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92" r:id="rId2"/>
    <p:sldId id="329" r:id="rId3"/>
    <p:sldId id="346" r:id="rId4"/>
    <p:sldId id="313" r:id="rId5"/>
    <p:sldId id="331" r:id="rId6"/>
    <p:sldId id="332" r:id="rId7"/>
    <p:sldId id="330" r:id="rId8"/>
    <p:sldId id="334" r:id="rId9"/>
    <p:sldId id="335" r:id="rId10"/>
    <p:sldId id="336" r:id="rId11"/>
    <p:sldId id="337" r:id="rId12"/>
    <p:sldId id="338" r:id="rId13"/>
    <p:sldId id="340" r:id="rId14"/>
    <p:sldId id="341" r:id="rId15"/>
    <p:sldId id="343" r:id="rId16"/>
    <p:sldId id="344" r:id="rId17"/>
    <p:sldId id="328" r:id="rId18"/>
    <p:sldId id="345" r:id="rId19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FF3300"/>
    <a:srgbClr val="FF7171"/>
    <a:srgbClr val="B6B6B6"/>
    <a:srgbClr val="D2BCFA"/>
    <a:srgbClr val="FFFFCC"/>
    <a:srgbClr val="EEDF6E"/>
    <a:srgbClr val="E8E8EF"/>
    <a:srgbClr val="B7B7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E3FDE45-AF77-4B5C-9715-49D594BDF05E}" styleName="淡色スタイル 1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5" autoAdjust="0"/>
    <p:restoredTop sz="83124" autoAdjust="0"/>
  </p:normalViewPr>
  <p:slideViewPr>
    <p:cSldViewPr snapToGrid="0">
      <p:cViewPr varScale="1">
        <p:scale>
          <a:sx n="106" d="100"/>
          <a:sy n="106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Dropbox\Cours\Papers\ASE%202014\Experiments\QMOOD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Dropbox\Cours\Papers\ASE%202014\Experiments\scalability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5555223996191379E-2"/>
          <c:y val="5.1400554097404488E-2"/>
          <c:w val="0.76350250200770586"/>
          <c:h val="0.723487236839145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Feuil1!$B$5</c:f>
              <c:strCache>
                <c:ptCount val="1"/>
                <c:pt idx="0">
                  <c:v>Xerces-J</c:v>
                </c:pt>
              </c:strCache>
            </c:strRef>
          </c:tx>
          <c:invertIfNegative val="0"/>
          <c:cat>
            <c:strRef>
              <c:f>Feuil1!$C$4:$H$4</c:f>
              <c:strCache>
                <c:ptCount val="6"/>
                <c:pt idx="0">
                  <c:v>Reusability</c:v>
                </c:pt>
                <c:pt idx="1">
                  <c:v>Flexibility</c:v>
                </c:pt>
                <c:pt idx="2">
                  <c:v>Understandability</c:v>
                </c:pt>
                <c:pt idx="3">
                  <c:v>Effectiveness</c:v>
                </c:pt>
                <c:pt idx="4">
                  <c:v>Functionality</c:v>
                </c:pt>
                <c:pt idx="5">
                  <c:v>Extendability</c:v>
                </c:pt>
              </c:strCache>
            </c:strRef>
          </c:cat>
          <c:val>
            <c:numRef>
              <c:f>Feuil1!$C$5:$H$5</c:f>
              <c:numCache>
                <c:formatCode>General</c:formatCode>
                <c:ptCount val="6"/>
                <c:pt idx="0">
                  <c:v>0.08</c:v>
                </c:pt>
                <c:pt idx="1">
                  <c:v>0.11</c:v>
                </c:pt>
                <c:pt idx="2">
                  <c:v>0.08</c:v>
                </c:pt>
                <c:pt idx="3">
                  <c:v>0.06</c:v>
                </c:pt>
                <c:pt idx="4">
                  <c:v>0.05</c:v>
                </c:pt>
                <c:pt idx="5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Feuil1!$B$6</c:f>
              <c:strCache>
                <c:ptCount val="1"/>
                <c:pt idx="0">
                  <c:v>GanttProject</c:v>
                </c:pt>
              </c:strCache>
            </c:strRef>
          </c:tx>
          <c:invertIfNegative val="0"/>
          <c:cat>
            <c:strRef>
              <c:f>Feuil1!$C$4:$H$4</c:f>
              <c:strCache>
                <c:ptCount val="6"/>
                <c:pt idx="0">
                  <c:v>Reusability</c:v>
                </c:pt>
                <c:pt idx="1">
                  <c:v>Flexibility</c:v>
                </c:pt>
                <c:pt idx="2">
                  <c:v>Understandability</c:v>
                </c:pt>
                <c:pt idx="3">
                  <c:v>Effectiveness</c:v>
                </c:pt>
                <c:pt idx="4">
                  <c:v>Functionality</c:v>
                </c:pt>
                <c:pt idx="5">
                  <c:v>Extendability</c:v>
                </c:pt>
              </c:strCache>
            </c:strRef>
          </c:cat>
          <c:val>
            <c:numRef>
              <c:f>Feuil1!$C$6:$H$6</c:f>
              <c:numCache>
                <c:formatCode>General</c:formatCode>
                <c:ptCount val="6"/>
                <c:pt idx="0">
                  <c:v>0.06</c:v>
                </c:pt>
                <c:pt idx="1">
                  <c:v>0.04</c:v>
                </c:pt>
                <c:pt idx="2">
                  <c:v>0.12</c:v>
                </c:pt>
                <c:pt idx="3">
                  <c:v>0.05</c:v>
                </c:pt>
                <c:pt idx="4">
                  <c:v>0.03</c:v>
                </c:pt>
                <c:pt idx="5">
                  <c:v>0.04</c:v>
                </c:pt>
              </c:numCache>
            </c:numRef>
          </c:val>
        </c:ser>
        <c:ser>
          <c:idx val="2"/>
          <c:order val="2"/>
          <c:tx>
            <c:strRef>
              <c:f>Feuil1!$B$7</c:f>
              <c:strCache>
                <c:ptCount val="1"/>
                <c:pt idx="0">
                  <c:v>AntApache </c:v>
                </c:pt>
              </c:strCache>
            </c:strRef>
          </c:tx>
          <c:invertIfNegative val="0"/>
          <c:cat>
            <c:strRef>
              <c:f>Feuil1!$C$4:$H$4</c:f>
              <c:strCache>
                <c:ptCount val="6"/>
                <c:pt idx="0">
                  <c:v>Reusability</c:v>
                </c:pt>
                <c:pt idx="1">
                  <c:v>Flexibility</c:v>
                </c:pt>
                <c:pt idx="2">
                  <c:v>Understandability</c:v>
                </c:pt>
                <c:pt idx="3">
                  <c:v>Effectiveness</c:v>
                </c:pt>
                <c:pt idx="4">
                  <c:v>Functionality</c:v>
                </c:pt>
                <c:pt idx="5">
                  <c:v>Extendability</c:v>
                </c:pt>
              </c:strCache>
            </c:strRef>
          </c:cat>
          <c:val>
            <c:numRef>
              <c:f>Feuil1!$C$7:$H$7</c:f>
              <c:numCache>
                <c:formatCode>General</c:formatCode>
                <c:ptCount val="6"/>
                <c:pt idx="0">
                  <c:v>7.0000000000000007E-2</c:v>
                </c:pt>
                <c:pt idx="1">
                  <c:v>0.09</c:v>
                </c:pt>
                <c:pt idx="2">
                  <c:v>0.15</c:v>
                </c:pt>
                <c:pt idx="3">
                  <c:v>0.03</c:v>
                </c:pt>
                <c:pt idx="4">
                  <c:v>0.06</c:v>
                </c:pt>
                <c:pt idx="5">
                  <c:v>0.1</c:v>
                </c:pt>
              </c:numCache>
            </c:numRef>
          </c:val>
        </c:ser>
        <c:ser>
          <c:idx val="3"/>
          <c:order val="3"/>
          <c:tx>
            <c:strRef>
              <c:f>Feuil1!$B$8</c:f>
              <c:strCache>
                <c:ptCount val="1"/>
                <c:pt idx="0">
                  <c:v>JHotDraw </c:v>
                </c:pt>
              </c:strCache>
            </c:strRef>
          </c:tx>
          <c:invertIfNegative val="0"/>
          <c:cat>
            <c:strRef>
              <c:f>Feuil1!$C$4:$H$4</c:f>
              <c:strCache>
                <c:ptCount val="6"/>
                <c:pt idx="0">
                  <c:v>Reusability</c:v>
                </c:pt>
                <c:pt idx="1">
                  <c:v>Flexibility</c:v>
                </c:pt>
                <c:pt idx="2">
                  <c:v>Understandability</c:v>
                </c:pt>
                <c:pt idx="3">
                  <c:v>Effectiveness</c:v>
                </c:pt>
                <c:pt idx="4">
                  <c:v>Functionality</c:v>
                </c:pt>
                <c:pt idx="5">
                  <c:v>Extendability</c:v>
                </c:pt>
              </c:strCache>
            </c:strRef>
          </c:cat>
          <c:val>
            <c:numRef>
              <c:f>Feuil1!$C$8:$H$8</c:f>
              <c:numCache>
                <c:formatCode>General</c:formatCode>
                <c:ptCount val="6"/>
                <c:pt idx="0">
                  <c:v>0.02</c:v>
                </c:pt>
                <c:pt idx="1">
                  <c:v>0.04</c:v>
                </c:pt>
                <c:pt idx="2">
                  <c:v>0.04</c:v>
                </c:pt>
                <c:pt idx="3">
                  <c:v>0.01</c:v>
                </c:pt>
                <c:pt idx="4">
                  <c:v>0.03</c:v>
                </c:pt>
                <c:pt idx="5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821264"/>
        <c:axId val="164617024"/>
      </c:barChart>
      <c:catAx>
        <c:axId val="163821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QMOOD quality attributes</a:t>
                </a:r>
              </a:p>
            </c:rich>
          </c:tx>
          <c:layout>
            <c:manualLayout>
              <c:xMode val="edge"/>
              <c:yMode val="edge"/>
              <c:x val="0.36817870042040307"/>
              <c:y val="0.87514510686164226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crossAx val="164617024"/>
        <c:crosses val="autoZero"/>
        <c:auto val="1"/>
        <c:lblAlgn val="ctr"/>
        <c:lblOffset val="100"/>
        <c:noMultiLvlLbl val="0"/>
      </c:catAx>
      <c:valAx>
        <c:axId val="1646170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QG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638212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115041481619846"/>
          <c:y val="0.24295355937650651"/>
          <c:w val="0.15607182638843015"/>
          <c:h val="0.3348687664041994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010500873979673"/>
          <c:y val="7.6388888888888895E-2"/>
          <c:w val="0.78489310556297076"/>
          <c:h val="0.6664348206474191"/>
        </c:manualLayout>
      </c:layout>
      <c:scatterChart>
        <c:scatterStyle val="lineMarker"/>
        <c:varyColors val="0"/>
        <c:ser>
          <c:idx val="0"/>
          <c:order val="0"/>
          <c:tx>
            <c:strRef>
              <c:f>Feuil1!$C$17</c:f>
              <c:strCache>
                <c:ptCount val="1"/>
                <c:pt idx="0">
                  <c:v>Execution time (min)</c:v>
                </c:pt>
              </c:strCache>
            </c:strRef>
          </c:tx>
          <c:xVal>
            <c:numRef>
              <c:f>Feuil1!$D$16:$G$16</c:f>
              <c:numCache>
                <c:formatCode>General</c:formatCode>
                <c:ptCount val="4"/>
                <c:pt idx="0">
                  <c:v>245</c:v>
                </c:pt>
                <c:pt idx="1">
                  <c:v>585</c:v>
                </c:pt>
                <c:pt idx="2">
                  <c:v>991</c:v>
                </c:pt>
                <c:pt idx="3">
                  <c:v>1191</c:v>
                </c:pt>
              </c:numCache>
            </c:numRef>
          </c:xVal>
          <c:yVal>
            <c:numRef>
              <c:f>Feuil1!$D$17:$G$17</c:f>
              <c:numCache>
                <c:formatCode>General</c:formatCode>
                <c:ptCount val="4"/>
                <c:pt idx="0">
                  <c:v>52</c:v>
                </c:pt>
                <c:pt idx="1">
                  <c:v>59</c:v>
                </c:pt>
                <c:pt idx="2">
                  <c:v>65</c:v>
                </c:pt>
                <c:pt idx="3">
                  <c:v>72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64619264"/>
        <c:axId val="164619824"/>
      </c:scatterChart>
      <c:valAx>
        <c:axId val="164619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fr-CA" dirty="0"/>
                  <a:t>Size of the </a:t>
                </a:r>
                <a:r>
                  <a:rPr lang="fr-CA" dirty="0" err="1"/>
                  <a:t>systems</a:t>
                </a:r>
                <a:r>
                  <a:rPr lang="fr-CA" dirty="0"/>
                  <a:t> </a:t>
                </a:r>
                <a:r>
                  <a:rPr lang="fr-CA" dirty="0" smtClean="0"/>
                  <a:t>(# of </a:t>
                </a:r>
                <a:r>
                  <a:rPr lang="fr-CA" dirty="0"/>
                  <a:t>classes)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64619824"/>
        <c:crosses val="autoZero"/>
        <c:crossBetween val="midCat"/>
      </c:valAx>
      <c:valAx>
        <c:axId val="164619824"/>
        <c:scaling>
          <c:orientation val="minMax"/>
          <c:min val="3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fr-CA"/>
                  <a:t>Execution Time (min)</a:t>
                </a:r>
              </a:p>
            </c:rich>
          </c:tx>
          <c:layout>
            <c:manualLayout>
              <c:xMode val="edge"/>
              <c:yMode val="edge"/>
              <c:x val="2.2228938926147655E-2"/>
              <c:y val="0.29114453369482923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crossAx val="164619264"/>
        <c:crosses val="autoZero"/>
        <c:crossBetween val="midCat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0.20345</cdr:x>
      <cdr:y>0.42658</cdr:y>
    </cdr:from>
    <cdr:to>
      <cdr:x>0.40345</cdr:x>
      <cdr:y>0.53074</cdr:y>
    </cdr:to>
    <cdr:sp macro="" textlink="">
      <cdr:nvSpPr>
        <cdr:cNvPr id="2" name="ZoneTexte 1"/>
        <cdr:cNvSpPr txBox="1"/>
      </cdr:nvSpPr>
      <cdr:spPr>
        <a:xfrm xmlns:a="http://schemas.openxmlformats.org/drawingml/2006/main">
          <a:off x="1476049" y="1756173"/>
          <a:ext cx="1451009" cy="4288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fr-CA" sz="1400" dirty="0" err="1"/>
            <a:t>GanttProject</a:t>
          </a:r>
          <a:endParaRPr lang="fr-CA" sz="1400" dirty="0"/>
        </a:p>
      </cdr:txBody>
    </cdr:sp>
  </cdr:relSizeAnchor>
  <cdr:relSizeAnchor xmlns:cdr="http://schemas.openxmlformats.org/drawingml/2006/chartDrawing">
    <cdr:from>
      <cdr:x>0.35189</cdr:x>
      <cdr:y>0.20244</cdr:y>
    </cdr:from>
    <cdr:to>
      <cdr:x>0.49287</cdr:x>
      <cdr:y>0.3066</cdr:y>
    </cdr:to>
    <cdr:sp macro="" textlink="">
      <cdr:nvSpPr>
        <cdr:cNvPr id="3" name="ZoneTexte 1"/>
        <cdr:cNvSpPr txBox="1"/>
      </cdr:nvSpPr>
      <cdr:spPr>
        <a:xfrm xmlns:a="http://schemas.openxmlformats.org/drawingml/2006/main">
          <a:off x="1073004" y="370347"/>
          <a:ext cx="429886" cy="1905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1400" dirty="0" err="1"/>
            <a:t>JHotDraw</a:t>
          </a:r>
          <a:endParaRPr lang="fr-CA" sz="1400" dirty="0"/>
        </a:p>
      </cdr:txBody>
    </cdr:sp>
  </cdr:relSizeAnchor>
  <cdr:relSizeAnchor xmlns:cdr="http://schemas.openxmlformats.org/drawingml/2006/chartDrawing">
    <cdr:from>
      <cdr:x>0.64983</cdr:x>
      <cdr:y>0.25737</cdr:y>
    </cdr:from>
    <cdr:to>
      <cdr:x>0.7908</cdr:x>
      <cdr:y>0.36154</cdr:y>
    </cdr:to>
    <cdr:sp macro="" textlink="">
      <cdr:nvSpPr>
        <cdr:cNvPr id="4" name="ZoneTexte 1"/>
        <cdr:cNvSpPr txBox="1"/>
      </cdr:nvSpPr>
      <cdr:spPr>
        <a:xfrm xmlns:a="http://schemas.openxmlformats.org/drawingml/2006/main">
          <a:off x="4714555" y="1059576"/>
          <a:ext cx="1022744" cy="4288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1400" dirty="0" err="1"/>
            <a:t>Xerces</a:t>
          </a:r>
          <a:r>
            <a:rPr lang="fr-CA" sz="1400" dirty="0"/>
            <a:t>-J</a:t>
          </a:r>
        </a:p>
      </cdr:txBody>
    </cdr:sp>
  </cdr:relSizeAnchor>
  <cdr:relSizeAnchor xmlns:cdr="http://schemas.openxmlformats.org/drawingml/2006/chartDrawing">
    <cdr:from>
      <cdr:x>0.78477</cdr:x>
      <cdr:y>0.15981</cdr:y>
    </cdr:from>
    <cdr:to>
      <cdr:x>0.94935</cdr:x>
      <cdr:y>0.26398</cdr:y>
    </cdr:to>
    <cdr:sp macro="" textlink="">
      <cdr:nvSpPr>
        <cdr:cNvPr id="5" name="ZoneTexte 1"/>
        <cdr:cNvSpPr txBox="1"/>
      </cdr:nvSpPr>
      <cdr:spPr>
        <a:xfrm xmlns:a="http://schemas.openxmlformats.org/drawingml/2006/main">
          <a:off x="5693550" y="657917"/>
          <a:ext cx="1194035" cy="428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CA" sz="1400" dirty="0" err="1"/>
            <a:t>AntApache</a:t>
          </a:r>
          <a:endParaRPr lang="fr-CA" sz="14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AD3E8-3ABD-4297-A02D-D495F58AACE9}" type="datetimeFigureOut">
              <a:rPr kumimoji="1" lang="ja-JP" altLang="en-US" smtClean="0"/>
              <a:t>2015/3/23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9AD08-0D49-4887-83C8-9948DBA4A935}" type="slidenum">
              <a:rPr kumimoji="1" lang="ja-JP" altLang="en-US" smtClean="0"/>
              <a:t>‹N°›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1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FE187-F869-42F0-95D3-B36AE7F06729}" type="datetimeFigureOut">
              <a:rPr kumimoji="1" lang="ja-JP" altLang="en-US" smtClean="0"/>
              <a:t>2015/3/23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97584-4F9B-4904-BD9F-29E33B2498A8}" type="slidenum">
              <a:rPr kumimoji="1" lang="ja-JP" altLang="en-US" smtClean="0"/>
              <a:t>‹N°›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0426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sz="1800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188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0718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3681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30451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1086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0563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93593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622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957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067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940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68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97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3815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24860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97584-4F9B-4904-BD9F-29E33B2498A8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052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2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4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9" y="6640515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75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132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835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080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650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99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27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16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107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737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603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2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4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 sz="1800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4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1" y="6596065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4" y="6310315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7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5"/>
            <a:ext cx="638508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427241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84945" y="1068947"/>
            <a:ext cx="8574110" cy="2009104"/>
          </a:xfrm>
        </p:spPr>
        <p:txBody>
          <a:bodyPr/>
          <a:lstStyle/>
          <a:p>
            <a:r>
              <a:rPr lang="en-US" altLang="ja-JP" sz="3400" dirty="0"/>
              <a:t>A Multi-Objective Refactoring Approach to Introduce Design Patterns </a:t>
            </a:r>
            <a:r>
              <a:rPr lang="en-US" altLang="ja-JP" sz="3400" dirty="0" smtClean="0"/>
              <a:t/>
            </a:r>
            <a:br>
              <a:rPr lang="en-US" altLang="ja-JP" sz="3400" dirty="0" smtClean="0"/>
            </a:br>
            <a:r>
              <a:rPr lang="en-US" altLang="ja-JP" sz="3400" dirty="0" smtClean="0"/>
              <a:t>and </a:t>
            </a:r>
            <a:r>
              <a:rPr lang="en-US" altLang="ja-JP" sz="3400" dirty="0"/>
              <a:t>Fix </a:t>
            </a:r>
            <a:r>
              <a:rPr lang="en-US" altLang="ja-JP" sz="3400" dirty="0" smtClean="0"/>
              <a:t>Anti-patterns</a:t>
            </a:r>
            <a:endParaRPr kumimoji="1" lang="ja-JP" altLang="en-US" sz="3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94447" y="3573463"/>
            <a:ext cx="8583297" cy="2951162"/>
          </a:xfrm>
        </p:spPr>
        <p:txBody>
          <a:bodyPr/>
          <a:lstStyle/>
          <a:p>
            <a:r>
              <a:rPr lang="en-US" sz="2000" dirty="0" smtClean="0"/>
              <a:t>Ali Ouni</a:t>
            </a:r>
            <a:r>
              <a:rPr lang="en-US" altLang="ja-JP" sz="2000" baseline="30000" dirty="0"/>
              <a:t>1</a:t>
            </a:r>
            <a:r>
              <a:rPr lang="en-US" sz="2000" dirty="0" smtClean="0"/>
              <a:t>, </a:t>
            </a:r>
            <a:r>
              <a:rPr lang="en-US" sz="2000" dirty="0" err="1" smtClean="0"/>
              <a:t>Marouane</a:t>
            </a:r>
            <a:r>
              <a:rPr lang="en-US" sz="2000" dirty="0" smtClean="0"/>
              <a:t> Kessentini</a:t>
            </a:r>
            <a:r>
              <a:rPr lang="en-US" altLang="ja-JP" sz="2000" baseline="30000" dirty="0" smtClean="0"/>
              <a:t>2</a:t>
            </a:r>
            <a:r>
              <a:rPr lang="en-US" sz="2000" dirty="0" smtClean="0"/>
              <a:t>, </a:t>
            </a:r>
            <a:r>
              <a:rPr lang="en-US" sz="2000" dirty="0" err="1" smtClean="0"/>
              <a:t>Houari</a:t>
            </a:r>
            <a:r>
              <a:rPr lang="en-US" sz="2000" dirty="0" smtClean="0"/>
              <a:t> Sahraoui</a:t>
            </a:r>
            <a:r>
              <a:rPr lang="en-US" altLang="ja-JP" sz="2000" baseline="30000" dirty="0" smtClean="0"/>
              <a:t>3</a:t>
            </a:r>
            <a:r>
              <a:rPr lang="en-US" sz="2000" dirty="0" smtClean="0"/>
              <a:t>, Mel Ó Cinnéide</a:t>
            </a:r>
            <a:r>
              <a:rPr lang="en-US" altLang="ja-JP" sz="2000" baseline="30000" dirty="0" smtClean="0"/>
              <a:t>4</a:t>
            </a:r>
            <a:r>
              <a:rPr lang="en-US" sz="2000" dirty="0" smtClean="0"/>
              <a:t>, </a:t>
            </a:r>
            <a:r>
              <a:rPr lang="en-US" sz="2000" dirty="0" err="1" smtClean="0"/>
              <a:t>Kalyanmoy</a:t>
            </a:r>
            <a:r>
              <a:rPr lang="en-US" sz="2000" dirty="0" smtClean="0"/>
              <a:t> Deb</a:t>
            </a:r>
            <a:r>
              <a:rPr lang="en-US" altLang="ja-JP" sz="2000" baseline="30000" dirty="0" smtClean="0"/>
              <a:t>5</a:t>
            </a:r>
            <a:r>
              <a:rPr lang="en-US" sz="2000" dirty="0" smtClean="0"/>
              <a:t>, </a:t>
            </a:r>
            <a:r>
              <a:rPr lang="en-US" sz="2000" dirty="0" err="1" smtClean="0"/>
              <a:t>Katsuro</a:t>
            </a:r>
            <a:r>
              <a:rPr lang="en-US" sz="2000" dirty="0" smtClean="0"/>
              <a:t> Inoue</a:t>
            </a:r>
            <a:r>
              <a:rPr lang="en-US" altLang="ja-JP" sz="2000" baseline="30000" dirty="0"/>
              <a:t>1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altLang="ja-JP" sz="1600" baseline="30000" dirty="0"/>
              <a:t>1</a:t>
            </a:r>
            <a:r>
              <a:rPr lang="en-US" altLang="ja-JP" sz="1600" dirty="0"/>
              <a:t>Osaka </a:t>
            </a:r>
            <a:r>
              <a:rPr lang="en-US" altLang="ja-JP" sz="1600" dirty="0" smtClean="0"/>
              <a:t>University, Japan; </a:t>
            </a:r>
            <a:r>
              <a:rPr lang="en-US" altLang="ja-JP" sz="1600" baseline="30000" dirty="0" smtClean="0"/>
              <a:t>2</a:t>
            </a:r>
            <a:r>
              <a:rPr lang="en-US" altLang="ja-JP" sz="1600" dirty="0" smtClean="0"/>
              <a:t>University of Michigan, USA </a:t>
            </a:r>
          </a:p>
          <a:p>
            <a:r>
              <a:rPr lang="en-US" altLang="ja-JP" sz="1600" baseline="30000" dirty="0" smtClean="0"/>
              <a:t>3</a:t>
            </a:r>
            <a:r>
              <a:rPr lang="en-US" altLang="ja-JP" sz="1600" dirty="0" smtClean="0"/>
              <a:t>University of </a:t>
            </a:r>
            <a:r>
              <a:rPr lang="en-US" altLang="ja-JP" sz="1600" dirty="0"/>
              <a:t>Montréal, </a:t>
            </a:r>
            <a:r>
              <a:rPr lang="en-US" altLang="ja-JP" sz="1600" dirty="0" smtClean="0"/>
              <a:t>Canada; </a:t>
            </a:r>
            <a:r>
              <a:rPr lang="en-US" altLang="ja-JP" sz="1600" baseline="30000" dirty="0" smtClean="0"/>
              <a:t>4</a:t>
            </a:r>
            <a:r>
              <a:rPr lang="en-US" altLang="ja-JP" sz="1600" dirty="0" smtClean="0"/>
              <a:t>University College Dublin, Ireland</a:t>
            </a:r>
          </a:p>
          <a:p>
            <a:r>
              <a:rPr lang="en-US" altLang="ja-JP" sz="1600" baseline="30000" dirty="0" smtClean="0"/>
              <a:t>5</a:t>
            </a:r>
            <a:r>
              <a:rPr lang="en-US" altLang="ja-JP" sz="1600" dirty="0" smtClean="0"/>
              <a:t>Michigan </a:t>
            </a:r>
            <a:r>
              <a:rPr lang="en-US" altLang="ja-JP" sz="1600" dirty="0"/>
              <a:t>State University, USA</a:t>
            </a:r>
          </a:p>
        </p:txBody>
      </p:sp>
    </p:spTree>
    <p:extLst>
      <p:ext uri="{BB962C8B-B14F-4D97-AF65-F5344CB8AC3E}">
        <p14:creationId xmlns:p14="http://schemas.microsoft.com/office/powerpoint/2010/main" val="272177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US" altLang="ja-JP" sz="2400" dirty="0" smtClean="0"/>
              <a:t>Three research questions</a:t>
            </a:r>
          </a:p>
          <a:p>
            <a:endParaRPr lang="en-US" altLang="ja-JP" sz="2400" dirty="0"/>
          </a:p>
          <a:p>
            <a:pPr lvl="1"/>
            <a:r>
              <a:rPr lang="en-US" altLang="ja-JP" sz="2000" b="1" dirty="0" smtClean="0"/>
              <a:t>RQ1</a:t>
            </a:r>
            <a:r>
              <a:rPr lang="en-US" altLang="ja-JP" sz="2000" b="1" dirty="0"/>
              <a:t>:</a:t>
            </a:r>
            <a:r>
              <a:rPr lang="en-US" altLang="ja-JP" sz="2000" dirty="0"/>
              <a:t> To what extent can the proposed approach improve the quality of software systems</a:t>
            </a:r>
            <a:r>
              <a:rPr lang="en-US" altLang="ja-JP" sz="2000" dirty="0" smtClean="0"/>
              <a:t>?</a:t>
            </a:r>
          </a:p>
          <a:p>
            <a:pPr lvl="1"/>
            <a:endParaRPr lang="en-US" altLang="ja-JP" sz="2000" dirty="0"/>
          </a:p>
          <a:p>
            <a:pPr lvl="1"/>
            <a:r>
              <a:rPr lang="en-US" altLang="ja-JP" sz="2000" b="1" dirty="0" smtClean="0"/>
              <a:t>RQ2</a:t>
            </a:r>
            <a:r>
              <a:rPr lang="en-US" altLang="ja-JP" sz="2000" b="1" dirty="0"/>
              <a:t>:</a:t>
            </a:r>
            <a:r>
              <a:rPr lang="en-US" altLang="ja-JP" sz="2000" dirty="0"/>
              <a:t> How does </a:t>
            </a:r>
            <a:r>
              <a:rPr lang="en-US" altLang="ja-JP" sz="2000" dirty="0" smtClean="0"/>
              <a:t>the propose approach </a:t>
            </a:r>
            <a:r>
              <a:rPr lang="en-US" altLang="ja-JP" sz="2000" dirty="0"/>
              <a:t>perform compared to existing search-based refactoring approaches</a:t>
            </a:r>
            <a:r>
              <a:rPr lang="en-US" altLang="ja-JP" sz="2000" dirty="0" smtClean="0"/>
              <a:t>?</a:t>
            </a:r>
          </a:p>
          <a:p>
            <a:pPr lvl="1"/>
            <a:endParaRPr lang="en-US" altLang="ja-JP" sz="2000" dirty="0"/>
          </a:p>
          <a:p>
            <a:pPr lvl="1"/>
            <a:r>
              <a:rPr lang="en-US" altLang="ja-JP" sz="2000" b="1" dirty="0" smtClean="0"/>
              <a:t>RQ3</a:t>
            </a:r>
            <a:r>
              <a:rPr lang="en-US" altLang="ja-JP" sz="2000" b="1" dirty="0"/>
              <a:t>:</a:t>
            </a:r>
            <a:r>
              <a:rPr lang="en-US" altLang="ja-JP" sz="2000" dirty="0"/>
              <a:t> Is </a:t>
            </a:r>
            <a:r>
              <a:rPr lang="en-US" altLang="ja-JP" sz="2000" dirty="0" smtClean="0"/>
              <a:t>the proposed approach </a:t>
            </a:r>
            <a:r>
              <a:rPr lang="en-US" altLang="ja-JP" sz="2000" dirty="0"/>
              <a:t>useful for software </a:t>
            </a:r>
            <a:r>
              <a:rPr lang="en-US" altLang="ja-JP" sz="2000" dirty="0" smtClean="0"/>
              <a:t>engineers?</a:t>
            </a:r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712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Experimental setting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US" altLang="ja-JP" sz="2400" dirty="0" smtClean="0"/>
              <a:t>Studied systems</a:t>
            </a:r>
            <a:endParaRPr lang="en-US" altLang="ja-JP" sz="2000" dirty="0"/>
          </a:p>
          <a:p>
            <a:endParaRPr lang="en-US" altLang="ja-JP" sz="2000" dirty="0" smtClean="0"/>
          </a:p>
          <a:p>
            <a:endParaRPr lang="en-US" altLang="ja-JP" sz="2000" dirty="0"/>
          </a:p>
          <a:p>
            <a:endParaRPr lang="en-US" altLang="ja-JP" sz="2000" dirty="0" smtClean="0"/>
          </a:p>
          <a:p>
            <a:endParaRPr lang="en-US" altLang="ja-JP" sz="2000" dirty="0"/>
          </a:p>
          <a:p>
            <a:endParaRPr lang="en-US" altLang="ja-JP" sz="2000" dirty="0" smtClean="0"/>
          </a:p>
          <a:p>
            <a:r>
              <a:rPr lang="en-US" altLang="ja-JP" sz="2000" dirty="0" smtClean="0"/>
              <a:t>Antipatterns</a:t>
            </a:r>
          </a:p>
          <a:p>
            <a:pPr lvl="1"/>
            <a:r>
              <a:rPr lang="en-GB" sz="1800" dirty="0"/>
              <a:t>God Class, Feature Envy, Data Class, and Spaghetti Code </a:t>
            </a:r>
            <a:endParaRPr lang="en-GB" sz="1800" dirty="0" smtClean="0"/>
          </a:p>
          <a:p>
            <a:r>
              <a:rPr lang="en-GB" altLang="ja-JP" sz="2000" dirty="0"/>
              <a:t>Design </a:t>
            </a:r>
            <a:r>
              <a:rPr lang="en-GB" altLang="ja-JP" sz="2000" dirty="0" smtClean="0"/>
              <a:t>patterns</a:t>
            </a:r>
          </a:p>
          <a:p>
            <a:pPr lvl="1"/>
            <a:r>
              <a:rPr lang="en-GB" sz="1800" dirty="0"/>
              <a:t>Abstract Method Factory, </a:t>
            </a:r>
            <a:r>
              <a:rPr lang="en-GB" sz="1800" dirty="0" smtClean="0"/>
              <a:t>Visitor, </a:t>
            </a:r>
            <a:r>
              <a:rPr lang="en-GB" sz="1800" dirty="0"/>
              <a:t>and Singleton</a:t>
            </a:r>
            <a:endParaRPr lang="en-GB" altLang="ja-JP" sz="1800" dirty="0"/>
          </a:p>
          <a:p>
            <a:r>
              <a:rPr lang="en-GB" altLang="ja-JP" sz="2000" dirty="0" smtClean="0"/>
              <a:t>Quality attributes</a:t>
            </a:r>
          </a:p>
          <a:p>
            <a:pPr lvl="1"/>
            <a:r>
              <a:rPr lang="en-GB" altLang="ja-JP" sz="1800" dirty="0" smtClean="0"/>
              <a:t>QMOOD: </a:t>
            </a:r>
            <a:r>
              <a:rPr lang="en-CA" sz="1800" dirty="0" smtClean="0"/>
              <a:t>reusability</a:t>
            </a:r>
            <a:r>
              <a:rPr lang="en-CA" sz="1800" dirty="0"/>
              <a:t>, flexibility, </a:t>
            </a:r>
            <a:r>
              <a:rPr lang="en-GB" sz="1800" dirty="0" err="1"/>
              <a:t>understandability</a:t>
            </a:r>
            <a:r>
              <a:rPr lang="en-CA" sz="1800" dirty="0"/>
              <a:t>, effectiveness, functionality, and extendibility</a:t>
            </a:r>
            <a:endParaRPr lang="en-US" altLang="ja-JP" sz="1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652569"/>
              </p:ext>
            </p:extLst>
          </p:nvPr>
        </p:nvGraphicFramePr>
        <p:xfrm>
          <a:off x="1727318" y="2218097"/>
          <a:ext cx="5977181" cy="13218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7505"/>
                <a:gridCol w="866293"/>
                <a:gridCol w="867517"/>
                <a:gridCol w="697440"/>
                <a:gridCol w="1184315"/>
                <a:gridCol w="1204111"/>
              </a:tblGrid>
              <a:tr h="4248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Release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classes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KLOC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anti-patterns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 design patterns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Xerces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-J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v2.7.0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240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GanttProject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v1.10.2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245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AntApache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v1.8.2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JHotDraw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6.1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585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870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Analysis method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US" altLang="ja-JP" sz="2400" dirty="0" smtClean="0"/>
              <a:t>Quantitative evaluation</a:t>
            </a:r>
          </a:p>
          <a:p>
            <a:pPr lvl="1"/>
            <a:r>
              <a:rPr lang="en-US" altLang="ja-JP" sz="2000" dirty="0" smtClean="0"/>
              <a:t>ACR: Ratio of fixed anti-patterns</a:t>
            </a:r>
          </a:p>
          <a:p>
            <a:pPr lvl="1"/>
            <a:r>
              <a:rPr lang="en-US" altLang="ja-JP" sz="2000" dirty="0" smtClean="0"/>
              <a:t>NP : number of introduced design patterns</a:t>
            </a:r>
          </a:p>
          <a:p>
            <a:pPr lvl="1"/>
            <a:r>
              <a:rPr lang="en-US" altLang="ja-JP" sz="2000" dirty="0" smtClean="0"/>
              <a:t>QG: Quality gain</a:t>
            </a:r>
            <a:endParaRPr lang="en-US" altLang="ja-JP" sz="2000" dirty="0"/>
          </a:p>
          <a:p>
            <a:pPr marL="0" indent="0">
              <a:buNone/>
            </a:pPr>
            <a:endParaRPr lang="en-US" altLang="ja-JP" sz="2400" dirty="0" smtClean="0"/>
          </a:p>
          <a:p>
            <a:r>
              <a:rPr lang="en-US" altLang="ja-JP" sz="2400" dirty="0" smtClean="0"/>
              <a:t>Qualitative evaluation</a:t>
            </a:r>
          </a:p>
          <a:p>
            <a:endParaRPr lang="en-US" altLang="ja-JP" sz="2400" dirty="0"/>
          </a:p>
          <a:p>
            <a:endParaRPr lang="en-US" altLang="ja-JP" sz="2400" dirty="0" smtClean="0"/>
          </a:p>
          <a:p>
            <a:endParaRPr lang="en-US" altLang="ja-JP" sz="2400" dirty="0"/>
          </a:p>
          <a:p>
            <a:r>
              <a:rPr lang="en-US" altLang="ja-JP" sz="2400" dirty="0" smtClean="0"/>
              <a:t>Comparison to state-of-the-art research: </a:t>
            </a:r>
          </a:p>
          <a:p>
            <a:pPr lvl="1"/>
            <a:r>
              <a:rPr lang="en-US" altLang="ja-JP" sz="2000" dirty="0" smtClean="0"/>
              <a:t>Seng et al., ‘06, Jenson et al., ‘10, </a:t>
            </a:r>
            <a:r>
              <a:rPr lang="en-US" altLang="ja-JP" sz="2000" dirty="0" err="1" smtClean="0"/>
              <a:t>Kessentini</a:t>
            </a:r>
            <a:r>
              <a:rPr lang="en-US" altLang="ja-JP" sz="2000" dirty="0" smtClean="0"/>
              <a:t> et al., ‘11</a:t>
            </a:r>
          </a:p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28015" y="4317472"/>
                <a:ext cx="3366563" cy="6036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</a:rPr>
                        <m:t>𝑅𝑀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𝑚𝑒𝑎𝑛𝑖𝑛𝑔𝑓𝑢𝑙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𝑟𝑒𝑓𝑎𝑐𝑡𝑜𝑟𝑖𝑛𝑔𝑠</m:t>
                          </m:r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𝑒𝑣𝑎𝑙𝑢𝑎𝑡𝑒𝑑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𝑟𝑒𝑓𝑎𝑐𝑡𝑜𝑟𝑖𝑛𝑔𝑠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015" y="4317472"/>
                <a:ext cx="3366563" cy="60369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168702" y="4317472"/>
                <a:ext cx="3506986" cy="6036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>
                          <a:latin typeface="Cambria Math" panose="02040503050406030204" pitchFamily="18" charset="0"/>
                        </a:rPr>
                        <m:t>𝑃𝑈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𝑢𝑠𝑒𝑓𝑢𝑙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𝑑𝑒𝑠𝑖𝑔𝑛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𝑝𝑎𝑡𝑡𝑒𝑟𝑛𝑠</m:t>
                          </m:r>
                        </m:num>
                        <m:den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#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𝑖𝑛𝑡𝑟𝑜𝑑𝑢𝑐𝑒𝑑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𝑑𝑒𝑠𝑖𝑔𝑛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𝑝𝑎𝑡𝑡𝑒𝑟𝑛𝑠</m:t>
                          </m:r>
                        </m:den>
                      </m:f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8702" y="4317472"/>
                <a:ext cx="3506986" cy="60369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355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Quantitative 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602359"/>
              </p:ext>
            </p:extLst>
          </p:nvPr>
        </p:nvGraphicFramePr>
        <p:xfrm>
          <a:off x="1154317" y="1699779"/>
          <a:ext cx="6443459" cy="46526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1109"/>
                <a:gridCol w="1895071"/>
                <a:gridCol w="891369"/>
                <a:gridCol w="1002012"/>
                <a:gridCol w="1113898"/>
              </a:tblGrid>
              <a:tr h="385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Systems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Approaches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ACR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NP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QG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Xerces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-J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4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MORE</a:t>
                      </a:r>
                      <a:endParaRPr kumimoji="1" lang="en-US" sz="1400" b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sz="1400" kern="12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0.47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Seng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0.54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0.41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Kessentini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88%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0.32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GanttProject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88%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0.34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Seng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24%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0.33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33%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0.35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Kessentini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84%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0.21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AntApache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Seng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0.52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0.51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Kessentini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JHotDraw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Seng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Kessentini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Average (all systems)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16510" algn="l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b="0" kern="120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MORE</a:t>
                      </a:r>
                      <a:endParaRPr kumimoji="1" lang="en-US" sz="1400" b="0" kern="1200" dirty="0"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6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b="0" kern="120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86%</a:t>
                      </a:r>
                      <a:endParaRPr kumimoji="1" lang="en-US" sz="1400" b="0" kern="1200" dirty="0"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6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b="0" kern="120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kumimoji="1" lang="en-US" sz="1400" b="0" kern="1200" dirty="0"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1651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kumimoji="1" lang="en-GB" sz="1400" b="0" kern="1200" dirty="0">
                          <a:solidFill>
                            <a:srgbClr val="FF33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0.37</a:t>
                      </a:r>
                      <a:endParaRPr kumimoji="1" lang="en-US" sz="1400" b="0" kern="1200" dirty="0">
                        <a:solidFill>
                          <a:srgbClr val="FF33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Seng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0.25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0.39</a:t>
                      </a:r>
                      <a:endParaRPr kumimoji="1" lang="en-US" sz="1400" kern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20.5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0.35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99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>
                        <a:spcAft>
                          <a:spcPts val="0"/>
                        </a:spcAft>
                      </a:pPr>
                      <a:r>
                        <a:rPr lang="en-GB" sz="1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Kessentini</a:t>
                      </a:r>
                      <a:r>
                        <a:rPr lang="en-GB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et al.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86%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spcAft>
                          <a:spcPts val="0"/>
                        </a:spcAft>
                      </a:pPr>
                      <a:r>
                        <a:rPr kumimoji="1" lang="en-GB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0.25</a:t>
                      </a:r>
                      <a:endParaRPr kumimoji="1"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45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Quality gain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9925742"/>
              </p:ext>
            </p:extLst>
          </p:nvPr>
        </p:nvGraphicFramePr>
        <p:xfrm>
          <a:off x="832919" y="2198451"/>
          <a:ext cx="7915794" cy="343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653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Qualitative 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6" name="Image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5311" y="1536860"/>
            <a:ext cx="4753047" cy="232479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991737"/>
              </p:ext>
            </p:extLst>
          </p:nvPr>
        </p:nvGraphicFramePr>
        <p:xfrm>
          <a:off x="2381084" y="4548767"/>
          <a:ext cx="4957953" cy="14898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9916"/>
                <a:gridCol w="1756372"/>
                <a:gridCol w="1831665"/>
              </a:tblGrid>
              <a:tr h="263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Jensen et al.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09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Xerces-J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83%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 | 12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(11 | 31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9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GanttProject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86%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(6 | 7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(5 | 14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9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AntApache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(4 | 4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(4 | 28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59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JHotDraw</a:t>
                      </a:r>
                      <a:endParaRPr lang="en-U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(4 | 4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(2 | 9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129622" y="3861659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Refactoring meaningfulness (RM)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3227701" y="6000981"/>
            <a:ext cx="3506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Design patterns usefulness (PU)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60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Scalability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9" name="Graphique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8484831"/>
              </p:ext>
            </p:extLst>
          </p:nvPr>
        </p:nvGraphicFramePr>
        <p:xfrm>
          <a:off x="1118936" y="1891080"/>
          <a:ext cx="7255042" cy="41168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4756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 &amp; </a:t>
            </a:r>
            <a:r>
              <a:rPr lang="en-US" altLang="ja-JP" dirty="0"/>
              <a:t>Future </a:t>
            </a:r>
            <a:r>
              <a:rPr lang="en-US" altLang="ja-JP" dirty="0" smtClean="0"/>
              <a:t>Work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5166" y="1600201"/>
            <a:ext cx="8948834" cy="4525963"/>
          </a:xfrm>
        </p:spPr>
        <p:txBody>
          <a:bodyPr/>
          <a:lstStyle/>
          <a:p>
            <a:r>
              <a:rPr lang="en-US" altLang="ja-JP" sz="2800" dirty="0"/>
              <a:t>We proposed an SBSE to recommend refactoring.</a:t>
            </a:r>
          </a:p>
          <a:p>
            <a:r>
              <a:rPr lang="en-US" altLang="ja-JP" sz="2800" dirty="0"/>
              <a:t>Three</a:t>
            </a:r>
            <a:r>
              <a:rPr lang="en-US" altLang="ja-JP" sz="2800" dirty="0" smtClean="0"/>
              <a:t> objectives to optimize</a:t>
            </a:r>
          </a:p>
          <a:p>
            <a:pPr lvl="1"/>
            <a:r>
              <a:rPr lang="en-US" altLang="ja-JP" sz="2000" dirty="0" smtClean="0"/>
              <a:t>Fix </a:t>
            </a:r>
            <a:r>
              <a:rPr lang="en-US" altLang="ja-JP" sz="2000" dirty="0" err="1" smtClean="0"/>
              <a:t>antipatterns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Introduce design patterns</a:t>
            </a:r>
          </a:p>
          <a:p>
            <a:pPr lvl="1"/>
            <a:r>
              <a:rPr lang="en-US" altLang="ja-JP" sz="2000" dirty="0" smtClean="0"/>
              <a:t>Improve quality attributes</a:t>
            </a:r>
          </a:p>
          <a:p>
            <a:r>
              <a:rPr lang="en-US" altLang="ja-JP" sz="2800" dirty="0"/>
              <a:t>Empirical evaluation </a:t>
            </a:r>
            <a:r>
              <a:rPr lang="en-US" altLang="ja-JP" sz="2800" dirty="0" smtClean="0"/>
              <a:t>on </a:t>
            </a:r>
            <a:r>
              <a:rPr lang="en-US" altLang="ja-JP" sz="2800" dirty="0"/>
              <a:t>4 </a:t>
            </a:r>
            <a:r>
              <a:rPr lang="en-US" altLang="ja-JP" sz="2800" dirty="0" smtClean="0"/>
              <a:t>open-source </a:t>
            </a:r>
            <a:r>
              <a:rPr lang="en-US" altLang="ja-JP" sz="2800" dirty="0"/>
              <a:t>java </a:t>
            </a:r>
            <a:r>
              <a:rPr lang="en-US" altLang="ja-JP" sz="2800" dirty="0" smtClean="0"/>
              <a:t>systems</a:t>
            </a:r>
            <a:endParaRPr lang="en-US" altLang="ja-JP" sz="2000" dirty="0"/>
          </a:p>
          <a:p>
            <a:r>
              <a:rPr lang="en-US" altLang="ja-JP" sz="2800" dirty="0" smtClean="0"/>
              <a:t>Future Works</a:t>
            </a:r>
          </a:p>
          <a:p>
            <a:pPr lvl="1"/>
            <a:r>
              <a:rPr lang="en-US" altLang="ja-JP" sz="2000" dirty="0" smtClean="0"/>
              <a:t>Include other types of anti-patterns and design patterns</a:t>
            </a:r>
          </a:p>
          <a:p>
            <a:pPr lvl="1"/>
            <a:r>
              <a:rPr lang="en-US" altLang="ja-JP" sz="2000" dirty="0" smtClean="0"/>
              <a:t>Test with other software systems</a:t>
            </a:r>
          </a:p>
          <a:p>
            <a:pPr lvl="1"/>
            <a:r>
              <a:rPr lang="en-US" altLang="ja-JP" sz="2000" dirty="0" smtClean="0"/>
              <a:t>Interactive refactoring: put the developer in the loop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5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678" y="2738869"/>
            <a:ext cx="8218488" cy="1143000"/>
          </a:xfrm>
        </p:spPr>
        <p:txBody>
          <a:bodyPr/>
          <a:lstStyle/>
          <a:p>
            <a:r>
              <a:rPr lang="en-US" dirty="0" smtClean="0"/>
              <a:t>Thank you for your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4990"/>
            <a:ext cx="8229600" cy="1461175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i="1" dirty="0" smtClean="0"/>
              <a:t>Questions? Discussions? </a:t>
            </a:r>
            <a:r>
              <a:rPr lang="en-US" sz="2400" i="1" dirty="0" err="1" smtClean="0"/>
              <a:t>Sugggestions</a:t>
            </a:r>
            <a:r>
              <a:rPr lang="en-US" sz="2400" i="1" dirty="0" smtClean="0"/>
              <a:t>?</a:t>
            </a:r>
            <a:endParaRPr lang="en-US" sz="24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10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Outline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52408" y="1537671"/>
            <a:ext cx="7423688" cy="4647976"/>
          </a:xfrm>
        </p:spPr>
        <p:txBody>
          <a:bodyPr/>
          <a:lstStyle/>
          <a:p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Context and research problem</a:t>
            </a:r>
          </a:p>
          <a:p>
            <a:r>
              <a:rPr lang="en-US" altLang="ja-JP" sz="2800" dirty="0" smtClean="0"/>
              <a:t>Approach</a:t>
            </a:r>
          </a:p>
          <a:p>
            <a:r>
              <a:rPr lang="en-US" altLang="ja-JP" sz="2800" dirty="0" smtClean="0"/>
              <a:t>Validation</a:t>
            </a:r>
          </a:p>
          <a:p>
            <a:r>
              <a:rPr lang="en-US" altLang="ja-JP" sz="2800" dirty="0" smtClean="0"/>
              <a:t>Conclusion and future work</a:t>
            </a:r>
            <a:endParaRPr lang="en-US" altLang="ja-JP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05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Context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3" y="1537671"/>
            <a:ext cx="8920957" cy="4647976"/>
          </a:xfrm>
        </p:spPr>
        <p:txBody>
          <a:bodyPr/>
          <a:lstStyle/>
          <a:p>
            <a:r>
              <a:rPr lang="en-US" altLang="ja-JP" sz="2400" dirty="0" smtClean="0"/>
              <a:t>Software, </a:t>
            </a:r>
            <a:r>
              <a:rPr lang="en-US" altLang="ja-JP" sz="2400" dirty="0"/>
              <a:t>like people, get old </a:t>
            </a:r>
          </a:p>
          <a:p>
            <a:pPr lvl="1"/>
            <a:r>
              <a:rPr lang="en-US" altLang="ja-JP" sz="2000" dirty="0"/>
              <a:t>increase in complexity and degrade in effectiveness </a:t>
            </a:r>
            <a:endParaRPr lang="en-US" altLang="ja-JP" sz="2000" dirty="0" smtClean="0"/>
          </a:p>
          <a:p>
            <a:pPr lvl="1"/>
            <a:r>
              <a:rPr lang="en-US" altLang="ja-JP" sz="2000" dirty="0"/>
              <a:t>Some changes may degrade </a:t>
            </a:r>
            <a:r>
              <a:rPr lang="en-US" altLang="ja-JP" sz="2000" dirty="0" smtClean="0"/>
              <a:t>the </a:t>
            </a:r>
            <a:r>
              <a:rPr lang="en-US" altLang="ja-JP" sz="2000" dirty="0"/>
              <a:t>design and </a:t>
            </a:r>
            <a:r>
              <a:rPr lang="en-US" altLang="ja-JP" sz="2000" dirty="0" err="1" smtClean="0"/>
              <a:t>QoS</a:t>
            </a:r>
            <a:r>
              <a:rPr lang="en-US" altLang="ja-JP" sz="2000" dirty="0" smtClean="0"/>
              <a:t> of software systems</a:t>
            </a:r>
          </a:p>
          <a:p>
            <a:pPr lvl="1"/>
            <a:endParaRPr lang="en-US" altLang="ja-JP" sz="2400" dirty="0" smtClean="0"/>
          </a:p>
          <a:p>
            <a:r>
              <a:rPr lang="en-US" altLang="ja-JP" sz="2400" dirty="0"/>
              <a:t>Maintain a high level of quality during the life cycle of a software system</a:t>
            </a:r>
          </a:p>
          <a:p>
            <a:pPr lvl="1"/>
            <a:r>
              <a:rPr lang="en-US" altLang="ja-JP" sz="2000" dirty="0" smtClean="0"/>
              <a:t>The </a:t>
            </a:r>
            <a:r>
              <a:rPr lang="en-US" altLang="ja-JP" sz="2000" dirty="0"/>
              <a:t>original developers are not around </a:t>
            </a:r>
            <a:r>
              <a:rPr lang="en-US" altLang="ja-JP" sz="2000" dirty="0" smtClean="0"/>
              <a:t>anymore</a:t>
            </a:r>
          </a:p>
          <a:p>
            <a:endParaRPr lang="en-US" altLang="ja-JP" sz="2400" dirty="0" smtClean="0"/>
          </a:p>
          <a:p>
            <a:r>
              <a:rPr lang="en-US" altLang="ja-JP" sz="2400" dirty="0" smtClean="0"/>
              <a:t>Refactoring</a:t>
            </a:r>
          </a:p>
          <a:p>
            <a:pPr lvl="1"/>
            <a:r>
              <a:rPr lang="en-CA" sz="2000" dirty="0" smtClean="0">
                <a:latin typeface="Arial" pitchFamily="34" charset="0"/>
              </a:rPr>
              <a:t>“</a:t>
            </a:r>
            <a:r>
              <a:rPr lang="en-CA" sz="2000" i="1" dirty="0" smtClean="0">
                <a:latin typeface="Arial" pitchFamily="34" charset="0"/>
              </a:rPr>
              <a:t>The </a:t>
            </a:r>
            <a:r>
              <a:rPr lang="en-CA" sz="2000" i="1" dirty="0">
                <a:latin typeface="Arial" pitchFamily="34" charset="0"/>
              </a:rPr>
              <a:t>process of improving a code after it has been written by changing its internal structure without changing the external </a:t>
            </a:r>
            <a:r>
              <a:rPr lang="en-CA" sz="2000" i="1" dirty="0" smtClean="0">
                <a:latin typeface="Arial" pitchFamily="34" charset="0"/>
              </a:rPr>
              <a:t>behavior</a:t>
            </a:r>
            <a:r>
              <a:rPr lang="en-CA" sz="2000" dirty="0" smtClean="0">
                <a:latin typeface="Arial" pitchFamily="34" charset="0"/>
              </a:rPr>
              <a:t>” </a:t>
            </a:r>
            <a:r>
              <a:rPr lang="en-CA" sz="1600" dirty="0">
                <a:solidFill>
                  <a:srgbClr val="0000CC"/>
                </a:solidFill>
                <a:latin typeface="Arial" pitchFamily="34" charset="0"/>
              </a:rPr>
              <a:t>(</a:t>
            </a:r>
            <a:r>
              <a:rPr lang="en-CA" sz="1600" u="sng" dirty="0">
                <a:solidFill>
                  <a:srgbClr val="0000CC"/>
                </a:solidFill>
                <a:latin typeface="Arial" pitchFamily="34" charset="0"/>
              </a:rPr>
              <a:t>Fowler et al., ‘99</a:t>
            </a:r>
            <a:r>
              <a:rPr lang="en-CA" sz="1600" dirty="0">
                <a:solidFill>
                  <a:srgbClr val="0000CC"/>
                </a:solidFill>
                <a:latin typeface="Arial" pitchFamily="34" charset="0"/>
              </a:rPr>
              <a:t>)</a:t>
            </a:r>
          </a:p>
          <a:p>
            <a:pPr lvl="1"/>
            <a:endParaRPr lang="en-US" altLang="ja-JP" sz="2000" dirty="0" smtClean="0"/>
          </a:p>
          <a:p>
            <a:pPr lvl="1"/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68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686799" cy="4647976"/>
          </a:xfrm>
        </p:spPr>
        <p:txBody>
          <a:bodyPr/>
          <a:lstStyle/>
          <a:p>
            <a:r>
              <a:rPr lang="en-US" altLang="ja-JP" sz="2400" dirty="0" smtClean="0"/>
              <a:t>Modern IDEs: Eclipse, NetBeans</a:t>
            </a:r>
          </a:p>
          <a:p>
            <a:pPr lvl="1"/>
            <a:r>
              <a:rPr lang="en-US" altLang="ja-JP" sz="2000" dirty="0" smtClean="0"/>
              <a:t>Examples: Move method, move attribute, extract class, etc.</a:t>
            </a:r>
          </a:p>
          <a:p>
            <a:pPr marL="457200" lvl="1" indent="0">
              <a:buNone/>
            </a:pPr>
            <a:endParaRPr lang="en-US" altLang="ja-JP" sz="2400" dirty="0" smtClean="0"/>
          </a:p>
          <a:p>
            <a:r>
              <a:rPr lang="en-US" altLang="ja-JP" sz="2400" dirty="0" smtClean="0"/>
              <a:t>Advantages</a:t>
            </a:r>
            <a:endParaRPr lang="en-US" altLang="ja-JP" sz="2400" dirty="0"/>
          </a:p>
          <a:p>
            <a:pPr lvl="1"/>
            <a:r>
              <a:rPr lang="en-US" altLang="ja-JP" sz="2000" dirty="0"/>
              <a:t>Improve software quality, maintainability, readability</a:t>
            </a:r>
          </a:p>
          <a:p>
            <a:pPr lvl="1"/>
            <a:r>
              <a:rPr lang="en-US" altLang="ja-JP" sz="2000" dirty="0"/>
              <a:t>Provide better software extensibility</a:t>
            </a:r>
          </a:p>
          <a:p>
            <a:pPr lvl="1"/>
            <a:r>
              <a:rPr lang="en-US" altLang="ja-JP" sz="2000" dirty="0"/>
              <a:t>Increase the speed at which programmers can write and maintain their code</a:t>
            </a:r>
          </a:p>
          <a:p>
            <a:endParaRPr lang="en-US" altLang="ja-JP" sz="2400" dirty="0"/>
          </a:p>
          <a:p>
            <a:r>
              <a:rPr lang="en-US" altLang="ja-JP" sz="2400" dirty="0" smtClean="0"/>
              <a:t>but…</a:t>
            </a:r>
            <a:endParaRPr lang="en-US" altLang="ja-JP" sz="2400" dirty="0"/>
          </a:p>
          <a:p>
            <a:pPr lvl="1"/>
            <a:r>
              <a:rPr lang="en-US" altLang="ja-JP" sz="2000" dirty="0"/>
              <a:t>Manual refactoring is an </a:t>
            </a:r>
            <a:r>
              <a:rPr lang="en-US" altLang="ja-JP" sz="2000" dirty="0" smtClean="0"/>
              <a:t>error-prone</a:t>
            </a:r>
            <a:r>
              <a:rPr lang="en-US" altLang="ja-JP" sz="2000" dirty="0"/>
              <a:t> </a:t>
            </a:r>
            <a:r>
              <a:rPr lang="en-US" altLang="ja-JP" sz="2000" dirty="0" smtClean="0"/>
              <a:t>and time-consuming </a:t>
            </a:r>
            <a:r>
              <a:rPr lang="en-US" altLang="ja-JP" sz="2000" dirty="0"/>
              <a:t>task</a:t>
            </a:r>
          </a:p>
          <a:p>
            <a:pPr lvl="1"/>
            <a:r>
              <a:rPr lang="en-US" altLang="ja-JP" sz="2000" dirty="0" smtClean="0"/>
              <a:t>What </a:t>
            </a:r>
            <a:r>
              <a:rPr lang="en-US" altLang="ja-JP" sz="2000" dirty="0"/>
              <a:t>are the </a:t>
            </a:r>
            <a:r>
              <a:rPr lang="en-US" altLang="ja-JP" sz="2000" dirty="0" smtClean="0"/>
              <a:t>suitable </a:t>
            </a:r>
            <a:r>
              <a:rPr lang="en-US" altLang="ja-JP" sz="2000" dirty="0" err="1" smtClean="0"/>
              <a:t>refactorings</a:t>
            </a:r>
            <a:r>
              <a:rPr lang="en-US" altLang="ja-JP" sz="2000" dirty="0" smtClean="0"/>
              <a:t> </a:t>
            </a:r>
            <a:r>
              <a:rPr lang="en-US" altLang="ja-JP" sz="2000" dirty="0"/>
              <a:t>to apply?</a:t>
            </a:r>
          </a:p>
          <a:p>
            <a:pPr lvl="1"/>
            <a:endParaRPr lang="en-US" altLang="ja-JP" sz="2000" dirty="0" smtClean="0"/>
          </a:p>
          <a:p>
            <a:pPr lvl="1"/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88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Existing work: Refactoring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686799" cy="4647976"/>
          </a:xfrm>
        </p:spPr>
        <p:txBody>
          <a:bodyPr/>
          <a:lstStyle/>
          <a:p>
            <a:r>
              <a:rPr lang="en-US" altLang="ja-JP" sz="2400" dirty="0" smtClean="0"/>
              <a:t>Quality-based approaches</a:t>
            </a:r>
            <a:endParaRPr lang="en-US" altLang="ja-JP" sz="2400" dirty="0"/>
          </a:p>
          <a:p>
            <a:pPr lvl="1"/>
            <a:r>
              <a:rPr lang="en-GB" sz="2000" dirty="0" smtClean="0"/>
              <a:t>Optimize a set of quality metrics/attributes. (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Seng et al</a:t>
            </a:r>
            <a:r>
              <a:rPr lang="en-GB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., 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‘06,</a:t>
            </a:r>
            <a:r>
              <a:rPr lang="en-GB" sz="2000" dirty="0"/>
              <a:t> 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Harman et al., ‘07,</a:t>
            </a:r>
            <a:r>
              <a:rPr lang="en-GB" sz="1600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O’Keeffe et al., ‘08</a:t>
            </a:r>
            <a:r>
              <a:rPr lang="en-GB" sz="2000" dirty="0" smtClean="0"/>
              <a:t>)</a:t>
            </a:r>
          </a:p>
          <a:p>
            <a:pPr lvl="1"/>
            <a:endParaRPr lang="en-US" altLang="ja-JP" sz="2000" dirty="0"/>
          </a:p>
          <a:p>
            <a:r>
              <a:rPr lang="en-US" altLang="ja-JP" sz="2400" dirty="0" smtClean="0"/>
              <a:t>Code smells-based approaches</a:t>
            </a:r>
          </a:p>
          <a:p>
            <a:pPr lvl="1"/>
            <a:r>
              <a:rPr lang="en-US" altLang="ja-JP" sz="2000" dirty="0" smtClean="0"/>
              <a:t>Fix code-smells in existing code. (</a:t>
            </a:r>
            <a:r>
              <a:rPr lang="en-GB" sz="1600" u="sng" kern="1200" dirty="0" err="1">
                <a:solidFill>
                  <a:srgbClr val="0000CC"/>
                </a:solidFill>
                <a:latin typeface="Arial" pitchFamily="34" charset="0"/>
                <a:cs typeface="+mn-cs"/>
              </a:rPr>
              <a:t>Bavota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et al., ‘10</a:t>
            </a:r>
            <a:r>
              <a:rPr lang="en-GB" sz="1600" dirty="0" smtClean="0"/>
              <a:t>, </a:t>
            </a:r>
            <a:r>
              <a:rPr lang="en-US" altLang="ja-JP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Ouni </a:t>
            </a:r>
            <a:r>
              <a:rPr lang="en-US" altLang="ja-JP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et al</a:t>
            </a:r>
            <a:r>
              <a:rPr lang="en-US" altLang="ja-JP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., </a:t>
            </a:r>
            <a:r>
              <a:rPr lang="en-US" altLang="ja-JP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‘12,</a:t>
            </a:r>
            <a:r>
              <a:rPr lang="en-US" altLang="ja-JP" sz="1600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</a:t>
            </a:r>
            <a:r>
              <a:rPr lang="en-US" sz="1600" u="sng" kern="1200" dirty="0" err="1">
                <a:solidFill>
                  <a:srgbClr val="0000CC"/>
                </a:solidFill>
                <a:latin typeface="Arial" pitchFamily="34" charset="0"/>
                <a:cs typeface="+mn-cs"/>
              </a:rPr>
              <a:t>Fokaefs</a:t>
            </a:r>
            <a:r>
              <a:rPr lang="en-US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, et al., ‘12</a:t>
            </a:r>
            <a:r>
              <a:rPr lang="en-US" sz="1600" dirty="0" smtClean="0"/>
              <a:t>, </a:t>
            </a:r>
            <a:r>
              <a:rPr lang="en-US" altLang="ja-JP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Ouni </a:t>
            </a:r>
            <a:r>
              <a:rPr lang="en-US" altLang="ja-JP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et al., ’13</a:t>
            </a:r>
            <a:r>
              <a:rPr lang="en-US" altLang="ja-JP" sz="2000" dirty="0" smtClean="0"/>
              <a:t>)</a:t>
            </a:r>
          </a:p>
          <a:p>
            <a:pPr lvl="1"/>
            <a:endParaRPr lang="en-US" altLang="ja-JP" sz="2000" dirty="0"/>
          </a:p>
          <a:p>
            <a:r>
              <a:rPr lang="en-US" altLang="ja-JP" sz="2400" dirty="0" smtClean="0"/>
              <a:t>Design patterns-based approaches</a:t>
            </a:r>
            <a:endParaRPr lang="en-US" altLang="ja-JP" sz="2400" dirty="0"/>
          </a:p>
          <a:p>
            <a:pPr lvl="1"/>
            <a:r>
              <a:rPr lang="en-US" altLang="ja-JP" sz="2000" dirty="0" smtClean="0"/>
              <a:t>Find code transformations/</a:t>
            </a:r>
            <a:r>
              <a:rPr lang="en-US" altLang="ja-JP" sz="2000" dirty="0" err="1" smtClean="0"/>
              <a:t>refactorings</a:t>
            </a:r>
            <a:r>
              <a:rPr lang="en-US" altLang="ja-JP" sz="2000" dirty="0" smtClean="0"/>
              <a:t> to introduce design patterns (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Ó </a:t>
            </a:r>
            <a:r>
              <a:rPr lang="en-GB" sz="1600" u="sng" kern="1200" dirty="0" err="1">
                <a:solidFill>
                  <a:srgbClr val="0000CC"/>
                </a:solidFill>
                <a:latin typeface="Arial" pitchFamily="34" charset="0"/>
                <a:cs typeface="+mn-cs"/>
              </a:rPr>
              <a:t>Cinnéide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et al., ’</a:t>
            </a:r>
            <a:r>
              <a:rPr lang="en-US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00,</a:t>
            </a:r>
            <a:r>
              <a:rPr lang="en-US" sz="1600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Jensen et al., ‘10,</a:t>
            </a:r>
            <a:r>
              <a:rPr lang="en-GB" sz="1600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</a:t>
            </a:r>
            <a:r>
              <a:rPr lang="en-GB" sz="1600" u="sng" kern="1200" dirty="0" err="1">
                <a:solidFill>
                  <a:srgbClr val="0000CC"/>
                </a:solidFill>
                <a:latin typeface="Arial" pitchFamily="34" charset="0"/>
                <a:cs typeface="+mn-cs"/>
              </a:rPr>
              <a:t>Ajouli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 et al., </a:t>
            </a:r>
            <a:r>
              <a:rPr lang="en-GB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‘13</a:t>
            </a:r>
            <a:r>
              <a:rPr lang="en-GB" sz="1600" dirty="0" smtClean="0"/>
              <a:t>)</a:t>
            </a:r>
            <a:endParaRPr lang="en-US" altLang="ja-JP" sz="1600" u="sng" kern="1200" dirty="0">
              <a:solidFill>
                <a:srgbClr val="0000CC"/>
              </a:solidFill>
              <a:latin typeface="Arial" pitchFamily="34" charset="0"/>
              <a:cs typeface="+mn-cs"/>
            </a:endParaRPr>
          </a:p>
          <a:p>
            <a:pPr lvl="1"/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626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Problem statement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US" altLang="ja-JP" sz="2400" dirty="0" smtClean="0"/>
              <a:t>Limitations</a:t>
            </a:r>
            <a:endParaRPr lang="en-US" altLang="ja-JP" sz="2400" dirty="0"/>
          </a:p>
          <a:p>
            <a:pPr lvl="1"/>
            <a:r>
              <a:rPr lang="en-US" altLang="ja-JP" sz="2000" dirty="0" smtClean="0"/>
              <a:t>Most of existing works are goal-specific </a:t>
            </a:r>
            <a:r>
              <a:rPr lang="en-US" altLang="ja-JP" sz="2000" dirty="0"/>
              <a:t>approaches</a:t>
            </a:r>
          </a:p>
          <a:p>
            <a:pPr lvl="1"/>
            <a:r>
              <a:rPr lang="en-US" altLang="ja-JP" sz="2000" dirty="0"/>
              <a:t>Fixing anti-patterns may affect some quality metrics.</a:t>
            </a:r>
          </a:p>
          <a:p>
            <a:pPr lvl="1"/>
            <a:r>
              <a:rPr lang="en-US" altLang="ja-JP" sz="2000" dirty="0" smtClean="0"/>
              <a:t>Improve quality metrics does mean that anti-patterns are fixed</a:t>
            </a:r>
          </a:p>
          <a:p>
            <a:pPr lvl="1"/>
            <a:r>
              <a:rPr lang="en-CA" sz="2000" dirty="0" smtClean="0"/>
              <a:t>Applying </a:t>
            </a:r>
            <a:r>
              <a:rPr lang="en-CA" sz="2000" dirty="0"/>
              <a:t>a design pattern where it is not needed </a:t>
            </a:r>
            <a:r>
              <a:rPr lang="en-CA" sz="2000" dirty="0" smtClean="0"/>
              <a:t>may increase the complexity of the system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The semantic coherence of the refactored program is not considered</a:t>
            </a:r>
          </a:p>
          <a:p>
            <a:pPr marL="457200" lvl="1" indent="0">
              <a:buNone/>
            </a:pPr>
            <a:r>
              <a:rPr lang="en-US" altLang="ja-JP" sz="1200" dirty="0" smtClean="0"/>
              <a:t>                    </a:t>
            </a:r>
          </a:p>
          <a:p>
            <a:pPr marL="457200" lvl="1" indent="0">
              <a:buNone/>
            </a:pPr>
            <a:r>
              <a:rPr lang="en-US" altLang="ja-JP" sz="2000" dirty="0" smtClean="0"/>
              <a:t>		Conflicting considerations</a:t>
            </a:r>
          </a:p>
          <a:p>
            <a:endParaRPr lang="en-US" altLang="ja-JP" sz="2400" dirty="0"/>
          </a:p>
          <a:p>
            <a:r>
              <a:rPr lang="en-US" altLang="ja-JP" sz="2400" dirty="0"/>
              <a:t>Existing refactoring </a:t>
            </a:r>
            <a:r>
              <a:rPr lang="en-US" altLang="ja-JP" sz="2400" dirty="0" smtClean="0"/>
              <a:t>techniques are underused </a:t>
            </a:r>
            <a:r>
              <a:rPr lang="en-US" altLang="ja-JP" sz="1600" kern="1200" dirty="0" smtClean="0">
                <a:solidFill>
                  <a:srgbClr val="0000CC"/>
                </a:solidFill>
                <a:latin typeface="Arial" pitchFamily="34" charset="0"/>
              </a:rPr>
              <a:t>(</a:t>
            </a:r>
            <a:r>
              <a:rPr lang="en-GB" sz="1600" u="sng" kern="1200" dirty="0" smtClean="0">
                <a:solidFill>
                  <a:srgbClr val="0000CC"/>
                </a:solidFill>
                <a:latin typeface="Arial" pitchFamily="34" charset="0"/>
              </a:rPr>
              <a:t>Murphy-Hill </a:t>
            </a:r>
            <a:r>
              <a:rPr lang="en-GB" sz="1600" u="sng" kern="1200" dirty="0">
                <a:solidFill>
                  <a:srgbClr val="0000CC"/>
                </a:solidFill>
                <a:latin typeface="Arial" pitchFamily="34" charset="0"/>
              </a:rPr>
              <a:t>et al., </a:t>
            </a:r>
            <a:r>
              <a:rPr lang="en-GB" sz="1600" u="sng" kern="1200" dirty="0" smtClean="0">
                <a:solidFill>
                  <a:srgbClr val="0000CC"/>
                </a:solidFill>
                <a:latin typeface="Arial" pitchFamily="34" charset="0"/>
              </a:rPr>
              <a:t>’11</a:t>
            </a:r>
            <a:r>
              <a:rPr lang="en-GB" sz="1600" kern="1200" dirty="0" smtClean="0">
                <a:solidFill>
                  <a:srgbClr val="0000CC"/>
                </a:solidFill>
                <a:latin typeface="Arial" pitchFamily="34" charset="0"/>
              </a:rPr>
              <a:t>)</a:t>
            </a:r>
          </a:p>
          <a:p>
            <a:pPr lvl="1"/>
            <a:r>
              <a:rPr lang="en-GB" altLang="ja-JP" sz="2000" dirty="0" smtClean="0"/>
              <a:t>Goal-oriented approaches</a:t>
            </a:r>
          </a:p>
          <a:p>
            <a:pPr lvl="1"/>
            <a:r>
              <a:rPr lang="en-GB" altLang="ja-JP" sz="2000" dirty="0" smtClean="0"/>
              <a:t>Fit specific needs </a:t>
            </a:r>
            <a:r>
              <a:rPr lang="en-GB" altLang="ja-JP" sz="2000" dirty="0"/>
              <a:t>of </a:t>
            </a:r>
            <a:r>
              <a:rPr lang="en-GB" altLang="ja-JP" sz="2000" dirty="0" smtClean="0"/>
              <a:t>developers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Flèche droite 6"/>
          <p:cNvSpPr/>
          <p:nvPr/>
        </p:nvSpPr>
        <p:spPr>
          <a:xfrm>
            <a:off x="1551473" y="4367503"/>
            <a:ext cx="500066" cy="357190"/>
          </a:xfrm>
          <a:prstGeom prst="rightArrow">
            <a:avLst/>
          </a:prstGeom>
          <a:solidFill>
            <a:schemeClr val="accent2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601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60088" y="1648456"/>
            <a:ext cx="7411813" cy="5331766"/>
          </a:xfrm>
          <a:prstGeom prst="rect">
            <a:avLst/>
          </a:prstGeom>
          <a:noFill/>
          <a:ln>
            <a:noFill/>
          </a:ln>
        </p:spPr>
      </p:sp>
      <p:sp>
        <p:nvSpPr>
          <p:cNvPr id="7" name="AutoShape 80"/>
          <p:cNvSpPr>
            <a:spLocks noChangeArrowheads="1"/>
          </p:cNvSpPr>
          <p:nvPr/>
        </p:nvSpPr>
        <p:spPr bwMode="auto">
          <a:xfrm>
            <a:off x="2118455" y="2302816"/>
            <a:ext cx="5581391" cy="3464766"/>
          </a:xfrm>
          <a:prstGeom prst="roundRect">
            <a:avLst>
              <a:gd name="adj" fmla="val 3764"/>
            </a:avLst>
          </a:prstGeom>
          <a:solidFill>
            <a:srgbClr val="F2F2F2"/>
          </a:solidFill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fr-CA" b="1" i="1">
                <a:effectLst/>
                <a:ea typeface="SimSun" panose="02010600030101010101" pitchFamily="2" charset="-122"/>
              </a:rPr>
              <a:t>MORE</a:t>
            </a:r>
            <a:endParaRPr lang="en-US">
              <a:effectLst/>
              <a:ea typeface="SimSun" panose="02010600030101010101" pitchFamily="2" charset="-122"/>
            </a:endParaRP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4142596" y="1707619"/>
            <a:ext cx="1373451" cy="529107"/>
          </a:xfrm>
          <a:prstGeom prst="flowChartMultidocument">
            <a:avLst/>
          </a:prstGeom>
          <a:solidFill>
            <a:srgbClr val="FFFFFF"/>
          </a:solidFill>
          <a:ln w="317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CA" sz="1100">
                <a:effectLst/>
                <a:ea typeface="SimSun" panose="02010600030101010101" pitchFamily="2" charset="-122"/>
              </a:rPr>
              <a:t>Original Source Code</a:t>
            </a:r>
            <a:endParaRPr lang="en-US">
              <a:effectLst/>
              <a:ea typeface="SimSun" panose="02010600030101010101" pitchFamily="2" charset="-122"/>
            </a:endParaRPr>
          </a:p>
        </p:txBody>
      </p:sp>
      <p:cxnSp>
        <p:nvCxnSpPr>
          <p:cNvPr id="9" name="AutoShape 10"/>
          <p:cNvCxnSpPr>
            <a:cxnSpLocks noChangeShapeType="1"/>
          </p:cNvCxnSpPr>
          <p:nvPr/>
        </p:nvCxnSpPr>
        <p:spPr bwMode="auto">
          <a:xfrm>
            <a:off x="4829321" y="2194982"/>
            <a:ext cx="1269" cy="32977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14"/>
          <p:cNvCxnSpPr>
            <a:cxnSpLocks noChangeShapeType="1"/>
          </p:cNvCxnSpPr>
          <p:nvPr/>
        </p:nvCxnSpPr>
        <p:spPr bwMode="auto">
          <a:xfrm rot="5400000">
            <a:off x="5981256" y="3016155"/>
            <a:ext cx="651208" cy="863167"/>
          </a:xfrm>
          <a:prstGeom prst="bentConnector2">
            <a:avLst/>
          </a:prstGeom>
          <a:noFill/>
          <a:ln w="3175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15"/>
          <p:cNvCxnSpPr>
            <a:cxnSpLocks noChangeShapeType="1"/>
          </p:cNvCxnSpPr>
          <p:nvPr/>
        </p:nvCxnSpPr>
        <p:spPr bwMode="auto">
          <a:xfrm rot="16200000" flipH="1">
            <a:off x="2980341" y="2908915"/>
            <a:ext cx="661644" cy="919019"/>
          </a:xfrm>
          <a:prstGeom prst="bentConnector2">
            <a:avLst/>
          </a:prstGeom>
          <a:noFill/>
          <a:ln w="3175">
            <a:solidFill>
              <a:srgbClr val="000000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6"/>
          <p:cNvCxnSpPr>
            <a:cxnSpLocks noChangeShapeType="1"/>
          </p:cNvCxnSpPr>
          <p:nvPr/>
        </p:nvCxnSpPr>
        <p:spPr bwMode="auto">
          <a:xfrm>
            <a:off x="4829321" y="3293895"/>
            <a:ext cx="1269" cy="306819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AutoShape 19"/>
          <p:cNvCxnSpPr>
            <a:cxnSpLocks noChangeShapeType="1"/>
          </p:cNvCxnSpPr>
          <p:nvPr/>
        </p:nvCxnSpPr>
        <p:spPr bwMode="auto">
          <a:xfrm rot="16200000">
            <a:off x="3067833" y="4270817"/>
            <a:ext cx="461272" cy="919019"/>
          </a:xfrm>
          <a:prstGeom prst="bentConnector2">
            <a:avLst/>
          </a:prstGeom>
          <a:noFill/>
          <a:ln w="317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AutoShape 21"/>
          <p:cNvCxnSpPr>
            <a:cxnSpLocks noChangeShapeType="1"/>
          </p:cNvCxnSpPr>
          <p:nvPr/>
        </p:nvCxnSpPr>
        <p:spPr bwMode="auto">
          <a:xfrm rot="16200000" flipV="1">
            <a:off x="6219645" y="4217718"/>
            <a:ext cx="180000" cy="864000"/>
          </a:xfrm>
          <a:prstGeom prst="bentConnector2">
            <a:avLst/>
          </a:prstGeom>
          <a:noFill/>
          <a:ln w="3175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AutoShape 24"/>
          <p:cNvCxnSpPr>
            <a:cxnSpLocks noChangeShapeType="1"/>
          </p:cNvCxnSpPr>
          <p:nvPr/>
        </p:nvCxnSpPr>
        <p:spPr bwMode="auto">
          <a:xfrm>
            <a:off x="4816628" y="4651013"/>
            <a:ext cx="0" cy="1322245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810023" y="6269640"/>
            <a:ext cx="1914200" cy="32873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CA" sz="1050" b="1" i="1" dirty="0">
                <a:effectLst/>
                <a:ea typeface="SimSun" panose="02010600030101010101" pitchFamily="2" charset="-122"/>
              </a:rPr>
              <a:t>Suggested Refactoring Solution</a:t>
            </a:r>
            <a:endParaRPr lang="en-US" dirty="0">
              <a:effectLst/>
              <a:ea typeface="SimSun" panose="02010600030101010101" pitchFamily="2" charset="-122"/>
            </a:endParaRPr>
          </a:p>
        </p:txBody>
      </p:sp>
      <p:grpSp>
        <p:nvGrpSpPr>
          <p:cNvPr id="17" name="Groupe 16"/>
          <p:cNvGrpSpPr>
            <a:grpSpLocks/>
          </p:cNvGrpSpPr>
          <p:nvPr/>
        </p:nvGrpSpPr>
        <p:grpSpPr bwMode="auto">
          <a:xfrm>
            <a:off x="3770672" y="2390135"/>
            <a:ext cx="2240426" cy="903760"/>
            <a:chOff x="926465" y="510540"/>
            <a:chExt cx="1120775" cy="549910"/>
          </a:xfrm>
        </p:grpSpPr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926465" y="592455"/>
              <a:ext cx="1058545" cy="467995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fr-CA" sz="1200">
                  <a:effectLst/>
                  <a:ea typeface="SimSun" panose="02010600030101010101" pitchFamily="2" charset="-122"/>
                </a:rPr>
                <a:t>Source Code Parser and Analyser</a:t>
              </a:r>
              <a:endParaRPr lang="en-US">
                <a:effectLst/>
                <a:ea typeface="SimSun" panose="02010600030101010101" pitchFamily="2" charset="-122"/>
              </a:endParaRPr>
            </a:p>
            <a:p>
              <a:pPr algn="ctr">
                <a:spcAft>
                  <a:spcPts val="0"/>
                </a:spcAft>
              </a:pPr>
              <a:r>
                <a:rPr lang="fr-CA" sz="1200" i="1">
                  <a:effectLst/>
                  <a:ea typeface="SimSun" panose="02010600030101010101" pitchFamily="2" charset="-122"/>
                </a:rPr>
                <a:t>(SOOT)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44" name="Oval 30"/>
            <p:cNvSpPr>
              <a:spLocks noChangeArrowheads="1"/>
            </p:cNvSpPr>
            <p:nvPr/>
          </p:nvSpPr>
          <p:spPr bwMode="auto">
            <a:xfrm>
              <a:off x="1903095" y="510540"/>
              <a:ext cx="144145" cy="144145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A</a:t>
              </a:r>
              <a:endParaRPr lang="en-US" sz="1600" dirty="0">
                <a:effectLst/>
                <a:ea typeface="SimSun" panose="02010600030101010101" pitchFamily="2" charset="-122"/>
              </a:endParaRPr>
            </a:p>
          </p:txBody>
        </p:sp>
      </p:grp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757979" y="3608454"/>
            <a:ext cx="2116029" cy="1042559"/>
          </a:xfrm>
          <a:prstGeom prst="rect">
            <a:avLst/>
          </a:prstGeom>
          <a:gradFill rotWithShape="1">
            <a:gsLst>
              <a:gs pos="0">
                <a:srgbClr val="A3C4FF"/>
              </a:gs>
              <a:gs pos="35001">
                <a:srgbClr val="BFD5FF"/>
              </a:gs>
              <a:gs pos="100000">
                <a:srgbClr val="E5EEFF"/>
              </a:gs>
            </a:gsLst>
            <a:lin ang="16200000" scaled="1"/>
          </a:gradFill>
          <a:ln w="3175" algn="ctr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n-CA" sz="1200" dirty="0">
                <a:effectLst/>
                <a:ea typeface="SimSun" panose="02010600030101010101" pitchFamily="2" charset="-122"/>
              </a:rPr>
              <a:t> </a:t>
            </a:r>
            <a:endParaRPr lang="en-US" dirty="0">
              <a:effectLst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</a:pPr>
            <a:r>
              <a:rPr lang="en-CA" sz="1600" b="1" dirty="0">
                <a:effectLst/>
                <a:ea typeface="SimSun" panose="02010600030101010101" pitchFamily="2" charset="-122"/>
              </a:rPr>
              <a:t>Search Process</a:t>
            </a:r>
            <a:endParaRPr lang="en-US" sz="2400" b="1" dirty="0">
              <a:effectLst/>
              <a:ea typeface="SimSun" panose="02010600030101010101" pitchFamily="2" charset="-122"/>
            </a:endParaRPr>
          </a:p>
          <a:p>
            <a:pPr algn="ctr">
              <a:spcAft>
                <a:spcPts val="0"/>
              </a:spcAft>
            </a:pPr>
            <a:r>
              <a:rPr lang="en-CA" sz="1600" b="1" dirty="0">
                <a:effectLst/>
                <a:ea typeface="SimSun" panose="02010600030101010101" pitchFamily="2" charset="-122"/>
              </a:rPr>
              <a:t>(</a:t>
            </a:r>
            <a:r>
              <a:rPr lang="en-CA" sz="1600" b="1" i="1" dirty="0">
                <a:effectLst/>
                <a:ea typeface="SimSun" panose="02010600030101010101" pitchFamily="2" charset="-122"/>
              </a:rPr>
              <a:t>NSGA-II</a:t>
            </a:r>
            <a:r>
              <a:rPr lang="en-CA" sz="1600" b="1" dirty="0">
                <a:effectLst/>
                <a:ea typeface="SimSun" panose="02010600030101010101" pitchFamily="2" charset="-122"/>
              </a:rPr>
              <a:t>)</a:t>
            </a:r>
            <a:endParaRPr lang="en-US" sz="2400" b="1" dirty="0">
              <a:effectLst/>
              <a:ea typeface="SimSun" panose="02010600030101010101" pitchFamily="2" charset="-122"/>
            </a:endParaRPr>
          </a:p>
        </p:txBody>
      </p:sp>
      <p:sp>
        <p:nvSpPr>
          <p:cNvPr id="19" name="Oval 52"/>
          <p:cNvSpPr>
            <a:spLocks noChangeArrowheads="1"/>
          </p:cNvSpPr>
          <p:nvPr/>
        </p:nvSpPr>
        <p:spPr bwMode="auto">
          <a:xfrm>
            <a:off x="5733108" y="3484265"/>
            <a:ext cx="288145" cy="236898"/>
          </a:xfrm>
          <a:prstGeom prst="ellipse">
            <a:avLst/>
          </a:prstGeom>
          <a:solidFill>
            <a:srgbClr val="548D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fr-CA" sz="1100" b="1" dirty="0">
                <a:solidFill>
                  <a:srgbClr val="FFFFFF"/>
                </a:solidFill>
                <a:effectLst/>
                <a:ea typeface="SimSun" panose="02010600030101010101" pitchFamily="2" charset="-122"/>
              </a:rPr>
              <a:t>G</a:t>
            </a:r>
            <a:endParaRPr lang="en-US" sz="1600" dirty="0">
              <a:effectLst/>
              <a:ea typeface="SimSun" panose="02010600030101010101" pitchFamily="2" charset="-122"/>
            </a:endParaRPr>
          </a:p>
        </p:txBody>
      </p:sp>
      <p:grpSp>
        <p:nvGrpSpPr>
          <p:cNvPr id="20" name="Group 70"/>
          <p:cNvGrpSpPr>
            <a:grpSpLocks/>
          </p:cNvGrpSpPr>
          <p:nvPr/>
        </p:nvGrpSpPr>
        <p:grpSpPr bwMode="auto">
          <a:xfrm>
            <a:off x="2286787" y="2661906"/>
            <a:ext cx="1077690" cy="617813"/>
            <a:chOff x="6551" y="9840"/>
            <a:chExt cx="849" cy="592"/>
          </a:xfrm>
        </p:grpSpPr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664" y="9957"/>
              <a:ext cx="736" cy="47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>
                  <a:effectLst/>
                  <a:ea typeface="SimSun" panose="02010600030101010101" pitchFamily="2" charset="-122"/>
                </a:rPr>
                <a:t>Anti-patterns Detector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42" name="Oval 53"/>
            <p:cNvSpPr>
              <a:spLocks noChangeArrowheads="1"/>
            </p:cNvSpPr>
            <p:nvPr/>
          </p:nvSpPr>
          <p:spPr bwMode="auto">
            <a:xfrm>
              <a:off x="6551" y="9840"/>
              <a:ext cx="227" cy="227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B</a:t>
              </a:r>
              <a:endParaRPr lang="en-US" sz="1600" dirty="0">
                <a:effectLst/>
                <a:ea typeface="SimSun" panose="02010600030101010101" pitchFamily="2" charset="-122"/>
              </a:endParaRPr>
            </a:p>
          </p:txBody>
        </p:sp>
      </p:grpSp>
      <p:grpSp>
        <p:nvGrpSpPr>
          <p:cNvPr id="21" name="Group 71"/>
          <p:cNvGrpSpPr>
            <a:grpSpLocks/>
          </p:cNvGrpSpPr>
          <p:nvPr/>
        </p:nvGrpSpPr>
        <p:grpSpPr bwMode="auto">
          <a:xfrm>
            <a:off x="2238551" y="4761634"/>
            <a:ext cx="1137350" cy="725304"/>
            <a:chOff x="6778" y="12641"/>
            <a:chExt cx="896" cy="695"/>
          </a:xfrm>
        </p:grpSpPr>
        <p:sp>
          <p:nvSpPr>
            <p:cNvPr id="39" name="AutoShape 18"/>
            <p:cNvSpPr>
              <a:spLocks noChangeArrowheads="1"/>
            </p:cNvSpPr>
            <p:nvPr/>
          </p:nvSpPr>
          <p:spPr bwMode="auto">
            <a:xfrm>
              <a:off x="6880" y="12712"/>
              <a:ext cx="794" cy="624"/>
            </a:xfrm>
            <a:prstGeom prst="can">
              <a:avLst>
                <a:gd name="adj" fmla="val 20565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Bef>
                  <a:spcPts val="300"/>
                </a:spcBef>
                <a:spcAft>
                  <a:spcPts val="0"/>
                </a:spcAft>
              </a:pPr>
              <a:r>
                <a:rPr lang="en-CA" sz="1100">
                  <a:effectLst/>
                  <a:ea typeface="SimSun" panose="02010600030101010101" pitchFamily="2" charset="-122"/>
                </a:rPr>
                <a:t>List of possible refactorings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40" name="Oval 55"/>
            <p:cNvSpPr>
              <a:spLocks noChangeArrowheads="1"/>
            </p:cNvSpPr>
            <p:nvPr/>
          </p:nvSpPr>
          <p:spPr bwMode="auto">
            <a:xfrm>
              <a:off x="6778" y="12641"/>
              <a:ext cx="227" cy="227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E</a:t>
              </a:r>
              <a:endParaRPr lang="en-US" sz="1600" dirty="0">
                <a:effectLst/>
                <a:ea typeface="SimSun" panose="02010600030101010101" pitchFamily="2" charset="-122"/>
              </a:endParaRPr>
            </a:p>
          </p:txBody>
        </p:sp>
      </p:grpSp>
      <p:grpSp>
        <p:nvGrpSpPr>
          <p:cNvPr id="23" name="Group 65"/>
          <p:cNvGrpSpPr>
            <a:grpSpLocks/>
          </p:cNvGrpSpPr>
          <p:nvPr/>
        </p:nvGrpSpPr>
        <p:grpSpPr bwMode="auto">
          <a:xfrm>
            <a:off x="3963616" y="5969083"/>
            <a:ext cx="1700947" cy="182630"/>
            <a:chOff x="7965" y="12537"/>
            <a:chExt cx="1340" cy="175"/>
          </a:xfrm>
        </p:grpSpPr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7965" y="12541"/>
              <a:ext cx="1340" cy="17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B8CCE4"/>
                </a:gs>
              </a:gsLst>
              <a:lin ang="5400000" scaled="1"/>
            </a:gradFill>
            <a:ln w="3175">
              <a:solidFill>
                <a:srgbClr val="95B3D7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243F60">
                  <a:alpha val="50000"/>
                </a:srgbClr>
              </a:outerShdw>
            </a:effec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fr-CA" sz="1100" i="1" dirty="0">
                  <a:effectLst/>
                  <a:ea typeface="SimSun" panose="02010600030101010101" pitchFamily="2" charset="-122"/>
                </a:rPr>
                <a:t>R</a:t>
              </a:r>
              <a:r>
                <a:rPr lang="fr-CA" sz="1100" i="1" baseline="-25000" dirty="0">
                  <a:effectLst/>
                  <a:ea typeface="SimSun" panose="02010600030101010101" pitchFamily="2" charset="-122"/>
                </a:rPr>
                <a:t>1</a:t>
              </a:r>
              <a:r>
                <a:rPr lang="fr-CA" sz="1100" i="1" dirty="0">
                  <a:effectLst/>
                  <a:ea typeface="SimSun" panose="02010600030101010101" pitchFamily="2" charset="-122"/>
                </a:rPr>
                <a:t>  R</a:t>
              </a:r>
              <a:r>
                <a:rPr lang="fr-CA" sz="1100" i="1" baseline="-25000" dirty="0">
                  <a:effectLst/>
                  <a:ea typeface="SimSun" panose="02010600030101010101" pitchFamily="2" charset="-122"/>
                </a:rPr>
                <a:t>2</a:t>
              </a:r>
              <a:r>
                <a:rPr lang="fr-CA" sz="1100" i="1" dirty="0">
                  <a:effectLst/>
                  <a:ea typeface="SimSun" panose="02010600030101010101" pitchFamily="2" charset="-122"/>
                </a:rPr>
                <a:t>  R</a:t>
              </a:r>
              <a:r>
                <a:rPr lang="fr-CA" sz="1100" i="1" baseline="-25000" dirty="0">
                  <a:effectLst/>
                  <a:ea typeface="SimSun" panose="02010600030101010101" pitchFamily="2" charset="-122"/>
                </a:rPr>
                <a:t>3</a:t>
              </a:r>
              <a:r>
                <a:rPr lang="fr-CA" sz="1100" i="1" dirty="0">
                  <a:effectLst/>
                  <a:ea typeface="SimSun" panose="02010600030101010101" pitchFamily="2" charset="-122"/>
                </a:rPr>
                <a:t>  …                </a:t>
              </a:r>
              <a:r>
                <a:rPr lang="fr-CA" sz="1100" i="1" dirty="0" smtClean="0">
                  <a:effectLst/>
                  <a:ea typeface="SimSun" panose="02010600030101010101" pitchFamily="2" charset="-122"/>
                </a:rPr>
                <a:t>R</a:t>
              </a:r>
              <a:r>
                <a:rPr lang="fr-CA" sz="1100" i="1" baseline="-25000" dirty="0" smtClean="0">
                  <a:effectLst/>
                  <a:ea typeface="SimSun" panose="02010600030101010101" pitchFamily="2" charset="-122"/>
                </a:rPr>
                <a:t>n</a:t>
              </a:r>
              <a:r>
                <a:rPr lang="fr-CA" sz="1100" i="1" dirty="0" smtClean="0">
                  <a:effectLst/>
                  <a:ea typeface="SimSun" panose="02010600030101010101" pitchFamily="2" charset="-122"/>
                </a:rPr>
                <a:t> </a:t>
              </a:r>
              <a:endParaRPr lang="en-US" dirty="0">
                <a:effectLst/>
                <a:ea typeface="SimSun" panose="02010600030101010101" pitchFamily="2" charset="-122"/>
              </a:endParaRPr>
            </a:p>
            <a:p>
              <a:pPr>
                <a:spcAft>
                  <a:spcPts val="0"/>
                </a:spcAft>
              </a:pPr>
              <a:r>
                <a:rPr lang="fr-CA" sz="1100" i="1" dirty="0">
                  <a:effectLst/>
                  <a:ea typeface="SimSun" panose="02010600030101010101" pitchFamily="2" charset="-122"/>
                </a:rPr>
                <a:t> </a:t>
              </a:r>
              <a:endParaRPr lang="en-US" dirty="0">
                <a:effectLst/>
                <a:ea typeface="SimSun" panose="02010600030101010101" pitchFamily="2" charset="-122"/>
              </a:endParaRPr>
            </a:p>
          </p:txBody>
        </p:sp>
        <p:cxnSp>
          <p:nvCxnSpPr>
            <p:cNvPr id="35" name="AutoShape 61"/>
            <p:cNvCxnSpPr>
              <a:cxnSpLocks noChangeShapeType="1"/>
            </p:cNvCxnSpPr>
            <p:nvPr/>
          </p:nvCxnSpPr>
          <p:spPr bwMode="auto">
            <a:xfrm>
              <a:off x="8107" y="12541"/>
              <a:ext cx="1" cy="170"/>
            </a:xfrm>
            <a:prstGeom prst="straightConnector1">
              <a:avLst/>
            </a:prstGeom>
            <a:noFill/>
            <a:ln w="6350" algn="ctr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AutoShape 62"/>
            <p:cNvCxnSpPr>
              <a:cxnSpLocks noChangeShapeType="1"/>
            </p:cNvCxnSpPr>
            <p:nvPr/>
          </p:nvCxnSpPr>
          <p:spPr bwMode="auto">
            <a:xfrm>
              <a:off x="8305" y="12537"/>
              <a:ext cx="1" cy="170"/>
            </a:xfrm>
            <a:prstGeom prst="straightConnector1">
              <a:avLst/>
            </a:prstGeom>
            <a:noFill/>
            <a:ln w="6350" algn="ctr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63"/>
            <p:cNvCxnSpPr>
              <a:cxnSpLocks noChangeShapeType="1"/>
            </p:cNvCxnSpPr>
            <p:nvPr/>
          </p:nvCxnSpPr>
          <p:spPr bwMode="auto">
            <a:xfrm>
              <a:off x="9089" y="12542"/>
              <a:ext cx="1" cy="170"/>
            </a:xfrm>
            <a:prstGeom prst="straightConnector1">
              <a:avLst/>
            </a:prstGeom>
            <a:noFill/>
            <a:ln w="6350" algn="ctr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AutoShape 64"/>
            <p:cNvCxnSpPr>
              <a:cxnSpLocks noChangeShapeType="1"/>
            </p:cNvCxnSpPr>
            <p:nvPr/>
          </p:nvCxnSpPr>
          <p:spPr bwMode="auto">
            <a:xfrm>
              <a:off x="8474" y="12542"/>
              <a:ext cx="1" cy="170"/>
            </a:xfrm>
            <a:prstGeom prst="straightConnector1">
              <a:avLst/>
            </a:prstGeom>
            <a:noFill/>
            <a:ln w="6350" algn="ctr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4" name="Group 72"/>
          <p:cNvGrpSpPr>
            <a:grpSpLocks/>
          </p:cNvGrpSpPr>
          <p:nvPr/>
        </p:nvGrpSpPr>
        <p:grpSpPr bwMode="auto">
          <a:xfrm>
            <a:off x="6332248" y="2815316"/>
            <a:ext cx="1198279" cy="617813"/>
            <a:chOff x="9965" y="9932"/>
            <a:chExt cx="944" cy="592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9965" y="10049"/>
              <a:ext cx="835" cy="47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>
                  <a:effectLst/>
                  <a:ea typeface="SimSun" panose="02010600030101010101" pitchFamily="2" charset="-122"/>
                </a:rPr>
                <a:t>Design Patterns Detector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33" name="Oval 54"/>
            <p:cNvSpPr>
              <a:spLocks noChangeArrowheads="1"/>
            </p:cNvSpPr>
            <p:nvPr/>
          </p:nvSpPr>
          <p:spPr bwMode="auto">
            <a:xfrm>
              <a:off x="10682" y="9932"/>
              <a:ext cx="227" cy="227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C</a:t>
              </a:r>
              <a:endParaRPr lang="en-US" sz="1400" dirty="0">
                <a:effectLst/>
                <a:ea typeface="SimSun" panose="02010600030101010101" pitchFamily="2" charset="-122"/>
              </a:endParaRPr>
            </a:p>
          </p:txBody>
        </p:sp>
      </p:grpSp>
      <p:grpSp>
        <p:nvGrpSpPr>
          <p:cNvPr id="25" name="Group 73"/>
          <p:cNvGrpSpPr>
            <a:grpSpLocks/>
          </p:cNvGrpSpPr>
          <p:nvPr/>
        </p:nvGrpSpPr>
        <p:grpSpPr bwMode="auto">
          <a:xfrm>
            <a:off x="6168500" y="4613443"/>
            <a:ext cx="1448344" cy="764961"/>
            <a:chOff x="9886" y="12591"/>
            <a:chExt cx="1141" cy="733"/>
          </a:xfrm>
        </p:grpSpPr>
        <p:sp>
          <p:nvSpPr>
            <p:cNvPr id="30" name="AutoShape 20"/>
            <p:cNvSpPr>
              <a:spLocks noChangeArrowheads="1"/>
            </p:cNvSpPr>
            <p:nvPr/>
          </p:nvSpPr>
          <p:spPr bwMode="auto">
            <a:xfrm>
              <a:off x="9886" y="12712"/>
              <a:ext cx="1030" cy="612"/>
            </a:xfrm>
            <a:prstGeom prst="flowChartMultidocumen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6E3BC"/>
                </a:gs>
              </a:gsLst>
              <a:lin ang="5400000" scaled="1"/>
            </a:gradFill>
            <a:ln w="12700">
              <a:solidFill>
                <a:srgbClr val="C2D69B"/>
              </a:solidFill>
              <a:miter lim="800000"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100">
                  <a:effectLst/>
                  <a:ea typeface="SimSun" panose="02010600030101010101" pitchFamily="2" charset="-122"/>
                </a:rPr>
                <a:t>List of coherence constraints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31" name="Oval 56"/>
            <p:cNvSpPr>
              <a:spLocks noChangeArrowheads="1"/>
            </p:cNvSpPr>
            <p:nvPr/>
          </p:nvSpPr>
          <p:spPr bwMode="auto">
            <a:xfrm>
              <a:off x="10800" y="12591"/>
              <a:ext cx="227" cy="227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F</a:t>
              </a:r>
              <a:endParaRPr lang="en-US" sz="1600" dirty="0">
                <a:effectLst/>
                <a:ea typeface="SimSun" panose="02010600030101010101" pitchFamily="2" charset="-122"/>
              </a:endParaRPr>
            </a:p>
          </p:txBody>
        </p:sp>
      </p:grpSp>
      <p:cxnSp>
        <p:nvCxnSpPr>
          <p:cNvPr id="26" name="AutoShape 74"/>
          <p:cNvCxnSpPr>
            <a:cxnSpLocks noChangeShapeType="1"/>
          </p:cNvCxnSpPr>
          <p:nvPr/>
        </p:nvCxnSpPr>
        <p:spPr bwMode="auto">
          <a:xfrm flipH="1" flipV="1">
            <a:off x="5874008" y="4146953"/>
            <a:ext cx="542018" cy="1044"/>
          </a:xfrm>
          <a:prstGeom prst="straightConnector1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7" name="Group 78"/>
          <p:cNvGrpSpPr>
            <a:grpSpLocks/>
          </p:cNvGrpSpPr>
          <p:nvPr/>
        </p:nvGrpSpPr>
        <p:grpSpPr bwMode="auto">
          <a:xfrm>
            <a:off x="6416026" y="3760820"/>
            <a:ext cx="1202087" cy="676255"/>
            <a:chOff x="10225" y="10955"/>
            <a:chExt cx="947" cy="648"/>
          </a:xfrm>
        </p:grpSpPr>
        <p:sp>
          <p:nvSpPr>
            <p:cNvPr id="28" name="AutoShape 59"/>
            <p:cNvSpPr>
              <a:spLocks noChangeArrowheads="1"/>
            </p:cNvSpPr>
            <p:nvPr/>
          </p:nvSpPr>
          <p:spPr bwMode="auto">
            <a:xfrm>
              <a:off x="10225" y="11049"/>
              <a:ext cx="865" cy="554"/>
            </a:xfrm>
            <a:prstGeom prst="foldedCorner">
              <a:avLst>
                <a:gd name="adj" fmla="val 12500"/>
              </a:avLst>
            </a:prstGeom>
            <a:gradFill rotWithShape="0">
              <a:gsLst>
                <a:gs pos="0">
                  <a:srgbClr val="C2D69B"/>
                </a:gs>
                <a:gs pos="50000">
                  <a:srgbClr val="EAF1DD"/>
                </a:gs>
                <a:gs pos="100000">
                  <a:srgbClr val="C2D69B"/>
                </a:gs>
              </a:gsLst>
              <a:lin ang="18900000" scaled="1"/>
            </a:gradFill>
            <a:ln w="12700">
              <a:solidFill>
                <a:srgbClr val="C2D69B"/>
              </a:solidFill>
              <a:round/>
              <a:headEnd/>
              <a:tailEnd/>
            </a:ln>
            <a:effectLst>
              <a:outerShdw dist="28398" dir="3806097" algn="ctr" rotWithShape="0">
                <a:srgbClr val="4E6128">
                  <a:alpha val="50000"/>
                </a:srgbClr>
              </a:outerShdw>
            </a:effec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n-CA" sz="1100">
                  <a:effectLst/>
                  <a:ea typeface="SimSun" panose="02010600030101010101" pitchFamily="2" charset="-122"/>
                </a:rPr>
                <a:t>Software Quality Evaluator</a:t>
              </a:r>
              <a:endParaRPr lang="en-US">
                <a:effectLst/>
                <a:ea typeface="SimSun" panose="02010600030101010101" pitchFamily="2" charset="-122"/>
              </a:endParaRPr>
            </a:p>
          </p:txBody>
        </p:sp>
        <p:sp>
          <p:nvSpPr>
            <p:cNvPr id="29" name="Oval 77"/>
            <p:cNvSpPr>
              <a:spLocks noChangeArrowheads="1"/>
            </p:cNvSpPr>
            <p:nvPr/>
          </p:nvSpPr>
          <p:spPr bwMode="auto">
            <a:xfrm>
              <a:off x="10945" y="10955"/>
              <a:ext cx="227" cy="227"/>
            </a:xfrm>
            <a:prstGeom prst="ellipse">
              <a:avLst/>
            </a:prstGeom>
            <a:solidFill>
              <a:srgbClr val="548D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fr-CA" sz="1100" b="1" dirty="0">
                  <a:solidFill>
                    <a:srgbClr val="FFFFFF"/>
                  </a:solidFill>
                  <a:effectLst/>
                  <a:ea typeface="SimSun" panose="02010600030101010101" pitchFamily="2" charset="-122"/>
                </a:rPr>
                <a:t>D</a:t>
              </a:r>
              <a:endParaRPr lang="en-US" sz="1600" dirty="0">
                <a:effectLst/>
                <a:ea typeface="SimSun" panose="02010600030101010101" pitchFamily="2" charset="-122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6209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SBSE formulation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US" altLang="ja-JP" sz="2400" dirty="0" smtClean="0"/>
              <a:t>Search technique</a:t>
            </a:r>
            <a:endParaRPr lang="en-US" altLang="ja-JP" sz="2400" dirty="0"/>
          </a:p>
          <a:p>
            <a:pPr lvl="1"/>
            <a:r>
              <a:rPr lang="en-US" altLang="ja-JP" sz="2000" dirty="0" smtClean="0"/>
              <a:t>Non-dominated Sorting Genetic Algorithm (NSGA-II) </a:t>
            </a:r>
            <a:r>
              <a:rPr lang="en-US" altLang="ja-JP" sz="1600" u="sng" kern="1200" dirty="0">
                <a:solidFill>
                  <a:srgbClr val="0000CC"/>
                </a:solidFill>
                <a:latin typeface="Arial" pitchFamily="34" charset="0"/>
                <a:cs typeface="+mn-cs"/>
              </a:rPr>
              <a:t>(Deb et al., </a:t>
            </a:r>
            <a:r>
              <a:rPr lang="en-US" altLang="ja-JP" sz="1600" u="sng" kern="1200" dirty="0" smtClean="0">
                <a:solidFill>
                  <a:srgbClr val="0000CC"/>
                </a:solidFill>
                <a:latin typeface="Arial" pitchFamily="34" charset="0"/>
                <a:cs typeface="+mn-cs"/>
              </a:rPr>
              <a:t>2002)</a:t>
            </a:r>
          </a:p>
          <a:p>
            <a:pPr lvl="1"/>
            <a:endParaRPr lang="en-US" altLang="ja-JP" sz="1600" u="sng" kern="1200" dirty="0">
              <a:solidFill>
                <a:srgbClr val="0000CC"/>
              </a:solidFill>
              <a:latin typeface="Arial" pitchFamily="34" charset="0"/>
              <a:cs typeface="+mn-cs"/>
            </a:endParaRPr>
          </a:p>
          <a:p>
            <a:r>
              <a:rPr lang="en-US" altLang="ja-JP" sz="2400" dirty="0"/>
              <a:t>Solution </a:t>
            </a:r>
            <a:r>
              <a:rPr lang="en-US" altLang="ja-JP" sz="2400" dirty="0" smtClean="0"/>
              <a:t>representation</a:t>
            </a:r>
          </a:p>
          <a:p>
            <a:pPr lvl="1"/>
            <a:r>
              <a:rPr lang="en-US" altLang="ja-JP" sz="2000" dirty="0" smtClean="0"/>
              <a:t>Vector representation: sequence of refactoring operations</a:t>
            </a:r>
          </a:p>
          <a:p>
            <a:pPr lvl="1"/>
            <a:endParaRPr lang="en-US" altLang="ja-JP" sz="2000" dirty="0" smtClean="0"/>
          </a:p>
          <a:p>
            <a:pPr lvl="1"/>
            <a:endParaRPr lang="en-US" altLang="ja-JP" sz="2000" dirty="0"/>
          </a:p>
          <a:p>
            <a:pPr lvl="1"/>
            <a:endParaRPr lang="en-US" altLang="ja-JP" sz="2000" dirty="0" smtClean="0"/>
          </a:p>
          <a:p>
            <a:pPr lvl="1"/>
            <a:r>
              <a:rPr lang="en-US" altLang="ja-JP" sz="2000" dirty="0" smtClean="0"/>
              <a:t>Considered refactoring operations: </a:t>
            </a:r>
          </a:p>
          <a:p>
            <a:pPr lvl="2"/>
            <a:r>
              <a:rPr lang="en-GB" sz="1600" dirty="0" smtClean="0"/>
              <a:t>Move </a:t>
            </a:r>
            <a:r>
              <a:rPr lang="en-GB" sz="1600" dirty="0"/>
              <a:t>method, Move field, Pull up field, Pull up method, Push down field, Push down </a:t>
            </a:r>
            <a:r>
              <a:rPr lang="en-CA" sz="1600" dirty="0"/>
              <a:t>m</a:t>
            </a:r>
            <a:r>
              <a:rPr lang="en-GB" sz="1600" dirty="0" err="1"/>
              <a:t>ethod</a:t>
            </a:r>
            <a:r>
              <a:rPr lang="en-GB" sz="1600" dirty="0"/>
              <a:t>, Inline class, Extract method, Extract class, Move class, Extract superclass, </a:t>
            </a:r>
            <a:r>
              <a:rPr lang="en-CA" sz="1600" dirty="0"/>
              <a:t>Extract subclass</a:t>
            </a:r>
            <a:r>
              <a:rPr lang="en-GB" sz="1600" dirty="0"/>
              <a:t>, and Extract </a:t>
            </a:r>
            <a:r>
              <a:rPr lang="en-GB" sz="1600" dirty="0" smtClean="0"/>
              <a:t>interface</a:t>
            </a:r>
          </a:p>
          <a:p>
            <a:pPr lvl="2"/>
            <a:r>
              <a:rPr lang="en-GB" altLang="ja-JP" sz="1600" dirty="0" smtClean="0"/>
              <a:t>Introduce method factory, introduce visitor, introduce singleton</a:t>
            </a:r>
            <a:endParaRPr lang="en-US" altLang="ja-JP" sz="1600" dirty="0"/>
          </a:p>
          <a:p>
            <a:endParaRPr lang="en-GB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3" name="Groupe 12"/>
          <p:cNvGrpSpPr/>
          <p:nvPr/>
        </p:nvGrpSpPr>
        <p:grpSpPr>
          <a:xfrm>
            <a:off x="1505024" y="3685116"/>
            <a:ext cx="6312835" cy="353085"/>
            <a:chOff x="380248" y="5400392"/>
            <a:chExt cx="6312835" cy="353085"/>
          </a:xfrm>
        </p:grpSpPr>
        <p:sp>
          <p:nvSpPr>
            <p:cNvPr id="5" name="Rectangle 4"/>
            <p:cNvSpPr/>
            <p:nvPr/>
          </p:nvSpPr>
          <p:spPr>
            <a:xfrm>
              <a:off x="380248" y="5400392"/>
              <a:ext cx="878185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Move method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61150" y="5400392"/>
              <a:ext cx="844986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Extract class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106466" y="5400392"/>
              <a:ext cx="878185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Move field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989090" y="5400392"/>
              <a:ext cx="878185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050" dirty="0" smtClean="0">
                  <a:solidFill>
                    <a:schemeClr val="tx1"/>
                  </a:solidFill>
                </a:rPr>
                <a:t>Inline class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869323" y="5400392"/>
              <a:ext cx="878185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Move method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53141" y="5400392"/>
              <a:ext cx="949200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Pull Up method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705597" y="5400392"/>
              <a:ext cx="987486" cy="353085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</a:gra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kumimoji="1" lang="en-US" sz="1050" dirty="0" smtClean="0">
                  <a:solidFill>
                    <a:schemeClr val="tx1"/>
                  </a:solidFill>
                </a:rPr>
                <a:t>Push down field</a:t>
              </a:r>
              <a:endParaRPr kumimoji="1" lang="en-US" sz="105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0540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SBSE formulation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3044" y="1537671"/>
            <a:ext cx="8857582" cy="4647976"/>
          </a:xfrm>
        </p:spPr>
        <p:txBody>
          <a:bodyPr/>
          <a:lstStyle/>
          <a:p>
            <a:r>
              <a:rPr lang="en-GB" sz="2400" dirty="0"/>
              <a:t>Change operators</a:t>
            </a:r>
          </a:p>
          <a:p>
            <a:pPr lvl="1"/>
            <a:r>
              <a:rPr lang="en-GB" altLang="ja-JP" sz="2000" dirty="0"/>
              <a:t>Crossover : </a:t>
            </a:r>
            <a:r>
              <a:rPr lang="en-GB" sz="2000" dirty="0"/>
              <a:t>single, random, cut-point crossover </a:t>
            </a:r>
          </a:p>
          <a:p>
            <a:pPr lvl="1"/>
            <a:r>
              <a:rPr lang="en-GB" altLang="ja-JP" sz="2000" dirty="0"/>
              <a:t>Mutation: randomly select one or more </a:t>
            </a:r>
            <a:r>
              <a:rPr lang="en-GB" altLang="ja-JP" sz="2000" dirty="0" err="1"/>
              <a:t>refactorings</a:t>
            </a:r>
            <a:r>
              <a:rPr lang="en-GB" altLang="ja-JP" sz="2000" dirty="0"/>
              <a:t> and replace them by other </a:t>
            </a:r>
            <a:r>
              <a:rPr lang="en-GB" altLang="ja-JP" sz="2000" dirty="0" err="1"/>
              <a:t>refactorings</a:t>
            </a:r>
            <a:endParaRPr lang="en-US" altLang="ja-JP" sz="2000" dirty="0"/>
          </a:p>
          <a:p>
            <a:endParaRPr lang="en-US" altLang="ja-JP" sz="2400" dirty="0"/>
          </a:p>
          <a:p>
            <a:r>
              <a:rPr lang="en-US" altLang="ja-JP" sz="2400" dirty="0" smtClean="0"/>
              <a:t>Objective functions</a:t>
            </a:r>
            <a:endParaRPr lang="en-US" altLang="ja-JP" sz="2400" dirty="0"/>
          </a:p>
          <a:p>
            <a:pPr lvl="1"/>
            <a:r>
              <a:rPr lang="en-US" altLang="ja-JP" sz="2000" dirty="0" smtClean="0"/>
              <a:t>Anti-patterns </a:t>
            </a:r>
            <a:r>
              <a:rPr lang="en-US" altLang="ja-JP" sz="2000" dirty="0"/>
              <a:t>objective </a:t>
            </a:r>
            <a:r>
              <a:rPr lang="en-US" altLang="ja-JP" sz="2000" dirty="0" smtClean="0"/>
              <a:t>function</a:t>
            </a:r>
          </a:p>
          <a:p>
            <a:pPr lvl="1"/>
            <a:endParaRPr lang="en-US" altLang="ja-JP" sz="2000" u="sng" kern="1200" dirty="0">
              <a:solidFill>
                <a:srgbClr val="0000CC"/>
              </a:solidFill>
              <a:latin typeface="Arial" pitchFamily="34" charset="0"/>
              <a:cs typeface="+mn-cs"/>
            </a:endParaRPr>
          </a:p>
          <a:p>
            <a:pPr lvl="1"/>
            <a:r>
              <a:rPr lang="en-US" altLang="ja-JP" sz="2000" dirty="0" smtClean="0"/>
              <a:t>Design </a:t>
            </a:r>
            <a:r>
              <a:rPr lang="en-US" altLang="ja-JP" sz="2000" dirty="0"/>
              <a:t>patterns objective </a:t>
            </a:r>
            <a:r>
              <a:rPr lang="en-US" altLang="ja-JP" sz="2000" dirty="0" smtClean="0"/>
              <a:t>function</a:t>
            </a:r>
          </a:p>
          <a:p>
            <a:pPr lvl="1"/>
            <a:endParaRPr lang="en-US" altLang="ja-JP" sz="2000" dirty="0" smtClean="0"/>
          </a:p>
          <a:p>
            <a:pPr lvl="1"/>
            <a:r>
              <a:rPr lang="en-US" altLang="ja-JP" sz="2000" dirty="0" smtClean="0"/>
              <a:t>Quality improvement</a:t>
            </a:r>
            <a:endParaRPr lang="en-US" altLang="ja-JP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4919488" y="3764833"/>
                <a:ext cx="3586431" cy="5396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𝐴𝐶𝑅</m:t>
                      </m:r>
                      <m:r>
                        <a:rPr lang="en-US" sz="14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𝑛𝑢𝑚𝑏𝑒𝑟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𝑐𝑜𝑟𝑟𝑒𝑐𝑡𝑒𝑑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𝑎𝑛𝑡𝑖𝑝𝑎𝑡𝑡𝑒𝑟𝑛𝑠</m:t>
                          </m:r>
                        </m:num>
                        <m:den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𝑖𝑛𝑖𝑡𝑖𝑎𝑙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𝑛𝑢𝑚𝑏𝑒𝑟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1400" i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𝑎𝑛𝑡𝑖𝑝𝑎𝑡𝑡𝑒𝑟𝑛𝑠</m:t>
                          </m:r>
                        </m:den>
                      </m:f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488" y="3764833"/>
                <a:ext cx="3586431" cy="539635"/>
              </a:xfrm>
              <a:prstGeom prst="rect">
                <a:avLst/>
              </a:prstGeom>
              <a:blipFill rotWithShape="0">
                <a:blip r:embed="rId3"/>
                <a:stretch>
                  <a:fillRect b="-5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685178" y="4530419"/>
                <a:ext cx="2055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𝑁𝑃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𝐷𝑃𝐴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𝐷𝑃𝐵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5178" y="4530419"/>
                <a:ext cx="2055050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367934" y="5125703"/>
                <a:ext cx="2229841" cy="7845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latin typeface="Cambria Math" panose="02040503050406030204" pitchFamily="18" charset="0"/>
                        </a:rPr>
                        <m:t>𝑄𝐺</m:t>
                      </m:r>
                      <m:r>
                        <a:rPr lang="en-US" sz="1600" i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1600" i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en-US" sz="16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  <m:e>
                          <m:d>
                            <m:dPr>
                              <m:begChr m:val=""/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𝑤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∗(</m:t>
                              </m:r>
                              <m:sSubSup>
                                <m:sSubSup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sz="1600" i="0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r>
                                <a:rPr lang="en-US" sz="16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e>
                                <m:sub>
                                  <m: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7934" y="5125703"/>
                <a:ext cx="2229841" cy="78451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674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9050">
          <a:solidFill>
            <a:schemeClr val="tx1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9404</TotalTime>
  <Words>1115</Words>
  <Application>Microsoft Office PowerPoint</Application>
  <PresentationFormat>Affichage à l'écran (4:3)</PresentationFormat>
  <Paragraphs>343</Paragraphs>
  <Slides>18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ＭＳ Ｐゴシック</vt:lpstr>
      <vt:lpstr>SimSun</vt:lpstr>
      <vt:lpstr>Arial</vt:lpstr>
      <vt:lpstr>Calibri</vt:lpstr>
      <vt:lpstr>Cambria Math</vt:lpstr>
      <vt:lpstr>Times New Roman</vt:lpstr>
      <vt:lpstr>Sel-CoolMetal-white</vt:lpstr>
      <vt:lpstr>A Multi-Objective Refactoring Approach to Introduce Design Patterns  and Fix Anti-patterns</vt:lpstr>
      <vt:lpstr>Outline</vt:lpstr>
      <vt:lpstr>Context</vt:lpstr>
      <vt:lpstr>Refactoring</vt:lpstr>
      <vt:lpstr>Existing work: Refactoring</vt:lpstr>
      <vt:lpstr>Problem statement</vt:lpstr>
      <vt:lpstr>Approach</vt:lpstr>
      <vt:lpstr>SBSE formulation</vt:lpstr>
      <vt:lpstr>SBSE formulation</vt:lpstr>
      <vt:lpstr>Evaluation</vt:lpstr>
      <vt:lpstr>Experimental setting</vt:lpstr>
      <vt:lpstr>Analysis method</vt:lpstr>
      <vt:lpstr>Quantitative evaluation</vt:lpstr>
      <vt:lpstr>Quality gain</vt:lpstr>
      <vt:lpstr>Qualitative evaluation</vt:lpstr>
      <vt:lpstr>Scalability</vt:lpstr>
      <vt:lpstr>Conclusion &amp; Future Work </vt:lpstr>
      <vt:lpstr>Thank you for your attention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t-saika</dc:creator>
  <cp:lastModifiedBy>Ali Ouni</cp:lastModifiedBy>
  <cp:revision>893</cp:revision>
  <cp:lastPrinted>2014-11-07T08:02:51Z</cp:lastPrinted>
  <dcterms:created xsi:type="dcterms:W3CDTF">2013-11-06T01:20:33Z</dcterms:created>
  <dcterms:modified xsi:type="dcterms:W3CDTF">2015-03-23T05:00:32Z</dcterms:modified>
</cp:coreProperties>
</file>