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43"/>
  </p:notesMasterIdLst>
  <p:handoutMasterIdLst>
    <p:handoutMasterId r:id="rId44"/>
  </p:handoutMasterIdLst>
  <p:sldIdLst>
    <p:sldId id="256" r:id="rId2"/>
    <p:sldId id="283" r:id="rId3"/>
    <p:sldId id="320" r:id="rId4"/>
    <p:sldId id="321" r:id="rId5"/>
    <p:sldId id="364" r:id="rId6"/>
    <p:sldId id="366" r:id="rId7"/>
    <p:sldId id="369" r:id="rId8"/>
    <p:sldId id="367" r:id="rId9"/>
    <p:sldId id="323" r:id="rId10"/>
    <p:sldId id="322" r:id="rId11"/>
    <p:sldId id="260" r:id="rId12"/>
    <p:sldId id="284" r:id="rId13"/>
    <p:sldId id="270" r:id="rId14"/>
    <p:sldId id="294" r:id="rId15"/>
    <p:sldId id="295" r:id="rId16"/>
    <p:sldId id="296" r:id="rId17"/>
    <p:sldId id="271" r:id="rId18"/>
    <p:sldId id="350" r:id="rId19"/>
    <p:sldId id="352" r:id="rId20"/>
    <p:sldId id="276" r:id="rId21"/>
    <p:sldId id="285" r:id="rId22"/>
    <p:sldId id="303" r:id="rId23"/>
    <p:sldId id="355" r:id="rId24"/>
    <p:sldId id="286" r:id="rId25"/>
    <p:sldId id="339" r:id="rId26"/>
    <p:sldId id="343" r:id="rId27"/>
    <p:sldId id="263" r:id="rId28"/>
    <p:sldId id="353" r:id="rId29"/>
    <p:sldId id="344" r:id="rId30"/>
    <p:sldId id="287" r:id="rId31"/>
    <p:sldId id="368" r:id="rId32"/>
    <p:sldId id="370" r:id="rId33"/>
    <p:sldId id="361" r:id="rId34"/>
    <p:sldId id="363" r:id="rId35"/>
    <p:sldId id="362" r:id="rId36"/>
    <p:sldId id="360" r:id="rId37"/>
    <p:sldId id="347" r:id="rId38"/>
    <p:sldId id="346" r:id="rId39"/>
    <p:sldId id="325" r:id="rId40"/>
    <p:sldId id="326" r:id="rId41"/>
    <p:sldId id="262" r:id="rId42"/>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yuuta" initials="n" lastIdx="9" clrIdx="0">
    <p:extLst>
      <p:ext uri="{19B8F6BF-5375-455C-9EA6-DF929625EA0E}">
        <p15:presenceInfo xmlns:p15="http://schemas.microsoft.com/office/powerpoint/2012/main" userId="n-yuu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EBB7"/>
    <a:srgbClr val="B6DF89"/>
    <a:srgbClr val="E8E8E8"/>
    <a:srgbClr val="FFFFB9"/>
    <a:srgbClr val="F4FB9D"/>
    <a:srgbClr val="FFFF99"/>
    <a:srgbClr val="A2D668"/>
    <a:srgbClr val="003399"/>
    <a:srgbClr val="0033CC"/>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49" autoAdjust="0"/>
    <p:restoredTop sz="73547" autoAdjust="0"/>
  </p:normalViewPr>
  <p:slideViewPr>
    <p:cSldViewPr>
      <p:cViewPr varScale="1">
        <p:scale>
          <a:sx n="64" d="100"/>
          <a:sy n="64" d="100"/>
        </p:scale>
        <p:origin x="1818" y="66"/>
      </p:cViewPr>
      <p:guideLst>
        <p:guide orient="horz" pos="2160"/>
        <p:guide pos="2880"/>
      </p:guideLst>
    </p:cSldViewPr>
  </p:slideViewPr>
  <p:notesTextViewPr>
    <p:cViewPr>
      <p:scale>
        <a:sx n="100" d="100"/>
        <a:sy n="100" d="100"/>
      </p:scale>
      <p:origin x="0" y="0"/>
    </p:cViewPr>
  </p:notesTextViewPr>
  <p:notesViewPr>
    <p:cSldViewPr>
      <p:cViewPr varScale="1">
        <p:scale>
          <a:sx n="64" d="100"/>
          <a:sy n="64" d="100"/>
        </p:scale>
        <p:origin x="339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304493-3336-4489-90C6-30FA0BB9B965}" type="doc">
      <dgm:prSet loTypeId="urn:microsoft.com/office/officeart/2005/8/layout/venn1" loCatId="relationship" qsTypeId="urn:microsoft.com/office/officeart/2005/8/quickstyle/3d3" qsCatId="3D" csTypeId="urn:microsoft.com/office/officeart/2005/8/colors/colorful1" csCatId="colorful"/>
      <dgm:spPr/>
      <dgm:t>
        <a:bodyPr/>
        <a:lstStyle/>
        <a:p>
          <a:endParaRPr kumimoji="1" lang="ja-JP" altLang="en-US"/>
        </a:p>
      </dgm:t>
    </dgm:pt>
    <dgm:pt modelId="{4C79ADF5-B095-4DC0-8B56-3BFD7F0525E7}">
      <dgm:prSet/>
      <dgm:spPr/>
      <dgm:t>
        <a:bodyPr/>
        <a:lstStyle/>
        <a:p>
          <a:pPr rtl="0"/>
          <a:r>
            <a:rPr kumimoji="1" lang="ja-JP" dirty="0" smtClean="0"/>
            <a:t>処理</a:t>
          </a:r>
          <a:r>
            <a:rPr kumimoji="1" lang="en-US" dirty="0" smtClean="0"/>
            <a:t>A</a:t>
          </a:r>
          <a:endParaRPr lang="ja-JP" dirty="0"/>
        </a:p>
      </dgm:t>
    </dgm:pt>
    <dgm:pt modelId="{A4D137EB-4A70-4079-943C-F15A286C2C43}" type="parTrans" cxnId="{1390A824-716B-4F1D-BE76-923F5D063FEC}">
      <dgm:prSet/>
      <dgm:spPr/>
      <dgm:t>
        <a:bodyPr/>
        <a:lstStyle/>
        <a:p>
          <a:endParaRPr kumimoji="1" lang="ja-JP" altLang="en-US"/>
        </a:p>
      </dgm:t>
    </dgm:pt>
    <dgm:pt modelId="{A3784C08-A45F-4E24-9F05-5FF9B1815CBF}" type="sibTrans" cxnId="{1390A824-716B-4F1D-BE76-923F5D063FEC}">
      <dgm:prSet/>
      <dgm:spPr/>
      <dgm:t>
        <a:bodyPr/>
        <a:lstStyle/>
        <a:p>
          <a:endParaRPr kumimoji="1" lang="ja-JP" altLang="en-US"/>
        </a:p>
      </dgm:t>
    </dgm:pt>
    <dgm:pt modelId="{6F783361-3DEA-44F0-B458-FFD720B12B9D}" type="pres">
      <dgm:prSet presAssocID="{3C304493-3336-4489-90C6-30FA0BB9B965}" presName="compositeShape" presStyleCnt="0">
        <dgm:presLayoutVars>
          <dgm:chMax val="7"/>
          <dgm:dir/>
          <dgm:resizeHandles val="exact"/>
        </dgm:presLayoutVars>
      </dgm:prSet>
      <dgm:spPr/>
      <dgm:t>
        <a:bodyPr/>
        <a:lstStyle/>
        <a:p>
          <a:endParaRPr kumimoji="1" lang="ja-JP" altLang="en-US"/>
        </a:p>
      </dgm:t>
    </dgm:pt>
    <dgm:pt modelId="{650E0D2B-A526-4608-8802-59D66C8D7729}" type="pres">
      <dgm:prSet presAssocID="{4C79ADF5-B095-4DC0-8B56-3BFD7F0525E7}" presName="circ1TxSh" presStyleLbl="vennNode1" presStyleIdx="0" presStyleCnt="1"/>
      <dgm:spPr/>
      <dgm:t>
        <a:bodyPr/>
        <a:lstStyle/>
        <a:p>
          <a:endParaRPr kumimoji="1" lang="ja-JP" altLang="en-US"/>
        </a:p>
      </dgm:t>
    </dgm:pt>
  </dgm:ptLst>
  <dgm:cxnLst>
    <dgm:cxn modelId="{1390A824-716B-4F1D-BE76-923F5D063FEC}" srcId="{3C304493-3336-4489-90C6-30FA0BB9B965}" destId="{4C79ADF5-B095-4DC0-8B56-3BFD7F0525E7}" srcOrd="0" destOrd="0" parTransId="{A4D137EB-4A70-4079-943C-F15A286C2C43}" sibTransId="{A3784C08-A45F-4E24-9F05-5FF9B1815CBF}"/>
    <dgm:cxn modelId="{757C3463-3825-489A-8A50-89F68447942D}" type="presOf" srcId="{3C304493-3336-4489-90C6-30FA0BB9B965}" destId="{6F783361-3DEA-44F0-B458-FFD720B12B9D}" srcOrd="0" destOrd="0" presId="urn:microsoft.com/office/officeart/2005/8/layout/venn1"/>
    <dgm:cxn modelId="{2C4401D9-C5D0-4CEB-8B82-7F6AF8BB68FE}" type="presOf" srcId="{4C79ADF5-B095-4DC0-8B56-3BFD7F0525E7}" destId="{650E0D2B-A526-4608-8802-59D66C8D7729}" srcOrd="0" destOrd="0" presId="urn:microsoft.com/office/officeart/2005/8/layout/venn1"/>
    <dgm:cxn modelId="{1C40DEF8-997F-4C4C-A6E0-33788C1A9827}" type="presParOf" srcId="{6F783361-3DEA-44F0-B458-FFD720B12B9D}" destId="{650E0D2B-A526-4608-8802-59D66C8D7729}" srcOrd="0" destOrd="0" presId="urn:microsoft.com/office/officeart/2005/8/layout/venn1"/>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24D97F8-B7F8-490F-92F1-F4907D54B632}" type="doc">
      <dgm:prSet loTypeId="urn:microsoft.com/office/officeart/2005/8/layout/venn1" loCatId="relationship" qsTypeId="urn:microsoft.com/office/officeart/2005/8/quickstyle/3d3" qsCatId="3D" csTypeId="urn:microsoft.com/office/officeart/2005/8/colors/colorful1" csCatId="colorful"/>
      <dgm:spPr/>
      <dgm:t>
        <a:bodyPr/>
        <a:lstStyle/>
        <a:p>
          <a:endParaRPr kumimoji="1" lang="ja-JP" altLang="en-US"/>
        </a:p>
      </dgm:t>
    </dgm:pt>
    <dgm:pt modelId="{F42465D4-2891-40B4-B629-830B9A5273D4}">
      <dgm:prSet/>
      <dgm:spPr/>
      <dgm:t>
        <a:bodyPr/>
        <a:lstStyle/>
        <a:p>
          <a:pPr rtl="0"/>
          <a:r>
            <a:rPr kumimoji="1" lang="ja-JP" dirty="0" smtClean="0"/>
            <a:t>処理</a:t>
          </a:r>
          <a:r>
            <a:rPr kumimoji="1" lang="en-US" dirty="0" smtClean="0"/>
            <a:t>B</a:t>
          </a:r>
          <a:endParaRPr lang="ja-JP" dirty="0"/>
        </a:p>
      </dgm:t>
    </dgm:pt>
    <dgm:pt modelId="{F4F53281-38E1-49F6-A5BB-B603D32A7BA9}" type="parTrans" cxnId="{156723D0-16E6-4FE1-993E-04BC34F3C4E3}">
      <dgm:prSet/>
      <dgm:spPr/>
      <dgm:t>
        <a:bodyPr/>
        <a:lstStyle/>
        <a:p>
          <a:endParaRPr kumimoji="1" lang="ja-JP" altLang="en-US"/>
        </a:p>
      </dgm:t>
    </dgm:pt>
    <dgm:pt modelId="{8F5A64A2-ED1B-4960-94AB-0729AE38484E}" type="sibTrans" cxnId="{156723D0-16E6-4FE1-993E-04BC34F3C4E3}">
      <dgm:prSet/>
      <dgm:spPr/>
      <dgm:t>
        <a:bodyPr/>
        <a:lstStyle/>
        <a:p>
          <a:endParaRPr kumimoji="1" lang="ja-JP" altLang="en-US"/>
        </a:p>
      </dgm:t>
    </dgm:pt>
    <dgm:pt modelId="{16A2D215-4305-49CA-B237-00950C3A2C80}" type="pres">
      <dgm:prSet presAssocID="{A24D97F8-B7F8-490F-92F1-F4907D54B632}" presName="compositeShape" presStyleCnt="0">
        <dgm:presLayoutVars>
          <dgm:chMax val="7"/>
          <dgm:dir/>
          <dgm:resizeHandles val="exact"/>
        </dgm:presLayoutVars>
      </dgm:prSet>
      <dgm:spPr/>
      <dgm:t>
        <a:bodyPr/>
        <a:lstStyle/>
        <a:p>
          <a:endParaRPr kumimoji="1" lang="ja-JP" altLang="en-US"/>
        </a:p>
      </dgm:t>
    </dgm:pt>
    <dgm:pt modelId="{D23F3C3F-B879-4A22-827B-4FF345CBEB3E}" type="pres">
      <dgm:prSet presAssocID="{F42465D4-2891-40B4-B629-830B9A5273D4}" presName="circ1TxSh" presStyleLbl="vennNode1" presStyleIdx="0" presStyleCnt="1"/>
      <dgm:spPr/>
      <dgm:t>
        <a:bodyPr/>
        <a:lstStyle/>
        <a:p>
          <a:endParaRPr kumimoji="1" lang="ja-JP" altLang="en-US"/>
        </a:p>
      </dgm:t>
    </dgm:pt>
  </dgm:ptLst>
  <dgm:cxnLst>
    <dgm:cxn modelId="{156723D0-16E6-4FE1-993E-04BC34F3C4E3}" srcId="{A24D97F8-B7F8-490F-92F1-F4907D54B632}" destId="{F42465D4-2891-40B4-B629-830B9A5273D4}" srcOrd="0" destOrd="0" parTransId="{F4F53281-38E1-49F6-A5BB-B603D32A7BA9}" sibTransId="{8F5A64A2-ED1B-4960-94AB-0729AE38484E}"/>
    <dgm:cxn modelId="{90AD3C06-F115-430F-9C12-E7C9B635C682}" type="presOf" srcId="{A24D97F8-B7F8-490F-92F1-F4907D54B632}" destId="{16A2D215-4305-49CA-B237-00950C3A2C80}" srcOrd="0" destOrd="0" presId="urn:microsoft.com/office/officeart/2005/8/layout/venn1"/>
    <dgm:cxn modelId="{42959306-B88F-481D-88EC-B4590D1BC6A5}" type="presOf" srcId="{F42465D4-2891-40B4-B629-830B9A5273D4}" destId="{D23F3C3F-B879-4A22-827B-4FF345CBEB3E}" srcOrd="0" destOrd="0" presId="urn:microsoft.com/office/officeart/2005/8/layout/venn1"/>
    <dgm:cxn modelId="{9068756A-78EB-489D-8233-44D3E73740DA}" type="presParOf" srcId="{16A2D215-4305-49CA-B237-00950C3A2C80}" destId="{D23F3C3F-B879-4A22-827B-4FF345CBEB3E}"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0E0D2B-A526-4608-8802-59D66C8D7729}">
      <dsp:nvSpPr>
        <dsp:cNvPr id="0" name=""/>
        <dsp:cNvSpPr/>
      </dsp:nvSpPr>
      <dsp:spPr>
        <a:xfrm>
          <a:off x="0" y="11944"/>
          <a:ext cx="1011784" cy="1011784"/>
        </a:xfrm>
        <a:prstGeom prst="ellipse">
          <a:avLst/>
        </a:prstGeom>
        <a:solidFill>
          <a:schemeClr val="accent2">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rtl="0">
            <a:lnSpc>
              <a:spcPct val="90000"/>
            </a:lnSpc>
            <a:spcBef>
              <a:spcPct val="0"/>
            </a:spcBef>
            <a:spcAft>
              <a:spcPct val="35000"/>
            </a:spcAft>
          </a:pPr>
          <a:r>
            <a:rPr kumimoji="1" lang="ja-JP" sz="2500" kern="1200" dirty="0" smtClean="0"/>
            <a:t>処理</a:t>
          </a:r>
          <a:r>
            <a:rPr kumimoji="1" lang="en-US" sz="2500" kern="1200" dirty="0" smtClean="0"/>
            <a:t>A</a:t>
          </a:r>
          <a:endParaRPr lang="ja-JP" sz="2500" kern="1200" dirty="0"/>
        </a:p>
      </dsp:txBody>
      <dsp:txXfrm>
        <a:off x="148172" y="160116"/>
        <a:ext cx="715440" cy="715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3F3C3F-B879-4A22-827B-4FF345CBEB3E}">
      <dsp:nvSpPr>
        <dsp:cNvPr id="0" name=""/>
        <dsp:cNvSpPr/>
      </dsp:nvSpPr>
      <dsp:spPr>
        <a:xfrm>
          <a:off x="0" y="11944"/>
          <a:ext cx="1011784" cy="1011784"/>
        </a:xfrm>
        <a:prstGeom prst="ellipse">
          <a:avLst/>
        </a:prstGeom>
        <a:solidFill>
          <a:schemeClr val="accent2">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rtl="0">
            <a:lnSpc>
              <a:spcPct val="90000"/>
            </a:lnSpc>
            <a:spcBef>
              <a:spcPct val="0"/>
            </a:spcBef>
            <a:spcAft>
              <a:spcPct val="35000"/>
            </a:spcAft>
          </a:pPr>
          <a:r>
            <a:rPr kumimoji="1" lang="ja-JP" sz="2500" kern="1200" dirty="0" smtClean="0"/>
            <a:t>処理</a:t>
          </a:r>
          <a:r>
            <a:rPr kumimoji="1" lang="en-US" sz="2500" kern="1200" dirty="0" smtClean="0"/>
            <a:t>B</a:t>
          </a:r>
          <a:endParaRPr lang="ja-JP" sz="2500" kern="1200" dirty="0"/>
        </a:p>
      </dsp:txBody>
      <dsp:txXfrm>
        <a:off x="148172" y="160116"/>
        <a:ext cx="715440" cy="71544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7C22C5F0-657D-46EF-999E-59D69D551C97}" type="datetimeFigureOut">
              <a:rPr kumimoji="1" lang="ja-JP" altLang="en-US" smtClean="0"/>
              <a:t>2015/5/12</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19899E35-F278-4F1A-8BB6-30922A430DF1}" type="slidenum">
              <a:rPr kumimoji="1" lang="ja-JP" altLang="en-US" smtClean="0"/>
              <a:t>‹#›</a:t>
            </a:fld>
            <a:endParaRPr kumimoji="1" lang="ja-JP" altLang="en-US"/>
          </a:p>
        </p:txBody>
      </p:sp>
    </p:spTree>
    <p:extLst>
      <p:ext uri="{BB962C8B-B14F-4D97-AF65-F5344CB8AC3E}">
        <p14:creationId xmlns:p14="http://schemas.microsoft.com/office/powerpoint/2010/main" val="30559741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8912280C-9377-443D-97FB-425431A7EC1B}" type="datetimeFigureOut">
              <a:rPr kumimoji="1" lang="ja-JP" altLang="en-US" smtClean="0"/>
              <a:t>2015/5/12</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7B3E0A86-C714-40F2-B993-714477F7EA31}" type="slidenum">
              <a:rPr kumimoji="1" lang="ja-JP" altLang="en-US" smtClean="0"/>
              <a:t>‹#›</a:t>
            </a:fld>
            <a:endParaRPr kumimoji="1" lang="ja-JP" altLang="en-US"/>
          </a:p>
        </p:txBody>
      </p:sp>
    </p:spTree>
    <p:extLst>
      <p:ext uri="{BB962C8B-B14F-4D97-AF65-F5344CB8AC3E}">
        <p14:creationId xmlns:p14="http://schemas.microsoft.com/office/powerpoint/2010/main" val="18075906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0:00~</a:t>
            </a:r>
          </a:p>
          <a:p>
            <a:r>
              <a:rPr kumimoji="1" lang="ja-JP" altLang="en-US" dirty="0" smtClean="0"/>
              <a:t>それでは，パターンマイニング技術を用いた</a:t>
            </a:r>
            <a:r>
              <a:rPr kumimoji="1" lang="en-US" altLang="ja-JP" dirty="0" smtClean="0"/>
              <a:t>C</a:t>
            </a:r>
            <a:r>
              <a:rPr kumimoji="1" lang="ja-JP" altLang="en-US" dirty="0" smtClean="0"/>
              <a:t>言語プログラムからのコーディングパターン抽出と題しまして</a:t>
            </a:r>
            <a:endParaRPr kumimoji="1" lang="en-US" altLang="ja-JP" dirty="0" smtClean="0"/>
          </a:p>
          <a:p>
            <a:r>
              <a:rPr kumimoji="1" lang="ja-JP" altLang="en-US" dirty="0" smtClean="0"/>
              <a:t>大阪大学の中村が発表致します．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a:t>
            </a:fld>
            <a:endParaRPr kumimoji="1" lang="ja-JP" altLang="en-US"/>
          </a:p>
        </p:txBody>
      </p:sp>
    </p:spTree>
    <p:extLst>
      <p:ext uri="{BB962C8B-B14F-4D97-AF65-F5344CB8AC3E}">
        <p14:creationId xmlns:p14="http://schemas.microsoft.com/office/powerpoint/2010/main" val="2369121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a:t>
            </a:r>
            <a:r>
              <a:rPr kumimoji="1" lang="en-US" altLang="ja-JP" dirty="0" smtClean="0"/>
              <a:t>C</a:t>
            </a:r>
            <a:r>
              <a:rPr kumimoji="1" lang="ja-JP" altLang="en-US" dirty="0" smtClean="0"/>
              <a:t>言語プログラムからのコーディングパターン抽出を目的としました．</a:t>
            </a:r>
            <a:endParaRPr kumimoji="1" lang="en-US" altLang="ja-JP" dirty="0" smtClean="0"/>
          </a:p>
          <a:p>
            <a:r>
              <a:rPr kumimoji="1" lang="ja-JP" altLang="en-US" dirty="0" smtClean="0"/>
              <a:t>これは</a:t>
            </a:r>
            <a:r>
              <a:rPr kumimoji="1" lang="en-US" altLang="ja-JP" dirty="0" smtClean="0"/>
              <a:t>C</a:t>
            </a:r>
            <a:r>
              <a:rPr kumimoji="1" lang="ja-JP" altLang="en-US" dirty="0" smtClean="0"/>
              <a:t>言語が高い信頼性が求められる組込みプログラムの主な開発言語だからであり，</a:t>
            </a:r>
            <a:endParaRPr kumimoji="1" lang="en-US" altLang="ja-JP" dirty="0" smtClean="0"/>
          </a:p>
          <a:p>
            <a:r>
              <a:rPr kumimoji="1" lang="ja-JP" altLang="en-US" dirty="0" smtClean="0"/>
              <a:t>コーディングパターン抽出を行うことにより，信頼性の向上に繋がると考えました．そして</a:t>
            </a:r>
            <a:r>
              <a:rPr kumimoji="1" lang="en-US" altLang="ja-JP" dirty="0" smtClean="0"/>
              <a:t>C</a:t>
            </a:r>
            <a:r>
              <a:rPr kumimoji="1" lang="ja-JP" altLang="en-US" dirty="0" smtClean="0"/>
              <a:t>言語プログラムからの抽出にあたって，組込みプログラムの主な開発言語であることを考慮する必要があります．</a:t>
            </a:r>
            <a:endParaRPr kumimoji="1" lang="en-US" altLang="ja-JP" dirty="0" smtClean="0"/>
          </a:p>
          <a:p>
            <a:r>
              <a:rPr kumimoji="1" lang="ja-JP" altLang="en-US" dirty="0" smtClean="0"/>
              <a:t>つまり，先ほど説明したジャンプ命令やプリプロセッサ命令を組込みプログラムでは積極的に使われるということを考えなければいけません．</a:t>
            </a:r>
            <a:endParaRPr kumimoji="1" lang="en-US" altLang="ja-JP" dirty="0" smtClean="0"/>
          </a:p>
          <a:p>
            <a:r>
              <a:rPr kumimoji="1" lang="ja-JP" altLang="en-US" dirty="0" smtClean="0"/>
              <a:t>しかし，関連研究の手法ではこれらを要素として考慮しておりません．</a:t>
            </a:r>
            <a:endParaRPr kumimoji="1" lang="en-US" altLang="ja-JP" dirty="0" smtClean="0"/>
          </a:p>
          <a:p>
            <a:endParaRPr kumimoji="1" lang="en-US" altLang="ja-JP" dirty="0" smtClean="0"/>
          </a:p>
          <a:p>
            <a:r>
              <a:rPr kumimoji="1" lang="en-US" altLang="ja-JP" dirty="0" smtClean="0"/>
              <a:t>(</a:t>
            </a:r>
            <a:r>
              <a:rPr kumimoji="1" lang="ja-JP" altLang="en-US" dirty="0" smtClean="0"/>
              <a:t>身の回りの機器に組込まれる組込みプログラムですが，例えば，自動車制御用プログラムや航空制御システムなどは不具合によっては人の命に係わる事故が</a:t>
            </a:r>
            <a:endParaRPr kumimoji="1" lang="en-US" altLang="ja-JP" dirty="0" smtClean="0"/>
          </a:p>
          <a:p>
            <a:r>
              <a:rPr kumimoji="1" lang="ja-JP" altLang="en-US" dirty="0" smtClean="0"/>
              <a:t>起こる可能性がありますし，事故ではなくても，製品に不具合があれば回収・修正を行う必要があります．</a:t>
            </a:r>
            <a:endParaRPr kumimoji="1" lang="en-US" altLang="ja-JP" dirty="0" smtClean="0"/>
          </a:p>
          <a:p>
            <a:r>
              <a:rPr kumimoji="1" lang="ja-JP" altLang="en-US" dirty="0" smtClean="0"/>
              <a:t>そうするとコストがかかってしまい経済的な損失が発生してしまいます．</a:t>
            </a:r>
            <a:endParaRPr kumimoji="1" lang="en-US" altLang="ja-JP" dirty="0" smtClean="0"/>
          </a:p>
          <a:p>
            <a:r>
              <a:rPr kumimoji="1" lang="ja-JP" altLang="en-US" dirty="0" smtClean="0"/>
              <a:t>このように高い信頼性が求められる組込みプログラムの開発言語である</a:t>
            </a:r>
            <a:r>
              <a:rPr kumimoji="1" lang="en-US" altLang="ja-JP" dirty="0" smtClean="0"/>
              <a:t>C</a:t>
            </a:r>
            <a:r>
              <a:rPr kumimoji="1" lang="ja-JP" altLang="en-US" dirty="0" smtClean="0"/>
              <a:t>言語プログラムの</a:t>
            </a:r>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10</a:t>
            </a:fld>
            <a:endParaRPr kumimoji="1" lang="ja-JP" altLang="en-US"/>
          </a:p>
        </p:txBody>
      </p:sp>
    </p:spTree>
    <p:extLst>
      <p:ext uri="{BB962C8B-B14F-4D97-AF65-F5344CB8AC3E}">
        <p14:creationId xmlns:p14="http://schemas.microsoft.com/office/powerpoint/2010/main" val="2015116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そこで本研究では，組込みプログラムの特性を考慮して</a:t>
            </a:r>
            <a:r>
              <a:rPr kumimoji="1" lang="en-US" altLang="ja-JP" dirty="0" smtClean="0"/>
              <a:t>C</a:t>
            </a:r>
            <a:r>
              <a:rPr kumimoji="1" lang="ja-JP" altLang="en-US" dirty="0" smtClean="0"/>
              <a:t>言語プログラムから</a:t>
            </a:r>
            <a:endParaRPr kumimoji="1" lang="en-US" altLang="ja-JP" dirty="0" smtClean="0"/>
          </a:p>
          <a:p>
            <a:r>
              <a:rPr kumimoji="1" lang="ja-JP" altLang="en-US" dirty="0" smtClean="0"/>
              <a:t>コーディングパターンを抽出する手法を提案しました．さらに，手法を実際の組込みプログラムに適用し</a:t>
            </a:r>
            <a:endParaRPr kumimoji="1" lang="en-US" altLang="ja-JP" dirty="0" smtClean="0"/>
          </a:p>
          <a:p>
            <a:r>
              <a:rPr kumimoji="1" lang="ja-JP" altLang="en-US" dirty="0" smtClean="0"/>
              <a:t>得られたコーディングパターンをもとにその有用性について評価をしました．</a:t>
            </a:r>
            <a:endParaRPr kumimoji="1" lang="en-US" altLang="ja-JP" dirty="0" smtClean="0"/>
          </a:p>
          <a:p>
            <a:endParaRPr kumimoji="1" lang="en-US" altLang="ja-JP" dirty="0" smtClean="0"/>
          </a:p>
          <a:p>
            <a:r>
              <a:rPr kumimoji="1" lang="en-US" altLang="ja-JP" dirty="0" smtClean="0"/>
              <a:t>7</a:t>
            </a:r>
            <a:r>
              <a:rPr kumimoji="1" lang="ja-JP" altLang="en-US" dirty="0" smtClean="0"/>
              <a:t>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11</a:t>
            </a:fld>
            <a:endParaRPr kumimoji="1" lang="ja-JP" altLang="en-US"/>
          </a:p>
        </p:txBody>
      </p:sp>
    </p:spTree>
    <p:extLst>
      <p:ext uri="{BB962C8B-B14F-4D97-AF65-F5344CB8AC3E}">
        <p14:creationId xmlns:p14="http://schemas.microsoft.com/office/powerpoint/2010/main" val="1997701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z="2000" dirty="0" smtClean="0"/>
              <a:t>続いて本手法の説明をします．こちらは本手法の概要図です．</a:t>
            </a:r>
            <a:endParaRPr kumimoji="1" lang="en-US" altLang="ja-JP" sz="2000" dirty="0" smtClean="0"/>
          </a:p>
          <a:p>
            <a:r>
              <a:rPr kumimoji="1" lang="ja-JP" altLang="en-US" sz="2000" dirty="0" smtClean="0"/>
              <a:t>本手法は</a:t>
            </a:r>
            <a:r>
              <a:rPr kumimoji="1" lang="en-US" altLang="ja-JP" sz="2000" dirty="0" smtClean="0"/>
              <a:t>3</a:t>
            </a:r>
            <a:r>
              <a:rPr kumimoji="1" lang="ja-JP" altLang="en-US" sz="2000" dirty="0" err="1" smtClean="0"/>
              <a:t>つの</a:t>
            </a:r>
            <a:r>
              <a:rPr kumimoji="1" lang="ja-JP" altLang="en-US" sz="2000" dirty="0" smtClean="0"/>
              <a:t>ステップから構成されています．</a:t>
            </a:r>
          </a:p>
          <a:p>
            <a:r>
              <a:rPr kumimoji="1" lang="ja-JP" altLang="en-US" sz="2000" dirty="0" smtClean="0"/>
              <a:t>ステップ</a:t>
            </a:r>
            <a:r>
              <a:rPr kumimoji="1" lang="en-US" altLang="ja-JP" sz="2000" dirty="0" smtClean="0"/>
              <a:t>1</a:t>
            </a:r>
            <a:r>
              <a:rPr kumimoji="1" lang="ja-JP" altLang="en-US" sz="2000" dirty="0" smtClean="0"/>
              <a:t>で入力プログラムからコーディングパターンを構成する要素を抽出し，ステップ</a:t>
            </a:r>
            <a:r>
              <a:rPr kumimoji="1" lang="en-US" altLang="ja-JP" sz="2000" dirty="0" smtClean="0"/>
              <a:t>2</a:t>
            </a:r>
            <a:r>
              <a:rPr kumimoji="1" lang="ja-JP" altLang="en-US" sz="2000" dirty="0" smtClean="0"/>
              <a:t>でその要素列をもとに</a:t>
            </a:r>
          </a:p>
          <a:p>
            <a:r>
              <a:rPr kumimoji="1" lang="ja-JP" altLang="en-US" sz="2000" dirty="0" smtClean="0"/>
              <a:t>コーディングパターンの抽出を行います．出力されるコーディングパターンの数は多く，開発者が手作業ですべてを確認することは困難です．</a:t>
            </a:r>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そこで，ステップ</a:t>
            </a:r>
            <a:r>
              <a:rPr kumimoji="1" lang="en-US" altLang="ja-JP" sz="2000" dirty="0" smtClean="0"/>
              <a:t>3</a:t>
            </a:r>
            <a:r>
              <a:rPr kumimoji="1" lang="ja-JP" altLang="en-US" sz="2000" dirty="0" smtClean="0"/>
              <a:t>として結果の絞り込みを行います．これから各ステップについて説明していきます．</a:t>
            </a:r>
          </a:p>
          <a:p>
            <a:endParaRPr kumimoji="1" lang="ja-JP" altLang="en-US" sz="2000" dirty="0" smtClean="0"/>
          </a:p>
        </p:txBody>
      </p:sp>
      <p:sp>
        <p:nvSpPr>
          <p:cNvPr id="4" name="スライド番号プレースホルダ 3"/>
          <p:cNvSpPr>
            <a:spLocks noGrp="1"/>
          </p:cNvSpPr>
          <p:nvPr>
            <p:ph type="sldNum" sz="quarter" idx="10"/>
          </p:nvPr>
        </p:nvSpPr>
        <p:spPr/>
        <p:txBody>
          <a:bodyPr/>
          <a:lstStyle/>
          <a:p>
            <a:fld id="{7B3E0A86-C714-40F2-B993-714477F7EA31}" type="slidenum">
              <a:rPr kumimoji="1" lang="ja-JP" altLang="en-US" smtClean="0"/>
              <a:t>12</a:t>
            </a:fld>
            <a:endParaRPr kumimoji="1" lang="ja-JP" altLang="en-US"/>
          </a:p>
        </p:txBody>
      </p:sp>
    </p:spTree>
    <p:extLst>
      <p:ext uri="{BB962C8B-B14F-4D97-AF65-F5344CB8AC3E}">
        <p14:creationId xmlns:p14="http://schemas.microsoft.com/office/powerpoint/2010/main" val="2944298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ステップ</a:t>
            </a:r>
            <a:r>
              <a:rPr kumimoji="1" lang="en-US" altLang="ja-JP" dirty="0" smtClean="0"/>
              <a:t>1</a:t>
            </a:r>
            <a:r>
              <a:rPr kumimoji="1" lang="ja-JP" altLang="en-US" dirty="0" smtClean="0"/>
              <a:t>ではプログラムからコーディングパターンを構成する各要素を抽出します．</a:t>
            </a:r>
            <a:endParaRPr kumimoji="1" lang="en-US" altLang="ja-JP" dirty="0" smtClean="0"/>
          </a:p>
          <a:p>
            <a:r>
              <a:rPr kumimoji="1" lang="ja-JP" altLang="en-US" dirty="0" smtClean="0"/>
              <a:t>図の左側はプログラムの一部，右側はステップ</a:t>
            </a:r>
            <a:r>
              <a:rPr kumimoji="1" lang="en-US" altLang="ja-JP" dirty="0" smtClean="0"/>
              <a:t>1</a:t>
            </a:r>
            <a:r>
              <a:rPr kumimoji="1" lang="ja-JP" altLang="en-US" dirty="0" smtClean="0"/>
              <a:t>によって得られる要素列を表しています．</a:t>
            </a:r>
            <a:endParaRPr kumimoji="1" lang="en-US" altLang="ja-JP" dirty="0" smtClean="0"/>
          </a:p>
          <a:p>
            <a:r>
              <a:rPr kumimoji="1" lang="ja-JP" altLang="en-US" dirty="0" smtClean="0"/>
              <a:t>これから，抽出される各要素について説明していきます．</a:t>
            </a:r>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13</a:t>
            </a:fld>
            <a:endParaRPr kumimoji="1" lang="ja-JP" altLang="en-US"/>
          </a:p>
        </p:txBody>
      </p:sp>
    </p:spTree>
    <p:extLst>
      <p:ext uri="{BB962C8B-B14F-4D97-AF65-F5344CB8AC3E}">
        <p14:creationId xmlns:p14="http://schemas.microsoft.com/office/powerpoint/2010/main" val="1488060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まず，関数呼び出しを要素として抽出します．</a:t>
            </a:r>
            <a:endParaRPr kumimoji="1" lang="en-US" altLang="ja-JP" dirty="0" smtClean="0"/>
          </a:p>
          <a:p>
            <a:r>
              <a:rPr kumimoji="1" lang="ja-JP" altLang="en-US" dirty="0" smtClean="0"/>
              <a:t>ここでは引数などは無視して関数名のみを要素としています．</a:t>
            </a:r>
            <a:endParaRPr kumimoji="1" lang="en-US" altLang="ja-JP" dirty="0" smtClean="0"/>
          </a:p>
          <a:p>
            <a:r>
              <a:rPr kumimoji="1" lang="ja-JP" altLang="en-US" dirty="0" smtClean="0"/>
              <a:t>さらに，</a:t>
            </a:r>
            <a:r>
              <a:rPr kumimoji="1" lang="en-US" altLang="ja-JP" dirty="0" smtClean="0"/>
              <a:t>C</a:t>
            </a:r>
            <a:r>
              <a:rPr kumimoji="1" lang="ja-JP" altLang="en-US" dirty="0" smtClean="0"/>
              <a:t>言語プログラムではマクロ定義された関数呼び出しも存在するためそちらも同様に名前のみを抽出します．</a:t>
            </a:r>
            <a:endParaRPr kumimoji="1" lang="en-US" altLang="ja-JP" dirty="0" smtClean="0"/>
          </a:p>
          <a:p>
            <a:endParaRPr kumimoji="1" lang="en-US" altLang="ja-JP" dirty="0" smtClean="0"/>
          </a:p>
          <a:p>
            <a:r>
              <a:rPr kumimoji="1" lang="en-US" altLang="ja-JP" dirty="0" smtClean="0"/>
              <a:t>(</a:t>
            </a:r>
            <a:r>
              <a:rPr kumimoji="1" lang="ja-JP" altLang="en-US" dirty="0" smtClean="0"/>
              <a:t>マクロ関数についてはマクロを展開しておりません．マクロ関数を展開した後のコードからコーディングパターンの抽出を行うよりも</a:t>
            </a:r>
            <a:endParaRPr kumimoji="1" lang="en-US" altLang="ja-JP" dirty="0" smtClean="0"/>
          </a:p>
          <a:p>
            <a:r>
              <a:rPr kumimoji="1" lang="ja-JP" altLang="en-US" dirty="0" smtClean="0"/>
              <a:t>識別しやすい名前のついたマクロ関数名で抽出を行ったほうが結果として出てくるルールがわかり易いものになると考えたからです．</a:t>
            </a:r>
            <a:r>
              <a:rPr kumimoji="1" lang="en-US" altLang="ja-JP" dirty="0" smtClean="0"/>
              <a:t>)</a:t>
            </a:r>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14</a:t>
            </a:fld>
            <a:endParaRPr kumimoji="1" lang="ja-JP" altLang="en-US"/>
          </a:p>
        </p:txBody>
      </p:sp>
    </p:spTree>
    <p:extLst>
      <p:ext uri="{BB962C8B-B14F-4D97-AF65-F5344CB8AC3E}">
        <p14:creationId xmlns:p14="http://schemas.microsoft.com/office/powerpoint/2010/main" val="2451043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また，そのほかの要素として制御構造を抽出します．</a:t>
            </a:r>
            <a:endParaRPr kumimoji="1" lang="en-US" altLang="ja-JP" dirty="0" smtClean="0"/>
          </a:p>
          <a:p>
            <a:r>
              <a:rPr kumimoji="1" lang="ja-JP" altLang="en-US" dirty="0" smtClean="0"/>
              <a:t>こちらの図のように，</a:t>
            </a:r>
            <a:r>
              <a:rPr kumimoji="1" lang="en-US" altLang="ja-JP" dirty="0" smtClean="0"/>
              <a:t>if</a:t>
            </a:r>
            <a:r>
              <a:rPr kumimoji="1" lang="ja-JP" altLang="en-US" dirty="0" smtClean="0"/>
              <a:t>文であればその始まりと終わりを表す特別な要素が抽出されます．</a:t>
            </a:r>
            <a:endParaRPr kumimoji="1" lang="en-US" altLang="ja-JP" dirty="0" smtClean="0"/>
          </a:p>
          <a:p>
            <a:r>
              <a:rPr kumimoji="1" lang="ja-JP" altLang="en-US" dirty="0" smtClean="0"/>
              <a:t>また，</a:t>
            </a:r>
            <a:r>
              <a:rPr kumimoji="1" lang="en-US" altLang="ja-JP" dirty="0" smtClean="0"/>
              <a:t>for</a:t>
            </a:r>
            <a:r>
              <a:rPr kumimoji="1" lang="ja-JP" altLang="en-US" dirty="0" smtClean="0"/>
              <a:t>文や</a:t>
            </a:r>
            <a:r>
              <a:rPr kumimoji="1" lang="en-US" altLang="ja-JP" dirty="0" smtClean="0"/>
              <a:t>while</a:t>
            </a:r>
            <a:r>
              <a:rPr kumimoji="1" lang="ja-JP" altLang="en-US" dirty="0" smtClean="0"/>
              <a:t>文といったループ文の場合は</a:t>
            </a:r>
            <a:r>
              <a:rPr kumimoji="1" lang="en-US" altLang="ja-JP" dirty="0" smtClean="0"/>
              <a:t>LOOP</a:t>
            </a:r>
            <a:r>
              <a:rPr kumimoji="1" lang="ja-JP" altLang="en-US" dirty="0" smtClean="0"/>
              <a:t>と</a:t>
            </a:r>
            <a:r>
              <a:rPr kumimoji="1" lang="en-US" altLang="ja-JP" dirty="0" smtClean="0"/>
              <a:t>END-LOOP</a:t>
            </a:r>
            <a:r>
              <a:rPr kumimoji="1" lang="ja-JP" altLang="en-US" dirty="0" smtClean="0"/>
              <a:t>という要素が抽出されます．</a:t>
            </a:r>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r>
              <a:rPr kumimoji="1" lang="ja-JP" altLang="en-US" dirty="0" smtClean="0"/>
              <a:t>例外処理などでは制御文と関数呼び出しがセットになっていることが経験上多かったので，</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コーディングパターンにもこれらの要素が表れるのではないかと考えました．</a:t>
            </a:r>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15</a:t>
            </a:fld>
            <a:endParaRPr kumimoji="1" lang="ja-JP" altLang="en-US"/>
          </a:p>
        </p:txBody>
      </p:sp>
    </p:spTree>
    <p:extLst>
      <p:ext uri="{BB962C8B-B14F-4D97-AF65-F5344CB8AC3E}">
        <p14:creationId xmlns:p14="http://schemas.microsoft.com/office/powerpoint/2010/main" val="36456290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さらに，組込みプログラムではジャンプ命令が多用されるという考えに基づいて</a:t>
            </a:r>
            <a:r>
              <a:rPr kumimoji="1" lang="en-US" altLang="ja-JP" dirty="0" err="1" smtClean="0"/>
              <a:t>goto</a:t>
            </a:r>
            <a:r>
              <a:rPr kumimoji="1" lang="ja-JP" altLang="en-US" dirty="0" smtClean="0"/>
              <a:t>文，ラベル文を要素として抽出しました．</a:t>
            </a:r>
            <a:endParaRPr kumimoji="1" lang="en-US" altLang="ja-JP" dirty="0" smtClean="0"/>
          </a:p>
          <a:p>
            <a:r>
              <a:rPr kumimoji="1" lang="ja-JP" altLang="en-US" dirty="0" smtClean="0"/>
              <a:t>また，ジャンプ命令によって実行の流れが複雑化します．そこで処理の流れを明確にする必要があると考え，</a:t>
            </a:r>
            <a:r>
              <a:rPr kumimoji="1" lang="en-US" altLang="ja-JP" dirty="0" smtClean="0"/>
              <a:t>return</a:t>
            </a:r>
            <a:r>
              <a:rPr kumimoji="1" lang="ja-JP" altLang="en-US" dirty="0" smtClean="0"/>
              <a:t>文を要素として取り出しました．</a:t>
            </a:r>
            <a:endParaRPr kumimoji="1" lang="en-US" altLang="ja-JP" dirty="0" smtClean="0"/>
          </a:p>
          <a:p>
            <a:r>
              <a:rPr kumimoji="1" lang="ja-JP" altLang="en-US" dirty="0" smtClean="0"/>
              <a:t>以上，ここまでがステップ</a:t>
            </a:r>
            <a:r>
              <a:rPr kumimoji="1" lang="en-US" altLang="ja-JP" dirty="0" smtClean="0"/>
              <a:t>1</a:t>
            </a:r>
            <a:r>
              <a:rPr kumimoji="1" lang="ja-JP" altLang="en-US" dirty="0" smtClean="0"/>
              <a:t>のコーディングパターンを構成する要素の抽出です．ステップ</a:t>
            </a:r>
            <a:r>
              <a:rPr kumimoji="1" lang="en-US" altLang="ja-JP" dirty="0" smtClean="0"/>
              <a:t>2</a:t>
            </a:r>
            <a:r>
              <a:rPr kumimoji="1" lang="ja-JP" altLang="en-US" dirty="0" smtClean="0"/>
              <a:t>ではこれをもとにコーディングパターンの抽出を行います．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16</a:t>
            </a:fld>
            <a:endParaRPr kumimoji="1" lang="ja-JP" altLang="en-US"/>
          </a:p>
        </p:txBody>
      </p:sp>
    </p:spTree>
    <p:extLst>
      <p:ext uri="{BB962C8B-B14F-4D97-AF65-F5344CB8AC3E}">
        <p14:creationId xmlns:p14="http://schemas.microsoft.com/office/powerpoint/2010/main" val="2355422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ステップ</a:t>
            </a:r>
            <a:r>
              <a:rPr kumimoji="1" lang="en-US" altLang="ja-JP" dirty="0" smtClean="0"/>
              <a:t>2</a:t>
            </a:r>
            <a:r>
              <a:rPr kumimoji="1" lang="ja-JP" altLang="en-US" dirty="0" smtClean="0"/>
              <a:t>では抽出された要素列からコーディングパターンの抽出を行います．</a:t>
            </a:r>
          </a:p>
          <a:p>
            <a:r>
              <a:rPr kumimoji="1" lang="ja-JP" altLang="en-US" dirty="0" smtClean="0"/>
              <a:t>抽出は始めに説明した，順番を考慮したパターンを見つけるシーケンシャルパターンマイニングを用いて行います．</a:t>
            </a:r>
            <a:endParaRPr kumimoji="1" lang="en-US" altLang="ja-JP" dirty="0" smtClean="0"/>
          </a:p>
          <a:p>
            <a:r>
              <a:rPr kumimoji="1" lang="ja-JP" altLang="en-US" dirty="0" smtClean="0"/>
              <a:t>パターンの順番性を考慮しないパターンマイニング技術としてアイテムセットマイニングというマイニング技術がありますが，</a:t>
            </a:r>
            <a:endParaRPr kumimoji="1" lang="en-US" altLang="ja-JP" dirty="0" smtClean="0"/>
          </a:p>
          <a:p>
            <a:r>
              <a:rPr kumimoji="1" lang="ja-JP" altLang="en-US" dirty="0" smtClean="0"/>
              <a:t>バグ検出の精度においては順番性を考慮するシーケンシャルパターンマイニングのほうが優れているという論文が出ております．</a:t>
            </a:r>
            <a:endParaRPr kumimoji="1" lang="en-US" altLang="ja-JP" dirty="0" smtClean="0"/>
          </a:p>
          <a:p>
            <a:r>
              <a:rPr kumimoji="1" lang="ja-JP" altLang="en-US" dirty="0" smtClean="0"/>
              <a:t>したがって本研究ではシーケンシャルパターンマイニングを用いています．</a:t>
            </a:r>
            <a:endParaRPr kumimoji="1" lang="en-US" altLang="ja-JP" dirty="0" smtClean="0"/>
          </a:p>
          <a:p>
            <a:r>
              <a:rPr kumimoji="1" lang="ja-JP" altLang="en-US" dirty="0" smtClean="0"/>
              <a:t>本手法では使用アルゴリズムとして</a:t>
            </a:r>
            <a:r>
              <a:rPr kumimoji="1" lang="en-US" altLang="ja-JP" dirty="0" smtClean="0"/>
              <a:t>SPADE</a:t>
            </a:r>
            <a:r>
              <a:rPr kumimoji="1" lang="ja-JP" altLang="en-US" dirty="0" smtClean="0"/>
              <a:t>を，そして最小支持度を</a:t>
            </a:r>
            <a:r>
              <a:rPr kumimoji="1" lang="en-US" altLang="ja-JP" dirty="0" smtClean="0"/>
              <a:t>10</a:t>
            </a:r>
            <a:r>
              <a:rPr kumimoji="1" lang="ja-JP" altLang="en-US" dirty="0" smtClean="0"/>
              <a:t>と指定してコーディングパターンの抽出を行います．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17</a:t>
            </a:fld>
            <a:endParaRPr kumimoji="1" lang="ja-JP" altLang="en-US"/>
          </a:p>
        </p:txBody>
      </p:sp>
    </p:spTree>
    <p:extLst>
      <p:ext uri="{BB962C8B-B14F-4D97-AF65-F5344CB8AC3E}">
        <p14:creationId xmlns:p14="http://schemas.microsoft.com/office/powerpoint/2010/main" val="30091098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入力となる系列データベースは入力系列から構成されることはすでに説明しました．ここでは，</a:t>
            </a:r>
            <a:endParaRPr kumimoji="1" lang="en-US" altLang="ja-JP" dirty="0" smtClean="0"/>
          </a:p>
          <a:p>
            <a:r>
              <a:rPr kumimoji="1" lang="ja-JP" altLang="en-US" dirty="0" smtClean="0"/>
              <a:t>プログラム中の各関数ごとに系列</a:t>
            </a:r>
            <a:r>
              <a:rPr kumimoji="1" lang="en-US" altLang="ja-JP" dirty="0" smtClean="0"/>
              <a:t>ID</a:t>
            </a:r>
            <a:r>
              <a:rPr kumimoji="1" lang="ja-JP" altLang="en-US" dirty="0" smtClean="0"/>
              <a:t>を割り当て，その関数中の要素列をアイテム列に対応させています．</a:t>
            </a:r>
            <a:endParaRPr kumimoji="1" lang="en-US" altLang="ja-JP" dirty="0" smtClean="0"/>
          </a:p>
          <a:p>
            <a:r>
              <a:rPr kumimoji="1" lang="ja-JP" altLang="en-US" dirty="0" smtClean="0"/>
              <a:t>例えば，プログラムにおいて</a:t>
            </a:r>
            <a:r>
              <a:rPr kumimoji="1" lang="en-US" altLang="ja-JP" dirty="0" smtClean="0"/>
              <a:t>1</a:t>
            </a:r>
            <a:r>
              <a:rPr kumimoji="1" lang="ja-JP" altLang="en-US" dirty="0" smtClean="0"/>
              <a:t>番目の関数から抽出される要素は系列</a:t>
            </a:r>
            <a:r>
              <a:rPr kumimoji="1" lang="en-US" altLang="ja-JP" dirty="0" smtClean="0"/>
              <a:t>ID1</a:t>
            </a:r>
            <a:r>
              <a:rPr kumimoji="1" lang="ja-JP" altLang="en-US" dirty="0" smtClean="0"/>
              <a:t>の行にその順番で記述されます．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18</a:t>
            </a:fld>
            <a:endParaRPr kumimoji="1" lang="ja-JP" altLang="en-US"/>
          </a:p>
        </p:txBody>
      </p:sp>
    </p:spTree>
    <p:extLst>
      <p:ext uri="{BB962C8B-B14F-4D97-AF65-F5344CB8AC3E}">
        <p14:creationId xmlns:p14="http://schemas.microsoft.com/office/powerpoint/2010/main" val="1369597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そしてこの系列データベースを基にコーディングパターンの抽出が行われます．</a:t>
            </a:r>
            <a:endParaRPr kumimoji="1" lang="en-US" altLang="ja-JP" dirty="0" smtClean="0"/>
          </a:p>
          <a:p>
            <a:r>
              <a:rPr kumimoji="1" lang="ja-JP" altLang="en-US" dirty="0" smtClean="0"/>
              <a:t>例えば最小支持度</a:t>
            </a:r>
            <a:r>
              <a:rPr kumimoji="1" lang="en-US" altLang="ja-JP" dirty="0" smtClean="0"/>
              <a:t>2</a:t>
            </a:r>
            <a:r>
              <a:rPr kumimoji="1" lang="ja-JP" altLang="en-US" dirty="0" smtClean="0"/>
              <a:t>でマイニングを行うと，一例として</a:t>
            </a:r>
            <a:r>
              <a:rPr kumimoji="1" lang="en-US" altLang="ja-JP" dirty="0" err="1" smtClean="0"/>
              <a:t>fopen</a:t>
            </a:r>
            <a:r>
              <a:rPr kumimoji="1" lang="en-US" altLang="ja-JP" dirty="0" smtClean="0"/>
              <a:t>()</a:t>
            </a:r>
            <a:r>
              <a:rPr kumimoji="1" lang="ja-JP" altLang="en-US" dirty="0" err="1" smtClean="0"/>
              <a:t>，</a:t>
            </a:r>
            <a:r>
              <a:rPr kumimoji="1" lang="en-US" altLang="ja-JP" dirty="0" err="1" smtClean="0"/>
              <a:t>fgets</a:t>
            </a:r>
            <a:r>
              <a:rPr kumimoji="1" lang="en-US" altLang="ja-JP" dirty="0" smtClean="0"/>
              <a:t>()</a:t>
            </a:r>
            <a:r>
              <a:rPr kumimoji="1" lang="ja-JP" altLang="en-US" dirty="0" err="1" smtClean="0"/>
              <a:t>，</a:t>
            </a:r>
            <a:r>
              <a:rPr kumimoji="1" lang="en-US" altLang="ja-JP" dirty="0" err="1" smtClean="0"/>
              <a:t>fclose</a:t>
            </a:r>
            <a:r>
              <a:rPr kumimoji="1" lang="en-US" altLang="ja-JP" dirty="0" smtClean="0"/>
              <a:t>()</a:t>
            </a:r>
            <a:r>
              <a:rPr kumimoji="1" lang="ja-JP" altLang="en-US" dirty="0" smtClean="0"/>
              <a:t>という支持度が</a:t>
            </a:r>
            <a:r>
              <a:rPr kumimoji="1" lang="en-US" altLang="ja-JP" dirty="0" smtClean="0"/>
              <a:t>4</a:t>
            </a:r>
            <a:r>
              <a:rPr kumimoji="1" lang="ja-JP" altLang="en-US" dirty="0" smtClean="0"/>
              <a:t>のコーディングパターンが抽出されます．</a:t>
            </a:r>
            <a:endParaRPr kumimoji="1" lang="en-US" altLang="ja-JP" dirty="0" smtClean="0"/>
          </a:p>
          <a:p>
            <a:r>
              <a:rPr kumimoji="1" lang="ja-JP" altLang="en-US" dirty="0" smtClean="0"/>
              <a:t>もちろん，このほかにも最小支持度</a:t>
            </a:r>
            <a:r>
              <a:rPr kumimoji="1" lang="en-US" altLang="ja-JP" dirty="0" smtClean="0"/>
              <a:t>2</a:t>
            </a:r>
            <a:r>
              <a:rPr kumimoji="1" lang="ja-JP" altLang="en-US" dirty="0" smtClean="0"/>
              <a:t>を満たすコーディングパターンは存在します．</a:t>
            </a:r>
            <a:endParaRPr kumimoji="1" lang="en-US" altLang="ja-JP" dirty="0" smtClean="0"/>
          </a:p>
          <a:p>
            <a:r>
              <a:rPr kumimoji="1" lang="ja-JP" altLang="en-US" dirty="0" smtClean="0"/>
              <a:t>こうしてプログラムの全関数から抽出した要素と最小支持度からコーディングパターンが抽出されます．</a:t>
            </a:r>
            <a:endParaRPr kumimoji="1" lang="en-US" altLang="ja-JP" dirty="0" smtClean="0"/>
          </a:p>
          <a:p>
            <a:r>
              <a:rPr kumimoji="1" lang="ja-JP" altLang="en-US" dirty="0" smtClean="0"/>
              <a:t>しかし，パターンマイニングの結果出力されるコーディングパターンは膨大な数となり，開発者がすべてを確認することはできません．</a:t>
            </a:r>
            <a:endParaRPr kumimoji="1" lang="en-US" altLang="ja-JP" dirty="0" smtClean="0"/>
          </a:p>
          <a:p>
            <a:r>
              <a:rPr kumimoji="1" lang="ja-JP" altLang="en-US" dirty="0" smtClean="0"/>
              <a:t>そこでステップ</a:t>
            </a:r>
            <a:r>
              <a:rPr kumimoji="1" lang="en-US" altLang="ja-JP" dirty="0" smtClean="0"/>
              <a:t>3</a:t>
            </a:r>
            <a:r>
              <a:rPr kumimoji="1" lang="ja-JP" altLang="en-US" dirty="0" smtClean="0"/>
              <a:t>では抽出されたコーディングパターンの絞り込みを行います．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19</a:t>
            </a:fld>
            <a:endParaRPr kumimoji="1" lang="ja-JP" altLang="en-US"/>
          </a:p>
        </p:txBody>
      </p:sp>
    </p:spTree>
    <p:extLst>
      <p:ext uri="{BB962C8B-B14F-4D97-AF65-F5344CB8AC3E}">
        <p14:creationId xmlns:p14="http://schemas.microsoft.com/office/powerpoint/2010/main" val="1607570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まず，コーディングパターンについて説明します．</a:t>
            </a:r>
            <a:endParaRPr kumimoji="1" lang="en-US" altLang="ja-JP" dirty="0" smtClean="0"/>
          </a:p>
          <a:p>
            <a:r>
              <a:rPr kumimoji="1" lang="ja-JP" altLang="en-US" dirty="0" smtClean="0"/>
              <a:t>コーディングパターンとは複数のモジュールに分散する定型的なコードを指します．</a:t>
            </a:r>
          </a:p>
          <a:p>
            <a:r>
              <a:rPr kumimoji="1" lang="ja-JP" altLang="en-US" dirty="0" smtClean="0"/>
              <a:t>例えば</a:t>
            </a:r>
            <a:r>
              <a:rPr kumimoji="1" lang="en-US" altLang="ja-JP" dirty="0" smtClean="0"/>
              <a:t>C</a:t>
            </a:r>
            <a:r>
              <a:rPr kumimoji="1" lang="ja-JP" altLang="en-US" dirty="0" smtClean="0"/>
              <a:t>言語において複数モジュールに存在しているファイルのオープンとクローズを行う</a:t>
            </a:r>
            <a:r>
              <a:rPr kumimoji="1" lang="en-US" altLang="ja-JP" dirty="0" err="1" smtClean="0"/>
              <a:t>fopen</a:t>
            </a:r>
            <a:r>
              <a:rPr kumimoji="1" lang="en-US" altLang="ja-JP" dirty="0" smtClean="0"/>
              <a:t>()</a:t>
            </a:r>
            <a:r>
              <a:rPr kumimoji="1" lang="ja-JP" altLang="en-US" dirty="0" smtClean="0"/>
              <a:t>関数と</a:t>
            </a:r>
            <a:r>
              <a:rPr kumimoji="1" lang="en-US" altLang="ja-JP" dirty="0" err="1" smtClean="0"/>
              <a:t>fclose</a:t>
            </a:r>
            <a:r>
              <a:rPr kumimoji="1" lang="en-US" altLang="ja-JP" dirty="0" smtClean="0"/>
              <a:t>()</a:t>
            </a:r>
            <a:r>
              <a:rPr kumimoji="1" lang="ja-JP" altLang="en-US" dirty="0" smtClean="0"/>
              <a:t>関数の対応は</a:t>
            </a:r>
            <a:endParaRPr kumimoji="1" lang="en-US" altLang="ja-JP" dirty="0" smtClean="0"/>
          </a:p>
          <a:p>
            <a:r>
              <a:rPr kumimoji="1" lang="ja-JP" altLang="en-US" dirty="0" smtClean="0"/>
              <a:t>コーディングパターンといえます．そして，例外処理のような定型的な処理もコーディングパターンの１つです．</a:t>
            </a:r>
            <a:endParaRPr kumimoji="1" lang="en-US" altLang="ja-JP" dirty="0" smtClean="0"/>
          </a:p>
          <a:p>
            <a:r>
              <a:rPr kumimoji="1" lang="ja-JP" altLang="en-US" dirty="0" smtClean="0"/>
              <a:t>また，この例のようにオープンを行った後は必ずクローズしなければならない，あるいは例外が発生した場合は特定の処理を行わなければならないというように</a:t>
            </a:r>
          </a:p>
          <a:p>
            <a:r>
              <a:rPr kumimoji="1" lang="ja-JP" altLang="en-US" dirty="0" smtClean="0"/>
              <a:t>コーディングパターンは実装において守らなければいけないルールとして利用することができます．</a:t>
            </a:r>
          </a:p>
        </p:txBody>
      </p:sp>
      <p:sp>
        <p:nvSpPr>
          <p:cNvPr id="4" name="スライド番号プレースホルダ 3"/>
          <p:cNvSpPr>
            <a:spLocks noGrp="1"/>
          </p:cNvSpPr>
          <p:nvPr>
            <p:ph type="sldNum" sz="quarter" idx="10"/>
          </p:nvPr>
        </p:nvSpPr>
        <p:spPr/>
        <p:txBody>
          <a:bodyPr/>
          <a:lstStyle/>
          <a:p>
            <a:fld id="{7B3E0A86-C714-40F2-B993-714477F7EA31}" type="slidenum">
              <a:rPr kumimoji="1" lang="ja-JP" altLang="en-US" smtClean="0"/>
              <a:t>2</a:t>
            </a:fld>
            <a:endParaRPr kumimoji="1" lang="ja-JP" altLang="en-US"/>
          </a:p>
        </p:txBody>
      </p:sp>
    </p:spTree>
    <p:extLst>
      <p:ext uri="{BB962C8B-B14F-4D97-AF65-F5344CB8AC3E}">
        <p14:creationId xmlns:p14="http://schemas.microsoft.com/office/powerpoint/2010/main" val="457140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まず，左の図の</a:t>
            </a:r>
            <a:r>
              <a:rPr kumimoji="1" lang="en-US" altLang="ja-JP" dirty="0" smtClean="0"/>
              <a:t>IF</a:t>
            </a:r>
            <a:r>
              <a:rPr kumimoji="1" lang="ja-JP" altLang="en-US" dirty="0" smtClean="0"/>
              <a:t>があるにもかかわらず対応する</a:t>
            </a:r>
            <a:r>
              <a:rPr kumimoji="1" lang="en-US" altLang="ja-JP" dirty="0" smtClean="0"/>
              <a:t>END-IF</a:t>
            </a:r>
            <a:r>
              <a:rPr kumimoji="1" lang="ja-JP" altLang="en-US" dirty="0" smtClean="0"/>
              <a:t>がないような制御構造の対応関係が取れていない場合や</a:t>
            </a:r>
            <a:endParaRPr kumimoji="1" lang="en-US" altLang="ja-JP" dirty="0" smtClean="0"/>
          </a:p>
          <a:p>
            <a:r>
              <a:rPr kumimoji="1" lang="ja-JP" altLang="en-US" dirty="0" smtClean="0"/>
              <a:t>真ん中の図のようにジャンプ文とラベルの対応関係が取れていないコーディングパターンはその正確性を失っているため除外しました．</a:t>
            </a:r>
            <a:endParaRPr kumimoji="1" lang="en-US" altLang="ja-JP" dirty="0" smtClean="0"/>
          </a:p>
          <a:p>
            <a:r>
              <a:rPr kumimoji="1" lang="en-US" altLang="ja-JP" dirty="0" smtClean="0"/>
              <a:t>(</a:t>
            </a:r>
            <a:r>
              <a:rPr kumimoji="1" lang="ja-JP" altLang="en-US" dirty="0" smtClean="0"/>
              <a:t>コーディングパターンがルールを表すことを考えると，これらのコーディングパターンはその正確性を失っているため</a:t>
            </a:r>
            <a:endParaRPr kumimoji="1" lang="en-US" altLang="ja-JP" dirty="0" smtClean="0"/>
          </a:p>
          <a:p>
            <a:r>
              <a:rPr kumimoji="1" lang="ja-JP" altLang="en-US" dirty="0" smtClean="0"/>
              <a:t>ルールとしての価値がないと判断しました．</a:t>
            </a:r>
            <a:r>
              <a:rPr kumimoji="1" lang="en-US" altLang="ja-JP" dirty="0" smtClean="0"/>
              <a:t>)</a:t>
            </a:r>
          </a:p>
          <a:p>
            <a:r>
              <a:rPr kumimoji="1" lang="ja-JP" altLang="en-US" dirty="0" smtClean="0"/>
              <a:t>また，右の図のように関数呼び出しの数が</a:t>
            </a:r>
            <a:r>
              <a:rPr kumimoji="1" lang="en-US" altLang="ja-JP" dirty="0" smtClean="0"/>
              <a:t>2</a:t>
            </a:r>
            <a:r>
              <a:rPr kumimoji="1" lang="ja-JP" altLang="en-US" dirty="0" smtClean="0"/>
              <a:t>つ未満のコーディングパターンは開発者にとって重要ではないと判断し除外しました．</a:t>
            </a:r>
            <a:endParaRPr kumimoji="1" lang="en-US" altLang="ja-JP" dirty="0" smtClean="0"/>
          </a:p>
          <a:p>
            <a:r>
              <a:rPr kumimoji="1" lang="en-US" altLang="ja-JP" dirty="0" smtClean="0"/>
              <a:t>(open()</a:t>
            </a:r>
            <a:r>
              <a:rPr kumimoji="1" lang="ja-JP" altLang="en-US" dirty="0" smtClean="0"/>
              <a:t>を呼んだあとに</a:t>
            </a:r>
            <a:r>
              <a:rPr kumimoji="1" lang="en-US" altLang="ja-JP" dirty="0" smtClean="0"/>
              <a:t>close()</a:t>
            </a:r>
            <a:r>
              <a:rPr kumimoji="1" lang="ja-JP" altLang="en-US" dirty="0" smtClean="0"/>
              <a:t>を呼び出すというルール，ある処理の結果に基づいて例外処理を行うというルール，のように</a:t>
            </a:r>
            <a:endParaRPr kumimoji="1" lang="en-US" altLang="ja-JP" dirty="0" smtClean="0"/>
          </a:p>
          <a:p>
            <a:r>
              <a:rPr kumimoji="1" lang="ja-JP" altLang="en-US" dirty="0" smtClean="0"/>
              <a:t>ルールは処理と処理の対応によるものが多いです．したがって関数呼び出しが</a:t>
            </a:r>
            <a:r>
              <a:rPr kumimoji="1" lang="en-US" altLang="ja-JP" dirty="0" smtClean="0"/>
              <a:t>1</a:t>
            </a:r>
            <a:r>
              <a:rPr kumimoji="1" lang="ja-JP" altLang="en-US" dirty="0" err="1" smtClean="0"/>
              <a:t>つの</a:t>
            </a:r>
            <a:r>
              <a:rPr kumimoji="1" lang="ja-JP" altLang="en-US" dirty="0" smtClean="0"/>
              <a:t>場合ではルールを表しているとは</a:t>
            </a:r>
            <a:endParaRPr kumimoji="1" lang="en-US" altLang="ja-JP" dirty="0" smtClean="0"/>
          </a:p>
          <a:p>
            <a:r>
              <a:rPr kumimoji="1" lang="ja-JP" altLang="en-US" dirty="0" smtClean="0"/>
              <a:t>言い難いと判断し，関数呼び出しが</a:t>
            </a:r>
            <a:r>
              <a:rPr kumimoji="1" lang="en-US" altLang="ja-JP" dirty="0" smtClean="0"/>
              <a:t>2</a:t>
            </a:r>
            <a:r>
              <a:rPr kumimoji="1" lang="ja-JP" altLang="en-US" dirty="0" smtClean="0"/>
              <a:t>つ未満のコーディングパターンは除外しました．</a:t>
            </a:r>
            <a:r>
              <a:rPr kumimoji="1" lang="en-US" altLang="ja-JP" dirty="0" smtClean="0"/>
              <a:t>)</a:t>
            </a:r>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20</a:t>
            </a:fld>
            <a:endParaRPr kumimoji="1" lang="ja-JP" altLang="en-US"/>
          </a:p>
        </p:txBody>
      </p:sp>
    </p:spTree>
    <p:extLst>
      <p:ext uri="{BB962C8B-B14F-4D97-AF65-F5344CB8AC3E}">
        <p14:creationId xmlns:p14="http://schemas.microsoft.com/office/powerpoint/2010/main" val="2969086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また，ジャンプ命令の対応関係を見るにあたり，図のように一見するとジャンプ命令の対応関係が取れていないために</a:t>
            </a:r>
            <a:endParaRPr kumimoji="1" lang="en-US" altLang="ja-JP" dirty="0" smtClean="0"/>
          </a:p>
          <a:p>
            <a:r>
              <a:rPr kumimoji="1" lang="ja-JP" altLang="en-US" dirty="0" smtClean="0"/>
              <a:t>除外されるコーディングパターンでも</a:t>
            </a:r>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21</a:t>
            </a:fld>
            <a:endParaRPr kumimoji="1" lang="ja-JP" altLang="en-US"/>
          </a:p>
        </p:txBody>
      </p:sp>
    </p:spTree>
    <p:extLst>
      <p:ext uri="{BB962C8B-B14F-4D97-AF65-F5344CB8AC3E}">
        <p14:creationId xmlns:p14="http://schemas.microsoft.com/office/powerpoint/2010/main" val="488969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マクロ関数がジャンプ文を含んでいて実は対応関係が取れていた，という場合がありました．このままでは本来ならば正確なコーディングパターンが</a:t>
            </a:r>
            <a:endParaRPr kumimoji="1" lang="en-US" altLang="ja-JP" dirty="0" smtClean="0"/>
          </a:p>
          <a:p>
            <a:r>
              <a:rPr kumimoji="1" lang="ja-JP" altLang="en-US" dirty="0" smtClean="0"/>
              <a:t>間違って除外されてしまいます．そこで，マクロ関数が存在する場合は同一ディレクトリに存在するヘッダファイルをみて</a:t>
            </a:r>
            <a:r>
              <a:rPr kumimoji="1" lang="en-US" altLang="ja-JP" dirty="0" err="1" smtClean="0"/>
              <a:t>goto</a:t>
            </a:r>
            <a:r>
              <a:rPr kumimoji="1" lang="ja-JP" altLang="en-US" dirty="0" smtClean="0"/>
              <a:t>文が含まれているか調べ</a:t>
            </a:r>
            <a:endParaRPr kumimoji="1" lang="en-US" altLang="ja-JP" dirty="0" smtClean="0"/>
          </a:p>
          <a:p>
            <a:r>
              <a:rPr kumimoji="1" lang="ja-JP" altLang="en-US" dirty="0" smtClean="0"/>
              <a:t>その情報をもとに正しい絞り込みを行いました．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22</a:t>
            </a:fld>
            <a:endParaRPr kumimoji="1" lang="ja-JP" altLang="en-US"/>
          </a:p>
        </p:txBody>
      </p:sp>
    </p:spTree>
    <p:extLst>
      <p:ext uri="{BB962C8B-B14F-4D97-AF65-F5344CB8AC3E}">
        <p14:creationId xmlns:p14="http://schemas.microsoft.com/office/powerpoint/2010/main" val="17948185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さらに，そのジャンプ先のラベルが再定義されている場合があります．</a:t>
            </a:r>
            <a:endParaRPr kumimoji="1" lang="en-US" altLang="ja-JP" dirty="0" smtClean="0"/>
          </a:p>
          <a:p>
            <a:r>
              <a:rPr kumimoji="1" lang="en-US" altLang="ja-JP" dirty="0" smtClean="0"/>
              <a:t>#</a:t>
            </a:r>
            <a:r>
              <a:rPr kumimoji="1" lang="en-US" altLang="ja-JP" dirty="0" err="1" smtClean="0"/>
              <a:t>ifdef</a:t>
            </a:r>
            <a:r>
              <a:rPr kumimoji="1" lang="ja-JP" altLang="en-US" dirty="0" smtClean="0"/>
              <a:t>命令を使って，条件によってジャンプ先を切り替えるということです．</a:t>
            </a:r>
            <a:endParaRPr kumimoji="1" lang="en-US" altLang="ja-JP" dirty="0" smtClean="0"/>
          </a:p>
          <a:p>
            <a:r>
              <a:rPr kumimoji="1" lang="ja-JP" altLang="en-US" dirty="0" smtClean="0"/>
              <a:t>こうした場合が存在することも踏まえて，同じようにジャンプ命令の対応関係による正しい絞り込みを行いました．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23</a:t>
            </a:fld>
            <a:endParaRPr kumimoji="1" lang="ja-JP" altLang="en-US"/>
          </a:p>
        </p:txBody>
      </p:sp>
    </p:spTree>
    <p:extLst>
      <p:ext uri="{BB962C8B-B14F-4D97-AF65-F5344CB8AC3E}">
        <p14:creationId xmlns:p14="http://schemas.microsoft.com/office/powerpoint/2010/main" val="35584643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また，絞り込みの最後に極大化を行います．</a:t>
            </a:r>
            <a:endParaRPr kumimoji="1" lang="en-US" altLang="ja-JP" dirty="0" smtClean="0"/>
          </a:p>
          <a:p>
            <a:r>
              <a:rPr kumimoji="1" lang="ja-JP" altLang="en-US" dirty="0" smtClean="0"/>
              <a:t>例えばこの図のようにいくつか関数があってどの関数にも</a:t>
            </a:r>
            <a:r>
              <a:rPr kumimoji="1" lang="en-US" altLang="ja-JP" dirty="0" smtClean="0"/>
              <a:t>open()</a:t>
            </a:r>
            <a:r>
              <a:rPr kumimoji="1" lang="ja-JP" altLang="en-US" dirty="0" err="1" smtClean="0"/>
              <a:t>，</a:t>
            </a:r>
            <a:r>
              <a:rPr kumimoji="1" lang="en-US" altLang="ja-JP" dirty="0" smtClean="0"/>
              <a:t>gets()</a:t>
            </a:r>
            <a:r>
              <a:rPr kumimoji="1" lang="ja-JP" altLang="en-US" dirty="0" err="1" smtClean="0"/>
              <a:t>，</a:t>
            </a:r>
            <a:r>
              <a:rPr kumimoji="1" lang="en-US" altLang="ja-JP" dirty="0" smtClean="0"/>
              <a:t>close()</a:t>
            </a:r>
            <a:r>
              <a:rPr kumimoji="1" lang="ja-JP" altLang="en-US" dirty="0" smtClean="0"/>
              <a:t>の</a:t>
            </a:r>
            <a:r>
              <a:rPr kumimoji="1" lang="en-US" altLang="ja-JP" dirty="0" smtClean="0"/>
              <a:t>3</a:t>
            </a:r>
            <a:r>
              <a:rPr kumimoji="1" lang="ja-JP" altLang="en-US" dirty="0" err="1" smtClean="0"/>
              <a:t>つの</a:t>
            </a:r>
            <a:r>
              <a:rPr kumimoji="1" lang="ja-JP" altLang="en-US" dirty="0" smtClean="0"/>
              <a:t>関数呼び出しが記述されているとします．</a:t>
            </a:r>
            <a:endParaRPr kumimoji="1" lang="en-US" altLang="ja-JP" dirty="0" smtClean="0"/>
          </a:p>
          <a:p>
            <a:r>
              <a:rPr kumimoji="1" lang="ja-JP" altLang="en-US" dirty="0" smtClean="0"/>
              <a:t>この場合の</a:t>
            </a:r>
            <a:r>
              <a:rPr kumimoji="1" lang="en-US" altLang="ja-JP" dirty="0" smtClean="0"/>
              <a:t>3</a:t>
            </a:r>
            <a:r>
              <a:rPr kumimoji="1" lang="ja-JP" altLang="en-US" dirty="0" err="1" smtClean="0"/>
              <a:t>つの</a:t>
            </a:r>
            <a:r>
              <a:rPr kumimoji="1" lang="ja-JP" altLang="en-US" dirty="0" smtClean="0"/>
              <a:t>呼び出しはコーディングパターンになるのですが，パターンマイニングアルゴリズムを適用すると</a:t>
            </a:r>
            <a:endParaRPr kumimoji="1" lang="en-US" altLang="ja-JP" dirty="0" smtClean="0"/>
          </a:p>
          <a:p>
            <a:r>
              <a:rPr kumimoji="1" lang="ja-JP" altLang="en-US" dirty="0" smtClean="0"/>
              <a:t>この系列長</a:t>
            </a:r>
            <a:r>
              <a:rPr kumimoji="1" lang="en-US" altLang="ja-JP" dirty="0" smtClean="0"/>
              <a:t>3</a:t>
            </a:r>
            <a:r>
              <a:rPr kumimoji="1" lang="ja-JP" altLang="en-US" dirty="0" smtClean="0"/>
              <a:t>のパターンの他にも系列長</a:t>
            </a:r>
            <a:r>
              <a:rPr kumimoji="1" lang="en-US" altLang="ja-JP" dirty="0" smtClean="0"/>
              <a:t>1</a:t>
            </a:r>
            <a:r>
              <a:rPr kumimoji="1" lang="ja-JP" altLang="en-US" dirty="0" err="1" smtClean="0"/>
              <a:t>，</a:t>
            </a:r>
            <a:r>
              <a:rPr kumimoji="1" lang="ja-JP" altLang="en-US" dirty="0" smtClean="0"/>
              <a:t>系列長</a:t>
            </a:r>
            <a:r>
              <a:rPr kumimoji="1" lang="en-US" altLang="ja-JP" dirty="0" smtClean="0"/>
              <a:t>2</a:t>
            </a:r>
            <a:r>
              <a:rPr kumimoji="1" lang="ja-JP" altLang="en-US" dirty="0" smtClean="0"/>
              <a:t>のパターンが結果として出てきます．</a:t>
            </a:r>
            <a:endParaRPr kumimoji="1" lang="en-US" altLang="ja-JP" dirty="0" smtClean="0"/>
          </a:p>
          <a:p>
            <a:r>
              <a:rPr kumimoji="1" lang="ja-JP" altLang="en-US" dirty="0" smtClean="0"/>
              <a:t>こうした部分パターンは除外し，最大長のパターンのみを結果として出力するようにしています．</a:t>
            </a:r>
            <a:endParaRPr kumimoji="1" lang="en-US" altLang="ja-JP" dirty="0" smtClean="0"/>
          </a:p>
          <a:p>
            <a:r>
              <a:rPr kumimoji="1" lang="en-US" altLang="ja-JP" dirty="0" smtClean="0"/>
              <a:t>(</a:t>
            </a:r>
            <a:r>
              <a:rPr kumimoji="1" lang="ja-JP" altLang="en-US" dirty="0" smtClean="0"/>
              <a:t>部分パターンかどうかの判断はパターンの支持度が同じかどうかで見ています．同じ出現頻度でかつそれよりも長いパターンがあれば</a:t>
            </a:r>
            <a:endParaRPr kumimoji="1" lang="en-US" altLang="ja-JP" dirty="0" smtClean="0"/>
          </a:p>
          <a:p>
            <a:r>
              <a:rPr kumimoji="1" lang="ja-JP" altLang="en-US" dirty="0" smtClean="0"/>
              <a:t>そちらを選択するということです．</a:t>
            </a:r>
            <a:r>
              <a:rPr kumimoji="1" lang="en-US" altLang="ja-JP" dirty="0" smtClean="0"/>
              <a:t>)</a:t>
            </a:r>
          </a:p>
          <a:p>
            <a:r>
              <a:rPr kumimoji="1" lang="ja-JP" altLang="en-US" dirty="0" smtClean="0"/>
              <a:t>ここまでの要素抽出，コーディングパターン抽出，絞り込みの</a:t>
            </a:r>
            <a:r>
              <a:rPr kumimoji="1" lang="en-US" altLang="ja-JP" dirty="0" smtClean="0"/>
              <a:t>3</a:t>
            </a:r>
            <a:r>
              <a:rPr kumimoji="1" lang="ja-JP" altLang="en-US" dirty="0" smtClean="0"/>
              <a:t>ステップが本研究の手法となります．</a:t>
            </a:r>
            <a:endParaRPr kumimoji="1" lang="en-US" altLang="ja-JP" dirty="0" smtClean="0"/>
          </a:p>
          <a:p>
            <a:r>
              <a:rPr kumimoji="1" lang="ja-JP" altLang="en-US" dirty="0" smtClean="0"/>
              <a:t>要素抽出においてジャンプ命令を，絞り込みにおいてプリプロセッサ命令を考慮した手法となっています．</a:t>
            </a:r>
            <a:endParaRPr kumimoji="1" lang="en-US" altLang="ja-JP" dirty="0" smtClean="0"/>
          </a:p>
          <a:p>
            <a:endParaRPr kumimoji="1" lang="en-US" altLang="ja-JP" dirty="0" smtClean="0"/>
          </a:p>
          <a:p>
            <a:r>
              <a:rPr kumimoji="1" lang="en-US" altLang="ja-JP" dirty="0" smtClean="0"/>
              <a:t>8</a:t>
            </a:r>
            <a:r>
              <a:rPr kumimoji="1" lang="ja-JP" altLang="en-US" dirty="0" smtClean="0"/>
              <a:t>分</a:t>
            </a:r>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24</a:t>
            </a:fld>
            <a:endParaRPr kumimoji="1" lang="ja-JP" altLang="en-US"/>
          </a:p>
        </p:txBody>
      </p:sp>
    </p:spTree>
    <p:extLst>
      <p:ext uri="{BB962C8B-B14F-4D97-AF65-F5344CB8AC3E}">
        <p14:creationId xmlns:p14="http://schemas.microsoft.com/office/powerpoint/2010/main" val="1814856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ここからは手法の適用実験の説明をしたいと思います．</a:t>
            </a:r>
            <a:endParaRPr kumimoji="1" lang="en-US" altLang="ja-JP" dirty="0" smtClean="0"/>
          </a:p>
          <a:p>
            <a:r>
              <a:rPr kumimoji="1" lang="ja-JP" altLang="en-US" dirty="0" smtClean="0"/>
              <a:t>本研究では，組込みプログラムの主な開発言語であることを考慮してジャンプ命令やプリプロセッサ命令を踏まえたコーディングパターンの抽出を行う手法を提案しました．</a:t>
            </a:r>
            <a:endParaRPr kumimoji="1" lang="en-US" altLang="ja-JP" dirty="0" smtClean="0"/>
          </a:p>
          <a:p>
            <a:r>
              <a:rPr kumimoji="1" lang="ja-JP" altLang="en-US" dirty="0" smtClean="0"/>
              <a:t>その手法の有効性を確認するために，実際の組込みプログラムに対して手法を適用しコーディングパターンの抽出を行いました．</a:t>
            </a:r>
            <a:endParaRPr kumimoji="1" lang="en-US" altLang="ja-JP" dirty="0" smtClean="0"/>
          </a:p>
          <a:p>
            <a:r>
              <a:rPr kumimoji="1" lang="ja-JP" altLang="en-US" dirty="0" smtClean="0"/>
              <a:t>適用実験ではコーディングパターンがどれほど抽出されるか，抽出に掛かる時間はどの程度か調査しました．</a:t>
            </a:r>
            <a:endParaRPr kumimoji="1" lang="en-US" altLang="ja-JP" dirty="0" smtClean="0"/>
          </a:p>
          <a:p>
            <a:r>
              <a:rPr kumimoji="1" lang="ja-JP" altLang="en-US" dirty="0" smtClean="0"/>
              <a:t>また，仕様に基づいてコーディングパターンの評価を行い，これらの結果から手法の有効性と改善点を考察しました．</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25</a:t>
            </a:fld>
            <a:endParaRPr kumimoji="1" lang="ja-JP" altLang="en-US"/>
          </a:p>
        </p:txBody>
      </p:sp>
    </p:spTree>
    <p:extLst>
      <p:ext uri="{BB962C8B-B14F-4D97-AF65-F5344CB8AC3E}">
        <p14:creationId xmlns:p14="http://schemas.microsoft.com/office/powerpoint/2010/main" val="40312814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今回の実験に用いた組込みプログラムの説明をします．</a:t>
            </a:r>
            <a:endParaRPr kumimoji="1" lang="en-US" altLang="ja-JP" dirty="0" smtClean="0"/>
          </a:p>
          <a:p>
            <a:r>
              <a:rPr kumimoji="1" lang="en-US" altLang="ja-JP" dirty="0" smtClean="0"/>
              <a:t>1</a:t>
            </a:r>
            <a:r>
              <a:rPr kumimoji="1" lang="ja-JP" altLang="en-US" dirty="0" err="1" smtClean="0"/>
              <a:t>つは</a:t>
            </a:r>
            <a:r>
              <a:rPr kumimoji="1" lang="en-US" altLang="ja-JP" dirty="0" smtClean="0"/>
              <a:t>ATK2</a:t>
            </a:r>
            <a:r>
              <a:rPr kumimoji="1" lang="ja-JP" altLang="en-US" dirty="0" smtClean="0"/>
              <a:t>です．これは</a:t>
            </a:r>
            <a:r>
              <a:rPr kumimoji="1" lang="en-US" altLang="ja-JP" dirty="0" smtClean="0"/>
              <a:t>TOPPERS</a:t>
            </a:r>
            <a:r>
              <a:rPr kumimoji="1" lang="ja-JP" altLang="en-US" dirty="0" smtClean="0"/>
              <a:t>プロジェクトが公開しているオープンソースソフトウェアの</a:t>
            </a:r>
            <a:r>
              <a:rPr kumimoji="1" lang="en-US" altLang="ja-JP" dirty="0" smtClean="0"/>
              <a:t>1</a:t>
            </a:r>
            <a:r>
              <a:rPr kumimoji="1" lang="ja-JP" altLang="en-US" dirty="0" smtClean="0"/>
              <a:t>つで，自動車制御用の</a:t>
            </a:r>
            <a:endParaRPr kumimoji="1" lang="en-US" altLang="ja-JP" dirty="0" smtClean="0"/>
          </a:p>
          <a:p>
            <a:r>
              <a:rPr kumimoji="1" lang="ja-JP" altLang="en-US" dirty="0" smtClean="0"/>
              <a:t>リアルタイム</a:t>
            </a:r>
            <a:r>
              <a:rPr kumimoji="1" lang="en-US" altLang="ja-JP" dirty="0" smtClean="0"/>
              <a:t>OS</a:t>
            </a:r>
            <a:r>
              <a:rPr kumimoji="1" lang="ja-JP" altLang="en-US" dirty="0" smtClean="0"/>
              <a:t>プログラムです．今回は</a:t>
            </a:r>
            <a:r>
              <a:rPr kumimoji="1" lang="en-US" altLang="ja-JP" dirty="0" smtClean="0"/>
              <a:t>SC1</a:t>
            </a:r>
            <a:r>
              <a:rPr kumimoji="1" lang="ja-JP" altLang="en-US" dirty="0" err="1" smtClean="0"/>
              <a:t>，</a:t>
            </a:r>
            <a:r>
              <a:rPr kumimoji="1" lang="en-US" altLang="ja-JP" dirty="0" smtClean="0"/>
              <a:t>SC3</a:t>
            </a:r>
            <a:r>
              <a:rPr kumimoji="1" lang="ja-JP" altLang="en-US" dirty="0" err="1" smtClean="0"/>
              <a:t>，</a:t>
            </a:r>
            <a:r>
              <a:rPr kumimoji="1" lang="en-US" altLang="ja-JP" dirty="0" smtClean="0"/>
              <a:t>SC1MC</a:t>
            </a:r>
            <a:r>
              <a:rPr kumimoji="1" lang="ja-JP" altLang="en-US" dirty="0" err="1" smtClean="0"/>
              <a:t>，</a:t>
            </a:r>
            <a:r>
              <a:rPr kumimoji="1" lang="en-US" altLang="ja-JP" dirty="0" smtClean="0"/>
              <a:t>SC3MC</a:t>
            </a:r>
            <a:r>
              <a:rPr kumimoji="1" lang="ja-JP" altLang="en-US" dirty="0" smtClean="0"/>
              <a:t>という</a:t>
            </a:r>
            <a:r>
              <a:rPr kumimoji="1" lang="en-US" altLang="ja-JP" dirty="0" smtClean="0"/>
              <a:t>4</a:t>
            </a:r>
            <a:r>
              <a:rPr kumimoji="1" lang="ja-JP" altLang="en-US" dirty="0" err="1" smtClean="0"/>
              <a:t>つのリ</a:t>
            </a:r>
            <a:r>
              <a:rPr kumimoji="1" lang="ja-JP" altLang="en-US" dirty="0" smtClean="0"/>
              <a:t>リースを用いて実験を行いました．</a:t>
            </a:r>
            <a:endParaRPr kumimoji="1" lang="en-US" altLang="ja-JP" dirty="0" smtClean="0"/>
          </a:p>
          <a:p>
            <a:r>
              <a:rPr kumimoji="1" lang="ja-JP" altLang="en-US" dirty="0" smtClean="0"/>
              <a:t>また，同じくオープンソースソフトウェアである</a:t>
            </a:r>
            <a:r>
              <a:rPr kumimoji="1" lang="en-US" altLang="ja-JP" dirty="0" smtClean="0"/>
              <a:t>Linux</a:t>
            </a:r>
            <a:r>
              <a:rPr kumimoji="1" lang="ja-JP" altLang="en-US" dirty="0" smtClean="0"/>
              <a:t>カーネルソースからも</a:t>
            </a:r>
            <a:r>
              <a:rPr kumimoji="1" lang="en-US" altLang="ja-JP" dirty="0" smtClean="0"/>
              <a:t>2</a:t>
            </a:r>
            <a:r>
              <a:rPr kumimoji="1" lang="ja-JP" altLang="en-US" dirty="0" err="1" smtClean="0"/>
              <a:t>つの</a:t>
            </a:r>
            <a:r>
              <a:rPr kumimoji="1" lang="ja-JP" altLang="en-US" dirty="0" smtClean="0"/>
              <a:t>プログラムを</a:t>
            </a:r>
            <a:endParaRPr kumimoji="1" lang="en-US" altLang="ja-JP" dirty="0" smtClean="0"/>
          </a:p>
          <a:p>
            <a:r>
              <a:rPr kumimoji="1" lang="ja-JP" altLang="en-US" dirty="0" smtClean="0"/>
              <a:t>対象として選択しました．</a:t>
            </a:r>
            <a:r>
              <a:rPr kumimoji="1" lang="en-US" altLang="ja-JP" dirty="0" smtClean="0"/>
              <a:t>1</a:t>
            </a:r>
            <a:r>
              <a:rPr kumimoji="1" lang="ja-JP" altLang="en-US" dirty="0" err="1" smtClean="0"/>
              <a:t>つは</a:t>
            </a:r>
            <a:r>
              <a:rPr kumimoji="1" lang="ja-JP" altLang="en-US" dirty="0" smtClean="0"/>
              <a:t>システム上のデバイスドライバが置かれている</a:t>
            </a:r>
            <a:r>
              <a:rPr kumimoji="1" lang="en-US" altLang="ja-JP" dirty="0" smtClean="0"/>
              <a:t>drivers</a:t>
            </a:r>
            <a:r>
              <a:rPr kumimoji="1" lang="ja-JP" altLang="en-US" dirty="0" smtClean="0"/>
              <a:t>ディレクトリから，</a:t>
            </a:r>
            <a:r>
              <a:rPr kumimoji="1" lang="en-US" altLang="ja-JP" dirty="0" smtClean="0"/>
              <a:t>PCI</a:t>
            </a:r>
            <a:r>
              <a:rPr kumimoji="1" lang="ja-JP" altLang="en-US" dirty="0" smtClean="0"/>
              <a:t>仮想ドライバのためのプログラムを選びました．</a:t>
            </a:r>
            <a:endParaRPr kumimoji="1" lang="en-US" altLang="ja-JP" dirty="0" smtClean="0"/>
          </a:p>
          <a:p>
            <a:r>
              <a:rPr kumimoji="1" lang="ja-JP" altLang="en-US" dirty="0" smtClean="0"/>
              <a:t>もう</a:t>
            </a:r>
            <a:r>
              <a:rPr kumimoji="1" lang="en-US" altLang="ja-JP" dirty="0" smtClean="0"/>
              <a:t>1</a:t>
            </a:r>
            <a:r>
              <a:rPr kumimoji="1" lang="ja-JP" altLang="en-US" dirty="0" err="1" smtClean="0"/>
              <a:t>つは</a:t>
            </a:r>
            <a:r>
              <a:rPr kumimoji="1" lang="en-US" altLang="ja-JP" dirty="0" smtClean="0"/>
              <a:t>ARM</a:t>
            </a:r>
            <a:r>
              <a:rPr kumimoji="1" lang="ja-JP" altLang="en-US" dirty="0" smtClean="0"/>
              <a:t>アーキテクチャ固有のカーネルプログラムを選択しました．</a:t>
            </a:r>
            <a:endParaRPr kumimoji="1" lang="en-US" altLang="ja-JP" dirty="0" smtClean="0"/>
          </a:p>
          <a:p>
            <a:r>
              <a:rPr kumimoji="1" lang="ja-JP" altLang="en-US" dirty="0" smtClean="0"/>
              <a:t>デバイスドライバはハードウェアを制御するという意味で一種の組込みプログラムだといえます．また，</a:t>
            </a:r>
            <a:r>
              <a:rPr kumimoji="1" lang="en-US" altLang="ja-JP" dirty="0" smtClean="0"/>
              <a:t>arch</a:t>
            </a:r>
            <a:r>
              <a:rPr kumimoji="1" lang="ja-JP" altLang="en-US" dirty="0" smtClean="0"/>
              <a:t>ディレクトリにはハードウェアアーキテクチャに依存する</a:t>
            </a:r>
            <a:endParaRPr kumimoji="1" lang="en-US" altLang="ja-JP" dirty="0" smtClean="0"/>
          </a:p>
          <a:p>
            <a:r>
              <a:rPr kumimoji="1" lang="ja-JP" altLang="en-US" dirty="0" smtClean="0"/>
              <a:t>固有のプログラムが置かれています．こうしたプログラムもハードウェアを動作させるためのプログラムなので</a:t>
            </a:r>
            <a:r>
              <a:rPr kumimoji="1" lang="en-US" altLang="ja-JP" dirty="0" smtClean="0"/>
              <a:t>1</a:t>
            </a:r>
            <a:r>
              <a:rPr kumimoji="1" lang="ja-JP" altLang="en-US" dirty="0" err="1" smtClean="0"/>
              <a:t>つの</a:t>
            </a:r>
            <a:r>
              <a:rPr kumimoji="1" lang="ja-JP" altLang="en-US" dirty="0" smtClean="0"/>
              <a:t>組込みプログラムであるといえます．なので</a:t>
            </a:r>
            <a:endParaRPr kumimoji="1" lang="en-US" altLang="ja-JP" dirty="0" smtClean="0"/>
          </a:p>
          <a:p>
            <a:r>
              <a:rPr kumimoji="1" lang="ja-JP" altLang="en-US" dirty="0" smtClean="0"/>
              <a:t>これら</a:t>
            </a:r>
            <a:r>
              <a:rPr kumimoji="1" lang="en-US" altLang="ja-JP" dirty="0" smtClean="0"/>
              <a:t>2</a:t>
            </a:r>
            <a:r>
              <a:rPr kumimoji="1" lang="ja-JP" altLang="en-US" dirty="0" err="1" smtClean="0"/>
              <a:t>つの</a:t>
            </a:r>
            <a:r>
              <a:rPr kumimoji="1" lang="ja-JP" altLang="en-US" dirty="0" smtClean="0"/>
              <a:t>プログラムも今回対象に加えました．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26</a:t>
            </a:fld>
            <a:endParaRPr kumimoji="1" lang="ja-JP" altLang="en-US"/>
          </a:p>
        </p:txBody>
      </p:sp>
    </p:spTree>
    <p:extLst>
      <p:ext uri="{BB962C8B-B14F-4D97-AF65-F5344CB8AC3E}">
        <p14:creationId xmlns:p14="http://schemas.microsoft.com/office/powerpoint/2010/main" val="9323014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こちらの表は</a:t>
            </a:r>
            <a:r>
              <a:rPr kumimoji="1" lang="en-US" altLang="ja-JP" dirty="0" smtClean="0"/>
              <a:t>6</a:t>
            </a:r>
            <a:r>
              <a:rPr kumimoji="1" lang="ja-JP" altLang="en-US" dirty="0" err="1" smtClean="0"/>
              <a:t>つの</a:t>
            </a:r>
            <a:r>
              <a:rPr kumimoji="1" lang="ja-JP" altLang="en-US" dirty="0" smtClean="0"/>
              <a:t>プログラムの規模を表しています．</a:t>
            </a:r>
            <a:endParaRPr kumimoji="1" lang="en-US" altLang="ja-JP" dirty="0" smtClean="0"/>
          </a:p>
          <a:p>
            <a:r>
              <a:rPr kumimoji="1" lang="ja-JP" altLang="en-US" dirty="0" smtClean="0"/>
              <a:t>抽出に用いた</a:t>
            </a:r>
            <a:r>
              <a:rPr kumimoji="1" lang="en-US" altLang="ja-JP" dirty="0" smtClean="0"/>
              <a:t>c</a:t>
            </a:r>
            <a:r>
              <a:rPr kumimoji="1" lang="ja-JP" altLang="en-US" dirty="0" smtClean="0"/>
              <a:t>ファイルの数，そこに含まれる関数の数，そしてプログラムの総行数が順に書かれています．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27</a:t>
            </a:fld>
            <a:endParaRPr kumimoji="1" lang="ja-JP" altLang="en-US"/>
          </a:p>
        </p:txBody>
      </p:sp>
    </p:spTree>
    <p:extLst>
      <p:ext uri="{BB962C8B-B14F-4D97-AF65-F5344CB8AC3E}">
        <p14:creationId xmlns:p14="http://schemas.microsoft.com/office/powerpoint/2010/main" val="33926222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こちらの表は抽出されたコーディングパターンの数と，ステップ</a:t>
            </a:r>
            <a:r>
              <a:rPr kumimoji="1" lang="en-US" altLang="ja-JP" dirty="0" smtClean="0"/>
              <a:t>3</a:t>
            </a:r>
            <a:r>
              <a:rPr kumimoji="1" lang="ja-JP" altLang="en-US" dirty="0" smtClean="0"/>
              <a:t>で行ったそれぞれの絞り込み後のコーディングパターンの数を表しています．</a:t>
            </a:r>
            <a:endParaRPr kumimoji="1" lang="en-US" altLang="ja-JP" dirty="0" smtClean="0"/>
          </a:p>
          <a:p>
            <a:r>
              <a:rPr kumimoji="1" lang="en-US" altLang="ja-JP" dirty="0" smtClean="0"/>
              <a:t>K</a:t>
            </a:r>
            <a:r>
              <a:rPr kumimoji="1" lang="ja-JP" altLang="en-US" dirty="0" smtClean="0"/>
              <a:t>と</a:t>
            </a:r>
            <a:r>
              <a:rPr kumimoji="1" lang="en-US" altLang="ja-JP" dirty="0" smtClean="0"/>
              <a:t>M</a:t>
            </a:r>
            <a:r>
              <a:rPr kumimoji="1" lang="ja-JP" altLang="en-US" dirty="0" smtClean="0"/>
              <a:t>はそれぞれ一千，百万という単位を表しています．</a:t>
            </a:r>
            <a:endParaRPr kumimoji="1" lang="en-US" altLang="ja-JP" dirty="0" smtClean="0"/>
          </a:p>
          <a:p>
            <a:r>
              <a:rPr kumimoji="1" lang="ja-JP" altLang="en-US" dirty="0" smtClean="0"/>
              <a:t>抽出を行った直後のコーディングパターンの数は非常に多く，</a:t>
            </a:r>
            <a:r>
              <a:rPr kumimoji="1" lang="en-US" altLang="ja-JP" dirty="0" smtClean="0"/>
              <a:t>SC3MC</a:t>
            </a:r>
            <a:r>
              <a:rPr kumimoji="1" lang="ja-JP" altLang="en-US" dirty="0" smtClean="0"/>
              <a:t>では</a:t>
            </a:r>
            <a:r>
              <a:rPr kumimoji="1" lang="en-US" altLang="ja-JP" dirty="0" smtClean="0"/>
              <a:t>3</a:t>
            </a:r>
            <a:r>
              <a:rPr kumimoji="1" lang="ja-JP" altLang="en-US" dirty="0" smtClean="0"/>
              <a:t>千万近く出力されています．</a:t>
            </a:r>
            <a:endParaRPr kumimoji="1" lang="en-US" altLang="ja-JP" dirty="0" smtClean="0"/>
          </a:p>
          <a:p>
            <a:r>
              <a:rPr kumimoji="1" lang="ja-JP" altLang="en-US" dirty="0" smtClean="0"/>
              <a:t>このままでは確認が困難ですが，絞り込みによってその数が減少していることが分かります．</a:t>
            </a:r>
            <a:endParaRPr kumimoji="1" lang="en-US" altLang="ja-JP" dirty="0" smtClean="0"/>
          </a:p>
          <a:p>
            <a:r>
              <a:rPr kumimoji="1" lang="ja-JP" altLang="en-US" dirty="0" smtClean="0"/>
              <a:t>最終的な抽出結果は極大化を行った後のコーディングパターンの数ですが，いずれもその数は少なく</a:t>
            </a:r>
            <a:endParaRPr kumimoji="1" lang="en-US" altLang="ja-JP" dirty="0" smtClean="0"/>
          </a:p>
          <a:p>
            <a:r>
              <a:rPr kumimoji="1" lang="ja-JP" altLang="en-US" dirty="0" smtClean="0"/>
              <a:t>開発者が現実的な時間で確認することができる数字となっています．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28</a:t>
            </a:fld>
            <a:endParaRPr kumimoji="1" lang="ja-JP" altLang="en-US"/>
          </a:p>
        </p:txBody>
      </p:sp>
    </p:spTree>
    <p:extLst>
      <p:ext uri="{BB962C8B-B14F-4D97-AF65-F5344CB8AC3E}">
        <p14:creationId xmlns:p14="http://schemas.microsoft.com/office/powerpoint/2010/main" val="10043466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また，こちらは手法の各ステップの所要計算時間を示した表となっています．</a:t>
            </a:r>
            <a:endParaRPr kumimoji="1" lang="en-US" altLang="ja-JP" dirty="0" smtClean="0"/>
          </a:p>
          <a:p>
            <a:r>
              <a:rPr kumimoji="1" lang="ja-JP" altLang="en-US" dirty="0" smtClean="0"/>
              <a:t>ほとんどのプログラムでは秒オーダーで終わっていますが，</a:t>
            </a:r>
            <a:r>
              <a:rPr kumimoji="1" lang="en-US" altLang="ja-JP" dirty="0" smtClean="0"/>
              <a:t>SC3</a:t>
            </a:r>
            <a:r>
              <a:rPr kumimoji="1" lang="ja-JP" altLang="en-US" dirty="0" smtClean="0"/>
              <a:t>では</a:t>
            </a:r>
            <a:r>
              <a:rPr kumimoji="1" lang="en-US" altLang="ja-JP" dirty="0" smtClean="0"/>
              <a:t>4</a:t>
            </a:r>
            <a:r>
              <a:rPr kumimoji="1" lang="ja-JP" altLang="en-US" dirty="0" smtClean="0"/>
              <a:t>時間，</a:t>
            </a:r>
            <a:r>
              <a:rPr kumimoji="1" lang="en-US" altLang="ja-JP" dirty="0" smtClean="0"/>
              <a:t>SC3MC</a:t>
            </a:r>
            <a:r>
              <a:rPr kumimoji="1" lang="ja-JP" altLang="en-US" dirty="0" smtClean="0"/>
              <a:t>については半日ほど掛かっています．</a:t>
            </a:r>
            <a:endParaRPr kumimoji="1" lang="en-US" altLang="ja-JP" dirty="0" smtClean="0"/>
          </a:p>
          <a:p>
            <a:r>
              <a:rPr kumimoji="1" lang="ja-JP" altLang="en-US" dirty="0" smtClean="0"/>
              <a:t>そして特にパターンマイニングのステップに時間が掛かっていることが分かります．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29</a:t>
            </a:fld>
            <a:endParaRPr kumimoji="1" lang="ja-JP" altLang="en-US"/>
          </a:p>
        </p:txBody>
      </p:sp>
    </p:spTree>
    <p:extLst>
      <p:ext uri="{BB962C8B-B14F-4D97-AF65-F5344CB8AC3E}">
        <p14:creationId xmlns:p14="http://schemas.microsoft.com/office/powerpoint/2010/main" val="1968597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こうしたコーディングパターンの活用法としてはプログラム中のバグの検出が考えられます．</a:t>
            </a:r>
            <a:endParaRPr kumimoji="1" lang="en-US" altLang="ja-JP" dirty="0" smtClean="0"/>
          </a:p>
          <a:p>
            <a:r>
              <a:rPr kumimoji="1" lang="ja-JP" altLang="en-US" dirty="0" smtClean="0"/>
              <a:t>図の左側が抽出されたコーディングパターン</a:t>
            </a:r>
            <a:r>
              <a:rPr kumimoji="1" lang="en-US" altLang="ja-JP" dirty="0" smtClean="0"/>
              <a:t>(</a:t>
            </a:r>
            <a:r>
              <a:rPr kumimoji="1" lang="ja-JP" altLang="en-US" dirty="0" smtClean="0"/>
              <a:t>ルール</a:t>
            </a:r>
            <a:r>
              <a:rPr kumimoji="1" lang="en-US" altLang="ja-JP" dirty="0" smtClean="0"/>
              <a:t>)</a:t>
            </a:r>
            <a:r>
              <a:rPr kumimoji="1" lang="ja-JP" altLang="en-US" dirty="0" smtClean="0"/>
              <a:t>であり正しい記述だとします．例えばプログラム中に</a:t>
            </a:r>
            <a:r>
              <a:rPr kumimoji="1" lang="en-US" altLang="ja-JP" dirty="0" err="1" smtClean="0"/>
              <a:t>fopen</a:t>
            </a:r>
            <a:r>
              <a:rPr kumimoji="1" lang="en-US" altLang="ja-JP" dirty="0" smtClean="0"/>
              <a:t>()</a:t>
            </a:r>
            <a:r>
              <a:rPr kumimoji="1" lang="ja-JP" altLang="en-US" dirty="0" smtClean="0"/>
              <a:t>関数が呼び出されているにもかかわらず</a:t>
            </a:r>
            <a:r>
              <a:rPr kumimoji="1" lang="en-US" altLang="ja-JP" dirty="0" err="1" smtClean="0"/>
              <a:t>fclose</a:t>
            </a:r>
            <a:r>
              <a:rPr kumimoji="1" lang="en-US" altLang="ja-JP" dirty="0" smtClean="0"/>
              <a:t>()</a:t>
            </a:r>
            <a:r>
              <a:rPr kumimoji="1" lang="ja-JP" altLang="en-US" dirty="0" smtClean="0"/>
              <a:t>が記述されていない場合や</a:t>
            </a:r>
            <a:endParaRPr kumimoji="1" lang="en-US" altLang="ja-JP" dirty="0" smtClean="0"/>
          </a:p>
          <a:p>
            <a:r>
              <a:rPr kumimoji="1" lang="en-US" altLang="ja-JP" dirty="0" err="1" smtClean="0"/>
              <a:t>fopen</a:t>
            </a:r>
            <a:r>
              <a:rPr kumimoji="1" lang="en-US" altLang="ja-JP" dirty="0" smtClean="0"/>
              <a:t>()</a:t>
            </a:r>
            <a:r>
              <a:rPr kumimoji="1" lang="ja-JP" altLang="en-US" dirty="0" smtClean="0"/>
              <a:t>と</a:t>
            </a:r>
            <a:r>
              <a:rPr kumimoji="1" lang="en-US" altLang="ja-JP" dirty="0" err="1" smtClean="0"/>
              <a:t>fclose</a:t>
            </a:r>
            <a:r>
              <a:rPr kumimoji="1" lang="en-US" altLang="ja-JP" dirty="0" smtClean="0"/>
              <a:t>()</a:t>
            </a:r>
            <a:r>
              <a:rPr kumimoji="1" lang="ja-JP" altLang="en-US" dirty="0" smtClean="0"/>
              <a:t>の順番に誤りがあればそれはバグとなります．</a:t>
            </a:r>
            <a:endParaRPr kumimoji="1" lang="en-US" altLang="ja-JP" dirty="0" smtClean="0"/>
          </a:p>
          <a:p>
            <a:r>
              <a:rPr kumimoji="1" lang="ja-JP" altLang="en-US" dirty="0" smtClean="0"/>
              <a:t>開発者は抽出されたコーディングパターンに基づいてプログラムを検査することでこうしたバグを見つけることができます．</a:t>
            </a:r>
            <a:endParaRPr kumimoji="1" lang="en-US" altLang="ja-JP" dirty="0" smtClean="0"/>
          </a:p>
          <a:p>
            <a:r>
              <a:rPr kumimoji="1" lang="ja-JP" altLang="en-US" dirty="0" smtClean="0"/>
              <a:t>しかし，人が目で見てプログラム中のどれがコーディングパターンかを判断するのは難しいです．</a:t>
            </a:r>
            <a:endParaRPr kumimoji="1" lang="en-US" altLang="ja-JP" dirty="0" smtClean="0"/>
          </a:p>
          <a:p>
            <a:r>
              <a:rPr kumimoji="1" lang="ja-JP" altLang="en-US" dirty="0" smtClean="0"/>
              <a:t>そこで，コーディングパターンの抽出を行う研究がいくつか行われてきました．ここではその</a:t>
            </a:r>
            <a:r>
              <a:rPr kumimoji="1" lang="en-US" altLang="ja-JP" dirty="0" smtClean="0"/>
              <a:t>1</a:t>
            </a:r>
            <a:r>
              <a:rPr kumimoji="1" lang="ja-JP" altLang="en-US" dirty="0" err="1" smtClean="0"/>
              <a:t>つを紹</a:t>
            </a:r>
            <a:r>
              <a:rPr kumimoji="1" lang="ja-JP" altLang="en-US" dirty="0" smtClean="0"/>
              <a:t>介します．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B3E0A86-C714-40F2-B993-714477F7EA31}" type="slidenum">
              <a:rPr kumimoji="1" lang="ja-JP" altLang="en-US" smtClean="0"/>
              <a:t>3</a:t>
            </a:fld>
            <a:endParaRPr kumimoji="1" lang="ja-JP" altLang="en-US"/>
          </a:p>
        </p:txBody>
      </p:sp>
    </p:spTree>
    <p:extLst>
      <p:ext uri="{BB962C8B-B14F-4D97-AF65-F5344CB8AC3E}">
        <p14:creationId xmlns:p14="http://schemas.microsoft.com/office/powerpoint/2010/main" val="9639095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対象の内，</a:t>
            </a:r>
            <a:r>
              <a:rPr kumimoji="1" lang="en-US" altLang="ja-JP" dirty="0" smtClean="0"/>
              <a:t>ATK2</a:t>
            </a:r>
            <a:r>
              <a:rPr kumimoji="1" lang="ja-JP" altLang="en-US" dirty="0" smtClean="0"/>
              <a:t>については</a:t>
            </a:r>
            <a:r>
              <a:rPr kumimoji="1" lang="en-US" altLang="ja-JP" dirty="0" smtClean="0"/>
              <a:t>TOPPERS</a:t>
            </a:r>
            <a:r>
              <a:rPr kumimoji="1" lang="ja-JP" altLang="en-US" dirty="0" smtClean="0"/>
              <a:t>が外部仕様書を公開しています．そこで，コーディングパターンの評価として</a:t>
            </a:r>
            <a:r>
              <a:rPr kumimoji="1" lang="en-US" altLang="ja-JP" dirty="0" smtClean="0"/>
              <a:t>ATK2</a:t>
            </a:r>
            <a:r>
              <a:rPr kumimoji="1" lang="ja-JP" altLang="en-US" dirty="0" smtClean="0"/>
              <a:t>の各プログラムから抽出されたコーディングパターンに対して</a:t>
            </a:r>
            <a:endParaRPr kumimoji="1" lang="en-US" altLang="ja-JP" dirty="0" smtClean="0"/>
          </a:p>
          <a:p>
            <a:r>
              <a:rPr kumimoji="1" lang="ja-JP" altLang="en-US" dirty="0" smtClean="0"/>
              <a:t>系列長の上位</a:t>
            </a:r>
            <a:r>
              <a:rPr kumimoji="1" lang="en-US" altLang="ja-JP" dirty="0" smtClean="0"/>
              <a:t>5</a:t>
            </a:r>
            <a:r>
              <a:rPr kumimoji="1" lang="ja-JP" altLang="en-US" dirty="0" smtClean="0"/>
              <a:t>つ，計</a:t>
            </a:r>
            <a:r>
              <a:rPr kumimoji="1" lang="en-US" altLang="ja-JP" dirty="0" smtClean="0"/>
              <a:t>20</a:t>
            </a:r>
            <a:r>
              <a:rPr kumimoji="1" lang="ja-JP" altLang="en-US" dirty="0" smtClean="0"/>
              <a:t>個を選択し</a:t>
            </a:r>
            <a:r>
              <a:rPr kumimoji="1" lang="en-US" altLang="ja-JP" dirty="0" smtClean="0"/>
              <a:t>TOPPERS/ATK2</a:t>
            </a:r>
            <a:r>
              <a:rPr kumimoji="1" lang="ja-JP" altLang="en-US" dirty="0" smtClean="0"/>
              <a:t>の仕様がそれらのコーディングパターンに表れているか確認しました．</a:t>
            </a:r>
            <a:endParaRPr kumimoji="1" lang="en-US" altLang="ja-JP" dirty="0" smtClean="0"/>
          </a:p>
          <a:p>
            <a:r>
              <a:rPr kumimoji="1" lang="en-US" altLang="ja-JP" dirty="0" smtClean="0"/>
              <a:t>(</a:t>
            </a:r>
            <a:r>
              <a:rPr kumimoji="1" lang="ja-JP" altLang="en-US" dirty="0" smtClean="0"/>
              <a:t>前提として，プログラムは正しい仕様書通りに正しく書いてあるとします．</a:t>
            </a:r>
            <a:r>
              <a:rPr kumimoji="1" lang="en-US" altLang="ja-JP" dirty="0" smtClean="0"/>
              <a:t>(</a:t>
            </a:r>
            <a:r>
              <a:rPr kumimoji="1" lang="ja-JP" altLang="en-US" dirty="0" smtClean="0"/>
              <a:t>何度もテストされてるはず・・・</a:t>
            </a:r>
            <a:r>
              <a:rPr kumimoji="1" lang="en-US" altLang="ja-JP" dirty="0" smtClean="0"/>
              <a:t>))</a:t>
            </a:r>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30</a:t>
            </a:fld>
            <a:endParaRPr kumimoji="1" lang="ja-JP" altLang="en-US"/>
          </a:p>
        </p:txBody>
      </p:sp>
    </p:spTree>
    <p:extLst>
      <p:ext uri="{BB962C8B-B14F-4D97-AF65-F5344CB8AC3E}">
        <p14:creationId xmlns:p14="http://schemas.microsoft.com/office/powerpoint/2010/main" val="13810841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その結果，</a:t>
            </a:r>
            <a:r>
              <a:rPr kumimoji="1" lang="en-US" altLang="ja-JP" dirty="0" smtClean="0"/>
              <a:t>20</a:t>
            </a:r>
            <a:r>
              <a:rPr kumimoji="1" lang="ja-JP" altLang="en-US" dirty="0" smtClean="0"/>
              <a:t>個中</a:t>
            </a:r>
            <a:r>
              <a:rPr kumimoji="1" lang="en-US" altLang="ja-JP" dirty="0" smtClean="0"/>
              <a:t>19</a:t>
            </a:r>
            <a:r>
              <a:rPr kumimoji="1" lang="ja-JP" altLang="en-US" dirty="0" smtClean="0"/>
              <a:t>個のコーディングパターンが仕様を含んだコーディングパターンであることを確認し，これらのコーディングパターンを今後の開発で</a:t>
            </a:r>
            <a:endParaRPr kumimoji="1" lang="en-US" altLang="ja-JP" dirty="0" smtClean="0"/>
          </a:p>
          <a:p>
            <a:r>
              <a:rPr kumimoji="1" lang="ja-JP" altLang="en-US" dirty="0" smtClean="0"/>
              <a:t>利用していくことが可能だと判断しました．例えば，次回以降のプロジェクトの開発において抽出されたコーディングパターンを</a:t>
            </a:r>
            <a:endParaRPr kumimoji="1" lang="en-US" altLang="ja-JP" dirty="0" smtClean="0"/>
          </a:p>
          <a:p>
            <a:r>
              <a:rPr kumimoji="1" lang="ja-JP" altLang="en-US" dirty="0" smtClean="0"/>
              <a:t>用いてバグの検出に役立てることが考えられます．次に，実際に</a:t>
            </a:r>
            <a:r>
              <a:rPr kumimoji="1" lang="en-US" altLang="ja-JP" dirty="0" smtClean="0"/>
              <a:t>ATK2</a:t>
            </a:r>
            <a:r>
              <a:rPr kumimoji="1" lang="ja-JP" altLang="en-US" dirty="0" smtClean="0"/>
              <a:t>の仕様がどうなっているか，そしてそれがプログラムにどう表れているか，</a:t>
            </a:r>
            <a:endParaRPr kumimoji="1" lang="en-US" altLang="ja-JP" dirty="0" smtClean="0"/>
          </a:p>
          <a:p>
            <a:r>
              <a:rPr kumimoji="1" lang="ja-JP" altLang="en-US" dirty="0" smtClean="0"/>
              <a:t>抽出されたコーディングパターンはどうなっているのかをお見せしたいと思います．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31</a:t>
            </a:fld>
            <a:endParaRPr kumimoji="1" lang="ja-JP" altLang="en-US"/>
          </a:p>
        </p:txBody>
      </p:sp>
    </p:spTree>
    <p:extLst>
      <p:ext uri="{BB962C8B-B14F-4D97-AF65-F5344CB8AC3E}">
        <p14:creationId xmlns:p14="http://schemas.microsoft.com/office/powerpoint/2010/main" val="7223243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a:t>
            </a:r>
            <a:r>
              <a:rPr kumimoji="1" lang="en-US" altLang="ja-JP" dirty="0" smtClean="0"/>
              <a:t>ATK2</a:t>
            </a:r>
            <a:r>
              <a:rPr kumimoji="1" lang="ja-JP" altLang="en-US" dirty="0" smtClean="0"/>
              <a:t>の仕様についてですが，外部仕様書には</a:t>
            </a:r>
            <a:r>
              <a:rPr kumimoji="1" lang="en-US" altLang="ja-JP" dirty="0" smtClean="0"/>
              <a:t>ATK2</a:t>
            </a:r>
            <a:r>
              <a:rPr kumimoji="1" lang="ja-JP" altLang="en-US" dirty="0" smtClean="0"/>
              <a:t>の</a:t>
            </a:r>
            <a:r>
              <a:rPr kumimoji="1" lang="en-US" altLang="ja-JP" dirty="0" smtClean="0"/>
              <a:t>RTOS</a:t>
            </a:r>
            <a:r>
              <a:rPr kumimoji="1" lang="ja-JP" altLang="en-US" dirty="0" err="1" smtClean="0"/>
              <a:t>が提</a:t>
            </a:r>
            <a:r>
              <a:rPr kumimoji="1" lang="ja-JP" altLang="en-US" dirty="0" smtClean="0"/>
              <a:t>供する機能の一覧が記されています．</a:t>
            </a:r>
            <a:endParaRPr kumimoji="1" lang="en-US" altLang="ja-JP" dirty="0" smtClean="0"/>
          </a:p>
          <a:p>
            <a:r>
              <a:rPr kumimoji="1" lang="ja-JP" altLang="en-US" dirty="0" smtClean="0"/>
              <a:t>その中の一部として割込み処理，エラー処理があります．割込み処理では，他からの割込みを禁止したり逆に割込みを</a:t>
            </a:r>
            <a:endParaRPr kumimoji="1" lang="en-US" altLang="ja-JP" dirty="0" smtClean="0"/>
          </a:p>
          <a:p>
            <a:r>
              <a:rPr kumimoji="1" lang="ja-JP" altLang="en-US" dirty="0" smtClean="0"/>
              <a:t>許可するという操作を提供しています．そして，これらの操作は組で使用しなければならないと記述してあります．</a:t>
            </a:r>
            <a:endParaRPr kumimoji="1" lang="en-US" altLang="ja-JP" dirty="0" smtClean="0"/>
          </a:p>
          <a:p>
            <a:r>
              <a:rPr kumimoji="1" lang="ja-JP" altLang="en-US" dirty="0" smtClean="0"/>
              <a:t>また，アラームの制御やタスク管理，カウンタ制御などのシステムサービスはエラーチェックを行います．エラーが発生した場合は</a:t>
            </a:r>
            <a:endParaRPr kumimoji="1" lang="en-US" altLang="ja-JP" dirty="0" smtClean="0"/>
          </a:p>
          <a:p>
            <a:r>
              <a:rPr kumimoji="1" lang="ja-JP" altLang="en-US" dirty="0" smtClean="0"/>
              <a:t>対応するエラー処理が行われます．</a:t>
            </a:r>
            <a:endParaRPr kumimoji="1" lang="en-US" altLang="ja-JP" dirty="0" smtClean="0"/>
          </a:p>
          <a:p>
            <a:r>
              <a:rPr kumimoji="1" lang="ja-JP" altLang="en-US" dirty="0" smtClean="0"/>
              <a:t>続いて，実際のプログラムにこれらの仕様が表れていることをお見せします．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32</a:t>
            </a:fld>
            <a:endParaRPr kumimoji="1" lang="ja-JP" altLang="en-US"/>
          </a:p>
        </p:txBody>
      </p:sp>
    </p:spTree>
    <p:extLst>
      <p:ext uri="{BB962C8B-B14F-4D97-AF65-F5344CB8AC3E}">
        <p14:creationId xmlns:p14="http://schemas.microsoft.com/office/powerpoint/2010/main" val="32858202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割込みの操作はプログラム上ではこのように実現されています．</a:t>
            </a:r>
            <a:r>
              <a:rPr kumimoji="1" lang="en-US" altLang="ja-JP" dirty="0" smtClean="0"/>
              <a:t>Lock</a:t>
            </a:r>
            <a:r>
              <a:rPr kumimoji="1" lang="ja-JP" altLang="en-US" dirty="0" smtClean="0"/>
              <a:t>関数で他の処理からの割込みを禁止し，</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メインとなる処理を実行した後で割込みを許可しています．また，仕様通り，ちゃんと組になっているのが分かります．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33</a:t>
            </a:fld>
            <a:endParaRPr kumimoji="1" lang="ja-JP" altLang="en-US"/>
          </a:p>
        </p:txBody>
      </p:sp>
    </p:spTree>
    <p:extLst>
      <p:ext uri="{BB962C8B-B14F-4D97-AF65-F5344CB8AC3E}">
        <p14:creationId xmlns:p14="http://schemas.microsoft.com/office/powerpoint/2010/main" val="6544580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こちらはエラーチェックを行っている部分です．アラームの状態参照というサービス内で各種エラーチェックを行っているのが分かります．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これは割込み可能かどうかのチェックやオブジェクトの</a:t>
            </a:r>
            <a:r>
              <a:rPr kumimoji="1" lang="en-US" altLang="ja-JP" dirty="0" smtClean="0"/>
              <a:t>ID</a:t>
            </a:r>
            <a:r>
              <a:rPr kumimoji="1" lang="ja-JP" altLang="en-US" dirty="0" smtClean="0"/>
              <a:t>に間違いはないかというチェックを行っています．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34</a:t>
            </a:fld>
            <a:endParaRPr kumimoji="1" lang="ja-JP" altLang="en-US"/>
          </a:p>
        </p:txBody>
      </p:sp>
    </p:spTree>
    <p:extLst>
      <p:ext uri="{BB962C8B-B14F-4D97-AF65-F5344CB8AC3E}">
        <p14:creationId xmlns:p14="http://schemas.microsoft.com/office/powerpoint/2010/main" val="28501820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エラー処理はこのように実現されています．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実際に，エラーフック関数が呼び出されていたりとエラー処理の仕様を表したプログラムとなっております．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35</a:t>
            </a:fld>
            <a:endParaRPr kumimoji="1" lang="ja-JP" altLang="en-US"/>
          </a:p>
        </p:txBody>
      </p:sp>
    </p:spTree>
    <p:extLst>
      <p:ext uri="{BB962C8B-B14F-4D97-AF65-F5344CB8AC3E}">
        <p14:creationId xmlns:p14="http://schemas.microsoft.com/office/powerpoint/2010/main" val="16446560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実際に抽出されたコーディングパターンがこちらです．これは</a:t>
            </a:r>
            <a:r>
              <a:rPr kumimoji="1" lang="en-US" altLang="ja-JP" dirty="0" smtClean="0"/>
              <a:t>ATK2SC1</a:t>
            </a:r>
            <a:r>
              <a:rPr kumimoji="1" lang="ja-JP" altLang="en-US" dirty="0" smtClean="0"/>
              <a:t>の中でも</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系列長が最大のコーディングパターンを選択しました．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先ほど説明した各仕様を含んだコーディングパターンになっているのが分かります．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36</a:t>
            </a:fld>
            <a:endParaRPr kumimoji="1" lang="ja-JP" altLang="en-US"/>
          </a:p>
        </p:txBody>
      </p:sp>
    </p:spTree>
    <p:extLst>
      <p:ext uri="{BB962C8B-B14F-4D97-AF65-F5344CB8AC3E}">
        <p14:creationId xmlns:p14="http://schemas.microsoft.com/office/powerpoint/2010/main" val="7527154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そして，</a:t>
            </a:r>
            <a:r>
              <a:rPr kumimoji="1" lang="en-US" altLang="ja-JP" dirty="0" smtClean="0"/>
              <a:t>Linux</a:t>
            </a:r>
            <a:r>
              <a:rPr kumimoji="1" lang="ja-JP" altLang="en-US" dirty="0" smtClean="0"/>
              <a:t>カーネルソースから抽出されたコーディングパターンの一例はこちらになります．</a:t>
            </a:r>
            <a:endParaRPr kumimoji="1" lang="en-US" altLang="ja-JP" dirty="0" smtClean="0"/>
          </a:p>
          <a:p>
            <a:r>
              <a:rPr kumimoji="1" lang="en-US" altLang="ja-JP" dirty="0" smtClean="0"/>
              <a:t>Read</a:t>
            </a:r>
            <a:r>
              <a:rPr kumimoji="1" lang="ja-JP" altLang="en-US" dirty="0" smtClean="0"/>
              <a:t>と</a:t>
            </a:r>
            <a:r>
              <a:rPr kumimoji="1" lang="en-US" altLang="ja-JP" dirty="0" smtClean="0"/>
              <a:t>write</a:t>
            </a:r>
            <a:r>
              <a:rPr kumimoji="1" lang="ja-JP" altLang="en-US" dirty="0" err="1" smtClean="0"/>
              <a:t>，</a:t>
            </a:r>
            <a:r>
              <a:rPr kumimoji="1" lang="en-US" altLang="ja-JP" dirty="0" smtClean="0"/>
              <a:t>save</a:t>
            </a:r>
            <a:r>
              <a:rPr kumimoji="1" lang="ja-JP" altLang="en-US" dirty="0" smtClean="0"/>
              <a:t>と</a:t>
            </a:r>
            <a:r>
              <a:rPr kumimoji="1" lang="en-US" altLang="ja-JP" dirty="0" smtClean="0"/>
              <a:t>store</a:t>
            </a:r>
            <a:r>
              <a:rPr kumimoji="1" lang="ja-JP" altLang="en-US" dirty="0" smtClean="0"/>
              <a:t>という対応関係のある名前の関数が要素となっています．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37</a:t>
            </a:fld>
            <a:endParaRPr kumimoji="1" lang="ja-JP" altLang="en-US"/>
          </a:p>
        </p:txBody>
      </p:sp>
    </p:spTree>
    <p:extLst>
      <p:ext uri="{BB962C8B-B14F-4D97-AF65-F5344CB8AC3E}">
        <p14:creationId xmlns:p14="http://schemas.microsoft.com/office/powerpoint/2010/main" val="39089081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これらの結果を踏まえてジャンプ命令とプリプロセッサ命令を考慮したことの有効性について考察を行いました．</a:t>
            </a:r>
            <a:endParaRPr kumimoji="1" lang="en-US" altLang="ja-JP" dirty="0" smtClean="0"/>
          </a:p>
          <a:p>
            <a:r>
              <a:rPr kumimoji="1" lang="en-US" altLang="ja-JP" dirty="0" smtClean="0"/>
              <a:t>ATK2</a:t>
            </a:r>
            <a:r>
              <a:rPr kumimoji="1" lang="ja-JP" altLang="en-US" dirty="0" smtClean="0"/>
              <a:t>については先ほどのコーディングパターンの例のように，評価により仕様を反映していることが分かりました．これらがラベルを含んでいることから，</a:t>
            </a:r>
            <a:endParaRPr kumimoji="1" lang="en-US" altLang="ja-JP" dirty="0" smtClean="0"/>
          </a:p>
          <a:p>
            <a:r>
              <a:rPr kumimoji="1" lang="ja-JP" altLang="en-US" dirty="0" smtClean="0"/>
              <a:t>有効性はあったと考えられます．その一方，</a:t>
            </a:r>
            <a:r>
              <a:rPr kumimoji="1" lang="en-US" altLang="ja-JP" dirty="0" smtClean="0"/>
              <a:t>Linux</a:t>
            </a:r>
            <a:r>
              <a:rPr kumimoji="1" lang="ja-JP" altLang="en-US" dirty="0" smtClean="0"/>
              <a:t>カーネルソースの内今回用いた</a:t>
            </a:r>
            <a:r>
              <a:rPr kumimoji="1" lang="en-US" altLang="ja-JP" dirty="0" err="1" smtClean="0"/>
              <a:t>pci</a:t>
            </a:r>
            <a:r>
              <a:rPr kumimoji="1" lang="ja-JP" altLang="en-US" dirty="0" smtClean="0"/>
              <a:t>と</a:t>
            </a:r>
            <a:r>
              <a:rPr kumimoji="1" lang="en-US" altLang="ja-JP" dirty="0" smtClean="0"/>
              <a:t>arm</a:t>
            </a:r>
            <a:r>
              <a:rPr kumimoji="1" lang="ja-JP" altLang="en-US" dirty="0" smtClean="0"/>
              <a:t>からはプログラム中にはジャンプ命令を含んでいるものの，</a:t>
            </a:r>
            <a:endParaRPr kumimoji="1" lang="en-US" altLang="ja-JP" dirty="0" smtClean="0"/>
          </a:p>
          <a:p>
            <a:r>
              <a:rPr kumimoji="1" lang="ja-JP" altLang="en-US" smtClean="0"/>
              <a:t>コーディングパターン</a:t>
            </a:r>
            <a:r>
              <a:rPr kumimoji="1" lang="ja-JP" altLang="en-US" dirty="0" smtClean="0"/>
              <a:t>にはそれらの</a:t>
            </a:r>
            <a:r>
              <a:rPr kumimoji="1" lang="ja-JP" altLang="en-US" smtClean="0"/>
              <a:t>要素が含まれて</a:t>
            </a:r>
            <a:r>
              <a:rPr kumimoji="1" lang="ja-JP" altLang="en-US" dirty="0" smtClean="0"/>
              <a:t>いなかったので，今後さらに調査を行って，手法が有効な場合とそうでない場合を把握し，その境界について明らかにしていく必要があります．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38</a:t>
            </a:fld>
            <a:endParaRPr kumimoji="1" lang="ja-JP" altLang="en-US"/>
          </a:p>
        </p:txBody>
      </p:sp>
    </p:spTree>
    <p:extLst>
      <p:ext uri="{BB962C8B-B14F-4D97-AF65-F5344CB8AC3E}">
        <p14:creationId xmlns:p14="http://schemas.microsoft.com/office/powerpoint/2010/main" val="6400499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今後の課題としてまず</a:t>
            </a:r>
            <a:r>
              <a:rPr kumimoji="1" lang="en-US" altLang="ja-JP" dirty="0" smtClean="0"/>
              <a:t>1</a:t>
            </a:r>
            <a:r>
              <a:rPr kumimoji="1" lang="ja-JP" altLang="en-US" dirty="0" smtClean="0"/>
              <a:t>つが計算速度の改善です．</a:t>
            </a:r>
            <a:endParaRPr kumimoji="1" lang="en-US" altLang="ja-JP" dirty="0" smtClean="0"/>
          </a:p>
          <a:p>
            <a:r>
              <a:rPr kumimoji="1" lang="ja-JP" altLang="en-US" dirty="0" smtClean="0"/>
              <a:t>コーディングパターンの数が多いほどその抽出に掛かる時間が多くなるため</a:t>
            </a:r>
            <a:endParaRPr kumimoji="1" lang="en-US" altLang="ja-JP" dirty="0" smtClean="0"/>
          </a:p>
          <a:p>
            <a:r>
              <a:rPr kumimoji="1" lang="ja-JP" altLang="en-US" dirty="0" smtClean="0"/>
              <a:t>プログラムのサイズを大きくした場合，非常に多くの時間が掛かると思われます．</a:t>
            </a:r>
            <a:endParaRPr kumimoji="1" lang="en-US" altLang="ja-JP" dirty="0" smtClean="0"/>
          </a:p>
          <a:p>
            <a:r>
              <a:rPr kumimoji="1" lang="ja-JP" altLang="en-US" dirty="0" smtClean="0"/>
              <a:t>これに対してはパターンマイニングの処理を並列化することで計算速度を改善することを考えています．</a:t>
            </a:r>
            <a:endParaRPr kumimoji="1" lang="en-US" altLang="ja-JP" dirty="0" smtClean="0"/>
          </a:p>
          <a:p>
            <a:r>
              <a:rPr kumimoji="1" lang="ja-JP" altLang="en-US" dirty="0" smtClean="0"/>
              <a:t>また，今回使用したアルゴリズムとは別のアルゴリズムでの実験を行い，計算速度に変化があるか調べてみたいと思います．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39</a:t>
            </a:fld>
            <a:endParaRPr kumimoji="1" lang="ja-JP" altLang="en-US"/>
          </a:p>
        </p:txBody>
      </p:sp>
    </p:spTree>
    <p:extLst>
      <p:ext uri="{BB962C8B-B14F-4D97-AF65-F5344CB8AC3E}">
        <p14:creationId xmlns:p14="http://schemas.microsoft.com/office/powerpoint/2010/main" val="1399225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石尾らは</a:t>
            </a:r>
            <a:r>
              <a:rPr kumimoji="1" lang="en-US" altLang="ja-JP" dirty="0" smtClean="0"/>
              <a:t>Java</a:t>
            </a:r>
            <a:r>
              <a:rPr kumimoji="1" lang="ja-JP" altLang="en-US" dirty="0" smtClean="0"/>
              <a:t>プログラムを対象にコーディングパターンの抽出を行いました．</a:t>
            </a:r>
            <a:endParaRPr kumimoji="1" lang="en-US" altLang="ja-JP" dirty="0" smtClean="0"/>
          </a:p>
          <a:p>
            <a:r>
              <a:rPr kumimoji="1" lang="ja-JP" altLang="en-US" dirty="0" smtClean="0"/>
              <a:t>彼らの手法ではプログラムの振る舞いを理解するためにはメソッド呼び出しの列が有用であるとし，</a:t>
            </a:r>
            <a:endParaRPr kumimoji="1" lang="en-US" altLang="ja-JP" dirty="0" smtClean="0"/>
          </a:p>
          <a:p>
            <a:r>
              <a:rPr kumimoji="1" lang="ja-JP" altLang="en-US" dirty="0" smtClean="0"/>
              <a:t>プログラムからメソッド呼び出しと制御構造を要素として取り出し，パターンマイニング技術の</a:t>
            </a:r>
            <a:r>
              <a:rPr kumimoji="1" lang="en-US" altLang="ja-JP" dirty="0" smtClean="0"/>
              <a:t>1</a:t>
            </a:r>
            <a:r>
              <a:rPr kumimoji="1" lang="ja-JP" altLang="en-US" dirty="0" err="1" smtClean="0"/>
              <a:t>つで</a:t>
            </a:r>
            <a:r>
              <a:rPr kumimoji="1" lang="ja-JP" altLang="en-US" dirty="0" smtClean="0"/>
              <a:t>あるシーケンシャルパターンマイニングを適用してコーディングパターンの抽出を行っています．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4</a:t>
            </a:fld>
            <a:endParaRPr kumimoji="1" lang="ja-JP" altLang="en-US"/>
          </a:p>
        </p:txBody>
      </p:sp>
    </p:spTree>
    <p:extLst>
      <p:ext uri="{BB962C8B-B14F-4D97-AF65-F5344CB8AC3E}">
        <p14:creationId xmlns:p14="http://schemas.microsoft.com/office/powerpoint/2010/main" val="270232529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また，今回は類似したコーディングパターンが多く抽出されました．</a:t>
            </a:r>
            <a:endParaRPr kumimoji="1" lang="en-US" altLang="ja-JP" dirty="0" smtClean="0"/>
          </a:p>
          <a:p>
            <a:r>
              <a:rPr kumimoji="1" lang="ja-JP" altLang="en-US" dirty="0" smtClean="0"/>
              <a:t>例えば先ほどのコーディングパターンだと，関数によってはチェック関数の数が変動する場合があります．そうしたコーディングパターンは</a:t>
            </a:r>
            <a:r>
              <a:rPr kumimoji="1" lang="en-US" altLang="ja-JP" dirty="0" smtClean="0"/>
              <a:t>1</a:t>
            </a:r>
            <a:r>
              <a:rPr kumimoji="1" lang="ja-JP" altLang="en-US" dirty="0" err="1" smtClean="0"/>
              <a:t>つに</a:t>
            </a:r>
            <a:r>
              <a:rPr kumimoji="1" lang="ja-JP" altLang="en-US" dirty="0" smtClean="0"/>
              <a:t>まとめることで</a:t>
            </a:r>
            <a:endParaRPr kumimoji="1" lang="en-US" altLang="ja-JP" dirty="0" smtClean="0"/>
          </a:p>
          <a:p>
            <a:r>
              <a:rPr kumimoji="1" lang="ja-JP" altLang="en-US" dirty="0" smtClean="0"/>
              <a:t>開発者が確認しやすくなると考えられます．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40</a:t>
            </a:fld>
            <a:endParaRPr kumimoji="1" lang="ja-JP" altLang="en-US"/>
          </a:p>
        </p:txBody>
      </p:sp>
    </p:spTree>
    <p:extLst>
      <p:ext uri="{BB962C8B-B14F-4D97-AF65-F5344CB8AC3E}">
        <p14:creationId xmlns:p14="http://schemas.microsoft.com/office/powerpoint/2010/main" val="31981157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まとめです．本研究では組込みプログラムの特性を考慮して</a:t>
            </a:r>
            <a:r>
              <a:rPr kumimoji="1" lang="en-US" altLang="ja-JP" dirty="0" smtClean="0"/>
              <a:t>C</a:t>
            </a:r>
            <a:r>
              <a:rPr kumimoji="1" lang="ja-JP" altLang="en-US" dirty="0" smtClean="0"/>
              <a:t>言語プログラムからコーディングパターンを抽出する手法を提案しました．</a:t>
            </a:r>
            <a:endParaRPr kumimoji="1" lang="en-US" altLang="ja-JP" dirty="0" smtClean="0"/>
          </a:p>
          <a:p>
            <a:r>
              <a:rPr kumimoji="1" lang="ja-JP" altLang="en-US" dirty="0" smtClean="0"/>
              <a:t>今後の課題につきましては先ほど述べたとおり，計算時間の改善やコーディングパターンのグループ化，実験の対象を増やすことが</a:t>
            </a:r>
            <a:endParaRPr kumimoji="1" lang="en-US" altLang="ja-JP" dirty="0" smtClean="0"/>
          </a:p>
          <a:p>
            <a:r>
              <a:rPr kumimoji="1" lang="ja-JP" altLang="en-US" dirty="0" smtClean="0"/>
              <a:t>挙げられます．さらに，他のアプローチとの比較にも興味があります．以上で発表を終わります．ご清聴ありがとうございました．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41</a:t>
            </a:fld>
            <a:endParaRPr kumimoji="1" lang="ja-JP" altLang="en-US"/>
          </a:p>
        </p:txBody>
      </p:sp>
    </p:spTree>
    <p:extLst>
      <p:ext uri="{BB962C8B-B14F-4D97-AF65-F5344CB8AC3E}">
        <p14:creationId xmlns:p14="http://schemas.microsoft.com/office/powerpoint/2010/main" val="3260136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シーケンシャルパターンマイニングとはデータ中に存在する，順序を考慮したパターンを見つける技術で，</a:t>
            </a:r>
            <a:endParaRPr kumimoji="1" lang="en-US" altLang="ja-JP" dirty="0" smtClean="0"/>
          </a:p>
          <a:p>
            <a:r>
              <a:rPr kumimoji="1" lang="ja-JP" altLang="en-US" dirty="0" smtClean="0"/>
              <a:t>例えばユーザの</a:t>
            </a:r>
            <a:r>
              <a:rPr kumimoji="1" lang="en-US" altLang="ja-JP" dirty="0" smtClean="0"/>
              <a:t>WEB</a:t>
            </a:r>
            <a:r>
              <a:rPr kumimoji="1" lang="ja-JP" altLang="en-US" dirty="0" smtClean="0"/>
              <a:t>ページのアクセス履歴から，よく閲覧されているページの順番検出に使われています．</a:t>
            </a:r>
            <a:endParaRPr kumimoji="1" lang="en-US" altLang="ja-JP" dirty="0" smtClean="0"/>
          </a:p>
          <a:p>
            <a:r>
              <a:rPr kumimoji="1" lang="ja-JP" altLang="en-US" dirty="0" smtClean="0"/>
              <a:t>シーケンシャルパターンマイニングでは系列データーベースを入力にとり，データベース中に頻出するパターンを出力します．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5</a:t>
            </a:fld>
            <a:endParaRPr kumimoji="1" lang="ja-JP" altLang="en-US"/>
          </a:p>
        </p:txBody>
      </p:sp>
    </p:spTree>
    <p:extLst>
      <p:ext uri="{BB962C8B-B14F-4D97-AF65-F5344CB8AC3E}">
        <p14:creationId xmlns:p14="http://schemas.microsoft.com/office/powerpoint/2010/main" val="150490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入力となる系列データベースは複数の入力系列から構成されます．入力系列はこの表のように，アイテムの列で構成され，それぞれの</a:t>
            </a:r>
            <a:endParaRPr kumimoji="1" lang="en-US" altLang="ja-JP" dirty="0" smtClean="0"/>
          </a:p>
          <a:p>
            <a:r>
              <a:rPr kumimoji="1" lang="ja-JP" altLang="en-US" dirty="0" smtClean="0"/>
              <a:t>入力系列には</a:t>
            </a:r>
            <a:r>
              <a:rPr kumimoji="1" lang="en-US" altLang="ja-JP" dirty="0" smtClean="0"/>
              <a:t>ID</a:t>
            </a:r>
            <a:r>
              <a:rPr kumimoji="1" lang="ja-JP" altLang="en-US" dirty="0" smtClean="0"/>
              <a:t>が振られます．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6</a:t>
            </a:fld>
            <a:endParaRPr kumimoji="1" lang="ja-JP" altLang="en-US"/>
          </a:p>
        </p:txBody>
      </p:sp>
    </p:spTree>
    <p:extLst>
      <p:ext uri="{BB962C8B-B14F-4D97-AF65-F5344CB8AC3E}">
        <p14:creationId xmlns:p14="http://schemas.microsoft.com/office/powerpoint/2010/main" val="3716878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また，系列パターンの支持度とはその系列パターンを含む入力系列の数を表しています．</a:t>
            </a:r>
            <a:endParaRPr kumimoji="1" lang="en-US" altLang="ja-JP" dirty="0" smtClean="0"/>
          </a:p>
          <a:p>
            <a:r>
              <a:rPr kumimoji="1" lang="ja-JP" altLang="en-US" dirty="0" smtClean="0"/>
              <a:t>例えばこの表において系列パターン</a:t>
            </a:r>
            <a:r>
              <a:rPr kumimoji="1" lang="en-US" altLang="ja-JP" dirty="0" smtClean="0"/>
              <a:t>(</a:t>
            </a:r>
            <a:r>
              <a:rPr kumimoji="1" lang="en-US" altLang="ja-JP" dirty="0" err="1" smtClean="0"/>
              <a:t>c,a</a:t>
            </a:r>
            <a:r>
              <a:rPr kumimoji="1" lang="en-US" altLang="ja-JP" dirty="0" smtClean="0"/>
              <a:t>)</a:t>
            </a:r>
            <a:r>
              <a:rPr kumimoji="1" lang="ja-JP" altLang="en-US" baseline="0" dirty="0" smtClean="0"/>
              <a:t>は入力系列</a:t>
            </a:r>
            <a:r>
              <a:rPr kumimoji="1" lang="en-US" altLang="ja-JP" baseline="0" dirty="0" smtClean="0"/>
              <a:t>1</a:t>
            </a:r>
            <a:r>
              <a:rPr kumimoji="1" lang="ja-JP" altLang="en-US" baseline="0" dirty="0" smtClean="0"/>
              <a:t>と</a:t>
            </a:r>
            <a:r>
              <a:rPr kumimoji="1" lang="en-US" altLang="ja-JP" baseline="0" dirty="0" smtClean="0"/>
              <a:t>2</a:t>
            </a:r>
            <a:r>
              <a:rPr kumimoji="1" lang="ja-JP" altLang="en-US" baseline="0" dirty="0" smtClean="0"/>
              <a:t>に含まれています．この場合，この系列パターンの支持度は</a:t>
            </a:r>
            <a:r>
              <a:rPr kumimoji="1" lang="en-US" altLang="ja-JP" baseline="0" dirty="0" smtClean="0"/>
              <a:t>2</a:t>
            </a:r>
            <a:r>
              <a:rPr kumimoji="1" lang="ja-JP" altLang="en-US" baseline="0" dirty="0" smtClean="0"/>
              <a:t>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7</a:t>
            </a:fld>
            <a:endParaRPr kumimoji="1" lang="ja-JP" altLang="en-US"/>
          </a:p>
        </p:txBody>
      </p:sp>
    </p:spTree>
    <p:extLst>
      <p:ext uri="{BB962C8B-B14F-4D97-AF65-F5344CB8AC3E}">
        <p14:creationId xmlns:p14="http://schemas.microsoft.com/office/powerpoint/2010/main" val="3567927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マイニングでは指定した最小支持度以上を満たす系列パターンを頻出系列パターンとして出力します．</a:t>
            </a:r>
            <a:endParaRPr kumimoji="1" lang="en-US" altLang="ja-JP" dirty="0" smtClean="0"/>
          </a:p>
          <a:p>
            <a:r>
              <a:rPr kumimoji="1" lang="ja-JP" altLang="en-US" dirty="0" smtClean="0"/>
              <a:t>例えば最小支持度</a:t>
            </a:r>
            <a:r>
              <a:rPr kumimoji="1" lang="en-US" altLang="ja-JP" dirty="0" smtClean="0"/>
              <a:t>2</a:t>
            </a:r>
            <a:r>
              <a:rPr kumimoji="1" lang="ja-JP" altLang="en-US" dirty="0" smtClean="0"/>
              <a:t>でマイニングを行ったとき，この表では支持度が</a:t>
            </a:r>
            <a:r>
              <a:rPr kumimoji="1" lang="en-US" altLang="ja-JP" dirty="0" smtClean="0"/>
              <a:t>2</a:t>
            </a:r>
            <a:r>
              <a:rPr kumimoji="1" lang="ja-JP" altLang="en-US" dirty="0" smtClean="0"/>
              <a:t>以上のパターンの一例として系列パターン</a:t>
            </a:r>
            <a:r>
              <a:rPr kumimoji="1" lang="en-US" altLang="ja-JP" dirty="0" smtClean="0"/>
              <a:t>B C B</a:t>
            </a:r>
            <a:r>
              <a:rPr kumimoji="1" lang="ja-JP" altLang="en-US" dirty="0" smtClean="0"/>
              <a:t>が出力されます．</a:t>
            </a:r>
            <a:endParaRPr kumimoji="1" lang="en-US" altLang="ja-JP" dirty="0" smtClean="0"/>
          </a:p>
          <a:p>
            <a:r>
              <a:rPr kumimoji="1" lang="en-US" altLang="ja-JP" dirty="0" smtClean="0"/>
              <a:t>B C B</a:t>
            </a:r>
            <a:r>
              <a:rPr kumimoji="1" lang="ja-JP" altLang="en-US" dirty="0" smtClean="0"/>
              <a:t>は全ての入力系列に含まれるため，その支持度は</a:t>
            </a:r>
            <a:r>
              <a:rPr kumimoji="1" lang="en-US" altLang="ja-JP" dirty="0" smtClean="0"/>
              <a:t>3</a:t>
            </a:r>
            <a:r>
              <a:rPr kumimoji="1" lang="ja-JP" altLang="en-US" dirty="0" smtClean="0"/>
              <a:t>となります．また，系列パターンに含まれるアイテム数を系列長といいます．</a:t>
            </a:r>
            <a:endParaRPr kumimoji="1" lang="en-US" altLang="ja-JP" dirty="0" smtClean="0"/>
          </a:p>
          <a:p>
            <a:r>
              <a:rPr kumimoji="1" lang="ja-JP" altLang="en-US" dirty="0" smtClean="0"/>
              <a:t>この</a:t>
            </a:r>
            <a:r>
              <a:rPr kumimoji="1" lang="en-US" altLang="ja-JP" dirty="0" smtClean="0"/>
              <a:t>B C B</a:t>
            </a:r>
            <a:r>
              <a:rPr kumimoji="1" lang="ja-JP" altLang="en-US" dirty="0" smtClean="0"/>
              <a:t>だと系列長は</a:t>
            </a:r>
            <a:r>
              <a:rPr kumimoji="1" lang="en-US" altLang="ja-JP" dirty="0" smtClean="0"/>
              <a:t>3</a:t>
            </a:r>
            <a:r>
              <a:rPr kumimoji="1" lang="ja-JP" altLang="en-US" dirty="0" smtClean="0"/>
              <a:t>になります．以上がシーケンシャルパターンマイニングの入力と出力の説明です．</a:t>
            </a:r>
            <a:endParaRPr kumimoji="1" lang="en-US" altLang="ja-JP" dirty="0" smtClean="0"/>
          </a:p>
          <a:p>
            <a:endParaRPr kumimoji="1" lang="en-US" altLang="ja-JP" dirty="0" smtClean="0"/>
          </a:p>
          <a:p>
            <a:r>
              <a:rPr kumimoji="1" lang="ja-JP" altLang="en-US" dirty="0" smtClean="0"/>
              <a:t>先ほど説明した関連研究は各関数から抽出したメソッド呼び出しと制御構造をアイテム列としてシーケンシャルパターンマイニングにより</a:t>
            </a:r>
            <a:endParaRPr kumimoji="1" lang="en-US" altLang="ja-JP" dirty="0" smtClean="0"/>
          </a:p>
          <a:p>
            <a:r>
              <a:rPr kumimoji="1" lang="ja-JP" altLang="en-US" dirty="0" smtClean="0"/>
              <a:t>コーディングパターンの抽出を行いました．</a:t>
            </a:r>
            <a:endParaRPr kumimoji="1" lang="en-US" altLang="ja-JP" dirty="0" smtClean="0"/>
          </a:p>
          <a:p>
            <a:r>
              <a:rPr kumimoji="1" lang="ja-JP" altLang="en-US" dirty="0" smtClean="0"/>
              <a:t>しかし，プログラムにはこの</a:t>
            </a:r>
            <a:r>
              <a:rPr kumimoji="1" lang="en-US" altLang="ja-JP" dirty="0" smtClean="0"/>
              <a:t>2</a:t>
            </a:r>
            <a:r>
              <a:rPr kumimoji="1" lang="ja-JP" altLang="en-US" dirty="0" err="1" smtClean="0"/>
              <a:t>つ以</a:t>
            </a:r>
            <a:r>
              <a:rPr kumimoji="1" lang="ja-JP" altLang="en-US" dirty="0" smtClean="0"/>
              <a:t>外の要素もあります．それが例えばジャンプ命令やプリプロセッサ命令です．一般的にこれらの命令はあまり</a:t>
            </a:r>
            <a:endParaRPr kumimoji="1" lang="en-US" altLang="ja-JP" dirty="0" smtClean="0"/>
          </a:p>
          <a:p>
            <a:r>
              <a:rPr kumimoji="1" lang="ja-JP" altLang="en-US" dirty="0" smtClean="0"/>
              <a:t>使われませんが，積極的にこれらの命令が使用されるプログラムがあります．それが組込みプログラムです．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8</a:t>
            </a:fld>
            <a:endParaRPr kumimoji="1" lang="ja-JP" altLang="en-US"/>
          </a:p>
        </p:txBody>
      </p:sp>
    </p:spTree>
    <p:extLst>
      <p:ext uri="{BB962C8B-B14F-4D97-AF65-F5344CB8AC3E}">
        <p14:creationId xmlns:p14="http://schemas.microsoft.com/office/powerpoint/2010/main" val="19306266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組込みプログラムでは計算を時間内に正確に完了させることを保証するリアルタイム性を持つことが多いです．</a:t>
            </a:r>
            <a:endParaRPr kumimoji="1" lang="en-US" altLang="ja-JP" dirty="0" smtClean="0"/>
          </a:p>
          <a:p>
            <a:r>
              <a:rPr kumimoji="1" lang="ja-JP" altLang="en-US" dirty="0" smtClean="0"/>
              <a:t>そのため，厳しい時間の制約が掛かります．</a:t>
            </a:r>
            <a:endParaRPr kumimoji="1" lang="en-US" altLang="ja-JP" dirty="0" smtClean="0"/>
          </a:p>
          <a:p>
            <a:r>
              <a:rPr kumimoji="1" lang="ja-JP" altLang="en-US" dirty="0" smtClean="0"/>
              <a:t>これに対処するために組込みプログラムではジャンプ命令とプリプロセッサ命令が積極的に使われます．</a:t>
            </a:r>
            <a:endParaRPr kumimoji="1" lang="en-US" altLang="ja-JP" dirty="0" smtClean="0"/>
          </a:p>
          <a:p>
            <a:r>
              <a:rPr kumimoji="1" lang="ja-JP" altLang="en-US" dirty="0" smtClean="0"/>
              <a:t>実行時間の短縮を目的としてジャンプ命令が使われます．そして，組込みプログラムの開発においては</a:t>
            </a:r>
            <a:endParaRPr kumimoji="1" lang="en-US" altLang="ja-JP" dirty="0" smtClean="0"/>
          </a:p>
          <a:p>
            <a:r>
              <a:rPr kumimoji="1" lang="ja-JP" altLang="en-US" dirty="0" smtClean="0"/>
              <a:t>複数のハードウェアに対応可能なプログラムを記述する必要があります．それらを実行時に動的に切り替えようとすると</a:t>
            </a:r>
            <a:endParaRPr kumimoji="1" lang="en-US" altLang="ja-JP" dirty="0" smtClean="0"/>
          </a:p>
          <a:p>
            <a:r>
              <a:rPr kumimoji="1" lang="ja-JP" altLang="en-US" dirty="0" smtClean="0"/>
              <a:t>条件分岐の処理で時間が掛かってしまいます．そこでプリプロセッサ命令を用いてコンパイル前に</a:t>
            </a:r>
            <a:endParaRPr kumimoji="1" lang="en-US" altLang="ja-JP" dirty="0" smtClean="0"/>
          </a:p>
          <a:p>
            <a:r>
              <a:rPr kumimoji="1" lang="ja-JP" altLang="en-US" dirty="0" smtClean="0"/>
              <a:t>実行コードを切り替えることで実行時の条件分岐を減らします．</a:t>
            </a:r>
            <a:endParaRPr kumimoji="1" lang="en-US" altLang="ja-JP" dirty="0" smtClean="0"/>
          </a:p>
          <a:p>
            <a:r>
              <a:rPr kumimoji="1" lang="en-US" altLang="ja-JP" dirty="0" smtClean="0"/>
              <a:t>(</a:t>
            </a:r>
            <a:r>
              <a:rPr kumimoji="1" lang="ja-JP" altLang="en-US" dirty="0" smtClean="0"/>
              <a:t>理想的には開発者がジャンプ命令を使わずともコンパイラ側が最適化をしてくれることが望ましいです．</a:t>
            </a:r>
            <a:endParaRPr kumimoji="1" lang="en-US" altLang="ja-JP" dirty="0" smtClean="0"/>
          </a:p>
          <a:p>
            <a:r>
              <a:rPr kumimoji="1" lang="ja-JP" altLang="en-US" dirty="0" smtClean="0"/>
              <a:t>しかし，組込みプログラムの開発においては複数のコンパイラが存在しすべてが同じように理想的な最適化を行ってくれるとは</a:t>
            </a:r>
            <a:endParaRPr kumimoji="1" lang="en-US" altLang="ja-JP" dirty="0" smtClean="0"/>
          </a:p>
          <a:p>
            <a:r>
              <a:rPr kumimoji="1" lang="ja-JP" altLang="en-US" dirty="0" smtClean="0"/>
              <a:t>限りません．そのため，どのコンパイラにも対応できるように開発者がジャンプ文を記述するという配慮がなされます．</a:t>
            </a:r>
            <a:r>
              <a:rPr kumimoji="1" lang="en-US" altLang="ja-JP" dirty="0" smtClean="0"/>
              <a:t>)</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7B3E0A86-C714-40F2-B993-714477F7EA31}" type="slidenum">
              <a:rPr kumimoji="1" lang="ja-JP" altLang="en-US" smtClean="0"/>
              <a:t>9</a:t>
            </a:fld>
            <a:endParaRPr kumimoji="1" lang="ja-JP" altLang="en-US"/>
          </a:p>
        </p:txBody>
      </p:sp>
    </p:spTree>
    <p:extLst>
      <p:ext uri="{BB962C8B-B14F-4D97-AF65-F5344CB8AC3E}">
        <p14:creationId xmlns:p14="http://schemas.microsoft.com/office/powerpoint/2010/main" val="6121835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8"/>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sz="760"/>
          </a:p>
        </p:txBody>
      </p:sp>
      <p:sp>
        <p:nvSpPr>
          <p:cNvPr id="3074" name="Rectangle 2"/>
          <p:cNvSpPr>
            <a:spLocks noGrp="1" noChangeArrowheads="1"/>
          </p:cNvSpPr>
          <p:nvPr>
            <p:ph type="ctrTitle"/>
          </p:nvPr>
        </p:nvSpPr>
        <p:spPr>
          <a:xfrm>
            <a:off x="685800" y="1484321"/>
            <a:ext cx="7772400" cy="1470025"/>
          </a:xfrm>
        </p:spPr>
        <p:txBody>
          <a:bodyPr/>
          <a:lstStyle>
            <a:lvl1pPr>
              <a:defRPr sz="3300"/>
            </a:lvl1pPr>
          </a:lstStyle>
          <a:p>
            <a:r>
              <a:rPr lang="ja-JP" altLang="en-US"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sz="2100"/>
            </a:lvl1pPr>
          </a:lstStyle>
          <a:p>
            <a:r>
              <a:rPr lang="ja-JP" altLang="en-US"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8"/>
            <a:ext cx="2051050" cy="703263"/>
          </a:xfrm>
          <a:prstGeom prst="rect">
            <a:avLst/>
          </a:prstGeom>
          <a:noFill/>
        </p:spPr>
      </p:pic>
      <p:sp>
        <p:nvSpPr>
          <p:cNvPr id="3086" name="Line 14"/>
          <p:cNvSpPr>
            <a:spLocks noChangeShapeType="1"/>
          </p:cNvSpPr>
          <p:nvPr/>
        </p:nvSpPr>
        <p:spPr bwMode="auto">
          <a:xfrm>
            <a:off x="1331917" y="3213100"/>
            <a:ext cx="6480175" cy="0"/>
          </a:xfrm>
          <a:prstGeom prst="line">
            <a:avLst/>
          </a:prstGeom>
          <a:noFill/>
          <a:ln w="9525">
            <a:solidFill>
              <a:schemeClr val="tx1"/>
            </a:solidFill>
            <a:round/>
            <a:headEnd/>
            <a:tailEnd/>
          </a:ln>
          <a:effectLst/>
        </p:spPr>
        <p:txBody>
          <a:bodyPr/>
          <a:lstStyle/>
          <a:p>
            <a:endParaRPr lang="ja-JP" altLang="en-US" sz="760"/>
          </a:p>
        </p:txBody>
      </p:sp>
      <p:sp>
        <p:nvSpPr>
          <p:cNvPr id="3093" name="Text Box 21"/>
          <p:cNvSpPr txBox="1">
            <a:spLocks noChangeArrowheads="1"/>
          </p:cNvSpPr>
          <p:nvPr/>
        </p:nvSpPr>
        <p:spPr bwMode="auto">
          <a:xfrm>
            <a:off x="452441" y="6640519"/>
            <a:ext cx="3647152" cy="157287"/>
          </a:xfrm>
          <a:prstGeom prst="rect">
            <a:avLst/>
          </a:prstGeom>
          <a:noFill/>
          <a:ln w="9525">
            <a:noFill/>
            <a:miter lim="800000"/>
            <a:headEnd/>
            <a:tailEnd/>
          </a:ln>
          <a:effectLst/>
        </p:spPr>
        <p:txBody>
          <a:bodyPr wrap="none">
            <a:spAutoFit/>
          </a:bodyPr>
          <a:lstStyle/>
          <a:p>
            <a:r>
              <a:rPr lang="en-US" altLang="ja-JP" sz="422">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lang="en-US" altLang="ja-JP"/>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5C4B49CD-90C5-4535-BECE-F4EAF1B7461E}" type="slidenum">
              <a:rPr lang="en-US" altLang="ja-JP" smtClean="0"/>
              <a:pPr/>
              <a:t>‹#›</a:t>
            </a:fld>
            <a:endParaRPr lang="en-US" altLang="ja-JP"/>
          </a:p>
        </p:txBody>
      </p:sp>
    </p:spTree>
    <p:extLst>
      <p:ext uri="{BB962C8B-B14F-4D97-AF65-F5344CB8AC3E}">
        <p14:creationId xmlns:p14="http://schemas.microsoft.com/office/powerpoint/2010/main" val="94407817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43AC6783-8516-4BE3-A9F2-C91D53BF15D4}" type="slidenum">
              <a:rPr lang="en-US" altLang="ja-JP" smtClean="0"/>
              <a:pPr/>
              <a:t>‹#›</a:t>
            </a:fld>
            <a:endParaRPr lang="en-US" altLang="ja-JP"/>
          </a:p>
        </p:txBody>
      </p:sp>
    </p:spTree>
    <p:extLst>
      <p:ext uri="{BB962C8B-B14F-4D97-AF65-F5344CB8AC3E}">
        <p14:creationId xmlns:p14="http://schemas.microsoft.com/office/powerpoint/2010/main" val="3964560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6"/>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6"/>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24B07C9-9672-446C-9905-21D0ADE4DA25}" type="slidenum">
              <a:rPr lang="en-US" altLang="ja-JP" smtClean="0"/>
              <a:pPr/>
              <a:t>‹#›</a:t>
            </a:fld>
            <a:endParaRPr lang="en-US" altLang="ja-JP"/>
          </a:p>
        </p:txBody>
      </p:sp>
    </p:spTree>
    <p:extLst>
      <p:ext uri="{BB962C8B-B14F-4D97-AF65-F5344CB8AC3E}">
        <p14:creationId xmlns:p14="http://schemas.microsoft.com/office/powerpoint/2010/main" val="934466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sz="1050"/>
            </a:lvl1pPr>
          </a:lstStyle>
          <a:p>
            <a:fld id="{BF0FB649-CAF6-47C7-8793-6679D20694D9}" type="slidenum">
              <a:rPr lang="en-US" altLang="ja-JP" smtClean="0"/>
              <a:pPr/>
              <a:t>‹#›</a:t>
            </a:fld>
            <a:endParaRPr lang="en-US" altLang="ja-JP"/>
          </a:p>
        </p:txBody>
      </p:sp>
    </p:spTree>
    <p:extLst>
      <p:ext uri="{BB962C8B-B14F-4D97-AF65-F5344CB8AC3E}">
        <p14:creationId xmlns:p14="http://schemas.microsoft.com/office/powerpoint/2010/main" val="21339750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8"/>
            <a:ext cx="7772400" cy="1362075"/>
          </a:xfrm>
        </p:spPr>
        <p:txBody>
          <a:bodyPr anchor="t"/>
          <a:lstStyle>
            <a:lvl1pPr algn="l">
              <a:defRPr sz="1688"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844"/>
            </a:lvl1pPr>
            <a:lvl2pPr marL="192877" indent="0">
              <a:buNone/>
              <a:defRPr sz="760"/>
            </a:lvl2pPr>
            <a:lvl3pPr marL="385753" indent="0">
              <a:buNone/>
              <a:defRPr sz="675"/>
            </a:lvl3pPr>
            <a:lvl4pPr marL="578630" indent="0">
              <a:buNone/>
              <a:defRPr sz="591"/>
            </a:lvl4pPr>
            <a:lvl5pPr marL="771506" indent="0">
              <a:buNone/>
              <a:defRPr sz="591"/>
            </a:lvl5pPr>
            <a:lvl6pPr marL="964382" indent="0">
              <a:buNone/>
              <a:defRPr sz="591"/>
            </a:lvl6pPr>
            <a:lvl7pPr marL="1157258" indent="0">
              <a:buNone/>
              <a:defRPr sz="591"/>
            </a:lvl7pPr>
            <a:lvl8pPr marL="1350135" indent="0">
              <a:buNone/>
              <a:defRPr sz="591"/>
            </a:lvl8pPr>
            <a:lvl9pPr marL="1543012" indent="0">
              <a:buNone/>
              <a:defRPr sz="591"/>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CD501943-9E92-4BDC-BC46-0A0528CA96DB}" type="slidenum">
              <a:rPr lang="en-US" altLang="ja-JP" smtClean="0"/>
              <a:pPr/>
              <a:t>‹#›</a:t>
            </a:fld>
            <a:endParaRPr lang="en-US" altLang="ja-JP"/>
          </a:p>
        </p:txBody>
      </p:sp>
    </p:spTree>
    <p:extLst>
      <p:ext uri="{BB962C8B-B14F-4D97-AF65-F5344CB8AC3E}">
        <p14:creationId xmlns:p14="http://schemas.microsoft.com/office/powerpoint/2010/main" val="14119944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6"/>
            <a:ext cx="4038600" cy="4525963"/>
          </a:xfrm>
        </p:spPr>
        <p:txBody>
          <a:bodyPr/>
          <a:lstStyle>
            <a:lvl1pPr>
              <a:defRPr sz="1181"/>
            </a:lvl1pPr>
            <a:lvl2pPr>
              <a:defRPr sz="1013"/>
            </a:lvl2pPr>
            <a:lvl3pPr>
              <a:defRPr sz="844"/>
            </a:lvl3pPr>
            <a:lvl4pPr>
              <a:defRPr sz="760"/>
            </a:lvl4pPr>
            <a:lvl5pPr>
              <a:defRPr sz="760"/>
            </a:lvl5pPr>
            <a:lvl6pPr>
              <a:defRPr sz="760"/>
            </a:lvl6pPr>
            <a:lvl7pPr>
              <a:defRPr sz="760"/>
            </a:lvl7pPr>
            <a:lvl8pPr>
              <a:defRPr sz="760"/>
            </a:lvl8pPr>
            <a:lvl9pPr>
              <a:defRPr sz="76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6"/>
            <a:ext cx="4038600" cy="4525963"/>
          </a:xfrm>
        </p:spPr>
        <p:txBody>
          <a:bodyPr/>
          <a:lstStyle>
            <a:lvl1pPr>
              <a:defRPr sz="1181"/>
            </a:lvl1pPr>
            <a:lvl2pPr>
              <a:defRPr sz="1013"/>
            </a:lvl2pPr>
            <a:lvl3pPr>
              <a:defRPr sz="844"/>
            </a:lvl3pPr>
            <a:lvl4pPr>
              <a:defRPr sz="760"/>
            </a:lvl4pPr>
            <a:lvl5pPr>
              <a:defRPr sz="760"/>
            </a:lvl5pPr>
            <a:lvl6pPr>
              <a:defRPr sz="760"/>
            </a:lvl6pPr>
            <a:lvl7pPr>
              <a:defRPr sz="760"/>
            </a:lvl7pPr>
            <a:lvl8pPr>
              <a:defRPr sz="760"/>
            </a:lvl8pPr>
            <a:lvl9pPr>
              <a:defRPr sz="76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608E4928-AB1E-43BF-B89D-EC1CBE334882}" type="slidenum">
              <a:rPr lang="en-US" altLang="ja-JP" smtClean="0"/>
              <a:pPr/>
              <a:t>‹#›</a:t>
            </a:fld>
            <a:endParaRPr lang="en-US" altLang="ja-JP"/>
          </a:p>
        </p:txBody>
      </p:sp>
    </p:spTree>
    <p:extLst>
      <p:ext uri="{BB962C8B-B14F-4D97-AF65-F5344CB8AC3E}">
        <p14:creationId xmlns:p14="http://schemas.microsoft.com/office/powerpoint/2010/main" val="16965126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1013" b="1"/>
            </a:lvl1pPr>
            <a:lvl2pPr marL="192877" indent="0">
              <a:buNone/>
              <a:defRPr sz="844" b="1"/>
            </a:lvl2pPr>
            <a:lvl3pPr marL="385753" indent="0">
              <a:buNone/>
              <a:defRPr sz="760" b="1"/>
            </a:lvl3pPr>
            <a:lvl4pPr marL="578630" indent="0">
              <a:buNone/>
              <a:defRPr sz="675" b="1"/>
            </a:lvl4pPr>
            <a:lvl5pPr marL="771506" indent="0">
              <a:buNone/>
              <a:defRPr sz="675" b="1"/>
            </a:lvl5pPr>
            <a:lvl6pPr marL="964382" indent="0">
              <a:buNone/>
              <a:defRPr sz="675" b="1"/>
            </a:lvl6pPr>
            <a:lvl7pPr marL="1157258" indent="0">
              <a:buNone/>
              <a:defRPr sz="675" b="1"/>
            </a:lvl7pPr>
            <a:lvl8pPr marL="1350135" indent="0">
              <a:buNone/>
              <a:defRPr sz="675" b="1"/>
            </a:lvl8pPr>
            <a:lvl9pPr marL="1543012" indent="0">
              <a:buNone/>
              <a:defRPr sz="675"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1013"/>
            </a:lvl1pPr>
            <a:lvl2pPr>
              <a:defRPr sz="844"/>
            </a:lvl2pPr>
            <a:lvl3pPr>
              <a:defRPr sz="760"/>
            </a:lvl3pPr>
            <a:lvl4pPr>
              <a:defRPr sz="675"/>
            </a:lvl4pPr>
            <a:lvl5pPr>
              <a:defRPr sz="675"/>
            </a:lvl5pPr>
            <a:lvl6pPr>
              <a:defRPr sz="675"/>
            </a:lvl6pPr>
            <a:lvl7pPr>
              <a:defRPr sz="675"/>
            </a:lvl7pPr>
            <a:lvl8pPr>
              <a:defRPr sz="675"/>
            </a:lvl8pPr>
            <a:lvl9pPr>
              <a:defRPr sz="67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1013" b="1"/>
            </a:lvl1pPr>
            <a:lvl2pPr marL="192877" indent="0">
              <a:buNone/>
              <a:defRPr sz="844" b="1"/>
            </a:lvl2pPr>
            <a:lvl3pPr marL="385753" indent="0">
              <a:buNone/>
              <a:defRPr sz="760" b="1"/>
            </a:lvl3pPr>
            <a:lvl4pPr marL="578630" indent="0">
              <a:buNone/>
              <a:defRPr sz="675" b="1"/>
            </a:lvl4pPr>
            <a:lvl5pPr marL="771506" indent="0">
              <a:buNone/>
              <a:defRPr sz="675" b="1"/>
            </a:lvl5pPr>
            <a:lvl6pPr marL="964382" indent="0">
              <a:buNone/>
              <a:defRPr sz="675" b="1"/>
            </a:lvl6pPr>
            <a:lvl7pPr marL="1157258" indent="0">
              <a:buNone/>
              <a:defRPr sz="675" b="1"/>
            </a:lvl7pPr>
            <a:lvl8pPr marL="1350135" indent="0">
              <a:buNone/>
              <a:defRPr sz="675" b="1"/>
            </a:lvl8pPr>
            <a:lvl9pPr marL="1543012" indent="0">
              <a:buNone/>
              <a:defRPr sz="675"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1013"/>
            </a:lvl1pPr>
            <a:lvl2pPr>
              <a:defRPr sz="844"/>
            </a:lvl2pPr>
            <a:lvl3pPr>
              <a:defRPr sz="760"/>
            </a:lvl3pPr>
            <a:lvl4pPr>
              <a:defRPr sz="675"/>
            </a:lvl4pPr>
            <a:lvl5pPr>
              <a:defRPr sz="675"/>
            </a:lvl5pPr>
            <a:lvl6pPr>
              <a:defRPr sz="675"/>
            </a:lvl6pPr>
            <a:lvl7pPr>
              <a:defRPr sz="675"/>
            </a:lvl7pPr>
            <a:lvl8pPr>
              <a:defRPr sz="675"/>
            </a:lvl8pPr>
            <a:lvl9pPr>
              <a:defRPr sz="67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D6AE3F7B-D560-46EF-A02C-ADB67D35DD8B}" type="slidenum">
              <a:rPr lang="en-US" altLang="ja-JP" smtClean="0"/>
              <a:pPr/>
              <a:t>‹#›</a:t>
            </a:fld>
            <a:endParaRPr lang="en-US" altLang="ja-JP"/>
          </a:p>
        </p:txBody>
      </p:sp>
    </p:spTree>
    <p:extLst>
      <p:ext uri="{BB962C8B-B14F-4D97-AF65-F5344CB8AC3E}">
        <p14:creationId xmlns:p14="http://schemas.microsoft.com/office/powerpoint/2010/main" val="174318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CBC5000C-5EF7-4841-8EDB-236473E62928}" type="slidenum">
              <a:rPr lang="en-US" altLang="ja-JP" smtClean="0"/>
              <a:pPr/>
              <a:t>‹#›</a:t>
            </a:fld>
            <a:endParaRPr lang="en-US" altLang="ja-JP"/>
          </a:p>
        </p:txBody>
      </p:sp>
    </p:spTree>
    <p:extLst>
      <p:ext uri="{BB962C8B-B14F-4D97-AF65-F5344CB8AC3E}">
        <p14:creationId xmlns:p14="http://schemas.microsoft.com/office/powerpoint/2010/main" val="1803775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1D0B637A-C3AC-4B3E-AF8D-358AC7999845}" type="slidenum">
              <a:rPr lang="en-US" altLang="ja-JP" smtClean="0"/>
              <a:pPr/>
              <a:t>‹#›</a:t>
            </a:fld>
            <a:endParaRPr lang="en-US" altLang="ja-JP"/>
          </a:p>
        </p:txBody>
      </p:sp>
    </p:spTree>
    <p:extLst>
      <p:ext uri="{BB962C8B-B14F-4D97-AF65-F5344CB8AC3E}">
        <p14:creationId xmlns:p14="http://schemas.microsoft.com/office/powerpoint/2010/main" val="1585176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844"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8"/>
            <a:ext cx="5111750" cy="5853113"/>
          </a:xfrm>
        </p:spPr>
        <p:txBody>
          <a:bodyPr/>
          <a:lstStyle>
            <a:lvl1pPr>
              <a:defRPr sz="1350"/>
            </a:lvl1pPr>
            <a:lvl2pPr>
              <a:defRPr sz="1181"/>
            </a:lvl2pPr>
            <a:lvl3pPr>
              <a:defRPr sz="1013"/>
            </a:lvl3pPr>
            <a:lvl4pPr>
              <a:defRPr sz="844"/>
            </a:lvl4pPr>
            <a:lvl5pPr>
              <a:defRPr sz="844"/>
            </a:lvl5pPr>
            <a:lvl6pPr>
              <a:defRPr sz="844"/>
            </a:lvl6pPr>
            <a:lvl7pPr>
              <a:defRPr sz="844"/>
            </a:lvl7pPr>
            <a:lvl8pPr>
              <a:defRPr sz="844"/>
            </a:lvl8pPr>
            <a:lvl9pPr>
              <a:defRPr sz="844"/>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2" y="1435103"/>
            <a:ext cx="3008313" cy="4691063"/>
          </a:xfrm>
        </p:spPr>
        <p:txBody>
          <a:bodyPr/>
          <a:lstStyle>
            <a:lvl1pPr marL="0" indent="0">
              <a:buNone/>
              <a:defRPr sz="591"/>
            </a:lvl1pPr>
            <a:lvl2pPr marL="192877" indent="0">
              <a:buNone/>
              <a:defRPr sz="506"/>
            </a:lvl2pPr>
            <a:lvl3pPr marL="385753" indent="0">
              <a:buNone/>
              <a:defRPr sz="422"/>
            </a:lvl3pPr>
            <a:lvl4pPr marL="578630" indent="0">
              <a:buNone/>
              <a:defRPr sz="380"/>
            </a:lvl4pPr>
            <a:lvl5pPr marL="771506" indent="0">
              <a:buNone/>
              <a:defRPr sz="380"/>
            </a:lvl5pPr>
            <a:lvl6pPr marL="964382" indent="0">
              <a:buNone/>
              <a:defRPr sz="380"/>
            </a:lvl6pPr>
            <a:lvl7pPr marL="1157258" indent="0">
              <a:buNone/>
              <a:defRPr sz="380"/>
            </a:lvl7pPr>
            <a:lvl8pPr marL="1350135" indent="0">
              <a:buNone/>
              <a:defRPr sz="380"/>
            </a:lvl8pPr>
            <a:lvl9pPr marL="1543012" indent="0">
              <a:buNone/>
              <a:defRPr sz="38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D3A58558-13CC-4383-A944-33965290B5D2}" type="slidenum">
              <a:rPr lang="en-US" altLang="ja-JP" smtClean="0"/>
              <a:pPr/>
              <a:t>‹#›</a:t>
            </a:fld>
            <a:endParaRPr lang="en-US" altLang="ja-JP"/>
          </a:p>
        </p:txBody>
      </p:sp>
    </p:spTree>
    <p:extLst>
      <p:ext uri="{BB962C8B-B14F-4D97-AF65-F5344CB8AC3E}">
        <p14:creationId xmlns:p14="http://schemas.microsoft.com/office/powerpoint/2010/main" val="3581769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844"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1350"/>
            </a:lvl1pPr>
            <a:lvl2pPr marL="192877" indent="0">
              <a:buNone/>
              <a:defRPr sz="1181"/>
            </a:lvl2pPr>
            <a:lvl3pPr marL="385753" indent="0">
              <a:buNone/>
              <a:defRPr sz="1013"/>
            </a:lvl3pPr>
            <a:lvl4pPr marL="578630" indent="0">
              <a:buNone/>
              <a:defRPr sz="844"/>
            </a:lvl4pPr>
            <a:lvl5pPr marL="771506" indent="0">
              <a:buNone/>
              <a:defRPr sz="844"/>
            </a:lvl5pPr>
            <a:lvl6pPr marL="964382" indent="0">
              <a:buNone/>
              <a:defRPr sz="844"/>
            </a:lvl6pPr>
            <a:lvl7pPr marL="1157258" indent="0">
              <a:buNone/>
              <a:defRPr sz="844"/>
            </a:lvl7pPr>
            <a:lvl8pPr marL="1350135" indent="0">
              <a:buNone/>
              <a:defRPr sz="844"/>
            </a:lvl8pPr>
            <a:lvl9pPr marL="1543012" indent="0">
              <a:buNone/>
              <a:defRPr sz="844"/>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591"/>
            </a:lvl1pPr>
            <a:lvl2pPr marL="192877" indent="0">
              <a:buNone/>
              <a:defRPr sz="506"/>
            </a:lvl2pPr>
            <a:lvl3pPr marL="385753" indent="0">
              <a:buNone/>
              <a:defRPr sz="422"/>
            </a:lvl3pPr>
            <a:lvl4pPr marL="578630" indent="0">
              <a:buNone/>
              <a:defRPr sz="380"/>
            </a:lvl4pPr>
            <a:lvl5pPr marL="771506" indent="0">
              <a:buNone/>
              <a:defRPr sz="380"/>
            </a:lvl5pPr>
            <a:lvl6pPr marL="964382" indent="0">
              <a:buNone/>
              <a:defRPr sz="380"/>
            </a:lvl6pPr>
            <a:lvl7pPr marL="1157258" indent="0">
              <a:buNone/>
              <a:defRPr sz="380"/>
            </a:lvl7pPr>
            <a:lvl8pPr marL="1350135" indent="0">
              <a:buNone/>
              <a:defRPr sz="380"/>
            </a:lvl8pPr>
            <a:lvl9pPr marL="1543012" indent="0">
              <a:buNone/>
              <a:defRPr sz="38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D76B238B-839D-45AA-BD05-A6BEF2660C3C}" type="slidenum">
              <a:rPr lang="en-US" altLang="ja-JP" smtClean="0"/>
              <a:pPr/>
              <a:t>‹#›</a:t>
            </a:fld>
            <a:endParaRPr lang="en-US" altLang="ja-JP"/>
          </a:p>
        </p:txBody>
      </p:sp>
    </p:spTree>
    <p:extLst>
      <p:ext uri="{BB962C8B-B14F-4D97-AF65-F5344CB8AC3E}">
        <p14:creationId xmlns:p14="http://schemas.microsoft.com/office/powerpoint/2010/main" val="5386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8"/>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sz="760"/>
          </a:p>
        </p:txBody>
      </p:sp>
      <p:sp>
        <p:nvSpPr>
          <p:cNvPr id="1036" name="Line 12"/>
          <p:cNvSpPr>
            <a:spLocks noChangeShapeType="1"/>
          </p:cNvSpPr>
          <p:nvPr/>
        </p:nvSpPr>
        <p:spPr bwMode="auto">
          <a:xfrm>
            <a:off x="468317" y="1484313"/>
            <a:ext cx="8207375" cy="0"/>
          </a:xfrm>
          <a:prstGeom prst="line">
            <a:avLst/>
          </a:prstGeom>
          <a:noFill/>
          <a:ln w="9525">
            <a:solidFill>
              <a:schemeClr val="tx1"/>
            </a:solidFill>
            <a:round/>
            <a:headEnd/>
            <a:tailEnd/>
          </a:ln>
          <a:effectLst/>
        </p:spPr>
        <p:txBody>
          <a:bodyPr/>
          <a:lstStyle/>
          <a:p>
            <a:endParaRPr lang="ja-JP" altLang="en-US" sz="760"/>
          </a:p>
        </p:txBody>
      </p:sp>
      <p:pic>
        <p:nvPicPr>
          <p:cNvPr id="1043" name="Picture 19" descr="sel-logo"/>
          <p:cNvPicPr>
            <a:picLocks noChangeAspect="1" noChangeArrowheads="1"/>
          </p:cNvPicPr>
          <p:nvPr/>
        </p:nvPicPr>
        <p:blipFill>
          <a:blip r:embed="rId15" cstate="print"/>
          <a:srcRect/>
          <a:stretch>
            <a:fillRect/>
          </a:stretch>
        </p:blipFill>
        <p:spPr bwMode="auto">
          <a:xfrm>
            <a:off x="8006741" y="218743"/>
            <a:ext cx="1081087" cy="369888"/>
          </a:xfrm>
          <a:prstGeom prst="rect">
            <a:avLst/>
          </a:prstGeom>
          <a:noFill/>
        </p:spPr>
      </p:pic>
      <p:sp>
        <p:nvSpPr>
          <p:cNvPr id="1045" name="Rectangle 21"/>
          <p:cNvSpPr>
            <a:spLocks noGrp="1" noChangeArrowheads="1"/>
          </p:cNvSpPr>
          <p:nvPr>
            <p:ph type="dt" sz="half" idx="2"/>
          </p:nvPr>
        </p:nvSpPr>
        <p:spPr bwMode="auto">
          <a:xfrm>
            <a:off x="7308854" y="6596071"/>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591">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7" y="6310321"/>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591"/>
            </a:lvl1pPr>
          </a:lstStyle>
          <a:p>
            <a:endParaRPr lang="en-US" altLang="ja-JP"/>
          </a:p>
        </p:txBody>
      </p:sp>
      <p:sp>
        <p:nvSpPr>
          <p:cNvPr id="1047" name="Rectangle 23"/>
          <p:cNvSpPr>
            <a:spLocks noGrp="1" noChangeArrowheads="1"/>
          </p:cNvSpPr>
          <p:nvPr>
            <p:ph type="sldNum" sz="quarter" idx="4"/>
          </p:nvPr>
        </p:nvSpPr>
        <p:spPr bwMode="auto">
          <a:xfrm>
            <a:off x="7597775" y="6308733"/>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fld id="{3712B081-9475-481C-880A-17C0658FC74C}" type="slidenum">
              <a:rPr lang="en-US" altLang="ja-JP" smtClean="0"/>
              <a:pPr/>
              <a:t>‹#›</a:t>
            </a:fld>
            <a:endParaRPr lang="en-US" altLang="ja-JP"/>
          </a:p>
        </p:txBody>
      </p:sp>
      <p:sp>
        <p:nvSpPr>
          <p:cNvPr id="1048" name="Text Box 24"/>
          <p:cNvSpPr txBox="1">
            <a:spLocks noChangeArrowheads="1"/>
          </p:cNvSpPr>
          <p:nvPr/>
        </p:nvSpPr>
        <p:spPr bwMode="auto">
          <a:xfrm>
            <a:off x="334963" y="6640519"/>
            <a:ext cx="2823209" cy="157287"/>
          </a:xfrm>
          <a:prstGeom prst="rect">
            <a:avLst/>
          </a:prstGeom>
          <a:noFill/>
          <a:ln w="9525">
            <a:noFill/>
            <a:miter lim="800000"/>
            <a:headEnd/>
            <a:tailEnd/>
          </a:ln>
          <a:effectLst/>
        </p:spPr>
        <p:txBody>
          <a:bodyPr wrap="none">
            <a:spAutoFit/>
          </a:bodyPr>
          <a:lstStyle/>
          <a:p>
            <a:r>
              <a:rPr lang="en-US" altLang="ja-JP" sz="422">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86767431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3000">
          <a:solidFill>
            <a:schemeClr val="tx2"/>
          </a:solidFill>
          <a:latin typeface="+mj-lt"/>
          <a:ea typeface="+mj-ea"/>
          <a:cs typeface="+mj-cs"/>
        </a:defRPr>
      </a:lvl1pPr>
      <a:lvl2pPr algn="ctr" rtl="0" eaLnBrk="1" fontAlgn="base" hangingPunct="1">
        <a:spcBef>
          <a:spcPct val="0"/>
        </a:spcBef>
        <a:spcAft>
          <a:spcPct val="0"/>
        </a:spcAft>
        <a:defRPr kumimoji="1" sz="1856">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1856">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1856">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1856">
          <a:solidFill>
            <a:schemeClr val="tx2"/>
          </a:solidFill>
          <a:latin typeface="Arial" charset="0"/>
          <a:ea typeface="ＭＳ Ｐゴシック" pitchFamily="50" charset="-128"/>
        </a:defRPr>
      </a:lvl5pPr>
      <a:lvl6pPr marL="192877" algn="ctr" rtl="0" eaLnBrk="1" fontAlgn="base" hangingPunct="1">
        <a:spcBef>
          <a:spcPct val="0"/>
        </a:spcBef>
        <a:spcAft>
          <a:spcPct val="0"/>
        </a:spcAft>
        <a:defRPr kumimoji="1" sz="1856">
          <a:solidFill>
            <a:schemeClr val="tx2"/>
          </a:solidFill>
          <a:latin typeface="Arial" charset="0"/>
          <a:ea typeface="ＭＳ Ｐゴシック" pitchFamily="50" charset="-128"/>
        </a:defRPr>
      </a:lvl6pPr>
      <a:lvl7pPr marL="385753" algn="ctr" rtl="0" eaLnBrk="1" fontAlgn="base" hangingPunct="1">
        <a:spcBef>
          <a:spcPct val="0"/>
        </a:spcBef>
        <a:spcAft>
          <a:spcPct val="0"/>
        </a:spcAft>
        <a:defRPr kumimoji="1" sz="1856">
          <a:solidFill>
            <a:schemeClr val="tx2"/>
          </a:solidFill>
          <a:latin typeface="Arial" charset="0"/>
          <a:ea typeface="ＭＳ Ｐゴシック" pitchFamily="50" charset="-128"/>
        </a:defRPr>
      </a:lvl7pPr>
      <a:lvl8pPr marL="578630" algn="ctr" rtl="0" eaLnBrk="1" fontAlgn="base" hangingPunct="1">
        <a:spcBef>
          <a:spcPct val="0"/>
        </a:spcBef>
        <a:spcAft>
          <a:spcPct val="0"/>
        </a:spcAft>
        <a:defRPr kumimoji="1" sz="1856">
          <a:solidFill>
            <a:schemeClr val="tx2"/>
          </a:solidFill>
          <a:latin typeface="Arial" charset="0"/>
          <a:ea typeface="ＭＳ Ｐゴシック" pitchFamily="50" charset="-128"/>
        </a:defRPr>
      </a:lvl8pPr>
      <a:lvl9pPr marL="771506" algn="ctr" rtl="0" eaLnBrk="1" fontAlgn="base" hangingPunct="1">
        <a:spcBef>
          <a:spcPct val="0"/>
        </a:spcBef>
        <a:spcAft>
          <a:spcPct val="0"/>
        </a:spcAft>
        <a:defRPr kumimoji="1" sz="1856">
          <a:solidFill>
            <a:schemeClr val="tx2"/>
          </a:solidFill>
          <a:latin typeface="Arial" charset="0"/>
          <a:ea typeface="ＭＳ Ｐゴシック" pitchFamily="50" charset="-128"/>
        </a:defRPr>
      </a:lvl9pPr>
    </p:titleStyle>
    <p:bodyStyle>
      <a:lvl1pPr marL="144657" indent="-144657" algn="l" rtl="0" eaLnBrk="1" fontAlgn="base" hangingPunct="1">
        <a:spcBef>
          <a:spcPct val="20000"/>
        </a:spcBef>
        <a:spcAft>
          <a:spcPct val="0"/>
        </a:spcAft>
        <a:buChar char="•"/>
        <a:defRPr kumimoji="1" sz="2400">
          <a:solidFill>
            <a:schemeClr val="tx1"/>
          </a:solidFill>
          <a:latin typeface="+mn-lt"/>
          <a:ea typeface="+mn-ea"/>
          <a:cs typeface="+mn-cs"/>
        </a:defRPr>
      </a:lvl1pPr>
      <a:lvl2pPr marL="313424" indent="-120548" algn="l" rtl="0" eaLnBrk="1" fontAlgn="base" hangingPunct="1">
        <a:spcBef>
          <a:spcPct val="20000"/>
        </a:spcBef>
        <a:spcAft>
          <a:spcPct val="0"/>
        </a:spcAft>
        <a:buChar char="–"/>
        <a:defRPr kumimoji="1" sz="2100">
          <a:solidFill>
            <a:schemeClr val="tx1"/>
          </a:solidFill>
          <a:latin typeface="+mn-lt"/>
          <a:ea typeface="+mn-ea"/>
        </a:defRPr>
      </a:lvl2pPr>
      <a:lvl3pPr marL="482191" indent="-96439" algn="l" rtl="0" eaLnBrk="1" fontAlgn="base" hangingPunct="1">
        <a:spcBef>
          <a:spcPct val="20000"/>
        </a:spcBef>
        <a:spcAft>
          <a:spcPct val="0"/>
        </a:spcAft>
        <a:buChar char="•"/>
        <a:defRPr kumimoji="1" sz="1800">
          <a:solidFill>
            <a:schemeClr val="tx1"/>
          </a:solidFill>
          <a:latin typeface="+mn-lt"/>
          <a:ea typeface="+mn-ea"/>
        </a:defRPr>
      </a:lvl3pPr>
      <a:lvl4pPr marL="675068" indent="-96439" algn="l" rtl="0" eaLnBrk="1" fontAlgn="base" hangingPunct="1">
        <a:spcBef>
          <a:spcPct val="20000"/>
        </a:spcBef>
        <a:spcAft>
          <a:spcPct val="0"/>
        </a:spcAft>
        <a:buChar char="–"/>
        <a:defRPr kumimoji="1" sz="1500">
          <a:solidFill>
            <a:schemeClr val="tx1"/>
          </a:solidFill>
          <a:latin typeface="+mn-lt"/>
          <a:ea typeface="+mn-ea"/>
        </a:defRPr>
      </a:lvl4pPr>
      <a:lvl5pPr marL="867944" indent="-96439" algn="l" rtl="0" eaLnBrk="1" fontAlgn="base" hangingPunct="1">
        <a:spcBef>
          <a:spcPct val="20000"/>
        </a:spcBef>
        <a:spcAft>
          <a:spcPct val="0"/>
        </a:spcAft>
        <a:buChar char="»"/>
        <a:defRPr kumimoji="1" sz="1350">
          <a:solidFill>
            <a:schemeClr val="tx1"/>
          </a:solidFill>
          <a:latin typeface="+mn-lt"/>
          <a:ea typeface="+mn-ea"/>
        </a:defRPr>
      </a:lvl5pPr>
      <a:lvl6pPr marL="1060820" indent="-96439" algn="l" rtl="0" eaLnBrk="1" fontAlgn="base" hangingPunct="1">
        <a:spcBef>
          <a:spcPct val="20000"/>
        </a:spcBef>
        <a:spcAft>
          <a:spcPct val="0"/>
        </a:spcAft>
        <a:buChar char="»"/>
        <a:defRPr kumimoji="1" sz="844">
          <a:solidFill>
            <a:schemeClr val="tx1"/>
          </a:solidFill>
          <a:latin typeface="+mn-lt"/>
          <a:ea typeface="+mn-ea"/>
        </a:defRPr>
      </a:lvl6pPr>
      <a:lvl7pPr marL="1253697" indent="-96439" algn="l" rtl="0" eaLnBrk="1" fontAlgn="base" hangingPunct="1">
        <a:spcBef>
          <a:spcPct val="20000"/>
        </a:spcBef>
        <a:spcAft>
          <a:spcPct val="0"/>
        </a:spcAft>
        <a:buChar char="»"/>
        <a:defRPr kumimoji="1" sz="844">
          <a:solidFill>
            <a:schemeClr val="tx1"/>
          </a:solidFill>
          <a:latin typeface="+mn-lt"/>
          <a:ea typeface="+mn-ea"/>
        </a:defRPr>
      </a:lvl7pPr>
      <a:lvl8pPr marL="1446574" indent="-96439" algn="l" rtl="0" eaLnBrk="1" fontAlgn="base" hangingPunct="1">
        <a:spcBef>
          <a:spcPct val="20000"/>
        </a:spcBef>
        <a:spcAft>
          <a:spcPct val="0"/>
        </a:spcAft>
        <a:buChar char="»"/>
        <a:defRPr kumimoji="1" sz="844">
          <a:solidFill>
            <a:schemeClr val="tx1"/>
          </a:solidFill>
          <a:latin typeface="+mn-lt"/>
          <a:ea typeface="+mn-ea"/>
        </a:defRPr>
      </a:lvl8pPr>
      <a:lvl9pPr marL="1639450" indent="-96439" algn="l" rtl="0" eaLnBrk="1" fontAlgn="base" hangingPunct="1">
        <a:spcBef>
          <a:spcPct val="20000"/>
        </a:spcBef>
        <a:spcAft>
          <a:spcPct val="0"/>
        </a:spcAft>
        <a:buChar char="»"/>
        <a:defRPr kumimoji="1" sz="844">
          <a:solidFill>
            <a:schemeClr val="tx1"/>
          </a:solidFill>
          <a:latin typeface="+mn-lt"/>
          <a:ea typeface="+mn-ea"/>
        </a:defRPr>
      </a:lvl9pPr>
    </p:bodyStyle>
    <p:otherStyle>
      <a:defPPr>
        <a:defRPr lang="ja-JP"/>
      </a:defPPr>
      <a:lvl1pPr marL="0" algn="l" defTabSz="385753" rtl="0" eaLnBrk="1" latinLnBrk="0" hangingPunct="1">
        <a:defRPr kumimoji="1" sz="760" kern="1200">
          <a:solidFill>
            <a:schemeClr val="tx1"/>
          </a:solidFill>
          <a:latin typeface="+mn-lt"/>
          <a:ea typeface="+mn-ea"/>
          <a:cs typeface="+mn-cs"/>
        </a:defRPr>
      </a:lvl1pPr>
      <a:lvl2pPr marL="192877" algn="l" defTabSz="385753" rtl="0" eaLnBrk="1" latinLnBrk="0" hangingPunct="1">
        <a:defRPr kumimoji="1" sz="760" kern="1200">
          <a:solidFill>
            <a:schemeClr val="tx1"/>
          </a:solidFill>
          <a:latin typeface="+mn-lt"/>
          <a:ea typeface="+mn-ea"/>
          <a:cs typeface="+mn-cs"/>
        </a:defRPr>
      </a:lvl2pPr>
      <a:lvl3pPr marL="385753" algn="l" defTabSz="385753" rtl="0" eaLnBrk="1" latinLnBrk="0" hangingPunct="1">
        <a:defRPr kumimoji="1" sz="760" kern="1200">
          <a:solidFill>
            <a:schemeClr val="tx1"/>
          </a:solidFill>
          <a:latin typeface="+mn-lt"/>
          <a:ea typeface="+mn-ea"/>
          <a:cs typeface="+mn-cs"/>
        </a:defRPr>
      </a:lvl3pPr>
      <a:lvl4pPr marL="578630" algn="l" defTabSz="385753" rtl="0" eaLnBrk="1" latinLnBrk="0" hangingPunct="1">
        <a:defRPr kumimoji="1" sz="760" kern="1200">
          <a:solidFill>
            <a:schemeClr val="tx1"/>
          </a:solidFill>
          <a:latin typeface="+mn-lt"/>
          <a:ea typeface="+mn-ea"/>
          <a:cs typeface="+mn-cs"/>
        </a:defRPr>
      </a:lvl4pPr>
      <a:lvl5pPr marL="771506" algn="l" defTabSz="385753" rtl="0" eaLnBrk="1" latinLnBrk="0" hangingPunct="1">
        <a:defRPr kumimoji="1" sz="760" kern="1200">
          <a:solidFill>
            <a:schemeClr val="tx1"/>
          </a:solidFill>
          <a:latin typeface="+mn-lt"/>
          <a:ea typeface="+mn-ea"/>
          <a:cs typeface="+mn-cs"/>
        </a:defRPr>
      </a:lvl5pPr>
      <a:lvl6pPr marL="964382" algn="l" defTabSz="385753" rtl="0" eaLnBrk="1" latinLnBrk="0" hangingPunct="1">
        <a:defRPr kumimoji="1" sz="760" kern="1200">
          <a:solidFill>
            <a:schemeClr val="tx1"/>
          </a:solidFill>
          <a:latin typeface="+mn-lt"/>
          <a:ea typeface="+mn-ea"/>
          <a:cs typeface="+mn-cs"/>
        </a:defRPr>
      </a:lvl6pPr>
      <a:lvl7pPr marL="1157258" algn="l" defTabSz="385753" rtl="0" eaLnBrk="1" latinLnBrk="0" hangingPunct="1">
        <a:defRPr kumimoji="1" sz="760" kern="1200">
          <a:solidFill>
            <a:schemeClr val="tx1"/>
          </a:solidFill>
          <a:latin typeface="+mn-lt"/>
          <a:ea typeface="+mn-ea"/>
          <a:cs typeface="+mn-cs"/>
        </a:defRPr>
      </a:lvl7pPr>
      <a:lvl8pPr marL="1350135" algn="l" defTabSz="385753" rtl="0" eaLnBrk="1" latinLnBrk="0" hangingPunct="1">
        <a:defRPr kumimoji="1" sz="760" kern="1200">
          <a:solidFill>
            <a:schemeClr val="tx1"/>
          </a:solidFill>
          <a:latin typeface="+mn-lt"/>
          <a:ea typeface="+mn-ea"/>
          <a:cs typeface="+mn-cs"/>
        </a:defRPr>
      </a:lvl8pPr>
      <a:lvl9pPr marL="1543012" algn="l" defTabSz="385753" rtl="0" eaLnBrk="1" latinLnBrk="0" hangingPunct="1">
        <a:defRPr kumimoji="1" sz="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4400" dirty="0" smtClean="0"/>
              <a:t>パターンマイニング技術を</a:t>
            </a:r>
            <a:r>
              <a:rPr lang="en-US" altLang="ja-JP" sz="4400" dirty="0" smtClean="0"/>
              <a:t/>
            </a:r>
            <a:br>
              <a:rPr lang="en-US" altLang="ja-JP" sz="4400" dirty="0" smtClean="0"/>
            </a:br>
            <a:r>
              <a:rPr lang="ja-JP" altLang="en-US" sz="4400" dirty="0" smtClean="0"/>
              <a:t>用いた</a:t>
            </a:r>
            <a:r>
              <a:rPr lang="en-US" altLang="ja-JP" sz="4400" dirty="0" smtClean="0"/>
              <a:t>C</a:t>
            </a:r>
            <a:r>
              <a:rPr lang="ja-JP" altLang="en-US" sz="4400" dirty="0" smtClean="0"/>
              <a:t>言語プログラムからの</a:t>
            </a:r>
            <a:r>
              <a:rPr lang="en-US" altLang="ja-JP" sz="4400" dirty="0" smtClean="0"/>
              <a:t/>
            </a:r>
            <a:br>
              <a:rPr lang="en-US" altLang="ja-JP" sz="4400" dirty="0" smtClean="0"/>
            </a:br>
            <a:r>
              <a:rPr lang="ja-JP" altLang="en-US" sz="4400" dirty="0" smtClean="0"/>
              <a:t>コーディングパターン抽出</a:t>
            </a:r>
            <a:endParaRPr kumimoji="1" lang="ja-JP" altLang="en-US" sz="4400" dirty="0"/>
          </a:p>
        </p:txBody>
      </p:sp>
      <p:sp>
        <p:nvSpPr>
          <p:cNvPr id="3" name="サブタイトル 2"/>
          <p:cNvSpPr>
            <a:spLocks noGrp="1"/>
          </p:cNvSpPr>
          <p:nvPr>
            <p:ph type="subTitle" idx="1"/>
          </p:nvPr>
        </p:nvSpPr>
        <p:spPr>
          <a:xfrm>
            <a:off x="35496" y="3692624"/>
            <a:ext cx="9036496" cy="1752600"/>
          </a:xfrm>
        </p:spPr>
        <p:txBody>
          <a:bodyPr/>
          <a:lstStyle/>
          <a:p>
            <a:r>
              <a:rPr lang="ja-JP" altLang="en-US" sz="2800" dirty="0" smtClean="0"/>
              <a:t>○中村勇太</a:t>
            </a:r>
            <a:r>
              <a:rPr lang="en-US" altLang="ja-JP" baseline="30000" dirty="0" smtClean="0"/>
              <a:t>1</a:t>
            </a:r>
            <a:r>
              <a:rPr lang="ja-JP" altLang="en-US" sz="2400" dirty="0"/>
              <a:t>　</a:t>
            </a:r>
            <a:r>
              <a:rPr lang="ja-JP" altLang="en-US" dirty="0"/>
              <a:t> </a:t>
            </a:r>
            <a:r>
              <a:rPr lang="ja-JP" altLang="en-US" sz="2800" dirty="0"/>
              <a:t>崔恩瀞</a:t>
            </a:r>
            <a:r>
              <a:rPr lang="en-US" altLang="ja-JP" baseline="30000" dirty="0"/>
              <a:t>1</a:t>
            </a:r>
            <a:r>
              <a:rPr lang="ja-JP" altLang="en-US" dirty="0"/>
              <a:t> </a:t>
            </a:r>
            <a:r>
              <a:rPr lang="ja-JP" altLang="en-US" dirty="0" smtClean="0"/>
              <a:t> </a:t>
            </a:r>
            <a:r>
              <a:rPr lang="ja-JP" altLang="en-US" sz="2800" dirty="0" smtClean="0"/>
              <a:t>吉田則</a:t>
            </a:r>
            <a:r>
              <a:rPr lang="ja-JP" altLang="en-US" sz="2800" dirty="0"/>
              <a:t>裕</a:t>
            </a:r>
            <a:r>
              <a:rPr lang="en-US" altLang="ja-JP" baseline="30000" dirty="0" smtClean="0"/>
              <a:t>2</a:t>
            </a:r>
            <a:r>
              <a:rPr lang="ja-JP" altLang="en-US" baseline="30000" dirty="0" smtClean="0"/>
              <a:t>　</a:t>
            </a:r>
            <a:r>
              <a:rPr lang="ja-JP" altLang="en-US" sz="2800" dirty="0" smtClean="0"/>
              <a:t>春名修介</a:t>
            </a:r>
            <a:r>
              <a:rPr lang="en-US" altLang="ja-JP" baseline="30000" dirty="0" smtClean="0"/>
              <a:t>1  </a:t>
            </a:r>
            <a:r>
              <a:rPr lang="ja-JP" altLang="en-US" sz="2800" dirty="0" smtClean="0"/>
              <a:t>井上克郎</a:t>
            </a:r>
            <a:r>
              <a:rPr lang="en-US" altLang="ja-JP" baseline="30000" dirty="0">
                <a:solidFill>
                  <a:srgbClr val="000000"/>
                </a:solidFill>
              </a:rPr>
              <a:t>1</a:t>
            </a:r>
            <a:endParaRPr lang="en-US" altLang="ja-JP" sz="2400" dirty="0">
              <a:solidFill>
                <a:srgbClr val="000000"/>
              </a:solidFill>
            </a:endParaRPr>
          </a:p>
          <a:p>
            <a:r>
              <a:rPr lang="en-US" altLang="ja-JP" baseline="30000" dirty="0"/>
              <a:t>1</a:t>
            </a:r>
            <a:r>
              <a:rPr lang="ja-JP" altLang="en-US" sz="2800" dirty="0"/>
              <a:t>大阪大学</a:t>
            </a:r>
            <a:r>
              <a:rPr lang="ja-JP" altLang="en-US" dirty="0"/>
              <a:t>　</a:t>
            </a:r>
            <a:r>
              <a:rPr lang="en-US" altLang="ja-JP" baseline="30000" dirty="0"/>
              <a:t> 2</a:t>
            </a:r>
            <a:r>
              <a:rPr lang="ja-JP" altLang="en-US" sz="2800" dirty="0"/>
              <a:t>名古屋大学</a:t>
            </a:r>
          </a:p>
        </p:txBody>
      </p:sp>
      <p:sp>
        <p:nvSpPr>
          <p:cNvPr id="4" name="スライド番号プレースホルダ 3"/>
          <p:cNvSpPr>
            <a:spLocks noGrp="1"/>
          </p:cNvSpPr>
          <p:nvPr>
            <p:ph type="sldNum" sz="quarter" idx="4"/>
          </p:nvPr>
        </p:nvSpPr>
        <p:spPr/>
        <p:txBody>
          <a:bodyPr/>
          <a:lstStyle/>
          <a:p>
            <a:fld id="{5C4B49CD-90C5-4535-BECE-F4EAF1B7461E}" type="slidenum">
              <a:rPr lang="en-US" altLang="ja-JP" smtClean="0"/>
              <a:pPr/>
              <a:t>1</a:t>
            </a:fld>
            <a:endParaRPr lang="en-US" altLang="ja-JP"/>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研究動機</a:t>
            </a:r>
            <a:endParaRPr kumimoji="1" lang="ja-JP" altLang="en-US" sz="4000" dirty="0"/>
          </a:p>
        </p:txBody>
      </p:sp>
      <p:sp>
        <p:nvSpPr>
          <p:cNvPr id="3" name="コンテンツ プレースホルダー 2"/>
          <p:cNvSpPr>
            <a:spLocks noGrp="1"/>
          </p:cNvSpPr>
          <p:nvPr>
            <p:ph idx="1"/>
          </p:nvPr>
        </p:nvSpPr>
        <p:spPr>
          <a:xfrm>
            <a:off x="323528" y="1600206"/>
            <a:ext cx="8820472" cy="4525963"/>
          </a:xfrm>
        </p:spPr>
        <p:txBody>
          <a:bodyPr/>
          <a:lstStyle/>
          <a:p>
            <a:r>
              <a:rPr kumimoji="1" lang="en-US" altLang="ja-JP" sz="3200" dirty="0" smtClean="0"/>
              <a:t>C</a:t>
            </a:r>
            <a:r>
              <a:rPr kumimoji="1" lang="ja-JP" altLang="en-US" sz="3200" dirty="0" smtClean="0"/>
              <a:t>言語プログラムからコーディングパターンを抽出</a:t>
            </a:r>
            <a:endParaRPr kumimoji="1" lang="en-US" altLang="ja-JP" sz="3200" dirty="0" smtClean="0"/>
          </a:p>
          <a:p>
            <a:pPr lvl="1"/>
            <a:r>
              <a:rPr kumimoji="1" lang="ja-JP" altLang="en-US" sz="2800" dirty="0" smtClean="0"/>
              <a:t>高信頼性ソフトウェアである組込みプログラムの</a:t>
            </a:r>
            <a:r>
              <a:rPr lang="ja-JP" altLang="en-US" sz="2800" dirty="0"/>
              <a:t>主</a:t>
            </a:r>
            <a:r>
              <a:rPr lang="ja-JP" altLang="en-US" sz="2800" dirty="0" smtClean="0"/>
              <a:t>な</a:t>
            </a:r>
            <a:r>
              <a:rPr lang="ja-JP" altLang="en-US" sz="2800" dirty="0"/>
              <a:t>　</a:t>
            </a:r>
            <a:r>
              <a:rPr kumimoji="1" lang="ja-JP" altLang="en-US" sz="2800" dirty="0" smtClean="0"/>
              <a:t>開発言語</a:t>
            </a:r>
            <a:endParaRPr kumimoji="1" lang="en-US" altLang="ja-JP" sz="2800" dirty="0" smtClean="0"/>
          </a:p>
          <a:p>
            <a:pPr lvl="1"/>
            <a:endParaRPr lang="en-US" altLang="ja-JP" sz="2800" dirty="0"/>
          </a:p>
          <a:p>
            <a:r>
              <a:rPr lang="ja-JP" altLang="en-US" sz="3200" dirty="0" smtClean="0"/>
              <a:t>関連研究で</a:t>
            </a:r>
            <a:r>
              <a:rPr lang="ja-JP" altLang="en-US" sz="3200" dirty="0"/>
              <a:t>は</a:t>
            </a:r>
            <a:r>
              <a:rPr lang="ja-JP" altLang="en-US" sz="3200" dirty="0" smtClean="0"/>
              <a:t>組込みプログラムの特性を</a:t>
            </a:r>
            <a:r>
              <a:rPr lang="ja-JP" altLang="en-US" sz="3200" dirty="0"/>
              <a:t>　</a:t>
            </a:r>
            <a:r>
              <a:rPr lang="ja-JP" altLang="en-US" sz="3200" dirty="0" smtClean="0"/>
              <a:t>　　　　考慮していない</a:t>
            </a:r>
            <a:endParaRPr lang="en-US" altLang="ja-JP" sz="3200" dirty="0" smtClean="0"/>
          </a:p>
          <a:p>
            <a:endParaRPr kumimoji="1" lang="en-US" altLang="ja-JP" sz="2800" dirty="0" smtClean="0"/>
          </a:p>
          <a:p>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10</a:t>
            </a:fld>
            <a:endParaRPr lang="en-US" altLang="ja-JP"/>
          </a:p>
        </p:txBody>
      </p:sp>
      <p:sp>
        <p:nvSpPr>
          <p:cNvPr id="5" name="テキスト ボックス 4"/>
          <p:cNvSpPr txBox="1"/>
          <p:nvPr/>
        </p:nvSpPr>
        <p:spPr>
          <a:xfrm>
            <a:off x="729496" y="5048951"/>
            <a:ext cx="7673896" cy="1077218"/>
          </a:xfrm>
          <a:prstGeom prst="rect">
            <a:avLst/>
          </a:prstGeom>
          <a:noFill/>
          <a:ln>
            <a:solidFill>
              <a:schemeClr val="tx1"/>
            </a:solidFill>
          </a:ln>
        </p:spPr>
        <p:txBody>
          <a:bodyPr wrap="none" rtlCol="0">
            <a:spAutoFit/>
          </a:bodyPr>
          <a:lstStyle/>
          <a:p>
            <a:r>
              <a:rPr kumimoji="1" lang="ja-JP" altLang="en-US" sz="3200" dirty="0" smtClean="0"/>
              <a:t>特性を考慮して</a:t>
            </a:r>
            <a:r>
              <a:rPr kumimoji="1" lang="en-US" altLang="ja-JP" sz="3200" dirty="0" smtClean="0"/>
              <a:t>C</a:t>
            </a:r>
            <a:r>
              <a:rPr kumimoji="1" lang="ja-JP" altLang="en-US" sz="3200" dirty="0" smtClean="0"/>
              <a:t>言語プログラムから</a:t>
            </a:r>
            <a:endParaRPr kumimoji="1" lang="en-US" altLang="ja-JP" sz="3200" dirty="0" smtClean="0"/>
          </a:p>
          <a:p>
            <a:r>
              <a:rPr lang="ja-JP" altLang="en-US" sz="3200" dirty="0" smtClean="0"/>
              <a:t>コーディング</a:t>
            </a:r>
            <a:r>
              <a:rPr lang="ja-JP" altLang="en-US" sz="3200" dirty="0"/>
              <a:t>パターン</a:t>
            </a:r>
            <a:r>
              <a:rPr lang="ja-JP" altLang="en-US" sz="3200" dirty="0" smtClean="0"/>
              <a:t>を抽出する必要があ</a:t>
            </a:r>
            <a:r>
              <a:rPr lang="ja-JP" altLang="en-US" sz="3200" dirty="0"/>
              <a:t>る</a:t>
            </a:r>
            <a:endParaRPr kumimoji="1" lang="ja-JP" altLang="en-US" sz="3200" dirty="0"/>
          </a:p>
        </p:txBody>
      </p:sp>
    </p:spTree>
    <p:extLst>
      <p:ext uri="{BB962C8B-B14F-4D97-AF65-F5344CB8AC3E}">
        <p14:creationId xmlns:p14="http://schemas.microsoft.com/office/powerpoint/2010/main" val="3090527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研究概要</a:t>
            </a:r>
            <a:endParaRPr kumimoji="1" lang="ja-JP" altLang="en-US" sz="4000" dirty="0"/>
          </a:p>
        </p:txBody>
      </p:sp>
      <p:sp>
        <p:nvSpPr>
          <p:cNvPr id="3" name="コンテンツ プレースホルダ 2"/>
          <p:cNvSpPr>
            <a:spLocks noGrp="1"/>
          </p:cNvSpPr>
          <p:nvPr>
            <p:ph idx="1"/>
          </p:nvPr>
        </p:nvSpPr>
        <p:spPr>
          <a:xfrm>
            <a:off x="457200" y="1600200"/>
            <a:ext cx="8435280" cy="4525963"/>
          </a:xfrm>
        </p:spPr>
        <p:txBody>
          <a:bodyPr/>
          <a:lstStyle/>
          <a:p>
            <a:r>
              <a:rPr lang="en-US" altLang="ja-JP" sz="3200" dirty="0" smtClean="0"/>
              <a:t>C</a:t>
            </a:r>
            <a:r>
              <a:rPr lang="ja-JP" altLang="en-US" sz="3200" dirty="0" smtClean="0"/>
              <a:t>言語</a:t>
            </a:r>
            <a:r>
              <a:rPr kumimoji="1" lang="ja-JP" altLang="en-US" sz="3200" dirty="0" smtClean="0"/>
              <a:t>プログラムからのコーディングパターン 抽出手法の提案</a:t>
            </a:r>
            <a:endParaRPr kumimoji="1" lang="en-US" altLang="ja-JP" sz="3200" dirty="0" smtClean="0"/>
          </a:p>
          <a:p>
            <a:pPr lvl="1"/>
            <a:r>
              <a:rPr lang="ja-JP" altLang="en-US" sz="2800" dirty="0" smtClean="0"/>
              <a:t>組込みプログラムの特性を考慮</a:t>
            </a:r>
            <a:endParaRPr lang="en-US" altLang="ja-JP" sz="2800" dirty="0" smtClean="0"/>
          </a:p>
          <a:p>
            <a:pPr lvl="1"/>
            <a:endParaRPr lang="en-US" altLang="ja-JP" sz="2800" dirty="0" smtClean="0"/>
          </a:p>
          <a:p>
            <a:r>
              <a:rPr lang="ja-JP" altLang="en-US" sz="3200" dirty="0" smtClean="0"/>
              <a:t>組込みプログラムへ</a:t>
            </a:r>
            <a:r>
              <a:rPr lang="ja-JP" altLang="en-US" sz="3200" dirty="0"/>
              <a:t>の</a:t>
            </a:r>
            <a:r>
              <a:rPr lang="ja-JP" altLang="en-US" sz="3200" dirty="0" smtClean="0"/>
              <a:t>適用実験及び評価</a:t>
            </a:r>
            <a:endParaRPr lang="en-US" altLang="ja-JP" sz="3200"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11</a:t>
            </a:fld>
            <a:endParaRPr lang="en-US" altLang="ja-JP"/>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メモ 35"/>
          <p:cNvSpPr/>
          <p:nvPr/>
        </p:nvSpPr>
        <p:spPr>
          <a:xfrm>
            <a:off x="107504" y="3007426"/>
            <a:ext cx="1154327" cy="102299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z="4000" dirty="0" smtClean="0"/>
              <a:t>コーディングパターン</a:t>
            </a:r>
            <a:r>
              <a:rPr lang="ja-JP" altLang="en-US" sz="4000" dirty="0"/>
              <a:t>抽出</a:t>
            </a:r>
            <a:r>
              <a:rPr kumimoji="1" lang="ja-JP" altLang="en-US" sz="4000" dirty="0" smtClean="0"/>
              <a:t>手法の概要</a:t>
            </a:r>
            <a:endParaRPr kumimoji="1" lang="ja-JP" altLang="en-US" sz="4000" dirty="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12</a:t>
            </a:fld>
            <a:endParaRPr lang="en-US" altLang="ja-JP"/>
          </a:p>
        </p:txBody>
      </p:sp>
      <p:sp>
        <p:nvSpPr>
          <p:cNvPr id="3" name="右矢印 2"/>
          <p:cNvSpPr/>
          <p:nvPr/>
        </p:nvSpPr>
        <p:spPr>
          <a:xfrm>
            <a:off x="1667308" y="3425274"/>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右矢印 43"/>
          <p:cNvSpPr/>
          <p:nvPr/>
        </p:nvSpPr>
        <p:spPr>
          <a:xfrm>
            <a:off x="3943737" y="3425274"/>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左中かっこ 10"/>
          <p:cNvSpPr/>
          <p:nvPr/>
        </p:nvSpPr>
        <p:spPr>
          <a:xfrm rot="16200000">
            <a:off x="1435396" y="4063027"/>
            <a:ext cx="487488" cy="1848504"/>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左中かっこ 45"/>
          <p:cNvSpPr/>
          <p:nvPr/>
        </p:nvSpPr>
        <p:spPr>
          <a:xfrm rot="16200000">
            <a:off x="6547766" y="3987156"/>
            <a:ext cx="487488" cy="196977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p:cNvSpPr txBox="1"/>
          <p:nvPr/>
        </p:nvSpPr>
        <p:spPr>
          <a:xfrm>
            <a:off x="1014320" y="5274744"/>
            <a:ext cx="1404552" cy="461665"/>
          </a:xfrm>
          <a:prstGeom prst="rect">
            <a:avLst/>
          </a:prstGeom>
          <a:noFill/>
        </p:spPr>
        <p:txBody>
          <a:bodyPr wrap="none" rtlCol="0">
            <a:spAutoFit/>
          </a:bodyPr>
          <a:lstStyle/>
          <a:p>
            <a:r>
              <a:rPr kumimoji="1" lang="ja-JP" altLang="en-US" sz="2400" dirty="0" smtClean="0"/>
              <a:t>ステップ</a:t>
            </a:r>
            <a:r>
              <a:rPr kumimoji="1" lang="en-US" altLang="ja-JP" sz="2400" dirty="0" smtClean="0"/>
              <a:t>1</a:t>
            </a:r>
            <a:endParaRPr kumimoji="1" lang="ja-JP" altLang="en-US" sz="2400" dirty="0"/>
          </a:p>
        </p:txBody>
      </p:sp>
      <p:sp>
        <p:nvSpPr>
          <p:cNvPr id="48" name="テキスト ボックス 47"/>
          <p:cNvSpPr txBox="1"/>
          <p:nvPr/>
        </p:nvSpPr>
        <p:spPr>
          <a:xfrm>
            <a:off x="6058254" y="5274746"/>
            <a:ext cx="1404552" cy="461665"/>
          </a:xfrm>
          <a:prstGeom prst="rect">
            <a:avLst/>
          </a:prstGeom>
          <a:noFill/>
        </p:spPr>
        <p:txBody>
          <a:bodyPr wrap="none" rtlCol="0">
            <a:spAutoFit/>
          </a:bodyPr>
          <a:lstStyle/>
          <a:p>
            <a:r>
              <a:rPr kumimoji="1" lang="ja-JP" altLang="en-US" sz="2400" dirty="0" smtClean="0"/>
              <a:t>ステップ</a:t>
            </a:r>
            <a:r>
              <a:rPr kumimoji="1" lang="en-US" altLang="ja-JP" sz="2400" dirty="0" smtClean="0"/>
              <a:t>3</a:t>
            </a:r>
            <a:endParaRPr kumimoji="1" lang="ja-JP" altLang="en-US" sz="2400" dirty="0"/>
          </a:p>
        </p:txBody>
      </p:sp>
      <p:sp>
        <p:nvSpPr>
          <p:cNvPr id="54" name="右矢印 53"/>
          <p:cNvSpPr/>
          <p:nvPr/>
        </p:nvSpPr>
        <p:spPr>
          <a:xfrm>
            <a:off x="6523328" y="3425274"/>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1390805" y="2648555"/>
            <a:ext cx="1212587" cy="400110"/>
          </a:xfrm>
          <a:prstGeom prst="rect">
            <a:avLst/>
          </a:prstGeom>
          <a:noFill/>
        </p:spPr>
        <p:txBody>
          <a:bodyPr wrap="square" rtlCol="0">
            <a:spAutoFit/>
          </a:bodyPr>
          <a:lstStyle/>
          <a:p>
            <a:r>
              <a:rPr lang="ja-JP" altLang="en-US" sz="2000" dirty="0" smtClean="0"/>
              <a:t>要素抽出</a:t>
            </a:r>
            <a:endParaRPr kumimoji="1" lang="ja-JP" altLang="en-US" sz="2000" dirty="0"/>
          </a:p>
        </p:txBody>
      </p:sp>
      <p:sp>
        <p:nvSpPr>
          <p:cNvPr id="27" name="テキスト ボックス 26"/>
          <p:cNvSpPr txBox="1"/>
          <p:nvPr/>
        </p:nvSpPr>
        <p:spPr>
          <a:xfrm>
            <a:off x="3643736" y="2348880"/>
            <a:ext cx="1914043" cy="707886"/>
          </a:xfrm>
          <a:prstGeom prst="rect">
            <a:avLst/>
          </a:prstGeom>
          <a:noFill/>
        </p:spPr>
        <p:txBody>
          <a:bodyPr wrap="square" rtlCol="0">
            <a:spAutoFit/>
          </a:bodyPr>
          <a:lstStyle/>
          <a:p>
            <a:r>
              <a:rPr lang="ja-JP" altLang="en-US" sz="2000" dirty="0" smtClean="0"/>
              <a:t>コーディング</a:t>
            </a:r>
            <a:endParaRPr lang="en-US" altLang="ja-JP" sz="2000" dirty="0" smtClean="0"/>
          </a:p>
          <a:p>
            <a:r>
              <a:rPr lang="ja-JP" altLang="en-US" sz="2000" dirty="0" smtClean="0"/>
              <a:t>パターン抽出</a:t>
            </a:r>
            <a:endParaRPr kumimoji="1" lang="ja-JP" altLang="en-US" sz="2000" dirty="0"/>
          </a:p>
        </p:txBody>
      </p:sp>
      <p:sp>
        <p:nvSpPr>
          <p:cNvPr id="28" name="テキスト ボックス 27"/>
          <p:cNvSpPr txBox="1"/>
          <p:nvPr/>
        </p:nvSpPr>
        <p:spPr>
          <a:xfrm>
            <a:off x="6484324" y="2352598"/>
            <a:ext cx="1193284" cy="707886"/>
          </a:xfrm>
          <a:prstGeom prst="rect">
            <a:avLst/>
          </a:prstGeom>
          <a:noFill/>
        </p:spPr>
        <p:txBody>
          <a:bodyPr wrap="square" rtlCol="0">
            <a:spAutoFit/>
          </a:bodyPr>
          <a:lstStyle/>
          <a:p>
            <a:r>
              <a:rPr lang="ja-JP" altLang="en-US" sz="2000" dirty="0" smtClean="0"/>
              <a:t>結果の</a:t>
            </a:r>
            <a:endParaRPr lang="en-US" altLang="ja-JP" sz="2000" dirty="0" smtClean="0"/>
          </a:p>
          <a:p>
            <a:r>
              <a:rPr kumimoji="1" lang="ja-JP" altLang="en-US" sz="2000" dirty="0"/>
              <a:t>絞り込</a:t>
            </a:r>
            <a:r>
              <a:rPr kumimoji="1" lang="ja-JP" altLang="en-US" sz="2000" dirty="0" smtClean="0"/>
              <a:t>み</a:t>
            </a:r>
            <a:endParaRPr kumimoji="1" lang="ja-JP" altLang="en-US" sz="2000" dirty="0"/>
          </a:p>
        </p:txBody>
      </p:sp>
      <p:sp>
        <p:nvSpPr>
          <p:cNvPr id="34" name="メモ 33"/>
          <p:cNvSpPr/>
          <p:nvPr/>
        </p:nvSpPr>
        <p:spPr>
          <a:xfrm>
            <a:off x="4739920" y="3057363"/>
            <a:ext cx="1427407" cy="110172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29" name="左中かっこ 28"/>
          <p:cNvSpPr/>
          <p:nvPr/>
        </p:nvSpPr>
        <p:spPr>
          <a:xfrm rot="16200000">
            <a:off x="4011332" y="3921047"/>
            <a:ext cx="487488" cy="208823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テキスト ボックス 29"/>
          <p:cNvSpPr txBox="1"/>
          <p:nvPr/>
        </p:nvSpPr>
        <p:spPr>
          <a:xfrm>
            <a:off x="3571000" y="5274746"/>
            <a:ext cx="1433488" cy="461665"/>
          </a:xfrm>
          <a:prstGeom prst="rect">
            <a:avLst/>
          </a:prstGeom>
          <a:noFill/>
        </p:spPr>
        <p:txBody>
          <a:bodyPr wrap="square" rtlCol="0">
            <a:spAutoFit/>
          </a:bodyPr>
          <a:lstStyle/>
          <a:p>
            <a:r>
              <a:rPr kumimoji="1" lang="ja-JP" altLang="en-US" sz="2400" dirty="0" smtClean="0"/>
              <a:t>ステップ</a:t>
            </a:r>
            <a:r>
              <a:rPr kumimoji="1" lang="en-US" altLang="ja-JP" sz="2400" dirty="0" smtClean="0"/>
              <a:t>2</a:t>
            </a:r>
            <a:endParaRPr kumimoji="1" lang="ja-JP" altLang="en-US" sz="2400" dirty="0"/>
          </a:p>
        </p:txBody>
      </p:sp>
      <p:sp>
        <p:nvSpPr>
          <p:cNvPr id="38" name="メモ 37"/>
          <p:cNvSpPr/>
          <p:nvPr/>
        </p:nvSpPr>
        <p:spPr>
          <a:xfrm>
            <a:off x="178540" y="3066757"/>
            <a:ext cx="1154327" cy="102299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メモ 31"/>
          <p:cNvSpPr/>
          <p:nvPr/>
        </p:nvSpPr>
        <p:spPr>
          <a:xfrm>
            <a:off x="240530" y="3126088"/>
            <a:ext cx="1154327" cy="102299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168068" y="3389226"/>
            <a:ext cx="1364788" cy="400110"/>
          </a:xfrm>
          <a:prstGeom prst="rect">
            <a:avLst/>
          </a:prstGeom>
          <a:noFill/>
        </p:spPr>
        <p:txBody>
          <a:bodyPr wrap="square" rtlCol="0">
            <a:spAutoFit/>
          </a:bodyPr>
          <a:lstStyle/>
          <a:p>
            <a:r>
              <a:rPr kumimoji="1" lang="ja-JP" altLang="en-US" sz="2000" dirty="0" smtClean="0"/>
              <a:t>プログラム</a:t>
            </a:r>
            <a:endParaRPr kumimoji="1" lang="ja-JP" altLang="en-US" sz="2000" dirty="0"/>
          </a:p>
        </p:txBody>
      </p:sp>
      <p:sp>
        <p:nvSpPr>
          <p:cNvPr id="39" name="メモ 38"/>
          <p:cNvSpPr/>
          <p:nvPr/>
        </p:nvSpPr>
        <p:spPr>
          <a:xfrm>
            <a:off x="2454152" y="3029110"/>
            <a:ext cx="1154327" cy="10229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9"/>
          <p:cNvSpPr/>
          <p:nvPr/>
        </p:nvSpPr>
        <p:spPr>
          <a:xfrm>
            <a:off x="2525188" y="3088441"/>
            <a:ext cx="1154327" cy="10229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メモ 40"/>
          <p:cNvSpPr/>
          <p:nvPr/>
        </p:nvSpPr>
        <p:spPr>
          <a:xfrm>
            <a:off x="2587178" y="3147772"/>
            <a:ext cx="1154327" cy="1022992"/>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2701047" y="3407365"/>
            <a:ext cx="988349" cy="400110"/>
          </a:xfrm>
          <a:prstGeom prst="rect">
            <a:avLst/>
          </a:prstGeom>
          <a:noFill/>
        </p:spPr>
        <p:txBody>
          <a:bodyPr wrap="square" rtlCol="0">
            <a:spAutoFit/>
          </a:bodyPr>
          <a:lstStyle/>
          <a:p>
            <a:r>
              <a:rPr kumimoji="1" lang="ja-JP" altLang="en-US" sz="2000" dirty="0" smtClean="0"/>
              <a:t>要素列</a:t>
            </a:r>
            <a:endParaRPr kumimoji="1" lang="ja-JP" altLang="en-US" sz="2000" dirty="0"/>
          </a:p>
        </p:txBody>
      </p:sp>
      <p:sp>
        <p:nvSpPr>
          <p:cNvPr id="45" name="メモ 44"/>
          <p:cNvSpPr/>
          <p:nvPr/>
        </p:nvSpPr>
        <p:spPr>
          <a:xfrm>
            <a:off x="4815967" y="3123202"/>
            <a:ext cx="1427407" cy="110172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47" name="メモ 46"/>
          <p:cNvSpPr/>
          <p:nvPr/>
        </p:nvSpPr>
        <p:spPr>
          <a:xfrm>
            <a:off x="4879897" y="3191369"/>
            <a:ext cx="1539239" cy="110172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コーディングパターン</a:t>
            </a:r>
            <a:endParaRPr kumimoji="1" lang="ja-JP" altLang="en-US" sz="2000" dirty="0">
              <a:solidFill>
                <a:schemeClr val="tx1"/>
              </a:solidFill>
            </a:endParaRPr>
          </a:p>
        </p:txBody>
      </p:sp>
      <p:sp>
        <p:nvSpPr>
          <p:cNvPr id="49" name="メモ 48"/>
          <p:cNvSpPr/>
          <p:nvPr/>
        </p:nvSpPr>
        <p:spPr>
          <a:xfrm>
            <a:off x="7181424" y="3070134"/>
            <a:ext cx="1574152" cy="122296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50" name="メモ 49"/>
          <p:cNvSpPr/>
          <p:nvPr/>
        </p:nvSpPr>
        <p:spPr>
          <a:xfrm>
            <a:off x="7233944" y="3129092"/>
            <a:ext cx="1574152" cy="122296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a:solidFill>
                <a:schemeClr val="tx1"/>
              </a:solidFill>
            </a:endParaRPr>
          </a:p>
        </p:txBody>
      </p:sp>
      <p:sp>
        <p:nvSpPr>
          <p:cNvPr id="35" name="メモ 34"/>
          <p:cNvSpPr/>
          <p:nvPr/>
        </p:nvSpPr>
        <p:spPr>
          <a:xfrm>
            <a:off x="7287044" y="3196411"/>
            <a:ext cx="1684556" cy="1155643"/>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絞り込み後のコーディングパターン</a:t>
            </a:r>
            <a:endParaRPr kumimoji="1" lang="ja-JP" altLang="en-US" sz="2000" dirty="0">
              <a:solidFill>
                <a:schemeClr val="tx1"/>
              </a:solidFill>
            </a:endParaRPr>
          </a:p>
        </p:txBody>
      </p:sp>
    </p:spTree>
    <p:extLst>
      <p:ext uri="{BB962C8B-B14F-4D97-AF65-F5344CB8AC3E}">
        <p14:creationId xmlns:p14="http://schemas.microsoft.com/office/powerpoint/2010/main" val="1586597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pPr marL="0" indent="0">
              <a:buNone/>
            </a:pPr>
            <a:r>
              <a:rPr kumimoji="1" lang="ja-JP" altLang="en-US" sz="3200" dirty="0" smtClean="0"/>
              <a:t>プログラムから各要素を抽出</a:t>
            </a:r>
            <a:endParaRPr kumimoji="1" lang="en-US" altLang="ja-JP" sz="3200" dirty="0" smtClean="0"/>
          </a:p>
          <a:p>
            <a:pPr lvl="1"/>
            <a:r>
              <a:rPr lang="ja-JP" altLang="en-US" sz="2800" dirty="0" smtClean="0"/>
              <a:t>マクロ呼び出し，関数呼び出し</a:t>
            </a:r>
            <a:endParaRPr lang="en-US" altLang="ja-JP" sz="2800" dirty="0" smtClean="0"/>
          </a:p>
          <a:p>
            <a:pPr lvl="1"/>
            <a:r>
              <a:rPr kumimoji="1" lang="ja-JP" altLang="en-US" sz="2800" dirty="0" smtClean="0"/>
              <a:t>制御構造</a:t>
            </a:r>
            <a:endParaRPr kumimoji="1" lang="en-US" altLang="ja-JP" sz="2800" dirty="0" smtClean="0"/>
          </a:p>
          <a:p>
            <a:pPr lvl="1"/>
            <a:r>
              <a:rPr lang="en-US" altLang="ja-JP" sz="2800" dirty="0" err="1" smtClean="0"/>
              <a:t>g</a:t>
            </a:r>
            <a:r>
              <a:rPr kumimoji="1" lang="en-US" altLang="ja-JP" sz="2800" dirty="0" err="1" smtClean="0"/>
              <a:t>oto</a:t>
            </a:r>
            <a:r>
              <a:rPr kumimoji="1" lang="ja-JP" altLang="en-US" sz="2800" dirty="0" smtClean="0"/>
              <a:t>文，ラベル文</a:t>
            </a:r>
            <a:r>
              <a:rPr lang="ja-JP" altLang="en-US" sz="2800" dirty="0"/>
              <a:t>，</a:t>
            </a:r>
            <a:r>
              <a:rPr lang="en-US" altLang="ja-JP" sz="2800" dirty="0" smtClean="0"/>
              <a:t>return</a:t>
            </a:r>
            <a:r>
              <a:rPr lang="ja-JP" altLang="en-US" sz="2800" dirty="0" smtClean="0"/>
              <a:t>文</a:t>
            </a:r>
            <a:endParaRPr lang="en-US" altLang="ja-JP" sz="2800" dirty="0" smtClean="0"/>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13</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fp</a:t>
            </a:r>
            <a:r>
              <a:rPr lang="en-US" altLang="ja-JP" sz="2000" dirty="0" smtClean="0">
                <a:solidFill>
                  <a:schemeClr val="tx1"/>
                </a:solidFill>
              </a:rPr>
              <a:t> = </a:t>
            </a:r>
            <a:r>
              <a:rPr lang="en-US" altLang="ja-JP" sz="2000" dirty="0" err="1" smtClean="0">
                <a:solidFill>
                  <a:schemeClr val="tx1"/>
                </a:solidFill>
              </a:rPr>
              <a:t>fopen</a:t>
            </a:r>
            <a:r>
              <a:rPr lang="en-US" altLang="ja-JP" sz="2000" dirty="0" smtClean="0">
                <a:solidFill>
                  <a:schemeClr val="tx1"/>
                </a:solidFill>
              </a:rPr>
              <a:t>();</a:t>
            </a:r>
          </a:p>
          <a:p>
            <a:r>
              <a:rPr lang="en-US" altLang="ja-JP" sz="2000" dirty="0" smtClean="0">
                <a:solidFill>
                  <a:schemeClr val="tx1"/>
                </a:solidFill>
              </a:rPr>
              <a:t>   CHECK();</a:t>
            </a:r>
          </a:p>
          <a:p>
            <a:r>
              <a:rPr lang="en-US" altLang="ja-JP" sz="2000" dirty="0" smtClean="0">
                <a:solidFill>
                  <a:schemeClr val="tx1"/>
                </a:solidFill>
              </a:rPr>
              <a:t>   if </a:t>
            </a:r>
            <a:r>
              <a:rPr lang="en-US" altLang="ja-JP" sz="2000" dirty="0">
                <a:solidFill>
                  <a:schemeClr val="tx1"/>
                </a:solidFill>
              </a:rPr>
              <a:t>(flag) </a:t>
            </a:r>
            <a:r>
              <a:rPr lang="en-US" altLang="ja-JP" sz="2000" dirty="0" smtClean="0">
                <a:solidFill>
                  <a:schemeClr val="tx1"/>
                </a:solidFill>
              </a:rPr>
              <a:t>{</a:t>
            </a:r>
          </a:p>
          <a:p>
            <a:r>
              <a:rPr lang="en-US" altLang="ja-JP" sz="2000" dirty="0" smtClean="0">
                <a:solidFill>
                  <a:schemeClr val="tx1"/>
                </a:solidFill>
              </a:rPr>
              <a:t>      </a:t>
            </a: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      </a:t>
            </a:r>
            <a:r>
              <a:rPr lang="en-US" altLang="ja-JP" sz="2000" dirty="0" err="1" smtClean="0">
                <a:solidFill>
                  <a:schemeClr val="tx1"/>
                </a:solidFill>
              </a:rPr>
              <a:t>goto</a:t>
            </a:r>
            <a:r>
              <a:rPr lang="en-US" altLang="ja-JP" sz="2000" dirty="0" smtClean="0">
                <a:solidFill>
                  <a:schemeClr val="tx1"/>
                </a:solidFill>
              </a:rPr>
              <a:t> label;</a:t>
            </a:r>
          </a:p>
          <a:p>
            <a:r>
              <a:rPr lang="en-US" altLang="ja-JP" sz="2000" dirty="0" smtClean="0">
                <a:solidFill>
                  <a:schemeClr val="tx1"/>
                </a:solidFill>
              </a:rPr>
              <a:t>   }</a:t>
            </a:r>
          </a:p>
          <a:p>
            <a:r>
              <a:rPr lang="en-US" altLang="ja-JP" sz="2000" dirty="0" smtClean="0">
                <a:solidFill>
                  <a:schemeClr val="tx1"/>
                </a:solidFill>
              </a:rPr>
              <a:t>label:</a:t>
            </a:r>
          </a:p>
          <a:p>
            <a:r>
              <a:rPr lang="en-US" altLang="ja-JP" sz="2000" dirty="0" smtClean="0">
                <a:solidFill>
                  <a:schemeClr val="tx1"/>
                </a:solidFill>
              </a:rPr>
              <a:t>   </a:t>
            </a:r>
            <a:r>
              <a:rPr lang="en-US" altLang="ja-JP" sz="2000" dirty="0" err="1" smtClean="0">
                <a:solidFill>
                  <a:schemeClr val="tx1"/>
                </a:solidFill>
              </a:rPr>
              <a:t>fclose</a:t>
            </a:r>
            <a:r>
              <a:rPr lang="en-US" altLang="ja-JP" sz="2000" dirty="0" smtClean="0">
                <a:solidFill>
                  <a:schemeClr val="tx1"/>
                </a:solidFill>
              </a:rPr>
              <a:t>(</a:t>
            </a:r>
            <a:r>
              <a:rPr lang="en-US" altLang="ja-JP" sz="2000" dirty="0" err="1" smtClean="0">
                <a:solidFill>
                  <a:schemeClr val="tx1"/>
                </a:solidFill>
              </a:rPr>
              <a:t>fp</a:t>
            </a:r>
            <a:r>
              <a:rPr lang="en-US" altLang="ja-JP" sz="2000" dirty="0" smtClean="0">
                <a:solidFill>
                  <a:schemeClr val="tx1"/>
                </a:solidFill>
              </a:rPr>
              <a:t>);</a:t>
            </a:r>
          </a:p>
        </p:txBody>
      </p:sp>
      <p:sp>
        <p:nvSpPr>
          <p:cNvPr id="7" name="メモ 6"/>
          <p:cNvSpPr/>
          <p:nvPr/>
        </p:nvSpPr>
        <p:spPr>
          <a:xfrm>
            <a:off x="5418646" y="3573016"/>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000" dirty="0" smtClean="0">
                <a:solidFill>
                  <a:schemeClr val="tx1"/>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000" dirty="0" smtClean="0">
                <a:solidFill>
                  <a:schemeClr val="tx1"/>
                </a:solidFill>
              </a:rPr>
              <a:t>END-IF</a:t>
            </a: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9" name="右矢印 8"/>
          <p:cNvSpPr/>
          <p:nvPr/>
        </p:nvSpPr>
        <p:spPr>
          <a:xfrm>
            <a:off x="4427984" y="5229200"/>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068091" y="4676766"/>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pPr marL="0" indent="0">
              <a:buNone/>
            </a:pPr>
            <a:r>
              <a:rPr kumimoji="1" lang="ja-JP" altLang="en-US" sz="3200" dirty="0" smtClean="0"/>
              <a:t>プログラムから各要素を抽出</a:t>
            </a:r>
            <a:endParaRPr kumimoji="1" lang="en-US" altLang="ja-JP" sz="3200" dirty="0" smtClean="0"/>
          </a:p>
          <a:p>
            <a:pPr lvl="1"/>
            <a:r>
              <a:rPr lang="ja-JP" altLang="en-US" sz="2800" b="1" dirty="0" smtClean="0">
                <a:solidFill>
                  <a:srgbClr val="003399"/>
                </a:solidFill>
              </a:rPr>
              <a:t>マクロ呼び出し</a:t>
            </a:r>
            <a:r>
              <a:rPr lang="ja-JP" altLang="en-US" sz="2800" b="1" dirty="0" smtClean="0"/>
              <a:t>や</a:t>
            </a:r>
            <a:r>
              <a:rPr lang="ja-JP" altLang="en-US" sz="2800" b="1" dirty="0" smtClean="0">
                <a:solidFill>
                  <a:srgbClr val="CC0000"/>
                </a:solidFill>
              </a:rPr>
              <a:t>関数呼び出し</a:t>
            </a:r>
            <a:endParaRPr lang="en-US" altLang="ja-JP" sz="2800" b="1" dirty="0" smtClean="0">
              <a:solidFill>
                <a:srgbClr val="CC0000"/>
              </a:solidFill>
            </a:endParaRPr>
          </a:p>
          <a:p>
            <a:pPr lvl="1"/>
            <a:r>
              <a:rPr lang="ja-JP" altLang="en-US" sz="2800" dirty="0" smtClean="0"/>
              <a:t>制御構造</a:t>
            </a:r>
            <a:endParaRPr lang="en-US" altLang="ja-JP" sz="2800" dirty="0" smtClean="0"/>
          </a:p>
          <a:p>
            <a:pPr lvl="1"/>
            <a:r>
              <a:rPr lang="en-US" altLang="ja-JP" sz="2800" dirty="0" err="1" smtClean="0"/>
              <a:t>goto</a:t>
            </a:r>
            <a:r>
              <a:rPr lang="ja-JP" altLang="en-US" sz="2800" dirty="0" smtClean="0"/>
              <a:t>文，ラベル文，</a:t>
            </a:r>
            <a:r>
              <a:rPr lang="en-US" altLang="ja-JP" sz="2800" dirty="0" smtClean="0"/>
              <a:t>return</a:t>
            </a:r>
            <a:r>
              <a:rPr lang="ja-JP" altLang="en-US" sz="2800" dirty="0" smtClean="0"/>
              <a:t>文</a:t>
            </a:r>
            <a:endParaRPr lang="en-US" altLang="ja-JP" sz="2800" dirty="0"/>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14</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400" dirty="0">
                <a:solidFill>
                  <a:srgbClr val="FF0000"/>
                </a:solidFill>
              </a:rPr>
              <a:t> </a:t>
            </a:r>
            <a:r>
              <a:rPr lang="ja-JP" altLang="en-US" sz="2400" dirty="0" smtClean="0">
                <a:solidFill>
                  <a:srgbClr val="FF0000"/>
                </a:solidFill>
              </a:rPr>
              <a:t>  </a:t>
            </a:r>
            <a:r>
              <a:rPr lang="en-US" altLang="ja-JP" sz="2400" b="1" dirty="0" err="1" smtClean="0">
                <a:solidFill>
                  <a:srgbClr val="CC0000"/>
                </a:solidFill>
              </a:rPr>
              <a:t>fp</a:t>
            </a:r>
            <a:r>
              <a:rPr lang="en-US" altLang="ja-JP" sz="2400" b="1" dirty="0" smtClean="0">
                <a:solidFill>
                  <a:srgbClr val="CC0000"/>
                </a:solidFill>
              </a:rPr>
              <a:t> = </a:t>
            </a:r>
            <a:r>
              <a:rPr lang="en-US" altLang="ja-JP" sz="2400" b="1" dirty="0" err="1" smtClean="0">
                <a:solidFill>
                  <a:srgbClr val="CC0000"/>
                </a:solidFill>
              </a:rPr>
              <a:t>fopen</a:t>
            </a:r>
            <a:r>
              <a:rPr lang="en-US" altLang="ja-JP" sz="2400" b="1" dirty="0" smtClean="0">
                <a:solidFill>
                  <a:srgbClr val="CC0000"/>
                </a:solidFill>
              </a:rPr>
              <a:t>();</a:t>
            </a:r>
          </a:p>
          <a:p>
            <a:r>
              <a:rPr lang="en-US" altLang="ja-JP" sz="2400" b="1" dirty="0" smtClean="0">
                <a:solidFill>
                  <a:srgbClr val="003399"/>
                </a:solidFill>
              </a:rPr>
              <a:t>   CHECK();</a:t>
            </a:r>
          </a:p>
          <a:p>
            <a:r>
              <a:rPr lang="en-US" altLang="ja-JP" sz="2000" dirty="0" smtClean="0">
                <a:solidFill>
                  <a:schemeClr val="tx1"/>
                </a:solidFill>
              </a:rPr>
              <a:t>   if </a:t>
            </a:r>
            <a:r>
              <a:rPr lang="en-US" altLang="ja-JP" sz="2000" dirty="0">
                <a:solidFill>
                  <a:schemeClr val="tx1"/>
                </a:solidFill>
              </a:rPr>
              <a:t>(flag) </a:t>
            </a:r>
            <a:r>
              <a:rPr lang="en-US" altLang="ja-JP" sz="2000" dirty="0" smtClean="0">
                <a:solidFill>
                  <a:schemeClr val="tx1"/>
                </a:solidFill>
              </a:rPr>
              <a:t>{</a:t>
            </a:r>
          </a:p>
          <a:p>
            <a:r>
              <a:rPr lang="en-US" altLang="ja-JP" sz="2000" b="1" dirty="0" smtClean="0">
                <a:solidFill>
                  <a:srgbClr val="CC0000"/>
                </a:solidFill>
              </a:rPr>
              <a:t>      </a:t>
            </a:r>
            <a:r>
              <a:rPr lang="en-US" altLang="ja-JP" sz="2400" b="1" dirty="0" err="1" smtClean="0">
                <a:solidFill>
                  <a:srgbClr val="CC0000"/>
                </a:solidFill>
              </a:rPr>
              <a:t>fgets</a:t>
            </a:r>
            <a:r>
              <a:rPr lang="en-US" altLang="ja-JP" sz="2400" b="1" dirty="0" smtClean="0">
                <a:solidFill>
                  <a:srgbClr val="CC0000"/>
                </a:solidFill>
              </a:rPr>
              <a:t>();</a:t>
            </a:r>
            <a:endParaRPr lang="en-US" altLang="ja-JP" sz="2400" b="1" dirty="0">
              <a:solidFill>
                <a:srgbClr val="CC0000"/>
              </a:solidFill>
            </a:endParaRPr>
          </a:p>
          <a:p>
            <a:r>
              <a:rPr lang="en-US" altLang="ja-JP" sz="2000" dirty="0" smtClean="0">
                <a:solidFill>
                  <a:schemeClr val="tx1"/>
                </a:solidFill>
              </a:rPr>
              <a:t>      </a:t>
            </a:r>
            <a:r>
              <a:rPr lang="en-US" altLang="ja-JP" sz="2000" dirty="0" err="1" smtClean="0">
                <a:solidFill>
                  <a:schemeClr val="tx1"/>
                </a:solidFill>
              </a:rPr>
              <a:t>goto</a:t>
            </a:r>
            <a:r>
              <a:rPr lang="en-US" altLang="ja-JP" sz="2000" dirty="0" smtClean="0">
                <a:solidFill>
                  <a:schemeClr val="tx1"/>
                </a:solidFill>
              </a:rPr>
              <a:t> label;</a:t>
            </a:r>
          </a:p>
          <a:p>
            <a:r>
              <a:rPr lang="en-US" altLang="ja-JP" sz="2000" dirty="0" smtClean="0">
                <a:solidFill>
                  <a:schemeClr val="tx1"/>
                </a:solidFill>
              </a:rPr>
              <a:t>   }</a:t>
            </a:r>
          </a:p>
          <a:p>
            <a:r>
              <a:rPr lang="en-US" altLang="ja-JP" sz="2000" dirty="0" smtClean="0">
                <a:solidFill>
                  <a:schemeClr val="tx1"/>
                </a:solidFill>
              </a:rPr>
              <a:t>label:</a:t>
            </a:r>
          </a:p>
          <a:p>
            <a:r>
              <a:rPr lang="en-US" altLang="ja-JP" sz="2400" b="1" dirty="0" smtClean="0">
                <a:solidFill>
                  <a:srgbClr val="CC0000"/>
                </a:solidFill>
              </a:rPr>
              <a:t>   </a:t>
            </a:r>
            <a:r>
              <a:rPr lang="en-US" altLang="ja-JP" sz="2400" b="1" dirty="0" err="1" smtClean="0">
                <a:solidFill>
                  <a:srgbClr val="CC0000"/>
                </a:solidFill>
              </a:rPr>
              <a:t>fclose</a:t>
            </a:r>
            <a:r>
              <a:rPr lang="en-US" altLang="ja-JP" sz="2400" b="1" dirty="0" smtClean="0">
                <a:solidFill>
                  <a:srgbClr val="CC0000"/>
                </a:solidFill>
              </a:rPr>
              <a:t>(</a:t>
            </a:r>
            <a:r>
              <a:rPr lang="en-US" altLang="ja-JP" sz="2400" b="1" dirty="0" err="1" smtClean="0">
                <a:solidFill>
                  <a:srgbClr val="CC0000"/>
                </a:solidFill>
              </a:rPr>
              <a:t>fp</a:t>
            </a:r>
            <a:r>
              <a:rPr lang="en-US" altLang="ja-JP" sz="2400" b="1" dirty="0" smtClean="0">
                <a:solidFill>
                  <a:srgbClr val="CC0000"/>
                </a:solidFill>
              </a:rPr>
              <a:t>);</a:t>
            </a:r>
          </a:p>
        </p:txBody>
      </p:sp>
      <p:sp>
        <p:nvSpPr>
          <p:cNvPr id="9" name="右矢印 8"/>
          <p:cNvSpPr/>
          <p:nvPr/>
        </p:nvSpPr>
        <p:spPr>
          <a:xfrm>
            <a:off x="4542373" y="5229421"/>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248067" y="4646749"/>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
        <p:nvSpPr>
          <p:cNvPr id="11" name="右矢印 10"/>
          <p:cNvSpPr/>
          <p:nvPr/>
        </p:nvSpPr>
        <p:spPr>
          <a:xfrm>
            <a:off x="179512" y="2276872"/>
            <a:ext cx="429695"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メモ 11"/>
          <p:cNvSpPr/>
          <p:nvPr/>
        </p:nvSpPr>
        <p:spPr>
          <a:xfrm>
            <a:off x="5652180" y="3534289"/>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400" b="1" dirty="0" err="1" smtClean="0">
                <a:solidFill>
                  <a:srgbClr val="CC0000"/>
                </a:solidFill>
              </a:rPr>
              <a:t>fopen</a:t>
            </a:r>
            <a:r>
              <a:rPr lang="en-US" altLang="ja-JP" sz="2400" b="1" dirty="0" smtClean="0">
                <a:solidFill>
                  <a:srgbClr val="CC0000"/>
                </a:solidFill>
              </a:rPr>
              <a:t>()</a:t>
            </a:r>
          </a:p>
          <a:p>
            <a:pPr algn="ctr"/>
            <a:r>
              <a:rPr lang="en-US" altLang="ja-JP" sz="2400" b="1" dirty="0" smtClean="0">
                <a:solidFill>
                  <a:srgbClr val="003399"/>
                </a:solidFill>
              </a:rPr>
              <a:t>CHECK()</a:t>
            </a:r>
          </a:p>
          <a:p>
            <a:pPr algn="ctr"/>
            <a:r>
              <a:rPr lang="en-US" altLang="ja-JP" sz="2000" dirty="0" smtClean="0">
                <a:solidFill>
                  <a:schemeClr val="tx1"/>
                </a:solidFill>
              </a:rPr>
              <a:t>IF</a:t>
            </a:r>
          </a:p>
          <a:p>
            <a:pPr algn="ctr"/>
            <a:r>
              <a:rPr lang="en-US" altLang="ja-JP" sz="2400" b="1" dirty="0" err="1" smtClean="0">
                <a:solidFill>
                  <a:srgbClr val="CC0000"/>
                </a:solidFill>
              </a:rPr>
              <a:t>fgets</a:t>
            </a:r>
            <a:r>
              <a:rPr lang="en-US" altLang="ja-JP" sz="2400" b="1" dirty="0" smtClean="0">
                <a:solidFill>
                  <a:srgbClr val="CC0000"/>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000" dirty="0" smtClean="0">
                <a:solidFill>
                  <a:schemeClr val="tx1"/>
                </a:solidFill>
              </a:rPr>
              <a:t>END-IF</a:t>
            </a:r>
          </a:p>
          <a:p>
            <a:pPr algn="ctr"/>
            <a:r>
              <a:rPr lang="en-US" altLang="ja-JP" sz="2000" dirty="0" smtClean="0">
                <a:solidFill>
                  <a:schemeClr val="tx1"/>
                </a:solidFill>
              </a:rPr>
              <a:t>label:</a:t>
            </a:r>
          </a:p>
          <a:p>
            <a:pPr algn="ctr"/>
            <a:r>
              <a:rPr lang="en-US" altLang="ja-JP" sz="2400" b="1" dirty="0" err="1" smtClean="0">
                <a:solidFill>
                  <a:srgbClr val="CC0000"/>
                </a:solidFill>
              </a:rPr>
              <a:t>fclose</a:t>
            </a:r>
            <a:r>
              <a:rPr lang="en-US" altLang="ja-JP" sz="2400" b="1" dirty="0" smtClean="0">
                <a:solidFill>
                  <a:srgbClr val="CC0000"/>
                </a:solidFill>
              </a:rPr>
              <a:t>()</a:t>
            </a:r>
            <a:endParaRPr lang="en-US" altLang="ja-JP" sz="2400" b="1" dirty="0">
              <a:solidFill>
                <a:srgbClr val="CC0000"/>
              </a:solidFill>
            </a:endParaRPr>
          </a:p>
        </p:txBody>
      </p:sp>
    </p:spTree>
    <p:extLst>
      <p:ext uri="{BB962C8B-B14F-4D97-AF65-F5344CB8AC3E}">
        <p14:creationId xmlns:p14="http://schemas.microsoft.com/office/powerpoint/2010/main" val="141989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pPr marL="0" indent="0">
              <a:buNone/>
            </a:pPr>
            <a:r>
              <a:rPr kumimoji="1" lang="ja-JP" altLang="en-US" sz="3200" dirty="0" smtClean="0"/>
              <a:t>プログラムから各要素を抽出</a:t>
            </a:r>
            <a:endParaRPr kumimoji="1" lang="en-US" altLang="ja-JP" sz="3200" dirty="0" smtClean="0"/>
          </a:p>
          <a:p>
            <a:pPr lvl="1"/>
            <a:r>
              <a:rPr lang="ja-JP" altLang="en-US" sz="2800" dirty="0" smtClean="0"/>
              <a:t>マクロ呼び出しや関数呼び出し</a:t>
            </a:r>
            <a:endParaRPr lang="en-US" altLang="ja-JP" sz="2800" dirty="0" smtClean="0"/>
          </a:p>
          <a:p>
            <a:pPr lvl="1"/>
            <a:r>
              <a:rPr kumimoji="1" lang="ja-JP" altLang="en-US" sz="2800" b="1" dirty="0" smtClean="0">
                <a:solidFill>
                  <a:srgbClr val="CC0000"/>
                </a:solidFill>
              </a:rPr>
              <a:t>制御構造</a:t>
            </a:r>
            <a:endParaRPr kumimoji="1" lang="en-US" altLang="ja-JP" sz="2800" b="1" dirty="0" smtClean="0">
              <a:solidFill>
                <a:srgbClr val="CC0000"/>
              </a:solidFill>
            </a:endParaRPr>
          </a:p>
          <a:p>
            <a:pPr lvl="1"/>
            <a:r>
              <a:rPr kumimoji="1" lang="en-US" altLang="ja-JP" sz="2800" dirty="0" err="1" smtClean="0"/>
              <a:t>goto</a:t>
            </a:r>
            <a:r>
              <a:rPr kumimoji="1" lang="ja-JP" altLang="en-US" sz="2800" dirty="0" smtClean="0"/>
              <a:t>文，ラベル文，</a:t>
            </a:r>
            <a:r>
              <a:rPr kumimoji="1" lang="en-US" altLang="ja-JP" sz="2800" dirty="0" smtClean="0"/>
              <a:t>return</a:t>
            </a:r>
            <a:r>
              <a:rPr lang="ja-JP" altLang="en-US" sz="2800" dirty="0"/>
              <a:t>文</a:t>
            </a:r>
            <a:endParaRPr kumimoji="1" lang="en-US" altLang="ja-JP" sz="2800" dirty="0" smtClean="0"/>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15</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fp</a:t>
            </a:r>
            <a:r>
              <a:rPr lang="en-US" altLang="ja-JP" sz="2000" dirty="0" smtClean="0">
                <a:solidFill>
                  <a:schemeClr val="tx1"/>
                </a:solidFill>
              </a:rPr>
              <a:t> = </a:t>
            </a:r>
            <a:r>
              <a:rPr lang="en-US" altLang="ja-JP" sz="2000" dirty="0" err="1" smtClean="0">
                <a:solidFill>
                  <a:schemeClr val="tx1"/>
                </a:solidFill>
              </a:rPr>
              <a:t>fopen</a:t>
            </a:r>
            <a:r>
              <a:rPr lang="en-US" altLang="ja-JP" sz="2000" dirty="0" smtClean="0">
                <a:solidFill>
                  <a:schemeClr val="tx1"/>
                </a:solidFill>
              </a:rPr>
              <a:t>();</a:t>
            </a:r>
          </a:p>
          <a:p>
            <a:r>
              <a:rPr lang="en-US" altLang="ja-JP" sz="2000" dirty="0" smtClean="0">
                <a:solidFill>
                  <a:schemeClr val="tx1"/>
                </a:solidFill>
              </a:rPr>
              <a:t>   CHECK();</a:t>
            </a:r>
          </a:p>
          <a:p>
            <a:r>
              <a:rPr lang="en-US" altLang="ja-JP" sz="2400" b="1" dirty="0" smtClean="0">
                <a:solidFill>
                  <a:srgbClr val="CC0000"/>
                </a:solidFill>
              </a:rPr>
              <a:t>   if </a:t>
            </a:r>
            <a:r>
              <a:rPr lang="en-US" altLang="ja-JP" sz="2400" b="1" dirty="0">
                <a:solidFill>
                  <a:srgbClr val="CC0000"/>
                </a:solidFill>
              </a:rPr>
              <a:t>(flag) </a:t>
            </a:r>
            <a:r>
              <a:rPr lang="en-US" altLang="ja-JP" sz="2400" b="1" dirty="0" smtClean="0">
                <a:solidFill>
                  <a:srgbClr val="CC0000"/>
                </a:solidFill>
              </a:rPr>
              <a:t>{</a:t>
            </a:r>
          </a:p>
          <a:p>
            <a:r>
              <a:rPr lang="en-US" altLang="ja-JP" sz="2000" dirty="0" smtClean="0">
                <a:solidFill>
                  <a:schemeClr val="tx1"/>
                </a:solidFill>
              </a:rPr>
              <a:t>      </a:t>
            </a: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      </a:t>
            </a:r>
            <a:r>
              <a:rPr lang="en-US" altLang="ja-JP" sz="2000" dirty="0" err="1" smtClean="0">
                <a:solidFill>
                  <a:schemeClr val="tx1"/>
                </a:solidFill>
              </a:rPr>
              <a:t>goto</a:t>
            </a:r>
            <a:r>
              <a:rPr lang="en-US" altLang="ja-JP" sz="2000" dirty="0" smtClean="0">
                <a:solidFill>
                  <a:schemeClr val="tx1"/>
                </a:solidFill>
              </a:rPr>
              <a:t> label;</a:t>
            </a:r>
          </a:p>
          <a:p>
            <a:r>
              <a:rPr lang="en-US" altLang="ja-JP" sz="2400" b="1" dirty="0" smtClean="0">
                <a:solidFill>
                  <a:srgbClr val="CC0000"/>
                </a:solidFill>
              </a:rPr>
              <a:t>   }</a:t>
            </a:r>
          </a:p>
          <a:p>
            <a:r>
              <a:rPr lang="en-US" altLang="ja-JP" sz="2000" dirty="0" smtClean="0">
                <a:solidFill>
                  <a:schemeClr val="tx1"/>
                </a:solidFill>
              </a:rPr>
              <a:t>label:</a:t>
            </a:r>
          </a:p>
          <a:p>
            <a:r>
              <a:rPr lang="en-US" altLang="ja-JP" sz="2000" dirty="0" smtClean="0">
                <a:solidFill>
                  <a:schemeClr val="tx1"/>
                </a:solidFill>
              </a:rPr>
              <a:t>   </a:t>
            </a:r>
            <a:r>
              <a:rPr lang="en-US" altLang="ja-JP" sz="2000" dirty="0" err="1" smtClean="0">
                <a:solidFill>
                  <a:schemeClr val="tx1"/>
                </a:solidFill>
              </a:rPr>
              <a:t>fclose</a:t>
            </a:r>
            <a:r>
              <a:rPr lang="en-US" altLang="ja-JP" sz="2000" dirty="0" smtClean="0">
                <a:solidFill>
                  <a:schemeClr val="tx1"/>
                </a:solidFill>
              </a:rPr>
              <a:t>(</a:t>
            </a:r>
            <a:r>
              <a:rPr lang="en-US" altLang="ja-JP" sz="2000" dirty="0" err="1" smtClean="0">
                <a:solidFill>
                  <a:schemeClr val="tx1"/>
                </a:solidFill>
              </a:rPr>
              <a:t>fp</a:t>
            </a:r>
            <a:r>
              <a:rPr lang="en-US" altLang="ja-JP" sz="2000" dirty="0" smtClean="0">
                <a:solidFill>
                  <a:schemeClr val="tx1"/>
                </a:solidFill>
              </a:rPr>
              <a:t>);</a:t>
            </a:r>
          </a:p>
        </p:txBody>
      </p:sp>
      <p:sp>
        <p:nvSpPr>
          <p:cNvPr id="9" name="右矢印 8"/>
          <p:cNvSpPr/>
          <p:nvPr/>
        </p:nvSpPr>
        <p:spPr>
          <a:xfrm>
            <a:off x="4542343" y="5207235"/>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248037" y="4676765"/>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
        <p:nvSpPr>
          <p:cNvPr id="11" name="右矢印 10"/>
          <p:cNvSpPr/>
          <p:nvPr/>
        </p:nvSpPr>
        <p:spPr>
          <a:xfrm>
            <a:off x="181865" y="2780928"/>
            <a:ext cx="429695"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メモ 11"/>
          <p:cNvSpPr/>
          <p:nvPr/>
        </p:nvSpPr>
        <p:spPr>
          <a:xfrm>
            <a:off x="5652120" y="3548281"/>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400" b="1" dirty="0" smtClean="0">
                <a:solidFill>
                  <a:srgbClr val="CC0000"/>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goto</a:t>
            </a:r>
            <a:endParaRPr lang="en-US" altLang="ja-JP" sz="2000" dirty="0" smtClean="0">
              <a:solidFill>
                <a:schemeClr val="tx1"/>
              </a:solidFill>
            </a:endParaRPr>
          </a:p>
          <a:p>
            <a:pPr algn="ctr"/>
            <a:r>
              <a:rPr lang="en-US" altLang="ja-JP" sz="2000" dirty="0" smtClean="0">
                <a:solidFill>
                  <a:schemeClr val="tx1"/>
                </a:solidFill>
              </a:rPr>
              <a:t>label</a:t>
            </a:r>
          </a:p>
          <a:p>
            <a:pPr algn="ctr"/>
            <a:r>
              <a:rPr lang="en-US" altLang="ja-JP" sz="2400" b="1" dirty="0" smtClean="0">
                <a:solidFill>
                  <a:srgbClr val="CC0000"/>
                </a:solidFill>
              </a:rPr>
              <a:t>END-IF</a:t>
            </a: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Tree>
    <p:extLst>
      <p:ext uri="{BB962C8B-B14F-4D97-AF65-F5344CB8AC3E}">
        <p14:creationId xmlns:p14="http://schemas.microsoft.com/office/powerpoint/2010/main" val="1765853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1:</a:t>
            </a:r>
            <a:r>
              <a:rPr lang="ja-JP" altLang="en-US" sz="4000" dirty="0" smtClean="0"/>
              <a:t>構成要素の抽出</a:t>
            </a:r>
            <a:endParaRPr kumimoji="1" lang="ja-JP" altLang="en-US" sz="4000" dirty="0"/>
          </a:p>
        </p:txBody>
      </p:sp>
      <p:sp>
        <p:nvSpPr>
          <p:cNvPr id="3" name="コンテンツ プレースホルダ 2"/>
          <p:cNvSpPr>
            <a:spLocks noGrp="1"/>
          </p:cNvSpPr>
          <p:nvPr>
            <p:ph idx="1"/>
          </p:nvPr>
        </p:nvSpPr>
        <p:spPr>
          <a:xfrm>
            <a:off x="107504" y="1600200"/>
            <a:ext cx="8229600" cy="4997450"/>
          </a:xfrm>
        </p:spPr>
        <p:txBody>
          <a:bodyPr/>
          <a:lstStyle/>
          <a:p>
            <a:pPr marL="0" indent="0">
              <a:buNone/>
            </a:pPr>
            <a:r>
              <a:rPr kumimoji="1" lang="ja-JP" altLang="en-US" sz="3200" dirty="0" smtClean="0"/>
              <a:t>プログラムから各要素を抽出</a:t>
            </a:r>
            <a:endParaRPr lang="en-US" altLang="ja-JP" sz="3200" dirty="0"/>
          </a:p>
          <a:p>
            <a:pPr lvl="1"/>
            <a:r>
              <a:rPr kumimoji="1" lang="ja-JP" altLang="en-US" sz="2800" dirty="0" smtClean="0"/>
              <a:t>マクロ呼び出しや関数呼び出し</a:t>
            </a:r>
            <a:endParaRPr kumimoji="1" lang="en-US" altLang="ja-JP" sz="2800" dirty="0" smtClean="0"/>
          </a:p>
          <a:p>
            <a:pPr lvl="1"/>
            <a:r>
              <a:rPr lang="ja-JP" altLang="en-US" sz="2800" dirty="0" smtClean="0"/>
              <a:t>制御構造</a:t>
            </a:r>
            <a:endParaRPr lang="en-US" altLang="ja-JP" sz="2800" dirty="0" smtClean="0"/>
          </a:p>
          <a:p>
            <a:pPr lvl="1"/>
            <a:r>
              <a:rPr lang="en-US" altLang="ja-JP" sz="2800" b="1" dirty="0" err="1" smtClean="0">
                <a:solidFill>
                  <a:srgbClr val="CC0000"/>
                </a:solidFill>
              </a:rPr>
              <a:t>g</a:t>
            </a:r>
            <a:r>
              <a:rPr kumimoji="1" lang="en-US" altLang="ja-JP" sz="2800" b="1" dirty="0" err="1" smtClean="0">
                <a:solidFill>
                  <a:srgbClr val="CC0000"/>
                </a:solidFill>
              </a:rPr>
              <a:t>oto</a:t>
            </a:r>
            <a:r>
              <a:rPr kumimoji="1" lang="ja-JP" altLang="en-US" sz="2800" b="1" dirty="0" smtClean="0">
                <a:solidFill>
                  <a:srgbClr val="CC0000"/>
                </a:solidFill>
              </a:rPr>
              <a:t>文，ラベル文</a:t>
            </a:r>
            <a:r>
              <a:rPr lang="ja-JP" altLang="en-US" sz="2800" b="1" dirty="0">
                <a:solidFill>
                  <a:srgbClr val="CC0000"/>
                </a:solidFill>
              </a:rPr>
              <a:t>，</a:t>
            </a:r>
            <a:r>
              <a:rPr lang="en-US" altLang="ja-JP" sz="2800" b="1" dirty="0" smtClean="0">
                <a:solidFill>
                  <a:srgbClr val="CC0000"/>
                </a:solidFill>
              </a:rPr>
              <a:t>return</a:t>
            </a:r>
            <a:r>
              <a:rPr lang="ja-JP" altLang="en-US" sz="2800" b="1" dirty="0" smtClean="0">
                <a:solidFill>
                  <a:srgbClr val="CC0000"/>
                </a:solidFill>
              </a:rPr>
              <a:t>文</a:t>
            </a:r>
            <a:endParaRPr lang="en-US" altLang="ja-JP" sz="2800" b="1" dirty="0" smtClean="0">
              <a:solidFill>
                <a:srgbClr val="CC0000"/>
              </a:solidFill>
            </a:endParaRPr>
          </a:p>
          <a:p>
            <a:pPr lvl="1"/>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16</a:t>
            </a:fld>
            <a:endParaRPr lang="en-US" altLang="ja-JP"/>
          </a:p>
        </p:txBody>
      </p:sp>
      <p:sp>
        <p:nvSpPr>
          <p:cNvPr id="8" name="メモ 7"/>
          <p:cNvSpPr/>
          <p:nvPr/>
        </p:nvSpPr>
        <p:spPr>
          <a:xfrm>
            <a:off x="1619526" y="3789040"/>
            <a:ext cx="2448418" cy="2802438"/>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en-US" altLang="ja-JP" sz="2000" dirty="0" err="1" smtClean="0">
                <a:solidFill>
                  <a:schemeClr val="tx1"/>
                </a:solidFill>
              </a:rPr>
              <a:t>fp</a:t>
            </a:r>
            <a:r>
              <a:rPr lang="en-US" altLang="ja-JP" sz="2000" dirty="0" smtClean="0">
                <a:solidFill>
                  <a:schemeClr val="tx1"/>
                </a:solidFill>
              </a:rPr>
              <a:t> = </a:t>
            </a:r>
            <a:r>
              <a:rPr lang="en-US" altLang="ja-JP" sz="2000" dirty="0" err="1" smtClean="0">
                <a:solidFill>
                  <a:schemeClr val="tx1"/>
                </a:solidFill>
              </a:rPr>
              <a:t>fopen</a:t>
            </a:r>
            <a:r>
              <a:rPr lang="en-US" altLang="ja-JP" sz="2000" dirty="0" smtClean="0">
                <a:solidFill>
                  <a:schemeClr val="tx1"/>
                </a:solidFill>
              </a:rPr>
              <a:t>();</a:t>
            </a:r>
          </a:p>
          <a:p>
            <a:r>
              <a:rPr lang="en-US" altLang="ja-JP" sz="2000" dirty="0" smtClean="0">
                <a:solidFill>
                  <a:schemeClr val="tx1"/>
                </a:solidFill>
              </a:rPr>
              <a:t>   CHECK();</a:t>
            </a:r>
          </a:p>
          <a:p>
            <a:r>
              <a:rPr lang="en-US" altLang="ja-JP" sz="2000" dirty="0" smtClean="0">
                <a:solidFill>
                  <a:schemeClr val="tx1"/>
                </a:solidFill>
              </a:rPr>
              <a:t>   if </a:t>
            </a:r>
            <a:r>
              <a:rPr lang="en-US" altLang="ja-JP" sz="2000" dirty="0">
                <a:solidFill>
                  <a:schemeClr val="tx1"/>
                </a:solidFill>
              </a:rPr>
              <a:t>(flag) </a:t>
            </a:r>
            <a:r>
              <a:rPr lang="en-US" altLang="ja-JP" sz="2000" dirty="0" smtClean="0">
                <a:solidFill>
                  <a:schemeClr val="tx1"/>
                </a:solidFill>
              </a:rPr>
              <a:t>{</a:t>
            </a:r>
          </a:p>
          <a:p>
            <a:r>
              <a:rPr lang="en-US" altLang="ja-JP" sz="2000" dirty="0" smtClean="0">
                <a:solidFill>
                  <a:schemeClr val="tx1"/>
                </a:solidFill>
              </a:rPr>
              <a:t>      </a:t>
            </a: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r>
              <a:rPr lang="en-US" altLang="ja-JP" sz="2400" b="1" dirty="0" smtClean="0">
                <a:solidFill>
                  <a:srgbClr val="CC0000"/>
                </a:solidFill>
              </a:rPr>
              <a:t>     </a:t>
            </a:r>
            <a:r>
              <a:rPr lang="en-US" altLang="ja-JP" sz="2400" b="1" dirty="0" err="1" smtClean="0">
                <a:solidFill>
                  <a:srgbClr val="CC0000"/>
                </a:solidFill>
              </a:rPr>
              <a:t>goto</a:t>
            </a:r>
            <a:r>
              <a:rPr lang="en-US" altLang="ja-JP" sz="2400" b="1" dirty="0" smtClean="0">
                <a:solidFill>
                  <a:srgbClr val="CC0000"/>
                </a:solidFill>
              </a:rPr>
              <a:t> label;</a:t>
            </a:r>
          </a:p>
          <a:p>
            <a:r>
              <a:rPr lang="en-US" altLang="ja-JP" sz="2000" dirty="0" smtClean="0">
                <a:solidFill>
                  <a:schemeClr val="tx1"/>
                </a:solidFill>
              </a:rPr>
              <a:t>   }</a:t>
            </a:r>
          </a:p>
          <a:p>
            <a:r>
              <a:rPr lang="en-US" altLang="ja-JP" sz="2400" b="1" dirty="0" smtClean="0">
                <a:solidFill>
                  <a:srgbClr val="CC0000"/>
                </a:solidFill>
              </a:rPr>
              <a:t>label:</a:t>
            </a:r>
          </a:p>
          <a:p>
            <a:r>
              <a:rPr lang="en-US" altLang="ja-JP" sz="2000" dirty="0" smtClean="0">
                <a:solidFill>
                  <a:schemeClr val="tx1"/>
                </a:solidFill>
              </a:rPr>
              <a:t>   </a:t>
            </a:r>
            <a:r>
              <a:rPr lang="en-US" altLang="ja-JP" sz="2000" dirty="0" err="1" smtClean="0">
                <a:solidFill>
                  <a:schemeClr val="tx1"/>
                </a:solidFill>
              </a:rPr>
              <a:t>fclose</a:t>
            </a:r>
            <a:r>
              <a:rPr lang="en-US" altLang="ja-JP" sz="2000" dirty="0" smtClean="0">
                <a:solidFill>
                  <a:schemeClr val="tx1"/>
                </a:solidFill>
              </a:rPr>
              <a:t>(</a:t>
            </a:r>
            <a:r>
              <a:rPr lang="en-US" altLang="ja-JP" sz="2000" dirty="0" err="1" smtClean="0">
                <a:solidFill>
                  <a:schemeClr val="tx1"/>
                </a:solidFill>
              </a:rPr>
              <a:t>fp</a:t>
            </a:r>
            <a:r>
              <a:rPr lang="en-US" altLang="ja-JP" sz="2000" dirty="0" smtClean="0">
                <a:solidFill>
                  <a:schemeClr val="tx1"/>
                </a:solidFill>
              </a:rPr>
              <a:t>);</a:t>
            </a:r>
          </a:p>
        </p:txBody>
      </p:sp>
      <p:sp>
        <p:nvSpPr>
          <p:cNvPr id="7" name="メモ 6"/>
          <p:cNvSpPr/>
          <p:nvPr/>
        </p:nvSpPr>
        <p:spPr>
          <a:xfrm>
            <a:off x="5423399" y="3548281"/>
            <a:ext cx="1673634" cy="3057189"/>
          </a:xfrm>
          <a:prstGeom prst="foldedCorner">
            <a:avLst/>
          </a:prstGeom>
          <a:solidFill>
            <a:schemeClr val="accent1"/>
          </a:soli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CHECK()</a:t>
            </a:r>
          </a:p>
          <a:p>
            <a:pPr algn="ctr"/>
            <a:r>
              <a:rPr lang="en-US" altLang="ja-JP" sz="2000" dirty="0" smtClean="0">
                <a:solidFill>
                  <a:schemeClr val="tx1"/>
                </a:solidFill>
              </a:rPr>
              <a:t>IF</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400" b="1" dirty="0" err="1" smtClean="0">
                <a:solidFill>
                  <a:srgbClr val="CC0000"/>
                </a:solidFill>
              </a:rPr>
              <a:t>goto</a:t>
            </a:r>
            <a:endParaRPr lang="en-US" altLang="ja-JP" sz="2400" b="1" dirty="0" smtClean="0">
              <a:solidFill>
                <a:srgbClr val="CC0000"/>
              </a:solidFill>
            </a:endParaRPr>
          </a:p>
          <a:p>
            <a:pPr algn="ctr"/>
            <a:r>
              <a:rPr lang="en-US" altLang="ja-JP" sz="2400" b="1" dirty="0" smtClean="0">
                <a:solidFill>
                  <a:srgbClr val="CC0000"/>
                </a:solidFill>
              </a:rPr>
              <a:t>label</a:t>
            </a:r>
          </a:p>
          <a:p>
            <a:pPr algn="ctr"/>
            <a:r>
              <a:rPr lang="en-US" altLang="ja-JP" sz="2000" dirty="0" smtClean="0">
                <a:solidFill>
                  <a:schemeClr val="tx1"/>
                </a:solidFill>
              </a:rPr>
              <a:t>END-IF</a:t>
            </a:r>
          </a:p>
          <a:p>
            <a:pPr algn="ctr"/>
            <a:r>
              <a:rPr lang="en-US" altLang="ja-JP" sz="2400" b="1" dirty="0" smtClean="0">
                <a:solidFill>
                  <a:srgbClr val="CC0000"/>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9" name="右矢印 8"/>
          <p:cNvSpPr/>
          <p:nvPr/>
        </p:nvSpPr>
        <p:spPr>
          <a:xfrm>
            <a:off x="4425058" y="5253677"/>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4130752" y="4681701"/>
            <a:ext cx="1223989" cy="400110"/>
          </a:xfrm>
          <a:prstGeom prst="rect">
            <a:avLst/>
          </a:prstGeom>
          <a:noFill/>
        </p:spPr>
        <p:txBody>
          <a:bodyPr wrap="square" rtlCol="0">
            <a:spAutoFit/>
          </a:bodyPr>
          <a:lstStyle/>
          <a:p>
            <a:r>
              <a:rPr lang="ja-JP" altLang="en-US" sz="2000" dirty="0" smtClean="0"/>
              <a:t>要素</a:t>
            </a:r>
            <a:r>
              <a:rPr lang="ja-JP" altLang="en-US" sz="2000" dirty="0"/>
              <a:t>抽出</a:t>
            </a:r>
            <a:endParaRPr kumimoji="1" lang="ja-JP" altLang="en-US" sz="2000" dirty="0"/>
          </a:p>
        </p:txBody>
      </p:sp>
      <p:sp>
        <p:nvSpPr>
          <p:cNvPr id="11" name="右矢印 10"/>
          <p:cNvSpPr/>
          <p:nvPr/>
        </p:nvSpPr>
        <p:spPr>
          <a:xfrm>
            <a:off x="181865" y="3292594"/>
            <a:ext cx="429695"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982312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0"/>
            <a:ext cx="9118848" cy="1143000"/>
          </a:xfrm>
        </p:spPr>
        <p:txBody>
          <a:bodyPr/>
          <a:lstStyle/>
          <a:p>
            <a:r>
              <a:rPr lang="ja-JP" altLang="en-US" sz="4000" dirty="0" smtClean="0"/>
              <a:t>ステップ</a:t>
            </a:r>
            <a:r>
              <a:rPr lang="en-US" altLang="ja-JP" sz="4000" dirty="0" smtClean="0"/>
              <a:t>2:</a:t>
            </a:r>
            <a:r>
              <a:rPr lang="ja-JP" altLang="en-US" sz="4000" dirty="0" smtClean="0"/>
              <a:t>コーディングパターン抽出</a:t>
            </a:r>
            <a:r>
              <a:rPr lang="en-US" altLang="ja-JP" sz="4000" dirty="0" smtClean="0"/>
              <a:t>(1/3)</a:t>
            </a:r>
            <a:endParaRPr kumimoji="1" lang="ja-JP" altLang="en-US" sz="4000" dirty="0"/>
          </a:p>
        </p:txBody>
      </p:sp>
      <p:sp>
        <p:nvSpPr>
          <p:cNvPr id="3" name="コンテンツ プレースホルダ 2"/>
          <p:cNvSpPr>
            <a:spLocks noGrp="1"/>
          </p:cNvSpPr>
          <p:nvPr>
            <p:ph idx="1"/>
          </p:nvPr>
        </p:nvSpPr>
        <p:spPr>
          <a:xfrm>
            <a:off x="35496" y="1600200"/>
            <a:ext cx="9217024" cy="4525963"/>
          </a:xfrm>
        </p:spPr>
        <p:txBody>
          <a:bodyPr/>
          <a:lstStyle/>
          <a:p>
            <a:pPr marL="342900" lvl="1" indent="-342900">
              <a:buFontTx/>
              <a:buChar char="•"/>
            </a:pPr>
            <a:r>
              <a:rPr lang="ja-JP" altLang="en-US" sz="3200" dirty="0" smtClean="0"/>
              <a:t>シーケンシャルパターンマイニングを利用</a:t>
            </a:r>
            <a:endParaRPr lang="en-US" altLang="ja-JP" dirty="0" smtClean="0"/>
          </a:p>
          <a:p>
            <a:pPr lvl="1"/>
            <a:r>
              <a:rPr lang="ja-JP" altLang="en-US" sz="2800" dirty="0"/>
              <a:t>順序</a:t>
            </a:r>
            <a:r>
              <a:rPr lang="ja-JP" altLang="en-US" sz="2800" dirty="0" smtClean="0"/>
              <a:t>を考慮する方がバグ検出において優秀</a:t>
            </a:r>
            <a:r>
              <a:rPr lang="en-US" altLang="ja-JP" sz="2400" dirty="0" smtClean="0"/>
              <a:t>[2]</a:t>
            </a:r>
            <a:endParaRPr lang="en-US" altLang="ja-JP" sz="2800" dirty="0" smtClean="0"/>
          </a:p>
          <a:p>
            <a:pPr lvl="1"/>
            <a:r>
              <a:rPr lang="ja-JP" altLang="en-US" sz="2900" dirty="0" smtClean="0"/>
              <a:t>使用</a:t>
            </a:r>
            <a:r>
              <a:rPr lang="ja-JP" altLang="en-US" sz="2900" dirty="0"/>
              <a:t>アルゴリズム</a:t>
            </a:r>
            <a:r>
              <a:rPr lang="ja-JP" altLang="en-US" sz="2900" dirty="0" smtClean="0"/>
              <a:t>は</a:t>
            </a:r>
            <a:r>
              <a:rPr lang="en-US" altLang="ja-JP" sz="2900" dirty="0" smtClean="0"/>
              <a:t>SPADE</a:t>
            </a:r>
            <a:r>
              <a:rPr lang="en-US" altLang="ja-JP" sz="2400" dirty="0" smtClean="0"/>
              <a:t>[3]</a:t>
            </a:r>
            <a:endParaRPr lang="en-US" altLang="ja-JP" dirty="0" smtClean="0"/>
          </a:p>
          <a:p>
            <a:endParaRPr lang="en-US" altLang="ja-JP" dirty="0" smtClean="0"/>
          </a:p>
          <a:p>
            <a:r>
              <a:rPr lang="ja-JP" altLang="en-US" sz="3200" dirty="0" smtClean="0"/>
              <a:t>最小支持度として</a:t>
            </a:r>
            <a:r>
              <a:rPr lang="en-US" altLang="ja-JP" sz="3200" b="1" dirty="0" smtClean="0"/>
              <a:t>10</a:t>
            </a:r>
            <a:r>
              <a:rPr lang="ja-JP" altLang="en-US" sz="3200" dirty="0" smtClean="0"/>
              <a:t>を指定</a:t>
            </a:r>
            <a:endParaRPr lang="en-US" altLang="ja-JP" sz="3200" dirty="0" smtClean="0"/>
          </a:p>
          <a:p>
            <a:pPr lvl="1"/>
            <a:r>
              <a:rPr lang="en-US" altLang="ja-JP" sz="2800" dirty="0" smtClean="0"/>
              <a:t>10</a:t>
            </a:r>
            <a:r>
              <a:rPr lang="ja-JP" altLang="en-US" sz="2800" dirty="0" smtClean="0"/>
              <a:t>個以上の関数に含まれるコーディングパターンを出力</a:t>
            </a:r>
            <a:endParaRPr lang="en-US" altLang="ja-JP" sz="2800" dirty="0"/>
          </a:p>
        </p:txBody>
      </p:sp>
      <p:sp>
        <p:nvSpPr>
          <p:cNvPr id="4" name="スライド番号プレースホルダ 3"/>
          <p:cNvSpPr>
            <a:spLocks noGrp="1"/>
          </p:cNvSpPr>
          <p:nvPr>
            <p:ph type="sldNum" sz="quarter" idx="12"/>
          </p:nvPr>
        </p:nvSpPr>
        <p:spPr>
          <a:xfrm>
            <a:off x="7916053" y="6308733"/>
            <a:ext cx="1150938" cy="288925"/>
          </a:xfrm>
        </p:spPr>
        <p:txBody>
          <a:bodyPr/>
          <a:lstStyle/>
          <a:p>
            <a:fld id="{BF0FB649-CAF6-47C7-8793-6679D20694D9}" type="slidenum">
              <a:rPr lang="en-US" altLang="ja-JP" smtClean="0"/>
              <a:pPr/>
              <a:t>17</a:t>
            </a:fld>
            <a:endParaRPr lang="en-US" altLang="ja-JP"/>
          </a:p>
        </p:txBody>
      </p:sp>
      <p:sp>
        <p:nvSpPr>
          <p:cNvPr id="6" name="テキスト ボックス 5"/>
          <p:cNvSpPr txBox="1"/>
          <p:nvPr/>
        </p:nvSpPr>
        <p:spPr>
          <a:xfrm>
            <a:off x="445221" y="5274219"/>
            <a:ext cx="8508932" cy="1323439"/>
          </a:xfrm>
          <a:prstGeom prst="rect">
            <a:avLst/>
          </a:prstGeom>
          <a:noFill/>
          <a:ln>
            <a:solidFill>
              <a:schemeClr val="tx1"/>
            </a:solidFill>
          </a:ln>
        </p:spPr>
        <p:txBody>
          <a:bodyPr wrap="none" rtlCol="0">
            <a:spAutoFit/>
          </a:bodyPr>
          <a:lstStyle/>
          <a:p>
            <a:r>
              <a:rPr kumimoji="1" lang="en-US" altLang="ja-JP" sz="1600" dirty="0" smtClean="0"/>
              <a:t>[2</a:t>
            </a:r>
            <a:r>
              <a:rPr lang="en-US" altLang="ja-JP" sz="1600" dirty="0" smtClean="0"/>
              <a:t>] </a:t>
            </a:r>
            <a:r>
              <a:rPr lang="en-US" altLang="ja-JP" sz="1600" dirty="0"/>
              <a:t>H</a:t>
            </a:r>
            <a:r>
              <a:rPr lang="ja-JP" altLang="en-US" sz="1600" dirty="0" err="1"/>
              <a:t>．</a:t>
            </a:r>
            <a:r>
              <a:rPr lang="en-US" altLang="ja-JP" sz="1600" dirty="0" err="1"/>
              <a:t>Kagdi</a:t>
            </a:r>
            <a:r>
              <a:rPr lang="en-US" altLang="ja-JP" sz="1600" dirty="0"/>
              <a:t> et al.” Comparing Approaches to Mining Source Code for </a:t>
            </a:r>
            <a:r>
              <a:rPr lang="en-US" altLang="ja-JP" sz="1600" dirty="0" smtClean="0"/>
              <a:t>Call-Usage </a:t>
            </a:r>
            <a:r>
              <a:rPr lang="en-US" altLang="ja-JP" sz="1600" dirty="0"/>
              <a:t>Patterns</a:t>
            </a:r>
            <a:r>
              <a:rPr lang="en-US" altLang="ja-JP" sz="1600" dirty="0" smtClean="0"/>
              <a:t>”</a:t>
            </a:r>
            <a:r>
              <a:rPr kumimoji="1" lang="en-US" altLang="ja-JP" sz="1600" dirty="0" smtClean="0"/>
              <a:t>,</a:t>
            </a:r>
          </a:p>
          <a:p>
            <a:r>
              <a:rPr lang="en-US" altLang="ja-JP" sz="1600" dirty="0"/>
              <a:t>i</a:t>
            </a:r>
            <a:r>
              <a:rPr lang="en-US" altLang="ja-JP" sz="1600" dirty="0" smtClean="0"/>
              <a:t>n </a:t>
            </a:r>
            <a:r>
              <a:rPr lang="en-US" altLang="ja-JP" sz="1600" dirty="0" err="1" smtClean="0"/>
              <a:t>Proc.of</a:t>
            </a:r>
            <a:r>
              <a:rPr lang="en-US" altLang="ja-JP" sz="1600" dirty="0" smtClean="0"/>
              <a:t> MSR 2007(2007)</a:t>
            </a:r>
          </a:p>
          <a:p>
            <a:endParaRPr kumimoji="1" lang="en-US" altLang="ja-JP" sz="1600" dirty="0" smtClean="0"/>
          </a:p>
          <a:p>
            <a:r>
              <a:rPr lang="en-US" altLang="ja-JP" sz="1600" dirty="0"/>
              <a:t>[3] Mohammed J. </a:t>
            </a:r>
            <a:r>
              <a:rPr lang="en-US" altLang="ja-JP" sz="1600" dirty="0" err="1"/>
              <a:t>Zaki</a:t>
            </a:r>
            <a:r>
              <a:rPr lang="en-US" altLang="ja-JP" sz="1600" dirty="0"/>
              <a:t>.” SPADE: An Efficient Algorithm for Mining Frequent </a:t>
            </a:r>
          </a:p>
          <a:p>
            <a:r>
              <a:rPr lang="en-US" altLang="ja-JP" sz="1600" dirty="0"/>
              <a:t>Sequences”, Machine Learning(2001</a:t>
            </a:r>
            <a:r>
              <a:rPr lang="en-US" altLang="ja-JP" sz="1600" dirty="0" smtClean="0"/>
              <a:t>)</a:t>
            </a:r>
            <a:endParaRPr kumimoji="1" lang="ja-JP" alt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ja-JP" altLang="en-US" sz="4000" dirty="0" smtClean="0"/>
              <a:t>ステップ</a:t>
            </a:r>
            <a:r>
              <a:rPr lang="en-US" altLang="ja-JP" sz="4000" dirty="0" smtClean="0"/>
              <a:t>2:</a:t>
            </a:r>
            <a:r>
              <a:rPr lang="ja-JP" altLang="en-US" sz="4000" dirty="0" smtClean="0"/>
              <a:t>コーディングパターン抽出</a:t>
            </a:r>
            <a:r>
              <a:rPr lang="en-US" altLang="ja-JP" sz="4000" dirty="0" smtClean="0"/>
              <a:t>(2/3)</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lang="ja-JP" altLang="en-US" sz="3200" dirty="0" smtClean="0"/>
              <a:t>入力となる系列データベースはステップ</a:t>
            </a:r>
            <a:r>
              <a:rPr lang="en-US" altLang="ja-JP" sz="3200" dirty="0" smtClean="0"/>
              <a:t>1</a:t>
            </a:r>
            <a:r>
              <a:rPr lang="ja-JP" altLang="en-US" sz="3200" dirty="0" smtClean="0"/>
              <a:t>の 　要素列を基に作成</a:t>
            </a:r>
            <a:endParaRPr lang="en-US" altLang="ja-JP" sz="3200" dirty="0" smtClean="0"/>
          </a:p>
          <a:p>
            <a:pPr lvl="1"/>
            <a:r>
              <a:rPr lang="ja-JP" altLang="en-US" sz="2800" dirty="0" smtClean="0"/>
              <a:t>系列</a:t>
            </a:r>
            <a:r>
              <a:rPr lang="en-US" altLang="ja-JP" sz="2800" dirty="0" smtClean="0"/>
              <a:t>ID</a:t>
            </a:r>
            <a:r>
              <a:rPr lang="ja-JP" altLang="en-US" sz="2800" dirty="0" smtClean="0"/>
              <a:t>はプログラム中の各関数に割り当て</a:t>
            </a:r>
            <a:endParaRPr lang="en-US" altLang="ja-JP" sz="2800" dirty="0" smtClean="0"/>
          </a:p>
          <a:p>
            <a:pPr lvl="1"/>
            <a:r>
              <a:rPr lang="ja-JP" altLang="en-US" sz="2800" dirty="0" smtClean="0"/>
              <a:t>アイテム列は各関数中の要素列に対応</a:t>
            </a:r>
            <a:endParaRPr lang="en-US" altLang="ja-JP" sz="2800" dirty="0" smtClean="0"/>
          </a:p>
          <a:p>
            <a:pPr lvl="1"/>
            <a:endParaRPr lang="en-US" altLang="ja-JP" sz="29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18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386918575"/>
              </p:ext>
            </p:extLst>
          </p:nvPr>
        </p:nvGraphicFramePr>
        <p:xfrm>
          <a:off x="683568" y="3826296"/>
          <a:ext cx="7344048" cy="2743200"/>
        </p:xfrm>
        <a:graphic>
          <a:graphicData uri="http://schemas.openxmlformats.org/drawingml/2006/table">
            <a:tbl>
              <a:tblPr firstRow="1" bandRow="1">
                <a:tableStyleId>{5C22544A-7EE6-4342-B048-85BDC9FD1C3A}</a:tableStyleId>
              </a:tblPr>
              <a:tblGrid>
                <a:gridCol w="1911464"/>
                <a:gridCol w="5432584"/>
              </a:tblGrid>
              <a:tr h="548640">
                <a:tc>
                  <a:txBody>
                    <a:bodyPr/>
                    <a:lstStyle/>
                    <a:p>
                      <a:pPr algn="ctr">
                        <a:lnSpc>
                          <a:spcPct val="150000"/>
                        </a:lnSpc>
                      </a:pPr>
                      <a:r>
                        <a:rPr kumimoji="1" lang="ja-JP" altLang="en-US" sz="2000" dirty="0" smtClean="0">
                          <a:solidFill>
                            <a:schemeClr val="tx1"/>
                          </a:solidFill>
                        </a:rPr>
                        <a:t>系列</a:t>
                      </a:r>
                      <a:r>
                        <a:rPr kumimoji="1" lang="en-US" altLang="ja-JP" sz="2000" dirty="0" smtClean="0">
                          <a:solidFill>
                            <a:schemeClr val="tx1"/>
                          </a:solidFill>
                        </a:rPr>
                        <a:t>ID</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2000" dirty="0" smtClean="0">
                          <a:solidFill>
                            <a:schemeClr val="tx1"/>
                          </a:solidFill>
                        </a:rPr>
                        <a:t>アイテム列</a:t>
                      </a:r>
                      <a:endParaRPr kumimoji="1" lang="en-US" altLang="ja-JP" sz="20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4304">
                <a:tc>
                  <a:txBody>
                    <a:bodyPr/>
                    <a:lstStyle/>
                    <a:p>
                      <a:pPr algn="ctr">
                        <a:lnSpc>
                          <a:spcPct val="150000"/>
                        </a:lnSpc>
                      </a:pPr>
                      <a:r>
                        <a:rPr kumimoji="1" lang="en-US" altLang="ja-JP" sz="2000" dirty="0" smtClean="0"/>
                        <a:t>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dirty="0" smtClean="0"/>
                        <a:t>IF   </a:t>
                      </a:r>
                      <a:r>
                        <a:rPr kumimoji="1" lang="en-US" altLang="ja-JP" sz="2000" dirty="0" err="1" smtClean="0"/>
                        <a:t>fopen</a:t>
                      </a:r>
                      <a:r>
                        <a:rPr kumimoji="1" lang="en-US" altLang="ja-JP" sz="2000" dirty="0" smtClean="0"/>
                        <a:t>()   END-IF   </a:t>
                      </a:r>
                      <a:r>
                        <a:rPr kumimoji="1" lang="en-US" altLang="ja-JP" sz="2000" dirty="0" err="1" smtClean="0"/>
                        <a:t>fgets</a:t>
                      </a:r>
                      <a:r>
                        <a:rPr kumimoji="1" lang="en-US" altLang="ja-JP" sz="2000" dirty="0" smtClean="0"/>
                        <a:t>() </a:t>
                      </a:r>
                      <a:r>
                        <a:rPr kumimoji="1" lang="en-US" altLang="ja-JP" sz="2000" baseline="0" dirty="0" smtClean="0"/>
                        <a:t>  </a:t>
                      </a:r>
                      <a:r>
                        <a:rPr kumimoji="1" lang="en-US" altLang="ja-JP" sz="2000" baseline="0" dirty="0" err="1" smtClean="0"/>
                        <a:t>fclose</a:t>
                      </a:r>
                      <a:r>
                        <a:rPr kumimoji="1" lang="en-US" altLang="ja-JP" sz="2000" baseline="0" dirty="0" smtClean="0"/>
                        <a:t>()  </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304">
                <a:tc>
                  <a:txBody>
                    <a:bodyPr/>
                    <a:lstStyle/>
                    <a:p>
                      <a:pPr algn="ctr">
                        <a:lnSpc>
                          <a:spcPct val="150000"/>
                        </a:lnSpc>
                      </a:pPr>
                      <a:r>
                        <a:rPr kumimoji="1" lang="en-US" altLang="ja-JP" sz="2000" dirty="0" smtClean="0"/>
                        <a:t>2</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kern="1200" dirty="0" err="1" smtClean="0">
                          <a:solidFill>
                            <a:schemeClr val="dk1"/>
                          </a:solidFill>
                          <a:latin typeface="+mn-lt"/>
                          <a:ea typeface="+mn-ea"/>
                          <a:cs typeface="+mn-cs"/>
                        </a:rPr>
                        <a:t>fopen</a:t>
                      </a:r>
                      <a:r>
                        <a:rPr kumimoji="1" lang="en-US" altLang="ja-JP" sz="2000" kern="1200" dirty="0" smtClean="0">
                          <a:solidFill>
                            <a:schemeClr val="dk1"/>
                          </a:solidFill>
                          <a:latin typeface="+mn-lt"/>
                          <a:ea typeface="+mn-ea"/>
                          <a:cs typeface="+mn-cs"/>
                        </a:rPr>
                        <a:t>()   </a:t>
                      </a:r>
                      <a:r>
                        <a:rPr kumimoji="1" lang="en-US" altLang="ja-JP" sz="2000" kern="1200" dirty="0" err="1" smtClean="0">
                          <a:solidFill>
                            <a:schemeClr val="dk1"/>
                          </a:solidFill>
                          <a:latin typeface="+mn-lt"/>
                          <a:ea typeface="+mn-ea"/>
                          <a:cs typeface="+mn-cs"/>
                        </a:rPr>
                        <a:t>goto</a:t>
                      </a:r>
                      <a:r>
                        <a:rPr kumimoji="1" lang="en-US" altLang="ja-JP" sz="2000" kern="1200" dirty="0" smtClean="0">
                          <a:solidFill>
                            <a:schemeClr val="dk1"/>
                          </a:solidFill>
                          <a:latin typeface="+mn-lt"/>
                          <a:ea typeface="+mn-ea"/>
                          <a:cs typeface="+mn-cs"/>
                        </a:rPr>
                        <a:t>   label   </a:t>
                      </a:r>
                      <a:r>
                        <a:rPr kumimoji="1" lang="en-US" altLang="ja-JP" sz="2000" kern="1200" dirty="0" err="1" smtClean="0">
                          <a:solidFill>
                            <a:schemeClr val="dk1"/>
                          </a:solidFill>
                          <a:latin typeface="+mn-lt"/>
                          <a:ea typeface="+mn-ea"/>
                          <a:cs typeface="+mn-cs"/>
                        </a:rPr>
                        <a:t>fgets</a:t>
                      </a:r>
                      <a:r>
                        <a:rPr kumimoji="1" lang="en-US" altLang="ja-JP" sz="2000" kern="1200" dirty="0" smtClean="0">
                          <a:solidFill>
                            <a:schemeClr val="dk1"/>
                          </a:solidFill>
                          <a:latin typeface="+mn-lt"/>
                          <a:ea typeface="+mn-ea"/>
                          <a:cs typeface="+mn-cs"/>
                        </a:rPr>
                        <a:t>()   label:  </a:t>
                      </a:r>
                      <a:r>
                        <a:rPr kumimoji="1" lang="en-US" altLang="ja-JP" sz="2000" kern="1200" baseline="0" dirty="0" smtClean="0">
                          <a:solidFill>
                            <a:schemeClr val="dk1"/>
                          </a:solidFill>
                          <a:latin typeface="+mn-lt"/>
                          <a:ea typeface="+mn-ea"/>
                          <a:cs typeface="+mn-cs"/>
                        </a:rPr>
                        <a:t> </a:t>
                      </a:r>
                      <a:r>
                        <a:rPr kumimoji="1" lang="en-US" altLang="ja-JP" sz="2000" kern="1200" dirty="0" err="1" smtClean="0">
                          <a:solidFill>
                            <a:schemeClr val="dk1"/>
                          </a:solidFill>
                          <a:latin typeface="+mn-lt"/>
                          <a:ea typeface="+mn-ea"/>
                          <a:cs typeface="+mn-cs"/>
                        </a:rPr>
                        <a:t>fclose</a:t>
                      </a:r>
                      <a:r>
                        <a:rPr kumimoji="1" lang="en-US" altLang="ja-JP" sz="2000" kern="1200" dirty="0" smtClean="0">
                          <a:solidFill>
                            <a:schemeClr val="dk1"/>
                          </a:solidFill>
                          <a:latin typeface="+mn-lt"/>
                          <a:ea typeface="+mn-ea"/>
                          <a:cs typeface="+mn-cs"/>
                        </a:rPr>
                        <a:t>()</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304">
                <a:tc>
                  <a:txBody>
                    <a:bodyPr/>
                    <a:lstStyle/>
                    <a:p>
                      <a:pPr algn="ctr">
                        <a:lnSpc>
                          <a:spcPct val="150000"/>
                        </a:lnSpc>
                      </a:pPr>
                      <a:r>
                        <a:rPr kumimoji="1" lang="en-US" altLang="ja-JP" sz="2000" dirty="0" smtClean="0"/>
                        <a:t>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dirty="0" err="1" smtClean="0"/>
                        <a:t>fopen</a:t>
                      </a:r>
                      <a:r>
                        <a:rPr kumimoji="1" lang="en-US" altLang="ja-JP" sz="2000" dirty="0" smtClean="0"/>
                        <a:t>()   IF   </a:t>
                      </a:r>
                      <a:r>
                        <a:rPr kumimoji="1" lang="en-US" altLang="ja-JP" sz="2000" dirty="0" err="1" smtClean="0"/>
                        <a:t>fgets</a:t>
                      </a:r>
                      <a:r>
                        <a:rPr kumimoji="1" lang="en-US" altLang="ja-JP" sz="2000" dirty="0" smtClean="0"/>
                        <a:t>()   return   END-IF  </a:t>
                      </a:r>
                      <a:r>
                        <a:rPr kumimoji="1" lang="en-US" altLang="ja-JP" sz="2000" baseline="0" dirty="0" smtClean="0"/>
                        <a:t> </a:t>
                      </a:r>
                      <a:r>
                        <a:rPr kumimoji="1" lang="en-US" altLang="ja-JP" sz="2000" baseline="0" dirty="0" err="1" smtClean="0"/>
                        <a:t>fclose</a:t>
                      </a:r>
                      <a:r>
                        <a:rPr kumimoji="1" lang="en-US" altLang="ja-JP" sz="2000" baseline="0" dirty="0" smtClean="0"/>
                        <a:t>()</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304">
                <a:tc>
                  <a:txBody>
                    <a:bodyPr/>
                    <a:lstStyle/>
                    <a:p>
                      <a:pPr algn="ctr">
                        <a:lnSpc>
                          <a:spcPct val="150000"/>
                        </a:lnSpc>
                      </a:pPr>
                      <a:r>
                        <a:rPr kumimoji="1" lang="en-US" altLang="ja-JP" sz="2000" dirty="0" smtClean="0"/>
                        <a:t>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dirty="0" err="1" smtClean="0"/>
                        <a:t>fopen</a:t>
                      </a:r>
                      <a:r>
                        <a:rPr kumimoji="1" lang="en-US" altLang="ja-JP" sz="2000" dirty="0" smtClean="0"/>
                        <a:t>()   </a:t>
                      </a:r>
                      <a:r>
                        <a:rPr kumimoji="1" lang="en-US" altLang="ja-JP" sz="2000" dirty="0" err="1" smtClean="0"/>
                        <a:t>fgets</a:t>
                      </a:r>
                      <a:r>
                        <a:rPr kumimoji="1" lang="en-US" altLang="ja-JP" sz="2000" dirty="0" smtClean="0"/>
                        <a:t>()   </a:t>
                      </a:r>
                      <a:r>
                        <a:rPr kumimoji="1" lang="en-US" altLang="ja-JP" sz="2000" dirty="0" err="1" smtClean="0"/>
                        <a:t>fclose</a:t>
                      </a:r>
                      <a:r>
                        <a:rPr kumimoji="1" lang="en-US" altLang="ja-JP" sz="2000" dirty="0" smtClean="0"/>
                        <a:t>()</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5227974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ja-JP" altLang="en-US" sz="4000" dirty="0" smtClean="0"/>
              <a:t>ステップ</a:t>
            </a:r>
            <a:r>
              <a:rPr lang="en-US" altLang="ja-JP" sz="4000" dirty="0" smtClean="0"/>
              <a:t>2:</a:t>
            </a:r>
            <a:r>
              <a:rPr lang="ja-JP" altLang="en-US" sz="4000" dirty="0" smtClean="0"/>
              <a:t>コーディングパターン抽出</a:t>
            </a:r>
            <a:r>
              <a:rPr lang="en-US" altLang="ja-JP" sz="4000" dirty="0" smtClean="0"/>
              <a:t>(3/3)</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lang="ja-JP" altLang="en-US" sz="3200" dirty="0" smtClean="0"/>
              <a:t> 例：最小支持度</a:t>
            </a:r>
            <a:r>
              <a:rPr lang="en-US" altLang="ja-JP" sz="3200" dirty="0" smtClean="0"/>
              <a:t>2</a:t>
            </a:r>
            <a:r>
              <a:rPr lang="ja-JP" altLang="en-US" sz="3200" dirty="0" smtClean="0"/>
              <a:t>でシーケンシャルパターン　　マイニング</a:t>
            </a:r>
            <a:endParaRPr lang="en-US" altLang="ja-JP" sz="2800" dirty="0" smtClean="0"/>
          </a:p>
          <a:p>
            <a:pPr lvl="1"/>
            <a:endParaRPr lang="en-US" altLang="ja-JP" sz="29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19</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706961051"/>
              </p:ext>
            </p:extLst>
          </p:nvPr>
        </p:nvGraphicFramePr>
        <p:xfrm>
          <a:off x="755576" y="2708920"/>
          <a:ext cx="7570416" cy="2743200"/>
        </p:xfrm>
        <a:graphic>
          <a:graphicData uri="http://schemas.openxmlformats.org/drawingml/2006/table">
            <a:tbl>
              <a:tblPr firstRow="1" bandRow="1">
                <a:tableStyleId>{5C22544A-7EE6-4342-B048-85BDC9FD1C3A}</a:tableStyleId>
              </a:tblPr>
              <a:tblGrid>
                <a:gridCol w="1970382"/>
                <a:gridCol w="5600034"/>
              </a:tblGrid>
              <a:tr h="548640">
                <a:tc>
                  <a:txBody>
                    <a:bodyPr/>
                    <a:lstStyle/>
                    <a:p>
                      <a:pPr algn="ctr">
                        <a:lnSpc>
                          <a:spcPct val="150000"/>
                        </a:lnSpc>
                      </a:pPr>
                      <a:r>
                        <a:rPr kumimoji="1" lang="ja-JP" altLang="en-US" sz="2000" dirty="0" smtClean="0">
                          <a:solidFill>
                            <a:schemeClr val="tx1"/>
                          </a:solidFill>
                        </a:rPr>
                        <a:t>系列</a:t>
                      </a:r>
                      <a:r>
                        <a:rPr kumimoji="1" lang="en-US" altLang="ja-JP" sz="2000" dirty="0" smtClean="0">
                          <a:solidFill>
                            <a:schemeClr val="tx1"/>
                          </a:solidFill>
                        </a:rPr>
                        <a:t>ID</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2000" dirty="0" smtClean="0">
                          <a:solidFill>
                            <a:schemeClr val="tx1"/>
                          </a:solidFill>
                        </a:rPr>
                        <a:t>アイテム列</a:t>
                      </a:r>
                      <a:endParaRPr kumimoji="1" lang="en-US" altLang="ja-JP" sz="20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4304">
                <a:tc>
                  <a:txBody>
                    <a:bodyPr/>
                    <a:lstStyle/>
                    <a:p>
                      <a:pPr algn="ctr">
                        <a:lnSpc>
                          <a:spcPct val="150000"/>
                        </a:lnSpc>
                      </a:pPr>
                      <a:r>
                        <a:rPr kumimoji="1" lang="en-US" altLang="ja-JP" sz="2000" dirty="0" smtClean="0"/>
                        <a:t>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dirty="0" smtClean="0"/>
                        <a:t>IF   </a:t>
                      </a:r>
                      <a:r>
                        <a:rPr kumimoji="1" lang="en-US" altLang="ja-JP" sz="2000" b="1" dirty="0" err="1" smtClean="0">
                          <a:solidFill>
                            <a:srgbClr val="C00000"/>
                          </a:solidFill>
                        </a:rPr>
                        <a:t>fopen</a:t>
                      </a:r>
                      <a:r>
                        <a:rPr kumimoji="1" lang="en-US" altLang="ja-JP" sz="2000" b="1" dirty="0" smtClean="0">
                          <a:solidFill>
                            <a:srgbClr val="C00000"/>
                          </a:solidFill>
                        </a:rPr>
                        <a:t>()</a:t>
                      </a:r>
                      <a:r>
                        <a:rPr kumimoji="1" lang="en-US" altLang="ja-JP" sz="2000" dirty="0" smtClean="0"/>
                        <a:t>   END-IF   </a:t>
                      </a:r>
                      <a:r>
                        <a:rPr kumimoji="1" lang="en-US" altLang="ja-JP" sz="2000" b="1" dirty="0" err="1" smtClean="0">
                          <a:solidFill>
                            <a:srgbClr val="C00000"/>
                          </a:solidFill>
                        </a:rPr>
                        <a:t>fgets</a:t>
                      </a:r>
                      <a:r>
                        <a:rPr kumimoji="1" lang="en-US" altLang="ja-JP" sz="2000" b="1" dirty="0" smtClean="0">
                          <a:solidFill>
                            <a:srgbClr val="C00000"/>
                          </a:solidFill>
                        </a:rPr>
                        <a:t>() </a:t>
                      </a:r>
                      <a:r>
                        <a:rPr kumimoji="1" lang="en-US" altLang="ja-JP" sz="2000" b="1" baseline="0" dirty="0" smtClean="0">
                          <a:solidFill>
                            <a:srgbClr val="C00000"/>
                          </a:solidFill>
                        </a:rPr>
                        <a:t>  </a:t>
                      </a:r>
                      <a:r>
                        <a:rPr kumimoji="1" lang="en-US" altLang="ja-JP" sz="2000" b="1" baseline="0" dirty="0" err="1" smtClean="0">
                          <a:solidFill>
                            <a:srgbClr val="C00000"/>
                          </a:solidFill>
                        </a:rPr>
                        <a:t>fclose</a:t>
                      </a:r>
                      <a:r>
                        <a:rPr kumimoji="1" lang="en-US" altLang="ja-JP" sz="2000" b="1" baseline="0" dirty="0" smtClean="0">
                          <a:solidFill>
                            <a:srgbClr val="C00000"/>
                          </a:solidFill>
                        </a:rPr>
                        <a:t>()</a:t>
                      </a:r>
                      <a:r>
                        <a:rPr kumimoji="1" lang="en-US" altLang="ja-JP" sz="2000" baseline="0" dirty="0" smtClean="0"/>
                        <a:t>  </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304">
                <a:tc>
                  <a:txBody>
                    <a:bodyPr/>
                    <a:lstStyle/>
                    <a:p>
                      <a:pPr algn="ctr">
                        <a:lnSpc>
                          <a:spcPct val="150000"/>
                        </a:lnSpc>
                      </a:pPr>
                      <a:r>
                        <a:rPr kumimoji="1" lang="en-US" altLang="ja-JP" sz="2000" dirty="0" smtClean="0"/>
                        <a:t>2</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b="1" kern="1200" dirty="0" err="1" smtClean="0">
                          <a:solidFill>
                            <a:srgbClr val="C00000"/>
                          </a:solidFill>
                          <a:latin typeface="+mn-lt"/>
                          <a:ea typeface="+mn-ea"/>
                          <a:cs typeface="+mn-cs"/>
                        </a:rPr>
                        <a:t>fopen</a:t>
                      </a:r>
                      <a:r>
                        <a:rPr kumimoji="1" lang="en-US" altLang="ja-JP" sz="2000" b="1" kern="1200" dirty="0" smtClean="0">
                          <a:solidFill>
                            <a:srgbClr val="C00000"/>
                          </a:solidFill>
                          <a:latin typeface="+mn-lt"/>
                          <a:ea typeface="+mn-ea"/>
                          <a:cs typeface="+mn-cs"/>
                        </a:rPr>
                        <a:t>()</a:t>
                      </a:r>
                      <a:r>
                        <a:rPr kumimoji="1" lang="en-US" altLang="ja-JP" sz="2000" kern="1200" dirty="0" smtClean="0">
                          <a:solidFill>
                            <a:schemeClr val="dk1"/>
                          </a:solidFill>
                          <a:latin typeface="+mn-lt"/>
                          <a:ea typeface="+mn-ea"/>
                          <a:cs typeface="+mn-cs"/>
                        </a:rPr>
                        <a:t>   </a:t>
                      </a:r>
                      <a:r>
                        <a:rPr kumimoji="1" lang="en-US" altLang="ja-JP" sz="2000" kern="1200" dirty="0" err="1" smtClean="0">
                          <a:solidFill>
                            <a:schemeClr val="dk1"/>
                          </a:solidFill>
                          <a:latin typeface="+mn-lt"/>
                          <a:ea typeface="+mn-ea"/>
                          <a:cs typeface="+mn-cs"/>
                        </a:rPr>
                        <a:t>goto</a:t>
                      </a:r>
                      <a:r>
                        <a:rPr kumimoji="1" lang="en-US" altLang="ja-JP" sz="2000" kern="1200" dirty="0" smtClean="0">
                          <a:solidFill>
                            <a:schemeClr val="dk1"/>
                          </a:solidFill>
                          <a:latin typeface="+mn-lt"/>
                          <a:ea typeface="+mn-ea"/>
                          <a:cs typeface="+mn-cs"/>
                        </a:rPr>
                        <a:t>   label   </a:t>
                      </a:r>
                      <a:r>
                        <a:rPr kumimoji="1" lang="en-US" altLang="ja-JP" sz="2000" b="1" kern="1200" dirty="0" err="1" smtClean="0">
                          <a:solidFill>
                            <a:srgbClr val="C00000"/>
                          </a:solidFill>
                          <a:latin typeface="+mn-lt"/>
                          <a:ea typeface="+mn-ea"/>
                          <a:cs typeface="+mn-cs"/>
                        </a:rPr>
                        <a:t>fgets</a:t>
                      </a:r>
                      <a:r>
                        <a:rPr kumimoji="1" lang="en-US" altLang="ja-JP" sz="2000" b="1" kern="1200" dirty="0" smtClean="0">
                          <a:solidFill>
                            <a:srgbClr val="C00000"/>
                          </a:solidFill>
                          <a:latin typeface="+mn-lt"/>
                          <a:ea typeface="+mn-ea"/>
                          <a:cs typeface="+mn-cs"/>
                        </a:rPr>
                        <a:t>()</a:t>
                      </a:r>
                      <a:r>
                        <a:rPr kumimoji="1" lang="en-US" altLang="ja-JP" sz="2000" kern="1200" dirty="0" smtClean="0">
                          <a:solidFill>
                            <a:schemeClr val="dk1"/>
                          </a:solidFill>
                          <a:latin typeface="+mn-lt"/>
                          <a:ea typeface="+mn-ea"/>
                          <a:cs typeface="+mn-cs"/>
                        </a:rPr>
                        <a:t>   label:  </a:t>
                      </a:r>
                      <a:r>
                        <a:rPr kumimoji="1" lang="en-US" altLang="ja-JP" sz="2000" kern="1200" baseline="0" dirty="0" smtClean="0">
                          <a:solidFill>
                            <a:schemeClr val="dk1"/>
                          </a:solidFill>
                          <a:latin typeface="+mn-lt"/>
                          <a:ea typeface="+mn-ea"/>
                          <a:cs typeface="+mn-cs"/>
                        </a:rPr>
                        <a:t> </a:t>
                      </a:r>
                      <a:r>
                        <a:rPr kumimoji="1" lang="en-US" altLang="ja-JP" sz="2000" b="1" kern="1200" dirty="0" err="1" smtClean="0">
                          <a:solidFill>
                            <a:srgbClr val="C00000"/>
                          </a:solidFill>
                          <a:latin typeface="+mn-lt"/>
                          <a:ea typeface="+mn-ea"/>
                          <a:cs typeface="+mn-cs"/>
                        </a:rPr>
                        <a:t>fclose</a:t>
                      </a:r>
                      <a:r>
                        <a:rPr kumimoji="1" lang="en-US" altLang="ja-JP" sz="2000" b="1" kern="1200" dirty="0" smtClean="0">
                          <a:solidFill>
                            <a:srgbClr val="C00000"/>
                          </a:solidFill>
                          <a:latin typeface="+mn-lt"/>
                          <a:ea typeface="+mn-ea"/>
                          <a:cs typeface="+mn-cs"/>
                        </a:rPr>
                        <a:t>()</a:t>
                      </a:r>
                      <a:endParaRPr kumimoji="1" lang="ja-JP" altLang="en-US" sz="2000"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304">
                <a:tc>
                  <a:txBody>
                    <a:bodyPr/>
                    <a:lstStyle/>
                    <a:p>
                      <a:pPr algn="ctr">
                        <a:lnSpc>
                          <a:spcPct val="150000"/>
                        </a:lnSpc>
                      </a:pPr>
                      <a:r>
                        <a:rPr kumimoji="1" lang="en-US" altLang="ja-JP" sz="2000" dirty="0" smtClean="0"/>
                        <a:t>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b="1" dirty="0" err="1" smtClean="0">
                          <a:solidFill>
                            <a:srgbClr val="C00000"/>
                          </a:solidFill>
                        </a:rPr>
                        <a:t>fopen</a:t>
                      </a:r>
                      <a:r>
                        <a:rPr kumimoji="1" lang="en-US" altLang="ja-JP" sz="2000" b="1" dirty="0" smtClean="0">
                          <a:solidFill>
                            <a:srgbClr val="C00000"/>
                          </a:solidFill>
                        </a:rPr>
                        <a:t>()</a:t>
                      </a:r>
                      <a:r>
                        <a:rPr kumimoji="1" lang="en-US" altLang="ja-JP" sz="2000" dirty="0" smtClean="0"/>
                        <a:t>   IF   </a:t>
                      </a:r>
                      <a:r>
                        <a:rPr kumimoji="1" lang="en-US" altLang="ja-JP" sz="2000" b="1" dirty="0" err="1" smtClean="0">
                          <a:solidFill>
                            <a:srgbClr val="C00000"/>
                          </a:solidFill>
                        </a:rPr>
                        <a:t>fgets</a:t>
                      </a:r>
                      <a:r>
                        <a:rPr kumimoji="1" lang="en-US" altLang="ja-JP" sz="2000" b="1" dirty="0" smtClean="0">
                          <a:solidFill>
                            <a:srgbClr val="C00000"/>
                          </a:solidFill>
                        </a:rPr>
                        <a:t>()</a:t>
                      </a:r>
                      <a:r>
                        <a:rPr kumimoji="1" lang="en-US" altLang="ja-JP" sz="2000" dirty="0" smtClean="0"/>
                        <a:t>   return   END-IF  </a:t>
                      </a:r>
                      <a:r>
                        <a:rPr kumimoji="1" lang="en-US" altLang="ja-JP" sz="2000" baseline="0" dirty="0" smtClean="0"/>
                        <a:t> </a:t>
                      </a:r>
                      <a:r>
                        <a:rPr kumimoji="1" lang="en-US" altLang="ja-JP" sz="2000" b="1" baseline="0" dirty="0" err="1" smtClean="0">
                          <a:solidFill>
                            <a:srgbClr val="C00000"/>
                          </a:solidFill>
                        </a:rPr>
                        <a:t>fclose</a:t>
                      </a:r>
                      <a:r>
                        <a:rPr kumimoji="1" lang="en-US" altLang="ja-JP" sz="2000" b="1" baseline="0" dirty="0" smtClean="0">
                          <a:solidFill>
                            <a:srgbClr val="C00000"/>
                          </a:solidFill>
                        </a:rPr>
                        <a:t>()</a:t>
                      </a:r>
                      <a:endParaRPr kumimoji="1" lang="ja-JP" altLang="en-US" sz="2000"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304">
                <a:tc>
                  <a:txBody>
                    <a:bodyPr/>
                    <a:lstStyle/>
                    <a:p>
                      <a:pPr algn="ctr">
                        <a:lnSpc>
                          <a:spcPct val="150000"/>
                        </a:lnSpc>
                      </a:pPr>
                      <a:r>
                        <a:rPr kumimoji="1" lang="en-US" altLang="ja-JP" sz="2000" dirty="0" smtClean="0"/>
                        <a:t>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50000"/>
                        </a:lnSpc>
                      </a:pPr>
                      <a:r>
                        <a:rPr kumimoji="1" lang="en-US" altLang="ja-JP" sz="2000" b="1" dirty="0" err="1" smtClean="0">
                          <a:solidFill>
                            <a:srgbClr val="C00000"/>
                          </a:solidFill>
                        </a:rPr>
                        <a:t>fopen</a:t>
                      </a:r>
                      <a:r>
                        <a:rPr kumimoji="1" lang="en-US" altLang="ja-JP" sz="2000" b="1" dirty="0" smtClean="0">
                          <a:solidFill>
                            <a:srgbClr val="C00000"/>
                          </a:solidFill>
                        </a:rPr>
                        <a:t>()   </a:t>
                      </a:r>
                      <a:r>
                        <a:rPr kumimoji="1" lang="en-US" altLang="ja-JP" sz="2000" b="1" dirty="0" err="1" smtClean="0">
                          <a:solidFill>
                            <a:srgbClr val="C00000"/>
                          </a:solidFill>
                        </a:rPr>
                        <a:t>fgets</a:t>
                      </a:r>
                      <a:r>
                        <a:rPr kumimoji="1" lang="en-US" altLang="ja-JP" sz="2000" b="1" dirty="0" smtClean="0">
                          <a:solidFill>
                            <a:srgbClr val="C00000"/>
                          </a:solidFill>
                        </a:rPr>
                        <a:t>()   </a:t>
                      </a:r>
                      <a:r>
                        <a:rPr kumimoji="1" lang="en-US" altLang="ja-JP" sz="2000" b="1" dirty="0" err="1" smtClean="0">
                          <a:solidFill>
                            <a:srgbClr val="C00000"/>
                          </a:solidFill>
                        </a:rPr>
                        <a:t>fclose</a:t>
                      </a:r>
                      <a:r>
                        <a:rPr kumimoji="1" lang="en-US" altLang="ja-JP" sz="2000" b="1" dirty="0" smtClean="0">
                          <a:solidFill>
                            <a:srgbClr val="C00000"/>
                          </a:solidFill>
                        </a:rPr>
                        <a:t>()</a:t>
                      </a:r>
                      <a:endParaRPr kumimoji="1" lang="ja-JP" altLang="en-US" sz="2000"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テキスト ボックス 5"/>
          <p:cNvSpPr txBox="1"/>
          <p:nvPr/>
        </p:nvSpPr>
        <p:spPr>
          <a:xfrm>
            <a:off x="179512" y="5520440"/>
            <a:ext cx="8371202" cy="1077218"/>
          </a:xfrm>
          <a:prstGeom prst="rect">
            <a:avLst/>
          </a:prstGeom>
          <a:noFill/>
        </p:spPr>
        <p:txBody>
          <a:bodyPr wrap="none" rtlCol="0">
            <a:spAutoFit/>
          </a:bodyPr>
          <a:lstStyle/>
          <a:p>
            <a:r>
              <a:rPr kumimoji="1" lang="en-US" altLang="ja-JP" sz="3200" dirty="0" err="1" smtClean="0"/>
              <a:t>fopen</a:t>
            </a:r>
            <a:r>
              <a:rPr kumimoji="1" lang="en-US" altLang="ja-JP" sz="3200" dirty="0" smtClean="0"/>
              <a:t>() </a:t>
            </a:r>
            <a:r>
              <a:rPr kumimoji="1" lang="en-US" altLang="ja-JP" sz="3200" dirty="0" err="1" smtClean="0"/>
              <a:t>fgets</a:t>
            </a:r>
            <a:r>
              <a:rPr kumimoji="1" lang="en-US" altLang="ja-JP" sz="3200" dirty="0" smtClean="0"/>
              <a:t>() </a:t>
            </a:r>
            <a:r>
              <a:rPr kumimoji="1" lang="en-US" altLang="ja-JP" sz="3200" dirty="0" err="1" smtClean="0"/>
              <a:t>fclose</a:t>
            </a:r>
            <a:r>
              <a:rPr kumimoji="1" lang="en-US" altLang="ja-JP" sz="3200" dirty="0" smtClean="0"/>
              <a:t>()</a:t>
            </a:r>
            <a:r>
              <a:rPr kumimoji="1" lang="ja-JP" altLang="en-US" sz="3200" dirty="0" smtClean="0"/>
              <a:t>という</a:t>
            </a:r>
            <a:r>
              <a:rPr lang="ja-JP" altLang="en-US" sz="3200" dirty="0" smtClean="0"/>
              <a:t>系列長が</a:t>
            </a:r>
            <a:r>
              <a:rPr lang="en-US" altLang="ja-JP" sz="3200" dirty="0" smtClean="0"/>
              <a:t>3</a:t>
            </a:r>
            <a:r>
              <a:rPr lang="ja-JP" altLang="en-US" sz="3200" dirty="0" err="1" smtClean="0"/>
              <a:t>，</a:t>
            </a:r>
            <a:endParaRPr lang="en-US" altLang="ja-JP" sz="3200" dirty="0" smtClean="0"/>
          </a:p>
          <a:p>
            <a:r>
              <a:rPr kumimoji="1" lang="ja-JP" altLang="en-US" sz="3200" dirty="0" smtClean="0"/>
              <a:t>支持度が</a:t>
            </a:r>
            <a:r>
              <a:rPr kumimoji="1" lang="en-US" altLang="ja-JP" sz="3200" dirty="0" smtClean="0"/>
              <a:t>4</a:t>
            </a:r>
            <a:r>
              <a:rPr kumimoji="1" lang="ja-JP" altLang="en-US" sz="3200" dirty="0" smtClean="0"/>
              <a:t>の</a:t>
            </a:r>
            <a:r>
              <a:rPr lang="ja-JP" altLang="en-US" sz="3200" dirty="0" smtClean="0"/>
              <a:t>コーディングパターンが抽出され</a:t>
            </a:r>
            <a:r>
              <a:rPr lang="ja-JP" altLang="en-US" sz="3200" dirty="0"/>
              <a:t>る</a:t>
            </a:r>
            <a:endParaRPr kumimoji="1" lang="ja-JP" altLang="en-US" sz="3200" dirty="0"/>
          </a:p>
        </p:txBody>
      </p:sp>
    </p:spTree>
    <p:extLst>
      <p:ext uri="{BB962C8B-B14F-4D97-AF65-F5344CB8AC3E}">
        <p14:creationId xmlns:p14="http://schemas.microsoft.com/office/powerpoint/2010/main" val="2052153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コーディングパターン</a:t>
            </a:r>
            <a:endParaRPr kumimoji="1" lang="ja-JP" altLang="en-US" sz="4000" dirty="0"/>
          </a:p>
        </p:txBody>
      </p:sp>
      <p:sp>
        <p:nvSpPr>
          <p:cNvPr id="3" name="コンテンツ プレースホルダ 2"/>
          <p:cNvSpPr>
            <a:spLocks noGrp="1"/>
          </p:cNvSpPr>
          <p:nvPr>
            <p:ph idx="1"/>
          </p:nvPr>
        </p:nvSpPr>
        <p:spPr>
          <a:xfrm>
            <a:off x="107504" y="1556792"/>
            <a:ext cx="8877423" cy="4525963"/>
          </a:xfrm>
        </p:spPr>
        <p:txBody>
          <a:bodyPr/>
          <a:lstStyle/>
          <a:p>
            <a:r>
              <a:rPr kumimoji="1" lang="ja-JP" altLang="en-US" sz="3200" dirty="0" smtClean="0"/>
              <a:t>複数のモジュールに分散する定型的なコード</a:t>
            </a:r>
            <a:r>
              <a:rPr kumimoji="1" lang="en-US" altLang="ja-JP" sz="2400" dirty="0" smtClean="0"/>
              <a:t>[1]</a:t>
            </a:r>
            <a:endParaRPr kumimoji="1" lang="en-US" altLang="ja-JP" dirty="0" smtClean="0"/>
          </a:p>
          <a:p>
            <a:pPr lvl="1"/>
            <a:r>
              <a:rPr lang="ja-JP" altLang="en-US" sz="2800" dirty="0" smtClean="0"/>
              <a:t>例：ファイルのオープン・クローズ，例外処理など</a:t>
            </a:r>
            <a:endParaRPr lang="en-US" altLang="ja-JP" sz="2800" dirty="0" smtClean="0"/>
          </a:p>
          <a:p>
            <a:pPr lvl="1"/>
            <a:endParaRPr lang="en-US" altLang="ja-JP" dirty="0" smtClean="0"/>
          </a:p>
          <a:p>
            <a:pPr lvl="1"/>
            <a:endParaRPr lang="en-US" altLang="ja-JP" dirty="0"/>
          </a:p>
          <a:p>
            <a:pPr lvl="1"/>
            <a:endParaRPr lang="en-US" altLang="ja-JP" dirty="0"/>
          </a:p>
          <a:p>
            <a:pPr lvl="1"/>
            <a:endParaRPr lang="en-US" altLang="ja-JP" dirty="0"/>
          </a:p>
          <a:p>
            <a:pPr lvl="1"/>
            <a:endParaRPr lang="en-US" altLang="ja-JP" dirty="0"/>
          </a:p>
          <a:p>
            <a:r>
              <a:rPr lang="ja-JP" altLang="en-US" sz="3200" dirty="0" smtClean="0"/>
              <a:t>守らなければいけないルールとして</a:t>
            </a:r>
            <a:r>
              <a:rPr lang="ja-JP" altLang="en-US" sz="3200" dirty="0"/>
              <a:t>利用</a:t>
            </a:r>
            <a:r>
              <a:rPr lang="ja-JP" altLang="en-US" sz="3200" dirty="0" smtClean="0"/>
              <a:t>できる</a:t>
            </a:r>
            <a:endParaRPr lang="en-US" altLang="ja-JP" sz="3200" dirty="0"/>
          </a:p>
          <a:p>
            <a:pPr lvl="1"/>
            <a:r>
              <a:rPr lang="ja-JP" altLang="en-US" sz="2800" dirty="0" smtClean="0"/>
              <a:t>例：</a:t>
            </a:r>
            <a:r>
              <a:rPr lang="en-US" altLang="ja-JP" sz="2800" dirty="0" err="1" smtClean="0"/>
              <a:t>fopen</a:t>
            </a:r>
            <a:r>
              <a:rPr lang="en-US" altLang="ja-JP" sz="2800" dirty="0" smtClean="0"/>
              <a:t>()</a:t>
            </a:r>
            <a:r>
              <a:rPr lang="ja-JP" altLang="en-US" sz="2800" dirty="0" smtClean="0"/>
              <a:t>を呼び出した後は必ず</a:t>
            </a:r>
            <a:r>
              <a:rPr lang="en-US" altLang="ja-JP" sz="2800" dirty="0" err="1" smtClean="0"/>
              <a:t>fclose</a:t>
            </a:r>
            <a:r>
              <a:rPr lang="en-US" altLang="ja-JP" sz="2800" dirty="0" smtClean="0"/>
              <a:t>()</a:t>
            </a:r>
            <a:r>
              <a:rPr lang="ja-JP" altLang="en-US" sz="2800" dirty="0" smtClean="0"/>
              <a:t>を呼び出す</a:t>
            </a:r>
            <a:endParaRPr lang="en-US" altLang="ja-JP" sz="2800" dirty="0"/>
          </a:p>
          <a:p>
            <a:pPr lvl="1"/>
            <a:endParaRPr lang="en-US" altLang="ja-JP" dirty="0" smtClean="0"/>
          </a:p>
          <a:p>
            <a:pPr lvl="1"/>
            <a:endParaRPr lang="en-US" altLang="ja-JP" dirty="0"/>
          </a:p>
          <a:p>
            <a:pPr lvl="1"/>
            <a:endParaRPr lang="en-US" altLang="ja-JP" dirty="0" smtClean="0"/>
          </a:p>
          <a:p>
            <a:pPr marL="457200" lvl="1" indent="0">
              <a:buNone/>
            </a:pPr>
            <a:endParaRPr lang="en-US" altLang="ja-JP" dirty="0"/>
          </a:p>
          <a:p>
            <a:pPr lvl="1"/>
            <a:endParaRPr lang="en-US" altLang="ja-JP" dirty="0" smtClean="0"/>
          </a:p>
          <a:p>
            <a:pPr lvl="1"/>
            <a:endParaRPr lang="en-US" altLang="ja-JP" dirty="0"/>
          </a:p>
          <a:p>
            <a:endParaRPr lang="en-US" altLang="ja-JP" dirty="0" smtClean="0"/>
          </a:p>
          <a:p>
            <a:pPr lvl="1"/>
            <a:endParaRPr lang="en-US" altLang="ja-JP" dirty="0" smtClean="0"/>
          </a:p>
          <a:p>
            <a:pPr lvl="1"/>
            <a:endParaRPr lang="en-US" altLang="ja-JP" dirty="0" smtClean="0"/>
          </a:p>
          <a:p>
            <a:pPr lvl="1">
              <a:buNone/>
            </a:pPr>
            <a:endParaRPr kumimoji="1" lang="en-US" altLang="ja-JP" dirty="0" smtClean="0"/>
          </a:p>
          <a:p>
            <a:pPr lvl="1"/>
            <a:endParaRPr lang="en-US" altLang="ja-JP" dirty="0" smtClean="0"/>
          </a:p>
          <a:p>
            <a:pPr lvl="1"/>
            <a:endParaRPr kumimoji="1" lang="en-US" altLang="ja-JP" dirty="0" smtClean="0"/>
          </a:p>
          <a:p>
            <a:endParaRPr lang="en-US" altLang="ja-JP" dirty="0" smtClean="0"/>
          </a:p>
        </p:txBody>
      </p:sp>
      <p:sp>
        <p:nvSpPr>
          <p:cNvPr id="34" name="スライド番号プレースホルダ 33"/>
          <p:cNvSpPr>
            <a:spLocks noGrp="1"/>
          </p:cNvSpPr>
          <p:nvPr>
            <p:ph type="sldNum" sz="quarter" idx="12"/>
          </p:nvPr>
        </p:nvSpPr>
        <p:spPr>
          <a:xfrm>
            <a:off x="7993062" y="6310250"/>
            <a:ext cx="1150938" cy="288925"/>
          </a:xfrm>
        </p:spPr>
        <p:txBody>
          <a:bodyPr/>
          <a:lstStyle/>
          <a:p>
            <a:fld id="{BF0FB649-CAF6-47C7-8793-6679D20694D9}" type="slidenum">
              <a:rPr lang="en-US" altLang="ja-JP" smtClean="0"/>
              <a:pPr/>
              <a:t>2</a:t>
            </a:fld>
            <a:endParaRPr lang="en-US" altLang="ja-JP" dirty="0"/>
          </a:p>
        </p:txBody>
      </p:sp>
      <p:sp>
        <p:nvSpPr>
          <p:cNvPr id="4" name="メモ 3"/>
          <p:cNvSpPr/>
          <p:nvPr/>
        </p:nvSpPr>
        <p:spPr>
          <a:xfrm>
            <a:off x="2250575" y="2862674"/>
            <a:ext cx="1368152" cy="147965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342593" y="2783103"/>
            <a:ext cx="1053494" cy="1631216"/>
          </a:xfrm>
          <a:prstGeom prst="rect">
            <a:avLst/>
          </a:prstGeom>
          <a:noFill/>
        </p:spPr>
        <p:txBody>
          <a:bodyPr wrap="none" rtlCol="0">
            <a:spAutoFit/>
          </a:bodyPr>
          <a:lstStyle/>
          <a:p>
            <a:pPr algn="ctr"/>
            <a:r>
              <a:rPr lang="en-US" altLang="ja-JP" sz="2000" b="1" dirty="0" smtClean="0"/>
              <a:t>:</a:t>
            </a:r>
            <a:endParaRPr lang="en-US" altLang="ja-JP" sz="2000" b="1" dirty="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r>
              <a:rPr lang="en-US" altLang="ja-JP" sz="2000" dirty="0" err="1" smtClean="0"/>
              <a:t>fclose</a:t>
            </a:r>
            <a:r>
              <a:rPr kumimoji="1" lang="en-US" altLang="ja-JP" sz="2000" dirty="0" smtClean="0"/>
              <a:t>()</a:t>
            </a:r>
          </a:p>
          <a:p>
            <a:pPr algn="ctr"/>
            <a:r>
              <a:rPr lang="en-US" altLang="ja-JP" sz="2000" b="1" dirty="0" smtClean="0"/>
              <a:t>:</a:t>
            </a:r>
            <a:endParaRPr kumimoji="1" lang="ja-JP" altLang="en-US" sz="2000" b="1" dirty="0"/>
          </a:p>
        </p:txBody>
      </p:sp>
      <p:sp>
        <p:nvSpPr>
          <p:cNvPr id="16" name="メモ 15"/>
          <p:cNvSpPr/>
          <p:nvPr/>
        </p:nvSpPr>
        <p:spPr>
          <a:xfrm>
            <a:off x="3921783" y="2862674"/>
            <a:ext cx="1368152" cy="147965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4028229" y="2783103"/>
            <a:ext cx="1024639" cy="1631216"/>
          </a:xfrm>
          <a:prstGeom prst="rect">
            <a:avLst/>
          </a:prstGeom>
          <a:noFill/>
        </p:spPr>
        <p:txBody>
          <a:bodyPr wrap="none" rtlCol="0">
            <a:spAutoFit/>
          </a:bodyPr>
          <a:lstStyle/>
          <a:p>
            <a:pPr algn="ctr"/>
            <a:r>
              <a:rPr lang="en-US" altLang="ja-JP" sz="2000" b="1" dirty="0" smtClean="0"/>
              <a:t>:</a:t>
            </a:r>
            <a:endParaRPr kumimoji="1" lang="en-US" altLang="ja-JP" sz="2000" b="1" dirty="0" smtClean="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r>
              <a:rPr kumimoji="1" lang="en-US" altLang="ja-JP" sz="2000" dirty="0" err="1" smtClean="0"/>
              <a:t>fclose</a:t>
            </a:r>
            <a:r>
              <a:rPr kumimoji="1" lang="en-US" altLang="ja-JP" sz="2000" dirty="0" smtClean="0"/>
              <a:t>()</a:t>
            </a:r>
          </a:p>
          <a:p>
            <a:pPr algn="ctr"/>
            <a:r>
              <a:rPr lang="en-US" altLang="ja-JP" sz="2000" b="1" dirty="0" smtClean="0"/>
              <a:t>:</a:t>
            </a:r>
            <a:endParaRPr kumimoji="1" lang="ja-JP" altLang="en-US" sz="2000" b="1" dirty="0"/>
          </a:p>
        </p:txBody>
      </p:sp>
      <p:sp>
        <p:nvSpPr>
          <p:cNvPr id="18" name="メモ 17"/>
          <p:cNvSpPr/>
          <p:nvPr/>
        </p:nvSpPr>
        <p:spPr>
          <a:xfrm>
            <a:off x="5592991" y="2862674"/>
            <a:ext cx="1368152" cy="147965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686558" y="2805896"/>
            <a:ext cx="1024639" cy="1631216"/>
          </a:xfrm>
          <a:prstGeom prst="rect">
            <a:avLst/>
          </a:prstGeom>
          <a:noFill/>
        </p:spPr>
        <p:txBody>
          <a:bodyPr wrap="none" rtlCol="0">
            <a:spAutoFit/>
          </a:bodyPr>
          <a:lstStyle/>
          <a:p>
            <a:pPr algn="ctr"/>
            <a:r>
              <a:rPr lang="en-US" altLang="ja-JP" sz="2000" b="1" dirty="0" smtClean="0"/>
              <a:t>:</a:t>
            </a:r>
            <a:endParaRPr kumimoji="1" lang="en-US" altLang="ja-JP" sz="2000" b="1" dirty="0" smtClean="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r>
              <a:rPr kumimoji="1" lang="en-US" altLang="ja-JP" sz="2000" dirty="0" err="1" smtClean="0"/>
              <a:t>fclose</a:t>
            </a:r>
            <a:r>
              <a:rPr kumimoji="1" lang="en-US" altLang="ja-JP" sz="2000" dirty="0" smtClean="0"/>
              <a:t>()</a:t>
            </a:r>
          </a:p>
          <a:p>
            <a:pPr algn="ctr"/>
            <a:r>
              <a:rPr lang="en-US" altLang="ja-JP" sz="2000" b="1" dirty="0" smtClean="0"/>
              <a:t>:</a:t>
            </a:r>
            <a:endParaRPr kumimoji="1" lang="ja-JP" altLang="en-US" sz="2000" b="1" dirty="0"/>
          </a:p>
        </p:txBody>
      </p:sp>
      <p:sp>
        <p:nvSpPr>
          <p:cNvPr id="26" name="テキスト ボックス 25"/>
          <p:cNvSpPr txBox="1"/>
          <p:nvPr/>
        </p:nvSpPr>
        <p:spPr>
          <a:xfrm>
            <a:off x="457200" y="6017862"/>
            <a:ext cx="5078634" cy="584775"/>
          </a:xfrm>
          <a:prstGeom prst="rect">
            <a:avLst/>
          </a:prstGeom>
          <a:noFill/>
          <a:ln>
            <a:solidFill>
              <a:schemeClr val="tx1"/>
            </a:solidFill>
          </a:ln>
        </p:spPr>
        <p:txBody>
          <a:bodyPr wrap="none" rtlCol="0">
            <a:spAutoFit/>
          </a:bodyPr>
          <a:lstStyle/>
          <a:p>
            <a:r>
              <a:rPr kumimoji="1" lang="en-US" altLang="ja-JP" sz="1600" dirty="0" smtClean="0"/>
              <a:t>[1] </a:t>
            </a:r>
            <a:r>
              <a:rPr kumimoji="1" lang="ja-JP" altLang="en-US" sz="1600" dirty="0" smtClean="0"/>
              <a:t>石尾</a:t>
            </a:r>
            <a:r>
              <a:rPr lang="ja-JP" altLang="en-US" sz="1600" dirty="0"/>
              <a:t>ら</a:t>
            </a:r>
            <a:r>
              <a:rPr kumimoji="1" lang="en-US" altLang="ja-JP" sz="1600" dirty="0" smtClean="0"/>
              <a:t>.”</a:t>
            </a:r>
            <a:r>
              <a:rPr kumimoji="1" lang="ja-JP" altLang="en-US" sz="1600" dirty="0" smtClean="0"/>
              <a:t>シーケンシャルパターンマイニングを用いた</a:t>
            </a:r>
            <a:endParaRPr kumimoji="1" lang="en-US" altLang="ja-JP" sz="1600" dirty="0" smtClean="0"/>
          </a:p>
          <a:p>
            <a:r>
              <a:rPr kumimoji="1" lang="ja-JP" altLang="en-US" sz="1600" dirty="0" smtClean="0"/>
              <a:t>コーディングパターン抽出</a:t>
            </a:r>
            <a:r>
              <a:rPr kumimoji="1" lang="en-US" altLang="ja-JP" sz="1600" dirty="0" smtClean="0"/>
              <a:t>”,</a:t>
            </a:r>
            <a:r>
              <a:rPr lang="ja-JP" altLang="en-US" sz="1600" dirty="0" smtClean="0"/>
              <a:t>情報処理学会論文誌</a:t>
            </a:r>
            <a:r>
              <a:rPr lang="en-US" altLang="ja-JP" sz="1600" dirty="0" smtClean="0"/>
              <a:t>(2009)</a:t>
            </a:r>
            <a:endParaRPr kumimoji="1" lang="ja-JP" altLang="en-US" sz="1600" dirty="0"/>
          </a:p>
        </p:txBody>
      </p:sp>
    </p:spTree>
    <p:extLst>
      <p:ext uri="{BB962C8B-B14F-4D97-AF65-F5344CB8AC3E}">
        <p14:creationId xmlns:p14="http://schemas.microsoft.com/office/powerpoint/2010/main" val="1037467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ステップ</a:t>
            </a:r>
            <a:r>
              <a:rPr lang="en-US" altLang="ja-JP" sz="4000" dirty="0" smtClean="0"/>
              <a:t>3:</a:t>
            </a:r>
            <a:r>
              <a:rPr lang="ja-JP" altLang="en-US" sz="4000" dirty="0" smtClean="0"/>
              <a:t>結果の絞り込み</a:t>
            </a:r>
            <a:r>
              <a:rPr lang="en-US" altLang="ja-JP" sz="4000" dirty="0" smtClean="0"/>
              <a:t/>
            </a:r>
            <a:br>
              <a:rPr lang="en-US" altLang="ja-JP" sz="4000" dirty="0" smtClean="0"/>
            </a:br>
            <a:r>
              <a:rPr lang="en-US" altLang="ja-JP" sz="4000" dirty="0" smtClean="0"/>
              <a:t>-</a:t>
            </a:r>
            <a:r>
              <a:rPr lang="ja-JP" altLang="en-US" sz="4000" dirty="0" smtClean="0"/>
              <a:t>コーディングパターンの除外</a:t>
            </a:r>
            <a:r>
              <a:rPr lang="en-US" altLang="ja-JP" sz="4000" dirty="0" smtClean="0"/>
              <a:t>-</a:t>
            </a:r>
            <a:endParaRPr kumimoji="1" lang="ja-JP" altLang="en-US" sz="4000" dirty="0"/>
          </a:p>
        </p:txBody>
      </p:sp>
      <p:sp>
        <p:nvSpPr>
          <p:cNvPr id="3" name="コンテンツ プレースホルダ 2"/>
          <p:cNvSpPr>
            <a:spLocks noGrp="1"/>
          </p:cNvSpPr>
          <p:nvPr>
            <p:ph idx="1"/>
          </p:nvPr>
        </p:nvSpPr>
        <p:spPr>
          <a:xfrm>
            <a:off x="323528" y="1544559"/>
            <a:ext cx="9108504" cy="4525963"/>
          </a:xfrm>
        </p:spPr>
        <p:txBody>
          <a:bodyPr/>
          <a:lstStyle/>
          <a:p>
            <a:r>
              <a:rPr lang="ja-JP" altLang="en-US" sz="3200" dirty="0" smtClean="0"/>
              <a:t>コーディングパターンとしての正確性</a:t>
            </a:r>
            <a:endParaRPr lang="en-US" altLang="ja-JP" sz="3200" dirty="0" smtClean="0"/>
          </a:p>
          <a:p>
            <a:pPr lvl="1"/>
            <a:r>
              <a:rPr lang="ja-JP" altLang="en-US" sz="2800" dirty="0" smtClean="0"/>
              <a:t>制御構造及びジャンプ命令の対応関係が</a:t>
            </a:r>
            <a:r>
              <a:rPr lang="ja-JP" altLang="en-US" sz="2800" dirty="0"/>
              <a:t>取れて</a:t>
            </a:r>
            <a:r>
              <a:rPr lang="ja-JP" altLang="en-US" sz="2800" dirty="0" smtClean="0"/>
              <a:t>いない　　   　場合は除外</a:t>
            </a:r>
            <a:endParaRPr lang="en-US" altLang="ja-JP" sz="2800" dirty="0" smtClean="0"/>
          </a:p>
          <a:p>
            <a:r>
              <a:rPr lang="ja-JP" altLang="en-US" sz="3200" dirty="0" smtClean="0"/>
              <a:t>関数呼び出しの数</a:t>
            </a:r>
            <a:endParaRPr lang="en-US" altLang="ja-JP" sz="3200" dirty="0" smtClean="0"/>
          </a:p>
          <a:p>
            <a:pPr lvl="1"/>
            <a:r>
              <a:rPr lang="ja-JP" altLang="en-US" sz="2800" dirty="0" smtClean="0"/>
              <a:t>関数呼び出しの数が</a:t>
            </a:r>
            <a:r>
              <a:rPr lang="en-US" altLang="ja-JP" sz="2800" dirty="0" smtClean="0"/>
              <a:t>2</a:t>
            </a:r>
            <a:r>
              <a:rPr lang="ja-JP" altLang="en-US" sz="2800" dirty="0" smtClean="0"/>
              <a:t>つ未満の場合は除外</a:t>
            </a:r>
            <a:endParaRPr lang="en-US" altLang="ja-JP" sz="2800" dirty="0"/>
          </a:p>
        </p:txBody>
      </p:sp>
      <p:sp>
        <p:nvSpPr>
          <p:cNvPr id="4" name="スライド番号プレースホルダ 3"/>
          <p:cNvSpPr>
            <a:spLocks noGrp="1"/>
          </p:cNvSpPr>
          <p:nvPr>
            <p:ph type="sldNum" sz="quarter" idx="12"/>
          </p:nvPr>
        </p:nvSpPr>
        <p:spPr>
          <a:xfrm>
            <a:off x="8028384" y="6308733"/>
            <a:ext cx="1150938" cy="288925"/>
          </a:xfrm>
        </p:spPr>
        <p:txBody>
          <a:bodyPr/>
          <a:lstStyle/>
          <a:p>
            <a:fld id="{BF0FB649-CAF6-47C7-8793-6679D20694D9}" type="slidenum">
              <a:rPr lang="en-US" altLang="ja-JP" smtClean="0"/>
              <a:pPr/>
              <a:t>20</a:t>
            </a:fld>
            <a:endParaRPr lang="en-US" altLang="ja-JP"/>
          </a:p>
        </p:txBody>
      </p:sp>
      <p:sp>
        <p:nvSpPr>
          <p:cNvPr id="9" name="メモ 8"/>
          <p:cNvSpPr/>
          <p:nvPr/>
        </p:nvSpPr>
        <p:spPr>
          <a:xfrm>
            <a:off x="5840760" y="4365698"/>
            <a:ext cx="1232914" cy="179960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a:p>
            <a:pPr algn="ctr"/>
            <a:endParaRPr lang="en-US" altLang="ja-JP" sz="2000" dirty="0">
              <a:solidFill>
                <a:schemeClr val="tx1"/>
              </a:solidFill>
            </a:endParaRPr>
          </a:p>
          <a:p>
            <a:pPr algn="ctr"/>
            <a:r>
              <a:rPr lang="en-US" altLang="ja-JP" sz="2000" dirty="0" smtClean="0">
                <a:solidFill>
                  <a:schemeClr val="tx1"/>
                </a:solidFill>
              </a:rPr>
              <a:t>IF</a:t>
            </a:r>
          </a:p>
          <a:p>
            <a:pPr algn="ctr"/>
            <a:r>
              <a:rPr lang="en-US" altLang="ja-JP" sz="2000" dirty="0" err="1">
                <a:solidFill>
                  <a:schemeClr val="tx1"/>
                </a:solidFill>
              </a:rPr>
              <a:t>goto</a:t>
            </a:r>
            <a:endParaRPr lang="en-US" altLang="ja-JP" sz="2000" dirty="0">
              <a:solidFill>
                <a:schemeClr val="tx1"/>
              </a:solidFill>
            </a:endParaRPr>
          </a:p>
          <a:p>
            <a:pPr algn="ctr"/>
            <a:r>
              <a:rPr lang="en-US" altLang="ja-JP" sz="2000" dirty="0" smtClean="0">
                <a:solidFill>
                  <a:schemeClr val="tx1"/>
                </a:solidFill>
              </a:rPr>
              <a:t>label</a:t>
            </a:r>
            <a:endParaRPr lang="en-US" altLang="ja-JP" sz="2000" dirty="0">
              <a:solidFill>
                <a:schemeClr val="tx1"/>
              </a:solidFill>
            </a:endParaRPr>
          </a:p>
          <a:p>
            <a:pPr algn="ctr"/>
            <a:r>
              <a:rPr lang="en-US" altLang="ja-JP" sz="2000" dirty="0">
                <a:solidFill>
                  <a:schemeClr val="tx1"/>
                </a:solidFill>
              </a:rPr>
              <a:t>END-IF</a:t>
            </a:r>
          </a:p>
          <a:p>
            <a:pPr algn="ctr"/>
            <a:r>
              <a:rPr lang="en-US" altLang="ja-JP" sz="2000" dirty="0" smtClean="0">
                <a:solidFill>
                  <a:schemeClr val="tx1"/>
                </a:solidFill>
              </a:rPr>
              <a:t>label</a:t>
            </a:r>
            <a:r>
              <a:rPr lang="en-US" altLang="ja-JP" sz="2000" dirty="0">
                <a:solidFill>
                  <a:schemeClr val="tx1"/>
                </a:solidFill>
              </a:rPr>
              <a:t>:</a:t>
            </a:r>
          </a:p>
          <a:p>
            <a:pPr algn="ctr"/>
            <a:endParaRPr lang="en-US" altLang="ja-JP" sz="2000" dirty="0">
              <a:solidFill>
                <a:schemeClr val="tx1"/>
              </a:solidFill>
            </a:endParaRPr>
          </a:p>
          <a:p>
            <a:pPr algn="ctr"/>
            <a:endParaRPr lang="en-US" altLang="ja-JP" sz="2000" dirty="0">
              <a:solidFill>
                <a:schemeClr val="tx1"/>
              </a:solidFill>
            </a:endParaRPr>
          </a:p>
        </p:txBody>
      </p:sp>
      <p:sp>
        <p:nvSpPr>
          <p:cNvPr id="10" name="メモ 9"/>
          <p:cNvSpPr/>
          <p:nvPr/>
        </p:nvSpPr>
        <p:spPr>
          <a:xfrm>
            <a:off x="179512" y="4365698"/>
            <a:ext cx="1232914" cy="179960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a:p>
            <a:pPr algn="ctr"/>
            <a:r>
              <a:rPr lang="en-US" altLang="ja-JP" sz="2000" dirty="0">
                <a:solidFill>
                  <a:schemeClr val="tx1"/>
                </a:solidFill>
              </a:rPr>
              <a:t>IF</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chemeClr val="tx1"/>
              </a:solidFill>
            </a:endParaRPr>
          </a:p>
        </p:txBody>
      </p:sp>
      <p:sp>
        <p:nvSpPr>
          <p:cNvPr id="11" name="メモ 10"/>
          <p:cNvSpPr/>
          <p:nvPr/>
        </p:nvSpPr>
        <p:spPr>
          <a:xfrm>
            <a:off x="3066358" y="4365698"/>
            <a:ext cx="1232914" cy="179960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a:solidFill>
                <a:schemeClr val="tx1"/>
              </a:solidFill>
            </a:endParaRPr>
          </a:p>
          <a:p>
            <a:pPr algn="ctr"/>
            <a:endParaRPr lang="en-US" altLang="ja-JP" sz="2000" dirty="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smtClean="0">
                <a:solidFill>
                  <a:schemeClr val="tx1"/>
                </a:solidFill>
              </a:rPr>
              <a:t>label</a:t>
            </a:r>
            <a:r>
              <a:rPr lang="en-US" altLang="ja-JP" sz="2000" dirty="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chemeClr val="tx1"/>
              </a:solidFill>
            </a:endParaRPr>
          </a:p>
          <a:p>
            <a:pPr algn="ctr"/>
            <a:endParaRPr lang="en-US" altLang="ja-JP" sz="2000" dirty="0">
              <a:solidFill>
                <a:schemeClr val="tx1"/>
              </a:solidFill>
            </a:endParaRPr>
          </a:p>
        </p:txBody>
      </p:sp>
      <p:sp>
        <p:nvSpPr>
          <p:cNvPr id="14" name="四角形吹き出し 13"/>
          <p:cNvSpPr/>
          <p:nvPr/>
        </p:nvSpPr>
        <p:spPr>
          <a:xfrm>
            <a:off x="6929823" y="5627137"/>
            <a:ext cx="1899592" cy="929995"/>
          </a:xfrm>
          <a:prstGeom prst="wedgeRectCallout">
            <a:avLst>
              <a:gd name="adj1" fmla="val -59509"/>
              <a:gd name="adj2" fmla="val -197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関数呼び出しの数が</a:t>
            </a:r>
            <a:r>
              <a:rPr kumimoji="1" lang="en-US" altLang="ja-JP" sz="2000" dirty="0" smtClean="0">
                <a:solidFill>
                  <a:schemeClr val="tx1"/>
                </a:solidFill>
              </a:rPr>
              <a:t>2</a:t>
            </a:r>
            <a:r>
              <a:rPr kumimoji="1" lang="ja-JP" altLang="en-US" sz="2000" dirty="0" smtClean="0">
                <a:solidFill>
                  <a:schemeClr val="tx1"/>
                </a:solidFill>
              </a:rPr>
              <a:t>つ未満</a:t>
            </a:r>
            <a:endParaRPr kumimoji="1" lang="ja-JP" altLang="en-US" sz="2000" dirty="0">
              <a:solidFill>
                <a:schemeClr val="tx1"/>
              </a:solidFill>
            </a:endParaRPr>
          </a:p>
        </p:txBody>
      </p:sp>
      <p:sp>
        <p:nvSpPr>
          <p:cNvPr id="15" name="四角形吹き出し 14"/>
          <p:cNvSpPr/>
          <p:nvPr/>
        </p:nvSpPr>
        <p:spPr>
          <a:xfrm>
            <a:off x="1235399" y="5627137"/>
            <a:ext cx="1435423" cy="886769"/>
          </a:xfrm>
          <a:prstGeom prst="wedgeRectCallout">
            <a:avLst>
              <a:gd name="adj1" fmla="val -63165"/>
              <a:gd name="adj2" fmla="val -126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END-IF</a:t>
            </a:r>
            <a:r>
              <a:rPr kumimoji="1" lang="ja-JP" altLang="en-US" sz="2000" dirty="0" smtClean="0">
                <a:solidFill>
                  <a:schemeClr val="tx1"/>
                </a:solidFill>
              </a:rPr>
              <a:t>がない</a:t>
            </a:r>
            <a:endParaRPr kumimoji="1" lang="ja-JP" altLang="en-US" sz="2000" dirty="0">
              <a:solidFill>
                <a:schemeClr val="tx1"/>
              </a:solidFill>
            </a:endParaRPr>
          </a:p>
        </p:txBody>
      </p:sp>
      <p:sp>
        <p:nvSpPr>
          <p:cNvPr id="16" name="四角形吹き出し 15"/>
          <p:cNvSpPr/>
          <p:nvPr/>
        </p:nvSpPr>
        <p:spPr>
          <a:xfrm>
            <a:off x="3995936" y="5627137"/>
            <a:ext cx="1611898" cy="929995"/>
          </a:xfrm>
          <a:prstGeom prst="wedgeRectCallout">
            <a:avLst>
              <a:gd name="adj1" fmla="val -66312"/>
              <a:gd name="adj2" fmla="val -215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smtClean="0">
                <a:solidFill>
                  <a:schemeClr val="tx1"/>
                </a:solidFill>
              </a:rPr>
              <a:t>goto</a:t>
            </a:r>
            <a:r>
              <a:rPr kumimoji="1" lang="ja-JP" altLang="en-US" sz="2000" dirty="0" smtClean="0">
                <a:solidFill>
                  <a:schemeClr val="tx1"/>
                </a:solidFill>
              </a:rPr>
              <a:t>文が</a:t>
            </a:r>
            <a:endParaRPr kumimoji="1" lang="en-US" altLang="ja-JP" sz="2000" dirty="0" smtClean="0">
              <a:solidFill>
                <a:schemeClr val="tx1"/>
              </a:solidFill>
            </a:endParaRPr>
          </a:p>
          <a:p>
            <a:pPr algn="ctr"/>
            <a:r>
              <a:rPr kumimoji="1" lang="ja-JP" altLang="en-US" sz="2000" dirty="0" smtClean="0">
                <a:solidFill>
                  <a:schemeClr val="tx1"/>
                </a:solidFill>
              </a:rPr>
              <a:t>ない</a:t>
            </a:r>
            <a:endParaRPr kumimoji="1" lang="ja-JP" altLang="en-US" sz="20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ja-JP" altLang="en-US" sz="4000" dirty="0"/>
              <a:t>結果の絞り込み</a:t>
            </a:r>
            <a:r>
              <a:rPr lang="en-US" altLang="ja-JP" sz="4000" dirty="0"/>
              <a:t/>
            </a:r>
            <a:br>
              <a:rPr lang="en-US" altLang="ja-JP" sz="4000" dirty="0"/>
            </a:br>
            <a:r>
              <a:rPr lang="en-US" altLang="ja-JP" sz="4000" dirty="0" smtClean="0"/>
              <a:t>-</a:t>
            </a:r>
            <a:r>
              <a:rPr lang="ja-JP" altLang="en-US" sz="4000" dirty="0" smtClean="0"/>
              <a:t>マクロの考慮</a:t>
            </a:r>
            <a:r>
              <a:rPr lang="en-US" altLang="ja-JP" sz="4000" dirty="0" smtClean="0"/>
              <a:t>(1/3)-</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lang="ja-JP" altLang="en-US" sz="3200" dirty="0" smtClean="0"/>
              <a:t>ジャンプ</a:t>
            </a:r>
            <a:r>
              <a:rPr lang="ja-JP" altLang="en-US" sz="3200" dirty="0"/>
              <a:t>命令</a:t>
            </a:r>
            <a:r>
              <a:rPr kumimoji="1" lang="ja-JP" altLang="en-US" sz="3200" dirty="0" smtClean="0"/>
              <a:t>の対応関係について</a:t>
            </a:r>
            <a:endParaRPr lang="en-US" altLang="ja-JP" sz="3200" dirty="0"/>
          </a:p>
          <a:p>
            <a:pPr lvl="1"/>
            <a:r>
              <a:rPr kumimoji="1" lang="ja-JP" altLang="en-US" sz="2800" dirty="0" smtClean="0"/>
              <a:t>マクロ関数が</a:t>
            </a:r>
            <a:r>
              <a:rPr kumimoji="1" lang="en-US" altLang="ja-JP" sz="2800" dirty="0" err="1" smtClean="0"/>
              <a:t>goto</a:t>
            </a:r>
            <a:r>
              <a:rPr kumimoji="1" lang="ja-JP" altLang="en-US" sz="2800" dirty="0" smtClean="0"/>
              <a:t>文を含んでいる場合に対応</a:t>
            </a: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21</a:t>
            </a:fld>
            <a:endParaRPr lang="en-US" altLang="ja-JP"/>
          </a:p>
        </p:txBody>
      </p:sp>
      <p:sp>
        <p:nvSpPr>
          <p:cNvPr id="7" name="メモ 6"/>
          <p:cNvSpPr/>
          <p:nvPr/>
        </p:nvSpPr>
        <p:spPr>
          <a:xfrm>
            <a:off x="1276048" y="3702577"/>
            <a:ext cx="2173683" cy="211240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endParaRPr lang="en-US" altLang="ja-JP" sz="2000" dirty="0">
              <a:solidFill>
                <a:schemeClr val="tx1"/>
              </a:solidFill>
            </a:endParaRPr>
          </a:p>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a:p>
            <a:pPr algn="ctr"/>
            <a:r>
              <a:rPr lang="en-US" altLang="ja-JP" sz="2000" dirty="0" smtClean="0">
                <a:solidFill>
                  <a:schemeClr val="tx1"/>
                </a:solidFill>
              </a:rPr>
              <a:t>CHECK()</a:t>
            </a:r>
          </a:p>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pPr algn="ctr"/>
            <a:r>
              <a:rPr lang="en-US" altLang="ja-JP" sz="2000" dirty="0" smtClean="0">
                <a:solidFill>
                  <a:schemeClr val="tx1"/>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rgbClr val="FF0000"/>
              </a:solidFill>
            </a:endParaRPr>
          </a:p>
          <a:p>
            <a:pPr algn="ctr"/>
            <a:endParaRPr lang="en-US" altLang="ja-JP" sz="2000" dirty="0">
              <a:solidFill>
                <a:schemeClr val="tx1"/>
              </a:solidFill>
            </a:endParaRPr>
          </a:p>
        </p:txBody>
      </p:sp>
      <p:sp>
        <p:nvSpPr>
          <p:cNvPr id="5" name="テキスト ボックス 4"/>
          <p:cNvSpPr txBox="1"/>
          <p:nvPr/>
        </p:nvSpPr>
        <p:spPr>
          <a:xfrm>
            <a:off x="1246884" y="3284984"/>
            <a:ext cx="2435282" cy="400110"/>
          </a:xfrm>
          <a:prstGeom prst="rect">
            <a:avLst/>
          </a:prstGeom>
          <a:noFill/>
        </p:spPr>
        <p:txBody>
          <a:bodyPr wrap="none" rtlCol="0">
            <a:spAutoFit/>
          </a:bodyPr>
          <a:lstStyle/>
          <a:p>
            <a:r>
              <a:rPr lang="ja-JP" altLang="en-US" sz="2000" dirty="0" smtClean="0"/>
              <a:t>コーディング</a:t>
            </a:r>
            <a:r>
              <a:rPr lang="ja-JP" altLang="en-US" sz="2000" dirty="0"/>
              <a:t>パターン</a:t>
            </a:r>
            <a:endParaRPr kumimoji="1" lang="ja-JP" altLang="en-US" sz="2000" dirty="0"/>
          </a:p>
        </p:txBody>
      </p:sp>
      <p:sp>
        <p:nvSpPr>
          <p:cNvPr id="6" name="テキスト ボックス 5"/>
          <p:cNvSpPr txBox="1"/>
          <p:nvPr/>
        </p:nvSpPr>
        <p:spPr>
          <a:xfrm>
            <a:off x="3923928" y="4281724"/>
            <a:ext cx="4576894" cy="954107"/>
          </a:xfrm>
          <a:prstGeom prst="rect">
            <a:avLst/>
          </a:prstGeom>
          <a:noFill/>
        </p:spPr>
        <p:txBody>
          <a:bodyPr wrap="none" rtlCol="0">
            <a:spAutoFit/>
          </a:bodyPr>
          <a:lstStyle/>
          <a:p>
            <a:r>
              <a:rPr kumimoji="1" lang="ja-JP" altLang="en-US" sz="2800" dirty="0" smtClean="0"/>
              <a:t>ジャンプ命令の対応関係が</a:t>
            </a:r>
            <a:endParaRPr kumimoji="1" lang="en-US" altLang="ja-JP" sz="2800" dirty="0" smtClean="0"/>
          </a:p>
          <a:p>
            <a:r>
              <a:rPr kumimoji="1" lang="ja-JP" altLang="en-US" sz="2800" dirty="0" smtClean="0"/>
              <a:t>取れていないため</a:t>
            </a:r>
            <a:r>
              <a:rPr lang="ja-JP" altLang="en-US" sz="2800" dirty="0" smtClean="0"/>
              <a:t>除外される</a:t>
            </a:r>
            <a:endParaRPr kumimoji="1" lang="ja-JP" altLang="en-US" sz="2800" dirty="0"/>
          </a:p>
        </p:txBody>
      </p:sp>
    </p:spTree>
    <p:extLst>
      <p:ext uri="{BB962C8B-B14F-4D97-AF65-F5344CB8AC3E}">
        <p14:creationId xmlns:p14="http://schemas.microsoft.com/office/powerpoint/2010/main" val="13449463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ja-JP" altLang="en-US" sz="4000" dirty="0"/>
              <a:t>結果の絞り込み</a:t>
            </a:r>
            <a:r>
              <a:rPr lang="en-US" altLang="ja-JP" sz="4000" dirty="0"/>
              <a:t/>
            </a:r>
            <a:br>
              <a:rPr lang="en-US" altLang="ja-JP" sz="4000" dirty="0"/>
            </a:br>
            <a:r>
              <a:rPr lang="en-US" altLang="ja-JP" sz="4000" dirty="0"/>
              <a:t>-</a:t>
            </a:r>
            <a:r>
              <a:rPr lang="ja-JP" altLang="en-US" sz="4000" dirty="0"/>
              <a:t>マクロの考慮</a:t>
            </a:r>
            <a:r>
              <a:rPr lang="en-US" altLang="ja-JP" sz="4000" dirty="0" smtClean="0"/>
              <a:t>(2/3)-</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lang="ja-JP" altLang="en-US" sz="3200" dirty="0" smtClean="0"/>
              <a:t>ジャンプ</a:t>
            </a:r>
            <a:r>
              <a:rPr lang="ja-JP" altLang="en-US" sz="3200" dirty="0"/>
              <a:t>命令</a:t>
            </a:r>
            <a:r>
              <a:rPr kumimoji="1" lang="ja-JP" altLang="en-US" sz="3200" dirty="0" smtClean="0"/>
              <a:t>の対応関係について</a:t>
            </a:r>
            <a:endParaRPr lang="en-US" altLang="ja-JP" sz="3200" dirty="0"/>
          </a:p>
          <a:p>
            <a:pPr lvl="1"/>
            <a:r>
              <a:rPr kumimoji="1" lang="ja-JP" altLang="en-US" sz="2800" dirty="0" smtClean="0"/>
              <a:t>マクロ関数が</a:t>
            </a:r>
            <a:r>
              <a:rPr kumimoji="1" lang="en-US" altLang="ja-JP" sz="2800" dirty="0" err="1" smtClean="0"/>
              <a:t>goto</a:t>
            </a:r>
            <a:r>
              <a:rPr kumimoji="1" lang="ja-JP" altLang="en-US" sz="2800" dirty="0" smtClean="0"/>
              <a:t>文を含んでいる場合に対応</a:t>
            </a: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22</a:t>
            </a:fld>
            <a:endParaRPr lang="en-US" altLang="ja-JP"/>
          </a:p>
        </p:txBody>
      </p:sp>
      <p:sp>
        <p:nvSpPr>
          <p:cNvPr id="7" name="メモ 6"/>
          <p:cNvSpPr/>
          <p:nvPr/>
        </p:nvSpPr>
        <p:spPr>
          <a:xfrm>
            <a:off x="1276048" y="3702577"/>
            <a:ext cx="2173683" cy="2112402"/>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endParaRPr lang="en-US" altLang="ja-JP" sz="2000" dirty="0">
              <a:solidFill>
                <a:schemeClr val="tx1"/>
              </a:solidFill>
            </a:endParaRPr>
          </a:p>
          <a:p>
            <a:pPr algn="ctr"/>
            <a:endParaRPr lang="en-US" altLang="ja-JP" sz="2000"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a:p>
            <a:pPr algn="ctr"/>
            <a:r>
              <a:rPr lang="en-US" altLang="ja-JP" sz="2400" dirty="0" smtClean="0">
                <a:solidFill>
                  <a:schemeClr val="tx1"/>
                </a:solidFill>
              </a:rPr>
              <a:t>CHECK()</a:t>
            </a:r>
          </a:p>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a:p>
            <a:pPr algn="ctr"/>
            <a:r>
              <a:rPr lang="en-US" altLang="ja-JP" sz="2000" b="1" dirty="0" smtClean="0">
                <a:solidFill>
                  <a:srgbClr val="CC0000"/>
                </a:solidFill>
              </a:rPr>
              <a:t>label:</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a:p>
            <a:pPr algn="ctr"/>
            <a:endParaRPr lang="en-US" altLang="ja-JP" sz="2000" dirty="0">
              <a:solidFill>
                <a:srgbClr val="FF0000"/>
              </a:solidFill>
            </a:endParaRPr>
          </a:p>
          <a:p>
            <a:pPr algn="ctr"/>
            <a:endParaRPr lang="en-US" altLang="ja-JP" sz="2000" dirty="0">
              <a:solidFill>
                <a:schemeClr val="tx1"/>
              </a:solidFill>
            </a:endParaRPr>
          </a:p>
        </p:txBody>
      </p:sp>
      <p:sp>
        <p:nvSpPr>
          <p:cNvPr id="5" name="テキスト ボックス 4"/>
          <p:cNvSpPr txBox="1"/>
          <p:nvPr/>
        </p:nvSpPr>
        <p:spPr>
          <a:xfrm>
            <a:off x="1244770" y="3214316"/>
            <a:ext cx="2435282" cy="400110"/>
          </a:xfrm>
          <a:prstGeom prst="rect">
            <a:avLst/>
          </a:prstGeom>
          <a:noFill/>
        </p:spPr>
        <p:txBody>
          <a:bodyPr wrap="none" rtlCol="0">
            <a:spAutoFit/>
          </a:bodyPr>
          <a:lstStyle/>
          <a:p>
            <a:r>
              <a:rPr lang="ja-JP" altLang="en-US" sz="2000" dirty="0" smtClean="0"/>
              <a:t>コーディング</a:t>
            </a:r>
            <a:r>
              <a:rPr lang="ja-JP" altLang="en-US" sz="2000" dirty="0"/>
              <a:t>パターン</a:t>
            </a:r>
            <a:endParaRPr kumimoji="1" lang="ja-JP" altLang="en-US" sz="2000" dirty="0"/>
          </a:p>
        </p:txBody>
      </p:sp>
      <p:sp>
        <p:nvSpPr>
          <p:cNvPr id="6" name="テキスト ボックス 5"/>
          <p:cNvSpPr txBox="1"/>
          <p:nvPr/>
        </p:nvSpPr>
        <p:spPr>
          <a:xfrm>
            <a:off x="5148064" y="3212976"/>
            <a:ext cx="2125903" cy="400110"/>
          </a:xfrm>
          <a:prstGeom prst="rect">
            <a:avLst/>
          </a:prstGeom>
          <a:noFill/>
        </p:spPr>
        <p:txBody>
          <a:bodyPr wrap="none" rtlCol="0">
            <a:spAutoFit/>
          </a:bodyPr>
          <a:lstStyle/>
          <a:p>
            <a:r>
              <a:rPr kumimoji="1" lang="ja-JP" altLang="en-US" sz="2000" dirty="0" smtClean="0"/>
              <a:t>マクロ関数の定義</a:t>
            </a:r>
            <a:endParaRPr kumimoji="1" lang="ja-JP" altLang="en-US" sz="2000" dirty="0"/>
          </a:p>
        </p:txBody>
      </p:sp>
      <p:sp>
        <p:nvSpPr>
          <p:cNvPr id="9" name="四角形吹き出し 8"/>
          <p:cNvSpPr/>
          <p:nvPr/>
        </p:nvSpPr>
        <p:spPr>
          <a:xfrm>
            <a:off x="4385840" y="3654316"/>
            <a:ext cx="3642543" cy="2294964"/>
          </a:xfrm>
          <a:prstGeom prst="wedgeRectCallout">
            <a:avLst>
              <a:gd name="adj1" fmla="val -85244"/>
              <a:gd name="adj2" fmla="val -14428"/>
            </a:avLst>
          </a:prstGeom>
          <a:gradFill>
            <a:gsLst>
              <a:gs pos="0">
                <a:schemeClr val="bg1">
                  <a:alpha val="81000"/>
                </a:schemeClr>
              </a:gs>
              <a:gs pos="50000">
                <a:schemeClr val="bg1"/>
              </a:gs>
              <a:gs pos="100000">
                <a:schemeClr val="bg1">
                  <a:lumMod val="95000"/>
                </a:schemeClr>
              </a:gs>
            </a:gsLst>
            <a:lin ang="5400000" scaled="0"/>
          </a:gradFill>
          <a:effectLst>
            <a:outerShdw blurRad="50800" dist="50800" dir="4500000" sx="24000" sy="24000" algn="ctr" rotWithShape="0">
              <a:srgbClr val="000000">
                <a:alpha val="4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r>
              <a:rPr lang="en-US" altLang="ja-JP" sz="2000" dirty="0">
                <a:solidFill>
                  <a:schemeClr val="tx1"/>
                </a:solidFill>
              </a:rPr>
              <a:t>define CHECK()</a:t>
            </a:r>
            <a:r>
              <a:rPr lang="en-US" altLang="ja-JP" sz="2000" b="1" dirty="0">
                <a:solidFill>
                  <a:srgbClr val="CC0000"/>
                </a:solidFill>
              </a:rPr>
              <a:t>    </a:t>
            </a:r>
            <a:endParaRPr lang="en-US" altLang="ja-JP" sz="2000" dirty="0">
              <a:solidFill>
                <a:schemeClr val="tx1"/>
              </a:solidFill>
            </a:endParaRPr>
          </a:p>
          <a:p>
            <a:r>
              <a:rPr lang="en-US" altLang="ja-JP" sz="2000" dirty="0">
                <a:solidFill>
                  <a:schemeClr val="tx1"/>
                </a:solidFill>
              </a:rPr>
              <a:t>  </a:t>
            </a:r>
            <a:r>
              <a:rPr lang="en-US" altLang="ja-JP" sz="2000" dirty="0" smtClean="0">
                <a:solidFill>
                  <a:schemeClr val="tx1"/>
                </a:solidFill>
              </a:rPr>
              <a:t>          </a:t>
            </a:r>
            <a:r>
              <a:rPr lang="en-US" altLang="ja-JP" sz="2000" dirty="0">
                <a:solidFill>
                  <a:schemeClr val="tx1"/>
                </a:solidFill>
              </a:rPr>
              <a:t>do {                  </a:t>
            </a:r>
          </a:p>
          <a:p>
            <a:r>
              <a:rPr lang="en-US" altLang="ja-JP" sz="2000" b="1" dirty="0">
                <a:solidFill>
                  <a:schemeClr val="tx1"/>
                </a:solidFill>
              </a:rPr>
              <a:t>	 	</a:t>
            </a:r>
            <a:r>
              <a:rPr lang="en-US" altLang="ja-JP" sz="2000" b="1" dirty="0" smtClean="0">
                <a:solidFill>
                  <a:schemeClr val="tx1"/>
                </a:solidFill>
              </a:rPr>
              <a:t>:</a:t>
            </a:r>
            <a:r>
              <a:rPr lang="ja-JP" altLang="en-US" sz="2000" b="1" dirty="0">
                <a:solidFill>
                  <a:schemeClr val="tx1"/>
                </a:solidFill>
              </a:rPr>
              <a:t> </a:t>
            </a:r>
            <a:r>
              <a:rPr lang="ja-JP" altLang="en-US" sz="2000" b="1" dirty="0" smtClean="0">
                <a:solidFill>
                  <a:schemeClr val="tx1"/>
                </a:solidFill>
              </a:rPr>
              <a:t>        </a:t>
            </a:r>
            <a:endParaRPr lang="en-US" altLang="ja-JP" sz="2000" dirty="0">
              <a:solidFill>
                <a:schemeClr val="tx1"/>
              </a:solidFill>
            </a:endParaRPr>
          </a:p>
          <a:p>
            <a:r>
              <a:rPr lang="en-US" altLang="ja-JP" sz="2000" dirty="0">
                <a:solidFill>
                  <a:srgbClr val="CC0000"/>
                </a:solidFill>
              </a:rPr>
              <a:t>	     </a:t>
            </a:r>
            <a:r>
              <a:rPr lang="en-US" altLang="ja-JP" sz="2000" b="1" dirty="0" err="1">
                <a:solidFill>
                  <a:srgbClr val="CC0000"/>
                </a:solidFill>
              </a:rPr>
              <a:t>goto</a:t>
            </a:r>
            <a:r>
              <a:rPr lang="en-US" altLang="ja-JP" sz="2000" b="1" dirty="0">
                <a:solidFill>
                  <a:srgbClr val="CC0000"/>
                </a:solidFill>
              </a:rPr>
              <a:t> </a:t>
            </a:r>
            <a:r>
              <a:rPr lang="en-US" altLang="ja-JP" sz="2000" b="1" dirty="0" smtClean="0">
                <a:solidFill>
                  <a:srgbClr val="CC0000"/>
                </a:solidFill>
              </a:rPr>
              <a:t>label;</a:t>
            </a:r>
            <a:r>
              <a:rPr lang="en-US" altLang="ja-JP" sz="2000" dirty="0" smtClean="0">
                <a:solidFill>
                  <a:schemeClr val="tx1"/>
                </a:solidFill>
              </a:rPr>
              <a:t> </a:t>
            </a:r>
            <a:endParaRPr lang="en-US" altLang="ja-JP" sz="2000" dirty="0">
              <a:solidFill>
                <a:schemeClr val="tx1"/>
              </a:solidFill>
            </a:endParaRPr>
          </a:p>
          <a:p>
            <a:r>
              <a:rPr lang="en-US" altLang="ja-JP" sz="2000" dirty="0">
                <a:solidFill>
                  <a:schemeClr val="tx1"/>
                </a:solidFill>
              </a:rPr>
              <a:t>                           </a:t>
            </a:r>
            <a:r>
              <a:rPr lang="en-US" altLang="ja-JP" sz="2000" b="1" dirty="0" smtClean="0">
                <a:solidFill>
                  <a:schemeClr val="tx1"/>
                </a:solidFill>
              </a:rPr>
              <a:t>:        </a:t>
            </a:r>
            <a:endParaRPr lang="en-US" altLang="ja-JP" sz="2000" dirty="0">
              <a:solidFill>
                <a:schemeClr val="tx1"/>
              </a:solidFill>
            </a:endParaRPr>
          </a:p>
          <a:p>
            <a:r>
              <a:rPr lang="en-US" altLang="ja-JP" sz="2000" dirty="0">
                <a:solidFill>
                  <a:schemeClr val="tx1"/>
                </a:solidFill>
              </a:rPr>
              <a:t>             } while (0)</a:t>
            </a:r>
          </a:p>
        </p:txBody>
      </p:sp>
      <p:cxnSp>
        <p:nvCxnSpPr>
          <p:cNvPr id="10" name="直線矢印コネクタ 9"/>
          <p:cNvCxnSpPr/>
          <p:nvPr/>
        </p:nvCxnSpPr>
        <p:spPr>
          <a:xfrm flipH="1">
            <a:off x="2987824" y="4941168"/>
            <a:ext cx="2520280" cy="144016"/>
          </a:xfrm>
          <a:prstGeom prst="straightConnector1">
            <a:avLst/>
          </a:prstGeom>
          <a:ln w="730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192236" y="6020154"/>
            <a:ext cx="4748416" cy="523220"/>
          </a:xfrm>
          <a:prstGeom prst="rect">
            <a:avLst/>
          </a:prstGeom>
          <a:noFill/>
        </p:spPr>
        <p:txBody>
          <a:bodyPr wrap="none" rtlCol="0">
            <a:spAutoFit/>
          </a:bodyPr>
          <a:lstStyle/>
          <a:p>
            <a:r>
              <a:rPr lang="ja-JP" altLang="en-US" sz="2800" dirty="0"/>
              <a:t>実際</a:t>
            </a:r>
            <a:r>
              <a:rPr lang="ja-JP" altLang="en-US" sz="2800" dirty="0" smtClean="0"/>
              <a:t>は対応</a:t>
            </a:r>
            <a:r>
              <a:rPr lang="ja-JP" altLang="en-US" sz="2800" dirty="0"/>
              <a:t>関係</a:t>
            </a:r>
            <a:r>
              <a:rPr lang="ja-JP" altLang="en-US" sz="2800" dirty="0" smtClean="0"/>
              <a:t>が取れている</a:t>
            </a:r>
            <a:endParaRPr kumimoji="1" lang="ja-JP" altLang="en-US" sz="2800" dirty="0"/>
          </a:p>
        </p:txBody>
      </p:sp>
    </p:spTree>
    <p:extLst>
      <p:ext uri="{BB962C8B-B14F-4D97-AF65-F5344CB8AC3E}">
        <p14:creationId xmlns:p14="http://schemas.microsoft.com/office/powerpoint/2010/main" val="34750260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ja-JP" altLang="en-US" sz="4000" dirty="0"/>
              <a:t>結果の絞り込み</a:t>
            </a:r>
            <a:r>
              <a:rPr lang="en-US" altLang="ja-JP" sz="4000" dirty="0"/>
              <a:t/>
            </a:r>
            <a:br>
              <a:rPr lang="en-US" altLang="ja-JP" sz="4000" dirty="0"/>
            </a:br>
            <a:r>
              <a:rPr lang="en-US" altLang="ja-JP" sz="4000" dirty="0"/>
              <a:t>-</a:t>
            </a:r>
            <a:r>
              <a:rPr lang="ja-JP" altLang="en-US" sz="4000" dirty="0"/>
              <a:t>マクロの考慮</a:t>
            </a:r>
            <a:r>
              <a:rPr lang="en-US" altLang="ja-JP" sz="4000" dirty="0" smtClean="0"/>
              <a:t>(3/3)-</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kumimoji="1" lang="en-US" altLang="ja-JP" sz="3200" dirty="0" smtClean="0"/>
              <a:t> #</a:t>
            </a:r>
            <a:r>
              <a:rPr kumimoji="1" lang="en-US" altLang="ja-JP" sz="3200" dirty="0" err="1" smtClean="0"/>
              <a:t>ifdef</a:t>
            </a:r>
            <a:r>
              <a:rPr kumimoji="1" lang="ja-JP" altLang="en-US" sz="3200" dirty="0" smtClean="0"/>
              <a:t>命令への対応</a:t>
            </a:r>
            <a:endParaRPr lang="en-US" altLang="ja-JP" sz="3200" dirty="0" smtClean="0"/>
          </a:p>
          <a:p>
            <a:pPr lvl="1"/>
            <a:r>
              <a:rPr kumimoji="1" lang="ja-JP" altLang="en-US" sz="2800" dirty="0" smtClean="0"/>
              <a:t>ラベルが再定義されている場合が存在</a:t>
            </a: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23</a:t>
            </a:fld>
            <a:endParaRPr lang="en-US" altLang="ja-JP"/>
          </a:p>
        </p:txBody>
      </p:sp>
      <p:sp>
        <p:nvSpPr>
          <p:cNvPr id="6" name="テキスト ボックス 5"/>
          <p:cNvSpPr txBox="1"/>
          <p:nvPr/>
        </p:nvSpPr>
        <p:spPr>
          <a:xfrm>
            <a:off x="772745" y="2947960"/>
            <a:ext cx="2125903" cy="400110"/>
          </a:xfrm>
          <a:prstGeom prst="rect">
            <a:avLst/>
          </a:prstGeom>
          <a:noFill/>
        </p:spPr>
        <p:txBody>
          <a:bodyPr wrap="none" rtlCol="0">
            <a:spAutoFit/>
          </a:bodyPr>
          <a:lstStyle/>
          <a:p>
            <a:r>
              <a:rPr kumimoji="1" lang="ja-JP" altLang="en-US" sz="2000" dirty="0" smtClean="0"/>
              <a:t>マクロ関数の定義</a:t>
            </a:r>
            <a:endParaRPr kumimoji="1" lang="ja-JP" altLang="en-US" sz="2000" dirty="0"/>
          </a:p>
        </p:txBody>
      </p:sp>
      <p:sp>
        <p:nvSpPr>
          <p:cNvPr id="11" name="メモ 10"/>
          <p:cNvSpPr/>
          <p:nvPr/>
        </p:nvSpPr>
        <p:spPr>
          <a:xfrm>
            <a:off x="467545" y="3530638"/>
            <a:ext cx="2736304" cy="2356991"/>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solidFill>
              </a:rPr>
              <a:t> #define CHECK()</a:t>
            </a:r>
            <a:r>
              <a:rPr lang="en-US" altLang="ja-JP" sz="2000" b="1" dirty="0">
                <a:solidFill>
                  <a:srgbClr val="CC0000"/>
                </a:solidFill>
              </a:rPr>
              <a:t>    </a:t>
            </a:r>
            <a:endParaRPr lang="en-US" altLang="ja-JP" sz="2000" dirty="0">
              <a:solidFill>
                <a:schemeClr val="tx1"/>
              </a:solidFill>
            </a:endParaRPr>
          </a:p>
          <a:p>
            <a:r>
              <a:rPr lang="en-US" altLang="ja-JP" sz="2000" dirty="0">
                <a:solidFill>
                  <a:schemeClr val="tx1"/>
                </a:solidFill>
              </a:rPr>
              <a:t>            do {                  </a:t>
            </a:r>
          </a:p>
          <a:p>
            <a:r>
              <a:rPr lang="en-US" altLang="ja-JP" sz="2000" b="1" dirty="0">
                <a:solidFill>
                  <a:schemeClr val="tx1"/>
                </a:solidFill>
              </a:rPr>
              <a:t>	 	:</a:t>
            </a:r>
            <a:r>
              <a:rPr lang="ja-JP" altLang="en-US" sz="2000" b="1" dirty="0">
                <a:solidFill>
                  <a:schemeClr val="tx1"/>
                </a:solidFill>
              </a:rPr>
              <a:t>         </a:t>
            </a:r>
            <a:endParaRPr lang="en-US" altLang="ja-JP" sz="2000" dirty="0">
              <a:solidFill>
                <a:schemeClr val="tx1"/>
              </a:solidFill>
            </a:endParaRPr>
          </a:p>
          <a:p>
            <a:r>
              <a:rPr lang="en-US" altLang="ja-JP" sz="2000" dirty="0">
                <a:solidFill>
                  <a:srgbClr val="CC0000"/>
                </a:solidFill>
              </a:rPr>
              <a:t>	     </a:t>
            </a:r>
            <a:r>
              <a:rPr lang="en-US" altLang="ja-JP" sz="2000" dirty="0" err="1">
                <a:solidFill>
                  <a:schemeClr val="tx1"/>
                </a:solidFill>
              </a:rPr>
              <a:t>goto</a:t>
            </a:r>
            <a:r>
              <a:rPr lang="en-US" altLang="ja-JP" sz="2000" dirty="0">
                <a:solidFill>
                  <a:srgbClr val="CC0000"/>
                </a:solidFill>
              </a:rPr>
              <a:t> </a:t>
            </a:r>
            <a:r>
              <a:rPr lang="en-US" altLang="ja-JP" sz="2000" b="1" dirty="0">
                <a:solidFill>
                  <a:srgbClr val="C00000"/>
                </a:solidFill>
              </a:rPr>
              <a:t>label;</a:t>
            </a:r>
            <a:r>
              <a:rPr lang="en-US" altLang="ja-JP" sz="2000" dirty="0">
                <a:solidFill>
                  <a:schemeClr val="tx1"/>
                </a:solidFill>
              </a:rPr>
              <a:t> </a:t>
            </a:r>
          </a:p>
          <a:p>
            <a:r>
              <a:rPr lang="en-US" altLang="ja-JP" sz="2000" dirty="0">
                <a:solidFill>
                  <a:schemeClr val="tx1"/>
                </a:solidFill>
              </a:rPr>
              <a:t>                           </a:t>
            </a:r>
            <a:r>
              <a:rPr lang="en-US" altLang="ja-JP" sz="2000" b="1" dirty="0">
                <a:solidFill>
                  <a:schemeClr val="tx1"/>
                </a:solidFill>
              </a:rPr>
              <a:t>:        </a:t>
            </a:r>
            <a:endParaRPr lang="en-US" altLang="ja-JP" sz="2000" dirty="0">
              <a:solidFill>
                <a:schemeClr val="tx1"/>
              </a:solidFill>
            </a:endParaRPr>
          </a:p>
          <a:p>
            <a:r>
              <a:rPr lang="en-US" altLang="ja-JP" sz="2000" dirty="0">
                <a:solidFill>
                  <a:schemeClr val="tx1"/>
                </a:solidFill>
              </a:rPr>
              <a:t>             } while (0)</a:t>
            </a:r>
          </a:p>
        </p:txBody>
      </p:sp>
      <p:sp>
        <p:nvSpPr>
          <p:cNvPr id="12" name="四角形吹き出し 11"/>
          <p:cNvSpPr/>
          <p:nvPr/>
        </p:nvSpPr>
        <p:spPr>
          <a:xfrm>
            <a:off x="4644008" y="3429000"/>
            <a:ext cx="2953767" cy="2294964"/>
          </a:xfrm>
          <a:prstGeom prst="wedgeRectCallout">
            <a:avLst>
              <a:gd name="adj1" fmla="val -109716"/>
              <a:gd name="adj2" fmla="val -5283"/>
            </a:avLst>
          </a:prstGeom>
          <a:gradFill>
            <a:gsLst>
              <a:gs pos="0">
                <a:schemeClr val="bg1">
                  <a:alpha val="81000"/>
                </a:schemeClr>
              </a:gs>
              <a:gs pos="50000">
                <a:schemeClr val="bg1"/>
              </a:gs>
              <a:gs pos="100000">
                <a:schemeClr val="bg1">
                  <a:lumMod val="95000"/>
                </a:schemeClr>
              </a:gs>
            </a:gsLst>
            <a:lin ang="5400000" scaled="0"/>
          </a:gradFill>
          <a:effectLst>
            <a:outerShdw blurRad="50800" dist="50800" dir="4500000" sx="24000" sy="24000" algn="ctr" rotWithShape="0">
              <a:srgbClr val="000000">
                <a:alpha val="4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          </a:t>
            </a:r>
            <a:r>
              <a:rPr lang="en-US" altLang="ja-JP" sz="2000" b="1" dirty="0" smtClean="0">
                <a:solidFill>
                  <a:schemeClr val="tx1"/>
                </a:solidFill>
              </a:rPr>
              <a:t>:</a:t>
            </a:r>
          </a:p>
          <a:p>
            <a:r>
              <a:rPr lang="en-US" altLang="ja-JP" sz="2000" dirty="0" smtClean="0">
                <a:solidFill>
                  <a:schemeClr val="tx1"/>
                </a:solidFill>
              </a:rPr>
              <a:t>#</a:t>
            </a:r>
            <a:r>
              <a:rPr lang="en-US" altLang="ja-JP" sz="2000" dirty="0" err="1" smtClean="0">
                <a:solidFill>
                  <a:schemeClr val="tx1"/>
                </a:solidFill>
              </a:rPr>
              <a:t>ifdef</a:t>
            </a:r>
            <a:r>
              <a:rPr lang="en-US" altLang="ja-JP" sz="2000" dirty="0" smtClean="0">
                <a:solidFill>
                  <a:schemeClr val="tx1"/>
                </a:solidFill>
              </a:rPr>
              <a:t> </a:t>
            </a:r>
            <a:r>
              <a:rPr lang="ja-JP" altLang="en-US" sz="2000" dirty="0" smtClean="0">
                <a:solidFill>
                  <a:schemeClr val="tx1"/>
                </a:solidFill>
              </a:rPr>
              <a:t>条件式</a:t>
            </a:r>
            <a:endParaRPr lang="en-US" altLang="ja-JP" sz="2000" dirty="0" smtClean="0">
              <a:solidFill>
                <a:schemeClr val="tx1"/>
              </a:solidFill>
            </a:endParaRPr>
          </a:p>
          <a:p>
            <a:r>
              <a:rPr lang="en-US" altLang="ja-JP" sz="2000" dirty="0" smtClean="0">
                <a:solidFill>
                  <a:schemeClr val="tx1"/>
                </a:solidFill>
              </a:rPr>
              <a:t>   define </a:t>
            </a:r>
            <a:r>
              <a:rPr lang="en-US" altLang="ja-JP" sz="2000" b="1" dirty="0" smtClean="0">
                <a:solidFill>
                  <a:srgbClr val="C00000"/>
                </a:solidFill>
              </a:rPr>
              <a:t>label</a:t>
            </a:r>
            <a:r>
              <a:rPr lang="en-US" altLang="ja-JP" sz="2000" dirty="0" smtClean="0">
                <a:solidFill>
                  <a:schemeClr val="tx1"/>
                </a:solidFill>
              </a:rPr>
              <a:t> </a:t>
            </a:r>
            <a:r>
              <a:rPr lang="en-US" altLang="ja-JP" sz="2000" dirty="0" err="1" smtClean="0">
                <a:solidFill>
                  <a:schemeClr val="tx1"/>
                </a:solidFill>
              </a:rPr>
              <a:t>labelA</a:t>
            </a:r>
            <a:endParaRPr lang="en-US" altLang="ja-JP" sz="2000" dirty="0" smtClean="0">
              <a:solidFill>
                <a:schemeClr val="tx1"/>
              </a:solidFill>
            </a:endParaRPr>
          </a:p>
          <a:p>
            <a:r>
              <a:rPr lang="en-US" altLang="ja-JP" sz="2000" dirty="0" smtClean="0">
                <a:solidFill>
                  <a:schemeClr val="tx1"/>
                </a:solidFill>
              </a:rPr>
              <a:t>#else</a:t>
            </a:r>
          </a:p>
          <a:p>
            <a:r>
              <a:rPr lang="en-US" altLang="ja-JP" sz="2000" dirty="0" smtClean="0">
                <a:solidFill>
                  <a:schemeClr val="tx1"/>
                </a:solidFill>
              </a:rPr>
              <a:t>   define </a:t>
            </a:r>
            <a:r>
              <a:rPr lang="en-US" altLang="ja-JP" sz="2000" b="1" dirty="0" smtClean="0">
                <a:solidFill>
                  <a:srgbClr val="C00000"/>
                </a:solidFill>
              </a:rPr>
              <a:t>label</a:t>
            </a:r>
            <a:r>
              <a:rPr lang="en-US" altLang="ja-JP" sz="2000" dirty="0" smtClean="0">
                <a:solidFill>
                  <a:schemeClr val="tx1"/>
                </a:solidFill>
              </a:rPr>
              <a:t> </a:t>
            </a:r>
            <a:r>
              <a:rPr lang="en-US" altLang="ja-JP" sz="2000" dirty="0" err="1" smtClean="0">
                <a:solidFill>
                  <a:schemeClr val="tx1"/>
                </a:solidFill>
              </a:rPr>
              <a:t>labelB</a:t>
            </a:r>
            <a:endParaRPr lang="en-US" altLang="ja-JP" sz="2000" dirty="0" smtClean="0">
              <a:solidFill>
                <a:schemeClr val="tx1"/>
              </a:solidFill>
            </a:endParaRPr>
          </a:p>
          <a:p>
            <a:r>
              <a:rPr lang="en-US" altLang="ja-JP" sz="2000" dirty="0" smtClean="0">
                <a:solidFill>
                  <a:schemeClr val="tx1"/>
                </a:solidFill>
              </a:rPr>
              <a:t>#</a:t>
            </a:r>
            <a:r>
              <a:rPr lang="en-US" altLang="ja-JP" sz="2000" dirty="0" err="1" smtClean="0">
                <a:solidFill>
                  <a:schemeClr val="tx1"/>
                </a:solidFill>
              </a:rPr>
              <a:t>endif</a:t>
            </a:r>
            <a:endParaRPr lang="en-US" altLang="ja-JP" sz="2000" dirty="0" smtClean="0">
              <a:solidFill>
                <a:schemeClr val="tx1"/>
              </a:solidFill>
            </a:endParaRPr>
          </a:p>
          <a:p>
            <a:r>
              <a:rPr lang="en-US" altLang="ja-JP" sz="2000" dirty="0">
                <a:solidFill>
                  <a:schemeClr val="tx1"/>
                </a:solidFill>
              </a:rPr>
              <a:t> </a:t>
            </a:r>
            <a:r>
              <a:rPr lang="en-US" altLang="ja-JP" sz="2000" dirty="0" smtClean="0">
                <a:solidFill>
                  <a:schemeClr val="tx1"/>
                </a:solidFill>
              </a:rPr>
              <a:t>         </a:t>
            </a:r>
            <a:r>
              <a:rPr lang="en-US" altLang="ja-JP" sz="2000" b="1" dirty="0" smtClean="0">
                <a:solidFill>
                  <a:schemeClr val="tx1"/>
                </a:solidFill>
              </a:rPr>
              <a:t>:</a:t>
            </a:r>
            <a:endParaRPr lang="en-US" altLang="ja-JP" sz="2000" b="1" dirty="0">
              <a:solidFill>
                <a:schemeClr val="tx1"/>
              </a:solidFill>
            </a:endParaRPr>
          </a:p>
        </p:txBody>
      </p:sp>
    </p:spTree>
    <p:extLst>
      <p:ext uri="{BB962C8B-B14F-4D97-AF65-F5344CB8AC3E}">
        <p14:creationId xmlns:p14="http://schemas.microsoft.com/office/powerpoint/2010/main" val="8194996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ステップ</a:t>
            </a:r>
            <a:r>
              <a:rPr lang="en-US" altLang="ja-JP" sz="4000" dirty="0"/>
              <a:t>3</a:t>
            </a:r>
            <a:r>
              <a:rPr lang="en-US" altLang="ja-JP" sz="4000" dirty="0" smtClean="0"/>
              <a:t>:</a:t>
            </a:r>
            <a:r>
              <a:rPr lang="ja-JP" altLang="en-US" sz="4000" dirty="0" smtClean="0"/>
              <a:t>結果</a:t>
            </a:r>
            <a:r>
              <a:rPr lang="ja-JP" altLang="en-US" sz="4000" dirty="0"/>
              <a:t>の</a:t>
            </a:r>
            <a:r>
              <a:rPr lang="ja-JP" altLang="en-US" sz="4000" dirty="0" smtClean="0"/>
              <a:t>絞り込み</a:t>
            </a:r>
            <a:r>
              <a:rPr lang="en-US" altLang="ja-JP" sz="4000" dirty="0" smtClean="0"/>
              <a:t/>
            </a:r>
            <a:br>
              <a:rPr lang="en-US" altLang="ja-JP" sz="4000" dirty="0" smtClean="0"/>
            </a:br>
            <a:r>
              <a:rPr lang="en-US" altLang="ja-JP" sz="4000" dirty="0" smtClean="0"/>
              <a:t>-</a:t>
            </a:r>
            <a:r>
              <a:rPr lang="ja-JP" altLang="en-US" sz="4000" dirty="0"/>
              <a:t>極大化</a:t>
            </a:r>
            <a:r>
              <a:rPr lang="en-US" altLang="ja-JP" sz="4000" dirty="0"/>
              <a:t>-</a:t>
            </a:r>
            <a:endParaRPr kumimoji="1" lang="ja-JP" altLang="en-US" sz="4000" dirty="0"/>
          </a:p>
        </p:txBody>
      </p:sp>
      <p:sp>
        <p:nvSpPr>
          <p:cNvPr id="3" name="コンテンツ プレースホルダー 2"/>
          <p:cNvSpPr>
            <a:spLocks noGrp="1"/>
          </p:cNvSpPr>
          <p:nvPr>
            <p:ph idx="1"/>
          </p:nvPr>
        </p:nvSpPr>
        <p:spPr>
          <a:xfrm>
            <a:off x="179512" y="1600206"/>
            <a:ext cx="8712968" cy="4525963"/>
          </a:xfrm>
        </p:spPr>
        <p:txBody>
          <a:bodyPr/>
          <a:lstStyle/>
          <a:p>
            <a:pPr marL="0" indent="0">
              <a:buNone/>
            </a:pPr>
            <a:r>
              <a:rPr lang="ja-JP" altLang="en-US" sz="3200" dirty="0" smtClean="0"/>
              <a:t> 極大化</a:t>
            </a:r>
            <a:endParaRPr lang="en-US" altLang="ja-JP" sz="3200" dirty="0" smtClean="0"/>
          </a:p>
          <a:p>
            <a:pPr lvl="1"/>
            <a:r>
              <a:rPr lang="ja-JP" altLang="en-US" sz="2800" dirty="0" smtClean="0"/>
              <a:t>部分パターンの</a:t>
            </a:r>
            <a:r>
              <a:rPr lang="ja-JP" altLang="en-US" sz="2800" dirty="0"/>
              <a:t>中</a:t>
            </a:r>
            <a:r>
              <a:rPr lang="ja-JP" altLang="en-US" sz="2800" dirty="0" smtClean="0"/>
              <a:t>から系列長が最大の</a:t>
            </a:r>
            <a:r>
              <a:rPr lang="ja-JP" altLang="en-US" sz="2800" dirty="0"/>
              <a:t>パターン</a:t>
            </a:r>
            <a:r>
              <a:rPr lang="ja-JP" altLang="en-US" sz="2800" dirty="0" smtClean="0"/>
              <a:t>を選択</a:t>
            </a:r>
            <a:endParaRPr lang="en-US" altLang="ja-JP" sz="28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24</a:t>
            </a:fld>
            <a:endParaRPr lang="en-US" altLang="ja-JP"/>
          </a:p>
        </p:txBody>
      </p:sp>
      <p:sp>
        <p:nvSpPr>
          <p:cNvPr id="6" name="メモ 5"/>
          <p:cNvSpPr/>
          <p:nvPr/>
        </p:nvSpPr>
        <p:spPr>
          <a:xfrm>
            <a:off x="179512" y="2977915"/>
            <a:ext cx="1152128" cy="288032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ja-JP" altLang="en-US" sz="2000" dirty="0" smtClean="0">
                <a:solidFill>
                  <a:schemeClr val="tx1"/>
                </a:solidFill>
              </a:rPr>
              <a:t>関数</a:t>
            </a:r>
            <a:r>
              <a:rPr lang="en-US" altLang="ja-JP" sz="2000" dirty="0" smtClean="0">
                <a:solidFill>
                  <a:schemeClr val="tx1"/>
                </a:solidFill>
              </a:rPr>
              <a:t>A</a:t>
            </a:r>
          </a:p>
          <a:p>
            <a:pPr algn="ctr"/>
            <a:endParaRPr lang="en-US" altLang="ja-JP" sz="2000" dirty="0">
              <a:solidFill>
                <a:schemeClr val="tx1"/>
              </a:solidFill>
            </a:endParaRPr>
          </a:p>
          <a:p>
            <a:pPr algn="ctr"/>
            <a:r>
              <a:rPr lang="ja-JP" altLang="en-US" sz="2000" b="1" dirty="0" smtClean="0">
                <a:solidFill>
                  <a:schemeClr val="tx1"/>
                </a:solidFill>
              </a:rPr>
              <a:t>：</a:t>
            </a:r>
            <a:endParaRPr lang="en-US" altLang="ja-JP" sz="2000" b="1"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gets</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close</a:t>
            </a:r>
            <a:r>
              <a:rPr lang="en-US" altLang="ja-JP" sz="2000" dirty="0" smtClean="0">
                <a:solidFill>
                  <a:schemeClr val="tx1"/>
                </a:solidFill>
              </a:rPr>
              <a:t>()</a:t>
            </a:r>
          </a:p>
          <a:p>
            <a:pPr algn="ctr"/>
            <a:r>
              <a:rPr lang="ja-JP" altLang="en-US" sz="2000" b="1" dirty="0">
                <a:solidFill>
                  <a:schemeClr val="tx1"/>
                </a:solidFill>
              </a:rPr>
              <a:t>：</a:t>
            </a:r>
            <a:endParaRPr lang="en-US" altLang="ja-JP" sz="2000" b="1" dirty="0">
              <a:solidFill>
                <a:schemeClr val="tx1"/>
              </a:solidFill>
            </a:endParaRPr>
          </a:p>
        </p:txBody>
      </p:sp>
      <p:sp>
        <p:nvSpPr>
          <p:cNvPr id="9" name="右矢印 8"/>
          <p:cNvSpPr/>
          <p:nvPr/>
        </p:nvSpPr>
        <p:spPr>
          <a:xfrm>
            <a:off x="3419872" y="4418075"/>
            <a:ext cx="635375" cy="484892"/>
          </a:xfrm>
          <a:prstGeom prst="right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963979" y="3527621"/>
            <a:ext cx="1706883" cy="707886"/>
          </a:xfrm>
          <a:prstGeom prst="rect">
            <a:avLst/>
          </a:prstGeom>
          <a:noFill/>
        </p:spPr>
        <p:txBody>
          <a:bodyPr wrap="square" rtlCol="0">
            <a:spAutoFit/>
          </a:bodyPr>
          <a:lstStyle/>
          <a:p>
            <a:r>
              <a:rPr kumimoji="1" lang="ja-JP" altLang="en-US" sz="2000" dirty="0" smtClean="0"/>
              <a:t>コーディング</a:t>
            </a:r>
            <a:endParaRPr kumimoji="1" lang="en-US" altLang="ja-JP" sz="2000" dirty="0" smtClean="0"/>
          </a:p>
          <a:p>
            <a:r>
              <a:rPr kumimoji="1" lang="ja-JP" altLang="en-US" sz="2000" dirty="0" smtClean="0"/>
              <a:t>パターン抽出</a:t>
            </a:r>
            <a:endParaRPr kumimoji="1" lang="ja-JP" altLang="en-US" sz="2000" dirty="0"/>
          </a:p>
        </p:txBody>
      </p:sp>
      <p:sp>
        <p:nvSpPr>
          <p:cNvPr id="16" name="メモ 15"/>
          <p:cNvSpPr/>
          <p:nvPr/>
        </p:nvSpPr>
        <p:spPr>
          <a:xfrm>
            <a:off x="1781902" y="2997118"/>
            <a:ext cx="1152128" cy="2880320"/>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dirty="0" smtClean="0">
              <a:solidFill>
                <a:schemeClr val="tx1"/>
              </a:solidFill>
            </a:endParaRPr>
          </a:p>
          <a:p>
            <a:pPr algn="ctr"/>
            <a:r>
              <a:rPr lang="ja-JP" altLang="en-US" sz="2000" dirty="0" smtClean="0">
                <a:solidFill>
                  <a:schemeClr val="tx1"/>
                </a:solidFill>
              </a:rPr>
              <a:t>関数</a:t>
            </a:r>
            <a:r>
              <a:rPr lang="en-US" altLang="ja-JP" sz="2000" dirty="0" smtClean="0">
                <a:solidFill>
                  <a:schemeClr val="tx1"/>
                </a:solidFill>
              </a:rPr>
              <a:t>C</a:t>
            </a:r>
          </a:p>
          <a:p>
            <a:pPr algn="ctr"/>
            <a:endParaRPr lang="en-US" altLang="ja-JP" sz="2000" dirty="0">
              <a:solidFill>
                <a:schemeClr val="tx1"/>
              </a:solidFill>
            </a:endParaRPr>
          </a:p>
          <a:p>
            <a:pPr algn="ctr"/>
            <a:r>
              <a:rPr lang="ja-JP" altLang="en-US" sz="2000" b="1" dirty="0" smtClean="0">
                <a:solidFill>
                  <a:schemeClr val="tx1"/>
                </a:solidFill>
              </a:rPr>
              <a:t>：</a:t>
            </a:r>
            <a:endParaRPr lang="en-US" altLang="ja-JP" sz="2000" b="1" dirty="0" smtClean="0">
              <a:solidFill>
                <a:schemeClr val="tx1"/>
              </a:solidFill>
            </a:endParaRPr>
          </a:p>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gets</a:t>
            </a:r>
            <a:r>
              <a:rPr lang="en-US" altLang="ja-JP" sz="2000" dirty="0" smtClean="0">
                <a:solidFill>
                  <a:schemeClr val="tx1"/>
                </a:solidFill>
              </a:rPr>
              <a:t>()</a:t>
            </a:r>
          </a:p>
          <a:p>
            <a:pPr algn="ctr"/>
            <a:r>
              <a:rPr lang="en-US" altLang="ja-JP" sz="2000" b="1" dirty="0">
                <a:solidFill>
                  <a:schemeClr val="tx1"/>
                </a:solidFill>
              </a:rPr>
              <a:t>:</a:t>
            </a:r>
            <a:endParaRPr lang="en-US" altLang="ja-JP" sz="2000" b="1" dirty="0" smtClean="0">
              <a:solidFill>
                <a:schemeClr val="tx1"/>
              </a:solidFill>
            </a:endParaRPr>
          </a:p>
          <a:p>
            <a:pPr algn="ctr"/>
            <a:r>
              <a:rPr lang="en-US" altLang="ja-JP" sz="2000" dirty="0" err="1">
                <a:solidFill>
                  <a:schemeClr val="tx1"/>
                </a:solidFill>
              </a:rPr>
              <a:t>f</a:t>
            </a:r>
            <a:r>
              <a:rPr lang="en-US" altLang="ja-JP" sz="2000" dirty="0" err="1" smtClean="0">
                <a:solidFill>
                  <a:schemeClr val="tx1"/>
                </a:solidFill>
              </a:rPr>
              <a:t>close</a:t>
            </a:r>
            <a:r>
              <a:rPr lang="en-US" altLang="ja-JP" sz="2000" dirty="0" smtClean="0">
                <a:solidFill>
                  <a:schemeClr val="tx1"/>
                </a:solidFill>
              </a:rPr>
              <a:t>()</a:t>
            </a:r>
          </a:p>
          <a:p>
            <a:pPr algn="ctr"/>
            <a:r>
              <a:rPr lang="ja-JP" altLang="en-US" sz="2000" b="1" dirty="0">
                <a:solidFill>
                  <a:schemeClr val="tx1"/>
                </a:solidFill>
              </a:rPr>
              <a:t>：</a:t>
            </a:r>
            <a:endParaRPr lang="en-US" altLang="ja-JP" sz="2000" b="1" dirty="0">
              <a:solidFill>
                <a:schemeClr val="tx1"/>
              </a:solidFill>
            </a:endParaRPr>
          </a:p>
        </p:txBody>
      </p:sp>
      <p:sp>
        <p:nvSpPr>
          <p:cNvPr id="5" name="テキスト ボックス 4"/>
          <p:cNvSpPr txBox="1"/>
          <p:nvPr/>
        </p:nvSpPr>
        <p:spPr>
          <a:xfrm>
            <a:off x="1364740" y="4149080"/>
            <a:ext cx="441146" cy="400110"/>
          </a:xfrm>
          <a:prstGeom prst="rect">
            <a:avLst/>
          </a:prstGeom>
          <a:noFill/>
        </p:spPr>
        <p:txBody>
          <a:bodyPr wrap="none" rtlCol="0">
            <a:spAutoFit/>
          </a:bodyPr>
          <a:lstStyle/>
          <a:p>
            <a:r>
              <a:rPr lang="en-US" altLang="ja-JP" sz="2000" b="1" dirty="0" smtClean="0"/>
              <a:t>…</a:t>
            </a:r>
            <a:endParaRPr kumimoji="1" lang="ja-JP" altLang="en-US" sz="2000" b="1" dirty="0"/>
          </a:p>
        </p:txBody>
      </p:sp>
      <p:sp>
        <p:nvSpPr>
          <p:cNvPr id="19" name="角丸四角形 18"/>
          <p:cNvSpPr/>
          <p:nvPr/>
        </p:nvSpPr>
        <p:spPr>
          <a:xfrm>
            <a:off x="5177015" y="5023000"/>
            <a:ext cx="2419321" cy="1646360"/>
          </a:xfrm>
          <a:prstGeom prst="roundRect">
            <a:avLst/>
          </a:prstGeom>
          <a:noFill/>
          <a:ln w="508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吹き出し 20"/>
          <p:cNvSpPr/>
          <p:nvPr/>
        </p:nvSpPr>
        <p:spPr>
          <a:xfrm>
            <a:off x="2518348" y="6073623"/>
            <a:ext cx="2629716" cy="584536"/>
          </a:xfrm>
          <a:prstGeom prst="wedgeRectCallout">
            <a:avLst>
              <a:gd name="adj1" fmla="val 55688"/>
              <a:gd name="adj2" fmla="val -1213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系列</a:t>
            </a:r>
            <a:r>
              <a:rPr lang="ja-JP" altLang="en-US" sz="2000" dirty="0" smtClean="0">
                <a:solidFill>
                  <a:schemeClr val="tx1"/>
                </a:solidFill>
              </a:rPr>
              <a:t>長が最大の</a:t>
            </a:r>
            <a:endParaRPr lang="en-US" altLang="ja-JP" sz="2000" dirty="0" smtClean="0">
              <a:solidFill>
                <a:schemeClr val="tx1"/>
              </a:solidFill>
            </a:endParaRPr>
          </a:p>
          <a:p>
            <a:pPr algn="ctr"/>
            <a:r>
              <a:rPr lang="ja-JP" altLang="en-US" sz="2000" dirty="0" smtClean="0">
                <a:solidFill>
                  <a:schemeClr val="tx1"/>
                </a:solidFill>
              </a:rPr>
              <a:t>パターンを選択</a:t>
            </a:r>
            <a:endParaRPr kumimoji="1" lang="ja-JP" altLang="en-US" sz="2000" dirty="0">
              <a:solidFill>
                <a:schemeClr val="tx1"/>
              </a:solidFill>
            </a:endParaRPr>
          </a:p>
        </p:txBody>
      </p:sp>
      <p:sp>
        <p:nvSpPr>
          <p:cNvPr id="22" name="メモ 21"/>
          <p:cNvSpPr/>
          <p:nvPr/>
        </p:nvSpPr>
        <p:spPr>
          <a:xfrm>
            <a:off x="4716016" y="3157087"/>
            <a:ext cx="1360693" cy="465931"/>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endParaRPr lang="en-US" altLang="ja-JP" sz="2000" dirty="0">
              <a:solidFill>
                <a:schemeClr val="tx1"/>
              </a:solidFill>
            </a:endParaRPr>
          </a:p>
        </p:txBody>
      </p:sp>
      <p:sp>
        <p:nvSpPr>
          <p:cNvPr id="23" name="メモ 22"/>
          <p:cNvSpPr/>
          <p:nvPr/>
        </p:nvSpPr>
        <p:spPr>
          <a:xfrm>
            <a:off x="7491150" y="3157087"/>
            <a:ext cx="1168655" cy="469084"/>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4" name="メモ 23"/>
          <p:cNvSpPr/>
          <p:nvPr/>
        </p:nvSpPr>
        <p:spPr>
          <a:xfrm>
            <a:off x="6288022" y="3140968"/>
            <a:ext cx="1020282" cy="465931"/>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p:txBody>
      </p:sp>
      <p:sp>
        <p:nvSpPr>
          <p:cNvPr id="25" name="メモ 24"/>
          <p:cNvSpPr/>
          <p:nvPr/>
        </p:nvSpPr>
        <p:spPr>
          <a:xfrm>
            <a:off x="4505509" y="4059611"/>
            <a:ext cx="1408287" cy="67043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err="1" smtClean="0">
                <a:solidFill>
                  <a:schemeClr val="tx1"/>
                </a:solidFill>
              </a:rPr>
              <a:t>fgets</a:t>
            </a:r>
            <a:r>
              <a:rPr lang="en-US" altLang="ja-JP" sz="2000" dirty="0" smtClean="0">
                <a:solidFill>
                  <a:schemeClr val="tx1"/>
                </a:solidFill>
              </a:rPr>
              <a:t>()</a:t>
            </a:r>
            <a:endParaRPr lang="en-US" altLang="ja-JP" sz="2000" dirty="0">
              <a:solidFill>
                <a:schemeClr val="tx1"/>
              </a:solidFill>
            </a:endParaRPr>
          </a:p>
        </p:txBody>
      </p:sp>
      <p:sp>
        <p:nvSpPr>
          <p:cNvPr id="26" name="メモ 25"/>
          <p:cNvSpPr/>
          <p:nvPr/>
        </p:nvSpPr>
        <p:spPr>
          <a:xfrm>
            <a:off x="6095980" y="4077980"/>
            <a:ext cx="1408287" cy="67043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7" name="メモ 26"/>
          <p:cNvSpPr/>
          <p:nvPr/>
        </p:nvSpPr>
        <p:spPr>
          <a:xfrm>
            <a:off x="7628209" y="4077072"/>
            <a:ext cx="1408287" cy="670436"/>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8" name="メモ 27"/>
          <p:cNvSpPr/>
          <p:nvPr/>
        </p:nvSpPr>
        <p:spPr>
          <a:xfrm>
            <a:off x="5886752" y="5418383"/>
            <a:ext cx="1282988" cy="112665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err="1" smtClean="0">
                <a:solidFill>
                  <a:schemeClr val="tx1"/>
                </a:solidFill>
              </a:rPr>
              <a:t>fopen</a:t>
            </a:r>
            <a:r>
              <a:rPr lang="en-US" altLang="ja-JP" sz="2000" dirty="0" smtClean="0">
                <a:solidFill>
                  <a:schemeClr val="tx1"/>
                </a:solidFill>
              </a:rPr>
              <a:t>()</a:t>
            </a:r>
          </a:p>
          <a:p>
            <a:pPr algn="ctr"/>
            <a:r>
              <a:rPr lang="en-US" altLang="ja-JP" sz="2000" dirty="0" err="1" smtClean="0">
                <a:solidFill>
                  <a:schemeClr val="tx1"/>
                </a:solidFill>
              </a:rPr>
              <a:t>fgets</a:t>
            </a:r>
            <a:r>
              <a:rPr lang="en-US" altLang="ja-JP" sz="2000" dirty="0" smtClean="0">
                <a:solidFill>
                  <a:schemeClr val="tx1"/>
                </a:solidFill>
              </a:rPr>
              <a:t>()</a:t>
            </a:r>
          </a:p>
          <a:p>
            <a:pPr algn="ctr"/>
            <a:r>
              <a:rPr lang="en-US" altLang="ja-JP" sz="2000" dirty="0" err="1" smtClean="0">
                <a:solidFill>
                  <a:schemeClr val="tx1"/>
                </a:solidFill>
              </a:rPr>
              <a:t>fclose</a:t>
            </a:r>
            <a:r>
              <a:rPr lang="en-US" altLang="ja-JP" sz="2000" dirty="0" smtClean="0">
                <a:solidFill>
                  <a:schemeClr val="tx1"/>
                </a:solidFill>
              </a:rPr>
              <a:t>()</a:t>
            </a:r>
            <a:endParaRPr lang="en-US" altLang="ja-JP" sz="2000" dirty="0">
              <a:solidFill>
                <a:schemeClr val="tx1"/>
              </a:solidFill>
            </a:endParaRPr>
          </a:p>
        </p:txBody>
      </p:sp>
      <p:sp>
        <p:nvSpPr>
          <p:cNvPr id="29" name="テキスト ボックス 28"/>
          <p:cNvSpPr txBox="1"/>
          <p:nvPr/>
        </p:nvSpPr>
        <p:spPr>
          <a:xfrm>
            <a:off x="5089632" y="2738736"/>
            <a:ext cx="2261729" cy="400110"/>
          </a:xfrm>
          <a:prstGeom prst="rect">
            <a:avLst/>
          </a:prstGeom>
          <a:noFill/>
        </p:spPr>
        <p:txBody>
          <a:bodyPr wrap="square" rtlCol="0">
            <a:spAutoFit/>
          </a:bodyPr>
          <a:lstStyle/>
          <a:p>
            <a:r>
              <a:rPr lang="ja-JP" altLang="en-US" sz="2000" dirty="0" smtClean="0"/>
              <a:t>系列</a:t>
            </a:r>
            <a:r>
              <a:rPr lang="ja-JP" altLang="en-US" sz="2000" dirty="0"/>
              <a:t>長</a:t>
            </a:r>
            <a:r>
              <a:rPr lang="en-US" altLang="ja-JP" sz="2000" dirty="0" smtClean="0"/>
              <a:t>1</a:t>
            </a:r>
            <a:r>
              <a:rPr lang="ja-JP" altLang="en-US" sz="2000" dirty="0" smtClean="0"/>
              <a:t>のパターン</a:t>
            </a:r>
            <a:endParaRPr kumimoji="1" lang="ja-JP" altLang="en-US" sz="2000" dirty="0"/>
          </a:p>
        </p:txBody>
      </p:sp>
      <p:sp>
        <p:nvSpPr>
          <p:cNvPr id="30" name="テキスト ボックス 29"/>
          <p:cNvSpPr txBox="1"/>
          <p:nvPr/>
        </p:nvSpPr>
        <p:spPr>
          <a:xfrm>
            <a:off x="5242032" y="3676962"/>
            <a:ext cx="2261729" cy="400110"/>
          </a:xfrm>
          <a:prstGeom prst="rect">
            <a:avLst/>
          </a:prstGeom>
          <a:noFill/>
        </p:spPr>
        <p:txBody>
          <a:bodyPr wrap="square" rtlCol="0">
            <a:spAutoFit/>
          </a:bodyPr>
          <a:lstStyle/>
          <a:p>
            <a:r>
              <a:rPr lang="ja-JP" altLang="en-US" sz="2000" dirty="0" smtClean="0"/>
              <a:t>系列長</a:t>
            </a:r>
            <a:r>
              <a:rPr lang="en-US" altLang="ja-JP" sz="2000" dirty="0" smtClean="0"/>
              <a:t>2</a:t>
            </a:r>
            <a:r>
              <a:rPr lang="ja-JP" altLang="en-US" sz="2000" dirty="0" smtClean="0"/>
              <a:t>のパターン</a:t>
            </a:r>
            <a:endParaRPr kumimoji="1" lang="ja-JP" altLang="en-US" sz="2000" dirty="0"/>
          </a:p>
        </p:txBody>
      </p:sp>
      <p:sp>
        <p:nvSpPr>
          <p:cNvPr id="31" name="テキスト ボックス 30"/>
          <p:cNvSpPr txBox="1"/>
          <p:nvPr/>
        </p:nvSpPr>
        <p:spPr>
          <a:xfrm>
            <a:off x="5334607" y="5003997"/>
            <a:ext cx="2261729" cy="400110"/>
          </a:xfrm>
          <a:prstGeom prst="rect">
            <a:avLst/>
          </a:prstGeom>
          <a:noFill/>
        </p:spPr>
        <p:txBody>
          <a:bodyPr wrap="square" rtlCol="0">
            <a:spAutoFit/>
          </a:bodyPr>
          <a:lstStyle/>
          <a:p>
            <a:r>
              <a:rPr lang="ja-JP" altLang="en-US" sz="2000" dirty="0" smtClean="0"/>
              <a:t>系列</a:t>
            </a:r>
            <a:r>
              <a:rPr lang="ja-JP" altLang="en-US" sz="2000" dirty="0"/>
              <a:t>長</a:t>
            </a:r>
            <a:r>
              <a:rPr lang="en-US" altLang="ja-JP" sz="2000" dirty="0" smtClean="0"/>
              <a:t>3</a:t>
            </a:r>
            <a:r>
              <a:rPr lang="ja-JP" altLang="en-US" sz="2000" dirty="0" smtClean="0"/>
              <a:t>のパターン</a:t>
            </a:r>
            <a:endParaRPr kumimoji="1" lang="ja-JP" altLang="en-US" sz="2000" dirty="0"/>
          </a:p>
        </p:txBody>
      </p:sp>
    </p:spTree>
    <p:extLst>
      <p:ext uri="{BB962C8B-B14F-4D97-AF65-F5344CB8AC3E}">
        <p14:creationId xmlns:p14="http://schemas.microsoft.com/office/powerpoint/2010/main" val="5360419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適用実験</a:t>
            </a:r>
            <a:r>
              <a:rPr lang="en-US" altLang="ja-JP" sz="4000" dirty="0"/>
              <a:t/>
            </a:r>
            <a:br>
              <a:rPr lang="en-US" altLang="ja-JP" sz="4000" dirty="0"/>
            </a:br>
            <a:r>
              <a:rPr lang="en-US" altLang="ja-JP" sz="4000" dirty="0" smtClean="0"/>
              <a:t>-</a:t>
            </a:r>
            <a:r>
              <a:rPr kumimoji="1" lang="ja-JP" altLang="en-US" sz="4000" dirty="0" smtClean="0"/>
              <a:t>概要</a:t>
            </a:r>
            <a:r>
              <a:rPr kumimoji="1" lang="en-US" altLang="ja-JP" sz="4000" dirty="0" smtClean="0"/>
              <a:t>-</a:t>
            </a:r>
            <a:endParaRPr kumimoji="1" lang="ja-JP" altLang="en-US" sz="4000" dirty="0"/>
          </a:p>
        </p:txBody>
      </p:sp>
      <p:sp>
        <p:nvSpPr>
          <p:cNvPr id="3" name="コンテンツ プレースホルダー 2"/>
          <p:cNvSpPr>
            <a:spLocks noGrp="1"/>
          </p:cNvSpPr>
          <p:nvPr>
            <p:ph idx="1"/>
          </p:nvPr>
        </p:nvSpPr>
        <p:spPr>
          <a:xfrm>
            <a:off x="179512" y="1600200"/>
            <a:ext cx="8795320" cy="4525963"/>
          </a:xfrm>
        </p:spPr>
        <p:txBody>
          <a:bodyPr/>
          <a:lstStyle/>
          <a:p>
            <a:r>
              <a:rPr lang="ja-JP" altLang="en-US" sz="3200" dirty="0" smtClean="0"/>
              <a:t>提案手法の有効性を確認するための適用実験</a:t>
            </a:r>
            <a:endParaRPr lang="en-US" altLang="ja-JP" sz="3200" dirty="0" smtClean="0"/>
          </a:p>
          <a:p>
            <a:pPr lvl="1"/>
            <a:r>
              <a:rPr lang="ja-JP" altLang="en-US" sz="2800" dirty="0"/>
              <a:t>実際</a:t>
            </a:r>
            <a:r>
              <a:rPr lang="ja-JP" altLang="en-US" sz="2800" dirty="0" smtClean="0"/>
              <a:t>の組込みプログラムに対して</a:t>
            </a:r>
            <a:r>
              <a:rPr lang="ja-JP" altLang="en-US" sz="2800" dirty="0"/>
              <a:t>提案</a:t>
            </a:r>
            <a:r>
              <a:rPr lang="ja-JP" altLang="en-US" sz="2800" dirty="0" smtClean="0"/>
              <a:t>手法を適用し，　　以下の</a:t>
            </a:r>
            <a:r>
              <a:rPr lang="ja-JP" altLang="en-US" sz="2800" dirty="0"/>
              <a:t>項目</a:t>
            </a:r>
            <a:r>
              <a:rPr lang="ja-JP" altLang="en-US" sz="2800" dirty="0" smtClean="0"/>
              <a:t>を調査</a:t>
            </a:r>
            <a:endParaRPr lang="en-US" altLang="ja-JP" sz="2800" dirty="0" smtClean="0"/>
          </a:p>
          <a:p>
            <a:pPr lvl="2"/>
            <a:r>
              <a:rPr lang="ja-JP" altLang="en-US" sz="2400" dirty="0"/>
              <a:t>コーディングパターンの</a:t>
            </a:r>
            <a:r>
              <a:rPr lang="ja-JP" altLang="en-US" sz="2400" dirty="0" smtClean="0"/>
              <a:t>数</a:t>
            </a:r>
            <a:endParaRPr lang="en-US" altLang="ja-JP" sz="2400" dirty="0" smtClean="0"/>
          </a:p>
          <a:p>
            <a:pPr lvl="2"/>
            <a:r>
              <a:rPr lang="ja-JP" altLang="en-US" sz="2400" dirty="0" smtClean="0"/>
              <a:t>計算</a:t>
            </a:r>
            <a:r>
              <a:rPr lang="ja-JP" altLang="en-US" sz="2400" dirty="0"/>
              <a:t>速度</a:t>
            </a:r>
            <a:endParaRPr lang="en-US" altLang="ja-JP" sz="2400" dirty="0" smtClean="0"/>
          </a:p>
          <a:p>
            <a:pPr lvl="2"/>
            <a:r>
              <a:rPr lang="ja-JP" altLang="en-US" sz="2400" dirty="0" smtClean="0"/>
              <a:t>仕様に基づくコーディングパターンの評価</a:t>
            </a:r>
            <a:endParaRPr lang="en-US" altLang="ja-JP" sz="2400" dirty="0" smtClean="0"/>
          </a:p>
          <a:p>
            <a:pPr lvl="2"/>
            <a:endParaRPr lang="en-US" altLang="ja-JP" dirty="0"/>
          </a:p>
          <a:p>
            <a:r>
              <a:rPr lang="ja-JP" altLang="en-US" sz="3200" dirty="0" smtClean="0"/>
              <a:t>提案手法の有効性，改善点を考察</a:t>
            </a:r>
            <a:endParaRPr lang="en-US" altLang="ja-JP" sz="32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25</a:t>
            </a:fld>
            <a:endParaRPr lang="en-US" altLang="ja-JP"/>
          </a:p>
        </p:txBody>
      </p:sp>
    </p:spTree>
    <p:extLst>
      <p:ext uri="{BB962C8B-B14F-4D97-AF65-F5344CB8AC3E}">
        <p14:creationId xmlns:p14="http://schemas.microsoft.com/office/powerpoint/2010/main" val="24850422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適用対象</a:t>
            </a:r>
            <a:endParaRPr kumimoji="1" lang="ja-JP" altLang="en-US" sz="4000" dirty="0"/>
          </a:p>
        </p:txBody>
      </p:sp>
      <p:sp>
        <p:nvSpPr>
          <p:cNvPr id="3" name="コンテンツ プレースホルダー 2"/>
          <p:cNvSpPr>
            <a:spLocks noGrp="1"/>
          </p:cNvSpPr>
          <p:nvPr>
            <p:ph idx="1"/>
          </p:nvPr>
        </p:nvSpPr>
        <p:spPr>
          <a:xfrm>
            <a:off x="0" y="1600200"/>
            <a:ext cx="9144000" cy="4525963"/>
          </a:xfrm>
        </p:spPr>
        <p:txBody>
          <a:bodyPr/>
          <a:lstStyle/>
          <a:p>
            <a:pPr marL="0" indent="0">
              <a:buNone/>
            </a:pPr>
            <a:r>
              <a:rPr kumimoji="1" lang="en-US" altLang="ja-JP" sz="3200" dirty="0" smtClean="0"/>
              <a:t> 2</a:t>
            </a:r>
            <a:r>
              <a:rPr kumimoji="1" lang="ja-JP" altLang="en-US" sz="3200" dirty="0" smtClean="0"/>
              <a:t>種類</a:t>
            </a:r>
            <a:r>
              <a:rPr lang="ja-JP" altLang="en-US" sz="3200" dirty="0"/>
              <a:t>の</a:t>
            </a:r>
            <a:r>
              <a:rPr kumimoji="1" lang="ja-JP" altLang="en-US" sz="3200" dirty="0" smtClean="0"/>
              <a:t>組込みプログラム，計</a:t>
            </a:r>
            <a:r>
              <a:rPr kumimoji="1" lang="en-US" altLang="ja-JP" sz="3200" dirty="0" smtClean="0"/>
              <a:t>6</a:t>
            </a:r>
            <a:r>
              <a:rPr kumimoji="1" lang="ja-JP" altLang="en-US" sz="3200" dirty="0" smtClean="0"/>
              <a:t>つ</a:t>
            </a:r>
            <a:endParaRPr kumimoji="1" lang="en-US" altLang="ja-JP" sz="3200" dirty="0" smtClean="0"/>
          </a:p>
          <a:p>
            <a:pPr lvl="1"/>
            <a:r>
              <a:rPr lang="en-US" altLang="ja-JP" sz="2800" dirty="0" smtClean="0"/>
              <a:t>ATK2</a:t>
            </a:r>
            <a:r>
              <a:rPr lang="en-US" altLang="ja-JP" sz="2400" dirty="0" smtClean="0"/>
              <a:t>[4]</a:t>
            </a:r>
          </a:p>
          <a:p>
            <a:pPr lvl="2"/>
            <a:r>
              <a:rPr lang="en-US" altLang="ja-JP" sz="2400" dirty="0" smtClean="0"/>
              <a:t>TOPPERS</a:t>
            </a:r>
            <a:r>
              <a:rPr lang="ja-JP" altLang="en-US" sz="2400" dirty="0" smtClean="0"/>
              <a:t>プロジェクトが開発した自動車制御用の　　　　　　　　　リアルタイムオペレーティングシステム</a:t>
            </a:r>
            <a:r>
              <a:rPr lang="en-US" altLang="ja-JP" sz="2400" dirty="0" smtClean="0"/>
              <a:t>(RTOS)</a:t>
            </a:r>
          </a:p>
          <a:p>
            <a:pPr lvl="2"/>
            <a:r>
              <a:rPr lang="en-US" altLang="ja-JP" sz="2400" dirty="0" smtClean="0"/>
              <a:t>4</a:t>
            </a:r>
            <a:r>
              <a:rPr lang="ja-JP" altLang="en-US" sz="2400" dirty="0" err="1" smtClean="0"/>
              <a:t>つのリ</a:t>
            </a:r>
            <a:r>
              <a:rPr lang="ja-JP" altLang="en-US" sz="2400" dirty="0" smtClean="0"/>
              <a:t>リース</a:t>
            </a:r>
            <a:r>
              <a:rPr lang="en-US" altLang="ja-JP" sz="2400" dirty="0" smtClean="0"/>
              <a:t>(SC1</a:t>
            </a:r>
            <a:r>
              <a:rPr lang="ja-JP" altLang="en-US" sz="2400" dirty="0" err="1" smtClean="0"/>
              <a:t>，</a:t>
            </a:r>
            <a:r>
              <a:rPr lang="en-US" altLang="ja-JP" sz="2400" dirty="0" smtClean="0"/>
              <a:t>SC3</a:t>
            </a:r>
            <a:r>
              <a:rPr lang="ja-JP" altLang="en-US" sz="2400" dirty="0" err="1" smtClean="0"/>
              <a:t>，</a:t>
            </a:r>
            <a:r>
              <a:rPr lang="en-US" altLang="ja-JP" sz="2400" dirty="0" smtClean="0"/>
              <a:t>SC1MC</a:t>
            </a:r>
            <a:r>
              <a:rPr lang="ja-JP" altLang="en-US" sz="2400" dirty="0" err="1" smtClean="0"/>
              <a:t>，</a:t>
            </a:r>
            <a:r>
              <a:rPr lang="en-US" altLang="ja-JP" sz="2400" dirty="0" smtClean="0"/>
              <a:t>SC3MC)</a:t>
            </a:r>
          </a:p>
          <a:p>
            <a:pPr lvl="3"/>
            <a:r>
              <a:rPr lang="en-US" altLang="ja-JP" sz="2100" dirty="0"/>
              <a:t>Release </a:t>
            </a:r>
            <a:r>
              <a:rPr lang="en-US" altLang="ja-JP" sz="2100" dirty="0" smtClean="0"/>
              <a:t>        1.3.0   1.2.1     1.3.1         1.2.1</a:t>
            </a:r>
          </a:p>
          <a:p>
            <a:pPr lvl="2"/>
            <a:endParaRPr lang="en-US" altLang="ja-JP" dirty="0" smtClean="0"/>
          </a:p>
          <a:p>
            <a:pPr lvl="1"/>
            <a:r>
              <a:rPr lang="en-US" altLang="ja-JP" sz="2800" dirty="0" smtClean="0"/>
              <a:t>Linux</a:t>
            </a:r>
            <a:r>
              <a:rPr lang="ja-JP" altLang="en-US" sz="2800" dirty="0" smtClean="0"/>
              <a:t>カーネルソース</a:t>
            </a:r>
            <a:r>
              <a:rPr lang="en-US" altLang="ja-JP" sz="2800" dirty="0"/>
              <a:t>(v4.0-rc1)</a:t>
            </a:r>
            <a:endParaRPr lang="en-US" altLang="ja-JP" sz="2800" dirty="0" smtClean="0"/>
          </a:p>
          <a:p>
            <a:pPr lvl="2"/>
            <a:r>
              <a:rPr lang="en-US" altLang="ja-JP" sz="2400" dirty="0" smtClean="0"/>
              <a:t>drivers/</a:t>
            </a:r>
            <a:r>
              <a:rPr lang="en-US" altLang="ja-JP" sz="2400" dirty="0" err="1" smtClean="0"/>
              <a:t>pci</a:t>
            </a:r>
            <a:r>
              <a:rPr lang="ja-JP" altLang="en-US" sz="2400" dirty="0" smtClean="0"/>
              <a:t>：</a:t>
            </a:r>
            <a:r>
              <a:rPr lang="en-US" altLang="ja-JP" sz="2400" dirty="0" smtClean="0"/>
              <a:t>PCI</a:t>
            </a:r>
            <a:r>
              <a:rPr lang="ja-JP" altLang="en-US" sz="2400" dirty="0" smtClean="0"/>
              <a:t>仮想ドライバのためのプログラム</a:t>
            </a:r>
            <a:endParaRPr lang="en-US" altLang="ja-JP" sz="2400" dirty="0" smtClean="0"/>
          </a:p>
          <a:p>
            <a:pPr lvl="2"/>
            <a:r>
              <a:rPr lang="en-US" altLang="ja-JP" sz="2400" dirty="0" smtClean="0"/>
              <a:t>arch/arm  </a:t>
            </a:r>
            <a:r>
              <a:rPr lang="ja-JP" altLang="en-US" sz="2400" dirty="0" smtClean="0"/>
              <a:t>：</a:t>
            </a:r>
            <a:r>
              <a:rPr lang="en-US" altLang="ja-JP" sz="2400" dirty="0" smtClean="0"/>
              <a:t>ARM</a:t>
            </a:r>
            <a:r>
              <a:rPr lang="ja-JP" altLang="en-US" sz="2400" dirty="0" smtClean="0"/>
              <a:t>アーキテクチャ固有のカーネルプログラム</a:t>
            </a:r>
            <a:endParaRPr lang="en-US" altLang="ja-JP" sz="24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26</a:t>
            </a:fld>
            <a:endParaRPr lang="en-US" altLang="ja-JP"/>
          </a:p>
        </p:txBody>
      </p:sp>
      <p:sp>
        <p:nvSpPr>
          <p:cNvPr id="5" name="テキスト ボックス 4"/>
          <p:cNvSpPr txBox="1"/>
          <p:nvPr/>
        </p:nvSpPr>
        <p:spPr>
          <a:xfrm>
            <a:off x="611560" y="6228326"/>
            <a:ext cx="4591545" cy="369332"/>
          </a:xfrm>
          <a:prstGeom prst="rect">
            <a:avLst/>
          </a:prstGeom>
          <a:noFill/>
          <a:ln>
            <a:solidFill>
              <a:schemeClr val="tx1"/>
            </a:solidFill>
          </a:ln>
        </p:spPr>
        <p:txBody>
          <a:bodyPr wrap="square" rtlCol="0">
            <a:spAutoFit/>
          </a:bodyPr>
          <a:lstStyle/>
          <a:p>
            <a:pPr marL="0" lvl="2"/>
            <a:r>
              <a:rPr kumimoji="1" lang="en-US" altLang="ja-JP" sz="1600" dirty="0" smtClean="0"/>
              <a:t>[</a:t>
            </a:r>
            <a:r>
              <a:rPr lang="en-US" altLang="ja-JP" sz="1600" dirty="0"/>
              <a:t>4</a:t>
            </a:r>
            <a:r>
              <a:rPr kumimoji="1" lang="en-US" altLang="ja-JP" sz="1600" dirty="0" smtClean="0"/>
              <a:t>]</a:t>
            </a:r>
            <a:r>
              <a:rPr lang="en-US" altLang="ja-JP" dirty="0" smtClean="0"/>
              <a:t> </a:t>
            </a:r>
            <a:r>
              <a:rPr kumimoji="1" lang="en-US" altLang="ja-JP" sz="1600" dirty="0" smtClean="0"/>
              <a:t>TOPPERS</a:t>
            </a:r>
            <a:r>
              <a:rPr kumimoji="1" lang="ja-JP" altLang="en-US" sz="1600" dirty="0" smtClean="0"/>
              <a:t>プロジェクト </a:t>
            </a:r>
            <a:r>
              <a:rPr lang="en-US" altLang="ja-JP" sz="1600" dirty="0"/>
              <a:t>https://www.toppers.jp</a:t>
            </a:r>
            <a:r>
              <a:rPr lang="en-US" altLang="ja-JP" sz="1600" dirty="0" smtClean="0"/>
              <a:t>/</a:t>
            </a:r>
            <a:endParaRPr lang="en-US" altLang="ja-JP" sz="1600" dirty="0"/>
          </a:p>
        </p:txBody>
      </p:sp>
    </p:spTree>
    <p:extLst>
      <p:ext uri="{BB962C8B-B14F-4D97-AF65-F5344CB8AC3E}">
        <p14:creationId xmlns:p14="http://schemas.microsoft.com/office/powerpoint/2010/main" val="10994320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適用対象</a:t>
            </a:r>
            <a:r>
              <a:rPr lang="en-US" altLang="ja-JP" sz="4000" dirty="0" smtClean="0"/>
              <a:t/>
            </a:r>
            <a:br>
              <a:rPr lang="en-US" altLang="ja-JP" sz="4000" dirty="0" smtClean="0"/>
            </a:br>
            <a:r>
              <a:rPr lang="en-US" altLang="ja-JP" sz="4000" dirty="0" smtClean="0"/>
              <a:t>-</a:t>
            </a:r>
            <a:r>
              <a:rPr lang="ja-JP" altLang="en-US" sz="4000" dirty="0" smtClean="0"/>
              <a:t>規模</a:t>
            </a:r>
            <a:r>
              <a:rPr lang="en-US" altLang="ja-JP" sz="4000" dirty="0" smtClean="0"/>
              <a:t>-</a:t>
            </a:r>
            <a:endParaRPr kumimoji="1" lang="ja-JP" altLang="en-US" sz="4000" dirty="0"/>
          </a:p>
        </p:txBody>
      </p:sp>
      <p:sp>
        <p:nvSpPr>
          <p:cNvPr id="3" name="コンテンツ プレースホルダ 2"/>
          <p:cNvSpPr>
            <a:spLocks noGrp="1"/>
          </p:cNvSpPr>
          <p:nvPr>
            <p:ph idx="1"/>
          </p:nvPr>
        </p:nvSpPr>
        <p:spPr>
          <a:xfrm>
            <a:off x="251520" y="1600200"/>
            <a:ext cx="8784976" cy="4525963"/>
          </a:xfrm>
        </p:spPr>
        <p:txBody>
          <a:bodyPr/>
          <a:lstStyle/>
          <a:p>
            <a:pPr marL="0" indent="0">
              <a:buNone/>
            </a:pPr>
            <a:r>
              <a:rPr lang="ja-JP" altLang="en-US" sz="3200" dirty="0" smtClean="0"/>
              <a:t>各</a:t>
            </a:r>
            <a:r>
              <a:rPr lang="ja-JP" altLang="en-US" sz="3200" dirty="0"/>
              <a:t>プログラム</a:t>
            </a:r>
            <a:r>
              <a:rPr lang="ja-JP" altLang="en-US" sz="3200" dirty="0" smtClean="0"/>
              <a:t>の規模は以下の通り</a:t>
            </a:r>
            <a:endParaRPr lang="en-US" altLang="ja-JP" sz="3200" dirty="0" smtClean="0"/>
          </a:p>
          <a:p>
            <a:pPr lvl="1"/>
            <a:r>
              <a:rPr lang="en-US" altLang="ja-JP" sz="2800" dirty="0" smtClean="0"/>
              <a:t>.c</a:t>
            </a:r>
            <a:r>
              <a:rPr lang="ja-JP" altLang="en-US" sz="2800" dirty="0" smtClean="0"/>
              <a:t>ファイル数，関数の数，プログラムの総行数</a:t>
            </a:r>
            <a:r>
              <a:rPr lang="en-US" altLang="ja-JP" sz="2800" dirty="0" smtClean="0"/>
              <a:t>(LOC)</a:t>
            </a:r>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27</a:t>
            </a:fld>
            <a:endParaRPr lang="en-US" altLang="ja-JP" dirty="0"/>
          </a:p>
        </p:txBody>
      </p:sp>
      <p:graphicFrame>
        <p:nvGraphicFramePr>
          <p:cNvPr id="6" name="表 5"/>
          <p:cNvGraphicFramePr>
            <a:graphicFrameLocks noGrp="1"/>
          </p:cNvGraphicFramePr>
          <p:nvPr>
            <p:extLst>
              <p:ext uri="{D42A27DB-BD31-4B8C-83A1-F6EECF244321}">
                <p14:modId xmlns:p14="http://schemas.microsoft.com/office/powerpoint/2010/main" val="4223237665"/>
              </p:ext>
            </p:extLst>
          </p:nvPr>
        </p:nvGraphicFramePr>
        <p:xfrm>
          <a:off x="1187624" y="3140968"/>
          <a:ext cx="6624738" cy="2773680"/>
        </p:xfrm>
        <a:graphic>
          <a:graphicData uri="http://schemas.openxmlformats.org/drawingml/2006/table">
            <a:tbl>
              <a:tblPr firstRow="1" bandRow="1">
                <a:tableStyleId>{5C22544A-7EE6-4342-B048-85BDC9FD1C3A}</a:tableStyleId>
              </a:tblPr>
              <a:tblGrid>
                <a:gridCol w="1800201"/>
                <a:gridCol w="1872208"/>
                <a:gridCol w="1440160"/>
                <a:gridCol w="1512169"/>
              </a:tblGrid>
              <a:tr h="370840">
                <a:tc>
                  <a:txBody>
                    <a:bodyPr/>
                    <a:lstStyle/>
                    <a:p>
                      <a:pPr algn="ctr"/>
                      <a:r>
                        <a:rPr kumimoji="1" lang="ja-JP" altLang="en-US" sz="2000" dirty="0" smtClean="0">
                          <a:solidFill>
                            <a:schemeClr val="tx1"/>
                          </a:solidFill>
                        </a:rPr>
                        <a:t>対象名</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solidFill>
                            <a:schemeClr val="tx1"/>
                          </a:solidFill>
                        </a:rPr>
                        <a:t>.c</a:t>
                      </a:r>
                      <a:r>
                        <a:rPr kumimoji="1" lang="ja-JP" altLang="en-US" sz="2000" dirty="0" smtClean="0">
                          <a:solidFill>
                            <a:schemeClr val="tx1"/>
                          </a:solidFill>
                        </a:rPr>
                        <a:t>ファイルの数</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chemeClr val="tx1"/>
                          </a:solidFill>
                        </a:rPr>
                        <a:t>関数の数</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solidFill>
                            <a:schemeClr val="tx1"/>
                          </a:solidFill>
                        </a:rPr>
                        <a:t>LOC</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l"/>
                      <a:r>
                        <a:rPr kumimoji="1" lang="en-US" altLang="ja-JP" sz="2000" dirty="0" smtClean="0">
                          <a:solidFill>
                            <a:schemeClr val="tx1"/>
                          </a:solidFill>
                        </a:rPr>
                        <a:t>ATK2/SC1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12</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81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4,620</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l"/>
                      <a:r>
                        <a:rPr kumimoji="1" lang="en-US" altLang="ja-JP" sz="2000" dirty="0" smtClean="0">
                          <a:solidFill>
                            <a:schemeClr val="tx1"/>
                          </a:solidFill>
                        </a:rPr>
                        <a:t>ATK2/SC1MC</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17</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131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7,726</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l"/>
                      <a:r>
                        <a:rPr kumimoji="1" lang="en-US" altLang="ja-JP" sz="2000" dirty="0" smtClean="0">
                          <a:solidFill>
                            <a:schemeClr val="tx1"/>
                          </a:solidFill>
                        </a:rPr>
                        <a:t>ATK2/SC3</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16</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134</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7,698</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l"/>
                      <a:r>
                        <a:rPr kumimoji="1" lang="en-US" altLang="ja-JP" sz="2000" dirty="0" smtClean="0">
                          <a:solidFill>
                            <a:schemeClr val="tx1"/>
                          </a:solidFill>
                        </a:rPr>
                        <a:t>ATK2/SC3MC</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19</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172</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10,244</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l"/>
                      <a:r>
                        <a:rPr kumimoji="1" lang="en-US" altLang="ja-JP" sz="2000" dirty="0" smtClean="0">
                          <a:solidFill>
                            <a:schemeClr val="tx1"/>
                          </a:solidFill>
                        </a:rPr>
                        <a:t>Linux/</a:t>
                      </a:r>
                      <a:r>
                        <a:rPr kumimoji="1" lang="en-US" altLang="ja-JP" sz="2000" dirty="0" err="1" smtClean="0">
                          <a:solidFill>
                            <a:schemeClr val="tx1"/>
                          </a:solidFill>
                        </a:rPr>
                        <a:t>pci</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30</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991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24,441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l"/>
                      <a:r>
                        <a:rPr kumimoji="1" lang="en-US" altLang="ja-JP" sz="2000" dirty="0" smtClean="0">
                          <a:solidFill>
                            <a:schemeClr val="tx1"/>
                          </a:solidFill>
                        </a:rPr>
                        <a:t>Linux/arm</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61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738</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18,672</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抽出されたコーディングパターンの</a:t>
            </a:r>
            <a:r>
              <a:rPr lang="ja-JP" altLang="en-US" sz="4000" dirty="0"/>
              <a:t>数</a:t>
            </a:r>
            <a:endParaRPr kumimoji="1" lang="ja-JP" altLang="en-US" sz="4000" dirty="0"/>
          </a:p>
        </p:txBody>
      </p:sp>
      <p:sp>
        <p:nvSpPr>
          <p:cNvPr id="7" name="コンテンツ プレースホルダー 2"/>
          <p:cNvSpPr>
            <a:spLocks noGrp="1"/>
          </p:cNvSpPr>
          <p:nvPr>
            <p:ph idx="1"/>
          </p:nvPr>
        </p:nvSpPr>
        <p:spPr>
          <a:xfrm>
            <a:off x="251520" y="1600206"/>
            <a:ext cx="8435280" cy="4525963"/>
          </a:xfrm>
        </p:spPr>
        <p:txBody>
          <a:bodyPr/>
          <a:lstStyle/>
          <a:p>
            <a:pPr marL="0" indent="0">
              <a:buNone/>
            </a:pPr>
            <a:r>
              <a:rPr kumimoji="1" lang="ja-JP" altLang="en-US" sz="3200" dirty="0" smtClean="0"/>
              <a:t>抽出数と</a:t>
            </a:r>
            <a:r>
              <a:rPr lang="ja-JP" altLang="en-US" sz="3200" dirty="0" smtClean="0"/>
              <a:t>各</a:t>
            </a:r>
            <a:r>
              <a:rPr kumimoji="1" lang="ja-JP" altLang="en-US" sz="3200" dirty="0" smtClean="0"/>
              <a:t>絞り込みを適用後のコーディング   パターンの数</a:t>
            </a:r>
            <a:endParaRPr kumimoji="1" lang="en-US" altLang="ja-JP" sz="3200" dirty="0" smtClean="0"/>
          </a:p>
          <a:p>
            <a:pPr lvl="1"/>
            <a:r>
              <a:rPr kumimoji="1" lang="ja-JP" altLang="en-US" sz="2800" dirty="0" smtClean="0"/>
              <a:t>開発者が手作業で確認できる数にまで削減</a:t>
            </a:r>
            <a:endParaRPr kumimoji="1" lang="ja-JP" altLang="en-US" sz="2800" dirty="0"/>
          </a:p>
        </p:txBody>
      </p:sp>
      <p:sp>
        <p:nvSpPr>
          <p:cNvPr id="4" name="スライド番号プレースホルダー 3"/>
          <p:cNvSpPr>
            <a:spLocks noGrp="1"/>
          </p:cNvSpPr>
          <p:nvPr>
            <p:ph type="sldNum" sz="quarter" idx="12"/>
          </p:nvPr>
        </p:nvSpPr>
        <p:spPr>
          <a:xfrm>
            <a:off x="7813550" y="6380435"/>
            <a:ext cx="1150938" cy="288925"/>
          </a:xfrm>
        </p:spPr>
        <p:txBody>
          <a:bodyPr/>
          <a:lstStyle/>
          <a:p>
            <a:fld id="{BF0FB649-CAF6-47C7-8793-6679D20694D9}" type="slidenum">
              <a:rPr lang="en-US" altLang="ja-JP" smtClean="0"/>
              <a:pPr/>
              <a:t>28</a:t>
            </a:fld>
            <a:endParaRPr lang="en-US" altLang="ja-JP" dirty="0"/>
          </a:p>
        </p:txBody>
      </p:sp>
      <p:graphicFrame>
        <p:nvGraphicFramePr>
          <p:cNvPr id="6" name="表 5"/>
          <p:cNvGraphicFramePr>
            <a:graphicFrameLocks noGrp="1"/>
          </p:cNvGraphicFramePr>
          <p:nvPr>
            <p:extLst>
              <p:ext uri="{D42A27DB-BD31-4B8C-83A1-F6EECF244321}">
                <p14:modId xmlns:p14="http://schemas.microsoft.com/office/powerpoint/2010/main" val="3186693676"/>
              </p:ext>
            </p:extLst>
          </p:nvPr>
        </p:nvGraphicFramePr>
        <p:xfrm>
          <a:off x="238408" y="3245957"/>
          <a:ext cx="8582064" cy="3145997"/>
        </p:xfrm>
        <a:graphic>
          <a:graphicData uri="http://schemas.openxmlformats.org/drawingml/2006/table">
            <a:tbl>
              <a:tblPr firstRow="1" bandRow="1">
                <a:tableStyleId>{5C22544A-7EE6-4342-B048-85BDC9FD1C3A}</a:tableStyleId>
              </a:tblPr>
              <a:tblGrid>
                <a:gridCol w="1830896"/>
                <a:gridCol w="977417"/>
                <a:gridCol w="1872208"/>
                <a:gridCol w="1440160"/>
                <a:gridCol w="1440160"/>
                <a:gridCol w="1021223"/>
              </a:tblGrid>
              <a:tr h="768557">
                <a:tc>
                  <a:txBody>
                    <a:bodyPr/>
                    <a:lstStyle/>
                    <a:p>
                      <a:pPr algn="ctr"/>
                      <a:r>
                        <a:rPr kumimoji="1" lang="ja-JP" altLang="en-US" sz="2000" dirty="0" smtClean="0">
                          <a:solidFill>
                            <a:schemeClr val="tx1"/>
                          </a:solidFill>
                        </a:rPr>
                        <a:t>対象名</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2000" dirty="0" smtClean="0">
                          <a:solidFill>
                            <a:schemeClr val="tx1"/>
                          </a:solidFill>
                        </a:rPr>
                        <a:t>抽出数</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2000" dirty="0" smtClean="0">
                          <a:solidFill>
                            <a:schemeClr val="tx1"/>
                          </a:solidFill>
                        </a:rPr>
                        <a:t>絞り込み後</a:t>
                      </a:r>
                      <a:endParaRPr kumimoji="1" lang="en-US" altLang="ja-JP" sz="2000" dirty="0" smtClean="0">
                        <a:solidFill>
                          <a:schemeClr val="tx1"/>
                        </a:solidFill>
                      </a:endParaRPr>
                    </a:p>
                    <a:p>
                      <a:pPr algn="ctr"/>
                      <a:r>
                        <a:rPr kumimoji="1" lang="en-US" altLang="ja-JP" sz="2000" dirty="0" smtClean="0">
                          <a:solidFill>
                            <a:schemeClr val="tx1"/>
                          </a:solidFill>
                        </a:rPr>
                        <a:t>(</a:t>
                      </a:r>
                      <a:r>
                        <a:rPr kumimoji="1" lang="ja-JP" altLang="en-US" sz="2000" dirty="0" smtClean="0">
                          <a:solidFill>
                            <a:schemeClr val="tx1"/>
                          </a:solidFill>
                        </a:rPr>
                        <a:t>関数呼び出し</a:t>
                      </a:r>
                      <a:r>
                        <a:rPr kumimoji="1" lang="en-US" altLang="ja-JP" sz="2000" dirty="0" smtClean="0">
                          <a:solidFill>
                            <a:schemeClr val="tx1"/>
                          </a:solidFill>
                        </a:rPr>
                        <a:t>)</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2000" dirty="0" smtClean="0">
                          <a:solidFill>
                            <a:schemeClr val="tx1"/>
                          </a:solidFill>
                        </a:rPr>
                        <a:t>絞り込み後</a:t>
                      </a:r>
                      <a:endParaRPr kumimoji="1" lang="en-US" altLang="ja-JP" sz="2000" dirty="0" smtClean="0">
                        <a:solidFill>
                          <a:schemeClr val="tx1"/>
                        </a:solidFill>
                      </a:endParaRPr>
                    </a:p>
                    <a:p>
                      <a:pPr algn="ctr"/>
                      <a:r>
                        <a:rPr kumimoji="1" lang="en-US" altLang="ja-JP" sz="2000" dirty="0" smtClean="0">
                          <a:solidFill>
                            <a:schemeClr val="tx1"/>
                          </a:solidFill>
                        </a:rPr>
                        <a:t>(</a:t>
                      </a:r>
                      <a:r>
                        <a:rPr kumimoji="1" lang="ja-JP" altLang="en-US" sz="2000" dirty="0" smtClean="0">
                          <a:solidFill>
                            <a:schemeClr val="tx1"/>
                          </a:solidFill>
                        </a:rPr>
                        <a:t>制御構造</a:t>
                      </a:r>
                      <a:r>
                        <a:rPr kumimoji="1" lang="en-US" altLang="ja-JP" sz="2000" dirty="0" smtClean="0">
                          <a:solidFill>
                            <a:schemeClr val="tx1"/>
                          </a:solidFill>
                        </a:rPr>
                        <a:t>)</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2000" dirty="0" smtClean="0">
                          <a:solidFill>
                            <a:schemeClr val="tx1"/>
                          </a:solidFill>
                        </a:rPr>
                        <a:t>絞り込み後</a:t>
                      </a:r>
                      <a:endParaRPr kumimoji="1" lang="en-US" altLang="ja-JP" sz="2000" dirty="0" smtClean="0">
                        <a:solidFill>
                          <a:schemeClr val="tx1"/>
                        </a:solidFill>
                      </a:endParaRPr>
                    </a:p>
                    <a:p>
                      <a:pPr algn="ctr"/>
                      <a:r>
                        <a:rPr kumimoji="1" lang="en-US" altLang="ja-JP" sz="2000" dirty="0" smtClean="0">
                          <a:solidFill>
                            <a:schemeClr val="tx1"/>
                          </a:solidFill>
                        </a:rPr>
                        <a:t> (</a:t>
                      </a:r>
                      <a:r>
                        <a:rPr kumimoji="1" lang="ja-JP" altLang="en-US" sz="2000" dirty="0" smtClean="0">
                          <a:solidFill>
                            <a:schemeClr val="tx1"/>
                          </a:solidFill>
                        </a:rPr>
                        <a:t>ラベル</a:t>
                      </a:r>
                      <a:r>
                        <a:rPr kumimoji="1" lang="en-US" altLang="ja-JP" sz="2000" dirty="0" smtClean="0">
                          <a:solidFill>
                            <a:schemeClr val="tx1"/>
                          </a:solidFill>
                        </a:rPr>
                        <a:t>)</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2000" dirty="0" smtClean="0">
                          <a:solidFill>
                            <a:schemeClr val="tx1"/>
                          </a:solidFill>
                        </a:rPr>
                        <a:t>極大化</a:t>
                      </a:r>
                      <a:endParaRPr kumimoji="1" lang="en-US" altLang="ja-JP" sz="2000" dirty="0" smtClean="0">
                        <a:solidFill>
                          <a:schemeClr val="tx1"/>
                        </a:solidFill>
                      </a:endParaRPr>
                    </a:p>
                    <a:p>
                      <a:pPr algn="ctr"/>
                      <a:r>
                        <a:rPr kumimoji="1" lang="ja-JP" altLang="en-US" sz="2000" dirty="0" smtClean="0">
                          <a:solidFill>
                            <a:schemeClr val="tx1"/>
                          </a:solidFill>
                        </a:rPr>
                        <a:t>後</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31399">
                <a:tc>
                  <a:txBody>
                    <a:bodyPr/>
                    <a:lstStyle/>
                    <a:p>
                      <a:r>
                        <a:rPr kumimoji="1" lang="en-US" altLang="ja-JP" sz="2000" dirty="0" smtClean="0"/>
                        <a:t>ATK2/SC1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409K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t>393K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258K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9.03K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29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r>
              <a:tr h="331399">
                <a:tc>
                  <a:txBody>
                    <a:bodyPr/>
                    <a:lstStyle/>
                    <a:p>
                      <a:r>
                        <a:rPr kumimoji="1" lang="en-US" altLang="ja-JP" sz="2000" dirty="0" smtClean="0"/>
                        <a:t>ATK2/SC1MC</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176M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t>175M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172M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154K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240</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r>
              <a:tr h="331399">
                <a:tc>
                  <a:txBody>
                    <a:bodyPr/>
                    <a:lstStyle/>
                    <a:p>
                      <a:r>
                        <a:rPr kumimoji="1" lang="en-US" altLang="ja-JP" sz="2000" dirty="0" smtClean="0"/>
                        <a:t>ATK2/SC3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157K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t>150K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9.79K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3.64K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64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r>
              <a:tr h="331399">
                <a:tc>
                  <a:txBody>
                    <a:bodyPr/>
                    <a:lstStyle/>
                    <a:p>
                      <a:r>
                        <a:rPr kumimoji="1" lang="en-US" altLang="ja-JP" sz="2000" dirty="0" smtClean="0"/>
                        <a:t>ATK2/SC3MC</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343M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t>342M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341M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274K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511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r>
              <a:tr h="331399">
                <a:tc>
                  <a:txBody>
                    <a:bodyPr/>
                    <a:lstStyle/>
                    <a:p>
                      <a:r>
                        <a:rPr kumimoji="1" lang="en-US" altLang="ja-JP" sz="2000" dirty="0" smtClean="0"/>
                        <a:t>Linux/</a:t>
                      </a:r>
                      <a:r>
                        <a:rPr kumimoji="1" lang="en-US" altLang="ja-JP" sz="2000" dirty="0" err="1" smtClean="0"/>
                        <a:t>pci</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493K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t>991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296</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296</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197</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r>
              <a:tr h="331399">
                <a:tc>
                  <a:txBody>
                    <a:bodyPr/>
                    <a:lstStyle/>
                    <a:p>
                      <a:r>
                        <a:rPr kumimoji="1" lang="en-US" altLang="ja-JP" sz="2000" dirty="0" smtClean="0"/>
                        <a:t>Linux/arm</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3.20K</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t>17</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14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t>7</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r>
            </a:tbl>
          </a:graphicData>
        </a:graphic>
      </p:graphicFrame>
    </p:spTree>
    <p:extLst>
      <p:ext uri="{BB962C8B-B14F-4D97-AF65-F5344CB8AC3E}">
        <p14:creationId xmlns:p14="http://schemas.microsoft.com/office/powerpoint/2010/main" val="10617769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6184" y="269776"/>
            <a:ext cx="8218488" cy="1143000"/>
          </a:xfrm>
        </p:spPr>
        <p:txBody>
          <a:bodyPr/>
          <a:lstStyle/>
          <a:p>
            <a:r>
              <a:rPr lang="ja-JP" altLang="en-US" sz="4000" dirty="0" smtClean="0"/>
              <a:t>計算</a:t>
            </a:r>
            <a:r>
              <a:rPr lang="ja-JP" altLang="en-US" sz="4000" dirty="0"/>
              <a:t>速度</a:t>
            </a:r>
            <a:endParaRPr kumimoji="1" lang="ja-JP" altLang="en-US" sz="4000" dirty="0"/>
          </a:p>
        </p:txBody>
      </p:sp>
      <p:sp>
        <p:nvSpPr>
          <p:cNvPr id="6" name="コンテンツ プレースホルダー 2"/>
          <p:cNvSpPr>
            <a:spLocks noGrp="1"/>
          </p:cNvSpPr>
          <p:nvPr>
            <p:ph idx="1"/>
          </p:nvPr>
        </p:nvSpPr>
        <p:spPr>
          <a:xfrm>
            <a:off x="251520" y="1600206"/>
            <a:ext cx="8712968" cy="4525963"/>
          </a:xfrm>
        </p:spPr>
        <p:txBody>
          <a:bodyPr/>
          <a:lstStyle/>
          <a:p>
            <a:pPr marL="0" indent="0">
              <a:buNone/>
            </a:pPr>
            <a:r>
              <a:rPr kumimoji="1" lang="ja-JP" altLang="en-US" sz="3200" dirty="0" smtClean="0"/>
              <a:t>各ステップの所要時間を測定</a:t>
            </a:r>
            <a:endParaRPr kumimoji="1" lang="en-US" altLang="ja-JP" sz="3200" dirty="0" smtClean="0"/>
          </a:p>
          <a:p>
            <a:pPr lvl="1"/>
            <a:r>
              <a:rPr lang="ja-JP" altLang="en-US" sz="2800" dirty="0" smtClean="0"/>
              <a:t>要素抽出，パターンマイニング，絞り込みの</a:t>
            </a:r>
            <a:r>
              <a:rPr lang="en-US" altLang="ja-JP" sz="2800" dirty="0" smtClean="0"/>
              <a:t>3</a:t>
            </a:r>
            <a:r>
              <a:rPr lang="ja-JP" altLang="en-US" sz="2800" dirty="0" smtClean="0"/>
              <a:t>ステップ</a:t>
            </a:r>
            <a:endParaRPr lang="en-US" altLang="ja-JP" sz="2800" dirty="0" smtClean="0"/>
          </a:p>
        </p:txBody>
      </p:sp>
      <p:sp>
        <p:nvSpPr>
          <p:cNvPr id="4" name="スライド番号プレースホルダー 3"/>
          <p:cNvSpPr>
            <a:spLocks noGrp="1"/>
          </p:cNvSpPr>
          <p:nvPr>
            <p:ph type="sldNum" sz="quarter" idx="12"/>
          </p:nvPr>
        </p:nvSpPr>
        <p:spPr>
          <a:xfrm>
            <a:off x="7669534" y="6380435"/>
            <a:ext cx="1150938" cy="288925"/>
          </a:xfrm>
        </p:spPr>
        <p:txBody>
          <a:bodyPr/>
          <a:lstStyle/>
          <a:p>
            <a:fld id="{BF0FB649-CAF6-47C7-8793-6679D20694D9}" type="slidenum">
              <a:rPr lang="en-US" altLang="ja-JP" smtClean="0"/>
              <a:pPr/>
              <a:t>29</a:t>
            </a:fld>
            <a:endParaRPr lang="en-US" altLang="ja-JP" dirty="0"/>
          </a:p>
        </p:txBody>
      </p:sp>
      <p:graphicFrame>
        <p:nvGraphicFramePr>
          <p:cNvPr id="3" name="表 2"/>
          <p:cNvGraphicFramePr>
            <a:graphicFrameLocks noGrp="1"/>
          </p:cNvGraphicFramePr>
          <p:nvPr>
            <p:extLst>
              <p:ext uri="{D42A27DB-BD31-4B8C-83A1-F6EECF244321}">
                <p14:modId xmlns:p14="http://schemas.microsoft.com/office/powerpoint/2010/main" val="3611809351"/>
              </p:ext>
            </p:extLst>
          </p:nvPr>
        </p:nvGraphicFramePr>
        <p:xfrm>
          <a:off x="816221" y="3140968"/>
          <a:ext cx="7356179" cy="2773680"/>
        </p:xfrm>
        <a:graphic>
          <a:graphicData uri="http://schemas.openxmlformats.org/drawingml/2006/table">
            <a:tbl>
              <a:tblPr firstRow="1" bandRow="1">
                <a:tableStyleId>{5C22544A-7EE6-4342-B048-85BDC9FD1C3A}</a:tableStyleId>
              </a:tblPr>
              <a:tblGrid>
                <a:gridCol w="1811562"/>
                <a:gridCol w="1368152"/>
                <a:gridCol w="1440160"/>
                <a:gridCol w="1296144"/>
                <a:gridCol w="1440161"/>
              </a:tblGrid>
              <a:tr h="370840">
                <a:tc>
                  <a:txBody>
                    <a:bodyPr/>
                    <a:lstStyle/>
                    <a:p>
                      <a:pPr algn="ctr"/>
                      <a:r>
                        <a:rPr kumimoji="1" lang="ja-JP" altLang="en-US" sz="2000" dirty="0" smtClean="0">
                          <a:solidFill>
                            <a:schemeClr val="tx1"/>
                          </a:solidFill>
                        </a:rPr>
                        <a:t>対象名</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chemeClr val="tx1"/>
                          </a:solidFill>
                        </a:rPr>
                        <a:t>ステップ</a:t>
                      </a:r>
                      <a:r>
                        <a:rPr kumimoji="1" lang="en-US" altLang="ja-JP" sz="2000" dirty="0" smtClean="0">
                          <a:solidFill>
                            <a:schemeClr val="tx1"/>
                          </a:solidFill>
                        </a:rPr>
                        <a:t>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chemeClr val="tx1"/>
                          </a:solidFill>
                        </a:rPr>
                        <a:t>ステップ</a:t>
                      </a:r>
                      <a:r>
                        <a:rPr kumimoji="1" lang="en-US" altLang="ja-JP" sz="2000" dirty="0" smtClean="0">
                          <a:solidFill>
                            <a:schemeClr val="tx1"/>
                          </a:solidFill>
                        </a:rPr>
                        <a:t>2</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chemeClr val="tx1"/>
                          </a:solidFill>
                        </a:rPr>
                        <a:t>ステップ</a:t>
                      </a:r>
                      <a:r>
                        <a:rPr kumimoji="1" lang="en-US" altLang="ja-JP" sz="2000" dirty="0" smtClean="0">
                          <a:solidFill>
                            <a:schemeClr val="tx1"/>
                          </a:solidFill>
                        </a:rPr>
                        <a:t>3</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solidFill>
                            <a:schemeClr val="tx1"/>
                          </a:solidFill>
                        </a:rPr>
                        <a:t>合計時間</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sz="2000" dirty="0" smtClean="0">
                          <a:solidFill>
                            <a:schemeClr val="tx1"/>
                          </a:solidFill>
                        </a:rPr>
                        <a:t>ATK2/SC1</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0.0930</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3.06</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solidFill>
                            <a:schemeClr val="tx1"/>
                          </a:solidFill>
                        </a:rPr>
                        <a:t>2.14</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5.29</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sz="2000" dirty="0" smtClean="0">
                          <a:solidFill>
                            <a:schemeClr val="tx1"/>
                          </a:solidFill>
                        </a:rPr>
                        <a:t>ATK2/SC1MC</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0.0780</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81.2</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solidFill>
                            <a:schemeClr val="tx1"/>
                          </a:solidFill>
                        </a:rPr>
                        <a:t>1.1</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82.4</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sz="2000" dirty="0" smtClean="0">
                          <a:solidFill>
                            <a:schemeClr val="tx1"/>
                          </a:solidFill>
                        </a:rPr>
                        <a:t>ATK2/SC3</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0.108</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4</a:t>
                      </a:r>
                      <a:r>
                        <a:rPr kumimoji="1" lang="ja-JP" altLang="en-US" sz="2000" dirty="0" smtClean="0">
                          <a:solidFill>
                            <a:schemeClr val="tx1"/>
                          </a:solidFill>
                        </a:rPr>
                        <a:t>時間</a:t>
                      </a:r>
                      <a:r>
                        <a:rPr kumimoji="1" lang="en-US" altLang="ja-JP" sz="2000" dirty="0" smtClean="0">
                          <a:solidFill>
                            <a:schemeClr val="tx1"/>
                          </a:solidFill>
                        </a:rPr>
                        <a:t>46</a:t>
                      </a:r>
                      <a:r>
                        <a:rPr kumimoji="1" lang="ja-JP" altLang="en-US" sz="2000" dirty="0" smtClean="0">
                          <a:solidFill>
                            <a:schemeClr val="tx1"/>
                          </a:solidFill>
                        </a:rPr>
                        <a:t>分</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solidFill>
                            <a:schemeClr val="tx1"/>
                          </a:solidFill>
                        </a:rPr>
                        <a:t>74.3</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4</a:t>
                      </a:r>
                      <a:r>
                        <a:rPr kumimoji="1" lang="ja-JP" altLang="en-US" sz="2000" dirty="0" smtClean="0">
                          <a:solidFill>
                            <a:schemeClr val="tx1"/>
                          </a:solidFill>
                        </a:rPr>
                        <a:t>時間</a:t>
                      </a:r>
                      <a:r>
                        <a:rPr kumimoji="1" lang="en-US" altLang="ja-JP" sz="2000" dirty="0" smtClean="0">
                          <a:solidFill>
                            <a:schemeClr val="tx1"/>
                          </a:solidFill>
                        </a:rPr>
                        <a:t>47</a:t>
                      </a:r>
                      <a:r>
                        <a:rPr kumimoji="1" lang="ja-JP" altLang="en-US" sz="2000" dirty="0" smtClean="0">
                          <a:solidFill>
                            <a:schemeClr val="tx1"/>
                          </a:solidFill>
                        </a:rPr>
                        <a:t>分</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sz="2000" dirty="0" smtClean="0">
                          <a:solidFill>
                            <a:schemeClr val="tx1"/>
                          </a:solidFill>
                        </a:rPr>
                        <a:t>ATK2/SC3MC</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0.0780</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11</a:t>
                      </a:r>
                      <a:r>
                        <a:rPr kumimoji="1" lang="ja-JP" altLang="en-US" sz="2000" dirty="0" smtClean="0">
                          <a:solidFill>
                            <a:schemeClr val="tx1"/>
                          </a:solidFill>
                        </a:rPr>
                        <a:t>時間</a:t>
                      </a:r>
                      <a:r>
                        <a:rPr kumimoji="1" lang="en-US" altLang="ja-JP" sz="2000" dirty="0" smtClean="0">
                          <a:solidFill>
                            <a:schemeClr val="tx1"/>
                          </a:solidFill>
                        </a:rPr>
                        <a:t>1</a:t>
                      </a:r>
                      <a:r>
                        <a:rPr kumimoji="1" lang="ja-JP" altLang="en-US" sz="2000" dirty="0" smtClean="0">
                          <a:solidFill>
                            <a:schemeClr val="tx1"/>
                          </a:solidFill>
                        </a:rPr>
                        <a:t>分</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solidFill>
                            <a:schemeClr val="tx1"/>
                          </a:solidFill>
                        </a:rPr>
                        <a:t>148</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11</a:t>
                      </a:r>
                      <a:r>
                        <a:rPr kumimoji="1" lang="ja-JP" altLang="en-US" sz="2000" dirty="0" smtClean="0">
                          <a:solidFill>
                            <a:schemeClr val="tx1"/>
                          </a:solidFill>
                        </a:rPr>
                        <a:t>時間</a:t>
                      </a:r>
                      <a:r>
                        <a:rPr kumimoji="1" lang="en-US" altLang="ja-JP" sz="2000" dirty="0" smtClean="0">
                          <a:solidFill>
                            <a:schemeClr val="tx1"/>
                          </a:solidFill>
                        </a:rPr>
                        <a:t>3</a:t>
                      </a:r>
                      <a:r>
                        <a:rPr kumimoji="1" lang="ja-JP" altLang="en-US" sz="2000" dirty="0" smtClean="0">
                          <a:solidFill>
                            <a:schemeClr val="tx1"/>
                          </a:solidFill>
                        </a:rPr>
                        <a:t>分</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sz="2000" dirty="0" smtClean="0">
                          <a:solidFill>
                            <a:schemeClr val="tx1"/>
                          </a:solidFill>
                        </a:rPr>
                        <a:t>Linux/</a:t>
                      </a:r>
                      <a:r>
                        <a:rPr kumimoji="1" lang="en-US" altLang="ja-JP" sz="2000" dirty="0" err="1" smtClean="0">
                          <a:solidFill>
                            <a:schemeClr val="tx1"/>
                          </a:solidFill>
                        </a:rPr>
                        <a:t>pci</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0.158</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376</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solidFill>
                            <a:schemeClr val="tx1"/>
                          </a:solidFill>
                        </a:rPr>
                        <a:t>2.12</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378</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kumimoji="1" lang="en-US" altLang="ja-JP" sz="2000" dirty="0" smtClean="0">
                          <a:solidFill>
                            <a:schemeClr val="tx1"/>
                          </a:solidFill>
                        </a:rPr>
                        <a:t>Linux/arm</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0.141</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19.3</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B9"/>
                    </a:solidFill>
                  </a:tcPr>
                </a:tc>
                <a:tc>
                  <a:txBody>
                    <a:bodyPr/>
                    <a:lstStyle/>
                    <a:p>
                      <a:pPr algn="r"/>
                      <a:r>
                        <a:rPr kumimoji="1" lang="en-US" altLang="ja-JP" sz="2000" dirty="0" smtClean="0">
                          <a:solidFill>
                            <a:schemeClr val="tx1"/>
                          </a:solidFill>
                        </a:rPr>
                        <a:t>0.313</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2000" dirty="0" smtClean="0">
                          <a:solidFill>
                            <a:schemeClr val="tx1"/>
                          </a:solidFill>
                        </a:rPr>
                        <a:t>19.6</a:t>
                      </a:r>
                      <a:r>
                        <a:rPr kumimoji="1" lang="ja-JP" altLang="en-US" sz="2000" dirty="0" smtClean="0">
                          <a:solidFill>
                            <a:schemeClr val="tx1"/>
                          </a:solidFill>
                        </a:rPr>
                        <a:t>秒</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0882939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2745" y="274638"/>
            <a:ext cx="8527727" cy="1143000"/>
          </a:xfrm>
        </p:spPr>
        <p:txBody>
          <a:bodyPr/>
          <a:lstStyle/>
          <a:p>
            <a:r>
              <a:rPr lang="ja-JP" altLang="en-US" sz="4000" dirty="0" smtClean="0"/>
              <a:t>コーディングパターンの活用法</a:t>
            </a:r>
            <a:endParaRPr kumimoji="1" lang="ja-JP" altLang="en-US" sz="4000" dirty="0"/>
          </a:p>
        </p:txBody>
      </p:sp>
      <p:sp>
        <p:nvSpPr>
          <p:cNvPr id="3" name="コンテンツ プレースホルダ 2"/>
          <p:cNvSpPr>
            <a:spLocks noGrp="1"/>
          </p:cNvSpPr>
          <p:nvPr>
            <p:ph idx="1"/>
          </p:nvPr>
        </p:nvSpPr>
        <p:spPr>
          <a:xfrm>
            <a:off x="179512" y="1556792"/>
            <a:ext cx="8964488" cy="4525963"/>
          </a:xfrm>
        </p:spPr>
        <p:txBody>
          <a:bodyPr/>
          <a:lstStyle/>
          <a:p>
            <a:pPr marL="0" indent="0">
              <a:buNone/>
            </a:pPr>
            <a:r>
              <a:rPr lang="ja-JP" altLang="en-US" sz="3200" dirty="0" smtClean="0"/>
              <a:t>コーディングパターンに則った記述がされていないバグを含むコードが存在</a:t>
            </a:r>
            <a:endParaRPr lang="en-US" altLang="ja-JP" sz="3200" dirty="0" smtClean="0"/>
          </a:p>
        </p:txBody>
      </p:sp>
      <p:sp>
        <p:nvSpPr>
          <p:cNvPr id="34" name="スライド番号プレースホルダ 33"/>
          <p:cNvSpPr>
            <a:spLocks noGrp="1"/>
          </p:cNvSpPr>
          <p:nvPr>
            <p:ph type="sldNum" sz="quarter" idx="12"/>
          </p:nvPr>
        </p:nvSpPr>
        <p:spPr>
          <a:xfrm>
            <a:off x="7993062" y="6310250"/>
            <a:ext cx="1150938" cy="288925"/>
          </a:xfrm>
        </p:spPr>
        <p:txBody>
          <a:bodyPr/>
          <a:lstStyle/>
          <a:p>
            <a:fld id="{BF0FB649-CAF6-47C7-8793-6679D20694D9}" type="slidenum">
              <a:rPr lang="en-US" altLang="ja-JP" smtClean="0"/>
              <a:pPr/>
              <a:t>3</a:t>
            </a:fld>
            <a:endParaRPr lang="en-US" altLang="ja-JP" dirty="0"/>
          </a:p>
        </p:txBody>
      </p:sp>
      <p:sp>
        <p:nvSpPr>
          <p:cNvPr id="4" name="メモ 3"/>
          <p:cNvSpPr/>
          <p:nvPr/>
        </p:nvSpPr>
        <p:spPr>
          <a:xfrm>
            <a:off x="1691680" y="3146916"/>
            <a:ext cx="1368152" cy="157443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827816" y="3093928"/>
            <a:ext cx="1053494" cy="1631216"/>
          </a:xfrm>
          <a:prstGeom prst="rect">
            <a:avLst/>
          </a:prstGeom>
          <a:noFill/>
        </p:spPr>
        <p:txBody>
          <a:bodyPr wrap="none" rtlCol="0">
            <a:spAutoFit/>
          </a:bodyPr>
          <a:lstStyle/>
          <a:p>
            <a:pPr algn="ctr"/>
            <a:endParaRPr lang="en-US" altLang="ja-JP" sz="2000" b="1" dirty="0"/>
          </a:p>
          <a:p>
            <a:pPr algn="ctr"/>
            <a:r>
              <a:rPr lang="en-US" altLang="ja-JP" sz="2000" dirty="0" err="1" smtClean="0"/>
              <a:t>fopen</a:t>
            </a:r>
            <a:r>
              <a:rPr lang="en-US" altLang="ja-JP" sz="2000" dirty="0" smtClean="0"/>
              <a:t>()</a:t>
            </a:r>
          </a:p>
          <a:p>
            <a:pPr algn="ctr"/>
            <a:endParaRPr kumimoji="1" lang="en-US" altLang="ja-JP" sz="2000" b="1" dirty="0" smtClean="0"/>
          </a:p>
          <a:p>
            <a:pPr algn="ctr"/>
            <a:r>
              <a:rPr lang="en-US" altLang="ja-JP" sz="2000" dirty="0" err="1" smtClean="0"/>
              <a:t>fclose</a:t>
            </a:r>
            <a:r>
              <a:rPr kumimoji="1" lang="en-US" altLang="ja-JP" sz="2000" dirty="0" smtClean="0"/>
              <a:t>()</a:t>
            </a:r>
          </a:p>
          <a:p>
            <a:pPr algn="ctr"/>
            <a:endParaRPr kumimoji="1" lang="ja-JP" altLang="en-US" sz="2000" b="1" dirty="0"/>
          </a:p>
        </p:txBody>
      </p:sp>
      <p:sp>
        <p:nvSpPr>
          <p:cNvPr id="16" name="メモ 15"/>
          <p:cNvSpPr/>
          <p:nvPr/>
        </p:nvSpPr>
        <p:spPr>
          <a:xfrm>
            <a:off x="3823754" y="3130216"/>
            <a:ext cx="1368152" cy="1591137"/>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944627" y="3067345"/>
            <a:ext cx="995785" cy="1631216"/>
          </a:xfrm>
          <a:prstGeom prst="rect">
            <a:avLst/>
          </a:prstGeom>
          <a:noFill/>
        </p:spPr>
        <p:txBody>
          <a:bodyPr wrap="none" rtlCol="0">
            <a:spAutoFit/>
          </a:bodyPr>
          <a:lstStyle/>
          <a:p>
            <a:pPr algn="ctr"/>
            <a:r>
              <a:rPr lang="en-US" altLang="ja-JP" sz="2000" b="1" dirty="0" smtClean="0"/>
              <a:t>:</a:t>
            </a:r>
            <a:endParaRPr kumimoji="1" lang="en-US" altLang="ja-JP" sz="2000" b="1" dirty="0" smtClean="0"/>
          </a:p>
          <a:p>
            <a:pPr algn="ctr"/>
            <a:r>
              <a:rPr lang="en-US" altLang="ja-JP" sz="2000" dirty="0" err="1" smtClean="0"/>
              <a:t>fopen</a:t>
            </a:r>
            <a:r>
              <a:rPr lang="en-US" altLang="ja-JP" sz="2000" dirty="0" smtClean="0"/>
              <a:t>()</a:t>
            </a:r>
          </a:p>
          <a:p>
            <a:pPr algn="ctr"/>
            <a:r>
              <a:rPr lang="en-US" altLang="ja-JP" sz="2000" b="1" dirty="0" smtClean="0"/>
              <a:t>:</a:t>
            </a:r>
            <a:endParaRPr kumimoji="1" lang="en-US" altLang="ja-JP" sz="2000" b="1" dirty="0" smtClean="0"/>
          </a:p>
          <a:p>
            <a:pPr algn="ctr"/>
            <a:endParaRPr lang="en-US" altLang="ja-JP" sz="2000" b="1" dirty="0" smtClean="0"/>
          </a:p>
          <a:p>
            <a:pPr algn="ctr"/>
            <a:r>
              <a:rPr lang="en-US" altLang="ja-JP" sz="2000" b="1" dirty="0" smtClean="0"/>
              <a:t>:</a:t>
            </a:r>
            <a:endParaRPr kumimoji="1" lang="ja-JP" altLang="en-US" sz="2000" b="1" dirty="0"/>
          </a:p>
        </p:txBody>
      </p:sp>
      <p:sp>
        <p:nvSpPr>
          <p:cNvPr id="18" name="メモ 17"/>
          <p:cNvSpPr/>
          <p:nvPr/>
        </p:nvSpPr>
        <p:spPr>
          <a:xfrm>
            <a:off x="5840177" y="3131589"/>
            <a:ext cx="1368152" cy="1589764"/>
          </a:xfrm>
          <a:prstGeom prst="foldedCorner">
            <a:avLst/>
          </a:prstGeom>
          <a:gradFill>
            <a:gsLst>
              <a:gs pos="0">
                <a:schemeClr val="bg1">
                  <a:alpha val="50000"/>
                </a:schemeClr>
              </a:gs>
              <a:gs pos="50000">
                <a:schemeClr val="bg1"/>
              </a:gs>
              <a:gs pos="100000">
                <a:schemeClr val="bg1">
                  <a:lumMod val="95000"/>
                </a:schemeClr>
              </a:gs>
            </a:gsLst>
            <a:lin ang="5400000" scaled="0"/>
          </a:gradFill>
          <a:ln>
            <a:solidFill>
              <a:schemeClr val="tx1"/>
            </a:solidFill>
          </a:ln>
          <a:effectLst>
            <a:glow>
              <a:schemeClr val="accent1"/>
            </a:glow>
            <a:outerShdw blurRad="50800" dist="76200" dir="3000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946623" y="3090137"/>
            <a:ext cx="1024639" cy="1631216"/>
          </a:xfrm>
          <a:prstGeom prst="rect">
            <a:avLst/>
          </a:prstGeom>
          <a:noFill/>
        </p:spPr>
        <p:txBody>
          <a:bodyPr wrap="none" rtlCol="0">
            <a:spAutoFit/>
          </a:bodyPr>
          <a:lstStyle/>
          <a:p>
            <a:pPr algn="ctr"/>
            <a:r>
              <a:rPr lang="en-US" altLang="ja-JP" sz="2000" b="1" dirty="0" smtClean="0"/>
              <a:t>:</a:t>
            </a:r>
            <a:endParaRPr kumimoji="1" lang="en-US" altLang="ja-JP" sz="2000" b="1" dirty="0" smtClean="0"/>
          </a:p>
          <a:p>
            <a:pPr algn="ctr"/>
            <a:r>
              <a:rPr lang="en-US" altLang="ja-JP" sz="2000" dirty="0" err="1" smtClean="0"/>
              <a:t>fclose</a:t>
            </a:r>
            <a:r>
              <a:rPr lang="en-US" altLang="ja-JP" sz="2000" dirty="0" smtClean="0"/>
              <a:t>()</a:t>
            </a:r>
          </a:p>
          <a:p>
            <a:pPr algn="ctr"/>
            <a:r>
              <a:rPr lang="en-US" altLang="ja-JP" sz="2000" b="1" dirty="0" smtClean="0"/>
              <a:t>:</a:t>
            </a:r>
          </a:p>
          <a:p>
            <a:pPr algn="ctr"/>
            <a:r>
              <a:rPr lang="en-US" altLang="ja-JP" sz="2000" dirty="0" err="1" smtClean="0"/>
              <a:t>fopen</a:t>
            </a:r>
            <a:r>
              <a:rPr lang="en-US" altLang="ja-JP" sz="2000" dirty="0" smtClean="0"/>
              <a:t>()</a:t>
            </a:r>
            <a:endParaRPr kumimoji="1" lang="en-US" altLang="ja-JP" sz="2000" b="1" dirty="0" smtClean="0"/>
          </a:p>
          <a:p>
            <a:pPr algn="ctr"/>
            <a:r>
              <a:rPr lang="en-US" altLang="ja-JP" sz="2000" b="1" dirty="0" smtClean="0"/>
              <a:t>:</a:t>
            </a:r>
            <a:endParaRPr kumimoji="1" lang="ja-JP" altLang="en-US" sz="2000" b="1" dirty="0"/>
          </a:p>
        </p:txBody>
      </p:sp>
      <p:sp>
        <p:nvSpPr>
          <p:cNvPr id="5" name="正方形/長方形 4"/>
          <p:cNvSpPr/>
          <p:nvPr/>
        </p:nvSpPr>
        <p:spPr>
          <a:xfrm>
            <a:off x="3897907" y="4033805"/>
            <a:ext cx="1224136" cy="259158"/>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1043608" y="2699543"/>
            <a:ext cx="2691763" cy="400110"/>
          </a:xfrm>
          <a:prstGeom prst="rect">
            <a:avLst/>
          </a:prstGeom>
          <a:noFill/>
        </p:spPr>
        <p:txBody>
          <a:bodyPr wrap="none" rtlCol="0">
            <a:spAutoFit/>
          </a:bodyPr>
          <a:lstStyle/>
          <a:p>
            <a:r>
              <a:rPr lang="ja-JP" altLang="en-US" sz="2000" dirty="0" smtClean="0"/>
              <a:t>○コーディングパターン</a:t>
            </a:r>
            <a:endParaRPr kumimoji="1" lang="ja-JP" altLang="en-US" sz="2000" dirty="0"/>
          </a:p>
        </p:txBody>
      </p:sp>
      <p:sp>
        <p:nvSpPr>
          <p:cNvPr id="33" name="テキスト ボックス 32"/>
          <p:cNvSpPr txBox="1"/>
          <p:nvPr/>
        </p:nvSpPr>
        <p:spPr>
          <a:xfrm>
            <a:off x="3965465" y="2690027"/>
            <a:ext cx="954107" cy="400110"/>
          </a:xfrm>
          <a:prstGeom prst="rect">
            <a:avLst/>
          </a:prstGeom>
          <a:noFill/>
        </p:spPr>
        <p:txBody>
          <a:bodyPr wrap="none" rtlCol="0">
            <a:spAutoFit/>
          </a:bodyPr>
          <a:lstStyle/>
          <a:p>
            <a:r>
              <a:rPr lang="en-US" altLang="ja-JP" sz="2000" dirty="0" smtClean="0"/>
              <a:t>×</a:t>
            </a:r>
            <a:r>
              <a:rPr lang="ja-JP" altLang="en-US" sz="2000" dirty="0" smtClean="0"/>
              <a:t>欠落</a:t>
            </a:r>
            <a:endParaRPr kumimoji="1" lang="ja-JP" altLang="en-US" sz="2000" dirty="0"/>
          </a:p>
        </p:txBody>
      </p:sp>
      <p:sp>
        <p:nvSpPr>
          <p:cNvPr id="35" name="テキスト ボックス 34"/>
          <p:cNvSpPr txBox="1"/>
          <p:nvPr/>
        </p:nvSpPr>
        <p:spPr>
          <a:xfrm>
            <a:off x="5650478" y="2699543"/>
            <a:ext cx="1657826" cy="400110"/>
          </a:xfrm>
          <a:prstGeom prst="rect">
            <a:avLst/>
          </a:prstGeom>
          <a:noFill/>
        </p:spPr>
        <p:txBody>
          <a:bodyPr wrap="none" rtlCol="0">
            <a:spAutoFit/>
          </a:bodyPr>
          <a:lstStyle/>
          <a:p>
            <a:r>
              <a:rPr lang="en-US" altLang="ja-JP" sz="2000" dirty="0" smtClean="0"/>
              <a:t>×</a:t>
            </a:r>
            <a:r>
              <a:rPr lang="ja-JP" altLang="en-US" sz="2000" dirty="0" smtClean="0"/>
              <a:t>順序の誤り</a:t>
            </a:r>
            <a:endParaRPr kumimoji="1" lang="ja-JP" altLang="en-US" sz="2000" dirty="0"/>
          </a:p>
        </p:txBody>
      </p:sp>
      <p:sp>
        <p:nvSpPr>
          <p:cNvPr id="32" name="テキスト ボックス 31"/>
          <p:cNvSpPr txBox="1"/>
          <p:nvPr/>
        </p:nvSpPr>
        <p:spPr>
          <a:xfrm>
            <a:off x="971578" y="5088086"/>
            <a:ext cx="7370929" cy="1077218"/>
          </a:xfrm>
          <a:prstGeom prst="rect">
            <a:avLst/>
          </a:prstGeom>
          <a:noFill/>
          <a:ln>
            <a:solidFill>
              <a:schemeClr val="tx1"/>
            </a:solidFill>
          </a:ln>
        </p:spPr>
        <p:txBody>
          <a:bodyPr wrap="none" rtlCol="0">
            <a:spAutoFit/>
          </a:bodyPr>
          <a:lstStyle/>
          <a:p>
            <a:pPr algn="ctr"/>
            <a:r>
              <a:rPr kumimoji="1" lang="ja-JP" altLang="en-US" sz="3200" dirty="0" smtClean="0"/>
              <a:t>開発者がコーディングパターンに基づいて</a:t>
            </a:r>
            <a:endParaRPr kumimoji="1" lang="en-US" altLang="ja-JP" sz="3200" dirty="0" smtClean="0"/>
          </a:p>
          <a:p>
            <a:pPr algn="ctr"/>
            <a:r>
              <a:rPr kumimoji="1" lang="ja-JP" altLang="en-US" sz="3200" dirty="0" smtClean="0"/>
              <a:t>プログラムを検査し，バグを発見できる</a:t>
            </a:r>
            <a:endParaRPr kumimoji="1" lang="en-US" altLang="ja-JP" sz="3200" dirty="0" smtClean="0"/>
          </a:p>
        </p:txBody>
      </p:sp>
      <p:sp>
        <p:nvSpPr>
          <p:cNvPr id="25" name="フリーフォーム 24"/>
          <p:cNvSpPr/>
          <p:nvPr/>
        </p:nvSpPr>
        <p:spPr>
          <a:xfrm>
            <a:off x="6969108" y="3573015"/>
            <a:ext cx="411204" cy="741397"/>
          </a:xfrm>
          <a:custGeom>
            <a:avLst/>
            <a:gdLst>
              <a:gd name="connsiteX0" fmla="*/ 0 w 1302003"/>
              <a:gd name="connsiteY0" fmla="*/ 0 h 2975675"/>
              <a:gd name="connsiteX1" fmla="*/ 1301858 w 1302003"/>
              <a:gd name="connsiteY1" fmla="*/ 1503336 h 2975675"/>
              <a:gd name="connsiteX2" fmla="*/ 92990 w 1302003"/>
              <a:gd name="connsiteY2" fmla="*/ 2975675 h 2975675"/>
              <a:gd name="connsiteX3" fmla="*/ 92990 w 1302003"/>
              <a:gd name="connsiteY3" fmla="*/ 2975675 h 2975675"/>
            </a:gdLst>
            <a:ahLst/>
            <a:cxnLst>
              <a:cxn ang="0">
                <a:pos x="connsiteX0" y="connsiteY0"/>
              </a:cxn>
              <a:cxn ang="0">
                <a:pos x="connsiteX1" y="connsiteY1"/>
              </a:cxn>
              <a:cxn ang="0">
                <a:pos x="connsiteX2" y="connsiteY2"/>
              </a:cxn>
              <a:cxn ang="0">
                <a:pos x="connsiteX3" y="connsiteY3"/>
              </a:cxn>
            </a:cxnLst>
            <a:rect l="l" t="t" r="r" b="b"/>
            <a:pathLst>
              <a:path w="1302003" h="2975675">
                <a:moveTo>
                  <a:pt x="0" y="0"/>
                </a:moveTo>
                <a:cubicBezTo>
                  <a:pt x="643180" y="503695"/>
                  <a:pt x="1286360" y="1007390"/>
                  <a:pt x="1301858" y="1503336"/>
                </a:cubicBezTo>
                <a:cubicBezTo>
                  <a:pt x="1317356" y="1999282"/>
                  <a:pt x="92990" y="2975675"/>
                  <a:pt x="92990" y="2975675"/>
                </a:cubicBezTo>
                <a:lnTo>
                  <a:pt x="92990" y="2975675"/>
                </a:lnTo>
              </a:path>
            </a:pathLst>
          </a:custGeom>
          <a:noFill/>
          <a:ln w="69850">
            <a:solidFill>
              <a:schemeClr val="tx1"/>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56510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コーディングパターンの評価</a:t>
            </a:r>
            <a:r>
              <a:rPr lang="en-US" altLang="ja-JP" sz="4000" dirty="0" smtClean="0"/>
              <a:t/>
            </a:r>
            <a:br>
              <a:rPr lang="en-US" altLang="ja-JP" sz="4000" dirty="0" smtClean="0"/>
            </a:br>
            <a:r>
              <a:rPr lang="en-US" altLang="ja-JP" sz="4000" dirty="0" smtClean="0"/>
              <a:t>-</a:t>
            </a:r>
            <a:r>
              <a:rPr lang="ja-JP" altLang="en-US" sz="4000" dirty="0" smtClean="0"/>
              <a:t>概要</a:t>
            </a:r>
            <a:r>
              <a:rPr lang="en-US" altLang="ja-JP" sz="4000" dirty="0" smtClean="0"/>
              <a:t>-</a:t>
            </a:r>
            <a:endParaRPr kumimoji="1" lang="ja-JP" altLang="en-US" sz="4000" dirty="0"/>
          </a:p>
        </p:txBody>
      </p:sp>
      <p:sp>
        <p:nvSpPr>
          <p:cNvPr id="3" name="コンテンツ プレースホルダー 2"/>
          <p:cNvSpPr>
            <a:spLocks noGrp="1"/>
          </p:cNvSpPr>
          <p:nvPr>
            <p:ph idx="1"/>
          </p:nvPr>
        </p:nvSpPr>
        <p:spPr>
          <a:xfrm>
            <a:off x="27496" y="1628800"/>
            <a:ext cx="9071992" cy="4525963"/>
          </a:xfrm>
        </p:spPr>
        <p:txBody>
          <a:bodyPr/>
          <a:lstStyle/>
          <a:p>
            <a:r>
              <a:rPr lang="en-US" altLang="ja-JP" sz="3200" b="1" dirty="0" smtClean="0"/>
              <a:t>ATK2</a:t>
            </a:r>
            <a:r>
              <a:rPr lang="ja-JP" altLang="en-US" sz="3200" dirty="0"/>
              <a:t>の</a:t>
            </a:r>
            <a:r>
              <a:rPr lang="ja-JP" altLang="en-US" sz="3200" dirty="0" smtClean="0"/>
              <a:t>各プログラムのコーディングパターンに   対して系列長</a:t>
            </a:r>
            <a:r>
              <a:rPr lang="ja-JP" altLang="en-US" sz="3200" dirty="0"/>
              <a:t>の</a:t>
            </a:r>
            <a:r>
              <a:rPr lang="ja-JP" altLang="en-US" sz="3200" dirty="0" smtClean="0"/>
              <a:t>上位</a:t>
            </a:r>
            <a:r>
              <a:rPr lang="en-US" altLang="ja-JP" sz="3200" dirty="0" smtClean="0"/>
              <a:t>5</a:t>
            </a:r>
            <a:r>
              <a:rPr lang="ja-JP" altLang="en-US" sz="3200" dirty="0"/>
              <a:t>個</a:t>
            </a:r>
            <a:r>
              <a:rPr lang="ja-JP" altLang="en-US" sz="3200" dirty="0" smtClean="0"/>
              <a:t>，計</a:t>
            </a:r>
            <a:r>
              <a:rPr lang="en-US" altLang="ja-JP" sz="3200" dirty="0"/>
              <a:t>2</a:t>
            </a:r>
            <a:r>
              <a:rPr lang="en-US" altLang="ja-JP" sz="3200" dirty="0" smtClean="0"/>
              <a:t>0</a:t>
            </a:r>
            <a:r>
              <a:rPr lang="ja-JP" altLang="en-US" sz="3200" dirty="0" smtClean="0"/>
              <a:t>個を選択</a:t>
            </a:r>
            <a:endParaRPr lang="en-US" altLang="ja-JP" sz="3200" dirty="0"/>
          </a:p>
          <a:p>
            <a:pPr lvl="1"/>
            <a:r>
              <a:rPr lang="en-US" altLang="ja-JP" sz="2900" dirty="0"/>
              <a:t>4</a:t>
            </a:r>
            <a:r>
              <a:rPr lang="ja-JP" altLang="en-US" sz="2900" dirty="0" err="1" smtClean="0"/>
              <a:t>つの</a:t>
            </a:r>
            <a:r>
              <a:rPr lang="ja-JP" altLang="en-US" sz="2900" dirty="0" err="1"/>
              <a:t>リ</a:t>
            </a:r>
            <a:r>
              <a:rPr lang="ja-JP" altLang="en-US" sz="2900" dirty="0" smtClean="0"/>
              <a:t>リース</a:t>
            </a:r>
            <a:r>
              <a:rPr lang="en-US" altLang="ja-JP" sz="2900" dirty="0" smtClean="0"/>
              <a:t>×5</a:t>
            </a:r>
            <a:r>
              <a:rPr lang="ja-JP" altLang="en-US" sz="2900" dirty="0" smtClean="0"/>
              <a:t>個</a:t>
            </a:r>
            <a:endParaRPr lang="en-US" altLang="ja-JP" sz="2900" dirty="0" smtClean="0"/>
          </a:p>
          <a:p>
            <a:endParaRPr lang="en-US" altLang="ja-JP" sz="2600" dirty="0" smtClean="0"/>
          </a:p>
          <a:p>
            <a:r>
              <a:rPr lang="ja-JP" altLang="en-US" sz="3200" dirty="0" smtClean="0"/>
              <a:t>コーディングパターンが</a:t>
            </a:r>
            <a:r>
              <a:rPr lang="en-US" altLang="ja-JP" sz="3200" dirty="0" smtClean="0"/>
              <a:t>ATK2</a:t>
            </a:r>
            <a:r>
              <a:rPr lang="ja-JP" altLang="en-US" sz="3200" dirty="0" smtClean="0"/>
              <a:t>の仕様を反映して　　いる</a:t>
            </a:r>
            <a:r>
              <a:rPr lang="ja-JP" altLang="en-US" sz="3200" smtClean="0"/>
              <a:t>か確認</a:t>
            </a:r>
            <a:endParaRPr lang="en-US" altLang="ja-JP" sz="32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30</a:t>
            </a:fld>
            <a:endParaRPr lang="en-US" altLang="ja-JP"/>
          </a:p>
        </p:txBody>
      </p:sp>
    </p:spTree>
    <p:extLst>
      <p:ext uri="{BB962C8B-B14F-4D97-AF65-F5344CB8AC3E}">
        <p14:creationId xmlns:p14="http://schemas.microsoft.com/office/powerpoint/2010/main" val="17291687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コーディングパターンの評価</a:t>
            </a:r>
            <a:r>
              <a:rPr lang="en-US" altLang="ja-JP" sz="4000" dirty="0" smtClean="0"/>
              <a:t/>
            </a:r>
            <a:br>
              <a:rPr lang="en-US" altLang="ja-JP" sz="4000" dirty="0" smtClean="0"/>
            </a:br>
            <a:r>
              <a:rPr lang="en-US" altLang="ja-JP" sz="4000" dirty="0" smtClean="0"/>
              <a:t>-</a:t>
            </a:r>
            <a:r>
              <a:rPr lang="ja-JP" altLang="en-US" sz="4000" dirty="0" smtClean="0"/>
              <a:t>結果</a:t>
            </a:r>
            <a:r>
              <a:rPr lang="en-US" altLang="ja-JP" sz="4000" dirty="0" smtClean="0"/>
              <a:t>-</a:t>
            </a:r>
            <a:endParaRPr kumimoji="1" lang="ja-JP" altLang="en-US" sz="4000" dirty="0"/>
          </a:p>
        </p:txBody>
      </p:sp>
      <p:sp>
        <p:nvSpPr>
          <p:cNvPr id="3" name="コンテンツ プレースホルダー 2"/>
          <p:cNvSpPr>
            <a:spLocks noGrp="1"/>
          </p:cNvSpPr>
          <p:nvPr>
            <p:ph idx="1"/>
          </p:nvPr>
        </p:nvSpPr>
        <p:spPr>
          <a:xfrm>
            <a:off x="72008" y="1639341"/>
            <a:ext cx="9071992" cy="4525963"/>
          </a:xfrm>
        </p:spPr>
        <p:txBody>
          <a:bodyPr/>
          <a:lstStyle/>
          <a:p>
            <a:pPr marL="0" indent="0">
              <a:buNone/>
            </a:pPr>
            <a:r>
              <a:rPr lang="ja-JP" altLang="en-US" sz="3200" dirty="0" smtClean="0"/>
              <a:t>結果</a:t>
            </a:r>
            <a:endParaRPr lang="en-US" altLang="ja-JP" sz="3200" dirty="0" smtClean="0"/>
          </a:p>
          <a:p>
            <a:pPr lvl="1"/>
            <a:r>
              <a:rPr lang="en-US" altLang="ja-JP" sz="2800" dirty="0" smtClean="0"/>
              <a:t>20</a:t>
            </a:r>
            <a:r>
              <a:rPr lang="ja-JP" altLang="en-US" sz="2800" dirty="0" smtClean="0"/>
              <a:t>個中</a:t>
            </a:r>
            <a:r>
              <a:rPr lang="en-US" altLang="ja-JP" sz="2800" dirty="0" smtClean="0"/>
              <a:t>19</a:t>
            </a:r>
            <a:r>
              <a:rPr lang="ja-JP" altLang="en-US" sz="2800" dirty="0" smtClean="0"/>
              <a:t>個が仕様を反映したコーディングパターンで　あることを確認</a:t>
            </a:r>
            <a:endParaRPr lang="en-US" altLang="ja-JP" sz="2800" dirty="0" smtClean="0"/>
          </a:p>
          <a:p>
            <a:pPr lvl="1"/>
            <a:endParaRPr lang="en-US" altLang="ja-JP" sz="2800" dirty="0" smtClean="0"/>
          </a:p>
          <a:p>
            <a:pPr lvl="1"/>
            <a:r>
              <a:rPr lang="ja-JP" altLang="en-US" sz="2800" dirty="0" smtClean="0"/>
              <a:t>コーディングパターンを今後の開発で利用していくことが可能だと判断</a:t>
            </a:r>
          </a:p>
          <a:p>
            <a:pPr lvl="2"/>
            <a:r>
              <a:rPr lang="ja-JP" altLang="en-US" sz="2400" dirty="0" smtClean="0"/>
              <a:t>次回以降の</a:t>
            </a:r>
            <a:r>
              <a:rPr lang="ja-JP" altLang="en-US" sz="2400" dirty="0"/>
              <a:t>開発</a:t>
            </a:r>
            <a:r>
              <a:rPr lang="ja-JP" altLang="en-US" sz="2400" dirty="0" smtClean="0"/>
              <a:t>においてコーディングパターンと比較することで，プログラム中のバグを検出</a:t>
            </a:r>
            <a:endParaRPr lang="en-US" altLang="ja-JP" sz="24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31</a:t>
            </a:fld>
            <a:endParaRPr lang="en-US" altLang="ja-JP"/>
          </a:p>
        </p:txBody>
      </p:sp>
    </p:spTree>
    <p:extLst>
      <p:ext uri="{BB962C8B-B14F-4D97-AF65-F5344CB8AC3E}">
        <p14:creationId xmlns:p14="http://schemas.microsoft.com/office/powerpoint/2010/main" val="41471772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ATK2</a:t>
            </a:r>
            <a:r>
              <a:rPr kumimoji="1" lang="ja-JP" altLang="en-US" sz="4000" dirty="0" smtClean="0"/>
              <a:t>の仕様</a:t>
            </a:r>
            <a:endParaRPr kumimoji="1" lang="ja-JP" altLang="en-US" sz="4000" dirty="0"/>
          </a:p>
        </p:txBody>
      </p:sp>
      <p:sp>
        <p:nvSpPr>
          <p:cNvPr id="3" name="コンテンツ プレースホルダー 2"/>
          <p:cNvSpPr>
            <a:spLocks noGrp="1"/>
          </p:cNvSpPr>
          <p:nvPr>
            <p:ph idx="1"/>
          </p:nvPr>
        </p:nvSpPr>
        <p:spPr>
          <a:xfrm>
            <a:off x="35496" y="1600206"/>
            <a:ext cx="8928992" cy="4525963"/>
          </a:xfrm>
        </p:spPr>
        <p:txBody>
          <a:bodyPr/>
          <a:lstStyle/>
          <a:p>
            <a:pPr marL="0" indent="0">
              <a:buNone/>
            </a:pPr>
            <a:r>
              <a:rPr kumimoji="1" lang="en-US" altLang="ja-JP" sz="3200" dirty="0" smtClean="0"/>
              <a:t>ATK2</a:t>
            </a:r>
            <a:r>
              <a:rPr kumimoji="1" lang="ja-JP" altLang="en-US" sz="3200" dirty="0" smtClean="0"/>
              <a:t>の</a:t>
            </a:r>
            <a:r>
              <a:rPr kumimoji="1" lang="en-US" altLang="ja-JP" sz="3200" dirty="0" smtClean="0"/>
              <a:t>RTOS</a:t>
            </a:r>
            <a:r>
              <a:rPr kumimoji="1" lang="ja-JP" altLang="en-US" sz="3200" dirty="0" err="1" smtClean="0"/>
              <a:t>が提</a:t>
            </a:r>
            <a:r>
              <a:rPr kumimoji="1" lang="ja-JP" altLang="en-US" sz="3200" dirty="0" smtClean="0"/>
              <a:t>供する機能</a:t>
            </a:r>
            <a:r>
              <a:rPr kumimoji="1" lang="en-US" altLang="ja-JP" sz="3200" dirty="0" smtClean="0"/>
              <a:t>(</a:t>
            </a:r>
            <a:r>
              <a:rPr kumimoji="1" lang="ja-JP" altLang="en-US" sz="3200" dirty="0" smtClean="0"/>
              <a:t>外部仕様書</a:t>
            </a:r>
            <a:r>
              <a:rPr kumimoji="1" lang="en-US" altLang="ja-JP" dirty="0" smtClean="0"/>
              <a:t>[5]</a:t>
            </a:r>
            <a:r>
              <a:rPr kumimoji="1" lang="ja-JP" altLang="en-US" sz="3200" dirty="0" smtClean="0"/>
              <a:t>より</a:t>
            </a:r>
            <a:r>
              <a:rPr kumimoji="1" lang="en-US" altLang="ja-JP" sz="3200" dirty="0" smtClean="0"/>
              <a:t>)</a:t>
            </a:r>
            <a:endParaRPr lang="en-US" altLang="ja-JP" sz="3200" dirty="0"/>
          </a:p>
          <a:p>
            <a:pPr lvl="1"/>
            <a:r>
              <a:rPr lang="ja-JP" altLang="en-US" sz="2800" dirty="0" smtClean="0"/>
              <a:t>割込み処理</a:t>
            </a:r>
            <a:endParaRPr lang="en-US" altLang="ja-JP" sz="2800" dirty="0" smtClean="0"/>
          </a:p>
          <a:p>
            <a:pPr lvl="2"/>
            <a:r>
              <a:rPr lang="ja-JP" altLang="en-US" sz="2400" dirty="0" smtClean="0"/>
              <a:t>割込みの禁止，許可操作</a:t>
            </a:r>
            <a:r>
              <a:rPr lang="en-US" altLang="ja-JP" sz="2400" dirty="0" smtClean="0"/>
              <a:t>(</a:t>
            </a:r>
            <a:r>
              <a:rPr lang="ja-JP" altLang="en-US" sz="2800" b="1" u="sng" dirty="0" smtClean="0"/>
              <a:t>組で使用する必要がある</a:t>
            </a:r>
            <a:r>
              <a:rPr lang="en-US" altLang="ja-JP" sz="2400" dirty="0" smtClean="0"/>
              <a:t>)</a:t>
            </a:r>
          </a:p>
          <a:p>
            <a:pPr lvl="2"/>
            <a:endParaRPr lang="en-US" altLang="ja-JP" sz="2400" dirty="0" smtClean="0"/>
          </a:p>
          <a:p>
            <a:pPr lvl="1"/>
            <a:r>
              <a:rPr kumimoji="1" lang="ja-JP" altLang="en-US" sz="2800" dirty="0" smtClean="0"/>
              <a:t>エラー処理</a:t>
            </a:r>
            <a:r>
              <a:rPr kumimoji="1" lang="en-US" altLang="ja-JP" sz="2800" dirty="0" smtClean="0"/>
              <a:t>(</a:t>
            </a:r>
            <a:r>
              <a:rPr kumimoji="1" lang="ja-JP" altLang="en-US" sz="2800" dirty="0" smtClean="0"/>
              <a:t>エラーハンドリング</a:t>
            </a:r>
            <a:r>
              <a:rPr kumimoji="1" lang="en-US" altLang="ja-JP" sz="2800" dirty="0" smtClean="0"/>
              <a:t>)</a:t>
            </a:r>
          </a:p>
          <a:p>
            <a:pPr lvl="2"/>
            <a:r>
              <a:rPr lang="en-US" altLang="ja-JP" sz="2400" u="sng" dirty="0" smtClean="0"/>
              <a:t>OS</a:t>
            </a:r>
            <a:r>
              <a:rPr lang="ja-JP" altLang="en-US" sz="2400" u="sng" dirty="0" err="1" smtClean="0"/>
              <a:t>が提</a:t>
            </a:r>
            <a:r>
              <a:rPr lang="ja-JP" altLang="en-US" sz="2400" u="sng" dirty="0" smtClean="0"/>
              <a:t>供するシステムサービス</a:t>
            </a:r>
            <a:r>
              <a:rPr lang="ja-JP" altLang="en-US" sz="2400" dirty="0" smtClean="0"/>
              <a:t>はエラーチェックを行う         　</a:t>
            </a:r>
            <a:r>
              <a:rPr lang="en-US" altLang="ja-JP" sz="2400" dirty="0" smtClean="0"/>
              <a:t>(</a:t>
            </a:r>
            <a:r>
              <a:rPr lang="ja-JP" altLang="en-US" sz="2400" dirty="0" smtClean="0"/>
              <a:t>割込み</a:t>
            </a:r>
            <a:r>
              <a:rPr lang="ja-JP" altLang="en-US" sz="2400" dirty="0"/>
              <a:t>管理</a:t>
            </a:r>
            <a:r>
              <a:rPr lang="ja-JP" altLang="en-US" sz="2400" dirty="0" smtClean="0"/>
              <a:t>，アラーム</a:t>
            </a:r>
            <a:r>
              <a:rPr lang="ja-JP" altLang="en-US" sz="2400" dirty="0"/>
              <a:t>制御，カウンタ制御など</a:t>
            </a:r>
            <a:r>
              <a:rPr lang="en-US" altLang="ja-JP" sz="2400" dirty="0" smtClean="0"/>
              <a:t>)</a:t>
            </a:r>
            <a:endParaRPr kumimoji="1" lang="en-US" altLang="ja-JP" sz="2400" dirty="0" smtClean="0"/>
          </a:p>
          <a:p>
            <a:pPr lvl="2"/>
            <a:r>
              <a:rPr lang="en-US" altLang="ja-JP" sz="2400" dirty="0" smtClean="0"/>
              <a:t>OS</a:t>
            </a:r>
            <a:r>
              <a:rPr lang="ja-JP" altLang="en-US" sz="2400" dirty="0" err="1" smtClean="0"/>
              <a:t>が提</a:t>
            </a:r>
            <a:r>
              <a:rPr lang="ja-JP" altLang="en-US" sz="2400" dirty="0" smtClean="0"/>
              <a:t>供するサービス内で発生したエラーの処理</a:t>
            </a:r>
            <a:r>
              <a:rPr lang="en-US" altLang="ja-JP" sz="2400" dirty="0" smtClean="0"/>
              <a:t>(</a:t>
            </a:r>
            <a:r>
              <a:rPr lang="ja-JP" altLang="en-US" sz="2400" dirty="0" smtClean="0"/>
              <a:t>ハンドリング</a:t>
            </a:r>
            <a:r>
              <a:rPr lang="en-US" altLang="ja-JP" sz="2400" dirty="0" smtClean="0"/>
              <a:t>)</a:t>
            </a:r>
          </a:p>
        </p:txBody>
      </p:sp>
      <p:sp>
        <p:nvSpPr>
          <p:cNvPr id="4" name="スライド番号プレースホルダー 3"/>
          <p:cNvSpPr>
            <a:spLocks noGrp="1"/>
          </p:cNvSpPr>
          <p:nvPr>
            <p:ph type="sldNum" sz="quarter" idx="12"/>
          </p:nvPr>
        </p:nvSpPr>
        <p:spPr>
          <a:xfrm>
            <a:off x="7813550" y="6308733"/>
            <a:ext cx="1150938" cy="288925"/>
          </a:xfrm>
        </p:spPr>
        <p:txBody>
          <a:bodyPr/>
          <a:lstStyle/>
          <a:p>
            <a:fld id="{BF0FB649-CAF6-47C7-8793-6679D20694D9}" type="slidenum">
              <a:rPr lang="en-US" altLang="ja-JP" smtClean="0"/>
              <a:pPr/>
              <a:t>32</a:t>
            </a:fld>
            <a:endParaRPr lang="en-US" altLang="ja-JP" dirty="0"/>
          </a:p>
        </p:txBody>
      </p:sp>
      <p:sp>
        <p:nvSpPr>
          <p:cNvPr id="5" name="テキスト ボックス 4"/>
          <p:cNvSpPr txBox="1"/>
          <p:nvPr/>
        </p:nvSpPr>
        <p:spPr>
          <a:xfrm>
            <a:off x="107504" y="6139456"/>
            <a:ext cx="8224303" cy="338554"/>
          </a:xfrm>
          <a:prstGeom prst="rect">
            <a:avLst/>
          </a:prstGeom>
          <a:noFill/>
          <a:ln>
            <a:solidFill>
              <a:schemeClr val="tx1"/>
            </a:solidFill>
          </a:ln>
        </p:spPr>
        <p:txBody>
          <a:bodyPr wrap="none" rtlCol="0">
            <a:spAutoFit/>
          </a:bodyPr>
          <a:lstStyle/>
          <a:p>
            <a:r>
              <a:rPr kumimoji="1" lang="en-US" altLang="ja-JP" sz="1600" dirty="0" smtClean="0"/>
              <a:t>[5]”ATK2 </a:t>
            </a:r>
            <a:r>
              <a:rPr kumimoji="1" lang="ja-JP" altLang="en-US" sz="1600" dirty="0" smtClean="0"/>
              <a:t>外部仕様書</a:t>
            </a:r>
            <a:r>
              <a:rPr kumimoji="1" lang="en-US" altLang="ja-JP" sz="1600" dirty="0" smtClean="0"/>
              <a:t>”,</a:t>
            </a:r>
            <a:r>
              <a:rPr lang="en-US" altLang="ja-JP" sz="1600" dirty="0"/>
              <a:t> https://www.toppers.jp/docs/tech/ATK2-0010_ATK2_spec_100.pdf</a:t>
            </a:r>
            <a:endParaRPr kumimoji="1" lang="ja-JP" altLang="en-US" sz="1600" dirty="0"/>
          </a:p>
        </p:txBody>
      </p:sp>
    </p:spTree>
    <p:extLst>
      <p:ext uri="{BB962C8B-B14F-4D97-AF65-F5344CB8AC3E}">
        <p14:creationId xmlns:p14="http://schemas.microsoft.com/office/powerpoint/2010/main" val="40802372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kumimoji="1" lang="en-US" altLang="ja-JP" sz="4000" dirty="0" smtClean="0"/>
              <a:t>ATK2</a:t>
            </a:r>
            <a:r>
              <a:rPr kumimoji="1" lang="ja-JP" altLang="en-US" sz="4000" dirty="0" smtClean="0"/>
              <a:t>のプログラムの一部</a:t>
            </a:r>
            <a:r>
              <a:rPr kumimoji="1" lang="en-US" altLang="ja-JP" sz="4000" dirty="0" smtClean="0"/>
              <a:t/>
            </a:r>
            <a:br>
              <a:rPr kumimoji="1" lang="en-US" altLang="ja-JP" sz="4000" dirty="0" smtClean="0"/>
            </a:br>
            <a:r>
              <a:rPr lang="en-US" altLang="ja-JP" sz="4000" dirty="0" smtClean="0"/>
              <a:t>-</a:t>
            </a:r>
            <a:r>
              <a:rPr lang="ja-JP" altLang="en-US" sz="4000" dirty="0" smtClean="0"/>
              <a:t>割込みの禁止，許可</a:t>
            </a:r>
            <a:r>
              <a:rPr lang="ja-JP" altLang="en-US" sz="4000" dirty="0"/>
              <a:t>操作</a:t>
            </a:r>
            <a:r>
              <a:rPr lang="en-US" altLang="ja-JP" sz="4000" dirty="0" smtClean="0"/>
              <a:t>-</a:t>
            </a:r>
            <a:endParaRPr kumimoji="1" lang="ja-JP" altLang="en-US" sz="4000" dirty="0"/>
          </a:p>
        </p:txBody>
      </p:sp>
      <p:sp>
        <p:nvSpPr>
          <p:cNvPr id="4" name="スライド番号プレースホルダ 3"/>
          <p:cNvSpPr>
            <a:spLocks noGrp="1"/>
          </p:cNvSpPr>
          <p:nvPr>
            <p:ph type="sldNum" sz="quarter" idx="12"/>
          </p:nvPr>
        </p:nvSpPr>
        <p:spPr>
          <a:xfrm>
            <a:off x="7885558" y="6308733"/>
            <a:ext cx="1150938" cy="288925"/>
          </a:xfrm>
        </p:spPr>
        <p:txBody>
          <a:bodyPr/>
          <a:lstStyle/>
          <a:p>
            <a:fld id="{BF0FB649-CAF6-47C7-8793-6679D20694D9}" type="slidenum">
              <a:rPr lang="en-US" altLang="ja-JP" smtClean="0"/>
              <a:pPr/>
              <a:t>33</a:t>
            </a:fld>
            <a:endParaRPr lang="en-US" altLang="ja-JP" dirty="0"/>
          </a:p>
        </p:txBody>
      </p:sp>
      <p:sp>
        <p:nvSpPr>
          <p:cNvPr id="15" name="メモ 14"/>
          <p:cNvSpPr/>
          <p:nvPr/>
        </p:nvSpPr>
        <p:spPr>
          <a:xfrm>
            <a:off x="166501" y="1556792"/>
            <a:ext cx="8869995" cy="5040866"/>
          </a:xfrm>
          <a:prstGeom prst="foldedCorner">
            <a:avLst>
              <a:gd name="adj" fmla="val 12333"/>
            </a:avLst>
          </a:prstGeom>
          <a:solidFill>
            <a:srgbClr val="E8E8E8"/>
          </a:solidFill>
          <a:ln>
            <a:solidFill>
              <a:schemeClr val="tx1"/>
            </a:solidFill>
          </a:ln>
          <a:effectLst>
            <a:glow>
              <a:schemeClr val="accent1"/>
            </a:glow>
            <a:outerShdw blurRad="50800" dist="76200" dir="3000000" sx="1000" sy="1000" algn="ctr" rotWithShape="0">
              <a:srgbClr val="000000"/>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endParaRPr lang="en-US" altLang="ja-JP" sz="2000" dirty="0" smtClean="0">
              <a:solidFill>
                <a:schemeClr val="tx1"/>
              </a:solidFill>
            </a:endParaRPr>
          </a:p>
          <a:p>
            <a:r>
              <a:rPr lang="en-US" altLang="ja-JP" sz="2000" dirty="0" smtClean="0">
                <a:solidFill>
                  <a:schemeClr val="tx1"/>
                </a:solidFill>
              </a:rPr>
              <a:t>// </a:t>
            </a:r>
            <a:r>
              <a:rPr lang="ja-JP" altLang="en-US" sz="2000" dirty="0">
                <a:solidFill>
                  <a:schemeClr val="tx1"/>
                </a:solidFill>
              </a:rPr>
              <a:t>アラームの状態参照</a:t>
            </a:r>
          </a:p>
          <a:p>
            <a:r>
              <a:rPr lang="en-US" altLang="ja-JP" sz="2000" dirty="0" err="1" smtClean="0">
                <a:solidFill>
                  <a:schemeClr val="tx1"/>
                </a:solidFill>
              </a:rPr>
              <a:t>StatusType</a:t>
            </a:r>
            <a:r>
              <a:rPr lang="en-US" altLang="ja-JP" sz="2000" dirty="0" smtClean="0">
                <a:solidFill>
                  <a:schemeClr val="tx1"/>
                </a:solidFill>
              </a:rPr>
              <a:t> </a:t>
            </a:r>
            <a:r>
              <a:rPr lang="en-US" altLang="ja-JP" sz="2000" dirty="0" err="1" smtClean="0">
                <a:solidFill>
                  <a:schemeClr val="tx1"/>
                </a:solidFill>
              </a:rPr>
              <a:t>GetAlarm</a:t>
            </a:r>
            <a:r>
              <a:rPr lang="en-US" altLang="ja-JP" sz="2000" dirty="0" smtClean="0">
                <a:solidFill>
                  <a:schemeClr val="tx1"/>
                </a:solidFill>
              </a:rPr>
              <a:t>(</a:t>
            </a:r>
            <a:r>
              <a:rPr lang="en-US" altLang="ja-JP" sz="2000" dirty="0" err="1" smtClean="0">
                <a:solidFill>
                  <a:schemeClr val="tx1"/>
                </a:solidFill>
              </a:rPr>
              <a:t>AlarmType</a:t>
            </a:r>
            <a:r>
              <a:rPr lang="en-US" altLang="ja-JP" sz="2000" dirty="0" smtClean="0">
                <a:solidFill>
                  <a:schemeClr val="tx1"/>
                </a:solidFill>
              </a:rPr>
              <a:t> </a:t>
            </a:r>
            <a:r>
              <a:rPr lang="en-US" altLang="ja-JP" sz="2000" dirty="0" err="1">
                <a:solidFill>
                  <a:schemeClr val="tx1"/>
                </a:solidFill>
              </a:rPr>
              <a:t>AlarmID</a:t>
            </a:r>
            <a:r>
              <a:rPr lang="en-US" altLang="ja-JP" sz="2000" dirty="0">
                <a:solidFill>
                  <a:schemeClr val="tx1"/>
                </a:solidFill>
              </a:rPr>
              <a:t>, </a:t>
            </a:r>
            <a:r>
              <a:rPr lang="en-US" altLang="ja-JP" sz="2000" dirty="0" err="1">
                <a:solidFill>
                  <a:schemeClr val="tx1"/>
                </a:solidFill>
              </a:rPr>
              <a:t>TickRefType</a:t>
            </a:r>
            <a:r>
              <a:rPr lang="en-US" altLang="ja-JP" sz="2000" dirty="0">
                <a:solidFill>
                  <a:schemeClr val="tx1"/>
                </a:solidFill>
              </a:rPr>
              <a:t> Tick</a:t>
            </a:r>
            <a:r>
              <a:rPr lang="en-US" altLang="ja-JP" sz="2000" dirty="0" smtClean="0">
                <a:solidFill>
                  <a:schemeClr val="tx1"/>
                </a:solidFill>
              </a:rPr>
              <a:t>) {</a:t>
            </a:r>
          </a:p>
          <a:p>
            <a:r>
              <a:rPr lang="en-US" altLang="ja-JP" sz="2000" dirty="0">
                <a:solidFill>
                  <a:schemeClr val="tx1"/>
                </a:solidFill>
              </a:rPr>
              <a:t> </a:t>
            </a:r>
            <a:r>
              <a:rPr lang="en-US" altLang="ja-JP" sz="2000" dirty="0" smtClean="0">
                <a:solidFill>
                  <a:schemeClr val="tx1"/>
                </a:solidFill>
              </a:rPr>
              <a:t>                          </a:t>
            </a:r>
            <a:r>
              <a:rPr lang="en-US" altLang="ja-JP" sz="2000" b="1" dirty="0" smtClean="0">
                <a:solidFill>
                  <a:schemeClr val="tx1"/>
                </a:solidFill>
              </a:rPr>
              <a:t>:</a:t>
            </a:r>
          </a:p>
          <a:p>
            <a:r>
              <a:rPr lang="en-US" altLang="ja-JP" sz="2000" dirty="0">
                <a:solidFill>
                  <a:schemeClr val="tx1"/>
                </a:solidFill>
              </a:rPr>
              <a:t>	</a:t>
            </a:r>
            <a:r>
              <a:rPr lang="en-US" altLang="ja-JP" sz="2400" b="1" dirty="0" err="1">
                <a:solidFill>
                  <a:srgbClr val="C00000"/>
                </a:solidFill>
              </a:rPr>
              <a:t>x_nested_lock_os_int</a:t>
            </a:r>
            <a:r>
              <a:rPr lang="en-US" altLang="ja-JP" sz="2400" b="1" dirty="0" smtClean="0">
                <a:solidFill>
                  <a:srgbClr val="C00000"/>
                </a:solidFill>
              </a:rPr>
              <a:t>();</a:t>
            </a:r>
          </a:p>
          <a:p>
            <a:r>
              <a:rPr lang="en-US" altLang="ja-JP" sz="2000" b="1" dirty="0" smtClean="0">
                <a:solidFill>
                  <a:schemeClr val="tx1"/>
                </a:solidFill>
              </a:rPr>
              <a:t>                           :</a:t>
            </a:r>
          </a:p>
          <a:p>
            <a:r>
              <a:rPr lang="en-US" altLang="ja-JP" sz="2000" dirty="0" smtClean="0">
                <a:solidFill>
                  <a:schemeClr val="tx1"/>
                </a:solidFill>
              </a:rPr>
              <a:t>//  </a:t>
            </a:r>
            <a:r>
              <a:rPr lang="ja-JP" altLang="en-US" sz="2000" dirty="0">
                <a:solidFill>
                  <a:schemeClr val="tx1"/>
                </a:solidFill>
              </a:rPr>
              <a:t>カウンタの現在値を取得</a:t>
            </a:r>
          </a:p>
          <a:p>
            <a:r>
              <a:rPr lang="en-US" altLang="ja-JP" sz="2000" dirty="0">
                <a:solidFill>
                  <a:schemeClr val="tx1"/>
                </a:solidFill>
              </a:rPr>
              <a:t>	</a:t>
            </a:r>
            <a:r>
              <a:rPr lang="en-US" altLang="ja-JP" sz="2000" dirty="0" err="1">
                <a:solidFill>
                  <a:schemeClr val="tx1"/>
                </a:solidFill>
              </a:rPr>
              <a:t>curval</a:t>
            </a:r>
            <a:r>
              <a:rPr lang="en-US" altLang="ja-JP" sz="2000" dirty="0">
                <a:solidFill>
                  <a:schemeClr val="tx1"/>
                </a:solidFill>
              </a:rPr>
              <a:t> = </a:t>
            </a:r>
            <a:r>
              <a:rPr lang="en-US" altLang="ja-JP" sz="2000" dirty="0" err="1">
                <a:solidFill>
                  <a:schemeClr val="tx1"/>
                </a:solidFill>
              </a:rPr>
              <a:t>get_curval</a:t>
            </a:r>
            <a:r>
              <a:rPr lang="en-US" altLang="ja-JP" sz="2000" dirty="0">
                <a:solidFill>
                  <a:schemeClr val="tx1"/>
                </a:solidFill>
              </a:rPr>
              <a:t>(</a:t>
            </a:r>
            <a:r>
              <a:rPr lang="en-US" altLang="ja-JP" sz="2000" dirty="0" err="1">
                <a:solidFill>
                  <a:schemeClr val="tx1"/>
                </a:solidFill>
              </a:rPr>
              <a:t>p_cntcb</a:t>
            </a:r>
            <a:r>
              <a:rPr lang="en-US" altLang="ja-JP" sz="2000" dirty="0">
                <a:solidFill>
                  <a:schemeClr val="tx1"/>
                </a:solidFill>
              </a:rPr>
              <a:t>, CNTID(</a:t>
            </a:r>
            <a:r>
              <a:rPr lang="en-US" altLang="ja-JP" sz="2000" dirty="0" err="1">
                <a:solidFill>
                  <a:schemeClr val="tx1"/>
                </a:solidFill>
              </a:rPr>
              <a:t>p_cntcb</a:t>
            </a:r>
            <a:r>
              <a:rPr lang="en-US" altLang="ja-JP" sz="2000" dirty="0" smtClean="0">
                <a:solidFill>
                  <a:schemeClr val="tx1"/>
                </a:solidFill>
              </a:rPr>
              <a:t>));</a:t>
            </a:r>
            <a:endParaRPr lang="en-US" altLang="ja-JP" sz="2000" dirty="0">
              <a:solidFill>
                <a:schemeClr val="tx1"/>
              </a:solidFill>
            </a:endParaRPr>
          </a:p>
          <a:p>
            <a:r>
              <a:rPr lang="en-US" altLang="ja-JP" sz="2000" dirty="0" smtClean="0">
                <a:solidFill>
                  <a:schemeClr val="tx1"/>
                </a:solidFill>
              </a:rPr>
              <a:t>	*</a:t>
            </a:r>
            <a:r>
              <a:rPr lang="en-US" altLang="ja-JP" sz="2000" dirty="0">
                <a:solidFill>
                  <a:schemeClr val="tx1"/>
                </a:solidFill>
              </a:rPr>
              <a:t>Tick = </a:t>
            </a:r>
            <a:r>
              <a:rPr lang="en-US" altLang="ja-JP" sz="2000" dirty="0" err="1">
                <a:solidFill>
                  <a:schemeClr val="tx1"/>
                </a:solidFill>
              </a:rPr>
              <a:t>diff_tick</a:t>
            </a:r>
            <a:r>
              <a:rPr lang="en-US" altLang="ja-JP" sz="2000" dirty="0">
                <a:solidFill>
                  <a:schemeClr val="tx1"/>
                </a:solidFill>
              </a:rPr>
              <a:t>(</a:t>
            </a:r>
            <a:r>
              <a:rPr lang="en-US" altLang="ja-JP" sz="2000" dirty="0" err="1">
                <a:solidFill>
                  <a:schemeClr val="tx1"/>
                </a:solidFill>
              </a:rPr>
              <a:t>p_almcb</a:t>
            </a:r>
            <a:r>
              <a:rPr lang="en-US" altLang="ja-JP" sz="2000" dirty="0">
                <a:solidFill>
                  <a:schemeClr val="tx1"/>
                </a:solidFill>
              </a:rPr>
              <a:t>-&gt;</a:t>
            </a:r>
            <a:r>
              <a:rPr lang="en-US" altLang="ja-JP" sz="2000" dirty="0" err="1">
                <a:solidFill>
                  <a:schemeClr val="tx1"/>
                </a:solidFill>
              </a:rPr>
              <a:t>cntexpinfo.expiretick</a:t>
            </a:r>
            <a:r>
              <a:rPr lang="en-US" altLang="ja-JP" sz="2000" dirty="0">
                <a:solidFill>
                  <a:schemeClr val="tx1"/>
                </a:solidFill>
              </a:rPr>
              <a:t>, </a:t>
            </a:r>
            <a:r>
              <a:rPr lang="en-US" altLang="ja-JP" sz="2000" dirty="0" err="1">
                <a:solidFill>
                  <a:schemeClr val="tx1"/>
                </a:solidFill>
              </a:rPr>
              <a:t>curval</a:t>
            </a:r>
            <a:r>
              <a:rPr lang="en-US" altLang="ja-JP" sz="2000" dirty="0" smtClean="0">
                <a:solidFill>
                  <a:schemeClr val="tx1"/>
                </a:solidFill>
              </a:rPr>
              <a:t>,</a:t>
            </a:r>
          </a:p>
          <a:p>
            <a:r>
              <a:rPr lang="en-US" altLang="ja-JP" sz="2000" dirty="0" smtClean="0">
                <a:solidFill>
                  <a:schemeClr val="tx1"/>
                </a:solidFill>
              </a:rPr>
              <a:t>               </a:t>
            </a:r>
            <a:r>
              <a:rPr lang="en-US" altLang="ja-JP" sz="2000" dirty="0" err="1" smtClean="0">
                <a:solidFill>
                  <a:schemeClr val="tx1"/>
                </a:solidFill>
              </a:rPr>
              <a:t>p_cntcb</a:t>
            </a:r>
            <a:r>
              <a:rPr lang="en-US" altLang="ja-JP" sz="2000" dirty="0" smtClean="0">
                <a:solidFill>
                  <a:schemeClr val="tx1"/>
                </a:solidFill>
              </a:rPr>
              <a:t>-</a:t>
            </a:r>
            <a:r>
              <a:rPr lang="en-US" altLang="ja-JP" sz="2000" dirty="0">
                <a:solidFill>
                  <a:schemeClr val="tx1"/>
                </a:solidFill>
              </a:rPr>
              <a:t>&gt;</a:t>
            </a:r>
            <a:r>
              <a:rPr lang="en-US" altLang="ja-JP" sz="2000" dirty="0" err="1">
                <a:solidFill>
                  <a:schemeClr val="tx1"/>
                </a:solidFill>
              </a:rPr>
              <a:t>p_cntinib</a:t>
            </a:r>
            <a:r>
              <a:rPr lang="en-US" altLang="ja-JP" sz="2000" dirty="0">
                <a:solidFill>
                  <a:schemeClr val="tx1"/>
                </a:solidFill>
              </a:rPr>
              <a:t>-&gt;maxval2);</a:t>
            </a:r>
          </a:p>
          <a:p>
            <a:r>
              <a:rPr lang="en-US" altLang="ja-JP" sz="2000" b="1" dirty="0" smtClean="0">
                <a:solidFill>
                  <a:schemeClr val="tx1"/>
                </a:solidFill>
              </a:rPr>
              <a:t>                           :</a:t>
            </a:r>
            <a:endParaRPr lang="en-US" altLang="ja-JP" sz="2000" b="1" dirty="0">
              <a:solidFill>
                <a:schemeClr val="tx1"/>
              </a:solidFill>
            </a:endParaRPr>
          </a:p>
          <a:p>
            <a:r>
              <a:rPr lang="en-US" altLang="ja-JP" sz="2400" b="1" dirty="0">
                <a:solidFill>
                  <a:schemeClr val="tx1"/>
                </a:solidFill>
              </a:rPr>
              <a:t>	</a:t>
            </a:r>
            <a:r>
              <a:rPr lang="en-US" altLang="ja-JP" sz="2400" b="1" dirty="0" err="1">
                <a:solidFill>
                  <a:srgbClr val="C00000"/>
                </a:solidFill>
              </a:rPr>
              <a:t>x_nested_unlock_os_int</a:t>
            </a:r>
            <a:r>
              <a:rPr lang="en-US" altLang="ja-JP" sz="2400" b="1" dirty="0">
                <a:solidFill>
                  <a:srgbClr val="C00000"/>
                </a:solidFill>
              </a:rPr>
              <a:t>();</a:t>
            </a:r>
          </a:p>
          <a:p>
            <a:r>
              <a:rPr lang="en-US" altLang="ja-JP" sz="2000" b="1" dirty="0" smtClean="0">
                <a:solidFill>
                  <a:schemeClr val="tx1"/>
                </a:solidFill>
              </a:rPr>
              <a:t>                           :</a:t>
            </a:r>
            <a:endParaRPr lang="en-US" altLang="ja-JP" sz="2000" dirty="0" smtClean="0">
              <a:solidFill>
                <a:schemeClr val="tx1"/>
              </a:solidFill>
            </a:endParaRPr>
          </a:p>
          <a:p>
            <a:r>
              <a:rPr lang="en-US" altLang="ja-JP" sz="2000" dirty="0" smtClean="0">
                <a:solidFill>
                  <a:schemeClr val="tx1"/>
                </a:solidFill>
              </a:rPr>
              <a:t>}</a:t>
            </a:r>
            <a:endParaRPr lang="en-US" altLang="ja-JP" sz="2000" dirty="0">
              <a:solidFill>
                <a:schemeClr val="tx1"/>
              </a:solidFill>
            </a:endParaRPr>
          </a:p>
        </p:txBody>
      </p:sp>
      <p:sp>
        <p:nvSpPr>
          <p:cNvPr id="5" name="四角形吹き出し 4"/>
          <p:cNvSpPr/>
          <p:nvPr/>
        </p:nvSpPr>
        <p:spPr>
          <a:xfrm>
            <a:off x="5652120" y="2189052"/>
            <a:ext cx="2952328" cy="1152128"/>
          </a:xfrm>
          <a:prstGeom prst="wedgeRectCallout">
            <a:avLst>
              <a:gd name="adj1" fmla="val -76559"/>
              <a:gd name="adj2" fmla="val 42793"/>
            </a:avLst>
          </a:prstGeom>
          <a:solidFill>
            <a:srgbClr val="D2EBB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他</a:t>
            </a:r>
            <a:r>
              <a:rPr lang="ja-JP" altLang="en-US" sz="2800" dirty="0" smtClean="0">
                <a:solidFill>
                  <a:schemeClr val="tx1"/>
                </a:solidFill>
              </a:rPr>
              <a:t>からの</a:t>
            </a:r>
            <a:r>
              <a:rPr lang="ja-JP" altLang="en-US" sz="2800" dirty="0">
                <a:solidFill>
                  <a:schemeClr val="tx1"/>
                </a:solidFill>
              </a:rPr>
              <a:t>割込</a:t>
            </a:r>
            <a:r>
              <a:rPr lang="ja-JP" altLang="en-US" sz="2800" dirty="0" smtClean="0">
                <a:solidFill>
                  <a:schemeClr val="tx1"/>
                </a:solidFill>
              </a:rPr>
              <a:t>みを禁止す</a:t>
            </a:r>
            <a:r>
              <a:rPr lang="ja-JP" altLang="en-US" sz="2800" dirty="0">
                <a:solidFill>
                  <a:schemeClr val="tx1"/>
                </a:solidFill>
              </a:rPr>
              <a:t>る</a:t>
            </a:r>
            <a:endParaRPr kumimoji="1" lang="ja-JP" altLang="en-US" sz="2800" dirty="0">
              <a:solidFill>
                <a:schemeClr val="tx1"/>
              </a:solidFill>
            </a:endParaRPr>
          </a:p>
        </p:txBody>
      </p:sp>
      <p:sp>
        <p:nvSpPr>
          <p:cNvPr id="6" name="四角形吹き出し 5"/>
          <p:cNvSpPr/>
          <p:nvPr/>
        </p:nvSpPr>
        <p:spPr>
          <a:xfrm>
            <a:off x="5647891" y="5087028"/>
            <a:ext cx="2952328" cy="1152128"/>
          </a:xfrm>
          <a:prstGeom prst="wedgeRectCallout">
            <a:avLst>
              <a:gd name="adj1" fmla="val -71482"/>
              <a:gd name="adj2" fmla="val -27466"/>
            </a:avLst>
          </a:prstGeom>
          <a:solidFill>
            <a:srgbClr val="D2EBB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他からの割込みを</a:t>
            </a:r>
            <a:endParaRPr kumimoji="1" lang="en-US" altLang="ja-JP" sz="2800" dirty="0" smtClean="0">
              <a:solidFill>
                <a:schemeClr val="tx1"/>
              </a:solidFill>
            </a:endParaRPr>
          </a:p>
          <a:p>
            <a:pPr algn="ctr"/>
            <a:r>
              <a:rPr lang="ja-JP" altLang="en-US" sz="2800" dirty="0">
                <a:solidFill>
                  <a:schemeClr val="tx1"/>
                </a:solidFill>
              </a:rPr>
              <a:t>許可</a:t>
            </a:r>
            <a:r>
              <a:rPr lang="ja-JP" altLang="en-US" sz="2800" dirty="0" smtClean="0">
                <a:solidFill>
                  <a:schemeClr val="tx1"/>
                </a:solidFill>
              </a:rPr>
              <a:t>する</a:t>
            </a:r>
            <a:endParaRPr kumimoji="1" lang="ja-JP" altLang="en-US" sz="2800" dirty="0">
              <a:solidFill>
                <a:schemeClr val="tx1"/>
              </a:solidFill>
            </a:endParaRPr>
          </a:p>
        </p:txBody>
      </p:sp>
    </p:spTree>
    <p:extLst>
      <p:ext uri="{BB962C8B-B14F-4D97-AF65-F5344CB8AC3E}">
        <p14:creationId xmlns:p14="http://schemas.microsoft.com/office/powerpoint/2010/main" val="33811073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kumimoji="1" lang="en-US" altLang="ja-JP" sz="4000" dirty="0" smtClean="0"/>
              <a:t>ATK2</a:t>
            </a:r>
            <a:r>
              <a:rPr lang="ja-JP" altLang="en-US" sz="4000" dirty="0" smtClean="0"/>
              <a:t>の</a:t>
            </a:r>
            <a:r>
              <a:rPr lang="ja-JP" altLang="en-US" sz="4000" dirty="0"/>
              <a:t>プログラム</a:t>
            </a:r>
            <a:r>
              <a:rPr lang="ja-JP" altLang="en-US" sz="4000" dirty="0" smtClean="0"/>
              <a:t>の</a:t>
            </a:r>
            <a:r>
              <a:rPr lang="ja-JP" altLang="en-US" sz="4000" dirty="0"/>
              <a:t>一部</a:t>
            </a:r>
            <a:r>
              <a:rPr kumimoji="1" lang="en-US" altLang="ja-JP" sz="4000" dirty="0" smtClean="0"/>
              <a:t/>
            </a:r>
            <a:br>
              <a:rPr kumimoji="1" lang="en-US" altLang="ja-JP" sz="4000" dirty="0" smtClean="0"/>
            </a:br>
            <a:r>
              <a:rPr lang="en-US" altLang="ja-JP" sz="4000" dirty="0" smtClean="0"/>
              <a:t>-</a:t>
            </a:r>
            <a:r>
              <a:rPr lang="ja-JP" altLang="en-US" sz="4000" dirty="0" smtClean="0"/>
              <a:t>エラーチェック</a:t>
            </a:r>
            <a:r>
              <a:rPr lang="en-US" altLang="ja-JP" sz="4000" dirty="0" smtClean="0"/>
              <a:t>-</a:t>
            </a:r>
            <a:endParaRPr kumimoji="1" lang="ja-JP" altLang="en-US" sz="4000" dirty="0"/>
          </a:p>
        </p:txBody>
      </p:sp>
      <p:sp>
        <p:nvSpPr>
          <p:cNvPr id="4" name="スライド番号プレースホルダ 3"/>
          <p:cNvSpPr>
            <a:spLocks noGrp="1"/>
          </p:cNvSpPr>
          <p:nvPr>
            <p:ph type="sldNum" sz="quarter" idx="12"/>
          </p:nvPr>
        </p:nvSpPr>
        <p:spPr>
          <a:xfrm>
            <a:off x="7885558" y="6308733"/>
            <a:ext cx="1150938" cy="288925"/>
          </a:xfrm>
        </p:spPr>
        <p:txBody>
          <a:bodyPr/>
          <a:lstStyle/>
          <a:p>
            <a:fld id="{BF0FB649-CAF6-47C7-8793-6679D20694D9}" type="slidenum">
              <a:rPr lang="en-US" altLang="ja-JP" smtClean="0"/>
              <a:pPr/>
              <a:t>34</a:t>
            </a:fld>
            <a:endParaRPr lang="en-US" altLang="ja-JP" dirty="0"/>
          </a:p>
        </p:txBody>
      </p:sp>
      <p:sp>
        <p:nvSpPr>
          <p:cNvPr id="15" name="メモ 14"/>
          <p:cNvSpPr/>
          <p:nvPr/>
        </p:nvSpPr>
        <p:spPr>
          <a:xfrm>
            <a:off x="166501" y="1417638"/>
            <a:ext cx="8869995" cy="5180020"/>
          </a:xfrm>
          <a:prstGeom prst="foldedCorner">
            <a:avLst>
              <a:gd name="adj" fmla="val 12333"/>
            </a:avLst>
          </a:prstGeom>
          <a:solidFill>
            <a:srgbClr val="E8E8E8"/>
          </a:solidFill>
          <a:ln>
            <a:solidFill>
              <a:schemeClr val="tx1"/>
            </a:solidFill>
          </a:ln>
          <a:effectLst>
            <a:glow>
              <a:schemeClr val="accent1"/>
            </a:glow>
            <a:outerShdw blurRad="50800" dist="76200" dir="3000000" sx="1000" sy="1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dirty="0" smtClean="0">
              <a:solidFill>
                <a:schemeClr val="tx1"/>
              </a:solidFill>
            </a:endParaRPr>
          </a:p>
          <a:p>
            <a:endParaRPr lang="en-US" altLang="ja-JP" sz="2000" dirty="0">
              <a:solidFill>
                <a:schemeClr val="tx1"/>
              </a:solidFill>
            </a:endParaRPr>
          </a:p>
          <a:p>
            <a:r>
              <a:rPr lang="en-US" altLang="ja-JP" sz="2000" dirty="0" smtClean="0">
                <a:solidFill>
                  <a:schemeClr val="tx1"/>
                </a:solidFill>
              </a:rPr>
              <a:t>//</a:t>
            </a:r>
            <a:r>
              <a:rPr lang="ja-JP" altLang="en-US" sz="2000" dirty="0" smtClean="0">
                <a:solidFill>
                  <a:schemeClr val="tx1"/>
                </a:solidFill>
              </a:rPr>
              <a:t>アラーム</a:t>
            </a:r>
            <a:r>
              <a:rPr lang="ja-JP" altLang="en-US" sz="2000" dirty="0">
                <a:solidFill>
                  <a:schemeClr val="tx1"/>
                </a:solidFill>
              </a:rPr>
              <a:t>の状態参照</a:t>
            </a:r>
          </a:p>
          <a:p>
            <a:r>
              <a:rPr lang="en-US" altLang="ja-JP" sz="2000" dirty="0" err="1" smtClean="0">
                <a:solidFill>
                  <a:schemeClr val="tx1"/>
                </a:solidFill>
              </a:rPr>
              <a:t>StatusType</a:t>
            </a:r>
            <a:r>
              <a:rPr lang="en-US" altLang="ja-JP" sz="2000" dirty="0" smtClean="0">
                <a:solidFill>
                  <a:schemeClr val="tx1"/>
                </a:solidFill>
              </a:rPr>
              <a:t> </a:t>
            </a:r>
            <a:r>
              <a:rPr lang="en-US" altLang="ja-JP" sz="2000" dirty="0" err="1" smtClean="0">
                <a:solidFill>
                  <a:schemeClr val="tx1"/>
                </a:solidFill>
              </a:rPr>
              <a:t>GetAlarm</a:t>
            </a:r>
            <a:r>
              <a:rPr lang="en-US" altLang="ja-JP" sz="2000" dirty="0" smtClean="0">
                <a:solidFill>
                  <a:schemeClr val="tx1"/>
                </a:solidFill>
              </a:rPr>
              <a:t>(</a:t>
            </a:r>
            <a:r>
              <a:rPr lang="en-US" altLang="ja-JP" sz="2000" dirty="0" err="1" smtClean="0">
                <a:solidFill>
                  <a:schemeClr val="tx1"/>
                </a:solidFill>
              </a:rPr>
              <a:t>AlarmType</a:t>
            </a:r>
            <a:r>
              <a:rPr lang="en-US" altLang="ja-JP" sz="2000" dirty="0" smtClean="0">
                <a:solidFill>
                  <a:schemeClr val="tx1"/>
                </a:solidFill>
              </a:rPr>
              <a:t> </a:t>
            </a:r>
            <a:r>
              <a:rPr lang="en-US" altLang="ja-JP" sz="2000" dirty="0" err="1">
                <a:solidFill>
                  <a:schemeClr val="tx1"/>
                </a:solidFill>
              </a:rPr>
              <a:t>AlarmID</a:t>
            </a:r>
            <a:r>
              <a:rPr lang="en-US" altLang="ja-JP" sz="2000" dirty="0">
                <a:solidFill>
                  <a:schemeClr val="tx1"/>
                </a:solidFill>
              </a:rPr>
              <a:t>, </a:t>
            </a:r>
            <a:r>
              <a:rPr lang="en-US" altLang="ja-JP" sz="2000" dirty="0" err="1">
                <a:solidFill>
                  <a:schemeClr val="tx1"/>
                </a:solidFill>
              </a:rPr>
              <a:t>TickRefType</a:t>
            </a:r>
            <a:r>
              <a:rPr lang="en-US" altLang="ja-JP" sz="2000" dirty="0">
                <a:solidFill>
                  <a:schemeClr val="tx1"/>
                </a:solidFill>
              </a:rPr>
              <a:t> Tick</a:t>
            </a:r>
            <a:r>
              <a:rPr lang="en-US" altLang="ja-JP" sz="2000" dirty="0" smtClean="0">
                <a:solidFill>
                  <a:schemeClr val="tx1"/>
                </a:solidFill>
              </a:rPr>
              <a:t>) {</a:t>
            </a:r>
            <a:endParaRPr lang="en-US" altLang="ja-JP" sz="2000" dirty="0">
              <a:solidFill>
                <a:schemeClr val="tx1"/>
              </a:solidFill>
            </a:endParaRPr>
          </a:p>
          <a:p>
            <a:r>
              <a:rPr lang="en-US" altLang="ja-JP" sz="2000" dirty="0" smtClean="0">
                <a:solidFill>
                  <a:schemeClr val="tx1"/>
                </a:solidFill>
              </a:rPr>
              <a:t>                          </a:t>
            </a:r>
            <a:r>
              <a:rPr lang="en-US" altLang="ja-JP" sz="2000" b="1" dirty="0" smtClean="0">
                <a:solidFill>
                  <a:schemeClr val="tx1"/>
                </a:solidFill>
              </a:rPr>
              <a:t>:</a:t>
            </a:r>
            <a:endParaRPr lang="en-US" altLang="ja-JP" sz="2000" b="1" dirty="0">
              <a:solidFill>
                <a:schemeClr val="tx1"/>
              </a:solidFill>
            </a:endParaRPr>
          </a:p>
          <a:p>
            <a:r>
              <a:rPr lang="en-US" altLang="ja-JP" sz="2000" dirty="0">
                <a:solidFill>
                  <a:schemeClr val="tx1"/>
                </a:solidFill>
              </a:rPr>
              <a:t>	LOG_GETALM_ENTER(</a:t>
            </a:r>
            <a:r>
              <a:rPr lang="en-US" altLang="ja-JP" sz="2000" dirty="0" err="1">
                <a:solidFill>
                  <a:schemeClr val="tx1"/>
                </a:solidFill>
              </a:rPr>
              <a:t>AlarmID</a:t>
            </a:r>
            <a:r>
              <a:rPr lang="en-US" altLang="ja-JP" sz="2000" dirty="0">
                <a:solidFill>
                  <a:schemeClr val="tx1"/>
                </a:solidFill>
              </a:rPr>
              <a:t>);</a:t>
            </a:r>
          </a:p>
          <a:p>
            <a:r>
              <a:rPr lang="en-US" altLang="ja-JP" sz="2400" b="1" dirty="0">
                <a:solidFill>
                  <a:schemeClr val="tx1"/>
                </a:solidFill>
              </a:rPr>
              <a:t>	</a:t>
            </a:r>
            <a:r>
              <a:rPr lang="en-US" altLang="ja-JP" sz="2400" b="1" dirty="0">
                <a:solidFill>
                  <a:srgbClr val="C00000"/>
                </a:solidFill>
              </a:rPr>
              <a:t>CHECK_DISABLEDINT();</a:t>
            </a:r>
          </a:p>
          <a:p>
            <a:r>
              <a:rPr lang="en-US" altLang="ja-JP" sz="2400" b="1" dirty="0">
                <a:solidFill>
                  <a:srgbClr val="C00000"/>
                </a:solidFill>
              </a:rPr>
              <a:t>	CHECK_CALLEVEL(CALLEVEL_GETALARM);</a:t>
            </a:r>
          </a:p>
          <a:p>
            <a:r>
              <a:rPr lang="en-US" altLang="ja-JP" sz="2400" b="1" dirty="0">
                <a:solidFill>
                  <a:srgbClr val="C00000"/>
                </a:solidFill>
              </a:rPr>
              <a:t>	CHECK_ID(</a:t>
            </a:r>
            <a:r>
              <a:rPr lang="en-US" altLang="ja-JP" sz="2400" b="1" dirty="0" err="1">
                <a:solidFill>
                  <a:srgbClr val="C00000"/>
                </a:solidFill>
              </a:rPr>
              <a:t>AlarmID</a:t>
            </a:r>
            <a:r>
              <a:rPr lang="en-US" altLang="ja-JP" sz="2400" b="1" dirty="0">
                <a:solidFill>
                  <a:srgbClr val="C00000"/>
                </a:solidFill>
              </a:rPr>
              <a:t> &lt; </a:t>
            </a:r>
            <a:r>
              <a:rPr lang="en-US" altLang="ja-JP" sz="2400" b="1" dirty="0" err="1">
                <a:solidFill>
                  <a:srgbClr val="C00000"/>
                </a:solidFill>
              </a:rPr>
              <a:t>tnum_alarm</a:t>
            </a:r>
            <a:r>
              <a:rPr lang="en-US" altLang="ja-JP" sz="2400" b="1" dirty="0">
                <a:solidFill>
                  <a:srgbClr val="C00000"/>
                </a:solidFill>
              </a:rPr>
              <a:t>);</a:t>
            </a:r>
          </a:p>
          <a:p>
            <a:r>
              <a:rPr lang="en-US" altLang="ja-JP" sz="2000" dirty="0">
                <a:solidFill>
                  <a:schemeClr val="tx1"/>
                </a:solidFill>
              </a:rPr>
              <a:t>	CHECK_PARAM_POINTER(Tick);</a:t>
            </a:r>
          </a:p>
          <a:p>
            <a:r>
              <a:rPr lang="en-US" altLang="ja-JP" sz="2000" dirty="0">
                <a:solidFill>
                  <a:schemeClr val="tx1"/>
                </a:solidFill>
              </a:rPr>
              <a:t>	</a:t>
            </a:r>
            <a:r>
              <a:rPr lang="en-US" altLang="ja-JP" sz="2000" dirty="0" err="1">
                <a:solidFill>
                  <a:schemeClr val="tx1"/>
                </a:solidFill>
              </a:rPr>
              <a:t>p_almcb</a:t>
            </a:r>
            <a:r>
              <a:rPr lang="en-US" altLang="ja-JP" sz="2000" dirty="0">
                <a:solidFill>
                  <a:schemeClr val="tx1"/>
                </a:solidFill>
              </a:rPr>
              <a:t> = </a:t>
            </a:r>
            <a:r>
              <a:rPr lang="en-US" altLang="ja-JP" sz="2000" dirty="0" err="1">
                <a:solidFill>
                  <a:schemeClr val="tx1"/>
                </a:solidFill>
              </a:rPr>
              <a:t>get_almcb</a:t>
            </a:r>
            <a:r>
              <a:rPr lang="en-US" altLang="ja-JP" sz="2000" dirty="0">
                <a:solidFill>
                  <a:schemeClr val="tx1"/>
                </a:solidFill>
              </a:rPr>
              <a:t>(</a:t>
            </a:r>
            <a:r>
              <a:rPr lang="en-US" altLang="ja-JP" sz="2000" dirty="0" err="1">
                <a:solidFill>
                  <a:schemeClr val="tx1"/>
                </a:solidFill>
              </a:rPr>
              <a:t>AlarmID</a:t>
            </a:r>
            <a:r>
              <a:rPr lang="en-US" altLang="ja-JP" sz="2000" dirty="0">
                <a:solidFill>
                  <a:schemeClr val="tx1"/>
                </a:solidFill>
              </a:rPr>
              <a:t>);</a:t>
            </a:r>
          </a:p>
          <a:p>
            <a:r>
              <a:rPr lang="en-US" altLang="ja-JP" sz="2000" dirty="0">
                <a:solidFill>
                  <a:schemeClr val="tx1"/>
                </a:solidFill>
              </a:rPr>
              <a:t>	</a:t>
            </a:r>
            <a:r>
              <a:rPr lang="en-US" altLang="ja-JP" sz="2000" dirty="0" err="1">
                <a:solidFill>
                  <a:schemeClr val="tx1"/>
                </a:solidFill>
              </a:rPr>
              <a:t>p_cntcb</a:t>
            </a:r>
            <a:r>
              <a:rPr lang="en-US" altLang="ja-JP" sz="2000" dirty="0">
                <a:solidFill>
                  <a:schemeClr val="tx1"/>
                </a:solidFill>
              </a:rPr>
              <a:t> = </a:t>
            </a:r>
            <a:r>
              <a:rPr lang="en-US" altLang="ja-JP" sz="2000" dirty="0" err="1">
                <a:solidFill>
                  <a:schemeClr val="tx1"/>
                </a:solidFill>
              </a:rPr>
              <a:t>p_almcb</a:t>
            </a:r>
            <a:r>
              <a:rPr lang="en-US" altLang="ja-JP" sz="2000" dirty="0">
                <a:solidFill>
                  <a:schemeClr val="tx1"/>
                </a:solidFill>
              </a:rPr>
              <a:t>-&gt;</a:t>
            </a:r>
            <a:r>
              <a:rPr lang="en-US" altLang="ja-JP" sz="2000" dirty="0" err="1">
                <a:solidFill>
                  <a:schemeClr val="tx1"/>
                </a:solidFill>
              </a:rPr>
              <a:t>p_alminib</a:t>
            </a:r>
            <a:r>
              <a:rPr lang="en-US" altLang="ja-JP" sz="2000" dirty="0">
                <a:solidFill>
                  <a:schemeClr val="tx1"/>
                </a:solidFill>
              </a:rPr>
              <a:t>-&gt;</a:t>
            </a:r>
            <a:r>
              <a:rPr lang="en-US" altLang="ja-JP" sz="2000" dirty="0" err="1">
                <a:solidFill>
                  <a:schemeClr val="tx1"/>
                </a:solidFill>
              </a:rPr>
              <a:t>p_cntcb</a:t>
            </a:r>
            <a:r>
              <a:rPr lang="en-US" altLang="ja-JP" sz="2000" dirty="0">
                <a:solidFill>
                  <a:schemeClr val="tx1"/>
                </a:solidFill>
              </a:rPr>
              <a:t>;</a:t>
            </a:r>
          </a:p>
          <a:p>
            <a:endParaRPr lang="en-US" altLang="ja-JP" sz="2000" dirty="0">
              <a:solidFill>
                <a:schemeClr val="tx1"/>
              </a:solidFill>
            </a:endParaRPr>
          </a:p>
          <a:p>
            <a:r>
              <a:rPr lang="en-US" altLang="ja-JP" sz="2000" dirty="0">
                <a:solidFill>
                  <a:schemeClr val="tx1"/>
                </a:solidFill>
              </a:rPr>
              <a:t>	</a:t>
            </a:r>
            <a:r>
              <a:rPr lang="en-US" altLang="ja-JP" sz="2000" dirty="0" err="1">
                <a:solidFill>
                  <a:schemeClr val="tx1"/>
                </a:solidFill>
              </a:rPr>
              <a:t>x_nested_lock_os_int</a:t>
            </a:r>
            <a:r>
              <a:rPr lang="en-US" altLang="ja-JP" sz="2000" dirty="0">
                <a:solidFill>
                  <a:schemeClr val="tx1"/>
                </a:solidFill>
              </a:rPr>
              <a:t>();</a:t>
            </a:r>
          </a:p>
          <a:p>
            <a:r>
              <a:rPr lang="en-US" altLang="ja-JP" sz="2000" dirty="0">
                <a:solidFill>
                  <a:schemeClr val="tx1"/>
                </a:solidFill>
              </a:rPr>
              <a:t> </a:t>
            </a:r>
            <a:r>
              <a:rPr lang="en-US" altLang="ja-JP" sz="2000" dirty="0" smtClean="0">
                <a:solidFill>
                  <a:schemeClr val="tx1"/>
                </a:solidFill>
              </a:rPr>
              <a:t>                          </a:t>
            </a:r>
            <a:r>
              <a:rPr lang="en-US" altLang="ja-JP" sz="2000" b="1" dirty="0" smtClean="0">
                <a:solidFill>
                  <a:schemeClr val="tx1"/>
                </a:solidFill>
              </a:rPr>
              <a:t>:</a:t>
            </a:r>
          </a:p>
          <a:p>
            <a:r>
              <a:rPr lang="en-US" altLang="ja-JP" sz="2000" dirty="0" smtClean="0">
                <a:solidFill>
                  <a:schemeClr val="tx1"/>
                </a:solidFill>
              </a:rPr>
              <a:t>}</a:t>
            </a:r>
            <a:endParaRPr lang="en-US" altLang="ja-JP" sz="2000" dirty="0">
              <a:solidFill>
                <a:schemeClr val="tx1"/>
              </a:solidFill>
            </a:endParaRPr>
          </a:p>
        </p:txBody>
      </p:sp>
      <p:sp>
        <p:nvSpPr>
          <p:cNvPr id="6" name="四角形吹き出し 5"/>
          <p:cNvSpPr/>
          <p:nvPr/>
        </p:nvSpPr>
        <p:spPr>
          <a:xfrm>
            <a:off x="4860032" y="4797152"/>
            <a:ext cx="3816424" cy="1152128"/>
          </a:xfrm>
          <a:prstGeom prst="wedgeRectCallout">
            <a:avLst>
              <a:gd name="adj1" fmla="val -39245"/>
              <a:gd name="adj2" fmla="val -101627"/>
            </a:avLst>
          </a:prstGeom>
          <a:solidFill>
            <a:srgbClr val="D2EBB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システムサービス内の</a:t>
            </a:r>
            <a:endParaRPr kumimoji="1" lang="en-US" altLang="ja-JP" sz="2800" dirty="0" smtClean="0">
              <a:solidFill>
                <a:schemeClr val="tx1"/>
              </a:solidFill>
            </a:endParaRPr>
          </a:p>
          <a:p>
            <a:pPr algn="ctr"/>
            <a:r>
              <a:rPr lang="ja-JP" altLang="en-US" sz="2800" dirty="0" smtClean="0">
                <a:solidFill>
                  <a:schemeClr val="tx1"/>
                </a:solidFill>
              </a:rPr>
              <a:t>エラーチェック関数</a:t>
            </a:r>
            <a:r>
              <a:rPr lang="ja-JP" altLang="en-US" sz="2800" dirty="0">
                <a:solidFill>
                  <a:schemeClr val="tx1"/>
                </a:solidFill>
              </a:rPr>
              <a:t>群</a:t>
            </a:r>
            <a:endParaRPr kumimoji="1" lang="ja-JP" altLang="en-US" sz="2800" dirty="0">
              <a:solidFill>
                <a:schemeClr val="tx1"/>
              </a:solidFill>
            </a:endParaRPr>
          </a:p>
        </p:txBody>
      </p:sp>
    </p:spTree>
    <p:extLst>
      <p:ext uri="{BB962C8B-B14F-4D97-AF65-F5344CB8AC3E}">
        <p14:creationId xmlns:p14="http://schemas.microsoft.com/office/powerpoint/2010/main" val="5223405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435280" cy="1143000"/>
          </a:xfrm>
        </p:spPr>
        <p:txBody>
          <a:bodyPr/>
          <a:lstStyle/>
          <a:p>
            <a:r>
              <a:rPr kumimoji="1" lang="en-US" altLang="ja-JP" sz="4000" dirty="0" smtClean="0"/>
              <a:t>ATK2</a:t>
            </a:r>
            <a:r>
              <a:rPr kumimoji="1" lang="ja-JP" altLang="en-US" sz="4000" dirty="0" smtClean="0"/>
              <a:t>のプログラムの一部</a:t>
            </a:r>
            <a:r>
              <a:rPr kumimoji="1" lang="en-US" altLang="ja-JP" sz="4000" dirty="0" smtClean="0"/>
              <a:t/>
            </a:r>
            <a:br>
              <a:rPr kumimoji="1" lang="en-US" altLang="ja-JP" sz="4000" dirty="0" smtClean="0"/>
            </a:br>
            <a:r>
              <a:rPr lang="en-US" altLang="ja-JP" sz="4000" dirty="0" smtClean="0"/>
              <a:t>-</a:t>
            </a:r>
            <a:r>
              <a:rPr lang="ja-JP" altLang="en-US" sz="4000" dirty="0" smtClean="0"/>
              <a:t>エラーハンドリング</a:t>
            </a:r>
            <a:r>
              <a:rPr lang="en-US" altLang="ja-JP" sz="4000" dirty="0" smtClean="0"/>
              <a:t>-</a:t>
            </a:r>
            <a:endParaRPr kumimoji="1" lang="ja-JP" altLang="en-US" sz="4000" dirty="0"/>
          </a:p>
        </p:txBody>
      </p:sp>
      <p:sp>
        <p:nvSpPr>
          <p:cNvPr id="4" name="スライド番号プレースホルダ 3"/>
          <p:cNvSpPr>
            <a:spLocks noGrp="1"/>
          </p:cNvSpPr>
          <p:nvPr>
            <p:ph type="sldNum" sz="quarter" idx="12"/>
          </p:nvPr>
        </p:nvSpPr>
        <p:spPr>
          <a:xfrm>
            <a:off x="7885558" y="6308733"/>
            <a:ext cx="1150938" cy="288925"/>
          </a:xfrm>
        </p:spPr>
        <p:txBody>
          <a:bodyPr/>
          <a:lstStyle/>
          <a:p>
            <a:fld id="{BF0FB649-CAF6-47C7-8793-6679D20694D9}" type="slidenum">
              <a:rPr lang="en-US" altLang="ja-JP" smtClean="0"/>
              <a:pPr/>
              <a:t>35</a:t>
            </a:fld>
            <a:endParaRPr lang="en-US" altLang="ja-JP" dirty="0"/>
          </a:p>
        </p:txBody>
      </p:sp>
      <p:sp>
        <p:nvSpPr>
          <p:cNvPr id="15" name="メモ 14"/>
          <p:cNvSpPr/>
          <p:nvPr/>
        </p:nvSpPr>
        <p:spPr>
          <a:xfrm>
            <a:off x="166501" y="1417638"/>
            <a:ext cx="8869995" cy="5180020"/>
          </a:xfrm>
          <a:prstGeom prst="foldedCorner">
            <a:avLst>
              <a:gd name="adj" fmla="val 12333"/>
            </a:avLst>
          </a:prstGeom>
          <a:solidFill>
            <a:srgbClr val="E8E8E8"/>
          </a:solidFill>
          <a:ln>
            <a:solidFill>
              <a:schemeClr val="tx1"/>
            </a:solidFill>
          </a:ln>
          <a:effectLst>
            <a:glow>
              <a:schemeClr val="accent1"/>
            </a:glow>
            <a:outerShdw blurRad="50800" dist="76200" dir="3000000" sx="1000" sy="1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b="1" dirty="0" smtClean="0">
              <a:solidFill>
                <a:schemeClr val="tx1"/>
              </a:solidFill>
            </a:endParaRPr>
          </a:p>
          <a:p>
            <a:endParaRPr lang="en-US" altLang="ja-JP" sz="2000" b="1" dirty="0">
              <a:solidFill>
                <a:schemeClr val="tx1"/>
              </a:solidFill>
            </a:endParaRPr>
          </a:p>
          <a:p>
            <a:r>
              <a:rPr lang="en-US" altLang="ja-JP" sz="2000" b="1" dirty="0" smtClean="0">
                <a:solidFill>
                  <a:schemeClr val="tx1"/>
                </a:solidFill>
              </a:rPr>
              <a:t>                           :</a:t>
            </a:r>
            <a:endParaRPr lang="en-US" altLang="ja-JP" sz="2000" b="1" dirty="0">
              <a:solidFill>
                <a:schemeClr val="tx1"/>
              </a:solidFill>
            </a:endParaRPr>
          </a:p>
          <a:p>
            <a:r>
              <a:rPr lang="en-US" altLang="ja-JP" sz="2400" b="1" dirty="0" err="1" smtClean="0">
                <a:solidFill>
                  <a:srgbClr val="C00000"/>
                </a:solidFill>
              </a:rPr>
              <a:t>d_exit_no_errorhook</a:t>
            </a:r>
            <a:r>
              <a:rPr lang="en-US" altLang="ja-JP" sz="2400" b="1" dirty="0">
                <a:solidFill>
                  <a:srgbClr val="C00000"/>
                </a:solidFill>
              </a:rPr>
              <a:t>:</a:t>
            </a:r>
          </a:p>
          <a:p>
            <a:r>
              <a:rPr lang="en-US" altLang="ja-JP" sz="2000" dirty="0">
                <a:solidFill>
                  <a:srgbClr val="C00000"/>
                </a:solidFill>
              </a:rPr>
              <a:t>	</a:t>
            </a:r>
            <a:r>
              <a:rPr lang="en-US" altLang="ja-JP" sz="2400" b="1" dirty="0" err="1">
                <a:solidFill>
                  <a:srgbClr val="C00000"/>
                </a:solidFill>
              </a:rPr>
              <a:t>x_nested_unlock_os_int</a:t>
            </a:r>
            <a:r>
              <a:rPr lang="en-US" altLang="ja-JP" sz="2400" b="1" dirty="0">
                <a:solidFill>
                  <a:srgbClr val="C00000"/>
                </a:solidFill>
              </a:rPr>
              <a:t>();</a:t>
            </a:r>
          </a:p>
          <a:p>
            <a:r>
              <a:rPr lang="en-US" altLang="ja-JP" sz="2400" b="1" dirty="0">
                <a:solidFill>
                  <a:srgbClr val="C00000"/>
                </a:solidFill>
              </a:rPr>
              <a:t>  </a:t>
            </a:r>
            <a:r>
              <a:rPr lang="en-US" altLang="ja-JP" sz="2400" b="1" dirty="0" err="1">
                <a:solidFill>
                  <a:srgbClr val="C00000"/>
                </a:solidFill>
              </a:rPr>
              <a:t>exit_no_errorhook</a:t>
            </a:r>
            <a:r>
              <a:rPr lang="en-US" altLang="ja-JP" sz="2400" b="1" dirty="0">
                <a:solidFill>
                  <a:srgbClr val="C00000"/>
                </a:solidFill>
              </a:rPr>
              <a:t>:</a:t>
            </a:r>
          </a:p>
          <a:p>
            <a:r>
              <a:rPr lang="en-US" altLang="ja-JP" sz="2000" dirty="0">
                <a:solidFill>
                  <a:schemeClr val="tx1"/>
                </a:solidFill>
              </a:rPr>
              <a:t>	LOG_GETALM_LEAVE(</a:t>
            </a:r>
            <a:r>
              <a:rPr lang="en-US" altLang="ja-JP" sz="2000" dirty="0" err="1">
                <a:solidFill>
                  <a:schemeClr val="tx1"/>
                </a:solidFill>
              </a:rPr>
              <a:t>ercd</a:t>
            </a:r>
            <a:r>
              <a:rPr lang="en-US" altLang="ja-JP" sz="2000" dirty="0">
                <a:solidFill>
                  <a:schemeClr val="tx1"/>
                </a:solidFill>
              </a:rPr>
              <a:t>, Tick);</a:t>
            </a:r>
          </a:p>
          <a:p>
            <a:r>
              <a:rPr lang="en-US" altLang="ja-JP" sz="2400" b="1" dirty="0">
                <a:solidFill>
                  <a:srgbClr val="C00000"/>
                </a:solidFill>
              </a:rPr>
              <a:t>	return(</a:t>
            </a:r>
            <a:r>
              <a:rPr lang="en-US" altLang="ja-JP" sz="2400" b="1" dirty="0" err="1">
                <a:solidFill>
                  <a:srgbClr val="C00000"/>
                </a:solidFill>
              </a:rPr>
              <a:t>ercd</a:t>
            </a:r>
            <a:r>
              <a:rPr lang="en-US" altLang="ja-JP" sz="2400" b="1" dirty="0">
                <a:solidFill>
                  <a:srgbClr val="C00000"/>
                </a:solidFill>
              </a:rPr>
              <a:t>);</a:t>
            </a:r>
          </a:p>
          <a:p>
            <a:endParaRPr lang="en-US" altLang="ja-JP" sz="2000" dirty="0">
              <a:solidFill>
                <a:schemeClr val="tx1"/>
              </a:solidFill>
            </a:endParaRPr>
          </a:p>
          <a:p>
            <a:r>
              <a:rPr lang="en-US" altLang="ja-JP" sz="2000" dirty="0">
                <a:solidFill>
                  <a:schemeClr val="tx1"/>
                </a:solidFill>
              </a:rPr>
              <a:t>#</a:t>
            </a:r>
            <a:r>
              <a:rPr lang="en-US" altLang="ja-JP" sz="2000" dirty="0" err="1">
                <a:solidFill>
                  <a:schemeClr val="tx1"/>
                </a:solidFill>
              </a:rPr>
              <a:t>ifdef</a:t>
            </a:r>
            <a:r>
              <a:rPr lang="en-US" altLang="ja-JP" sz="2000" dirty="0">
                <a:solidFill>
                  <a:schemeClr val="tx1"/>
                </a:solidFill>
              </a:rPr>
              <a:t> CFG_USE_ERRORHOOK</a:t>
            </a:r>
          </a:p>
          <a:p>
            <a:r>
              <a:rPr lang="en-US" altLang="ja-JP" sz="2400" b="1" dirty="0">
                <a:solidFill>
                  <a:srgbClr val="C00000"/>
                </a:solidFill>
              </a:rPr>
              <a:t>  </a:t>
            </a:r>
            <a:r>
              <a:rPr lang="en-US" altLang="ja-JP" sz="2400" b="1" dirty="0" err="1">
                <a:solidFill>
                  <a:srgbClr val="C00000"/>
                </a:solidFill>
              </a:rPr>
              <a:t>exit_errorhook</a:t>
            </a:r>
            <a:r>
              <a:rPr lang="en-US" altLang="ja-JP" sz="2400" b="1" dirty="0">
                <a:solidFill>
                  <a:srgbClr val="C00000"/>
                </a:solidFill>
              </a:rPr>
              <a:t>:</a:t>
            </a:r>
          </a:p>
          <a:p>
            <a:r>
              <a:rPr lang="en-US" altLang="ja-JP" sz="2400" b="1" dirty="0">
                <a:solidFill>
                  <a:srgbClr val="C00000"/>
                </a:solidFill>
              </a:rPr>
              <a:t>	</a:t>
            </a:r>
            <a:r>
              <a:rPr lang="en-US" altLang="ja-JP" sz="2400" b="1" dirty="0" err="1">
                <a:solidFill>
                  <a:srgbClr val="C00000"/>
                </a:solidFill>
              </a:rPr>
              <a:t>x_nested_lock_os_int</a:t>
            </a:r>
            <a:r>
              <a:rPr lang="en-US" altLang="ja-JP" sz="2400" b="1" dirty="0">
                <a:solidFill>
                  <a:srgbClr val="C00000"/>
                </a:solidFill>
              </a:rPr>
              <a:t>();</a:t>
            </a:r>
          </a:p>
          <a:p>
            <a:r>
              <a:rPr lang="en-US" altLang="ja-JP" sz="2400" b="1" dirty="0">
                <a:solidFill>
                  <a:srgbClr val="C00000"/>
                </a:solidFill>
              </a:rPr>
              <a:t>  </a:t>
            </a:r>
            <a:r>
              <a:rPr lang="en-US" altLang="ja-JP" sz="2400" b="1" dirty="0" err="1">
                <a:solidFill>
                  <a:srgbClr val="C00000"/>
                </a:solidFill>
              </a:rPr>
              <a:t>d_exit_errorhook</a:t>
            </a:r>
            <a:r>
              <a:rPr lang="en-US" altLang="ja-JP" sz="2400" b="1" dirty="0">
                <a:solidFill>
                  <a:srgbClr val="C00000"/>
                </a:solidFill>
              </a:rPr>
              <a:t>:</a:t>
            </a:r>
          </a:p>
          <a:p>
            <a:r>
              <a:rPr lang="en-US" altLang="ja-JP" sz="2400" b="1" dirty="0">
                <a:solidFill>
                  <a:srgbClr val="C00000"/>
                </a:solidFill>
              </a:rPr>
              <a:t>	</a:t>
            </a:r>
            <a:r>
              <a:rPr lang="en-US" altLang="ja-JP" sz="2400" b="1" dirty="0" err="1">
                <a:solidFill>
                  <a:srgbClr val="C00000"/>
                </a:solidFill>
              </a:rPr>
              <a:t>call_errorhook</a:t>
            </a:r>
            <a:r>
              <a:rPr lang="en-US" altLang="ja-JP" sz="2400" b="1" dirty="0">
                <a:solidFill>
                  <a:srgbClr val="C00000"/>
                </a:solidFill>
              </a:rPr>
              <a:t>(</a:t>
            </a:r>
            <a:r>
              <a:rPr lang="en-US" altLang="ja-JP" sz="2400" b="1" dirty="0" err="1">
                <a:solidFill>
                  <a:srgbClr val="C00000"/>
                </a:solidFill>
              </a:rPr>
              <a:t>ercd</a:t>
            </a:r>
            <a:r>
              <a:rPr lang="en-US" altLang="ja-JP" sz="2400" b="1" dirty="0">
                <a:solidFill>
                  <a:srgbClr val="C00000"/>
                </a:solidFill>
              </a:rPr>
              <a:t>, </a:t>
            </a:r>
            <a:r>
              <a:rPr lang="en-US" altLang="ja-JP" sz="2400" b="1" dirty="0" err="1">
                <a:solidFill>
                  <a:srgbClr val="C00000"/>
                </a:solidFill>
              </a:rPr>
              <a:t>OSServiceId_GetAlarm</a:t>
            </a:r>
            <a:r>
              <a:rPr lang="en-US" altLang="ja-JP" sz="2400" b="1" dirty="0">
                <a:solidFill>
                  <a:srgbClr val="C00000"/>
                </a:solidFill>
              </a:rPr>
              <a:t>);</a:t>
            </a:r>
          </a:p>
          <a:p>
            <a:r>
              <a:rPr lang="en-US" altLang="ja-JP" sz="2400" b="1" dirty="0">
                <a:solidFill>
                  <a:srgbClr val="C00000"/>
                </a:solidFill>
              </a:rPr>
              <a:t>	</a:t>
            </a:r>
            <a:r>
              <a:rPr lang="en-US" altLang="ja-JP" sz="2400" b="1" dirty="0" err="1">
                <a:solidFill>
                  <a:srgbClr val="C00000"/>
                </a:solidFill>
              </a:rPr>
              <a:t>goto</a:t>
            </a:r>
            <a:r>
              <a:rPr lang="en-US" altLang="ja-JP" sz="2400" b="1" dirty="0">
                <a:solidFill>
                  <a:srgbClr val="C00000"/>
                </a:solidFill>
              </a:rPr>
              <a:t> </a:t>
            </a:r>
            <a:r>
              <a:rPr lang="en-US" altLang="ja-JP" sz="2400" b="1" dirty="0" err="1">
                <a:solidFill>
                  <a:srgbClr val="C00000"/>
                </a:solidFill>
              </a:rPr>
              <a:t>d_exit_no_errorhook</a:t>
            </a:r>
            <a:r>
              <a:rPr lang="en-US" altLang="ja-JP" sz="2400" b="1" dirty="0">
                <a:solidFill>
                  <a:srgbClr val="C00000"/>
                </a:solidFill>
              </a:rPr>
              <a:t>;</a:t>
            </a:r>
          </a:p>
          <a:p>
            <a:r>
              <a:rPr lang="en-US" altLang="ja-JP" sz="2000" dirty="0">
                <a:solidFill>
                  <a:schemeClr val="tx1"/>
                </a:solidFill>
              </a:rPr>
              <a:t>#</a:t>
            </a:r>
            <a:r>
              <a:rPr lang="en-US" altLang="ja-JP" sz="2000" dirty="0" err="1" smtClean="0">
                <a:solidFill>
                  <a:schemeClr val="tx1"/>
                </a:solidFill>
              </a:rPr>
              <a:t>endif</a:t>
            </a:r>
            <a:endParaRPr lang="en-US" altLang="ja-JP" sz="2000" dirty="0" smtClean="0">
              <a:solidFill>
                <a:schemeClr val="tx1"/>
              </a:solidFill>
            </a:endParaRPr>
          </a:p>
          <a:p>
            <a:r>
              <a:rPr lang="en-US" altLang="ja-JP" sz="2000" dirty="0" smtClean="0">
                <a:solidFill>
                  <a:schemeClr val="tx1"/>
                </a:solidFill>
              </a:rPr>
              <a:t>}</a:t>
            </a:r>
            <a:endParaRPr lang="en-US" altLang="ja-JP" sz="2000" dirty="0">
              <a:solidFill>
                <a:schemeClr val="tx1"/>
              </a:solidFill>
            </a:endParaRPr>
          </a:p>
        </p:txBody>
      </p:sp>
      <p:sp>
        <p:nvSpPr>
          <p:cNvPr id="5" name="四角形吹き出し 4"/>
          <p:cNvSpPr/>
          <p:nvPr/>
        </p:nvSpPr>
        <p:spPr>
          <a:xfrm>
            <a:off x="4716016" y="2560638"/>
            <a:ext cx="4176464" cy="1152128"/>
          </a:xfrm>
          <a:prstGeom prst="wedgeRectCallout">
            <a:avLst>
              <a:gd name="adj1" fmla="val -76559"/>
              <a:gd name="adj2" fmla="val 42793"/>
            </a:avLst>
          </a:prstGeom>
          <a:solidFill>
            <a:srgbClr val="D2EBB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エラーが発生した場合は</a:t>
            </a:r>
            <a:endParaRPr lang="en-US" altLang="ja-JP" sz="2800" dirty="0" smtClean="0">
              <a:solidFill>
                <a:schemeClr val="tx1"/>
              </a:solidFill>
            </a:endParaRPr>
          </a:p>
          <a:p>
            <a:pPr algn="ctr"/>
            <a:r>
              <a:rPr kumimoji="1" lang="ja-JP" altLang="en-US" sz="2800" dirty="0" smtClean="0">
                <a:solidFill>
                  <a:schemeClr val="tx1"/>
                </a:solidFill>
              </a:rPr>
              <a:t>エラーハンドリングを行う</a:t>
            </a:r>
            <a:endParaRPr kumimoji="1" lang="ja-JP" altLang="en-US" sz="2800" dirty="0">
              <a:solidFill>
                <a:schemeClr val="tx1"/>
              </a:solidFill>
            </a:endParaRPr>
          </a:p>
        </p:txBody>
      </p:sp>
    </p:spTree>
    <p:extLst>
      <p:ext uri="{BB962C8B-B14F-4D97-AF65-F5344CB8AC3E}">
        <p14:creationId xmlns:p14="http://schemas.microsoft.com/office/powerpoint/2010/main" val="23871047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3184" y="274638"/>
            <a:ext cx="8435280" cy="1143000"/>
          </a:xfrm>
        </p:spPr>
        <p:txBody>
          <a:bodyPr/>
          <a:lstStyle/>
          <a:p>
            <a:r>
              <a:rPr kumimoji="1" lang="ja-JP" altLang="en-US" sz="4000" dirty="0" smtClean="0"/>
              <a:t>仕様</a:t>
            </a:r>
            <a:r>
              <a:rPr lang="ja-JP" altLang="en-US" sz="4000" dirty="0" smtClean="0"/>
              <a:t>を表す</a:t>
            </a:r>
            <a:r>
              <a:rPr kumimoji="1" lang="ja-JP" altLang="en-US" sz="4000" dirty="0" smtClean="0"/>
              <a:t>コーディングパターン</a:t>
            </a:r>
            <a:endParaRPr kumimoji="1" lang="ja-JP" altLang="en-US" sz="4000" dirty="0"/>
          </a:p>
        </p:txBody>
      </p:sp>
      <p:sp>
        <p:nvSpPr>
          <p:cNvPr id="4" name="スライド番号プレースホルダ 3"/>
          <p:cNvSpPr>
            <a:spLocks noGrp="1"/>
          </p:cNvSpPr>
          <p:nvPr>
            <p:ph type="sldNum" sz="quarter" idx="12"/>
          </p:nvPr>
        </p:nvSpPr>
        <p:spPr>
          <a:xfrm>
            <a:off x="7885558" y="6308733"/>
            <a:ext cx="1150938" cy="288925"/>
          </a:xfrm>
        </p:spPr>
        <p:txBody>
          <a:bodyPr/>
          <a:lstStyle/>
          <a:p>
            <a:fld id="{BF0FB649-CAF6-47C7-8793-6679D20694D9}" type="slidenum">
              <a:rPr lang="en-US" altLang="ja-JP" smtClean="0"/>
              <a:pPr/>
              <a:t>36</a:t>
            </a:fld>
            <a:endParaRPr lang="en-US" altLang="ja-JP" dirty="0"/>
          </a:p>
        </p:txBody>
      </p:sp>
      <p:sp>
        <p:nvSpPr>
          <p:cNvPr id="3" name="テキスト ボックス 2"/>
          <p:cNvSpPr txBox="1"/>
          <p:nvPr/>
        </p:nvSpPr>
        <p:spPr>
          <a:xfrm>
            <a:off x="680475" y="6062856"/>
            <a:ext cx="7700698" cy="523220"/>
          </a:xfrm>
          <a:prstGeom prst="rect">
            <a:avLst/>
          </a:prstGeom>
          <a:noFill/>
        </p:spPr>
        <p:txBody>
          <a:bodyPr wrap="square" rtlCol="0">
            <a:spAutoFit/>
          </a:bodyPr>
          <a:lstStyle/>
          <a:p>
            <a:r>
              <a:rPr kumimoji="1" lang="ja-JP" altLang="en-US" sz="2800" dirty="0" smtClean="0"/>
              <a:t>プログラム名：</a:t>
            </a:r>
            <a:r>
              <a:rPr kumimoji="1" lang="en-US" altLang="ja-JP" sz="2800" dirty="0" smtClean="0"/>
              <a:t>ATK2/SC1  </a:t>
            </a:r>
            <a:r>
              <a:rPr kumimoji="1" lang="ja-JP" altLang="en-US" sz="2800" dirty="0" smtClean="0"/>
              <a:t>支持度</a:t>
            </a:r>
            <a:r>
              <a:rPr kumimoji="1" lang="en-US" altLang="ja-JP" sz="2800" dirty="0" smtClean="0"/>
              <a:t>:14  </a:t>
            </a:r>
            <a:r>
              <a:rPr kumimoji="1" lang="ja-JP" altLang="en-US" sz="2800" dirty="0" smtClean="0"/>
              <a:t>系列長</a:t>
            </a:r>
            <a:r>
              <a:rPr kumimoji="1" lang="en-US" altLang="ja-JP" sz="2800" dirty="0" smtClean="0"/>
              <a:t>:13</a:t>
            </a:r>
            <a:endParaRPr kumimoji="1" lang="ja-JP" altLang="en-US" sz="2800" dirty="0"/>
          </a:p>
        </p:txBody>
      </p:sp>
      <p:sp>
        <p:nvSpPr>
          <p:cNvPr id="15" name="メモ 14"/>
          <p:cNvSpPr/>
          <p:nvPr/>
        </p:nvSpPr>
        <p:spPr>
          <a:xfrm>
            <a:off x="3062041" y="1640719"/>
            <a:ext cx="3804714" cy="4452577"/>
          </a:xfrm>
          <a:prstGeom prst="foldedCorner">
            <a:avLst>
              <a:gd name="adj" fmla="val 12333"/>
            </a:avLst>
          </a:prstGeom>
          <a:noFill/>
          <a:ln>
            <a:solidFill>
              <a:schemeClr val="tx1"/>
            </a:solidFill>
          </a:ln>
          <a:effectLst>
            <a:glow>
              <a:schemeClr val="accent1"/>
            </a:glow>
            <a:outerShdw blurRad="50800" dist="76200" dir="3000000" sx="1000" sy="1000" algn="ctr" rotWithShape="0">
              <a:srgbClr val="000000">
                <a:alpha val="0"/>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200" dirty="0" smtClean="0">
              <a:solidFill>
                <a:schemeClr val="tx1"/>
              </a:solidFill>
            </a:endParaRPr>
          </a:p>
          <a:p>
            <a:pPr algn="ctr"/>
            <a:r>
              <a:rPr kumimoji="1" lang="en-US" altLang="ja-JP" sz="2200" dirty="0" smtClean="0">
                <a:solidFill>
                  <a:schemeClr val="tx1"/>
                </a:solidFill>
              </a:rPr>
              <a:t>CHECK_DISABLEDINT()</a:t>
            </a:r>
          </a:p>
          <a:p>
            <a:pPr algn="ctr"/>
            <a:r>
              <a:rPr lang="en-US" altLang="ja-JP" sz="2200" dirty="0" smtClean="0">
                <a:solidFill>
                  <a:schemeClr val="tx1"/>
                </a:solidFill>
              </a:rPr>
              <a:t>CHECK_CALLEVEL()</a:t>
            </a:r>
          </a:p>
          <a:p>
            <a:pPr algn="ctr"/>
            <a:r>
              <a:rPr kumimoji="1" lang="en-US" altLang="ja-JP" sz="2200" dirty="0" smtClean="0">
                <a:solidFill>
                  <a:schemeClr val="tx1"/>
                </a:solidFill>
              </a:rPr>
              <a:t>CHECK_ID()</a:t>
            </a:r>
          </a:p>
          <a:p>
            <a:pPr algn="ctr"/>
            <a:r>
              <a:rPr kumimoji="1" lang="en-US" altLang="ja-JP" sz="2200" dirty="0" err="1" smtClean="0">
                <a:solidFill>
                  <a:schemeClr val="tx1"/>
                </a:solidFill>
              </a:rPr>
              <a:t>x_nested_lock_os_int</a:t>
            </a:r>
            <a:r>
              <a:rPr kumimoji="1" lang="en-US" altLang="ja-JP" sz="2200" dirty="0" smtClean="0">
                <a:solidFill>
                  <a:schemeClr val="tx1"/>
                </a:solidFill>
              </a:rPr>
              <a:t>()</a:t>
            </a:r>
          </a:p>
          <a:p>
            <a:pPr algn="ctr"/>
            <a:r>
              <a:rPr lang="en-US" altLang="ja-JP" sz="2200" dirty="0" err="1" smtClean="0">
                <a:solidFill>
                  <a:schemeClr val="tx1"/>
                </a:solidFill>
              </a:rPr>
              <a:t>d_exit_no_errorhook</a:t>
            </a:r>
            <a:r>
              <a:rPr lang="en-US" altLang="ja-JP" sz="2200" dirty="0" smtClean="0">
                <a:solidFill>
                  <a:schemeClr val="tx1"/>
                </a:solidFill>
              </a:rPr>
              <a:t>:</a:t>
            </a:r>
          </a:p>
          <a:p>
            <a:pPr algn="ctr"/>
            <a:r>
              <a:rPr kumimoji="1" lang="en-US" altLang="ja-JP" sz="2200" dirty="0" err="1" smtClean="0">
                <a:solidFill>
                  <a:schemeClr val="tx1"/>
                </a:solidFill>
              </a:rPr>
              <a:t>x_nested_unlock_os_int</a:t>
            </a:r>
            <a:r>
              <a:rPr kumimoji="1" lang="en-US" altLang="ja-JP" sz="2200" dirty="0" smtClean="0">
                <a:solidFill>
                  <a:schemeClr val="tx1"/>
                </a:solidFill>
              </a:rPr>
              <a:t>()</a:t>
            </a:r>
          </a:p>
          <a:p>
            <a:pPr algn="ctr"/>
            <a:r>
              <a:rPr lang="en-US" altLang="ja-JP" sz="2200" dirty="0" err="1" smtClean="0">
                <a:solidFill>
                  <a:schemeClr val="tx1"/>
                </a:solidFill>
              </a:rPr>
              <a:t>exit_no_errorhook</a:t>
            </a:r>
            <a:r>
              <a:rPr lang="en-US" altLang="ja-JP" sz="2200" dirty="0" smtClean="0">
                <a:solidFill>
                  <a:schemeClr val="tx1"/>
                </a:solidFill>
              </a:rPr>
              <a:t>:</a:t>
            </a:r>
          </a:p>
          <a:p>
            <a:pPr algn="ctr"/>
            <a:r>
              <a:rPr kumimoji="1" lang="en-US" altLang="ja-JP" sz="2200" dirty="0" smtClean="0">
                <a:solidFill>
                  <a:schemeClr val="tx1"/>
                </a:solidFill>
              </a:rPr>
              <a:t>return</a:t>
            </a:r>
          </a:p>
          <a:p>
            <a:pPr algn="ctr"/>
            <a:r>
              <a:rPr lang="en-US" altLang="ja-JP" sz="2200" dirty="0" err="1" smtClean="0">
                <a:solidFill>
                  <a:schemeClr val="tx1"/>
                </a:solidFill>
              </a:rPr>
              <a:t>exit_errorhook</a:t>
            </a:r>
            <a:r>
              <a:rPr lang="en-US" altLang="ja-JP" sz="2200" dirty="0" smtClean="0">
                <a:solidFill>
                  <a:schemeClr val="tx1"/>
                </a:solidFill>
              </a:rPr>
              <a:t>:</a:t>
            </a:r>
          </a:p>
          <a:p>
            <a:pPr algn="ctr"/>
            <a:r>
              <a:rPr kumimoji="1" lang="en-US" altLang="ja-JP" sz="2200" dirty="0" err="1" smtClean="0">
                <a:solidFill>
                  <a:schemeClr val="tx1"/>
                </a:solidFill>
              </a:rPr>
              <a:t>x_nested_lock_os_int</a:t>
            </a:r>
            <a:r>
              <a:rPr kumimoji="1" lang="en-US" altLang="ja-JP" sz="2200" dirty="0" smtClean="0">
                <a:solidFill>
                  <a:schemeClr val="tx1"/>
                </a:solidFill>
              </a:rPr>
              <a:t>()</a:t>
            </a:r>
          </a:p>
          <a:p>
            <a:pPr algn="ctr"/>
            <a:r>
              <a:rPr lang="en-US" altLang="ja-JP" sz="2200" dirty="0" err="1" smtClean="0">
                <a:solidFill>
                  <a:schemeClr val="tx1"/>
                </a:solidFill>
              </a:rPr>
              <a:t>call_errorhook</a:t>
            </a:r>
            <a:r>
              <a:rPr lang="en-US" altLang="ja-JP" sz="2200" dirty="0" smtClean="0">
                <a:solidFill>
                  <a:schemeClr val="tx1"/>
                </a:solidFill>
              </a:rPr>
              <a:t>()</a:t>
            </a:r>
          </a:p>
          <a:p>
            <a:pPr algn="ctr"/>
            <a:r>
              <a:rPr kumimoji="1" lang="en-US" altLang="ja-JP" sz="2200" dirty="0" err="1" smtClean="0">
                <a:solidFill>
                  <a:schemeClr val="tx1"/>
                </a:solidFill>
              </a:rPr>
              <a:t>goto</a:t>
            </a:r>
            <a:endParaRPr kumimoji="1" lang="en-US" altLang="ja-JP" sz="2200" dirty="0" smtClean="0">
              <a:solidFill>
                <a:schemeClr val="tx1"/>
              </a:solidFill>
            </a:endParaRPr>
          </a:p>
          <a:p>
            <a:pPr algn="ctr"/>
            <a:r>
              <a:rPr lang="en-US" altLang="ja-JP" sz="2200" dirty="0" err="1" smtClean="0">
                <a:solidFill>
                  <a:schemeClr val="tx1"/>
                </a:solidFill>
              </a:rPr>
              <a:t>d_exit_no_errorhook</a:t>
            </a:r>
            <a:r>
              <a:rPr lang="en-US" altLang="ja-JP" sz="2200" dirty="0" smtClean="0">
                <a:solidFill>
                  <a:schemeClr val="tx1"/>
                </a:solidFill>
              </a:rPr>
              <a:t>:</a:t>
            </a:r>
            <a:endParaRPr kumimoji="1" lang="ja-JP" altLang="en-US" sz="2200" dirty="0">
              <a:solidFill>
                <a:schemeClr val="tx1"/>
              </a:solidFill>
            </a:endParaRPr>
          </a:p>
        </p:txBody>
      </p:sp>
      <p:sp>
        <p:nvSpPr>
          <p:cNvPr id="7" name="左中かっこ 6"/>
          <p:cNvSpPr/>
          <p:nvPr/>
        </p:nvSpPr>
        <p:spPr>
          <a:xfrm>
            <a:off x="2195736" y="1768755"/>
            <a:ext cx="1008112" cy="799285"/>
          </a:xfrm>
          <a:prstGeom prst="leftBrace">
            <a:avLst>
              <a:gd name="adj1" fmla="val 17255"/>
              <a:gd name="adj2" fmla="val 51012"/>
            </a:avLst>
          </a:prstGeom>
          <a:ln w="476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テキスト ボックス 7"/>
          <p:cNvSpPr txBox="1"/>
          <p:nvPr/>
        </p:nvSpPr>
        <p:spPr>
          <a:xfrm>
            <a:off x="179512" y="1937564"/>
            <a:ext cx="1989647" cy="461665"/>
          </a:xfrm>
          <a:prstGeom prst="rect">
            <a:avLst/>
          </a:prstGeom>
          <a:noFill/>
        </p:spPr>
        <p:txBody>
          <a:bodyPr wrap="none" rtlCol="0">
            <a:spAutoFit/>
          </a:bodyPr>
          <a:lstStyle/>
          <a:p>
            <a:r>
              <a:rPr lang="ja-JP" altLang="en-US" sz="2400" b="1" dirty="0" smtClean="0"/>
              <a:t>エラー</a:t>
            </a:r>
            <a:r>
              <a:rPr lang="ja-JP" altLang="en-US" sz="2400" b="1" dirty="0"/>
              <a:t>チェック</a:t>
            </a:r>
            <a:endParaRPr kumimoji="1" lang="ja-JP" altLang="en-US" sz="2400" b="1" dirty="0"/>
          </a:p>
        </p:txBody>
      </p:sp>
      <p:sp>
        <p:nvSpPr>
          <p:cNvPr id="19" name="左中かっこ 18"/>
          <p:cNvSpPr/>
          <p:nvPr/>
        </p:nvSpPr>
        <p:spPr>
          <a:xfrm>
            <a:off x="2195736" y="2851319"/>
            <a:ext cx="1008112" cy="710901"/>
          </a:xfrm>
          <a:prstGeom prst="leftBrace">
            <a:avLst>
              <a:gd name="adj1" fmla="val 17255"/>
              <a:gd name="adj2" fmla="val 51012"/>
            </a:avLst>
          </a:prstGeom>
          <a:ln w="476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テキスト ボックス 24"/>
          <p:cNvSpPr txBox="1"/>
          <p:nvPr/>
        </p:nvSpPr>
        <p:spPr>
          <a:xfrm>
            <a:off x="308553" y="2975936"/>
            <a:ext cx="1731564" cy="461665"/>
          </a:xfrm>
          <a:prstGeom prst="rect">
            <a:avLst/>
          </a:prstGeom>
          <a:noFill/>
        </p:spPr>
        <p:txBody>
          <a:bodyPr wrap="none" rtlCol="0">
            <a:spAutoFit/>
          </a:bodyPr>
          <a:lstStyle/>
          <a:p>
            <a:r>
              <a:rPr lang="ja-JP" altLang="en-US" sz="2400" b="1" dirty="0" smtClean="0"/>
              <a:t>割込み処理</a:t>
            </a:r>
            <a:endParaRPr kumimoji="1" lang="ja-JP" altLang="en-US" sz="2400" b="1" dirty="0"/>
          </a:p>
        </p:txBody>
      </p:sp>
      <p:sp>
        <p:nvSpPr>
          <p:cNvPr id="26" name="左中かっこ 25"/>
          <p:cNvSpPr/>
          <p:nvPr/>
        </p:nvSpPr>
        <p:spPr>
          <a:xfrm>
            <a:off x="2195736" y="3845499"/>
            <a:ext cx="1008112" cy="2020977"/>
          </a:xfrm>
          <a:prstGeom prst="leftBrace">
            <a:avLst>
              <a:gd name="adj1" fmla="val 17255"/>
              <a:gd name="adj2" fmla="val 51012"/>
            </a:avLst>
          </a:prstGeom>
          <a:ln w="476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テキスト ボックス 26"/>
          <p:cNvSpPr txBox="1"/>
          <p:nvPr/>
        </p:nvSpPr>
        <p:spPr>
          <a:xfrm>
            <a:off x="418518" y="4376693"/>
            <a:ext cx="1771639" cy="830997"/>
          </a:xfrm>
          <a:prstGeom prst="rect">
            <a:avLst/>
          </a:prstGeom>
          <a:noFill/>
        </p:spPr>
        <p:txBody>
          <a:bodyPr wrap="none" rtlCol="0">
            <a:spAutoFit/>
          </a:bodyPr>
          <a:lstStyle/>
          <a:p>
            <a:pPr algn="ctr"/>
            <a:r>
              <a:rPr lang="ja-JP" altLang="en-US" sz="2400" b="1" dirty="0" smtClean="0"/>
              <a:t>エラー</a:t>
            </a:r>
            <a:endParaRPr lang="en-US" altLang="ja-JP" sz="2400" b="1" dirty="0" smtClean="0"/>
          </a:p>
          <a:p>
            <a:pPr algn="ctr"/>
            <a:r>
              <a:rPr lang="ja-JP" altLang="en-US" sz="2400" b="1" dirty="0" smtClean="0"/>
              <a:t>ハンドリング</a:t>
            </a:r>
            <a:endParaRPr kumimoji="1" lang="ja-JP" altLang="en-US" sz="2400" b="1" dirty="0"/>
          </a:p>
        </p:txBody>
      </p:sp>
      <p:cxnSp>
        <p:nvCxnSpPr>
          <p:cNvPr id="12" name="カギ線コネクタ 11"/>
          <p:cNvCxnSpPr/>
          <p:nvPr/>
        </p:nvCxnSpPr>
        <p:spPr>
          <a:xfrm>
            <a:off x="6660232" y="1978044"/>
            <a:ext cx="1341031" cy="2467498"/>
          </a:xfrm>
          <a:prstGeom prst="bentConnector2">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flipH="1">
            <a:off x="6633111" y="3797470"/>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H="1">
            <a:off x="6633111" y="4445542"/>
            <a:ext cx="1341031" cy="0"/>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6940529" y="2426115"/>
            <a:ext cx="939681" cy="400110"/>
          </a:xfrm>
          <a:prstGeom prst="rect">
            <a:avLst/>
          </a:prstGeom>
          <a:noFill/>
        </p:spPr>
        <p:txBody>
          <a:bodyPr wrap="none" rtlCol="0">
            <a:spAutoFit/>
          </a:bodyPr>
          <a:lstStyle/>
          <a:p>
            <a:r>
              <a:rPr kumimoji="1" lang="en-US" altLang="ja-JP" sz="2000" dirty="0" err="1" smtClean="0"/>
              <a:t>goto</a:t>
            </a:r>
            <a:r>
              <a:rPr kumimoji="1" lang="ja-JP" altLang="en-US" sz="2000" dirty="0" smtClean="0"/>
              <a:t>文</a:t>
            </a:r>
            <a:endParaRPr kumimoji="1" lang="ja-JP" altLang="en-US" sz="2000" dirty="0"/>
          </a:p>
        </p:txBody>
      </p:sp>
    </p:spTree>
    <p:extLst>
      <p:ext uri="{BB962C8B-B14F-4D97-AF65-F5344CB8AC3E}">
        <p14:creationId xmlns:p14="http://schemas.microsoft.com/office/powerpoint/2010/main" val="21673168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Linux</a:t>
            </a:r>
            <a:r>
              <a:rPr kumimoji="1" lang="ja-JP" altLang="en-US" sz="4000" dirty="0" smtClean="0"/>
              <a:t>カーネルソース</a:t>
            </a:r>
            <a:r>
              <a:rPr lang="ja-JP" altLang="en-US" sz="4000" dirty="0" smtClean="0"/>
              <a:t>か</a:t>
            </a:r>
            <a:r>
              <a:rPr lang="ja-JP" altLang="en-US" sz="4000" dirty="0"/>
              <a:t>ら</a:t>
            </a:r>
            <a:r>
              <a:rPr kumimoji="1" lang="ja-JP" altLang="en-US" sz="4000" dirty="0" smtClean="0"/>
              <a:t>の</a:t>
            </a:r>
            <a:r>
              <a:rPr kumimoji="1" lang="en-US" altLang="ja-JP" sz="4000" dirty="0" smtClean="0"/>
              <a:t/>
            </a:r>
            <a:br>
              <a:rPr kumimoji="1" lang="en-US" altLang="ja-JP" sz="4000" dirty="0" smtClean="0"/>
            </a:br>
            <a:r>
              <a:rPr lang="ja-JP" altLang="en-US" sz="4000" dirty="0" smtClean="0"/>
              <a:t>コーディング</a:t>
            </a:r>
            <a:r>
              <a:rPr lang="ja-JP" altLang="en-US" sz="4000" dirty="0"/>
              <a:t>パターン</a:t>
            </a:r>
            <a:endParaRPr kumimoji="1" lang="ja-JP" altLang="en-US" sz="4000"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37</a:t>
            </a:fld>
            <a:endParaRPr lang="en-US" altLang="ja-JP"/>
          </a:p>
        </p:txBody>
      </p:sp>
      <p:sp>
        <p:nvSpPr>
          <p:cNvPr id="9" name="テキスト ボックス 8"/>
          <p:cNvSpPr txBox="1"/>
          <p:nvPr/>
        </p:nvSpPr>
        <p:spPr>
          <a:xfrm>
            <a:off x="867354" y="3104100"/>
            <a:ext cx="7398179" cy="523220"/>
          </a:xfrm>
          <a:prstGeom prst="rect">
            <a:avLst/>
          </a:prstGeom>
          <a:noFill/>
        </p:spPr>
        <p:txBody>
          <a:bodyPr wrap="none" rtlCol="0">
            <a:spAutoFit/>
          </a:bodyPr>
          <a:lstStyle/>
          <a:p>
            <a:r>
              <a:rPr kumimoji="1" lang="en-US" altLang="ja-JP" sz="2800" dirty="0" smtClean="0"/>
              <a:t>Linux/</a:t>
            </a:r>
            <a:r>
              <a:rPr kumimoji="1" lang="en-US" altLang="ja-JP" sz="2800" dirty="0" err="1" smtClean="0"/>
              <a:t>pci</a:t>
            </a:r>
            <a:r>
              <a:rPr kumimoji="1" lang="ja-JP" altLang="en-US" sz="2800" dirty="0" smtClean="0"/>
              <a:t>より，支持度</a:t>
            </a:r>
            <a:r>
              <a:rPr kumimoji="1" lang="en-US" altLang="ja-JP" sz="2800" dirty="0" smtClean="0"/>
              <a:t>48</a:t>
            </a:r>
            <a:r>
              <a:rPr kumimoji="1" lang="ja-JP" altLang="en-US" sz="2800" dirty="0" smtClean="0"/>
              <a:t>のコーディングパターン</a:t>
            </a:r>
            <a:endParaRPr kumimoji="1" lang="ja-JP" altLang="en-US" sz="2800" dirty="0"/>
          </a:p>
        </p:txBody>
      </p:sp>
      <p:sp>
        <p:nvSpPr>
          <p:cNvPr id="11" name="メモ 10"/>
          <p:cNvSpPr/>
          <p:nvPr/>
        </p:nvSpPr>
        <p:spPr>
          <a:xfrm>
            <a:off x="2664087" y="1761288"/>
            <a:ext cx="3804714" cy="1218629"/>
          </a:xfrm>
          <a:prstGeom prst="foldedCorner">
            <a:avLst>
              <a:gd name="adj" fmla="val 12333"/>
            </a:avLst>
          </a:prstGeom>
          <a:solidFill>
            <a:schemeClr val="bg1"/>
          </a:solidFill>
          <a:ln>
            <a:solidFill>
              <a:schemeClr val="tx1"/>
            </a:solidFill>
          </a:ln>
          <a:effectLst>
            <a:glow>
              <a:schemeClr val="accent1"/>
            </a:glow>
            <a:outerShdw blurRad="50800" dist="76200" dir="3000000" sx="1000" sy="1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err="1">
                <a:solidFill>
                  <a:schemeClr val="tx1"/>
                </a:solidFill>
              </a:rPr>
              <a:t>pci_read_config_word</a:t>
            </a:r>
            <a:r>
              <a:rPr lang="en-US" altLang="ja-JP" sz="2400" dirty="0" smtClean="0">
                <a:solidFill>
                  <a:schemeClr val="tx1"/>
                </a:solidFill>
              </a:rPr>
              <a:t>()</a:t>
            </a:r>
          </a:p>
          <a:p>
            <a:pPr algn="ctr"/>
            <a:endParaRPr lang="en-US" altLang="ja-JP" sz="2400" dirty="0">
              <a:solidFill>
                <a:schemeClr val="tx1"/>
              </a:solidFill>
            </a:endParaRPr>
          </a:p>
          <a:p>
            <a:pPr algn="ctr"/>
            <a:r>
              <a:rPr lang="en-US" altLang="ja-JP" sz="2400" dirty="0" err="1">
                <a:solidFill>
                  <a:schemeClr val="tx1"/>
                </a:solidFill>
              </a:rPr>
              <a:t>pci_write_config_word</a:t>
            </a:r>
            <a:r>
              <a:rPr lang="en-US" altLang="ja-JP" sz="2400" dirty="0" smtClean="0">
                <a:solidFill>
                  <a:schemeClr val="tx1"/>
                </a:solidFill>
              </a:rPr>
              <a:t>()</a:t>
            </a:r>
            <a:endParaRPr lang="ja-JP" altLang="en-US" sz="2400" dirty="0">
              <a:solidFill>
                <a:schemeClr val="tx1"/>
              </a:solidFill>
            </a:endParaRPr>
          </a:p>
        </p:txBody>
      </p:sp>
      <p:sp>
        <p:nvSpPr>
          <p:cNvPr id="12" name="メモ 11"/>
          <p:cNvSpPr/>
          <p:nvPr/>
        </p:nvSpPr>
        <p:spPr>
          <a:xfrm>
            <a:off x="2664087" y="4398860"/>
            <a:ext cx="3804714" cy="1218629"/>
          </a:xfrm>
          <a:prstGeom prst="foldedCorner">
            <a:avLst>
              <a:gd name="adj" fmla="val 12333"/>
            </a:avLst>
          </a:prstGeom>
          <a:solidFill>
            <a:schemeClr val="bg1"/>
          </a:solidFill>
          <a:ln>
            <a:solidFill>
              <a:schemeClr val="tx1"/>
            </a:solidFill>
          </a:ln>
          <a:effectLst>
            <a:glow>
              <a:schemeClr val="accent1"/>
            </a:glow>
            <a:outerShdw blurRad="50800" dist="76200" dir="3000000" sx="1000" sy="1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err="1">
                <a:solidFill>
                  <a:schemeClr val="tx1"/>
                </a:solidFill>
              </a:rPr>
              <a:t>raw_spin_lock_irqsave</a:t>
            </a:r>
            <a:r>
              <a:rPr lang="en-US" altLang="ja-JP" sz="2400" dirty="0">
                <a:solidFill>
                  <a:schemeClr val="tx1"/>
                </a:solidFill>
              </a:rPr>
              <a:t>() </a:t>
            </a:r>
            <a:endParaRPr lang="ja-JP" altLang="en-US" sz="2400" dirty="0">
              <a:solidFill>
                <a:schemeClr val="tx1"/>
              </a:solidFill>
            </a:endParaRPr>
          </a:p>
          <a:p>
            <a:pPr algn="ctr"/>
            <a:endParaRPr lang="en-US" altLang="ja-JP" sz="2400" dirty="0">
              <a:solidFill>
                <a:schemeClr val="tx1"/>
              </a:solidFill>
            </a:endParaRPr>
          </a:p>
          <a:p>
            <a:pPr algn="ctr"/>
            <a:r>
              <a:rPr lang="en-US" altLang="ja-JP" sz="2400" dirty="0" err="1">
                <a:solidFill>
                  <a:schemeClr val="tx1"/>
                </a:solidFill>
              </a:rPr>
              <a:t>raw_spin_lock_irqstore</a:t>
            </a:r>
            <a:r>
              <a:rPr lang="en-US" altLang="ja-JP" sz="2400" dirty="0">
                <a:solidFill>
                  <a:schemeClr val="tx1"/>
                </a:solidFill>
              </a:rPr>
              <a:t>() </a:t>
            </a:r>
            <a:endParaRPr lang="ja-JP" altLang="en-US" sz="2400" dirty="0">
              <a:solidFill>
                <a:schemeClr val="tx1"/>
              </a:solidFill>
            </a:endParaRPr>
          </a:p>
        </p:txBody>
      </p:sp>
      <p:sp>
        <p:nvSpPr>
          <p:cNvPr id="13" name="テキスト ボックス 12"/>
          <p:cNvSpPr txBox="1"/>
          <p:nvPr/>
        </p:nvSpPr>
        <p:spPr>
          <a:xfrm>
            <a:off x="783997" y="5858108"/>
            <a:ext cx="7564891" cy="523220"/>
          </a:xfrm>
          <a:prstGeom prst="rect">
            <a:avLst/>
          </a:prstGeom>
          <a:noFill/>
        </p:spPr>
        <p:txBody>
          <a:bodyPr wrap="none" rtlCol="0">
            <a:spAutoFit/>
          </a:bodyPr>
          <a:lstStyle/>
          <a:p>
            <a:r>
              <a:rPr kumimoji="1" lang="en-US" altLang="ja-JP" sz="2800" dirty="0" smtClean="0"/>
              <a:t>Linux/arm</a:t>
            </a:r>
            <a:r>
              <a:rPr kumimoji="1" lang="ja-JP" altLang="en-US" sz="2800" dirty="0" smtClean="0"/>
              <a:t>より，支持度</a:t>
            </a:r>
            <a:r>
              <a:rPr lang="en-US" altLang="ja-JP" sz="2800" dirty="0" smtClean="0"/>
              <a:t>25</a:t>
            </a:r>
            <a:r>
              <a:rPr kumimoji="1" lang="ja-JP" altLang="en-US" sz="2800" dirty="0" smtClean="0"/>
              <a:t>のコーディングパターン</a:t>
            </a:r>
            <a:endParaRPr kumimoji="1" lang="ja-JP" altLang="en-US" sz="2800" dirty="0"/>
          </a:p>
        </p:txBody>
      </p:sp>
    </p:spTree>
    <p:extLst>
      <p:ext uri="{BB962C8B-B14F-4D97-AF65-F5344CB8AC3E}">
        <p14:creationId xmlns:p14="http://schemas.microsoft.com/office/powerpoint/2010/main" val="3136698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考察</a:t>
            </a:r>
            <a:endParaRPr kumimoji="1" lang="ja-JP" altLang="en-US" sz="4000" dirty="0"/>
          </a:p>
        </p:txBody>
      </p:sp>
      <p:sp>
        <p:nvSpPr>
          <p:cNvPr id="3" name="コンテンツ プレースホルダー 2"/>
          <p:cNvSpPr>
            <a:spLocks noGrp="1"/>
          </p:cNvSpPr>
          <p:nvPr>
            <p:ph idx="1"/>
          </p:nvPr>
        </p:nvSpPr>
        <p:spPr>
          <a:xfrm>
            <a:off x="0" y="1600200"/>
            <a:ext cx="9036496" cy="4525963"/>
          </a:xfrm>
        </p:spPr>
        <p:txBody>
          <a:bodyPr/>
          <a:lstStyle/>
          <a:p>
            <a:pPr marL="0" indent="0">
              <a:buNone/>
            </a:pPr>
            <a:r>
              <a:rPr lang="ja-JP" altLang="en-US" sz="3200" dirty="0" smtClean="0"/>
              <a:t>ジャンプ命令，プリプロセッサ命令の有効性</a:t>
            </a:r>
            <a:endParaRPr lang="en-US" altLang="ja-JP" sz="3200" dirty="0" smtClean="0"/>
          </a:p>
          <a:p>
            <a:pPr lvl="1"/>
            <a:r>
              <a:rPr lang="en-US" altLang="ja-JP" sz="2800" dirty="0" smtClean="0"/>
              <a:t>ATK2</a:t>
            </a:r>
            <a:r>
              <a:rPr lang="ja-JP" altLang="en-US" sz="2800" dirty="0" smtClean="0"/>
              <a:t>のコーディングパターンは</a:t>
            </a:r>
            <a:r>
              <a:rPr lang="en-US" altLang="ja-JP" sz="2800" dirty="0" smtClean="0"/>
              <a:t>2</a:t>
            </a:r>
            <a:r>
              <a:rPr lang="ja-JP" altLang="en-US" sz="2800" dirty="0" smtClean="0"/>
              <a:t>命令を</a:t>
            </a:r>
            <a:r>
              <a:rPr lang="ja-JP" altLang="en-US" sz="2800" u="sng" dirty="0" smtClean="0"/>
              <a:t>含んでいる</a:t>
            </a:r>
            <a:endParaRPr lang="en-US" altLang="ja-JP" sz="2800" u="sng" dirty="0"/>
          </a:p>
          <a:p>
            <a:pPr lvl="1"/>
            <a:endParaRPr lang="en-US" altLang="ja-JP" sz="2800" dirty="0" smtClean="0"/>
          </a:p>
          <a:p>
            <a:pPr lvl="1"/>
            <a:r>
              <a:rPr lang="en-US" altLang="ja-JP" sz="2800" dirty="0" smtClean="0"/>
              <a:t>Linux</a:t>
            </a:r>
            <a:r>
              <a:rPr lang="ja-JP" altLang="en-US" sz="2800" dirty="0" smtClean="0"/>
              <a:t>カーネルソース</a:t>
            </a:r>
            <a:r>
              <a:rPr lang="en-US" altLang="ja-JP" sz="2800" dirty="0" smtClean="0"/>
              <a:t>(</a:t>
            </a:r>
            <a:r>
              <a:rPr lang="en-US" altLang="ja-JP" sz="2800" dirty="0" err="1" smtClean="0"/>
              <a:t>pci,arm</a:t>
            </a:r>
            <a:r>
              <a:rPr lang="en-US" altLang="ja-JP" sz="2800" dirty="0" smtClean="0"/>
              <a:t>)</a:t>
            </a:r>
            <a:r>
              <a:rPr lang="ja-JP" altLang="en-US" sz="2800" dirty="0" smtClean="0"/>
              <a:t>のコーディングパターンは　　　　</a:t>
            </a:r>
            <a:endParaRPr lang="en-US" altLang="ja-JP" sz="2800" dirty="0" smtClean="0"/>
          </a:p>
          <a:p>
            <a:pPr marL="192876" lvl="1" indent="0">
              <a:buNone/>
            </a:pPr>
            <a:r>
              <a:rPr lang="ja-JP" altLang="en-US" sz="2800" u="sng" dirty="0" smtClean="0"/>
              <a:t>含んでいない</a:t>
            </a:r>
            <a:r>
              <a:rPr lang="ja-JP" altLang="en-US" sz="2800" dirty="0" smtClean="0"/>
              <a:t>  </a:t>
            </a:r>
            <a:r>
              <a:rPr lang="en-US" altLang="ja-JP" sz="2800" dirty="0" smtClean="0"/>
              <a:t>(</a:t>
            </a:r>
            <a:r>
              <a:rPr lang="ja-JP" altLang="en-US" sz="2800" dirty="0" smtClean="0"/>
              <a:t>プログラム中には存在</a:t>
            </a:r>
            <a:r>
              <a:rPr lang="en-US" altLang="ja-JP" sz="2800"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38</a:t>
            </a:fld>
            <a:endParaRPr lang="en-US" altLang="ja-JP"/>
          </a:p>
        </p:txBody>
      </p:sp>
      <p:sp>
        <p:nvSpPr>
          <p:cNvPr id="5" name="テキスト ボックス 4"/>
          <p:cNvSpPr txBox="1"/>
          <p:nvPr/>
        </p:nvSpPr>
        <p:spPr>
          <a:xfrm>
            <a:off x="928268" y="4797152"/>
            <a:ext cx="7276351" cy="1077218"/>
          </a:xfrm>
          <a:prstGeom prst="rect">
            <a:avLst/>
          </a:prstGeom>
          <a:noFill/>
          <a:ln>
            <a:solidFill>
              <a:schemeClr val="tx1"/>
            </a:solidFill>
          </a:ln>
        </p:spPr>
        <p:txBody>
          <a:bodyPr wrap="none" rtlCol="0">
            <a:spAutoFit/>
          </a:bodyPr>
          <a:lstStyle/>
          <a:p>
            <a:r>
              <a:rPr kumimoji="1" lang="ja-JP" altLang="en-US" sz="3200" dirty="0" smtClean="0"/>
              <a:t>実験対象を増やして手法が有効な場合を</a:t>
            </a:r>
            <a:endParaRPr kumimoji="1" lang="en-US" altLang="ja-JP" sz="3200" dirty="0" smtClean="0"/>
          </a:p>
          <a:p>
            <a:r>
              <a:rPr lang="ja-JP" altLang="en-US" sz="3200" dirty="0"/>
              <a:t>明</a:t>
            </a:r>
            <a:r>
              <a:rPr lang="ja-JP" altLang="en-US" sz="3200" dirty="0" smtClean="0"/>
              <a:t>らかにする必要があ</a:t>
            </a:r>
            <a:r>
              <a:rPr lang="ja-JP" altLang="en-US" sz="3200" dirty="0"/>
              <a:t>る</a:t>
            </a:r>
            <a:endParaRPr kumimoji="1" lang="ja-JP" altLang="en-US" sz="3200" dirty="0"/>
          </a:p>
        </p:txBody>
      </p:sp>
    </p:spTree>
    <p:extLst>
      <p:ext uri="{BB962C8B-B14F-4D97-AF65-F5344CB8AC3E}">
        <p14:creationId xmlns:p14="http://schemas.microsoft.com/office/powerpoint/2010/main" val="4101678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今後の課題</a:t>
            </a:r>
            <a:r>
              <a:rPr lang="en-US" altLang="ja-JP" sz="4000" dirty="0"/>
              <a:t/>
            </a:r>
            <a:br>
              <a:rPr lang="en-US" altLang="ja-JP" sz="4000" dirty="0"/>
            </a:br>
            <a:r>
              <a:rPr lang="en-US" altLang="ja-JP" sz="4000" dirty="0" smtClean="0"/>
              <a:t>-</a:t>
            </a:r>
            <a:r>
              <a:rPr lang="ja-JP" altLang="en-US" sz="4000" dirty="0" smtClean="0"/>
              <a:t>計算速度の改善</a:t>
            </a:r>
            <a:r>
              <a:rPr lang="en-US" altLang="ja-JP" sz="4000" dirty="0" smtClean="0"/>
              <a:t>-</a:t>
            </a:r>
            <a:endParaRPr kumimoji="1" lang="ja-JP" altLang="en-US" sz="4000" dirty="0"/>
          </a:p>
        </p:txBody>
      </p:sp>
      <p:sp>
        <p:nvSpPr>
          <p:cNvPr id="3" name="コンテンツ プレースホルダー 2"/>
          <p:cNvSpPr>
            <a:spLocks noGrp="1"/>
          </p:cNvSpPr>
          <p:nvPr>
            <p:ph idx="1"/>
          </p:nvPr>
        </p:nvSpPr>
        <p:spPr/>
        <p:txBody>
          <a:bodyPr/>
          <a:lstStyle/>
          <a:p>
            <a:r>
              <a:rPr kumimoji="1" lang="ja-JP" altLang="en-US" sz="3200" dirty="0" smtClean="0"/>
              <a:t>計算速度の改善</a:t>
            </a:r>
            <a:endParaRPr kumimoji="1" lang="en-US" altLang="ja-JP" sz="3200" dirty="0" smtClean="0"/>
          </a:p>
          <a:p>
            <a:pPr lvl="1"/>
            <a:r>
              <a:rPr kumimoji="1" lang="ja-JP" altLang="en-US" sz="2800" dirty="0" smtClean="0"/>
              <a:t>コーディングパターンが多いプログラムでは計算に時間が掛かる</a:t>
            </a:r>
            <a:endParaRPr lang="en-US" altLang="ja-JP" sz="2800" dirty="0"/>
          </a:p>
          <a:p>
            <a:pPr lvl="1"/>
            <a:r>
              <a:rPr kumimoji="1" lang="ja-JP" altLang="en-US" sz="2800" dirty="0" smtClean="0"/>
              <a:t>パターンマイニングに掛かる時間が最も多い</a:t>
            </a:r>
            <a:endParaRPr kumimoji="1" lang="en-US" altLang="ja-JP" sz="2800" dirty="0" smtClean="0"/>
          </a:p>
          <a:p>
            <a:pPr lvl="1"/>
            <a:endParaRPr lang="en-US" altLang="ja-JP" dirty="0"/>
          </a:p>
          <a:p>
            <a:r>
              <a:rPr lang="ja-JP" altLang="en-US" sz="3200" dirty="0" smtClean="0"/>
              <a:t>解決案</a:t>
            </a:r>
            <a:endParaRPr lang="en-US" altLang="ja-JP" sz="3200" dirty="0" smtClean="0"/>
          </a:p>
          <a:p>
            <a:pPr lvl="1"/>
            <a:r>
              <a:rPr lang="ja-JP" altLang="en-US" sz="2800" dirty="0" smtClean="0"/>
              <a:t>パターンマイニングを並列処理化</a:t>
            </a:r>
            <a:endParaRPr kumimoji="1" lang="ja-JP" altLang="en-US" sz="2800"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39</a:t>
            </a:fld>
            <a:endParaRPr lang="en-US" altLang="ja-JP"/>
          </a:p>
        </p:txBody>
      </p:sp>
    </p:spTree>
    <p:extLst>
      <p:ext uri="{BB962C8B-B14F-4D97-AF65-F5344CB8AC3E}">
        <p14:creationId xmlns:p14="http://schemas.microsoft.com/office/powerpoint/2010/main" val="778970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関連研究</a:t>
            </a:r>
            <a:endParaRPr kumimoji="1" lang="ja-JP" altLang="en-US" sz="4000" dirty="0"/>
          </a:p>
        </p:txBody>
      </p:sp>
      <p:sp>
        <p:nvSpPr>
          <p:cNvPr id="3" name="コンテンツ プレースホルダー 2"/>
          <p:cNvSpPr>
            <a:spLocks noGrp="1"/>
          </p:cNvSpPr>
          <p:nvPr>
            <p:ph idx="1"/>
          </p:nvPr>
        </p:nvSpPr>
        <p:spPr>
          <a:xfrm>
            <a:off x="35496" y="1600200"/>
            <a:ext cx="9145016" cy="4525963"/>
          </a:xfrm>
        </p:spPr>
        <p:txBody>
          <a:bodyPr/>
          <a:lstStyle/>
          <a:p>
            <a:pPr marL="0" indent="0">
              <a:buNone/>
            </a:pPr>
            <a:r>
              <a:rPr kumimoji="1" lang="en-US" altLang="ja-JP" sz="3200" dirty="0" smtClean="0"/>
              <a:t>Java</a:t>
            </a:r>
            <a:r>
              <a:rPr kumimoji="1" lang="ja-JP" altLang="en-US" sz="3200" dirty="0" smtClean="0"/>
              <a:t>プログラムからのコーディングパターン抽出</a:t>
            </a:r>
            <a:r>
              <a:rPr kumimoji="1" lang="en-US" altLang="ja-JP" dirty="0" smtClean="0"/>
              <a:t>[1]</a:t>
            </a:r>
          </a:p>
          <a:p>
            <a:endParaRPr kumimoji="1" lang="en-US" altLang="ja-JP" dirty="0" smtClean="0"/>
          </a:p>
          <a:p>
            <a:pPr lvl="1"/>
            <a:r>
              <a:rPr lang="ja-JP" altLang="en-US" sz="2900" dirty="0" smtClean="0"/>
              <a:t>プログラムから</a:t>
            </a:r>
            <a:r>
              <a:rPr lang="ja-JP" altLang="en-US" sz="2900" u="sng" dirty="0"/>
              <a:t>メソッド</a:t>
            </a:r>
            <a:r>
              <a:rPr lang="ja-JP" altLang="en-US" sz="2900" u="sng" dirty="0" smtClean="0"/>
              <a:t>呼び出し</a:t>
            </a:r>
            <a:r>
              <a:rPr lang="ja-JP" altLang="en-US" sz="2900" dirty="0" smtClean="0"/>
              <a:t>，</a:t>
            </a:r>
            <a:r>
              <a:rPr lang="ja-JP" altLang="en-US" sz="2900" u="sng" dirty="0" smtClean="0"/>
              <a:t>制御構造</a:t>
            </a:r>
            <a:r>
              <a:rPr lang="ja-JP" altLang="en-US" sz="2900" dirty="0" smtClean="0"/>
              <a:t>を抽出</a:t>
            </a:r>
            <a:endParaRPr lang="en-US" altLang="ja-JP" sz="2900" dirty="0" smtClean="0"/>
          </a:p>
          <a:p>
            <a:pPr lvl="1"/>
            <a:endParaRPr lang="en-US" altLang="ja-JP" sz="2900" dirty="0" smtClean="0"/>
          </a:p>
          <a:p>
            <a:pPr lvl="1"/>
            <a:r>
              <a:rPr kumimoji="1" lang="ja-JP" altLang="en-US" sz="2900" dirty="0" smtClean="0"/>
              <a:t>得られる要素</a:t>
            </a:r>
            <a:r>
              <a:rPr kumimoji="1" lang="ja-JP" altLang="en-US" sz="2900" dirty="0"/>
              <a:t>列</a:t>
            </a:r>
            <a:r>
              <a:rPr kumimoji="1" lang="ja-JP" altLang="en-US" sz="2900" dirty="0" smtClean="0"/>
              <a:t>に対してパターンマイニング技術を適用</a:t>
            </a:r>
            <a:endParaRPr kumimoji="1" lang="en-US" altLang="ja-JP" sz="2900" dirty="0" smtClean="0"/>
          </a:p>
          <a:p>
            <a:pPr lvl="1"/>
            <a:endParaRPr kumimoji="1" lang="en-US" altLang="ja-JP" sz="2900" dirty="0" smtClean="0"/>
          </a:p>
          <a:p>
            <a:pPr lvl="2"/>
            <a:r>
              <a:rPr lang="ja-JP" altLang="en-US" sz="2600" dirty="0"/>
              <a:t>順序</a:t>
            </a:r>
            <a:r>
              <a:rPr lang="ja-JP" altLang="en-US" sz="2600" dirty="0" smtClean="0"/>
              <a:t>を</a:t>
            </a:r>
            <a:r>
              <a:rPr lang="ja-JP" altLang="en-US" sz="2600" dirty="0"/>
              <a:t>考慮</a:t>
            </a:r>
            <a:r>
              <a:rPr lang="ja-JP" altLang="en-US" sz="2600" dirty="0" smtClean="0"/>
              <a:t>したパターンを見つけるシーケンシャルパターン　　マイニングを適用</a:t>
            </a:r>
            <a:endParaRPr kumimoji="1" lang="ja-JP" altLang="en-US" sz="2600" dirty="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4</a:t>
            </a:fld>
            <a:endParaRPr lang="en-US" altLang="ja-JP"/>
          </a:p>
        </p:txBody>
      </p:sp>
      <p:sp>
        <p:nvSpPr>
          <p:cNvPr id="6" name="テキスト ボックス 5"/>
          <p:cNvSpPr txBox="1"/>
          <p:nvPr/>
        </p:nvSpPr>
        <p:spPr>
          <a:xfrm>
            <a:off x="457200" y="6016337"/>
            <a:ext cx="5078634" cy="584775"/>
          </a:xfrm>
          <a:prstGeom prst="rect">
            <a:avLst/>
          </a:prstGeom>
          <a:noFill/>
          <a:ln>
            <a:solidFill>
              <a:schemeClr val="tx1"/>
            </a:solidFill>
          </a:ln>
        </p:spPr>
        <p:txBody>
          <a:bodyPr wrap="none" rtlCol="0">
            <a:spAutoFit/>
          </a:bodyPr>
          <a:lstStyle/>
          <a:p>
            <a:r>
              <a:rPr kumimoji="1" lang="en-US" altLang="ja-JP" sz="1600" dirty="0" smtClean="0"/>
              <a:t>[1] </a:t>
            </a:r>
            <a:r>
              <a:rPr kumimoji="1" lang="ja-JP" altLang="en-US" sz="1600" dirty="0" smtClean="0"/>
              <a:t>石尾</a:t>
            </a:r>
            <a:r>
              <a:rPr lang="ja-JP" altLang="en-US" sz="1600" dirty="0"/>
              <a:t>ら</a:t>
            </a:r>
            <a:r>
              <a:rPr kumimoji="1" lang="en-US" altLang="ja-JP" sz="1600" dirty="0" smtClean="0"/>
              <a:t>.”</a:t>
            </a:r>
            <a:r>
              <a:rPr kumimoji="1" lang="ja-JP" altLang="en-US" sz="1600" dirty="0" smtClean="0"/>
              <a:t>シーケンシャルパターンマイニングを用いた</a:t>
            </a:r>
            <a:endParaRPr kumimoji="1" lang="en-US" altLang="ja-JP" sz="1600" dirty="0" smtClean="0"/>
          </a:p>
          <a:p>
            <a:r>
              <a:rPr kumimoji="1" lang="ja-JP" altLang="en-US" sz="1600" dirty="0" smtClean="0"/>
              <a:t>コーディングパターン抽出</a:t>
            </a:r>
            <a:r>
              <a:rPr kumimoji="1" lang="en-US" altLang="ja-JP" sz="1600" dirty="0" smtClean="0"/>
              <a:t>”,</a:t>
            </a:r>
            <a:r>
              <a:rPr lang="ja-JP" altLang="en-US" sz="1600" dirty="0" smtClean="0"/>
              <a:t>情報処理学会論文誌</a:t>
            </a:r>
            <a:r>
              <a:rPr lang="en-US" altLang="ja-JP" sz="1600" dirty="0" smtClean="0"/>
              <a:t>(2009)</a:t>
            </a:r>
            <a:endParaRPr kumimoji="1" lang="ja-JP" altLang="en-US" sz="1600" dirty="0"/>
          </a:p>
        </p:txBody>
      </p:sp>
    </p:spTree>
    <p:extLst>
      <p:ext uri="{BB962C8B-B14F-4D97-AF65-F5344CB8AC3E}">
        <p14:creationId xmlns:p14="http://schemas.microsoft.com/office/powerpoint/2010/main" val="34285317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036496" cy="1143000"/>
          </a:xfrm>
        </p:spPr>
        <p:txBody>
          <a:bodyPr/>
          <a:lstStyle/>
          <a:p>
            <a:r>
              <a:rPr kumimoji="1" lang="ja-JP" altLang="en-US" sz="4000" dirty="0" smtClean="0"/>
              <a:t>今後の課題</a:t>
            </a:r>
            <a:r>
              <a:rPr lang="en-US" altLang="ja-JP" sz="4000" dirty="0"/>
              <a:t/>
            </a:r>
            <a:br>
              <a:rPr lang="en-US" altLang="ja-JP" sz="4000" dirty="0"/>
            </a:br>
            <a:r>
              <a:rPr lang="en-US" altLang="ja-JP" sz="4000" dirty="0" smtClean="0"/>
              <a:t>-</a:t>
            </a:r>
            <a:r>
              <a:rPr lang="ja-JP" altLang="en-US" sz="4000" dirty="0" smtClean="0"/>
              <a:t>コーディングパターンのグループ化</a:t>
            </a:r>
            <a:r>
              <a:rPr lang="en-US" altLang="ja-JP" sz="4000" dirty="0" smtClean="0"/>
              <a:t>-</a:t>
            </a:r>
            <a:endParaRPr kumimoji="1" lang="ja-JP" altLang="en-US" sz="4000" dirty="0"/>
          </a:p>
        </p:txBody>
      </p:sp>
      <p:sp>
        <p:nvSpPr>
          <p:cNvPr id="3" name="コンテンツ プレースホルダー 2"/>
          <p:cNvSpPr>
            <a:spLocks noGrp="1"/>
          </p:cNvSpPr>
          <p:nvPr>
            <p:ph idx="1"/>
          </p:nvPr>
        </p:nvSpPr>
        <p:spPr>
          <a:xfrm>
            <a:off x="457200" y="1600200"/>
            <a:ext cx="8435280" cy="4525963"/>
          </a:xfrm>
        </p:spPr>
        <p:txBody>
          <a:bodyPr/>
          <a:lstStyle/>
          <a:p>
            <a:r>
              <a:rPr kumimoji="1" lang="ja-JP" altLang="en-US" sz="3200" dirty="0" smtClean="0"/>
              <a:t>コーディングパターンのグループ化</a:t>
            </a:r>
            <a:endParaRPr kumimoji="1" lang="en-US" altLang="ja-JP" sz="3200" dirty="0" smtClean="0"/>
          </a:p>
          <a:p>
            <a:pPr lvl="1"/>
            <a:r>
              <a:rPr lang="ja-JP" altLang="en-US" sz="2800" dirty="0" smtClean="0"/>
              <a:t>同じ機能を表す類似コーディングパターンが多い</a:t>
            </a:r>
            <a:endParaRPr lang="en-US" altLang="ja-JP" sz="2800" dirty="0" smtClean="0"/>
          </a:p>
          <a:p>
            <a:pPr lvl="1"/>
            <a:r>
              <a:rPr lang="ja-JP" altLang="en-US" sz="2800" dirty="0" smtClean="0"/>
              <a:t>例：エラーチェック関数の差異</a:t>
            </a:r>
            <a:endParaRPr lang="en-US" altLang="ja-JP" sz="28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40</a:t>
            </a:fld>
            <a:endParaRPr lang="en-US" altLang="ja-JP"/>
          </a:p>
        </p:txBody>
      </p:sp>
      <p:sp>
        <p:nvSpPr>
          <p:cNvPr id="5" name="メモ 4"/>
          <p:cNvSpPr/>
          <p:nvPr/>
        </p:nvSpPr>
        <p:spPr>
          <a:xfrm>
            <a:off x="457200" y="3501008"/>
            <a:ext cx="3394720" cy="1921501"/>
          </a:xfrm>
          <a:prstGeom prst="foldedCorner">
            <a:avLst>
              <a:gd name="adj" fmla="val 12333"/>
            </a:avLst>
          </a:prstGeom>
          <a:solidFill>
            <a:schemeClr val="bg1"/>
          </a:solidFill>
          <a:ln>
            <a:solidFill>
              <a:schemeClr val="tx1"/>
            </a:solidFill>
          </a:ln>
          <a:effectLst>
            <a:glow>
              <a:schemeClr val="accent1"/>
            </a:glow>
            <a:outerShdw blurRad="50800" dist="76200" dir="3000000" sx="1000" sy="1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200" dirty="0" smtClean="0">
              <a:solidFill>
                <a:schemeClr val="tx1"/>
              </a:solidFill>
            </a:endParaRPr>
          </a:p>
          <a:p>
            <a:pPr algn="ctr"/>
            <a:r>
              <a:rPr kumimoji="1" lang="en-US" altLang="ja-JP" sz="2200" dirty="0" smtClean="0">
                <a:solidFill>
                  <a:schemeClr val="tx1"/>
                </a:solidFill>
              </a:rPr>
              <a:t>CHECK_DISABLEDINT()</a:t>
            </a:r>
          </a:p>
          <a:p>
            <a:pPr algn="ctr"/>
            <a:r>
              <a:rPr lang="en-US" altLang="ja-JP" sz="2200" dirty="0" smtClean="0">
                <a:solidFill>
                  <a:schemeClr val="tx1"/>
                </a:solidFill>
              </a:rPr>
              <a:t>CHECK_CALLEVEL()</a:t>
            </a:r>
          </a:p>
          <a:p>
            <a:pPr algn="ctr"/>
            <a:r>
              <a:rPr kumimoji="1" lang="en-US" altLang="ja-JP" sz="2200" dirty="0" smtClean="0">
                <a:solidFill>
                  <a:schemeClr val="tx1"/>
                </a:solidFill>
              </a:rPr>
              <a:t>CHECK_ID()</a:t>
            </a:r>
          </a:p>
          <a:p>
            <a:pPr algn="ctr"/>
            <a:r>
              <a:rPr kumimoji="1" lang="en-US" altLang="ja-JP" sz="2200" dirty="0" err="1" smtClean="0">
                <a:solidFill>
                  <a:schemeClr val="tx1"/>
                </a:solidFill>
              </a:rPr>
              <a:t>x_nested_lock_os_int</a:t>
            </a:r>
            <a:r>
              <a:rPr kumimoji="1" lang="en-US" altLang="ja-JP" sz="2200" dirty="0" smtClean="0">
                <a:solidFill>
                  <a:schemeClr val="tx1"/>
                </a:solidFill>
              </a:rPr>
              <a:t>()</a:t>
            </a:r>
          </a:p>
          <a:p>
            <a:pPr algn="ctr"/>
            <a:r>
              <a:rPr lang="ja-JP" altLang="en-US" sz="2200" b="1" dirty="0">
                <a:solidFill>
                  <a:schemeClr val="tx1"/>
                </a:solidFill>
              </a:rPr>
              <a:t>：</a:t>
            </a:r>
            <a:endParaRPr kumimoji="1" lang="en-US" altLang="ja-JP" sz="2200" b="1" dirty="0" smtClean="0">
              <a:solidFill>
                <a:schemeClr val="tx1"/>
              </a:solidFill>
            </a:endParaRPr>
          </a:p>
        </p:txBody>
      </p:sp>
      <p:sp>
        <p:nvSpPr>
          <p:cNvPr id="6" name="メモ 5"/>
          <p:cNvSpPr/>
          <p:nvPr/>
        </p:nvSpPr>
        <p:spPr>
          <a:xfrm>
            <a:off x="4067944" y="3501008"/>
            <a:ext cx="3394720" cy="1921501"/>
          </a:xfrm>
          <a:prstGeom prst="foldedCorner">
            <a:avLst>
              <a:gd name="adj" fmla="val 12333"/>
            </a:avLst>
          </a:prstGeom>
          <a:solidFill>
            <a:schemeClr val="bg1"/>
          </a:solidFill>
          <a:ln>
            <a:solidFill>
              <a:schemeClr val="tx1"/>
            </a:solidFill>
          </a:ln>
          <a:effectLst>
            <a:glow>
              <a:schemeClr val="accent1"/>
            </a:glow>
            <a:outerShdw blurRad="50800" dist="76200" dir="3000000" sx="1000" sy="1000" algn="ctr" rotWithShape="0">
              <a:srgbClr val="000000">
                <a:alpha val="43137"/>
              </a:srgbClr>
            </a:outerShdw>
            <a:reflection endPos="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200" dirty="0" smtClean="0">
              <a:solidFill>
                <a:schemeClr val="tx1"/>
              </a:solidFill>
            </a:endParaRPr>
          </a:p>
          <a:p>
            <a:pPr algn="ctr"/>
            <a:r>
              <a:rPr kumimoji="1" lang="en-US" altLang="ja-JP" sz="2200" dirty="0" smtClean="0">
                <a:solidFill>
                  <a:schemeClr val="tx1"/>
                </a:solidFill>
              </a:rPr>
              <a:t>CHECK_DISABLEDINT()</a:t>
            </a:r>
          </a:p>
          <a:p>
            <a:pPr algn="ctr"/>
            <a:r>
              <a:rPr lang="en-US" altLang="ja-JP" sz="2200" dirty="0" smtClean="0">
                <a:solidFill>
                  <a:schemeClr val="tx1"/>
                </a:solidFill>
              </a:rPr>
              <a:t>CHECK_CALLEVEL()</a:t>
            </a:r>
          </a:p>
          <a:p>
            <a:pPr algn="ctr"/>
            <a:endParaRPr kumimoji="1" lang="en-US" altLang="ja-JP" sz="2200" dirty="0" smtClean="0">
              <a:solidFill>
                <a:schemeClr val="tx1"/>
              </a:solidFill>
            </a:endParaRPr>
          </a:p>
          <a:p>
            <a:pPr algn="ctr"/>
            <a:r>
              <a:rPr kumimoji="1" lang="en-US" altLang="ja-JP" sz="2200" dirty="0" err="1" smtClean="0">
                <a:solidFill>
                  <a:schemeClr val="tx1"/>
                </a:solidFill>
              </a:rPr>
              <a:t>x_nested_lock_os_int</a:t>
            </a:r>
            <a:r>
              <a:rPr kumimoji="1" lang="en-US" altLang="ja-JP" sz="2200" dirty="0" smtClean="0">
                <a:solidFill>
                  <a:schemeClr val="tx1"/>
                </a:solidFill>
              </a:rPr>
              <a:t>()</a:t>
            </a:r>
          </a:p>
          <a:p>
            <a:pPr algn="ctr"/>
            <a:r>
              <a:rPr lang="ja-JP" altLang="en-US" sz="2200" b="1" dirty="0">
                <a:solidFill>
                  <a:schemeClr val="tx1"/>
                </a:solidFill>
              </a:rPr>
              <a:t>：</a:t>
            </a:r>
            <a:endParaRPr kumimoji="1" lang="en-US" altLang="ja-JP" sz="2200" b="1" dirty="0" smtClean="0">
              <a:solidFill>
                <a:schemeClr val="tx1"/>
              </a:solidFill>
            </a:endParaRPr>
          </a:p>
        </p:txBody>
      </p:sp>
      <p:sp>
        <p:nvSpPr>
          <p:cNvPr id="8" name="テキスト ボックス 7"/>
          <p:cNvSpPr txBox="1"/>
          <p:nvPr/>
        </p:nvSpPr>
        <p:spPr>
          <a:xfrm>
            <a:off x="7597775" y="4169370"/>
            <a:ext cx="596638" cy="584775"/>
          </a:xfrm>
          <a:prstGeom prst="rect">
            <a:avLst/>
          </a:prstGeom>
          <a:noFill/>
          <a:ln>
            <a:noFill/>
          </a:ln>
        </p:spPr>
        <p:txBody>
          <a:bodyPr wrap="none" rtlCol="0">
            <a:spAutoFit/>
          </a:bodyPr>
          <a:lstStyle/>
          <a:p>
            <a:r>
              <a:rPr kumimoji="1" lang="en-US" altLang="ja-JP" sz="3200" b="1" dirty="0" smtClean="0"/>
              <a:t>…</a:t>
            </a:r>
            <a:endParaRPr kumimoji="1" lang="ja-JP" altLang="en-US" sz="3200" b="1" dirty="0"/>
          </a:p>
        </p:txBody>
      </p:sp>
      <p:sp>
        <p:nvSpPr>
          <p:cNvPr id="9" name="正方形/長方形 8"/>
          <p:cNvSpPr/>
          <p:nvPr/>
        </p:nvSpPr>
        <p:spPr>
          <a:xfrm>
            <a:off x="4211960" y="4404186"/>
            <a:ext cx="3096344" cy="320958"/>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a:off x="702965" y="5723950"/>
            <a:ext cx="635375" cy="48489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584104" y="5723950"/>
            <a:ext cx="6017994" cy="584775"/>
          </a:xfrm>
          <a:prstGeom prst="rect">
            <a:avLst/>
          </a:prstGeom>
          <a:noFill/>
          <a:ln>
            <a:solidFill>
              <a:schemeClr val="tx1"/>
            </a:solidFill>
          </a:ln>
        </p:spPr>
        <p:txBody>
          <a:bodyPr wrap="none" rtlCol="0">
            <a:spAutoFit/>
          </a:bodyPr>
          <a:lstStyle/>
          <a:p>
            <a:r>
              <a:rPr lang="en-US" altLang="ja-JP" sz="3200" dirty="0"/>
              <a:t>1</a:t>
            </a:r>
            <a:r>
              <a:rPr lang="ja-JP" altLang="en-US" sz="3200" dirty="0" err="1" smtClean="0"/>
              <a:t>つの</a:t>
            </a:r>
            <a:r>
              <a:rPr lang="ja-JP" altLang="en-US" sz="3200" dirty="0" smtClean="0"/>
              <a:t>コーディングパターン集合に</a:t>
            </a:r>
            <a:endParaRPr lang="en-US" altLang="ja-JP" sz="3200" dirty="0" smtClean="0"/>
          </a:p>
        </p:txBody>
      </p:sp>
    </p:spTree>
    <p:extLst>
      <p:ext uri="{BB962C8B-B14F-4D97-AF65-F5344CB8AC3E}">
        <p14:creationId xmlns:p14="http://schemas.microsoft.com/office/powerpoint/2010/main" val="19395274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まとめ</a:t>
            </a:r>
            <a:endParaRPr kumimoji="1" lang="ja-JP" altLang="en-US" sz="4000" dirty="0"/>
          </a:p>
        </p:txBody>
      </p:sp>
      <p:sp>
        <p:nvSpPr>
          <p:cNvPr id="3" name="コンテンツ プレースホルダ 2"/>
          <p:cNvSpPr>
            <a:spLocks noGrp="1"/>
          </p:cNvSpPr>
          <p:nvPr>
            <p:ph idx="1"/>
          </p:nvPr>
        </p:nvSpPr>
        <p:spPr>
          <a:xfrm>
            <a:off x="107504" y="1600200"/>
            <a:ext cx="9036496" cy="4525963"/>
          </a:xfrm>
        </p:spPr>
        <p:txBody>
          <a:bodyPr/>
          <a:lstStyle/>
          <a:p>
            <a:r>
              <a:rPr kumimoji="1" lang="en-US" altLang="ja-JP" sz="3200" dirty="0" smtClean="0"/>
              <a:t>C</a:t>
            </a:r>
            <a:r>
              <a:rPr kumimoji="1" lang="ja-JP" altLang="en-US" sz="3200" dirty="0" smtClean="0"/>
              <a:t>言語プログラムからコーディングパターンを抽出</a:t>
            </a:r>
            <a:endParaRPr lang="en-US" altLang="ja-JP" sz="3200" dirty="0"/>
          </a:p>
          <a:p>
            <a:pPr lvl="1"/>
            <a:r>
              <a:rPr lang="ja-JP" altLang="en-US" sz="2800" dirty="0" smtClean="0"/>
              <a:t>組込みプログラムの特性を考慮</a:t>
            </a:r>
            <a:endParaRPr lang="en-US" altLang="ja-JP" sz="2800" dirty="0"/>
          </a:p>
          <a:p>
            <a:pPr lvl="1"/>
            <a:endParaRPr lang="en-US" altLang="ja-JP" dirty="0" smtClean="0"/>
          </a:p>
          <a:p>
            <a:r>
              <a:rPr kumimoji="1" lang="ja-JP" altLang="en-US" sz="3200" dirty="0" smtClean="0"/>
              <a:t>今後の課題</a:t>
            </a:r>
            <a:endParaRPr kumimoji="1" lang="en-US" altLang="ja-JP" sz="3200" dirty="0" smtClean="0"/>
          </a:p>
          <a:p>
            <a:pPr lvl="1"/>
            <a:r>
              <a:rPr kumimoji="1" lang="ja-JP" altLang="en-US" sz="2800" dirty="0" smtClean="0"/>
              <a:t>計算速度の改善</a:t>
            </a:r>
            <a:endParaRPr kumimoji="1" lang="en-US" altLang="ja-JP" sz="2800" dirty="0" smtClean="0"/>
          </a:p>
          <a:p>
            <a:pPr lvl="1"/>
            <a:r>
              <a:rPr lang="ja-JP" altLang="en-US" sz="2800" dirty="0" smtClean="0"/>
              <a:t>コーディングパターンのグループ化</a:t>
            </a:r>
            <a:endParaRPr lang="en-US" altLang="ja-JP" sz="2800" dirty="0" smtClean="0"/>
          </a:p>
          <a:p>
            <a:pPr lvl="1"/>
            <a:r>
              <a:rPr lang="ja-JP" altLang="en-US" sz="2800" dirty="0" smtClean="0"/>
              <a:t>実験対象の拡大</a:t>
            </a:r>
            <a:endParaRPr kumimoji="1" lang="en-US" altLang="ja-JP" sz="2800" dirty="0" smtClean="0"/>
          </a:p>
        </p:txBody>
      </p:sp>
      <p:sp>
        <p:nvSpPr>
          <p:cNvPr id="4" name="スライド番号プレースホルダ 3"/>
          <p:cNvSpPr>
            <a:spLocks noGrp="1"/>
          </p:cNvSpPr>
          <p:nvPr>
            <p:ph type="sldNum" sz="quarter" idx="12"/>
          </p:nvPr>
        </p:nvSpPr>
        <p:spPr/>
        <p:txBody>
          <a:bodyPr/>
          <a:lstStyle/>
          <a:p>
            <a:fld id="{BF0FB649-CAF6-47C7-8793-6679D20694D9}" type="slidenum">
              <a:rPr lang="en-US" altLang="ja-JP" smtClean="0"/>
              <a:pPr/>
              <a:t>41</a:t>
            </a:fld>
            <a:endParaRPr lang="en-US" altLang="ja-JP"/>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74638"/>
            <a:ext cx="8218488" cy="1143000"/>
          </a:xfrm>
        </p:spPr>
        <p:txBody>
          <a:bodyPr/>
          <a:lstStyle/>
          <a:p>
            <a:r>
              <a:rPr kumimoji="1" lang="ja-JP" altLang="en-US" sz="4000" dirty="0" smtClean="0"/>
              <a:t>シーケンシャルパターンマイニング</a:t>
            </a:r>
            <a:r>
              <a:rPr kumimoji="1" lang="en-US" altLang="ja-JP" sz="4000" dirty="0" smtClean="0"/>
              <a:t/>
            </a:r>
            <a:br>
              <a:rPr kumimoji="1" lang="en-US" altLang="ja-JP" sz="4000" dirty="0" smtClean="0"/>
            </a:br>
            <a:r>
              <a:rPr lang="en-US" altLang="ja-JP" sz="4000" dirty="0" smtClean="0"/>
              <a:t>-</a:t>
            </a:r>
            <a:r>
              <a:rPr lang="ja-JP" altLang="en-US" sz="4000" dirty="0" smtClean="0"/>
              <a:t>概要</a:t>
            </a:r>
            <a:r>
              <a:rPr lang="en-US" altLang="ja-JP" sz="4000" dirty="0" smtClean="0"/>
              <a:t>-</a:t>
            </a:r>
            <a:endParaRPr kumimoji="1" lang="ja-JP" altLang="en-US" sz="4000" dirty="0"/>
          </a:p>
        </p:txBody>
      </p:sp>
      <p:sp>
        <p:nvSpPr>
          <p:cNvPr id="3" name="コンテンツ プレースホルダー 2"/>
          <p:cNvSpPr>
            <a:spLocks noGrp="1"/>
          </p:cNvSpPr>
          <p:nvPr>
            <p:ph idx="1"/>
          </p:nvPr>
        </p:nvSpPr>
        <p:spPr>
          <a:xfrm>
            <a:off x="107504" y="1600206"/>
            <a:ext cx="8856984" cy="4525963"/>
          </a:xfrm>
        </p:spPr>
        <p:txBody>
          <a:bodyPr/>
          <a:lstStyle/>
          <a:p>
            <a:r>
              <a:rPr kumimoji="1" lang="ja-JP" altLang="en-US" sz="3200" dirty="0" smtClean="0"/>
              <a:t>データ中に存在する，順序を考慮したパターンを   見つける</a:t>
            </a:r>
            <a:endParaRPr kumimoji="1" lang="en-US" altLang="ja-JP" sz="3200" dirty="0" smtClean="0"/>
          </a:p>
          <a:p>
            <a:pPr lvl="1"/>
            <a:r>
              <a:rPr lang="ja-JP" altLang="en-US" sz="2800" dirty="0"/>
              <a:t>例</a:t>
            </a:r>
            <a:r>
              <a:rPr lang="en-US" altLang="ja-JP" sz="2800" dirty="0"/>
              <a:t>:</a:t>
            </a:r>
            <a:r>
              <a:rPr lang="ja-JP" altLang="en-US" sz="2800" dirty="0"/>
              <a:t>ユーザの</a:t>
            </a:r>
            <a:r>
              <a:rPr lang="en-US" altLang="ja-JP" sz="2800" dirty="0"/>
              <a:t>WEB</a:t>
            </a:r>
            <a:r>
              <a:rPr lang="ja-JP" altLang="en-US" sz="2800" dirty="0"/>
              <a:t>ページのアクセス履歴から，よく閲覧されているページの順番を</a:t>
            </a:r>
            <a:r>
              <a:rPr lang="ja-JP" altLang="en-US" sz="2800" dirty="0" smtClean="0"/>
              <a:t>検出</a:t>
            </a:r>
            <a:endParaRPr lang="en-US" altLang="ja-JP" sz="2800" dirty="0" smtClean="0"/>
          </a:p>
          <a:p>
            <a:pPr lvl="1"/>
            <a:endParaRPr lang="en-US" altLang="ja-JP" sz="2800" dirty="0"/>
          </a:p>
          <a:p>
            <a:r>
              <a:rPr lang="ja-JP" altLang="en-US" sz="3200" dirty="0" smtClean="0"/>
              <a:t>入力は系列データベース，最小支持度</a:t>
            </a:r>
            <a:r>
              <a:rPr lang="en-US" altLang="ja-JP" sz="3200" dirty="0" smtClean="0"/>
              <a:t>(</a:t>
            </a:r>
            <a:r>
              <a:rPr lang="ja-JP" altLang="en-US" sz="3200" dirty="0" smtClean="0"/>
              <a:t>出現頻度</a:t>
            </a:r>
            <a:r>
              <a:rPr lang="en-US" altLang="ja-JP" sz="3200" dirty="0" smtClean="0"/>
              <a:t>)</a:t>
            </a:r>
          </a:p>
          <a:p>
            <a:endParaRPr lang="en-US" altLang="ja-JP" sz="3200" dirty="0"/>
          </a:p>
          <a:p>
            <a:r>
              <a:rPr lang="ja-JP" altLang="en-US" sz="3200" dirty="0" smtClean="0"/>
              <a:t>出力は頻出系列</a:t>
            </a:r>
            <a:r>
              <a:rPr lang="ja-JP" altLang="en-US" sz="3200" dirty="0"/>
              <a:t>パターン</a:t>
            </a:r>
            <a:endParaRPr lang="en-US" altLang="ja-JP" sz="3200" dirty="0" smtClean="0"/>
          </a:p>
        </p:txBody>
      </p:sp>
      <p:sp>
        <p:nvSpPr>
          <p:cNvPr id="4" name="スライド番号プレースホルダー 3"/>
          <p:cNvSpPr>
            <a:spLocks noGrp="1"/>
          </p:cNvSpPr>
          <p:nvPr>
            <p:ph type="sldNum" sz="quarter" idx="12"/>
          </p:nvPr>
        </p:nvSpPr>
        <p:spPr/>
        <p:txBody>
          <a:bodyPr/>
          <a:lstStyle/>
          <a:p>
            <a:fld id="{BF0FB649-CAF6-47C7-8793-6679D20694D9}" type="slidenum">
              <a:rPr lang="en-US" altLang="ja-JP" smtClean="0"/>
              <a:pPr/>
              <a:t>5</a:t>
            </a:fld>
            <a:endParaRPr lang="en-US" altLang="ja-JP"/>
          </a:p>
        </p:txBody>
      </p:sp>
    </p:spTree>
    <p:extLst>
      <p:ext uri="{BB962C8B-B14F-4D97-AF65-F5344CB8AC3E}">
        <p14:creationId xmlns:p14="http://schemas.microsoft.com/office/powerpoint/2010/main" val="4739145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74638"/>
            <a:ext cx="8218488" cy="1143000"/>
          </a:xfrm>
        </p:spPr>
        <p:txBody>
          <a:bodyPr/>
          <a:lstStyle/>
          <a:p>
            <a:r>
              <a:rPr kumimoji="1" lang="ja-JP" altLang="en-US" sz="4000" dirty="0" smtClean="0"/>
              <a:t>シーケンシャルパターンマイニング</a:t>
            </a:r>
            <a:r>
              <a:rPr kumimoji="1" lang="en-US" altLang="ja-JP" sz="4000" dirty="0" smtClean="0"/>
              <a:t/>
            </a:r>
            <a:br>
              <a:rPr kumimoji="1" lang="en-US" altLang="ja-JP" sz="4000" dirty="0" smtClean="0"/>
            </a:br>
            <a:r>
              <a:rPr kumimoji="1" lang="en-US" altLang="ja-JP" sz="4000" dirty="0" smtClean="0"/>
              <a:t>-</a:t>
            </a:r>
            <a:r>
              <a:rPr kumimoji="1" lang="ja-JP" altLang="en-US" sz="4000" dirty="0" smtClean="0"/>
              <a:t>系列データベースと支持度</a:t>
            </a:r>
            <a:r>
              <a:rPr kumimoji="1" lang="en-US" altLang="ja-JP" sz="4000" dirty="0" smtClean="0"/>
              <a:t>-</a:t>
            </a:r>
            <a:endParaRPr kumimoji="1" lang="ja-JP" altLang="en-US" sz="4000" dirty="0"/>
          </a:p>
        </p:txBody>
      </p:sp>
      <p:sp>
        <p:nvSpPr>
          <p:cNvPr id="3" name="コンテンツ プレースホルダー 2"/>
          <p:cNvSpPr>
            <a:spLocks noGrp="1"/>
          </p:cNvSpPr>
          <p:nvPr>
            <p:ph idx="1"/>
          </p:nvPr>
        </p:nvSpPr>
        <p:spPr>
          <a:xfrm>
            <a:off x="35496" y="1484784"/>
            <a:ext cx="9145016" cy="4997452"/>
          </a:xfrm>
        </p:spPr>
        <p:txBody>
          <a:bodyPr/>
          <a:lstStyle/>
          <a:p>
            <a:r>
              <a:rPr lang="ja-JP" altLang="en-US" sz="3200" dirty="0" smtClean="0"/>
              <a:t>系列データベース</a:t>
            </a:r>
            <a:endParaRPr lang="en-US" altLang="ja-JP" sz="3200" dirty="0" smtClean="0"/>
          </a:p>
          <a:p>
            <a:pPr lvl="1"/>
            <a:r>
              <a:rPr lang="ja-JP" altLang="en-US" sz="2800" dirty="0" smtClean="0"/>
              <a:t>複数の</a:t>
            </a:r>
            <a:r>
              <a:rPr lang="ja-JP" altLang="en-US" sz="2800" b="1" dirty="0">
                <a:solidFill>
                  <a:srgbClr val="C00000"/>
                </a:solidFill>
              </a:rPr>
              <a:t>入力</a:t>
            </a:r>
            <a:r>
              <a:rPr lang="ja-JP" altLang="en-US" sz="2800" b="1" dirty="0" smtClean="0">
                <a:solidFill>
                  <a:srgbClr val="C00000"/>
                </a:solidFill>
              </a:rPr>
              <a:t>系列</a:t>
            </a:r>
            <a:r>
              <a:rPr lang="ja-JP" altLang="en-US" sz="2800" dirty="0" smtClean="0"/>
              <a:t>から構成される</a:t>
            </a:r>
            <a:endParaRPr lang="en-US" altLang="ja-JP" sz="2800" dirty="0"/>
          </a:p>
          <a:p>
            <a:pPr lvl="1"/>
            <a:r>
              <a:rPr lang="ja-JP" altLang="en-US" sz="2800" dirty="0" smtClean="0"/>
              <a:t>各入力系列は</a:t>
            </a:r>
            <a:r>
              <a:rPr lang="en-US" altLang="ja-JP" sz="2800" dirty="0" smtClean="0"/>
              <a:t>ID</a:t>
            </a:r>
            <a:r>
              <a:rPr lang="ja-JP" altLang="en-US" sz="2800" dirty="0" smtClean="0"/>
              <a:t>とアイテム列を持つ</a:t>
            </a:r>
            <a:endParaRPr lang="en-US" altLang="ja-JP" sz="2800" dirty="0" smtClean="0"/>
          </a:p>
          <a:p>
            <a:r>
              <a:rPr lang="ja-JP" altLang="en-US" sz="3100" dirty="0" smtClean="0"/>
              <a:t>系列パターン</a:t>
            </a:r>
            <a:r>
              <a:rPr lang="en-US" altLang="ja-JP" sz="3100" dirty="0"/>
              <a:t>P</a:t>
            </a:r>
            <a:r>
              <a:rPr lang="ja-JP" altLang="en-US" sz="3100" dirty="0" smtClean="0"/>
              <a:t>の支持度</a:t>
            </a:r>
            <a:endParaRPr lang="en-US" altLang="ja-JP" sz="3100" dirty="0" smtClean="0"/>
          </a:p>
          <a:p>
            <a:pPr lvl="1"/>
            <a:r>
              <a:rPr lang="ja-JP" altLang="en-US" sz="2800" dirty="0" smtClean="0"/>
              <a:t>系列パターン</a:t>
            </a:r>
            <a:r>
              <a:rPr lang="en-US" altLang="ja-JP" sz="2800" dirty="0"/>
              <a:t>P</a:t>
            </a:r>
            <a:r>
              <a:rPr lang="ja-JP" altLang="en-US" sz="2800" dirty="0" smtClean="0"/>
              <a:t>を含む入力系列の数</a:t>
            </a:r>
            <a:endParaRPr lang="en-US" altLang="ja-JP" sz="2800" dirty="0" smtClean="0"/>
          </a:p>
          <a:p>
            <a:pPr lvl="2"/>
            <a:r>
              <a:rPr lang="ja-JP" altLang="en-US" sz="2500" dirty="0" smtClean="0"/>
              <a:t>例：系列パターン</a:t>
            </a:r>
            <a:r>
              <a:rPr lang="en-US" altLang="ja-JP" sz="2500" dirty="0" smtClean="0"/>
              <a:t>(</a:t>
            </a:r>
            <a:r>
              <a:rPr lang="en-US" altLang="ja-JP" sz="2500" dirty="0" err="1" smtClean="0"/>
              <a:t>c,a</a:t>
            </a:r>
            <a:r>
              <a:rPr lang="en-US" altLang="ja-JP" sz="2500" dirty="0" smtClean="0"/>
              <a:t>)</a:t>
            </a:r>
            <a:r>
              <a:rPr lang="ja-JP" altLang="en-US" sz="2500" dirty="0" smtClean="0"/>
              <a:t>は系列</a:t>
            </a:r>
            <a:r>
              <a:rPr lang="en-US" altLang="ja-JP" sz="2500" dirty="0" smtClean="0"/>
              <a:t>ID=1</a:t>
            </a:r>
            <a:r>
              <a:rPr lang="ja-JP" altLang="en-US" sz="2500" dirty="0" err="1" smtClean="0"/>
              <a:t>，</a:t>
            </a:r>
            <a:r>
              <a:rPr lang="en-US" altLang="ja-JP" sz="2500" dirty="0" smtClean="0"/>
              <a:t>2</a:t>
            </a:r>
            <a:r>
              <a:rPr lang="ja-JP" altLang="en-US" sz="2500" dirty="0" smtClean="0"/>
              <a:t>に含まれるため支持度は</a:t>
            </a:r>
            <a:r>
              <a:rPr lang="en-US" altLang="ja-JP" sz="2500" dirty="0" smtClean="0"/>
              <a:t>2</a:t>
            </a:r>
          </a:p>
          <a:p>
            <a:pPr lvl="1"/>
            <a:endParaRPr lang="en-US" altLang="ja-JP" sz="2800" dirty="0"/>
          </a:p>
        </p:txBody>
      </p:sp>
      <p:sp>
        <p:nvSpPr>
          <p:cNvPr id="4" name="スライド番号プレースホルダー 3"/>
          <p:cNvSpPr>
            <a:spLocks noGrp="1"/>
          </p:cNvSpPr>
          <p:nvPr>
            <p:ph type="sldNum" sz="quarter" idx="12"/>
          </p:nvPr>
        </p:nvSpPr>
        <p:spPr>
          <a:xfrm>
            <a:off x="7822531" y="6337773"/>
            <a:ext cx="1150938" cy="288925"/>
          </a:xfrm>
        </p:spPr>
        <p:txBody>
          <a:bodyPr/>
          <a:lstStyle/>
          <a:p>
            <a:fld id="{BF0FB649-CAF6-47C7-8793-6679D20694D9}" type="slidenum">
              <a:rPr lang="en-US" altLang="ja-JP" smtClean="0"/>
              <a:pPr/>
              <a:t>6</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991730078"/>
              </p:ext>
            </p:extLst>
          </p:nvPr>
        </p:nvGraphicFramePr>
        <p:xfrm>
          <a:off x="1428328" y="4768552"/>
          <a:ext cx="6096000" cy="1828800"/>
        </p:xfrm>
        <a:graphic>
          <a:graphicData uri="http://schemas.openxmlformats.org/drawingml/2006/table">
            <a:tbl>
              <a:tblPr firstRow="1" bandRow="1">
                <a:tableStyleId>{5C22544A-7EE6-4342-B048-85BDC9FD1C3A}</a:tableStyleId>
              </a:tblPr>
              <a:tblGrid>
                <a:gridCol w="1343223"/>
                <a:gridCol w="4752777"/>
              </a:tblGrid>
              <a:tr h="370840">
                <a:tc>
                  <a:txBody>
                    <a:bodyPr/>
                    <a:lstStyle/>
                    <a:p>
                      <a:pPr algn="ctr"/>
                      <a:r>
                        <a:rPr kumimoji="1" lang="ja-JP" altLang="en-US" sz="2400" dirty="0" smtClean="0">
                          <a:solidFill>
                            <a:schemeClr val="tx1"/>
                          </a:solidFill>
                        </a:rPr>
                        <a:t>系列</a:t>
                      </a:r>
                      <a:r>
                        <a:rPr kumimoji="1" lang="en-US" altLang="ja-JP" sz="2400" dirty="0" smtClean="0">
                          <a:solidFill>
                            <a:schemeClr val="tx1"/>
                          </a:solidFill>
                        </a:rPr>
                        <a:t>ID</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solidFill>
                            <a:schemeClr val="tx1"/>
                          </a:solidFill>
                        </a:rPr>
                        <a:t>アイテム列</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2400" dirty="0" smtClean="0">
                          <a:solidFill>
                            <a:schemeClr val="tx1"/>
                          </a:solidFill>
                        </a:rPr>
                        <a:t>1</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b="0" dirty="0" smtClean="0">
                          <a:solidFill>
                            <a:schemeClr val="tx1"/>
                          </a:solidFill>
                        </a:rPr>
                        <a:t>a   b   c</a:t>
                      </a:r>
                      <a:r>
                        <a:rPr kumimoji="1" lang="en-US" altLang="ja-JP" sz="2400" dirty="0" smtClean="0">
                          <a:solidFill>
                            <a:schemeClr val="tx1"/>
                          </a:solidFill>
                        </a:rPr>
                        <a:t>   b   a</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en-US" altLang="ja-JP" sz="2400" dirty="0" smtClean="0">
                          <a:solidFill>
                            <a:schemeClr val="tx1"/>
                          </a:solidFill>
                        </a:rPr>
                        <a:t>2</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rPr>
                        <a:t>b   c   d   a   b   e </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en-US" altLang="ja-JP" sz="2400" dirty="0" smtClean="0">
                          <a:solidFill>
                            <a:schemeClr val="tx1"/>
                          </a:solidFill>
                        </a:rPr>
                        <a:t>3</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rPr>
                        <a:t>b   </a:t>
                      </a:r>
                      <a:r>
                        <a:rPr kumimoji="1" lang="en-US" altLang="ja-JP" sz="2400" dirty="0" err="1" smtClean="0">
                          <a:solidFill>
                            <a:schemeClr val="tx1"/>
                          </a:solidFill>
                        </a:rPr>
                        <a:t>b</a:t>
                      </a:r>
                      <a:r>
                        <a:rPr kumimoji="1" lang="en-US" altLang="ja-JP" sz="2400" dirty="0" smtClean="0">
                          <a:solidFill>
                            <a:schemeClr val="tx1"/>
                          </a:solidFill>
                        </a:rPr>
                        <a:t>   a   c   d   e   b</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角丸四角形 6"/>
          <p:cNvSpPr/>
          <p:nvPr/>
        </p:nvSpPr>
        <p:spPr>
          <a:xfrm>
            <a:off x="1403648" y="5229200"/>
            <a:ext cx="6120680" cy="432048"/>
          </a:xfrm>
          <a:prstGeom prst="roundRect">
            <a:avLst/>
          </a:prstGeom>
          <a:noFill/>
          <a:ln w="698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644534" y="5214391"/>
            <a:ext cx="1415772" cy="461665"/>
          </a:xfrm>
          <a:prstGeom prst="rect">
            <a:avLst/>
          </a:prstGeom>
          <a:noFill/>
        </p:spPr>
        <p:txBody>
          <a:bodyPr wrap="none" rtlCol="0">
            <a:spAutoFit/>
          </a:bodyPr>
          <a:lstStyle/>
          <a:p>
            <a:r>
              <a:rPr kumimoji="1" lang="ja-JP" altLang="en-US" sz="2400" b="1" dirty="0" smtClean="0">
                <a:solidFill>
                  <a:srgbClr val="C00000"/>
                </a:solidFill>
              </a:rPr>
              <a:t>入力系列</a:t>
            </a:r>
            <a:endParaRPr kumimoji="1" lang="ja-JP" altLang="en-US" sz="2400" b="1" dirty="0">
              <a:solidFill>
                <a:srgbClr val="C00000"/>
              </a:solidFill>
            </a:endParaRPr>
          </a:p>
        </p:txBody>
      </p:sp>
    </p:spTree>
    <p:extLst>
      <p:ext uri="{BB962C8B-B14F-4D97-AF65-F5344CB8AC3E}">
        <p14:creationId xmlns:p14="http://schemas.microsoft.com/office/powerpoint/2010/main" val="2967243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74638"/>
            <a:ext cx="8218488" cy="1143000"/>
          </a:xfrm>
        </p:spPr>
        <p:txBody>
          <a:bodyPr/>
          <a:lstStyle/>
          <a:p>
            <a:r>
              <a:rPr kumimoji="1" lang="ja-JP" altLang="en-US" sz="4000" dirty="0" smtClean="0"/>
              <a:t>シーケンシャルパターンマイニング</a:t>
            </a:r>
            <a:r>
              <a:rPr kumimoji="1" lang="en-US" altLang="ja-JP" sz="4000" dirty="0" smtClean="0"/>
              <a:t/>
            </a:r>
            <a:br>
              <a:rPr kumimoji="1" lang="en-US" altLang="ja-JP" sz="4000" dirty="0" smtClean="0"/>
            </a:br>
            <a:r>
              <a:rPr kumimoji="1" lang="en-US" altLang="ja-JP" sz="4000" dirty="0" smtClean="0"/>
              <a:t>-</a:t>
            </a:r>
            <a:r>
              <a:rPr kumimoji="1" lang="ja-JP" altLang="en-US" sz="4000" dirty="0" smtClean="0"/>
              <a:t>系列データベースと支持度</a:t>
            </a:r>
            <a:r>
              <a:rPr kumimoji="1" lang="en-US" altLang="ja-JP" sz="4000" dirty="0" smtClean="0"/>
              <a:t>-</a:t>
            </a:r>
            <a:endParaRPr kumimoji="1" lang="ja-JP" altLang="en-US" sz="4000" dirty="0"/>
          </a:p>
        </p:txBody>
      </p:sp>
      <p:sp>
        <p:nvSpPr>
          <p:cNvPr id="3" name="コンテンツ プレースホルダー 2"/>
          <p:cNvSpPr>
            <a:spLocks noGrp="1"/>
          </p:cNvSpPr>
          <p:nvPr>
            <p:ph idx="1"/>
          </p:nvPr>
        </p:nvSpPr>
        <p:spPr>
          <a:xfrm>
            <a:off x="35496" y="1484784"/>
            <a:ext cx="9145016" cy="4997452"/>
          </a:xfrm>
        </p:spPr>
        <p:txBody>
          <a:bodyPr/>
          <a:lstStyle/>
          <a:p>
            <a:r>
              <a:rPr lang="ja-JP" altLang="en-US" sz="3200" dirty="0" smtClean="0"/>
              <a:t>系列データベース</a:t>
            </a:r>
            <a:endParaRPr lang="en-US" altLang="ja-JP" sz="3200" dirty="0" smtClean="0"/>
          </a:p>
          <a:p>
            <a:pPr lvl="1"/>
            <a:r>
              <a:rPr lang="ja-JP" altLang="en-US" sz="2800" dirty="0" smtClean="0"/>
              <a:t>複数の</a:t>
            </a:r>
            <a:r>
              <a:rPr lang="ja-JP" altLang="en-US" sz="2800" dirty="0"/>
              <a:t>入力</a:t>
            </a:r>
            <a:r>
              <a:rPr lang="ja-JP" altLang="en-US" sz="2800" dirty="0" smtClean="0"/>
              <a:t>系列から構成される</a:t>
            </a:r>
            <a:endParaRPr lang="en-US" altLang="ja-JP" sz="2800" dirty="0"/>
          </a:p>
          <a:p>
            <a:pPr lvl="1"/>
            <a:r>
              <a:rPr lang="ja-JP" altLang="en-US" sz="2800" dirty="0" smtClean="0"/>
              <a:t>各入力系列は</a:t>
            </a:r>
            <a:r>
              <a:rPr lang="en-US" altLang="ja-JP" sz="2800" dirty="0" smtClean="0"/>
              <a:t>ID</a:t>
            </a:r>
            <a:r>
              <a:rPr lang="ja-JP" altLang="en-US" sz="2800" dirty="0" smtClean="0"/>
              <a:t>とアイテム列を持つ</a:t>
            </a:r>
            <a:endParaRPr lang="en-US" altLang="ja-JP" sz="2800" dirty="0" smtClean="0"/>
          </a:p>
          <a:p>
            <a:r>
              <a:rPr lang="ja-JP" altLang="en-US" sz="3100" dirty="0" smtClean="0"/>
              <a:t>系列パターン</a:t>
            </a:r>
            <a:r>
              <a:rPr lang="en-US" altLang="ja-JP" sz="3100" dirty="0" smtClean="0"/>
              <a:t>P</a:t>
            </a:r>
            <a:r>
              <a:rPr lang="ja-JP" altLang="en-US" sz="3100" dirty="0" smtClean="0"/>
              <a:t>の</a:t>
            </a:r>
            <a:r>
              <a:rPr lang="ja-JP" altLang="en-US" sz="3100" b="1" dirty="0" smtClean="0">
                <a:solidFill>
                  <a:srgbClr val="C00000"/>
                </a:solidFill>
              </a:rPr>
              <a:t>支持度</a:t>
            </a:r>
            <a:endParaRPr lang="en-US" altLang="ja-JP" sz="3100" b="1" dirty="0" smtClean="0">
              <a:solidFill>
                <a:srgbClr val="C00000"/>
              </a:solidFill>
            </a:endParaRPr>
          </a:p>
          <a:p>
            <a:pPr lvl="1"/>
            <a:r>
              <a:rPr lang="ja-JP" altLang="en-US" sz="2800" dirty="0" smtClean="0"/>
              <a:t>系列パターン</a:t>
            </a:r>
            <a:r>
              <a:rPr lang="en-US" altLang="ja-JP" sz="2800" dirty="0"/>
              <a:t>P</a:t>
            </a:r>
            <a:r>
              <a:rPr lang="ja-JP" altLang="en-US" sz="2800" dirty="0" smtClean="0"/>
              <a:t>を含む入力系列の数</a:t>
            </a:r>
            <a:endParaRPr lang="en-US" altLang="ja-JP" sz="2800" dirty="0" smtClean="0"/>
          </a:p>
          <a:p>
            <a:pPr lvl="2"/>
            <a:r>
              <a:rPr lang="ja-JP" altLang="en-US" sz="2500" dirty="0" smtClean="0"/>
              <a:t>例：系列パターン</a:t>
            </a:r>
            <a:r>
              <a:rPr lang="en-US" altLang="ja-JP" sz="2500" b="1" dirty="0" smtClean="0">
                <a:solidFill>
                  <a:srgbClr val="C00000"/>
                </a:solidFill>
              </a:rPr>
              <a:t>(</a:t>
            </a:r>
            <a:r>
              <a:rPr lang="en-US" altLang="ja-JP" sz="2500" b="1" dirty="0" err="1" smtClean="0">
                <a:solidFill>
                  <a:srgbClr val="C00000"/>
                </a:solidFill>
              </a:rPr>
              <a:t>c,a</a:t>
            </a:r>
            <a:r>
              <a:rPr lang="en-US" altLang="ja-JP" sz="2500" b="1" dirty="0" smtClean="0">
                <a:solidFill>
                  <a:srgbClr val="C00000"/>
                </a:solidFill>
              </a:rPr>
              <a:t>)</a:t>
            </a:r>
            <a:r>
              <a:rPr lang="ja-JP" altLang="en-US" sz="2500" dirty="0" smtClean="0"/>
              <a:t>は系列</a:t>
            </a:r>
            <a:r>
              <a:rPr lang="en-US" altLang="ja-JP" sz="2500" dirty="0" smtClean="0"/>
              <a:t>ID=1</a:t>
            </a:r>
            <a:r>
              <a:rPr lang="ja-JP" altLang="en-US" sz="2500" dirty="0" err="1" smtClean="0"/>
              <a:t>，</a:t>
            </a:r>
            <a:r>
              <a:rPr lang="en-US" altLang="ja-JP" sz="2500" dirty="0" smtClean="0"/>
              <a:t>2</a:t>
            </a:r>
            <a:r>
              <a:rPr lang="ja-JP" altLang="en-US" sz="2500" dirty="0" smtClean="0"/>
              <a:t>に含まれるため支持度は</a:t>
            </a:r>
            <a:r>
              <a:rPr lang="en-US" altLang="ja-JP" sz="2500" dirty="0" smtClean="0"/>
              <a:t>2</a:t>
            </a:r>
          </a:p>
          <a:p>
            <a:pPr lvl="1"/>
            <a:endParaRPr lang="en-US" altLang="ja-JP" sz="2800" dirty="0"/>
          </a:p>
        </p:txBody>
      </p:sp>
      <p:sp>
        <p:nvSpPr>
          <p:cNvPr id="4" name="スライド番号プレースホルダー 3"/>
          <p:cNvSpPr>
            <a:spLocks noGrp="1"/>
          </p:cNvSpPr>
          <p:nvPr>
            <p:ph type="sldNum" sz="quarter" idx="12"/>
          </p:nvPr>
        </p:nvSpPr>
        <p:spPr>
          <a:xfrm>
            <a:off x="7822531" y="6337773"/>
            <a:ext cx="1150938" cy="288925"/>
          </a:xfrm>
        </p:spPr>
        <p:txBody>
          <a:bodyPr/>
          <a:lstStyle/>
          <a:p>
            <a:fld id="{BF0FB649-CAF6-47C7-8793-6679D20694D9}" type="slidenum">
              <a:rPr lang="en-US" altLang="ja-JP" smtClean="0"/>
              <a:pPr/>
              <a:t>7</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988906763"/>
              </p:ext>
            </p:extLst>
          </p:nvPr>
        </p:nvGraphicFramePr>
        <p:xfrm>
          <a:off x="1428328" y="4768552"/>
          <a:ext cx="6096000" cy="1828800"/>
        </p:xfrm>
        <a:graphic>
          <a:graphicData uri="http://schemas.openxmlformats.org/drawingml/2006/table">
            <a:tbl>
              <a:tblPr firstRow="1" bandRow="1">
                <a:tableStyleId>{5C22544A-7EE6-4342-B048-85BDC9FD1C3A}</a:tableStyleId>
              </a:tblPr>
              <a:tblGrid>
                <a:gridCol w="1343223"/>
                <a:gridCol w="4752777"/>
              </a:tblGrid>
              <a:tr h="370840">
                <a:tc>
                  <a:txBody>
                    <a:bodyPr/>
                    <a:lstStyle/>
                    <a:p>
                      <a:pPr algn="ctr"/>
                      <a:r>
                        <a:rPr kumimoji="1" lang="ja-JP" altLang="en-US" sz="2400" dirty="0" smtClean="0">
                          <a:solidFill>
                            <a:schemeClr val="tx1"/>
                          </a:solidFill>
                        </a:rPr>
                        <a:t>系列</a:t>
                      </a:r>
                      <a:r>
                        <a:rPr kumimoji="1" lang="en-US" altLang="ja-JP" sz="2400" dirty="0" smtClean="0">
                          <a:solidFill>
                            <a:schemeClr val="tx1"/>
                          </a:solidFill>
                        </a:rPr>
                        <a:t>ID</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solidFill>
                            <a:schemeClr val="tx1"/>
                          </a:solidFill>
                        </a:rPr>
                        <a:t>アイテム列</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2400" dirty="0" smtClean="0">
                          <a:solidFill>
                            <a:schemeClr val="tx1"/>
                          </a:solidFill>
                        </a:rPr>
                        <a:t>1</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b="0" dirty="0" smtClean="0">
                          <a:solidFill>
                            <a:schemeClr val="tx1"/>
                          </a:solidFill>
                        </a:rPr>
                        <a:t>a   b   </a:t>
                      </a:r>
                      <a:r>
                        <a:rPr kumimoji="1" lang="en-US" altLang="ja-JP" sz="2400" b="1" dirty="0" smtClean="0">
                          <a:solidFill>
                            <a:srgbClr val="C00000"/>
                          </a:solidFill>
                        </a:rPr>
                        <a:t>c</a:t>
                      </a:r>
                      <a:r>
                        <a:rPr kumimoji="1" lang="en-US" altLang="ja-JP" sz="2400" dirty="0" smtClean="0">
                          <a:solidFill>
                            <a:schemeClr val="tx1"/>
                          </a:solidFill>
                        </a:rPr>
                        <a:t>   b   </a:t>
                      </a:r>
                      <a:r>
                        <a:rPr kumimoji="1" lang="en-US" altLang="ja-JP" sz="2400" b="1" dirty="0" smtClean="0">
                          <a:solidFill>
                            <a:srgbClr val="C00000"/>
                          </a:solidFill>
                        </a:rPr>
                        <a:t>a</a:t>
                      </a:r>
                      <a:endParaRPr kumimoji="1" lang="ja-JP" altLang="en-US" sz="2400"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en-US" altLang="ja-JP" sz="2400" dirty="0" smtClean="0">
                          <a:solidFill>
                            <a:schemeClr val="tx1"/>
                          </a:solidFill>
                        </a:rPr>
                        <a:t>2</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rPr>
                        <a:t>b   </a:t>
                      </a:r>
                      <a:r>
                        <a:rPr kumimoji="1" lang="en-US" altLang="ja-JP" sz="2400" b="1" dirty="0" smtClean="0">
                          <a:solidFill>
                            <a:srgbClr val="C00000"/>
                          </a:solidFill>
                        </a:rPr>
                        <a:t>c</a:t>
                      </a:r>
                      <a:r>
                        <a:rPr kumimoji="1" lang="en-US" altLang="ja-JP" sz="2400" dirty="0" smtClean="0">
                          <a:solidFill>
                            <a:schemeClr val="tx1"/>
                          </a:solidFill>
                        </a:rPr>
                        <a:t>   d   </a:t>
                      </a:r>
                      <a:r>
                        <a:rPr kumimoji="1" lang="en-US" altLang="ja-JP" sz="2400" b="1" dirty="0" smtClean="0">
                          <a:solidFill>
                            <a:srgbClr val="C00000"/>
                          </a:solidFill>
                        </a:rPr>
                        <a:t>a</a:t>
                      </a:r>
                      <a:r>
                        <a:rPr kumimoji="1" lang="en-US" altLang="ja-JP" sz="2400" dirty="0" smtClean="0">
                          <a:solidFill>
                            <a:schemeClr val="tx1"/>
                          </a:solidFill>
                        </a:rPr>
                        <a:t>   b   e </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en-US" altLang="ja-JP" sz="2400" dirty="0" smtClean="0">
                          <a:solidFill>
                            <a:schemeClr val="tx1"/>
                          </a:solidFill>
                        </a:rPr>
                        <a:t>3</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rPr>
                        <a:t>b   </a:t>
                      </a:r>
                      <a:r>
                        <a:rPr kumimoji="1" lang="en-US" altLang="ja-JP" sz="2400" dirty="0" err="1" smtClean="0">
                          <a:solidFill>
                            <a:schemeClr val="tx1"/>
                          </a:solidFill>
                        </a:rPr>
                        <a:t>b</a:t>
                      </a:r>
                      <a:r>
                        <a:rPr kumimoji="1" lang="en-US" altLang="ja-JP" sz="2400" dirty="0" smtClean="0">
                          <a:solidFill>
                            <a:schemeClr val="tx1"/>
                          </a:solidFill>
                        </a:rPr>
                        <a:t>   a   c   d   e   b</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角丸四角形 8"/>
          <p:cNvSpPr/>
          <p:nvPr/>
        </p:nvSpPr>
        <p:spPr>
          <a:xfrm>
            <a:off x="1403648" y="5229200"/>
            <a:ext cx="6120680" cy="432048"/>
          </a:xfrm>
          <a:prstGeom prst="roundRect">
            <a:avLst/>
          </a:prstGeom>
          <a:noFill/>
          <a:ln w="698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1403648" y="5661248"/>
            <a:ext cx="6120680" cy="432048"/>
          </a:xfrm>
          <a:prstGeom prst="roundRect">
            <a:avLst/>
          </a:prstGeom>
          <a:noFill/>
          <a:ln w="698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5049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74638"/>
            <a:ext cx="8218488" cy="1143000"/>
          </a:xfrm>
        </p:spPr>
        <p:txBody>
          <a:bodyPr/>
          <a:lstStyle/>
          <a:p>
            <a:r>
              <a:rPr kumimoji="1" lang="ja-JP" altLang="en-US" sz="4000" dirty="0" smtClean="0"/>
              <a:t>シーケンシャルパターンマイニング</a:t>
            </a:r>
            <a:r>
              <a:rPr kumimoji="1" lang="en-US" altLang="ja-JP" sz="4000" dirty="0" smtClean="0"/>
              <a:t/>
            </a:r>
            <a:br>
              <a:rPr kumimoji="1" lang="en-US" altLang="ja-JP" sz="4000" dirty="0" smtClean="0"/>
            </a:br>
            <a:r>
              <a:rPr kumimoji="1" lang="en-US" altLang="ja-JP" sz="4000" dirty="0" smtClean="0"/>
              <a:t>-</a:t>
            </a:r>
            <a:r>
              <a:rPr kumimoji="1" lang="ja-JP" altLang="en-US" sz="4000" dirty="0" smtClean="0"/>
              <a:t>頻出系列パターン</a:t>
            </a:r>
            <a:r>
              <a:rPr lang="en-US" altLang="ja-JP" sz="4000" dirty="0" smtClean="0"/>
              <a:t>-</a:t>
            </a:r>
            <a:endParaRPr kumimoji="1" lang="ja-JP" altLang="en-US" sz="4000" dirty="0"/>
          </a:p>
        </p:txBody>
      </p:sp>
      <p:sp>
        <p:nvSpPr>
          <p:cNvPr id="3" name="コンテンツ プレースホルダー 2"/>
          <p:cNvSpPr>
            <a:spLocks noGrp="1"/>
          </p:cNvSpPr>
          <p:nvPr>
            <p:ph idx="1"/>
          </p:nvPr>
        </p:nvSpPr>
        <p:spPr>
          <a:xfrm>
            <a:off x="144784" y="1600206"/>
            <a:ext cx="8891712" cy="4525963"/>
          </a:xfrm>
        </p:spPr>
        <p:txBody>
          <a:bodyPr/>
          <a:lstStyle/>
          <a:p>
            <a:r>
              <a:rPr lang="ja-JP" altLang="en-US" sz="3200" dirty="0" smtClean="0"/>
              <a:t>頻出系列パターン</a:t>
            </a:r>
            <a:endParaRPr lang="en-US" altLang="ja-JP" sz="3200" dirty="0" smtClean="0"/>
          </a:p>
          <a:p>
            <a:pPr lvl="1"/>
            <a:r>
              <a:rPr lang="ja-JP" altLang="en-US" sz="2800" dirty="0" smtClean="0"/>
              <a:t>指定した最小支持度を満たす系列</a:t>
            </a:r>
            <a:r>
              <a:rPr lang="ja-JP" altLang="en-US" sz="2800" dirty="0"/>
              <a:t>パターン</a:t>
            </a:r>
            <a:endParaRPr lang="en-US" altLang="ja-JP" sz="2800" dirty="0" smtClean="0"/>
          </a:p>
          <a:p>
            <a:r>
              <a:rPr lang="ja-JP" altLang="en-US" sz="3100" dirty="0" smtClean="0"/>
              <a:t>系列長：系列パターンに含まれるアイテムの数</a:t>
            </a:r>
            <a:endParaRPr lang="en-US" altLang="ja-JP" sz="3100" dirty="0" smtClean="0"/>
          </a:p>
        </p:txBody>
      </p:sp>
      <p:sp>
        <p:nvSpPr>
          <p:cNvPr id="4" name="スライド番号プレースホルダー 3"/>
          <p:cNvSpPr>
            <a:spLocks noGrp="1"/>
          </p:cNvSpPr>
          <p:nvPr>
            <p:ph type="sldNum" sz="quarter" idx="12"/>
          </p:nvPr>
        </p:nvSpPr>
        <p:spPr>
          <a:xfrm>
            <a:off x="7822531" y="6308737"/>
            <a:ext cx="1150938" cy="288925"/>
          </a:xfrm>
        </p:spPr>
        <p:txBody>
          <a:bodyPr/>
          <a:lstStyle/>
          <a:p>
            <a:fld id="{BF0FB649-CAF6-47C7-8793-6679D20694D9}" type="slidenum">
              <a:rPr lang="en-US" altLang="ja-JP" smtClean="0"/>
              <a:pPr/>
              <a:t>8</a:t>
            </a:fld>
            <a:endParaRPr lang="en-US" altLang="ja-JP" dirty="0"/>
          </a:p>
        </p:txBody>
      </p:sp>
      <p:graphicFrame>
        <p:nvGraphicFramePr>
          <p:cNvPr id="6" name="表 5"/>
          <p:cNvGraphicFramePr>
            <a:graphicFrameLocks noGrp="1"/>
          </p:cNvGraphicFramePr>
          <p:nvPr>
            <p:extLst>
              <p:ext uri="{D42A27DB-BD31-4B8C-83A1-F6EECF244321}">
                <p14:modId xmlns:p14="http://schemas.microsoft.com/office/powerpoint/2010/main" val="955038895"/>
              </p:ext>
            </p:extLst>
          </p:nvPr>
        </p:nvGraphicFramePr>
        <p:xfrm>
          <a:off x="1259632" y="3429000"/>
          <a:ext cx="6096000" cy="1828800"/>
        </p:xfrm>
        <a:graphic>
          <a:graphicData uri="http://schemas.openxmlformats.org/drawingml/2006/table">
            <a:tbl>
              <a:tblPr firstRow="1" bandRow="1">
                <a:tableStyleId>{5C22544A-7EE6-4342-B048-85BDC9FD1C3A}</a:tableStyleId>
              </a:tblPr>
              <a:tblGrid>
                <a:gridCol w="1343223"/>
                <a:gridCol w="4752777"/>
              </a:tblGrid>
              <a:tr h="370840">
                <a:tc>
                  <a:txBody>
                    <a:bodyPr/>
                    <a:lstStyle/>
                    <a:p>
                      <a:pPr algn="ctr"/>
                      <a:r>
                        <a:rPr kumimoji="1" lang="ja-JP" altLang="en-US" sz="2400" dirty="0" smtClean="0">
                          <a:solidFill>
                            <a:schemeClr val="tx1"/>
                          </a:solidFill>
                        </a:rPr>
                        <a:t>系列</a:t>
                      </a:r>
                      <a:r>
                        <a:rPr kumimoji="1" lang="en-US" altLang="ja-JP" sz="2400" dirty="0" smtClean="0">
                          <a:solidFill>
                            <a:schemeClr val="tx1"/>
                          </a:solidFill>
                        </a:rPr>
                        <a:t>ID</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solidFill>
                            <a:schemeClr val="tx1"/>
                          </a:solidFill>
                        </a:rPr>
                        <a:t>アイテム列</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kumimoji="1" lang="en-US" altLang="ja-JP" sz="2400" dirty="0" smtClean="0">
                          <a:solidFill>
                            <a:schemeClr val="tx1"/>
                          </a:solidFill>
                        </a:rPr>
                        <a:t>1</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rPr>
                        <a:t>a   </a:t>
                      </a:r>
                      <a:r>
                        <a:rPr kumimoji="1" lang="en-US" altLang="ja-JP" sz="2400" b="1" dirty="0" smtClean="0">
                          <a:solidFill>
                            <a:srgbClr val="C00000"/>
                          </a:solidFill>
                        </a:rPr>
                        <a:t>b   c   b</a:t>
                      </a:r>
                      <a:r>
                        <a:rPr kumimoji="1" lang="en-US" altLang="ja-JP" sz="2400" dirty="0" smtClean="0">
                          <a:solidFill>
                            <a:schemeClr val="tx1"/>
                          </a:solidFill>
                        </a:rPr>
                        <a:t>   a</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en-US" altLang="ja-JP" sz="2400" dirty="0" smtClean="0">
                          <a:solidFill>
                            <a:schemeClr val="tx1"/>
                          </a:solidFill>
                        </a:rPr>
                        <a:t>2</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b="1" dirty="0" smtClean="0">
                          <a:solidFill>
                            <a:srgbClr val="C00000"/>
                          </a:solidFill>
                        </a:rPr>
                        <a:t>b   c</a:t>
                      </a:r>
                      <a:r>
                        <a:rPr kumimoji="1" lang="en-US" altLang="ja-JP" sz="2400" dirty="0" smtClean="0">
                          <a:solidFill>
                            <a:schemeClr val="tx1"/>
                          </a:solidFill>
                        </a:rPr>
                        <a:t>   d   a   </a:t>
                      </a:r>
                      <a:r>
                        <a:rPr kumimoji="1" lang="en-US" altLang="ja-JP" sz="2400" b="1" dirty="0" smtClean="0">
                          <a:solidFill>
                            <a:srgbClr val="C00000"/>
                          </a:solidFill>
                        </a:rPr>
                        <a:t>b</a:t>
                      </a:r>
                      <a:r>
                        <a:rPr kumimoji="1" lang="en-US" altLang="ja-JP" sz="2400" dirty="0" smtClean="0">
                          <a:solidFill>
                            <a:schemeClr val="tx1"/>
                          </a:solidFill>
                        </a:rPr>
                        <a:t>   e </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kumimoji="1" lang="en-US" altLang="ja-JP" sz="2400" dirty="0" smtClean="0">
                          <a:solidFill>
                            <a:schemeClr val="tx1"/>
                          </a:solidFill>
                        </a:rPr>
                        <a:t>3</a:t>
                      </a:r>
                      <a:endParaRPr kumimoji="1" lang="ja-JP" alt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rPr>
                        <a:t>a   </a:t>
                      </a:r>
                      <a:r>
                        <a:rPr kumimoji="1" lang="en-US" altLang="ja-JP" sz="2400" b="1" dirty="0" smtClean="0">
                          <a:solidFill>
                            <a:srgbClr val="C00000"/>
                          </a:solidFill>
                        </a:rPr>
                        <a:t>b</a:t>
                      </a:r>
                      <a:r>
                        <a:rPr kumimoji="1" lang="en-US" altLang="ja-JP" sz="2400" dirty="0" smtClean="0">
                          <a:solidFill>
                            <a:schemeClr val="tx1"/>
                          </a:solidFill>
                        </a:rPr>
                        <a:t>   a   </a:t>
                      </a:r>
                      <a:r>
                        <a:rPr kumimoji="1" lang="en-US" altLang="ja-JP" sz="2400" b="1" dirty="0" smtClean="0">
                          <a:solidFill>
                            <a:srgbClr val="C00000"/>
                          </a:solidFill>
                        </a:rPr>
                        <a:t>c   </a:t>
                      </a:r>
                      <a:r>
                        <a:rPr kumimoji="1" lang="en-US" altLang="ja-JP" sz="2400" b="0" dirty="0" smtClean="0">
                          <a:solidFill>
                            <a:schemeClr val="tx1"/>
                          </a:solidFill>
                        </a:rPr>
                        <a:t>d</a:t>
                      </a:r>
                      <a:r>
                        <a:rPr kumimoji="1" lang="en-US" altLang="ja-JP" sz="2400" dirty="0" smtClean="0">
                          <a:solidFill>
                            <a:schemeClr val="tx1"/>
                          </a:solidFill>
                        </a:rPr>
                        <a:t>   e   </a:t>
                      </a:r>
                      <a:r>
                        <a:rPr kumimoji="1" lang="en-US" altLang="ja-JP" sz="2400" b="1" dirty="0" smtClean="0">
                          <a:solidFill>
                            <a:srgbClr val="C00000"/>
                          </a:solidFill>
                        </a:rPr>
                        <a:t>b</a:t>
                      </a:r>
                      <a:endParaRPr kumimoji="1" lang="ja-JP" altLang="en-US" sz="2400" b="1"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テキスト ボックス 4"/>
          <p:cNvSpPr txBox="1"/>
          <p:nvPr/>
        </p:nvSpPr>
        <p:spPr>
          <a:xfrm>
            <a:off x="395536" y="5499088"/>
            <a:ext cx="8267007" cy="954107"/>
          </a:xfrm>
          <a:prstGeom prst="rect">
            <a:avLst/>
          </a:prstGeom>
          <a:noFill/>
        </p:spPr>
        <p:txBody>
          <a:bodyPr wrap="none" rtlCol="0">
            <a:spAutoFit/>
          </a:bodyPr>
          <a:lstStyle/>
          <a:p>
            <a:r>
              <a:rPr lang="ja-JP" altLang="en-US" sz="2800" dirty="0" smtClean="0"/>
              <a:t>最小支持度</a:t>
            </a:r>
            <a:r>
              <a:rPr lang="en-US" altLang="ja-JP" sz="2800" dirty="0" smtClean="0"/>
              <a:t>2</a:t>
            </a:r>
            <a:r>
              <a:rPr lang="ja-JP" altLang="en-US" sz="2800" dirty="0" smtClean="0"/>
              <a:t>でマイニングを行うと，一例として</a:t>
            </a:r>
            <a:endParaRPr lang="en-US" altLang="ja-JP" sz="2800" dirty="0" smtClean="0"/>
          </a:p>
          <a:p>
            <a:r>
              <a:rPr lang="ja-JP" altLang="en-US" sz="2800" dirty="0" smtClean="0"/>
              <a:t>系列パターン</a:t>
            </a:r>
            <a:r>
              <a:rPr lang="en-US" altLang="ja-JP" sz="2800" b="1" dirty="0" smtClean="0">
                <a:solidFill>
                  <a:srgbClr val="C00000"/>
                </a:solidFill>
              </a:rPr>
              <a:t>(</a:t>
            </a:r>
            <a:r>
              <a:rPr lang="en-US" altLang="ja-JP" sz="2800" b="1" dirty="0" err="1" smtClean="0">
                <a:solidFill>
                  <a:srgbClr val="C00000"/>
                </a:solidFill>
              </a:rPr>
              <a:t>b,c,b</a:t>
            </a:r>
            <a:r>
              <a:rPr lang="en-US" altLang="ja-JP" sz="2800" b="1" dirty="0" smtClean="0">
                <a:solidFill>
                  <a:srgbClr val="C00000"/>
                </a:solidFill>
              </a:rPr>
              <a:t>)</a:t>
            </a:r>
            <a:r>
              <a:rPr lang="en-US" altLang="ja-JP" sz="2800" dirty="0" smtClean="0"/>
              <a:t>(</a:t>
            </a:r>
            <a:r>
              <a:rPr lang="ja-JP" altLang="en-US" sz="2800" dirty="0" smtClean="0"/>
              <a:t>系列長</a:t>
            </a:r>
            <a:r>
              <a:rPr lang="en-US" altLang="ja-JP" sz="2800" dirty="0" smtClean="0"/>
              <a:t>3</a:t>
            </a:r>
            <a:r>
              <a:rPr lang="ja-JP" altLang="en-US" sz="2800" dirty="0" err="1" smtClean="0"/>
              <a:t>，</a:t>
            </a:r>
            <a:r>
              <a:rPr lang="ja-JP" altLang="en-US" sz="2800" dirty="0" smtClean="0"/>
              <a:t>支持度</a:t>
            </a:r>
            <a:r>
              <a:rPr lang="en-US" altLang="ja-JP" sz="2800" dirty="0"/>
              <a:t>3</a:t>
            </a:r>
            <a:r>
              <a:rPr lang="en-US" altLang="ja-JP" sz="2800" dirty="0" smtClean="0"/>
              <a:t>)</a:t>
            </a:r>
            <a:r>
              <a:rPr lang="ja-JP" altLang="en-US" sz="2800" dirty="0" smtClean="0"/>
              <a:t>が出力される</a:t>
            </a:r>
            <a:endParaRPr kumimoji="1" lang="ja-JP" altLang="en-US" sz="2800" dirty="0"/>
          </a:p>
        </p:txBody>
      </p:sp>
    </p:spTree>
    <p:extLst>
      <p:ext uri="{BB962C8B-B14F-4D97-AF65-F5344CB8AC3E}">
        <p14:creationId xmlns:p14="http://schemas.microsoft.com/office/powerpoint/2010/main" val="991215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7020272" y="4471321"/>
            <a:ext cx="1662573" cy="901895"/>
          </a:xfrm>
          <a:prstGeom prst="rect">
            <a:avLst/>
          </a:prstGeom>
          <a:solidFill>
            <a:srgbClr val="F4FB9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z="4000" dirty="0" smtClean="0"/>
              <a:t>組込みプログラムの特性</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lang="ja-JP" altLang="en-US" sz="3200" dirty="0" smtClean="0"/>
              <a:t>厳しい時間制約</a:t>
            </a:r>
            <a:endParaRPr lang="en-US" altLang="ja-JP" sz="3200" dirty="0" smtClean="0"/>
          </a:p>
          <a:p>
            <a:pPr lvl="1"/>
            <a:r>
              <a:rPr lang="ja-JP" altLang="en-US" sz="2800" dirty="0" smtClean="0"/>
              <a:t>リアルタイム性</a:t>
            </a:r>
            <a:endParaRPr lang="en-US" altLang="ja-JP" sz="2800" dirty="0" smtClean="0"/>
          </a:p>
          <a:p>
            <a:pPr lvl="2"/>
            <a:r>
              <a:rPr lang="ja-JP" altLang="en-US" sz="2500" dirty="0"/>
              <a:t>計算</a:t>
            </a:r>
            <a:r>
              <a:rPr lang="ja-JP" altLang="en-US" sz="2500" dirty="0" smtClean="0"/>
              <a:t>を正確に，時間内に完了することを保証する</a:t>
            </a:r>
            <a:endParaRPr kumimoji="1" lang="en-US" altLang="ja-JP" sz="2500" dirty="0" smtClean="0"/>
          </a:p>
        </p:txBody>
      </p:sp>
      <p:sp>
        <p:nvSpPr>
          <p:cNvPr id="4" name="スライド番号プレースホルダー 3"/>
          <p:cNvSpPr>
            <a:spLocks noGrp="1"/>
          </p:cNvSpPr>
          <p:nvPr>
            <p:ph type="sldNum" sz="quarter" idx="12"/>
          </p:nvPr>
        </p:nvSpPr>
        <p:spPr>
          <a:xfrm>
            <a:off x="7812955" y="6264753"/>
            <a:ext cx="1150938" cy="288925"/>
          </a:xfrm>
        </p:spPr>
        <p:txBody>
          <a:bodyPr/>
          <a:lstStyle/>
          <a:p>
            <a:fld id="{BF0FB649-CAF6-47C7-8793-6679D20694D9}" type="slidenum">
              <a:rPr lang="en-US" altLang="ja-JP" smtClean="0"/>
              <a:pPr/>
              <a:t>9</a:t>
            </a:fld>
            <a:endParaRPr lang="en-US" altLang="ja-JP" dirty="0"/>
          </a:p>
        </p:txBody>
      </p:sp>
      <p:cxnSp>
        <p:nvCxnSpPr>
          <p:cNvPr id="5" name="直線矢印コネクタ 4"/>
          <p:cNvCxnSpPr/>
          <p:nvPr/>
        </p:nvCxnSpPr>
        <p:spPr>
          <a:xfrm rot="16200000">
            <a:off x="1115616" y="3145324"/>
            <a:ext cx="0" cy="864096"/>
          </a:xfrm>
          <a:prstGeom prst="straightConnector1">
            <a:avLst/>
          </a:prstGeom>
          <a:ln w="825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543992" y="3284984"/>
            <a:ext cx="7217040" cy="584775"/>
          </a:xfrm>
          <a:prstGeom prst="rect">
            <a:avLst/>
          </a:prstGeom>
          <a:noFill/>
          <a:ln>
            <a:solidFill>
              <a:schemeClr val="tx1"/>
            </a:solidFill>
          </a:ln>
        </p:spPr>
        <p:txBody>
          <a:bodyPr wrap="none" rtlCol="0">
            <a:spAutoFit/>
          </a:bodyPr>
          <a:lstStyle/>
          <a:p>
            <a:r>
              <a:rPr kumimoji="1" lang="ja-JP" altLang="en-US" sz="3200" dirty="0" smtClean="0"/>
              <a:t>ジャンプ命令，プリプロセッサ命令の多用</a:t>
            </a:r>
            <a:endParaRPr kumimoji="1" lang="ja-JP" altLang="en-US" sz="3200" dirty="0"/>
          </a:p>
        </p:txBody>
      </p:sp>
      <p:graphicFrame>
        <p:nvGraphicFramePr>
          <p:cNvPr id="8" name="図表 7"/>
          <p:cNvGraphicFramePr/>
          <p:nvPr>
            <p:extLst>
              <p:ext uri="{D42A27DB-BD31-4B8C-83A1-F6EECF244321}">
                <p14:modId xmlns:p14="http://schemas.microsoft.com/office/powerpoint/2010/main" val="1860059084"/>
              </p:ext>
            </p:extLst>
          </p:nvPr>
        </p:nvGraphicFramePr>
        <p:xfrm>
          <a:off x="1828447" y="4119973"/>
          <a:ext cx="1011784" cy="1035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左カーブ矢印 8"/>
          <p:cNvSpPr/>
          <p:nvPr/>
        </p:nvSpPr>
        <p:spPr>
          <a:xfrm>
            <a:off x="2840231" y="4941168"/>
            <a:ext cx="504056" cy="1008112"/>
          </a:xfrm>
          <a:prstGeom prst="curved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テキスト ボックス 9"/>
          <p:cNvSpPr txBox="1"/>
          <p:nvPr/>
        </p:nvSpPr>
        <p:spPr>
          <a:xfrm>
            <a:off x="3344287" y="5081508"/>
            <a:ext cx="939681" cy="400110"/>
          </a:xfrm>
          <a:prstGeom prst="rect">
            <a:avLst/>
          </a:prstGeom>
          <a:noFill/>
        </p:spPr>
        <p:txBody>
          <a:bodyPr wrap="none" rtlCol="0">
            <a:spAutoFit/>
          </a:bodyPr>
          <a:lstStyle/>
          <a:p>
            <a:r>
              <a:rPr lang="en-US" altLang="ja-JP" sz="2000" dirty="0" err="1"/>
              <a:t>g</a:t>
            </a:r>
            <a:r>
              <a:rPr kumimoji="1" lang="en-US" altLang="ja-JP" sz="2000" dirty="0" err="1" smtClean="0"/>
              <a:t>oto</a:t>
            </a:r>
            <a:r>
              <a:rPr lang="ja-JP" altLang="en-US" sz="2000" dirty="0"/>
              <a:t>文</a:t>
            </a:r>
            <a:endParaRPr kumimoji="1" lang="ja-JP" altLang="en-US" sz="2000" dirty="0"/>
          </a:p>
        </p:txBody>
      </p:sp>
      <p:sp>
        <p:nvSpPr>
          <p:cNvPr id="11" name="テキスト ボックス 10"/>
          <p:cNvSpPr txBox="1"/>
          <p:nvPr/>
        </p:nvSpPr>
        <p:spPr>
          <a:xfrm>
            <a:off x="20395" y="5123511"/>
            <a:ext cx="2031325" cy="461665"/>
          </a:xfrm>
          <a:prstGeom prst="rect">
            <a:avLst/>
          </a:prstGeom>
          <a:noFill/>
        </p:spPr>
        <p:txBody>
          <a:bodyPr wrap="none" rtlCol="0">
            <a:spAutoFit/>
          </a:bodyPr>
          <a:lstStyle/>
          <a:p>
            <a:r>
              <a:rPr lang="ja-JP" altLang="en-US" sz="2400" dirty="0" smtClean="0"/>
              <a:t>実行時間短縮</a:t>
            </a:r>
            <a:endParaRPr kumimoji="1" lang="ja-JP" altLang="en-US" sz="2400" dirty="0"/>
          </a:p>
        </p:txBody>
      </p:sp>
      <p:sp>
        <p:nvSpPr>
          <p:cNvPr id="12" name="テキスト ボックス 11"/>
          <p:cNvSpPr txBox="1"/>
          <p:nvPr/>
        </p:nvSpPr>
        <p:spPr>
          <a:xfrm>
            <a:off x="7020272" y="4077072"/>
            <a:ext cx="1651414" cy="2554545"/>
          </a:xfrm>
          <a:prstGeom prst="rect">
            <a:avLst/>
          </a:prstGeom>
          <a:noFill/>
          <a:ln>
            <a:solidFill>
              <a:schemeClr val="tx1"/>
            </a:solidFill>
          </a:ln>
        </p:spPr>
        <p:txBody>
          <a:bodyPr wrap="none" rtlCol="0">
            <a:spAutoFit/>
          </a:bodyPr>
          <a:lstStyle/>
          <a:p>
            <a:r>
              <a:rPr kumimoji="1" lang="en-US" altLang="ja-JP" sz="2000" dirty="0" smtClean="0"/>
              <a:t>#</a:t>
            </a:r>
            <a:r>
              <a:rPr kumimoji="1" lang="en-US" altLang="ja-JP" sz="2000" dirty="0" err="1" smtClean="0"/>
              <a:t>ifdef</a:t>
            </a:r>
            <a:r>
              <a:rPr kumimoji="1" lang="en-US" altLang="ja-JP" sz="2000" dirty="0" smtClean="0"/>
              <a:t> </a:t>
            </a:r>
            <a:r>
              <a:rPr kumimoji="1" lang="ja-JP" altLang="en-US" sz="2000" dirty="0" smtClean="0"/>
              <a:t>条件式</a:t>
            </a:r>
            <a:endParaRPr kumimoji="1" lang="en-US" altLang="ja-JP" sz="2000" dirty="0" smtClean="0"/>
          </a:p>
          <a:p>
            <a:endParaRPr lang="en-US" altLang="ja-JP" sz="2000" b="1" dirty="0" smtClean="0"/>
          </a:p>
          <a:p>
            <a:r>
              <a:rPr lang="ja-JP" altLang="en-US" sz="2000" b="1" dirty="0" smtClean="0"/>
              <a:t>実行コード</a:t>
            </a:r>
            <a:endParaRPr lang="en-US" altLang="ja-JP" sz="2000" b="1" dirty="0"/>
          </a:p>
          <a:p>
            <a:endParaRPr kumimoji="1" lang="en-US" altLang="ja-JP" sz="2000" dirty="0" smtClean="0"/>
          </a:p>
          <a:p>
            <a:r>
              <a:rPr lang="en-US" altLang="ja-JP" sz="2000" dirty="0" smtClean="0"/>
              <a:t>#else</a:t>
            </a:r>
          </a:p>
          <a:p>
            <a:r>
              <a:rPr kumimoji="1" lang="ja-JP" altLang="en-US" sz="2000" dirty="0" smtClean="0"/>
              <a:t>：</a:t>
            </a:r>
            <a:endParaRPr kumimoji="1" lang="en-US" altLang="ja-JP" sz="2000" dirty="0" smtClean="0"/>
          </a:p>
          <a:p>
            <a:r>
              <a:rPr lang="ja-JP" altLang="en-US" sz="2000" dirty="0" smtClean="0"/>
              <a:t>：</a:t>
            </a:r>
            <a:endParaRPr lang="en-US" altLang="ja-JP" sz="2000" dirty="0" smtClean="0"/>
          </a:p>
          <a:p>
            <a:r>
              <a:rPr kumimoji="1" lang="en-US" altLang="ja-JP" sz="2000" dirty="0" smtClean="0"/>
              <a:t>#</a:t>
            </a:r>
            <a:r>
              <a:rPr kumimoji="1" lang="en-US" altLang="ja-JP" sz="2000" dirty="0" err="1" smtClean="0"/>
              <a:t>endif</a:t>
            </a:r>
            <a:endParaRPr kumimoji="1" lang="en-US" altLang="ja-JP" sz="2000" dirty="0" smtClean="0"/>
          </a:p>
        </p:txBody>
      </p:sp>
      <p:sp>
        <p:nvSpPr>
          <p:cNvPr id="14" name="テキスト ボックス 13"/>
          <p:cNvSpPr txBox="1"/>
          <p:nvPr/>
        </p:nvSpPr>
        <p:spPr>
          <a:xfrm>
            <a:off x="4644008" y="4792430"/>
            <a:ext cx="2129109" cy="1200329"/>
          </a:xfrm>
          <a:prstGeom prst="rect">
            <a:avLst/>
          </a:prstGeom>
          <a:noFill/>
        </p:spPr>
        <p:txBody>
          <a:bodyPr wrap="none" rtlCol="0">
            <a:spAutoFit/>
          </a:bodyPr>
          <a:lstStyle/>
          <a:p>
            <a:r>
              <a:rPr lang="ja-JP" altLang="en-US" sz="2400" dirty="0" smtClean="0"/>
              <a:t>実行コードの</a:t>
            </a:r>
            <a:endParaRPr lang="en-US" altLang="ja-JP" sz="2400" dirty="0" smtClean="0"/>
          </a:p>
          <a:p>
            <a:r>
              <a:rPr kumimoji="1" lang="ja-JP" altLang="en-US" sz="2400" dirty="0" smtClean="0"/>
              <a:t>切り替えによる</a:t>
            </a:r>
            <a:endParaRPr kumimoji="1" lang="en-US" altLang="ja-JP" sz="2400" dirty="0" smtClean="0"/>
          </a:p>
          <a:p>
            <a:r>
              <a:rPr lang="ja-JP" altLang="en-US" sz="2400" dirty="0" smtClean="0"/>
              <a:t>実行時間短縮</a:t>
            </a:r>
            <a:endParaRPr kumimoji="1" lang="ja-JP" altLang="en-US" sz="2400" dirty="0"/>
          </a:p>
        </p:txBody>
      </p:sp>
      <p:sp>
        <p:nvSpPr>
          <p:cNvPr id="15" name="テキスト ボックス 14"/>
          <p:cNvSpPr txBox="1"/>
          <p:nvPr/>
        </p:nvSpPr>
        <p:spPr>
          <a:xfrm>
            <a:off x="2182573" y="5117122"/>
            <a:ext cx="312906" cy="400110"/>
          </a:xfrm>
          <a:prstGeom prst="rect">
            <a:avLst/>
          </a:prstGeom>
          <a:noFill/>
        </p:spPr>
        <p:txBody>
          <a:bodyPr wrap="none" rtlCol="0">
            <a:spAutoFit/>
          </a:bodyPr>
          <a:lstStyle/>
          <a:p>
            <a:r>
              <a:rPr kumimoji="1" lang="ja-JP" altLang="en-US" sz="2000" b="1" dirty="0" smtClean="0"/>
              <a:t>：</a:t>
            </a:r>
            <a:endParaRPr kumimoji="1" lang="ja-JP" altLang="en-US" sz="2000" b="1" dirty="0"/>
          </a:p>
        </p:txBody>
      </p:sp>
      <p:graphicFrame>
        <p:nvGraphicFramePr>
          <p:cNvPr id="17" name="図表 16"/>
          <p:cNvGraphicFramePr/>
          <p:nvPr>
            <p:extLst>
              <p:ext uri="{D42A27DB-BD31-4B8C-83A1-F6EECF244321}">
                <p14:modId xmlns:p14="http://schemas.microsoft.com/office/powerpoint/2010/main" val="2707722882"/>
              </p:ext>
            </p:extLst>
          </p:nvPr>
        </p:nvGraphicFramePr>
        <p:xfrm>
          <a:off x="1828447" y="5496541"/>
          <a:ext cx="1011784" cy="10356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969131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template_isamuEdition">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werPoint-template_isamuEdition" id="{7AD43660-1040-45AD-ACBA-2D86132A5529}" vid="{44CE0787-9DFC-4CE6-8618-C6E5FEBF03A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PowerPoint-template_isamuEdition</Template>
  <TotalTime>17084</TotalTime>
  <Words>6078</Words>
  <Application>Microsoft Office PowerPoint</Application>
  <PresentationFormat>画面に合わせる (4:3)</PresentationFormat>
  <Paragraphs>985</Paragraphs>
  <Slides>41</Slides>
  <Notes>41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41</vt:i4>
      </vt:variant>
    </vt:vector>
  </HeadingPairs>
  <TitlesOfParts>
    <vt:vector size="45" baseType="lpstr">
      <vt:lpstr>ＭＳ Ｐゴシック</vt:lpstr>
      <vt:lpstr>Arial</vt:lpstr>
      <vt:lpstr>Calibri</vt:lpstr>
      <vt:lpstr>PowerPoint-template_isamuEdition</vt:lpstr>
      <vt:lpstr>パターンマイニング技術を 用いたC言語プログラムからの コーディングパターン抽出</vt:lpstr>
      <vt:lpstr>コーディングパターン</vt:lpstr>
      <vt:lpstr>コーディングパターンの活用法</vt:lpstr>
      <vt:lpstr>関連研究</vt:lpstr>
      <vt:lpstr>シーケンシャルパターンマイニング -概要-</vt:lpstr>
      <vt:lpstr>シーケンシャルパターンマイニング -系列データベースと支持度-</vt:lpstr>
      <vt:lpstr>シーケンシャルパターンマイニング -系列データベースと支持度-</vt:lpstr>
      <vt:lpstr>シーケンシャルパターンマイニング -頻出系列パターン-</vt:lpstr>
      <vt:lpstr>組込みプログラムの特性</vt:lpstr>
      <vt:lpstr>研究動機</vt:lpstr>
      <vt:lpstr>研究概要</vt:lpstr>
      <vt:lpstr>コーディングパターン抽出手法の概要</vt:lpstr>
      <vt:lpstr>ステップ1:構成要素の抽出</vt:lpstr>
      <vt:lpstr>ステップ1:構成要素の抽出</vt:lpstr>
      <vt:lpstr>ステップ1:構成要素の抽出</vt:lpstr>
      <vt:lpstr>ステップ1:構成要素の抽出</vt:lpstr>
      <vt:lpstr>ステップ2:コーディングパターン抽出(1/3)</vt:lpstr>
      <vt:lpstr>ステップ2:コーディングパターン抽出(2/3)</vt:lpstr>
      <vt:lpstr>ステップ2:コーディングパターン抽出(3/3)</vt:lpstr>
      <vt:lpstr>ステップ3:結果の絞り込み -コーディングパターンの除外-</vt:lpstr>
      <vt:lpstr>ステップ3:結果の絞り込み -マクロの考慮(1/3)-</vt:lpstr>
      <vt:lpstr>ステップ3:結果の絞り込み -マクロの考慮(2/3)-</vt:lpstr>
      <vt:lpstr>ステップ3:結果の絞り込み -マクロの考慮(3/3)-</vt:lpstr>
      <vt:lpstr>ステップ3:結果の絞り込み -極大化-</vt:lpstr>
      <vt:lpstr>適用実験 -概要-</vt:lpstr>
      <vt:lpstr>適用対象</vt:lpstr>
      <vt:lpstr>適用対象 -規模-</vt:lpstr>
      <vt:lpstr>抽出されたコーディングパターンの数</vt:lpstr>
      <vt:lpstr>計算速度</vt:lpstr>
      <vt:lpstr>コーディングパターンの評価 -概要-</vt:lpstr>
      <vt:lpstr>コーディングパターンの評価 -結果-</vt:lpstr>
      <vt:lpstr>ATK2の仕様</vt:lpstr>
      <vt:lpstr>ATK2のプログラムの一部 -割込みの禁止，許可操作-</vt:lpstr>
      <vt:lpstr>ATK2のプログラムの一部 -エラーチェック-</vt:lpstr>
      <vt:lpstr>ATK2のプログラムの一部 -エラーハンドリング-</vt:lpstr>
      <vt:lpstr>仕様を表すコーディングパターン</vt:lpstr>
      <vt:lpstr>Linuxカーネルソースからの コーディングパターン</vt:lpstr>
      <vt:lpstr>考察</vt:lpstr>
      <vt:lpstr>今後の課題 -計算速度の改善-</vt:lpstr>
      <vt:lpstr>今後の課題 -コーディングパターンのグループ化-</vt:lpstr>
      <vt:lpstr>まとめ</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パターンマイニング技術を 用いた実時間プログラムの コーディングパターン検出</dc:title>
  <dc:creator>Y.Nakamura</dc:creator>
  <cp:lastModifiedBy>n-yuuta</cp:lastModifiedBy>
  <cp:revision>2060</cp:revision>
  <cp:lastPrinted>2015-05-07T07:14:49Z</cp:lastPrinted>
  <dcterms:created xsi:type="dcterms:W3CDTF">2015-02-08T01:02:30Z</dcterms:created>
  <dcterms:modified xsi:type="dcterms:W3CDTF">2015-05-12T01:28:17Z</dcterms:modified>
</cp:coreProperties>
</file>