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9"/>
  </p:notesMasterIdLst>
  <p:handoutMasterIdLst>
    <p:handoutMasterId r:id="rId70"/>
  </p:handoutMasterIdLst>
  <p:sldIdLst>
    <p:sldId id="281" r:id="rId2"/>
    <p:sldId id="346" r:id="rId3"/>
    <p:sldId id="298" r:id="rId4"/>
    <p:sldId id="352" r:id="rId5"/>
    <p:sldId id="343" r:id="rId6"/>
    <p:sldId id="347" r:id="rId7"/>
    <p:sldId id="371" r:id="rId8"/>
    <p:sldId id="379" r:id="rId9"/>
    <p:sldId id="380" r:id="rId10"/>
    <p:sldId id="265" r:id="rId11"/>
    <p:sldId id="311" r:id="rId12"/>
    <p:sldId id="328" r:id="rId13"/>
    <p:sldId id="356" r:id="rId14"/>
    <p:sldId id="375" r:id="rId15"/>
    <p:sldId id="331" r:id="rId16"/>
    <p:sldId id="332" r:id="rId17"/>
    <p:sldId id="377" r:id="rId18"/>
    <p:sldId id="378" r:id="rId19"/>
    <p:sldId id="376" r:id="rId20"/>
    <p:sldId id="370" r:id="rId21"/>
    <p:sldId id="369" r:id="rId22"/>
    <p:sldId id="368" r:id="rId23"/>
    <p:sldId id="367" r:id="rId24"/>
    <p:sldId id="366" r:id="rId25"/>
    <p:sldId id="365" r:id="rId26"/>
    <p:sldId id="363" r:id="rId27"/>
    <p:sldId id="364" r:id="rId28"/>
    <p:sldId id="359" r:id="rId29"/>
    <p:sldId id="354" r:id="rId30"/>
    <p:sldId id="353" r:id="rId31"/>
    <p:sldId id="351" r:id="rId32"/>
    <p:sldId id="349" r:id="rId33"/>
    <p:sldId id="348" r:id="rId34"/>
    <p:sldId id="344" r:id="rId35"/>
    <p:sldId id="345" r:id="rId36"/>
    <p:sldId id="342" r:id="rId37"/>
    <p:sldId id="341" r:id="rId38"/>
    <p:sldId id="339" r:id="rId39"/>
    <p:sldId id="338" r:id="rId40"/>
    <p:sldId id="330" r:id="rId41"/>
    <p:sldId id="279" r:id="rId42"/>
    <p:sldId id="313" r:id="rId43"/>
    <p:sldId id="320" r:id="rId44"/>
    <p:sldId id="316" r:id="rId45"/>
    <p:sldId id="321" r:id="rId46"/>
    <p:sldId id="268" r:id="rId47"/>
    <p:sldId id="269" r:id="rId48"/>
    <p:sldId id="270" r:id="rId49"/>
    <p:sldId id="282" r:id="rId50"/>
    <p:sldId id="292" r:id="rId51"/>
    <p:sldId id="293" r:id="rId52"/>
    <p:sldId id="294" r:id="rId53"/>
    <p:sldId id="295" r:id="rId54"/>
    <p:sldId id="296" r:id="rId55"/>
    <p:sldId id="297" r:id="rId56"/>
    <p:sldId id="301" r:id="rId57"/>
    <p:sldId id="303" r:id="rId58"/>
    <p:sldId id="304" r:id="rId59"/>
    <p:sldId id="306" r:id="rId60"/>
    <p:sldId id="314" r:id="rId61"/>
    <p:sldId id="317" r:id="rId62"/>
    <p:sldId id="318" r:id="rId63"/>
    <p:sldId id="319" r:id="rId64"/>
    <p:sldId id="322" r:id="rId65"/>
    <p:sldId id="323" r:id="rId66"/>
    <p:sldId id="324" r:id="rId67"/>
    <p:sldId id="326" r:id="rId68"/>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07" autoAdjust="0"/>
  </p:normalViewPr>
  <p:slideViewPr>
    <p:cSldViewPr>
      <p:cViewPr varScale="1">
        <p:scale>
          <a:sx n="62" d="100"/>
          <a:sy n="62" d="100"/>
        </p:scale>
        <p:origin x="-726" y="-90"/>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956" y="-96"/>
      </p:cViewPr>
      <p:guideLst>
        <p:guide orient="horz" pos="3130"/>
        <p:guide pos="2143"/>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5799F232-C906-4484-AA83-8CA956F36C1B}" type="datetimeFigureOut">
              <a:rPr kumimoji="1" lang="ja-JP" altLang="en-US" smtClean="0"/>
              <a:pPr/>
              <a:t>2010/2/22</a:t>
            </a:fld>
            <a:endParaRPr kumimoji="1"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0540D960-E867-4DE2-A5A2-C91D091178E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18742611-C477-43B6-BE21-55D14E9CEF97}" type="datetimeFigureOut">
              <a:rPr kumimoji="1" lang="ja-JP" altLang="en-US" smtClean="0"/>
              <a:pPr/>
              <a:t>2010/2/22</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EEA9E072-7312-47DC-B09E-78FBADE8EA6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Expand</a:t>
            </a:r>
            <a:r>
              <a:rPr kumimoji="1" lang="en-US" altLang="ja-JP" baseline="0" dirty="0" smtClean="0"/>
              <a:t> tree ---  GUI </a:t>
            </a:r>
            <a:r>
              <a:rPr kumimoji="1" lang="ja-JP" altLang="en-US" baseline="0" dirty="0" smtClean="0"/>
              <a:t>で </a:t>
            </a:r>
            <a:r>
              <a:rPr kumimoji="1" lang="en-US" altLang="ja-JP" baseline="0" dirty="0" err="1" smtClean="0"/>
              <a:t>TreeView</a:t>
            </a:r>
            <a:r>
              <a:rPr kumimoji="1" lang="en-US" altLang="ja-JP" baseline="0" dirty="0" smtClean="0"/>
              <a:t> </a:t>
            </a:r>
            <a:r>
              <a:rPr kumimoji="1" lang="ja-JP" altLang="en-US" baseline="0" dirty="0" smtClean="0"/>
              <a:t>を広げる</a:t>
            </a:r>
            <a:endParaRPr kumimoji="1" lang="en-US" altLang="ja-JP" baseline="0" dirty="0" smtClean="0"/>
          </a:p>
          <a:p>
            <a:r>
              <a:rPr kumimoji="1" lang="en-US" altLang="ja-JP" baseline="0" dirty="0" smtClean="0"/>
              <a:t>Bind socket ---   </a:t>
            </a:r>
            <a:r>
              <a:rPr kumimoji="1" lang="ja-JP" altLang="en-US" baseline="0" dirty="0" smtClean="0"/>
              <a:t>ネットワークで </a:t>
            </a:r>
            <a:r>
              <a:rPr kumimoji="1" lang="en-US" altLang="ja-JP" baseline="0" dirty="0" smtClean="0"/>
              <a:t>Socket </a:t>
            </a:r>
            <a:r>
              <a:rPr kumimoji="1" lang="ja-JP" altLang="en-US" baseline="0" dirty="0" smtClean="0"/>
              <a:t>にアドレスを結び付ける</a:t>
            </a:r>
            <a:endParaRPr kumimoji="1" lang="ja-JP" altLang="en-US" dirty="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2</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Void</a:t>
            </a:r>
            <a:r>
              <a:rPr kumimoji="1" lang="ja-JP" altLang="en-US" dirty="0" smtClean="0"/>
              <a:t>は</a:t>
            </a:r>
            <a:r>
              <a:rPr kumimoji="1" lang="en-US" altLang="ja-JP" dirty="0" smtClean="0"/>
              <a:t>void</a:t>
            </a:r>
            <a:r>
              <a:rPr kumimoji="1" lang="ja-JP" altLang="en-US" dirty="0" smtClean="0"/>
              <a:t>とする</a:t>
            </a:r>
            <a:endParaRPr kumimoji="1" lang="ja-JP" altLang="en-US" dirty="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24</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しかし，既存のシソーラスを命名支援に用いる際には，自然言語とプログラムの間や，ドメインと別のドメインの間で単語間の関係が異なる場合があるということが問題となります．そのため，既存のシソーラスを用いて命名支援を行った場合，例示される関係とプログラム中で実際に使われる関係が食い違うことになり，十分な命名支援を行うことができないと考えられます．</a:t>
            </a:r>
            <a:endParaRPr kumimoji="1" lang="ja-JP" altLang="en-US" dirty="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28</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30</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しかし，既存のシソーラスを命名支援に用いる際には，自然言語とプログラムの間や，ドメインと別のドメインの間で単語間の関係が異なる場合があるということが問題となります．そのため，既存のシソーラスを用いて命名支援を行った場合，例示される関係とプログラム中で実際に使われる関係が食い違うことになり，十分な命名支援を行うことができないと考えられます．</a:t>
            </a:r>
            <a:endParaRPr kumimoji="1" lang="ja-JP" altLang="en-US" dirty="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31</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うちシソーラスを用いて，プログラム中の識別子の命名支援が行えると考えています．具体的には編集中のソースコードに出現する識別子と関係のある単語を例示し，識別子に対する適切な命名を促します．</a:t>
            </a:r>
            <a:endParaRPr kumimoji="1" lang="ja-JP" altLang="en-US" dirty="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33</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単語間の関係により単語を分類し，体系的に整理したシソーラスと呼ばれる辞書があります．</a:t>
            </a:r>
            <a:endParaRPr kumimoji="1" lang="en-US" altLang="ja-JP" dirty="0" smtClean="0"/>
          </a:p>
          <a:p>
            <a:r>
              <a:rPr kumimoji="1" lang="ja-JP" altLang="en-US" dirty="0" smtClean="0"/>
              <a:t>シソーラスの利用例として，単語間の関係を例示することによる単語の理解支援や命名支援が挙げられます．</a:t>
            </a:r>
            <a:endParaRPr kumimoji="1" lang="ja-JP" altLang="en-US" dirty="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36</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39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単語間の関係は様々なものがありますが</a:t>
            </a:r>
            <a:r>
              <a:rPr kumimoji="1" lang="ja-JP" altLang="en-US" dirty="0" err="1" smtClean="0"/>
              <a:t>．．．</a:t>
            </a:r>
            <a:endParaRPr kumimoji="1" lang="en-US" altLang="ja-JP" dirty="0" smtClean="0"/>
          </a:p>
          <a:p>
            <a:r>
              <a:rPr kumimoji="1" lang="en-US" altLang="ja-JP" dirty="0" err="1" smtClean="0"/>
              <a:t>Jmenu</a:t>
            </a:r>
            <a:r>
              <a:rPr kumimoji="1" lang="en-US" altLang="ja-JP" dirty="0" smtClean="0"/>
              <a:t> </a:t>
            </a:r>
            <a:r>
              <a:rPr kumimoji="1" lang="ja-JP" altLang="en-US" dirty="0" smtClean="0"/>
              <a:t>に </a:t>
            </a:r>
            <a:r>
              <a:rPr kumimoji="1" lang="en-US" altLang="ja-JP" dirty="0" err="1" smtClean="0"/>
              <a:t>MenuLister</a:t>
            </a:r>
            <a:r>
              <a:rPr kumimoji="1" lang="ja-JP" altLang="en-US" baseline="0" dirty="0" smtClean="0"/>
              <a:t> を追加する</a:t>
            </a:r>
            <a:endParaRPr kumimoji="1" lang="ja-JP" altLang="en-US" dirty="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既存の辞書では情報を網羅しきれない</a:t>
            </a:r>
            <a:endParaRPr kumimoji="1" lang="ja-JP" altLang="en-US" dirty="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4</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一</a:t>
            </a:r>
            <a:r>
              <a:rPr kumimoji="1" lang="ja-JP" altLang="en-US" dirty="0" smtClean="0"/>
              <a:t>定数以上の組を辞書に収録</a:t>
            </a:r>
            <a:endParaRPr kumimoji="1" lang="en-US" altLang="ja-JP" dirty="0" smtClean="0"/>
          </a:p>
          <a:p>
            <a:endParaRPr kumimoji="1" lang="en-US" altLang="ja-JP" dirty="0" smtClean="0"/>
          </a:p>
          <a:p>
            <a:r>
              <a:rPr kumimoji="1" lang="en-US" altLang="ja-JP" dirty="0" smtClean="0"/>
              <a:t>[</a:t>
            </a:r>
            <a:r>
              <a:rPr kumimoji="1" lang="ja-JP" altLang="en-US" dirty="0" smtClean="0"/>
              <a:t>スライド変える前に</a:t>
            </a:r>
            <a:r>
              <a:rPr kumimoji="1" lang="en-US" altLang="ja-JP" dirty="0" smtClean="0"/>
              <a:t>]</a:t>
            </a:r>
            <a:r>
              <a:rPr kumimoji="1" lang="ja-JP" altLang="en-US" dirty="0" smtClean="0"/>
              <a:t>   メソッド情報，  抽出パターン，  パターンマッチ</a:t>
            </a:r>
            <a:endParaRPr kumimoji="1" lang="en-US" altLang="ja-JP" dirty="0" smtClean="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6</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メソッド情報は品詞情報の付いた単語の列</a:t>
            </a:r>
            <a:r>
              <a:rPr kumimoji="1" lang="en-US" altLang="ja-JP" dirty="0" smtClean="0"/>
              <a:t>4</a:t>
            </a:r>
            <a:r>
              <a:rPr kumimoji="1" lang="ja-JP" altLang="en-US" dirty="0" smtClean="0"/>
              <a:t>組で，メソッド中の識別子に品詞情報を付加したものです．</a:t>
            </a:r>
            <a:endParaRPr kumimoji="1" lang="ja-JP" altLang="en-US" dirty="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7</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gn="just"/>
            <a:r>
              <a:rPr kumimoji="1" lang="ja-JP" altLang="en-US" dirty="0" smtClean="0"/>
              <a:t>メソッドの各要素に対応して，品詞情報を付けた単語の列またはワイルドカード</a:t>
            </a:r>
            <a:r>
              <a:rPr kumimoji="1" lang="en-US" altLang="ja-JP" dirty="0" smtClean="0"/>
              <a:t>4</a:t>
            </a:r>
            <a:r>
              <a:rPr kumimoji="1" lang="ja-JP" altLang="en-US" dirty="0" smtClean="0"/>
              <a:t>組と動詞，直接目的語，間接目的語として抽出する単語の指定で構成されます．戻り値，</a:t>
            </a:r>
            <a:r>
              <a:rPr kumimoji="1" lang="en-US" altLang="ja-JP" dirty="0" smtClean="0"/>
              <a:t>….</a:t>
            </a:r>
            <a:r>
              <a:rPr kumimoji="1" lang="ja-JP" altLang="en-US" dirty="0" smtClean="0"/>
              <a:t>メソッド</a:t>
            </a:r>
            <a:r>
              <a:rPr kumimoji="1" lang="ja-JP" altLang="en-US" dirty="0" err="1" smtClean="0"/>
              <a:t>，．．．</a:t>
            </a:r>
            <a:r>
              <a:rPr kumimoji="1" lang="ja-JP" altLang="en-US" dirty="0" smtClean="0"/>
              <a:t>引数</a:t>
            </a:r>
            <a:r>
              <a:rPr kumimoji="1" lang="ja-JP" altLang="en-US" dirty="0" err="1" smtClean="0"/>
              <a:t>，．．．</a:t>
            </a:r>
            <a:r>
              <a:rPr kumimoji="1" lang="ja-JP" altLang="en-US" dirty="0" smtClean="0"/>
              <a:t>クラス名</a:t>
            </a:r>
            <a:r>
              <a:rPr kumimoji="1" lang="ja-JP" altLang="en-US" dirty="0" err="1" smtClean="0"/>
              <a:t>，．．．</a:t>
            </a:r>
            <a:r>
              <a:rPr kumimoji="1" lang="ja-JP" altLang="en-US" dirty="0" smtClean="0"/>
              <a:t> </a:t>
            </a:r>
            <a:r>
              <a:rPr kumimoji="1" lang="en-US" altLang="ja-JP" dirty="0" smtClean="0"/>
              <a:t>Void</a:t>
            </a:r>
            <a:r>
              <a:rPr kumimoji="1" lang="ja-JP" altLang="en-US" dirty="0" smtClean="0"/>
              <a:t>とワイルドカード以外に同じ番号を付与</a:t>
            </a:r>
            <a:endParaRPr kumimoji="1" lang="ja-JP" altLang="en-US" dirty="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8</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抽出パターン中のワイルドカード以外の部分で</a:t>
            </a:r>
            <a:r>
              <a:rPr kumimoji="1" lang="ja-JP" altLang="en-US" dirty="0" err="1" smtClean="0"/>
              <a:t>，．．．．</a:t>
            </a:r>
            <a:r>
              <a:rPr kumimoji="1" lang="ja-JP" altLang="en-US" dirty="0" smtClean="0"/>
              <a:t> この抽出パターンのワイルドカード以外の品詞情報と，これに対応するメソッド情報の品詞情報が一致しますので，指定に従い，動詞</a:t>
            </a:r>
            <a:r>
              <a:rPr kumimoji="1" lang="en-US" altLang="ja-JP" dirty="0" smtClean="0"/>
              <a:t>1</a:t>
            </a:r>
            <a:r>
              <a:rPr kumimoji="1" lang="ja-JP" altLang="en-US" dirty="0" err="1" smtClean="0"/>
              <a:t>，</a:t>
            </a:r>
            <a:r>
              <a:rPr kumimoji="1" lang="ja-JP" altLang="en-US" dirty="0" smtClean="0"/>
              <a:t>名詞</a:t>
            </a:r>
            <a:r>
              <a:rPr kumimoji="1" lang="en-US" altLang="ja-JP" dirty="0" smtClean="0"/>
              <a:t>2</a:t>
            </a:r>
            <a:r>
              <a:rPr kumimoji="1" lang="ja-JP" altLang="en-US" dirty="0" err="1" smtClean="0"/>
              <a:t>，</a:t>
            </a:r>
            <a:r>
              <a:rPr kumimoji="1" lang="ja-JP" altLang="en-US" dirty="0" smtClean="0"/>
              <a:t>名詞</a:t>
            </a:r>
            <a:r>
              <a:rPr kumimoji="1" lang="en-US" altLang="ja-JP" dirty="0" smtClean="0"/>
              <a:t>4</a:t>
            </a:r>
            <a:r>
              <a:rPr kumimoji="1" lang="ja-JP" altLang="en-US" dirty="0" smtClean="0"/>
              <a:t>の単語を抽出し，三つ組を抽出します．</a:t>
            </a:r>
            <a:endParaRPr kumimoji="1" lang="ja-JP" altLang="en-US" dirty="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9</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Void</a:t>
            </a:r>
            <a:r>
              <a:rPr kumimoji="1" lang="ja-JP" altLang="en-US" dirty="0" smtClean="0"/>
              <a:t>は</a:t>
            </a:r>
            <a:r>
              <a:rPr kumimoji="1" lang="en-US" altLang="ja-JP" dirty="0" smtClean="0"/>
              <a:t>void</a:t>
            </a:r>
            <a:r>
              <a:rPr kumimoji="1" lang="ja-JP" altLang="en-US" dirty="0" smtClean="0"/>
              <a:t>とする</a:t>
            </a:r>
            <a:endParaRPr kumimoji="1" lang="ja-JP" altLang="en-US" dirty="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19</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Void</a:t>
            </a:r>
            <a:r>
              <a:rPr kumimoji="1" lang="ja-JP" altLang="en-US" dirty="0" smtClean="0"/>
              <a:t>は</a:t>
            </a:r>
            <a:r>
              <a:rPr kumimoji="1" lang="en-US" altLang="ja-JP" dirty="0" smtClean="0"/>
              <a:t>void</a:t>
            </a:r>
            <a:r>
              <a:rPr kumimoji="1" lang="ja-JP" altLang="en-US" dirty="0" smtClean="0"/>
              <a:t>とする</a:t>
            </a:r>
            <a:endParaRPr kumimoji="1" lang="ja-JP" altLang="en-US" dirty="0"/>
          </a:p>
        </p:txBody>
      </p:sp>
      <p:sp>
        <p:nvSpPr>
          <p:cNvPr id="4" name="スライド番号プレースホルダ 3"/>
          <p:cNvSpPr>
            <a:spLocks noGrp="1"/>
          </p:cNvSpPr>
          <p:nvPr>
            <p:ph type="sldNum" sz="quarter" idx="10"/>
          </p:nvPr>
        </p:nvSpPr>
        <p:spPr/>
        <p:txBody>
          <a:bodyPr/>
          <a:lstStyle/>
          <a:p>
            <a:fld id="{EEA9E072-7312-47DC-B09E-78FBADE8EA63}" type="slidenum">
              <a:rPr kumimoji="1" lang="ja-JP" altLang="en-US" smtClean="0"/>
              <a:pPr/>
              <a:t>20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82" name="Rectangle 10" descr="横線"/>
          <p:cNvSpPr>
            <a:spLocks noChangeArrowheads="1"/>
          </p:cNvSpPr>
          <p:nvPr/>
        </p:nvSpPr>
        <p:spPr bwMode="auto">
          <a:xfrm>
            <a:off x="6699250" y="908050"/>
            <a:ext cx="2192338" cy="5473700"/>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784225" y="2133600"/>
            <a:ext cx="5781675" cy="1008063"/>
          </a:xfrm>
        </p:spPr>
        <p:txBody>
          <a:bodyPr/>
          <a:lstStyle>
            <a:lvl1pPr>
              <a:defRPr sz="4400" b="1"/>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784225" y="3357563"/>
            <a:ext cx="5781675" cy="792162"/>
          </a:xfrm>
        </p:spPr>
        <p:txBody>
          <a:bodyPr/>
          <a:lstStyle>
            <a:lvl1pPr marL="0" indent="0">
              <a:buFontTx/>
              <a:buNone/>
              <a:defRPr/>
            </a:lvl1pPr>
          </a:lstStyle>
          <a:p>
            <a:r>
              <a:rPr lang="ja-JP" altLang="en-US" smtClean="0"/>
              <a:t>マスタ サブタイトルの書式設定</a:t>
            </a:r>
            <a:endParaRPr lang="ja-JP" altLang="en-US"/>
          </a:p>
        </p:txBody>
      </p:sp>
      <p:sp>
        <p:nvSpPr>
          <p:cNvPr id="3085" name="Rectangle 13"/>
          <p:cNvSpPr>
            <a:spLocks noChangeArrowheads="1"/>
          </p:cNvSpPr>
          <p:nvPr/>
        </p:nvSpPr>
        <p:spPr bwMode="auto">
          <a:xfrm>
            <a:off x="317500" y="404813"/>
            <a:ext cx="6381750" cy="503237"/>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endParaRPr lang="ja-JP" altLang="en-US"/>
          </a:p>
        </p:txBody>
      </p:sp>
      <p:sp>
        <p:nvSpPr>
          <p:cNvPr id="3086" name="Rectangle 14"/>
          <p:cNvSpPr>
            <a:spLocks noChangeArrowheads="1"/>
          </p:cNvSpPr>
          <p:nvPr/>
        </p:nvSpPr>
        <p:spPr bwMode="auto">
          <a:xfrm>
            <a:off x="6699250" y="404813"/>
            <a:ext cx="2193925" cy="503237"/>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endParaRPr lang="ja-JP" altLang="en-US"/>
          </a:p>
        </p:txBody>
      </p:sp>
      <p:sp>
        <p:nvSpPr>
          <p:cNvPr id="3087" name="Rectangle 15"/>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w="9525">
            <a:noFill/>
            <a:miter lim="800000"/>
            <a:headEnd/>
            <a:tailEnd/>
          </a:ln>
          <a:effectLst/>
        </p:spPr>
        <p:txBody>
          <a:bodyPr wrap="none" anchor="ctr"/>
          <a:lstStyle/>
          <a:p>
            <a:endParaRPr lang="ja-JP" altLang="en-US"/>
          </a:p>
        </p:txBody>
      </p:sp>
      <p:sp>
        <p:nvSpPr>
          <p:cNvPr id="3089" name="Line 17"/>
          <p:cNvSpPr>
            <a:spLocks noChangeShapeType="1"/>
          </p:cNvSpPr>
          <p:nvPr/>
        </p:nvSpPr>
        <p:spPr bwMode="auto">
          <a:xfrm>
            <a:off x="450850" y="3213100"/>
            <a:ext cx="6116638" cy="0"/>
          </a:xfrm>
          <a:prstGeom prst="line">
            <a:avLst/>
          </a:prstGeom>
          <a:noFill/>
          <a:ln w="9525">
            <a:solidFill>
              <a:srgbClr val="C0C0C0"/>
            </a:solidFill>
            <a:round/>
            <a:headEnd/>
            <a:tailEnd/>
          </a:ln>
          <a:effectLst/>
        </p:spPr>
        <p:txBody>
          <a:bodyPr/>
          <a:lstStyle/>
          <a:p>
            <a:endParaRPr lang="ja-JP" altLang="en-US"/>
          </a:p>
        </p:txBody>
      </p:sp>
      <p:pic>
        <p:nvPicPr>
          <p:cNvPr id="3092" name="Picture 20" descr="sel-logo"/>
          <p:cNvPicPr>
            <a:picLocks noChangeAspect="1" noChangeArrowheads="1"/>
          </p:cNvPicPr>
          <p:nvPr/>
        </p:nvPicPr>
        <p:blipFill>
          <a:blip r:embed="rId2" cstate="print"/>
          <a:srcRect/>
          <a:stretch>
            <a:fillRect/>
          </a:stretch>
        </p:blipFill>
        <p:spPr bwMode="auto">
          <a:xfrm>
            <a:off x="827088" y="5824538"/>
            <a:ext cx="1624012" cy="557212"/>
          </a:xfrm>
          <a:prstGeom prst="rect">
            <a:avLst/>
          </a:prstGeom>
          <a:noFill/>
        </p:spPr>
      </p:pic>
      <p:sp>
        <p:nvSpPr>
          <p:cNvPr id="3098" name="Rectangle 26"/>
          <p:cNvSpPr>
            <a:spLocks noChangeArrowheads="1"/>
          </p:cNvSpPr>
          <p:nvPr/>
        </p:nvSpPr>
        <p:spPr bwMode="auto">
          <a:xfrm>
            <a:off x="439738" y="3201988"/>
            <a:ext cx="4614862" cy="125412"/>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endParaRPr lang="ja-JP" altLang="en-US"/>
          </a:p>
        </p:txBody>
      </p:sp>
      <p:sp>
        <p:nvSpPr>
          <p:cNvPr id="3099" name="Rectangle 27"/>
          <p:cNvSpPr>
            <a:spLocks noChangeArrowheads="1"/>
          </p:cNvSpPr>
          <p:nvPr/>
        </p:nvSpPr>
        <p:spPr bwMode="auto">
          <a:xfrm>
            <a:off x="5054600" y="3201988"/>
            <a:ext cx="1511300" cy="125412"/>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endParaRPr lang="ja-JP" altLang="en-US"/>
          </a:p>
        </p:txBody>
      </p:sp>
      <p:sp>
        <p:nvSpPr>
          <p:cNvPr id="3107" name="Rectangle 35"/>
          <p:cNvSpPr>
            <a:spLocks noGrp="1" noChangeArrowheads="1"/>
          </p:cNvSpPr>
          <p:nvPr>
            <p:ph type="dt" sz="half" idx="2"/>
          </p:nvPr>
        </p:nvSpPr>
        <p:spPr>
          <a:xfrm>
            <a:off x="539750" y="6526213"/>
            <a:ext cx="1511300" cy="287337"/>
          </a:xfrm>
        </p:spPr>
        <p:txBody>
          <a:bodyPr/>
          <a:lstStyle>
            <a:lvl1pPr algn="l">
              <a:defRPr/>
            </a:lvl1pPr>
          </a:lstStyle>
          <a:p>
            <a:fld id="{0A77F777-E244-4CC6-8B12-1600CF4EF45E}" type="datetime1">
              <a:rPr kumimoji="1" lang="ja-JP" altLang="en-US" smtClean="0"/>
              <a:pPr/>
              <a:t>2010/2/22</a:t>
            </a:fld>
            <a:endParaRPr kumimoji="1" lang="ja-JP" altLang="en-US"/>
          </a:p>
        </p:txBody>
      </p:sp>
      <p:sp>
        <p:nvSpPr>
          <p:cNvPr id="3108" name="Rectangle 36"/>
          <p:cNvSpPr>
            <a:spLocks noGrp="1" noChangeArrowheads="1"/>
          </p:cNvSpPr>
          <p:nvPr>
            <p:ph type="ftr" sz="quarter" idx="3"/>
          </p:nvPr>
        </p:nvSpPr>
        <p:spPr>
          <a:xfrm>
            <a:off x="2087563" y="6526213"/>
            <a:ext cx="4968875" cy="287337"/>
          </a:xfrm>
        </p:spPr>
        <p:txBody>
          <a:bodyPr/>
          <a:lstStyle>
            <a:lvl1pPr>
              <a:defRPr/>
            </a:lvl1pPr>
          </a:lstStyle>
          <a:p>
            <a:endParaRPr kumimoji="1" lang="ja-JP" altLang="en-US"/>
          </a:p>
        </p:txBody>
      </p:sp>
      <p:sp>
        <p:nvSpPr>
          <p:cNvPr id="3110" name="Rectangle 38"/>
          <p:cNvSpPr>
            <a:spLocks noGrp="1" noChangeArrowheads="1"/>
          </p:cNvSpPr>
          <p:nvPr>
            <p:ph type="sldNum" sz="quarter" idx="4"/>
          </p:nvPr>
        </p:nvSpPr>
        <p:spPr>
          <a:xfrm>
            <a:off x="7667625" y="6526213"/>
            <a:ext cx="1225550" cy="287337"/>
          </a:xfr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kumimoji="1" lang="ja-JP" altLang="en-US"/>
          </a:p>
        </p:txBody>
      </p:sp>
      <p:sp>
        <p:nvSpPr>
          <p:cNvPr id="5" name="日付プレースホルダ 4"/>
          <p:cNvSpPr>
            <a:spLocks noGrp="1"/>
          </p:cNvSpPr>
          <p:nvPr>
            <p:ph type="dt" sz="half" idx="11"/>
          </p:nvPr>
        </p:nvSpPr>
        <p:spPr/>
        <p:txBody>
          <a:bodyPr/>
          <a:lstStyle>
            <a:lvl1pPr>
              <a:defRPr/>
            </a:lvl1pPr>
          </a:lstStyle>
          <a:p>
            <a:fld id="{0095145C-7691-4BFF-94DF-1962EAAD4D49}" type="datetime1">
              <a:rPr kumimoji="1" lang="ja-JP" altLang="en-US" smtClean="0"/>
              <a:pPr/>
              <a:t>2010/2/22</a:t>
            </a:fld>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88"/>
            <a:ext cx="2143125" cy="6121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7500" y="115888"/>
            <a:ext cx="6278563" cy="6121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kumimoji="1" lang="ja-JP" altLang="en-US"/>
          </a:p>
        </p:txBody>
      </p:sp>
      <p:sp>
        <p:nvSpPr>
          <p:cNvPr id="5" name="日付プレースホルダ 4"/>
          <p:cNvSpPr>
            <a:spLocks noGrp="1"/>
          </p:cNvSpPr>
          <p:nvPr>
            <p:ph type="dt" sz="half" idx="11"/>
          </p:nvPr>
        </p:nvSpPr>
        <p:spPr/>
        <p:txBody>
          <a:bodyPr/>
          <a:lstStyle>
            <a:lvl1pPr>
              <a:defRPr/>
            </a:lvl1pPr>
          </a:lstStyle>
          <a:p>
            <a:fld id="{2A440ECD-D180-49C1-95FF-C7ED854DF8AD}" type="datetime1">
              <a:rPr kumimoji="1" lang="ja-JP" altLang="en-US" smtClean="0"/>
              <a:pPr/>
              <a:t>2010/2/22</a:t>
            </a:fld>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kumimoji="1" lang="ja-JP" altLang="en-US" dirty="0"/>
          </a:p>
        </p:txBody>
      </p:sp>
      <p:sp>
        <p:nvSpPr>
          <p:cNvPr id="5" name="日付プレースホルダ 4"/>
          <p:cNvSpPr>
            <a:spLocks noGrp="1"/>
          </p:cNvSpPr>
          <p:nvPr>
            <p:ph type="dt" sz="half" idx="11"/>
          </p:nvPr>
        </p:nvSpPr>
        <p:spPr/>
        <p:txBody>
          <a:bodyPr/>
          <a:lstStyle>
            <a:lvl1pPr>
              <a:defRPr/>
            </a:lvl1pPr>
          </a:lstStyle>
          <a:p>
            <a:fld id="{D6E31A9A-849B-4462-A4C1-46FDABD62474}" type="datetime1">
              <a:rPr kumimoji="1" lang="ja-JP" altLang="en-US" smtClean="0"/>
              <a:pPr/>
              <a:t>2010/2/22</a:t>
            </a:fld>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
        <p:nvSpPr>
          <p:cNvPr id="7" name="正方形/長方形 6"/>
          <p:cNvSpPr/>
          <p:nvPr userDrawn="1"/>
        </p:nvSpPr>
        <p:spPr>
          <a:xfrm>
            <a:off x="1928794" y="6643710"/>
            <a:ext cx="6500858" cy="2142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フッター プレースホルダ 3"/>
          <p:cNvSpPr>
            <a:spLocks noGrp="1"/>
          </p:cNvSpPr>
          <p:nvPr>
            <p:ph type="ftr" sz="quarter" idx="10"/>
          </p:nvPr>
        </p:nvSpPr>
        <p:spPr/>
        <p:txBody>
          <a:bodyPr/>
          <a:lstStyle>
            <a:lvl1pPr>
              <a:defRPr/>
            </a:lvl1pPr>
          </a:lstStyle>
          <a:p>
            <a:endParaRPr kumimoji="1" lang="ja-JP" altLang="en-US"/>
          </a:p>
        </p:txBody>
      </p:sp>
      <p:sp>
        <p:nvSpPr>
          <p:cNvPr id="5" name="日付プレースホルダ 4"/>
          <p:cNvSpPr>
            <a:spLocks noGrp="1"/>
          </p:cNvSpPr>
          <p:nvPr>
            <p:ph type="dt" sz="half" idx="11"/>
          </p:nvPr>
        </p:nvSpPr>
        <p:spPr/>
        <p:txBody>
          <a:bodyPr/>
          <a:lstStyle>
            <a:lvl1pPr>
              <a:defRPr/>
            </a:lvl1pPr>
          </a:lstStyle>
          <a:p>
            <a:fld id="{77F9A6DD-BB38-4EEB-BDCA-9D23DA8FCDF9}" type="datetime1">
              <a:rPr kumimoji="1" lang="ja-JP" altLang="en-US" smtClean="0"/>
              <a:pPr/>
              <a:t>2010/2/22</a:t>
            </a:fld>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フッター プレースホルダ 4"/>
          <p:cNvSpPr>
            <a:spLocks noGrp="1"/>
          </p:cNvSpPr>
          <p:nvPr>
            <p:ph type="ftr" sz="quarter" idx="10"/>
          </p:nvPr>
        </p:nvSpPr>
        <p:spPr/>
        <p:txBody>
          <a:bodyPr/>
          <a:lstStyle>
            <a:lvl1pPr>
              <a:defRPr/>
            </a:lvl1pPr>
          </a:lstStyle>
          <a:p>
            <a:endParaRPr kumimoji="1" lang="ja-JP" altLang="en-US"/>
          </a:p>
        </p:txBody>
      </p:sp>
      <p:sp>
        <p:nvSpPr>
          <p:cNvPr id="6" name="日付プレースホルダ 5"/>
          <p:cNvSpPr>
            <a:spLocks noGrp="1"/>
          </p:cNvSpPr>
          <p:nvPr>
            <p:ph type="dt" sz="half" idx="11"/>
          </p:nvPr>
        </p:nvSpPr>
        <p:spPr/>
        <p:txBody>
          <a:bodyPr/>
          <a:lstStyle>
            <a:lvl1pPr>
              <a:defRPr/>
            </a:lvl1pPr>
          </a:lstStyle>
          <a:p>
            <a:fld id="{A682C05C-4A9A-4F42-849C-2326A7064166}" type="datetime1">
              <a:rPr kumimoji="1" lang="ja-JP" altLang="en-US" smtClean="0"/>
              <a:pPr/>
              <a:t>2010/2/22</a:t>
            </a:fld>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フッター プレースホルダ 6"/>
          <p:cNvSpPr>
            <a:spLocks noGrp="1"/>
          </p:cNvSpPr>
          <p:nvPr>
            <p:ph type="ftr" sz="quarter" idx="10"/>
          </p:nvPr>
        </p:nvSpPr>
        <p:spPr/>
        <p:txBody>
          <a:bodyPr/>
          <a:lstStyle>
            <a:lvl1pPr>
              <a:defRPr/>
            </a:lvl1pPr>
          </a:lstStyle>
          <a:p>
            <a:endParaRPr kumimoji="1" lang="ja-JP" altLang="en-US"/>
          </a:p>
        </p:txBody>
      </p:sp>
      <p:sp>
        <p:nvSpPr>
          <p:cNvPr id="8" name="日付プレースホルダ 7"/>
          <p:cNvSpPr>
            <a:spLocks noGrp="1"/>
          </p:cNvSpPr>
          <p:nvPr>
            <p:ph type="dt" sz="half" idx="11"/>
          </p:nvPr>
        </p:nvSpPr>
        <p:spPr/>
        <p:txBody>
          <a:bodyPr/>
          <a:lstStyle>
            <a:lvl1pPr>
              <a:defRPr/>
            </a:lvl1pPr>
          </a:lstStyle>
          <a:p>
            <a:fld id="{23A9EB36-A58C-4CF4-8A08-1E17492EC928}" type="datetime1">
              <a:rPr kumimoji="1" lang="ja-JP" altLang="en-US" smtClean="0"/>
              <a:pPr/>
              <a:t>2010/2/22</a:t>
            </a:fld>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フッター プレースホルダ 2"/>
          <p:cNvSpPr>
            <a:spLocks noGrp="1"/>
          </p:cNvSpPr>
          <p:nvPr>
            <p:ph type="ftr" sz="quarter" idx="10"/>
          </p:nvPr>
        </p:nvSpPr>
        <p:spPr/>
        <p:txBody>
          <a:bodyPr/>
          <a:lstStyle>
            <a:lvl1pPr>
              <a:defRPr/>
            </a:lvl1pPr>
          </a:lstStyle>
          <a:p>
            <a:endParaRPr kumimoji="1" lang="ja-JP" altLang="en-US"/>
          </a:p>
        </p:txBody>
      </p:sp>
      <p:sp>
        <p:nvSpPr>
          <p:cNvPr id="4" name="日付プレースホルダ 3"/>
          <p:cNvSpPr>
            <a:spLocks noGrp="1"/>
          </p:cNvSpPr>
          <p:nvPr>
            <p:ph type="dt" sz="half" idx="11"/>
          </p:nvPr>
        </p:nvSpPr>
        <p:spPr/>
        <p:txBody>
          <a:bodyPr/>
          <a:lstStyle>
            <a:lvl1pPr>
              <a:defRPr/>
            </a:lvl1pPr>
          </a:lstStyle>
          <a:p>
            <a:fld id="{39FA0867-4D4D-4EE9-A8FB-D43E36D1FBDE}" type="datetime1">
              <a:rPr kumimoji="1" lang="ja-JP" altLang="en-US" smtClean="0"/>
              <a:pPr/>
              <a:t>2010/2/22</a:t>
            </a:fld>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
        <p:nvSpPr>
          <p:cNvPr id="6" name="正方形/長方形 5"/>
          <p:cNvSpPr/>
          <p:nvPr userDrawn="1"/>
        </p:nvSpPr>
        <p:spPr>
          <a:xfrm>
            <a:off x="1928794" y="6643710"/>
            <a:ext cx="6500858" cy="2142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フッター プレースホルダ 1"/>
          <p:cNvSpPr>
            <a:spLocks noGrp="1"/>
          </p:cNvSpPr>
          <p:nvPr>
            <p:ph type="ftr" sz="quarter" idx="10"/>
          </p:nvPr>
        </p:nvSpPr>
        <p:spPr/>
        <p:txBody>
          <a:bodyPr/>
          <a:lstStyle>
            <a:lvl1pPr>
              <a:defRPr/>
            </a:lvl1pPr>
          </a:lstStyle>
          <a:p>
            <a:endParaRPr kumimoji="1" lang="ja-JP" altLang="en-US"/>
          </a:p>
        </p:txBody>
      </p:sp>
      <p:sp>
        <p:nvSpPr>
          <p:cNvPr id="3" name="日付プレースホルダ 2"/>
          <p:cNvSpPr>
            <a:spLocks noGrp="1"/>
          </p:cNvSpPr>
          <p:nvPr>
            <p:ph type="dt" sz="half" idx="11"/>
          </p:nvPr>
        </p:nvSpPr>
        <p:spPr/>
        <p:txBody>
          <a:bodyPr/>
          <a:lstStyle>
            <a:lvl1pPr>
              <a:defRPr/>
            </a:lvl1pPr>
          </a:lstStyle>
          <a:p>
            <a:fld id="{9CE3F0B3-5A27-4D4F-9E36-63428011522C}" type="datetime1">
              <a:rPr kumimoji="1" lang="ja-JP" altLang="en-US" smtClean="0"/>
              <a:pPr/>
              <a:t>2010/2/22</a:t>
            </a:fld>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endParaRPr kumimoji="1" lang="ja-JP" altLang="en-US"/>
          </a:p>
        </p:txBody>
      </p:sp>
      <p:sp>
        <p:nvSpPr>
          <p:cNvPr id="6" name="日付プレースホルダ 5"/>
          <p:cNvSpPr>
            <a:spLocks noGrp="1"/>
          </p:cNvSpPr>
          <p:nvPr>
            <p:ph type="dt" sz="half" idx="11"/>
          </p:nvPr>
        </p:nvSpPr>
        <p:spPr/>
        <p:txBody>
          <a:bodyPr/>
          <a:lstStyle>
            <a:lvl1pPr>
              <a:defRPr/>
            </a:lvl1pPr>
          </a:lstStyle>
          <a:p>
            <a:fld id="{DFAFA631-4974-48C9-988C-F64F49C01B2A}" type="datetime1">
              <a:rPr kumimoji="1" lang="ja-JP" altLang="en-US" smtClean="0"/>
              <a:pPr/>
              <a:t>2010/2/22</a:t>
            </a:fld>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endParaRPr kumimoji="1" lang="ja-JP" altLang="en-US"/>
          </a:p>
        </p:txBody>
      </p:sp>
      <p:sp>
        <p:nvSpPr>
          <p:cNvPr id="6" name="日付プレースホルダ 5"/>
          <p:cNvSpPr>
            <a:spLocks noGrp="1"/>
          </p:cNvSpPr>
          <p:nvPr>
            <p:ph type="dt" sz="half" idx="11"/>
          </p:nvPr>
        </p:nvSpPr>
        <p:spPr/>
        <p:txBody>
          <a:bodyPr/>
          <a:lstStyle>
            <a:lvl1pPr>
              <a:defRPr/>
            </a:lvl1pPr>
          </a:lstStyle>
          <a:p>
            <a:fld id="{6DDBE9A4-703D-4E27-ADAF-77C520830753}" type="datetime1">
              <a:rPr kumimoji="1" lang="ja-JP" altLang="en-US" smtClean="0"/>
              <a:pPr/>
              <a:t>2010/2/22</a:t>
            </a:fld>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37" descr="横線"/>
          <p:cNvSpPr>
            <a:spLocks noChangeArrowheads="1"/>
          </p:cNvSpPr>
          <p:nvPr/>
        </p:nvSpPr>
        <p:spPr bwMode="auto">
          <a:xfrm>
            <a:off x="1908175" y="6588125"/>
            <a:ext cx="6551613" cy="274638"/>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a:p>
        </p:txBody>
      </p:sp>
      <p:sp>
        <p:nvSpPr>
          <p:cNvPr id="1057" name="Rectangle 33"/>
          <p:cNvSpPr>
            <a:spLocks noChangeArrowheads="1"/>
          </p:cNvSpPr>
          <p:nvPr/>
        </p:nvSpPr>
        <p:spPr bwMode="auto">
          <a:xfrm>
            <a:off x="317500" y="1052513"/>
            <a:ext cx="6381750" cy="144462"/>
          </a:xfrm>
          <a:prstGeom prst="rect">
            <a:avLst/>
          </a:prstGeom>
          <a:solidFill>
            <a:srgbClr val="333399"/>
          </a:solidFill>
          <a:ln w="9525">
            <a:noFill/>
            <a:miter lim="800000"/>
            <a:headEnd/>
            <a:tailEnd/>
          </a:ln>
          <a:effectLst/>
        </p:spPr>
        <p:txBody>
          <a:bodyPr wrap="none" anchor="ctr"/>
          <a:lstStyle/>
          <a:p>
            <a:endParaRPr lang="ja-JP" altLang="en-US"/>
          </a:p>
        </p:txBody>
      </p:sp>
      <p:sp>
        <p:nvSpPr>
          <p:cNvPr id="1059" name="Rectangle 35" descr="横線"/>
          <p:cNvSpPr>
            <a:spLocks noChangeArrowheads="1"/>
          </p:cNvSpPr>
          <p:nvPr/>
        </p:nvSpPr>
        <p:spPr bwMode="auto">
          <a:xfrm>
            <a:off x="6699250" y="1138238"/>
            <a:ext cx="2192338" cy="274637"/>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a:p>
        </p:txBody>
      </p:sp>
      <p:sp>
        <p:nvSpPr>
          <p:cNvPr id="1058" name="Rectangle 34"/>
          <p:cNvSpPr>
            <a:spLocks noChangeArrowheads="1"/>
          </p:cNvSpPr>
          <p:nvPr/>
        </p:nvSpPr>
        <p:spPr bwMode="auto">
          <a:xfrm>
            <a:off x="6699250" y="1052513"/>
            <a:ext cx="2193925" cy="144462"/>
          </a:xfrm>
          <a:prstGeom prst="rect">
            <a:avLst/>
          </a:prstGeom>
          <a:solidFill>
            <a:srgbClr val="000066"/>
          </a:solidFill>
          <a:ln w="9525">
            <a:noFill/>
            <a:miter lim="800000"/>
            <a:headEnd/>
            <a:tailEnd/>
          </a:ln>
          <a:effectLst/>
        </p:spPr>
        <p:txBody>
          <a:bodyPr wrap="none" anchor="ctr"/>
          <a:lstStyle/>
          <a:p>
            <a:endParaRPr lang="ja-JP" altLang="en-US"/>
          </a:p>
        </p:txBody>
      </p:sp>
      <p:sp>
        <p:nvSpPr>
          <p:cNvPr id="1026" name="Rectangle 2"/>
          <p:cNvSpPr>
            <a:spLocks noGrp="1" noChangeArrowheads="1"/>
          </p:cNvSpPr>
          <p:nvPr>
            <p:ph type="title"/>
          </p:nvPr>
        </p:nvSpPr>
        <p:spPr bwMode="auto">
          <a:xfrm>
            <a:off x="317500" y="115888"/>
            <a:ext cx="8574088" cy="8651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412875"/>
            <a:ext cx="8229600" cy="4824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62" name="Picture 38" descr="sel-logo"/>
          <p:cNvPicPr>
            <a:picLocks noChangeAspect="1" noChangeArrowheads="1"/>
          </p:cNvPicPr>
          <p:nvPr/>
        </p:nvPicPr>
        <p:blipFill>
          <a:blip r:embed="rId13" cstate="print"/>
          <a:srcRect/>
          <a:stretch>
            <a:fillRect/>
          </a:stretch>
        </p:blipFill>
        <p:spPr bwMode="auto">
          <a:xfrm>
            <a:off x="355600" y="6381750"/>
            <a:ext cx="1408113" cy="484188"/>
          </a:xfrm>
          <a:prstGeom prst="rect">
            <a:avLst/>
          </a:prstGeom>
          <a:noFill/>
        </p:spPr>
      </p:pic>
      <p:sp>
        <p:nvSpPr>
          <p:cNvPr id="1063" name="Rectangle 39"/>
          <p:cNvSpPr>
            <a:spLocks noChangeArrowheads="1"/>
          </p:cNvSpPr>
          <p:nvPr/>
        </p:nvSpPr>
        <p:spPr bwMode="auto">
          <a:xfrm>
            <a:off x="1835150" y="6608763"/>
            <a:ext cx="6689725" cy="244475"/>
          </a:xfrm>
          <a:prstGeom prst="rect">
            <a:avLst/>
          </a:prstGeom>
          <a:noFill/>
          <a:ln w="9525">
            <a:noFill/>
            <a:miter lim="800000"/>
            <a:headEnd/>
            <a:tailEnd/>
          </a:ln>
          <a:effectLst/>
        </p:spPr>
        <p:txBody>
          <a:bodyPr anchor="ctr">
            <a:spAutoFit/>
          </a:bodyPr>
          <a:lstStyle/>
          <a:p>
            <a:r>
              <a:rPr lang="en-US" altLang="ja-JP" sz="1000" b="1" i="1">
                <a:solidFill>
                  <a:srgbClr val="3366CC"/>
                </a:solidFill>
              </a:rPr>
              <a:t>Department of Computer Science, Graduate School of Information Science &amp; Technology, Osaka University</a:t>
            </a:r>
          </a:p>
        </p:txBody>
      </p:sp>
      <p:sp>
        <p:nvSpPr>
          <p:cNvPr id="1065" name="Rectangle 41"/>
          <p:cNvSpPr>
            <a:spLocks noGrp="1" noChangeArrowheads="1"/>
          </p:cNvSpPr>
          <p:nvPr>
            <p:ph type="ftr" sz="quarter" idx="3"/>
          </p:nvPr>
        </p:nvSpPr>
        <p:spPr bwMode="auto">
          <a:xfrm>
            <a:off x="1908175" y="6308725"/>
            <a:ext cx="5616575"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kumimoji="1" lang="ja-JP" altLang="en-US"/>
          </a:p>
        </p:txBody>
      </p:sp>
      <p:sp>
        <p:nvSpPr>
          <p:cNvPr id="1066" name="Rectangle 42"/>
          <p:cNvSpPr>
            <a:spLocks noGrp="1" noChangeArrowheads="1"/>
          </p:cNvSpPr>
          <p:nvPr>
            <p:ph type="dt" sz="half" idx="2"/>
          </p:nvPr>
        </p:nvSpPr>
        <p:spPr bwMode="auto">
          <a:xfrm>
            <a:off x="7596188" y="6308725"/>
            <a:ext cx="1414462"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3E886249-D42D-4BD2-833F-ABA3B7814548}" type="datetime1">
              <a:rPr kumimoji="1" lang="ja-JP" altLang="en-US" smtClean="0"/>
              <a:pPr/>
              <a:t>2010/2/22</a:t>
            </a:fld>
            <a:endParaRPr kumimoji="1" lang="ja-JP" altLang="en-US"/>
          </a:p>
        </p:txBody>
      </p:sp>
      <p:sp>
        <p:nvSpPr>
          <p:cNvPr id="1067" name="Rectangle 43"/>
          <p:cNvSpPr>
            <a:spLocks noGrp="1" noChangeArrowheads="1"/>
          </p:cNvSpPr>
          <p:nvPr>
            <p:ph type="sldNum" sz="quarter" idx="4"/>
          </p:nvPr>
        </p:nvSpPr>
        <p:spPr bwMode="auto">
          <a:xfrm>
            <a:off x="8459788" y="6584950"/>
            <a:ext cx="550862" cy="273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fontAlgn="base" hangingPunct="1">
        <a:spcBef>
          <a:spcPct val="0"/>
        </a:spcBef>
        <a:spcAft>
          <a:spcPct val="0"/>
        </a:spcAft>
        <a:defRPr kumimoji="1" sz="4000">
          <a:solidFill>
            <a:schemeClr val="tx2"/>
          </a:solidFill>
          <a:latin typeface="+mj-lt"/>
          <a:ea typeface="+mj-ea"/>
          <a:cs typeface="+mj-cs"/>
        </a:defRPr>
      </a:lvl1pPr>
      <a:lvl2pPr algn="l" rtl="0" eaLnBrk="1" fontAlgn="base" hangingPunct="1">
        <a:spcBef>
          <a:spcPct val="0"/>
        </a:spcBef>
        <a:spcAft>
          <a:spcPct val="0"/>
        </a:spcAft>
        <a:defRPr kumimoji="1" sz="4000">
          <a:solidFill>
            <a:schemeClr val="tx2"/>
          </a:solidFill>
          <a:latin typeface="Arial" charset="0"/>
          <a:ea typeface="ＭＳ Ｐゴシック" pitchFamily="50" charset="-128"/>
        </a:defRPr>
      </a:lvl2pPr>
      <a:lvl3pPr algn="l" rtl="0" eaLnBrk="1" fontAlgn="base" hangingPunct="1">
        <a:spcBef>
          <a:spcPct val="0"/>
        </a:spcBef>
        <a:spcAft>
          <a:spcPct val="0"/>
        </a:spcAft>
        <a:defRPr kumimoji="1" sz="4000">
          <a:solidFill>
            <a:schemeClr val="tx2"/>
          </a:solidFill>
          <a:latin typeface="Arial" charset="0"/>
          <a:ea typeface="ＭＳ Ｐゴシック" pitchFamily="50" charset="-128"/>
        </a:defRPr>
      </a:lvl3pPr>
      <a:lvl4pPr algn="l" rtl="0" eaLnBrk="1" fontAlgn="base" hangingPunct="1">
        <a:spcBef>
          <a:spcPct val="0"/>
        </a:spcBef>
        <a:spcAft>
          <a:spcPct val="0"/>
        </a:spcAft>
        <a:defRPr kumimoji="1" sz="4000">
          <a:solidFill>
            <a:schemeClr val="tx2"/>
          </a:solidFill>
          <a:latin typeface="Arial" charset="0"/>
          <a:ea typeface="ＭＳ Ｐゴシック" pitchFamily="50" charset="-128"/>
        </a:defRPr>
      </a:lvl4pPr>
      <a:lvl5pPr algn="l" rtl="0" eaLnBrk="1" fontAlgn="base" hangingPunct="1">
        <a:spcBef>
          <a:spcPct val="0"/>
        </a:spcBef>
        <a:spcAft>
          <a:spcPct val="0"/>
        </a:spcAft>
        <a:defRPr kumimoji="1" sz="40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000">
          <a:solidFill>
            <a:schemeClr val="tx2"/>
          </a:solidFill>
          <a:latin typeface="Arial" charset="0"/>
          <a:ea typeface="ＭＳ Ｐゴシック" pitchFamily="50" charset="-128"/>
        </a:defRPr>
      </a:lvl6pPr>
      <a:lvl7pPr marL="914400" algn="l" rtl="0" eaLnBrk="1" fontAlgn="base" hangingPunct="1">
        <a:spcBef>
          <a:spcPct val="0"/>
        </a:spcBef>
        <a:spcAft>
          <a:spcPct val="0"/>
        </a:spcAft>
        <a:defRPr kumimoji="1" sz="4000">
          <a:solidFill>
            <a:schemeClr val="tx2"/>
          </a:solidFill>
          <a:latin typeface="Arial" charset="0"/>
          <a:ea typeface="ＭＳ Ｐゴシック" pitchFamily="50" charset="-128"/>
        </a:defRPr>
      </a:lvl7pPr>
      <a:lvl8pPr marL="1371600" algn="l" rtl="0" eaLnBrk="1" fontAlgn="base" hangingPunct="1">
        <a:spcBef>
          <a:spcPct val="0"/>
        </a:spcBef>
        <a:spcAft>
          <a:spcPct val="0"/>
        </a:spcAft>
        <a:defRPr kumimoji="1" sz="4000">
          <a:solidFill>
            <a:schemeClr val="tx2"/>
          </a:solidFill>
          <a:latin typeface="Arial" charset="0"/>
          <a:ea typeface="ＭＳ Ｐゴシック" pitchFamily="50" charset="-128"/>
        </a:defRPr>
      </a:lvl8pPr>
      <a:lvl9pPr marL="1828800" algn="l" rtl="0" eaLnBrk="1" fontAlgn="base" hangingPunct="1">
        <a:spcBef>
          <a:spcPct val="0"/>
        </a:spcBef>
        <a:spcAft>
          <a:spcPct val="0"/>
        </a:spcAft>
        <a:defRPr kumimoji="1" sz="40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4225" y="1214422"/>
            <a:ext cx="5781675" cy="1927241"/>
          </a:xfrm>
        </p:spPr>
        <p:txBody>
          <a:bodyPr>
            <a:normAutofit/>
          </a:bodyPr>
          <a:lstStyle/>
          <a:p>
            <a:r>
              <a:rPr kumimoji="1" lang="ja-JP" altLang="en-US" sz="3600" dirty="0" smtClean="0"/>
              <a:t>識別子の命名支援を目的とした動詞</a:t>
            </a:r>
            <a:r>
              <a:rPr lang="en-US" altLang="ja-JP" sz="3600" dirty="0" smtClean="0"/>
              <a:t>-</a:t>
            </a:r>
            <a:r>
              <a:rPr lang="ja-JP" altLang="en-US" sz="3600" dirty="0" smtClean="0"/>
              <a:t>目的語関係の辞書構築</a:t>
            </a:r>
            <a:endParaRPr kumimoji="1" lang="ja-JP" altLang="en-US" sz="3600" dirty="0"/>
          </a:p>
        </p:txBody>
      </p:sp>
      <p:sp>
        <p:nvSpPr>
          <p:cNvPr id="3" name="サブタイトル 2"/>
          <p:cNvSpPr>
            <a:spLocks noGrp="1"/>
          </p:cNvSpPr>
          <p:nvPr>
            <p:ph type="subTitle" idx="1"/>
          </p:nvPr>
        </p:nvSpPr>
        <p:spPr>
          <a:xfrm>
            <a:off x="784225" y="3357562"/>
            <a:ext cx="5781675" cy="1214445"/>
          </a:xfrm>
        </p:spPr>
        <p:txBody>
          <a:bodyPr>
            <a:normAutofit/>
          </a:bodyPr>
          <a:lstStyle/>
          <a:p>
            <a:r>
              <a:rPr kumimoji="1" lang="ja-JP" altLang="en-US" dirty="0" smtClean="0"/>
              <a:t>井上研究室 </a:t>
            </a:r>
            <a:endParaRPr kumimoji="1" lang="en-US" altLang="ja-JP" dirty="0" smtClean="0"/>
          </a:p>
          <a:p>
            <a:r>
              <a:rPr kumimoji="1" lang="ja-JP" altLang="en-US" dirty="0" smtClean="0"/>
              <a:t>鹿島 悠</a:t>
            </a:r>
            <a:endParaRPr kumimoji="1" lang="ja-JP" altLang="en-US" dirty="0"/>
          </a:p>
        </p:txBody>
      </p:sp>
      <p:sp>
        <p:nvSpPr>
          <p:cNvPr id="4" name="スライド番号プレースホルダ 3"/>
          <p:cNvSpPr>
            <a:spLocks noGrp="1"/>
          </p:cNvSpPr>
          <p:nvPr>
            <p:ph type="sldNum" sz="quarter" idx="4"/>
          </p:nvPr>
        </p:nvSpPr>
        <p:spPr/>
        <p:txBody>
          <a:bodyPr/>
          <a:lstStyle/>
          <a:p>
            <a:fld id="{D2D8002D-B5B0-4BAC-B1F6-782DDCCE6D9C}"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sp>
        <p:nvSpPr>
          <p:cNvPr id="3" name="コンテンツ プレースホルダ 2"/>
          <p:cNvSpPr>
            <a:spLocks noGrp="1"/>
          </p:cNvSpPr>
          <p:nvPr>
            <p:ph idx="1"/>
          </p:nvPr>
        </p:nvSpPr>
        <p:spPr>
          <a:xfrm>
            <a:off x="457200" y="1412875"/>
            <a:ext cx="8229600" cy="2730505"/>
          </a:xfrm>
        </p:spPr>
        <p:txBody>
          <a:bodyPr>
            <a:normAutofit fontScale="77500" lnSpcReduction="20000"/>
          </a:bodyPr>
          <a:lstStyle/>
          <a:p>
            <a:r>
              <a:rPr lang="ja-JP" altLang="en-US" dirty="0" smtClean="0"/>
              <a:t>実験目的</a:t>
            </a:r>
            <a:endParaRPr lang="en-US" altLang="ja-JP" dirty="0" smtClean="0"/>
          </a:p>
          <a:p>
            <a:pPr lvl="1"/>
            <a:r>
              <a:rPr lang="ja-JP" altLang="en-US" sz="2600" dirty="0" smtClean="0"/>
              <a:t>提案手法により作成した辞書に含まれる動詞</a:t>
            </a:r>
            <a:r>
              <a:rPr lang="en-US" altLang="ja-JP" sz="2600" dirty="0" smtClean="0"/>
              <a:t>-</a:t>
            </a:r>
            <a:r>
              <a:rPr lang="ja-JP" altLang="en-US" sz="2600" dirty="0" smtClean="0"/>
              <a:t>目的語関係の評価</a:t>
            </a:r>
            <a:endParaRPr lang="en-US" altLang="ja-JP" sz="2600" dirty="0" smtClean="0"/>
          </a:p>
          <a:p>
            <a:pPr lvl="2"/>
            <a:r>
              <a:rPr lang="ja-JP" altLang="en-US" dirty="0" smtClean="0"/>
              <a:t>特定のドメインを対象とした命名支援のための辞書に含まれるのに適当かどうか</a:t>
            </a:r>
            <a:endParaRPr lang="en-US" altLang="ja-JP" dirty="0" smtClean="0"/>
          </a:p>
          <a:p>
            <a:r>
              <a:rPr lang="ja-JP" altLang="en-US" dirty="0" smtClean="0"/>
              <a:t>実験対象</a:t>
            </a:r>
            <a:endParaRPr lang="en-US" altLang="ja-JP" dirty="0" smtClean="0"/>
          </a:p>
          <a:p>
            <a:pPr lvl="1" algn="just"/>
            <a:r>
              <a:rPr lang="ja-JP" altLang="en-US" dirty="0" smtClean="0"/>
              <a:t>抽出パターンを</a:t>
            </a:r>
            <a:r>
              <a:rPr lang="en-US" altLang="ja-JP" dirty="0" smtClean="0"/>
              <a:t>31</a:t>
            </a:r>
            <a:r>
              <a:rPr lang="ja-JP" altLang="en-US" dirty="0" smtClean="0"/>
              <a:t>個定義</a:t>
            </a:r>
            <a:endParaRPr lang="en-US" altLang="ja-JP" dirty="0" smtClean="0"/>
          </a:p>
          <a:p>
            <a:pPr lvl="1"/>
            <a:r>
              <a:rPr lang="en-US" altLang="ja-JP" dirty="0" smtClean="0"/>
              <a:t>4</a:t>
            </a:r>
            <a:r>
              <a:rPr lang="ja-JP" altLang="en-US" dirty="0" err="1" smtClean="0"/>
              <a:t>つの</a:t>
            </a:r>
            <a:r>
              <a:rPr lang="ja-JP" altLang="en-US" dirty="0" smtClean="0"/>
              <a:t>ドメインの辞書を作成</a:t>
            </a:r>
            <a:endParaRPr lang="en-US" altLang="ja-JP" dirty="0" smtClean="0"/>
          </a:p>
          <a:p>
            <a:pPr lvl="2"/>
            <a:r>
              <a:rPr lang="en-US" altLang="ja-JP" dirty="0" smtClean="0"/>
              <a:t>2</a:t>
            </a:r>
            <a:r>
              <a:rPr lang="ja-JP" altLang="en-US" dirty="0" smtClean="0"/>
              <a:t>つ以上のソフトウェアに出現した三つ組を収録</a:t>
            </a:r>
            <a:endParaRPr lang="en-US" altLang="ja-JP" dirty="0" smtClean="0"/>
          </a:p>
          <a:p>
            <a:pPr lvl="2"/>
            <a:endParaRPr lang="en-US" altLang="ja-JP" dirty="0" smtClean="0"/>
          </a:p>
          <a:p>
            <a:pPr lvl="2"/>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10</a:t>
            </a:fld>
            <a:endParaRPr kumimoji="1" lang="ja-JP" altLang="en-US"/>
          </a:p>
        </p:txBody>
      </p:sp>
      <p:graphicFrame>
        <p:nvGraphicFramePr>
          <p:cNvPr id="5" name="表 4"/>
          <p:cNvGraphicFramePr>
            <a:graphicFrameLocks noGrp="1"/>
          </p:cNvGraphicFramePr>
          <p:nvPr/>
        </p:nvGraphicFramePr>
        <p:xfrm>
          <a:off x="714348" y="4143380"/>
          <a:ext cx="7358115" cy="2143140"/>
        </p:xfrm>
        <a:graphic>
          <a:graphicData uri="http://schemas.openxmlformats.org/drawingml/2006/table">
            <a:tbl>
              <a:tblPr firstRow="1" firstCol="1" bandRow="1">
                <a:tableStyleId>{21E4AEA4-8DFA-4A89-87EB-49C32662AFE0}</a:tableStyleId>
              </a:tblPr>
              <a:tblGrid>
                <a:gridCol w="2452705"/>
                <a:gridCol w="2452705"/>
                <a:gridCol w="2452705"/>
              </a:tblGrid>
              <a:tr h="428628">
                <a:tc>
                  <a:txBody>
                    <a:bodyPr/>
                    <a:lstStyle/>
                    <a:p>
                      <a:r>
                        <a:rPr kumimoji="1" lang="ja-JP" altLang="en-US" dirty="0" smtClean="0"/>
                        <a:t>ドメイン</a:t>
                      </a:r>
                      <a:endParaRPr kumimoji="1" lang="ja-JP" altLang="en-US" dirty="0"/>
                    </a:p>
                  </a:txBody>
                  <a:tcPr/>
                </a:tc>
                <a:tc>
                  <a:txBody>
                    <a:bodyPr/>
                    <a:lstStyle/>
                    <a:p>
                      <a:r>
                        <a:rPr kumimoji="1" lang="ja-JP" altLang="en-US" baseline="0" dirty="0" smtClean="0"/>
                        <a:t> 入力した</a:t>
                      </a:r>
                      <a:r>
                        <a:rPr kumimoji="1" lang="ja-JP" altLang="en-US" dirty="0" smtClean="0"/>
                        <a:t>ソフトウェア数</a:t>
                      </a:r>
                      <a:endParaRPr kumimoji="1" lang="ja-JP" altLang="en-US" dirty="0"/>
                    </a:p>
                  </a:txBody>
                  <a:tcPr/>
                </a:tc>
                <a:tc>
                  <a:txBody>
                    <a:bodyPr/>
                    <a:lstStyle/>
                    <a:p>
                      <a:r>
                        <a:rPr kumimoji="1" lang="ja-JP" altLang="en-US" dirty="0" smtClean="0"/>
                        <a:t>収録した三つ組の数</a:t>
                      </a:r>
                      <a:endParaRPr kumimoji="1" lang="ja-JP" altLang="en-US" dirty="0"/>
                    </a:p>
                  </a:txBody>
                  <a:tcPr/>
                </a:tc>
              </a:tr>
              <a:tr h="428628">
                <a:tc>
                  <a:txBody>
                    <a:bodyPr/>
                    <a:lstStyle/>
                    <a:p>
                      <a:r>
                        <a:rPr kumimoji="1" lang="en-US" altLang="ja-JP" dirty="0" smtClean="0"/>
                        <a:t>GUI</a:t>
                      </a:r>
                      <a:endParaRPr kumimoji="1" lang="ja-JP" altLang="en-US" dirty="0"/>
                    </a:p>
                  </a:txBody>
                  <a:tcPr/>
                </a:tc>
                <a:tc>
                  <a:txBody>
                    <a:bodyPr/>
                    <a:lstStyle/>
                    <a:p>
                      <a:pPr algn="r"/>
                      <a:r>
                        <a:rPr kumimoji="1" lang="en-US" altLang="ja-JP" dirty="0" smtClean="0"/>
                        <a:t>7</a:t>
                      </a:r>
                    </a:p>
                  </a:txBody>
                  <a:tcPr/>
                </a:tc>
                <a:tc>
                  <a:txBody>
                    <a:bodyPr/>
                    <a:lstStyle/>
                    <a:p>
                      <a:pPr algn="r"/>
                      <a:r>
                        <a:rPr kumimoji="1" lang="en-US" altLang="ja-JP" dirty="0" smtClean="0"/>
                        <a:t>407</a:t>
                      </a:r>
                      <a:endParaRPr kumimoji="1" lang="ja-JP" altLang="en-US" dirty="0"/>
                    </a:p>
                  </a:txBody>
                  <a:tcPr/>
                </a:tc>
              </a:tr>
              <a:tr h="428628">
                <a:tc>
                  <a:txBody>
                    <a:bodyPr/>
                    <a:lstStyle/>
                    <a:p>
                      <a:r>
                        <a:rPr kumimoji="1" lang="en-US" altLang="ja-JP" dirty="0" smtClean="0"/>
                        <a:t>Database</a:t>
                      </a:r>
                      <a:endParaRPr kumimoji="1" lang="ja-JP" altLang="en-US" dirty="0"/>
                    </a:p>
                  </a:txBody>
                  <a:tcPr/>
                </a:tc>
                <a:tc>
                  <a:txBody>
                    <a:bodyPr/>
                    <a:lstStyle/>
                    <a:p>
                      <a:pPr algn="r"/>
                      <a:r>
                        <a:rPr kumimoji="1" lang="en-US" altLang="ja-JP" dirty="0" smtClean="0"/>
                        <a:t>9</a:t>
                      </a:r>
                      <a:endParaRPr kumimoji="1" lang="ja-JP" altLang="en-US" dirty="0"/>
                    </a:p>
                  </a:txBody>
                  <a:tcPr/>
                </a:tc>
                <a:tc>
                  <a:txBody>
                    <a:bodyPr/>
                    <a:lstStyle/>
                    <a:p>
                      <a:pPr algn="r"/>
                      <a:r>
                        <a:rPr kumimoji="1" lang="en-US" altLang="ja-JP" dirty="0" smtClean="0"/>
                        <a:t>672</a:t>
                      </a:r>
                      <a:endParaRPr kumimoji="1" lang="ja-JP" altLang="en-US" dirty="0"/>
                    </a:p>
                  </a:txBody>
                  <a:tcPr/>
                </a:tc>
              </a:tr>
              <a:tr h="428628">
                <a:tc>
                  <a:txBody>
                    <a:bodyPr/>
                    <a:lstStyle/>
                    <a:p>
                      <a:r>
                        <a:rPr kumimoji="1" lang="en-US" altLang="ja-JP" dirty="0" smtClean="0"/>
                        <a:t>Web Application</a:t>
                      </a:r>
                      <a:endParaRPr kumimoji="1" lang="ja-JP" altLang="en-US" dirty="0"/>
                    </a:p>
                  </a:txBody>
                  <a:tcPr/>
                </a:tc>
                <a:tc>
                  <a:txBody>
                    <a:bodyPr/>
                    <a:lstStyle/>
                    <a:p>
                      <a:pPr algn="r"/>
                      <a:r>
                        <a:rPr kumimoji="1" lang="en-US" altLang="ja-JP" dirty="0" smtClean="0"/>
                        <a:t>10</a:t>
                      </a:r>
                      <a:endParaRPr kumimoji="1" lang="ja-JP" altLang="en-US" dirty="0"/>
                    </a:p>
                  </a:txBody>
                  <a:tcPr/>
                </a:tc>
                <a:tc>
                  <a:txBody>
                    <a:bodyPr/>
                    <a:lstStyle/>
                    <a:p>
                      <a:pPr algn="r"/>
                      <a:r>
                        <a:rPr kumimoji="1" lang="en-US" altLang="ja-JP" dirty="0" smtClean="0"/>
                        <a:t>282</a:t>
                      </a:r>
                      <a:endParaRPr kumimoji="1" lang="ja-JP" altLang="en-US" dirty="0"/>
                    </a:p>
                  </a:txBody>
                  <a:tcPr/>
                </a:tc>
              </a:tr>
              <a:tr h="428628">
                <a:tc>
                  <a:txBody>
                    <a:bodyPr/>
                    <a:lstStyle/>
                    <a:p>
                      <a:r>
                        <a:rPr kumimoji="1" lang="en-US" altLang="ja-JP" dirty="0" smtClean="0"/>
                        <a:t>XML</a:t>
                      </a:r>
                      <a:endParaRPr kumimoji="1" lang="ja-JP" altLang="en-US" dirty="0"/>
                    </a:p>
                  </a:txBody>
                  <a:tcPr/>
                </a:tc>
                <a:tc>
                  <a:txBody>
                    <a:bodyPr/>
                    <a:lstStyle/>
                    <a:p>
                      <a:pPr algn="r"/>
                      <a:r>
                        <a:rPr kumimoji="1" lang="en-US" altLang="ja-JP" dirty="0" smtClean="0"/>
                        <a:t>11</a:t>
                      </a:r>
                      <a:endParaRPr kumimoji="1" lang="ja-JP" altLang="en-US" dirty="0"/>
                    </a:p>
                  </a:txBody>
                  <a:tcPr/>
                </a:tc>
                <a:tc>
                  <a:txBody>
                    <a:bodyPr/>
                    <a:lstStyle/>
                    <a:p>
                      <a:pPr algn="r"/>
                      <a:r>
                        <a:rPr kumimoji="1" lang="en-US" altLang="ja-JP" dirty="0" smtClean="0"/>
                        <a:t>547</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実験方法</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sz="3000" dirty="0" smtClean="0"/>
              <a:t>辞書に収録された三つ組に対するアンケート調査</a:t>
            </a:r>
            <a:endParaRPr lang="en-US" altLang="ja-JP" sz="3000" dirty="0" smtClean="0"/>
          </a:p>
          <a:p>
            <a:pPr lvl="1"/>
            <a:r>
              <a:rPr lang="ja-JP" altLang="en-US" dirty="0" smtClean="0"/>
              <a:t>各三つ組が命名支援のための辞書に収録するのに適当かどうかを評価</a:t>
            </a:r>
            <a:endParaRPr lang="en-US" altLang="ja-JP" dirty="0" smtClean="0"/>
          </a:p>
          <a:p>
            <a:pPr lvl="1"/>
            <a:r>
              <a:rPr lang="ja-JP" altLang="en-US" dirty="0" smtClean="0"/>
              <a:t>各辞書から</a:t>
            </a:r>
            <a:r>
              <a:rPr lang="en-US" altLang="ja-JP" dirty="0" smtClean="0"/>
              <a:t>90</a:t>
            </a:r>
            <a:r>
              <a:rPr lang="ja-JP" altLang="en-US" dirty="0" smtClean="0"/>
              <a:t>個の組をランダムに抽出</a:t>
            </a:r>
            <a:endParaRPr lang="en-US" altLang="ja-JP" dirty="0" smtClean="0"/>
          </a:p>
          <a:p>
            <a:pPr>
              <a:buNone/>
            </a:pPr>
            <a:endParaRPr lang="en-US" altLang="ja-JP" dirty="0" smtClean="0"/>
          </a:p>
          <a:p>
            <a:r>
              <a:rPr lang="ja-JP" altLang="en-US" dirty="0" smtClean="0"/>
              <a:t>被験者は井上研究室の学生</a:t>
            </a:r>
            <a:r>
              <a:rPr lang="en-US" altLang="ja-JP" dirty="0" smtClean="0"/>
              <a:t>6</a:t>
            </a:r>
            <a:r>
              <a:rPr lang="ja-JP" altLang="en-US" dirty="0" smtClean="0"/>
              <a:t>人</a:t>
            </a:r>
            <a:endParaRPr lang="en-US" altLang="ja-JP" dirty="0" smtClean="0"/>
          </a:p>
          <a:p>
            <a:pPr lvl="1"/>
            <a:r>
              <a:rPr lang="ja-JP" altLang="en-US" dirty="0" smtClean="0"/>
              <a:t>全員</a:t>
            </a:r>
            <a:r>
              <a:rPr lang="en-US" altLang="ja-JP" dirty="0" smtClean="0"/>
              <a:t>Java</a:t>
            </a:r>
            <a:r>
              <a:rPr lang="ja-JP" altLang="en-US" dirty="0" smtClean="0"/>
              <a:t>を用いた開発経験あり</a:t>
            </a:r>
            <a:endParaRPr lang="en-US" altLang="ja-JP" dirty="0" smtClean="0"/>
          </a:p>
          <a:p>
            <a:pPr lvl="1"/>
            <a:r>
              <a:rPr lang="ja-JP" altLang="en-US" dirty="0" smtClean="0"/>
              <a:t>被験者が開発経験のあるドメインを対象とした辞書に対して回答</a:t>
            </a:r>
            <a:endParaRPr lang="en-US" altLang="ja-JP" dirty="0" smtClean="0"/>
          </a:p>
          <a:p>
            <a:pPr lvl="1"/>
            <a:r>
              <a:rPr lang="en-US" altLang="ja-JP" dirty="0" smtClean="0"/>
              <a:t>1</a:t>
            </a:r>
            <a:r>
              <a:rPr lang="ja-JP" altLang="en-US" dirty="0" smtClean="0"/>
              <a:t>人あたり</a:t>
            </a:r>
            <a:r>
              <a:rPr lang="en-US" altLang="ja-JP" dirty="0" smtClean="0"/>
              <a:t>2</a:t>
            </a:r>
            <a:r>
              <a:rPr lang="ja-JP" altLang="en-US" dirty="0" err="1" smtClean="0"/>
              <a:t>つの</a:t>
            </a:r>
            <a:r>
              <a:rPr lang="ja-JP" altLang="en-US" dirty="0" smtClean="0"/>
              <a:t>辞書に対して回答</a:t>
            </a:r>
            <a:endParaRPr lang="en-US" altLang="ja-JP" dirty="0" smtClean="0"/>
          </a:p>
          <a:p>
            <a:pPr lvl="1"/>
            <a:r>
              <a:rPr lang="en-US" altLang="ja-JP" dirty="0" smtClean="0"/>
              <a:t>1</a:t>
            </a:r>
            <a:r>
              <a:rPr lang="ja-JP" altLang="en-US" dirty="0" err="1" smtClean="0"/>
              <a:t>つの</a:t>
            </a:r>
            <a:r>
              <a:rPr lang="ja-JP" altLang="en-US" dirty="0" smtClean="0"/>
              <a:t>辞書につき</a:t>
            </a:r>
            <a:r>
              <a:rPr lang="en-US" altLang="ja-JP" dirty="0" smtClean="0"/>
              <a:t>3</a:t>
            </a:r>
            <a:r>
              <a:rPr lang="ja-JP" altLang="en-US" dirty="0" smtClean="0"/>
              <a:t>人の被験者に</a:t>
            </a:r>
            <a:r>
              <a:rPr lang="en-US" altLang="ja-JP" dirty="0" smtClean="0"/>
              <a:t>30</a:t>
            </a:r>
            <a:r>
              <a:rPr lang="ja-JP" altLang="en-US" dirty="0" smtClean="0"/>
              <a:t>組づつ評価してもらう</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対象ドメインの辞書に収録するのに適当と判断された三つ組</a:t>
            </a:r>
            <a:endParaRPr kumimoji="1" lang="en-US" altLang="ja-JP" dirty="0" smtClean="0"/>
          </a:p>
          <a:p>
            <a:pPr lvl="1"/>
            <a:r>
              <a:rPr kumimoji="1" lang="en-US" altLang="ja-JP" dirty="0" smtClean="0"/>
              <a:t>GUI :</a:t>
            </a:r>
            <a:r>
              <a:rPr lang="ja-JP" altLang="en-US" dirty="0" smtClean="0"/>
              <a:t>全体の</a:t>
            </a:r>
            <a:r>
              <a:rPr lang="en-US" altLang="ja-JP" sz="3200" dirty="0" smtClean="0">
                <a:solidFill>
                  <a:srgbClr val="C00000"/>
                </a:solidFill>
              </a:rPr>
              <a:t>64</a:t>
            </a:r>
            <a:r>
              <a:rPr lang="en-US" altLang="ja-JP" dirty="0" smtClean="0"/>
              <a:t>%</a:t>
            </a:r>
          </a:p>
          <a:p>
            <a:pPr lvl="1"/>
            <a:r>
              <a:rPr lang="en-US" altLang="ja-JP" dirty="0" smtClean="0"/>
              <a:t>Database :</a:t>
            </a:r>
            <a:r>
              <a:rPr lang="ja-JP" altLang="en-US" dirty="0" smtClean="0"/>
              <a:t>全体の</a:t>
            </a:r>
            <a:r>
              <a:rPr lang="en-US" altLang="ja-JP" sz="3200" dirty="0" smtClean="0">
                <a:solidFill>
                  <a:srgbClr val="C00000"/>
                </a:solidFill>
              </a:rPr>
              <a:t>71</a:t>
            </a:r>
            <a:r>
              <a:rPr lang="en-US" altLang="ja-JP" dirty="0" smtClean="0"/>
              <a:t>%</a:t>
            </a:r>
          </a:p>
          <a:p>
            <a:pPr lvl="1"/>
            <a:r>
              <a:rPr lang="en-US" altLang="ja-JP" dirty="0" smtClean="0"/>
              <a:t>XML  :</a:t>
            </a:r>
            <a:r>
              <a:rPr lang="ja-JP" altLang="en-US" dirty="0" smtClean="0"/>
              <a:t>全体の</a:t>
            </a:r>
            <a:r>
              <a:rPr lang="en-US" altLang="ja-JP" sz="3200" dirty="0" smtClean="0">
                <a:solidFill>
                  <a:srgbClr val="C00000"/>
                </a:solidFill>
              </a:rPr>
              <a:t>52</a:t>
            </a:r>
            <a:r>
              <a:rPr lang="en-US" altLang="ja-JP" dirty="0" smtClean="0"/>
              <a:t>%</a:t>
            </a:r>
          </a:p>
          <a:p>
            <a:pPr lvl="1"/>
            <a:r>
              <a:rPr lang="en-US" altLang="ja-JP" dirty="0" smtClean="0"/>
              <a:t>Web Application : </a:t>
            </a:r>
            <a:r>
              <a:rPr lang="ja-JP" altLang="en-US" dirty="0" smtClean="0"/>
              <a:t>全体の</a:t>
            </a:r>
            <a:r>
              <a:rPr lang="en-US" altLang="ja-JP" sz="3200" dirty="0" smtClean="0">
                <a:solidFill>
                  <a:srgbClr val="C00000"/>
                </a:solidFill>
              </a:rPr>
              <a:t>56</a:t>
            </a:r>
            <a:r>
              <a:rPr lang="en-US" altLang="ja-JP" dirty="0" smtClean="0"/>
              <a:t>%</a:t>
            </a:r>
          </a:p>
          <a:p>
            <a:pPr lvl="2"/>
            <a:endParaRPr lang="en-US" altLang="ja-JP" dirty="0" smtClean="0"/>
          </a:p>
          <a:p>
            <a:pPr lvl="1"/>
            <a:endParaRPr lang="en-US" altLang="ja-JP" dirty="0" smtClean="0"/>
          </a:p>
          <a:p>
            <a:pPr lvl="1"/>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12</a:t>
            </a:fld>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被験者に適当と判断された例</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13</a:t>
            </a:fld>
            <a:endParaRPr kumimoji="1" lang="ja-JP" altLang="en-US"/>
          </a:p>
        </p:txBody>
      </p:sp>
      <p:graphicFrame>
        <p:nvGraphicFramePr>
          <p:cNvPr id="6" name="表 5"/>
          <p:cNvGraphicFramePr>
            <a:graphicFrameLocks noGrp="1"/>
          </p:cNvGraphicFramePr>
          <p:nvPr/>
        </p:nvGraphicFramePr>
        <p:xfrm>
          <a:off x="642910" y="1500174"/>
          <a:ext cx="7929619" cy="4500595"/>
        </p:xfrm>
        <a:graphic>
          <a:graphicData uri="http://schemas.openxmlformats.org/drawingml/2006/table">
            <a:tbl>
              <a:tblPr firstRow="1" firstCol="1" bandRow="1">
                <a:tableStyleId>{21E4AEA4-8DFA-4A89-87EB-49C32662AFE0}</a:tableStyleId>
              </a:tblPr>
              <a:tblGrid>
                <a:gridCol w="1982405"/>
                <a:gridCol w="1660933"/>
                <a:gridCol w="1922645"/>
                <a:gridCol w="2363636"/>
              </a:tblGrid>
              <a:tr h="900119">
                <a:tc>
                  <a:txBody>
                    <a:bodyPr/>
                    <a:lstStyle/>
                    <a:p>
                      <a:pPr algn="ctr"/>
                      <a:r>
                        <a:rPr kumimoji="1" lang="ja-JP" altLang="en-US" sz="2000" dirty="0" smtClean="0"/>
                        <a:t>ドメイン</a:t>
                      </a:r>
                      <a:endParaRPr kumimoji="1" lang="ja-JP" altLang="en-US" sz="2000" dirty="0"/>
                    </a:p>
                  </a:txBody>
                  <a:tcPr/>
                </a:tc>
                <a:tc>
                  <a:txBody>
                    <a:bodyPr/>
                    <a:lstStyle/>
                    <a:p>
                      <a:pPr algn="ctr"/>
                      <a:r>
                        <a:rPr kumimoji="1" lang="ja-JP" altLang="en-US" sz="2000" dirty="0" smtClean="0"/>
                        <a:t>動詞</a:t>
                      </a:r>
                      <a:endParaRPr kumimoji="1" lang="ja-JP" altLang="en-US" sz="2000" dirty="0"/>
                    </a:p>
                  </a:txBody>
                  <a:tcPr/>
                </a:tc>
                <a:tc>
                  <a:txBody>
                    <a:bodyPr/>
                    <a:lstStyle/>
                    <a:p>
                      <a:pPr algn="ctr"/>
                      <a:r>
                        <a:rPr kumimoji="1" lang="ja-JP" altLang="en-US" sz="2000" dirty="0" smtClean="0"/>
                        <a:t>直接目的語</a:t>
                      </a:r>
                      <a:endParaRPr kumimoji="1" lang="ja-JP" altLang="en-US" sz="2000" dirty="0"/>
                    </a:p>
                  </a:txBody>
                  <a:tcPr/>
                </a:tc>
                <a:tc>
                  <a:txBody>
                    <a:bodyPr/>
                    <a:lstStyle/>
                    <a:p>
                      <a:pPr algn="ctr"/>
                      <a:r>
                        <a:rPr kumimoji="1" lang="ja-JP" altLang="en-US" sz="2000" dirty="0" smtClean="0"/>
                        <a:t>間接目的語</a:t>
                      </a:r>
                      <a:endParaRPr kumimoji="1" lang="ja-JP" altLang="en-US" sz="2000" dirty="0"/>
                    </a:p>
                  </a:txBody>
                  <a:tcPr/>
                </a:tc>
              </a:tr>
              <a:tr h="900119">
                <a:tc>
                  <a:txBody>
                    <a:bodyPr/>
                    <a:lstStyle/>
                    <a:p>
                      <a:r>
                        <a:rPr kumimoji="1" lang="en-US" altLang="ja-JP" sz="2000" dirty="0" smtClean="0"/>
                        <a:t>GUI</a:t>
                      </a:r>
                      <a:endParaRPr kumimoji="1" lang="ja-JP" altLang="en-US" sz="2000" dirty="0"/>
                    </a:p>
                  </a:txBody>
                  <a:tcPr/>
                </a:tc>
                <a:tc>
                  <a:txBody>
                    <a:bodyPr/>
                    <a:lstStyle/>
                    <a:p>
                      <a:r>
                        <a:rPr kumimoji="1" lang="en-US" altLang="ja-JP" sz="2000" dirty="0" smtClean="0"/>
                        <a:t>Click</a:t>
                      </a:r>
                      <a:endParaRPr kumimoji="1" lang="ja-JP" altLang="en-US" sz="2000" dirty="0"/>
                    </a:p>
                  </a:txBody>
                  <a:tcPr/>
                </a:tc>
                <a:tc>
                  <a:txBody>
                    <a:bodyPr/>
                    <a:lstStyle/>
                    <a:p>
                      <a:r>
                        <a:rPr kumimoji="1" lang="en-US" altLang="ja-JP" sz="2000" dirty="0" smtClean="0"/>
                        <a:t>Mouse</a:t>
                      </a:r>
                      <a:endParaRPr kumimoji="1" lang="ja-JP" altLang="en-US" sz="2000" dirty="0"/>
                    </a:p>
                  </a:txBody>
                  <a:tcPr/>
                </a:tc>
                <a:tc>
                  <a:txBody>
                    <a:bodyPr/>
                    <a:lstStyle/>
                    <a:p>
                      <a:r>
                        <a:rPr kumimoji="1" lang="en-US" altLang="ja-JP" sz="2000" dirty="0" err="1" smtClean="0"/>
                        <a:t>MouseEvent</a:t>
                      </a:r>
                      <a:endParaRPr kumimoji="1" lang="ja-JP" altLang="en-US" sz="2000" dirty="0"/>
                    </a:p>
                  </a:txBody>
                  <a:tcPr/>
                </a:tc>
              </a:tr>
              <a:tr h="900119">
                <a:tc>
                  <a:txBody>
                    <a:bodyPr/>
                    <a:lstStyle/>
                    <a:p>
                      <a:r>
                        <a:rPr kumimoji="1" lang="en-US" altLang="ja-JP" sz="2000" dirty="0" smtClean="0"/>
                        <a:t>Database</a:t>
                      </a:r>
                      <a:endParaRPr kumimoji="1" lang="ja-JP" altLang="en-US" sz="2000" dirty="0"/>
                    </a:p>
                  </a:txBody>
                  <a:tcPr/>
                </a:tc>
                <a:tc>
                  <a:txBody>
                    <a:bodyPr/>
                    <a:lstStyle/>
                    <a:p>
                      <a:r>
                        <a:rPr kumimoji="1" lang="en-US" altLang="ja-JP" sz="2000" dirty="0" smtClean="0"/>
                        <a:t>Add</a:t>
                      </a:r>
                      <a:endParaRPr kumimoji="1" lang="ja-JP" altLang="en-US" sz="2000" dirty="0"/>
                    </a:p>
                  </a:txBody>
                  <a:tcPr/>
                </a:tc>
                <a:tc>
                  <a:txBody>
                    <a:bodyPr/>
                    <a:lstStyle/>
                    <a:p>
                      <a:r>
                        <a:rPr kumimoji="1" lang="en-US" altLang="ja-JP" sz="2000" dirty="0" smtClean="0"/>
                        <a:t>Constraint</a:t>
                      </a:r>
                      <a:endParaRPr kumimoji="1" lang="ja-JP" altLang="en-US" sz="2000" dirty="0"/>
                    </a:p>
                  </a:txBody>
                  <a:tcPr/>
                </a:tc>
                <a:tc>
                  <a:txBody>
                    <a:bodyPr/>
                    <a:lstStyle/>
                    <a:p>
                      <a:r>
                        <a:rPr kumimoji="1" lang="en-US" altLang="ja-JP" sz="2000" dirty="0" smtClean="0"/>
                        <a:t>Table</a:t>
                      </a:r>
                      <a:endParaRPr kumimoji="1" lang="ja-JP" altLang="en-US" sz="2000" dirty="0"/>
                    </a:p>
                  </a:txBody>
                  <a:tcPr/>
                </a:tc>
              </a:tr>
              <a:tr h="900119">
                <a:tc>
                  <a:txBody>
                    <a:bodyPr/>
                    <a:lstStyle/>
                    <a:p>
                      <a:r>
                        <a:rPr kumimoji="1" lang="en-US" altLang="ja-JP" sz="2000" dirty="0" smtClean="0"/>
                        <a:t>Web Application</a:t>
                      </a:r>
                      <a:endParaRPr kumimoji="1" lang="ja-JP" altLang="en-US" sz="2000" dirty="0"/>
                    </a:p>
                  </a:txBody>
                  <a:tcPr/>
                </a:tc>
                <a:tc>
                  <a:txBody>
                    <a:bodyPr/>
                    <a:lstStyle/>
                    <a:p>
                      <a:r>
                        <a:rPr kumimoji="1" lang="en-US" altLang="ja-JP" sz="2000" dirty="0" smtClean="0"/>
                        <a:t>Destroy</a:t>
                      </a:r>
                      <a:endParaRPr kumimoji="1" lang="ja-JP" altLang="en-US" sz="2000" dirty="0"/>
                    </a:p>
                  </a:txBody>
                  <a:tcPr/>
                </a:tc>
                <a:tc>
                  <a:txBody>
                    <a:bodyPr/>
                    <a:lstStyle/>
                    <a:p>
                      <a:r>
                        <a:rPr kumimoji="1" lang="en-US" altLang="ja-JP" sz="2000" dirty="0" smtClean="0"/>
                        <a:t>Session</a:t>
                      </a:r>
                      <a:endParaRPr kumimoji="1" lang="ja-JP" altLang="en-US" sz="2000" dirty="0"/>
                    </a:p>
                  </a:txBody>
                  <a:tcPr/>
                </a:tc>
                <a:tc>
                  <a:txBody>
                    <a:bodyPr/>
                    <a:lstStyle/>
                    <a:p>
                      <a:r>
                        <a:rPr kumimoji="1" lang="en-US" altLang="ja-JP" sz="2000" dirty="0" err="1" smtClean="0"/>
                        <a:t>HttpSessionEvent</a:t>
                      </a:r>
                      <a:endParaRPr kumimoji="1" lang="ja-JP" altLang="en-US" sz="2000" dirty="0"/>
                    </a:p>
                  </a:txBody>
                  <a:tcPr/>
                </a:tc>
              </a:tr>
              <a:tr h="900119">
                <a:tc>
                  <a:txBody>
                    <a:bodyPr/>
                    <a:lstStyle/>
                    <a:p>
                      <a:r>
                        <a:rPr kumimoji="1" lang="en-US" altLang="ja-JP" sz="2000" dirty="0" smtClean="0"/>
                        <a:t>XML</a:t>
                      </a:r>
                      <a:endParaRPr kumimoji="1" lang="ja-JP" altLang="en-US" sz="2000" dirty="0"/>
                    </a:p>
                  </a:txBody>
                  <a:tcPr/>
                </a:tc>
                <a:tc>
                  <a:txBody>
                    <a:bodyPr/>
                    <a:lstStyle/>
                    <a:p>
                      <a:r>
                        <a:rPr kumimoji="1" lang="en-US" altLang="ja-JP" sz="2000" dirty="0" smtClean="0"/>
                        <a:t>Declare</a:t>
                      </a:r>
                      <a:endParaRPr kumimoji="1" lang="ja-JP" altLang="en-US" sz="2000" dirty="0"/>
                    </a:p>
                  </a:txBody>
                  <a:tcPr/>
                </a:tc>
                <a:tc>
                  <a:txBody>
                    <a:bodyPr/>
                    <a:lstStyle/>
                    <a:p>
                      <a:r>
                        <a:rPr kumimoji="1" lang="en-US" altLang="ja-JP" sz="2000" dirty="0" smtClean="0"/>
                        <a:t>Prefix</a:t>
                      </a:r>
                      <a:endParaRPr kumimoji="1" lang="ja-JP" altLang="en-US" sz="2000" dirty="0"/>
                    </a:p>
                  </a:txBody>
                  <a:tcPr/>
                </a:tc>
                <a:tc>
                  <a:txBody>
                    <a:bodyPr/>
                    <a:lstStyle/>
                    <a:p>
                      <a:r>
                        <a:rPr kumimoji="1" lang="en-US" altLang="ja-JP" sz="1800" dirty="0" err="1" smtClean="0"/>
                        <a:t>NamespaceSupport</a:t>
                      </a:r>
                      <a:endParaRPr kumimoji="1" lang="ja-JP" altLang="en-US" sz="18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被験者に収録すべきでないと判断された例</a:t>
            </a:r>
            <a:endParaRPr kumimoji="1" lang="ja-JP" altLang="en-US" dirty="0"/>
          </a:p>
        </p:txBody>
      </p:sp>
      <p:sp>
        <p:nvSpPr>
          <p:cNvPr id="3" name="コンテンツ プレースホルダ 2"/>
          <p:cNvSpPr>
            <a:spLocks noGrp="1"/>
          </p:cNvSpPr>
          <p:nvPr>
            <p:ph idx="1"/>
          </p:nvPr>
        </p:nvSpPr>
        <p:spPr>
          <a:xfrm>
            <a:off x="457200" y="3357562"/>
            <a:ext cx="8229600" cy="2879726"/>
          </a:xfrm>
        </p:spPr>
        <p:txBody>
          <a:bodyPr/>
          <a:lstStyle/>
          <a:p>
            <a:r>
              <a:rPr lang="ja-JP" altLang="en-US" dirty="0" smtClean="0"/>
              <a:t>判断の理由</a:t>
            </a:r>
            <a:endParaRPr lang="en-US" altLang="ja-JP" dirty="0" smtClean="0"/>
          </a:p>
          <a:p>
            <a:pPr lvl="1"/>
            <a:r>
              <a:rPr lang="ja-JP" altLang="en-US" dirty="0" smtClean="0"/>
              <a:t>対象ドメインとは異なるドメインに所属している</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14</a:t>
            </a:fld>
            <a:endParaRPr kumimoji="1" lang="ja-JP" altLang="en-US"/>
          </a:p>
        </p:txBody>
      </p:sp>
      <p:graphicFrame>
        <p:nvGraphicFramePr>
          <p:cNvPr id="5" name="表 4"/>
          <p:cNvGraphicFramePr>
            <a:graphicFrameLocks noGrp="1"/>
          </p:cNvGraphicFramePr>
          <p:nvPr/>
        </p:nvGraphicFramePr>
        <p:xfrm>
          <a:off x="571472" y="1357298"/>
          <a:ext cx="7929619" cy="1800238"/>
        </p:xfrm>
        <a:graphic>
          <a:graphicData uri="http://schemas.openxmlformats.org/drawingml/2006/table">
            <a:tbl>
              <a:tblPr firstRow="1" firstCol="1" bandRow="1">
                <a:tableStyleId>{21E4AEA4-8DFA-4A89-87EB-49C32662AFE0}</a:tableStyleId>
              </a:tblPr>
              <a:tblGrid>
                <a:gridCol w="1982405"/>
                <a:gridCol w="1660933"/>
                <a:gridCol w="1922645"/>
                <a:gridCol w="2363636"/>
              </a:tblGrid>
              <a:tr h="900119">
                <a:tc>
                  <a:txBody>
                    <a:bodyPr/>
                    <a:lstStyle/>
                    <a:p>
                      <a:pPr algn="ctr"/>
                      <a:r>
                        <a:rPr kumimoji="1" lang="ja-JP" altLang="en-US" sz="2000" dirty="0" smtClean="0"/>
                        <a:t>ドメイン</a:t>
                      </a:r>
                      <a:endParaRPr kumimoji="1" lang="ja-JP" altLang="en-US" sz="2000" dirty="0"/>
                    </a:p>
                  </a:txBody>
                  <a:tcPr/>
                </a:tc>
                <a:tc>
                  <a:txBody>
                    <a:bodyPr/>
                    <a:lstStyle/>
                    <a:p>
                      <a:pPr algn="ctr"/>
                      <a:r>
                        <a:rPr kumimoji="1" lang="ja-JP" altLang="en-US" sz="2000" dirty="0" smtClean="0"/>
                        <a:t>動詞</a:t>
                      </a:r>
                      <a:endParaRPr kumimoji="1" lang="ja-JP" altLang="en-US" sz="2000" dirty="0"/>
                    </a:p>
                  </a:txBody>
                  <a:tcPr/>
                </a:tc>
                <a:tc>
                  <a:txBody>
                    <a:bodyPr/>
                    <a:lstStyle/>
                    <a:p>
                      <a:pPr algn="ctr"/>
                      <a:r>
                        <a:rPr kumimoji="1" lang="ja-JP" altLang="en-US" sz="2000" dirty="0" smtClean="0"/>
                        <a:t>直接目的語</a:t>
                      </a:r>
                      <a:endParaRPr kumimoji="1" lang="ja-JP" altLang="en-US" sz="2000" dirty="0"/>
                    </a:p>
                  </a:txBody>
                  <a:tcPr/>
                </a:tc>
                <a:tc>
                  <a:txBody>
                    <a:bodyPr/>
                    <a:lstStyle/>
                    <a:p>
                      <a:pPr algn="ctr"/>
                      <a:r>
                        <a:rPr kumimoji="1" lang="ja-JP" altLang="en-US" sz="2000" dirty="0" smtClean="0"/>
                        <a:t>間接目的語</a:t>
                      </a:r>
                      <a:endParaRPr kumimoji="1" lang="ja-JP" altLang="en-US" sz="2000" dirty="0"/>
                    </a:p>
                  </a:txBody>
                  <a:tcPr/>
                </a:tc>
              </a:tr>
              <a:tr h="900119">
                <a:tc>
                  <a:txBody>
                    <a:bodyPr/>
                    <a:lstStyle/>
                    <a:p>
                      <a:r>
                        <a:rPr kumimoji="1" lang="en-US" altLang="ja-JP" sz="2000" dirty="0" smtClean="0"/>
                        <a:t>Database</a:t>
                      </a:r>
                      <a:endParaRPr kumimoji="1" lang="ja-JP" altLang="en-US" sz="2000" dirty="0"/>
                    </a:p>
                  </a:txBody>
                  <a:tcPr/>
                </a:tc>
                <a:tc>
                  <a:txBody>
                    <a:bodyPr/>
                    <a:lstStyle/>
                    <a:p>
                      <a:r>
                        <a:rPr kumimoji="1" lang="en-US" altLang="ja-JP" sz="2000" dirty="0" smtClean="0"/>
                        <a:t>Release</a:t>
                      </a:r>
                      <a:endParaRPr kumimoji="1" lang="ja-JP" altLang="en-US" sz="2000" dirty="0"/>
                    </a:p>
                  </a:txBody>
                  <a:tcPr/>
                </a:tc>
                <a:tc>
                  <a:txBody>
                    <a:bodyPr/>
                    <a:lstStyle/>
                    <a:p>
                      <a:r>
                        <a:rPr kumimoji="1" lang="en-US" altLang="ja-JP" sz="2000" dirty="0" smtClean="0"/>
                        <a:t>Mouse</a:t>
                      </a:r>
                      <a:endParaRPr kumimoji="1" lang="ja-JP" altLang="en-US" sz="2000" dirty="0"/>
                    </a:p>
                  </a:txBody>
                  <a:tcPr/>
                </a:tc>
                <a:tc>
                  <a:txBody>
                    <a:bodyPr/>
                    <a:lstStyle/>
                    <a:p>
                      <a:r>
                        <a:rPr kumimoji="1" lang="en-US" altLang="ja-JP" sz="2000" dirty="0" err="1" smtClean="0"/>
                        <a:t>MouseEvent</a:t>
                      </a:r>
                      <a:endParaRPr kumimoji="1" lang="ja-JP" altLang="en-US" sz="20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 2"/>
          <p:cNvSpPr>
            <a:spLocks noGrp="1"/>
          </p:cNvSpPr>
          <p:nvPr>
            <p:ph idx="1"/>
          </p:nvPr>
        </p:nvSpPr>
        <p:spPr/>
        <p:txBody>
          <a:bodyPr>
            <a:normAutofit/>
          </a:bodyPr>
          <a:lstStyle/>
          <a:p>
            <a:pPr algn="just"/>
            <a:r>
              <a:rPr lang="ja-JP" altLang="en-US" dirty="0" smtClean="0"/>
              <a:t>辞書作成のために入力したソフトウェアの数が</a:t>
            </a:r>
            <a:r>
              <a:rPr lang="en-US" altLang="ja-JP" dirty="0" smtClean="0"/>
              <a:t>7</a:t>
            </a:r>
            <a:r>
              <a:rPr lang="ja-JP" altLang="en-US" dirty="0" smtClean="0"/>
              <a:t>～</a:t>
            </a:r>
            <a:r>
              <a:rPr lang="en-US" altLang="ja-JP" dirty="0" smtClean="0"/>
              <a:t>11</a:t>
            </a:r>
            <a:r>
              <a:rPr lang="ja-JP" altLang="en-US" dirty="0" smtClean="0"/>
              <a:t>と少なかった</a:t>
            </a:r>
            <a:endParaRPr lang="en-US" altLang="ja-JP" dirty="0" smtClean="0"/>
          </a:p>
          <a:p>
            <a:pPr lvl="1"/>
            <a:r>
              <a:rPr lang="ja-JP" altLang="en-US" dirty="0" smtClean="0"/>
              <a:t>対象ドメイン以外に所属する関係をフィルタリングしきれなかった</a:t>
            </a:r>
            <a:endParaRPr lang="en-US" altLang="ja-JP" dirty="0" smtClean="0"/>
          </a:p>
          <a:p>
            <a:pPr algn="just"/>
            <a:r>
              <a:rPr lang="ja-JP" altLang="en-US" dirty="0" smtClean="0"/>
              <a:t>入力したソフトウェアが複数のドメインを扱っていた</a:t>
            </a:r>
            <a:endParaRPr lang="en-US" altLang="ja-JP" dirty="0" smtClean="0"/>
          </a:p>
          <a:p>
            <a:pPr lvl="1"/>
            <a:r>
              <a:rPr lang="ja-JP" altLang="en-US" dirty="0" smtClean="0"/>
              <a:t>プログラムで一般的に見られる関係や他のドメインで見られる関係を取り除くことで解決</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15</a:t>
            </a:fld>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まとめ</a:t>
            </a:r>
            <a:endParaRPr lang="en-US" altLang="ja-JP" dirty="0" smtClean="0"/>
          </a:p>
          <a:p>
            <a:pPr lvl="1"/>
            <a:r>
              <a:rPr lang="ja-JP" altLang="en-US" dirty="0" smtClean="0"/>
              <a:t>プログラム中の動詞</a:t>
            </a:r>
            <a:r>
              <a:rPr lang="en-US" altLang="ja-JP" dirty="0" smtClean="0"/>
              <a:t>-</a:t>
            </a:r>
            <a:r>
              <a:rPr lang="ja-JP" altLang="en-US" dirty="0" smtClean="0"/>
              <a:t>目的語関係を収録した辞書の構築手法を提案</a:t>
            </a:r>
            <a:endParaRPr lang="en-US" altLang="ja-JP" dirty="0" smtClean="0"/>
          </a:p>
          <a:p>
            <a:r>
              <a:rPr lang="ja-JP" altLang="en-US" dirty="0" smtClean="0"/>
              <a:t>今後の課題</a:t>
            </a:r>
            <a:endParaRPr lang="en-US" altLang="ja-JP" dirty="0" smtClean="0"/>
          </a:p>
          <a:p>
            <a:pPr lvl="1"/>
            <a:r>
              <a:rPr lang="ja-JP" altLang="en-US" smtClean="0"/>
              <a:t>ドメイン固有</a:t>
            </a:r>
            <a:r>
              <a:rPr lang="ja-JP" altLang="en-US" dirty="0" smtClean="0"/>
              <a:t>の関係を抽出する方法の開発</a:t>
            </a:r>
            <a:endParaRPr lang="en-US" altLang="ja-JP" dirty="0" smtClean="0"/>
          </a:p>
          <a:p>
            <a:pPr lvl="1"/>
            <a:r>
              <a:rPr lang="ja-JP" altLang="en-US" dirty="0" smtClean="0"/>
              <a:t>辞書を利用した命名支援環境の構築</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16</a:t>
            </a:fld>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抽出パターン</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smtClean="0"/>
              <a:t>パターンを適用するためのメソッド情報の条件</a:t>
            </a:r>
            <a:endParaRPr lang="en-US" altLang="ja-JP" dirty="0" smtClean="0"/>
          </a:p>
          <a:p>
            <a:pPr lvl="1"/>
            <a:r>
              <a:rPr kumimoji="1" lang="ja-JP" altLang="en-US" dirty="0" smtClean="0"/>
              <a:t>戻り値</a:t>
            </a:r>
            <a:endParaRPr kumimoji="1" lang="en-US" altLang="ja-JP" dirty="0" smtClean="0"/>
          </a:p>
          <a:p>
            <a:pPr lvl="2"/>
            <a:r>
              <a:rPr lang="en-US" altLang="ja-JP" dirty="0" smtClean="0"/>
              <a:t>void, </a:t>
            </a:r>
            <a:r>
              <a:rPr lang="ja-JP" altLang="en-US" dirty="0" smtClean="0"/>
              <a:t>名詞</a:t>
            </a:r>
            <a:r>
              <a:rPr lang="en-US" altLang="ja-JP" dirty="0" smtClean="0"/>
              <a:t>, </a:t>
            </a:r>
            <a:r>
              <a:rPr lang="ja-JP" altLang="en-US" dirty="0" smtClean="0"/>
              <a:t> ワイルドカードのいずれか</a:t>
            </a:r>
            <a:endParaRPr kumimoji="1" lang="en-US" altLang="ja-JP" dirty="0" smtClean="0"/>
          </a:p>
          <a:p>
            <a:pPr lvl="1"/>
            <a:r>
              <a:rPr kumimoji="1" lang="ja-JP" altLang="en-US" dirty="0" smtClean="0"/>
              <a:t>メソッド名</a:t>
            </a:r>
            <a:endParaRPr kumimoji="1" lang="en-US" altLang="ja-JP" dirty="0" smtClean="0"/>
          </a:p>
          <a:p>
            <a:pPr lvl="2" algn="just"/>
            <a:r>
              <a:rPr lang="ja-JP" altLang="en-US" dirty="0" smtClean="0"/>
              <a:t>メソッドの品詞列</a:t>
            </a:r>
            <a:endParaRPr lang="en-US" altLang="ja-JP" dirty="0" smtClean="0"/>
          </a:p>
          <a:p>
            <a:pPr lvl="1"/>
            <a:r>
              <a:rPr kumimoji="1" lang="ja-JP" altLang="en-US" dirty="0" smtClean="0"/>
              <a:t>引数</a:t>
            </a:r>
            <a:endParaRPr kumimoji="1" lang="en-US" altLang="ja-JP" dirty="0" smtClean="0"/>
          </a:p>
          <a:p>
            <a:pPr lvl="2"/>
            <a:r>
              <a:rPr kumimoji="1" lang="ja-JP" altLang="en-US" dirty="0" smtClean="0"/>
              <a:t>空，</a:t>
            </a:r>
            <a:r>
              <a:rPr lang="en-US" altLang="ja-JP" dirty="0" smtClean="0"/>
              <a:t>1</a:t>
            </a:r>
            <a:r>
              <a:rPr lang="ja-JP" altLang="en-US" dirty="0" smtClean="0"/>
              <a:t>個の名詞</a:t>
            </a:r>
            <a:r>
              <a:rPr kumimoji="1" lang="ja-JP" altLang="en-US" dirty="0" smtClean="0"/>
              <a:t>， ワイルドカードのいずれか</a:t>
            </a:r>
            <a:endParaRPr kumimoji="1" lang="en-US" altLang="ja-JP" dirty="0" smtClean="0"/>
          </a:p>
          <a:p>
            <a:pPr lvl="1"/>
            <a:r>
              <a:rPr lang="ja-JP" altLang="en-US" dirty="0" smtClean="0"/>
              <a:t>クラス名</a:t>
            </a:r>
            <a:endParaRPr lang="en-US" altLang="ja-JP" dirty="0" smtClean="0"/>
          </a:p>
          <a:p>
            <a:pPr lvl="2"/>
            <a:r>
              <a:rPr lang="ja-JP" altLang="en-US" dirty="0" smtClean="0"/>
              <a:t>名詞， ワイルドカードのいずれか</a:t>
            </a:r>
            <a:endParaRPr lang="en-US" altLang="ja-JP" dirty="0" smtClean="0"/>
          </a:p>
          <a:p>
            <a:pPr lvl="1"/>
            <a:r>
              <a:rPr lang="ja-JP" altLang="en-US" dirty="0" smtClean="0"/>
              <a:t>同じ単語と違う単語を識別する番号</a:t>
            </a:r>
            <a:endParaRPr lang="en-US" altLang="ja-JP" dirty="0" smtClean="0"/>
          </a:p>
          <a:p>
            <a:r>
              <a:rPr kumimoji="1" lang="ja-JP" altLang="en-US" dirty="0" smtClean="0"/>
              <a:t>条件が満たされた際にどの単語を動詞，直接目的語，間接目的語として抽出するかを定めたルール</a:t>
            </a: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17</a:t>
            </a:fld>
            <a:endParaRPr kumimoji="1" lang="ja-JP" altLang="en-US"/>
          </a:p>
        </p:txBody>
      </p:sp>
      <p:graphicFrame>
        <p:nvGraphicFramePr>
          <p:cNvPr id="5" name="表 4"/>
          <p:cNvGraphicFramePr>
            <a:graphicFrameLocks noGrp="1"/>
          </p:cNvGraphicFramePr>
          <p:nvPr/>
        </p:nvGraphicFramePr>
        <p:xfrm>
          <a:off x="214282" y="3357562"/>
          <a:ext cx="5357850" cy="741680"/>
        </p:xfrm>
        <a:graphic>
          <a:graphicData uri="http://schemas.openxmlformats.org/drawingml/2006/table">
            <a:tbl>
              <a:tblPr firstRow="1" bandRow="1">
                <a:tableStyleId>{21E4AEA4-8DFA-4A89-87EB-49C32662AFE0}</a:tableStyleId>
              </a:tblPr>
              <a:tblGrid>
                <a:gridCol w="810380"/>
                <a:gridCol w="2761520"/>
                <a:gridCol w="857256"/>
                <a:gridCol w="928694"/>
              </a:tblGrid>
              <a:tr h="370840">
                <a:tc>
                  <a:txBody>
                    <a:bodyPr/>
                    <a:lstStyle/>
                    <a:p>
                      <a:r>
                        <a:rPr kumimoji="1" lang="en-US" altLang="ja-JP" dirty="0" smtClean="0"/>
                        <a:t>void</a:t>
                      </a:r>
                      <a:endParaRPr kumimoji="1" lang="ja-JP" altLang="en-US" dirty="0"/>
                    </a:p>
                  </a:txBody>
                  <a:tcPr/>
                </a:tc>
                <a:tc>
                  <a:txBody>
                    <a:bodyPr/>
                    <a:lstStyle/>
                    <a:p>
                      <a:r>
                        <a:rPr kumimoji="1" lang="en-US" altLang="ja-JP" dirty="0" err="1" smtClean="0"/>
                        <a:t>createTicketForUser</a:t>
                      </a:r>
                      <a:endParaRPr kumimoji="1" lang="ja-JP" altLang="en-US" dirty="0"/>
                    </a:p>
                  </a:txBody>
                  <a:tcPr/>
                </a:tc>
                <a:tc>
                  <a:txBody>
                    <a:bodyPr/>
                    <a:lstStyle/>
                    <a:p>
                      <a:r>
                        <a:rPr kumimoji="1" lang="en-US" altLang="ja-JP" dirty="0" smtClean="0"/>
                        <a:t>User</a:t>
                      </a:r>
                      <a:endParaRPr kumimoji="1" lang="ja-JP" altLang="en-US" dirty="0"/>
                    </a:p>
                  </a:txBody>
                  <a:tcPr/>
                </a:tc>
                <a:tc>
                  <a:txBody>
                    <a:bodyPr/>
                    <a:lstStyle/>
                    <a:p>
                      <a:r>
                        <a:rPr kumimoji="1" lang="en-US" altLang="ja-JP" dirty="0" smtClean="0"/>
                        <a:t>Server</a:t>
                      </a:r>
                      <a:endParaRPr kumimoji="1" lang="ja-JP" altLang="en-US" dirty="0"/>
                    </a:p>
                  </a:txBody>
                  <a:tcPr/>
                </a:tc>
              </a:tr>
              <a:tr h="370840">
                <a:tc>
                  <a:txBody>
                    <a:bodyPr/>
                    <a:lstStyle/>
                    <a:p>
                      <a:r>
                        <a:rPr kumimoji="1" lang="en-US" altLang="ja-JP" dirty="0" smtClean="0"/>
                        <a:t>void</a:t>
                      </a:r>
                      <a:endParaRPr kumimoji="1" lang="ja-JP" altLang="en-US" dirty="0"/>
                    </a:p>
                  </a:txBody>
                  <a:tcPr/>
                </a:tc>
                <a:tc>
                  <a:txBody>
                    <a:bodyPr/>
                    <a:lstStyle/>
                    <a:p>
                      <a:r>
                        <a:rPr kumimoji="1" lang="ja-JP" altLang="en-US" sz="1600" dirty="0" smtClean="0"/>
                        <a:t>動詞</a:t>
                      </a:r>
                      <a:r>
                        <a:rPr kumimoji="1" lang="en-US" altLang="ja-JP" sz="1600" dirty="0" smtClean="0"/>
                        <a:t>1</a:t>
                      </a:r>
                      <a:r>
                        <a:rPr kumimoji="1" lang="ja-JP" altLang="en-US" sz="1600" dirty="0" smtClean="0"/>
                        <a:t> 名詞</a:t>
                      </a:r>
                      <a:r>
                        <a:rPr kumimoji="1" lang="en-US" altLang="ja-JP" sz="1600" dirty="0" smtClean="0"/>
                        <a:t>2</a:t>
                      </a:r>
                      <a:r>
                        <a:rPr kumimoji="1" lang="ja-JP" altLang="en-US" sz="1600" dirty="0" smtClean="0"/>
                        <a:t> 前置詞</a:t>
                      </a:r>
                      <a:r>
                        <a:rPr kumimoji="1" lang="en-US" altLang="ja-JP" sz="1600" dirty="0" smtClean="0"/>
                        <a:t>3</a:t>
                      </a:r>
                      <a:r>
                        <a:rPr kumimoji="1" lang="ja-JP" altLang="en-US" sz="1600" dirty="0" smtClean="0"/>
                        <a:t> 名詞</a:t>
                      </a:r>
                      <a:r>
                        <a:rPr kumimoji="1" lang="en-US" altLang="ja-JP" sz="1600" dirty="0" smtClean="0"/>
                        <a:t>4</a:t>
                      </a:r>
                      <a:endParaRPr kumimoji="1" lang="ja-JP" altLang="en-US" sz="1600" dirty="0"/>
                    </a:p>
                  </a:txBody>
                  <a:tcPr/>
                </a:tc>
                <a:tc>
                  <a:txBody>
                    <a:bodyPr/>
                    <a:lstStyle/>
                    <a:p>
                      <a:r>
                        <a:rPr kumimoji="1" lang="ja-JP" altLang="en-US" dirty="0" smtClean="0"/>
                        <a:t>名詞</a:t>
                      </a:r>
                      <a:r>
                        <a:rPr kumimoji="1" lang="en-US" altLang="ja-JP" dirty="0" smtClean="0"/>
                        <a:t>5</a:t>
                      </a:r>
                      <a:endParaRPr kumimoji="1" lang="ja-JP" altLang="en-US" dirty="0"/>
                    </a:p>
                  </a:txBody>
                  <a:tcPr/>
                </a:tc>
                <a:tc>
                  <a:txBody>
                    <a:bodyPr/>
                    <a:lstStyle/>
                    <a:p>
                      <a:r>
                        <a:rPr kumimoji="1" lang="ja-JP" altLang="en-US" dirty="0" smtClean="0"/>
                        <a:t>名詞</a:t>
                      </a:r>
                      <a:r>
                        <a:rPr kumimoji="1" lang="en-US" altLang="ja-JP" dirty="0" smtClean="0"/>
                        <a:t>6</a:t>
                      </a:r>
                      <a:endParaRPr kumimoji="1" lang="ja-JP" altLang="en-US" dirty="0"/>
                    </a:p>
                  </a:txBody>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just"/>
            <a:r>
              <a:rPr kumimoji="1" lang="ja-JP" altLang="en-US" dirty="0" smtClean="0"/>
              <a:t>パターンマッチ</a:t>
            </a:r>
            <a:endParaRPr kumimoji="1" lang="ja-JP" altLang="en-US" dirty="0"/>
          </a:p>
        </p:txBody>
      </p:sp>
      <p:sp>
        <p:nvSpPr>
          <p:cNvPr id="3" name="コンテンツ プレースホルダ 2"/>
          <p:cNvSpPr>
            <a:spLocks noGrp="1"/>
          </p:cNvSpPr>
          <p:nvPr>
            <p:ph idx="1"/>
          </p:nvPr>
        </p:nvSpPr>
        <p:spPr>
          <a:xfrm>
            <a:off x="457200" y="1412875"/>
            <a:ext cx="8229600" cy="1230307"/>
          </a:xfrm>
        </p:spPr>
        <p:txBody>
          <a:bodyPr>
            <a:normAutofit fontScale="62500" lnSpcReduction="20000"/>
          </a:bodyPr>
          <a:lstStyle/>
          <a:p>
            <a:pPr marL="514350" indent="-514350" algn="just">
              <a:buFont typeface="+mj-lt"/>
              <a:buAutoNum type="arabicPeriod"/>
            </a:pPr>
            <a:r>
              <a:rPr lang="ja-JP" altLang="en-US" dirty="0" smtClean="0"/>
              <a:t>獲得したメソッド情報と抽出パターンのパターンを適用するための条件を比較</a:t>
            </a:r>
            <a:endParaRPr lang="en-US" altLang="ja-JP" dirty="0" smtClean="0"/>
          </a:p>
          <a:p>
            <a:pPr marL="514350" indent="-514350">
              <a:buFont typeface="+mj-lt"/>
              <a:buAutoNum type="arabicPeriod"/>
            </a:pPr>
            <a:r>
              <a:rPr lang="ja-JP" altLang="en-US" dirty="0" smtClean="0"/>
              <a:t>条件が満たされていれば抽出パターンに従い動詞，直接目的語，間接目的語を抽出</a:t>
            </a:r>
            <a:endParaRPr lang="en-US" altLang="ja-JP" dirty="0" smtClean="0"/>
          </a:p>
          <a:p>
            <a:pPr lvl="1">
              <a:buNone/>
            </a:pP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18</a:t>
            </a:fld>
            <a:endParaRPr kumimoji="1" lang="ja-JP" altLang="en-US"/>
          </a:p>
        </p:txBody>
      </p:sp>
      <p:sp>
        <p:nvSpPr>
          <p:cNvPr id="8" name="正方形/長方形 7"/>
          <p:cNvSpPr/>
          <p:nvPr/>
        </p:nvSpPr>
        <p:spPr>
          <a:xfrm>
            <a:off x="357158" y="3000372"/>
            <a:ext cx="4929222" cy="4286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dirty="0" smtClean="0"/>
              <a:t>void </a:t>
            </a:r>
            <a:r>
              <a:rPr kumimoji="1" lang="en-US" altLang="ja-JP" dirty="0" err="1" smtClean="0"/>
              <a:t>createTikect</a:t>
            </a:r>
            <a:r>
              <a:rPr lang="en-US" altLang="ja-JP" dirty="0" err="1" smtClean="0"/>
              <a:t>ForUser</a:t>
            </a:r>
            <a:r>
              <a:rPr lang="en-US" altLang="ja-JP" dirty="0" smtClean="0"/>
              <a:t>(ID, Name)  in Server</a:t>
            </a:r>
            <a:r>
              <a:rPr kumimoji="1" lang="en-US" altLang="ja-JP" dirty="0" smtClean="0"/>
              <a:t>  </a:t>
            </a:r>
            <a:endParaRPr kumimoji="1" lang="ja-JP" altLang="en-US" dirty="0"/>
          </a:p>
        </p:txBody>
      </p:sp>
      <p:sp>
        <p:nvSpPr>
          <p:cNvPr id="9" name="正方形/長方形 8"/>
          <p:cNvSpPr/>
          <p:nvPr/>
        </p:nvSpPr>
        <p:spPr>
          <a:xfrm>
            <a:off x="214282" y="4000504"/>
            <a:ext cx="5429288" cy="4286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600" dirty="0" smtClean="0"/>
              <a:t>void </a:t>
            </a:r>
            <a:r>
              <a:rPr kumimoji="1" lang="ja-JP" altLang="en-US" sz="1600" dirty="0" smtClean="0"/>
              <a:t>動詞</a:t>
            </a:r>
            <a:r>
              <a:rPr kumimoji="1" lang="en-US" altLang="ja-JP" sz="1600" dirty="0" smtClean="0"/>
              <a:t>1</a:t>
            </a:r>
            <a:r>
              <a:rPr kumimoji="1" lang="ja-JP" altLang="en-US" sz="1600" dirty="0" smtClean="0"/>
              <a:t> 名詞</a:t>
            </a:r>
            <a:r>
              <a:rPr lang="en-US" altLang="ja-JP" sz="1600" dirty="0" smtClean="0"/>
              <a:t>2</a:t>
            </a:r>
            <a:r>
              <a:rPr kumimoji="1" lang="ja-JP" altLang="en-US" sz="1600" dirty="0" smtClean="0"/>
              <a:t> 前置詞</a:t>
            </a:r>
            <a:r>
              <a:rPr kumimoji="1" lang="en-US" altLang="ja-JP" sz="1600" dirty="0" smtClean="0"/>
              <a:t>3</a:t>
            </a:r>
            <a:r>
              <a:rPr kumimoji="1" lang="ja-JP" altLang="en-US" sz="1600" dirty="0" smtClean="0"/>
              <a:t> 名詞</a:t>
            </a:r>
            <a:r>
              <a:rPr kumimoji="1" lang="en-US" altLang="ja-JP" sz="1600" dirty="0" smtClean="0"/>
              <a:t>4</a:t>
            </a:r>
            <a:r>
              <a:rPr kumimoji="1" lang="ja-JP" altLang="en-US" sz="1600" dirty="0" smtClean="0"/>
              <a:t> </a:t>
            </a:r>
            <a:r>
              <a:rPr kumimoji="1" lang="en-US" altLang="ja-JP" sz="1600" dirty="0" smtClean="0"/>
              <a:t>(</a:t>
            </a:r>
            <a:r>
              <a:rPr kumimoji="1" lang="ja-JP" altLang="en-US" sz="1600" dirty="0" smtClean="0"/>
              <a:t>名詞</a:t>
            </a:r>
            <a:r>
              <a:rPr kumimoji="1" lang="en-US" altLang="ja-JP" sz="1600" dirty="0" smtClean="0"/>
              <a:t>5</a:t>
            </a:r>
            <a:r>
              <a:rPr kumimoji="1" lang="ja-JP" altLang="en-US" sz="1600" dirty="0" smtClean="0"/>
              <a:t> </a:t>
            </a:r>
            <a:r>
              <a:rPr lang="en-US" altLang="ja-JP" sz="1600" dirty="0" smtClean="0"/>
              <a:t>, </a:t>
            </a:r>
            <a:r>
              <a:rPr kumimoji="1" lang="ja-JP" altLang="en-US" sz="1600" dirty="0" smtClean="0"/>
              <a:t>名詞</a:t>
            </a:r>
            <a:r>
              <a:rPr kumimoji="1" lang="en-US" altLang="ja-JP" sz="1600" dirty="0" smtClean="0"/>
              <a:t>6)  in </a:t>
            </a:r>
            <a:r>
              <a:rPr kumimoji="1" lang="ja-JP" altLang="en-US" sz="1600" dirty="0" smtClean="0"/>
              <a:t>名詞</a:t>
            </a:r>
            <a:r>
              <a:rPr kumimoji="1" lang="en-US" altLang="ja-JP" sz="1600" dirty="0" smtClean="0"/>
              <a:t>7</a:t>
            </a:r>
            <a:endParaRPr kumimoji="1" lang="ja-JP" altLang="en-US" sz="1600" dirty="0"/>
          </a:p>
        </p:txBody>
      </p:sp>
      <p:sp>
        <p:nvSpPr>
          <p:cNvPr id="11" name="テキスト ボックス 10"/>
          <p:cNvSpPr txBox="1"/>
          <p:nvPr/>
        </p:nvSpPr>
        <p:spPr>
          <a:xfrm>
            <a:off x="357158" y="2643182"/>
            <a:ext cx="870751"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ja-JP" altLang="en-US" b="1" dirty="0" smtClean="0"/>
              <a:t>メソッド</a:t>
            </a:r>
            <a:endParaRPr kumimoji="1" lang="ja-JP" altLang="en-US" b="1" dirty="0"/>
          </a:p>
        </p:txBody>
      </p:sp>
      <p:sp>
        <p:nvSpPr>
          <p:cNvPr id="12" name="テキスト ボックス 11"/>
          <p:cNvSpPr txBox="1"/>
          <p:nvPr/>
        </p:nvSpPr>
        <p:spPr>
          <a:xfrm>
            <a:off x="214282" y="3643314"/>
            <a:ext cx="1332416"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ja-JP" altLang="en-US" b="1" dirty="0" smtClean="0"/>
              <a:t>メソッド情報</a:t>
            </a:r>
            <a:endParaRPr kumimoji="1" lang="ja-JP" altLang="en-US" b="1" dirty="0"/>
          </a:p>
        </p:txBody>
      </p:sp>
      <p:sp>
        <p:nvSpPr>
          <p:cNvPr id="13" name="Text Box 31"/>
          <p:cNvSpPr txBox="1">
            <a:spLocks noChangeArrowheads="1"/>
          </p:cNvSpPr>
          <p:nvPr/>
        </p:nvSpPr>
        <p:spPr bwMode="auto">
          <a:xfrm>
            <a:off x="357158" y="5000636"/>
            <a:ext cx="5000660" cy="1323439"/>
          </a:xfrm>
          <a:prstGeom prst="rect">
            <a:avLst/>
          </a:prstGeom>
          <a:solidFill>
            <a:schemeClr val="bg1"/>
          </a:solidFill>
          <a:ln w="9525">
            <a:solidFill>
              <a:schemeClr val="tx1"/>
            </a:solidFill>
            <a:miter lim="800000"/>
            <a:headEnd/>
            <a:tailEnd/>
          </a:ln>
          <a:effectLst/>
        </p:spPr>
        <p:txBody>
          <a:bodyPr wrap="square">
            <a:spAutoFit/>
          </a:bodyPr>
          <a:lstStyle/>
          <a:p>
            <a:r>
              <a:rPr lang="en-US" altLang="ja-JP" sz="2000" u="sng" dirty="0" smtClean="0">
                <a:latin typeface="Arial" charset="0"/>
              </a:rPr>
              <a:t>void  </a:t>
            </a:r>
            <a:r>
              <a:rPr lang="ja-JP" altLang="en-US" sz="2000" u="sng" dirty="0" smtClean="0">
                <a:latin typeface="Arial" charset="0"/>
              </a:rPr>
              <a:t>  動詞</a:t>
            </a:r>
            <a:r>
              <a:rPr lang="en-US" altLang="ja-JP" sz="2000" u="sng" dirty="0" smtClean="0">
                <a:latin typeface="Arial" charset="0"/>
              </a:rPr>
              <a:t>1</a:t>
            </a:r>
            <a:r>
              <a:rPr lang="ja-JP" altLang="en-US" sz="2000" u="sng" dirty="0" smtClean="0">
                <a:latin typeface="Arial" charset="0"/>
              </a:rPr>
              <a:t> 名詞</a:t>
            </a:r>
            <a:r>
              <a:rPr lang="en-US" altLang="ja-JP" sz="2000" u="sng" dirty="0" smtClean="0">
                <a:latin typeface="Arial" charset="0"/>
              </a:rPr>
              <a:t>2</a:t>
            </a:r>
            <a:r>
              <a:rPr lang="ja-JP" altLang="en-US" sz="2000" u="sng" dirty="0" smtClean="0">
                <a:latin typeface="Arial" charset="0"/>
              </a:rPr>
              <a:t> 前置詞</a:t>
            </a:r>
            <a:r>
              <a:rPr lang="en-US" altLang="ja-JP" sz="2000" u="sng" dirty="0" smtClean="0">
                <a:latin typeface="Arial" charset="0"/>
              </a:rPr>
              <a:t>3</a:t>
            </a:r>
            <a:r>
              <a:rPr lang="ja-JP" altLang="en-US" sz="2000" u="sng" dirty="0" smtClean="0">
                <a:latin typeface="Arial" charset="0"/>
              </a:rPr>
              <a:t> 名詞</a:t>
            </a:r>
            <a:r>
              <a:rPr lang="en-US" altLang="ja-JP" sz="2000" u="sng" dirty="0" smtClean="0">
                <a:latin typeface="Arial" charset="0"/>
              </a:rPr>
              <a:t>4</a:t>
            </a:r>
            <a:r>
              <a:rPr lang="ja-JP" altLang="en-US" sz="2000" u="sng" dirty="0" smtClean="0">
                <a:latin typeface="Arial" charset="0"/>
              </a:rPr>
              <a:t> </a:t>
            </a:r>
            <a:r>
              <a:rPr lang="en-US" altLang="ja-JP" sz="2000" u="sng" dirty="0" smtClean="0">
                <a:latin typeface="Arial" charset="0"/>
              </a:rPr>
              <a:t>(</a:t>
            </a:r>
            <a:r>
              <a:rPr lang="ja-JP" altLang="en-US" sz="2000" u="sng" dirty="0" smtClean="0">
                <a:latin typeface="Arial" charset="0"/>
              </a:rPr>
              <a:t>*</a:t>
            </a:r>
            <a:r>
              <a:rPr lang="en-US" altLang="ja-JP" sz="2000" u="sng" dirty="0" smtClean="0">
                <a:latin typeface="Arial" charset="0"/>
              </a:rPr>
              <a:t>)</a:t>
            </a:r>
            <a:r>
              <a:rPr lang="ja-JP" altLang="en-US" sz="2000" u="sng" dirty="0" smtClean="0">
                <a:latin typeface="Arial" charset="0"/>
              </a:rPr>
              <a:t> </a:t>
            </a:r>
            <a:r>
              <a:rPr lang="en-US" altLang="ja-JP" sz="2000" u="sng" dirty="0" smtClean="0">
                <a:latin typeface="Arial" charset="0"/>
              </a:rPr>
              <a:t>in * </a:t>
            </a:r>
          </a:p>
          <a:p>
            <a:r>
              <a:rPr lang="en-US" altLang="ja-JP" sz="2000" dirty="0" smtClean="0">
                <a:latin typeface="Arial" charset="0"/>
              </a:rPr>
              <a:t>                </a:t>
            </a:r>
            <a:r>
              <a:rPr lang="ja-JP" altLang="en-US" sz="2000" dirty="0" smtClean="0">
                <a:latin typeface="Arial" charset="0"/>
              </a:rPr>
              <a:t>       動詞 ：動詞</a:t>
            </a:r>
            <a:r>
              <a:rPr lang="en-US" altLang="ja-JP" sz="2000" dirty="0" smtClean="0">
                <a:latin typeface="Arial" charset="0"/>
              </a:rPr>
              <a:t>1</a:t>
            </a:r>
          </a:p>
          <a:p>
            <a:r>
              <a:rPr lang="ja-JP" altLang="en-US" sz="2000" dirty="0" smtClean="0">
                <a:latin typeface="Arial" charset="0"/>
              </a:rPr>
              <a:t>             直接目的語：名詞</a:t>
            </a:r>
            <a:r>
              <a:rPr lang="en-US" altLang="ja-JP" sz="2000" dirty="0" smtClean="0">
                <a:latin typeface="Arial" charset="0"/>
              </a:rPr>
              <a:t>2</a:t>
            </a:r>
          </a:p>
          <a:p>
            <a:r>
              <a:rPr lang="ja-JP" altLang="en-US" sz="2000" dirty="0" smtClean="0">
                <a:latin typeface="Arial" charset="0"/>
              </a:rPr>
              <a:t>             間接目的語：名詞</a:t>
            </a:r>
            <a:r>
              <a:rPr lang="en-US" altLang="ja-JP" sz="2000" dirty="0" smtClean="0">
                <a:latin typeface="Arial" charset="0"/>
              </a:rPr>
              <a:t>4</a:t>
            </a:r>
            <a:endParaRPr lang="en-US" altLang="ja-JP" sz="2000" dirty="0">
              <a:latin typeface="Arial" charset="0"/>
            </a:endParaRPr>
          </a:p>
        </p:txBody>
      </p:sp>
      <p:sp>
        <p:nvSpPr>
          <p:cNvPr id="14" name="テキスト ボックス 13"/>
          <p:cNvSpPr txBox="1"/>
          <p:nvPr/>
        </p:nvSpPr>
        <p:spPr>
          <a:xfrm>
            <a:off x="357158" y="4643446"/>
            <a:ext cx="147348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ja-JP" altLang="en-US" b="1" dirty="0" smtClean="0"/>
              <a:t>抽出パターン</a:t>
            </a:r>
            <a:endParaRPr kumimoji="1" lang="ja-JP" altLang="en-US" b="1" dirty="0"/>
          </a:p>
        </p:txBody>
      </p:sp>
      <p:sp>
        <p:nvSpPr>
          <p:cNvPr id="15" name="右矢印 14"/>
          <p:cNvSpPr/>
          <p:nvPr/>
        </p:nvSpPr>
        <p:spPr>
          <a:xfrm>
            <a:off x="428596" y="5643578"/>
            <a:ext cx="571504" cy="28575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solidFill>
                <a:schemeClr val="tx1"/>
              </a:solidFill>
            </a:endParaRPr>
          </a:p>
        </p:txBody>
      </p:sp>
      <p:sp>
        <p:nvSpPr>
          <p:cNvPr id="16" name="上下矢印 15"/>
          <p:cNvSpPr/>
          <p:nvPr/>
        </p:nvSpPr>
        <p:spPr>
          <a:xfrm>
            <a:off x="2571736" y="4500570"/>
            <a:ext cx="357190" cy="50006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000364" y="4572008"/>
            <a:ext cx="649537" cy="369332"/>
          </a:xfrm>
          <a:prstGeom prst="rect">
            <a:avLst/>
          </a:prstGeom>
          <a:noFill/>
        </p:spPr>
        <p:txBody>
          <a:bodyPr wrap="none" rtlCol="0">
            <a:spAutoFit/>
          </a:bodyPr>
          <a:lstStyle/>
          <a:p>
            <a:pPr algn="just"/>
            <a:r>
              <a:rPr lang="ja-JP" altLang="en-US" b="1" dirty="0" smtClean="0">
                <a:solidFill>
                  <a:srgbClr val="C00000"/>
                </a:solidFill>
              </a:rPr>
              <a:t>比較</a:t>
            </a:r>
            <a:endParaRPr kumimoji="1" lang="ja-JP" altLang="en-US" b="1" dirty="0">
              <a:solidFill>
                <a:srgbClr val="C00000"/>
              </a:solidFill>
            </a:endParaRPr>
          </a:p>
        </p:txBody>
      </p:sp>
      <p:graphicFrame>
        <p:nvGraphicFramePr>
          <p:cNvPr id="18" name="表 17"/>
          <p:cNvGraphicFramePr>
            <a:graphicFrameLocks noGrp="1"/>
          </p:cNvGraphicFramePr>
          <p:nvPr/>
        </p:nvGraphicFramePr>
        <p:xfrm>
          <a:off x="6715140" y="3500438"/>
          <a:ext cx="2190776" cy="1651000"/>
        </p:xfrm>
        <a:graphic>
          <a:graphicData uri="http://schemas.openxmlformats.org/drawingml/2006/table">
            <a:tbl>
              <a:tblPr firstCol="1" bandRow="1">
                <a:tableStyleId>{21E4AEA4-8DFA-4A89-87EB-49C32662AFE0}</a:tableStyleId>
              </a:tblPr>
              <a:tblGrid>
                <a:gridCol w="1095388"/>
                <a:gridCol w="1095388"/>
              </a:tblGrid>
              <a:tr h="370840">
                <a:tc>
                  <a:txBody>
                    <a:bodyPr/>
                    <a:lstStyle/>
                    <a:p>
                      <a:r>
                        <a:rPr kumimoji="1" lang="ja-JP" altLang="en-US" dirty="0" smtClean="0"/>
                        <a:t>動詞</a:t>
                      </a:r>
                      <a:endParaRPr kumimoji="1" lang="ja-JP" altLang="en-US" dirty="0"/>
                    </a:p>
                  </a:txBody>
                  <a:tcPr/>
                </a:tc>
                <a:tc>
                  <a:txBody>
                    <a:bodyPr/>
                    <a:lstStyle/>
                    <a:p>
                      <a:r>
                        <a:rPr kumimoji="1" lang="en-US" altLang="ja-JP" dirty="0" smtClean="0"/>
                        <a:t>Create</a:t>
                      </a:r>
                      <a:endParaRPr kumimoji="1" lang="ja-JP" altLang="en-US" dirty="0"/>
                    </a:p>
                  </a:txBody>
                  <a:tcPr/>
                </a:tc>
              </a:tr>
              <a:tr h="370840">
                <a:tc>
                  <a:txBody>
                    <a:bodyPr/>
                    <a:lstStyle/>
                    <a:p>
                      <a:r>
                        <a:rPr kumimoji="1" lang="ja-JP" altLang="en-US" dirty="0" smtClean="0"/>
                        <a:t>直接目的語</a:t>
                      </a:r>
                      <a:endParaRPr kumimoji="1" lang="ja-JP" altLang="en-US" dirty="0"/>
                    </a:p>
                  </a:txBody>
                  <a:tcPr/>
                </a:tc>
                <a:tc>
                  <a:txBody>
                    <a:bodyPr/>
                    <a:lstStyle/>
                    <a:p>
                      <a:r>
                        <a:rPr kumimoji="1" lang="en-US" altLang="ja-JP" dirty="0" smtClean="0"/>
                        <a:t>Ticket</a:t>
                      </a:r>
                      <a:endParaRPr kumimoji="1" lang="ja-JP" altLang="en-US" dirty="0"/>
                    </a:p>
                  </a:txBody>
                  <a:tcPr/>
                </a:tc>
              </a:tr>
              <a:tr h="370840">
                <a:tc>
                  <a:txBody>
                    <a:bodyPr/>
                    <a:lstStyle/>
                    <a:p>
                      <a:r>
                        <a:rPr kumimoji="1" lang="ja-JP" altLang="en-US" dirty="0" smtClean="0"/>
                        <a:t>間接目的語</a:t>
                      </a:r>
                      <a:endParaRPr kumimoji="1" lang="ja-JP" altLang="en-US" dirty="0"/>
                    </a:p>
                  </a:txBody>
                  <a:tcPr/>
                </a:tc>
                <a:tc>
                  <a:txBody>
                    <a:bodyPr/>
                    <a:lstStyle/>
                    <a:p>
                      <a:r>
                        <a:rPr kumimoji="1" lang="en-US" altLang="ja-JP" dirty="0" smtClean="0"/>
                        <a:t>User</a:t>
                      </a:r>
                      <a:endParaRPr kumimoji="1" lang="ja-JP" altLang="en-US" dirty="0"/>
                    </a:p>
                  </a:txBody>
                  <a:tcPr/>
                </a:tc>
              </a:tr>
            </a:tbl>
          </a:graphicData>
        </a:graphic>
      </p:graphicFrame>
      <p:sp>
        <p:nvSpPr>
          <p:cNvPr id="21" name="右矢印 20"/>
          <p:cNvSpPr/>
          <p:nvPr/>
        </p:nvSpPr>
        <p:spPr>
          <a:xfrm rot="2587805">
            <a:off x="5361408" y="3494077"/>
            <a:ext cx="123246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rot="19054592">
            <a:off x="5444766" y="4717021"/>
            <a:ext cx="12478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メソッド情報の獲得</a:t>
            </a:r>
            <a:endParaRPr kumimoji="1" lang="ja-JP" altLang="en-US" dirty="0"/>
          </a:p>
        </p:txBody>
      </p:sp>
      <p:sp>
        <p:nvSpPr>
          <p:cNvPr id="3" name="コンテンツ プレースホルダ 2"/>
          <p:cNvSpPr>
            <a:spLocks noGrp="1"/>
          </p:cNvSpPr>
          <p:nvPr>
            <p:ph idx="1"/>
          </p:nvPr>
        </p:nvSpPr>
        <p:spPr>
          <a:noFill/>
        </p:spPr>
        <p:txBody>
          <a:bodyPr>
            <a:normAutofit/>
          </a:bodyPr>
          <a:lstStyle/>
          <a:p>
            <a:pPr algn="just"/>
            <a:r>
              <a:rPr lang="ja-JP" altLang="en-US" dirty="0" smtClean="0"/>
              <a:t>メソッド名の品詞解析</a:t>
            </a:r>
            <a:endParaRPr lang="en-US" altLang="ja-JP" dirty="0" smtClean="0"/>
          </a:p>
          <a:p>
            <a:pPr lvl="1" algn="just"/>
            <a:r>
              <a:rPr lang="ja-JP" altLang="en-US" dirty="0" smtClean="0"/>
              <a:t>複合語となっているメソッド名を単語列に分解</a:t>
            </a:r>
            <a:endParaRPr lang="en-US" altLang="ja-JP" dirty="0" smtClean="0"/>
          </a:p>
          <a:p>
            <a:pPr lvl="1" algn="just"/>
            <a:r>
              <a:rPr lang="ja-JP" altLang="en-US" dirty="0" smtClean="0"/>
              <a:t>分解した単語列に対し品詞解析を行う</a:t>
            </a:r>
            <a:endParaRPr lang="en-US" altLang="ja-JP" dirty="0" smtClean="0"/>
          </a:p>
          <a:p>
            <a:pPr lvl="2" algn="just"/>
            <a:r>
              <a:rPr lang="ja-JP" altLang="en-US" dirty="0" smtClean="0"/>
              <a:t>自然言語の品詞解析器</a:t>
            </a:r>
            <a:r>
              <a:rPr lang="en-US" altLang="ja-JP" dirty="0" err="1" smtClean="0"/>
              <a:t>OpenNLP</a:t>
            </a:r>
            <a:r>
              <a:rPr lang="ja-JP" altLang="en-US" dirty="0" smtClean="0"/>
              <a:t>を利用</a:t>
            </a:r>
            <a:endParaRPr lang="en-US" altLang="ja-JP" dirty="0" smtClean="0"/>
          </a:p>
          <a:p>
            <a:pPr algn="just"/>
            <a:r>
              <a:rPr lang="ja-JP" altLang="en-US" dirty="0" smtClean="0"/>
              <a:t>戻り値の型名，クラス名，仮引数の型名・名前は識別子全体を一つの名詞と判定する</a:t>
            </a:r>
            <a:endParaRPr lang="en-US" altLang="ja-JP" dirty="0" smtClean="0"/>
          </a:p>
          <a:p>
            <a:pPr lvl="1" algn="just"/>
            <a:r>
              <a:rPr lang="ja-JP" altLang="en-US" dirty="0" smtClean="0"/>
              <a:t>戻り値は</a:t>
            </a:r>
            <a:r>
              <a:rPr lang="en-US" altLang="ja-JP" dirty="0" smtClean="0"/>
              <a:t>void</a:t>
            </a:r>
            <a:r>
              <a:rPr lang="ja-JP" altLang="en-US" dirty="0" smtClean="0"/>
              <a:t>の場合もある</a:t>
            </a:r>
            <a:endParaRPr lang="en-US" altLang="ja-JP" dirty="0" smtClean="0"/>
          </a:p>
          <a:p>
            <a:pPr algn="just"/>
            <a:r>
              <a:rPr lang="ja-JP" altLang="en-US" dirty="0" smtClean="0"/>
              <a:t>同じ単語と違う単語を識別する番号を付与</a:t>
            </a:r>
            <a:endParaRPr lang="en-US" altLang="ja-JP" dirty="0" smtClean="0"/>
          </a:p>
          <a:p>
            <a:pPr algn="just">
              <a:buNone/>
            </a:pP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19</a:t>
            </a:fld>
            <a:endParaRPr kumimoji="1" lang="ja-JP" altLang="en-US"/>
          </a:p>
        </p:txBody>
      </p:sp>
      <p:sp>
        <p:nvSpPr>
          <p:cNvPr id="6" name="正方形/長方形 5"/>
          <p:cNvSpPr/>
          <p:nvPr/>
        </p:nvSpPr>
        <p:spPr>
          <a:xfrm>
            <a:off x="1000100" y="5429264"/>
            <a:ext cx="7215238" cy="428628"/>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プログラム中の識別子</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いくつかの単語を組み合わせて複合語として意味を表現</a:t>
            </a:r>
            <a:endParaRPr kumimoji="1" lang="en-US" altLang="ja-JP" dirty="0" smtClean="0"/>
          </a:p>
          <a:p>
            <a:pPr lvl="1"/>
            <a:r>
              <a:rPr lang="en-US" altLang="ja-JP" dirty="0" err="1" smtClean="0"/>
              <a:t>expandTree</a:t>
            </a:r>
            <a:endParaRPr kumimoji="1" lang="en-US" altLang="ja-JP" dirty="0" smtClean="0"/>
          </a:p>
          <a:p>
            <a:r>
              <a:rPr lang="ja-JP" altLang="en-US" dirty="0" smtClean="0"/>
              <a:t>識別子の組み合わせで意味を表現</a:t>
            </a:r>
            <a:endParaRPr lang="en-US" altLang="ja-JP" dirty="0" smtClean="0"/>
          </a:p>
          <a:p>
            <a:pPr lvl="1"/>
            <a:r>
              <a:rPr lang="en-US" altLang="ja-JP" dirty="0" smtClean="0"/>
              <a:t>Socket</a:t>
            </a:r>
            <a:r>
              <a:rPr lang="ja-JP" altLang="en-US" dirty="0" smtClean="0"/>
              <a:t>クラスの </a:t>
            </a:r>
            <a:r>
              <a:rPr lang="en-US" altLang="ja-JP" dirty="0" smtClean="0"/>
              <a:t>bind(</a:t>
            </a:r>
            <a:r>
              <a:rPr lang="en-US" altLang="ja-JP" dirty="0" err="1" smtClean="0"/>
              <a:t>SocketAddress</a:t>
            </a:r>
            <a:r>
              <a:rPr lang="en-US" altLang="ja-JP" dirty="0" smtClean="0"/>
              <a:t>) </a:t>
            </a:r>
          </a:p>
          <a:p>
            <a:endParaRPr lang="en-US" altLang="ja-JP" dirty="0" smtClean="0"/>
          </a:p>
          <a:p>
            <a:r>
              <a:rPr lang="ja-JP" altLang="en-US" dirty="0" smtClean="0"/>
              <a:t>適切な命名のためには，単語や識別子の適切な組み合わせを知る必要がある</a:t>
            </a:r>
            <a:endParaRPr lang="en-US" altLang="ja-JP" dirty="0" smtClean="0"/>
          </a:p>
          <a:p>
            <a:r>
              <a:rPr lang="ja-JP" altLang="en-US" b="1" dirty="0" smtClean="0"/>
              <a:t>単語間の関係を収録した辞書を用いて支援</a:t>
            </a:r>
            <a:endParaRPr lang="en-US" altLang="ja-JP" b="1" dirty="0" smtClean="0"/>
          </a:p>
          <a:p>
            <a:pPr lvl="1"/>
            <a:endParaRPr lang="en-US" altLang="ja-JP" dirty="0" smtClean="0"/>
          </a:p>
          <a:p>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正方形/長方形 4"/>
          <p:cNvSpPr/>
          <p:nvPr/>
        </p:nvSpPr>
        <p:spPr>
          <a:xfrm>
            <a:off x="1214414" y="5500702"/>
            <a:ext cx="6357982" cy="7143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メソッド情報の獲得</a:t>
            </a:r>
            <a:endParaRPr kumimoji="1" lang="ja-JP" altLang="en-US" dirty="0"/>
          </a:p>
        </p:txBody>
      </p:sp>
      <p:sp>
        <p:nvSpPr>
          <p:cNvPr id="3" name="コンテンツ プレースホルダ 2"/>
          <p:cNvSpPr>
            <a:spLocks noGrp="1"/>
          </p:cNvSpPr>
          <p:nvPr>
            <p:ph idx="1"/>
          </p:nvPr>
        </p:nvSpPr>
        <p:spPr>
          <a:noFill/>
        </p:spPr>
        <p:txBody>
          <a:bodyPr>
            <a:normAutofit fontScale="92500" lnSpcReduction="10000"/>
          </a:bodyPr>
          <a:lstStyle/>
          <a:p>
            <a:pPr algn="just"/>
            <a:r>
              <a:rPr lang="ja-JP" altLang="en-US" dirty="0" smtClean="0"/>
              <a:t>メソッド名の品詞解析</a:t>
            </a:r>
            <a:endParaRPr lang="en-US" altLang="ja-JP" dirty="0" smtClean="0"/>
          </a:p>
          <a:p>
            <a:pPr lvl="1" algn="just"/>
            <a:r>
              <a:rPr lang="ja-JP" altLang="en-US" dirty="0" smtClean="0"/>
              <a:t>複合語となっているメソッド名を単語列に分解</a:t>
            </a:r>
            <a:endParaRPr lang="en-US" altLang="ja-JP" dirty="0" smtClean="0"/>
          </a:p>
          <a:p>
            <a:pPr marL="971550" lvl="1" indent="-514350" algn="just"/>
            <a:r>
              <a:rPr lang="ja-JP" altLang="en-US" dirty="0" smtClean="0"/>
              <a:t>分解した単語列に対し品詞解析を行う</a:t>
            </a:r>
            <a:endParaRPr lang="en-US" altLang="ja-JP" dirty="0" smtClean="0"/>
          </a:p>
          <a:p>
            <a:pPr lvl="2" algn="just"/>
            <a:r>
              <a:rPr lang="ja-JP" altLang="en-US" dirty="0" smtClean="0"/>
              <a:t>自然言語の品詞解析器</a:t>
            </a:r>
            <a:r>
              <a:rPr lang="en-US" altLang="ja-JP" dirty="0" err="1" smtClean="0"/>
              <a:t>OpenNLP</a:t>
            </a:r>
            <a:r>
              <a:rPr lang="ja-JP" altLang="en-US" dirty="0" smtClean="0"/>
              <a:t>を利用</a:t>
            </a:r>
            <a:endParaRPr lang="en-US" altLang="ja-JP" dirty="0" smtClean="0"/>
          </a:p>
          <a:p>
            <a:pPr algn="just"/>
            <a:r>
              <a:rPr lang="ja-JP" altLang="en-US" dirty="0" smtClean="0"/>
              <a:t>戻り値の型名，クラス名，仮引数の型名・名前は識別子全体を一つの名詞と判定する</a:t>
            </a:r>
            <a:endParaRPr lang="en-US" altLang="ja-JP" dirty="0" smtClean="0"/>
          </a:p>
          <a:p>
            <a:pPr algn="just"/>
            <a:r>
              <a:rPr lang="ja-JP" altLang="en-US" dirty="0" smtClean="0"/>
              <a:t>同じ単語と違う単語を識別する情報を付与</a:t>
            </a:r>
            <a:endParaRPr lang="en-US" altLang="ja-JP" dirty="0" smtClean="0"/>
          </a:p>
          <a:p>
            <a:pPr algn="just">
              <a:buNone/>
            </a:pPr>
            <a:endParaRPr lang="en-US" altLang="ja-JP" dirty="0" smtClean="0"/>
          </a:p>
          <a:p>
            <a:pPr algn="just">
              <a:buNone/>
            </a:pPr>
            <a:r>
              <a:rPr lang="ja-JP" altLang="en-US" dirty="0" smtClean="0"/>
              <a:t>例： </a:t>
            </a:r>
            <a:r>
              <a:rPr lang="en-US" altLang="ja-JP" dirty="0" smtClean="0"/>
              <a:t>(void) </a:t>
            </a:r>
            <a:r>
              <a:rPr lang="en-US" altLang="ja-JP" dirty="0" err="1" smtClean="0"/>
              <a:t>addProduct</a:t>
            </a:r>
            <a:r>
              <a:rPr lang="en-US" altLang="ja-JP" dirty="0" smtClean="0"/>
              <a:t>(Product) in Stock</a:t>
            </a:r>
          </a:p>
          <a:p>
            <a:pPr algn="just">
              <a:buNone/>
            </a:pPr>
            <a:r>
              <a:rPr lang="ja-JP" altLang="en-US" dirty="0" smtClean="0"/>
              <a:t>→   </a:t>
            </a:r>
            <a:r>
              <a:rPr lang="en-US" altLang="ja-JP" dirty="0" smtClean="0"/>
              <a:t>(void)</a:t>
            </a:r>
            <a:r>
              <a:rPr lang="ja-JP" altLang="en-US" dirty="0" smtClean="0"/>
              <a:t> 動詞</a:t>
            </a:r>
            <a:r>
              <a:rPr lang="en-US" altLang="ja-JP" dirty="0" smtClean="0"/>
              <a:t>1</a:t>
            </a:r>
            <a:r>
              <a:rPr lang="ja-JP" altLang="en-US" dirty="0" smtClean="0"/>
              <a:t> 名詞</a:t>
            </a:r>
            <a:r>
              <a:rPr lang="en-US" altLang="ja-JP" dirty="0" smtClean="0"/>
              <a:t>2</a:t>
            </a:r>
            <a:r>
              <a:rPr lang="ja-JP" altLang="en-US" dirty="0" smtClean="0"/>
              <a:t>  </a:t>
            </a:r>
            <a:r>
              <a:rPr lang="en-US" altLang="ja-JP" dirty="0" smtClean="0"/>
              <a:t>(</a:t>
            </a:r>
            <a:r>
              <a:rPr lang="ja-JP" altLang="en-US" dirty="0" smtClean="0"/>
              <a:t>名詞</a:t>
            </a:r>
            <a:r>
              <a:rPr lang="en-US" altLang="ja-JP" dirty="0" smtClean="0"/>
              <a:t>2)</a:t>
            </a:r>
            <a:r>
              <a:rPr lang="ja-JP" altLang="en-US" dirty="0" smtClean="0"/>
              <a:t>  </a:t>
            </a:r>
            <a:r>
              <a:rPr lang="en-US" altLang="ja-JP" dirty="0" smtClean="0"/>
              <a:t>in </a:t>
            </a:r>
            <a:r>
              <a:rPr lang="ja-JP" altLang="en-US" dirty="0" smtClean="0"/>
              <a:t>名詞</a:t>
            </a:r>
            <a:r>
              <a:rPr lang="en-US" altLang="ja-JP" dirty="0" smtClean="0"/>
              <a:t>3  </a:t>
            </a:r>
          </a:p>
          <a:p>
            <a:pPr algn="just"/>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20</a:t>
            </a:fld>
            <a:endParaRPr kumimoji="1" lang="ja-JP" alt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パターンマッチの例</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21</a:t>
            </a:fld>
            <a:endParaRPr kumimoji="1" lang="ja-JP" altLang="en-US"/>
          </a:p>
        </p:txBody>
      </p:sp>
      <p:sp>
        <p:nvSpPr>
          <p:cNvPr id="8" name="テキスト ボックス 7"/>
          <p:cNvSpPr txBox="1"/>
          <p:nvPr/>
        </p:nvSpPr>
        <p:spPr>
          <a:xfrm>
            <a:off x="214282" y="2143116"/>
            <a:ext cx="4312399" cy="707886"/>
          </a:xfrm>
          <a:prstGeom prst="rect">
            <a:avLst/>
          </a:prstGeom>
          <a:ln w="3175"/>
        </p:spPr>
        <p:style>
          <a:lnRef idx="2">
            <a:schemeClr val="dk1"/>
          </a:lnRef>
          <a:fillRef idx="1">
            <a:schemeClr val="lt1"/>
          </a:fillRef>
          <a:effectRef idx="0">
            <a:schemeClr val="dk1"/>
          </a:effectRef>
          <a:fontRef idx="minor">
            <a:schemeClr val="dk1"/>
          </a:fontRef>
        </p:style>
        <p:txBody>
          <a:bodyPr wrap="none" rtlCol="0">
            <a:spAutoFit/>
          </a:bodyPr>
          <a:lstStyle/>
          <a:p>
            <a:r>
              <a:rPr lang="en-US" altLang="ja-JP" sz="2000" dirty="0" smtClean="0"/>
              <a:t>(void) </a:t>
            </a:r>
            <a:r>
              <a:rPr lang="en-US" altLang="ja-JP" sz="2000" dirty="0" err="1" smtClean="0"/>
              <a:t>addProduct</a:t>
            </a:r>
            <a:r>
              <a:rPr lang="en-US" altLang="ja-JP" sz="2000" dirty="0" smtClean="0"/>
              <a:t>(Product) in Stock</a:t>
            </a:r>
            <a:endParaRPr kumimoji="1" lang="en-US" altLang="ja-JP" sz="2000" dirty="0" smtClean="0"/>
          </a:p>
          <a:p>
            <a:r>
              <a:rPr lang="en-US" altLang="ja-JP" sz="2000" dirty="0" smtClean="0"/>
              <a:t>(void)</a:t>
            </a:r>
            <a:r>
              <a:rPr lang="ja-JP" altLang="en-US" sz="2000" dirty="0" smtClean="0"/>
              <a:t> 動詞</a:t>
            </a:r>
            <a:r>
              <a:rPr lang="en-US" altLang="ja-JP" sz="2000" dirty="0" smtClean="0"/>
              <a:t>1</a:t>
            </a:r>
            <a:r>
              <a:rPr lang="ja-JP" altLang="en-US" sz="2000" dirty="0" smtClean="0"/>
              <a:t> 名詞</a:t>
            </a:r>
            <a:r>
              <a:rPr lang="en-US" altLang="ja-JP" sz="2000" dirty="0" smtClean="0"/>
              <a:t>2</a:t>
            </a:r>
            <a:r>
              <a:rPr lang="ja-JP" altLang="en-US" sz="2000" dirty="0" smtClean="0"/>
              <a:t>  </a:t>
            </a:r>
            <a:r>
              <a:rPr lang="en-US" altLang="ja-JP" sz="2000" dirty="0" smtClean="0"/>
              <a:t>(</a:t>
            </a:r>
            <a:r>
              <a:rPr lang="ja-JP" altLang="en-US" sz="2000" dirty="0" smtClean="0"/>
              <a:t>名詞</a:t>
            </a:r>
            <a:r>
              <a:rPr lang="en-US" altLang="ja-JP" sz="2000" dirty="0" smtClean="0"/>
              <a:t>2)</a:t>
            </a:r>
            <a:r>
              <a:rPr lang="ja-JP" altLang="en-US" sz="2000" dirty="0" smtClean="0"/>
              <a:t>  </a:t>
            </a:r>
            <a:r>
              <a:rPr lang="en-US" altLang="ja-JP" sz="2000" dirty="0" smtClean="0"/>
              <a:t>in </a:t>
            </a:r>
            <a:r>
              <a:rPr lang="ja-JP" altLang="en-US" sz="2000" dirty="0" smtClean="0"/>
              <a:t>名詞</a:t>
            </a:r>
            <a:r>
              <a:rPr lang="en-US" altLang="ja-JP" sz="2000" dirty="0" smtClean="0"/>
              <a:t>3</a:t>
            </a:r>
            <a:endParaRPr kumimoji="1" lang="ja-JP" altLang="en-US" sz="2000" dirty="0"/>
          </a:p>
        </p:txBody>
      </p:sp>
      <p:sp>
        <p:nvSpPr>
          <p:cNvPr id="14" name="右矢印 13"/>
          <p:cNvSpPr/>
          <p:nvPr/>
        </p:nvSpPr>
        <p:spPr>
          <a:xfrm>
            <a:off x="4429124" y="3357562"/>
            <a:ext cx="642942" cy="10001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Group 32"/>
          <p:cNvGraphicFramePr>
            <a:graphicFrameLocks noGrp="1"/>
          </p:cNvGraphicFramePr>
          <p:nvPr/>
        </p:nvGraphicFramePr>
        <p:xfrm>
          <a:off x="5214942" y="3357562"/>
          <a:ext cx="3714776" cy="816610"/>
        </p:xfrm>
        <a:graphic>
          <a:graphicData uri="http://schemas.openxmlformats.org/drawingml/2006/table">
            <a:tbl>
              <a:tblPr/>
              <a:tblGrid>
                <a:gridCol w="928694"/>
                <a:gridCol w="1428760"/>
                <a:gridCol w="1357322"/>
              </a:tblGrid>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 name="Text Box 31"/>
          <p:cNvSpPr txBox="1">
            <a:spLocks noChangeArrowheads="1"/>
          </p:cNvSpPr>
          <p:nvPr/>
        </p:nvSpPr>
        <p:spPr bwMode="auto">
          <a:xfrm>
            <a:off x="285720" y="4429132"/>
            <a:ext cx="3929058" cy="1200329"/>
          </a:xfrm>
          <a:prstGeom prst="rect">
            <a:avLst/>
          </a:prstGeom>
          <a:solidFill>
            <a:schemeClr val="bg1"/>
          </a:solidFill>
          <a:ln w="9525">
            <a:solidFill>
              <a:schemeClr val="tx1"/>
            </a:solidFill>
            <a:miter lim="800000"/>
            <a:headEnd/>
            <a:tailEnd/>
          </a:ln>
          <a:effectLst/>
        </p:spPr>
        <p:txBody>
          <a:bodyPr wrap="square">
            <a:spAutoFit/>
          </a:bodyPr>
          <a:lstStyle/>
          <a:p>
            <a:r>
              <a:rPr lang="en-US" altLang="ja-JP" u="sng" dirty="0">
                <a:latin typeface="Arial" charset="0"/>
              </a:rPr>
              <a:t>(void)  </a:t>
            </a:r>
            <a:r>
              <a:rPr lang="ja-JP" altLang="en-US" u="sng" dirty="0" smtClean="0">
                <a:latin typeface="Arial" charset="0"/>
              </a:rPr>
              <a:t>動詞</a:t>
            </a:r>
            <a:r>
              <a:rPr lang="en-US" altLang="ja-JP" u="sng" dirty="0" smtClean="0">
                <a:latin typeface="Arial" charset="0"/>
              </a:rPr>
              <a:t>1</a:t>
            </a:r>
            <a:r>
              <a:rPr lang="ja-JP" altLang="en-US" u="sng" dirty="0" smtClean="0">
                <a:latin typeface="Arial" charset="0"/>
              </a:rPr>
              <a:t> 名詞</a:t>
            </a:r>
            <a:r>
              <a:rPr lang="en-US" altLang="ja-JP" u="sng" dirty="0">
                <a:latin typeface="Arial" charset="0"/>
              </a:rPr>
              <a:t>2</a:t>
            </a:r>
            <a:r>
              <a:rPr lang="en-US" altLang="ja-JP" u="sng" dirty="0" smtClean="0">
                <a:latin typeface="Arial" charset="0"/>
              </a:rPr>
              <a:t> </a:t>
            </a:r>
            <a:r>
              <a:rPr lang="en-US" altLang="ja-JP" u="sng" dirty="0">
                <a:latin typeface="Arial" charset="0"/>
              </a:rPr>
              <a:t>(</a:t>
            </a:r>
            <a:r>
              <a:rPr lang="ja-JP" altLang="en-US" u="sng" dirty="0" smtClean="0">
                <a:latin typeface="Arial" charset="0"/>
              </a:rPr>
              <a:t>名詞</a:t>
            </a:r>
            <a:r>
              <a:rPr lang="en-US" altLang="ja-JP" u="sng" dirty="0">
                <a:latin typeface="Arial" charset="0"/>
              </a:rPr>
              <a:t>2</a:t>
            </a:r>
            <a:r>
              <a:rPr lang="en-US" altLang="ja-JP" u="sng" dirty="0" smtClean="0">
                <a:latin typeface="Arial" charset="0"/>
              </a:rPr>
              <a:t>)  in </a:t>
            </a:r>
            <a:r>
              <a:rPr lang="ja-JP" altLang="en-US" u="sng" dirty="0" smtClean="0">
                <a:latin typeface="Arial" charset="0"/>
              </a:rPr>
              <a:t>名詞</a:t>
            </a:r>
            <a:r>
              <a:rPr lang="en-US" altLang="ja-JP" u="sng" dirty="0">
                <a:latin typeface="Arial" charset="0"/>
              </a:rPr>
              <a:t>3</a:t>
            </a:r>
          </a:p>
          <a:p>
            <a:r>
              <a:rPr lang="en-US" altLang="ja-JP" dirty="0">
                <a:latin typeface="Arial" charset="0"/>
              </a:rPr>
              <a:t>                  </a:t>
            </a:r>
            <a:r>
              <a:rPr lang="ja-JP" altLang="en-US" dirty="0">
                <a:latin typeface="Arial" charset="0"/>
              </a:rPr>
              <a:t>動詞 </a:t>
            </a:r>
            <a:r>
              <a:rPr lang="ja-JP" altLang="en-US" dirty="0" smtClean="0">
                <a:latin typeface="Arial" charset="0"/>
              </a:rPr>
              <a:t> ： 動詞</a:t>
            </a:r>
            <a:r>
              <a:rPr lang="en-US" altLang="ja-JP" dirty="0" smtClean="0">
                <a:latin typeface="Arial" charset="0"/>
              </a:rPr>
              <a:t>1</a:t>
            </a:r>
            <a:endParaRPr lang="ja-JP" altLang="en-US" dirty="0">
              <a:latin typeface="Arial" charset="0"/>
            </a:endParaRPr>
          </a:p>
          <a:p>
            <a:r>
              <a:rPr lang="ja-JP" altLang="en-US" dirty="0">
                <a:latin typeface="Arial" charset="0"/>
              </a:rPr>
              <a:t>        直接目的語 ： </a:t>
            </a:r>
            <a:r>
              <a:rPr lang="ja-JP" altLang="en-US" dirty="0" smtClean="0">
                <a:latin typeface="Arial" charset="0"/>
              </a:rPr>
              <a:t>名詞</a:t>
            </a:r>
            <a:r>
              <a:rPr lang="en-US" altLang="ja-JP" dirty="0">
                <a:latin typeface="Arial" charset="0"/>
              </a:rPr>
              <a:t>2</a:t>
            </a:r>
          </a:p>
          <a:p>
            <a:r>
              <a:rPr lang="en-US" altLang="ja-JP" dirty="0">
                <a:latin typeface="Arial" charset="0"/>
              </a:rPr>
              <a:t>        </a:t>
            </a:r>
            <a:r>
              <a:rPr lang="ja-JP" altLang="en-US" dirty="0">
                <a:latin typeface="Arial" charset="0"/>
              </a:rPr>
              <a:t>間接目的語 ： </a:t>
            </a:r>
            <a:r>
              <a:rPr lang="ja-JP" altLang="en-US" dirty="0" smtClean="0">
                <a:latin typeface="Arial" charset="0"/>
              </a:rPr>
              <a:t>名詞</a:t>
            </a:r>
            <a:r>
              <a:rPr lang="en-US" altLang="ja-JP" dirty="0">
                <a:latin typeface="Arial" charset="0"/>
              </a:rPr>
              <a:t>3</a:t>
            </a:r>
          </a:p>
        </p:txBody>
      </p:sp>
      <p:sp>
        <p:nvSpPr>
          <p:cNvPr id="19" name="AutoShape 32"/>
          <p:cNvSpPr>
            <a:spLocks noChangeArrowheads="1"/>
          </p:cNvSpPr>
          <p:nvPr/>
        </p:nvSpPr>
        <p:spPr bwMode="auto">
          <a:xfrm>
            <a:off x="357158" y="5000636"/>
            <a:ext cx="304800" cy="180975"/>
          </a:xfrm>
          <a:prstGeom prst="rightArrow">
            <a:avLst>
              <a:gd name="adj1" fmla="val 50000"/>
              <a:gd name="adj2" fmla="val 42105"/>
            </a:avLst>
          </a:prstGeom>
          <a:solidFill>
            <a:schemeClr val="tx1"/>
          </a:solidFill>
          <a:ln w="9525">
            <a:solidFill>
              <a:schemeClr val="tx1"/>
            </a:solidFill>
            <a:miter lim="800000"/>
            <a:headEnd/>
            <a:tailEnd/>
          </a:ln>
          <a:effectLst/>
        </p:spPr>
        <p:txBody>
          <a:bodyPr wrap="none" anchor="ctr"/>
          <a:lstStyle/>
          <a:p>
            <a:endParaRPr lang="ja-JP" altLang="en-US"/>
          </a:p>
        </p:txBody>
      </p:sp>
      <p:sp>
        <p:nvSpPr>
          <p:cNvPr id="20" name="上下矢印 19"/>
          <p:cNvSpPr/>
          <p:nvPr/>
        </p:nvSpPr>
        <p:spPr>
          <a:xfrm>
            <a:off x="785786" y="3000372"/>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1357290" y="3429000"/>
            <a:ext cx="2223686" cy="400110"/>
          </a:xfrm>
          <a:prstGeom prst="rect">
            <a:avLst/>
          </a:prstGeom>
          <a:noFill/>
        </p:spPr>
        <p:txBody>
          <a:bodyPr wrap="none" rtlCol="0">
            <a:spAutoFit/>
          </a:bodyPr>
          <a:lstStyle/>
          <a:p>
            <a:r>
              <a:rPr kumimoji="1" lang="ja-JP" altLang="en-US" sz="2000" b="1" dirty="0" smtClean="0">
                <a:solidFill>
                  <a:srgbClr val="C00000"/>
                </a:solidFill>
              </a:rPr>
              <a:t>パターンマッチング</a:t>
            </a:r>
            <a:endParaRPr kumimoji="1" lang="ja-JP" altLang="en-US" sz="2000" b="1" dirty="0">
              <a:solidFill>
                <a:srgbClr val="C00000"/>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パターンマッチの例</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22</a:t>
            </a:fld>
            <a:endParaRPr kumimoji="1" lang="ja-JP" altLang="en-US"/>
          </a:p>
        </p:txBody>
      </p:sp>
      <p:sp>
        <p:nvSpPr>
          <p:cNvPr id="5" name="Text Box 31"/>
          <p:cNvSpPr txBox="1">
            <a:spLocks noChangeArrowheads="1"/>
          </p:cNvSpPr>
          <p:nvPr/>
        </p:nvSpPr>
        <p:spPr bwMode="auto">
          <a:xfrm>
            <a:off x="357158" y="2143116"/>
            <a:ext cx="3857652" cy="1323439"/>
          </a:xfrm>
          <a:prstGeom prst="rect">
            <a:avLst/>
          </a:prstGeom>
          <a:solidFill>
            <a:schemeClr val="bg1"/>
          </a:solidFill>
          <a:ln w="9525">
            <a:solidFill>
              <a:schemeClr val="tx1"/>
            </a:solidFill>
            <a:miter lim="800000"/>
            <a:headEnd/>
            <a:tailEnd/>
          </a:ln>
          <a:effectLst/>
        </p:spPr>
        <p:txBody>
          <a:bodyPr wrap="square">
            <a:spAutoFit/>
          </a:bodyPr>
          <a:lstStyle/>
          <a:p>
            <a:r>
              <a:rPr lang="en-US" altLang="ja-JP" sz="2000" u="sng" dirty="0" smtClean="0">
                <a:latin typeface="Arial" charset="0"/>
              </a:rPr>
              <a:t>(</a:t>
            </a:r>
            <a:r>
              <a:rPr lang="ja-JP" altLang="en-US" sz="2000" u="sng" dirty="0" smtClean="0">
                <a:latin typeface="Arial" charset="0"/>
              </a:rPr>
              <a:t>名詞</a:t>
            </a:r>
            <a:r>
              <a:rPr lang="en-US" altLang="ja-JP" sz="2000" u="sng" dirty="0" smtClean="0">
                <a:latin typeface="Arial" charset="0"/>
              </a:rPr>
              <a:t>1)  </a:t>
            </a:r>
            <a:r>
              <a:rPr lang="ja-JP" altLang="en-US" sz="2000" u="sng" dirty="0" smtClean="0">
                <a:latin typeface="Arial" charset="0"/>
              </a:rPr>
              <a:t>動詞</a:t>
            </a:r>
            <a:r>
              <a:rPr lang="en-US" altLang="ja-JP" sz="2000" u="sng" dirty="0" smtClean="0">
                <a:latin typeface="Arial" charset="0"/>
              </a:rPr>
              <a:t>2</a:t>
            </a:r>
            <a:r>
              <a:rPr lang="ja-JP" altLang="en-US" sz="2000" u="sng" dirty="0" smtClean="0">
                <a:latin typeface="Arial" charset="0"/>
              </a:rPr>
              <a:t>  名詞</a:t>
            </a:r>
            <a:r>
              <a:rPr lang="en-US" altLang="ja-JP" sz="2000" u="sng" dirty="0" smtClean="0">
                <a:latin typeface="Arial" charset="0"/>
              </a:rPr>
              <a:t>1 () </a:t>
            </a:r>
            <a:r>
              <a:rPr lang="en-US" altLang="ja-JP" sz="2000" u="sng" dirty="0">
                <a:latin typeface="Arial" charset="0"/>
              </a:rPr>
              <a:t>in </a:t>
            </a:r>
            <a:r>
              <a:rPr lang="ja-JP" altLang="en-US" sz="2000" u="sng" dirty="0" smtClean="0">
                <a:latin typeface="Arial" charset="0"/>
              </a:rPr>
              <a:t>名詞</a:t>
            </a:r>
            <a:r>
              <a:rPr lang="en-US" altLang="ja-JP" sz="2000" u="sng" dirty="0" smtClean="0">
                <a:latin typeface="Arial" charset="0"/>
              </a:rPr>
              <a:t>3</a:t>
            </a:r>
            <a:endParaRPr lang="en-US" altLang="ja-JP" sz="2000" u="sng" dirty="0">
              <a:latin typeface="Arial" charset="0"/>
            </a:endParaRPr>
          </a:p>
          <a:p>
            <a:r>
              <a:rPr lang="en-US" altLang="ja-JP" sz="2000" dirty="0">
                <a:latin typeface="Arial" charset="0"/>
              </a:rPr>
              <a:t>                  </a:t>
            </a:r>
            <a:r>
              <a:rPr lang="ja-JP" altLang="en-US" sz="2000" dirty="0">
                <a:latin typeface="Arial" charset="0"/>
              </a:rPr>
              <a:t>動詞 </a:t>
            </a:r>
            <a:r>
              <a:rPr lang="ja-JP" altLang="en-US" sz="2000" dirty="0" smtClean="0">
                <a:latin typeface="Arial" charset="0"/>
              </a:rPr>
              <a:t> ： 動詞</a:t>
            </a:r>
            <a:r>
              <a:rPr lang="en-US" altLang="ja-JP" sz="2000" dirty="0" smtClean="0">
                <a:latin typeface="Arial" charset="0"/>
              </a:rPr>
              <a:t>2</a:t>
            </a:r>
            <a:endParaRPr lang="ja-JP" altLang="en-US" sz="2000" dirty="0">
              <a:latin typeface="Arial" charset="0"/>
            </a:endParaRPr>
          </a:p>
          <a:p>
            <a:r>
              <a:rPr lang="ja-JP" altLang="en-US" sz="2000" dirty="0">
                <a:latin typeface="Arial" charset="0"/>
              </a:rPr>
              <a:t>        直接目的語 ： </a:t>
            </a:r>
            <a:r>
              <a:rPr lang="ja-JP" altLang="en-US" sz="2000" dirty="0" smtClean="0">
                <a:latin typeface="Arial" charset="0"/>
              </a:rPr>
              <a:t>名詞</a:t>
            </a:r>
            <a:r>
              <a:rPr lang="en-US" altLang="ja-JP" sz="2000" dirty="0" smtClean="0">
                <a:latin typeface="Arial" charset="0"/>
              </a:rPr>
              <a:t>1</a:t>
            </a:r>
            <a:endParaRPr lang="en-US" altLang="ja-JP" sz="2000" dirty="0">
              <a:latin typeface="Arial" charset="0"/>
            </a:endParaRPr>
          </a:p>
          <a:p>
            <a:r>
              <a:rPr lang="en-US" altLang="ja-JP" sz="2000" dirty="0">
                <a:latin typeface="Arial" charset="0"/>
              </a:rPr>
              <a:t>        </a:t>
            </a:r>
            <a:r>
              <a:rPr lang="ja-JP" altLang="en-US" sz="2000" dirty="0">
                <a:latin typeface="Arial" charset="0"/>
              </a:rPr>
              <a:t>間接目的語 ： </a:t>
            </a:r>
            <a:r>
              <a:rPr lang="ja-JP" altLang="en-US" sz="2000" dirty="0" smtClean="0">
                <a:latin typeface="Arial" charset="0"/>
              </a:rPr>
              <a:t>名詞</a:t>
            </a:r>
            <a:r>
              <a:rPr lang="en-US" altLang="ja-JP" sz="2000" dirty="0" smtClean="0">
                <a:latin typeface="Arial" charset="0"/>
              </a:rPr>
              <a:t>3</a:t>
            </a:r>
            <a:endParaRPr lang="en-US" altLang="ja-JP" sz="2000" dirty="0">
              <a:latin typeface="Arial" charset="0"/>
            </a:endParaRPr>
          </a:p>
        </p:txBody>
      </p:sp>
      <p:sp>
        <p:nvSpPr>
          <p:cNvPr id="7" name="AutoShape 32"/>
          <p:cNvSpPr>
            <a:spLocks noChangeArrowheads="1"/>
          </p:cNvSpPr>
          <p:nvPr/>
        </p:nvSpPr>
        <p:spPr bwMode="auto">
          <a:xfrm>
            <a:off x="428596" y="2786058"/>
            <a:ext cx="304800" cy="180975"/>
          </a:xfrm>
          <a:prstGeom prst="rightArrow">
            <a:avLst>
              <a:gd name="adj1" fmla="val 50000"/>
              <a:gd name="adj2" fmla="val 42105"/>
            </a:avLst>
          </a:prstGeom>
          <a:solidFill>
            <a:schemeClr val="tx1"/>
          </a:solidFill>
          <a:ln w="9525">
            <a:solidFill>
              <a:schemeClr val="tx1"/>
            </a:solidFill>
            <a:miter lim="800000"/>
            <a:headEnd/>
            <a:tailEnd/>
          </a:ln>
          <a:effectLst/>
        </p:spPr>
        <p:txBody>
          <a:bodyPr wrap="none" anchor="ctr"/>
          <a:lstStyle/>
          <a:p>
            <a:endParaRPr lang="ja-JP" altLang="en-US"/>
          </a:p>
        </p:txBody>
      </p:sp>
      <p:sp>
        <p:nvSpPr>
          <p:cNvPr id="8" name="テキスト ボックス 7"/>
          <p:cNvSpPr txBox="1"/>
          <p:nvPr/>
        </p:nvSpPr>
        <p:spPr>
          <a:xfrm>
            <a:off x="214282" y="1285860"/>
            <a:ext cx="4334841" cy="707886"/>
          </a:xfrm>
          <a:prstGeom prst="rect">
            <a:avLst/>
          </a:prstGeom>
          <a:ln w="3175"/>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2000" dirty="0" smtClean="0"/>
              <a:t>(Element) </a:t>
            </a:r>
            <a:r>
              <a:rPr lang="en-US" altLang="ja-JP" sz="2000" dirty="0" err="1" smtClean="0"/>
              <a:t>select</a:t>
            </a:r>
            <a:r>
              <a:rPr kumimoji="1" lang="en-US" altLang="ja-JP" sz="2000" dirty="0" err="1" smtClean="0"/>
              <a:t>Element</a:t>
            </a:r>
            <a:r>
              <a:rPr kumimoji="1" lang="en-US" altLang="ja-JP" sz="2000" dirty="0" smtClean="0"/>
              <a:t> () in Table</a:t>
            </a:r>
          </a:p>
          <a:p>
            <a:r>
              <a:rPr lang="en-US" altLang="ja-JP" sz="2000" dirty="0" smtClean="0"/>
              <a:t>(</a:t>
            </a:r>
            <a:r>
              <a:rPr lang="ja-JP" altLang="en-US" sz="2000" dirty="0" smtClean="0"/>
              <a:t>名詞</a:t>
            </a:r>
            <a:r>
              <a:rPr lang="en-US" altLang="ja-JP" sz="2000" dirty="0" smtClean="0"/>
              <a:t>1)       </a:t>
            </a:r>
            <a:r>
              <a:rPr lang="ja-JP" altLang="en-US" sz="2000" dirty="0" smtClean="0"/>
              <a:t>動詞</a:t>
            </a:r>
            <a:r>
              <a:rPr lang="en-US" altLang="ja-JP" sz="2000" dirty="0" smtClean="0"/>
              <a:t>2</a:t>
            </a:r>
            <a:r>
              <a:rPr lang="ja-JP" altLang="en-US" sz="2000" dirty="0" smtClean="0"/>
              <a:t> 名詞</a:t>
            </a:r>
            <a:r>
              <a:rPr lang="en-US" altLang="ja-JP" sz="2000" dirty="0" smtClean="0"/>
              <a:t>1</a:t>
            </a:r>
            <a:r>
              <a:rPr lang="ja-JP" altLang="en-US" sz="2000" dirty="0" smtClean="0"/>
              <a:t> </a:t>
            </a:r>
            <a:r>
              <a:rPr lang="en-US" altLang="ja-JP" sz="2000" dirty="0" smtClean="0"/>
              <a:t>()  in </a:t>
            </a:r>
            <a:r>
              <a:rPr lang="ja-JP" altLang="en-US" sz="2000" dirty="0" smtClean="0"/>
              <a:t>名詞</a:t>
            </a:r>
            <a:r>
              <a:rPr lang="en-US" altLang="ja-JP" sz="2000" dirty="0" smtClean="0"/>
              <a:t>3</a:t>
            </a:r>
            <a:endParaRPr kumimoji="1" lang="ja-JP" altLang="en-US" sz="2000" dirty="0"/>
          </a:p>
        </p:txBody>
      </p:sp>
      <p:sp>
        <p:nvSpPr>
          <p:cNvPr id="9" name="Text Box 31"/>
          <p:cNvSpPr txBox="1">
            <a:spLocks noChangeArrowheads="1"/>
          </p:cNvSpPr>
          <p:nvPr/>
        </p:nvSpPr>
        <p:spPr bwMode="auto">
          <a:xfrm>
            <a:off x="357158" y="4857760"/>
            <a:ext cx="4214810" cy="1200329"/>
          </a:xfrm>
          <a:prstGeom prst="rect">
            <a:avLst/>
          </a:prstGeom>
          <a:solidFill>
            <a:schemeClr val="bg1"/>
          </a:solidFill>
          <a:ln w="9525">
            <a:solidFill>
              <a:schemeClr val="tx1"/>
            </a:solidFill>
            <a:miter lim="800000"/>
            <a:headEnd/>
            <a:tailEnd/>
          </a:ln>
          <a:effectLst/>
        </p:spPr>
        <p:txBody>
          <a:bodyPr wrap="square">
            <a:spAutoFit/>
          </a:bodyPr>
          <a:lstStyle/>
          <a:p>
            <a:r>
              <a:rPr lang="en-US" altLang="ja-JP" u="sng" dirty="0" smtClean="0">
                <a:latin typeface="Arial" charset="0"/>
              </a:rPr>
              <a:t>(</a:t>
            </a:r>
            <a:r>
              <a:rPr lang="ja-JP" altLang="en-US" u="sng" dirty="0" smtClean="0">
                <a:latin typeface="Arial" charset="0"/>
              </a:rPr>
              <a:t>*</a:t>
            </a:r>
            <a:r>
              <a:rPr lang="en-US" altLang="ja-JP" u="sng" dirty="0" smtClean="0">
                <a:latin typeface="Arial" charset="0"/>
              </a:rPr>
              <a:t>)  </a:t>
            </a:r>
            <a:r>
              <a:rPr lang="ja-JP" altLang="en-US" u="sng" dirty="0" smtClean="0">
                <a:latin typeface="Arial" charset="0"/>
              </a:rPr>
              <a:t>動詞</a:t>
            </a:r>
            <a:r>
              <a:rPr lang="en-US" altLang="ja-JP" u="sng" dirty="0" smtClean="0">
                <a:latin typeface="Arial" charset="0"/>
              </a:rPr>
              <a:t>1</a:t>
            </a:r>
            <a:r>
              <a:rPr lang="ja-JP" altLang="en-US" u="sng" dirty="0" smtClean="0">
                <a:latin typeface="Arial" charset="0"/>
              </a:rPr>
              <a:t> 名詞</a:t>
            </a:r>
            <a:r>
              <a:rPr lang="en-US" altLang="ja-JP" u="sng" dirty="0" smtClean="0">
                <a:latin typeface="Arial" charset="0"/>
              </a:rPr>
              <a:t>2 </a:t>
            </a:r>
            <a:r>
              <a:rPr lang="ja-JP" altLang="en-US" u="sng" dirty="0" smtClean="0">
                <a:latin typeface="Arial" charset="0"/>
              </a:rPr>
              <a:t>前置詞</a:t>
            </a:r>
            <a:r>
              <a:rPr lang="en-US" altLang="ja-JP" u="sng" dirty="0" smtClean="0">
                <a:latin typeface="Arial" charset="0"/>
              </a:rPr>
              <a:t>3</a:t>
            </a:r>
            <a:r>
              <a:rPr lang="ja-JP" altLang="en-US" u="sng" dirty="0" smtClean="0">
                <a:latin typeface="Arial" charset="0"/>
              </a:rPr>
              <a:t> 名詞</a:t>
            </a:r>
            <a:r>
              <a:rPr lang="en-US" altLang="ja-JP" u="sng" dirty="0" smtClean="0">
                <a:latin typeface="Arial" charset="0"/>
              </a:rPr>
              <a:t>4</a:t>
            </a:r>
            <a:r>
              <a:rPr lang="ja-JP" altLang="en-US" u="sng" dirty="0" smtClean="0">
                <a:latin typeface="Arial" charset="0"/>
              </a:rPr>
              <a:t> </a:t>
            </a:r>
            <a:r>
              <a:rPr lang="en-US" altLang="ja-JP" u="sng" dirty="0" smtClean="0">
                <a:latin typeface="Arial" charset="0"/>
              </a:rPr>
              <a:t>(</a:t>
            </a:r>
            <a:r>
              <a:rPr lang="ja-JP" altLang="en-US" u="sng" dirty="0" smtClean="0">
                <a:latin typeface="Arial" charset="0"/>
              </a:rPr>
              <a:t>*</a:t>
            </a:r>
            <a:r>
              <a:rPr lang="en-US" altLang="ja-JP" u="sng" dirty="0" smtClean="0">
                <a:latin typeface="Arial" charset="0"/>
              </a:rPr>
              <a:t>) </a:t>
            </a:r>
            <a:r>
              <a:rPr lang="en-US" altLang="ja-JP" u="sng" dirty="0">
                <a:latin typeface="Arial" charset="0"/>
              </a:rPr>
              <a:t>in </a:t>
            </a:r>
            <a:r>
              <a:rPr lang="ja-JP" altLang="en-US" u="sng" dirty="0" smtClean="0">
                <a:latin typeface="Arial" charset="0"/>
              </a:rPr>
              <a:t>*</a:t>
            </a:r>
            <a:endParaRPr lang="en-US" altLang="ja-JP" u="sng" dirty="0">
              <a:latin typeface="Arial" charset="0"/>
            </a:endParaRPr>
          </a:p>
          <a:p>
            <a:r>
              <a:rPr lang="en-US" altLang="ja-JP" dirty="0">
                <a:latin typeface="Arial" charset="0"/>
              </a:rPr>
              <a:t>                  </a:t>
            </a:r>
            <a:r>
              <a:rPr lang="ja-JP" altLang="en-US" dirty="0">
                <a:latin typeface="Arial" charset="0"/>
              </a:rPr>
              <a:t>動詞 </a:t>
            </a:r>
            <a:r>
              <a:rPr lang="ja-JP" altLang="en-US" dirty="0" smtClean="0">
                <a:latin typeface="Arial" charset="0"/>
              </a:rPr>
              <a:t> ： 動詞</a:t>
            </a:r>
            <a:r>
              <a:rPr lang="en-US" altLang="ja-JP" dirty="0" smtClean="0">
                <a:latin typeface="Arial" charset="0"/>
              </a:rPr>
              <a:t>1</a:t>
            </a:r>
            <a:endParaRPr lang="ja-JP" altLang="en-US" dirty="0">
              <a:latin typeface="Arial" charset="0"/>
            </a:endParaRPr>
          </a:p>
          <a:p>
            <a:r>
              <a:rPr lang="ja-JP" altLang="en-US" dirty="0">
                <a:latin typeface="Arial" charset="0"/>
              </a:rPr>
              <a:t>        直接目的語 ： </a:t>
            </a:r>
            <a:r>
              <a:rPr lang="ja-JP" altLang="en-US" dirty="0" smtClean="0">
                <a:latin typeface="Arial" charset="0"/>
              </a:rPr>
              <a:t>名詞</a:t>
            </a:r>
            <a:r>
              <a:rPr lang="en-US" altLang="ja-JP" dirty="0" smtClean="0">
                <a:latin typeface="Arial" charset="0"/>
              </a:rPr>
              <a:t>2</a:t>
            </a:r>
            <a:endParaRPr lang="en-US" altLang="ja-JP" dirty="0">
              <a:latin typeface="Arial" charset="0"/>
            </a:endParaRPr>
          </a:p>
          <a:p>
            <a:r>
              <a:rPr lang="en-US" altLang="ja-JP" dirty="0">
                <a:latin typeface="Arial" charset="0"/>
              </a:rPr>
              <a:t>        </a:t>
            </a:r>
            <a:r>
              <a:rPr lang="ja-JP" altLang="en-US" dirty="0">
                <a:latin typeface="Arial" charset="0"/>
              </a:rPr>
              <a:t>間接目的語 ： </a:t>
            </a:r>
            <a:r>
              <a:rPr lang="ja-JP" altLang="en-US" dirty="0" smtClean="0">
                <a:latin typeface="Arial" charset="0"/>
              </a:rPr>
              <a:t>名詞</a:t>
            </a:r>
            <a:r>
              <a:rPr lang="en-US" altLang="ja-JP" dirty="0" smtClean="0">
                <a:latin typeface="Arial" charset="0"/>
              </a:rPr>
              <a:t>4</a:t>
            </a:r>
            <a:endParaRPr lang="en-US" altLang="ja-JP" dirty="0">
              <a:latin typeface="Arial" charset="0"/>
            </a:endParaRPr>
          </a:p>
        </p:txBody>
      </p:sp>
      <p:sp>
        <p:nvSpPr>
          <p:cNvPr id="10" name="AutoShape 32"/>
          <p:cNvSpPr>
            <a:spLocks noChangeArrowheads="1"/>
          </p:cNvSpPr>
          <p:nvPr/>
        </p:nvSpPr>
        <p:spPr bwMode="auto">
          <a:xfrm>
            <a:off x="357158" y="5429264"/>
            <a:ext cx="304800" cy="180975"/>
          </a:xfrm>
          <a:prstGeom prst="rightArrow">
            <a:avLst>
              <a:gd name="adj1" fmla="val 50000"/>
              <a:gd name="adj2" fmla="val 42105"/>
            </a:avLst>
          </a:prstGeom>
          <a:solidFill>
            <a:schemeClr val="tx1"/>
          </a:solidFill>
          <a:ln w="9525">
            <a:solidFill>
              <a:schemeClr val="tx1"/>
            </a:solidFill>
            <a:miter lim="800000"/>
            <a:headEnd/>
            <a:tailEnd/>
          </a:ln>
          <a:effectLst/>
        </p:spPr>
        <p:txBody>
          <a:bodyPr wrap="none" anchor="ctr"/>
          <a:lstStyle/>
          <a:p>
            <a:endParaRPr lang="ja-JP" altLang="en-US"/>
          </a:p>
        </p:txBody>
      </p:sp>
      <p:cxnSp>
        <p:nvCxnSpPr>
          <p:cNvPr id="12" name="直線コネクタ 11"/>
          <p:cNvCxnSpPr/>
          <p:nvPr/>
        </p:nvCxnSpPr>
        <p:spPr>
          <a:xfrm flipV="1">
            <a:off x="214282" y="3571876"/>
            <a:ext cx="8429684" cy="71438"/>
          </a:xfrm>
          <a:prstGeom prst="line">
            <a:avLst/>
          </a:prstGeom>
        </p:spPr>
        <p:style>
          <a:lnRef idx="1">
            <a:schemeClr val="accent2"/>
          </a:lnRef>
          <a:fillRef idx="0">
            <a:schemeClr val="accent2"/>
          </a:fillRef>
          <a:effectRef idx="0">
            <a:schemeClr val="accent2"/>
          </a:effectRef>
          <a:fontRef idx="minor">
            <a:schemeClr val="tx1"/>
          </a:fontRef>
        </p:style>
      </p:cxnSp>
      <p:sp>
        <p:nvSpPr>
          <p:cNvPr id="13" name="テキスト ボックス 12"/>
          <p:cNvSpPr txBox="1"/>
          <p:nvPr/>
        </p:nvSpPr>
        <p:spPr>
          <a:xfrm>
            <a:off x="285720" y="4000504"/>
            <a:ext cx="4286248" cy="677108"/>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dirty="0" smtClean="0"/>
              <a:t>(*) </a:t>
            </a:r>
            <a:r>
              <a:rPr kumimoji="1" lang="en-US" altLang="ja-JP" dirty="0" err="1" smtClean="0"/>
              <a:t>createPasswordForCustomer</a:t>
            </a:r>
            <a:r>
              <a:rPr kumimoji="1" lang="en-US" altLang="ja-JP" dirty="0" smtClean="0"/>
              <a:t> (*) in *</a:t>
            </a:r>
          </a:p>
          <a:p>
            <a:r>
              <a:rPr lang="en-US" altLang="ja-JP" dirty="0" smtClean="0"/>
              <a:t>(*)   </a:t>
            </a:r>
            <a:r>
              <a:rPr lang="ja-JP" altLang="en-US" dirty="0" smtClean="0"/>
              <a:t>動詞</a:t>
            </a:r>
            <a:r>
              <a:rPr lang="en-US" altLang="ja-JP" dirty="0" smtClean="0"/>
              <a:t>1</a:t>
            </a:r>
            <a:r>
              <a:rPr lang="ja-JP" altLang="en-US" dirty="0" smtClean="0"/>
              <a:t> 名詞</a:t>
            </a:r>
            <a:r>
              <a:rPr lang="en-US" altLang="ja-JP" dirty="0" smtClean="0"/>
              <a:t>2 </a:t>
            </a:r>
            <a:r>
              <a:rPr lang="ja-JP" altLang="en-US" dirty="0" smtClean="0"/>
              <a:t>前置詞</a:t>
            </a:r>
            <a:r>
              <a:rPr lang="en-US" altLang="ja-JP" dirty="0" smtClean="0"/>
              <a:t>3</a:t>
            </a:r>
            <a:r>
              <a:rPr lang="ja-JP" altLang="en-US" dirty="0" smtClean="0"/>
              <a:t> 名詞</a:t>
            </a:r>
            <a:r>
              <a:rPr lang="en-US" altLang="ja-JP" dirty="0" smtClean="0"/>
              <a:t>4</a:t>
            </a:r>
            <a:r>
              <a:rPr lang="ja-JP" altLang="en-US" dirty="0" smtClean="0"/>
              <a:t> </a:t>
            </a:r>
            <a:r>
              <a:rPr lang="en-US" altLang="ja-JP" dirty="0" smtClean="0"/>
              <a:t>(</a:t>
            </a:r>
            <a:r>
              <a:rPr lang="ja-JP" altLang="en-US" dirty="0" smtClean="0"/>
              <a:t>*</a:t>
            </a:r>
            <a:r>
              <a:rPr lang="en-US" altLang="ja-JP" dirty="0" smtClean="0"/>
              <a:t>)  in </a:t>
            </a:r>
            <a:r>
              <a:rPr lang="en-US" altLang="ja-JP" sz="2000" dirty="0" smtClean="0"/>
              <a:t>*</a:t>
            </a:r>
            <a:endParaRPr kumimoji="1" lang="ja-JP" altLang="en-US" sz="2000" dirty="0"/>
          </a:p>
        </p:txBody>
      </p:sp>
      <p:sp>
        <p:nvSpPr>
          <p:cNvPr id="14" name="右矢印 13"/>
          <p:cNvSpPr/>
          <p:nvPr/>
        </p:nvSpPr>
        <p:spPr>
          <a:xfrm>
            <a:off x="4429124" y="1928802"/>
            <a:ext cx="642942" cy="10001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Group 32"/>
          <p:cNvGraphicFramePr>
            <a:graphicFrameLocks noGrp="1"/>
          </p:cNvGraphicFramePr>
          <p:nvPr/>
        </p:nvGraphicFramePr>
        <p:xfrm>
          <a:off x="5214942" y="1928802"/>
          <a:ext cx="3714776" cy="816610"/>
        </p:xfrm>
        <a:graphic>
          <a:graphicData uri="http://schemas.openxmlformats.org/drawingml/2006/table">
            <a:tbl>
              <a:tblPr/>
              <a:tblGrid>
                <a:gridCol w="928694"/>
                <a:gridCol w="1428760"/>
                <a:gridCol w="1357322"/>
              </a:tblGrid>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 name="右矢印 15"/>
          <p:cNvSpPr/>
          <p:nvPr/>
        </p:nvSpPr>
        <p:spPr>
          <a:xfrm>
            <a:off x="4857752" y="4357694"/>
            <a:ext cx="428628" cy="10001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7" name="Group 32"/>
          <p:cNvGraphicFramePr>
            <a:graphicFrameLocks noGrp="1"/>
          </p:cNvGraphicFramePr>
          <p:nvPr/>
        </p:nvGraphicFramePr>
        <p:xfrm>
          <a:off x="5357818" y="4357694"/>
          <a:ext cx="3500461" cy="785818"/>
        </p:xfrm>
        <a:graphic>
          <a:graphicData uri="http://schemas.openxmlformats.org/drawingml/2006/table">
            <a:tbl>
              <a:tblPr/>
              <a:tblGrid>
                <a:gridCol w="960910"/>
                <a:gridCol w="1311337"/>
                <a:gridCol w="1228214"/>
              </a:tblGrid>
              <a:tr h="35719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Arial"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Arial"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Arial"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42862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Create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Password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Customer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パターンマッチ</a:t>
            </a:r>
            <a:endParaRPr kumimoji="1" lang="ja-JP" altLang="en-US" dirty="0"/>
          </a:p>
        </p:txBody>
      </p:sp>
      <p:sp>
        <p:nvSpPr>
          <p:cNvPr id="3" name="コンテンツ プレースホルダ 2"/>
          <p:cNvSpPr>
            <a:spLocks noGrp="1"/>
          </p:cNvSpPr>
          <p:nvPr>
            <p:ph idx="1"/>
          </p:nvPr>
        </p:nvSpPr>
        <p:spPr>
          <a:xfrm>
            <a:off x="500034" y="1428737"/>
            <a:ext cx="8229600" cy="2286016"/>
          </a:xfrm>
        </p:spPr>
        <p:txBody>
          <a:bodyPr>
            <a:normAutofit/>
          </a:bodyPr>
          <a:lstStyle/>
          <a:p>
            <a:r>
              <a:rPr kumimoji="1" lang="ja-JP" altLang="en-US" dirty="0" smtClean="0"/>
              <a:t>獲得したメソッ</a:t>
            </a:r>
            <a:r>
              <a:rPr lang="ja-JP" altLang="en-US" dirty="0" smtClean="0"/>
              <a:t>ド情報と抽出パターン中のメソッド情報を比較</a:t>
            </a:r>
            <a:endParaRPr lang="en-US" altLang="ja-JP" dirty="0" smtClean="0"/>
          </a:p>
          <a:p>
            <a:pPr lvl="1"/>
            <a:r>
              <a:rPr kumimoji="1" lang="ja-JP" altLang="en-US" dirty="0" smtClean="0"/>
              <a:t>完全一致した場合，動詞</a:t>
            </a:r>
            <a:r>
              <a:rPr kumimoji="1" lang="en-US" altLang="ja-JP" dirty="0" smtClean="0"/>
              <a:t>-</a:t>
            </a:r>
            <a:r>
              <a:rPr lang="ja-JP" altLang="en-US" dirty="0" smtClean="0"/>
              <a:t>直接目的語</a:t>
            </a:r>
            <a:r>
              <a:rPr lang="en-US" altLang="ja-JP" dirty="0" smtClean="0"/>
              <a:t>-</a:t>
            </a:r>
            <a:r>
              <a:rPr lang="ja-JP" altLang="en-US" dirty="0" smtClean="0"/>
              <a:t>間接目的語の三つ組を抽出</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23</a:t>
            </a:fld>
            <a:endParaRPr kumimoji="1" lang="ja-JP" altLang="en-US"/>
          </a:p>
        </p:txBody>
      </p:sp>
      <p:sp>
        <p:nvSpPr>
          <p:cNvPr id="5" name="Text Box 31"/>
          <p:cNvSpPr txBox="1">
            <a:spLocks noChangeArrowheads="1"/>
          </p:cNvSpPr>
          <p:nvPr/>
        </p:nvSpPr>
        <p:spPr bwMode="auto">
          <a:xfrm>
            <a:off x="214282" y="5143512"/>
            <a:ext cx="3929058" cy="1200329"/>
          </a:xfrm>
          <a:prstGeom prst="rect">
            <a:avLst/>
          </a:prstGeom>
          <a:solidFill>
            <a:schemeClr val="bg1"/>
          </a:solidFill>
          <a:ln w="9525">
            <a:solidFill>
              <a:schemeClr val="tx1"/>
            </a:solidFill>
            <a:miter lim="800000"/>
            <a:headEnd/>
            <a:tailEnd/>
          </a:ln>
          <a:effectLst/>
        </p:spPr>
        <p:txBody>
          <a:bodyPr wrap="square">
            <a:spAutoFit/>
          </a:bodyPr>
          <a:lstStyle/>
          <a:p>
            <a:r>
              <a:rPr lang="en-US" altLang="ja-JP" u="sng" dirty="0">
                <a:latin typeface="Arial" charset="0"/>
              </a:rPr>
              <a:t>(void)  </a:t>
            </a:r>
            <a:r>
              <a:rPr lang="ja-JP" altLang="en-US" u="sng" dirty="0" smtClean="0">
                <a:latin typeface="Arial" charset="0"/>
              </a:rPr>
              <a:t>動詞</a:t>
            </a:r>
            <a:r>
              <a:rPr lang="en-US" altLang="ja-JP" u="sng" dirty="0" smtClean="0">
                <a:latin typeface="Arial" charset="0"/>
              </a:rPr>
              <a:t>1</a:t>
            </a:r>
            <a:r>
              <a:rPr lang="ja-JP" altLang="en-US" u="sng" dirty="0" smtClean="0">
                <a:latin typeface="Arial" charset="0"/>
              </a:rPr>
              <a:t> 名詞</a:t>
            </a:r>
            <a:r>
              <a:rPr lang="en-US" altLang="ja-JP" u="sng" dirty="0">
                <a:latin typeface="Arial" charset="0"/>
              </a:rPr>
              <a:t>2</a:t>
            </a:r>
            <a:r>
              <a:rPr lang="en-US" altLang="ja-JP" u="sng" dirty="0" smtClean="0">
                <a:latin typeface="Arial" charset="0"/>
              </a:rPr>
              <a:t> </a:t>
            </a:r>
            <a:r>
              <a:rPr lang="en-US" altLang="ja-JP" u="sng" dirty="0">
                <a:latin typeface="Arial" charset="0"/>
              </a:rPr>
              <a:t>(</a:t>
            </a:r>
            <a:r>
              <a:rPr lang="ja-JP" altLang="en-US" u="sng" dirty="0" smtClean="0">
                <a:latin typeface="Arial" charset="0"/>
              </a:rPr>
              <a:t>名詞</a:t>
            </a:r>
            <a:r>
              <a:rPr lang="en-US" altLang="ja-JP" u="sng" dirty="0">
                <a:latin typeface="Arial" charset="0"/>
              </a:rPr>
              <a:t>2</a:t>
            </a:r>
            <a:r>
              <a:rPr lang="en-US" altLang="ja-JP" u="sng" dirty="0" smtClean="0">
                <a:latin typeface="Arial" charset="0"/>
              </a:rPr>
              <a:t>)  in </a:t>
            </a:r>
            <a:r>
              <a:rPr lang="ja-JP" altLang="en-US" u="sng" dirty="0" smtClean="0">
                <a:latin typeface="Arial" charset="0"/>
              </a:rPr>
              <a:t>名詞</a:t>
            </a:r>
            <a:r>
              <a:rPr lang="en-US" altLang="ja-JP" u="sng" dirty="0">
                <a:latin typeface="Arial" charset="0"/>
              </a:rPr>
              <a:t>3</a:t>
            </a:r>
          </a:p>
          <a:p>
            <a:r>
              <a:rPr lang="en-US" altLang="ja-JP" dirty="0">
                <a:latin typeface="Arial" charset="0"/>
              </a:rPr>
              <a:t>                  </a:t>
            </a:r>
            <a:r>
              <a:rPr lang="ja-JP" altLang="en-US" dirty="0">
                <a:latin typeface="Arial" charset="0"/>
              </a:rPr>
              <a:t>動詞 </a:t>
            </a:r>
            <a:r>
              <a:rPr lang="ja-JP" altLang="en-US" dirty="0" smtClean="0">
                <a:latin typeface="Arial" charset="0"/>
              </a:rPr>
              <a:t> ： 動詞</a:t>
            </a:r>
            <a:r>
              <a:rPr lang="en-US" altLang="ja-JP" dirty="0" smtClean="0">
                <a:latin typeface="Arial" charset="0"/>
              </a:rPr>
              <a:t>1</a:t>
            </a:r>
            <a:endParaRPr lang="ja-JP" altLang="en-US" dirty="0">
              <a:latin typeface="Arial" charset="0"/>
            </a:endParaRPr>
          </a:p>
          <a:p>
            <a:r>
              <a:rPr lang="ja-JP" altLang="en-US" dirty="0">
                <a:latin typeface="Arial" charset="0"/>
              </a:rPr>
              <a:t>        直接目的語 ： </a:t>
            </a:r>
            <a:r>
              <a:rPr lang="ja-JP" altLang="en-US" dirty="0" smtClean="0">
                <a:latin typeface="Arial" charset="0"/>
              </a:rPr>
              <a:t>名詞</a:t>
            </a:r>
            <a:r>
              <a:rPr lang="en-US" altLang="ja-JP" dirty="0">
                <a:latin typeface="Arial" charset="0"/>
              </a:rPr>
              <a:t>2</a:t>
            </a:r>
          </a:p>
          <a:p>
            <a:r>
              <a:rPr lang="en-US" altLang="ja-JP" dirty="0">
                <a:latin typeface="Arial" charset="0"/>
              </a:rPr>
              <a:t>        </a:t>
            </a:r>
            <a:r>
              <a:rPr lang="ja-JP" altLang="en-US" dirty="0">
                <a:latin typeface="Arial" charset="0"/>
              </a:rPr>
              <a:t>間接目的語 ： </a:t>
            </a:r>
            <a:r>
              <a:rPr lang="ja-JP" altLang="en-US" dirty="0" smtClean="0">
                <a:latin typeface="Arial" charset="0"/>
              </a:rPr>
              <a:t>名詞</a:t>
            </a:r>
            <a:r>
              <a:rPr lang="en-US" altLang="ja-JP" dirty="0">
                <a:latin typeface="Arial" charset="0"/>
              </a:rPr>
              <a:t>3</a:t>
            </a:r>
          </a:p>
        </p:txBody>
      </p:sp>
      <p:sp>
        <p:nvSpPr>
          <p:cNvPr id="6" name="AutoShape 32"/>
          <p:cNvSpPr>
            <a:spLocks noChangeArrowheads="1"/>
          </p:cNvSpPr>
          <p:nvPr/>
        </p:nvSpPr>
        <p:spPr bwMode="auto">
          <a:xfrm>
            <a:off x="285720" y="5715016"/>
            <a:ext cx="304800" cy="180975"/>
          </a:xfrm>
          <a:prstGeom prst="rightArrow">
            <a:avLst>
              <a:gd name="adj1" fmla="val 50000"/>
              <a:gd name="adj2" fmla="val 42105"/>
            </a:avLst>
          </a:prstGeom>
          <a:solidFill>
            <a:schemeClr val="tx1"/>
          </a:solidFill>
          <a:ln w="9525">
            <a:solidFill>
              <a:schemeClr val="tx1"/>
            </a:solidFill>
            <a:miter lim="800000"/>
            <a:headEnd/>
            <a:tailEnd/>
          </a:ln>
          <a:effectLst/>
        </p:spPr>
        <p:txBody>
          <a:bodyPr wrap="none" anchor="ctr"/>
          <a:lstStyle/>
          <a:p>
            <a:endParaRPr lang="ja-JP" altLang="en-US"/>
          </a:p>
        </p:txBody>
      </p:sp>
      <p:sp>
        <p:nvSpPr>
          <p:cNvPr id="7" name="正方形/長方形 6"/>
          <p:cNvSpPr/>
          <p:nvPr/>
        </p:nvSpPr>
        <p:spPr>
          <a:xfrm>
            <a:off x="214282" y="3643314"/>
            <a:ext cx="4429124" cy="707886"/>
          </a:xfrm>
          <a:prstGeom prst="rect">
            <a:avLst/>
          </a:prstGeom>
          <a:ln w="3175"/>
        </p:spPr>
        <p:style>
          <a:lnRef idx="2">
            <a:schemeClr val="dk1"/>
          </a:lnRef>
          <a:fillRef idx="1">
            <a:schemeClr val="lt1"/>
          </a:fillRef>
          <a:effectRef idx="0">
            <a:schemeClr val="dk1"/>
          </a:effectRef>
          <a:fontRef idx="minor">
            <a:schemeClr val="dk1"/>
          </a:fontRef>
        </p:style>
        <p:txBody>
          <a:bodyPr wrap="square">
            <a:spAutoFit/>
          </a:bodyPr>
          <a:lstStyle/>
          <a:p>
            <a:pPr algn="just">
              <a:buNone/>
            </a:pPr>
            <a:r>
              <a:rPr lang="en-US" altLang="ja-JP" sz="2000" dirty="0" smtClean="0"/>
              <a:t>(void) </a:t>
            </a:r>
            <a:r>
              <a:rPr lang="en-US" altLang="ja-JP" sz="2000" dirty="0" err="1" smtClean="0"/>
              <a:t>addProduct</a:t>
            </a:r>
            <a:r>
              <a:rPr lang="en-US" altLang="ja-JP" sz="2000" dirty="0" smtClean="0"/>
              <a:t>(Product) in Stock</a:t>
            </a:r>
          </a:p>
          <a:p>
            <a:pPr algn="just">
              <a:buNone/>
            </a:pPr>
            <a:r>
              <a:rPr lang="en-US" altLang="ja-JP" sz="2000" dirty="0" smtClean="0"/>
              <a:t>(void)</a:t>
            </a:r>
            <a:r>
              <a:rPr lang="ja-JP" altLang="en-US" sz="2000" dirty="0" smtClean="0"/>
              <a:t> 動詞</a:t>
            </a:r>
            <a:r>
              <a:rPr lang="en-US" altLang="ja-JP" sz="2000" dirty="0" smtClean="0"/>
              <a:t>1</a:t>
            </a:r>
            <a:r>
              <a:rPr lang="ja-JP" altLang="en-US" sz="2000" dirty="0" smtClean="0"/>
              <a:t> 名詞</a:t>
            </a:r>
            <a:r>
              <a:rPr lang="en-US" altLang="ja-JP" sz="2000" dirty="0" smtClean="0"/>
              <a:t>2</a:t>
            </a:r>
            <a:r>
              <a:rPr lang="ja-JP" altLang="en-US" sz="2000" dirty="0" smtClean="0"/>
              <a:t> </a:t>
            </a:r>
            <a:r>
              <a:rPr lang="en-US" altLang="ja-JP" sz="2000" dirty="0" smtClean="0"/>
              <a:t>(</a:t>
            </a:r>
            <a:r>
              <a:rPr lang="ja-JP" altLang="en-US" sz="2000" dirty="0" smtClean="0"/>
              <a:t>名詞</a:t>
            </a:r>
            <a:r>
              <a:rPr lang="en-US" altLang="ja-JP" sz="2000" dirty="0" smtClean="0"/>
              <a:t>2)</a:t>
            </a:r>
            <a:r>
              <a:rPr lang="ja-JP" altLang="en-US" sz="2000" dirty="0" smtClean="0"/>
              <a:t>  </a:t>
            </a:r>
            <a:r>
              <a:rPr lang="en-US" altLang="ja-JP" sz="2000" dirty="0" smtClean="0"/>
              <a:t>in </a:t>
            </a:r>
            <a:r>
              <a:rPr lang="ja-JP" altLang="en-US" sz="2000" dirty="0" smtClean="0"/>
              <a:t>名詞</a:t>
            </a:r>
            <a:r>
              <a:rPr lang="en-US" altLang="ja-JP" sz="2000" dirty="0" smtClean="0"/>
              <a:t>3</a:t>
            </a:r>
          </a:p>
        </p:txBody>
      </p:sp>
      <p:sp>
        <p:nvSpPr>
          <p:cNvPr id="9" name="テキスト ボックス 8"/>
          <p:cNvSpPr txBox="1"/>
          <p:nvPr/>
        </p:nvSpPr>
        <p:spPr>
          <a:xfrm>
            <a:off x="1928794" y="4572008"/>
            <a:ext cx="1760418" cy="400110"/>
          </a:xfrm>
          <a:prstGeom prst="rect">
            <a:avLst/>
          </a:prstGeom>
          <a:noFill/>
        </p:spPr>
        <p:txBody>
          <a:bodyPr wrap="none" rtlCol="0">
            <a:spAutoFit/>
          </a:bodyPr>
          <a:lstStyle/>
          <a:p>
            <a:r>
              <a:rPr kumimoji="1" lang="ja-JP" altLang="en-US" sz="2000" b="1" dirty="0" smtClean="0">
                <a:solidFill>
                  <a:srgbClr val="C00000"/>
                </a:solidFill>
              </a:rPr>
              <a:t>パターンマッチ</a:t>
            </a:r>
            <a:endParaRPr kumimoji="1" lang="ja-JP" altLang="en-US" sz="2000" b="1" dirty="0">
              <a:solidFill>
                <a:srgbClr val="C00000"/>
              </a:solidFill>
            </a:endParaRPr>
          </a:p>
        </p:txBody>
      </p:sp>
      <p:sp>
        <p:nvSpPr>
          <p:cNvPr id="10" name="上下矢印 9"/>
          <p:cNvSpPr/>
          <p:nvPr/>
        </p:nvSpPr>
        <p:spPr>
          <a:xfrm>
            <a:off x="1357290" y="4429132"/>
            <a:ext cx="484632" cy="714380"/>
          </a:xfrm>
          <a:prstGeom prst="up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1" name="右矢印 10"/>
          <p:cNvSpPr/>
          <p:nvPr/>
        </p:nvSpPr>
        <p:spPr>
          <a:xfrm>
            <a:off x="4500562" y="4357694"/>
            <a:ext cx="642942" cy="10001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2" name="Group 32"/>
          <p:cNvGraphicFramePr>
            <a:graphicFrameLocks noGrp="1"/>
          </p:cNvGraphicFramePr>
          <p:nvPr/>
        </p:nvGraphicFramePr>
        <p:xfrm>
          <a:off x="5429256" y="4357694"/>
          <a:ext cx="3500462" cy="816610"/>
        </p:xfrm>
        <a:graphic>
          <a:graphicData uri="http://schemas.openxmlformats.org/drawingml/2006/table">
            <a:tbl>
              <a:tblPr/>
              <a:tblGrid>
                <a:gridCol w="763737"/>
                <a:gridCol w="1348612"/>
                <a:gridCol w="1388113"/>
              </a:tblGrid>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pitchFamily="50" charset="-128"/>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正方形/長方形 4"/>
          <p:cNvSpPr/>
          <p:nvPr/>
        </p:nvSpPr>
        <p:spPr>
          <a:xfrm>
            <a:off x="1000100" y="5500702"/>
            <a:ext cx="5286412" cy="4286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メソッド情報の獲得</a:t>
            </a:r>
            <a:endParaRPr kumimoji="1" lang="ja-JP" altLang="en-US" dirty="0"/>
          </a:p>
        </p:txBody>
      </p:sp>
      <p:sp>
        <p:nvSpPr>
          <p:cNvPr id="3" name="コンテンツ プレースホルダ 2"/>
          <p:cNvSpPr>
            <a:spLocks noGrp="1"/>
          </p:cNvSpPr>
          <p:nvPr>
            <p:ph idx="1"/>
          </p:nvPr>
        </p:nvSpPr>
        <p:spPr>
          <a:noFill/>
        </p:spPr>
        <p:txBody>
          <a:bodyPr>
            <a:normAutofit fontScale="77500" lnSpcReduction="20000"/>
          </a:bodyPr>
          <a:lstStyle/>
          <a:p>
            <a:pPr algn="just"/>
            <a:r>
              <a:rPr lang="ja-JP" altLang="en-US" dirty="0" smtClean="0"/>
              <a:t>複合語となっているメソッド名を単語列に分解</a:t>
            </a:r>
            <a:endParaRPr lang="en-US" altLang="ja-JP" dirty="0" smtClean="0"/>
          </a:p>
          <a:p>
            <a:pPr algn="just"/>
            <a:r>
              <a:rPr lang="ja-JP" altLang="en-US" dirty="0" smtClean="0"/>
              <a:t>メソッド名の品詞解析</a:t>
            </a:r>
            <a:endParaRPr lang="en-US" altLang="ja-JP" dirty="0" smtClean="0"/>
          </a:p>
          <a:p>
            <a:pPr marL="971550" lvl="1" indent="-514350" algn="just">
              <a:buFont typeface="+mj-lt"/>
              <a:buAutoNum type="arabicPeriod"/>
            </a:pPr>
            <a:r>
              <a:rPr lang="ja-JP" altLang="en-US" dirty="0" smtClean="0"/>
              <a:t>単語列に分解されたメソッド名に対し品詞解析を行う</a:t>
            </a:r>
            <a:endParaRPr lang="en-US" altLang="ja-JP" dirty="0" smtClean="0"/>
          </a:p>
          <a:p>
            <a:pPr lvl="2" algn="just"/>
            <a:r>
              <a:rPr lang="ja-JP" altLang="en-US" dirty="0" smtClean="0"/>
              <a:t>自然言語の品詞解析器</a:t>
            </a:r>
            <a:r>
              <a:rPr lang="en-US" altLang="ja-JP" dirty="0" err="1" smtClean="0"/>
              <a:t>OpenNLP</a:t>
            </a:r>
            <a:r>
              <a:rPr lang="ja-JP" altLang="en-US" dirty="0" smtClean="0"/>
              <a:t>を利用</a:t>
            </a:r>
            <a:endParaRPr lang="en-US" altLang="ja-JP" dirty="0" smtClean="0"/>
          </a:p>
          <a:p>
            <a:pPr marL="971550" lvl="1" indent="-514350" algn="just">
              <a:buFont typeface="+mj-lt"/>
              <a:buAutoNum type="arabicPeriod"/>
            </a:pPr>
            <a:r>
              <a:rPr lang="ja-JP" altLang="en-US" dirty="0" smtClean="0"/>
              <a:t>形容詞・名詞の結合</a:t>
            </a:r>
            <a:endParaRPr lang="en-US" altLang="ja-JP" dirty="0" smtClean="0"/>
          </a:p>
          <a:p>
            <a:pPr lvl="2" algn="just"/>
            <a:r>
              <a:rPr lang="ja-JP" altLang="en-US" dirty="0" smtClean="0"/>
              <a:t>形容詞の後に名詞が続く場合</a:t>
            </a:r>
            <a:endParaRPr lang="en-US" altLang="ja-JP" dirty="0" smtClean="0"/>
          </a:p>
          <a:p>
            <a:pPr lvl="2" algn="just"/>
            <a:r>
              <a:rPr lang="ja-JP" altLang="en-US" dirty="0" smtClean="0"/>
              <a:t>名詞が連続して出現する場合</a:t>
            </a:r>
            <a:endParaRPr lang="en-US" altLang="ja-JP" dirty="0" smtClean="0"/>
          </a:p>
          <a:p>
            <a:pPr algn="just"/>
            <a:r>
              <a:rPr lang="ja-JP" altLang="en-US" dirty="0" smtClean="0"/>
              <a:t>戻り値の型名，クラス名，仮引数の型名・名前は識別子全体を一つの名詞と判定する</a:t>
            </a:r>
            <a:endParaRPr lang="en-US" altLang="ja-JP" dirty="0" smtClean="0"/>
          </a:p>
          <a:p>
            <a:pPr algn="just"/>
            <a:r>
              <a:rPr lang="ja-JP" altLang="en-US" dirty="0" smtClean="0"/>
              <a:t>同じ単語と違う単語を識別する情報を付与</a:t>
            </a:r>
            <a:endParaRPr lang="en-US" altLang="ja-JP" dirty="0" smtClean="0"/>
          </a:p>
          <a:p>
            <a:pPr algn="just">
              <a:buNone/>
            </a:pPr>
            <a:endParaRPr lang="en-US" altLang="ja-JP" dirty="0" smtClean="0"/>
          </a:p>
          <a:p>
            <a:pPr algn="just">
              <a:buNone/>
            </a:pPr>
            <a:r>
              <a:rPr lang="ja-JP" altLang="en-US" dirty="0" smtClean="0"/>
              <a:t>例： </a:t>
            </a:r>
            <a:r>
              <a:rPr lang="en-US" altLang="ja-JP" dirty="0" smtClean="0"/>
              <a:t>(void) </a:t>
            </a:r>
            <a:r>
              <a:rPr lang="en-US" altLang="ja-JP" dirty="0" err="1" smtClean="0"/>
              <a:t>addProduct</a:t>
            </a:r>
            <a:r>
              <a:rPr lang="en-US" altLang="ja-JP" dirty="0" smtClean="0"/>
              <a:t>(Product) in Stock</a:t>
            </a:r>
          </a:p>
          <a:p>
            <a:pPr algn="just">
              <a:buNone/>
            </a:pPr>
            <a:r>
              <a:rPr lang="ja-JP" altLang="en-US" dirty="0" smtClean="0"/>
              <a:t>→   </a:t>
            </a:r>
            <a:r>
              <a:rPr lang="en-US" altLang="ja-JP" dirty="0" smtClean="0"/>
              <a:t>(void)</a:t>
            </a:r>
            <a:r>
              <a:rPr lang="ja-JP" altLang="en-US" dirty="0" smtClean="0"/>
              <a:t> 動詞</a:t>
            </a:r>
            <a:r>
              <a:rPr lang="en-US" altLang="ja-JP" dirty="0" smtClean="0"/>
              <a:t>1</a:t>
            </a:r>
            <a:r>
              <a:rPr lang="ja-JP" altLang="en-US" dirty="0" smtClean="0"/>
              <a:t> 名詞</a:t>
            </a:r>
            <a:r>
              <a:rPr lang="en-US" altLang="ja-JP" dirty="0" smtClean="0"/>
              <a:t>2</a:t>
            </a:r>
            <a:r>
              <a:rPr lang="ja-JP" altLang="en-US" dirty="0" smtClean="0"/>
              <a:t>  </a:t>
            </a:r>
            <a:r>
              <a:rPr lang="en-US" altLang="ja-JP" dirty="0" smtClean="0"/>
              <a:t>(</a:t>
            </a:r>
            <a:r>
              <a:rPr lang="ja-JP" altLang="en-US" dirty="0" smtClean="0"/>
              <a:t>名詞</a:t>
            </a:r>
            <a:r>
              <a:rPr lang="en-US" altLang="ja-JP" dirty="0" smtClean="0"/>
              <a:t>2)</a:t>
            </a:r>
            <a:r>
              <a:rPr lang="ja-JP" altLang="en-US" dirty="0" smtClean="0"/>
              <a:t>  </a:t>
            </a:r>
            <a:r>
              <a:rPr lang="en-US" altLang="ja-JP" dirty="0" smtClean="0"/>
              <a:t>in </a:t>
            </a:r>
            <a:r>
              <a:rPr lang="ja-JP" altLang="en-US" dirty="0" smtClean="0"/>
              <a:t>名詞</a:t>
            </a:r>
            <a:r>
              <a:rPr lang="en-US" altLang="ja-JP" dirty="0" smtClean="0"/>
              <a:t>3  </a:t>
            </a:r>
          </a:p>
          <a:p>
            <a:pPr algn="just"/>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24</a:t>
            </a:fld>
            <a:endParaRPr kumimoji="1" lang="ja-JP" alt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不適当と判断された三つ組の例</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25</a:t>
            </a:fld>
            <a:endParaRPr kumimoji="1" lang="ja-JP" altLang="en-US"/>
          </a:p>
        </p:txBody>
      </p:sp>
      <p:graphicFrame>
        <p:nvGraphicFramePr>
          <p:cNvPr id="5" name="表 4"/>
          <p:cNvGraphicFramePr>
            <a:graphicFrameLocks noGrp="1"/>
          </p:cNvGraphicFramePr>
          <p:nvPr/>
        </p:nvGraphicFramePr>
        <p:xfrm>
          <a:off x="357160" y="1428736"/>
          <a:ext cx="8429684" cy="4643470"/>
        </p:xfrm>
        <a:graphic>
          <a:graphicData uri="http://schemas.openxmlformats.org/drawingml/2006/table">
            <a:tbl>
              <a:tblPr firstRow="1" firstCol="1" bandRow="1">
                <a:tableStyleId>{21E4AEA4-8DFA-4A89-87EB-49C32662AFE0}</a:tableStyleId>
              </a:tblPr>
              <a:tblGrid>
                <a:gridCol w="2107421"/>
                <a:gridCol w="2107421"/>
                <a:gridCol w="2107421"/>
                <a:gridCol w="2107421"/>
              </a:tblGrid>
              <a:tr h="928694">
                <a:tc>
                  <a:txBody>
                    <a:bodyPr/>
                    <a:lstStyle/>
                    <a:p>
                      <a:r>
                        <a:rPr kumimoji="1" lang="ja-JP" altLang="en-US" dirty="0" smtClean="0"/>
                        <a:t>ドメイン</a:t>
                      </a:r>
                      <a:endParaRPr kumimoji="1" lang="ja-JP" altLang="en-US" dirty="0"/>
                    </a:p>
                  </a:txBody>
                  <a:tcPr/>
                </a:tc>
                <a:tc>
                  <a:txBody>
                    <a:bodyPr/>
                    <a:lstStyle/>
                    <a:p>
                      <a:r>
                        <a:rPr kumimoji="1" lang="ja-JP" altLang="en-US" dirty="0" smtClean="0"/>
                        <a:t>動詞</a:t>
                      </a:r>
                      <a:endParaRPr kumimoji="1" lang="ja-JP" altLang="en-US" dirty="0"/>
                    </a:p>
                  </a:txBody>
                  <a:tcPr/>
                </a:tc>
                <a:tc>
                  <a:txBody>
                    <a:bodyPr/>
                    <a:lstStyle/>
                    <a:p>
                      <a:r>
                        <a:rPr kumimoji="1" lang="ja-JP" altLang="en-US" dirty="0" smtClean="0"/>
                        <a:t>直接目的語</a:t>
                      </a:r>
                      <a:endParaRPr kumimoji="1" lang="ja-JP" altLang="en-US" dirty="0"/>
                    </a:p>
                  </a:txBody>
                  <a:tcPr/>
                </a:tc>
                <a:tc>
                  <a:txBody>
                    <a:bodyPr/>
                    <a:lstStyle/>
                    <a:p>
                      <a:r>
                        <a:rPr kumimoji="1" lang="ja-JP" altLang="en-US" dirty="0" smtClean="0"/>
                        <a:t>間接目的語</a:t>
                      </a:r>
                      <a:endParaRPr kumimoji="1" lang="ja-JP" altLang="en-US" dirty="0"/>
                    </a:p>
                  </a:txBody>
                  <a:tcPr/>
                </a:tc>
              </a:tr>
              <a:tr h="928694">
                <a:tc>
                  <a:txBody>
                    <a:bodyPr/>
                    <a:lstStyle/>
                    <a:p>
                      <a:r>
                        <a:rPr kumimoji="1" lang="en-US" altLang="ja-JP" dirty="0" smtClean="0"/>
                        <a:t>GUI</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928694">
                <a:tc>
                  <a:txBody>
                    <a:bodyPr/>
                    <a:lstStyle/>
                    <a:p>
                      <a:r>
                        <a:rPr kumimoji="1" lang="en-US" altLang="ja-JP" dirty="0" smtClean="0"/>
                        <a:t>Database</a:t>
                      </a:r>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tr>
              <a:tr h="928694">
                <a:tc>
                  <a:txBody>
                    <a:bodyPr/>
                    <a:lstStyle/>
                    <a:p>
                      <a:r>
                        <a:rPr kumimoji="1" lang="en-US" altLang="ja-JP" dirty="0" smtClean="0"/>
                        <a:t>Web Application</a:t>
                      </a:r>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928694">
                <a:tc>
                  <a:txBody>
                    <a:bodyPr/>
                    <a:lstStyle/>
                    <a:p>
                      <a:r>
                        <a:rPr kumimoji="1" lang="en-US" altLang="ja-JP" dirty="0" smtClean="0"/>
                        <a:t>XML</a:t>
                      </a:r>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tr>
            </a:tbl>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メソッド情報</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戻り値の型名と品詞</a:t>
            </a:r>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26</a:t>
            </a:fld>
            <a:endParaRPr kumimoji="1" lang="ja-JP" alt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パターンマッチ</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27</a:t>
            </a:fld>
            <a:endParaRPr kumimoji="1" lang="ja-JP" altLang="en-US"/>
          </a:p>
        </p:txBody>
      </p:sp>
      <p:sp>
        <p:nvSpPr>
          <p:cNvPr id="5" name="AutoShape 22"/>
          <p:cNvSpPr>
            <a:spLocks noChangeArrowheads="1"/>
          </p:cNvSpPr>
          <p:nvPr/>
        </p:nvSpPr>
        <p:spPr bwMode="auto">
          <a:xfrm>
            <a:off x="1071538" y="1714488"/>
            <a:ext cx="5500726" cy="785818"/>
          </a:xfrm>
          <a:prstGeom prst="roundRect">
            <a:avLst>
              <a:gd name="adj" fmla="val 16667"/>
            </a:avLst>
          </a:prstGeom>
          <a:solidFill>
            <a:schemeClr val="bg1"/>
          </a:solidFill>
          <a:ln w="9525">
            <a:solidFill>
              <a:schemeClr val="tx1"/>
            </a:solidFill>
            <a:round/>
            <a:headEnd/>
            <a:tailEnd/>
          </a:ln>
          <a:effectLst/>
        </p:spPr>
        <p:txBody>
          <a:bodyPr wrap="none" anchor="ctr"/>
          <a:lstStyle/>
          <a:p>
            <a:r>
              <a:rPr lang="en-US" altLang="ja-JP" sz="2000" dirty="0">
                <a:latin typeface="Arial" charset="0"/>
              </a:rPr>
              <a:t>(void) </a:t>
            </a:r>
            <a:r>
              <a:rPr lang="en-US" altLang="ja-JP" sz="2000" u="sng" dirty="0">
                <a:latin typeface="Arial" charset="0"/>
              </a:rPr>
              <a:t>add</a:t>
            </a:r>
            <a:r>
              <a:rPr lang="en-US" altLang="ja-JP" sz="2000" dirty="0">
                <a:latin typeface="Arial" charset="0"/>
              </a:rPr>
              <a:t> </a:t>
            </a:r>
            <a:r>
              <a:rPr lang="en-US" altLang="ja-JP" sz="2000" u="sng" dirty="0">
                <a:latin typeface="Arial" charset="0"/>
              </a:rPr>
              <a:t>Product</a:t>
            </a:r>
            <a:r>
              <a:rPr lang="en-US" altLang="ja-JP" sz="2000" dirty="0">
                <a:latin typeface="Arial" charset="0"/>
              </a:rPr>
              <a:t>(</a:t>
            </a:r>
            <a:r>
              <a:rPr lang="en-US" altLang="ja-JP" sz="2000" u="sng" dirty="0">
                <a:latin typeface="Arial" charset="0"/>
              </a:rPr>
              <a:t>Product</a:t>
            </a:r>
            <a:r>
              <a:rPr lang="en-US" altLang="ja-JP" sz="2000" dirty="0">
                <a:latin typeface="Arial" charset="0"/>
              </a:rPr>
              <a:t>) in class </a:t>
            </a:r>
            <a:r>
              <a:rPr lang="en-US" altLang="ja-JP" sz="2000" u="sng" dirty="0" smtClean="0">
                <a:latin typeface="Arial" charset="0"/>
              </a:rPr>
              <a:t>Stock</a:t>
            </a:r>
          </a:p>
          <a:p>
            <a:r>
              <a:rPr lang="en-US" altLang="ja-JP" sz="2000" dirty="0" smtClean="0">
                <a:latin typeface="Arial" charset="0"/>
              </a:rPr>
              <a:t>         </a:t>
            </a:r>
            <a:r>
              <a:rPr lang="ja-JP" altLang="en-US" sz="2000" dirty="0" smtClean="0">
                <a:latin typeface="Arial" charset="0"/>
              </a:rPr>
              <a:t>動詞  名詞</a:t>
            </a:r>
            <a:r>
              <a:rPr lang="en-US" altLang="ja-JP" sz="2000" dirty="0" smtClean="0">
                <a:latin typeface="Arial" charset="0"/>
              </a:rPr>
              <a:t>       </a:t>
            </a:r>
            <a:r>
              <a:rPr lang="ja-JP" altLang="en-US" sz="2000" dirty="0" smtClean="0">
                <a:latin typeface="Arial" charset="0"/>
              </a:rPr>
              <a:t>名詞</a:t>
            </a:r>
            <a:r>
              <a:rPr lang="en-US" altLang="ja-JP" sz="2000" dirty="0" smtClean="0">
                <a:latin typeface="Arial" charset="0"/>
              </a:rPr>
              <a:t>                    </a:t>
            </a:r>
            <a:r>
              <a:rPr lang="ja-JP" altLang="en-US" sz="2000" dirty="0" smtClean="0">
                <a:latin typeface="Arial" charset="0"/>
              </a:rPr>
              <a:t>名詞</a:t>
            </a:r>
            <a:endParaRPr lang="en-US" altLang="ja-JP" sz="2000" dirty="0">
              <a:latin typeface="Arial" charset="0"/>
            </a:endParaRPr>
          </a:p>
        </p:txBody>
      </p:sp>
      <p:sp>
        <p:nvSpPr>
          <p:cNvPr id="7" name="テキスト ボックス 6"/>
          <p:cNvSpPr txBox="1"/>
          <p:nvPr/>
        </p:nvSpPr>
        <p:spPr>
          <a:xfrm>
            <a:off x="1500166" y="3214686"/>
            <a:ext cx="4684296" cy="400110"/>
          </a:xfrm>
          <a:prstGeom prst="rect">
            <a:avLst/>
          </a:prstGeom>
          <a:ln w="3175"/>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2000" dirty="0" smtClean="0"/>
              <a:t>(</a:t>
            </a:r>
            <a:r>
              <a:rPr lang="en-US" altLang="ja-JP" sz="2000" dirty="0" smtClean="0"/>
              <a:t>void) </a:t>
            </a:r>
            <a:r>
              <a:rPr lang="ja-JP" altLang="en-US" sz="2000" dirty="0" smtClean="0"/>
              <a:t>動詞 名詞</a:t>
            </a:r>
            <a:r>
              <a:rPr lang="en-US" altLang="ja-JP" sz="2000" dirty="0" smtClean="0"/>
              <a:t>1</a:t>
            </a:r>
            <a:r>
              <a:rPr lang="ja-JP" altLang="en-US" sz="2000" dirty="0" smtClean="0"/>
              <a:t> </a:t>
            </a:r>
            <a:r>
              <a:rPr lang="en-US" altLang="ja-JP" sz="2000" dirty="0" smtClean="0"/>
              <a:t>(</a:t>
            </a:r>
            <a:r>
              <a:rPr lang="ja-JP" altLang="en-US" sz="2000" dirty="0" smtClean="0"/>
              <a:t>名詞</a:t>
            </a:r>
            <a:r>
              <a:rPr lang="en-US" altLang="ja-JP" sz="2000" dirty="0" smtClean="0"/>
              <a:t>1)</a:t>
            </a:r>
            <a:r>
              <a:rPr lang="ja-JP" altLang="en-US" sz="2000" dirty="0" smtClean="0"/>
              <a:t> </a:t>
            </a:r>
            <a:r>
              <a:rPr lang="en-US" altLang="ja-JP" sz="2000" dirty="0" smtClean="0"/>
              <a:t>in class </a:t>
            </a:r>
            <a:r>
              <a:rPr lang="ja-JP" altLang="en-US" sz="2000" dirty="0" smtClean="0"/>
              <a:t>名詞</a:t>
            </a:r>
            <a:r>
              <a:rPr lang="en-US" altLang="ja-JP" sz="2000" dirty="0" smtClean="0"/>
              <a:t>2</a:t>
            </a:r>
            <a:endParaRPr kumimoji="1" lang="ja-JP" altLang="en-US" sz="2000" dirty="0"/>
          </a:p>
        </p:txBody>
      </p:sp>
      <p:sp>
        <p:nvSpPr>
          <p:cNvPr id="8" name="テキスト ボックス 7"/>
          <p:cNvSpPr txBox="1"/>
          <p:nvPr/>
        </p:nvSpPr>
        <p:spPr>
          <a:xfrm>
            <a:off x="857224" y="2857496"/>
            <a:ext cx="1697901" cy="369332"/>
          </a:xfrm>
          <a:prstGeom prst="rect">
            <a:avLst/>
          </a:prstGeom>
          <a:noFill/>
        </p:spPr>
        <p:txBody>
          <a:bodyPr wrap="none" rtlCol="0">
            <a:spAutoFit/>
          </a:bodyPr>
          <a:lstStyle/>
          <a:p>
            <a:r>
              <a:rPr kumimoji="1" lang="ja-JP" altLang="en-US" dirty="0" smtClean="0"/>
              <a:t>メソッドパターン</a:t>
            </a:r>
            <a:endParaRPr kumimoji="1" lang="ja-JP" altLang="en-US" dirty="0"/>
          </a:p>
        </p:txBody>
      </p:sp>
      <p:cxnSp>
        <p:nvCxnSpPr>
          <p:cNvPr id="10" name="直線矢印コネクタ 9"/>
          <p:cNvCxnSpPr>
            <a:stCxn id="5" idx="2"/>
            <a:endCxn id="7" idx="0"/>
          </p:cNvCxnSpPr>
          <p:nvPr/>
        </p:nvCxnSpPr>
        <p:spPr>
          <a:xfrm rot="16200000" flipH="1">
            <a:off x="3474917" y="2847289"/>
            <a:ext cx="714380" cy="204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a:t>
            </a:r>
            <a:r>
              <a:rPr kumimoji="1" lang="ja-JP" altLang="en-US" dirty="0" smtClean="0"/>
              <a:t>の</a:t>
            </a:r>
            <a:r>
              <a:rPr lang="ja-JP" altLang="en-US" dirty="0" smtClean="0"/>
              <a:t>辞書</a:t>
            </a:r>
            <a:r>
              <a:rPr kumimoji="1" lang="ja-JP" altLang="en-US" dirty="0" smtClean="0"/>
              <a:t>の問題点</a:t>
            </a:r>
            <a:endParaRPr kumimoji="1" lang="ja-JP" altLang="en-US" dirty="0"/>
          </a:p>
        </p:txBody>
      </p:sp>
      <p:sp>
        <p:nvSpPr>
          <p:cNvPr id="3" name="コンテンツ プレースホルダ 2"/>
          <p:cNvSpPr>
            <a:spLocks noGrp="1"/>
          </p:cNvSpPr>
          <p:nvPr>
            <p:ph idx="1"/>
          </p:nvPr>
        </p:nvSpPr>
        <p:spPr/>
        <p:txBody>
          <a:bodyPr>
            <a:normAutofit lnSpcReduction="10000"/>
          </a:bodyPr>
          <a:lstStyle/>
          <a:p>
            <a:pPr>
              <a:buNone/>
            </a:pPr>
            <a:r>
              <a:rPr lang="ja-JP" altLang="en-US" dirty="0" smtClean="0"/>
              <a:t>            自然言語   ⇔     プログラム</a:t>
            </a:r>
            <a:endParaRPr lang="en-US" altLang="ja-JP" dirty="0" smtClean="0"/>
          </a:p>
          <a:p>
            <a:pPr>
              <a:buNone/>
            </a:pPr>
            <a:r>
              <a:rPr lang="ja-JP" altLang="en-US" dirty="0" smtClean="0"/>
              <a:t>             ドメイン     ⇔   別のドメイン</a:t>
            </a:r>
            <a:endParaRPr lang="en-US" altLang="ja-JP" dirty="0" smtClean="0"/>
          </a:p>
          <a:p>
            <a:pPr>
              <a:buNone/>
            </a:pPr>
            <a:endParaRPr lang="en-US" altLang="ja-JP" dirty="0" smtClean="0"/>
          </a:p>
          <a:p>
            <a:pPr>
              <a:buNone/>
            </a:pPr>
            <a:endParaRPr lang="en-US" altLang="ja-JP" dirty="0" smtClean="0"/>
          </a:p>
          <a:p>
            <a:pPr>
              <a:buNone/>
            </a:pPr>
            <a:endParaRPr lang="en-US" altLang="ja-JP" dirty="0" smtClean="0"/>
          </a:p>
          <a:p>
            <a:pPr>
              <a:buNone/>
            </a:pPr>
            <a:r>
              <a:rPr lang="ja-JP" altLang="en-US" sz="3000" dirty="0" smtClean="0"/>
              <a:t>例示される関係と実際にプログラム中で使われている関係が食い違う</a:t>
            </a:r>
            <a:endParaRPr lang="en-US" altLang="ja-JP" sz="3000" dirty="0" smtClean="0"/>
          </a:p>
          <a:p>
            <a:pPr algn="just">
              <a:buNone/>
            </a:pPr>
            <a:endParaRPr lang="en-US" altLang="ja-JP" dirty="0" smtClean="0"/>
          </a:p>
          <a:p>
            <a:pPr algn="ctr">
              <a:buNone/>
            </a:pPr>
            <a:r>
              <a:rPr lang="ja-JP" altLang="en-US" dirty="0" smtClean="0"/>
              <a:t>十分な命名支援を行うことができない</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28</a:t>
            </a:fld>
            <a:endParaRPr kumimoji="1" lang="ja-JP" altLang="en-US"/>
          </a:p>
        </p:txBody>
      </p:sp>
      <p:sp>
        <p:nvSpPr>
          <p:cNvPr id="5" name="正方形/長方形 4"/>
          <p:cNvSpPr/>
          <p:nvPr/>
        </p:nvSpPr>
        <p:spPr>
          <a:xfrm>
            <a:off x="1785918" y="1357298"/>
            <a:ext cx="5072098" cy="121444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285984" y="2714620"/>
            <a:ext cx="3690434" cy="523220"/>
          </a:xfrm>
          <a:prstGeom prst="rect">
            <a:avLst/>
          </a:prstGeom>
          <a:noFill/>
        </p:spPr>
        <p:txBody>
          <a:bodyPr wrap="none" rtlCol="0">
            <a:spAutoFit/>
          </a:bodyPr>
          <a:lstStyle/>
          <a:p>
            <a:r>
              <a:rPr kumimoji="1" lang="ja-JP" altLang="en-US" sz="2800" dirty="0" smtClean="0">
                <a:solidFill>
                  <a:srgbClr val="C00000"/>
                </a:solidFill>
              </a:rPr>
              <a:t>単語間の関係が異なる</a:t>
            </a:r>
            <a:endParaRPr kumimoji="1" lang="ja-JP" altLang="en-US" sz="2800" dirty="0">
              <a:solidFill>
                <a:srgbClr val="C00000"/>
              </a:solidFill>
            </a:endParaRPr>
          </a:p>
        </p:txBody>
      </p:sp>
      <p:sp>
        <p:nvSpPr>
          <p:cNvPr id="7" name="下矢印 6"/>
          <p:cNvSpPr/>
          <p:nvPr/>
        </p:nvSpPr>
        <p:spPr>
          <a:xfrm>
            <a:off x="3857620" y="3357562"/>
            <a:ext cx="48463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下矢印 7"/>
          <p:cNvSpPr/>
          <p:nvPr/>
        </p:nvSpPr>
        <p:spPr>
          <a:xfrm>
            <a:off x="3857620" y="5000636"/>
            <a:ext cx="48463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抽出ルールによる動詞</a:t>
            </a:r>
            <a:r>
              <a:rPr lang="en-US" altLang="ja-JP" dirty="0" smtClean="0"/>
              <a:t>-</a:t>
            </a:r>
            <a:r>
              <a:rPr lang="ja-JP" altLang="en-US" dirty="0" smtClean="0"/>
              <a:t>目的語の抽出</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ソースコード中の各メソッドに事前定義した全ての抽出ルールとの照合を行う</a:t>
            </a:r>
            <a:endParaRPr lang="en-US" altLang="ja-JP" dirty="0" smtClean="0"/>
          </a:p>
          <a:p>
            <a:r>
              <a:rPr lang="ja-JP" altLang="en-US" dirty="0" smtClean="0"/>
              <a:t>メソッドに出現する全ての動詞</a:t>
            </a:r>
            <a:r>
              <a:rPr lang="en-US" altLang="ja-JP" dirty="0" smtClean="0"/>
              <a:t>-</a:t>
            </a:r>
            <a:r>
              <a:rPr lang="ja-JP" altLang="en-US" dirty="0" smtClean="0"/>
              <a:t>直接目的語</a:t>
            </a:r>
            <a:r>
              <a:rPr lang="en-US" altLang="ja-JP" dirty="0" smtClean="0"/>
              <a:t>-</a:t>
            </a:r>
            <a:r>
              <a:rPr lang="ja-JP" altLang="en-US" dirty="0" smtClean="0"/>
              <a:t>間接目的語の三つ組を抽出</a:t>
            </a:r>
            <a:endParaRPr kumimoji="1"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29</a:t>
            </a:fld>
            <a:endParaRPr kumimoji="1" lang="ja-JP" alt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動詞</a:t>
            </a:r>
            <a:r>
              <a:rPr lang="en-US" altLang="ja-JP" dirty="0" smtClean="0"/>
              <a:t>-</a:t>
            </a:r>
            <a:r>
              <a:rPr lang="ja-JP" altLang="en-US" dirty="0" smtClean="0"/>
              <a:t>目的語関係</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プログラムの動作を表わす重要な関係</a:t>
            </a:r>
            <a:endParaRPr lang="en-US" altLang="ja-JP" dirty="0" smtClean="0"/>
          </a:p>
          <a:p>
            <a:r>
              <a:rPr lang="ja-JP" altLang="en-US" dirty="0" smtClean="0"/>
              <a:t>オブジェクト指向プログラムのメソッドに着目</a:t>
            </a:r>
            <a:endParaRPr lang="en-US" altLang="ja-JP" sz="2400" dirty="0" smtClean="0"/>
          </a:p>
          <a:p>
            <a:pPr>
              <a:buNone/>
            </a:pPr>
            <a:endParaRPr lang="en-US" altLang="ja-JP" sz="2400" dirty="0" smtClean="0"/>
          </a:p>
          <a:p>
            <a:pPr>
              <a:buNone/>
            </a:pPr>
            <a:r>
              <a:rPr lang="en-US" altLang="ja-JP" sz="2400" dirty="0" smtClean="0"/>
              <a:t>Ex. </a:t>
            </a:r>
            <a:r>
              <a:rPr lang="en-US" altLang="ja-JP" sz="2400" dirty="0" err="1" smtClean="0"/>
              <a:t>JMenu</a:t>
            </a:r>
            <a:r>
              <a:rPr lang="ja-JP" altLang="en-US" sz="2400" dirty="0" smtClean="0"/>
              <a:t>クラスの </a:t>
            </a:r>
            <a:r>
              <a:rPr lang="en-US" altLang="ja-JP" sz="2400" dirty="0" smtClean="0"/>
              <a:t>void </a:t>
            </a:r>
            <a:r>
              <a:rPr lang="en-US" altLang="ja-JP" sz="2400" dirty="0" err="1" smtClean="0"/>
              <a:t>addMenuListener</a:t>
            </a:r>
            <a:r>
              <a:rPr lang="en-US" altLang="ja-JP" sz="2400" dirty="0" smtClean="0"/>
              <a:t>(</a:t>
            </a:r>
            <a:r>
              <a:rPr lang="en-US" altLang="ja-JP" sz="2400" dirty="0" err="1" smtClean="0"/>
              <a:t>MenuListener</a:t>
            </a:r>
            <a:r>
              <a:rPr lang="en-US" altLang="ja-JP" sz="2400" dirty="0" smtClean="0"/>
              <a:t>) </a:t>
            </a:r>
          </a:p>
          <a:p>
            <a:pPr lvl="1">
              <a:buNone/>
            </a:pPr>
            <a:r>
              <a:rPr lang="ja-JP" altLang="en-US" dirty="0" smtClean="0"/>
              <a:t>    </a:t>
            </a:r>
            <a:r>
              <a:rPr lang="en-US" altLang="ja-JP" dirty="0" err="1" smtClean="0"/>
              <a:t>MenuListener</a:t>
            </a:r>
            <a:r>
              <a:rPr lang="ja-JP" altLang="en-US" dirty="0" smtClean="0"/>
              <a:t> を</a:t>
            </a:r>
            <a:r>
              <a:rPr lang="en-US" altLang="ja-JP" dirty="0" smtClean="0"/>
              <a:t> </a:t>
            </a:r>
            <a:r>
              <a:rPr lang="en-US" altLang="ja-JP" dirty="0" err="1" smtClean="0"/>
              <a:t>JMenu</a:t>
            </a:r>
            <a:r>
              <a:rPr lang="ja-JP" altLang="en-US" dirty="0" smtClean="0"/>
              <a:t> に 追加</a:t>
            </a:r>
            <a:r>
              <a:rPr lang="en-US" altLang="ja-JP" dirty="0" smtClean="0"/>
              <a:t>(add)</a:t>
            </a:r>
            <a:r>
              <a:rPr lang="ja-JP" altLang="en-US" dirty="0" smtClean="0"/>
              <a:t>する</a:t>
            </a:r>
            <a:endParaRPr lang="en-US" altLang="ja-JP" dirty="0" smtClean="0"/>
          </a:p>
          <a:p>
            <a:pPr lvl="1">
              <a:buNone/>
            </a:pPr>
            <a:r>
              <a:rPr lang="ja-JP" altLang="en-US" sz="2000" dirty="0" smtClean="0"/>
              <a:t>         直接目的語                間接目的語           動詞 </a:t>
            </a: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プログラム中の単語間の関係</a:t>
            </a:r>
            <a:endParaRPr kumimoji="1" lang="ja-JP" altLang="en-US" dirty="0"/>
          </a:p>
        </p:txBody>
      </p:sp>
      <p:sp>
        <p:nvSpPr>
          <p:cNvPr id="3" name="コンテンツ プレースホルダ 2"/>
          <p:cNvSpPr>
            <a:spLocks noGrp="1"/>
          </p:cNvSpPr>
          <p:nvPr>
            <p:ph idx="1"/>
          </p:nvPr>
        </p:nvSpPr>
        <p:spPr/>
        <p:txBody>
          <a:bodyPr>
            <a:normAutofit/>
          </a:bodyPr>
          <a:lstStyle/>
          <a:p>
            <a:pPr>
              <a:buNone/>
            </a:pPr>
            <a:r>
              <a:rPr lang="ja-JP" altLang="en-US" dirty="0" smtClean="0"/>
              <a:t>            自然言語   ⇔     プログラム</a:t>
            </a:r>
            <a:endParaRPr lang="en-US" altLang="ja-JP" dirty="0" smtClean="0"/>
          </a:p>
          <a:p>
            <a:pPr>
              <a:buNone/>
            </a:pPr>
            <a:r>
              <a:rPr lang="ja-JP" altLang="en-US" dirty="0" smtClean="0"/>
              <a:t>             ドメイン     ⇔   別のドメイン</a:t>
            </a:r>
            <a:endParaRPr lang="en-US" altLang="ja-JP" dirty="0" smtClean="0"/>
          </a:p>
          <a:p>
            <a:pPr>
              <a:buNone/>
            </a:pPr>
            <a:endParaRPr lang="en-US" altLang="ja-JP" dirty="0" smtClean="0"/>
          </a:p>
          <a:p>
            <a:endParaRPr lang="en-US" altLang="ja-JP" dirty="0" smtClean="0"/>
          </a:p>
          <a:p>
            <a:r>
              <a:rPr lang="ja-JP" altLang="en-US" dirty="0" smtClean="0"/>
              <a:t>単語や識別子を適切に組合せるのは難しい</a:t>
            </a:r>
            <a:endParaRPr lang="en-US" altLang="ja-JP" dirty="0" smtClean="0"/>
          </a:p>
          <a:p>
            <a:pPr lvl="1"/>
            <a:r>
              <a:rPr lang="ja-JP" altLang="en-US" dirty="0" smtClean="0"/>
              <a:t>単語間の関係を収録した辞書が必要</a:t>
            </a:r>
            <a:endParaRPr lang="en-US" altLang="ja-JP" dirty="0" smtClean="0"/>
          </a:p>
          <a:p>
            <a:pPr>
              <a:buNone/>
            </a:pPr>
            <a:endParaRPr lang="en-US" altLang="ja-JP" dirty="0" smtClean="0"/>
          </a:p>
          <a:p>
            <a:pPr algn="just">
              <a:buNone/>
            </a:pP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30</a:t>
            </a:fld>
            <a:endParaRPr kumimoji="1" lang="ja-JP" altLang="en-US"/>
          </a:p>
        </p:txBody>
      </p:sp>
      <p:sp>
        <p:nvSpPr>
          <p:cNvPr id="5" name="正方形/長方形 4"/>
          <p:cNvSpPr/>
          <p:nvPr/>
        </p:nvSpPr>
        <p:spPr>
          <a:xfrm>
            <a:off x="1785918" y="1357298"/>
            <a:ext cx="5072098" cy="121444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285984" y="2714620"/>
            <a:ext cx="3690434" cy="523220"/>
          </a:xfrm>
          <a:prstGeom prst="rect">
            <a:avLst/>
          </a:prstGeom>
          <a:noFill/>
        </p:spPr>
        <p:txBody>
          <a:bodyPr wrap="none" rtlCol="0">
            <a:spAutoFit/>
          </a:bodyPr>
          <a:lstStyle/>
          <a:p>
            <a:r>
              <a:rPr kumimoji="1" lang="ja-JP" altLang="en-US" sz="2800" dirty="0" smtClean="0">
                <a:solidFill>
                  <a:srgbClr val="C00000"/>
                </a:solidFill>
              </a:rPr>
              <a:t>単語間の関係が異なる</a:t>
            </a:r>
            <a:endParaRPr kumimoji="1" lang="ja-JP" altLang="en-US" sz="2800" dirty="0">
              <a:solidFill>
                <a:srgbClr val="C00000"/>
              </a:solidFill>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a:t>
            </a:r>
            <a:r>
              <a:rPr kumimoji="1" lang="ja-JP" altLang="en-US" dirty="0" smtClean="0"/>
              <a:t>の</a:t>
            </a:r>
            <a:r>
              <a:rPr lang="ja-JP" altLang="en-US" dirty="0" smtClean="0"/>
              <a:t>辞書</a:t>
            </a:r>
            <a:r>
              <a:rPr kumimoji="1" lang="ja-JP" altLang="en-US" dirty="0" smtClean="0"/>
              <a:t>の問題点</a:t>
            </a:r>
            <a:endParaRPr kumimoji="1" lang="ja-JP" altLang="en-US" dirty="0"/>
          </a:p>
        </p:txBody>
      </p:sp>
      <p:sp>
        <p:nvSpPr>
          <p:cNvPr id="3" name="コンテンツ プレースホルダ 2"/>
          <p:cNvSpPr>
            <a:spLocks noGrp="1"/>
          </p:cNvSpPr>
          <p:nvPr>
            <p:ph idx="1"/>
          </p:nvPr>
        </p:nvSpPr>
        <p:spPr/>
        <p:txBody>
          <a:bodyPr>
            <a:normAutofit lnSpcReduction="10000"/>
          </a:bodyPr>
          <a:lstStyle/>
          <a:p>
            <a:pPr>
              <a:buNone/>
            </a:pPr>
            <a:r>
              <a:rPr lang="ja-JP" altLang="en-US" dirty="0" smtClean="0"/>
              <a:t>            自然言語   ⇔     プログラム</a:t>
            </a:r>
            <a:endParaRPr lang="en-US" altLang="ja-JP" dirty="0" smtClean="0"/>
          </a:p>
          <a:p>
            <a:pPr>
              <a:buNone/>
            </a:pPr>
            <a:r>
              <a:rPr lang="ja-JP" altLang="en-US" dirty="0" smtClean="0"/>
              <a:t>             ドメイン     ⇔   別のドメイン</a:t>
            </a:r>
            <a:endParaRPr lang="en-US" altLang="ja-JP" dirty="0" smtClean="0"/>
          </a:p>
          <a:p>
            <a:pPr>
              <a:buNone/>
            </a:pPr>
            <a:endParaRPr lang="en-US" altLang="ja-JP" dirty="0" smtClean="0"/>
          </a:p>
          <a:p>
            <a:pPr>
              <a:buNone/>
            </a:pPr>
            <a:endParaRPr lang="en-US" altLang="ja-JP" dirty="0" smtClean="0"/>
          </a:p>
          <a:p>
            <a:pPr>
              <a:buNone/>
            </a:pPr>
            <a:endParaRPr lang="en-US" altLang="ja-JP" dirty="0" smtClean="0"/>
          </a:p>
          <a:p>
            <a:pPr>
              <a:buNone/>
            </a:pPr>
            <a:r>
              <a:rPr lang="ja-JP" altLang="en-US" sz="3000" dirty="0" smtClean="0"/>
              <a:t>例示される関係と実際にプログラム中で使われている関係が食い違う</a:t>
            </a:r>
            <a:endParaRPr lang="en-US" altLang="ja-JP" sz="3000" dirty="0" smtClean="0"/>
          </a:p>
          <a:p>
            <a:pPr algn="just">
              <a:buNone/>
            </a:pPr>
            <a:endParaRPr lang="en-US" altLang="ja-JP" dirty="0" smtClean="0"/>
          </a:p>
          <a:p>
            <a:pPr algn="ctr">
              <a:buNone/>
            </a:pPr>
            <a:r>
              <a:rPr lang="ja-JP" altLang="en-US" dirty="0" smtClean="0"/>
              <a:t>十分な命名支援を行うことができない</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31</a:t>
            </a:fld>
            <a:endParaRPr kumimoji="1" lang="ja-JP" altLang="en-US"/>
          </a:p>
        </p:txBody>
      </p:sp>
      <p:sp>
        <p:nvSpPr>
          <p:cNvPr id="5" name="正方形/長方形 4"/>
          <p:cNvSpPr/>
          <p:nvPr/>
        </p:nvSpPr>
        <p:spPr>
          <a:xfrm>
            <a:off x="1785918" y="1357298"/>
            <a:ext cx="5072098" cy="121444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285984" y="2714620"/>
            <a:ext cx="3690434" cy="523220"/>
          </a:xfrm>
          <a:prstGeom prst="rect">
            <a:avLst/>
          </a:prstGeom>
          <a:noFill/>
        </p:spPr>
        <p:txBody>
          <a:bodyPr wrap="none" rtlCol="0">
            <a:spAutoFit/>
          </a:bodyPr>
          <a:lstStyle/>
          <a:p>
            <a:r>
              <a:rPr kumimoji="1" lang="ja-JP" altLang="en-US" sz="2800" dirty="0" smtClean="0">
                <a:solidFill>
                  <a:srgbClr val="C00000"/>
                </a:solidFill>
              </a:rPr>
              <a:t>単語間の関係が異なる</a:t>
            </a:r>
            <a:endParaRPr kumimoji="1" lang="ja-JP" altLang="en-US" sz="2800" dirty="0">
              <a:solidFill>
                <a:srgbClr val="C00000"/>
              </a:solidFill>
            </a:endParaRPr>
          </a:p>
        </p:txBody>
      </p:sp>
      <p:sp>
        <p:nvSpPr>
          <p:cNvPr id="7" name="下矢印 6"/>
          <p:cNvSpPr/>
          <p:nvPr/>
        </p:nvSpPr>
        <p:spPr>
          <a:xfrm>
            <a:off x="3857620" y="3500438"/>
            <a:ext cx="48463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下矢印 7"/>
          <p:cNvSpPr/>
          <p:nvPr/>
        </p:nvSpPr>
        <p:spPr>
          <a:xfrm>
            <a:off x="3857620" y="5000636"/>
            <a:ext cx="48463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動詞</a:t>
            </a:r>
            <a:r>
              <a:rPr kumimoji="1" lang="en-US" altLang="ja-JP" dirty="0" smtClean="0"/>
              <a:t>-</a:t>
            </a:r>
            <a:r>
              <a:rPr kumimoji="1" lang="ja-JP" altLang="en-US" dirty="0" smtClean="0"/>
              <a:t>目的語の抽出</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32</a:t>
            </a:fld>
            <a:endParaRPr kumimoji="1" lang="ja-JP" altLang="en-US"/>
          </a:p>
        </p:txBody>
      </p:sp>
      <p:sp>
        <p:nvSpPr>
          <p:cNvPr id="5" name="Documents"/>
          <p:cNvSpPr>
            <a:spLocks noEditPoints="1" noChangeArrowheads="1"/>
          </p:cNvSpPr>
          <p:nvPr/>
        </p:nvSpPr>
        <p:spPr bwMode="auto">
          <a:xfrm>
            <a:off x="1662090" y="1733536"/>
            <a:ext cx="762000" cy="53340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6" name="Text Box 27"/>
          <p:cNvSpPr txBox="1">
            <a:spLocks noChangeArrowheads="1"/>
          </p:cNvSpPr>
          <p:nvPr/>
        </p:nvSpPr>
        <p:spPr bwMode="auto">
          <a:xfrm>
            <a:off x="1357290" y="1428736"/>
            <a:ext cx="1403350" cy="336550"/>
          </a:xfrm>
          <a:prstGeom prst="rect">
            <a:avLst/>
          </a:prstGeom>
          <a:noFill/>
          <a:ln w="9525">
            <a:noFill/>
            <a:miter lim="800000"/>
            <a:headEnd/>
            <a:tailEnd/>
          </a:ln>
          <a:effectLst/>
        </p:spPr>
        <p:txBody>
          <a:bodyPr wrap="none">
            <a:spAutoFit/>
          </a:bodyPr>
          <a:lstStyle/>
          <a:p>
            <a:pPr algn="ctr"/>
            <a:r>
              <a:rPr lang="ja-JP" altLang="en-US" sz="1600">
                <a:solidFill>
                  <a:srgbClr val="008000"/>
                </a:solidFill>
                <a:latin typeface="Arial" charset="0"/>
                <a:ea typeface="HGS創英角ｺﾞｼｯｸUB" pitchFamily="50" charset="-128"/>
              </a:rPr>
              <a:t>ソースコード</a:t>
            </a:r>
          </a:p>
        </p:txBody>
      </p:sp>
      <p:sp>
        <p:nvSpPr>
          <p:cNvPr id="7" name="AutoShape 20"/>
          <p:cNvSpPr>
            <a:spLocks noChangeArrowheads="1"/>
          </p:cNvSpPr>
          <p:nvPr/>
        </p:nvSpPr>
        <p:spPr bwMode="auto">
          <a:xfrm>
            <a:off x="152400" y="3290886"/>
            <a:ext cx="4114800" cy="533400"/>
          </a:xfrm>
          <a:prstGeom prst="roundRect">
            <a:avLst>
              <a:gd name="adj" fmla="val 16667"/>
            </a:avLst>
          </a:prstGeom>
          <a:solidFill>
            <a:schemeClr val="bg1"/>
          </a:solidFill>
          <a:ln w="9525">
            <a:solidFill>
              <a:schemeClr val="tx1"/>
            </a:solidFill>
            <a:round/>
            <a:headEnd/>
            <a:tailEnd/>
          </a:ln>
          <a:effectLst/>
        </p:spPr>
        <p:txBody>
          <a:bodyPr wrap="none" anchor="ctr"/>
          <a:lstStyle/>
          <a:p>
            <a:endParaRPr lang="ja-JP" altLang="ja-JP" sz="1600">
              <a:latin typeface="Arial" charset="0"/>
            </a:endParaRPr>
          </a:p>
        </p:txBody>
      </p:sp>
      <p:sp>
        <p:nvSpPr>
          <p:cNvPr id="8" name="AutoShape 21"/>
          <p:cNvSpPr>
            <a:spLocks noChangeArrowheads="1"/>
          </p:cNvSpPr>
          <p:nvPr/>
        </p:nvSpPr>
        <p:spPr bwMode="auto">
          <a:xfrm>
            <a:off x="76200" y="3214686"/>
            <a:ext cx="4114800" cy="533400"/>
          </a:xfrm>
          <a:prstGeom prst="roundRect">
            <a:avLst>
              <a:gd name="adj" fmla="val 16667"/>
            </a:avLst>
          </a:prstGeom>
          <a:solidFill>
            <a:schemeClr val="bg1"/>
          </a:solidFill>
          <a:ln w="9525">
            <a:solidFill>
              <a:schemeClr val="tx1"/>
            </a:solidFill>
            <a:round/>
            <a:headEnd/>
            <a:tailEnd/>
          </a:ln>
          <a:effectLst/>
        </p:spPr>
        <p:txBody>
          <a:bodyPr wrap="none" anchor="ctr"/>
          <a:lstStyle/>
          <a:p>
            <a:endParaRPr lang="ja-JP" altLang="ja-JP" sz="1600">
              <a:latin typeface="Arial" charset="0"/>
            </a:endParaRPr>
          </a:p>
        </p:txBody>
      </p:sp>
      <p:sp>
        <p:nvSpPr>
          <p:cNvPr id="9" name="AutoShape 22"/>
          <p:cNvSpPr>
            <a:spLocks noChangeArrowheads="1"/>
          </p:cNvSpPr>
          <p:nvPr/>
        </p:nvSpPr>
        <p:spPr bwMode="auto">
          <a:xfrm>
            <a:off x="0" y="3138486"/>
            <a:ext cx="4114800" cy="533400"/>
          </a:xfrm>
          <a:prstGeom prst="roundRect">
            <a:avLst>
              <a:gd name="adj" fmla="val 16667"/>
            </a:avLst>
          </a:prstGeom>
          <a:solidFill>
            <a:schemeClr val="bg1"/>
          </a:solidFill>
          <a:ln w="9525">
            <a:solidFill>
              <a:schemeClr val="tx1"/>
            </a:solidFill>
            <a:round/>
            <a:headEnd/>
            <a:tailEnd/>
          </a:ln>
          <a:effectLst/>
        </p:spPr>
        <p:txBody>
          <a:bodyPr wrap="none" anchor="ctr"/>
          <a:lstStyle/>
          <a:p>
            <a:r>
              <a:rPr lang="en-US" altLang="ja-JP" sz="1600" dirty="0">
                <a:latin typeface="Arial" charset="0"/>
              </a:rPr>
              <a:t>(void) </a:t>
            </a:r>
            <a:r>
              <a:rPr lang="en-US" altLang="ja-JP" sz="1600" u="sng" dirty="0">
                <a:latin typeface="Arial" charset="0"/>
              </a:rPr>
              <a:t>add</a:t>
            </a:r>
            <a:r>
              <a:rPr lang="en-US" altLang="ja-JP" sz="1600" dirty="0">
                <a:latin typeface="Arial" charset="0"/>
              </a:rPr>
              <a:t> </a:t>
            </a:r>
            <a:r>
              <a:rPr lang="en-US" altLang="ja-JP" sz="1600" u="sng" dirty="0">
                <a:latin typeface="Arial" charset="0"/>
              </a:rPr>
              <a:t>Product</a:t>
            </a:r>
            <a:r>
              <a:rPr lang="en-US" altLang="ja-JP" sz="1600" dirty="0">
                <a:latin typeface="Arial" charset="0"/>
              </a:rPr>
              <a:t>(</a:t>
            </a:r>
            <a:r>
              <a:rPr lang="en-US" altLang="ja-JP" sz="1600" u="sng" dirty="0">
                <a:latin typeface="Arial" charset="0"/>
              </a:rPr>
              <a:t>Product</a:t>
            </a:r>
            <a:r>
              <a:rPr lang="en-US" altLang="ja-JP" sz="1600" dirty="0">
                <a:latin typeface="Arial" charset="0"/>
              </a:rPr>
              <a:t>) in class </a:t>
            </a:r>
            <a:r>
              <a:rPr lang="en-US" altLang="ja-JP" sz="1600" u="sng" dirty="0">
                <a:latin typeface="Arial" charset="0"/>
              </a:rPr>
              <a:t>Stock</a:t>
            </a:r>
          </a:p>
          <a:p>
            <a:r>
              <a:rPr lang="en-US" altLang="ja-JP" sz="1600" dirty="0">
                <a:latin typeface="Arial" charset="0"/>
              </a:rPr>
              <a:t>         </a:t>
            </a:r>
            <a:r>
              <a:rPr lang="ja-JP" altLang="en-US" sz="1600" dirty="0">
                <a:latin typeface="Arial" charset="0"/>
              </a:rPr>
              <a:t>動詞  名詞</a:t>
            </a:r>
            <a:r>
              <a:rPr lang="en-US" altLang="ja-JP" sz="1600" dirty="0">
                <a:latin typeface="Arial" charset="0"/>
              </a:rPr>
              <a:t>1    </a:t>
            </a:r>
            <a:r>
              <a:rPr lang="ja-JP" altLang="en-US" sz="1600" dirty="0">
                <a:latin typeface="Arial" charset="0"/>
              </a:rPr>
              <a:t>名詞</a:t>
            </a:r>
            <a:r>
              <a:rPr lang="en-US" altLang="ja-JP" sz="1600" dirty="0">
                <a:latin typeface="Arial" charset="0"/>
              </a:rPr>
              <a:t>1                 </a:t>
            </a:r>
            <a:r>
              <a:rPr lang="ja-JP" altLang="en-US" sz="1600" dirty="0">
                <a:latin typeface="Arial" charset="0"/>
              </a:rPr>
              <a:t>名詞</a:t>
            </a:r>
            <a:r>
              <a:rPr lang="en-US" altLang="ja-JP" sz="1600" dirty="0">
                <a:latin typeface="Arial" charset="0"/>
              </a:rPr>
              <a:t>2</a:t>
            </a:r>
          </a:p>
        </p:txBody>
      </p:sp>
      <p:sp>
        <p:nvSpPr>
          <p:cNvPr id="10" name="Text Box 24"/>
          <p:cNvSpPr txBox="1">
            <a:spLocks noChangeArrowheads="1"/>
          </p:cNvSpPr>
          <p:nvPr/>
        </p:nvSpPr>
        <p:spPr bwMode="auto">
          <a:xfrm>
            <a:off x="228600" y="2757486"/>
            <a:ext cx="1403350" cy="336550"/>
          </a:xfrm>
          <a:prstGeom prst="rect">
            <a:avLst/>
          </a:prstGeom>
          <a:noFill/>
          <a:ln w="9525">
            <a:noFill/>
            <a:miter lim="800000"/>
            <a:headEnd/>
            <a:tailEnd/>
          </a:ln>
          <a:effectLst/>
        </p:spPr>
        <p:txBody>
          <a:bodyPr wrap="none">
            <a:spAutoFit/>
          </a:bodyPr>
          <a:lstStyle/>
          <a:p>
            <a:r>
              <a:rPr lang="ja-JP" altLang="en-US" sz="1600">
                <a:solidFill>
                  <a:srgbClr val="008000"/>
                </a:solidFill>
                <a:ea typeface="HGS創英角ｺﾞｼｯｸUB" pitchFamily="50" charset="-128"/>
              </a:rPr>
              <a:t>メソッド情報</a:t>
            </a:r>
          </a:p>
        </p:txBody>
      </p:sp>
      <p:sp>
        <p:nvSpPr>
          <p:cNvPr id="11" name="AutoShape 33"/>
          <p:cNvSpPr>
            <a:spLocks noChangeArrowheads="1"/>
          </p:cNvSpPr>
          <p:nvPr/>
        </p:nvSpPr>
        <p:spPr bwMode="auto">
          <a:xfrm>
            <a:off x="1857356" y="2571744"/>
            <a:ext cx="485775" cy="376238"/>
          </a:xfrm>
          <a:prstGeom prst="downArrow">
            <a:avLst>
              <a:gd name="adj1" fmla="val 50000"/>
              <a:gd name="adj2" fmla="val 25000"/>
            </a:avLst>
          </a:prstGeom>
          <a:solidFill>
            <a:srgbClr val="C0C0C0"/>
          </a:solidFill>
          <a:ln w="9525">
            <a:solidFill>
              <a:schemeClr val="tx1"/>
            </a:solidFill>
            <a:miter lim="800000"/>
            <a:headEnd/>
            <a:tailEnd/>
          </a:ln>
          <a:effectLst/>
        </p:spPr>
        <p:txBody>
          <a:bodyPr vert="eaVert" wrap="none" anchor="ctr"/>
          <a:lstStyle/>
          <a:p>
            <a:endParaRPr lang="ja-JP" altLang="en-US"/>
          </a:p>
        </p:txBody>
      </p:sp>
      <p:sp>
        <p:nvSpPr>
          <p:cNvPr id="12" name="Text Box 23"/>
          <p:cNvSpPr txBox="1">
            <a:spLocks noChangeArrowheads="1"/>
          </p:cNvSpPr>
          <p:nvPr/>
        </p:nvSpPr>
        <p:spPr bwMode="auto">
          <a:xfrm>
            <a:off x="5257800" y="2409820"/>
            <a:ext cx="1671654" cy="338554"/>
          </a:xfrm>
          <a:prstGeom prst="rect">
            <a:avLst/>
          </a:prstGeom>
          <a:noFill/>
          <a:ln w="9525">
            <a:noFill/>
            <a:miter lim="800000"/>
            <a:headEnd/>
            <a:tailEnd/>
          </a:ln>
          <a:effectLst/>
        </p:spPr>
        <p:txBody>
          <a:bodyPr wrap="square">
            <a:spAutoFit/>
          </a:bodyPr>
          <a:lstStyle/>
          <a:p>
            <a:r>
              <a:rPr lang="ja-JP" altLang="en-US" sz="1600" dirty="0" smtClean="0">
                <a:solidFill>
                  <a:srgbClr val="008000"/>
                </a:solidFill>
                <a:latin typeface="Arial" charset="0"/>
                <a:ea typeface="HGS創英角ｺﾞｼｯｸUB" pitchFamily="50" charset="-128"/>
              </a:rPr>
              <a:t>抽出パターン</a:t>
            </a:r>
            <a:endParaRPr lang="ja-JP" altLang="en-US" sz="1600" dirty="0">
              <a:solidFill>
                <a:srgbClr val="008000"/>
              </a:solidFill>
              <a:latin typeface="Arial" charset="0"/>
              <a:ea typeface="HGS創英角ｺﾞｼｯｸUB" pitchFamily="50" charset="-128"/>
            </a:endParaRPr>
          </a:p>
        </p:txBody>
      </p:sp>
      <p:sp>
        <p:nvSpPr>
          <p:cNvPr id="13" name="Text Box 29"/>
          <p:cNvSpPr txBox="1">
            <a:spLocks noChangeArrowheads="1"/>
          </p:cNvSpPr>
          <p:nvPr/>
        </p:nvSpPr>
        <p:spPr bwMode="auto">
          <a:xfrm>
            <a:off x="5257800" y="2867020"/>
            <a:ext cx="3886200" cy="1079500"/>
          </a:xfrm>
          <a:prstGeom prst="rect">
            <a:avLst/>
          </a:prstGeom>
          <a:solidFill>
            <a:schemeClr val="bg1"/>
          </a:solidFill>
          <a:ln w="9525">
            <a:solidFill>
              <a:schemeClr val="tx1"/>
            </a:solidFill>
            <a:miter lim="800000"/>
            <a:headEnd/>
            <a:tailEnd/>
          </a:ln>
          <a:effectLst/>
        </p:spPr>
        <p:txBody>
          <a:bodyPr/>
          <a:lstStyle/>
          <a:p>
            <a:endParaRPr lang="ja-JP" altLang="ja-JP" sz="1600">
              <a:latin typeface="Arial" charset="0"/>
            </a:endParaRPr>
          </a:p>
        </p:txBody>
      </p:sp>
      <p:sp>
        <p:nvSpPr>
          <p:cNvPr id="14" name="Text Box 30"/>
          <p:cNvSpPr txBox="1">
            <a:spLocks noChangeArrowheads="1"/>
          </p:cNvSpPr>
          <p:nvPr/>
        </p:nvSpPr>
        <p:spPr bwMode="auto">
          <a:xfrm>
            <a:off x="5181600" y="2790820"/>
            <a:ext cx="3886200" cy="1079500"/>
          </a:xfrm>
          <a:prstGeom prst="rect">
            <a:avLst/>
          </a:prstGeom>
          <a:solidFill>
            <a:schemeClr val="bg1"/>
          </a:solidFill>
          <a:ln w="9525">
            <a:solidFill>
              <a:schemeClr val="tx1"/>
            </a:solidFill>
            <a:miter lim="800000"/>
            <a:headEnd/>
            <a:tailEnd/>
          </a:ln>
          <a:effectLst/>
        </p:spPr>
        <p:txBody>
          <a:bodyPr/>
          <a:lstStyle/>
          <a:p>
            <a:endParaRPr lang="ja-JP" altLang="ja-JP" sz="1600">
              <a:latin typeface="Arial" charset="0"/>
            </a:endParaRPr>
          </a:p>
        </p:txBody>
      </p:sp>
      <p:sp>
        <p:nvSpPr>
          <p:cNvPr id="15" name="Text Box 31"/>
          <p:cNvSpPr txBox="1">
            <a:spLocks noChangeArrowheads="1"/>
          </p:cNvSpPr>
          <p:nvPr/>
        </p:nvSpPr>
        <p:spPr bwMode="auto">
          <a:xfrm>
            <a:off x="5105400" y="2714620"/>
            <a:ext cx="3886200" cy="1079500"/>
          </a:xfrm>
          <a:prstGeom prst="rect">
            <a:avLst/>
          </a:prstGeom>
          <a:solidFill>
            <a:schemeClr val="bg1"/>
          </a:solidFill>
          <a:ln w="9525">
            <a:solidFill>
              <a:schemeClr val="tx1"/>
            </a:solidFill>
            <a:miter lim="800000"/>
            <a:headEnd/>
            <a:tailEnd/>
          </a:ln>
          <a:effectLst/>
        </p:spPr>
        <p:txBody>
          <a:bodyPr>
            <a:spAutoFit/>
          </a:bodyPr>
          <a:lstStyle/>
          <a:p>
            <a:r>
              <a:rPr lang="en-US" altLang="ja-JP" sz="1600" u="sng">
                <a:latin typeface="Arial" charset="0"/>
              </a:rPr>
              <a:t>(void)  </a:t>
            </a:r>
            <a:r>
              <a:rPr lang="ja-JP" altLang="en-US" sz="1600" u="sng">
                <a:latin typeface="Arial" charset="0"/>
              </a:rPr>
              <a:t>動詞 名詞</a:t>
            </a:r>
            <a:r>
              <a:rPr lang="en-US" altLang="ja-JP" sz="1600" u="sng">
                <a:latin typeface="Arial" charset="0"/>
              </a:rPr>
              <a:t>1 (</a:t>
            </a:r>
            <a:r>
              <a:rPr lang="ja-JP" altLang="en-US" sz="1600" u="sng">
                <a:latin typeface="Arial" charset="0"/>
              </a:rPr>
              <a:t>名詞</a:t>
            </a:r>
            <a:r>
              <a:rPr lang="en-US" altLang="ja-JP" sz="1600" u="sng">
                <a:latin typeface="Arial" charset="0"/>
              </a:rPr>
              <a:t>1) in class </a:t>
            </a:r>
            <a:r>
              <a:rPr lang="ja-JP" altLang="en-US" sz="1600" u="sng">
                <a:latin typeface="Arial" charset="0"/>
              </a:rPr>
              <a:t>名詞</a:t>
            </a:r>
            <a:r>
              <a:rPr lang="en-US" altLang="ja-JP" sz="1600" u="sng">
                <a:latin typeface="Arial" charset="0"/>
              </a:rPr>
              <a:t>2</a:t>
            </a:r>
          </a:p>
          <a:p>
            <a:r>
              <a:rPr lang="en-US" altLang="ja-JP" sz="1600">
                <a:latin typeface="Arial" charset="0"/>
              </a:rPr>
              <a:t>                  </a:t>
            </a:r>
            <a:r>
              <a:rPr lang="ja-JP" altLang="en-US" sz="1600">
                <a:latin typeface="Arial" charset="0"/>
              </a:rPr>
              <a:t>動詞 ： 動詞</a:t>
            </a:r>
          </a:p>
          <a:p>
            <a:r>
              <a:rPr lang="ja-JP" altLang="en-US" sz="1600">
                <a:latin typeface="Arial" charset="0"/>
              </a:rPr>
              <a:t>        直接目的語 ： 名詞</a:t>
            </a:r>
            <a:r>
              <a:rPr lang="en-US" altLang="ja-JP" sz="1600">
                <a:latin typeface="Arial" charset="0"/>
              </a:rPr>
              <a:t>1</a:t>
            </a:r>
          </a:p>
          <a:p>
            <a:r>
              <a:rPr lang="en-US" altLang="ja-JP" sz="1600">
                <a:latin typeface="Arial" charset="0"/>
              </a:rPr>
              <a:t>        </a:t>
            </a:r>
            <a:r>
              <a:rPr lang="ja-JP" altLang="en-US" sz="1600">
                <a:latin typeface="Arial" charset="0"/>
              </a:rPr>
              <a:t>間接目的語 ： 名詞</a:t>
            </a:r>
            <a:r>
              <a:rPr lang="en-US" altLang="ja-JP" sz="1600">
                <a:latin typeface="Arial" charset="0"/>
              </a:rPr>
              <a:t>2</a:t>
            </a:r>
          </a:p>
        </p:txBody>
      </p:sp>
      <p:sp>
        <p:nvSpPr>
          <p:cNvPr id="16" name="AutoShape 32"/>
          <p:cNvSpPr>
            <a:spLocks noChangeArrowheads="1"/>
          </p:cNvSpPr>
          <p:nvPr/>
        </p:nvSpPr>
        <p:spPr bwMode="auto">
          <a:xfrm>
            <a:off x="5181600" y="3324220"/>
            <a:ext cx="304800" cy="180975"/>
          </a:xfrm>
          <a:prstGeom prst="rightArrow">
            <a:avLst>
              <a:gd name="adj1" fmla="val 50000"/>
              <a:gd name="adj2" fmla="val 42105"/>
            </a:avLst>
          </a:prstGeom>
          <a:solidFill>
            <a:schemeClr val="tx1"/>
          </a:solidFill>
          <a:ln w="9525">
            <a:solidFill>
              <a:schemeClr val="tx1"/>
            </a:solidFill>
            <a:miter lim="800000"/>
            <a:headEnd/>
            <a:tailEnd/>
          </a:ln>
          <a:effectLst/>
        </p:spPr>
        <p:txBody>
          <a:bodyPr wrap="none" anchor="ctr"/>
          <a:lstStyle/>
          <a:p>
            <a:endParaRPr lang="ja-JP" altLang="en-US"/>
          </a:p>
        </p:txBody>
      </p:sp>
      <p:sp>
        <p:nvSpPr>
          <p:cNvPr id="17" name="AutoShape 34"/>
          <p:cNvSpPr>
            <a:spLocks noChangeArrowheads="1"/>
          </p:cNvSpPr>
          <p:nvPr/>
        </p:nvSpPr>
        <p:spPr bwMode="auto">
          <a:xfrm>
            <a:off x="4343400" y="3324220"/>
            <a:ext cx="609600" cy="485775"/>
          </a:xfrm>
          <a:prstGeom prst="leftArrow">
            <a:avLst>
              <a:gd name="adj1" fmla="val 50000"/>
              <a:gd name="adj2" fmla="val 31373"/>
            </a:avLst>
          </a:prstGeom>
          <a:solidFill>
            <a:schemeClr val="accent1"/>
          </a:solidFill>
          <a:ln w="9525">
            <a:solidFill>
              <a:schemeClr val="tx1"/>
            </a:solidFill>
            <a:miter lim="800000"/>
            <a:headEnd/>
            <a:tailEnd/>
          </a:ln>
          <a:effectLst/>
        </p:spPr>
        <p:txBody>
          <a:bodyPr wrap="none" anchor="ctr"/>
          <a:lstStyle/>
          <a:p>
            <a:pPr algn="ctr"/>
            <a:r>
              <a:rPr lang="ja-JP" altLang="en-US" sz="1400" b="1">
                <a:ea typeface="メイリオ" pitchFamily="50" charset="-128"/>
              </a:rPr>
              <a:t>適用</a:t>
            </a:r>
          </a:p>
        </p:txBody>
      </p:sp>
      <p:graphicFrame>
        <p:nvGraphicFramePr>
          <p:cNvPr id="19" name="Group 196"/>
          <p:cNvGraphicFramePr>
            <a:graphicFrameLocks noGrp="1"/>
          </p:cNvGraphicFramePr>
          <p:nvPr/>
        </p:nvGraphicFramePr>
        <p:xfrm>
          <a:off x="214282" y="4357694"/>
          <a:ext cx="6059457" cy="1920240"/>
        </p:xfrm>
        <a:graphic>
          <a:graphicData uri="http://schemas.openxmlformats.org/drawingml/2006/table">
            <a:tbl>
              <a:tblPr/>
              <a:tblGrid>
                <a:gridCol w="2019819"/>
                <a:gridCol w="2019819"/>
                <a:gridCol w="2019819"/>
              </a:tblGrid>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dirty="0" smtClean="0">
                          <a:ln>
                            <a:noFill/>
                          </a:ln>
                          <a:solidFill>
                            <a:schemeClr val="tx1"/>
                          </a:solidFill>
                          <a:effectLst/>
                          <a:latin typeface="Tahoma" pitchFamily="34"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smtClean="0">
                          <a:ln>
                            <a:noFill/>
                          </a:ln>
                          <a:solidFill>
                            <a:schemeClr val="tx1"/>
                          </a:solidFill>
                          <a:effectLst/>
                          <a:latin typeface="Tahoma" pitchFamily="34"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smtClean="0">
                          <a:ln>
                            <a:noFill/>
                          </a:ln>
                          <a:solidFill>
                            <a:schemeClr val="tx1"/>
                          </a:solidFill>
                          <a:effectLst/>
                          <a:latin typeface="Tahoma" pitchFamily="34"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Build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smtClean="0">
                          <a:ln>
                            <a:noFill/>
                          </a:ln>
                          <a:solidFill>
                            <a:schemeClr val="tx1"/>
                          </a:solidFill>
                          <a:effectLst/>
                          <a:latin typeface="Tahoma" pitchFamily="34" charset="0"/>
                          <a:ea typeface="ＭＳ Ｐゴシック" pitchFamily="50" charset="-128"/>
                        </a:rPr>
                        <a:t>BooleanMatrex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Password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User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Describe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Alias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Xml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 name="AutoShape 33"/>
          <p:cNvSpPr>
            <a:spLocks noChangeArrowheads="1"/>
          </p:cNvSpPr>
          <p:nvPr/>
        </p:nvSpPr>
        <p:spPr bwMode="auto">
          <a:xfrm>
            <a:off x="1857356" y="3929066"/>
            <a:ext cx="485775" cy="304800"/>
          </a:xfrm>
          <a:prstGeom prst="downArrow">
            <a:avLst>
              <a:gd name="adj1" fmla="val 50000"/>
              <a:gd name="adj2" fmla="val 25000"/>
            </a:avLst>
          </a:prstGeom>
          <a:solidFill>
            <a:srgbClr val="C0C0C0"/>
          </a:solidFill>
          <a:ln w="9525">
            <a:solidFill>
              <a:schemeClr val="tx1"/>
            </a:solidFill>
            <a:miter lim="800000"/>
            <a:headEnd/>
            <a:tailEnd/>
          </a:ln>
          <a:effectLst/>
        </p:spPr>
        <p:txBody>
          <a:bodyPr vert="eaVert" wrap="none" anchor="ctr"/>
          <a:lstStyle/>
          <a:p>
            <a:endParaRPr lang="ja-JP" alt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シソーラスを用いた命名支援</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編集中のソースコードに出現する識別子と関係のある単語を例示</a:t>
            </a:r>
            <a:endParaRPr kumimoji="1" lang="en-US" altLang="ja-JP" dirty="0" smtClean="0"/>
          </a:p>
          <a:p>
            <a:pPr lvl="1"/>
            <a:r>
              <a:rPr lang="ja-JP" altLang="en-US" dirty="0" smtClean="0"/>
              <a:t> 識別子に対する適切な命名を促す</a:t>
            </a:r>
            <a:endParaRPr lang="en-US" altLang="ja-JP" dirty="0" smtClean="0"/>
          </a:p>
          <a:p>
            <a:pPr lvl="1"/>
            <a:endParaRPr kumimoji="1" lang="ja-JP" altLang="en-US"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33</a:t>
            </a:fld>
            <a:endParaRPr kumimoji="1" lang="ja-JP" alt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抽出した三つ組のふるい分け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多くのソフトウェアで出現した組を一般的と判断する</a:t>
            </a:r>
            <a:endParaRPr kumimoji="1" lang="en-US" altLang="ja-JP" dirty="0" smtClean="0"/>
          </a:p>
          <a:p>
            <a:r>
              <a:rPr kumimoji="1" lang="ja-JP" altLang="en-US" dirty="0" smtClean="0"/>
              <a:t>各三つ組に対し，その三つ組が出現したソフトウェアの数が一定の閾値以上の場合に，その三つ組をシソーラスに収録</a:t>
            </a:r>
            <a:endParaRPr kumimoji="1" lang="en-US" altLang="ja-JP" dirty="0" smtClean="0"/>
          </a:p>
          <a:p>
            <a:r>
              <a:rPr lang="ja-JP" altLang="en-US" dirty="0" smtClean="0"/>
              <a:t>閾値は人間が適宜判断</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34</a:t>
            </a:fld>
            <a:endParaRPr kumimoji="1" lang="ja-JP" alt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一般的な関係のふるいわけ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抽出された三つ組のうち，</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35</a:t>
            </a:fld>
            <a:endParaRPr kumimoji="1" lang="ja-JP" alt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シソーラス</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単語間の関係により単語を分類し，体系的に整理した辞書</a:t>
            </a:r>
            <a:endParaRPr kumimoji="1" lang="en-US" altLang="ja-JP" dirty="0" smtClean="0"/>
          </a:p>
          <a:p>
            <a:r>
              <a:rPr lang="ja-JP" altLang="en-US" dirty="0" smtClean="0"/>
              <a:t>利用例</a:t>
            </a:r>
            <a:endParaRPr lang="en-US" altLang="ja-JP" dirty="0" smtClean="0"/>
          </a:p>
          <a:p>
            <a:pPr lvl="1"/>
            <a:r>
              <a:rPr lang="ja-JP" altLang="en-US" dirty="0" smtClean="0"/>
              <a:t>単語間の関係の例示</a:t>
            </a:r>
            <a:endParaRPr lang="en-US" altLang="ja-JP" dirty="0" smtClean="0"/>
          </a:p>
          <a:p>
            <a:pPr lvl="2"/>
            <a:r>
              <a:rPr lang="ja-JP" altLang="en-US" dirty="0" smtClean="0"/>
              <a:t>単語の理解支援</a:t>
            </a:r>
            <a:endParaRPr lang="en-US" altLang="ja-JP" dirty="0" smtClean="0"/>
          </a:p>
          <a:p>
            <a:pPr lvl="2"/>
            <a:r>
              <a:rPr lang="ja-JP" altLang="en-US" dirty="0" smtClean="0"/>
              <a:t>単語の命名支援</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36</a:t>
            </a:fld>
            <a:endParaRPr kumimoji="1" lang="ja-JP" alt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シソーラス作成に用いたソースコード</a:t>
            </a:r>
            <a:endParaRPr kumimoji="1" lang="ja-JP" altLang="en-US" dirty="0"/>
          </a:p>
        </p:txBody>
      </p:sp>
      <p:graphicFrame>
        <p:nvGraphicFramePr>
          <p:cNvPr id="5" name="コンテンツ プレースホルダ 4"/>
          <p:cNvGraphicFramePr>
            <a:graphicFrameLocks noGrp="1"/>
          </p:cNvGraphicFramePr>
          <p:nvPr>
            <p:ph idx="1"/>
          </p:nvPr>
        </p:nvGraphicFramePr>
        <p:xfrm>
          <a:off x="571472" y="1142984"/>
          <a:ext cx="8115328" cy="5572140"/>
        </p:xfrm>
        <a:graphic>
          <a:graphicData uri="http://schemas.openxmlformats.org/drawingml/2006/table">
            <a:tbl>
              <a:tblPr firstRow="1" bandRow="1">
                <a:tableStyleId>{5C22544A-7EE6-4342-B048-85BDC9FD1C3A}</a:tableStyleId>
              </a:tblPr>
              <a:tblGrid>
                <a:gridCol w="2028832"/>
                <a:gridCol w="2028832"/>
                <a:gridCol w="2028832"/>
                <a:gridCol w="2028832"/>
              </a:tblGrid>
              <a:tr h="373866">
                <a:tc>
                  <a:txBody>
                    <a:bodyPr/>
                    <a:lstStyle/>
                    <a:p>
                      <a:r>
                        <a:rPr kumimoji="1" lang="en-US" altLang="ja-JP" dirty="0" smtClean="0"/>
                        <a:t>GUI</a:t>
                      </a:r>
                      <a:endParaRPr kumimoji="1" lang="ja-JP" altLang="en-US" dirty="0"/>
                    </a:p>
                  </a:txBody>
                  <a:tcPr/>
                </a:tc>
                <a:tc>
                  <a:txBody>
                    <a:bodyPr/>
                    <a:lstStyle/>
                    <a:p>
                      <a:r>
                        <a:rPr kumimoji="1" lang="en-US" altLang="ja-JP" dirty="0" smtClean="0"/>
                        <a:t>Database</a:t>
                      </a:r>
                      <a:endParaRPr kumimoji="1" lang="ja-JP" altLang="en-US" dirty="0"/>
                    </a:p>
                  </a:txBody>
                  <a:tcPr/>
                </a:tc>
                <a:tc>
                  <a:txBody>
                    <a:bodyPr/>
                    <a:lstStyle/>
                    <a:p>
                      <a:r>
                        <a:rPr kumimoji="1" lang="en-US" altLang="ja-JP" dirty="0" smtClean="0"/>
                        <a:t>XML</a:t>
                      </a:r>
                      <a:endParaRPr kumimoji="1" lang="ja-JP" altLang="en-US" dirty="0"/>
                    </a:p>
                  </a:txBody>
                  <a:tcPr/>
                </a:tc>
                <a:tc>
                  <a:txBody>
                    <a:bodyPr/>
                    <a:lstStyle/>
                    <a:p>
                      <a:r>
                        <a:rPr kumimoji="1" lang="en-US" altLang="ja-JP" dirty="0" smtClean="0"/>
                        <a:t>Web Application</a:t>
                      </a:r>
                      <a:endParaRPr kumimoji="1" lang="ja-JP" altLang="en-US" dirty="0"/>
                    </a:p>
                  </a:txBody>
                  <a:tcPr/>
                </a:tc>
              </a:tr>
              <a:tr h="645303">
                <a:tc>
                  <a:txBody>
                    <a:bodyPr/>
                    <a:lstStyle/>
                    <a:p>
                      <a:r>
                        <a:rPr kumimoji="1" lang="en-US" altLang="ja-JP" sz="1400" kern="1200" baseline="0" dirty="0" err="1" smtClean="0">
                          <a:solidFill>
                            <a:schemeClr val="dk1"/>
                          </a:solidFill>
                          <a:latin typeface="+mn-lt"/>
                          <a:ea typeface="+mn-ea"/>
                          <a:cs typeface="+mn-cs"/>
                        </a:rPr>
                        <a:t>ArgoUML</a:t>
                      </a:r>
                      <a:r>
                        <a:rPr kumimoji="1" lang="en-US" altLang="ja-JP" sz="1400" kern="1200" baseline="0" dirty="0" smtClean="0">
                          <a:solidFill>
                            <a:schemeClr val="dk1"/>
                          </a:solidFill>
                          <a:latin typeface="+mn-lt"/>
                          <a:ea typeface="+mn-ea"/>
                          <a:cs typeface="+mn-cs"/>
                        </a:rPr>
                        <a:t> 0.28.1</a:t>
                      </a:r>
                      <a:endParaRPr kumimoji="1" lang="ja-JP" altLang="en-US" sz="1400" dirty="0"/>
                    </a:p>
                  </a:txBody>
                  <a:tcPr/>
                </a:tc>
                <a:tc>
                  <a:txBody>
                    <a:bodyPr/>
                    <a:lstStyle/>
                    <a:p>
                      <a:r>
                        <a:rPr kumimoji="1" lang="en-US" altLang="ja-JP" sz="1400" kern="1200" baseline="0" dirty="0" err="1" smtClean="0">
                          <a:solidFill>
                            <a:schemeClr val="dk1"/>
                          </a:solidFill>
                          <a:latin typeface="+mn-lt"/>
                          <a:ea typeface="+mn-ea"/>
                          <a:cs typeface="+mn-cs"/>
                        </a:rPr>
                        <a:t>Axion</a:t>
                      </a:r>
                      <a:r>
                        <a:rPr kumimoji="1" lang="en-US" altLang="ja-JP" sz="1400" kern="1200" baseline="0" dirty="0" smtClean="0">
                          <a:solidFill>
                            <a:schemeClr val="dk1"/>
                          </a:solidFill>
                          <a:latin typeface="+mn-lt"/>
                          <a:ea typeface="+mn-ea"/>
                          <a:cs typeface="+mn-cs"/>
                        </a:rPr>
                        <a:t> 1.0 Milestone 2</a:t>
                      </a:r>
                      <a:endParaRPr kumimoji="1" lang="ja-JP" altLang="en-US" sz="1400" dirty="0"/>
                    </a:p>
                  </a:txBody>
                  <a:tcPr/>
                </a:tc>
                <a:tc>
                  <a:txBody>
                    <a:bodyPr/>
                    <a:lstStyle/>
                    <a:p>
                      <a:r>
                        <a:rPr kumimoji="1" lang="en-US" altLang="ja-JP" sz="1400" kern="1200" baseline="0" dirty="0" smtClean="0">
                          <a:solidFill>
                            <a:schemeClr val="dk1"/>
                          </a:solidFill>
                          <a:latin typeface="+mn-lt"/>
                          <a:ea typeface="+mn-ea"/>
                          <a:cs typeface="+mn-cs"/>
                        </a:rPr>
                        <a:t>Castor 1.3</a:t>
                      </a:r>
                      <a:endParaRPr kumimoji="1" lang="ja-JP" altLang="en-US" sz="1400" dirty="0"/>
                    </a:p>
                  </a:txBody>
                  <a:tcPr/>
                </a:tc>
                <a:tc>
                  <a:txBody>
                    <a:bodyPr/>
                    <a:lstStyle/>
                    <a:p>
                      <a:r>
                        <a:rPr kumimoji="1" lang="en-US" altLang="ja-JP" sz="1400" kern="1200" baseline="0" dirty="0" smtClean="0">
                          <a:solidFill>
                            <a:schemeClr val="dk1"/>
                          </a:solidFill>
                          <a:latin typeface="+mn-lt"/>
                          <a:ea typeface="+mn-ea"/>
                          <a:cs typeface="+mn-cs"/>
                        </a:rPr>
                        <a:t>BBS-CS8.0.3</a:t>
                      </a:r>
                      <a:endParaRPr kumimoji="1" lang="ja-JP" altLang="en-US" sz="1400" dirty="0"/>
                    </a:p>
                  </a:txBody>
                  <a:tcPr/>
                </a:tc>
              </a:tr>
              <a:tr h="645303">
                <a:tc>
                  <a:txBody>
                    <a:bodyPr/>
                    <a:lstStyle/>
                    <a:p>
                      <a:r>
                        <a:rPr kumimoji="1" lang="en-US" altLang="ja-JP" sz="1400" kern="1200" baseline="0" dirty="0" err="1" smtClean="0">
                          <a:solidFill>
                            <a:schemeClr val="dk1"/>
                          </a:solidFill>
                          <a:latin typeface="+mn-lt"/>
                          <a:ea typeface="+mn-ea"/>
                          <a:cs typeface="+mn-cs"/>
                        </a:rPr>
                        <a:t>BlueJ</a:t>
                      </a:r>
                      <a:r>
                        <a:rPr kumimoji="1" lang="en-US" altLang="ja-JP" sz="1400" kern="1200" baseline="0" dirty="0" smtClean="0">
                          <a:solidFill>
                            <a:schemeClr val="dk1"/>
                          </a:solidFill>
                          <a:latin typeface="+mn-lt"/>
                          <a:ea typeface="+mn-ea"/>
                          <a:cs typeface="+mn-cs"/>
                        </a:rPr>
                        <a:t> 2.5.3</a:t>
                      </a:r>
                      <a:endParaRPr kumimoji="1" lang="ja-JP" altLang="en-US" sz="1400" dirty="0"/>
                    </a:p>
                  </a:txBody>
                  <a:tcPr/>
                </a:tc>
                <a:tc>
                  <a:txBody>
                    <a:bodyPr/>
                    <a:lstStyle/>
                    <a:p>
                      <a:r>
                        <a:rPr kumimoji="1" lang="en-US" altLang="ja-JP" sz="1400" kern="1200" baseline="0" dirty="0" smtClean="0">
                          <a:solidFill>
                            <a:schemeClr val="dk1"/>
                          </a:solidFill>
                          <a:latin typeface="+mn-lt"/>
                          <a:ea typeface="+mn-ea"/>
                          <a:cs typeface="+mn-cs"/>
                        </a:rPr>
                        <a:t>Apache Derby 10.5.3</a:t>
                      </a:r>
                      <a:endParaRPr kumimoji="1" lang="ja-JP" altLang="en-US" sz="1400" dirty="0"/>
                    </a:p>
                  </a:txBody>
                  <a:tcPr/>
                </a:tc>
                <a:tc>
                  <a:txBody>
                    <a:bodyPr/>
                    <a:lstStyle/>
                    <a:p>
                      <a:r>
                        <a:rPr kumimoji="1" lang="en-US" altLang="ja-JP" sz="1400" kern="1200" baseline="0" dirty="0" smtClean="0">
                          <a:solidFill>
                            <a:schemeClr val="dk1"/>
                          </a:solidFill>
                          <a:latin typeface="+mn-lt"/>
                          <a:ea typeface="+mn-ea"/>
                          <a:cs typeface="+mn-cs"/>
                        </a:rPr>
                        <a:t>DOM4J 1.6.1</a:t>
                      </a:r>
                      <a:endParaRPr kumimoji="1" lang="ja-JP" altLang="en-US" sz="1400" dirty="0"/>
                    </a:p>
                  </a:txBody>
                  <a:tcPr/>
                </a:tc>
                <a:tc>
                  <a:txBody>
                    <a:bodyPr/>
                    <a:lstStyle/>
                    <a:p>
                      <a:r>
                        <a:rPr kumimoji="1" lang="en-US" altLang="ja-JP" sz="1400" kern="1200" baseline="0" dirty="0" err="1" smtClean="0">
                          <a:solidFill>
                            <a:schemeClr val="dk1"/>
                          </a:solidFill>
                          <a:latin typeface="+mn-lt"/>
                          <a:ea typeface="+mn-ea"/>
                          <a:cs typeface="+mn-cs"/>
                        </a:rPr>
                        <a:t>JForum</a:t>
                      </a:r>
                      <a:r>
                        <a:rPr kumimoji="1" lang="en-US" altLang="ja-JP" sz="1400" kern="1200" baseline="0" dirty="0" smtClean="0">
                          <a:solidFill>
                            <a:schemeClr val="dk1"/>
                          </a:solidFill>
                          <a:latin typeface="+mn-lt"/>
                          <a:ea typeface="+mn-ea"/>
                          <a:cs typeface="+mn-cs"/>
                        </a:rPr>
                        <a:t> 2.1.8</a:t>
                      </a:r>
                      <a:endParaRPr kumimoji="1" lang="ja-JP" altLang="en-US" sz="1400" dirty="0"/>
                    </a:p>
                  </a:txBody>
                  <a:tcPr/>
                </a:tc>
              </a:tr>
              <a:tr h="373866">
                <a:tc>
                  <a:txBody>
                    <a:bodyPr/>
                    <a:lstStyle/>
                    <a:p>
                      <a:r>
                        <a:rPr kumimoji="1" lang="en-US" altLang="ja-JP" sz="1400" kern="1200" baseline="0" dirty="0" smtClean="0">
                          <a:solidFill>
                            <a:schemeClr val="dk1"/>
                          </a:solidFill>
                          <a:latin typeface="+mn-lt"/>
                          <a:ea typeface="+mn-ea"/>
                          <a:cs typeface="+mn-cs"/>
                        </a:rPr>
                        <a:t>Eclipse Classic 3.5.1</a:t>
                      </a:r>
                      <a:endParaRPr kumimoji="1" lang="ja-JP" altLang="en-US" sz="1400" dirty="0"/>
                    </a:p>
                  </a:txBody>
                  <a:tcPr/>
                </a:tc>
                <a:tc>
                  <a:txBody>
                    <a:bodyPr/>
                    <a:lstStyle/>
                    <a:p>
                      <a:r>
                        <a:rPr kumimoji="1" lang="en-US" altLang="ja-JP" sz="1400" kern="1200" baseline="0" dirty="0" smtClean="0">
                          <a:solidFill>
                            <a:schemeClr val="dk1"/>
                          </a:solidFill>
                          <a:latin typeface="+mn-lt"/>
                          <a:ea typeface="+mn-ea"/>
                          <a:cs typeface="+mn-cs"/>
                        </a:rPr>
                        <a:t>H2 1.2.128</a:t>
                      </a:r>
                      <a:endParaRPr kumimoji="1" lang="ja-JP" altLang="en-US" sz="1400" dirty="0"/>
                    </a:p>
                  </a:txBody>
                  <a:tcPr/>
                </a:tc>
                <a:tc>
                  <a:txBody>
                    <a:bodyPr/>
                    <a:lstStyle/>
                    <a:p>
                      <a:r>
                        <a:rPr kumimoji="1" lang="en-US" altLang="ja-JP" sz="1400" kern="1200" baseline="0" dirty="0" smtClean="0">
                          <a:solidFill>
                            <a:schemeClr val="dk1"/>
                          </a:solidFill>
                          <a:latin typeface="+mn-lt"/>
                          <a:ea typeface="+mn-ea"/>
                          <a:cs typeface="+mn-cs"/>
                        </a:rPr>
                        <a:t>JDOM 1.1.1</a:t>
                      </a:r>
                      <a:endParaRPr kumimoji="1" lang="ja-JP" altLang="en-US" sz="1400" dirty="0"/>
                    </a:p>
                  </a:txBody>
                  <a:tcPr/>
                </a:tc>
                <a:tc>
                  <a:txBody>
                    <a:bodyPr/>
                    <a:lstStyle/>
                    <a:p>
                      <a:r>
                        <a:rPr kumimoji="1" lang="en-US" altLang="ja-JP" sz="1400" kern="1200" baseline="0" dirty="0" err="1" smtClean="0">
                          <a:solidFill>
                            <a:schemeClr val="dk1"/>
                          </a:solidFill>
                          <a:latin typeface="+mn-lt"/>
                          <a:ea typeface="+mn-ea"/>
                          <a:cs typeface="+mn-cs"/>
                        </a:rPr>
                        <a:t>JGossip</a:t>
                      </a:r>
                      <a:r>
                        <a:rPr kumimoji="1" lang="en-US" altLang="ja-JP" sz="1400" kern="1200" baseline="0" dirty="0" smtClean="0">
                          <a:solidFill>
                            <a:schemeClr val="dk1"/>
                          </a:solidFill>
                          <a:latin typeface="+mn-lt"/>
                          <a:ea typeface="+mn-ea"/>
                          <a:cs typeface="+mn-cs"/>
                        </a:rPr>
                        <a:t> 1.1.0.005</a:t>
                      </a:r>
                      <a:endParaRPr kumimoji="1" lang="ja-JP" altLang="en-US" sz="1400" dirty="0"/>
                    </a:p>
                  </a:txBody>
                  <a:tcPr/>
                </a:tc>
              </a:tr>
              <a:tr h="373866">
                <a:tc>
                  <a:txBody>
                    <a:bodyPr/>
                    <a:lstStyle/>
                    <a:p>
                      <a:r>
                        <a:rPr kumimoji="1" lang="en-US" altLang="ja-JP" sz="1600" kern="1200" baseline="0" dirty="0" err="1" smtClean="0">
                          <a:solidFill>
                            <a:schemeClr val="dk1"/>
                          </a:solidFill>
                          <a:latin typeface="+mn-lt"/>
                          <a:ea typeface="+mn-ea"/>
                          <a:cs typeface="+mn-cs"/>
                        </a:rPr>
                        <a:t>jEdit</a:t>
                      </a:r>
                      <a:r>
                        <a:rPr kumimoji="1" lang="en-US" altLang="ja-JP" sz="1600" kern="1200" baseline="0" dirty="0" smtClean="0">
                          <a:solidFill>
                            <a:schemeClr val="dk1"/>
                          </a:solidFill>
                          <a:latin typeface="+mn-lt"/>
                          <a:ea typeface="+mn-ea"/>
                          <a:cs typeface="+mn-cs"/>
                        </a:rPr>
                        <a:t> 4.3.1</a:t>
                      </a:r>
                      <a:endParaRPr kumimoji="1" lang="ja-JP" altLang="en-US" sz="1600" dirty="0"/>
                    </a:p>
                  </a:txBody>
                  <a:tcPr/>
                </a:tc>
                <a:tc>
                  <a:txBody>
                    <a:bodyPr/>
                    <a:lstStyle/>
                    <a:p>
                      <a:r>
                        <a:rPr kumimoji="1" lang="en-US" altLang="ja-JP" sz="1400" kern="1200" baseline="0" dirty="0" smtClean="0">
                          <a:solidFill>
                            <a:schemeClr val="dk1"/>
                          </a:solidFill>
                          <a:latin typeface="+mn-lt"/>
                          <a:ea typeface="+mn-ea"/>
                          <a:cs typeface="+mn-cs"/>
                        </a:rPr>
                        <a:t>HSQLDB 1.8.1.1</a:t>
                      </a:r>
                      <a:endParaRPr kumimoji="1" lang="ja-JP" altLang="en-US" sz="1400" dirty="0"/>
                    </a:p>
                  </a:txBody>
                  <a:tcPr/>
                </a:tc>
                <a:tc>
                  <a:txBody>
                    <a:bodyPr/>
                    <a:lstStyle/>
                    <a:p>
                      <a:r>
                        <a:rPr kumimoji="1" lang="en-US" altLang="ja-JP" sz="1400" kern="1200" baseline="0" dirty="0" smtClean="0">
                          <a:solidFill>
                            <a:schemeClr val="dk1"/>
                          </a:solidFill>
                          <a:latin typeface="+mn-lt"/>
                          <a:ea typeface="+mn-ea"/>
                          <a:cs typeface="+mn-cs"/>
                        </a:rPr>
                        <a:t>Piccolo 1.04</a:t>
                      </a:r>
                      <a:endParaRPr kumimoji="1" lang="ja-JP" altLang="en-US" sz="1400" dirty="0"/>
                    </a:p>
                  </a:txBody>
                  <a:tcPr/>
                </a:tc>
                <a:tc>
                  <a:txBody>
                    <a:bodyPr/>
                    <a:lstStyle/>
                    <a:p>
                      <a:r>
                        <a:rPr kumimoji="1" lang="en-US" altLang="ja-JP" sz="1400" kern="1200" baseline="0" dirty="0" err="1" smtClean="0">
                          <a:solidFill>
                            <a:schemeClr val="dk1"/>
                          </a:solidFill>
                          <a:latin typeface="+mn-lt"/>
                          <a:ea typeface="+mn-ea"/>
                          <a:cs typeface="+mn-cs"/>
                        </a:rPr>
                        <a:t>mvnForum</a:t>
                      </a:r>
                      <a:r>
                        <a:rPr kumimoji="1" lang="en-US" altLang="ja-JP" sz="1400" kern="1200" baseline="0" dirty="0" smtClean="0">
                          <a:solidFill>
                            <a:schemeClr val="dk1"/>
                          </a:solidFill>
                          <a:latin typeface="+mn-lt"/>
                          <a:ea typeface="+mn-ea"/>
                          <a:cs typeface="+mn-cs"/>
                        </a:rPr>
                        <a:t> 1.2.1</a:t>
                      </a:r>
                      <a:endParaRPr kumimoji="1" lang="ja-JP" altLang="en-US" sz="1400" dirty="0"/>
                    </a:p>
                  </a:txBody>
                  <a:tcPr/>
                </a:tc>
              </a:tr>
              <a:tr h="645303">
                <a:tc>
                  <a:txBody>
                    <a:bodyPr/>
                    <a:lstStyle/>
                    <a:p>
                      <a:r>
                        <a:rPr kumimoji="1" lang="en-US" altLang="ja-JP" sz="1600" kern="1200" baseline="0" dirty="0" err="1" smtClean="0">
                          <a:solidFill>
                            <a:schemeClr val="dk1"/>
                          </a:solidFill>
                          <a:latin typeface="+mn-lt"/>
                          <a:ea typeface="+mn-ea"/>
                          <a:cs typeface="+mn-cs"/>
                        </a:rPr>
                        <a:t>NetBeans</a:t>
                      </a:r>
                      <a:r>
                        <a:rPr kumimoji="1" lang="en-US" altLang="ja-JP" sz="1600" kern="1200" baseline="0" dirty="0" smtClean="0">
                          <a:solidFill>
                            <a:schemeClr val="dk1"/>
                          </a:solidFill>
                          <a:latin typeface="+mn-lt"/>
                          <a:ea typeface="+mn-ea"/>
                          <a:cs typeface="+mn-cs"/>
                        </a:rPr>
                        <a:t> 6.8</a:t>
                      </a:r>
                      <a:endParaRPr kumimoji="1" lang="ja-JP" altLang="en-US" sz="1600" dirty="0"/>
                    </a:p>
                  </a:txBody>
                  <a:tcPr/>
                </a:tc>
                <a:tc>
                  <a:txBody>
                    <a:bodyPr/>
                    <a:lstStyle/>
                    <a:p>
                      <a:r>
                        <a:rPr kumimoji="1" lang="en-US" altLang="ja-JP" sz="1400" kern="1200" baseline="0" dirty="0" smtClean="0">
                          <a:solidFill>
                            <a:schemeClr val="dk1"/>
                          </a:solidFill>
                          <a:latin typeface="+mn-lt"/>
                          <a:ea typeface="+mn-ea"/>
                          <a:cs typeface="+mn-cs"/>
                        </a:rPr>
                        <a:t>Berkeley DB Java Edition 4.0.92</a:t>
                      </a:r>
                      <a:endParaRPr kumimoji="1" lang="ja-JP" altLang="en-US" sz="1400" dirty="0"/>
                    </a:p>
                  </a:txBody>
                  <a:tcPr/>
                </a:tc>
                <a:tc>
                  <a:txBody>
                    <a:bodyPr/>
                    <a:lstStyle/>
                    <a:p>
                      <a:r>
                        <a:rPr kumimoji="1" lang="en-US" altLang="ja-JP" sz="1400" kern="1200" baseline="0" dirty="0" smtClean="0">
                          <a:solidFill>
                            <a:schemeClr val="dk1"/>
                          </a:solidFill>
                          <a:latin typeface="+mn-lt"/>
                          <a:ea typeface="+mn-ea"/>
                          <a:cs typeface="+mn-cs"/>
                        </a:rPr>
                        <a:t>Saxon-HE 9.2.0.5</a:t>
                      </a:r>
                      <a:endParaRPr kumimoji="1" lang="ja-JP" altLang="en-US" sz="1400" dirty="0"/>
                    </a:p>
                  </a:txBody>
                  <a:tcPr/>
                </a:tc>
                <a:tc>
                  <a:txBody>
                    <a:bodyPr/>
                    <a:lstStyle/>
                    <a:p>
                      <a:r>
                        <a:rPr kumimoji="1" lang="en-US" altLang="ja-JP" sz="1400" kern="1200" baseline="0" dirty="0" smtClean="0">
                          <a:solidFill>
                            <a:schemeClr val="dk1"/>
                          </a:solidFill>
                          <a:latin typeface="+mn-lt"/>
                          <a:ea typeface="+mn-ea"/>
                          <a:cs typeface="+mn-cs"/>
                        </a:rPr>
                        <a:t>Yazd Discussion Forum Software 3.0</a:t>
                      </a:r>
                      <a:endParaRPr kumimoji="1" lang="ja-JP" altLang="en-US" sz="1400" dirty="0"/>
                    </a:p>
                  </a:txBody>
                  <a:tcPr/>
                </a:tc>
              </a:tr>
              <a:tr h="373866">
                <a:tc>
                  <a:txBody>
                    <a:bodyPr/>
                    <a:lstStyle/>
                    <a:p>
                      <a:r>
                        <a:rPr kumimoji="1" lang="en-US" altLang="ja-JP" sz="1600" kern="1200" baseline="0" dirty="0" err="1" smtClean="0">
                          <a:solidFill>
                            <a:schemeClr val="dk1"/>
                          </a:solidFill>
                          <a:latin typeface="+mn-lt"/>
                          <a:ea typeface="+mn-ea"/>
                          <a:cs typeface="+mn-cs"/>
                        </a:rPr>
                        <a:t>vuze</a:t>
                      </a:r>
                      <a:r>
                        <a:rPr kumimoji="1" lang="en-US" altLang="ja-JP" sz="1600" kern="1200" baseline="0" dirty="0" smtClean="0">
                          <a:solidFill>
                            <a:schemeClr val="dk1"/>
                          </a:solidFill>
                          <a:latin typeface="+mn-lt"/>
                          <a:ea typeface="+mn-ea"/>
                          <a:cs typeface="+mn-cs"/>
                        </a:rPr>
                        <a:t> 4.3.1.2</a:t>
                      </a:r>
                      <a:endParaRPr kumimoji="1" lang="ja-JP" altLang="en-US" sz="1600" dirty="0"/>
                    </a:p>
                  </a:txBody>
                  <a:tcPr/>
                </a:tc>
                <a:tc>
                  <a:txBody>
                    <a:bodyPr/>
                    <a:lstStyle/>
                    <a:p>
                      <a:r>
                        <a:rPr kumimoji="1" lang="en-US" altLang="ja-JP" sz="1400" kern="1200" baseline="0" dirty="0" err="1" smtClean="0">
                          <a:solidFill>
                            <a:schemeClr val="dk1"/>
                          </a:solidFill>
                          <a:latin typeface="+mn-lt"/>
                          <a:ea typeface="+mn-ea"/>
                          <a:cs typeface="+mn-cs"/>
                        </a:rPr>
                        <a:t>Mckoi</a:t>
                      </a:r>
                      <a:r>
                        <a:rPr kumimoji="1" lang="en-US" altLang="ja-JP" sz="1400" kern="1200" baseline="0" dirty="0" smtClean="0">
                          <a:solidFill>
                            <a:schemeClr val="dk1"/>
                          </a:solidFill>
                          <a:latin typeface="+mn-lt"/>
                          <a:ea typeface="+mn-ea"/>
                          <a:cs typeface="+mn-cs"/>
                        </a:rPr>
                        <a:t> 1.0.3</a:t>
                      </a:r>
                      <a:endParaRPr kumimoji="1" lang="ja-JP" altLang="en-US" sz="1400" dirty="0"/>
                    </a:p>
                  </a:txBody>
                  <a:tcPr/>
                </a:tc>
                <a:tc>
                  <a:txBody>
                    <a:bodyPr/>
                    <a:lstStyle/>
                    <a:p>
                      <a:r>
                        <a:rPr kumimoji="1" lang="en-US" altLang="ja-JP" sz="1400" kern="1200" baseline="0" dirty="0" err="1" smtClean="0">
                          <a:solidFill>
                            <a:schemeClr val="dk1"/>
                          </a:solidFill>
                          <a:latin typeface="+mn-lt"/>
                          <a:ea typeface="+mn-ea"/>
                          <a:cs typeface="+mn-cs"/>
                        </a:rPr>
                        <a:t>Xalan</a:t>
                      </a:r>
                      <a:r>
                        <a:rPr kumimoji="1" lang="en-US" altLang="ja-JP" sz="1400" kern="1200" baseline="0" dirty="0" smtClean="0">
                          <a:solidFill>
                            <a:schemeClr val="dk1"/>
                          </a:solidFill>
                          <a:latin typeface="+mn-lt"/>
                          <a:ea typeface="+mn-ea"/>
                          <a:cs typeface="+mn-cs"/>
                        </a:rPr>
                        <a:t>-J 2.7.1</a:t>
                      </a:r>
                      <a:endParaRPr kumimoji="1" lang="ja-JP" altLang="en-US" sz="1400" dirty="0"/>
                    </a:p>
                  </a:txBody>
                  <a:tcPr/>
                </a:tc>
                <a:tc>
                  <a:txBody>
                    <a:bodyPr/>
                    <a:lstStyle/>
                    <a:p>
                      <a:r>
                        <a:rPr kumimoji="1" lang="en-US" altLang="ja-JP" sz="1400" kern="1200" baseline="0" dirty="0" smtClean="0">
                          <a:solidFill>
                            <a:schemeClr val="dk1"/>
                          </a:solidFill>
                          <a:latin typeface="+mn-lt"/>
                          <a:ea typeface="+mn-ea"/>
                          <a:cs typeface="+mn-cs"/>
                        </a:rPr>
                        <a:t>Order Portal 1.2.4</a:t>
                      </a:r>
                      <a:endParaRPr kumimoji="1" lang="ja-JP" altLang="en-US" sz="1400" dirty="0"/>
                    </a:p>
                  </a:txBody>
                  <a:tcPr/>
                </a:tc>
              </a:tr>
              <a:tr h="373866">
                <a:tc>
                  <a:txBody>
                    <a:bodyPr/>
                    <a:lstStyle/>
                    <a:p>
                      <a:r>
                        <a:rPr kumimoji="1" lang="en-US" altLang="ja-JP" sz="1600" kern="1200" baseline="0" dirty="0" err="1" smtClean="0">
                          <a:solidFill>
                            <a:schemeClr val="dk1"/>
                          </a:solidFill>
                          <a:latin typeface="+mn-lt"/>
                          <a:ea typeface="+mn-ea"/>
                          <a:cs typeface="+mn-cs"/>
                        </a:rPr>
                        <a:t>LimeWire</a:t>
                      </a:r>
                      <a:r>
                        <a:rPr kumimoji="1" lang="en-US" altLang="ja-JP" sz="1600" kern="1200" baseline="0" dirty="0" smtClean="0">
                          <a:solidFill>
                            <a:schemeClr val="dk1"/>
                          </a:solidFill>
                          <a:latin typeface="+mn-lt"/>
                          <a:ea typeface="+mn-ea"/>
                          <a:cs typeface="+mn-cs"/>
                        </a:rPr>
                        <a:t> 5.4</a:t>
                      </a:r>
                      <a:endParaRPr kumimoji="1" lang="ja-JP" altLang="en-US" sz="1600" dirty="0"/>
                    </a:p>
                  </a:txBody>
                  <a:tcPr/>
                </a:tc>
                <a:tc>
                  <a:txBody>
                    <a:bodyPr/>
                    <a:lstStyle/>
                    <a:p>
                      <a:r>
                        <a:rPr kumimoji="1" lang="en-US" altLang="ja-JP" sz="1400" kern="1200" baseline="0" dirty="0" err="1" smtClean="0">
                          <a:solidFill>
                            <a:schemeClr val="dk1"/>
                          </a:solidFill>
                          <a:latin typeface="+mn-lt"/>
                          <a:ea typeface="+mn-ea"/>
                          <a:cs typeface="+mn-cs"/>
                        </a:rPr>
                        <a:t>MyOODB</a:t>
                      </a:r>
                      <a:r>
                        <a:rPr kumimoji="1" lang="en-US" altLang="ja-JP" sz="1400" kern="1200" baseline="0" dirty="0" smtClean="0">
                          <a:solidFill>
                            <a:schemeClr val="dk1"/>
                          </a:solidFill>
                          <a:latin typeface="+mn-lt"/>
                          <a:ea typeface="+mn-ea"/>
                          <a:cs typeface="+mn-cs"/>
                        </a:rPr>
                        <a:t> 4.0.0</a:t>
                      </a:r>
                      <a:endParaRPr kumimoji="1" lang="ja-JP" altLang="en-US" sz="1400" dirty="0"/>
                    </a:p>
                  </a:txBody>
                  <a:tcPr/>
                </a:tc>
                <a:tc>
                  <a:txBody>
                    <a:bodyPr/>
                    <a:lstStyle/>
                    <a:p>
                      <a:r>
                        <a:rPr kumimoji="1" lang="en-US" altLang="ja-JP" sz="1400" kern="1200" baseline="0" dirty="0" err="1" smtClean="0">
                          <a:solidFill>
                            <a:schemeClr val="dk1"/>
                          </a:solidFill>
                          <a:latin typeface="+mn-lt"/>
                          <a:ea typeface="+mn-ea"/>
                          <a:cs typeface="+mn-cs"/>
                        </a:rPr>
                        <a:t>Xbeans</a:t>
                      </a:r>
                      <a:r>
                        <a:rPr kumimoji="1" lang="en-US" altLang="ja-JP" sz="1400" kern="1200" baseline="0" dirty="0" smtClean="0">
                          <a:solidFill>
                            <a:schemeClr val="dk1"/>
                          </a:solidFill>
                          <a:latin typeface="+mn-lt"/>
                          <a:ea typeface="+mn-ea"/>
                          <a:cs typeface="+mn-cs"/>
                        </a:rPr>
                        <a:t> 2.0.0</a:t>
                      </a:r>
                      <a:endParaRPr kumimoji="1" lang="ja-JP" altLang="en-US" sz="1400" dirty="0"/>
                    </a:p>
                  </a:txBody>
                  <a:tcPr/>
                </a:tc>
                <a:tc>
                  <a:txBody>
                    <a:bodyPr/>
                    <a:lstStyle/>
                    <a:p>
                      <a:r>
                        <a:rPr kumimoji="1" lang="en-US" altLang="ja-JP" sz="1400" kern="1200" baseline="0" dirty="0" smtClean="0">
                          <a:solidFill>
                            <a:schemeClr val="dk1"/>
                          </a:solidFill>
                          <a:latin typeface="+mn-lt"/>
                          <a:ea typeface="+mn-ea"/>
                          <a:cs typeface="+mn-cs"/>
                        </a:rPr>
                        <a:t>Arianne RPG 0.80</a:t>
                      </a:r>
                      <a:endParaRPr kumimoji="1" lang="ja-JP" altLang="en-US" sz="1400" dirty="0"/>
                    </a:p>
                  </a:txBody>
                  <a:tcPr/>
                </a:tc>
              </a:tr>
              <a:tr h="645303">
                <a:tc>
                  <a:txBody>
                    <a:bodyPr/>
                    <a:lstStyle/>
                    <a:p>
                      <a:endParaRPr kumimoji="1" lang="ja-JP" altLang="en-US" sz="1400" dirty="0"/>
                    </a:p>
                  </a:txBody>
                  <a:tcPr/>
                </a:tc>
                <a:tc>
                  <a:txBody>
                    <a:bodyPr/>
                    <a:lstStyle/>
                    <a:p>
                      <a:r>
                        <a:rPr kumimoji="1" lang="en-US" altLang="ja-JP" sz="1400" kern="1200" baseline="0" dirty="0" err="1" smtClean="0">
                          <a:solidFill>
                            <a:schemeClr val="dk1"/>
                          </a:solidFill>
                          <a:latin typeface="+mn-lt"/>
                          <a:ea typeface="+mn-ea"/>
                          <a:cs typeface="+mn-cs"/>
                        </a:rPr>
                        <a:t>NeoDatis</a:t>
                      </a:r>
                      <a:r>
                        <a:rPr kumimoji="1" lang="en-US" altLang="ja-JP" sz="1400" kern="1200" baseline="0" dirty="0" smtClean="0">
                          <a:solidFill>
                            <a:schemeClr val="dk1"/>
                          </a:solidFill>
                          <a:latin typeface="+mn-lt"/>
                          <a:ea typeface="+mn-ea"/>
                          <a:cs typeface="+mn-cs"/>
                        </a:rPr>
                        <a:t> 1.9.22.674</a:t>
                      </a:r>
                      <a:endParaRPr kumimoji="1" lang="ja-JP" altLang="en-US" sz="1400" dirty="0"/>
                    </a:p>
                  </a:txBody>
                  <a:tcPr/>
                </a:tc>
                <a:tc>
                  <a:txBody>
                    <a:bodyPr/>
                    <a:lstStyle/>
                    <a:p>
                      <a:r>
                        <a:rPr kumimoji="1" lang="en-US" altLang="ja-JP" sz="1400" kern="1200" baseline="0" dirty="0" err="1" smtClean="0">
                          <a:solidFill>
                            <a:schemeClr val="dk1"/>
                          </a:solidFill>
                          <a:latin typeface="+mn-lt"/>
                          <a:ea typeface="+mn-ea"/>
                          <a:cs typeface="+mn-cs"/>
                        </a:rPr>
                        <a:t>Xerces</a:t>
                      </a:r>
                      <a:r>
                        <a:rPr kumimoji="1" lang="en-US" altLang="ja-JP" sz="1400" kern="1200" baseline="0" dirty="0" smtClean="0">
                          <a:solidFill>
                            <a:schemeClr val="dk1"/>
                          </a:solidFill>
                          <a:latin typeface="+mn-lt"/>
                          <a:ea typeface="+mn-ea"/>
                          <a:cs typeface="+mn-cs"/>
                        </a:rPr>
                        <a:t>-J 2.9.0</a:t>
                      </a:r>
                      <a:endParaRPr kumimoji="1" lang="ja-JP" altLang="en-US" sz="1400" dirty="0"/>
                    </a:p>
                  </a:txBody>
                  <a:tcPr/>
                </a:tc>
                <a:tc>
                  <a:txBody>
                    <a:bodyPr/>
                    <a:lstStyle/>
                    <a:p>
                      <a:r>
                        <a:rPr kumimoji="1" lang="en-US" altLang="ja-JP" sz="1400" kern="1200" baseline="0" dirty="0" err="1" smtClean="0">
                          <a:solidFill>
                            <a:schemeClr val="dk1"/>
                          </a:solidFill>
                          <a:latin typeface="+mn-lt"/>
                          <a:ea typeface="+mn-ea"/>
                          <a:cs typeface="+mn-cs"/>
                        </a:rPr>
                        <a:t>JBoss</a:t>
                      </a:r>
                      <a:r>
                        <a:rPr kumimoji="1" lang="en-US" altLang="ja-JP" sz="1400" kern="1200" baseline="0" dirty="0" smtClean="0">
                          <a:solidFill>
                            <a:schemeClr val="dk1"/>
                          </a:solidFill>
                          <a:latin typeface="+mn-lt"/>
                          <a:ea typeface="+mn-ea"/>
                          <a:cs typeface="+mn-cs"/>
                        </a:rPr>
                        <a:t> Wiki Beta2</a:t>
                      </a:r>
                      <a:endParaRPr kumimoji="1" lang="ja-JP" altLang="en-US" sz="1400" dirty="0"/>
                    </a:p>
                  </a:txBody>
                  <a:tcPr/>
                </a:tc>
              </a:tr>
              <a:tr h="373866">
                <a:tc>
                  <a:txBody>
                    <a:bodyPr/>
                    <a:lstStyle/>
                    <a:p>
                      <a:endParaRPr kumimoji="1" lang="ja-JP" altLang="en-US" sz="1400" dirty="0"/>
                    </a:p>
                  </a:txBody>
                  <a:tcPr/>
                </a:tc>
                <a:tc>
                  <a:txBody>
                    <a:bodyPr/>
                    <a:lstStyle/>
                    <a:p>
                      <a:r>
                        <a:rPr kumimoji="1" lang="en-US" altLang="ja-JP" sz="1400" kern="1200" baseline="0" dirty="0" smtClean="0">
                          <a:solidFill>
                            <a:schemeClr val="dk1"/>
                          </a:solidFill>
                          <a:latin typeface="+mn-lt"/>
                          <a:ea typeface="+mn-ea"/>
                          <a:cs typeface="+mn-cs"/>
                        </a:rPr>
                        <a:t>OZONE 1.1</a:t>
                      </a:r>
                      <a:endParaRPr kumimoji="1" lang="ja-JP" altLang="en-US" sz="1400" dirty="0"/>
                    </a:p>
                  </a:txBody>
                  <a:tcPr/>
                </a:tc>
                <a:tc>
                  <a:txBody>
                    <a:bodyPr/>
                    <a:lstStyle/>
                    <a:p>
                      <a:r>
                        <a:rPr kumimoji="1" lang="en-US" altLang="ja-JP" sz="1400" kern="1200" baseline="0" dirty="0" smtClean="0">
                          <a:solidFill>
                            <a:schemeClr val="dk1"/>
                          </a:solidFill>
                          <a:latin typeface="+mn-lt"/>
                          <a:ea typeface="+mn-ea"/>
                          <a:cs typeface="+mn-cs"/>
                        </a:rPr>
                        <a:t>XOM 1.2.4</a:t>
                      </a:r>
                      <a:endParaRPr kumimoji="1" lang="ja-JP" altLang="en-US" sz="1400" dirty="0"/>
                    </a:p>
                  </a:txBody>
                  <a:tcPr/>
                </a:tc>
                <a:tc>
                  <a:txBody>
                    <a:bodyPr/>
                    <a:lstStyle/>
                    <a:p>
                      <a:r>
                        <a:rPr kumimoji="1" lang="en-US" altLang="ja-JP" sz="1400" kern="1200" baseline="0" dirty="0" smtClean="0">
                          <a:solidFill>
                            <a:schemeClr val="dk1"/>
                          </a:solidFill>
                          <a:latin typeface="+mn-lt"/>
                          <a:ea typeface="+mn-ea"/>
                          <a:cs typeface="+mn-cs"/>
                        </a:rPr>
                        <a:t>JSP Wiki 2.8.3</a:t>
                      </a:r>
                      <a:endParaRPr kumimoji="1" lang="ja-JP" altLang="en-US" sz="1400" dirty="0"/>
                    </a:p>
                  </a:txBody>
                  <a:tcPr/>
                </a:tc>
              </a:tr>
              <a:tr h="373866">
                <a:tc>
                  <a:txBody>
                    <a:bodyPr/>
                    <a:lstStyle/>
                    <a:p>
                      <a:endParaRPr kumimoji="1" lang="ja-JP" altLang="en-US" sz="1400" dirty="0"/>
                    </a:p>
                  </a:txBody>
                  <a:tcPr/>
                </a:tc>
                <a:tc>
                  <a:txBody>
                    <a:bodyPr/>
                    <a:lstStyle/>
                    <a:p>
                      <a:r>
                        <a:rPr kumimoji="1" lang="en-US" altLang="ja-JP" sz="1400" kern="1200" baseline="0" dirty="0" err="1" smtClean="0">
                          <a:solidFill>
                            <a:schemeClr val="dk1"/>
                          </a:solidFill>
                          <a:latin typeface="+mn-lt"/>
                          <a:ea typeface="+mn-ea"/>
                          <a:cs typeface="+mn-cs"/>
                        </a:rPr>
                        <a:t>tinySQL</a:t>
                      </a:r>
                      <a:r>
                        <a:rPr kumimoji="1" lang="en-US" altLang="ja-JP" sz="1400" kern="1200" baseline="0" dirty="0" smtClean="0">
                          <a:solidFill>
                            <a:schemeClr val="dk1"/>
                          </a:solidFill>
                          <a:latin typeface="+mn-lt"/>
                          <a:ea typeface="+mn-ea"/>
                          <a:cs typeface="+mn-cs"/>
                        </a:rPr>
                        <a:t> 2.26</a:t>
                      </a:r>
                      <a:endParaRPr kumimoji="1" lang="ja-JP" altLang="en-US" sz="1400" dirty="0"/>
                    </a:p>
                  </a:txBody>
                  <a:tcPr/>
                </a:tc>
                <a:tc>
                  <a:txBody>
                    <a:bodyPr/>
                    <a:lstStyle/>
                    <a:p>
                      <a:r>
                        <a:rPr kumimoji="1" lang="en-US" altLang="ja-JP" sz="1400" kern="1200" baseline="0" dirty="0" smtClean="0">
                          <a:solidFill>
                            <a:schemeClr val="dk1"/>
                          </a:solidFill>
                          <a:latin typeface="+mn-lt"/>
                          <a:ea typeface="+mn-ea"/>
                          <a:cs typeface="+mn-cs"/>
                        </a:rPr>
                        <a:t>XPP3 1.1.4</a:t>
                      </a:r>
                      <a:endParaRPr kumimoji="1" lang="ja-JP" altLang="en-US" sz="1400" dirty="0"/>
                    </a:p>
                  </a:txBody>
                  <a:tcPr/>
                </a:tc>
                <a:tc>
                  <a:txBody>
                    <a:bodyPr/>
                    <a:lstStyle/>
                    <a:p>
                      <a:r>
                        <a:rPr kumimoji="1" lang="en-US" altLang="ja-JP" sz="1400" kern="1200" baseline="0" dirty="0" err="1" smtClean="0">
                          <a:solidFill>
                            <a:schemeClr val="dk1"/>
                          </a:solidFill>
                          <a:latin typeface="+mn-lt"/>
                          <a:ea typeface="+mn-ea"/>
                          <a:cs typeface="+mn-cs"/>
                        </a:rPr>
                        <a:t>SnipSnap</a:t>
                      </a:r>
                      <a:r>
                        <a:rPr kumimoji="1" lang="en-US" altLang="ja-JP" sz="1400" kern="1200" baseline="0" dirty="0" smtClean="0">
                          <a:solidFill>
                            <a:schemeClr val="dk1"/>
                          </a:solidFill>
                          <a:latin typeface="+mn-lt"/>
                          <a:ea typeface="+mn-ea"/>
                          <a:cs typeface="+mn-cs"/>
                        </a:rPr>
                        <a:t> 1.0b3</a:t>
                      </a:r>
                      <a:endParaRPr kumimoji="1" lang="ja-JP" altLang="en-US" sz="1400" dirty="0"/>
                    </a:p>
                  </a:txBody>
                  <a:tcPr/>
                </a:tc>
              </a:tr>
              <a:tr h="373866">
                <a:tc>
                  <a:txBody>
                    <a:bodyPr/>
                    <a:lstStyle/>
                    <a:p>
                      <a:endParaRPr kumimoji="1" lang="ja-JP" altLang="en-US" sz="1400" dirty="0"/>
                    </a:p>
                  </a:txBody>
                  <a:tcPr/>
                </a:tc>
                <a:tc>
                  <a:txBody>
                    <a:bodyPr/>
                    <a:lstStyle/>
                    <a:p>
                      <a:endParaRPr kumimoji="1" lang="ja-JP" altLang="en-US" sz="1400"/>
                    </a:p>
                  </a:txBody>
                  <a:tcPr/>
                </a:tc>
                <a:tc>
                  <a:txBody>
                    <a:bodyPr/>
                    <a:lstStyle/>
                    <a:p>
                      <a:r>
                        <a:rPr kumimoji="1" lang="en-US" altLang="ja-JP" sz="1400" kern="1200" baseline="0" dirty="0" err="1" smtClean="0">
                          <a:solidFill>
                            <a:schemeClr val="dk1"/>
                          </a:solidFill>
                          <a:latin typeface="+mn-lt"/>
                          <a:ea typeface="+mn-ea"/>
                          <a:cs typeface="+mn-cs"/>
                        </a:rPr>
                        <a:t>Xstream</a:t>
                      </a:r>
                      <a:r>
                        <a:rPr kumimoji="1" lang="en-US" altLang="ja-JP" sz="1400" kern="1200" baseline="0" dirty="0" smtClean="0">
                          <a:solidFill>
                            <a:schemeClr val="dk1"/>
                          </a:solidFill>
                          <a:latin typeface="+mn-lt"/>
                          <a:ea typeface="+mn-ea"/>
                          <a:cs typeface="+mn-cs"/>
                        </a:rPr>
                        <a:t> 1.3.1</a:t>
                      </a:r>
                      <a:endParaRPr kumimoji="1" lang="ja-JP" altLang="en-US" sz="1400" dirty="0"/>
                    </a:p>
                  </a:txBody>
                  <a:tcPr/>
                </a:tc>
                <a:tc>
                  <a:txBody>
                    <a:bodyPr/>
                    <a:lstStyle/>
                    <a:p>
                      <a:endParaRPr kumimoji="1" lang="ja-JP" altLang="en-US" sz="1400" dirty="0"/>
                    </a:p>
                  </a:txBody>
                  <a:tcPr/>
                </a:tc>
              </a:tr>
            </a:tbl>
          </a:graphicData>
        </a:graphic>
      </p:graphicFrame>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37</a:t>
            </a:fld>
            <a:endParaRPr kumimoji="1" lang="ja-JP" alt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メソッド情報の抽出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ソースコードの構文解析</a:t>
            </a:r>
            <a:r>
              <a:rPr kumimoji="1" lang="ja-JP" altLang="en-US" smtClean="0"/>
              <a:t>を行い</a:t>
            </a:r>
            <a:r>
              <a:rPr lang="ja-JP" altLang="en-US" smtClean="0"/>
              <a:t>各メソッドから</a:t>
            </a:r>
            <a:r>
              <a:rPr kumimoji="1" lang="ja-JP" altLang="en-US" smtClean="0"/>
              <a:t>以下</a:t>
            </a:r>
            <a:r>
              <a:rPr kumimoji="1" lang="ja-JP" altLang="en-US" dirty="0" smtClean="0"/>
              <a:t>の情報を抽出</a:t>
            </a:r>
            <a:endParaRPr kumimoji="1" lang="en-US" altLang="ja-JP" dirty="0" smtClean="0"/>
          </a:p>
          <a:p>
            <a:pPr lvl="1"/>
            <a:r>
              <a:rPr kumimoji="1" lang="ja-JP" altLang="en-US" dirty="0" smtClean="0"/>
              <a:t>メソッド名</a:t>
            </a:r>
            <a:endParaRPr kumimoji="1" lang="en-US" altLang="ja-JP" dirty="0" smtClean="0"/>
          </a:p>
          <a:p>
            <a:pPr lvl="1"/>
            <a:r>
              <a:rPr lang="ja-JP" altLang="en-US" dirty="0" smtClean="0"/>
              <a:t>戻り値の型名</a:t>
            </a:r>
            <a:endParaRPr lang="en-US" altLang="ja-JP" dirty="0" smtClean="0"/>
          </a:p>
          <a:p>
            <a:pPr lvl="1"/>
            <a:r>
              <a:rPr kumimoji="1" lang="ja-JP" altLang="en-US" dirty="0" smtClean="0"/>
              <a:t>仮引数の型名</a:t>
            </a:r>
            <a:r>
              <a:rPr lang="ja-JP" altLang="en-US" dirty="0" smtClean="0"/>
              <a:t>・仮引数名</a:t>
            </a:r>
            <a:endParaRPr kumimoji="1" lang="en-US" altLang="ja-JP" dirty="0" smtClean="0"/>
          </a:p>
          <a:p>
            <a:pPr lvl="1"/>
            <a:r>
              <a:rPr kumimoji="1" lang="ja-JP" altLang="en-US" dirty="0" smtClean="0"/>
              <a:t>クラス名</a:t>
            </a:r>
            <a:endParaRPr kumimoji="1" lang="en-US" altLang="ja-JP" dirty="0" smtClean="0"/>
          </a:p>
          <a:p>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38</a:t>
            </a:fld>
            <a:endParaRPr kumimoji="1" lang="ja-JP" alt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just"/>
            <a:r>
              <a:rPr lang="ja-JP" altLang="en-US" dirty="0" smtClean="0"/>
              <a:t>概要</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スライド番号プレースホルダ 3"/>
          <p:cNvSpPr>
            <a:spLocks noGrp="1"/>
          </p:cNvSpPr>
          <p:nvPr>
            <p:ph type="sldNum" sz="quarter" idx="12"/>
          </p:nvPr>
        </p:nvSpPr>
        <p:spPr>
          <a:xfrm>
            <a:off x="7042150" y="5938838"/>
            <a:ext cx="1905000" cy="457200"/>
          </a:xfrm>
        </p:spPr>
        <p:txBody>
          <a:bodyPr/>
          <a:lstStyle/>
          <a:p>
            <a:fld id="{5345D66B-3CB7-446E-9308-80CBA0A58CFD}" type="slidenum">
              <a:rPr lang="en-US" altLang="ja-JP"/>
              <a:pPr/>
              <a:t>39</a:t>
            </a:fld>
            <a:endParaRPr lang="en-US" altLang="ja-JP"/>
          </a:p>
        </p:txBody>
      </p:sp>
      <p:sp>
        <p:nvSpPr>
          <p:cNvPr id="5" name="AutoShape 20"/>
          <p:cNvSpPr>
            <a:spLocks noChangeArrowheads="1"/>
          </p:cNvSpPr>
          <p:nvPr/>
        </p:nvSpPr>
        <p:spPr bwMode="auto">
          <a:xfrm>
            <a:off x="152400" y="3124200"/>
            <a:ext cx="4114800" cy="533400"/>
          </a:xfrm>
          <a:prstGeom prst="roundRect">
            <a:avLst>
              <a:gd name="adj" fmla="val 16667"/>
            </a:avLst>
          </a:prstGeom>
          <a:solidFill>
            <a:schemeClr val="bg1"/>
          </a:solidFill>
          <a:ln w="9525">
            <a:solidFill>
              <a:schemeClr val="tx1"/>
            </a:solidFill>
            <a:round/>
            <a:headEnd/>
            <a:tailEnd/>
          </a:ln>
          <a:effectLst/>
        </p:spPr>
        <p:txBody>
          <a:bodyPr wrap="none" anchor="ctr"/>
          <a:lstStyle/>
          <a:p>
            <a:endParaRPr lang="ja-JP" altLang="ja-JP" sz="1600">
              <a:latin typeface="Arial" charset="0"/>
            </a:endParaRPr>
          </a:p>
        </p:txBody>
      </p:sp>
      <p:sp>
        <p:nvSpPr>
          <p:cNvPr id="6" name="AutoShape 21"/>
          <p:cNvSpPr>
            <a:spLocks noChangeArrowheads="1"/>
          </p:cNvSpPr>
          <p:nvPr/>
        </p:nvSpPr>
        <p:spPr bwMode="auto">
          <a:xfrm>
            <a:off x="76200" y="3048000"/>
            <a:ext cx="4114800" cy="533400"/>
          </a:xfrm>
          <a:prstGeom prst="roundRect">
            <a:avLst>
              <a:gd name="adj" fmla="val 16667"/>
            </a:avLst>
          </a:prstGeom>
          <a:solidFill>
            <a:schemeClr val="bg1"/>
          </a:solidFill>
          <a:ln w="9525">
            <a:solidFill>
              <a:schemeClr val="tx1"/>
            </a:solidFill>
            <a:round/>
            <a:headEnd/>
            <a:tailEnd/>
          </a:ln>
          <a:effectLst/>
        </p:spPr>
        <p:txBody>
          <a:bodyPr wrap="none" anchor="ctr"/>
          <a:lstStyle/>
          <a:p>
            <a:endParaRPr lang="ja-JP" altLang="ja-JP" sz="1600">
              <a:latin typeface="Arial" charset="0"/>
            </a:endParaRPr>
          </a:p>
        </p:txBody>
      </p:sp>
      <p:sp>
        <p:nvSpPr>
          <p:cNvPr id="7" name="AutoShape 22"/>
          <p:cNvSpPr>
            <a:spLocks noChangeArrowheads="1"/>
          </p:cNvSpPr>
          <p:nvPr/>
        </p:nvSpPr>
        <p:spPr bwMode="auto">
          <a:xfrm>
            <a:off x="0" y="2971800"/>
            <a:ext cx="4114800" cy="533400"/>
          </a:xfrm>
          <a:prstGeom prst="roundRect">
            <a:avLst>
              <a:gd name="adj" fmla="val 16667"/>
            </a:avLst>
          </a:prstGeom>
          <a:solidFill>
            <a:schemeClr val="bg1"/>
          </a:solidFill>
          <a:ln w="9525">
            <a:solidFill>
              <a:schemeClr val="tx1"/>
            </a:solidFill>
            <a:round/>
            <a:headEnd/>
            <a:tailEnd/>
          </a:ln>
          <a:effectLst/>
        </p:spPr>
        <p:txBody>
          <a:bodyPr wrap="none" anchor="ctr"/>
          <a:lstStyle/>
          <a:p>
            <a:r>
              <a:rPr lang="en-US" altLang="ja-JP" sz="1600" dirty="0">
                <a:latin typeface="Arial" charset="0"/>
              </a:rPr>
              <a:t>(void) </a:t>
            </a:r>
            <a:r>
              <a:rPr lang="en-US" altLang="ja-JP" sz="1600" u="sng" dirty="0">
                <a:latin typeface="Arial" charset="0"/>
              </a:rPr>
              <a:t>add</a:t>
            </a:r>
            <a:r>
              <a:rPr lang="en-US" altLang="ja-JP" sz="1600" dirty="0">
                <a:latin typeface="Arial" charset="0"/>
              </a:rPr>
              <a:t> </a:t>
            </a:r>
            <a:r>
              <a:rPr lang="en-US" altLang="ja-JP" sz="1600" u="sng" dirty="0">
                <a:latin typeface="Arial" charset="0"/>
              </a:rPr>
              <a:t>Product</a:t>
            </a:r>
            <a:r>
              <a:rPr lang="en-US" altLang="ja-JP" sz="1600" dirty="0">
                <a:latin typeface="Arial" charset="0"/>
              </a:rPr>
              <a:t>(</a:t>
            </a:r>
            <a:r>
              <a:rPr lang="en-US" altLang="ja-JP" sz="1600" u="sng" dirty="0">
                <a:latin typeface="Arial" charset="0"/>
              </a:rPr>
              <a:t>Product</a:t>
            </a:r>
            <a:r>
              <a:rPr lang="en-US" altLang="ja-JP" sz="1600" dirty="0">
                <a:latin typeface="Arial" charset="0"/>
              </a:rPr>
              <a:t>) in class </a:t>
            </a:r>
            <a:r>
              <a:rPr lang="en-US" altLang="ja-JP" sz="1600" u="sng" dirty="0">
                <a:latin typeface="Arial" charset="0"/>
              </a:rPr>
              <a:t>Stock</a:t>
            </a:r>
          </a:p>
          <a:p>
            <a:r>
              <a:rPr lang="en-US" altLang="ja-JP" sz="1600" dirty="0">
                <a:latin typeface="Arial" charset="0"/>
              </a:rPr>
              <a:t>         </a:t>
            </a:r>
            <a:r>
              <a:rPr lang="ja-JP" altLang="en-US" sz="1600" dirty="0">
                <a:latin typeface="Arial" charset="0"/>
              </a:rPr>
              <a:t>動詞  名詞</a:t>
            </a:r>
            <a:r>
              <a:rPr lang="en-US" altLang="ja-JP" sz="1600" dirty="0">
                <a:latin typeface="Arial" charset="0"/>
              </a:rPr>
              <a:t>1    </a:t>
            </a:r>
            <a:r>
              <a:rPr lang="ja-JP" altLang="en-US" sz="1600" dirty="0">
                <a:latin typeface="Arial" charset="0"/>
              </a:rPr>
              <a:t>名詞</a:t>
            </a:r>
            <a:r>
              <a:rPr lang="en-US" altLang="ja-JP" sz="1600" dirty="0">
                <a:latin typeface="Arial" charset="0"/>
              </a:rPr>
              <a:t>1                 </a:t>
            </a:r>
            <a:r>
              <a:rPr lang="ja-JP" altLang="en-US" sz="1600" dirty="0">
                <a:latin typeface="Arial" charset="0"/>
              </a:rPr>
              <a:t>名詞</a:t>
            </a:r>
            <a:r>
              <a:rPr lang="en-US" altLang="ja-JP" sz="1600" dirty="0">
                <a:latin typeface="Arial" charset="0"/>
              </a:rPr>
              <a:t>2</a:t>
            </a:r>
          </a:p>
        </p:txBody>
      </p:sp>
      <p:sp>
        <p:nvSpPr>
          <p:cNvPr id="8" name="Text Box 23"/>
          <p:cNvSpPr txBox="1">
            <a:spLocks noChangeArrowheads="1"/>
          </p:cNvSpPr>
          <p:nvPr/>
        </p:nvSpPr>
        <p:spPr bwMode="auto">
          <a:xfrm>
            <a:off x="5257800" y="2209800"/>
            <a:ext cx="1219200" cy="336550"/>
          </a:xfrm>
          <a:prstGeom prst="rect">
            <a:avLst/>
          </a:prstGeom>
          <a:noFill/>
          <a:ln w="9525">
            <a:noFill/>
            <a:miter lim="800000"/>
            <a:headEnd/>
            <a:tailEnd/>
          </a:ln>
          <a:effectLst/>
        </p:spPr>
        <p:txBody>
          <a:bodyPr>
            <a:spAutoFit/>
          </a:bodyPr>
          <a:lstStyle/>
          <a:p>
            <a:r>
              <a:rPr lang="ja-JP" altLang="en-US" sz="1600">
                <a:solidFill>
                  <a:srgbClr val="008000"/>
                </a:solidFill>
                <a:latin typeface="Arial" charset="0"/>
                <a:ea typeface="HGS創英角ｺﾞｼｯｸUB" pitchFamily="50" charset="-128"/>
              </a:rPr>
              <a:t>抽出ルール</a:t>
            </a:r>
          </a:p>
        </p:txBody>
      </p:sp>
      <p:sp>
        <p:nvSpPr>
          <p:cNvPr id="9" name="Text Box 24"/>
          <p:cNvSpPr txBox="1">
            <a:spLocks noChangeArrowheads="1"/>
          </p:cNvSpPr>
          <p:nvPr/>
        </p:nvSpPr>
        <p:spPr bwMode="auto">
          <a:xfrm>
            <a:off x="228600" y="2590800"/>
            <a:ext cx="1403350" cy="336550"/>
          </a:xfrm>
          <a:prstGeom prst="rect">
            <a:avLst/>
          </a:prstGeom>
          <a:noFill/>
          <a:ln w="9525">
            <a:noFill/>
            <a:miter lim="800000"/>
            <a:headEnd/>
            <a:tailEnd/>
          </a:ln>
          <a:effectLst/>
        </p:spPr>
        <p:txBody>
          <a:bodyPr wrap="none">
            <a:spAutoFit/>
          </a:bodyPr>
          <a:lstStyle/>
          <a:p>
            <a:r>
              <a:rPr lang="ja-JP" altLang="en-US" sz="1600">
                <a:solidFill>
                  <a:srgbClr val="008000"/>
                </a:solidFill>
                <a:ea typeface="HGS創英角ｺﾞｼｯｸUB" pitchFamily="50" charset="-128"/>
              </a:rPr>
              <a:t>メソッド情報</a:t>
            </a:r>
          </a:p>
        </p:txBody>
      </p:sp>
      <p:sp>
        <p:nvSpPr>
          <p:cNvPr id="10" name="Text Box 25"/>
          <p:cNvSpPr txBox="1">
            <a:spLocks noChangeArrowheads="1"/>
          </p:cNvSpPr>
          <p:nvPr/>
        </p:nvSpPr>
        <p:spPr bwMode="auto">
          <a:xfrm>
            <a:off x="1066800" y="4038600"/>
            <a:ext cx="2879725" cy="336550"/>
          </a:xfrm>
          <a:prstGeom prst="rect">
            <a:avLst/>
          </a:prstGeom>
          <a:noFill/>
          <a:ln w="9525">
            <a:noFill/>
            <a:miter lim="800000"/>
            <a:headEnd/>
            <a:tailEnd/>
          </a:ln>
          <a:effectLst/>
        </p:spPr>
        <p:txBody>
          <a:bodyPr wrap="none">
            <a:spAutoFit/>
          </a:bodyPr>
          <a:lstStyle/>
          <a:p>
            <a:r>
              <a:rPr lang="ja-JP" altLang="en-US" sz="1600">
                <a:solidFill>
                  <a:srgbClr val="008000"/>
                </a:solidFill>
                <a:latin typeface="HGS創英角ｺﾞｼｯｸUB" pitchFamily="50" charset="-128"/>
                <a:ea typeface="HGS創英角ｺﾞｼｯｸUB" pitchFamily="50" charset="-128"/>
              </a:rPr>
              <a:t>動詞</a:t>
            </a:r>
            <a:r>
              <a:rPr lang="en-US" altLang="ja-JP" sz="1600">
                <a:solidFill>
                  <a:srgbClr val="008000"/>
                </a:solidFill>
                <a:latin typeface="HGS創英角ｺﾞｼｯｸUB" pitchFamily="50" charset="-128"/>
                <a:ea typeface="HGS創英角ｺﾞｼｯｸUB" pitchFamily="50" charset="-128"/>
              </a:rPr>
              <a:t>-</a:t>
            </a:r>
            <a:r>
              <a:rPr lang="ja-JP" altLang="en-US" sz="1600">
                <a:solidFill>
                  <a:srgbClr val="008000"/>
                </a:solidFill>
                <a:latin typeface="HGS創英角ｺﾞｼｯｸUB" pitchFamily="50" charset="-128"/>
                <a:ea typeface="HGS創英角ｺﾞｼｯｸUB" pitchFamily="50" charset="-128"/>
              </a:rPr>
              <a:t>直接目的語</a:t>
            </a:r>
            <a:r>
              <a:rPr lang="en-US" altLang="ja-JP" sz="1600">
                <a:solidFill>
                  <a:srgbClr val="008000"/>
                </a:solidFill>
                <a:latin typeface="HGS創英角ｺﾞｼｯｸUB" pitchFamily="50" charset="-128"/>
                <a:ea typeface="HGS創英角ｺﾞｼｯｸUB" pitchFamily="50" charset="-128"/>
              </a:rPr>
              <a:t>-</a:t>
            </a:r>
            <a:r>
              <a:rPr lang="ja-JP" altLang="en-US" sz="1600">
                <a:solidFill>
                  <a:srgbClr val="008000"/>
                </a:solidFill>
                <a:latin typeface="HGS創英角ｺﾞｼｯｸUB" pitchFamily="50" charset="-128"/>
                <a:ea typeface="HGS創英角ｺﾞｼｯｸUB" pitchFamily="50" charset="-128"/>
              </a:rPr>
              <a:t>間接目的語</a:t>
            </a:r>
          </a:p>
        </p:txBody>
      </p:sp>
      <p:sp>
        <p:nvSpPr>
          <p:cNvPr id="11" name="Documents"/>
          <p:cNvSpPr>
            <a:spLocks noEditPoints="1" noChangeArrowheads="1"/>
          </p:cNvSpPr>
          <p:nvPr/>
        </p:nvSpPr>
        <p:spPr bwMode="auto">
          <a:xfrm>
            <a:off x="1600200" y="1828800"/>
            <a:ext cx="762000" cy="53340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12" name="Text Box 27"/>
          <p:cNvSpPr txBox="1">
            <a:spLocks noChangeArrowheads="1"/>
          </p:cNvSpPr>
          <p:nvPr/>
        </p:nvSpPr>
        <p:spPr bwMode="auto">
          <a:xfrm>
            <a:off x="1295400" y="1524000"/>
            <a:ext cx="1403350" cy="336550"/>
          </a:xfrm>
          <a:prstGeom prst="rect">
            <a:avLst/>
          </a:prstGeom>
          <a:noFill/>
          <a:ln w="9525">
            <a:noFill/>
            <a:miter lim="800000"/>
            <a:headEnd/>
            <a:tailEnd/>
          </a:ln>
          <a:effectLst/>
        </p:spPr>
        <p:txBody>
          <a:bodyPr wrap="none">
            <a:spAutoFit/>
          </a:bodyPr>
          <a:lstStyle/>
          <a:p>
            <a:pPr algn="ctr"/>
            <a:r>
              <a:rPr lang="ja-JP" altLang="en-US" sz="1600">
                <a:solidFill>
                  <a:srgbClr val="008000"/>
                </a:solidFill>
                <a:latin typeface="Arial" charset="0"/>
                <a:ea typeface="HGS創英角ｺﾞｼｯｸUB" pitchFamily="50" charset="-128"/>
              </a:rPr>
              <a:t>ソースコード</a:t>
            </a:r>
          </a:p>
        </p:txBody>
      </p:sp>
      <p:sp>
        <p:nvSpPr>
          <p:cNvPr id="13" name="Text Box 28"/>
          <p:cNvSpPr txBox="1">
            <a:spLocks noChangeArrowheads="1"/>
          </p:cNvSpPr>
          <p:nvPr/>
        </p:nvSpPr>
        <p:spPr bwMode="auto">
          <a:xfrm>
            <a:off x="5257800" y="3810000"/>
            <a:ext cx="2012950" cy="366713"/>
          </a:xfrm>
          <a:prstGeom prst="rect">
            <a:avLst/>
          </a:prstGeom>
          <a:noFill/>
          <a:ln w="9525">
            <a:noFill/>
            <a:miter lim="800000"/>
            <a:headEnd/>
            <a:tailEnd/>
          </a:ln>
          <a:effectLst/>
        </p:spPr>
        <p:txBody>
          <a:bodyPr wrap="none">
            <a:spAutoFit/>
          </a:bodyPr>
          <a:lstStyle/>
          <a:p>
            <a:r>
              <a:rPr lang="ja-JP" altLang="en-US">
                <a:ea typeface="メイリオ" pitchFamily="50" charset="-128"/>
              </a:rPr>
              <a:t>事前に人手で定義</a:t>
            </a:r>
          </a:p>
        </p:txBody>
      </p:sp>
      <p:sp>
        <p:nvSpPr>
          <p:cNvPr id="14" name="Text Box 29"/>
          <p:cNvSpPr txBox="1">
            <a:spLocks noChangeArrowheads="1"/>
          </p:cNvSpPr>
          <p:nvPr/>
        </p:nvSpPr>
        <p:spPr bwMode="auto">
          <a:xfrm>
            <a:off x="5257800" y="2667000"/>
            <a:ext cx="3886200" cy="1079500"/>
          </a:xfrm>
          <a:prstGeom prst="rect">
            <a:avLst/>
          </a:prstGeom>
          <a:solidFill>
            <a:schemeClr val="bg1"/>
          </a:solidFill>
          <a:ln w="9525">
            <a:solidFill>
              <a:schemeClr val="tx1"/>
            </a:solidFill>
            <a:miter lim="800000"/>
            <a:headEnd/>
            <a:tailEnd/>
          </a:ln>
          <a:effectLst/>
        </p:spPr>
        <p:txBody>
          <a:bodyPr/>
          <a:lstStyle/>
          <a:p>
            <a:endParaRPr lang="ja-JP" altLang="ja-JP" sz="1600">
              <a:latin typeface="Arial" charset="0"/>
            </a:endParaRPr>
          </a:p>
        </p:txBody>
      </p:sp>
      <p:sp>
        <p:nvSpPr>
          <p:cNvPr id="15" name="Text Box 30"/>
          <p:cNvSpPr txBox="1">
            <a:spLocks noChangeArrowheads="1"/>
          </p:cNvSpPr>
          <p:nvPr/>
        </p:nvSpPr>
        <p:spPr bwMode="auto">
          <a:xfrm>
            <a:off x="5181600" y="2590800"/>
            <a:ext cx="3886200" cy="1079500"/>
          </a:xfrm>
          <a:prstGeom prst="rect">
            <a:avLst/>
          </a:prstGeom>
          <a:solidFill>
            <a:schemeClr val="bg1"/>
          </a:solidFill>
          <a:ln w="9525">
            <a:solidFill>
              <a:schemeClr val="tx1"/>
            </a:solidFill>
            <a:miter lim="800000"/>
            <a:headEnd/>
            <a:tailEnd/>
          </a:ln>
          <a:effectLst/>
        </p:spPr>
        <p:txBody>
          <a:bodyPr/>
          <a:lstStyle/>
          <a:p>
            <a:endParaRPr lang="ja-JP" altLang="ja-JP" sz="1600">
              <a:latin typeface="Arial" charset="0"/>
            </a:endParaRPr>
          </a:p>
        </p:txBody>
      </p:sp>
      <p:sp>
        <p:nvSpPr>
          <p:cNvPr id="16" name="Text Box 31"/>
          <p:cNvSpPr txBox="1">
            <a:spLocks noChangeArrowheads="1"/>
          </p:cNvSpPr>
          <p:nvPr/>
        </p:nvSpPr>
        <p:spPr bwMode="auto">
          <a:xfrm>
            <a:off x="5105400" y="2514600"/>
            <a:ext cx="3886200" cy="1079500"/>
          </a:xfrm>
          <a:prstGeom prst="rect">
            <a:avLst/>
          </a:prstGeom>
          <a:solidFill>
            <a:schemeClr val="bg1"/>
          </a:solidFill>
          <a:ln w="9525">
            <a:solidFill>
              <a:schemeClr val="tx1"/>
            </a:solidFill>
            <a:miter lim="800000"/>
            <a:headEnd/>
            <a:tailEnd/>
          </a:ln>
          <a:effectLst/>
        </p:spPr>
        <p:txBody>
          <a:bodyPr>
            <a:spAutoFit/>
          </a:bodyPr>
          <a:lstStyle/>
          <a:p>
            <a:r>
              <a:rPr lang="en-US" altLang="ja-JP" sz="1600" u="sng">
                <a:latin typeface="Arial" charset="0"/>
              </a:rPr>
              <a:t>(void)  </a:t>
            </a:r>
            <a:r>
              <a:rPr lang="ja-JP" altLang="en-US" sz="1600" u="sng">
                <a:latin typeface="Arial" charset="0"/>
              </a:rPr>
              <a:t>動詞 名詞</a:t>
            </a:r>
            <a:r>
              <a:rPr lang="en-US" altLang="ja-JP" sz="1600" u="sng">
                <a:latin typeface="Arial" charset="0"/>
              </a:rPr>
              <a:t>1 (</a:t>
            </a:r>
            <a:r>
              <a:rPr lang="ja-JP" altLang="en-US" sz="1600" u="sng">
                <a:latin typeface="Arial" charset="0"/>
              </a:rPr>
              <a:t>名詞</a:t>
            </a:r>
            <a:r>
              <a:rPr lang="en-US" altLang="ja-JP" sz="1600" u="sng">
                <a:latin typeface="Arial" charset="0"/>
              </a:rPr>
              <a:t>1) in class </a:t>
            </a:r>
            <a:r>
              <a:rPr lang="ja-JP" altLang="en-US" sz="1600" u="sng">
                <a:latin typeface="Arial" charset="0"/>
              </a:rPr>
              <a:t>名詞</a:t>
            </a:r>
            <a:r>
              <a:rPr lang="en-US" altLang="ja-JP" sz="1600" u="sng">
                <a:latin typeface="Arial" charset="0"/>
              </a:rPr>
              <a:t>2</a:t>
            </a:r>
          </a:p>
          <a:p>
            <a:r>
              <a:rPr lang="en-US" altLang="ja-JP" sz="1600">
                <a:latin typeface="Arial" charset="0"/>
              </a:rPr>
              <a:t>                  </a:t>
            </a:r>
            <a:r>
              <a:rPr lang="ja-JP" altLang="en-US" sz="1600">
                <a:latin typeface="Arial" charset="0"/>
              </a:rPr>
              <a:t>動詞 ： 動詞</a:t>
            </a:r>
          </a:p>
          <a:p>
            <a:r>
              <a:rPr lang="ja-JP" altLang="en-US" sz="1600">
                <a:latin typeface="Arial" charset="0"/>
              </a:rPr>
              <a:t>        直接目的語 ： 名詞</a:t>
            </a:r>
            <a:r>
              <a:rPr lang="en-US" altLang="ja-JP" sz="1600">
                <a:latin typeface="Arial" charset="0"/>
              </a:rPr>
              <a:t>1</a:t>
            </a:r>
          </a:p>
          <a:p>
            <a:r>
              <a:rPr lang="en-US" altLang="ja-JP" sz="1600">
                <a:latin typeface="Arial" charset="0"/>
              </a:rPr>
              <a:t>        </a:t>
            </a:r>
            <a:r>
              <a:rPr lang="ja-JP" altLang="en-US" sz="1600">
                <a:latin typeface="Arial" charset="0"/>
              </a:rPr>
              <a:t>間接目的語 ： 名詞</a:t>
            </a:r>
            <a:r>
              <a:rPr lang="en-US" altLang="ja-JP" sz="1600">
                <a:latin typeface="Arial" charset="0"/>
              </a:rPr>
              <a:t>2</a:t>
            </a:r>
          </a:p>
        </p:txBody>
      </p:sp>
      <p:sp>
        <p:nvSpPr>
          <p:cNvPr id="17" name="AutoShape 32"/>
          <p:cNvSpPr>
            <a:spLocks noChangeArrowheads="1"/>
          </p:cNvSpPr>
          <p:nvPr/>
        </p:nvSpPr>
        <p:spPr bwMode="auto">
          <a:xfrm>
            <a:off x="5181600" y="3124200"/>
            <a:ext cx="304800" cy="180975"/>
          </a:xfrm>
          <a:prstGeom prst="rightArrow">
            <a:avLst>
              <a:gd name="adj1" fmla="val 50000"/>
              <a:gd name="adj2" fmla="val 42105"/>
            </a:avLst>
          </a:prstGeom>
          <a:solidFill>
            <a:schemeClr val="tx1"/>
          </a:solidFill>
          <a:ln w="9525">
            <a:solidFill>
              <a:schemeClr val="tx1"/>
            </a:solidFill>
            <a:miter lim="800000"/>
            <a:headEnd/>
            <a:tailEnd/>
          </a:ln>
          <a:effectLst/>
        </p:spPr>
        <p:txBody>
          <a:bodyPr wrap="none" anchor="ctr"/>
          <a:lstStyle/>
          <a:p>
            <a:endParaRPr lang="ja-JP" altLang="en-US"/>
          </a:p>
        </p:txBody>
      </p:sp>
      <p:sp>
        <p:nvSpPr>
          <p:cNvPr id="18" name="AutoShape 33"/>
          <p:cNvSpPr>
            <a:spLocks noChangeArrowheads="1"/>
          </p:cNvSpPr>
          <p:nvPr/>
        </p:nvSpPr>
        <p:spPr bwMode="auto">
          <a:xfrm>
            <a:off x="1828800" y="2514600"/>
            <a:ext cx="485775" cy="304800"/>
          </a:xfrm>
          <a:prstGeom prst="downArrow">
            <a:avLst>
              <a:gd name="adj1" fmla="val 50000"/>
              <a:gd name="adj2" fmla="val 25000"/>
            </a:avLst>
          </a:prstGeom>
          <a:solidFill>
            <a:srgbClr val="C0C0C0"/>
          </a:solidFill>
          <a:ln w="9525">
            <a:solidFill>
              <a:schemeClr val="tx1"/>
            </a:solidFill>
            <a:miter lim="800000"/>
            <a:headEnd/>
            <a:tailEnd/>
          </a:ln>
          <a:effectLst/>
        </p:spPr>
        <p:txBody>
          <a:bodyPr vert="eaVert" wrap="none" anchor="ctr"/>
          <a:lstStyle/>
          <a:p>
            <a:endParaRPr lang="ja-JP" altLang="en-US"/>
          </a:p>
        </p:txBody>
      </p:sp>
      <p:sp>
        <p:nvSpPr>
          <p:cNvPr id="19" name="AutoShape 34"/>
          <p:cNvSpPr>
            <a:spLocks noChangeArrowheads="1"/>
          </p:cNvSpPr>
          <p:nvPr/>
        </p:nvSpPr>
        <p:spPr bwMode="auto">
          <a:xfrm>
            <a:off x="4343400" y="3124200"/>
            <a:ext cx="609600" cy="485775"/>
          </a:xfrm>
          <a:prstGeom prst="leftArrow">
            <a:avLst>
              <a:gd name="adj1" fmla="val 50000"/>
              <a:gd name="adj2" fmla="val 31373"/>
            </a:avLst>
          </a:prstGeom>
          <a:solidFill>
            <a:schemeClr val="accent1"/>
          </a:solidFill>
          <a:ln w="9525">
            <a:solidFill>
              <a:schemeClr val="tx1"/>
            </a:solidFill>
            <a:miter lim="800000"/>
            <a:headEnd/>
            <a:tailEnd/>
          </a:ln>
          <a:effectLst/>
        </p:spPr>
        <p:txBody>
          <a:bodyPr wrap="none" anchor="ctr"/>
          <a:lstStyle/>
          <a:p>
            <a:pPr algn="ctr"/>
            <a:r>
              <a:rPr lang="ja-JP" altLang="en-US" sz="1400" b="1">
                <a:ea typeface="メイリオ" pitchFamily="50" charset="-128"/>
              </a:rPr>
              <a:t>適用</a:t>
            </a:r>
          </a:p>
        </p:txBody>
      </p:sp>
      <p:sp>
        <p:nvSpPr>
          <p:cNvPr id="20" name="AutoShape 35"/>
          <p:cNvSpPr>
            <a:spLocks noChangeArrowheads="1"/>
          </p:cNvSpPr>
          <p:nvPr/>
        </p:nvSpPr>
        <p:spPr bwMode="auto">
          <a:xfrm>
            <a:off x="1828800" y="3733800"/>
            <a:ext cx="485775" cy="304800"/>
          </a:xfrm>
          <a:prstGeom prst="downArrow">
            <a:avLst>
              <a:gd name="adj1" fmla="val 50000"/>
              <a:gd name="adj2" fmla="val 25000"/>
            </a:avLst>
          </a:prstGeom>
          <a:solidFill>
            <a:srgbClr val="C0C0C0"/>
          </a:solidFill>
          <a:ln w="9525">
            <a:solidFill>
              <a:schemeClr val="tx1"/>
            </a:solidFill>
            <a:miter lim="800000"/>
            <a:headEnd/>
            <a:tailEnd/>
          </a:ln>
          <a:effectLst/>
        </p:spPr>
        <p:txBody>
          <a:bodyPr vert="eaVert" wrap="none" anchor="ctr"/>
          <a:lstStyle/>
          <a:p>
            <a:endParaRPr lang="ja-JP" altLang="en-US"/>
          </a:p>
        </p:txBody>
      </p:sp>
      <p:sp>
        <p:nvSpPr>
          <p:cNvPr id="21" name="Text Box 87"/>
          <p:cNvSpPr txBox="1">
            <a:spLocks noChangeArrowheads="1"/>
          </p:cNvSpPr>
          <p:nvPr/>
        </p:nvSpPr>
        <p:spPr bwMode="auto">
          <a:xfrm>
            <a:off x="1676400" y="4038600"/>
            <a:ext cx="641350" cy="366713"/>
          </a:xfrm>
          <a:prstGeom prst="rect">
            <a:avLst/>
          </a:prstGeom>
          <a:noFill/>
          <a:ln w="9525">
            <a:noFill/>
            <a:miter lim="800000"/>
            <a:headEnd/>
            <a:tailEnd/>
          </a:ln>
          <a:effectLst/>
        </p:spPr>
        <p:txBody>
          <a:bodyPr wrap="none">
            <a:spAutoFit/>
          </a:bodyPr>
          <a:lstStyle/>
          <a:p>
            <a:r>
              <a:rPr lang="ja-JP" altLang="en-US">
                <a:solidFill>
                  <a:srgbClr val="008000"/>
                </a:solidFill>
                <a:ea typeface="HGS創英角ｺﾞｼｯｸUB" pitchFamily="50" charset="-128"/>
              </a:rPr>
              <a:t>辞書</a:t>
            </a:r>
          </a:p>
        </p:txBody>
      </p:sp>
      <p:graphicFrame>
        <p:nvGraphicFramePr>
          <p:cNvPr id="22" name="Group 196"/>
          <p:cNvGraphicFramePr>
            <a:graphicFrameLocks noGrp="1"/>
          </p:cNvGraphicFramePr>
          <p:nvPr/>
        </p:nvGraphicFramePr>
        <p:xfrm>
          <a:off x="193343" y="4419600"/>
          <a:ext cx="8305798" cy="1920240"/>
        </p:xfrm>
        <a:graphic>
          <a:graphicData uri="http://schemas.openxmlformats.org/drawingml/2006/table">
            <a:tbl>
              <a:tblPr/>
              <a:tblGrid>
                <a:gridCol w="2019819"/>
                <a:gridCol w="2019819"/>
                <a:gridCol w="2019819"/>
                <a:gridCol w="2246341"/>
              </a:tblGrid>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dirty="0" smtClean="0">
                          <a:ln>
                            <a:noFill/>
                          </a:ln>
                          <a:solidFill>
                            <a:schemeClr val="tx1"/>
                          </a:solidFill>
                          <a:effectLst/>
                          <a:latin typeface="Tahoma" pitchFamily="34"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smtClean="0">
                          <a:ln>
                            <a:noFill/>
                          </a:ln>
                          <a:solidFill>
                            <a:schemeClr val="tx1"/>
                          </a:solidFill>
                          <a:effectLst/>
                          <a:latin typeface="Tahoma" pitchFamily="34"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smtClean="0">
                          <a:ln>
                            <a:noFill/>
                          </a:ln>
                          <a:solidFill>
                            <a:schemeClr val="tx1"/>
                          </a:solidFill>
                          <a:effectLst/>
                          <a:latin typeface="Tahoma" pitchFamily="34"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出現したソフトウェアの数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Build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smtClean="0">
                          <a:ln>
                            <a:noFill/>
                          </a:ln>
                          <a:solidFill>
                            <a:schemeClr val="tx1"/>
                          </a:solidFill>
                          <a:effectLst/>
                          <a:latin typeface="Tahoma" pitchFamily="34" charset="0"/>
                          <a:ea typeface="ＭＳ Ｐゴシック" pitchFamily="50" charset="-128"/>
                        </a:rPr>
                        <a:t>BooleanMatrex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Password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User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Describe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Alias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Xml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3" name="Group 195"/>
          <p:cNvGraphicFramePr>
            <a:graphicFrameLocks noGrp="1"/>
          </p:cNvGraphicFramePr>
          <p:nvPr/>
        </p:nvGraphicFramePr>
        <p:xfrm>
          <a:off x="214282" y="4429132"/>
          <a:ext cx="8305799" cy="1920240"/>
        </p:xfrm>
        <a:graphic>
          <a:graphicData uri="http://schemas.openxmlformats.org/drawingml/2006/table">
            <a:tbl>
              <a:tblPr/>
              <a:tblGrid>
                <a:gridCol w="2012885"/>
                <a:gridCol w="2012885"/>
                <a:gridCol w="2012885"/>
                <a:gridCol w="2267144"/>
              </a:tblGrid>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dirty="0" smtClean="0">
                          <a:ln>
                            <a:noFill/>
                          </a:ln>
                          <a:solidFill>
                            <a:schemeClr val="tx1"/>
                          </a:solidFill>
                          <a:effectLst/>
                          <a:latin typeface="Tahoma" pitchFamily="34"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smtClean="0">
                          <a:ln>
                            <a:noFill/>
                          </a:ln>
                          <a:solidFill>
                            <a:schemeClr val="tx1"/>
                          </a:solidFill>
                          <a:effectLst/>
                          <a:latin typeface="Tahoma" pitchFamily="34"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smtClean="0">
                          <a:ln>
                            <a:noFill/>
                          </a:ln>
                          <a:solidFill>
                            <a:schemeClr val="tx1"/>
                          </a:solidFill>
                          <a:effectLst/>
                          <a:latin typeface="Tahoma" pitchFamily="34"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出現したソフトウェアの数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Build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smtClean="0">
                          <a:ln>
                            <a:noFill/>
                          </a:ln>
                          <a:solidFill>
                            <a:schemeClr val="tx1"/>
                          </a:solidFill>
                          <a:effectLst/>
                          <a:latin typeface="Tahoma" pitchFamily="34" charset="0"/>
                          <a:ea typeface="ＭＳ Ｐゴシック" pitchFamily="50" charset="-128"/>
                        </a:rPr>
                        <a:t>BooleanMatrex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Password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User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Describe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Alias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Xml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par>
                                <p:cTn id="8" presetID="3" presetClass="exit" presetSubtype="10" fill="hold" nodeType="withEffect">
                                  <p:stCondLst>
                                    <p:cond delay="0"/>
                                  </p:stCondLst>
                                  <p:childTnLst>
                                    <p:animEffect transition="out" filter="blinds(horizontal)">
                                      <p:cBhvr>
                                        <p:cTn id="9" dur="500"/>
                                        <p:tgtEl>
                                          <p:spTgt spid="22"/>
                                        </p:tgtEl>
                                      </p:cBhvr>
                                    </p:animEffect>
                                    <p:set>
                                      <p:cBhvr>
                                        <p:cTn id="10" dur="1" fill="hold">
                                          <p:stCondLst>
                                            <p:cond delay="499"/>
                                          </p:stCondLst>
                                        </p:cTn>
                                        <p:tgtEl>
                                          <p:spTgt spid="22"/>
                                        </p:tgtEl>
                                        <p:attrNameLst>
                                          <p:attrName>style.visibility</p:attrName>
                                        </p:attrNameLst>
                                      </p:cBhvr>
                                      <p:to>
                                        <p:strVal val="hidden"/>
                                      </p:to>
                                    </p:set>
                                  </p:childTnLst>
                                </p:cTn>
                              </p:par>
                              <p:par>
                                <p:cTn id="11" presetID="3" presetClass="entr" presetSubtype="1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blinds(horizontal)">
                                      <p:cBhvr>
                                        <p:cTn id="13" dur="500"/>
                                        <p:tgtEl>
                                          <p:spTgt spid="21"/>
                                        </p:tgtEl>
                                      </p:cBhvr>
                                    </p:animEffect>
                                  </p:childTnLst>
                                </p:cTn>
                              </p:par>
                              <p:par>
                                <p:cTn id="14" presetID="3" presetClass="entr" presetSubtype="10" fill="hold"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blinds(horizontal)">
                                      <p:cBhvr>
                                        <p:cTn id="1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問題点</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プログラム中で用いられる関係は既存の自然言語の辞書にあまり含まれていない</a:t>
            </a:r>
            <a:endParaRPr lang="en-US" altLang="ja-JP" dirty="0" smtClean="0"/>
          </a:p>
          <a:p>
            <a:r>
              <a:rPr lang="ja-JP" altLang="en-US" dirty="0" smtClean="0"/>
              <a:t>プログラムは多様なドメインを扱うためドメイン固有の関係も多く出現</a:t>
            </a:r>
            <a:endParaRPr lang="en-US" altLang="ja-JP" dirty="0" smtClean="0"/>
          </a:p>
          <a:p>
            <a:pPr>
              <a:buNone/>
            </a:pPr>
            <a:endParaRPr lang="en-US" altLang="ja-JP" dirty="0" smtClean="0"/>
          </a:p>
          <a:p>
            <a:pPr algn="just"/>
            <a:r>
              <a:rPr lang="ja-JP" altLang="en-US" dirty="0" smtClean="0"/>
              <a:t>既存の辞書では十分な命名支援を行うことができない</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a:t>
            </a:fld>
            <a:endParaRPr kumimoji="1" lang="ja-JP" altLang="en-US"/>
          </a:p>
        </p:txBody>
      </p:sp>
      <p:sp>
        <p:nvSpPr>
          <p:cNvPr id="7" name="下矢印 6"/>
          <p:cNvSpPr/>
          <p:nvPr/>
        </p:nvSpPr>
        <p:spPr>
          <a:xfrm>
            <a:off x="3714744" y="3571876"/>
            <a:ext cx="1643074" cy="500066"/>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頂いたコメント</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表記の統一に有効かもしれない</a:t>
            </a:r>
            <a:endParaRPr lang="en-US" altLang="ja-JP" dirty="0" smtClean="0"/>
          </a:p>
          <a:p>
            <a:pPr lvl="1"/>
            <a:r>
              <a:rPr kumimoji="1" lang="en-US" altLang="ja-JP" dirty="0" smtClean="0"/>
              <a:t> </a:t>
            </a:r>
            <a:r>
              <a:rPr lang="en-US" altLang="ja-JP" dirty="0" err="1" smtClean="0"/>
              <a:t>destoy</a:t>
            </a:r>
            <a:r>
              <a:rPr lang="en-US" altLang="ja-JP" dirty="0" smtClean="0"/>
              <a:t>, remove </a:t>
            </a:r>
            <a:r>
              <a:rPr lang="ja-JP" altLang="en-US" dirty="0" smtClean="0"/>
              <a:t>： ほぼ同義</a:t>
            </a:r>
            <a:endParaRPr lang="en-US" altLang="ja-JP" dirty="0" smtClean="0"/>
          </a:p>
          <a:p>
            <a:r>
              <a:rPr kumimoji="1" lang="ja-JP" altLang="en-US" dirty="0" smtClean="0"/>
              <a:t>対となる語が表示されてほしい</a:t>
            </a:r>
            <a:endParaRPr kumimoji="1" lang="en-US" altLang="ja-JP" dirty="0" smtClean="0"/>
          </a:p>
          <a:p>
            <a:pPr lvl="1"/>
            <a:r>
              <a:rPr lang="en-US" altLang="ja-JP" dirty="0" err="1" smtClean="0"/>
              <a:t>destory</a:t>
            </a:r>
            <a:r>
              <a:rPr lang="en-US" altLang="ja-JP" dirty="0" smtClean="0"/>
              <a:t>  -   initialize</a:t>
            </a:r>
          </a:p>
          <a:p>
            <a:r>
              <a:rPr lang="ja-JP" altLang="en-US" dirty="0" smtClean="0"/>
              <a:t>単語や関係だけ示されても具体的な意味が分からない</a:t>
            </a:r>
            <a:endParaRPr lang="en-US" altLang="ja-JP" dirty="0" smtClean="0"/>
          </a:p>
          <a:p>
            <a:r>
              <a:rPr lang="ja-JP" altLang="en-US" dirty="0" smtClean="0"/>
              <a:t>省略語を辞書に入れるのは不適当</a:t>
            </a:r>
            <a:endParaRPr lang="en-US" altLang="ja-JP" dirty="0" smtClean="0"/>
          </a:p>
          <a:p>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40</a:t>
            </a:fld>
            <a:endParaRPr kumimoji="1" lang="ja-JP" alt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アンケート</a:t>
            </a:r>
            <a:r>
              <a:rPr lang="ja-JP" altLang="en-US" dirty="0" smtClean="0"/>
              <a:t>項目</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動詞， 直接目的語， 間接目的語の判定が間違っていないか</a:t>
            </a:r>
            <a:endParaRPr lang="en-US" altLang="ja-JP" dirty="0" smtClean="0"/>
          </a:p>
          <a:p>
            <a:r>
              <a:rPr lang="ja-JP" altLang="en-US" dirty="0" smtClean="0"/>
              <a:t>三つ組のドメイン</a:t>
            </a:r>
            <a:endParaRPr lang="en-US" altLang="ja-JP" dirty="0" smtClean="0"/>
          </a:p>
          <a:p>
            <a:pPr lvl="1"/>
            <a:r>
              <a:rPr lang="ja-JP" altLang="en-US" dirty="0" smtClean="0"/>
              <a:t>対象ドメインで一般的と思われる組であるか</a:t>
            </a:r>
            <a:endParaRPr lang="en-US" altLang="ja-JP" dirty="0" smtClean="0"/>
          </a:p>
          <a:p>
            <a:pPr lvl="1"/>
            <a:r>
              <a:rPr lang="en-US" altLang="ja-JP" dirty="0" smtClean="0"/>
              <a:t>Java</a:t>
            </a:r>
            <a:r>
              <a:rPr lang="ja-JP" altLang="en-US" dirty="0" smtClean="0"/>
              <a:t>で一般的と思われる組であるか</a:t>
            </a:r>
            <a:endParaRPr lang="en-US" altLang="ja-JP" dirty="0" smtClean="0"/>
          </a:p>
          <a:p>
            <a:pPr lvl="1"/>
            <a:r>
              <a:rPr kumimoji="1" lang="ja-JP" altLang="en-US" dirty="0" smtClean="0"/>
              <a:t>その他のドメインで一般的な組である</a:t>
            </a:r>
            <a:endParaRPr kumimoji="1" lang="en-US" altLang="ja-JP" dirty="0" smtClean="0"/>
          </a:p>
          <a:p>
            <a:r>
              <a:rPr lang="ja-JP" altLang="en-US" dirty="0" smtClean="0"/>
              <a:t>三つ組はシソーラスに収録するのに適当か</a:t>
            </a:r>
            <a:endParaRPr lang="en-US" altLang="ja-JP" dirty="0" smtClean="0"/>
          </a:p>
          <a:p>
            <a:pPr lvl="1"/>
            <a:r>
              <a:rPr lang="ja-JP" altLang="en-US" dirty="0" smtClean="0"/>
              <a:t>対象ドメインのシソーラスに収録するのに適当</a:t>
            </a:r>
            <a:endParaRPr lang="en-US" altLang="ja-JP" dirty="0" smtClean="0"/>
          </a:p>
          <a:p>
            <a:pPr lvl="1"/>
            <a:r>
              <a:rPr lang="en-US" altLang="ja-JP" dirty="0" smtClean="0"/>
              <a:t>Java</a:t>
            </a:r>
            <a:r>
              <a:rPr lang="ja-JP" altLang="en-US" dirty="0" smtClean="0"/>
              <a:t>のシソーラスに収録するのに適当</a:t>
            </a:r>
            <a:endParaRPr lang="en-US" altLang="ja-JP" dirty="0" smtClean="0"/>
          </a:p>
          <a:p>
            <a:pPr lvl="1"/>
            <a:r>
              <a:rPr lang="ja-JP" altLang="en-US" dirty="0" smtClean="0"/>
              <a:t>その他のドメインのシソーラスに収録するのに適当</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41</a:t>
            </a:fld>
            <a:endParaRPr kumimoji="1" lang="ja-JP" alt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実験結果</a:t>
            </a:r>
            <a:r>
              <a:rPr lang="en-US" altLang="ja-JP" dirty="0" smtClean="0"/>
              <a:t>(1/4)</a:t>
            </a:r>
            <a:endParaRPr kumimoji="1" lang="ja-JP" altLang="en-US" dirty="0"/>
          </a:p>
        </p:txBody>
      </p:sp>
      <p:graphicFrame>
        <p:nvGraphicFramePr>
          <p:cNvPr id="5" name="コンテンツ プレースホルダ 4"/>
          <p:cNvGraphicFramePr>
            <a:graphicFrameLocks noGrp="1"/>
          </p:cNvGraphicFramePr>
          <p:nvPr>
            <p:ph idx="1"/>
          </p:nvPr>
        </p:nvGraphicFramePr>
        <p:xfrm>
          <a:off x="357158" y="1357298"/>
          <a:ext cx="8401080" cy="3579693"/>
        </p:xfrm>
        <a:graphic>
          <a:graphicData uri="http://schemas.openxmlformats.org/drawingml/2006/table">
            <a:tbl>
              <a:tblPr firstCol="1" bandRow="1">
                <a:tableStyleId>{5C22544A-7EE6-4342-B048-85BDC9FD1C3A}</a:tableStyleId>
              </a:tblPr>
              <a:tblGrid>
                <a:gridCol w="1285884"/>
                <a:gridCol w="4643470"/>
                <a:gridCol w="2471726"/>
              </a:tblGrid>
              <a:tr h="401593">
                <a:tc rowSpan="7">
                  <a:txBody>
                    <a:bodyPr/>
                    <a:lstStyle/>
                    <a:p>
                      <a:pPr algn="l"/>
                      <a:r>
                        <a:rPr kumimoji="1" lang="en-US" altLang="ja-JP" dirty="0" smtClean="0"/>
                        <a:t>GUI</a:t>
                      </a:r>
                      <a:endParaRPr kumimoji="1" lang="ja-JP" altLang="en-US" dirty="0"/>
                    </a:p>
                  </a:txBody>
                  <a:tcPr/>
                </a:tc>
                <a:tc>
                  <a:txBody>
                    <a:bodyPr/>
                    <a:lstStyle/>
                    <a:p>
                      <a:r>
                        <a:rPr kumimoji="1" lang="ja-JP" altLang="en-US" dirty="0" smtClean="0"/>
                        <a:t>動詞，直接目的語，間接目的語の判定がおかしい</a:t>
                      </a:r>
                      <a:endParaRPr kumimoji="1" lang="ja-JP" altLang="en-US" dirty="0"/>
                    </a:p>
                  </a:txBody>
                  <a:tcPr/>
                </a:tc>
                <a:tc>
                  <a:txBody>
                    <a:bodyPr/>
                    <a:lstStyle/>
                    <a:p>
                      <a:r>
                        <a:rPr kumimoji="1" lang="en-US" altLang="ja-JP" dirty="0" smtClean="0"/>
                        <a:t>9</a:t>
                      </a:r>
                      <a:endParaRPr kumimoji="1" lang="ja-JP" altLang="en-US" dirty="0"/>
                    </a:p>
                  </a:txBody>
                  <a:tcPr/>
                </a:tc>
              </a:tr>
              <a:tr h="401593">
                <a:tc vMerge="1">
                  <a:txBody>
                    <a:bodyPr/>
                    <a:lstStyle/>
                    <a:p>
                      <a:pPr algn="l"/>
                      <a:endParaRPr kumimoji="1" lang="ja-JP" altLang="en-US" dirty="0"/>
                    </a:p>
                  </a:txBody>
                  <a:tcPr/>
                </a:tc>
                <a:tc>
                  <a:txBody>
                    <a:bodyPr/>
                    <a:lstStyle/>
                    <a:p>
                      <a:r>
                        <a:rPr kumimoji="1" lang="ja-JP" altLang="en-US" dirty="0" smtClean="0"/>
                        <a:t>このドメインで一般的</a:t>
                      </a:r>
                      <a:endParaRPr kumimoji="1" lang="ja-JP" altLang="en-US" dirty="0"/>
                    </a:p>
                  </a:txBody>
                  <a:tcPr/>
                </a:tc>
                <a:tc>
                  <a:txBody>
                    <a:bodyPr/>
                    <a:lstStyle/>
                    <a:p>
                      <a:r>
                        <a:rPr kumimoji="1" lang="en-US" altLang="ja-JP" dirty="0" smtClean="0"/>
                        <a:t>68</a:t>
                      </a:r>
                      <a:endParaRPr kumimoji="1" lang="ja-JP" altLang="en-US" dirty="0"/>
                    </a:p>
                  </a:txBody>
                  <a:tcPr/>
                </a:tc>
              </a:tr>
              <a:tr h="401593">
                <a:tc vMerge="1">
                  <a:txBody>
                    <a:bodyPr/>
                    <a:lstStyle/>
                    <a:p>
                      <a:endParaRPr kumimoji="1" lang="en-US" altLang="ja-JP" dirty="0" smtClean="0"/>
                    </a:p>
                  </a:txBody>
                  <a:tcPr/>
                </a:tc>
                <a:tc>
                  <a:txBody>
                    <a:bodyPr/>
                    <a:lstStyle/>
                    <a:p>
                      <a:r>
                        <a:rPr kumimoji="1" lang="ja-JP" altLang="en-US" dirty="0" smtClean="0"/>
                        <a:t>対象ドメインを問わず一般的</a:t>
                      </a:r>
                      <a:endParaRPr kumimoji="1" lang="ja-JP" altLang="en-US" dirty="0"/>
                    </a:p>
                  </a:txBody>
                  <a:tcPr/>
                </a:tc>
                <a:tc>
                  <a:txBody>
                    <a:bodyPr/>
                    <a:lstStyle/>
                    <a:p>
                      <a:r>
                        <a:rPr kumimoji="1" lang="en-US" altLang="ja-JP" dirty="0" smtClean="0"/>
                        <a:t>69</a:t>
                      </a:r>
                      <a:endParaRPr kumimoji="1" lang="ja-JP" altLang="en-US" dirty="0"/>
                    </a:p>
                  </a:txBody>
                  <a:tcPr/>
                </a:tc>
              </a:tr>
              <a:tr h="693161">
                <a:tc vMerge="1">
                  <a:txBody>
                    <a:bodyPr/>
                    <a:lstStyle/>
                    <a:p>
                      <a:endParaRPr kumimoji="1" lang="ja-JP" altLang="en-US"/>
                    </a:p>
                  </a:txBody>
                  <a:tcPr/>
                </a:tc>
                <a:tc>
                  <a:txBody>
                    <a:bodyPr/>
                    <a:lstStyle/>
                    <a:p>
                      <a:r>
                        <a:rPr kumimoji="1" lang="ja-JP" altLang="en-US" dirty="0" smtClean="0"/>
                        <a:t>その他のドメインでよく見られる組</a:t>
                      </a:r>
                      <a:endParaRPr kumimoji="1" lang="ja-JP" altLang="en-US" dirty="0"/>
                    </a:p>
                  </a:txBody>
                  <a:tcPr/>
                </a:tc>
                <a:tc>
                  <a:txBody>
                    <a:bodyPr/>
                    <a:lstStyle/>
                    <a:p>
                      <a:r>
                        <a:rPr kumimoji="1" lang="ja-JP" altLang="en-US" dirty="0" smtClean="0"/>
                        <a:t>文字列処理，</a:t>
                      </a:r>
                      <a:r>
                        <a:rPr kumimoji="1" lang="en-US" altLang="ja-JP" dirty="0" smtClean="0"/>
                        <a:t>DB,</a:t>
                      </a:r>
                      <a:r>
                        <a:rPr kumimoji="1" lang="ja-JP" altLang="en-US" dirty="0" smtClean="0"/>
                        <a:t>ネットワーク，テストケース</a:t>
                      </a:r>
                      <a:endParaRPr kumimoji="1" lang="ja-JP" altLang="en-US" dirty="0"/>
                    </a:p>
                  </a:txBody>
                  <a:tcPr/>
                </a:tc>
              </a:tr>
              <a:tr h="401593">
                <a:tc vMerge="1">
                  <a:txBody>
                    <a:bodyPr/>
                    <a:lstStyle/>
                    <a:p>
                      <a:endParaRPr kumimoji="1" lang="en-US" altLang="ja-JP" dirty="0" smtClean="0"/>
                    </a:p>
                  </a:txBody>
                  <a:tcPr/>
                </a:tc>
                <a:tc>
                  <a:txBody>
                    <a:bodyPr/>
                    <a:lstStyle/>
                    <a:p>
                      <a:r>
                        <a:rPr kumimoji="1" lang="ja-JP" altLang="en-US" dirty="0" smtClean="0"/>
                        <a:t>対象ドメインのシソーラスに収録するのに適当</a:t>
                      </a:r>
                      <a:endParaRPr kumimoji="1" lang="ja-JP" altLang="en-US" dirty="0"/>
                    </a:p>
                  </a:txBody>
                  <a:tcPr/>
                </a:tc>
                <a:tc>
                  <a:txBody>
                    <a:bodyPr/>
                    <a:lstStyle/>
                    <a:p>
                      <a:r>
                        <a:rPr kumimoji="1" lang="en-US" altLang="ja-JP" dirty="0" smtClean="0"/>
                        <a:t>58</a:t>
                      </a:r>
                      <a:endParaRPr kumimoji="1" lang="ja-JP" altLang="en-US" dirty="0"/>
                    </a:p>
                  </a:txBody>
                  <a:tcPr/>
                </a:tc>
              </a:tr>
              <a:tr h="401593">
                <a:tc vMerge="1">
                  <a:txBody>
                    <a:bodyPr/>
                    <a:lstStyle/>
                    <a:p>
                      <a:endParaRPr kumimoji="1" lang="en-US" altLang="ja-JP" dirty="0" smtClean="0"/>
                    </a:p>
                  </a:txBody>
                  <a:tcPr/>
                </a:tc>
                <a:tc>
                  <a:txBody>
                    <a:bodyPr/>
                    <a:lstStyle/>
                    <a:p>
                      <a:r>
                        <a:rPr kumimoji="1" lang="en-US" altLang="ja-JP" dirty="0" smtClean="0"/>
                        <a:t>Java</a:t>
                      </a:r>
                      <a:r>
                        <a:rPr kumimoji="1" lang="ja-JP" altLang="en-US" dirty="0" smtClean="0"/>
                        <a:t>のシソーラスに収録するのに適当</a:t>
                      </a:r>
                      <a:endParaRPr kumimoji="1" lang="ja-JP" altLang="en-US" dirty="0"/>
                    </a:p>
                  </a:txBody>
                  <a:tcPr/>
                </a:tc>
                <a:tc>
                  <a:txBody>
                    <a:bodyPr/>
                    <a:lstStyle/>
                    <a:p>
                      <a:r>
                        <a:rPr kumimoji="1" lang="en-US" altLang="ja-JP" dirty="0" smtClean="0"/>
                        <a:t>55</a:t>
                      </a:r>
                      <a:endParaRPr kumimoji="1" lang="ja-JP" altLang="en-US" dirty="0"/>
                    </a:p>
                  </a:txBody>
                  <a:tcPr/>
                </a:tc>
              </a:tr>
              <a:tr h="401593">
                <a:tc vMerge="1">
                  <a:txBody>
                    <a:bodyPr/>
                    <a:lstStyle/>
                    <a:p>
                      <a:pPr algn="l"/>
                      <a:endParaRPr kumimoji="1" lang="ja-JP" altLang="en-US" dirty="0"/>
                    </a:p>
                  </a:txBody>
                  <a:tcPr/>
                </a:tc>
                <a:tc>
                  <a:txBody>
                    <a:bodyPr/>
                    <a:lstStyle/>
                    <a:p>
                      <a:r>
                        <a:rPr kumimoji="1" lang="ja-JP" altLang="en-US" dirty="0" smtClean="0"/>
                        <a:t>その他のドメインのシソーラスに収録するのに適当</a:t>
                      </a:r>
                      <a:endParaRPr kumimoji="1" lang="ja-JP" altLang="en-US" dirty="0"/>
                    </a:p>
                  </a:txBody>
                  <a:tcPr/>
                </a:tc>
                <a:tc>
                  <a:txBody>
                    <a:bodyPr/>
                    <a:lstStyle/>
                    <a:p>
                      <a:r>
                        <a:rPr kumimoji="1" lang="en-US" altLang="ja-JP" dirty="0" smtClean="0"/>
                        <a:t>DB</a:t>
                      </a:r>
                      <a:r>
                        <a:rPr kumimoji="1" lang="ja-JP" altLang="en-US" dirty="0" err="1" smtClean="0"/>
                        <a:t>，</a:t>
                      </a:r>
                      <a:r>
                        <a:rPr kumimoji="1" lang="ja-JP" altLang="en-US" dirty="0" smtClean="0"/>
                        <a:t>ネットワーク</a:t>
                      </a:r>
                      <a:endParaRPr kumimoji="1" lang="ja-JP" altLang="en-US" dirty="0"/>
                    </a:p>
                  </a:txBody>
                  <a:tcPr/>
                </a:tc>
              </a:tr>
            </a:tbl>
          </a:graphicData>
        </a:graphic>
      </p:graphicFrame>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42</a:t>
            </a:fld>
            <a:endParaRPr kumimoji="1" lang="ja-JP" altLang="en-US"/>
          </a:p>
        </p:txBody>
      </p:sp>
      <p:sp>
        <p:nvSpPr>
          <p:cNvPr id="7" name="テキスト ボックス 6"/>
          <p:cNvSpPr txBox="1"/>
          <p:nvPr/>
        </p:nvSpPr>
        <p:spPr>
          <a:xfrm>
            <a:off x="500034" y="5000636"/>
            <a:ext cx="8331127" cy="1015663"/>
          </a:xfrm>
          <a:prstGeom prst="rect">
            <a:avLst/>
          </a:prstGeom>
          <a:noFill/>
        </p:spPr>
        <p:txBody>
          <a:bodyPr wrap="none" rtlCol="0">
            <a:spAutoFit/>
          </a:bodyPr>
          <a:lstStyle/>
          <a:p>
            <a:r>
              <a:rPr kumimoji="1" lang="ja-JP" altLang="en-US" sz="2800" dirty="0" smtClean="0"/>
              <a:t>対象ドメインのシソーラスに収録すべきと判断された組</a:t>
            </a:r>
            <a:endParaRPr kumimoji="1" lang="en-US" altLang="ja-JP" sz="2800" dirty="0" smtClean="0"/>
          </a:p>
          <a:p>
            <a:r>
              <a:rPr lang="en-US" altLang="ja-JP" sz="2800" dirty="0" smtClean="0"/>
              <a:t>	</a:t>
            </a:r>
            <a:r>
              <a:rPr lang="ja-JP" altLang="en-US" sz="2800" dirty="0" smtClean="0"/>
              <a:t>全体の</a:t>
            </a:r>
            <a:r>
              <a:rPr lang="en-US" altLang="ja-JP" sz="3200" dirty="0" smtClean="0">
                <a:solidFill>
                  <a:srgbClr val="C00000"/>
                </a:solidFill>
              </a:rPr>
              <a:t>64</a:t>
            </a:r>
            <a:r>
              <a:rPr lang="en-US" altLang="ja-JP" sz="2800" dirty="0" smtClean="0"/>
              <a:t>%</a:t>
            </a:r>
            <a:endParaRPr kumimoji="1" lang="ja-JP" altLang="en-US" sz="2800"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実験結果</a:t>
            </a:r>
            <a:r>
              <a:rPr lang="en-US" altLang="ja-JP" dirty="0" smtClean="0"/>
              <a:t>(2/4)</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43</a:t>
            </a:fld>
            <a:endParaRPr kumimoji="1" lang="ja-JP" altLang="en-US"/>
          </a:p>
        </p:txBody>
      </p:sp>
      <p:graphicFrame>
        <p:nvGraphicFramePr>
          <p:cNvPr id="5" name="表 4"/>
          <p:cNvGraphicFramePr>
            <a:graphicFrameLocks noGrp="1"/>
          </p:cNvGraphicFramePr>
          <p:nvPr/>
        </p:nvGraphicFramePr>
        <p:xfrm>
          <a:off x="285720" y="1500174"/>
          <a:ext cx="8401080" cy="3049638"/>
        </p:xfrm>
        <a:graphic>
          <a:graphicData uri="http://schemas.openxmlformats.org/drawingml/2006/table">
            <a:tbl>
              <a:tblPr firstCol="1" bandRow="1">
                <a:tableStyleId>{5C22544A-7EE6-4342-B048-85BDC9FD1C3A}</a:tableStyleId>
              </a:tblPr>
              <a:tblGrid>
                <a:gridCol w="1285884"/>
                <a:gridCol w="4643470"/>
                <a:gridCol w="2471726"/>
              </a:tblGrid>
              <a:tr h="401593">
                <a:tc rowSpan="7">
                  <a:txBody>
                    <a:bodyPr/>
                    <a:lstStyle/>
                    <a:p>
                      <a:r>
                        <a:rPr kumimoji="1" lang="en-US" altLang="ja-JP" dirty="0" smtClean="0"/>
                        <a:t>Database</a:t>
                      </a:r>
                    </a:p>
                  </a:txBody>
                  <a:tcPr/>
                </a:tc>
                <a:tc>
                  <a:txBody>
                    <a:bodyPr/>
                    <a:lstStyle/>
                    <a:p>
                      <a:r>
                        <a:rPr kumimoji="1" lang="ja-JP" altLang="en-US" dirty="0" smtClean="0"/>
                        <a:t>動詞，直接目的語，間接目的語の判定がおかしい</a:t>
                      </a:r>
                      <a:endParaRPr kumimoji="1" lang="ja-JP" altLang="en-US" dirty="0"/>
                    </a:p>
                  </a:txBody>
                  <a:tcPr/>
                </a:tc>
                <a:tc>
                  <a:txBody>
                    <a:bodyPr/>
                    <a:lstStyle/>
                    <a:p>
                      <a:r>
                        <a:rPr kumimoji="1" lang="en-US" altLang="ja-JP" dirty="0" smtClean="0"/>
                        <a:t>11</a:t>
                      </a:r>
                      <a:endParaRPr kumimoji="1" lang="ja-JP" altLang="en-US" dirty="0"/>
                    </a:p>
                  </a:txBody>
                  <a:tcPr/>
                </a:tc>
              </a:tr>
              <a:tr h="401593">
                <a:tc vMerge="1">
                  <a:txBody>
                    <a:bodyPr/>
                    <a:lstStyle/>
                    <a:p>
                      <a:endParaRPr kumimoji="1" lang="en-US" altLang="ja-JP" dirty="0" smtClean="0"/>
                    </a:p>
                  </a:txBody>
                  <a:tcPr/>
                </a:tc>
                <a:tc>
                  <a:txBody>
                    <a:bodyPr/>
                    <a:lstStyle/>
                    <a:p>
                      <a:r>
                        <a:rPr kumimoji="1" lang="ja-JP" altLang="en-US" dirty="0" smtClean="0"/>
                        <a:t>このドメインで一般的</a:t>
                      </a:r>
                      <a:endParaRPr kumimoji="1" lang="ja-JP" altLang="en-US" dirty="0"/>
                    </a:p>
                  </a:txBody>
                  <a:tcPr/>
                </a:tc>
                <a:tc>
                  <a:txBody>
                    <a:bodyPr/>
                    <a:lstStyle/>
                    <a:p>
                      <a:r>
                        <a:rPr kumimoji="1" lang="en-US" altLang="ja-JP" dirty="0" smtClean="0"/>
                        <a:t>60</a:t>
                      </a:r>
                      <a:endParaRPr kumimoji="1" lang="ja-JP" altLang="en-US" dirty="0"/>
                    </a:p>
                  </a:txBody>
                  <a:tcPr/>
                </a:tc>
              </a:tr>
              <a:tr h="401593">
                <a:tc vMerge="1">
                  <a:txBody>
                    <a:bodyPr/>
                    <a:lstStyle/>
                    <a:p>
                      <a:endParaRPr kumimoji="1" lang="en-US" altLang="ja-JP" dirty="0" smtClean="0"/>
                    </a:p>
                  </a:txBody>
                  <a:tcPr/>
                </a:tc>
                <a:tc>
                  <a:txBody>
                    <a:bodyPr/>
                    <a:lstStyle/>
                    <a:p>
                      <a:r>
                        <a:rPr kumimoji="1" lang="ja-JP" altLang="en-US" dirty="0" smtClean="0"/>
                        <a:t>対象ドメインを問わずＪａｖａで一般的</a:t>
                      </a:r>
                      <a:endParaRPr kumimoji="1" lang="ja-JP" altLang="en-US" dirty="0"/>
                    </a:p>
                  </a:txBody>
                  <a:tcPr/>
                </a:tc>
                <a:tc>
                  <a:txBody>
                    <a:bodyPr/>
                    <a:lstStyle/>
                    <a:p>
                      <a:r>
                        <a:rPr kumimoji="1" lang="en-US" altLang="ja-JP" dirty="0" smtClean="0"/>
                        <a:t>35</a:t>
                      </a:r>
                      <a:endParaRPr kumimoji="1" lang="ja-JP" altLang="en-US" dirty="0"/>
                    </a:p>
                  </a:txBody>
                  <a:tcPr/>
                </a:tc>
              </a:tr>
              <a:tr h="401593">
                <a:tc vMerge="1">
                  <a:txBody>
                    <a:bodyPr/>
                    <a:lstStyle/>
                    <a:p>
                      <a:endParaRPr kumimoji="1" lang="ja-JP" altLang="en-US"/>
                    </a:p>
                  </a:txBody>
                  <a:tcPr/>
                </a:tc>
                <a:tc>
                  <a:txBody>
                    <a:bodyPr/>
                    <a:lstStyle/>
                    <a:p>
                      <a:r>
                        <a:rPr kumimoji="1" lang="ja-JP" altLang="en-US" dirty="0" smtClean="0"/>
                        <a:t>他のドメインで一般的</a:t>
                      </a:r>
                      <a:endParaRPr kumimoji="1" lang="ja-JP" altLang="en-US" dirty="0"/>
                    </a:p>
                  </a:txBody>
                  <a:tcPr/>
                </a:tc>
                <a:tc>
                  <a:txBody>
                    <a:bodyPr/>
                    <a:lstStyle/>
                    <a:p>
                      <a:r>
                        <a:rPr kumimoji="1" lang="en-US" altLang="ja-JP" dirty="0" smtClean="0"/>
                        <a:t>GUI</a:t>
                      </a:r>
                      <a:r>
                        <a:rPr kumimoji="1" lang="ja-JP" altLang="en-US" dirty="0" err="1" smtClean="0"/>
                        <a:t>，</a:t>
                      </a:r>
                      <a:r>
                        <a:rPr kumimoji="1" lang="en-US" altLang="ja-JP" dirty="0" smtClean="0"/>
                        <a:t>Web</a:t>
                      </a:r>
                      <a:r>
                        <a:rPr kumimoji="1" lang="en-US" altLang="ja-JP" baseline="0" dirty="0" smtClean="0"/>
                        <a:t> Application</a:t>
                      </a:r>
                      <a:endParaRPr kumimoji="1" lang="ja-JP" altLang="en-US" dirty="0"/>
                    </a:p>
                  </a:txBody>
                  <a:tcPr/>
                </a:tc>
              </a:tr>
              <a:tr h="401593">
                <a:tc vMerge="1">
                  <a:txBody>
                    <a:bodyPr/>
                    <a:lstStyle/>
                    <a:p>
                      <a:endParaRPr kumimoji="1" lang="en-US" altLang="ja-JP" dirty="0" smtClean="0"/>
                    </a:p>
                  </a:txBody>
                  <a:tcPr/>
                </a:tc>
                <a:tc>
                  <a:txBody>
                    <a:bodyPr/>
                    <a:lstStyle/>
                    <a:p>
                      <a:r>
                        <a:rPr kumimoji="1" lang="ja-JP" altLang="en-US" dirty="0" smtClean="0"/>
                        <a:t>対象ドメインのシソーラスに収録するのに適当</a:t>
                      </a:r>
                      <a:endParaRPr kumimoji="1" lang="ja-JP" altLang="en-US" dirty="0"/>
                    </a:p>
                  </a:txBody>
                  <a:tcPr/>
                </a:tc>
                <a:tc>
                  <a:txBody>
                    <a:bodyPr/>
                    <a:lstStyle/>
                    <a:p>
                      <a:r>
                        <a:rPr kumimoji="1" lang="en-US" altLang="ja-JP" dirty="0" smtClean="0"/>
                        <a:t>64</a:t>
                      </a:r>
                      <a:endParaRPr kumimoji="1" lang="ja-JP" altLang="en-US" dirty="0"/>
                    </a:p>
                  </a:txBody>
                  <a:tcPr/>
                </a:tc>
              </a:tr>
              <a:tr h="401593">
                <a:tc vMerge="1">
                  <a:txBody>
                    <a:bodyPr/>
                    <a:lstStyle/>
                    <a:p>
                      <a:endParaRPr kumimoji="1" lang="en-US" altLang="ja-JP" dirty="0" smtClean="0"/>
                    </a:p>
                  </a:txBody>
                  <a:tcPr/>
                </a:tc>
                <a:tc>
                  <a:txBody>
                    <a:bodyPr/>
                    <a:lstStyle/>
                    <a:p>
                      <a:r>
                        <a:rPr kumimoji="1" lang="en-US" altLang="ja-JP" dirty="0" smtClean="0"/>
                        <a:t>Java</a:t>
                      </a:r>
                      <a:r>
                        <a:rPr kumimoji="1" lang="ja-JP" altLang="en-US" dirty="0" smtClean="0"/>
                        <a:t>のシソーラスに収録するのに適当</a:t>
                      </a:r>
                      <a:endParaRPr kumimoji="1" lang="ja-JP" altLang="en-US" dirty="0"/>
                    </a:p>
                  </a:txBody>
                  <a:tcPr/>
                </a:tc>
                <a:tc>
                  <a:txBody>
                    <a:bodyPr/>
                    <a:lstStyle/>
                    <a:p>
                      <a:r>
                        <a:rPr kumimoji="1" lang="en-US" altLang="ja-JP" dirty="0" smtClean="0"/>
                        <a:t>44</a:t>
                      </a:r>
                      <a:endParaRPr kumimoji="1" lang="ja-JP" altLang="en-US" dirty="0"/>
                    </a:p>
                  </a:txBody>
                  <a:tcPr/>
                </a:tc>
              </a:tr>
              <a:tr h="401593">
                <a:tc vMerge="1">
                  <a:txBody>
                    <a:bodyPr/>
                    <a:lstStyle/>
                    <a:p>
                      <a:endParaRPr kumimoji="1" lang="en-US" altLang="ja-JP" dirty="0" smtClean="0"/>
                    </a:p>
                  </a:txBody>
                  <a:tcPr/>
                </a:tc>
                <a:tc>
                  <a:txBody>
                    <a:bodyPr/>
                    <a:lstStyle/>
                    <a:p>
                      <a:r>
                        <a:rPr kumimoji="1" lang="ja-JP" altLang="en-US" dirty="0" smtClean="0"/>
                        <a:t>他のドメインのシソーラスに収録するのに適当</a:t>
                      </a:r>
                      <a:endParaRPr kumimoji="1" lang="ja-JP" altLang="en-US" dirty="0"/>
                    </a:p>
                  </a:txBody>
                  <a:tcPr/>
                </a:tc>
                <a:tc>
                  <a:txBody>
                    <a:bodyPr/>
                    <a:lstStyle/>
                    <a:p>
                      <a:r>
                        <a:rPr kumimoji="1" lang="en-US" altLang="ja-JP" dirty="0" smtClean="0"/>
                        <a:t>GUI, Web Application</a:t>
                      </a:r>
                      <a:endParaRPr kumimoji="1" lang="ja-JP" altLang="en-US" dirty="0"/>
                    </a:p>
                  </a:txBody>
                  <a:tcPr/>
                </a:tc>
              </a:tr>
            </a:tbl>
          </a:graphicData>
        </a:graphic>
      </p:graphicFrame>
      <p:sp>
        <p:nvSpPr>
          <p:cNvPr id="6" name="テキスト ボックス 5"/>
          <p:cNvSpPr txBox="1"/>
          <p:nvPr/>
        </p:nvSpPr>
        <p:spPr>
          <a:xfrm>
            <a:off x="357158" y="4786322"/>
            <a:ext cx="8331127" cy="1015663"/>
          </a:xfrm>
          <a:prstGeom prst="rect">
            <a:avLst/>
          </a:prstGeom>
          <a:noFill/>
        </p:spPr>
        <p:txBody>
          <a:bodyPr wrap="none" rtlCol="0">
            <a:spAutoFit/>
          </a:bodyPr>
          <a:lstStyle/>
          <a:p>
            <a:r>
              <a:rPr kumimoji="1" lang="ja-JP" altLang="en-US" sz="2800" dirty="0" smtClean="0"/>
              <a:t>対象ドメインのシソーラスに収録すべきと判断された組</a:t>
            </a:r>
            <a:endParaRPr kumimoji="1" lang="en-US" altLang="ja-JP" sz="2800" dirty="0" smtClean="0"/>
          </a:p>
          <a:p>
            <a:r>
              <a:rPr lang="en-US" altLang="ja-JP" sz="2800" dirty="0" smtClean="0"/>
              <a:t>	</a:t>
            </a:r>
            <a:r>
              <a:rPr lang="ja-JP" altLang="en-US" sz="2800" dirty="0" smtClean="0"/>
              <a:t>全体の</a:t>
            </a:r>
            <a:r>
              <a:rPr lang="en-US" altLang="ja-JP" sz="3200" dirty="0" smtClean="0">
                <a:solidFill>
                  <a:srgbClr val="C00000"/>
                </a:solidFill>
              </a:rPr>
              <a:t>71</a:t>
            </a:r>
            <a:r>
              <a:rPr lang="en-US" altLang="ja-JP" sz="2800" dirty="0" smtClean="0"/>
              <a:t>%</a:t>
            </a:r>
            <a:endParaRPr kumimoji="1" lang="ja-JP" altLang="en-US" sz="2800"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実験結果</a:t>
            </a:r>
            <a:r>
              <a:rPr lang="en-US" altLang="ja-JP" dirty="0" smtClean="0"/>
              <a:t>(3/4)</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44</a:t>
            </a:fld>
            <a:endParaRPr kumimoji="1" lang="ja-JP" altLang="en-US"/>
          </a:p>
        </p:txBody>
      </p:sp>
      <p:sp>
        <p:nvSpPr>
          <p:cNvPr id="7" name="コンテンツ プレースホルダ 6"/>
          <p:cNvSpPr>
            <a:spLocks noGrp="1"/>
          </p:cNvSpPr>
          <p:nvPr>
            <p:ph idx="1"/>
          </p:nvPr>
        </p:nvSpPr>
        <p:spPr/>
        <p:txBody>
          <a:bodyPr/>
          <a:lstStyle/>
          <a:p>
            <a:endParaRPr kumimoji="1" lang="ja-JP" altLang="en-US" dirty="0"/>
          </a:p>
        </p:txBody>
      </p:sp>
      <p:graphicFrame>
        <p:nvGraphicFramePr>
          <p:cNvPr id="8" name="コンテンツ プレースホルダ 4"/>
          <p:cNvGraphicFramePr>
            <a:graphicFrameLocks/>
          </p:cNvGraphicFramePr>
          <p:nvPr/>
        </p:nvGraphicFramePr>
        <p:xfrm>
          <a:off x="357158" y="1357298"/>
          <a:ext cx="8401080" cy="3683000"/>
        </p:xfrm>
        <a:graphic>
          <a:graphicData uri="http://schemas.openxmlformats.org/drawingml/2006/table">
            <a:tbl>
              <a:tblPr firstCol="1" bandRow="1">
                <a:tableStyleId>{5C22544A-7EE6-4342-B048-85BDC9FD1C3A}</a:tableStyleId>
              </a:tblPr>
              <a:tblGrid>
                <a:gridCol w="928694"/>
                <a:gridCol w="5072098"/>
                <a:gridCol w="2400288"/>
              </a:tblGrid>
              <a:tr h="370840">
                <a:tc rowSpan="7">
                  <a:txBody>
                    <a:bodyPr/>
                    <a:lstStyle/>
                    <a:p>
                      <a:pPr algn="l"/>
                      <a:r>
                        <a:rPr kumimoji="1" lang="en-US" altLang="ja-JP" dirty="0" smtClean="0"/>
                        <a:t>XML</a:t>
                      </a:r>
                      <a:endParaRPr kumimoji="1" lang="ja-JP" altLang="en-US" dirty="0"/>
                    </a:p>
                  </a:txBody>
                  <a:tcPr/>
                </a:tc>
                <a:tc>
                  <a:txBody>
                    <a:bodyPr/>
                    <a:lstStyle/>
                    <a:p>
                      <a:r>
                        <a:rPr kumimoji="1" lang="ja-JP" altLang="en-US" dirty="0" smtClean="0"/>
                        <a:t>動詞，直接目的語，間接目的語の判定がおかしい</a:t>
                      </a:r>
                      <a:endParaRPr kumimoji="1" lang="ja-JP" altLang="en-US" dirty="0"/>
                    </a:p>
                  </a:txBody>
                  <a:tcPr/>
                </a:tc>
                <a:tc>
                  <a:txBody>
                    <a:bodyPr/>
                    <a:lstStyle/>
                    <a:p>
                      <a:r>
                        <a:rPr kumimoji="1" lang="en-US" altLang="ja-JP" dirty="0" smtClean="0"/>
                        <a:t>12</a:t>
                      </a:r>
                      <a:endParaRPr kumimoji="1" lang="ja-JP" altLang="en-US" dirty="0"/>
                    </a:p>
                  </a:txBody>
                  <a:tcPr/>
                </a:tc>
              </a:tr>
              <a:tr h="370840">
                <a:tc vMerge="1">
                  <a:txBody>
                    <a:bodyPr/>
                    <a:lstStyle/>
                    <a:p>
                      <a:pPr algn="l"/>
                      <a:endParaRPr kumimoji="1" lang="ja-JP" altLang="en-US" dirty="0"/>
                    </a:p>
                  </a:txBody>
                  <a:tcPr/>
                </a:tc>
                <a:tc>
                  <a:txBody>
                    <a:bodyPr/>
                    <a:lstStyle/>
                    <a:p>
                      <a:r>
                        <a:rPr kumimoji="1" lang="ja-JP" altLang="en-US" dirty="0" smtClean="0"/>
                        <a:t>このドメインで一般的</a:t>
                      </a:r>
                      <a:endParaRPr kumimoji="1" lang="ja-JP" altLang="en-US" dirty="0"/>
                    </a:p>
                  </a:txBody>
                  <a:tcPr/>
                </a:tc>
                <a:tc>
                  <a:txBody>
                    <a:bodyPr/>
                    <a:lstStyle/>
                    <a:p>
                      <a:r>
                        <a:rPr kumimoji="1" lang="en-US" altLang="ja-JP" dirty="0" smtClean="0"/>
                        <a:t>62</a:t>
                      </a:r>
                      <a:endParaRPr kumimoji="1" lang="ja-JP" altLang="en-US" dirty="0"/>
                    </a:p>
                  </a:txBody>
                  <a:tcPr/>
                </a:tc>
              </a:tr>
              <a:tr h="370840">
                <a:tc vMerge="1">
                  <a:txBody>
                    <a:bodyPr/>
                    <a:lstStyle/>
                    <a:p>
                      <a:endParaRPr kumimoji="1" lang="en-US" altLang="ja-JP" dirty="0" smtClean="0"/>
                    </a:p>
                  </a:txBody>
                  <a:tcPr/>
                </a:tc>
                <a:tc>
                  <a:txBody>
                    <a:bodyPr/>
                    <a:lstStyle/>
                    <a:p>
                      <a:r>
                        <a:rPr kumimoji="1" lang="ja-JP" altLang="en-US" dirty="0" smtClean="0"/>
                        <a:t>対象ドメインを問わずＪａｖａで一般的</a:t>
                      </a:r>
                      <a:endParaRPr kumimoji="1" lang="ja-JP" altLang="en-US" dirty="0"/>
                    </a:p>
                  </a:txBody>
                  <a:tcPr/>
                </a:tc>
                <a:tc>
                  <a:txBody>
                    <a:bodyPr/>
                    <a:lstStyle/>
                    <a:p>
                      <a:r>
                        <a:rPr kumimoji="1" lang="en-US" altLang="ja-JP" dirty="0" smtClean="0"/>
                        <a:t>36</a:t>
                      </a:r>
                      <a:endParaRPr kumimoji="1" lang="ja-JP" altLang="en-US" dirty="0"/>
                    </a:p>
                  </a:txBody>
                  <a:tcPr/>
                </a:tc>
              </a:tr>
              <a:tr h="370840">
                <a:tc vMerge="1">
                  <a:txBody>
                    <a:bodyPr/>
                    <a:lstStyle/>
                    <a:p>
                      <a:endParaRPr kumimoji="1" lang="ja-JP" altLang="en-US"/>
                    </a:p>
                  </a:txBody>
                  <a:tcPr/>
                </a:tc>
                <a:tc>
                  <a:txBody>
                    <a:bodyPr/>
                    <a:lstStyle/>
                    <a:p>
                      <a:r>
                        <a:rPr kumimoji="1" lang="ja-JP" altLang="en-US" dirty="0" smtClean="0"/>
                        <a:t>他のドメインで一般的</a:t>
                      </a:r>
                      <a:endParaRPr kumimoji="1" lang="ja-JP" altLang="en-US" dirty="0"/>
                    </a:p>
                  </a:txBody>
                  <a:tcPr/>
                </a:tc>
                <a:tc>
                  <a:txBody>
                    <a:bodyPr/>
                    <a:lstStyle/>
                    <a:p>
                      <a:r>
                        <a:rPr lang="en-US" altLang="ja-JP" dirty="0" smtClean="0"/>
                        <a:t>GUI</a:t>
                      </a:r>
                      <a:r>
                        <a:rPr lang="ja-JP" altLang="en-US" dirty="0" err="1" smtClean="0"/>
                        <a:t>，</a:t>
                      </a:r>
                      <a:r>
                        <a:rPr lang="ja-JP" altLang="en-US" dirty="0" smtClean="0"/>
                        <a:t>構文解析，木構造，リソース管理，グラフ解析，データ解析</a:t>
                      </a:r>
                      <a:endParaRPr lang="ja-JP" altLang="en-US" dirty="0"/>
                    </a:p>
                  </a:txBody>
                  <a:tcPr/>
                </a:tc>
              </a:tr>
              <a:tr h="370840">
                <a:tc vMerge="1">
                  <a:txBody>
                    <a:bodyPr/>
                    <a:lstStyle/>
                    <a:p>
                      <a:endParaRPr kumimoji="1" lang="en-US" altLang="ja-JP" dirty="0" smtClean="0"/>
                    </a:p>
                  </a:txBody>
                  <a:tcPr/>
                </a:tc>
                <a:tc>
                  <a:txBody>
                    <a:bodyPr/>
                    <a:lstStyle/>
                    <a:p>
                      <a:r>
                        <a:rPr kumimoji="1" lang="ja-JP" altLang="en-US" dirty="0" smtClean="0"/>
                        <a:t>対象ドメインのシソーラスに収録するのに適当</a:t>
                      </a:r>
                      <a:endParaRPr kumimoji="1" lang="ja-JP" altLang="en-US" dirty="0"/>
                    </a:p>
                  </a:txBody>
                  <a:tcPr/>
                </a:tc>
                <a:tc>
                  <a:txBody>
                    <a:bodyPr/>
                    <a:lstStyle/>
                    <a:p>
                      <a:r>
                        <a:rPr lang="en-US" altLang="ja-JP" dirty="0" smtClean="0"/>
                        <a:t>47</a:t>
                      </a:r>
                      <a:endParaRPr lang="ja-JP" altLang="en-US" dirty="0"/>
                    </a:p>
                  </a:txBody>
                  <a:tcPr/>
                </a:tc>
              </a:tr>
              <a:tr h="370840">
                <a:tc vMerge="1">
                  <a:txBody>
                    <a:bodyPr/>
                    <a:lstStyle/>
                    <a:p>
                      <a:endParaRPr kumimoji="1" lang="en-US" altLang="ja-JP" dirty="0" smtClean="0"/>
                    </a:p>
                  </a:txBody>
                  <a:tcPr/>
                </a:tc>
                <a:tc>
                  <a:txBody>
                    <a:bodyPr/>
                    <a:lstStyle/>
                    <a:p>
                      <a:r>
                        <a:rPr kumimoji="1" lang="en-US" altLang="ja-JP" dirty="0" smtClean="0"/>
                        <a:t>Java</a:t>
                      </a:r>
                      <a:r>
                        <a:rPr kumimoji="1" lang="ja-JP" altLang="en-US" dirty="0" smtClean="0"/>
                        <a:t>のシソーラスに収録するのに適当</a:t>
                      </a:r>
                      <a:endParaRPr kumimoji="1" lang="ja-JP" altLang="en-US" dirty="0"/>
                    </a:p>
                  </a:txBody>
                  <a:tcPr/>
                </a:tc>
                <a:tc>
                  <a:txBody>
                    <a:bodyPr/>
                    <a:lstStyle/>
                    <a:p>
                      <a:r>
                        <a:rPr lang="en-US" altLang="ja-JP" dirty="0" smtClean="0"/>
                        <a:t>27</a:t>
                      </a:r>
                      <a:endParaRPr lang="ja-JP" altLang="en-US" dirty="0"/>
                    </a:p>
                  </a:txBody>
                  <a:tcPr/>
                </a:tc>
              </a:tr>
              <a:tr h="370840">
                <a:tc vMerge="1">
                  <a:txBody>
                    <a:bodyPr/>
                    <a:lstStyle/>
                    <a:p>
                      <a:pPr algn="l"/>
                      <a:endParaRPr kumimoji="1" lang="ja-JP" altLang="en-US" dirty="0"/>
                    </a:p>
                  </a:txBody>
                  <a:tcPr/>
                </a:tc>
                <a:tc>
                  <a:txBody>
                    <a:bodyPr/>
                    <a:lstStyle/>
                    <a:p>
                      <a:r>
                        <a:rPr kumimoji="1" lang="ja-JP" altLang="en-US" dirty="0" smtClean="0"/>
                        <a:t>他のドメインのシソーラスに収録するのに適当</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GUI</a:t>
                      </a:r>
                      <a:r>
                        <a:rPr lang="ja-JP" altLang="en-US" dirty="0" err="1" smtClean="0"/>
                        <a:t>，</a:t>
                      </a:r>
                      <a:r>
                        <a:rPr lang="ja-JP" altLang="en-US" dirty="0" smtClean="0"/>
                        <a:t>木構造，リソース管理，グラフ解析，データ解析</a:t>
                      </a:r>
                    </a:p>
                  </a:txBody>
                  <a:tcPr/>
                </a:tc>
              </a:tr>
            </a:tbl>
          </a:graphicData>
        </a:graphic>
      </p:graphicFrame>
      <p:sp>
        <p:nvSpPr>
          <p:cNvPr id="9" name="テキスト ボックス 8"/>
          <p:cNvSpPr txBox="1"/>
          <p:nvPr/>
        </p:nvSpPr>
        <p:spPr>
          <a:xfrm>
            <a:off x="357158" y="5143512"/>
            <a:ext cx="8331127" cy="1015663"/>
          </a:xfrm>
          <a:prstGeom prst="rect">
            <a:avLst/>
          </a:prstGeom>
          <a:noFill/>
        </p:spPr>
        <p:txBody>
          <a:bodyPr wrap="none" rtlCol="0">
            <a:spAutoFit/>
          </a:bodyPr>
          <a:lstStyle/>
          <a:p>
            <a:r>
              <a:rPr kumimoji="1" lang="ja-JP" altLang="en-US" sz="2800" dirty="0" smtClean="0"/>
              <a:t>対象ドメインのシソーラスに収録すべきと判断された組</a:t>
            </a:r>
            <a:endParaRPr kumimoji="1" lang="en-US" altLang="ja-JP" sz="2800" dirty="0" smtClean="0"/>
          </a:p>
          <a:p>
            <a:r>
              <a:rPr lang="en-US" altLang="ja-JP" sz="2800" dirty="0" smtClean="0"/>
              <a:t>	</a:t>
            </a:r>
            <a:r>
              <a:rPr lang="ja-JP" altLang="en-US" sz="2800" dirty="0" smtClean="0"/>
              <a:t>全体の</a:t>
            </a:r>
            <a:r>
              <a:rPr lang="en-US" altLang="ja-JP" sz="3200" dirty="0" smtClean="0">
                <a:solidFill>
                  <a:srgbClr val="C00000"/>
                </a:solidFill>
              </a:rPr>
              <a:t>52</a:t>
            </a:r>
            <a:r>
              <a:rPr lang="en-US" altLang="ja-JP" sz="2800" dirty="0" smtClean="0"/>
              <a:t>%</a:t>
            </a:r>
            <a:endParaRPr kumimoji="1" lang="ja-JP" altLang="en-US" sz="2800"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実験結果</a:t>
            </a:r>
            <a:r>
              <a:rPr lang="en-US" altLang="ja-JP" dirty="0" smtClean="0"/>
              <a:t>(4/4)</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45</a:t>
            </a:fld>
            <a:endParaRPr kumimoji="1" lang="ja-JP" altLang="en-US"/>
          </a:p>
        </p:txBody>
      </p:sp>
      <p:graphicFrame>
        <p:nvGraphicFramePr>
          <p:cNvPr id="5" name="コンテンツ プレースホルダ 4"/>
          <p:cNvGraphicFramePr>
            <a:graphicFrameLocks/>
          </p:cNvGraphicFramePr>
          <p:nvPr/>
        </p:nvGraphicFramePr>
        <p:xfrm>
          <a:off x="285720" y="1571612"/>
          <a:ext cx="8401080" cy="2595880"/>
        </p:xfrm>
        <a:graphic>
          <a:graphicData uri="http://schemas.openxmlformats.org/drawingml/2006/table">
            <a:tbl>
              <a:tblPr firstCol="1" bandRow="1">
                <a:tableStyleId>{5C22544A-7EE6-4342-B048-85BDC9FD1C3A}</a:tableStyleId>
              </a:tblPr>
              <a:tblGrid>
                <a:gridCol w="1500198"/>
                <a:gridCol w="5072098"/>
                <a:gridCol w="1828784"/>
              </a:tblGrid>
              <a:tr h="370840">
                <a:tc rowSpan="7">
                  <a:txBody>
                    <a:bodyPr/>
                    <a:lstStyle/>
                    <a:p>
                      <a:pPr algn="l"/>
                      <a:r>
                        <a:rPr kumimoji="1" lang="en-US" altLang="ja-JP" dirty="0" smtClean="0"/>
                        <a:t>Web Application</a:t>
                      </a:r>
                      <a:endParaRPr kumimoji="1" lang="ja-JP" altLang="en-US" dirty="0"/>
                    </a:p>
                  </a:txBody>
                  <a:tcPr/>
                </a:tc>
                <a:tc>
                  <a:txBody>
                    <a:bodyPr/>
                    <a:lstStyle/>
                    <a:p>
                      <a:r>
                        <a:rPr kumimoji="1" lang="ja-JP" altLang="en-US" dirty="0" smtClean="0"/>
                        <a:t>動詞，直接目的語，間接目的語の判定がおかしい</a:t>
                      </a:r>
                      <a:endParaRPr kumimoji="1" lang="ja-JP" altLang="en-US" dirty="0"/>
                    </a:p>
                  </a:txBody>
                  <a:tcPr/>
                </a:tc>
                <a:tc>
                  <a:txBody>
                    <a:bodyPr/>
                    <a:lstStyle/>
                    <a:p>
                      <a:r>
                        <a:rPr kumimoji="1" lang="en-US" altLang="ja-JP" dirty="0" smtClean="0"/>
                        <a:t>6</a:t>
                      </a:r>
                      <a:endParaRPr kumimoji="1" lang="ja-JP" altLang="en-US" dirty="0"/>
                    </a:p>
                  </a:txBody>
                  <a:tcPr/>
                </a:tc>
              </a:tr>
              <a:tr h="370840">
                <a:tc vMerge="1">
                  <a:txBody>
                    <a:bodyPr/>
                    <a:lstStyle/>
                    <a:p>
                      <a:pPr algn="l"/>
                      <a:endParaRPr kumimoji="1" lang="ja-JP" altLang="en-US" dirty="0"/>
                    </a:p>
                  </a:txBody>
                  <a:tcPr/>
                </a:tc>
                <a:tc>
                  <a:txBody>
                    <a:bodyPr/>
                    <a:lstStyle/>
                    <a:p>
                      <a:r>
                        <a:rPr kumimoji="1" lang="ja-JP" altLang="en-US" dirty="0" smtClean="0"/>
                        <a:t>このドメインで一般的</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56</a:t>
                      </a:r>
                      <a:endParaRPr kumimoji="1" lang="ja-JP" altLang="en-US" dirty="0" smtClean="0"/>
                    </a:p>
                  </a:txBody>
                  <a:tcPr/>
                </a:tc>
              </a:tr>
              <a:tr h="370840">
                <a:tc vMerge="1">
                  <a:txBody>
                    <a:bodyPr/>
                    <a:lstStyle/>
                    <a:p>
                      <a:endParaRPr kumimoji="1" lang="en-US" altLang="ja-JP" dirty="0" smtClean="0"/>
                    </a:p>
                  </a:txBody>
                  <a:tcPr/>
                </a:tc>
                <a:tc>
                  <a:txBody>
                    <a:bodyPr/>
                    <a:lstStyle/>
                    <a:p>
                      <a:r>
                        <a:rPr kumimoji="1" lang="ja-JP" altLang="en-US" dirty="0" smtClean="0"/>
                        <a:t>対象ドメインを問わずＪａｖａで一般的</a:t>
                      </a:r>
                      <a:endParaRPr kumimoji="1" lang="ja-JP" altLang="en-US" dirty="0"/>
                    </a:p>
                  </a:txBody>
                  <a:tcPr/>
                </a:tc>
                <a:tc>
                  <a:txBody>
                    <a:bodyPr/>
                    <a:lstStyle/>
                    <a:p>
                      <a:r>
                        <a:rPr kumimoji="1" lang="en-US" altLang="ja-JP" dirty="0" smtClean="0"/>
                        <a:t>45</a:t>
                      </a:r>
                      <a:endParaRPr kumimoji="1" lang="ja-JP" altLang="en-US" dirty="0"/>
                    </a:p>
                  </a:txBody>
                  <a:tcPr/>
                </a:tc>
              </a:tr>
              <a:tr h="370840">
                <a:tc vMerge="1">
                  <a:txBody>
                    <a:bodyPr/>
                    <a:lstStyle/>
                    <a:p>
                      <a:endParaRPr kumimoji="1" lang="ja-JP" altLang="en-US"/>
                    </a:p>
                  </a:txBody>
                  <a:tcPr/>
                </a:tc>
                <a:tc>
                  <a:txBody>
                    <a:bodyPr/>
                    <a:lstStyle/>
                    <a:p>
                      <a:r>
                        <a:rPr kumimoji="1" lang="ja-JP" altLang="en-US" dirty="0" smtClean="0"/>
                        <a:t>他のドメインで一般的</a:t>
                      </a:r>
                      <a:endParaRPr kumimoji="1" lang="ja-JP" altLang="en-US" dirty="0"/>
                    </a:p>
                  </a:txBody>
                  <a:tcPr/>
                </a:tc>
                <a:tc>
                  <a:txBody>
                    <a:bodyPr/>
                    <a:lstStyle/>
                    <a:p>
                      <a:r>
                        <a:rPr lang="en-US" altLang="ja-JP" dirty="0" smtClean="0"/>
                        <a:t>DB</a:t>
                      </a:r>
                      <a:r>
                        <a:rPr lang="ja-JP" altLang="en-US" dirty="0" err="1" smtClean="0"/>
                        <a:t>，</a:t>
                      </a:r>
                      <a:r>
                        <a:rPr lang="ja-JP" altLang="en-US" dirty="0" smtClean="0"/>
                        <a:t>入出力</a:t>
                      </a:r>
                      <a:endParaRPr lang="ja-JP" altLang="en-US" dirty="0"/>
                    </a:p>
                  </a:txBody>
                  <a:tcPr/>
                </a:tc>
              </a:tr>
              <a:tr h="370840">
                <a:tc vMerge="1">
                  <a:txBody>
                    <a:bodyPr/>
                    <a:lstStyle/>
                    <a:p>
                      <a:endParaRPr kumimoji="1" lang="en-US" altLang="ja-JP" dirty="0" smtClean="0"/>
                    </a:p>
                  </a:txBody>
                  <a:tcPr/>
                </a:tc>
                <a:tc>
                  <a:txBody>
                    <a:bodyPr/>
                    <a:lstStyle/>
                    <a:p>
                      <a:r>
                        <a:rPr kumimoji="1" lang="ja-JP" altLang="en-US" dirty="0" smtClean="0"/>
                        <a:t>対象ドメインのシソーラスに収録するのに適当</a:t>
                      </a:r>
                      <a:endParaRPr kumimoji="1" lang="ja-JP" altLang="en-US" dirty="0"/>
                    </a:p>
                  </a:txBody>
                  <a:tcPr/>
                </a:tc>
                <a:tc>
                  <a:txBody>
                    <a:bodyPr/>
                    <a:lstStyle/>
                    <a:p>
                      <a:r>
                        <a:rPr lang="en-US" altLang="ja-JP" dirty="0" smtClean="0"/>
                        <a:t>51</a:t>
                      </a:r>
                      <a:endParaRPr lang="ja-JP" altLang="en-US" dirty="0"/>
                    </a:p>
                  </a:txBody>
                  <a:tcPr/>
                </a:tc>
              </a:tr>
              <a:tr h="370840">
                <a:tc vMerge="1">
                  <a:txBody>
                    <a:bodyPr/>
                    <a:lstStyle/>
                    <a:p>
                      <a:endParaRPr kumimoji="1" lang="en-US" altLang="ja-JP" dirty="0" smtClean="0"/>
                    </a:p>
                  </a:txBody>
                  <a:tcPr/>
                </a:tc>
                <a:tc>
                  <a:txBody>
                    <a:bodyPr/>
                    <a:lstStyle/>
                    <a:p>
                      <a:r>
                        <a:rPr kumimoji="1" lang="en-US" altLang="ja-JP" dirty="0" smtClean="0"/>
                        <a:t>Java</a:t>
                      </a:r>
                      <a:r>
                        <a:rPr kumimoji="1" lang="ja-JP" altLang="en-US" dirty="0" smtClean="0"/>
                        <a:t>のシソーラスに収録するのに適当</a:t>
                      </a:r>
                      <a:endParaRPr kumimoji="1" lang="ja-JP" altLang="en-US" dirty="0"/>
                    </a:p>
                  </a:txBody>
                  <a:tcPr/>
                </a:tc>
                <a:tc>
                  <a:txBody>
                    <a:bodyPr/>
                    <a:lstStyle/>
                    <a:p>
                      <a:r>
                        <a:rPr lang="en-US" altLang="ja-JP" dirty="0" smtClean="0"/>
                        <a:t>32</a:t>
                      </a:r>
                      <a:endParaRPr lang="ja-JP" altLang="en-US" dirty="0"/>
                    </a:p>
                  </a:txBody>
                  <a:tcPr/>
                </a:tc>
              </a:tr>
              <a:tr h="370840">
                <a:tc vMerge="1">
                  <a:txBody>
                    <a:bodyPr/>
                    <a:lstStyle/>
                    <a:p>
                      <a:pPr algn="l"/>
                      <a:endParaRPr kumimoji="1" lang="ja-JP" altLang="en-US" dirty="0"/>
                    </a:p>
                  </a:txBody>
                  <a:tcPr/>
                </a:tc>
                <a:tc>
                  <a:txBody>
                    <a:bodyPr/>
                    <a:lstStyle/>
                    <a:p>
                      <a:r>
                        <a:rPr kumimoji="1" lang="ja-JP" altLang="en-US" dirty="0" smtClean="0"/>
                        <a:t>他のドメインのシソーラスに収録するのに適当</a:t>
                      </a:r>
                      <a:endParaRPr kumimoji="1" lang="ja-JP" altLang="en-US" dirty="0"/>
                    </a:p>
                  </a:txBody>
                  <a:tcPr/>
                </a:tc>
                <a:tc>
                  <a:txBody>
                    <a:bodyPr/>
                    <a:lstStyle/>
                    <a:p>
                      <a:endParaRPr lang="ja-JP" altLang="en-US" dirty="0"/>
                    </a:p>
                  </a:txBody>
                  <a:tcPr/>
                </a:tc>
              </a:tr>
            </a:tbl>
          </a:graphicData>
        </a:graphic>
      </p:graphicFrame>
      <p:sp>
        <p:nvSpPr>
          <p:cNvPr id="6" name="テキスト ボックス 5"/>
          <p:cNvSpPr txBox="1"/>
          <p:nvPr/>
        </p:nvSpPr>
        <p:spPr>
          <a:xfrm>
            <a:off x="357158" y="4429132"/>
            <a:ext cx="8331127" cy="1015663"/>
          </a:xfrm>
          <a:prstGeom prst="rect">
            <a:avLst/>
          </a:prstGeom>
          <a:noFill/>
        </p:spPr>
        <p:txBody>
          <a:bodyPr wrap="none" rtlCol="0">
            <a:spAutoFit/>
          </a:bodyPr>
          <a:lstStyle/>
          <a:p>
            <a:r>
              <a:rPr kumimoji="1" lang="ja-JP" altLang="en-US" sz="2800" dirty="0" smtClean="0"/>
              <a:t>対象ドメインのシソーラスに収録すべきと判断された組</a:t>
            </a:r>
            <a:endParaRPr kumimoji="1" lang="en-US" altLang="ja-JP" sz="2800" dirty="0" smtClean="0"/>
          </a:p>
          <a:p>
            <a:r>
              <a:rPr lang="en-US" altLang="ja-JP" sz="2800" dirty="0" smtClean="0"/>
              <a:t>	</a:t>
            </a:r>
            <a:r>
              <a:rPr lang="ja-JP" altLang="en-US" sz="2800" dirty="0" smtClean="0"/>
              <a:t>全体の</a:t>
            </a:r>
            <a:r>
              <a:rPr lang="en-US" altLang="ja-JP" sz="3200" dirty="0" smtClean="0">
                <a:solidFill>
                  <a:srgbClr val="C00000"/>
                </a:solidFill>
              </a:rPr>
              <a:t>56</a:t>
            </a:r>
            <a:r>
              <a:rPr lang="en-US" altLang="ja-JP" sz="2800" dirty="0" smtClean="0"/>
              <a:t>%</a:t>
            </a:r>
            <a:endParaRPr kumimoji="1" lang="ja-JP" altLang="en-US" sz="2800"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オブジェクト指向プログラムと動詞</a:t>
            </a:r>
            <a:r>
              <a:rPr lang="en-US" altLang="ja-JP" dirty="0" smtClean="0"/>
              <a:t>-</a:t>
            </a:r>
            <a:r>
              <a:rPr lang="ja-JP" altLang="en-US" dirty="0" smtClean="0"/>
              <a:t>目的語関係</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オブジェクト指向プログラムでは，オブジェクト</a:t>
            </a:r>
            <a:r>
              <a:rPr lang="en-US" altLang="ja-JP" dirty="0" smtClean="0"/>
              <a:t>A</a:t>
            </a:r>
            <a:r>
              <a:rPr lang="ja-JP" altLang="en-US" dirty="0" smtClean="0"/>
              <a:t>を対象にアクション</a:t>
            </a:r>
            <a:r>
              <a:rPr lang="en-US" altLang="ja-JP" dirty="0" smtClean="0"/>
              <a:t>B</a:t>
            </a:r>
            <a:r>
              <a:rPr lang="ja-JP" altLang="en-US" dirty="0" smtClean="0"/>
              <a:t>を行う処理が多数出現</a:t>
            </a:r>
            <a:endParaRPr lang="en-US" altLang="ja-JP" dirty="0" smtClean="0"/>
          </a:p>
          <a:p>
            <a:pPr lvl="1"/>
            <a:r>
              <a:rPr lang="en-US" altLang="ja-JP" dirty="0" smtClean="0"/>
              <a:t>B</a:t>
            </a:r>
            <a:r>
              <a:rPr lang="ja-JP" altLang="en-US" dirty="0" smtClean="0"/>
              <a:t>は動詞，</a:t>
            </a:r>
            <a:r>
              <a:rPr lang="en-US" altLang="ja-JP" dirty="0" smtClean="0"/>
              <a:t>A</a:t>
            </a:r>
            <a:r>
              <a:rPr lang="ja-JP" altLang="en-US" dirty="0" smtClean="0"/>
              <a:t>はその目的語と解釈できる</a:t>
            </a:r>
            <a:endParaRPr lang="en-US" altLang="ja-JP" dirty="0" smtClean="0"/>
          </a:p>
          <a:p>
            <a:pPr lvl="2"/>
            <a:r>
              <a:rPr lang="en-US" altLang="ja-JP" dirty="0" smtClean="0"/>
              <a:t>B</a:t>
            </a:r>
            <a:r>
              <a:rPr lang="ja-JP" altLang="en-US" dirty="0" smtClean="0"/>
              <a:t>と</a:t>
            </a:r>
            <a:r>
              <a:rPr lang="en-US" altLang="ja-JP" dirty="0" smtClean="0"/>
              <a:t>A</a:t>
            </a:r>
            <a:r>
              <a:rPr lang="ja-JP" altLang="en-US" dirty="0" smtClean="0"/>
              <a:t>の間に動詞</a:t>
            </a:r>
            <a:r>
              <a:rPr lang="en-US" altLang="ja-JP" dirty="0" smtClean="0"/>
              <a:t>-</a:t>
            </a:r>
            <a:r>
              <a:rPr lang="ja-JP" altLang="en-US" dirty="0" smtClean="0"/>
              <a:t>目的語関係</a:t>
            </a:r>
            <a:endParaRPr lang="en-US" altLang="ja-JP" dirty="0" smtClean="0"/>
          </a:p>
          <a:p>
            <a:r>
              <a:rPr lang="ja-JP" altLang="en-US" dirty="0" smtClean="0"/>
              <a:t>ソースコード中の動詞</a:t>
            </a:r>
            <a:r>
              <a:rPr lang="en-US" altLang="ja-JP" dirty="0" smtClean="0"/>
              <a:t>-</a:t>
            </a:r>
            <a:r>
              <a:rPr lang="ja-JP" altLang="en-US" dirty="0" smtClean="0"/>
              <a:t>目的語関係</a:t>
            </a:r>
            <a:endParaRPr lang="en-US" altLang="ja-JP" dirty="0" smtClean="0"/>
          </a:p>
          <a:p>
            <a:r>
              <a:rPr lang="ja-JP" altLang="en-US" dirty="0" smtClean="0"/>
              <a:t>                   異なる</a:t>
            </a:r>
            <a:endParaRPr lang="en-US" altLang="ja-JP" dirty="0" smtClean="0"/>
          </a:p>
          <a:p>
            <a:r>
              <a:rPr lang="ja-JP" altLang="en-US" dirty="0" smtClean="0"/>
              <a:t>自然言語の動詞</a:t>
            </a:r>
            <a:r>
              <a:rPr lang="en-US" altLang="ja-JP" dirty="0" smtClean="0"/>
              <a:t>-</a:t>
            </a:r>
            <a:r>
              <a:rPr lang="ja-JP" altLang="en-US" dirty="0" smtClean="0"/>
              <a:t>目的語関係</a:t>
            </a:r>
            <a:endParaRPr lang="en-US" altLang="ja-JP" dirty="0" smtClean="0"/>
          </a:p>
          <a:p>
            <a:pPr lvl="1"/>
            <a:r>
              <a:rPr lang="ja-JP" altLang="en-US" dirty="0" smtClean="0"/>
              <a:t>                 そのため</a:t>
            </a:r>
            <a:endParaRPr lang="en-US" altLang="ja-JP" dirty="0" smtClean="0"/>
          </a:p>
          <a:p>
            <a:pPr lvl="1"/>
            <a:r>
              <a:rPr lang="ja-JP" altLang="en-US" dirty="0" smtClean="0"/>
              <a:t>ソースコード中の動詞</a:t>
            </a:r>
            <a:r>
              <a:rPr lang="en-US" altLang="ja-JP" dirty="0" smtClean="0"/>
              <a:t>-</a:t>
            </a:r>
            <a:r>
              <a:rPr lang="ja-JP" altLang="en-US" dirty="0" smtClean="0"/>
              <a:t>目的語関係をまとめた辞書の価値がでてくる</a:t>
            </a:r>
            <a:endParaRPr lang="en-US" altLang="ja-JP" dirty="0" smtClean="0"/>
          </a:p>
          <a:p>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46</a:t>
            </a:fld>
            <a:endParaRPr kumimoji="1" lang="ja-JP" altLang="en-US"/>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辞書を用いた支援</a:t>
            </a:r>
            <a:endParaRPr kumimoji="1" lang="ja-JP" altLang="en-US" dirty="0"/>
          </a:p>
        </p:txBody>
      </p:sp>
      <p:sp>
        <p:nvSpPr>
          <p:cNvPr id="3" name="コンテンツ プレースホルダ 2"/>
          <p:cNvSpPr>
            <a:spLocks noGrp="1"/>
          </p:cNvSpPr>
          <p:nvPr>
            <p:ph idx="1"/>
          </p:nvPr>
        </p:nvSpPr>
        <p:spPr/>
        <p:txBody>
          <a:bodyPr anchor="ctr"/>
          <a:lstStyle/>
          <a:p>
            <a:r>
              <a:rPr lang="ja-JP" altLang="en-US" dirty="0" smtClean="0"/>
              <a:t>メソッドの命名支援</a:t>
            </a:r>
            <a:endParaRPr lang="en-US" altLang="ja-JP" dirty="0" smtClean="0"/>
          </a:p>
          <a:p>
            <a:pPr lvl="1"/>
            <a:r>
              <a:rPr lang="ja-JP" altLang="en-US" dirty="0" smtClean="0"/>
              <a:t>動詞とその目的語を推薦</a:t>
            </a:r>
            <a:endParaRPr lang="en-US" altLang="ja-JP" dirty="0" smtClean="0"/>
          </a:p>
          <a:p>
            <a:r>
              <a:rPr lang="ja-JP" altLang="en-US" dirty="0" smtClean="0"/>
              <a:t>プログラム理解支援</a:t>
            </a:r>
            <a:endParaRPr lang="en-US" altLang="ja-JP" dirty="0" smtClean="0"/>
          </a:p>
          <a:p>
            <a:pPr lvl="1"/>
            <a:r>
              <a:rPr lang="ja-JP" altLang="en-US" dirty="0" smtClean="0"/>
              <a:t>動詞</a:t>
            </a:r>
            <a:r>
              <a:rPr lang="en-US" altLang="ja-JP" dirty="0" smtClean="0"/>
              <a:t>-</a:t>
            </a:r>
            <a:r>
              <a:rPr lang="ja-JP" altLang="en-US" dirty="0" smtClean="0"/>
              <a:t>目的語関係の視覚化</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47</a:t>
            </a:fld>
            <a:endParaRPr kumimoji="1" lang="ja-JP" altLang="en-U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動詞</a:t>
            </a:r>
            <a:r>
              <a:rPr kumimoji="1" lang="en-US" altLang="ja-JP" dirty="0" smtClean="0"/>
              <a:t>-</a:t>
            </a:r>
            <a:r>
              <a:rPr kumimoji="1" lang="ja-JP" altLang="en-US" dirty="0" smtClean="0"/>
              <a:t>目的語関係の出現位置</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メソッド呼び出しに関連した箇所</a:t>
            </a:r>
            <a:endParaRPr kumimoji="1" lang="en-US" altLang="ja-JP" dirty="0" smtClean="0"/>
          </a:p>
          <a:p>
            <a:pPr lvl="1"/>
            <a:r>
              <a:rPr lang="ja-JP" altLang="en-US" dirty="0" smtClean="0"/>
              <a:t>動詞</a:t>
            </a:r>
            <a:r>
              <a:rPr lang="en-US" altLang="ja-JP" dirty="0" smtClean="0"/>
              <a:t>:   </a:t>
            </a:r>
            <a:r>
              <a:rPr lang="ja-JP" altLang="en-US" dirty="0" smtClean="0"/>
              <a:t>メソッド名中の動詞</a:t>
            </a:r>
            <a:endParaRPr lang="en-US" altLang="ja-JP" dirty="0" smtClean="0"/>
          </a:p>
          <a:p>
            <a:pPr lvl="1"/>
            <a:r>
              <a:rPr kumimoji="1" lang="ja-JP" altLang="en-US" dirty="0" smtClean="0"/>
              <a:t>目的語： メソッド名中の動詞の後の名詞，引数，メソッドを定義しているクラスの名前</a:t>
            </a:r>
            <a:endParaRPr kumimoji="1"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48</a:t>
            </a:fld>
            <a:endParaRPr kumimoji="1" lang="ja-JP" alt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ソフトウェア保守</a:t>
            </a:r>
            <a:endParaRPr kumimoji="1" lang="ja-JP" altLang="en-US" dirty="0"/>
          </a:p>
        </p:txBody>
      </p:sp>
      <p:sp>
        <p:nvSpPr>
          <p:cNvPr id="3" name="コンテンツ プレースホルダ 2"/>
          <p:cNvSpPr>
            <a:spLocks noGrp="1"/>
          </p:cNvSpPr>
          <p:nvPr>
            <p:ph idx="1"/>
          </p:nvPr>
        </p:nvSpPr>
        <p:spPr/>
        <p:txBody>
          <a:bodyPr anchor="t"/>
          <a:lstStyle/>
          <a:p>
            <a:r>
              <a:rPr kumimoji="1" lang="ja-JP" altLang="en-US" sz="3200" dirty="0" smtClean="0"/>
              <a:t>ソフトウェアの肥大化に伴う保守コストの増加</a:t>
            </a:r>
            <a:endParaRPr kumimoji="1" lang="en-US" altLang="ja-JP" sz="3200" dirty="0" smtClean="0"/>
          </a:p>
          <a:p>
            <a:pPr lvl="1"/>
            <a:r>
              <a:rPr lang="ja-JP" altLang="en-US" sz="2900" dirty="0" smtClean="0"/>
              <a:t>保守コストの引下げが必要</a:t>
            </a:r>
            <a:endParaRPr lang="en-US" altLang="ja-JP" sz="2900" dirty="0" smtClean="0"/>
          </a:p>
          <a:p>
            <a:r>
              <a:rPr lang="ja-JP" altLang="en-US" sz="3200" dirty="0" smtClean="0"/>
              <a:t>保守作業のためには対象ソフトウェアの詳細な理解が必要</a:t>
            </a:r>
            <a:endParaRPr lang="en-US" altLang="ja-JP" sz="3200" dirty="0" smtClean="0"/>
          </a:p>
          <a:p>
            <a:pPr lvl="1"/>
            <a:r>
              <a:rPr lang="ja-JP" altLang="en-US" sz="2800" dirty="0" smtClean="0"/>
              <a:t>ソースコードを読解しなければならない</a:t>
            </a:r>
            <a:endParaRPr lang="en-US" altLang="ja-JP" sz="2800"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49</a:t>
            </a:fld>
            <a:endParaRPr kumimoji="1" lang="ja-JP" alt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3" name="コンテンツ プレースホルダ 2"/>
          <p:cNvSpPr>
            <a:spLocks noGrp="1"/>
          </p:cNvSpPr>
          <p:nvPr>
            <p:ph idx="1"/>
          </p:nvPr>
        </p:nvSpPr>
        <p:spPr>
          <a:xfrm>
            <a:off x="457200" y="1412875"/>
            <a:ext cx="8229600" cy="3659199"/>
          </a:xfrm>
        </p:spPr>
        <p:txBody>
          <a:bodyPr>
            <a:normAutofit fontScale="85000" lnSpcReduction="10000"/>
          </a:bodyPr>
          <a:lstStyle/>
          <a:p>
            <a:r>
              <a:rPr lang="ja-JP" altLang="en-US" dirty="0" smtClean="0"/>
              <a:t>ドメインごとに分類された動詞</a:t>
            </a:r>
            <a:r>
              <a:rPr lang="en-US" altLang="ja-JP" dirty="0" err="1" smtClean="0"/>
              <a:t>-</a:t>
            </a:r>
            <a:r>
              <a:rPr lang="ja-JP" altLang="en-US" dirty="0" smtClean="0"/>
              <a:t>目的語の関係を収録した辞書の構築</a:t>
            </a:r>
            <a:endParaRPr lang="en-US" altLang="ja-JP" dirty="0" smtClean="0"/>
          </a:p>
          <a:p>
            <a:r>
              <a:rPr lang="ja-JP" altLang="en-US" dirty="0" smtClean="0"/>
              <a:t>入力</a:t>
            </a:r>
            <a:endParaRPr lang="en-US" altLang="ja-JP" dirty="0" smtClean="0"/>
          </a:p>
          <a:p>
            <a:pPr lvl="1"/>
            <a:r>
              <a:rPr kumimoji="1" lang="ja-JP" altLang="en-US" dirty="0" smtClean="0"/>
              <a:t>オブジェクト指向プログラミング言語で記述された特定のドメインを扱う複数のソフトウェアのソースコード集合</a:t>
            </a:r>
            <a:endParaRPr kumimoji="1" lang="en-US" altLang="ja-JP" dirty="0" smtClean="0"/>
          </a:p>
          <a:p>
            <a:pPr lvl="2"/>
            <a:r>
              <a:rPr kumimoji="1" lang="ja-JP" altLang="en-US" dirty="0" smtClean="0"/>
              <a:t>実装では</a:t>
            </a:r>
            <a:r>
              <a:rPr kumimoji="1" lang="en-US" altLang="ja-JP" dirty="0" smtClean="0"/>
              <a:t>Java</a:t>
            </a:r>
            <a:r>
              <a:rPr kumimoji="1" lang="ja-JP" altLang="en-US" dirty="0" smtClean="0"/>
              <a:t>で</a:t>
            </a:r>
            <a:r>
              <a:rPr lang="ja-JP" altLang="en-US" dirty="0" smtClean="0"/>
              <a:t>記述さ</a:t>
            </a:r>
            <a:r>
              <a:rPr kumimoji="1" lang="ja-JP" altLang="en-US" dirty="0" smtClean="0"/>
              <a:t>れたソースコードを対象とした</a:t>
            </a:r>
            <a:endParaRPr kumimoji="1" lang="en-US" altLang="ja-JP" dirty="0" smtClean="0"/>
          </a:p>
          <a:p>
            <a:r>
              <a:rPr lang="ja-JP" altLang="en-US" dirty="0" smtClean="0"/>
              <a:t>出力</a:t>
            </a:r>
            <a:endParaRPr lang="en-US" altLang="ja-JP" dirty="0" smtClean="0"/>
          </a:p>
          <a:p>
            <a:pPr lvl="1"/>
            <a:r>
              <a:rPr kumimoji="1" lang="ja-JP" altLang="en-US" sz="2600" dirty="0" smtClean="0"/>
              <a:t>特定のドメインに出現する動詞</a:t>
            </a:r>
            <a:r>
              <a:rPr kumimoji="1" lang="en-US" altLang="ja-JP" sz="2600" dirty="0" smtClean="0"/>
              <a:t>-</a:t>
            </a:r>
            <a:r>
              <a:rPr kumimoji="1" lang="ja-JP" altLang="en-US" sz="2600" dirty="0" smtClean="0"/>
              <a:t>目的語関係を収録した</a:t>
            </a:r>
            <a:r>
              <a:rPr lang="ja-JP" altLang="en-US" sz="2600" dirty="0" smtClean="0"/>
              <a:t>辞書</a:t>
            </a:r>
            <a:endParaRPr lang="en-US" altLang="ja-JP" sz="2600"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a:t>
            </a:fld>
            <a:endParaRPr kumimoji="1" lang="ja-JP" altLang="en-US"/>
          </a:p>
        </p:txBody>
      </p:sp>
      <p:graphicFrame>
        <p:nvGraphicFramePr>
          <p:cNvPr id="5" name="Group 32"/>
          <p:cNvGraphicFramePr>
            <a:graphicFrameLocks noGrp="1"/>
          </p:cNvGraphicFramePr>
          <p:nvPr/>
        </p:nvGraphicFramePr>
        <p:xfrm>
          <a:off x="2000232" y="5072074"/>
          <a:ext cx="4214842" cy="1296353"/>
        </p:xfrm>
        <a:graphic>
          <a:graphicData uri="http://schemas.openxmlformats.org/drawingml/2006/table">
            <a:tbl>
              <a:tblPr/>
              <a:tblGrid>
                <a:gridCol w="919602"/>
                <a:gridCol w="1623838"/>
                <a:gridCol w="1671402"/>
              </a:tblGrid>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動詞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smtClean="0">
                          <a:ln>
                            <a:noFill/>
                          </a:ln>
                          <a:solidFill>
                            <a:schemeClr val="tx1"/>
                          </a:solidFill>
                          <a:effectLst/>
                          <a:latin typeface="Arial"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Add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Close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Connection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20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ソースコード読解</a:t>
            </a:r>
            <a:endParaRPr kumimoji="1" lang="ja-JP" altLang="en-US" dirty="0"/>
          </a:p>
        </p:txBody>
      </p:sp>
      <p:sp>
        <p:nvSpPr>
          <p:cNvPr id="3" name="コンテンツ プレースホルダ 2"/>
          <p:cNvSpPr>
            <a:spLocks noGrp="1"/>
          </p:cNvSpPr>
          <p:nvPr>
            <p:ph idx="1"/>
          </p:nvPr>
        </p:nvSpPr>
        <p:spPr>
          <a:xfrm>
            <a:off x="457200" y="1412875"/>
            <a:ext cx="8229600" cy="4730769"/>
          </a:xfrm>
        </p:spPr>
        <p:txBody>
          <a:bodyPr anchor="t">
            <a:normAutofit/>
          </a:bodyPr>
          <a:lstStyle/>
          <a:p>
            <a:r>
              <a:rPr kumimoji="1" lang="ja-JP" altLang="en-US" dirty="0" smtClean="0"/>
              <a:t>ソースコード読解</a:t>
            </a:r>
            <a:r>
              <a:rPr lang="ja-JP" altLang="en-US" dirty="0" smtClean="0"/>
              <a:t>時の重要な手掛り</a:t>
            </a:r>
            <a:endParaRPr kumimoji="1" lang="en-US" altLang="ja-JP" dirty="0" smtClean="0"/>
          </a:p>
          <a:p>
            <a:pPr lvl="1"/>
            <a:r>
              <a:rPr kumimoji="1" lang="ja-JP" altLang="en-US" dirty="0" smtClean="0"/>
              <a:t>識別子の名前</a:t>
            </a:r>
            <a:endParaRPr kumimoji="1" lang="en-US" altLang="ja-JP" dirty="0" smtClean="0"/>
          </a:p>
          <a:p>
            <a:pPr lvl="1"/>
            <a:r>
              <a:rPr lang="ja-JP" altLang="en-US" dirty="0" smtClean="0"/>
              <a:t>識別子の組合せ</a:t>
            </a:r>
            <a:endParaRPr lang="en-US" altLang="ja-JP" dirty="0" smtClean="0"/>
          </a:p>
          <a:p>
            <a:pPr lvl="1"/>
            <a:r>
              <a:rPr kumimoji="1" lang="ja-JP" altLang="en-US" dirty="0" smtClean="0"/>
              <a:t>識別子名中の単語の組合</a:t>
            </a:r>
            <a:r>
              <a:rPr lang="ja-JP" altLang="en-US" dirty="0" smtClean="0"/>
              <a:t>せ</a:t>
            </a:r>
            <a:endParaRPr kumimoji="1" lang="en-US" altLang="ja-JP" dirty="0" smtClean="0"/>
          </a:p>
          <a:p>
            <a:pPr lvl="2"/>
            <a:r>
              <a:rPr kumimoji="1" lang="ja-JP" altLang="en-US" dirty="0" smtClean="0"/>
              <a:t>ドメインの知識とプログラム要素との対応付け</a:t>
            </a:r>
            <a:endParaRPr lang="en-US" altLang="ja-JP" dirty="0" smtClean="0"/>
          </a:p>
          <a:p>
            <a:r>
              <a:rPr lang="ja-JP" altLang="en-US" dirty="0" smtClean="0"/>
              <a:t>識別子の命名や組合せが不適切な場合</a:t>
            </a:r>
            <a:endParaRPr lang="en-US" altLang="ja-JP" dirty="0" smtClean="0"/>
          </a:p>
          <a:p>
            <a:pPr lvl="1"/>
            <a:r>
              <a:rPr lang="ja-JP" altLang="en-US" dirty="0" smtClean="0"/>
              <a:t>読解に莫大な時間を費さなければならない</a:t>
            </a:r>
            <a:endParaRPr lang="en-US" altLang="ja-JP" dirty="0" smtClean="0"/>
          </a:p>
          <a:p>
            <a:pPr lvl="2"/>
            <a:r>
              <a:rPr lang="ja-JP" altLang="en-US" dirty="0" smtClean="0"/>
              <a:t>識別子への適切な命名・識別子の適切な組合せが保守コスト引き下げのために重要</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50</a:t>
            </a:fld>
            <a:endParaRPr kumimoji="1" lang="ja-JP" altLang="en-US"/>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命名支援の必要性</a:t>
            </a:r>
            <a:endParaRPr kumimoji="1" lang="ja-JP" altLang="en-US" dirty="0"/>
          </a:p>
        </p:txBody>
      </p:sp>
      <p:sp>
        <p:nvSpPr>
          <p:cNvPr id="3" name="コンテンツ プレースホルダ 2"/>
          <p:cNvSpPr>
            <a:spLocks noGrp="1"/>
          </p:cNvSpPr>
          <p:nvPr>
            <p:ph idx="1"/>
          </p:nvPr>
        </p:nvSpPr>
        <p:spPr/>
        <p:txBody>
          <a:bodyPr anchor="t"/>
          <a:lstStyle/>
          <a:p>
            <a:r>
              <a:rPr kumimoji="1" lang="ja-JP" altLang="en-US" dirty="0" smtClean="0"/>
              <a:t>不適切な命名をしてしまう要因</a:t>
            </a:r>
            <a:endParaRPr kumimoji="1" lang="en-US" altLang="ja-JP" dirty="0" smtClean="0"/>
          </a:p>
          <a:p>
            <a:pPr lvl="1"/>
            <a:r>
              <a:rPr lang="ja-JP" altLang="en-US" dirty="0" smtClean="0"/>
              <a:t>ドメインの知識の不足</a:t>
            </a:r>
            <a:endParaRPr lang="en-US" altLang="ja-JP" dirty="0" smtClean="0"/>
          </a:p>
          <a:p>
            <a:pPr lvl="1"/>
            <a:r>
              <a:rPr kumimoji="1" lang="ja-JP" altLang="en-US" dirty="0" smtClean="0"/>
              <a:t>類似プログラム作成経験の不足</a:t>
            </a:r>
            <a:endParaRPr kumimoji="1" lang="en-US" altLang="ja-JP" dirty="0" smtClean="0"/>
          </a:p>
          <a:p>
            <a:r>
              <a:rPr lang="ja-JP" altLang="en-US" dirty="0" smtClean="0"/>
              <a:t>開発者全員に学習させるのは難しい</a:t>
            </a:r>
            <a:endParaRPr lang="en-US" altLang="ja-JP" dirty="0" smtClean="0"/>
          </a:p>
          <a:p>
            <a:pPr lvl="1"/>
            <a:r>
              <a:rPr lang="ja-JP" altLang="en-US" dirty="0" smtClean="0"/>
              <a:t>ドメインの知識が複雑</a:t>
            </a:r>
            <a:endParaRPr lang="en-US" altLang="ja-JP" dirty="0" smtClean="0"/>
          </a:p>
          <a:p>
            <a:pPr lvl="1"/>
            <a:r>
              <a:rPr lang="ja-JP" altLang="en-US" dirty="0" smtClean="0"/>
              <a:t>学習時間の不足</a:t>
            </a:r>
            <a:endParaRPr lang="en-US" altLang="ja-JP" dirty="0" smtClean="0"/>
          </a:p>
          <a:p>
            <a:r>
              <a:rPr kumimoji="1" lang="ja-JP" altLang="en-US" dirty="0" smtClean="0"/>
              <a:t>識別子への適切な命名や識別子の適切な組合せを探るための支援が必要</a:t>
            </a:r>
            <a:endParaRPr kumimoji="1"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51</a:t>
            </a:fld>
            <a:endParaRPr kumimoji="1" lang="ja-JP" altLang="en-US"/>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識別子の組合せ</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オブジェクト指向プログラムのメソッド</a:t>
            </a:r>
            <a:endParaRPr lang="en-US" altLang="ja-JP" dirty="0" smtClean="0"/>
          </a:p>
          <a:p>
            <a:pPr>
              <a:buNone/>
            </a:pPr>
            <a:r>
              <a:rPr lang="en-US" altLang="ja-JP" dirty="0" smtClean="0"/>
              <a:t> </a:t>
            </a:r>
            <a:r>
              <a:rPr lang="en-US" altLang="ja-JP" sz="2800" dirty="0" smtClean="0"/>
              <a:t>Ex. </a:t>
            </a:r>
            <a:r>
              <a:rPr lang="en-US" altLang="ja-JP" sz="2800" dirty="0" err="1" smtClean="0"/>
              <a:t>addMenuListener</a:t>
            </a:r>
            <a:r>
              <a:rPr lang="en-US" altLang="ja-JP" sz="2800" dirty="0" smtClean="0"/>
              <a:t>(</a:t>
            </a:r>
            <a:r>
              <a:rPr lang="en-US" altLang="ja-JP" sz="2800" dirty="0" err="1" smtClean="0"/>
              <a:t>MenuListener</a:t>
            </a:r>
            <a:r>
              <a:rPr lang="en-US" altLang="ja-JP" sz="2800" dirty="0" smtClean="0"/>
              <a:t>) </a:t>
            </a:r>
            <a:r>
              <a:rPr lang="en-US" altLang="ja-JP" sz="2000" i="1" dirty="0" smtClean="0"/>
              <a:t>in class </a:t>
            </a:r>
            <a:r>
              <a:rPr lang="en-US" altLang="ja-JP" sz="2800" dirty="0" err="1" smtClean="0"/>
              <a:t>JMenu</a:t>
            </a:r>
            <a:endParaRPr lang="en-US" altLang="ja-JP" dirty="0" smtClean="0"/>
          </a:p>
          <a:p>
            <a:pPr lvl="1"/>
            <a:r>
              <a:rPr lang="en-US" altLang="ja-JP" dirty="0" smtClean="0"/>
              <a:t>Add </a:t>
            </a:r>
            <a:r>
              <a:rPr lang="en-US" altLang="ja-JP" dirty="0" err="1" smtClean="0"/>
              <a:t>MenuListener</a:t>
            </a:r>
            <a:r>
              <a:rPr lang="en-US" altLang="ja-JP" dirty="0" smtClean="0"/>
              <a:t> </a:t>
            </a:r>
            <a:r>
              <a:rPr lang="en-US" altLang="ja-JP" dirty="0" err="1" smtClean="0"/>
              <a:t>JMenu</a:t>
            </a:r>
            <a:r>
              <a:rPr lang="ja-JP" altLang="en-US" dirty="0" smtClean="0"/>
              <a:t> </a:t>
            </a:r>
            <a:endParaRPr lang="en-US" altLang="ja-JP" dirty="0" smtClean="0"/>
          </a:p>
          <a:p>
            <a:pPr lvl="1">
              <a:buNone/>
            </a:pPr>
            <a:r>
              <a:rPr lang="ja-JP" altLang="en-US" dirty="0" smtClean="0"/>
              <a:t>   </a:t>
            </a:r>
            <a:r>
              <a:rPr lang="ja-JP" altLang="en-US" sz="2000" dirty="0" smtClean="0"/>
              <a:t>動詞       直接目的語          間接目的語</a:t>
            </a:r>
            <a:endParaRPr lang="en-US" altLang="ja-JP" sz="2000" dirty="0" smtClean="0"/>
          </a:p>
          <a:p>
            <a:pPr lvl="2"/>
            <a:r>
              <a:rPr lang="ja-JP" altLang="en-US" sz="2800" dirty="0" smtClean="0"/>
              <a:t>単語を動詞</a:t>
            </a:r>
            <a:r>
              <a:rPr lang="en-US" altLang="ja-JP" sz="2800" dirty="0" smtClean="0"/>
              <a:t>-</a:t>
            </a:r>
            <a:r>
              <a:rPr lang="ja-JP" altLang="en-US" sz="2800" dirty="0" smtClean="0"/>
              <a:t>目的語として組み合わせて意味を表現している</a:t>
            </a:r>
            <a:endParaRPr lang="en-US" altLang="ja-JP" sz="2800"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52</a:t>
            </a:fld>
            <a:endParaRPr kumimoji="1" lang="ja-JP" altLang="en-US"/>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単語間の関係をまとめた辞書</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シソーラス</a:t>
            </a:r>
            <a:endParaRPr lang="en-US" altLang="ja-JP" dirty="0" smtClean="0"/>
          </a:p>
          <a:p>
            <a:pPr lvl="1"/>
            <a:r>
              <a:rPr kumimoji="1" lang="ja-JP" altLang="en-US" dirty="0" smtClean="0"/>
              <a:t>単語間の関係により単語を分類し，体系的に整理した辞書</a:t>
            </a:r>
            <a:endParaRPr kumimoji="1" lang="en-US" altLang="ja-JP" dirty="0" smtClean="0"/>
          </a:p>
          <a:p>
            <a:r>
              <a:rPr lang="ja-JP" altLang="en-US" dirty="0" smtClean="0"/>
              <a:t>→ シソーラスを利用し，単語間の関係を例示することにより，適切な単語の組合せを探る支援を行う</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53</a:t>
            </a:fld>
            <a:endParaRPr kumimoji="1" lang="ja-JP" altLang="en-US"/>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a:t>
            </a:r>
            <a:r>
              <a:rPr kumimoji="1" lang="ja-JP" altLang="en-US" dirty="0" smtClean="0"/>
              <a:t>のシソーラスの問題点</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単語の意味や用法の違い</a:t>
            </a:r>
            <a:endParaRPr lang="en-US" altLang="ja-JP" dirty="0" smtClean="0"/>
          </a:p>
          <a:p>
            <a:pPr lvl="1"/>
            <a:r>
              <a:rPr lang="ja-JP" altLang="en-US" dirty="0" smtClean="0"/>
              <a:t>自然言語 と プログラム  </a:t>
            </a:r>
            <a:endParaRPr lang="en-US" altLang="ja-JP" dirty="0" smtClean="0"/>
          </a:p>
          <a:p>
            <a:pPr lvl="1"/>
            <a:r>
              <a:rPr lang="ja-JP" altLang="en-US" dirty="0" smtClean="0"/>
              <a:t>ドメイン間</a:t>
            </a:r>
            <a:endParaRPr lang="en-US" altLang="ja-JP" dirty="0" smtClean="0"/>
          </a:p>
          <a:p>
            <a:pPr>
              <a:buNone/>
            </a:pPr>
            <a:r>
              <a:rPr lang="ja-JP" altLang="en-US" dirty="0" smtClean="0"/>
              <a:t>→ 既存のシソーラスを利用した場合例示される関係と実際に使われている関係が食い違う</a:t>
            </a:r>
            <a:endParaRPr lang="en-US" altLang="ja-JP" dirty="0" smtClean="0"/>
          </a:p>
          <a:p>
            <a:pPr algn="just">
              <a:buNone/>
            </a:pPr>
            <a:r>
              <a:rPr lang="ja-JP" altLang="en-US" dirty="0" smtClean="0"/>
              <a:t>→既存のシソーラスでは十分な命名支援を行うことができない</a:t>
            </a:r>
            <a:endParaRPr lang="en-US" altLang="ja-JP" dirty="0" smtClean="0"/>
          </a:p>
          <a:p>
            <a:pPr algn="just"/>
            <a:r>
              <a:rPr lang="ja-JP" altLang="en-US" dirty="0" smtClean="0"/>
              <a:t>解決案</a:t>
            </a:r>
            <a:endParaRPr lang="en-US" altLang="ja-JP" dirty="0" smtClean="0"/>
          </a:p>
          <a:p>
            <a:pPr lvl="1" algn="just"/>
            <a:r>
              <a:rPr lang="ja-JP" altLang="en-US" dirty="0" smtClean="0"/>
              <a:t>プログラム中から単語の関係を抽出し，シソーラスを作ればよい</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54</a:t>
            </a:fld>
            <a:endParaRPr kumimoji="1" lang="ja-JP" altLang="en-US"/>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着目した関係</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動詞</a:t>
            </a:r>
            <a:r>
              <a:rPr kumimoji="1" lang="en-US" altLang="ja-JP" dirty="0" smtClean="0"/>
              <a:t>-</a:t>
            </a:r>
            <a:r>
              <a:rPr kumimoji="1" lang="ja-JP" altLang="en-US" dirty="0" smtClean="0"/>
              <a:t>目的</a:t>
            </a:r>
            <a:r>
              <a:rPr lang="ja-JP" altLang="en-US" dirty="0" smtClean="0"/>
              <a:t>語関係</a:t>
            </a:r>
            <a:endParaRPr lang="en-US" altLang="ja-JP" dirty="0" smtClean="0"/>
          </a:p>
          <a:p>
            <a:pPr lvl="1"/>
            <a:r>
              <a:rPr lang="ja-JP" altLang="en-US" dirty="0" smtClean="0"/>
              <a:t>対象</a:t>
            </a:r>
            <a:r>
              <a:rPr lang="en-US" altLang="ja-JP" dirty="0" smtClean="0"/>
              <a:t>A</a:t>
            </a:r>
            <a:r>
              <a:rPr lang="ja-JP" altLang="en-US" dirty="0" smtClean="0"/>
              <a:t>に対し操作</a:t>
            </a:r>
            <a:r>
              <a:rPr lang="en-US" altLang="ja-JP" dirty="0" smtClean="0"/>
              <a:t>B</a:t>
            </a:r>
            <a:r>
              <a:rPr lang="ja-JP" altLang="en-US" dirty="0" smtClean="0"/>
              <a:t>を実行</a:t>
            </a:r>
            <a:endParaRPr lang="en-US" altLang="ja-JP" dirty="0" smtClean="0"/>
          </a:p>
          <a:p>
            <a:pPr lvl="2"/>
            <a:r>
              <a:rPr lang="en-US" altLang="ja-JP" dirty="0" smtClean="0"/>
              <a:t>B</a:t>
            </a:r>
            <a:r>
              <a:rPr lang="ja-JP" altLang="en-US" dirty="0" smtClean="0"/>
              <a:t>： 動詞   </a:t>
            </a:r>
            <a:r>
              <a:rPr lang="en-US" altLang="ja-JP" dirty="0" smtClean="0"/>
              <a:t>A: </a:t>
            </a:r>
            <a:r>
              <a:rPr lang="ja-JP" altLang="en-US" dirty="0" smtClean="0"/>
              <a:t>目的語</a:t>
            </a:r>
            <a:endParaRPr lang="en-US" altLang="ja-JP" dirty="0" smtClean="0"/>
          </a:p>
          <a:p>
            <a:pPr lvl="2"/>
            <a:r>
              <a:rPr lang="ja-JP" altLang="en-US" dirty="0" smtClean="0"/>
              <a:t>プログラム中に多数出現</a:t>
            </a:r>
            <a:endParaRPr lang="en-US" altLang="ja-JP" dirty="0" smtClean="0"/>
          </a:p>
          <a:p>
            <a:pPr lvl="1"/>
            <a:r>
              <a:rPr lang="ja-JP" altLang="en-US" dirty="0" smtClean="0"/>
              <a:t>プログラムの動作を表わす重要な関係</a:t>
            </a:r>
            <a:endParaRPr lang="en-US" altLang="ja-JP" dirty="0" smtClean="0"/>
          </a:p>
          <a:p>
            <a:r>
              <a:rPr lang="ja-JP" altLang="en-US" dirty="0" smtClean="0"/>
              <a:t>動詞</a:t>
            </a:r>
            <a:r>
              <a:rPr lang="en-US" altLang="ja-JP" dirty="0" smtClean="0"/>
              <a:t>-</a:t>
            </a:r>
            <a:r>
              <a:rPr lang="ja-JP" altLang="en-US" dirty="0" smtClean="0"/>
              <a:t>目的語関係のシソーラス</a:t>
            </a:r>
            <a:endParaRPr lang="en-US" altLang="ja-JP" dirty="0" smtClean="0"/>
          </a:p>
          <a:p>
            <a:pPr lvl="1"/>
            <a:r>
              <a:rPr lang="ja-JP" altLang="en-US" dirty="0" smtClean="0"/>
              <a:t>→ プログラムの動作を規定する関数や，動作の対象となる変数の命名支援に役立つ</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55</a:t>
            </a:fld>
            <a:endParaRPr kumimoji="1" lang="ja-JP" altLang="en-US"/>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アンケートの設定</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命名支援を行う対象</a:t>
            </a:r>
            <a:endParaRPr lang="en-US" altLang="ja-JP" dirty="0" smtClean="0"/>
          </a:p>
          <a:p>
            <a:pPr lvl="1"/>
            <a:r>
              <a:rPr lang="en-US" altLang="ja-JP" dirty="0" smtClean="0"/>
              <a:t>Java</a:t>
            </a:r>
            <a:r>
              <a:rPr lang="ja-JP" altLang="en-US" dirty="0" smtClean="0"/>
              <a:t>プログラムの開発経験有り</a:t>
            </a:r>
            <a:endParaRPr lang="en-US" altLang="ja-JP" dirty="0" smtClean="0"/>
          </a:p>
          <a:p>
            <a:pPr lvl="1"/>
            <a:r>
              <a:rPr lang="ja-JP" altLang="en-US" dirty="0" smtClean="0"/>
              <a:t>対象ドメインの知識・開発経験無し</a:t>
            </a:r>
            <a:endParaRPr lang="en-US" altLang="ja-JP" dirty="0" smtClean="0"/>
          </a:p>
          <a:p>
            <a:r>
              <a:rPr lang="ja-JP" altLang="en-US" dirty="0" smtClean="0"/>
              <a:t>命名支援の参考となるシソーラスを作成する</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56</a:t>
            </a:fld>
            <a:endParaRPr kumimoji="1" lang="ja-JP" altLang="en-US"/>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オブジェクト指向プログラムの動詞</a:t>
            </a:r>
            <a:r>
              <a:rPr kumimoji="1" lang="en-US" altLang="ja-JP" dirty="0" smtClean="0"/>
              <a:t>-</a:t>
            </a:r>
            <a:r>
              <a:rPr kumimoji="1" lang="ja-JP" altLang="en-US" dirty="0" smtClean="0"/>
              <a:t>目的語関係</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オブジェクト指向プログラムで動作を規定するのはメソッド</a:t>
            </a:r>
            <a:endParaRPr kumimoji="1" lang="en-US" altLang="ja-JP" dirty="0" smtClean="0"/>
          </a:p>
          <a:p>
            <a:r>
              <a:rPr lang="ja-JP" altLang="en-US" dirty="0" smtClean="0"/>
              <a:t>→ 動詞</a:t>
            </a:r>
            <a:r>
              <a:rPr lang="en-US" altLang="ja-JP" dirty="0" smtClean="0"/>
              <a:t>-</a:t>
            </a:r>
            <a:r>
              <a:rPr lang="ja-JP" altLang="en-US" dirty="0" smtClean="0"/>
              <a:t>目的語関係はメソッドに出現</a:t>
            </a:r>
            <a:endParaRPr lang="en-US" altLang="ja-JP" dirty="0" smtClean="0"/>
          </a:p>
          <a:p>
            <a:r>
              <a:rPr lang="ja-JP" altLang="en-US" dirty="0" smtClean="0"/>
              <a:t>動詞</a:t>
            </a:r>
            <a:endParaRPr lang="en-US" altLang="ja-JP" dirty="0" smtClean="0"/>
          </a:p>
          <a:p>
            <a:pPr lvl="1"/>
            <a:r>
              <a:rPr lang="ja-JP" altLang="en-US" dirty="0" smtClean="0"/>
              <a:t>メソッド名中の動詞</a:t>
            </a:r>
            <a:endParaRPr lang="en-US" altLang="ja-JP" dirty="0" smtClean="0"/>
          </a:p>
          <a:p>
            <a:r>
              <a:rPr lang="ja-JP" altLang="en-US" dirty="0" smtClean="0"/>
              <a:t>目的語</a:t>
            </a:r>
            <a:endParaRPr lang="en-US" altLang="ja-JP" dirty="0" smtClean="0"/>
          </a:p>
          <a:p>
            <a:pPr lvl="1"/>
            <a:r>
              <a:rPr lang="ja-JP" altLang="en-US" dirty="0" smtClean="0"/>
              <a:t>メソッド名中の名詞</a:t>
            </a:r>
            <a:endParaRPr lang="en-US" altLang="ja-JP" dirty="0" smtClean="0"/>
          </a:p>
          <a:p>
            <a:pPr lvl="1"/>
            <a:r>
              <a:rPr lang="ja-JP" altLang="en-US" dirty="0" smtClean="0"/>
              <a:t>引数の型名</a:t>
            </a:r>
            <a:endParaRPr lang="en-US" altLang="ja-JP" dirty="0" smtClean="0"/>
          </a:p>
          <a:p>
            <a:pPr lvl="1"/>
            <a:r>
              <a:rPr lang="ja-JP" altLang="en-US" dirty="0" smtClean="0"/>
              <a:t>引数の名前</a:t>
            </a:r>
            <a:endParaRPr lang="en-US" altLang="ja-JP" dirty="0" smtClean="0"/>
          </a:p>
          <a:p>
            <a:pPr lvl="1"/>
            <a:r>
              <a:rPr lang="ja-JP" altLang="en-US" dirty="0" smtClean="0"/>
              <a:t>クラス名</a:t>
            </a:r>
            <a:endParaRPr lang="en-US" altLang="ja-JP" dirty="0" smtClean="0"/>
          </a:p>
          <a:p>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57</a:t>
            </a:fld>
            <a:endParaRPr kumimoji="1" lang="ja-JP" altLang="en-US"/>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3" name="コンテンツ プレースホルダ 2"/>
          <p:cNvSpPr>
            <a:spLocks noGrp="1"/>
          </p:cNvSpPr>
          <p:nvPr>
            <p:ph idx="1"/>
          </p:nvPr>
        </p:nvSpPr>
        <p:spPr>
          <a:xfrm>
            <a:off x="457200" y="1412875"/>
            <a:ext cx="8229600" cy="2801943"/>
          </a:xfrm>
        </p:spPr>
        <p:txBody>
          <a:bodyPr>
            <a:normAutofit fontScale="92500" lnSpcReduction="20000"/>
          </a:bodyPr>
          <a:lstStyle/>
          <a:p>
            <a:r>
              <a:rPr lang="ja-JP" altLang="en-US" dirty="0" smtClean="0"/>
              <a:t>オブジェクト指向プログラムのメソッドに出現する動詞</a:t>
            </a:r>
            <a:r>
              <a:rPr lang="en-US" altLang="ja-JP" dirty="0" smtClean="0"/>
              <a:t>-</a:t>
            </a:r>
            <a:r>
              <a:rPr lang="ja-JP" altLang="en-US" dirty="0" smtClean="0"/>
              <a:t>目的語関係に着目</a:t>
            </a:r>
            <a:endParaRPr lang="en-US" altLang="ja-JP" dirty="0" smtClean="0"/>
          </a:p>
          <a:p>
            <a:r>
              <a:rPr lang="ja-JP" altLang="en-US" dirty="0" smtClean="0"/>
              <a:t>シソーラス</a:t>
            </a:r>
            <a:r>
              <a:rPr kumimoji="1" lang="ja-JP" altLang="en-US" dirty="0" smtClean="0"/>
              <a:t>に収録する動詞</a:t>
            </a:r>
            <a:r>
              <a:rPr kumimoji="1" lang="en-US" altLang="ja-JP" dirty="0" smtClean="0"/>
              <a:t>-</a:t>
            </a:r>
            <a:r>
              <a:rPr kumimoji="1" lang="ja-JP" altLang="en-US" dirty="0" smtClean="0"/>
              <a:t>目的語関係</a:t>
            </a:r>
            <a:endParaRPr kumimoji="1" lang="en-US" altLang="ja-JP" dirty="0" smtClean="0"/>
          </a:p>
          <a:p>
            <a:pPr lvl="1"/>
            <a:r>
              <a:rPr lang="ja-JP" altLang="en-US" dirty="0" smtClean="0"/>
              <a:t>動詞</a:t>
            </a:r>
            <a:r>
              <a:rPr lang="en-US" altLang="ja-JP" dirty="0" smtClean="0"/>
              <a:t>-</a:t>
            </a:r>
            <a:r>
              <a:rPr lang="ja-JP" altLang="en-US" dirty="0" smtClean="0"/>
              <a:t>直接目的語</a:t>
            </a:r>
            <a:r>
              <a:rPr lang="en-US" altLang="ja-JP" dirty="0" smtClean="0"/>
              <a:t>-</a:t>
            </a:r>
            <a:r>
              <a:rPr lang="ja-JP" altLang="en-US" dirty="0" smtClean="0"/>
              <a:t>間接目的語の三つ組</a:t>
            </a:r>
            <a:endParaRPr lang="en-US" altLang="ja-JP" dirty="0" smtClean="0"/>
          </a:p>
          <a:p>
            <a:pPr lvl="2"/>
            <a:r>
              <a:rPr lang="ja-JP" altLang="en-US" dirty="0" smtClean="0"/>
              <a:t>厳密には間接目的語ではなく，動詞</a:t>
            </a:r>
            <a:r>
              <a:rPr lang="en-US" altLang="ja-JP" dirty="0" smtClean="0"/>
              <a:t>-</a:t>
            </a:r>
            <a:r>
              <a:rPr lang="ja-JP" altLang="en-US" dirty="0" smtClean="0"/>
              <a:t>直接目的語の補助となる語</a:t>
            </a:r>
            <a:endParaRPr lang="en-US" altLang="ja-JP" dirty="0" smtClean="0"/>
          </a:p>
          <a:p>
            <a:pPr lvl="1"/>
            <a:r>
              <a:rPr lang="ja-JP" altLang="en-US" dirty="0" smtClean="0"/>
              <a:t>多くのソフトウェアで出現した三つ組を収録</a:t>
            </a:r>
            <a:endParaRPr lang="en-US" altLang="ja-JP" dirty="0" smtClean="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58</a:t>
            </a:fld>
            <a:endParaRPr kumimoji="1" lang="ja-JP" altLang="en-US"/>
          </a:p>
        </p:txBody>
      </p:sp>
      <p:graphicFrame>
        <p:nvGraphicFramePr>
          <p:cNvPr id="4" name="Group 32"/>
          <p:cNvGraphicFramePr>
            <a:graphicFrameLocks noGrp="1"/>
          </p:cNvGraphicFramePr>
          <p:nvPr/>
        </p:nvGraphicFramePr>
        <p:xfrm>
          <a:off x="714348" y="4357694"/>
          <a:ext cx="7354888" cy="1692593"/>
        </p:xfrm>
        <a:graphic>
          <a:graphicData uri="http://schemas.openxmlformats.org/drawingml/2006/table">
            <a:tbl>
              <a:tblPr/>
              <a:tblGrid>
                <a:gridCol w="2451100"/>
                <a:gridCol w="2452688"/>
                <a:gridCol w="2451100"/>
              </a:tblGrid>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smtClean="0">
                          <a:ln>
                            <a:noFill/>
                          </a:ln>
                          <a:solidFill>
                            <a:schemeClr val="tx1"/>
                          </a:solidFill>
                          <a:effectLst/>
                          <a:latin typeface="Arial"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smtClean="0">
                          <a:ln>
                            <a:noFill/>
                          </a:ln>
                          <a:solidFill>
                            <a:schemeClr val="tx1"/>
                          </a:solidFill>
                          <a:effectLst/>
                          <a:latin typeface="Arial"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Get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20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20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20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テキスト ボックス 6"/>
          <p:cNvSpPr txBox="1"/>
          <p:nvPr/>
        </p:nvSpPr>
        <p:spPr>
          <a:xfrm>
            <a:off x="1643042" y="5715016"/>
            <a:ext cx="461665" cy="323165"/>
          </a:xfrm>
          <a:prstGeom prst="rect">
            <a:avLst/>
          </a:prstGeom>
          <a:noFill/>
        </p:spPr>
        <p:txBody>
          <a:bodyPr vert="eaVert" wrap="none" rtlCol="0">
            <a:spAutoFit/>
          </a:bodyPr>
          <a:lstStyle/>
          <a:p>
            <a:r>
              <a:rPr lang="en-US" altLang="ja-JP" dirty="0" smtClean="0"/>
              <a:t>…</a:t>
            </a:r>
            <a:endParaRPr kumimoji="1" lang="ja-JP" altLang="en-US" dirty="0"/>
          </a:p>
        </p:txBody>
      </p:sp>
      <p:sp>
        <p:nvSpPr>
          <p:cNvPr id="8" name="テキスト ボックス 7"/>
          <p:cNvSpPr txBox="1"/>
          <p:nvPr/>
        </p:nvSpPr>
        <p:spPr>
          <a:xfrm>
            <a:off x="3929058" y="5715016"/>
            <a:ext cx="461665" cy="323165"/>
          </a:xfrm>
          <a:prstGeom prst="rect">
            <a:avLst/>
          </a:prstGeom>
          <a:noFill/>
        </p:spPr>
        <p:txBody>
          <a:bodyPr vert="eaVert" wrap="none" rtlCol="0">
            <a:spAutoFit/>
          </a:bodyPr>
          <a:lstStyle/>
          <a:p>
            <a:r>
              <a:rPr lang="en-US" altLang="ja-JP" dirty="0" smtClean="0"/>
              <a:t>…</a:t>
            </a:r>
            <a:endParaRPr kumimoji="1" lang="ja-JP" altLang="en-US" dirty="0"/>
          </a:p>
        </p:txBody>
      </p:sp>
      <p:sp>
        <p:nvSpPr>
          <p:cNvPr id="9" name="テキスト ボックス 8"/>
          <p:cNvSpPr txBox="1"/>
          <p:nvPr/>
        </p:nvSpPr>
        <p:spPr>
          <a:xfrm>
            <a:off x="6500826" y="5715016"/>
            <a:ext cx="461665" cy="323165"/>
          </a:xfrm>
          <a:prstGeom prst="rect">
            <a:avLst/>
          </a:prstGeom>
          <a:noFill/>
        </p:spPr>
        <p:txBody>
          <a:bodyPr vert="eaVert" wrap="none" rtlCol="0">
            <a:spAutoFit/>
          </a:bodyPr>
          <a:lstStyle/>
          <a:p>
            <a:r>
              <a:rPr lang="en-US" altLang="ja-JP" dirty="0" smtClean="0"/>
              <a:t>…</a:t>
            </a:r>
            <a:endParaRPr kumimoji="1" lang="ja-JP" altLang="en-US" dirty="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研究目的</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命名支援のためのシソーラスの構築</a:t>
            </a:r>
            <a:endParaRPr kumimoji="1" lang="en-US" altLang="ja-JP" dirty="0" smtClean="0"/>
          </a:p>
          <a:p>
            <a:pPr lvl="1"/>
            <a:r>
              <a:rPr kumimoji="1" lang="ja-JP" altLang="en-US" dirty="0" smtClean="0"/>
              <a:t>プログラム特有の動詞</a:t>
            </a:r>
            <a:r>
              <a:rPr kumimoji="1" lang="en-US" altLang="ja-JP" dirty="0" smtClean="0"/>
              <a:t>-</a:t>
            </a:r>
            <a:r>
              <a:rPr kumimoji="1" lang="ja-JP" altLang="en-US" dirty="0" smtClean="0"/>
              <a:t>目的語関係</a:t>
            </a:r>
            <a:endParaRPr kumimoji="1" lang="en-US" altLang="ja-JP" dirty="0" smtClean="0"/>
          </a:p>
          <a:p>
            <a:pPr lvl="1"/>
            <a:r>
              <a:rPr kumimoji="1" lang="ja-JP" altLang="en-US" dirty="0" smtClean="0"/>
              <a:t>ドメイン</a:t>
            </a:r>
            <a:r>
              <a:rPr lang="ja-JP" altLang="en-US" dirty="0" smtClean="0"/>
              <a:t>特有の</a:t>
            </a:r>
            <a:r>
              <a:rPr kumimoji="1" lang="ja-JP" altLang="en-US" dirty="0" smtClean="0"/>
              <a:t>動詞</a:t>
            </a:r>
            <a:r>
              <a:rPr kumimoji="1" lang="en-US" altLang="ja-JP" dirty="0" smtClean="0"/>
              <a:t>-</a:t>
            </a:r>
            <a:r>
              <a:rPr kumimoji="1" lang="ja-JP" altLang="en-US" dirty="0" smtClean="0"/>
              <a:t>目的語関係</a:t>
            </a:r>
            <a:endParaRPr lang="en-US" altLang="ja-JP" dirty="0" smtClean="0"/>
          </a:p>
          <a:p>
            <a:r>
              <a:rPr lang="ja-JP" altLang="en-US" dirty="0" smtClean="0"/>
              <a:t>動詞</a:t>
            </a:r>
            <a:r>
              <a:rPr lang="en-US" altLang="ja-JP" dirty="0" smtClean="0"/>
              <a:t>-</a:t>
            </a:r>
            <a:r>
              <a:rPr lang="ja-JP" altLang="en-US" dirty="0" smtClean="0"/>
              <a:t>目的語関係に着目</a:t>
            </a:r>
            <a:endParaRPr lang="en-US" altLang="ja-JP" dirty="0" smtClean="0"/>
          </a:p>
          <a:p>
            <a:pPr lvl="1"/>
            <a:r>
              <a:rPr lang="ja-JP" altLang="en-US" dirty="0" smtClean="0"/>
              <a:t>プログラム中で動作を表わす重要な関係</a:t>
            </a:r>
            <a:endParaRPr lang="en-US" altLang="ja-JP" dirty="0" smtClean="0"/>
          </a:p>
          <a:p>
            <a:pPr lvl="1"/>
            <a:r>
              <a:rPr lang="en-US" altLang="ja-JP" dirty="0" smtClean="0"/>
              <a:t> </a:t>
            </a:r>
            <a:r>
              <a:rPr lang="ja-JP" altLang="en-US" dirty="0" smtClean="0"/>
              <a:t>オブジェクト指向プログラムのメソッドに着目</a:t>
            </a:r>
            <a:endParaRPr lang="en-US" altLang="ja-JP" dirty="0" smtClean="0"/>
          </a:p>
          <a:p>
            <a:pPr>
              <a:buNone/>
            </a:pPr>
            <a:r>
              <a:rPr lang="en-US" altLang="ja-JP" sz="2800" dirty="0" smtClean="0"/>
              <a:t>  </a:t>
            </a:r>
            <a:r>
              <a:rPr lang="ja-JP" altLang="en-US" sz="2800" dirty="0" smtClean="0"/>
              <a:t>       </a:t>
            </a:r>
            <a:r>
              <a:rPr lang="en-US" altLang="ja-JP" sz="2800" dirty="0" err="1" smtClean="0"/>
              <a:t>addMenuListener</a:t>
            </a:r>
            <a:r>
              <a:rPr lang="en-US" altLang="ja-JP" sz="2800" dirty="0" smtClean="0"/>
              <a:t>(</a:t>
            </a:r>
            <a:r>
              <a:rPr lang="en-US" altLang="ja-JP" sz="2800" dirty="0" err="1" smtClean="0"/>
              <a:t>MenuListener</a:t>
            </a:r>
            <a:r>
              <a:rPr lang="en-US" altLang="ja-JP" sz="2800" dirty="0" smtClean="0"/>
              <a:t>) </a:t>
            </a:r>
            <a:r>
              <a:rPr lang="en-US" altLang="ja-JP" sz="2000" i="1" dirty="0" smtClean="0"/>
              <a:t>in class </a:t>
            </a:r>
            <a:r>
              <a:rPr lang="en-US" altLang="ja-JP" sz="2800" dirty="0" err="1" smtClean="0"/>
              <a:t>JMenu</a:t>
            </a:r>
            <a:endParaRPr lang="en-US" altLang="ja-JP" dirty="0" smtClean="0"/>
          </a:p>
          <a:p>
            <a:pPr lvl="1">
              <a:buNone/>
            </a:pPr>
            <a:r>
              <a:rPr lang="ja-JP" altLang="en-US" dirty="0" smtClean="0"/>
              <a:t>     </a:t>
            </a:r>
            <a:r>
              <a:rPr lang="ja-JP" altLang="en-US" sz="2000" dirty="0" smtClean="0"/>
              <a:t>動詞      直接目的語                                                    間接目的語</a:t>
            </a:r>
            <a:endParaRPr lang="en-US" altLang="ja-JP" sz="2000" dirty="0" smtClean="0"/>
          </a:p>
          <a:p>
            <a:pPr lvl="2"/>
            <a:r>
              <a:rPr lang="ja-JP" altLang="en-US" sz="2800" dirty="0" smtClean="0"/>
              <a:t>単語を動詞</a:t>
            </a:r>
            <a:r>
              <a:rPr lang="en-US" altLang="ja-JP" sz="2800" dirty="0" smtClean="0"/>
              <a:t>-</a:t>
            </a:r>
            <a:r>
              <a:rPr lang="ja-JP" altLang="en-US" sz="2800" dirty="0" smtClean="0"/>
              <a:t>目的語として組み合わせて意味を表現している</a:t>
            </a:r>
            <a:endParaRPr lang="en-US" altLang="ja-JP" sz="2800"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59</a:t>
            </a:fld>
            <a:endParaRPr kumimoji="1" lang="ja-JP" alt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just"/>
            <a:r>
              <a:rPr lang="ja-JP" altLang="en-US" dirty="0" smtClean="0"/>
              <a:t>提案手法の概要</a:t>
            </a:r>
            <a:endParaRPr kumimoji="1" lang="ja-JP" altLang="en-US" dirty="0"/>
          </a:p>
        </p:txBody>
      </p:sp>
      <p:sp>
        <p:nvSpPr>
          <p:cNvPr id="4" name="スライド番号プレースホルダ 3"/>
          <p:cNvSpPr>
            <a:spLocks noGrp="1"/>
          </p:cNvSpPr>
          <p:nvPr>
            <p:ph type="sldNum" sz="quarter" idx="12"/>
          </p:nvPr>
        </p:nvSpPr>
        <p:spPr>
          <a:xfrm>
            <a:off x="7042150" y="5938838"/>
            <a:ext cx="1905000" cy="457200"/>
          </a:xfrm>
        </p:spPr>
        <p:txBody>
          <a:bodyPr/>
          <a:lstStyle/>
          <a:p>
            <a:fld id="{5345D66B-3CB7-446E-9308-80CBA0A58CFD}" type="slidenum">
              <a:rPr lang="en-US" altLang="ja-JP"/>
              <a:pPr/>
              <a:t>6</a:t>
            </a:fld>
            <a:endParaRPr lang="en-US" altLang="ja-JP"/>
          </a:p>
        </p:txBody>
      </p:sp>
      <p:sp>
        <p:nvSpPr>
          <p:cNvPr id="5" name="AutoShape 20"/>
          <p:cNvSpPr>
            <a:spLocks noChangeArrowheads="1"/>
          </p:cNvSpPr>
          <p:nvPr/>
        </p:nvSpPr>
        <p:spPr bwMode="auto">
          <a:xfrm>
            <a:off x="366682" y="3152772"/>
            <a:ext cx="4114800" cy="533400"/>
          </a:xfrm>
          <a:prstGeom prst="roundRect">
            <a:avLst>
              <a:gd name="adj" fmla="val 16667"/>
            </a:avLst>
          </a:prstGeom>
          <a:solidFill>
            <a:schemeClr val="bg1"/>
          </a:solidFill>
          <a:ln w="9525">
            <a:solidFill>
              <a:schemeClr val="tx1"/>
            </a:solidFill>
            <a:round/>
            <a:headEnd/>
            <a:tailEnd/>
          </a:ln>
          <a:effectLst/>
        </p:spPr>
        <p:txBody>
          <a:bodyPr wrap="none" anchor="ctr"/>
          <a:lstStyle/>
          <a:p>
            <a:endParaRPr lang="ja-JP" altLang="ja-JP" sz="1600">
              <a:latin typeface="Arial" charset="0"/>
            </a:endParaRPr>
          </a:p>
        </p:txBody>
      </p:sp>
      <p:sp>
        <p:nvSpPr>
          <p:cNvPr id="6" name="AutoShape 21"/>
          <p:cNvSpPr>
            <a:spLocks noChangeArrowheads="1"/>
          </p:cNvSpPr>
          <p:nvPr/>
        </p:nvSpPr>
        <p:spPr bwMode="auto">
          <a:xfrm>
            <a:off x="290482" y="3076572"/>
            <a:ext cx="4114800" cy="533400"/>
          </a:xfrm>
          <a:prstGeom prst="roundRect">
            <a:avLst>
              <a:gd name="adj" fmla="val 16667"/>
            </a:avLst>
          </a:prstGeom>
          <a:solidFill>
            <a:schemeClr val="bg1"/>
          </a:solidFill>
          <a:ln w="9525">
            <a:solidFill>
              <a:schemeClr val="tx1"/>
            </a:solidFill>
            <a:round/>
            <a:headEnd/>
            <a:tailEnd/>
          </a:ln>
          <a:effectLst/>
        </p:spPr>
        <p:txBody>
          <a:bodyPr wrap="none" anchor="ctr"/>
          <a:lstStyle/>
          <a:p>
            <a:endParaRPr lang="ja-JP" altLang="ja-JP" sz="1600">
              <a:latin typeface="Arial" charset="0"/>
            </a:endParaRPr>
          </a:p>
        </p:txBody>
      </p:sp>
      <p:sp>
        <p:nvSpPr>
          <p:cNvPr id="7" name="AutoShape 22"/>
          <p:cNvSpPr>
            <a:spLocks noChangeArrowheads="1"/>
          </p:cNvSpPr>
          <p:nvPr/>
        </p:nvSpPr>
        <p:spPr bwMode="auto">
          <a:xfrm>
            <a:off x="214282" y="3000372"/>
            <a:ext cx="4114800" cy="533400"/>
          </a:xfrm>
          <a:prstGeom prst="roundRect">
            <a:avLst>
              <a:gd name="adj" fmla="val 16667"/>
            </a:avLst>
          </a:prstGeom>
          <a:solidFill>
            <a:schemeClr val="bg1"/>
          </a:solidFill>
          <a:ln w="9525">
            <a:solidFill>
              <a:schemeClr val="tx1"/>
            </a:solidFill>
            <a:round/>
            <a:headEnd/>
            <a:tailEnd/>
          </a:ln>
          <a:effectLst/>
        </p:spPr>
        <p:txBody>
          <a:bodyPr wrap="none" anchor="ctr"/>
          <a:lstStyle/>
          <a:p>
            <a:r>
              <a:rPr lang="en-US" altLang="ja-JP" sz="1600" dirty="0" smtClean="0">
                <a:latin typeface="Arial" charset="0"/>
              </a:rPr>
              <a:t>void </a:t>
            </a:r>
            <a:r>
              <a:rPr lang="en-US" altLang="ja-JP" sz="1600" u="sng" dirty="0">
                <a:latin typeface="Arial" charset="0"/>
              </a:rPr>
              <a:t>add</a:t>
            </a:r>
            <a:r>
              <a:rPr lang="en-US" altLang="ja-JP" sz="1600" dirty="0">
                <a:latin typeface="Arial" charset="0"/>
              </a:rPr>
              <a:t> </a:t>
            </a:r>
            <a:r>
              <a:rPr lang="en-US" altLang="ja-JP" sz="1600" u="sng" dirty="0">
                <a:latin typeface="Arial" charset="0"/>
              </a:rPr>
              <a:t>Product</a:t>
            </a:r>
            <a:r>
              <a:rPr lang="en-US" altLang="ja-JP" sz="1600" dirty="0">
                <a:latin typeface="Arial" charset="0"/>
              </a:rPr>
              <a:t>(</a:t>
            </a:r>
            <a:r>
              <a:rPr lang="en-US" altLang="ja-JP" sz="1600" u="sng" dirty="0">
                <a:latin typeface="Arial" charset="0"/>
              </a:rPr>
              <a:t>Product</a:t>
            </a:r>
            <a:r>
              <a:rPr lang="en-US" altLang="ja-JP" sz="1600" dirty="0">
                <a:latin typeface="Arial" charset="0"/>
              </a:rPr>
              <a:t>) in </a:t>
            </a:r>
            <a:r>
              <a:rPr lang="en-US" altLang="ja-JP" sz="1600" dirty="0" smtClean="0">
                <a:latin typeface="Arial" charset="0"/>
              </a:rPr>
              <a:t> </a:t>
            </a:r>
            <a:r>
              <a:rPr lang="en-US" altLang="ja-JP" sz="1600" u="sng" dirty="0">
                <a:latin typeface="Arial" charset="0"/>
              </a:rPr>
              <a:t>Stock</a:t>
            </a:r>
          </a:p>
          <a:p>
            <a:r>
              <a:rPr lang="en-US" altLang="ja-JP" sz="1600" dirty="0">
                <a:latin typeface="Arial" charset="0"/>
              </a:rPr>
              <a:t>       </a:t>
            </a:r>
            <a:r>
              <a:rPr lang="ja-JP" altLang="en-US" sz="1600" dirty="0" smtClean="0">
                <a:latin typeface="Arial" charset="0"/>
              </a:rPr>
              <a:t>動詞</a:t>
            </a:r>
            <a:r>
              <a:rPr lang="en-US" altLang="ja-JP" sz="1600" dirty="0" smtClean="0">
                <a:latin typeface="Arial" charset="0"/>
              </a:rPr>
              <a:t>1</a:t>
            </a:r>
            <a:r>
              <a:rPr lang="ja-JP" altLang="en-US" sz="1600" dirty="0" smtClean="0">
                <a:latin typeface="Arial" charset="0"/>
              </a:rPr>
              <a:t>  名詞</a:t>
            </a:r>
            <a:r>
              <a:rPr lang="en-US" altLang="ja-JP" sz="1600" dirty="0" smtClean="0">
                <a:latin typeface="Arial" charset="0"/>
              </a:rPr>
              <a:t>2    </a:t>
            </a:r>
            <a:r>
              <a:rPr lang="ja-JP" altLang="en-US" sz="1600" dirty="0" smtClean="0">
                <a:latin typeface="Arial" charset="0"/>
              </a:rPr>
              <a:t>名詞</a:t>
            </a:r>
            <a:r>
              <a:rPr lang="en-US" altLang="ja-JP" sz="1600" dirty="0" smtClean="0">
                <a:latin typeface="Arial" charset="0"/>
              </a:rPr>
              <a:t>2        </a:t>
            </a:r>
            <a:r>
              <a:rPr lang="ja-JP" altLang="en-US" sz="1600" dirty="0" smtClean="0">
                <a:latin typeface="Arial" charset="0"/>
              </a:rPr>
              <a:t>名詞</a:t>
            </a:r>
            <a:r>
              <a:rPr lang="en-US" altLang="ja-JP" sz="1600" dirty="0" smtClean="0">
                <a:latin typeface="Arial" charset="0"/>
              </a:rPr>
              <a:t>3</a:t>
            </a:r>
            <a:endParaRPr lang="en-US" altLang="ja-JP" sz="1600" dirty="0">
              <a:latin typeface="Arial" charset="0"/>
            </a:endParaRPr>
          </a:p>
        </p:txBody>
      </p:sp>
      <p:sp>
        <p:nvSpPr>
          <p:cNvPr id="8" name="Text Box 23"/>
          <p:cNvSpPr txBox="1">
            <a:spLocks noChangeArrowheads="1"/>
          </p:cNvSpPr>
          <p:nvPr/>
        </p:nvSpPr>
        <p:spPr bwMode="auto">
          <a:xfrm>
            <a:off x="4867276" y="1338250"/>
            <a:ext cx="1528778" cy="338554"/>
          </a:xfrm>
          <a:prstGeom prst="rect">
            <a:avLst/>
          </a:prstGeom>
          <a:noFill/>
          <a:ln w="9525">
            <a:noFill/>
            <a:miter lim="800000"/>
            <a:headEnd/>
            <a:tailEnd/>
          </a:ln>
          <a:effectLst/>
        </p:spPr>
        <p:txBody>
          <a:bodyPr wrap="square">
            <a:spAutoFit/>
          </a:bodyPr>
          <a:lstStyle/>
          <a:p>
            <a:r>
              <a:rPr lang="ja-JP" altLang="en-US" sz="1600" dirty="0" smtClean="0">
                <a:solidFill>
                  <a:srgbClr val="008000"/>
                </a:solidFill>
                <a:latin typeface="Arial" charset="0"/>
                <a:ea typeface="HGS創英角ｺﾞｼｯｸUB" pitchFamily="50" charset="-128"/>
              </a:rPr>
              <a:t>抽出パターン</a:t>
            </a:r>
            <a:endParaRPr lang="ja-JP" altLang="en-US" sz="1600" dirty="0">
              <a:solidFill>
                <a:srgbClr val="008000"/>
              </a:solidFill>
              <a:latin typeface="Arial" charset="0"/>
              <a:ea typeface="HGS創英角ｺﾞｼｯｸUB" pitchFamily="50" charset="-128"/>
            </a:endParaRPr>
          </a:p>
        </p:txBody>
      </p:sp>
      <p:sp>
        <p:nvSpPr>
          <p:cNvPr id="9" name="Text Box 24"/>
          <p:cNvSpPr txBox="1">
            <a:spLocks noChangeArrowheads="1"/>
          </p:cNvSpPr>
          <p:nvPr/>
        </p:nvSpPr>
        <p:spPr bwMode="auto">
          <a:xfrm>
            <a:off x="228600" y="2590800"/>
            <a:ext cx="1403350" cy="336550"/>
          </a:xfrm>
          <a:prstGeom prst="rect">
            <a:avLst/>
          </a:prstGeom>
          <a:noFill/>
          <a:ln w="9525">
            <a:noFill/>
            <a:miter lim="800000"/>
            <a:headEnd/>
            <a:tailEnd/>
          </a:ln>
          <a:effectLst/>
        </p:spPr>
        <p:txBody>
          <a:bodyPr wrap="none">
            <a:spAutoFit/>
          </a:bodyPr>
          <a:lstStyle/>
          <a:p>
            <a:r>
              <a:rPr lang="ja-JP" altLang="en-US" sz="1600">
                <a:solidFill>
                  <a:srgbClr val="008000"/>
                </a:solidFill>
                <a:ea typeface="HGS創英角ｺﾞｼｯｸUB" pitchFamily="50" charset="-128"/>
              </a:rPr>
              <a:t>メソッド情報</a:t>
            </a:r>
          </a:p>
        </p:txBody>
      </p:sp>
      <p:sp>
        <p:nvSpPr>
          <p:cNvPr id="10" name="Text Box 25"/>
          <p:cNvSpPr txBox="1">
            <a:spLocks noChangeArrowheads="1"/>
          </p:cNvSpPr>
          <p:nvPr/>
        </p:nvSpPr>
        <p:spPr bwMode="auto">
          <a:xfrm>
            <a:off x="1066800" y="4038600"/>
            <a:ext cx="2879725" cy="336550"/>
          </a:xfrm>
          <a:prstGeom prst="rect">
            <a:avLst/>
          </a:prstGeom>
          <a:noFill/>
          <a:ln w="9525">
            <a:noFill/>
            <a:miter lim="800000"/>
            <a:headEnd/>
            <a:tailEnd/>
          </a:ln>
          <a:effectLst/>
        </p:spPr>
        <p:txBody>
          <a:bodyPr wrap="none">
            <a:spAutoFit/>
          </a:bodyPr>
          <a:lstStyle/>
          <a:p>
            <a:r>
              <a:rPr lang="ja-JP" altLang="en-US" sz="1600">
                <a:solidFill>
                  <a:srgbClr val="008000"/>
                </a:solidFill>
                <a:latin typeface="HGS創英角ｺﾞｼｯｸUB" pitchFamily="50" charset="-128"/>
                <a:ea typeface="HGS創英角ｺﾞｼｯｸUB" pitchFamily="50" charset="-128"/>
              </a:rPr>
              <a:t>動詞</a:t>
            </a:r>
            <a:r>
              <a:rPr lang="en-US" altLang="ja-JP" sz="1600">
                <a:solidFill>
                  <a:srgbClr val="008000"/>
                </a:solidFill>
                <a:latin typeface="HGS創英角ｺﾞｼｯｸUB" pitchFamily="50" charset="-128"/>
                <a:ea typeface="HGS創英角ｺﾞｼｯｸUB" pitchFamily="50" charset="-128"/>
              </a:rPr>
              <a:t>-</a:t>
            </a:r>
            <a:r>
              <a:rPr lang="ja-JP" altLang="en-US" sz="1600">
                <a:solidFill>
                  <a:srgbClr val="008000"/>
                </a:solidFill>
                <a:latin typeface="HGS創英角ｺﾞｼｯｸUB" pitchFamily="50" charset="-128"/>
                <a:ea typeface="HGS創英角ｺﾞｼｯｸUB" pitchFamily="50" charset="-128"/>
              </a:rPr>
              <a:t>直接目的語</a:t>
            </a:r>
            <a:r>
              <a:rPr lang="en-US" altLang="ja-JP" sz="1600">
                <a:solidFill>
                  <a:srgbClr val="008000"/>
                </a:solidFill>
                <a:latin typeface="HGS創英角ｺﾞｼｯｸUB" pitchFamily="50" charset="-128"/>
                <a:ea typeface="HGS創英角ｺﾞｼｯｸUB" pitchFamily="50" charset="-128"/>
              </a:rPr>
              <a:t>-</a:t>
            </a:r>
            <a:r>
              <a:rPr lang="ja-JP" altLang="en-US" sz="1600">
                <a:solidFill>
                  <a:srgbClr val="008000"/>
                </a:solidFill>
                <a:latin typeface="HGS創英角ｺﾞｼｯｸUB" pitchFamily="50" charset="-128"/>
                <a:ea typeface="HGS創英角ｺﾞｼｯｸUB" pitchFamily="50" charset="-128"/>
              </a:rPr>
              <a:t>間接目的語</a:t>
            </a:r>
          </a:p>
        </p:txBody>
      </p:sp>
      <p:sp>
        <p:nvSpPr>
          <p:cNvPr id="11" name="Documents"/>
          <p:cNvSpPr>
            <a:spLocks noEditPoints="1" noChangeArrowheads="1"/>
          </p:cNvSpPr>
          <p:nvPr/>
        </p:nvSpPr>
        <p:spPr bwMode="auto">
          <a:xfrm>
            <a:off x="1600200" y="1828800"/>
            <a:ext cx="762000" cy="53340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12" name="Text Box 27"/>
          <p:cNvSpPr txBox="1">
            <a:spLocks noChangeArrowheads="1"/>
          </p:cNvSpPr>
          <p:nvPr/>
        </p:nvSpPr>
        <p:spPr bwMode="auto">
          <a:xfrm>
            <a:off x="540318" y="1285860"/>
            <a:ext cx="2852063" cy="584775"/>
          </a:xfrm>
          <a:prstGeom prst="rect">
            <a:avLst/>
          </a:prstGeom>
          <a:noFill/>
          <a:ln w="9525">
            <a:noFill/>
            <a:miter lim="800000"/>
            <a:headEnd/>
            <a:tailEnd/>
          </a:ln>
          <a:effectLst/>
        </p:spPr>
        <p:txBody>
          <a:bodyPr wrap="none">
            <a:spAutoFit/>
          </a:bodyPr>
          <a:lstStyle/>
          <a:p>
            <a:pPr algn="ctr"/>
            <a:r>
              <a:rPr lang="ja-JP" altLang="en-US" sz="1600" dirty="0" smtClean="0">
                <a:solidFill>
                  <a:srgbClr val="008000"/>
                </a:solidFill>
                <a:latin typeface="Arial" charset="0"/>
                <a:ea typeface="HGS創英角ｺﾞｼｯｸUB" pitchFamily="50" charset="-128"/>
              </a:rPr>
              <a:t>特定のドメインに所属する</a:t>
            </a:r>
            <a:endParaRPr lang="en-US" altLang="ja-JP" sz="1600" dirty="0" smtClean="0">
              <a:solidFill>
                <a:srgbClr val="008000"/>
              </a:solidFill>
              <a:latin typeface="Arial" charset="0"/>
              <a:ea typeface="HGS創英角ｺﾞｼｯｸUB" pitchFamily="50" charset="-128"/>
            </a:endParaRPr>
          </a:p>
          <a:p>
            <a:pPr algn="ctr"/>
            <a:r>
              <a:rPr lang="ja-JP" altLang="en-US" sz="1600" dirty="0" smtClean="0">
                <a:solidFill>
                  <a:srgbClr val="008000"/>
                </a:solidFill>
                <a:latin typeface="Arial" charset="0"/>
                <a:ea typeface="HGS創英角ｺﾞｼｯｸUB" pitchFamily="50" charset="-128"/>
              </a:rPr>
              <a:t>ソフトウェアのソースコード</a:t>
            </a:r>
            <a:endParaRPr lang="ja-JP" altLang="en-US" sz="1600" dirty="0">
              <a:solidFill>
                <a:srgbClr val="008000"/>
              </a:solidFill>
              <a:latin typeface="Arial" charset="0"/>
              <a:ea typeface="HGS創英角ｺﾞｼｯｸUB" pitchFamily="50" charset="-128"/>
            </a:endParaRPr>
          </a:p>
        </p:txBody>
      </p:sp>
      <p:sp>
        <p:nvSpPr>
          <p:cNvPr id="13" name="Text Box 28"/>
          <p:cNvSpPr txBox="1">
            <a:spLocks noChangeArrowheads="1"/>
          </p:cNvSpPr>
          <p:nvPr/>
        </p:nvSpPr>
        <p:spPr bwMode="auto">
          <a:xfrm>
            <a:off x="6324616" y="1357298"/>
            <a:ext cx="2012950" cy="366713"/>
          </a:xfrm>
          <a:prstGeom prst="rect">
            <a:avLst/>
          </a:prstGeom>
          <a:noFill/>
          <a:ln w="9525">
            <a:noFill/>
            <a:miter lim="800000"/>
            <a:headEnd/>
            <a:tailEnd/>
          </a:ln>
          <a:effectLst/>
        </p:spPr>
        <p:txBody>
          <a:bodyPr wrap="none">
            <a:spAutoFit/>
          </a:bodyPr>
          <a:lstStyle/>
          <a:p>
            <a:r>
              <a:rPr lang="ja-JP" altLang="en-US" dirty="0">
                <a:ea typeface="メイリオ" pitchFamily="50" charset="-128"/>
              </a:rPr>
              <a:t>事前に人手で定義</a:t>
            </a:r>
          </a:p>
        </p:txBody>
      </p:sp>
      <p:sp>
        <p:nvSpPr>
          <p:cNvPr id="14" name="Text Box 29"/>
          <p:cNvSpPr txBox="1">
            <a:spLocks noChangeArrowheads="1"/>
          </p:cNvSpPr>
          <p:nvPr/>
        </p:nvSpPr>
        <p:spPr bwMode="auto">
          <a:xfrm>
            <a:off x="4867276" y="1795450"/>
            <a:ext cx="3886200" cy="1079500"/>
          </a:xfrm>
          <a:prstGeom prst="rect">
            <a:avLst/>
          </a:prstGeom>
          <a:solidFill>
            <a:schemeClr val="bg1"/>
          </a:solidFill>
          <a:ln w="9525">
            <a:solidFill>
              <a:schemeClr val="tx1"/>
            </a:solidFill>
            <a:miter lim="800000"/>
            <a:headEnd/>
            <a:tailEnd/>
          </a:ln>
          <a:effectLst/>
        </p:spPr>
        <p:txBody>
          <a:bodyPr/>
          <a:lstStyle/>
          <a:p>
            <a:endParaRPr lang="ja-JP" altLang="ja-JP" sz="1600">
              <a:latin typeface="Arial" charset="0"/>
            </a:endParaRPr>
          </a:p>
        </p:txBody>
      </p:sp>
      <p:sp>
        <p:nvSpPr>
          <p:cNvPr id="15" name="Text Box 30"/>
          <p:cNvSpPr txBox="1">
            <a:spLocks noChangeArrowheads="1"/>
          </p:cNvSpPr>
          <p:nvPr/>
        </p:nvSpPr>
        <p:spPr bwMode="auto">
          <a:xfrm>
            <a:off x="4791076" y="1719250"/>
            <a:ext cx="3886200" cy="1079500"/>
          </a:xfrm>
          <a:prstGeom prst="rect">
            <a:avLst/>
          </a:prstGeom>
          <a:solidFill>
            <a:schemeClr val="bg1"/>
          </a:solidFill>
          <a:ln w="9525">
            <a:solidFill>
              <a:schemeClr val="tx1"/>
            </a:solidFill>
            <a:miter lim="800000"/>
            <a:headEnd/>
            <a:tailEnd/>
          </a:ln>
          <a:effectLst/>
        </p:spPr>
        <p:txBody>
          <a:bodyPr/>
          <a:lstStyle/>
          <a:p>
            <a:endParaRPr lang="ja-JP" altLang="ja-JP" sz="1600">
              <a:latin typeface="Arial" charset="0"/>
            </a:endParaRPr>
          </a:p>
        </p:txBody>
      </p:sp>
      <p:sp>
        <p:nvSpPr>
          <p:cNvPr id="16" name="Text Box 31"/>
          <p:cNvSpPr txBox="1">
            <a:spLocks noChangeArrowheads="1"/>
          </p:cNvSpPr>
          <p:nvPr/>
        </p:nvSpPr>
        <p:spPr bwMode="auto">
          <a:xfrm>
            <a:off x="4714876" y="1643050"/>
            <a:ext cx="3886200" cy="1079500"/>
          </a:xfrm>
          <a:prstGeom prst="rect">
            <a:avLst/>
          </a:prstGeom>
          <a:solidFill>
            <a:schemeClr val="bg1"/>
          </a:solidFill>
          <a:ln w="9525">
            <a:solidFill>
              <a:schemeClr val="tx1"/>
            </a:solidFill>
            <a:miter lim="800000"/>
            <a:headEnd/>
            <a:tailEnd/>
          </a:ln>
          <a:effectLst/>
        </p:spPr>
        <p:txBody>
          <a:bodyPr>
            <a:spAutoFit/>
          </a:bodyPr>
          <a:lstStyle/>
          <a:p>
            <a:r>
              <a:rPr lang="en-US" altLang="ja-JP" sz="1600" u="sng" dirty="0" smtClean="0">
                <a:latin typeface="Arial" charset="0"/>
              </a:rPr>
              <a:t>void  </a:t>
            </a:r>
            <a:r>
              <a:rPr lang="ja-JP" altLang="en-US" sz="1600" u="sng" dirty="0" smtClean="0">
                <a:latin typeface="Arial" charset="0"/>
              </a:rPr>
              <a:t>動詞</a:t>
            </a:r>
            <a:r>
              <a:rPr lang="en-US" altLang="ja-JP" sz="1600" u="sng" dirty="0" smtClean="0">
                <a:latin typeface="Arial" charset="0"/>
              </a:rPr>
              <a:t>1</a:t>
            </a:r>
            <a:r>
              <a:rPr lang="ja-JP" altLang="en-US" sz="1600" u="sng" dirty="0" smtClean="0">
                <a:latin typeface="Arial" charset="0"/>
              </a:rPr>
              <a:t> 名詞</a:t>
            </a:r>
            <a:r>
              <a:rPr lang="en-US" altLang="ja-JP" sz="1600" u="sng" dirty="0" smtClean="0">
                <a:latin typeface="Arial" charset="0"/>
              </a:rPr>
              <a:t>2 </a:t>
            </a:r>
            <a:r>
              <a:rPr lang="en-US" altLang="ja-JP" sz="1600" u="sng" dirty="0">
                <a:latin typeface="Arial" charset="0"/>
              </a:rPr>
              <a:t>(</a:t>
            </a:r>
            <a:r>
              <a:rPr lang="ja-JP" altLang="en-US" sz="1600" u="sng" dirty="0" smtClean="0">
                <a:latin typeface="Arial" charset="0"/>
              </a:rPr>
              <a:t>名詞</a:t>
            </a:r>
            <a:r>
              <a:rPr lang="en-US" altLang="ja-JP" sz="1600" u="sng" dirty="0" smtClean="0">
                <a:latin typeface="Arial" charset="0"/>
              </a:rPr>
              <a:t>2) </a:t>
            </a:r>
            <a:r>
              <a:rPr lang="en-US" altLang="ja-JP" sz="1600" u="sng" dirty="0">
                <a:latin typeface="Arial" charset="0"/>
              </a:rPr>
              <a:t>in </a:t>
            </a:r>
            <a:r>
              <a:rPr lang="en-US" altLang="ja-JP" sz="1600" u="sng" dirty="0" smtClean="0">
                <a:latin typeface="Arial" charset="0"/>
              </a:rPr>
              <a:t> </a:t>
            </a:r>
            <a:r>
              <a:rPr lang="ja-JP" altLang="en-US" sz="1600" u="sng" dirty="0" smtClean="0">
                <a:latin typeface="Arial" charset="0"/>
              </a:rPr>
              <a:t>名詞</a:t>
            </a:r>
            <a:r>
              <a:rPr lang="en-US" altLang="ja-JP" sz="1600" u="sng" dirty="0" smtClean="0">
                <a:latin typeface="Arial" charset="0"/>
              </a:rPr>
              <a:t>3</a:t>
            </a:r>
            <a:endParaRPr lang="en-US" altLang="ja-JP" sz="1600" u="sng" dirty="0">
              <a:latin typeface="Arial" charset="0"/>
            </a:endParaRPr>
          </a:p>
          <a:p>
            <a:r>
              <a:rPr lang="en-US" altLang="ja-JP" sz="1600" dirty="0">
                <a:latin typeface="Arial" charset="0"/>
              </a:rPr>
              <a:t>                  </a:t>
            </a:r>
            <a:r>
              <a:rPr lang="ja-JP" altLang="en-US" sz="1600" dirty="0" smtClean="0">
                <a:latin typeface="Arial" charset="0"/>
              </a:rPr>
              <a:t> 動詞 </a:t>
            </a:r>
            <a:r>
              <a:rPr lang="ja-JP" altLang="en-US" sz="1600" dirty="0">
                <a:latin typeface="Arial" charset="0"/>
              </a:rPr>
              <a:t>： </a:t>
            </a:r>
            <a:r>
              <a:rPr lang="ja-JP" altLang="en-US" sz="1600" dirty="0" smtClean="0">
                <a:latin typeface="Arial" charset="0"/>
              </a:rPr>
              <a:t>動詞</a:t>
            </a:r>
            <a:r>
              <a:rPr lang="en-US" altLang="ja-JP" sz="1600" dirty="0" smtClean="0">
                <a:latin typeface="Arial" charset="0"/>
              </a:rPr>
              <a:t>1</a:t>
            </a:r>
            <a:endParaRPr lang="ja-JP" altLang="en-US" sz="1600" dirty="0">
              <a:latin typeface="Arial" charset="0"/>
            </a:endParaRPr>
          </a:p>
          <a:p>
            <a:r>
              <a:rPr lang="ja-JP" altLang="en-US" sz="1600" dirty="0">
                <a:latin typeface="Arial" charset="0"/>
              </a:rPr>
              <a:t>        直接目的語 ： </a:t>
            </a:r>
            <a:r>
              <a:rPr lang="ja-JP" altLang="en-US" sz="1600" dirty="0" smtClean="0">
                <a:latin typeface="Arial" charset="0"/>
              </a:rPr>
              <a:t>名詞</a:t>
            </a:r>
            <a:r>
              <a:rPr lang="en-US" altLang="ja-JP" sz="1600" dirty="0" smtClean="0">
                <a:latin typeface="Arial" charset="0"/>
              </a:rPr>
              <a:t>2</a:t>
            </a:r>
            <a:endParaRPr lang="en-US" altLang="ja-JP" sz="1600" dirty="0">
              <a:latin typeface="Arial" charset="0"/>
            </a:endParaRPr>
          </a:p>
          <a:p>
            <a:r>
              <a:rPr lang="en-US" altLang="ja-JP" sz="1600" dirty="0">
                <a:latin typeface="Arial" charset="0"/>
              </a:rPr>
              <a:t>        </a:t>
            </a:r>
            <a:r>
              <a:rPr lang="ja-JP" altLang="en-US" sz="1600" dirty="0">
                <a:latin typeface="Arial" charset="0"/>
              </a:rPr>
              <a:t>間接目的語 ： </a:t>
            </a:r>
            <a:r>
              <a:rPr lang="ja-JP" altLang="en-US" sz="1600" dirty="0" smtClean="0">
                <a:latin typeface="Arial" charset="0"/>
              </a:rPr>
              <a:t>名詞</a:t>
            </a:r>
            <a:r>
              <a:rPr lang="en-US" altLang="ja-JP" sz="1600" dirty="0" smtClean="0">
                <a:latin typeface="Arial" charset="0"/>
              </a:rPr>
              <a:t>3</a:t>
            </a:r>
            <a:endParaRPr lang="en-US" altLang="ja-JP" sz="1600" dirty="0">
              <a:latin typeface="Arial" charset="0"/>
            </a:endParaRPr>
          </a:p>
        </p:txBody>
      </p:sp>
      <p:sp>
        <p:nvSpPr>
          <p:cNvPr id="17" name="AutoShape 32"/>
          <p:cNvSpPr>
            <a:spLocks noChangeArrowheads="1"/>
          </p:cNvSpPr>
          <p:nvPr/>
        </p:nvSpPr>
        <p:spPr bwMode="auto">
          <a:xfrm>
            <a:off x="4791076" y="2252650"/>
            <a:ext cx="304800" cy="180975"/>
          </a:xfrm>
          <a:prstGeom prst="rightArrow">
            <a:avLst>
              <a:gd name="adj1" fmla="val 50000"/>
              <a:gd name="adj2" fmla="val 42105"/>
            </a:avLst>
          </a:prstGeom>
          <a:solidFill>
            <a:schemeClr val="tx1"/>
          </a:solidFill>
          <a:ln w="9525">
            <a:solidFill>
              <a:schemeClr val="tx1"/>
            </a:solidFill>
            <a:miter lim="800000"/>
            <a:headEnd/>
            <a:tailEnd/>
          </a:ln>
          <a:effectLst/>
        </p:spPr>
        <p:txBody>
          <a:bodyPr wrap="none" anchor="ctr"/>
          <a:lstStyle/>
          <a:p>
            <a:endParaRPr lang="ja-JP" altLang="en-US"/>
          </a:p>
        </p:txBody>
      </p:sp>
      <p:sp>
        <p:nvSpPr>
          <p:cNvPr id="18" name="AutoShape 33"/>
          <p:cNvSpPr>
            <a:spLocks noChangeArrowheads="1"/>
          </p:cNvSpPr>
          <p:nvPr/>
        </p:nvSpPr>
        <p:spPr bwMode="auto">
          <a:xfrm>
            <a:off x="1828800" y="2514600"/>
            <a:ext cx="485775" cy="304800"/>
          </a:xfrm>
          <a:prstGeom prst="downArrow">
            <a:avLst>
              <a:gd name="adj1" fmla="val 50000"/>
              <a:gd name="adj2" fmla="val 25000"/>
            </a:avLst>
          </a:prstGeom>
          <a:solidFill>
            <a:srgbClr val="C0C0C0"/>
          </a:solidFill>
          <a:ln w="9525">
            <a:solidFill>
              <a:schemeClr val="tx1"/>
            </a:solidFill>
            <a:miter lim="800000"/>
            <a:headEnd/>
            <a:tailEnd/>
          </a:ln>
          <a:effectLst/>
        </p:spPr>
        <p:txBody>
          <a:bodyPr vert="eaVert" wrap="none" anchor="ctr"/>
          <a:lstStyle/>
          <a:p>
            <a:endParaRPr lang="ja-JP" altLang="en-US"/>
          </a:p>
        </p:txBody>
      </p:sp>
      <p:sp>
        <p:nvSpPr>
          <p:cNvPr id="21" name="Text Box 87"/>
          <p:cNvSpPr txBox="1">
            <a:spLocks noChangeArrowheads="1"/>
          </p:cNvSpPr>
          <p:nvPr/>
        </p:nvSpPr>
        <p:spPr bwMode="auto">
          <a:xfrm>
            <a:off x="1676400" y="4038600"/>
            <a:ext cx="641350" cy="366713"/>
          </a:xfrm>
          <a:prstGeom prst="rect">
            <a:avLst/>
          </a:prstGeom>
          <a:noFill/>
          <a:ln w="9525">
            <a:noFill/>
            <a:miter lim="800000"/>
            <a:headEnd/>
            <a:tailEnd/>
          </a:ln>
          <a:effectLst/>
        </p:spPr>
        <p:txBody>
          <a:bodyPr wrap="none">
            <a:spAutoFit/>
          </a:bodyPr>
          <a:lstStyle/>
          <a:p>
            <a:r>
              <a:rPr lang="ja-JP" altLang="en-US">
                <a:solidFill>
                  <a:srgbClr val="008000"/>
                </a:solidFill>
                <a:ea typeface="HGS創英角ｺﾞｼｯｸUB" pitchFamily="50" charset="-128"/>
              </a:rPr>
              <a:t>辞書</a:t>
            </a:r>
          </a:p>
        </p:txBody>
      </p:sp>
      <p:graphicFrame>
        <p:nvGraphicFramePr>
          <p:cNvPr id="22" name="Group 196"/>
          <p:cNvGraphicFramePr>
            <a:graphicFrameLocks noGrp="1"/>
          </p:cNvGraphicFramePr>
          <p:nvPr/>
        </p:nvGraphicFramePr>
        <p:xfrm>
          <a:off x="193343" y="4419600"/>
          <a:ext cx="8305798" cy="1920240"/>
        </p:xfrm>
        <a:graphic>
          <a:graphicData uri="http://schemas.openxmlformats.org/drawingml/2006/table">
            <a:tbl>
              <a:tblPr/>
              <a:tblGrid>
                <a:gridCol w="2019819"/>
                <a:gridCol w="2019819"/>
                <a:gridCol w="2019819"/>
                <a:gridCol w="2246341"/>
              </a:tblGrid>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dirty="0" smtClean="0">
                          <a:ln>
                            <a:noFill/>
                          </a:ln>
                          <a:solidFill>
                            <a:schemeClr val="tx1"/>
                          </a:solidFill>
                          <a:effectLst/>
                          <a:latin typeface="Tahoma" pitchFamily="34"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smtClean="0">
                          <a:ln>
                            <a:noFill/>
                          </a:ln>
                          <a:solidFill>
                            <a:schemeClr val="tx1"/>
                          </a:solidFill>
                          <a:effectLst/>
                          <a:latin typeface="Tahoma" pitchFamily="34"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smtClean="0">
                          <a:ln>
                            <a:noFill/>
                          </a:ln>
                          <a:solidFill>
                            <a:schemeClr val="tx1"/>
                          </a:solidFill>
                          <a:effectLst/>
                          <a:latin typeface="Tahoma" pitchFamily="34"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出現したソフトウェアの数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Build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smtClean="0">
                          <a:ln>
                            <a:noFill/>
                          </a:ln>
                          <a:solidFill>
                            <a:schemeClr val="tx1"/>
                          </a:solidFill>
                          <a:effectLst/>
                          <a:latin typeface="Tahoma" pitchFamily="34" charset="0"/>
                          <a:ea typeface="ＭＳ Ｐゴシック" pitchFamily="50" charset="-128"/>
                        </a:rPr>
                        <a:t>BooleanMatrex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Password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User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Describe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Alias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Xml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3" name="Group 195"/>
          <p:cNvGraphicFramePr>
            <a:graphicFrameLocks noGrp="1"/>
          </p:cNvGraphicFramePr>
          <p:nvPr/>
        </p:nvGraphicFramePr>
        <p:xfrm>
          <a:off x="214282" y="4429132"/>
          <a:ext cx="8305799" cy="1920240"/>
        </p:xfrm>
        <a:graphic>
          <a:graphicData uri="http://schemas.openxmlformats.org/drawingml/2006/table">
            <a:tbl>
              <a:tblPr/>
              <a:tblGrid>
                <a:gridCol w="2012885"/>
                <a:gridCol w="2012885"/>
                <a:gridCol w="2012885"/>
                <a:gridCol w="2267144"/>
              </a:tblGrid>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dirty="0" smtClean="0">
                          <a:ln>
                            <a:noFill/>
                          </a:ln>
                          <a:solidFill>
                            <a:schemeClr val="tx1"/>
                          </a:solidFill>
                          <a:effectLst/>
                          <a:latin typeface="Tahoma" pitchFamily="34"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dirty="0" smtClean="0">
                          <a:ln>
                            <a:noFill/>
                          </a:ln>
                          <a:solidFill>
                            <a:schemeClr val="tx1"/>
                          </a:solidFill>
                          <a:effectLst/>
                          <a:latin typeface="Tahoma" pitchFamily="34"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smtClean="0">
                          <a:ln>
                            <a:noFill/>
                          </a:ln>
                          <a:solidFill>
                            <a:schemeClr val="tx1"/>
                          </a:solidFill>
                          <a:effectLst/>
                          <a:latin typeface="Tahoma" pitchFamily="34"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出現したソフトウェアの数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Build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smtClean="0">
                          <a:ln>
                            <a:noFill/>
                          </a:ln>
                          <a:solidFill>
                            <a:schemeClr val="tx1"/>
                          </a:solidFill>
                          <a:effectLst/>
                          <a:latin typeface="Tahoma" pitchFamily="34" charset="0"/>
                          <a:ea typeface="ＭＳ Ｐゴシック" pitchFamily="50" charset="-128"/>
                        </a:rPr>
                        <a:t>BooleanMatrex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Password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User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Describe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Alias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Xml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r>
            </a:tbl>
          </a:graphicData>
        </a:graphic>
      </p:graphicFrame>
      <p:sp>
        <p:nvSpPr>
          <p:cNvPr id="24" name="テキスト ボックス 23"/>
          <p:cNvSpPr txBox="1"/>
          <p:nvPr/>
        </p:nvSpPr>
        <p:spPr>
          <a:xfrm>
            <a:off x="5000628" y="3357562"/>
            <a:ext cx="1600118" cy="369332"/>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b="1" dirty="0" smtClean="0">
                <a:solidFill>
                  <a:srgbClr val="C00000"/>
                </a:solidFill>
              </a:rPr>
              <a:t>パターンマッチ</a:t>
            </a:r>
            <a:endParaRPr lang="ja-JP" altLang="en-US" b="1" dirty="0">
              <a:solidFill>
                <a:srgbClr val="C00000"/>
              </a:solidFill>
            </a:endParaRPr>
          </a:p>
        </p:txBody>
      </p:sp>
      <p:sp>
        <p:nvSpPr>
          <p:cNvPr id="39" name="下矢印 38"/>
          <p:cNvSpPr/>
          <p:nvPr/>
        </p:nvSpPr>
        <p:spPr>
          <a:xfrm>
            <a:off x="5286380" y="3857628"/>
            <a:ext cx="1000132" cy="428628"/>
          </a:xfrm>
          <a:prstGeom prst="down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右矢印 29"/>
          <p:cNvSpPr/>
          <p:nvPr/>
        </p:nvSpPr>
        <p:spPr>
          <a:xfrm>
            <a:off x="4572000" y="3214686"/>
            <a:ext cx="35719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下矢印 30"/>
          <p:cNvSpPr/>
          <p:nvPr/>
        </p:nvSpPr>
        <p:spPr>
          <a:xfrm>
            <a:off x="5500694" y="3000372"/>
            <a:ext cx="484632" cy="264028"/>
          </a:xfrm>
          <a:prstGeom prst="downArrow">
            <a:avLst>
              <a:gd name="adj1" fmla="val 4371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par>
                                <p:cTn id="8" presetID="3" presetClass="exit" presetSubtype="10" fill="hold" nodeType="withEffect">
                                  <p:stCondLst>
                                    <p:cond delay="0"/>
                                  </p:stCondLst>
                                  <p:childTnLst>
                                    <p:animEffect transition="out" filter="blinds(horizontal)">
                                      <p:cBhvr>
                                        <p:cTn id="9" dur="500"/>
                                        <p:tgtEl>
                                          <p:spTgt spid="22"/>
                                        </p:tgtEl>
                                      </p:cBhvr>
                                    </p:animEffect>
                                    <p:set>
                                      <p:cBhvr>
                                        <p:cTn id="10" dur="1" fill="hold">
                                          <p:stCondLst>
                                            <p:cond delay="499"/>
                                          </p:stCondLst>
                                        </p:cTn>
                                        <p:tgtEl>
                                          <p:spTgt spid="22"/>
                                        </p:tgtEl>
                                        <p:attrNameLst>
                                          <p:attrName>style.visibility</p:attrName>
                                        </p:attrNameLst>
                                      </p:cBhvr>
                                      <p:to>
                                        <p:strVal val="hidden"/>
                                      </p:to>
                                    </p:set>
                                  </p:childTnLst>
                                </p:cTn>
                              </p:par>
                              <p:par>
                                <p:cTn id="11" presetID="3" presetClass="entr" presetSubtype="1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blinds(horizontal)">
                                      <p:cBhvr>
                                        <p:cTn id="13" dur="500"/>
                                        <p:tgtEl>
                                          <p:spTgt spid="21"/>
                                        </p:tgtEl>
                                      </p:cBhvr>
                                    </p:animEffect>
                                  </p:childTnLst>
                                </p:cTn>
                              </p:par>
                              <p:par>
                                <p:cTn id="14" presetID="3" presetClass="entr" presetSubtype="10" fill="hold"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blinds(horizontal)">
                                      <p:cBhvr>
                                        <p:cTn id="1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1" grpId="0"/>
    </p:bld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アンケート調査の結果</a:t>
            </a:r>
            <a:r>
              <a:rPr kumimoji="1" lang="en-US" altLang="ja-JP" dirty="0" smtClean="0"/>
              <a:t>(1/4)</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Database</a:t>
            </a:r>
            <a:endParaRPr kumimoji="1" lang="en-US" altLang="ja-JP" dirty="0" smtClean="0"/>
          </a:p>
          <a:p>
            <a:pPr lvl="1"/>
            <a:r>
              <a:rPr lang="ja-JP" altLang="en-US" dirty="0" smtClean="0"/>
              <a:t>動詞，直接目的語，間接目的語の判定が間違っている</a:t>
            </a:r>
            <a:endParaRPr lang="en-US" altLang="ja-JP" dirty="0" smtClean="0"/>
          </a:p>
          <a:p>
            <a:pPr lvl="2"/>
            <a:r>
              <a:rPr lang="en-US" altLang="ja-JP" dirty="0" smtClean="0"/>
              <a:t>11/90</a:t>
            </a:r>
          </a:p>
          <a:p>
            <a:pPr lvl="1"/>
            <a:r>
              <a:rPr lang="ja-JP" altLang="en-US" dirty="0" smtClean="0"/>
              <a:t>このドメインでのみ見る三つ組</a:t>
            </a:r>
            <a:endParaRPr lang="en-US" altLang="ja-JP" dirty="0" smtClean="0"/>
          </a:p>
          <a:p>
            <a:pPr lvl="2"/>
            <a:r>
              <a:rPr lang="en-US" altLang="ja-JP" dirty="0" smtClean="0"/>
              <a:t>38/90</a:t>
            </a:r>
          </a:p>
          <a:p>
            <a:pPr lvl="1"/>
            <a:r>
              <a:rPr lang="ja-JP" altLang="en-US" dirty="0" smtClean="0"/>
              <a:t>このドメインではなく，</a:t>
            </a:r>
            <a:r>
              <a:rPr lang="en-US" altLang="ja-JP" dirty="0" smtClean="0"/>
              <a:t>Java</a:t>
            </a:r>
            <a:r>
              <a:rPr lang="ja-JP" altLang="en-US" dirty="0" smtClean="0"/>
              <a:t>のドメインで見る三つ組</a:t>
            </a:r>
            <a:endParaRPr lang="en-US" altLang="ja-JP" dirty="0" smtClean="0"/>
          </a:p>
          <a:p>
            <a:pPr lvl="2"/>
            <a:r>
              <a:rPr lang="en-US" altLang="ja-JP" dirty="0" smtClean="0"/>
              <a:t>4/90</a:t>
            </a:r>
          </a:p>
          <a:p>
            <a:pPr lvl="1"/>
            <a:r>
              <a:rPr lang="ja-JP" altLang="en-US" dirty="0" smtClean="0"/>
              <a:t>このドメインのシソーラスに収録するのに適当な組か</a:t>
            </a:r>
            <a:endParaRPr lang="en-US" altLang="ja-JP" dirty="0" smtClean="0"/>
          </a:p>
          <a:p>
            <a:pPr lvl="2"/>
            <a:r>
              <a:rPr lang="en-US" altLang="ja-JP" dirty="0" smtClean="0"/>
              <a:t>64/90</a:t>
            </a:r>
          </a:p>
          <a:p>
            <a:pPr lvl="1"/>
            <a:r>
              <a:rPr lang="en-US" altLang="ja-JP" dirty="0" smtClean="0"/>
              <a:t>Java</a:t>
            </a:r>
            <a:r>
              <a:rPr lang="ja-JP" altLang="en-US" dirty="0" smtClean="0"/>
              <a:t>のシソーラスに収録するのに適当な組か</a:t>
            </a:r>
            <a:endParaRPr lang="en-US" altLang="ja-JP" dirty="0" smtClean="0"/>
          </a:p>
          <a:p>
            <a:pPr lvl="2"/>
            <a:r>
              <a:rPr lang="en-US" altLang="ja-JP" dirty="0" smtClean="0"/>
              <a:t>55/90</a:t>
            </a:r>
          </a:p>
          <a:p>
            <a:pPr lvl="1"/>
            <a:endParaRPr lang="en-US" altLang="ja-JP" dirty="0" smtClean="0"/>
          </a:p>
          <a:p>
            <a:pPr lvl="1"/>
            <a:endParaRPr lang="en-US" altLang="ja-JP" dirty="0" smtClean="0"/>
          </a:p>
          <a:p>
            <a:pPr lvl="2"/>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60</a:t>
            </a:fld>
            <a:endParaRPr kumimoji="1" lang="ja-JP" altLang="en-US"/>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メソッド情報の抽出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ソースコードの構文解析を行い以下の情報を抽出</a:t>
            </a:r>
            <a:endParaRPr kumimoji="1" lang="en-US" altLang="ja-JP" dirty="0" smtClean="0"/>
          </a:p>
          <a:p>
            <a:pPr lvl="1"/>
            <a:r>
              <a:rPr kumimoji="1" lang="ja-JP" altLang="en-US" dirty="0" smtClean="0"/>
              <a:t>メソッド名</a:t>
            </a:r>
            <a:endParaRPr kumimoji="1" lang="en-US" altLang="ja-JP" dirty="0" smtClean="0"/>
          </a:p>
          <a:p>
            <a:pPr lvl="1"/>
            <a:r>
              <a:rPr lang="ja-JP" altLang="en-US" dirty="0" smtClean="0"/>
              <a:t>戻り値の型名</a:t>
            </a:r>
            <a:endParaRPr lang="en-US" altLang="ja-JP" dirty="0" smtClean="0"/>
          </a:p>
          <a:p>
            <a:pPr lvl="1"/>
            <a:r>
              <a:rPr kumimoji="1" lang="ja-JP" altLang="en-US" dirty="0" smtClean="0"/>
              <a:t>仮引数の型名</a:t>
            </a:r>
            <a:r>
              <a:rPr lang="ja-JP" altLang="en-US" dirty="0" smtClean="0"/>
              <a:t>・仮引数名</a:t>
            </a:r>
            <a:endParaRPr kumimoji="1" lang="en-US" altLang="ja-JP" dirty="0" smtClean="0"/>
          </a:p>
          <a:p>
            <a:pPr lvl="1"/>
            <a:r>
              <a:rPr kumimoji="1" lang="ja-JP" altLang="en-US" dirty="0" smtClean="0"/>
              <a:t>クラス名</a:t>
            </a:r>
            <a:endParaRPr kumimoji="1" lang="en-US" altLang="ja-JP" dirty="0" smtClean="0"/>
          </a:p>
          <a:p>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61</a:t>
            </a:fld>
            <a:endParaRPr kumimoji="1" lang="ja-JP" altLang="en-US"/>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複合語の分解と品詞解析</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メソッド名は複合語となっている場合が多い</a:t>
            </a:r>
            <a:endParaRPr kumimoji="1" lang="en-US" altLang="ja-JP" dirty="0" smtClean="0"/>
          </a:p>
          <a:p>
            <a:pPr lvl="1" algn="just"/>
            <a:r>
              <a:rPr lang="en-US" altLang="ja-JP" dirty="0" smtClean="0"/>
              <a:t>Camel Case</a:t>
            </a:r>
            <a:r>
              <a:rPr lang="ja-JP" altLang="en-US" dirty="0" smtClean="0"/>
              <a:t>と</a:t>
            </a:r>
            <a:r>
              <a:rPr lang="en-US" altLang="ja-JP" dirty="0" smtClean="0"/>
              <a:t>Snake Case</a:t>
            </a:r>
            <a:r>
              <a:rPr lang="ja-JP" altLang="en-US" dirty="0" smtClean="0"/>
              <a:t>を仮定して分解</a:t>
            </a:r>
            <a:endParaRPr lang="en-US" altLang="ja-JP" dirty="0" smtClean="0"/>
          </a:p>
          <a:p>
            <a:pPr algn="just"/>
            <a:r>
              <a:rPr lang="ja-JP" altLang="en-US" dirty="0" smtClean="0"/>
              <a:t>単語列に分解されたメソッド名に対し品詞解析を行う</a:t>
            </a:r>
            <a:endParaRPr lang="en-US" altLang="ja-JP" dirty="0" smtClean="0"/>
          </a:p>
          <a:p>
            <a:pPr lvl="1" algn="just"/>
            <a:r>
              <a:rPr lang="ja-JP" altLang="en-US" dirty="0" smtClean="0"/>
              <a:t>自然言語の品詞解析器</a:t>
            </a:r>
            <a:r>
              <a:rPr lang="en-US" altLang="ja-JP" dirty="0" err="1" smtClean="0"/>
              <a:t>OpenNLP</a:t>
            </a:r>
            <a:r>
              <a:rPr lang="ja-JP" altLang="en-US" dirty="0" smtClean="0"/>
              <a:t>を利用</a:t>
            </a:r>
            <a:endParaRPr lang="en-US" altLang="ja-JP" dirty="0" smtClean="0"/>
          </a:p>
          <a:p>
            <a:pPr lvl="2" algn="just"/>
            <a:r>
              <a:rPr lang="ja-JP" altLang="en-US" dirty="0" smtClean="0"/>
              <a:t>メソッド名特有の単語の用法に合わせて結果を修正</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62</a:t>
            </a:fld>
            <a:endParaRPr kumimoji="1" lang="ja-JP" altLang="en-US"/>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抽出した三つ組のふるい分け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各三つ組に対し，その三つ組が出現したソフトウェアの数が一定の閾値以上の場合に，その三つ組をシソーラスに収録</a:t>
            </a:r>
            <a:endParaRPr kumimoji="1" lang="en-US" altLang="ja-JP" dirty="0" smtClean="0"/>
          </a:p>
          <a:p>
            <a:r>
              <a:rPr lang="ja-JP" altLang="en-US" dirty="0" smtClean="0"/>
              <a:t>閾値は人間が適宜判断</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63</a:t>
            </a:fld>
            <a:endParaRPr kumimoji="1" lang="ja-JP" altLang="en-US"/>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研究目的</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命名支援のためのシソーラスの構築</a:t>
            </a:r>
            <a:endParaRPr kumimoji="1" lang="en-US" altLang="ja-JP" dirty="0" smtClean="0"/>
          </a:p>
          <a:p>
            <a:pPr lvl="1"/>
            <a:r>
              <a:rPr kumimoji="1" lang="ja-JP" altLang="en-US" dirty="0" smtClean="0"/>
              <a:t>プログラム特有の単語間の関係</a:t>
            </a:r>
            <a:endParaRPr kumimoji="1" lang="en-US" altLang="ja-JP" dirty="0" smtClean="0"/>
          </a:p>
          <a:p>
            <a:pPr lvl="1"/>
            <a:r>
              <a:rPr kumimoji="1" lang="ja-JP" altLang="en-US" dirty="0" smtClean="0"/>
              <a:t>ドメイン</a:t>
            </a:r>
            <a:r>
              <a:rPr lang="ja-JP" altLang="en-US" dirty="0" smtClean="0"/>
              <a:t>特有の単語間の</a:t>
            </a:r>
            <a:r>
              <a:rPr kumimoji="1" lang="ja-JP" altLang="en-US" dirty="0" smtClean="0"/>
              <a:t>関係</a:t>
            </a:r>
            <a:endParaRPr lang="en-US" altLang="ja-JP" dirty="0" smtClean="0"/>
          </a:p>
          <a:p>
            <a:r>
              <a:rPr lang="ja-JP" altLang="en-US" dirty="0" smtClean="0"/>
              <a:t>動詞</a:t>
            </a:r>
            <a:r>
              <a:rPr lang="en-US" altLang="ja-JP" dirty="0" smtClean="0"/>
              <a:t>-</a:t>
            </a:r>
            <a:r>
              <a:rPr lang="ja-JP" altLang="en-US" dirty="0" smtClean="0"/>
              <a:t>目的語関係に着目</a:t>
            </a:r>
            <a:endParaRPr lang="en-US" altLang="ja-JP" dirty="0" smtClean="0"/>
          </a:p>
          <a:p>
            <a:pPr lvl="1"/>
            <a:r>
              <a:rPr lang="ja-JP" altLang="en-US" dirty="0" smtClean="0"/>
              <a:t>対象</a:t>
            </a:r>
            <a:r>
              <a:rPr lang="en-US" altLang="ja-JP" dirty="0" smtClean="0"/>
              <a:t>A</a:t>
            </a:r>
            <a:r>
              <a:rPr lang="ja-JP" altLang="en-US" dirty="0" smtClean="0"/>
              <a:t>に対し操作</a:t>
            </a:r>
            <a:r>
              <a:rPr lang="en-US" altLang="ja-JP" dirty="0" smtClean="0"/>
              <a:t>B</a:t>
            </a:r>
            <a:r>
              <a:rPr lang="ja-JP" altLang="en-US" dirty="0" smtClean="0"/>
              <a:t>を実行</a:t>
            </a:r>
            <a:endParaRPr lang="en-US" altLang="ja-JP" dirty="0" smtClean="0"/>
          </a:p>
          <a:p>
            <a:pPr lvl="2"/>
            <a:r>
              <a:rPr lang="en-US" altLang="ja-JP" dirty="0" smtClean="0"/>
              <a:t>B</a:t>
            </a:r>
            <a:r>
              <a:rPr lang="ja-JP" altLang="en-US" dirty="0" smtClean="0"/>
              <a:t>： 動詞   </a:t>
            </a:r>
            <a:r>
              <a:rPr lang="en-US" altLang="ja-JP" dirty="0" smtClean="0"/>
              <a:t>A: </a:t>
            </a:r>
            <a:r>
              <a:rPr lang="ja-JP" altLang="en-US" dirty="0" smtClean="0"/>
              <a:t>目的語</a:t>
            </a:r>
            <a:endParaRPr lang="en-US" altLang="ja-JP" dirty="0" smtClean="0"/>
          </a:p>
          <a:p>
            <a:pPr lvl="2"/>
            <a:r>
              <a:rPr lang="ja-JP" altLang="en-US" dirty="0" smtClean="0"/>
              <a:t>プログラム中に多数出現</a:t>
            </a:r>
            <a:endParaRPr lang="en-US" altLang="ja-JP" dirty="0" smtClean="0"/>
          </a:p>
          <a:p>
            <a:pPr lvl="1"/>
            <a:r>
              <a:rPr lang="ja-JP" altLang="en-US" dirty="0" smtClean="0"/>
              <a:t>プログラムの動作を表わす重要な関係</a:t>
            </a:r>
            <a:endParaRPr lang="en-US" altLang="ja-JP" dirty="0" smtClean="0"/>
          </a:p>
          <a:p>
            <a:pPr lvl="1">
              <a:buNone/>
            </a:pPr>
            <a:r>
              <a:rPr lang="ja-JP" altLang="en-US" dirty="0" smtClean="0"/>
              <a:t> </a:t>
            </a:r>
            <a:endParaRPr lang="en-US" altLang="ja-JP" dirty="0" smtClean="0"/>
          </a:p>
          <a:p>
            <a:pPr lvl="1">
              <a:buNone/>
            </a:pPr>
            <a:r>
              <a:rPr lang="ja-JP" altLang="en-US" dirty="0" smtClean="0"/>
              <a:t>関数や変数の命名支援に役立つ</a:t>
            </a:r>
            <a:endParaRPr lang="en-US" altLang="ja-JP" dirty="0" smtClean="0"/>
          </a:p>
          <a:p>
            <a:pPr lvl="1"/>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64</a:t>
            </a:fld>
            <a:endParaRPr kumimoji="1" lang="ja-JP" altLang="en-US"/>
          </a:p>
        </p:txBody>
      </p:sp>
      <p:sp>
        <p:nvSpPr>
          <p:cNvPr id="5" name="下矢印 4"/>
          <p:cNvSpPr/>
          <p:nvPr/>
        </p:nvSpPr>
        <p:spPr>
          <a:xfrm>
            <a:off x="2357422" y="5214950"/>
            <a:ext cx="48463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動詞</a:t>
            </a:r>
            <a:r>
              <a:rPr lang="en-US" altLang="ja-JP" dirty="0" smtClean="0"/>
              <a:t>-</a:t>
            </a:r>
            <a:r>
              <a:rPr lang="ja-JP" altLang="en-US" dirty="0" smtClean="0"/>
              <a:t>目的語関係の抽出箇所</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オブジェクト指向プログラムのメソッド</a:t>
            </a:r>
            <a:endParaRPr lang="en-US" altLang="ja-JP" dirty="0" smtClean="0"/>
          </a:p>
          <a:p>
            <a:pPr>
              <a:buNone/>
            </a:pPr>
            <a:r>
              <a:rPr lang="en-US" altLang="ja-JP" dirty="0" smtClean="0"/>
              <a:t> Ex.</a:t>
            </a:r>
            <a:endParaRPr lang="en-US" altLang="ja-JP" sz="2800" dirty="0" smtClean="0"/>
          </a:p>
          <a:p>
            <a:pPr>
              <a:buNone/>
            </a:pPr>
            <a:r>
              <a:rPr lang="en-US" altLang="ja-JP" sz="2800" dirty="0" smtClean="0"/>
              <a:t>   </a:t>
            </a:r>
            <a:r>
              <a:rPr lang="en-US" altLang="ja-JP" sz="2400" dirty="0" smtClean="0"/>
              <a:t>void</a:t>
            </a:r>
            <a:r>
              <a:rPr lang="en-US" altLang="ja-JP" sz="2800" dirty="0" smtClean="0"/>
              <a:t> </a:t>
            </a:r>
            <a:r>
              <a:rPr lang="en-US" altLang="ja-JP" sz="2400" dirty="0" err="1" smtClean="0"/>
              <a:t>addMenuListener</a:t>
            </a:r>
            <a:r>
              <a:rPr lang="en-US" altLang="ja-JP" sz="2400" dirty="0" smtClean="0"/>
              <a:t>(</a:t>
            </a:r>
            <a:r>
              <a:rPr lang="en-US" altLang="ja-JP" sz="2400" dirty="0" err="1" smtClean="0"/>
              <a:t>MenuListener</a:t>
            </a:r>
            <a:r>
              <a:rPr lang="en-US" altLang="ja-JP" sz="2400" dirty="0" smtClean="0"/>
              <a:t>) </a:t>
            </a:r>
            <a:r>
              <a:rPr lang="en-US" altLang="ja-JP" sz="2400" i="1" dirty="0" smtClean="0"/>
              <a:t>in class </a:t>
            </a:r>
            <a:r>
              <a:rPr lang="en-US" altLang="ja-JP" sz="2400" dirty="0" err="1" smtClean="0"/>
              <a:t>JMenu</a:t>
            </a:r>
            <a:endParaRPr lang="en-US" altLang="ja-JP" sz="2400" dirty="0" smtClean="0"/>
          </a:p>
          <a:p>
            <a:pPr lvl="1">
              <a:buNone/>
            </a:pPr>
            <a:r>
              <a:rPr lang="ja-JP" altLang="en-US" dirty="0" smtClean="0"/>
              <a:t>  </a:t>
            </a:r>
            <a:r>
              <a:rPr lang="en-US" altLang="ja-JP" dirty="0" smtClean="0"/>
              <a:t>add </a:t>
            </a:r>
            <a:r>
              <a:rPr lang="en-US" altLang="ja-JP" dirty="0" err="1" smtClean="0"/>
              <a:t>MenuListener</a:t>
            </a:r>
            <a:r>
              <a:rPr lang="en-US" altLang="ja-JP" dirty="0" smtClean="0"/>
              <a:t> </a:t>
            </a:r>
            <a:r>
              <a:rPr lang="en-US" altLang="ja-JP" dirty="0" err="1" smtClean="0"/>
              <a:t>JMenu</a:t>
            </a:r>
            <a:r>
              <a:rPr lang="ja-JP" altLang="en-US" dirty="0" smtClean="0"/>
              <a:t> </a:t>
            </a:r>
            <a:endParaRPr lang="en-US" altLang="ja-JP" dirty="0" smtClean="0"/>
          </a:p>
          <a:p>
            <a:pPr lvl="1">
              <a:buNone/>
            </a:pPr>
            <a:r>
              <a:rPr lang="ja-JP" altLang="en-US" dirty="0" smtClean="0"/>
              <a:t>   </a:t>
            </a:r>
            <a:r>
              <a:rPr lang="ja-JP" altLang="en-US" sz="2000" dirty="0" smtClean="0"/>
              <a:t>動詞       直接目的語          間接目的語</a:t>
            </a:r>
          </a:p>
          <a:p>
            <a:pPr lvl="2"/>
            <a:r>
              <a:rPr lang="ja-JP" altLang="en-US" sz="2800" dirty="0" smtClean="0"/>
              <a:t>単語を動詞</a:t>
            </a:r>
            <a:r>
              <a:rPr lang="en-US" altLang="ja-JP" sz="2800" dirty="0" smtClean="0"/>
              <a:t>-</a:t>
            </a:r>
            <a:r>
              <a:rPr lang="ja-JP" altLang="en-US" sz="2800" dirty="0" smtClean="0"/>
              <a:t>目的語として組み合わせて意味を表現している</a:t>
            </a:r>
            <a:endParaRPr lang="en-US" altLang="ja-JP" sz="2800"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65</a:t>
            </a:fld>
            <a:endParaRPr kumimoji="1" lang="ja-JP" altLang="en-US"/>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特定のドメインを扱うプログラムに出現する動詞</a:t>
            </a:r>
            <a:r>
              <a:rPr lang="en-US" altLang="ja-JP" dirty="0" smtClean="0"/>
              <a:t>-</a:t>
            </a:r>
            <a:r>
              <a:rPr lang="ja-JP" altLang="en-US" dirty="0" smtClean="0"/>
              <a:t>目的語の関係を抽出し，整理したシソーラスの構築</a:t>
            </a:r>
            <a:endParaRPr kumimoji="1" lang="en-US" altLang="ja-JP" dirty="0" smtClean="0"/>
          </a:p>
          <a:p>
            <a:r>
              <a:rPr lang="ja-JP" altLang="en-US" dirty="0" smtClean="0"/>
              <a:t>動詞</a:t>
            </a:r>
            <a:r>
              <a:rPr lang="en-US" altLang="ja-JP" dirty="0" smtClean="0"/>
              <a:t>-</a:t>
            </a:r>
            <a:r>
              <a:rPr lang="ja-JP" altLang="en-US" dirty="0" smtClean="0"/>
              <a:t>目的語関係</a:t>
            </a:r>
            <a:endParaRPr lang="en-US" altLang="ja-JP" dirty="0" smtClean="0"/>
          </a:p>
          <a:p>
            <a:pPr lvl="1"/>
            <a:r>
              <a:rPr lang="ja-JP" altLang="en-US" dirty="0" smtClean="0"/>
              <a:t>動詞</a:t>
            </a:r>
            <a:r>
              <a:rPr lang="en-US" altLang="ja-JP" dirty="0" smtClean="0"/>
              <a:t>-</a:t>
            </a:r>
            <a:r>
              <a:rPr lang="ja-JP" altLang="en-US" dirty="0" smtClean="0"/>
              <a:t>直接目的語</a:t>
            </a:r>
            <a:r>
              <a:rPr lang="en-US" altLang="ja-JP" dirty="0" smtClean="0"/>
              <a:t>-</a:t>
            </a:r>
            <a:r>
              <a:rPr lang="ja-JP" altLang="en-US" dirty="0" smtClean="0"/>
              <a:t>間接目的語の三つ組で表現</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66</a:t>
            </a:fld>
            <a:endParaRPr kumimoji="1" lang="ja-JP" altLang="en-US"/>
          </a:p>
        </p:txBody>
      </p:sp>
      <p:graphicFrame>
        <p:nvGraphicFramePr>
          <p:cNvPr id="5" name="Group 32"/>
          <p:cNvGraphicFramePr>
            <a:graphicFrameLocks noGrp="1"/>
          </p:cNvGraphicFramePr>
          <p:nvPr/>
        </p:nvGraphicFramePr>
        <p:xfrm>
          <a:off x="714348" y="4286256"/>
          <a:ext cx="7354888" cy="1692593"/>
        </p:xfrm>
        <a:graphic>
          <a:graphicData uri="http://schemas.openxmlformats.org/drawingml/2006/table">
            <a:tbl>
              <a:tblPr/>
              <a:tblGrid>
                <a:gridCol w="2451100"/>
                <a:gridCol w="2452688"/>
                <a:gridCol w="2451100"/>
              </a:tblGrid>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smtClean="0">
                          <a:ln>
                            <a:noFill/>
                          </a:ln>
                          <a:solidFill>
                            <a:schemeClr val="tx1"/>
                          </a:solidFill>
                          <a:effectLst/>
                          <a:latin typeface="Arial"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smtClean="0">
                          <a:ln>
                            <a:noFill/>
                          </a:ln>
                          <a:solidFill>
                            <a:schemeClr val="tx1"/>
                          </a:solidFill>
                          <a:effectLst/>
                          <a:latin typeface="Arial"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Get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20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20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20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テキスト ボックス 5"/>
          <p:cNvSpPr txBox="1"/>
          <p:nvPr/>
        </p:nvSpPr>
        <p:spPr>
          <a:xfrm>
            <a:off x="1643042" y="5643578"/>
            <a:ext cx="461665" cy="323165"/>
          </a:xfrm>
          <a:prstGeom prst="rect">
            <a:avLst/>
          </a:prstGeom>
          <a:noFill/>
        </p:spPr>
        <p:txBody>
          <a:bodyPr vert="eaVert" wrap="none" rtlCol="0">
            <a:spAutoFit/>
          </a:bodyPr>
          <a:lstStyle/>
          <a:p>
            <a:r>
              <a:rPr lang="en-US" altLang="ja-JP" dirty="0" smtClean="0"/>
              <a:t>…</a:t>
            </a:r>
            <a:endParaRPr kumimoji="1" lang="ja-JP" altLang="en-US" dirty="0"/>
          </a:p>
        </p:txBody>
      </p:sp>
      <p:sp>
        <p:nvSpPr>
          <p:cNvPr id="7" name="テキスト ボックス 6"/>
          <p:cNvSpPr txBox="1"/>
          <p:nvPr/>
        </p:nvSpPr>
        <p:spPr>
          <a:xfrm>
            <a:off x="3929058" y="5643578"/>
            <a:ext cx="461665" cy="323165"/>
          </a:xfrm>
          <a:prstGeom prst="rect">
            <a:avLst/>
          </a:prstGeom>
          <a:noFill/>
        </p:spPr>
        <p:txBody>
          <a:bodyPr vert="eaVert" wrap="none" rtlCol="0">
            <a:spAutoFit/>
          </a:bodyPr>
          <a:lstStyle/>
          <a:p>
            <a:r>
              <a:rPr lang="en-US" altLang="ja-JP" dirty="0" smtClean="0"/>
              <a:t>…</a:t>
            </a:r>
            <a:endParaRPr kumimoji="1" lang="ja-JP" altLang="en-US" dirty="0"/>
          </a:p>
        </p:txBody>
      </p:sp>
      <p:sp>
        <p:nvSpPr>
          <p:cNvPr id="8" name="テキスト ボックス 7"/>
          <p:cNvSpPr txBox="1"/>
          <p:nvPr/>
        </p:nvSpPr>
        <p:spPr>
          <a:xfrm>
            <a:off x="6500826" y="5643578"/>
            <a:ext cx="461665" cy="323165"/>
          </a:xfrm>
          <a:prstGeom prst="rect">
            <a:avLst/>
          </a:prstGeom>
          <a:noFill/>
        </p:spPr>
        <p:txBody>
          <a:bodyPr vert="eaVert" wrap="none" rtlCol="0">
            <a:spAutoFit/>
          </a:bodyPr>
          <a:lstStyle/>
          <a:p>
            <a:r>
              <a:rPr lang="en-US" altLang="ja-JP" dirty="0" smtClean="0"/>
              <a:t>…</a:t>
            </a:r>
            <a:endParaRPr kumimoji="1" lang="ja-JP" altLang="en-US" dirty="0"/>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入出力</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入力</a:t>
            </a:r>
            <a:endParaRPr kumimoji="1" lang="en-US" altLang="ja-JP" dirty="0" smtClean="0"/>
          </a:p>
          <a:p>
            <a:pPr lvl="1"/>
            <a:r>
              <a:rPr lang="ja-JP" altLang="en-US" dirty="0" smtClean="0"/>
              <a:t>オブジェクト指向プログラミング言語で記述された特定のドメインを扱う</a:t>
            </a:r>
            <a:r>
              <a:rPr kumimoji="1" lang="ja-JP" altLang="en-US" dirty="0" smtClean="0"/>
              <a:t>ソフトウェアのソースコード集合</a:t>
            </a:r>
            <a:endParaRPr kumimoji="1" lang="en-US" altLang="ja-JP" dirty="0" smtClean="0"/>
          </a:p>
          <a:p>
            <a:pPr lvl="2"/>
            <a:r>
              <a:rPr lang="ja-JP" altLang="en-US" dirty="0" smtClean="0"/>
              <a:t>実装では</a:t>
            </a:r>
            <a:r>
              <a:rPr lang="en-US" altLang="ja-JP" dirty="0" smtClean="0"/>
              <a:t>Java</a:t>
            </a:r>
            <a:r>
              <a:rPr lang="ja-JP" altLang="en-US" dirty="0" smtClean="0"/>
              <a:t>プログラムを対象とした</a:t>
            </a:r>
            <a:endParaRPr kumimoji="1" lang="en-US" altLang="ja-JP" dirty="0" smtClean="0"/>
          </a:p>
          <a:p>
            <a:r>
              <a:rPr lang="ja-JP" altLang="en-US" dirty="0" smtClean="0"/>
              <a:t>出力</a:t>
            </a:r>
            <a:endParaRPr lang="en-US" altLang="ja-JP" dirty="0" smtClean="0"/>
          </a:p>
          <a:p>
            <a:pPr lvl="1"/>
            <a:r>
              <a:rPr lang="ja-JP" altLang="en-US" dirty="0" smtClean="0"/>
              <a:t>入力されたソフトウェアが扱うドメインで一般的な動詞</a:t>
            </a:r>
            <a:r>
              <a:rPr lang="en-US" altLang="ja-JP" dirty="0" smtClean="0"/>
              <a:t>-</a:t>
            </a:r>
            <a:r>
              <a:rPr lang="ja-JP" altLang="en-US" dirty="0" smtClean="0"/>
              <a:t>直接目的語</a:t>
            </a:r>
            <a:r>
              <a:rPr lang="en-US" altLang="ja-JP" dirty="0" smtClean="0"/>
              <a:t>-</a:t>
            </a:r>
            <a:r>
              <a:rPr lang="ja-JP" altLang="en-US" dirty="0" smtClean="0"/>
              <a:t>間接目的語の三つ組を整理したシソーラス</a:t>
            </a:r>
            <a:endParaRPr kumimoji="1"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67</a:t>
            </a:fld>
            <a:endParaRPr kumimoji="1" lang="ja-JP" alt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1285852" y="5072074"/>
            <a:ext cx="6429420" cy="1285884"/>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9" name="正方形/長方形 18"/>
          <p:cNvSpPr/>
          <p:nvPr/>
        </p:nvSpPr>
        <p:spPr>
          <a:xfrm>
            <a:off x="1000100" y="1928802"/>
            <a:ext cx="6715172" cy="228601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メソッド情報</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7</a:t>
            </a:fld>
            <a:endParaRPr kumimoji="1" lang="ja-JP" altLang="en-US"/>
          </a:p>
        </p:txBody>
      </p:sp>
      <p:sp>
        <p:nvSpPr>
          <p:cNvPr id="5" name="テキスト ボックス 4"/>
          <p:cNvSpPr txBox="1"/>
          <p:nvPr/>
        </p:nvSpPr>
        <p:spPr>
          <a:xfrm>
            <a:off x="1285852" y="2000240"/>
            <a:ext cx="888385" cy="400110"/>
          </a:xfrm>
          <a:prstGeom prst="rect">
            <a:avLst/>
          </a:prstGeom>
          <a:noFill/>
        </p:spPr>
        <p:txBody>
          <a:bodyPr wrap="none" rtlCol="0">
            <a:spAutoFit/>
          </a:bodyPr>
          <a:lstStyle/>
          <a:p>
            <a:r>
              <a:rPr kumimoji="1" lang="ja-JP" altLang="en-US" sz="2000" dirty="0" smtClean="0"/>
              <a:t>戻り値</a:t>
            </a:r>
            <a:endParaRPr kumimoji="1" lang="ja-JP" altLang="en-US" sz="2000" dirty="0"/>
          </a:p>
        </p:txBody>
      </p:sp>
      <p:sp>
        <p:nvSpPr>
          <p:cNvPr id="6" name="テキスト ボックス 5"/>
          <p:cNvSpPr txBox="1"/>
          <p:nvPr/>
        </p:nvSpPr>
        <p:spPr>
          <a:xfrm>
            <a:off x="2928926" y="2000240"/>
            <a:ext cx="1202573" cy="400110"/>
          </a:xfrm>
          <a:prstGeom prst="rect">
            <a:avLst/>
          </a:prstGeom>
          <a:noFill/>
        </p:spPr>
        <p:txBody>
          <a:bodyPr wrap="none" rtlCol="0">
            <a:spAutoFit/>
          </a:bodyPr>
          <a:lstStyle/>
          <a:p>
            <a:r>
              <a:rPr kumimoji="1" lang="ja-JP" altLang="en-US" sz="2000" dirty="0" smtClean="0"/>
              <a:t>メソッド名</a:t>
            </a:r>
            <a:endParaRPr kumimoji="1" lang="ja-JP" altLang="en-US" sz="2000" dirty="0"/>
          </a:p>
        </p:txBody>
      </p:sp>
      <p:sp>
        <p:nvSpPr>
          <p:cNvPr id="7" name="テキスト ボックス 6"/>
          <p:cNvSpPr txBox="1"/>
          <p:nvPr/>
        </p:nvSpPr>
        <p:spPr>
          <a:xfrm>
            <a:off x="4929190" y="2000240"/>
            <a:ext cx="697627" cy="400110"/>
          </a:xfrm>
          <a:prstGeom prst="rect">
            <a:avLst/>
          </a:prstGeom>
          <a:noFill/>
        </p:spPr>
        <p:txBody>
          <a:bodyPr wrap="none" rtlCol="0">
            <a:spAutoFit/>
          </a:bodyPr>
          <a:lstStyle/>
          <a:p>
            <a:r>
              <a:rPr kumimoji="1" lang="ja-JP" altLang="en-US" sz="2000" dirty="0" smtClean="0"/>
              <a:t>引数</a:t>
            </a:r>
            <a:endParaRPr kumimoji="1" lang="ja-JP" altLang="en-US" sz="2000" dirty="0"/>
          </a:p>
        </p:txBody>
      </p:sp>
      <p:sp>
        <p:nvSpPr>
          <p:cNvPr id="8" name="テキスト ボックス 7"/>
          <p:cNvSpPr txBox="1"/>
          <p:nvPr/>
        </p:nvSpPr>
        <p:spPr>
          <a:xfrm>
            <a:off x="6357950" y="2000240"/>
            <a:ext cx="1085554" cy="400110"/>
          </a:xfrm>
          <a:prstGeom prst="rect">
            <a:avLst/>
          </a:prstGeom>
          <a:noFill/>
        </p:spPr>
        <p:txBody>
          <a:bodyPr wrap="none" rtlCol="0">
            <a:spAutoFit/>
          </a:bodyPr>
          <a:lstStyle/>
          <a:p>
            <a:r>
              <a:rPr kumimoji="1" lang="ja-JP" altLang="en-US" sz="2000" dirty="0" smtClean="0"/>
              <a:t>クラス名</a:t>
            </a:r>
            <a:endParaRPr kumimoji="1" lang="ja-JP" altLang="en-US" sz="2000" dirty="0"/>
          </a:p>
        </p:txBody>
      </p:sp>
      <p:sp>
        <p:nvSpPr>
          <p:cNvPr id="9" name="下矢印 8"/>
          <p:cNvSpPr/>
          <p:nvPr/>
        </p:nvSpPr>
        <p:spPr>
          <a:xfrm>
            <a:off x="1571604" y="2428868"/>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3357554" y="2428868"/>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5143504" y="2428868"/>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a:off x="6715140" y="2428868"/>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214414" y="2928934"/>
            <a:ext cx="1199367" cy="1015663"/>
          </a:xfrm>
          <a:prstGeom prst="rect">
            <a:avLst/>
          </a:prstGeom>
          <a:noFill/>
        </p:spPr>
        <p:txBody>
          <a:bodyPr wrap="none" rtlCol="0">
            <a:spAutoFit/>
          </a:bodyPr>
          <a:lstStyle/>
          <a:p>
            <a:r>
              <a:rPr kumimoji="1" lang="ja-JP" altLang="en-US" sz="2000" dirty="0" smtClean="0"/>
              <a:t>名詞一つ</a:t>
            </a:r>
            <a:endParaRPr kumimoji="1" lang="en-US" altLang="ja-JP" sz="2000" dirty="0" smtClean="0"/>
          </a:p>
          <a:p>
            <a:r>
              <a:rPr lang="en-US" altLang="ja-JP" sz="2000" dirty="0" smtClean="0"/>
              <a:t>     or</a:t>
            </a:r>
          </a:p>
          <a:p>
            <a:r>
              <a:rPr kumimoji="1" lang="en-US" altLang="ja-JP" sz="2000" dirty="0" smtClean="0"/>
              <a:t>  </a:t>
            </a:r>
            <a:r>
              <a:rPr kumimoji="1" lang="ja-JP" altLang="en-US" sz="2000" dirty="0" smtClean="0"/>
              <a:t> </a:t>
            </a:r>
            <a:r>
              <a:rPr kumimoji="1" lang="en-US" altLang="ja-JP" sz="2000" dirty="0" smtClean="0"/>
              <a:t>void</a:t>
            </a:r>
            <a:endParaRPr kumimoji="1" lang="ja-JP" altLang="en-US" sz="2000" dirty="0"/>
          </a:p>
        </p:txBody>
      </p:sp>
      <p:sp>
        <p:nvSpPr>
          <p:cNvPr id="14" name="テキスト ボックス 13"/>
          <p:cNvSpPr txBox="1"/>
          <p:nvPr/>
        </p:nvSpPr>
        <p:spPr>
          <a:xfrm>
            <a:off x="2714612" y="2928934"/>
            <a:ext cx="2010487" cy="1200329"/>
          </a:xfrm>
          <a:prstGeom prst="rect">
            <a:avLst/>
          </a:prstGeom>
          <a:noFill/>
        </p:spPr>
        <p:txBody>
          <a:bodyPr wrap="none" rtlCol="0">
            <a:spAutoFit/>
          </a:bodyPr>
          <a:lstStyle/>
          <a:p>
            <a:r>
              <a:rPr kumimoji="1" lang="ja-JP" altLang="en-US" dirty="0" smtClean="0"/>
              <a:t>複合語を分解し</a:t>
            </a:r>
            <a:endParaRPr kumimoji="1" lang="en-US" altLang="ja-JP" dirty="0" smtClean="0"/>
          </a:p>
          <a:p>
            <a:r>
              <a:rPr lang="ja-JP" altLang="en-US" dirty="0" smtClean="0"/>
              <a:t>単語の列にして</a:t>
            </a:r>
            <a:endParaRPr lang="en-US" altLang="ja-JP" dirty="0" smtClean="0"/>
          </a:p>
          <a:p>
            <a:r>
              <a:rPr kumimoji="1" lang="ja-JP" altLang="en-US" dirty="0" smtClean="0"/>
              <a:t>品詞解析を行う</a:t>
            </a:r>
            <a:endParaRPr kumimoji="1" lang="en-US" altLang="ja-JP" dirty="0" smtClean="0"/>
          </a:p>
          <a:p>
            <a:r>
              <a:rPr lang="en-US" altLang="ja-JP" dirty="0" smtClean="0"/>
              <a:t>(</a:t>
            </a:r>
            <a:r>
              <a:rPr lang="en-US" altLang="ja-JP" dirty="0" err="1" smtClean="0"/>
              <a:t>OpenNLP</a:t>
            </a:r>
            <a:r>
              <a:rPr lang="ja-JP" altLang="en-US" dirty="0" smtClean="0"/>
              <a:t>を利用</a:t>
            </a:r>
            <a:r>
              <a:rPr lang="en-US" altLang="ja-JP" dirty="0" smtClean="0"/>
              <a:t>)</a:t>
            </a:r>
            <a:endParaRPr kumimoji="1" lang="ja-JP" altLang="en-US" dirty="0"/>
          </a:p>
        </p:txBody>
      </p:sp>
      <p:sp>
        <p:nvSpPr>
          <p:cNvPr id="15" name="テキスト ボックス 14"/>
          <p:cNvSpPr txBox="1"/>
          <p:nvPr/>
        </p:nvSpPr>
        <p:spPr>
          <a:xfrm>
            <a:off x="4857752" y="2928934"/>
            <a:ext cx="1107996" cy="369332"/>
          </a:xfrm>
          <a:prstGeom prst="rect">
            <a:avLst/>
          </a:prstGeom>
          <a:noFill/>
        </p:spPr>
        <p:txBody>
          <a:bodyPr wrap="none" rtlCol="0">
            <a:spAutoFit/>
          </a:bodyPr>
          <a:lstStyle/>
          <a:p>
            <a:r>
              <a:rPr kumimoji="1" lang="ja-JP" altLang="en-US" dirty="0" smtClean="0"/>
              <a:t>名詞の列</a:t>
            </a:r>
            <a:endParaRPr kumimoji="1" lang="ja-JP" altLang="en-US" dirty="0"/>
          </a:p>
        </p:txBody>
      </p:sp>
      <p:sp>
        <p:nvSpPr>
          <p:cNvPr id="16" name="テキスト ボックス 15"/>
          <p:cNvSpPr txBox="1"/>
          <p:nvPr/>
        </p:nvSpPr>
        <p:spPr>
          <a:xfrm>
            <a:off x="6429388" y="2928934"/>
            <a:ext cx="1096775" cy="369332"/>
          </a:xfrm>
          <a:prstGeom prst="rect">
            <a:avLst/>
          </a:prstGeom>
          <a:noFill/>
        </p:spPr>
        <p:txBody>
          <a:bodyPr wrap="none" rtlCol="0">
            <a:spAutoFit/>
          </a:bodyPr>
          <a:lstStyle/>
          <a:p>
            <a:r>
              <a:rPr lang="ja-JP" altLang="en-US" dirty="0" smtClean="0"/>
              <a:t>名詞一つ</a:t>
            </a:r>
            <a:endParaRPr kumimoji="1" lang="ja-JP" altLang="en-US" dirty="0"/>
          </a:p>
        </p:txBody>
      </p:sp>
      <p:sp>
        <p:nvSpPr>
          <p:cNvPr id="18" name="テキスト ボックス 17"/>
          <p:cNvSpPr txBox="1"/>
          <p:nvPr/>
        </p:nvSpPr>
        <p:spPr>
          <a:xfrm>
            <a:off x="2071670" y="4286256"/>
            <a:ext cx="4163319" cy="369332"/>
          </a:xfrm>
          <a:prstGeom prst="rect">
            <a:avLst/>
          </a:prstGeom>
          <a:noFill/>
        </p:spPr>
        <p:txBody>
          <a:bodyPr wrap="none" rtlCol="0">
            <a:spAutoFit/>
          </a:bodyPr>
          <a:lstStyle/>
          <a:p>
            <a:r>
              <a:rPr kumimoji="1" lang="ja-JP" altLang="en-US" dirty="0" smtClean="0"/>
              <a:t>各品詞に同じ単語を識別する番号を付与</a:t>
            </a:r>
            <a:endParaRPr kumimoji="1" lang="ja-JP" altLang="en-US" dirty="0"/>
          </a:p>
        </p:txBody>
      </p:sp>
      <p:sp>
        <p:nvSpPr>
          <p:cNvPr id="21" name="テキスト ボックス 20"/>
          <p:cNvSpPr txBox="1"/>
          <p:nvPr/>
        </p:nvSpPr>
        <p:spPr>
          <a:xfrm>
            <a:off x="571472" y="4714884"/>
            <a:ext cx="1794081" cy="369332"/>
          </a:xfrm>
          <a:prstGeom prst="rect">
            <a:avLst/>
          </a:prstGeom>
          <a:noFill/>
        </p:spPr>
        <p:txBody>
          <a:bodyPr wrap="none" rtlCol="0">
            <a:spAutoFit/>
          </a:bodyPr>
          <a:lstStyle/>
          <a:p>
            <a:r>
              <a:rPr kumimoji="1" lang="ja-JP" altLang="en-US" dirty="0" smtClean="0"/>
              <a:t>メソッド情報の例</a:t>
            </a:r>
            <a:endParaRPr kumimoji="1" lang="ja-JP" altLang="en-US" dirty="0"/>
          </a:p>
        </p:txBody>
      </p:sp>
      <p:sp>
        <p:nvSpPr>
          <p:cNvPr id="22" name="テキスト ボックス 21"/>
          <p:cNvSpPr txBox="1"/>
          <p:nvPr/>
        </p:nvSpPr>
        <p:spPr>
          <a:xfrm>
            <a:off x="1428728" y="5072074"/>
            <a:ext cx="642942" cy="369332"/>
          </a:xfrm>
          <a:prstGeom prst="rect">
            <a:avLst/>
          </a:prstGeom>
          <a:noFill/>
        </p:spPr>
        <p:txBody>
          <a:bodyPr wrap="square" rtlCol="0">
            <a:spAutoFit/>
          </a:bodyPr>
          <a:lstStyle/>
          <a:p>
            <a:r>
              <a:rPr lang="en-US" altLang="ja-JP" dirty="0" smtClean="0"/>
              <a:t>void    </a:t>
            </a:r>
            <a:endParaRPr kumimoji="1" lang="ja-JP" altLang="en-US" dirty="0"/>
          </a:p>
        </p:txBody>
      </p:sp>
      <p:sp>
        <p:nvSpPr>
          <p:cNvPr id="23" name="テキスト ボックス 22"/>
          <p:cNvSpPr txBox="1"/>
          <p:nvPr/>
        </p:nvSpPr>
        <p:spPr>
          <a:xfrm>
            <a:off x="2500298" y="5072074"/>
            <a:ext cx="2266390" cy="369332"/>
          </a:xfrm>
          <a:prstGeom prst="rect">
            <a:avLst/>
          </a:prstGeom>
          <a:noFill/>
        </p:spPr>
        <p:txBody>
          <a:bodyPr wrap="none" rtlCol="0">
            <a:spAutoFit/>
          </a:bodyPr>
          <a:lstStyle/>
          <a:p>
            <a:r>
              <a:rPr lang="en-US" altLang="ja-JP" dirty="0" err="1" smtClean="0"/>
              <a:t>createTicketForUser</a:t>
            </a:r>
            <a:endParaRPr kumimoji="1" lang="ja-JP" altLang="en-US" dirty="0"/>
          </a:p>
        </p:txBody>
      </p:sp>
      <p:sp>
        <p:nvSpPr>
          <p:cNvPr id="24" name="テキスト ボックス 23"/>
          <p:cNvSpPr txBox="1"/>
          <p:nvPr/>
        </p:nvSpPr>
        <p:spPr>
          <a:xfrm>
            <a:off x="5429256" y="5072074"/>
            <a:ext cx="671979" cy="369332"/>
          </a:xfrm>
          <a:prstGeom prst="rect">
            <a:avLst/>
          </a:prstGeom>
          <a:noFill/>
        </p:spPr>
        <p:txBody>
          <a:bodyPr wrap="none" rtlCol="0">
            <a:spAutoFit/>
          </a:bodyPr>
          <a:lstStyle/>
          <a:p>
            <a:r>
              <a:rPr kumimoji="1" lang="en-US" altLang="ja-JP" dirty="0" smtClean="0"/>
              <a:t>User</a:t>
            </a:r>
            <a:endParaRPr kumimoji="1" lang="ja-JP" altLang="en-US" dirty="0"/>
          </a:p>
        </p:txBody>
      </p:sp>
      <p:sp>
        <p:nvSpPr>
          <p:cNvPr id="25" name="テキスト ボックス 24"/>
          <p:cNvSpPr txBox="1"/>
          <p:nvPr/>
        </p:nvSpPr>
        <p:spPr>
          <a:xfrm>
            <a:off x="6572264" y="5072074"/>
            <a:ext cx="864339" cy="369332"/>
          </a:xfrm>
          <a:prstGeom prst="rect">
            <a:avLst/>
          </a:prstGeom>
          <a:noFill/>
        </p:spPr>
        <p:txBody>
          <a:bodyPr wrap="none" rtlCol="0">
            <a:spAutoFit/>
          </a:bodyPr>
          <a:lstStyle/>
          <a:p>
            <a:r>
              <a:rPr kumimoji="1" lang="en-US" altLang="ja-JP" dirty="0" smtClean="0"/>
              <a:t>Server</a:t>
            </a:r>
            <a:endParaRPr kumimoji="1" lang="ja-JP" altLang="en-US" dirty="0"/>
          </a:p>
        </p:txBody>
      </p:sp>
      <p:sp>
        <p:nvSpPr>
          <p:cNvPr id="26" name="下矢印 25"/>
          <p:cNvSpPr/>
          <p:nvPr/>
        </p:nvSpPr>
        <p:spPr>
          <a:xfrm>
            <a:off x="1571604" y="5500702"/>
            <a:ext cx="35719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下矢印 26"/>
          <p:cNvSpPr/>
          <p:nvPr/>
        </p:nvSpPr>
        <p:spPr>
          <a:xfrm>
            <a:off x="3357554" y="5500702"/>
            <a:ext cx="35719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1000100" y="1428736"/>
            <a:ext cx="5000660" cy="461665"/>
          </a:xfrm>
          <a:prstGeom prst="rect">
            <a:avLst/>
          </a:prstGeom>
          <a:noFill/>
        </p:spPr>
        <p:txBody>
          <a:bodyPr wrap="square" rtlCol="0">
            <a:spAutoFit/>
          </a:bodyPr>
          <a:lstStyle/>
          <a:p>
            <a:r>
              <a:rPr lang="ja-JP" altLang="en-US" sz="2400" dirty="0" smtClean="0"/>
              <a:t>品詞情報のついた単語の列</a:t>
            </a:r>
            <a:r>
              <a:rPr lang="en-US" altLang="ja-JP" sz="2400" dirty="0" smtClean="0"/>
              <a:t>4</a:t>
            </a:r>
            <a:r>
              <a:rPr lang="ja-JP" altLang="en-US" sz="2400" dirty="0" smtClean="0"/>
              <a:t>組</a:t>
            </a:r>
            <a:endParaRPr kumimoji="1" lang="ja-JP" altLang="en-US" sz="2400" dirty="0"/>
          </a:p>
        </p:txBody>
      </p:sp>
      <p:sp>
        <p:nvSpPr>
          <p:cNvPr id="29" name="テキスト ボックス 28"/>
          <p:cNvSpPr txBox="1"/>
          <p:nvPr/>
        </p:nvSpPr>
        <p:spPr>
          <a:xfrm>
            <a:off x="1428728" y="5929330"/>
            <a:ext cx="607859" cy="369332"/>
          </a:xfrm>
          <a:prstGeom prst="rect">
            <a:avLst/>
          </a:prstGeom>
          <a:noFill/>
        </p:spPr>
        <p:txBody>
          <a:bodyPr wrap="none" rtlCol="0">
            <a:spAutoFit/>
          </a:bodyPr>
          <a:lstStyle/>
          <a:p>
            <a:r>
              <a:rPr lang="en-US" altLang="ja-JP" dirty="0" smtClean="0"/>
              <a:t>void</a:t>
            </a:r>
            <a:endParaRPr kumimoji="1" lang="ja-JP" altLang="en-US" dirty="0"/>
          </a:p>
        </p:txBody>
      </p:sp>
      <p:sp>
        <p:nvSpPr>
          <p:cNvPr id="30" name="テキスト ボックス 29"/>
          <p:cNvSpPr txBox="1"/>
          <p:nvPr/>
        </p:nvSpPr>
        <p:spPr>
          <a:xfrm>
            <a:off x="2428860" y="5929330"/>
            <a:ext cx="2659702" cy="338554"/>
          </a:xfrm>
          <a:prstGeom prst="rect">
            <a:avLst/>
          </a:prstGeom>
          <a:noFill/>
        </p:spPr>
        <p:txBody>
          <a:bodyPr wrap="none" rtlCol="0">
            <a:spAutoFit/>
          </a:bodyPr>
          <a:lstStyle/>
          <a:p>
            <a:r>
              <a:rPr lang="ja-JP" altLang="en-US" sz="1600" dirty="0" smtClean="0"/>
              <a:t>動詞</a:t>
            </a:r>
            <a:r>
              <a:rPr lang="en-US" altLang="ja-JP" sz="1600" dirty="0" smtClean="0"/>
              <a:t>1</a:t>
            </a:r>
            <a:r>
              <a:rPr lang="ja-JP" altLang="en-US" sz="1600" dirty="0" smtClean="0"/>
              <a:t> 名詞</a:t>
            </a:r>
            <a:r>
              <a:rPr lang="en-US" altLang="ja-JP" sz="1600" dirty="0" smtClean="0"/>
              <a:t>2</a:t>
            </a:r>
            <a:r>
              <a:rPr lang="ja-JP" altLang="en-US" sz="1600" dirty="0" smtClean="0"/>
              <a:t> 前置詞</a:t>
            </a:r>
            <a:r>
              <a:rPr lang="en-US" altLang="ja-JP" sz="1600" dirty="0" smtClean="0"/>
              <a:t>3</a:t>
            </a:r>
            <a:r>
              <a:rPr lang="ja-JP" altLang="en-US" sz="1600" dirty="0" smtClean="0"/>
              <a:t> 名詞</a:t>
            </a:r>
            <a:r>
              <a:rPr lang="en-US" altLang="ja-JP" sz="1600" dirty="0" smtClean="0"/>
              <a:t>4</a:t>
            </a:r>
            <a:endParaRPr kumimoji="1" lang="ja-JP" altLang="en-US" sz="1600" dirty="0"/>
          </a:p>
        </p:txBody>
      </p:sp>
      <p:sp>
        <p:nvSpPr>
          <p:cNvPr id="32" name="テキスト ボックス 31"/>
          <p:cNvSpPr txBox="1"/>
          <p:nvPr/>
        </p:nvSpPr>
        <p:spPr>
          <a:xfrm>
            <a:off x="5357818" y="5929330"/>
            <a:ext cx="774571" cy="369332"/>
          </a:xfrm>
          <a:prstGeom prst="rect">
            <a:avLst/>
          </a:prstGeom>
          <a:noFill/>
        </p:spPr>
        <p:txBody>
          <a:bodyPr wrap="none" rtlCol="0">
            <a:spAutoFit/>
          </a:bodyPr>
          <a:lstStyle/>
          <a:p>
            <a:r>
              <a:rPr kumimoji="1" lang="ja-JP" altLang="en-US" dirty="0" smtClean="0"/>
              <a:t>名詞</a:t>
            </a:r>
            <a:r>
              <a:rPr lang="en-US" altLang="ja-JP" dirty="0" smtClean="0"/>
              <a:t>4</a:t>
            </a:r>
            <a:endParaRPr kumimoji="1" lang="ja-JP" altLang="en-US" dirty="0"/>
          </a:p>
        </p:txBody>
      </p:sp>
      <p:sp>
        <p:nvSpPr>
          <p:cNvPr id="33" name="下矢印 32"/>
          <p:cNvSpPr/>
          <p:nvPr/>
        </p:nvSpPr>
        <p:spPr>
          <a:xfrm>
            <a:off x="5572132" y="5500702"/>
            <a:ext cx="35719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下矢印 33"/>
          <p:cNvSpPr/>
          <p:nvPr/>
        </p:nvSpPr>
        <p:spPr>
          <a:xfrm>
            <a:off x="6858016" y="5500702"/>
            <a:ext cx="35719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6643702" y="5929330"/>
            <a:ext cx="774571" cy="369332"/>
          </a:xfrm>
          <a:prstGeom prst="rect">
            <a:avLst/>
          </a:prstGeom>
          <a:noFill/>
        </p:spPr>
        <p:txBody>
          <a:bodyPr wrap="none" rtlCol="0">
            <a:spAutoFit/>
          </a:bodyPr>
          <a:lstStyle/>
          <a:p>
            <a:r>
              <a:rPr kumimoji="1" lang="ja-JP" altLang="en-US" dirty="0" smtClean="0"/>
              <a:t>名詞</a:t>
            </a:r>
            <a:r>
              <a:rPr lang="en-US" altLang="ja-JP" dirty="0" smtClean="0"/>
              <a:t>5</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642910" y="1928802"/>
            <a:ext cx="7143800" cy="150019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抽出パターン</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sp>
        <p:nvSpPr>
          <p:cNvPr id="5" name="テキスト ボックス 4"/>
          <p:cNvSpPr txBox="1"/>
          <p:nvPr/>
        </p:nvSpPr>
        <p:spPr>
          <a:xfrm>
            <a:off x="357158" y="1285860"/>
            <a:ext cx="6490879" cy="707886"/>
          </a:xfrm>
          <a:prstGeom prst="rect">
            <a:avLst/>
          </a:prstGeom>
          <a:noFill/>
        </p:spPr>
        <p:txBody>
          <a:bodyPr wrap="none" rtlCol="0">
            <a:spAutoFit/>
          </a:bodyPr>
          <a:lstStyle/>
          <a:p>
            <a:r>
              <a:rPr lang="ja-JP" altLang="en-US" sz="2000" dirty="0" smtClean="0"/>
              <a:t>品詞情報のついた単語の列またはワイルドカード</a:t>
            </a:r>
            <a:r>
              <a:rPr lang="en-US" altLang="ja-JP" sz="2000" dirty="0" smtClean="0"/>
              <a:t>4</a:t>
            </a:r>
            <a:r>
              <a:rPr lang="ja-JP" altLang="en-US" sz="2000" dirty="0" smtClean="0"/>
              <a:t>組 と</a:t>
            </a:r>
            <a:endParaRPr lang="en-US" altLang="ja-JP" sz="2000" dirty="0" smtClean="0"/>
          </a:p>
          <a:p>
            <a:r>
              <a:rPr kumimoji="1" lang="ja-JP" altLang="en-US" sz="2000" dirty="0" smtClean="0"/>
              <a:t>動詞，直接目的語，間接目的語として抽出する単語の指定</a:t>
            </a:r>
            <a:endParaRPr kumimoji="1" lang="ja-JP" altLang="en-US" sz="2000" dirty="0"/>
          </a:p>
        </p:txBody>
      </p:sp>
      <p:sp>
        <p:nvSpPr>
          <p:cNvPr id="6" name="テキスト ボックス 5"/>
          <p:cNvSpPr txBox="1"/>
          <p:nvPr/>
        </p:nvSpPr>
        <p:spPr>
          <a:xfrm>
            <a:off x="1000100" y="1928802"/>
            <a:ext cx="817853" cy="369332"/>
          </a:xfrm>
          <a:prstGeom prst="rect">
            <a:avLst/>
          </a:prstGeom>
          <a:noFill/>
        </p:spPr>
        <p:txBody>
          <a:bodyPr wrap="none" rtlCol="0">
            <a:spAutoFit/>
          </a:bodyPr>
          <a:lstStyle/>
          <a:p>
            <a:r>
              <a:rPr kumimoji="1" lang="ja-JP" altLang="en-US" dirty="0" smtClean="0"/>
              <a:t>戻り値</a:t>
            </a:r>
            <a:endParaRPr kumimoji="1" lang="ja-JP" altLang="en-US" dirty="0"/>
          </a:p>
        </p:txBody>
      </p:sp>
      <p:sp>
        <p:nvSpPr>
          <p:cNvPr id="7" name="下矢印 6"/>
          <p:cNvSpPr/>
          <p:nvPr/>
        </p:nvSpPr>
        <p:spPr>
          <a:xfrm>
            <a:off x="1285852" y="228599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42910" y="2571744"/>
            <a:ext cx="1563248" cy="923330"/>
          </a:xfrm>
          <a:prstGeom prst="rect">
            <a:avLst/>
          </a:prstGeom>
          <a:noFill/>
        </p:spPr>
        <p:txBody>
          <a:bodyPr wrap="none" rtlCol="0">
            <a:spAutoFit/>
          </a:bodyPr>
          <a:lstStyle/>
          <a:p>
            <a:pPr algn="ctr"/>
            <a:r>
              <a:rPr lang="en-US" altLang="ja-JP" dirty="0" smtClean="0"/>
              <a:t>void</a:t>
            </a:r>
            <a:endParaRPr kumimoji="1" lang="en-US" altLang="ja-JP" dirty="0" smtClean="0"/>
          </a:p>
          <a:p>
            <a:pPr algn="ctr"/>
            <a:r>
              <a:rPr lang="ja-JP" altLang="en-US" dirty="0" smtClean="0"/>
              <a:t>名詞一つ</a:t>
            </a:r>
            <a:endParaRPr kumimoji="1" lang="en-US" altLang="ja-JP" dirty="0" smtClean="0"/>
          </a:p>
          <a:p>
            <a:r>
              <a:rPr lang="ja-JP" altLang="en-US" dirty="0" smtClean="0"/>
              <a:t>ワイルドカード</a:t>
            </a:r>
            <a:endParaRPr kumimoji="1" lang="ja-JP" altLang="en-US" dirty="0"/>
          </a:p>
        </p:txBody>
      </p:sp>
      <p:sp>
        <p:nvSpPr>
          <p:cNvPr id="9" name="テキスト ボックス 8"/>
          <p:cNvSpPr txBox="1"/>
          <p:nvPr/>
        </p:nvSpPr>
        <p:spPr>
          <a:xfrm>
            <a:off x="3000364" y="1928802"/>
            <a:ext cx="1101584" cy="369332"/>
          </a:xfrm>
          <a:prstGeom prst="rect">
            <a:avLst/>
          </a:prstGeom>
          <a:noFill/>
        </p:spPr>
        <p:txBody>
          <a:bodyPr wrap="none" rtlCol="0">
            <a:spAutoFit/>
          </a:bodyPr>
          <a:lstStyle/>
          <a:p>
            <a:r>
              <a:rPr kumimoji="1" lang="ja-JP" altLang="en-US" dirty="0" smtClean="0"/>
              <a:t>メソッド名</a:t>
            </a:r>
            <a:endParaRPr kumimoji="1" lang="ja-JP" altLang="en-US" dirty="0"/>
          </a:p>
        </p:txBody>
      </p:sp>
      <p:sp>
        <p:nvSpPr>
          <p:cNvPr id="11" name="下矢印 10"/>
          <p:cNvSpPr/>
          <p:nvPr/>
        </p:nvSpPr>
        <p:spPr>
          <a:xfrm>
            <a:off x="3357554" y="228599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928926" y="2714620"/>
            <a:ext cx="1107996" cy="369332"/>
          </a:xfrm>
          <a:prstGeom prst="rect">
            <a:avLst/>
          </a:prstGeom>
          <a:noFill/>
        </p:spPr>
        <p:txBody>
          <a:bodyPr wrap="none" rtlCol="0">
            <a:spAutoFit/>
          </a:bodyPr>
          <a:lstStyle/>
          <a:p>
            <a:r>
              <a:rPr lang="ja-JP" altLang="en-US" dirty="0" smtClean="0"/>
              <a:t>品詞の列</a:t>
            </a:r>
            <a:endParaRPr kumimoji="1" lang="ja-JP" altLang="en-US" dirty="0"/>
          </a:p>
        </p:txBody>
      </p:sp>
      <p:sp>
        <p:nvSpPr>
          <p:cNvPr id="13" name="テキスト ボックス 12"/>
          <p:cNvSpPr txBox="1"/>
          <p:nvPr/>
        </p:nvSpPr>
        <p:spPr>
          <a:xfrm>
            <a:off x="4929190" y="1928802"/>
            <a:ext cx="646331" cy="369332"/>
          </a:xfrm>
          <a:prstGeom prst="rect">
            <a:avLst/>
          </a:prstGeom>
          <a:noFill/>
        </p:spPr>
        <p:txBody>
          <a:bodyPr wrap="none" rtlCol="0">
            <a:spAutoFit/>
          </a:bodyPr>
          <a:lstStyle/>
          <a:p>
            <a:r>
              <a:rPr lang="ja-JP" altLang="en-US" dirty="0" smtClean="0"/>
              <a:t>引数</a:t>
            </a:r>
            <a:endParaRPr kumimoji="1" lang="ja-JP" altLang="en-US" dirty="0"/>
          </a:p>
        </p:txBody>
      </p:sp>
      <p:sp>
        <p:nvSpPr>
          <p:cNvPr id="15" name="下矢印 14"/>
          <p:cNvSpPr/>
          <p:nvPr/>
        </p:nvSpPr>
        <p:spPr>
          <a:xfrm>
            <a:off x="5072066" y="228599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4500562" y="2643182"/>
            <a:ext cx="1563248" cy="646331"/>
          </a:xfrm>
          <a:prstGeom prst="rect">
            <a:avLst/>
          </a:prstGeom>
          <a:noFill/>
        </p:spPr>
        <p:txBody>
          <a:bodyPr wrap="none" rtlCol="0">
            <a:spAutoFit/>
          </a:bodyPr>
          <a:lstStyle/>
          <a:p>
            <a:pPr algn="ctr"/>
            <a:r>
              <a:rPr kumimoji="1" lang="ja-JP" altLang="en-US" dirty="0" smtClean="0"/>
              <a:t>名詞の列</a:t>
            </a:r>
            <a:endParaRPr kumimoji="1" lang="en-US" altLang="ja-JP" dirty="0" smtClean="0"/>
          </a:p>
          <a:p>
            <a:pPr algn="ctr"/>
            <a:r>
              <a:rPr lang="ja-JP" altLang="en-US" dirty="0" smtClean="0"/>
              <a:t>ワイルドカード</a:t>
            </a:r>
            <a:endParaRPr kumimoji="1" lang="ja-JP" altLang="en-US" dirty="0"/>
          </a:p>
        </p:txBody>
      </p:sp>
      <p:sp>
        <p:nvSpPr>
          <p:cNvPr id="17" name="テキスト ボックス 16"/>
          <p:cNvSpPr txBox="1"/>
          <p:nvPr/>
        </p:nvSpPr>
        <p:spPr>
          <a:xfrm>
            <a:off x="6572264" y="1928802"/>
            <a:ext cx="995785" cy="369332"/>
          </a:xfrm>
          <a:prstGeom prst="rect">
            <a:avLst/>
          </a:prstGeom>
          <a:noFill/>
        </p:spPr>
        <p:txBody>
          <a:bodyPr wrap="none" rtlCol="0">
            <a:spAutoFit/>
          </a:bodyPr>
          <a:lstStyle/>
          <a:p>
            <a:r>
              <a:rPr kumimoji="1" lang="ja-JP" altLang="en-US" dirty="0" smtClean="0"/>
              <a:t>クラス名</a:t>
            </a:r>
            <a:endParaRPr kumimoji="1" lang="ja-JP" altLang="en-US" dirty="0"/>
          </a:p>
        </p:txBody>
      </p:sp>
      <p:sp>
        <p:nvSpPr>
          <p:cNvPr id="19" name="テキスト ボックス 18"/>
          <p:cNvSpPr txBox="1"/>
          <p:nvPr/>
        </p:nvSpPr>
        <p:spPr>
          <a:xfrm>
            <a:off x="6215074" y="2643182"/>
            <a:ext cx="1563248" cy="646331"/>
          </a:xfrm>
          <a:prstGeom prst="rect">
            <a:avLst/>
          </a:prstGeom>
          <a:noFill/>
        </p:spPr>
        <p:txBody>
          <a:bodyPr wrap="none" rtlCol="0">
            <a:spAutoFit/>
          </a:bodyPr>
          <a:lstStyle/>
          <a:p>
            <a:pPr algn="ctr"/>
            <a:r>
              <a:rPr kumimoji="1" lang="ja-JP" altLang="en-US" dirty="0" smtClean="0"/>
              <a:t>名詞一つ</a:t>
            </a:r>
            <a:endParaRPr kumimoji="1" lang="en-US" altLang="ja-JP" dirty="0" smtClean="0"/>
          </a:p>
          <a:p>
            <a:pPr algn="ctr"/>
            <a:r>
              <a:rPr lang="ja-JP" altLang="en-US" dirty="0" smtClean="0"/>
              <a:t>ワイルドカード</a:t>
            </a:r>
            <a:endParaRPr kumimoji="1" lang="ja-JP" altLang="en-US" dirty="0"/>
          </a:p>
        </p:txBody>
      </p:sp>
      <p:sp>
        <p:nvSpPr>
          <p:cNvPr id="22" name="テキスト ボックス 21"/>
          <p:cNvSpPr txBox="1"/>
          <p:nvPr/>
        </p:nvSpPr>
        <p:spPr>
          <a:xfrm>
            <a:off x="2071670" y="3500438"/>
            <a:ext cx="4163319" cy="369332"/>
          </a:xfrm>
          <a:prstGeom prst="rect">
            <a:avLst/>
          </a:prstGeom>
          <a:noFill/>
        </p:spPr>
        <p:txBody>
          <a:bodyPr wrap="none" rtlCol="0">
            <a:spAutoFit/>
          </a:bodyPr>
          <a:lstStyle/>
          <a:p>
            <a:r>
              <a:rPr kumimoji="1" lang="ja-JP" altLang="en-US" dirty="0" smtClean="0"/>
              <a:t>各品詞に同じ単語を識別する番号を付与</a:t>
            </a:r>
            <a:endParaRPr kumimoji="1" lang="ja-JP" altLang="en-US" dirty="0"/>
          </a:p>
        </p:txBody>
      </p:sp>
      <p:sp>
        <p:nvSpPr>
          <p:cNvPr id="24" name="下矢印 23"/>
          <p:cNvSpPr/>
          <p:nvPr/>
        </p:nvSpPr>
        <p:spPr>
          <a:xfrm>
            <a:off x="6858016" y="228599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屈折矢印 28"/>
          <p:cNvSpPr/>
          <p:nvPr/>
        </p:nvSpPr>
        <p:spPr>
          <a:xfrm rot="5400000">
            <a:off x="1047821" y="3524155"/>
            <a:ext cx="707516" cy="66008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1857356" y="3929066"/>
            <a:ext cx="5859296"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ja-JP" altLang="en-US" dirty="0" smtClean="0"/>
              <a:t>動詞，直接目的語，間接目的語として抽出する単語の指定</a:t>
            </a:r>
            <a:endParaRPr kumimoji="1" lang="ja-JP" altLang="en-US" dirty="0"/>
          </a:p>
        </p:txBody>
      </p:sp>
      <p:sp>
        <p:nvSpPr>
          <p:cNvPr id="31" name="テキスト ボックス 30"/>
          <p:cNvSpPr txBox="1"/>
          <p:nvPr/>
        </p:nvSpPr>
        <p:spPr>
          <a:xfrm>
            <a:off x="357158" y="4429132"/>
            <a:ext cx="1935145" cy="369332"/>
          </a:xfrm>
          <a:prstGeom prst="rect">
            <a:avLst/>
          </a:prstGeom>
          <a:noFill/>
        </p:spPr>
        <p:txBody>
          <a:bodyPr wrap="none" rtlCol="0">
            <a:spAutoFit/>
          </a:bodyPr>
          <a:lstStyle/>
          <a:p>
            <a:r>
              <a:rPr kumimoji="1" lang="ja-JP" altLang="en-US" dirty="0" smtClean="0"/>
              <a:t>抽出パターンの例</a:t>
            </a:r>
            <a:endParaRPr kumimoji="1" lang="ja-JP" altLang="en-US" dirty="0"/>
          </a:p>
        </p:txBody>
      </p:sp>
      <p:sp>
        <p:nvSpPr>
          <p:cNvPr id="32" name="テキスト ボックス 31"/>
          <p:cNvSpPr txBox="1"/>
          <p:nvPr/>
        </p:nvSpPr>
        <p:spPr>
          <a:xfrm>
            <a:off x="1000100" y="4786322"/>
            <a:ext cx="817853" cy="369332"/>
          </a:xfrm>
          <a:prstGeom prst="rect">
            <a:avLst/>
          </a:prstGeom>
          <a:noFill/>
        </p:spPr>
        <p:txBody>
          <a:bodyPr wrap="none" rtlCol="0">
            <a:spAutoFit/>
          </a:bodyPr>
          <a:lstStyle/>
          <a:p>
            <a:r>
              <a:rPr kumimoji="1" lang="ja-JP" altLang="en-US" dirty="0" smtClean="0"/>
              <a:t>戻り値</a:t>
            </a:r>
            <a:endParaRPr kumimoji="1" lang="ja-JP" altLang="en-US" dirty="0"/>
          </a:p>
        </p:txBody>
      </p:sp>
      <p:sp>
        <p:nvSpPr>
          <p:cNvPr id="33" name="テキスト ボックス 32"/>
          <p:cNvSpPr txBox="1"/>
          <p:nvPr/>
        </p:nvSpPr>
        <p:spPr>
          <a:xfrm>
            <a:off x="2643174" y="4786322"/>
            <a:ext cx="1101584" cy="369332"/>
          </a:xfrm>
          <a:prstGeom prst="rect">
            <a:avLst/>
          </a:prstGeom>
          <a:noFill/>
        </p:spPr>
        <p:txBody>
          <a:bodyPr wrap="none" rtlCol="0">
            <a:spAutoFit/>
          </a:bodyPr>
          <a:lstStyle/>
          <a:p>
            <a:r>
              <a:rPr kumimoji="1" lang="ja-JP" altLang="en-US" dirty="0" smtClean="0"/>
              <a:t>メソッド名</a:t>
            </a:r>
            <a:endParaRPr kumimoji="1" lang="ja-JP" altLang="en-US" dirty="0"/>
          </a:p>
        </p:txBody>
      </p:sp>
      <p:sp>
        <p:nvSpPr>
          <p:cNvPr id="34" name="テキスト ボックス 33"/>
          <p:cNvSpPr txBox="1"/>
          <p:nvPr/>
        </p:nvSpPr>
        <p:spPr>
          <a:xfrm>
            <a:off x="5143504" y="4786322"/>
            <a:ext cx="646331" cy="369332"/>
          </a:xfrm>
          <a:prstGeom prst="rect">
            <a:avLst/>
          </a:prstGeom>
          <a:noFill/>
        </p:spPr>
        <p:txBody>
          <a:bodyPr wrap="square" rtlCol="0">
            <a:spAutoFit/>
          </a:bodyPr>
          <a:lstStyle/>
          <a:p>
            <a:r>
              <a:rPr kumimoji="1" lang="ja-JP" altLang="en-US" dirty="0" smtClean="0"/>
              <a:t>引数</a:t>
            </a:r>
            <a:endParaRPr kumimoji="1" lang="ja-JP" altLang="en-US" dirty="0"/>
          </a:p>
        </p:txBody>
      </p:sp>
      <p:sp>
        <p:nvSpPr>
          <p:cNvPr id="35" name="テキスト ボックス 34"/>
          <p:cNvSpPr txBox="1"/>
          <p:nvPr/>
        </p:nvSpPr>
        <p:spPr>
          <a:xfrm>
            <a:off x="6500826" y="4786322"/>
            <a:ext cx="995785" cy="369332"/>
          </a:xfrm>
          <a:prstGeom prst="rect">
            <a:avLst/>
          </a:prstGeom>
          <a:noFill/>
        </p:spPr>
        <p:txBody>
          <a:bodyPr wrap="none" rtlCol="0">
            <a:spAutoFit/>
          </a:bodyPr>
          <a:lstStyle/>
          <a:p>
            <a:r>
              <a:rPr kumimoji="1" lang="ja-JP" altLang="en-US" dirty="0" smtClean="0"/>
              <a:t>クラス名</a:t>
            </a:r>
            <a:endParaRPr kumimoji="1" lang="ja-JP" altLang="en-US" dirty="0"/>
          </a:p>
        </p:txBody>
      </p:sp>
      <p:sp>
        <p:nvSpPr>
          <p:cNvPr id="36" name="下矢印 35"/>
          <p:cNvSpPr/>
          <p:nvPr/>
        </p:nvSpPr>
        <p:spPr>
          <a:xfrm>
            <a:off x="1214414" y="514351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1071538" y="5500702"/>
            <a:ext cx="607859" cy="369332"/>
          </a:xfrm>
          <a:prstGeom prst="rect">
            <a:avLst/>
          </a:prstGeom>
          <a:noFill/>
        </p:spPr>
        <p:txBody>
          <a:bodyPr wrap="none" rtlCol="0">
            <a:spAutoFit/>
          </a:bodyPr>
          <a:lstStyle/>
          <a:p>
            <a:r>
              <a:rPr kumimoji="1" lang="en-US" altLang="ja-JP" dirty="0" smtClean="0"/>
              <a:t>void</a:t>
            </a:r>
            <a:endParaRPr kumimoji="1" lang="ja-JP" altLang="en-US" dirty="0"/>
          </a:p>
        </p:txBody>
      </p:sp>
      <p:sp>
        <p:nvSpPr>
          <p:cNvPr id="38" name="テキスト ボックス 37"/>
          <p:cNvSpPr txBox="1"/>
          <p:nvPr/>
        </p:nvSpPr>
        <p:spPr>
          <a:xfrm>
            <a:off x="2000232" y="5500702"/>
            <a:ext cx="2659702" cy="338554"/>
          </a:xfrm>
          <a:prstGeom prst="rect">
            <a:avLst/>
          </a:prstGeom>
          <a:noFill/>
        </p:spPr>
        <p:txBody>
          <a:bodyPr wrap="none" rtlCol="0">
            <a:spAutoFit/>
          </a:bodyPr>
          <a:lstStyle/>
          <a:p>
            <a:r>
              <a:rPr lang="ja-JP" altLang="en-US" sz="1600" dirty="0" smtClean="0"/>
              <a:t>動詞</a:t>
            </a:r>
            <a:r>
              <a:rPr lang="en-US" altLang="ja-JP" sz="1600" dirty="0" smtClean="0"/>
              <a:t>1</a:t>
            </a:r>
            <a:r>
              <a:rPr lang="ja-JP" altLang="en-US" sz="1600" dirty="0" smtClean="0"/>
              <a:t> 名詞</a:t>
            </a:r>
            <a:r>
              <a:rPr lang="en-US" altLang="ja-JP" sz="1600" dirty="0" smtClean="0"/>
              <a:t>2</a:t>
            </a:r>
            <a:r>
              <a:rPr lang="ja-JP" altLang="en-US" sz="1600" dirty="0" smtClean="0"/>
              <a:t> 前置詞</a:t>
            </a:r>
            <a:r>
              <a:rPr lang="en-US" altLang="ja-JP" sz="1600" dirty="0" smtClean="0"/>
              <a:t>3</a:t>
            </a:r>
            <a:r>
              <a:rPr lang="ja-JP" altLang="en-US" sz="1600" dirty="0" smtClean="0"/>
              <a:t> 名詞</a:t>
            </a:r>
            <a:r>
              <a:rPr lang="en-US" altLang="ja-JP" sz="1600" dirty="0" smtClean="0"/>
              <a:t>4</a:t>
            </a:r>
            <a:endParaRPr kumimoji="1" lang="ja-JP" altLang="en-US" sz="1600" dirty="0"/>
          </a:p>
        </p:txBody>
      </p:sp>
      <p:sp>
        <p:nvSpPr>
          <p:cNvPr id="39" name="下矢印 38"/>
          <p:cNvSpPr/>
          <p:nvPr/>
        </p:nvSpPr>
        <p:spPr>
          <a:xfrm>
            <a:off x="3000364" y="514351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下矢印 39"/>
          <p:cNvSpPr/>
          <p:nvPr/>
        </p:nvSpPr>
        <p:spPr>
          <a:xfrm>
            <a:off x="5357818" y="5214950"/>
            <a:ext cx="285752" cy="2763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4929190" y="5572140"/>
            <a:ext cx="1428760" cy="338554"/>
          </a:xfrm>
          <a:prstGeom prst="rect">
            <a:avLst/>
          </a:prstGeom>
          <a:noFill/>
        </p:spPr>
        <p:txBody>
          <a:bodyPr wrap="square" rtlCol="0">
            <a:spAutoFit/>
          </a:bodyPr>
          <a:lstStyle/>
          <a:p>
            <a:r>
              <a:rPr kumimoji="1" lang="ja-JP" altLang="en-US" sz="1600" dirty="0" smtClean="0"/>
              <a:t>ワイルドカード</a:t>
            </a:r>
            <a:endParaRPr kumimoji="1" lang="ja-JP" altLang="en-US" sz="1600" dirty="0"/>
          </a:p>
        </p:txBody>
      </p:sp>
      <p:sp>
        <p:nvSpPr>
          <p:cNvPr id="42" name="下矢印 41"/>
          <p:cNvSpPr/>
          <p:nvPr/>
        </p:nvSpPr>
        <p:spPr>
          <a:xfrm>
            <a:off x="6786578" y="514351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6357950" y="5572140"/>
            <a:ext cx="1428760" cy="338554"/>
          </a:xfrm>
          <a:prstGeom prst="rect">
            <a:avLst/>
          </a:prstGeom>
          <a:noFill/>
        </p:spPr>
        <p:txBody>
          <a:bodyPr wrap="square" rtlCol="0">
            <a:spAutoFit/>
          </a:bodyPr>
          <a:lstStyle/>
          <a:p>
            <a:r>
              <a:rPr kumimoji="1" lang="ja-JP" altLang="en-US" sz="1600" dirty="0" smtClean="0"/>
              <a:t>ワイルドカード</a:t>
            </a:r>
            <a:endParaRPr kumimoji="1" lang="ja-JP" altLang="en-US" sz="1600" dirty="0"/>
          </a:p>
        </p:txBody>
      </p:sp>
      <p:sp>
        <p:nvSpPr>
          <p:cNvPr id="44" name="正方形/長方形 43"/>
          <p:cNvSpPr/>
          <p:nvPr/>
        </p:nvSpPr>
        <p:spPr>
          <a:xfrm>
            <a:off x="785786" y="4786322"/>
            <a:ext cx="7000924" cy="1143008"/>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45" name="屈折矢印 44"/>
          <p:cNvSpPr/>
          <p:nvPr/>
        </p:nvSpPr>
        <p:spPr>
          <a:xfrm rot="5400000">
            <a:off x="2000244" y="5929318"/>
            <a:ext cx="571480" cy="57150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6" name="表 45"/>
          <p:cNvGraphicFramePr>
            <a:graphicFrameLocks noGrp="1"/>
          </p:cNvGraphicFramePr>
          <p:nvPr/>
        </p:nvGraphicFramePr>
        <p:xfrm>
          <a:off x="2643174" y="5929330"/>
          <a:ext cx="3357586" cy="741680"/>
        </p:xfrm>
        <a:graphic>
          <a:graphicData uri="http://schemas.openxmlformats.org/drawingml/2006/table">
            <a:tbl>
              <a:tblPr firstRow="1" bandRow="1">
                <a:tableStyleId>{21E4AEA4-8DFA-4A89-87EB-49C32662AFE0}</a:tableStyleId>
              </a:tblPr>
              <a:tblGrid>
                <a:gridCol w="714380"/>
                <a:gridCol w="1285884"/>
                <a:gridCol w="1357322"/>
              </a:tblGrid>
              <a:tr h="370840">
                <a:tc>
                  <a:txBody>
                    <a:bodyPr/>
                    <a:lstStyle/>
                    <a:p>
                      <a:r>
                        <a:rPr kumimoji="1" lang="ja-JP" altLang="en-US" sz="1600" dirty="0" smtClean="0"/>
                        <a:t>動詞</a:t>
                      </a:r>
                      <a:endParaRPr kumimoji="1" lang="ja-JP" altLang="en-US" sz="1600" dirty="0"/>
                    </a:p>
                  </a:txBody>
                  <a:tcPr/>
                </a:tc>
                <a:tc>
                  <a:txBody>
                    <a:bodyPr/>
                    <a:lstStyle/>
                    <a:p>
                      <a:r>
                        <a:rPr kumimoji="1" lang="ja-JP" altLang="en-US" sz="1600" dirty="0" smtClean="0"/>
                        <a:t>直接目的語</a:t>
                      </a:r>
                      <a:endParaRPr kumimoji="1" lang="ja-JP" altLang="en-US" sz="1600" dirty="0"/>
                    </a:p>
                  </a:txBody>
                  <a:tcPr/>
                </a:tc>
                <a:tc>
                  <a:txBody>
                    <a:bodyPr/>
                    <a:lstStyle/>
                    <a:p>
                      <a:r>
                        <a:rPr kumimoji="1" lang="ja-JP" altLang="en-US" sz="1600" dirty="0" smtClean="0"/>
                        <a:t>間接目的語</a:t>
                      </a:r>
                      <a:endParaRPr kumimoji="1" lang="ja-JP" altLang="en-US" sz="1600" dirty="0"/>
                    </a:p>
                  </a:txBody>
                  <a:tcPr/>
                </a:tc>
              </a:tr>
              <a:tr h="370840">
                <a:tc>
                  <a:txBody>
                    <a:bodyPr/>
                    <a:lstStyle/>
                    <a:p>
                      <a:r>
                        <a:rPr kumimoji="1" lang="ja-JP" altLang="en-US" sz="1600" dirty="0" smtClean="0"/>
                        <a:t>動詞</a:t>
                      </a:r>
                      <a:r>
                        <a:rPr kumimoji="1" lang="en-US" altLang="ja-JP" sz="1600" dirty="0" smtClean="0"/>
                        <a:t>1</a:t>
                      </a:r>
                      <a:endParaRPr kumimoji="1" lang="ja-JP" altLang="en-US" sz="1600" dirty="0"/>
                    </a:p>
                  </a:txBody>
                  <a:tcPr/>
                </a:tc>
                <a:tc>
                  <a:txBody>
                    <a:bodyPr/>
                    <a:lstStyle/>
                    <a:p>
                      <a:r>
                        <a:rPr kumimoji="1" lang="ja-JP" altLang="en-US" sz="1600" dirty="0" smtClean="0"/>
                        <a:t>名詞</a:t>
                      </a:r>
                      <a:r>
                        <a:rPr kumimoji="1" lang="en-US" altLang="ja-JP" sz="1600" dirty="0" smtClean="0"/>
                        <a:t>2</a:t>
                      </a:r>
                      <a:endParaRPr kumimoji="1" lang="ja-JP" altLang="en-US" sz="1600" dirty="0"/>
                    </a:p>
                  </a:txBody>
                  <a:tcPr/>
                </a:tc>
                <a:tc>
                  <a:txBody>
                    <a:bodyPr/>
                    <a:lstStyle/>
                    <a:p>
                      <a:r>
                        <a:rPr kumimoji="1" lang="ja-JP" altLang="en-US" sz="1600" dirty="0" smtClean="0"/>
                        <a:t>名詞</a:t>
                      </a:r>
                      <a:r>
                        <a:rPr kumimoji="1" lang="en-US" altLang="ja-JP" sz="1600" dirty="0" smtClean="0"/>
                        <a:t>4</a:t>
                      </a:r>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just"/>
            <a:r>
              <a:rPr kumimoji="1" lang="ja-JP" altLang="en-US" dirty="0" smtClean="0"/>
              <a:t>パターンマッチ</a:t>
            </a:r>
            <a:endParaRPr kumimoji="1" lang="ja-JP" altLang="en-US" dirty="0"/>
          </a:p>
        </p:txBody>
      </p:sp>
      <p:sp>
        <p:nvSpPr>
          <p:cNvPr id="3" name="コンテンツ プレースホルダ 2"/>
          <p:cNvSpPr>
            <a:spLocks noGrp="1"/>
          </p:cNvSpPr>
          <p:nvPr>
            <p:ph idx="1"/>
          </p:nvPr>
        </p:nvSpPr>
        <p:spPr>
          <a:xfrm>
            <a:off x="457200" y="1285861"/>
            <a:ext cx="8229600" cy="1500198"/>
          </a:xfrm>
        </p:spPr>
        <p:txBody>
          <a:bodyPr>
            <a:normAutofit fontScale="70000" lnSpcReduction="20000"/>
          </a:bodyPr>
          <a:lstStyle/>
          <a:p>
            <a:pPr marL="514350" indent="-514350" algn="just">
              <a:buFont typeface="+mj-lt"/>
              <a:buAutoNum type="arabicPeriod"/>
            </a:pPr>
            <a:r>
              <a:rPr lang="ja-JP" altLang="en-US" dirty="0" smtClean="0"/>
              <a:t>ワイルドカード以外で抽出パターンの品詞とメソッド情報の品詞が一致するか，抽出パターン中で同じ番号の単語の出現位置とメソッド情報中の同じ番号の単語の出現位置が一致するか検査</a:t>
            </a:r>
            <a:endParaRPr lang="en-US" altLang="ja-JP" dirty="0" smtClean="0"/>
          </a:p>
          <a:p>
            <a:pPr marL="514350" indent="-514350">
              <a:buFont typeface="+mj-lt"/>
              <a:buAutoNum type="arabicPeriod"/>
            </a:pPr>
            <a:r>
              <a:rPr lang="ja-JP" altLang="en-US" dirty="0" smtClean="0"/>
              <a:t>一致していた場合抽出パターンの指定に従い動詞，直接目的語，間接目的語を抽出</a:t>
            </a:r>
            <a:endParaRPr lang="en-US" altLang="ja-JP" dirty="0" smtClean="0"/>
          </a:p>
        </p:txBody>
      </p:sp>
      <p:sp>
        <p:nvSpPr>
          <p:cNvPr id="19" name="正方形/長方形 18"/>
          <p:cNvSpPr/>
          <p:nvPr/>
        </p:nvSpPr>
        <p:spPr>
          <a:xfrm>
            <a:off x="71406" y="3000372"/>
            <a:ext cx="5500758" cy="121444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0" name="テキスト ボックス 19"/>
          <p:cNvSpPr txBox="1"/>
          <p:nvPr/>
        </p:nvSpPr>
        <p:spPr>
          <a:xfrm>
            <a:off x="0" y="3000372"/>
            <a:ext cx="642942" cy="369332"/>
          </a:xfrm>
          <a:prstGeom prst="rect">
            <a:avLst/>
          </a:prstGeom>
          <a:noFill/>
        </p:spPr>
        <p:txBody>
          <a:bodyPr wrap="square" rtlCol="0">
            <a:spAutoFit/>
          </a:bodyPr>
          <a:lstStyle/>
          <a:p>
            <a:r>
              <a:rPr lang="en-US" altLang="ja-JP" dirty="0" smtClean="0"/>
              <a:t>void    </a:t>
            </a:r>
            <a:endParaRPr kumimoji="1" lang="ja-JP" altLang="en-US" dirty="0"/>
          </a:p>
        </p:txBody>
      </p:sp>
      <p:sp>
        <p:nvSpPr>
          <p:cNvPr id="23" name="テキスト ボックス 22"/>
          <p:cNvSpPr txBox="1"/>
          <p:nvPr/>
        </p:nvSpPr>
        <p:spPr>
          <a:xfrm>
            <a:off x="857256" y="3000372"/>
            <a:ext cx="2571736" cy="369332"/>
          </a:xfrm>
          <a:prstGeom prst="rect">
            <a:avLst/>
          </a:prstGeom>
          <a:noFill/>
        </p:spPr>
        <p:txBody>
          <a:bodyPr wrap="square" rtlCol="0">
            <a:spAutoFit/>
          </a:bodyPr>
          <a:lstStyle/>
          <a:p>
            <a:r>
              <a:rPr lang="en-US" altLang="ja-JP" dirty="0" smtClean="0"/>
              <a:t>Create</a:t>
            </a:r>
            <a:r>
              <a:rPr lang="ja-JP" altLang="en-US" dirty="0" smtClean="0"/>
              <a:t> </a:t>
            </a:r>
            <a:r>
              <a:rPr lang="en-US" altLang="ja-JP" dirty="0" smtClean="0"/>
              <a:t>Ticket</a:t>
            </a:r>
            <a:r>
              <a:rPr lang="ja-JP" altLang="en-US" dirty="0" smtClean="0"/>
              <a:t> </a:t>
            </a:r>
            <a:r>
              <a:rPr lang="en-US" altLang="ja-JP" dirty="0" smtClean="0"/>
              <a:t>For</a:t>
            </a:r>
            <a:r>
              <a:rPr lang="ja-JP" altLang="en-US" dirty="0" smtClean="0"/>
              <a:t> </a:t>
            </a:r>
            <a:r>
              <a:rPr lang="en-US" altLang="ja-JP" dirty="0" smtClean="0"/>
              <a:t>User</a:t>
            </a:r>
            <a:endParaRPr kumimoji="1" lang="ja-JP" altLang="en-US" dirty="0"/>
          </a:p>
        </p:txBody>
      </p:sp>
      <p:sp>
        <p:nvSpPr>
          <p:cNvPr id="24" name="テキスト ボックス 23"/>
          <p:cNvSpPr txBox="1"/>
          <p:nvPr/>
        </p:nvSpPr>
        <p:spPr>
          <a:xfrm>
            <a:off x="3643338" y="3000372"/>
            <a:ext cx="671979" cy="369332"/>
          </a:xfrm>
          <a:prstGeom prst="rect">
            <a:avLst/>
          </a:prstGeom>
          <a:noFill/>
        </p:spPr>
        <p:txBody>
          <a:bodyPr wrap="square" rtlCol="0">
            <a:spAutoFit/>
          </a:bodyPr>
          <a:lstStyle/>
          <a:p>
            <a:r>
              <a:rPr kumimoji="1" lang="en-US" altLang="ja-JP" dirty="0" smtClean="0"/>
              <a:t>User</a:t>
            </a:r>
            <a:endParaRPr kumimoji="1" lang="ja-JP" altLang="en-US" dirty="0"/>
          </a:p>
        </p:txBody>
      </p:sp>
      <p:sp>
        <p:nvSpPr>
          <p:cNvPr id="25" name="テキスト ボックス 24"/>
          <p:cNvSpPr txBox="1"/>
          <p:nvPr/>
        </p:nvSpPr>
        <p:spPr>
          <a:xfrm>
            <a:off x="4572032" y="3000372"/>
            <a:ext cx="864339" cy="369332"/>
          </a:xfrm>
          <a:prstGeom prst="rect">
            <a:avLst/>
          </a:prstGeom>
          <a:noFill/>
        </p:spPr>
        <p:txBody>
          <a:bodyPr wrap="square" rtlCol="0">
            <a:spAutoFit/>
          </a:bodyPr>
          <a:lstStyle/>
          <a:p>
            <a:r>
              <a:rPr kumimoji="1" lang="en-US" altLang="ja-JP" dirty="0" smtClean="0"/>
              <a:t>Server</a:t>
            </a:r>
            <a:endParaRPr kumimoji="1" lang="ja-JP" altLang="en-US" dirty="0"/>
          </a:p>
        </p:txBody>
      </p:sp>
      <p:sp>
        <p:nvSpPr>
          <p:cNvPr id="26" name="下矢印 25"/>
          <p:cNvSpPr/>
          <p:nvPr/>
        </p:nvSpPr>
        <p:spPr>
          <a:xfrm>
            <a:off x="142876" y="3429000"/>
            <a:ext cx="357190" cy="4048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下矢印 26"/>
          <p:cNvSpPr/>
          <p:nvPr/>
        </p:nvSpPr>
        <p:spPr>
          <a:xfrm>
            <a:off x="1714512" y="3429000"/>
            <a:ext cx="357190" cy="4048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0" y="3857628"/>
            <a:ext cx="607859" cy="369332"/>
          </a:xfrm>
          <a:prstGeom prst="rect">
            <a:avLst/>
          </a:prstGeom>
          <a:noFill/>
        </p:spPr>
        <p:txBody>
          <a:bodyPr wrap="square" rtlCol="0">
            <a:spAutoFit/>
          </a:bodyPr>
          <a:lstStyle/>
          <a:p>
            <a:r>
              <a:rPr lang="en-US" altLang="ja-JP" dirty="0" smtClean="0"/>
              <a:t>void</a:t>
            </a:r>
            <a:endParaRPr kumimoji="1" lang="ja-JP" altLang="en-US" dirty="0"/>
          </a:p>
        </p:txBody>
      </p:sp>
      <p:sp>
        <p:nvSpPr>
          <p:cNvPr id="29" name="テキスト ボックス 28"/>
          <p:cNvSpPr txBox="1"/>
          <p:nvPr/>
        </p:nvSpPr>
        <p:spPr>
          <a:xfrm>
            <a:off x="785818" y="3857628"/>
            <a:ext cx="2659702" cy="338554"/>
          </a:xfrm>
          <a:prstGeom prst="rect">
            <a:avLst/>
          </a:prstGeom>
          <a:noFill/>
        </p:spPr>
        <p:txBody>
          <a:bodyPr wrap="square" rtlCol="0">
            <a:spAutoFit/>
          </a:bodyPr>
          <a:lstStyle/>
          <a:p>
            <a:r>
              <a:rPr lang="ja-JP" altLang="en-US" sz="1600" dirty="0" smtClean="0"/>
              <a:t>動詞</a:t>
            </a:r>
            <a:r>
              <a:rPr lang="en-US" altLang="ja-JP" sz="1600" dirty="0" smtClean="0"/>
              <a:t>1</a:t>
            </a:r>
            <a:r>
              <a:rPr lang="ja-JP" altLang="en-US" sz="1600" dirty="0" smtClean="0"/>
              <a:t> 名詞</a:t>
            </a:r>
            <a:r>
              <a:rPr lang="en-US" altLang="ja-JP" sz="1600" dirty="0" smtClean="0"/>
              <a:t>2</a:t>
            </a:r>
            <a:r>
              <a:rPr lang="ja-JP" altLang="en-US" sz="1600" dirty="0" smtClean="0"/>
              <a:t> 前置詞</a:t>
            </a:r>
            <a:r>
              <a:rPr lang="en-US" altLang="ja-JP" sz="1600" dirty="0" smtClean="0"/>
              <a:t>3</a:t>
            </a:r>
            <a:r>
              <a:rPr lang="ja-JP" altLang="en-US" sz="1600" dirty="0" smtClean="0"/>
              <a:t> 名詞</a:t>
            </a:r>
            <a:r>
              <a:rPr lang="en-US" altLang="ja-JP" sz="1600" dirty="0" smtClean="0"/>
              <a:t>4</a:t>
            </a:r>
            <a:endParaRPr kumimoji="1" lang="ja-JP" altLang="en-US" sz="1600" dirty="0"/>
          </a:p>
        </p:txBody>
      </p:sp>
      <p:sp>
        <p:nvSpPr>
          <p:cNvPr id="30" name="テキスト ボックス 29"/>
          <p:cNvSpPr txBox="1"/>
          <p:nvPr/>
        </p:nvSpPr>
        <p:spPr>
          <a:xfrm>
            <a:off x="3571900" y="3857628"/>
            <a:ext cx="774571" cy="369332"/>
          </a:xfrm>
          <a:prstGeom prst="rect">
            <a:avLst/>
          </a:prstGeom>
          <a:noFill/>
        </p:spPr>
        <p:txBody>
          <a:bodyPr wrap="square" rtlCol="0">
            <a:spAutoFit/>
          </a:bodyPr>
          <a:lstStyle/>
          <a:p>
            <a:r>
              <a:rPr kumimoji="1" lang="ja-JP" altLang="en-US" dirty="0" smtClean="0"/>
              <a:t>名詞</a:t>
            </a:r>
            <a:r>
              <a:rPr lang="en-US" altLang="ja-JP" dirty="0" smtClean="0"/>
              <a:t>4</a:t>
            </a:r>
            <a:endParaRPr kumimoji="1" lang="ja-JP" altLang="en-US" dirty="0"/>
          </a:p>
        </p:txBody>
      </p:sp>
      <p:sp>
        <p:nvSpPr>
          <p:cNvPr id="31" name="下矢印 30"/>
          <p:cNvSpPr/>
          <p:nvPr/>
        </p:nvSpPr>
        <p:spPr>
          <a:xfrm>
            <a:off x="3786214" y="3429000"/>
            <a:ext cx="357190" cy="4048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下矢印 31"/>
          <p:cNvSpPr/>
          <p:nvPr/>
        </p:nvSpPr>
        <p:spPr>
          <a:xfrm>
            <a:off x="4857784" y="3429000"/>
            <a:ext cx="357190" cy="4048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4643470" y="3857628"/>
            <a:ext cx="774571" cy="369332"/>
          </a:xfrm>
          <a:prstGeom prst="rect">
            <a:avLst/>
          </a:prstGeom>
          <a:noFill/>
        </p:spPr>
        <p:txBody>
          <a:bodyPr wrap="square" rtlCol="0">
            <a:spAutoFit/>
          </a:bodyPr>
          <a:lstStyle/>
          <a:p>
            <a:r>
              <a:rPr kumimoji="1" lang="ja-JP" altLang="en-US" dirty="0" smtClean="0"/>
              <a:t>名詞</a:t>
            </a:r>
            <a:r>
              <a:rPr lang="en-US" altLang="ja-JP" dirty="0" smtClean="0"/>
              <a:t>5</a:t>
            </a:r>
            <a:endParaRPr kumimoji="1" lang="ja-JP" altLang="en-US" dirty="0"/>
          </a:p>
        </p:txBody>
      </p:sp>
      <p:sp>
        <p:nvSpPr>
          <p:cNvPr id="34" name="テキスト ボックス 33"/>
          <p:cNvSpPr txBox="1"/>
          <p:nvPr/>
        </p:nvSpPr>
        <p:spPr>
          <a:xfrm>
            <a:off x="214282" y="4572008"/>
            <a:ext cx="817853" cy="369332"/>
          </a:xfrm>
          <a:prstGeom prst="rect">
            <a:avLst/>
          </a:prstGeom>
          <a:noFill/>
        </p:spPr>
        <p:txBody>
          <a:bodyPr wrap="none" rtlCol="0">
            <a:spAutoFit/>
          </a:bodyPr>
          <a:lstStyle/>
          <a:p>
            <a:r>
              <a:rPr kumimoji="1" lang="ja-JP" altLang="en-US" dirty="0" smtClean="0"/>
              <a:t>戻り値</a:t>
            </a:r>
            <a:endParaRPr kumimoji="1" lang="ja-JP" altLang="en-US" dirty="0"/>
          </a:p>
        </p:txBody>
      </p:sp>
      <p:sp>
        <p:nvSpPr>
          <p:cNvPr id="35" name="テキスト ボックス 34"/>
          <p:cNvSpPr txBox="1"/>
          <p:nvPr/>
        </p:nvSpPr>
        <p:spPr>
          <a:xfrm>
            <a:off x="1714448" y="4572008"/>
            <a:ext cx="1101584" cy="369332"/>
          </a:xfrm>
          <a:prstGeom prst="rect">
            <a:avLst/>
          </a:prstGeom>
          <a:noFill/>
        </p:spPr>
        <p:txBody>
          <a:bodyPr wrap="none" rtlCol="0">
            <a:spAutoFit/>
          </a:bodyPr>
          <a:lstStyle/>
          <a:p>
            <a:r>
              <a:rPr kumimoji="1" lang="ja-JP" altLang="en-US" dirty="0" smtClean="0"/>
              <a:t>メソッド名</a:t>
            </a:r>
            <a:endParaRPr kumimoji="1" lang="ja-JP" altLang="en-US" dirty="0"/>
          </a:p>
        </p:txBody>
      </p:sp>
      <p:sp>
        <p:nvSpPr>
          <p:cNvPr id="36" name="テキスト ボックス 35"/>
          <p:cNvSpPr txBox="1"/>
          <p:nvPr/>
        </p:nvSpPr>
        <p:spPr>
          <a:xfrm>
            <a:off x="4071902" y="4572008"/>
            <a:ext cx="646331" cy="369332"/>
          </a:xfrm>
          <a:prstGeom prst="rect">
            <a:avLst/>
          </a:prstGeom>
          <a:noFill/>
        </p:spPr>
        <p:txBody>
          <a:bodyPr wrap="square" rtlCol="0">
            <a:spAutoFit/>
          </a:bodyPr>
          <a:lstStyle/>
          <a:p>
            <a:r>
              <a:rPr kumimoji="1" lang="ja-JP" altLang="en-US" dirty="0" smtClean="0"/>
              <a:t>引数</a:t>
            </a:r>
            <a:endParaRPr kumimoji="1" lang="ja-JP" altLang="en-US" dirty="0"/>
          </a:p>
        </p:txBody>
      </p:sp>
      <p:sp>
        <p:nvSpPr>
          <p:cNvPr id="37" name="テキスト ボックス 36"/>
          <p:cNvSpPr txBox="1"/>
          <p:nvPr/>
        </p:nvSpPr>
        <p:spPr>
          <a:xfrm>
            <a:off x="5357786" y="4572008"/>
            <a:ext cx="995785" cy="369332"/>
          </a:xfrm>
          <a:prstGeom prst="rect">
            <a:avLst/>
          </a:prstGeom>
          <a:noFill/>
        </p:spPr>
        <p:txBody>
          <a:bodyPr wrap="none" rtlCol="0">
            <a:spAutoFit/>
          </a:bodyPr>
          <a:lstStyle/>
          <a:p>
            <a:r>
              <a:rPr kumimoji="1" lang="ja-JP" altLang="en-US" dirty="0" smtClean="0"/>
              <a:t>クラス名</a:t>
            </a:r>
            <a:endParaRPr kumimoji="1" lang="ja-JP" altLang="en-US" dirty="0"/>
          </a:p>
        </p:txBody>
      </p:sp>
      <p:sp>
        <p:nvSpPr>
          <p:cNvPr id="38" name="下矢印 37"/>
          <p:cNvSpPr/>
          <p:nvPr/>
        </p:nvSpPr>
        <p:spPr>
          <a:xfrm>
            <a:off x="428596" y="4929198"/>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285720" y="5286388"/>
            <a:ext cx="607859" cy="369332"/>
          </a:xfrm>
          <a:prstGeom prst="rect">
            <a:avLst/>
          </a:prstGeom>
          <a:noFill/>
        </p:spPr>
        <p:txBody>
          <a:bodyPr wrap="none" rtlCol="0">
            <a:spAutoFit/>
          </a:bodyPr>
          <a:lstStyle/>
          <a:p>
            <a:r>
              <a:rPr kumimoji="1" lang="en-US" altLang="ja-JP" dirty="0" smtClean="0"/>
              <a:t>void</a:t>
            </a:r>
            <a:endParaRPr kumimoji="1" lang="ja-JP" altLang="en-US" dirty="0"/>
          </a:p>
        </p:txBody>
      </p:sp>
      <p:sp>
        <p:nvSpPr>
          <p:cNvPr id="40" name="テキスト ボックス 39"/>
          <p:cNvSpPr txBox="1"/>
          <p:nvPr/>
        </p:nvSpPr>
        <p:spPr>
          <a:xfrm>
            <a:off x="1071506" y="5286388"/>
            <a:ext cx="2659702" cy="338554"/>
          </a:xfrm>
          <a:prstGeom prst="rect">
            <a:avLst/>
          </a:prstGeom>
          <a:noFill/>
        </p:spPr>
        <p:txBody>
          <a:bodyPr wrap="none" rtlCol="0">
            <a:spAutoFit/>
          </a:bodyPr>
          <a:lstStyle/>
          <a:p>
            <a:r>
              <a:rPr lang="ja-JP" altLang="en-US" sz="1600" dirty="0" smtClean="0"/>
              <a:t>動詞</a:t>
            </a:r>
            <a:r>
              <a:rPr lang="en-US" altLang="ja-JP" sz="1600" dirty="0" smtClean="0"/>
              <a:t>1</a:t>
            </a:r>
            <a:r>
              <a:rPr lang="ja-JP" altLang="en-US" sz="1600" dirty="0" smtClean="0"/>
              <a:t> 名詞</a:t>
            </a:r>
            <a:r>
              <a:rPr lang="en-US" altLang="ja-JP" sz="1600" dirty="0" smtClean="0"/>
              <a:t>2</a:t>
            </a:r>
            <a:r>
              <a:rPr lang="ja-JP" altLang="en-US" sz="1600" dirty="0" smtClean="0"/>
              <a:t> 前置詞</a:t>
            </a:r>
            <a:r>
              <a:rPr lang="en-US" altLang="ja-JP" sz="1600" dirty="0" smtClean="0"/>
              <a:t>3</a:t>
            </a:r>
            <a:r>
              <a:rPr lang="ja-JP" altLang="en-US" sz="1600" dirty="0" smtClean="0"/>
              <a:t> 名詞</a:t>
            </a:r>
            <a:r>
              <a:rPr lang="en-US" altLang="ja-JP" sz="1600" dirty="0" smtClean="0"/>
              <a:t>4</a:t>
            </a:r>
            <a:endParaRPr kumimoji="1" lang="ja-JP" altLang="en-US" sz="1600" dirty="0"/>
          </a:p>
        </p:txBody>
      </p:sp>
      <p:sp>
        <p:nvSpPr>
          <p:cNvPr id="41" name="下矢印 40"/>
          <p:cNvSpPr/>
          <p:nvPr/>
        </p:nvSpPr>
        <p:spPr>
          <a:xfrm>
            <a:off x="2071638" y="4929198"/>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下矢印 41"/>
          <p:cNvSpPr/>
          <p:nvPr/>
        </p:nvSpPr>
        <p:spPr>
          <a:xfrm>
            <a:off x="4286216" y="5000636"/>
            <a:ext cx="285752" cy="2763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3857588" y="5286388"/>
            <a:ext cx="1428760" cy="338554"/>
          </a:xfrm>
          <a:prstGeom prst="rect">
            <a:avLst/>
          </a:prstGeom>
          <a:noFill/>
        </p:spPr>
        <p:txBody>
          <a:bodyPr wrap="square" rtlCol="0">
            <a:spAutoFit/>
          </a:bodyPr>
          <a:lstStyle/>
          <a:p>
            <a:r>
              <a:rPr kumimoji="1" lang="ja-JP" altLang="en-US" sz="1600" dirty="0" smtClean="0"/>
              <a:t>ワイルドカード</a:t>
            </a:r>
            <a:endParaRPr kumimoji="1" lang="ja-JP" altLang="en-US" sz="1600" dirty="0"/>
          </a:p>
        </p:txBody>
      </p:sp>
      <p:sp>
        <p:nvSpPr>
          <p:cNvPr id="44" name="下矢印 43"/>
          <p:cNvSpPr/>
          <p:nvPr/>
        </p:nvSpPr>
        <p:spPr>
          <a:xfrm>
            <a:off x="5643538" y="4929198"/>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5214910" y="5286388"/>
            <a:ext cx="1428760" cy="338554"/>
          </a:xfrm>
          <a:prstGeom prst="rect">
            <a:avLst/>
          </a:prstGeom>
          <a:noFill/>
        </p:spPr>
        <p:txBody>
          <a:bodyPr wrap="square" rtlCol="0">
            <a:spAutoFit/>
          </a:bodyPr>
          <a:lstStyle/>
          <a:p>
            <a:r>
              <a:rPr kumimoji="1" lang="ja-JP" altLang="en-US" sz="1600" dirty="0" smtClean="0"/>
              <a:t>ワイルドカード</a:t>
            </a:r>
            <a:endParaRPr kumimoji="1" lang="ja-JP" altLang="en-US" sz="1600" dirty="0"/>
          </a:p>
        </p:txBody>
      </p:sp>
      <p:sp>
        <p:nvSpPr>
          <p:cNvPr id="46" name="正方形/長方形 45"/>
          <p:cNvSpPr/>
          <p:nvPr/>
        </p:nvSpPr>
        <p:spPr>
          <a:xfrm>
            <a:off x="214282" y="4572008"/>
            <a:ext cx="6429388" cy="1143008"/>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47" name="屈折矢印 46"/>
          <p:cNvSpPr/>
          <p:nvPr/>
        </p:nvSpPr>
        <p:spPr>
          <a:xfrm rot="5400000">
            <a:off x="1214458" y="5715004"/>
            <a:ext cx="571480" cy="57150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8" name="表 47"/>
          <p:cNvGraphicFramePr>
            <a:graphicFrameLocks noGrp="1"/>
          </p:cNvGraphicFramePr>
          <p:nvPr/>
        </p:nvGraphicFramePr>
        <p:xfrm>
          <a:off x="5786414" y="2857496"/>
          <a:ext cx="3357586" cy="741680"/>
        </p:xfrm>
        <a:graphic>
          <a:graphicData uri="http://schemas.openxmlformats.org/drawingml/2006/table">
            <a:tbl>
              <a:tblPr firstRow="1" bandRow="1">
                <a:tableStyleId>{21E4AEA4-8DFA-4A89-87EB-49C32662AFE0}</a:tableStyleId>
              </a:tblPr>
              <a:tblGrid>
                <a:gridCol w="785850"/>
                <a:gridCol w="1214414"/>
                <a:gridCol w="1357322"/>
              </a:tblGrid>
              <a:tr h="370840">
                <a:tc>
                  <a:txBody>
                    <a:bodyPr/>
                    <a:lstStyle/>
                    <a:p>
                      <a:r>
                        <a:rPr kumimoji="1" lang="ja-JP" altLang="en-US" sz="1600" dirty="0" smtClean="0"/>
                        <a:t>動詞</a:t>
                      </a:r>
                      <a:endParaRPr kumimoji="1" lang="ja-JP" altLang="en-US" sz="1600" dirty="0"/>
                    </a:p>
                  </a:txBody>
                  <a:tcPr/>
                </a:tc>
                <a:tc>
                  <a:txBody>
                    <a:bodyPr/>
                    <a:lstStyle/>
                    <a:p>
                      <a:r>
                        <a:rPr kumimoji="1" lang="ja-JP" altLang="en-US" sz="1600" dirty="0" smtClean="0"/>
                        <a:t>直接目的語</a:t>
                      </a:r>
                      <a:endParaRPr kumimoji="1" lang="ja-JP" altLang="en-US" sz="1600" dirty="0"/>
                    </a:p>
                  </a:txBody>
                  <a:tcPr/>
                </a:tc>
                <a:tc>
                  <a:txBody>
                    <a:bodyPr/>
                    <a:lstStyle/>
                    <a:p>
                      <a:r>
                        <a:rPr kumimoji="1" lang="ja-JP" altLang="en-US" sz="1600" dirty="0" smtClean="0"/>
                        <a:t>間接目的語</a:t>
                      </a:r>
                      <a:endParaRPr kumimoji="1" lang="ja-JP" altLang="en-US" sz="1600" dirty="0"/>
                    </a:p>
                  </a:txBody>
                  <a:tcPr/>
                </a:tc>
              </a:tr>
              <a:tr h="370840">
                <a:tc>
                  <a:txBody>
                    <a:bodyPr/>
                    <a:lstStyle/>
                    <a:p>
                      <a:r>
                        <a:rPr kumimoji="1" lang="en-US" altLang="ja-JP" sz="1600" dirty="0" smtClean="0"/>
                        <a:t>create</a:t>
                      </a:r>
                      <a:endParaRPr kumimoji="1" lang="ja-JP" altLang="en-US" sz="1600" dirty="0"/>
                    </a:p>
                  </a:txBody>
                  <a:tcPr/>
                </a:tc>
                <a:tc>
                  <a:txBody>
                    <a:bodyPr/>
                    <a:lstStyle/>
                    <a:p>
                      <a:r>
                        <a:rPr kumimoji="1" lang="en-US" altLang="ja-JP" sz="1600" dirty="0" smtClean="0"/>
                        <a:t>Ticket</a:t>
                      </a:r>
                      <a:endParaRPr kumimoji="1" lang="ja-JP" altLang="en-US" sz="1600" dirty="0"/>
                    </a:p>
                  </a:txBody>
                  <a:tcPr/>
                </a:tc>
                <a:tc>
                  <a:txBody>
                    <a:bodyPr/>
                    <a:lstStyle/>
                    <a:p>
                      <a:r>
                        <a:rPr kumimoji="1" lang="en-US" altLang="ja-JP" sz="1600" dirty="0" smtClean="0"/>
                        <a:t>User</a:t>
                      </a:r>
                      <a:endParaRPr kumimoji="1" lang="ja-JP" altLang="en-US" sz="1600" dirty="0"/>
                    </a:p>
                  </a:txBody>
                  <a:tcPr/>
                </a:tc>
              </a:tr>
            </a:tbl>
          </a:graphicData>
        </a:graphic>
      </p:graphicFrame>
      <p:graphicFrame>
        <p:nvGraphicFramePr>
          <p:cNvPr id="49" name="表 48"/>
          <p:cNvGraphicFramePr>
            <a:graphicFrameLocks noGrp="1"/>
          </p:cNvGraphicFramePr>
          <p:nvPr/>
        </p:nvGraphicFramePr>
        <p:xfrm>
          <a:off x="1857356" y="5786454"/>
          <a:ext cx="3357586" cy="706120"/>
        </p:xfrm>
        <a:graphic>
          <a:graphicData uri="http://schemas.openxmlformats.org/drawingml/2006/table">
            <a:tbl>
              <a:tblPr firstRow="1" bandRow="1">
                <a:tableStyleId>{21E4AEA4-8DFA-4A89-87EB-49C32662AFE0}</a:tableStyleId>
              </a:tblPr>
              <a:tblGrid>
                <a:gridCol w="714380"/>
                <a:gridCol w="1285884"/>
                <a:gridCol w="1357322"/>
              </a:tblGrid>
              <a:tr h="0">
                <a:tc>
                  <a:txBody>
                    <a:bodyPr/>
                    <a:lstStyle/>
                    <a:p>
                      <a:r>
                        <a:rPr kumimoji="1" lang="ja-JP" altLang="en-US" sz="1600" dirty="0" smtClean="0"/>
                        <a:t>動詞</a:t>
                      </a:r>
                      <a:endParaRPr kumimoji="1" lang="ja-JP" altLang="en-US" sz="1600" dirty="0"/>
                    </a:p>
                  </a:txBody>
                  <a:tcPr/>
                </a:tc>
                <a:tc>
                  <a:txBody>
                    <a:bodyPr/>
                    <a:lstStyle/>
                    <a:p>
                      <a:r>
                        <a:rPr kumimoji="1" lang="ja-JP" altLang="en-US" sz="1600" dirty="0" smtClean="0"/>
                        <a:t>直接目的語</a:t>
                      </a:r>
                      <a:endParaRPr kumimoji="1" lang="ja-JP" altLang="en-US" sz="1600" dirty="0"/>
                    </a:p>
                  </a:txBody>
                  <a:tcPr/>
                </a:tc>
                <a:tc>
                  <a:txBody>
                    <a:bodyPr/>
                    <a:lstStyle/>
                    <a:p>
                      <a:r>
                        <a:rPr kumimoji="1" lang="ja-JP" altLang="en-US" sz="1600" dirty="0" smtClean="0"/>
                        <a:t>間接目的語</a:t>
                      </a:r>
                      <a:endParaRPr kumimoji="1" lang="ja-JP" altLang="en-US" sz="1600" dirty="0"/>
                    </a:p>
                  </a:txBody>
                  <a:tcPr/>
                </a:tc>
              </a:tr>
              <a:tr h="370840">
                <a:tc>
                  <a:txBody>
                    <a:bodyPr/>
                    <a:lstStyle/>
                    <a:p>
                      <a:r>
                        <a:rPr kumimoji="1" lang="ja-JP" altLang="en-US" sz="1600" dirty="0" smtClean="0"/>
                        <a:t>動詞</a:t>
                      </a:r>
                      <a:r>
                        <a:rPr kumimoji="1" lang="en-US" altLang="ja-JP" sz="1600" dirty="0" smtClean="0"/>
                        <a:t>1</a:t>
                      </a:r>
                      <a:endParaRPr kumimoji="1" lang="ja-JP" altLang="en-US" sz="1600" dirty="0"/>
                    </a:p>
                  </a:txBody>
                  <a:tcPr/>
                </a:tc>
                <a:tc>
                  <a:txBody>
                    <a:bodyPr/>
                    <a:lstStyle/>
                    <a:p>
                      <a:r>
                        <a:rPr kumimoji="1" lang="ja-JP" altLang="en-US" sz="1600" dirty="0" smtClean="0"/>
                        <a:t>名詞</a:t>
                      </a:r>
                      <a:r>
                        <a:rPr kumimoji="1" lang="en-US" altLang="ja-JP" sz="1600" dirty="0" smtClean="0"/>
                        <a:t>2</a:t>
                      </a:r>
                      <a:endParaRPr kumimoji="1" lang="ja-JP" altLang="en-US" sz="1600" dirty="0"/>
                    </a:p>
                  </a:txBody>
                  <a:tcPr/>
                </a:tc>
                <a:tc>
                  <a:txBody>
                    <a:bodyPr/>
                    <a:lstStyle/>
                    <a:p>
                      <a:r>
                        <a:rPr kumimoji="1" lang="ja-JP" altLang="en-US" sz="1600" dirty="0" smtClean="0"/>
                        <a:t>名詞</a:t>
                      </a:r>
                      <a:r>
                        <a:rPr kumimoji="1" lang="en-US" altLang="ja-JP" sz="1600" dirty="0" smtClean="0"/>
                        <a:t>4</a:t>
                      </a:r>
                      <a:endParaRPr kumimoji="1" lang="ja-JP" altLang="en-US" sz="1600" dirty="0"/>
                    </a:p>
                  </a:txBody>
                  <a:tcPr/>
                </a:tc>
              </a:tr>
            </a:tbl>
          </a:graphicData>
        </a:graphic>
      </p:graphicFrame>
      <p:sp>
        <p:nvSpPr>
          <p:cNvPr id="50" name="右矢印 49"/>
          <p:cNvSpPr/>
          <p:nvPr/>
        </p:nvSpPr>
        <p:spPr>
          <a:xfrm rot="18135513">
            <a:off x="6418294" y="4453678"/>
            <a:ext cx="184585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右矢印 53"/>
          <p:cNvSpPr/>
          <p:nvPr/>
        </p:nvSpPr>
        <p:spPr>
          <a:xfrm rot="20311557">
            <a:off x="5921197" y="3688973"/>
            <a:ext cx="73163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0" y="2714620"/>
            <a:ext cx="1204176" cy="338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ja-JP" altLang="en-US" sz="1600" b="1" dirty="0" smtClean="0"/>
              <a:t>メソッド情報</a:t>
            </a:r>
            <a:endParaRPr kumimoji="1" lang="ja-JP" altLang="en-US" sz="1600" b="1" dirty="0"/>
          </a:p>
        </p:txBody>
      </p:sp>
      <p:sp>
        <p:nvSpPr>
          <p:cNvPr id="59" name="テキスト ボックス 58"/>
          <p:cNvSpPr txBox="1"/>
          <p:nvPr/>
        </p:nvSpPr>
        <p:spPr>
          <a:xfrm>
            <a:off x="214282" y="4286256"/>
            <a:ext cx="1340432" cy="338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ja-JP" altLang="en-US" sz="1600" b="1" dirty="0" smtClean="0"/>
              <a:t>抽出パターン</a:t>
            </a:r>
            <a:endParaRPr kumimoji="1" lang="ja-JP" altLang="en-US" sz="1600" b="1"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el-BlueMonday-white">
  <a:themeElements>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new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new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new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new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new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new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new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new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new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new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new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new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Sel-BlueMonday-white</Template>
  <TotalTime>4937</TotalTime>
  <Words>4659</Words>
  <Application>Microsoft Office PowerPoint</Application>
  <PresentationFormat>画面に合わせる (4:3)</PresentationFormat>
  <Paragraphs>948</Paragraphs>
  <Slides>67</Slides>
  <Notes>16</Notes>
  <HiddenSlides>51</HiddenSlides>
  <MMClips>0</MMClips>
  <ScaleCrop>false</ScaleCrop>
  <HeadingPairs>
    <vt:vector size="4" baseType="variant">
      <vt:variant>
        <vt:lpstr>テーマ</vt:lpstr>
      </vt:variant>
      <vt:variant>
        <vt:i4>1</vt:i4>
      </vt:variant>
      <vt:variant>
        <vt:lpstr>スライド タイトル</vt:lpstr>
      </vt:variant>
      <vt:variant>
        <vt:i4>67</vt:i4>
      </vt:variant>
    </vt:vector>
  </HeadingPairs>
  <TitlesOfParts>
    <vt:vector size="68" baseType="lpstr">
      <vt:lpstr>Sel-BlueMonday-white</vt:lpstr>
      <vt:lpstr>識別子の命名支援を目的とした動詞-目的語関係の辞書構築</vt:lpstr>
      <vt:lpstr>プログラム中の識別子</vt:lpstr>
      <vt:lpstr>動詞-目的語関係</vt:lpstr>
      <vt:lpstr>問題点</vt:lpstr>
      <vt:lpstr>提案手法</vt:lpstr>
      <vt:lpstr>提案手法の概要</vt:lpstr>
      <vt:lpstr>メソッド情報</vt:lpstr>
      <vt:lpstr>抽出パターン</vt:lpstr>
      <vt:lpstr>パターンマッチ</vt:lpstr>
      <vt:lpstr>評価実験</vt:lpstr>
      <vt:lpstr>実験方法</vt:lpstr>
      <vt:lpstr>実験結果</vt:lpstr>
      <vt:lpstr>被験者に適当と判断された例</vt:lpstr>
      <vt:lpstr>被験者に収録すべきでないと判断された例</vt:lpstr>
      <vt:lpstr>考察</vt:lpstr>
      <vt:lpstr>まとめと今後の課題</vt:lpstr>
      <vt:lpstr>抽出パターン</vt:lpstr>
      <vt:lpstr>パターンマッチ</vt:lpstr>
      <vt:lpstr>メソッド情報の獲得</vt:lpstr>
      <vt:lpstr>メソッド情報の獲得</vt:lpstr>
      <vt:lpstr>パターンマッチの例</vt:lpstr>
      <vt:lpstr>パターンマッチの例</vt:lpstr>
      <vt:lpstr>パターンマッチ</vt:lpstr>
      <vt:lpstr>メソッド情報の獲得</vt:lpstr>
      <vt:lpstr>不適当と判断された三つ組の例</vt:lpstr>
      <vt:lpstr>メソッド情報</vt:lpstr>
      <vt:lpstr>パターンマッチ</vt:lpstr>
      <vt:lpstr>既存の辞書の問題点</vt:lpstr>
      <vt:lpstr>抽出ルールによる動詞-目的語の抽出</vt:lpstr>
      <vt:lpstr>プログラム中の単語間の関係</vt:lpstr>
      <vt:lpstr>既存の辞書の問題点</vt:lpstr>
      <vt:lpstr>動詞-目的語の抽出</vt:lpstr>
      <vt:lpstr>シソーラスを用いた命名支援</vt:lpstr>
      <vt:lpstr>抽出した三つ組のふるい分け</vt:lpstr>
      <vt:lpstr>一般的な関係のふるいわけ</vt:lpstr>
      <vt:lpstr>シソーラス</vt:lpstr>
      <vt:lpstr>シソーラス作成に用いたソースコード</vt:lpstr>
      <vt:lpstr>メソッド情報の抽出</vt:lpstr>
      <vt:lpstr>概要</vt:lpstr>
      <vt:lpstr>頂いたコメント</vt:lpstr>
      <vt:lpstr>アンケート項目</vt:lpstr>
      <vt:lpstr>実験結果(1/4)</vt:lpstr>
      <vt:lpstr>実験結果(2/4)</vt:lpstr>
      <vt:lpstr>実験結果(3/4)</vt:lpstr>
      <vt:lpstr>実験結果(4/4)</vt:lpstr>
      <vt:lpstr>オブジェクト指向プログラムと動詞-目的語関係</vt:lpstr>
      <vt:lpstr>辞書を用いた支援</vt:lpstr>
      <vt:lpstr>動詞-目的語関係の出現位置</vt:lpstr>
      <vt:lpstr>ソフトウェア保守</vt:lpstr>
      <vt:lpstr>ソースコード読解</vt:lpstr>
      <vt:lpstr>命名支援の必要性</vt:lpstr>
      <vt:lpstr>識別子の組合せ</vt:lpstr>
      <vt:lpstr>単語間の関係をまとめた辞書</vt:lpstr>
      <vt:lpstr>既存のシソーラスの問題点</vt:lpstr>
      <vt:lpstr>着目した関係</vt:lpstr>
      <vt:lpstr>アンケートの設定</vt:lpstr>
      <vt:lpstr>オブジェクト指向プログラムの動詞-目的語関係</vt:lpstr>
      <vt:lpstr>提案手法</vt:lpstr>
      <vt:lpstr>研究目的</vt:lpstr>
      <vt:lpstr>アンケート調査の結果(1/4)</vt:lpstr>
      <vt:lpstr>メソッド情報の抽出</vt:lpstr>
      <vt:lpstr>複合語の分解と品詞解析</vt:lpstr>
      <vt:lpstr>抽出した三つ組のふるい分け</vt:lpstr>
      <vt:lpstr>研究目的</vt:lpstr>
      <vt:lpstr>動詞-目的語関係の抽出箇所</vt:lpstr>
      <vt:lpstr>提案手法</vt:lpstr>
      <vt:lpstr>入出力</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識別子の命名支援を目的とした 動詞-目的語辞書構築</dc:title>
  <cp:lastModifiedBy>Kashima</cp:lastModifiedBy>
  <cp:revision>832</cp:revision>
  <dcterms:modified xsi:type="dcterms:W3CDTF">2010-02-22T03:22:04Z</dcterms:modified>
</cp:coreProperties>
</file>