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314" r:id="rId7"/>
    <p:sldId id="296" r:id="rId8"/>
    <p:sldId id="324" r:id="rId9"/>
    <p:sldId id="286" r:id="rId10"/>
    <p:sldId id="322" r:id="rId11"/>
    <p:sldId id="317" r:id="rId12"/>
    <p:sldId id="274" r:id="rId13"/>
    <p:sldId id="290" r:id="rId14"/>
    <p:sldId id="288" r:id="rId15"/>
    <p:sldId id="307" r:id="rId16"/>
    <p:sldId id="304" r:id="rId17"/>
    <p:sldId id="305" r:id="rId18"/>
    <p:sldId id="308" r:id="rId19"/>
    <p:sldId id="321" r:id="rId20"/>
    <p:sldId id="289" r:id="rId21"/>
    <p:sldId id="318" r:id="rId22"/>
    <p:sldId id="319" r:id="rId2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6600"/>
    <a:srgbClr val="CCFF66"/>
    <a:srgbClr val="CCFFCC"/>
    <a:srgbClr val="FF9933"/>
    <a:srgbClr val="CC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3" autoAdjust="0"/>
    <p:restoredTop sz="91043" autoAdjust="0"/>
  </p:normalViewPr>
  <p:slideViewPr>
    <p:cSldViewPr>
      <p:cViewPr>
        <p:scale>
          <a:sx n="110" d="100"/>
          <a:sy n="110" d="100"/>
        </p:scale>
        <p:origin x="-72" y="-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2000"/>
            </a:pPr>
            <a:r>
              <a:rPr lang="en-US" sz="2000" dirty="0" err="1"/>
              <a:t>jEdit</a:t>
            </a:r>
            <a:r>
              <a:rPr lang="en-US" sz="2000" dirty="0"/>
              <a:t>:</a:t>
            </a:r>
            <a:r>
              <a:rPr lang="ja-JP" sz="2000" dirty="0" smtClean="0"/>
              <a:t>コードクローンあたり</a:t>
            </a:r>
            <a:r>
              <a:rPr lang="ja-JP" sz="2000" dirty="0"/>
              <a:t>の平均外部要素の数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9487543278433"/>
          <c:y val="9.9263012391617597E-2"/>
          <c:w val="0.73579506648623738"/>
          <c:h val="0.7028519067051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Sheet19!$B$20</c:f>
              <c:strCache>
                <c:ptCount val="1"/>
                <c:pt idx="0">
                  <c:v>クローンセット数</c:v>
                </c:pt>
              </c:strCache>
            </c:strRef>
          </c:tx>
          <c:invertIfNegative val="0"/>
          <c:cat>
            <c:strRef>
              <c:f>Sheet19!$D$2:$D$17</c:f>
              <c:strCache>
                <c:ptCount val="16"/>
                <c:pt idx="0">
                  <c:v>(0,1]</c:v>
                </c:pt>
                <c:pt idx="1">
                  <c:v>(1,2]</c:v>
                </c:pt>
                <c:pt idx="2">
                  <c:v>(2,3]</c:v>
                </c:pt>
                <c:pt idx="3">
                  <c:v>(3,4]</c:v>
                </c:pt>
                <c:pt idx="4">
                  <c:v>(4,5]</c:v>
                </c:pt>
                <c:pt idx="5">
                  <c:v>(5,6]</c:v>
                </c:pt>
                <c:pt idx="6">
                  <c:v>(6,7]</c:v>
                </c:pt>
                <c:pt idx="7">
                  <c:v>(7,8]</c:v>
                </c:pt>
                <c:pt idx="8">
                  <c:v>(8,9]</c:v>
                </c:pt>
                <c:pt idx="9">
                  <c:v>(9,10]</c:v>
                </c:pt>
                <c:pt idx="10">
                  <c:v>(10,11]</c:v>
                </c:pt>
                <c:pt idx="11">
                  <c:v>(11,12]</c:v>
                </c:pt>
                <c:pt idx="12">
                  <c:v>(12,13]</c:v>
                </c:pt>
                <c:pt idx="13">
                  <c:v>(13,14]</c:v>
                </c:pt>
                <c:pt idx="14">
                  <c:v>(14,15]</c:v>
                </c:pt>
                <c:pt idx="15">
                  <c:v>(15,16]</c:v>
                </c:pt>
              </c:strCache>
            </c:strRef>
          </c:cat>
          <c:val>
            <c:numRef>
              <c:f>Sheet19!$B$2:$B$17</c:f>
              <c:numCache>
                <c:formatCode>General</c:formatCode>
                <c:ptCount val="16"/>
                <c:pt idx="0">
                  <c:v>317</c:v>
                </c:pt>
                <c:pt idx="1">
                  <c:v>279</c:v>
                </c:pt>
                <c:pt idx="2">
                  <c:v>304</c:v>
                </c:pt>
                <c:pt idx="3">
                  <c:v>144</c:v>
                </c:pt>
                <c:pt idx="4">
                  <c:v>97</c:v>
                </c:pt>
                <c:pt idx="5">
                  <c:v>32</c:v>
                </c:pt>
                <c:pt idx="6">
                  <c:v>14</c:v>
                </c:pt>
                <c:pt idx="7">
                  <c:v>21</c:v>
                </c:pt>
                <c:pt idx="8">
                  <c:v>15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4883584"/>
        <c:axId val="102052928"/>
      </c:barChart>
      <c:lineChart>
        <c:grouping val="standard"/>
        <c:varyColors val="0"/>
        <c:ser>
          <c:idx val="1"/>
          <c:order val="1"/>
          <c:tx>
            <c:v>累積 %</c:v>
          </c:tx>
          <c:cat>
            <c:strRef>
              <c:f>Sheet19!$A$2:$A$18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次の級</c:v>
                </c:pt>
              </c:strCache>
            </c:strRef>
          </c:cat>
          <c:val>
            <c:numRef>
              <c:f>Sheet19!$C$2:$C$17</c:f>
              <c:numCache>
                <c:formatCode>0.00%</c:formatCode>
                <c:ptCount val="16"/>
                <c:pt idx="0">
                  <c:v>0.25523349436392917</c:v>
                </c:pt>
                <c:pt idx="1">
                  <c:v>0.47987117552334946</c:v>
                </c:pt>
                <c:pt idx="2">
                  <c:v>0.72463768115942029</c:v>
                </c:pt>
                <c:pt idx="3">
                  <c:v>0.84057971014492749</c:v>
                </c:pt>
                <c:pt idx="4">
                  <c:v>0.91867954911433169</c:v>
                </c:pt>
                <c:pt idx="5">
                  <c:v>0.94444444444444442</c:v>
                </c:pt>
                <c:pt idx="6">
                  <c:v>0.95571658615136879</c:v>
                </c:pt>
                <c:pt idx="7">
                  <c:v>0.97262479871175522</c:v>
                </c:pt>
                <c:pt idx="8">
                  <c:v>0.98470209339774561</c:v>
                </c:pt>
                <c:pt idx="9">
                  <c:v>0.98872785829307563</c:v>
                </c:pt>
                <c:pt idx="10">
                  <c:v>0.99033816425120769</c:v>
                </c:pt>
                <c:pt idx="11">
                  <c:v>0.99436392914653782</c:v>
                </c:pt>
                <c:pt idx="12">
                  <c:v>0.99436392914653782</c:v>
                </c:pt>
                <c:pt idx="13">
                  <c:v>0.99436392914653782</c:v>
                </c:pt>
                <c:pt idx="14">
                  <c:v>0.99436392914653782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84608"/>
        <c:axId val="140665984"/>
      </c:lineChart>
      <c:catAx>
        <c:axId val="3488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ja-JP" sz="2000"/>
                  <a:t>外部要素数</a:t>
                </a:r>
              </a:p>
            </c:rich>
          </c:tx>
          <c:layout>
            <c:manualLayout>
              <c:xMode val="edge"/>
              <c:yMode val="edge"/>
              <c:x val="0.43152500700258317"/>
              <c:y val="0.9227785295444294"/>
            </c:manualLayout>
          </c:layout>
          <c:overlay val="0"/>
        </c:title>
        <c:majorTickMark val="out"/>
        <c:minorTickMark val="none"/>
        <c:tickLblPos val="nextTo"/>
        <c:crossAx val="102052928"/>
        <c:crosses val="autoZero"/>
        <c:auto val="1"/>
        <c:lblAlgn val="ctr"/>
        <c:lblOffset val="100"/>
        <c:noMultiLvlLbl val="0"/>
      </c:catAx>
      <c:valAx>
        <c:axId val="10205292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2000"/>
                </a:pPr>
                <a:r>
                  <a:rPr lang="ja-JP" sz="2000"/>
                  <a:t>クローンセット数</a:t>
                </a:r>
              </a:p>
            </c:rich>
          </c:tx>
          <c:layout>
            <c:manualLayout>
              <c:xMode val="edge"/>
              <c:yMode val="edge"/>
              <c:x val="2.4117311423028642E-2"/>
              <c:y val="0.29595019161170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883584"/>
        <c:crosses val="autoZero"/>
        <c:crossBetween val="between"/>
      </c:valAx>
      <c:valAx>
        <c:axId val="1406659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crossAx val="34884608"/>
        <c:crosses val="max"/>
        <c:crossBetween val="between"/>
      </c:valAx>
      <c:catAx>
        <c:axId val="34884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665984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59686207452359574"/>
          <c:y val="0.22750089045252983"/>
          <c:w val="0.21434025545431201"/>
          <c:h val="0.18126816479151672"/>
        </c:manualLayout>
      </c:layout>
      <c:overlay val="0"/>
      <c:spPr>
        <a:ln w="2540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ja-JP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ja-JP" sz="1800" b="1" i="0" baseline="0">
                <a:effectLst/>
              </a:rPr>
              <a:t>ｊ</a:t>
            </a:r>
            <a:r>
              <a:rPr lang="en-US" altLang="ja-JP" sz="1800" b="1" i="0" baseline="0">
                <a:effectLst/>
              </a:rPr>
              <a:t>Edit</a:t>
            </a:r>
            <a:r>
              <a:rPr lang="ja-JP" altLang="ja-JP" sz="1800" b="1" i="0" baseline="0">
                <a:effectLst/>
              </a:rPr>
              <a:t>：（</a:t>
            </a:r>
            <a:r>
              <a:rPr lang="en-US" altLang="ja-JP" sz="1800" b="1" i="0" baseline="0">
                <a:effectLst/>
              </a:rPr>
              <a:t>RNR&gt;=0.5</a:t>
            </a:r>
            <a:r>
              <a:rPr lang="ja-JP" altLang="ja-JP" sz="1800" b="1" i="0" baseline="0">
                <a:effectLst/>
              </a:rPr>
              <a:t>）クローンセットに対する外部要素の差分になる割合の</a:t>
            </a:r>
            <a:endParaRPr lang="en-US" altLang="ja-JP" sz="1800" b="1" i="0" baseline="0">
              <a:effectLst/>
            </a:endParaRPr>
          </a:p>
          <a:p>
            <a:pPr>
              <a:defRPr/>
            </a:pPr>
            <a:r>
              <a:rPr lang="ja-JP" altLang="ja-JP" sz="1800" b="1" i="0" baseline="0">
                <a:effectLst/>
              </a:rPr>
              <a:t>ヒストグラム</a:t>
            </a:r>
            <a:endParaRPr lang="ja-JP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46514276191534"/>
          <c:y val="0.20089518369729328"/>
          <c:w val="0.66196582925063108"/>
          <c:h val="0.61384962682133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'[Microsoft PowerPoint 内のグラフ]Sheet5'!$G$14</c:f>
              <c:strCache>
                <c:ptCount val="1"/>
                <c:pt idx="0">
                  <c:v>コードクローンに出現するすべての変数名が同じ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'[Microsoft PowerPoint 内のグラフ]Sheet5'!$A$2:$A$12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'[Microsoft PowerPoint 内のグラフ]Sheet5'!$G$2:$G$12</c:f>
              <c:numCache>
                <c:formatCode>General</c:formatCode>
                <c:ptCount val="11"/>
                <c:pt idx="0">
                  <c:v>179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24</c:v>
                </c:pt>
                <c:pt idx="10">
                  <c:v>33</c:v>
                </c:pt>
              </c:numCache>
            </c:numRef>
          </c:val>
        </c:ser>
        <c:ser>
          <c:idx val="1"/>
          <c:order val="1"/>
          <c:tx>
            <c:strRef>
              <c:f>'[Microsoft PowerPoint 内のグラフ]Sheet5'!$H$14</c:f>
              <c:strCache>
                <c:ptCount val="1"/>
                <c:pt idx="0">
                  <c:v>コードクローンの出現する変数名が同じでない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</c:spPr>
          <c:invertIfNegative val="0"/>
          <c:cat>
            <c:numRef>
              <c:f>'[Microsoft PowerPoint 内のグラフ]Sheet5'!$A$2:$A$12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'[Microsoft PowerPoint 内のグラフ]Sheet5'!$H$2:$H$12</c:f>
              <c:numCache>
                <c:formatCode>General</c:formatCode>
                <c:ptCount val="11"/>
                <c:pt idx="0">
                  <c:v>98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  <c:pt idx="4">
                  <c:v>25</c:v>
                </c:pt>
                <c:pt idx="5">
                  <c:v>30</c:v>
                </c:pt>
                <c:pt idx="6">
                  <c:v>22</c:v>
                </c:pt>
                <c:pt idx="7">
                  <c:v>52</c:v>
                </c:pt>
                <c:pt idx="8">
                  <c:v>32</c:v>
                </c:pt>
                <c:pt idx="9">
                  <c:v>38</c:v>
                </c:pt>
                <c:pt idx="10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7406208"/>
        <c:axId val="140669440"/>
      </c:barChart>
      <c:catAx>
        <c:axId val="3740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/>
                  <a:t>外部</a:t>
                </a:r>
                <a:r>
                  <a:rPr lang="ja-JP" altLang="en-US" sz="1800" dirty="0" smtClean="0"/>
                  <a:t>要素が差分</a:t>
                </a:r>
                <a:r>
                  <a:rPr lang="ja-JP" altLang="en-US" sz="1800" dirty="0"/>
                  <a:t>になる割合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0669440"/>
        <c:crosses val="autoZero"/>
        <c:auto val="1"/>
        <c:lblAlgn val="ctr"/>
        <c:lblOffset val="100"/>
        <c:noMultiLvlLbl val="0"/>
      </c:catAx>
      <c:valAx>
        <c:axId val="140669440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800"/>
                </a:pPr>
                <a:r>
                  <a:rPr lang="ja-JP" altLang="en-US" sz="1800"/>
                  <a:t>クローンセット数</a:t>
                </a:r>
              </a:p>
            </c:rich>
          </c:tx>
          <c:layout>
            <c:manualLayout>
              <c:xMode val="edge"/>
              <c:yMode val="edge"/>
              <c:x val="7.0692376772951166E-3"/>
              <c:y val="0.277223186287293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740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35458947913204"/>
          <c:y val="0.41275180108659254"/>
          <c:w val="0.21618006945486412"/>
          <c:h val="0.5020684142877202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470B-9168-4592-A423-627CEFA5FF88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2BAB-2458-4B12-98EE-1B9A1E6F1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9F6-25D4-4700-9432-3A2C7BC12BCB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5D8D-21F7-4097-B5B4-EF82B0B37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7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データフローが複数の基点を持つことを説明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コードクローン間で外部要素が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条件を満たすなら同一ものとみなすことの説明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9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表の軸の説明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外部要素が一致していなければ差分があると言います．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59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・クローンセットの外部要素は５～６がかなり多い、０になることはまれ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・クローンセットの外部要素は、少ないときだけ差分なしのこともあるが、差分ありのほうが多い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グラフが何を表しているかを説明．軸の説明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12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・外部要素は、完全に一致するか、まったく違うかの両側に分かれる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・クローンに出てくる変数名は同じだが外側での式がまったく違うクローンも、クローンに出てくる変数名は違うが外側の式はまったく同じクローンというのも、両方それなりの数見つかった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グラフが何を表しているかを説明．軸の説明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3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・コードクローンは周辺コードに依存しており、周辺コードもクローンによって異なっていることが多い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・既存メトリクスなどで特定のコードクローンを見ることもできない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そこでツールとして</a:t>
            </a:r>
            <a:r>
              <a:rPr kumimoji="1" lang="en-US" altLang="ja-JP" dirty="0" smtClean="0"/>
              <a:t>Eclipse</a:t>
            </a:r>
            <a:r>
              <a:rPr kumimoji="1" lang="ja-JP" altLang="en-US" dirty="0" smtClean="0"/>
              <a:t>で可視化できるようにした。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コードクローン検出ツールの出力を読み込んで、クローンセットの部分と、周辺コードの情報をエディタ上でハイライトする。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93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7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5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2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57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6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526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3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17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38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0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2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299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6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7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503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37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5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571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2990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242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015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242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1765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611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763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57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0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17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61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  <a:gd name="T0" fmla="*/ 0 w 1000"/>
              <a:gd name="T1" fmla="*/ 0 h 1000"/>
              <a:gd name="T2" fmla="*/ 666 w 1000"/>
              <a:gd name="T3" fmla="*/ 0 h 1000"/>
              <a:gd name="T4" fmla="*/ 666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13EBD9-4811-4421-89D7-BAF6632427B2}" type="slidenum"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496B1-25AB-42E4-9FB2-6D8F98E7175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3766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B435-EE73-4788-AF9D-56DCA46AB72C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2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  <a:gd name="T0" fmla="*/ 0 w 1000"/>
              <a:gd name="T1" fmla="*/ 0 h 1000"/>
              <a:gd name="T2" fmla="*/ 666 w 1000"/>
              <a:gd name="T3" fmla="*/ 0 h 1000"/>
              <a:gd name="T4" fmla="*/ 666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13EBD9-4811-4421-89D7-BAF6632427B2}" type="slidenum"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600" dirty="0" smtClean="0"/>
              <a:t>コードクローンの理解支援を目的としたコードクローン周辺コードの解析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BUYANNEMEKH ODKHUU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調査結果（</a:t>
            </a:r>
            <a:r>
              <a:rPr lang="en-US" altLang="ja-JP" dirty="0" smtClean="0"/>
              <a:t>RQ</a:t>
            </a:r>
            <a:r>
              <a:rPr lang="ja-JP" altLang="en-US" dirty="0" smtClean="0"/>
              <a:t>１）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75541"/>
              </p:ext>
            </p:extLst>
          </p:nvPr>
        </p:nvGraphicFramePr>
        <p:xfrm>
          <a:off x="179512" y="1484783"/>
          <a:ext cx="8784976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円/楕円 2"/>
          <p:cNvSpPr/>
          <p:nvPr/>
        </p:nvSpPr>
        <p:spPr>
          <a:xfrm>
            <a:off x="1043608" y="1916832"/>
            <a:ext cx="1728192" cy="424847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75159" y="1915665"/>
            <a:ext cx="126509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全体の８割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調査結果（</a:t>
            </a:r>
            <a:r>
              <a:rPr lang="en-US" altLang="ja-JP" dirty="0" smtClean="0"/>
              <a:t>RQ</a:t>
            </a:r>
            <a:r>
              <a:rPr lang="ja-JP" altLang="en-US" dirty="0" smtClean="0"/>
              <a:t>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75180"/>
              </p:ext>
            </p:extLst>
          </p:nvPr>
        </p:nvGraphicFramePr>
        <p:xfrm>
          <a:off x="179512" y="1556792"/>
          <a:ext cx="8640960" cy="470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円/楕円 9"/>
          <p:cNvSpPr/>
          <p:nvPr/>
        </p:nvSpPr>
        <p:spPr>
          <a:xfrm>
            <a:off x="6300192" y="4797152"/>
            <a:ext cx="540060" cy="720080"/>
          </a:xfrm>
          <a:prstGeom prst="ellipse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635896" y="3645024"/>
            <a:ext cx="1970670" cy="1008112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外部要素がすべて異なり変数名がすべて同じ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10" idx="1"/>
            <a:endCxn id="16" idx="3"/>
          </p:cNvCxnSpPr>
          <p:nvPr/>
        </p:nvCxnSpPr>
        <p:spPr>
          <a:xfrm flipH="1" flipV="1">
            <a:off x="5606566" y="4149080"/>
            <a:ext cx="772716" cy="753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27584" y="2420888"/>
            <a:ext cx="1008112" cy="2952328"/>
          </a:xfrm>
          <a:prstGeom prst="ellipse">
            <a:avLst/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6174178" y="3645024"/>
            <a:ext cx="792088" cy="1944216"/>
          </a:xfrm>
          <a:prstGeom prst="ellipse">
            <a:avLst/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コードクローンは，周辺コードに依存していることが多い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コードクローンを分析するときは，周辺コードとの関係も調査することが重要である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コードクローンと周辺コードとの関係を可視化するツール</a:t>
            </a:r>
            <a:r>
              <a:rPr lang="ja-JP" altLang="en-US" dirty="0" smtClean="0"/>
              <a:t>が有用である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71382" y="6381328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周辺コード調査用ツールの試作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Eclipse</a:t>
            </a:r>
            <a:r>
              <a:rPr kumimoji="1" lang="ja-JP" altLang="en-US" dirty="0" smtClean="0"/>
              <a:t>のプラグインとして実装した</a:t>
            </a: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71382" y="6381328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7" y="2200483"/>
            <a:ext cx="4968552" cy="424847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90067" y="2200483"/>
            <a:ext cx="4968552" cy="4248472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59632" y="2215053"/>
            <a:ext cx="2232248" cy="2865750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91880" y="2215053"/>
            <a:ext cx="2232248" cy="2865750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46651" y="2272491"/>
            <a:ext cx="1800200" cy="1084501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r>
              <a:rPr lang="ja-JP" altLang="en-US" dirty="0">
                <a:solidFill>
                  <a:schemeClr val="tx1"/>
                </a:solidFill>
              </a:rPr>
              <a:t>コードクローン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周辺コード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の強調表示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0067" y="5152811"/>
            <a:ext cx="4968552" cy="936104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546651" y="4432731"/>
            <a:ext cx="1800200" cy="136815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クローンセット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コードクローン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の一覧表示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コネクタ 14"/>
          <p:cNvCxnSpPr>
            <a:stCxn id="12" idx="3"/>
            <a:endCxn id="13" idx="1"/>
          </p:cNvCxnSpPr>
          <p:nvPr/>
        </p:nvCxnSpPr>
        <p:spPr>
          <a:xfrm flipV="1">
            <a:off x="6258619" y="5116807"/>
            <a:ext cx="288032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1" idx="1"/>
          </p:cNvCxnSpPr>
          <p:nvPr/>
        </p:nvCxnSpPr>
        <p:spPr>
          <a:xfrm flipV="1">
            <a:off x="5724128" y="2814742"/>
            <a:ext cx="822523" cy="833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コードクローンの周辺コードへの依存性を調査した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多くのクローンセットが，外部要素に依存している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外部要素</a:t>
            </a:r>
            <a:r>
              <a:rPr lang="ja-JP" altLang="en-US" dirty="0"/>
              <a:t>が</a:t>
            </a:r>
            <a:r>
              <a:rPr lang="ja-JP" altLang="en-US" dirty="0" smtClean="0"/>
              <a:t>異なるクローンセットも多い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既存のメトリクスで取れる情報ではなかった</a:t>
            </a:r>
            <a:endParaRPr lang="en-US" altLang="ja-JP" dirty="0"/>
          </a:p>
          <a:p>
            <a:r>
              <a:rPr kumimoji="1" lang="ja-JP" altLang="en-US" dirty="0" smtClean="0"/>
              <a:t>コードクローンの周辺コードを解析し，可視化するツールを試作した</a:t>
            </a:r>
            <a:endParaRPr kumimoji="1" lang="en-US" altLang="ja-JP" dirty="0" smtClean="0"/>
          </a:p>
          <a:p>
            <a:r>
              <a:rPr lang="ja-JP" altLang="en-US" dirty="0"/>
              <a:t>今後</a:t>
            </a:r>
            <a:r>
              <a:rPr lang="ja-JP" altLang="en-US" dirty="0" smtClean="0"/>
              <a:t>の課題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ツールを使った時のコードクローンに対する分析作業の効率の調査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595468" y="336166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82717" y="1980084"/>
            <a:ext cx="993937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0285" y="1978173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2313" y="320045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矢印コネクタ 9"/>
          <p:cNvCxnSpPr>
            <a:stCxn id="9" idx="0"/>
            <a:endCxn id="8" idx="2"/>
          </p:cNvCxnSpPr>
          <p:nvPr/>
        </p:nvCxnSpPr>
        <p:spPr>
          <a:xfrm flipV="1">
            <a:off x="814341" y="2846858"/>
            <a:ext cx="0" cy="3535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5485277" y="5518819"/>
            <a:ext cx="3658754" cy="1008112"/>
            <a:chOff x="2177373" y="5303787"/>
            <a:chExt cx="3658754" cy="1008112"/>
          </a:xfrm>
        </p:grpSpPr>
        <p:sp>
          <p:nvSpPr>
            <p:cNvPr id="12" name="フローチャート : 代替処理 11"/>
            <p:cNvSpPr/>
            <p:nvPr/>
          </p:nvSpPr>
          <p:spPr>
            <a:xfrm>
              <a:off x="2177373" y="5303787"/>
              <a:ext cx="3658754" cy="1008112"/>
            </a:xfrm>
            <a:prstGeom prst="flowChartAlternateProcess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86" y="5447803"/>
              <a:ext cx="3472036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" name="直線矢印コネクタ 13"/>
          <p:cNvCxnSpPr>
            <a:stCxn id="6" idx="0"/>
            <a:endCxn id="7" idx="2"/>
          </p:cNvCxnSpPr>
          <p:nvPr/>
        </p:nvCxnSpPr>
        <p:spPr>
          <a:xfrm flipH="1" flipV="1">
            <a:off x="2179686" y="2848769"/>
            <a:ext cx="667810" cy="5128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6" idx="0"/>
            <a:endCxn id="17" idx="2"/>
          </p:cNvCxnSpPr>
          <p:nvPr/>
        </p:nvCxnSpPr>
        <p:spPr>
          <a:xfrm flipV="1">
            <a:off x="2847496" y="2846859"/>
            <a:ext cx="529203" cy="5148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879730" y="1978174"/>
            <a:ext cx="993937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479009" y="586856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>
            <a:stCxn id="19" idx="0"/>
            <a:endCxn id="22" idx="2"/>
          </p:cNvCxnSpPr>
          <p:nvPr/>
        </p:nvCxnSpPr>
        <p:spPr>
          <a:xfrm flipH="1" flipV="1">
            <a:off x="3090053" y="5378065"/>
            <a:ext cx="640984" cy="4905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  <a:endCxn id="23" idx="2"/>
          </p:cNvCxnSpPr>
          <p:nvPr/>
        </p:nvCxnSpPr>
        <p:spPr>
          <a:xfrm flipV="1">
            <a:off x="3731037" y="5376154"/>
            <a:ext cx="669062" cy="492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2593084" y="4509380"/>
            <a:ext cx="993937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96149" y="4507469"/>
            <a:ext cx="1207899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フィールド</a:t>
            </a:r>
            <a:r>
              <a:rPr lang="en-US" altLang="ja-JP" dirty="0" err="1" smtClean="0">
                <a:solidFill>
                  <a:schemeClr val="tx1"/>
                </a:solidFill>
              </a:rPr>
              <a:t>int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field1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1520" y="4507468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89265" y="577084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線矢印コネクタ 25"/>
          <p:cNvCxnSpPr>
            <a:stCxn id="25" idx="0"/>
            <a:endCxn id="24" idx="2"/>
          </p:cNvCxnSpPr>
          <p:nvPr/>
        </p:nvCxnSpPr>
        <p:spPr>
          <a:xfrm flipH="1" flipV="1">
            <a:off x="755576" y="5376153"/>
            <a:ext cx="585717" cy="394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362599" y="4502322"/>
            <a:ext cx="993937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5" idx="0"/>
            <a:endCxn id="27" idx="2"/>
          </p:cNvCxnSpPr>
          <p:nvPr/>
        </p:nvCxnSpPr>
        <p:spPr>
          <a:xfrm flipV="1">
            <a:off x="1341293" y="5371007"/>
            <a:ext cx="518275" cy="3998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6026029" y="205774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888840" y="3487340"/>
            <a:ext cx="641245" cy="434343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82359" y="1915472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コードクローンの中に</a:t>
            </a:r>
            <a:endParaRPr lang="en-US" altLang="ja-JP" dirty="0" smtClean="0"/>
          </a:p>
          <a:p>
            <a:r>
              <a:rPr lang="ja-JP" altLang="en-US" dirty="0" smtClean="0"/>
              <a:t>出現する変数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07504" y="1916832"/>
            <a:ext cx="5328592" cy="20882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07504" y="4433340"/>
            <a:ext cx="5328592" cy="1989351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504" y="15475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8150" y="406400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88224" y="3119927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コードクローン中に</a:t>
            </a:r>
            <a:endParaRPr lang="en-US" altLang="ja-JP" dirty="0" smtClean="0"/>
          </a:p>
          <a:p>
            <a:r>
              <a:rPr lang="ja-JP" altLang="en-US" dirty="0" smtClean="0"/>
              <a:t>出現する変数の</a:t>
            </a:r>
            <a:endParaRPr lang="en-US" altLang="ja-JP" dirty="0" smtClean="0"/>
          </a:p>
          <a:p>
            <a:r>
              <a:rPr lang="ja-JP" altLang="en-US" dirty="0" smtClean="0"/>
              <a:t>データフローに存在する</a:t>
            </a:r>
            <a:endParaRPr lang="en-US" altLang="ja-JP" dirty="0" smtClean="0"/>
          </a:p>
          <a:p>
            <a:r>
              <a:rPr lang="ja-JP" altLang="en-US" dirty="0" smtClean="0"/>
              <a:t>外部要素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84168" y="499712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外部要素の集合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114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調査結果（</a:t>
            </a:r>
            <a:r>
              <a:rPr lang="en-US" altLang="ja-JP" dirty="0"/>
              <a:t>RQ</a:t>
            </a:r>
            <a:r>
              <a:rPr lang="ja-JP" altLang="en-US" dirty="0" smtClean="0"/>
              <a:t>３）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dirty="0" smtClean="0"/>
              <a:t>７プロジェクト中４プロジェクト抜粋</a:t>
            </a:r>
            <a:endParaRPr lang="en-US" altLang="ja-JP" sz="2400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全プロジェクトで一貫して相関</a:t>
            </a:r>
            <a:r>
              <a:rPr lang="ja-JP" altLang="en-US" sz="2400" dirty="0"/>
              <a:t>係数が高いものは</a:t>
            </a:r>
            <a:r>
              <a:rPr lang="ja-JP" altLang="en-US" sz="2400" dirty="0" smtClean="0"/>
              <a:t>なかった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周辺コードへの依存性は</a:t>
            </a:r>
            <a:r>
              <a:rPr lang="ja-JP" altLang="en-US" sz="2000" dirty="0"/>
              <a:t>，</a:t>
            </a:r>
            <a:r>
              <a:rPr lang="ja-JP" altLang="en-US" sz="2000" dirty="0" smtClean="0"/>
              <a:t>既存のメトリクスでは表現されていない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3721"/>
              </p:ext>
            </p:extLst>
          </p:nvPr>
        </p:nvGraphicFramePr>
        <p:xfrm>
          <a:off x="251522" y="2060848"/>
          <a:ext cx="8568951" cy="3240000"/>
        </p:xfrm>
        <a:graphic>
          <a:graphicData uri="http://schemas.openxmlformats.org/drawingml/2006/table">
            <a:tbl>
              <a:tblPr/>
              <a:tblGrid>
                <a:gridCol w="1722501"/>
                <a:gridCol w="2325380"/>
                <a:gridCol w="904214"/>
                <a:gridCol w="904214"/>
                <a:gridCol w="904214"/>
                <a:gridCol w="904214"/>
                <a:gridCol w="904214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 smtClean="0">
                          <a:effectLst/>
                        </a:rPr>
                        <a:t>プロジェクト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POP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RNR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Argouml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0.029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0.215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0.416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0.160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-0.222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0.054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0.158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0.255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0.150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-0.255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DataCrow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-0.126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0.466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0.592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0.445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-0.252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0.512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-0.300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jEdit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-0.159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0.640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0.551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0.249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-0.109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0.579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0.493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0.201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-0.197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LaTeXDraw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0.633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0.301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0.594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0.433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-0.383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0.659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0.259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0.570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0.408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RQ2</a:t>
            </a:r>
            <a:r>
              <a:rPr kumimoji="1" lang="ja-JP" altLang="en-US" dirty="0" smtClean="0"/>
              <a:t>：結果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656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2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：結果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ウィルコクストンの順位和検定による片側検定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同一</a:t>
            </a:r>
            <a:r>
              <a:rPr lang="en-US" altLang="ja-JP" sz="2400" dirty="0"/>
              <a:t>,</a:t>
            </a:r>
            <a:r>
              <a:rPr lang="ja-JP" altLang="en-US" sz="2400" dirty="0"/>
              <a:t>または</a:t>
            </a:r>
            <a:r>
              <a:rPr lang="en-US" altLang="ja-JP" sz="2400" dirty="0"/>
              <a:t>,</a:t>
            </a:r>
            <a:r>
              <a:rPr lang="ja-JP" altLang="en-US" sz="2400" dirty="0"/>
              <a:t>類似</a:t>
            </a:r>
            <a:r>
              <a:rPr lang="ja-JP" altLang="en-US" sz="2400" dirty="0" smtClean="0"/>
              <a:t>したコード片</a:t>
            </a:r>
            <a:endParaRPr lang="en-US" altLang="ja-JP" sz="2400" dirty="0" smtClean="0"/>
          </a:p>
          <a:p>
            <a:r>
              <a:rPr lang="ja-JP" altLang="en-US" sz="2400" dirty="0" smtClean="0"/>
              <a:t>ソフトウェア</a:t>
            </a:r>
            <a:r>
              <a:rPr lang="ja-JP" altLang="en-US" sz="2400" dirty="0"/>
              <a:t>の保守コストを大きくする</a:t>
            </a:r>
            <a:r>
              <a:rPr lang="ja-JP" altLang="en-US" sz="2400" dirty="0" smtClean="0"/>
              <a:t>要因</a:t>
            </a:r>
            <a:endParaRPr lang="en-US" altLang="ja-JP" sz="2400" dirty="0"/>
          </a:p>
          <a:p>
            <a:pPr lvl="1"/>
            <a:endParaRPr lang="en-US" altLang="ja-JP" sz="1800" dirty="0"/>
          </a:p>
          <a:p>
            <a:endParaRPr kumimoji="1" lang="ja-JP" altLang="en-US" sz="2000" dirty="0"/>
          </a:p>
        </p:txBody>
      </p:sp>
      <p:sp>
        <p:nvSpPr>
          <p:cNvPr id="4" name="メモ 3"/>
          <p:cNvSpPr/>
          <p:nvPr/>
        </p:nvSpPr>
        <p:spPr bwMode="auto">
          <a:xfrm flipH="1">
            <a:off x="1613348" y="3140968"/>
            <a:ext cx="1872208" cy="2448272"/>
          </a:xfrm>
          <a:prstGeom prst="foldedCorne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1829372" y="3583372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sp>
        <p:nvSpPr>
          <p:cNvPr id="6" name="メモ 5"/>
          <p:cNvSpPr/>
          <p:nvPr/>
        </p:nvSpPr>
        <p:spPr bwMode="auto">
          <a:xfrm flipH="1">
            <a:off x="4552640" y="3140968"/>
            <a:ext cx="1872208" cy="2448272"/>
          </a:xfrm>
          <a:prstGeom prst="foldedCorne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3269532" y="3871404"/>
            <a:ext cx="1512168" cy="2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直線矢印コネクタ 7"/>
          <p:cNvCxnSpPr/>
          <p:nvPr/>
        </p:nvCxnSpPr>
        <p:spPr bwMode="auto">
          <a:xfrm flipV="1">
            <a:off x="2549452" y="4087428"/>
            <a:ext cx="76" cy="335185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角丸四角形 8"/>
          <p:cNvSpPr/>
          <p:nvPr/>
        </p:nvSpPr>
        <p:spPr>
          <a:xfrm>
            <a:off x="7013948" y="3921675"/>
            <a:ext cx="144016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クローンセット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829372" y="4447468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781700" y="3583372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3269532" y="4087428"/>
            <a:ext cx="2088232" cy="504058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角丸四角形 17"/>
          <p:cNvSpPr/>
          <p:nvPr/>
        </p:nvSpPr>
        <p:spPr>
          <a:xfrm>
            <a:off x="1397324" y="3439354"/>
            <a:ext cx="5184576" cy="165618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cxnSp>
        <p:nvCxnSpPr>
          <p:cNvPr id="29" name="直線矢印コネクタ 28"/>
          <p:cNvCxnSpPr>
            <a:stCxn id="9" idx="1"/>
            <a:endCxn id="18" idx="3"/>
          </p:cNvCxnSpPr>
          <p:nvPr/>
        </p:nvCxnSpPr>
        <p:spPr>
          <a:xfrm flipH="1">
            <a:off x="6581900" y="4137699"/>
            <a:ext cx="432048" cy="12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768541" y="3558401"/>
            <a:ext cx="547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類似</a:t>
            </a:r>
            <a:endParaRPr lang="ja-JP" altLang="en-US" sz="1200" b="1" dirty="0"/>
          </a:p>
        </p:txBody>
      </p:sp>
      <p:sp>
        <p:nvSpPr>
          <p:cNvPr id="2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コードクローンに対する調査の難しさ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527" y="1843662"/>
            <a:ext cx="3600401" cy="4392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Microsoft Yi Baiti" pitchFamily="66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method1(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a ,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b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x =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getX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y = a + b 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if( x &gt; 100 )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　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　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99992" y="1843662"/>
            <a:ext cx="3744416" cy="43924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field1;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void method2(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p ,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q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s =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getX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() + q;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y = p + q + field1;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if( s &lt; 90 ){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499992" y="4486200"/>
            <a:ext cx="3744416" cy="103103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Microsoft Yi Baiti" pitchFamily="66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1" kern="0" dirty="0" smtClean="0">
                <a:solidFill>
                  <a:prstClr val="black"/>
                </a:solidFill>
                <a:latin typeface="Microsoft Yi Baiti" pitchFamily="66" charset="0"/>
                <a:ea typeface="MS UI Gothic" pitchFamily="50" charset="-128"/>
              </a:rPr>
              <a:t> 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s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etValue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s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y++;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call();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347614" y="2924944"/>
            <a:ext cx="2515736" cy="432048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625727" y="2924944"/>
            <a:ext cx="2376264" cy="432048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323527" y="4039906"/>
            <a:ext cx="1994520" cy="421581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4525581" y="4039906"/>
            <a:ext cx="1718415" cy="390810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0346" y="4496329"/>
            <a:ext cx="3583582" cy="104527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icrosoft Yi Baiti" pitchFamily="66" charset="0"/>
                <a:ea typeface="Microsoft Yi Baiti" pitchFamily="66" charset="0"/>
              </a:rPr>
              <a:t> </a:t>
            </a:r>
            <a:r>
              <a:rPr kumimoji="0" lang="en-US" altLang="ja-JP" sz="2400" b="1" kern="0" dirty="0" err="1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setValue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x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y++;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call();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403648" y="-13955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レーム 26"/>
          <p:cNvSpPr/>
          <p:nvPr/>
        </p:nvSpPr>
        <p:spPr>
          <a:xfrm>
            <a:off x="1814388" y="4520547"/>
            <a:ext cx="309339" cy="347668"/>
          </a:xfrm>
          <a:prstGeom prst="frame">
            <a:avLst>
              <a:gd name="adj1" fmla="val 0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29" name="直線矢印コネクタ 28"/>
          <p:cNvCxnSpPr>
            <a:stCxn id="16" idx="2"/>
            <a:endCxn id="27" idx="0"/>
          </p:cNvCxnSpPr>
          <p:nvPr/>
        </p:nvCxnSpPr>
        <p:spPr>
          <a:xfrm>
            <a:off x="1605482" y="3356992"/>
            <a:ext cx="363576" cy="1163555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7" idx="2"/>
            <a:endCxn id="34" idx="0"/>
          </p:cNvCxnSpPr>
          <p:nvPr/>
        </p:nvCxnSpPr>
        <p:spPr>
          <a:xfrm>
            <a:off x="5813859" y="3356992"/>
            <a:ext cx="275469" cy="1139337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レーム 33"/>
          <p:cNvSpPr/>
          <p:nvPr/>
        </p:nvSpPr>
        <p:spPr>
          <a:xfrm>
            <a:off x="5934658" y="4496329"/>
            <a:ext cx="309339" cy="347668"/>
          </a:xfrm>
          <a:prstGeom prst="frame">
            <a:avLst>
              <a:gd name="adj1" fmla="val 0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39551" y="5018968"/>
            <a:ext cx="7920881" cy="151216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400" dirty="0">
                <a:solidFill>
                  <a:schemeClr val="tx1"/>
                </a:solidFill>
              </a:rPr>
              <a:t>コードクローンの周辺との依存関係がどのくらいあるのかはわかって</a:t>
            </a:r>
            <a:r>
              <a:rPr lang="ja-JP" altLang="en-US" sz="2400" dirty="0" smtClean="0">
                <a:solidFill>
                  <a:schemeClr val="tx1"/>
                </a:solidFill>
              </a:rPr>
              <a:t>いない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7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</a:t>
            </a:r>
            <a:r>
              <a:rPr lang="ja-JP" altLang="en-US" dirty="0" smtClean="0"/>
              <a:t>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コードクローンの周辺コードへの依存性を調査する</a:t>
            </a:r>
            <a:endParaRPr kumimoji="1" lang="en-US" altLang="ja-JP" dirty="0" smtClean="0"/>
          </a:p>
          <a:p>
            <a:pPr lvl="1"/>
            <a:r>
              <a:rPr lang="en-US" altLang="ja-JP" b="1" dirty="0"/>
              <a:t>RQ1</a:t>
            </a:r>
            <a:r>
              <a:rPr lang="ja-JP" altLang="en-US" b="1" dirty="0"/>
              <a:t>：</a:t>
            </a:r>
            <a:r>
              <a:rPr lang="ja-JP" altLang="en-US" b="1" dirty="0" smtClean="0"/>
              <a:t>各コードクローンにとって，</a:t>
            </a:r>
            <a:r>
              <a:rPr lang="ja-JP" altLang="en-US" b="1" dirty="0"/>
              <a:t>周辺</a:t>
            </a:r>
            <a:r>
              <a:rPr lang="ja-JP" altLang="en-US" b="1" dirty="0" smtClean="0"/>
              <a:t>コードは</a:t>
            </a:r>
            <a:r>
              <a:rPr lang="ja-JP" altLang="en-US" b="1" dirty="0"/>
              <a:t>どれ</a:t>
            </a:r>
            <a:r>
              <a:rPr lang="ja-JP" altLang="en-US" b="1" dirty="0" smtClean="0"/>
              <a:t>ぐらい多いか</a:t>
            </a:r>
            <a:endParaRPr lang="en-US" altLang="ja-JP" b="1" dirty="0"/>
          </a:p>
          <a:p>
            <a:pPr lvl="1"/>
            <a:r>
              <a:rPr lang="en-US" altLang="ja-JP" b="1" dirty="0" smtClean="0"/>
              <a:t>RQ2</a:t>
            </a:r>
            <a:r>
              <a:rPr lang="ja-JP" altLang="en-US" b="1" dirty="0"/>
              <a:t>：</a:t>
            </a:r>
            <a:r>
              <a:rPr lang="ja-JP" altLang="en-US" b="1" dirty="0" smtClean="0"/>
              <a:t>各コードクローン</a:t>
            </a:r>
            <a:r>
              <a:rPr lang="ja-JP" altLang="en-US" b="1" dirty="0"/>
              <a:t>の周辺</a:t>
            </a:r>
            <a:r>
              <a:rPr lang="ja-JP" altLang="en-US" b="1" dirty="0" smtClean="0"/>
              <a:t>コードは，</a:t>
            </a:r>
            <a:r>
              <a:rPr lang="ja-JP" altLang="en-US" b="1" dirty="0"/>
              <a:t>同一のクローンセットの中でどれ</a:t>
            </a:r>
            <a:r>
              <a:rPr lang="ja-JP" altLang="en-US" b="1" dirty="0" smtClean="0"/>
              <a:t>だけ一致するか</a:t>
            </a:r>
            <a:endParaRPr lang="en-US" altLang="ja-JP" b="1" dirty="0"/>
          </a:p>
          <a:p>
            <a:pPr lvl="1"/>
            <a:r>
              <a:rPr lang="en-US" altLang="ja-JP" dirty="0" smtClean="0"/>
              <a:t>RQ3</a:t>
            </a:r>
            <a:r>
              <a:rPr lang="ja-JP" altLang="en-US" dirty="0" smtClean="0"/>
              <a:t>：周辺</a:t>
            </a:r>
            <a:r>
              <a:rPr lang="ja-JP" altLang="en-US" dirty="0"/>
              <a:t>コードに基づくメトリクス</a:t>
            </a:r>
            <a:r>
              <a:rPr lang="ja-JP" altLang="en-US" dirty="0" smtClean="0"/>
              <a:t>は他のコードクローンメトリクス</a:t>
            </a:r>
            <a:r>
              <a:rPr lang="ja-JP" altLang="en-US" dirty="0"/>
              <a:t>と同様な傾向を持つか</a:t>
            </a:r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1115616" y="5589240"/>
            <a:ext cx="7056784" cy="792088"/>
          </a:xfrm>
          <a:prstGeom prst="flowChartAlternateProcess">
            <a:avLst/>
          </a:prstGeom>
          <a:solidFill>
            <a:srgbClr val="FFCC99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本発表では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RQ1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RQ2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の結果のみ紹介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2636912"/>
            <a:ext cx="7776864" cy="1944216"/>
          </a:xfrm>
          <a:prstGeom prst="rect">
            <a:avLst/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周辺コードとは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コードクローンのコード片の実行を制御する文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if</a:t>
            </a:r>
            <a:r>
              <a:rPr lang="ja-JP" altLang="en-US" dirty="0" smtClean="0"/>
              <a:t> 文，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文など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コードクローンが存在するメソッド外部からのデータを受け取る部分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コードクローンを含むメソッドの仮引数，フィールド</a:t>
            </a:r>
            <a:r>
              <a:rPr lang="ja-JP" altLang="en-US" dirty="0"/>
              <a:t>，</a:t>
            </a:r>
            <a:r>
              <a:rPr lang="ja-JP" altLang="en-US" dirty="0" smtClean="0"/>
              <a:t>引数なしメソッドの戻り値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これらを外部要素と呼ぶ</a:t>
            </a:r>
            <a:endParaRPr lang="en-US" altLang="ja-JP" dirty="0" smtClean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各リサーチクエスチョンに対し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調査するメトリクス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RQ1</a:t>
            </a:r>
            <a:endParaRPr lang="en-US" altLang="ja-JP" dirty="0"/>
          </a:p>
          <a:p>
            <a:pPr lvl="1"/>
            <a:r>
              <a:rPr lang="ja-JP" altLang="en-US" dirty="0"/>
              <a:t>コードクローン</a:t>
            </a:r>
            <a:r>
              <a:rPr lang="ja-JP" altLang="en-US" dirty="0" smtClean="0"/>
              <a:t>あたりの外部要素の数</a:t>
            </a:r>
            <a:endParaRPr lang="en-US" altLang="ja-JP" dirty="0"/>
          </a:p>
          <a:p>
            <a:r>
              <a:rPr kumimoji="1" lang="en-US" altLang="ja-JP" dirty="0" smtClean="0"/>
              <a:t>RQ2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１つのクローンセット内の各コードクローンが参照している外部要素のうち差分となる数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外部要素の数え方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ja-JP" altLang="en-US" sz="2200" dirty="0" smtClean="0"/>
              <a:t>コードクローン間で一致する外部要素はまとめて１つと数える</a:t>
            </a:r>
            <a:endParaRPr lang="en-US" altLang="ja-JP" sz="1900" b="1" dirty="0" smtClean="0"/>
          </a:p>
          <a:p>
            <a:pPr lvl="1"/>
            <a:r>
              <a:rPr lang="ja-JP" altLang="en-US" sz="1900" b="1" dirty="0" smtClean="0"/>
              <a:t>コードクローンを含むメソッドの仮引数</a:t>
            </a:r>
            <a:r>
              <a:rPr lang="en-US" altLang="ja-JP" sz="1900" dirty="0" smtClean="0"/>
              <a:t>	</a:t>
            </a:r>
          </a:p>
          <a:p>
            <a:pPr lvl="1"/>
            <a:r>
              <a:rPr lang="ja-JP" altLang="en-US" sz="1900" b="1" dirty="0" smtClean="0"/>
              <a:t>フィールド変数</a:t>
            </a:r>
            <a:r>
              <a:rPr lang="en-US" altLang="ja-JP" sz="1900" dirty="0" smtClean="0"/>
              <a:t>				</a:t>
            </a:r>
          </a:p>
          <a:p>
            <a:pPr lvl="1"/>
            <a:r>
              <a:rPr lang="ja-JP" altLang="en-US" sz="1900" b="1" dirty="0" smtClean="0"/>
              <a:t>引数</a:t>
            </a:r>
            <a:r>
              <a:rPr lang="ja-JP" altLang="en-US" sz="1900" b="1" dirty="0"/>
              <a:t>を持たないメソッド</a:t>
            </a:r>
            <a:r>
              <a:rPr lang="ja-JP" altLang="en-US" sz="1900" b="1" dirty="0" smtClean="0"/>
              <a:t>呼び出し</a:t>
            </a:r>
            <a:r>
              <a:rPr lang="en-US" altLang="ja-JP" sz="1900" dirty="0" smtClean="0"/>
              <a:t>		</a:t>
            </a:r>
            <a:endParaRPr lang="en-US" altLang="ja-JP" sz="1900" dirty="0"/>
          </a:p>
          <a:p>
            <a:endParaRPr kumimoji="1" lang="ja-JP" altLang="en-US" sz="1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75475" y="638043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436096" y="1988840"/>
            <a:ext cx="489204" cy="288032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5436096" y="2348880"/>
            <a:ext cx="489204" cy="297535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5436096" y="2708920"/>
            <a:ext cx="489204" cy="279209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997277" y="1988840"/>
            <a:ext cx="2088232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＜型，出現順序＞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フローチャート : 代替処理 8"/>
          <p:cNvSpPr/>
          <p:nvPr/>
        </p:nvSpPr>
        <p:spPr>
          <a:xfrm>
            <a:off x="5997277" y="2700097"/>
            <a:ext cx="2088232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000" dirty="0">
                <a:solidFill>
                  <a:schemeClr val="tx1"/>
                </a:solidFill>
              </a:rPr>
              <a:t>＜型，名前</a:t>
            </a:r>
            <a:r>
              <a:rPr lang="ja-JP" altLang="en-US" sz="2000" dirty="0" smtClean="0">
                <a:solidFill>
                  <a:schemeClr val="tx1"/>
                </a:solidFill>
              </a:rPr>
              <a:t>＞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5997277" y="2348880"/>
            <a:ext cx="2088232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000" dirty="0">
                <a:solidFill>
                  <a:schemeClr val="tx1"/>
                </a:solidFill>
              </a:rPr>
              <a:t>＜型，名前</a:t>
            </a:r>
            <a:r>
              <a:rPr lang="ja-JP" altLang="en-US" sz="2000" dirty="0" smtClean="0">
                <a:solidFill>
                  <a:schemeClr val="tx1"/>
                </a:solidFill>
              </a:rPr>
              <a:t>＞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6801314" y="4397826"/>
            <a:ext cx="690376" cy="1221854"/>
          </a:xfrm>
          <a:prstGeom prst="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65527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4644008" y="5445224"/>
            <a:ext cx="180020" cy="21602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851920" y="4293096"/>
            <a:ext cx="186680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43607" y="4288060"/>
            <a:ext cx="864096" cy="25378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851920" y="4581128"/>
            <a:ext cx="186680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283968" y="4293096"/>
            <a:ext cx="720080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383868" y="3435864"/>
            <a:ext cx="1188132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491880" y="5733256"/>
            <a:ext cx="144016" cy="21602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曲線コネクタ 40"/>
          <p:cNvCxnSpPr>
            <a:endCxn id="32" idx="2"/>
          </p:cNvCxnSpPr>
          <p:nvPr/>
        </p:nvCxnSpPr>
        <p:spPr>
          <a:xfrm rot="16200000" flipV="1">
            <a:off x="4256965" y="4968171"/>
            <a:ext cx="864096" cy="90010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線コネクタ 43"/>
          <p:cNvCxnSpPr>
            <a:stCxn id="35" idx="0"/>
            <a:endCxn id="81" idx="2"/>
          </p:cNvCxnSpPr>
          <p:nvPr/>
        </p:nvCxnSpPr>
        <p:spPr>
          <a:xfrm rot="5400000" flipH="1" flipV="1">
            <a:off x="3761910" y="4671138"/>
            <a:ext cx="864096" cy="1260140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1691680" y="3985617"/>
            <a:ext cx="576064" cy="30244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2411760" y="4000028"/>
            <a:ext cx="57606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475656" y="4581128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47564" y="4288060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439652" y="5445224"/>
            <a:ext cx="216024" cy="21602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47564" y="4581128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23528" y="5733256"/>
            <a:ext cx="144016" cy="21602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曲線コネクタ 17"/>
          <p:cNvCxnSpPr>
            <a:stCxn id="24" idx="3"/>
            <a:endCxn id="16" idx="3"/>
          </p:cNvCxnSpPr>
          <p:nvPr/>
        </p:nvCxnSpPr>
        <p:spPr>
          <a:xfrm flipV="1">
            <a:off x="1655676" y="4414951"/>
            <a:ext cx="252027" cy="1138285"/>
          </a:xfrm>
          <a:prstGeom prst="curvedConnector3">
            <a:avLst>
              <a:gd name="adj1" fmla="val 190705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線コネクタ 36"/>
          <p:cNvCxnSpPr>
            <a:stCxn id="34" idx="1"/>
            <a:endCxn id="69" idx="2"/>
          </p:cNvCxnSpPr>
          <p:nvPr/>
        </p:nvCxnSpPr>
        <p:spPr>
          <a:xfrm rot="10800000" flipH="1">
            <a:off x="323527" y="4869160"/>
            <a:ext cx="837093" cy="972108"/>
          </a:xfrm>
          <a:prstGeom prst="curvedConnector4">
            <a:avLst>
              <a:gd name="adj1" fmla="val -27309"/>
              <a:gd name="adj2" fmla="val 55556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1061610" y="4581128"/>
            <a:ext cx="198022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曲線コネクタ 70"/>
          <p:cNvCxnSpPr>
            <a:endCxn id="66" idx="2"/>
          </p:cNvCxnSpPr>
          <p:nvPr/>
        </p:nvCxnSpPr>
        <p:spPr>
          <a:xfrm flipV="1">
            <a:off x="1259632" y="4288061"/>
            <a:ext cx="720080" cy="437083"/>
          </a:xfrm>
          <a:prstGeom prst="curvedConnector2">
            <a:avLst/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曲線コネクタ 73"/>
          <p:cNvCxnSpPr>
            <a:stCxn id="70" idx="3"/>
            <a:endCxn id="67" idx="2"/>
          </p:cNvCxnSpPr>
          <p:nvPr/>
        </p:nvCxnSpPr>
        <p:spPr>
          <a:xfrm flipV="1">
            <a:off x="1691680" y="4288060"/>
            <a:ext cx="1008112" cy="437084"/>
          </a:xfrm>
          <a:prstGeom prst="curvedConnector2">
            <a:avLst/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5004048" y="4005064"/>
            <a:ext cx="57606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5724128" y="4005064"/>
            <a:ext cx="57606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5220072" y="4293096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4283968" y="4581128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4716016" y="4581128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5148064" y="4581128"/>
            <a:ext cx="57606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06130"/>
            <a:ext cx="1041286" cy="32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曲線コネクタ 59"/>
          <p:cNvCxnSpPr>
            <a:stCxn id="34" idx="1"/>
            <a:endCxn id="70" idx="2"/>
          </p:cNvCxnSpPr>
          <p:nvPr/>
        </p:nvCxnSpPr>
        <p:spPr>
          <a:xfrm rot="10800000" flipH="1">
            <a:off x="323528" y="4869160"/>
            <a:ext cx="1260140" cy="972108"/>
          </a:xfrm>
          <a:prstGeom prst="curvedConnector4">
            <a:avLst>
              <a:gd name="adj1" fmla="val -18141"/>
              <a:gd name="adj2" fmla="val 55556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曲線コネクタ 64"/>
          <p:cNvCxnSpPr>
            <a:stCxn id="80" idx="1"/>
          </p:cNvCxnSpPr>
          <p:nvPr/>
        </p:nvCxnSpPr>
        <p:spPr>
          <a:xfrm rot="10800000" flipH="1">
            <a:off x="4283967" y="4152512"/>
            <a:ext cx="720081" cy="572632"/>
          </a:xfrm>
          <a:prstGeom prst="curvedConnector3">
            <a:avLst>
              <a:gd name="adj1" fmla="val -31746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曲線コネクタ 71"/>
          <p:cNvCxnSpPr>
            <a:stCxn id="100" idx="0"/>
          </p:cNvCxnSpPr>
          <p:nvPr/>
        </p:nvCxnSpPr>
        <p:spPr>
          <a:xfrm rot="16200000" flipV="1">
            <a:off x="4278399" y="3423431"/>
            <a:ext cx="857232" cy="1458162"/>
          </a:xfrm>
          <a:prstGeom prst="curvedConnector2">
            <a:avLst/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線コネクタ 81"/>
          <p:cNvCxnSpPr>
            <a:stCxn id="35" idx="0"/>
            <a:endCxn id="80" idx="2"/>
          </p:cNvCxnSpPr>
          <p:nvPr/>
        </p:nvCxnSpPr>
        <p:spPr>
          <a:xfrm rot="5400000" flipH="1" flipV="1">
            <a:off x="3545886" y="4887162"/>
            <a:ext cx="864096" cy="82809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曲線コネクタ 85"/>
          <p:cNvCxnSpPr>
            <a:stCxn id="35" idx="0"/>
            <a:endCxn id="100" idx="2"/>
          </p:cNvCxnSpPr>
          <p:nvPr/>
        </p:nvCxnSpPr>
        <p:spPr>
          <a:xfrm rot="5400000" flipH="1" flipV="1">
            <a:off x="4067944" y="4365104"/>
            <a:ext cx="864096" cy="1872208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正方形/長方形 89"/>
          <p:cNvSpPr/>
          <p:nvPr/>
        </p:nvSpPr>
        <p:spPr>
          <a:xfrm>
            <a:off x="1043607" y="4276198"/>
            <a:ext cx="864096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691680" y="3985617"/>
            <a:ext cx="576064" cy="302444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2411760" y="4000028"/>
            <a:ext cx="576064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3383868" y="3435863"/>
            <a:ext cx="1188132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5004048" y="4000028"/>
            <a:ext cx="576064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727501" y="4000028"/>
            <a:ext cx="576064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4283968" y="4293096"/>
            <a:ext cx="720080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曲線コネクタ 100"/>
          <p:cNvCxnSpPr>
            <a:stCxn id="81" idx="2"/>
            <a:endCxn id="95" idx="2"/>
          </p:cNvCxnSpPr>
          <p:nvPr/>
        </p:nvCxnSpPr>
        <p:spPr>
          <a:xfrm rot="5400000" flipH="1" flipV="1">
            <a:off x="5129230" y="3982857"/>
            <a:ext cx="581100" cy="1191505"/>
          </a:xfrm>
          <a:prstGeom prst="curvedConnector3">
            <a:avLst>
              <a:gd name="adj1" fmla="val -39339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16" grpId="0" animBg="1"/>
      <p:bldP spid="31" grpId="0" animBg="1"/>
      <p:bldP spid="32" grpId="0" animBg="1"/>
      <p:bldP spid="33" grpId="0" animBg="1"/>
      <p:bldP spid="35" grpId="0" animBg="1"/>
      <p:bldP spid="66" grpId="0" animBg="1"/>
      <p:bldP spid="67" grpId="0" animBg="1"/>
      <p:bldP spid="70" grpId="0" animBg="1"/>
      <p:bldP spid="15" grpId="0" animBg="1"/>
      <p:bldP spid="24" grpId="0" animBg="1"/>
      <p:bldP spid="30" grpId="0" animBg="1"/>
      <p:bldP spid="34" grpId="0" animBg="1"/>
      <p:bldP spid="69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0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" y="2407765"/>
            <a:ext cx="5399710" cy="43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67266"/>
              </p:ext>
            </p:extLst>
          </p:nvPr>
        </p:nvGraphicFramePr>
        <p:xfrm>
          <a:off x="6012160" y="2947885"/>
          <a:ext cx="1152127" cy="37069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</a:tblGrid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仮引数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仮引数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フィールド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field1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メソッド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getX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06509"/>
              </p:ext>
            </p:extLst>
          </p:nvPr>
        </p:nvGraphicFramePr>
        <p:xfrm>
          <a:off x="6012160" y="2304256"/>
          <a:ext cx="3024127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差分になる</a:t>
            </a:r>
            <a:r>
              <a:rPr kumimoji="1" lang="ja-JP" altLang="en-US" dirty="0" smtClean="0"/>
              <a:t>外部要素の数え方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 smtClean="0"/>
              <a:t>コードクローンの外部要素</a:t>
            </a:r>
            <a:r>
              <a:rPr lang="ja-JP" altLang="en-US" sz="2000" dirty="0"/>
              <a:t>のうち</a:t>
            </a:r>
            <a:r>
              <a:rPr lang="ja-JP" altLang="en-US" sz="2000" dirty="0" smtClean="0"/>
              <a:t>，対応関係が</a:t>
            </a:r>
            <a:r>
              <a:rPr lang="ja-JP" altLang="en-US" sz="2000" dirty="0"/>
              <a:t>一致して</a:t>
            </a:r>
            <a:r>
              <a:rPr lang="ja-JP" altLang="en-US" sz="2000" dirty="0" smtClean="0"/>
              <a:t>いない外部要素を差分とする</a:t>
            </a:r>
            <a:endParaRPr lang="ja-JP" altLang="en-US" sz="2000" dirty="0"/>
          </a:p>
          <a:p>
            <a:endParaRPr kumimoji="1" lang="ja-JP" altLang="en-US" dirty="0"/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7804260" y="6596012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67175"/>
              </p:ext>
            </p:extLst>
          </p:nvPr>
        </p:nvGraphicFramePr>
        <p:xfrm>
          <a:off x="6009044" y="2318504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07810"/>
              </p:ext>
            </p:extLst>
          </p:nvPr>
        </p:nvGraphicFramePr>
        <p:xfrm>
          <a:off x="6003302" y="2311746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16710"/>
              </p:ext>
            </p:extLst>
          </p:nvPr>
        </p:nvGraphicFramePr>
        <p:xfrm>
          <a:off x="6005173" y="2300363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右矢印 18"/>
          <p:cNvSpPr/>
          <p:nvPr/>
        </p:nvSpPr>
        <p:spPr>
          <a:xfrm>
            <a:off x="5450948" y="3645024"/>
            <a:ext cx="489204" cy="1224136"/>
          </a:xfrm>
          <a:prstGeom prst="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7813"/>
              </p:ext>
            </p:extLst>
          </p:nvPr>
        </p:nvGraphicFramePr>
        <p:xfrm>
          <a:off x="5998545" y="2317602"/>
          <a:ext cx="3024127" cy="43562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359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3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1043608" y="6021735"/>
            <a:ext cx="561372" cy="461665"/>
            <a:chOff x="1115616" y="5990778"/>
            <a:chExt cx="561372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115616" y="5990778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(1)</a:t>
              </a:r>
              <a:endParaRPr kumimoji="1" lang="ja-JP" altLang="en-US" sz="2400" dirty="0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115616" y="5990778"/>
              <a:ext cx="561372" cy="458291"/>
            </a:xfrm>
            <a:prstGeom prst="rect">
              <a:avLst/>
            </a:pr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637703" y="6021735"/>
            <a:ext cx="764564" cy="465039"/>
            <a:chOff x="3635896" y="5987404"/>
            <a:chExt cx="764564" cy="465039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635896" y="5987404"/>
              <a:ext cx="764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(2)</a:t>
              </a:r>
              <a:endParaRPr kumimoji="1" lang="ja-JP" altLang="en-US" sz="2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635896" y="5994152"/>
              <a:ext cx="561372" cy="458291"/>
            </a:xfrm>
            <a:prstGeom prst="rect">
              <a:avLst/>
            </a:pr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フレーム 30"/>
          <p:cNvSpPr/>
          <p:nvPr/>
        </p:nvSpPr>
        <p:spPr>
          <a:xfrm>
            <a:off x="1169624" y="4941168"/>
            <a:ext cx="309339" cy="347668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5" name="フローチャート : 代替処理 14"/>
          <p:cNvSpPr/>
          <p:nvPr/>
        </p:nvSpPr>
        <p:spPr>
          <a:xfrm>
            <a:off x="7244445" y="3889623"/>
            <a:ext cx="774414" cy="855154"/>
          </a:xfrm>
          <a:prstGeom prst="flowChartAlternateProcess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レーム 33"/>
          <p:cNvSpPr/>
          <p:nvPr/>
        </p:nvSpPr>
        <p:spPr>
          <a:xfrm>
            <a:off x="3763719" y="4941168"/>
            <a:ext cx="309339" cy="347668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35" name="フレーム 34"/>
          <p:cNvSpPr/>
          <p:nvPr/>
        </p:nvSpPr>
        <p:spPr>
          <a:xfrm>
            <a:off x="177281" y="5315465"/>
            <a:ext cx="218256" cy="345783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36" name="フレーム 35"/>
          <p:cNvSpPr/>
          <p:nvPr/>
        </p:nvSpPr>
        <p:spPr>
          <a:xfrm>
            <a:off x="2771800" y="5301208"/>
            <a:ext cx="218256" cy="345783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32" name="曲線コネクタ 31"/>
          <p:cNvCxnSpPr/>
          <p:nvPr/>
        </p:nvCxnSpPr>
        <p:spPr>
          <a:xfrm rot="5400000" flipH="1" flipV="1">
            <a:off x="2621341" y="3650471"/>
            <a:ext cx="12700" cy="2594095"/>
          </a:xfrm>
          <a:prstGeom prst="curvedConnector3">
            <a:avLst>
              <a:gd name="adj1" fmla="val 540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曲線コネクタ 40"/>
          <p:cNvCxnSpPr>
            <a:stCxn id="35" idx="0"/>
            <a:endCxn id="36" idx="0"/>
          </p:cNvCxnSpPr>
          <p:nvPr/>
        </p:nvCxnSpPr>
        <p:spPr>
          <a:xfrm rot="5400000" flipH="1" flipV="1">
            <a:off x="1576540" y="4011078"/>
            <a:ext cx="14257" cy="2594519"/>
          </a:xfrm>
          <a:prstGeom prst="curvedConnector3">
            <a:avLst>
              <a:gd name="adj1" fmla="val 3640892"/>
            </a:avLst>
          </a:prstGeom>
          <a:ln w="254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レーム 48"/>
          <p:cNvSpPr/>
          <p:nvPr/>
        </p:nvSpPr>
        <p:spPr>
          <a:xfrm>
            <a:off x="467544" y="3544140"/>
            <a:ext cx="218256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0" name="フレーム 49"/>
          <p:cNvSpPr/>
          <p:nvPr/>
        </p:nvSpPr>
        <p:spPr>
          <a:xfrm>
            <a:off x="827584" y="3544140"/>
            <a:ext cx="756084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46" name="曲線コネクタ 45"/>
          <p:cNvCxnSpPr>
            <a:stCxn id="50" idx="2"/>
            <a:endCxn id="31" idx="0"/>
          </p:cNvCxnSpPr>
          <p:nvPr/>
        </p:nvCxnSpPr>
        <p:spPr>
          <a:xfrm rot="16200000" flipH="1">
            <a:off x="760904" y="4377778"/>
            <a:ext cx="1008112" cy="118668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レーム 52"/>
          <p:cNvSpPr/>
          <p:nvPr/>
        </p:nvSpPr>
        <p:spPr>
          <a:xfrm>
            <a:off x="3445509" y="3523180"/>
            <a:ext cx="627549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4" name="フレーム 53"/>
          <p:cNvSpPr/>
          <p:nvPr/>
        </p:nvSpPr>
        <p:spPr>
          <a:xfrm>
            <a:off x="4258226" y="3544140"/>
            <a:ext cx="313774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5" name="フレーム 54"/>
          <p:cNvSpPr/>
          <p:nvPr/>
        </p:nvSpPr>
        <p:spPr>
          <a:xfrm>
            <a:off x="4978704" y="3196074"/>
            <a:ext cx="241368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56" name="曲線コネクタ 55"/>
          <p:cNvCxnSpPr>
            <a:endCxn id="34" idx="0"/>
          </p:cNvCxnSpPr>
          <p:nvPr/>
        </p:nvCxnSpPr>
        <p:spPr>
          <a:xfrm rot="16200000" flipH="1">
            <a:off x="3334780" y="4357559"/>
            <a:ext cx="1008112" cy="159106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レーム 60"/>
          <p:cNvSpPr/>
          <p:nvPr/>
        </p:nvSpPr>
        <p:spPr>
          <a:xfrm>
            <a:off x="3131735" y="3554620"/>
            <a:ext cx="156887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60" name="直線矢印コネクタ 59"/>
          <p:cNvCxnSpPr>
            <a:stCxn id="55" idx="2"/>
            <a:endCxn id="54" idx="3"/>
          </p:cNvCxnSpPr>
          <p:nvPr/>
        </p:nvCxnSpPr>
        <p:spPr>
          <a:xfrm flipH="1">
            <a:off x="4572000" y="3564030"/>
            <a:ext cx="527388" cy="164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フローチャート : 代替処理 65"/>
          <p:cNvSpPr/>
          <p:nvPr/>
        </p:nvSpPr>
        <p:spPr>
          <a:xfrm>
            <a:off x="8171259" y="4848987"/>
            <a:ext cx="774414" cy="855154"/>
          </a:xfrm>
          <a:prstGeom prst="flowChartAlternateProcess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矢印コネクタ 68"/>
          <p:cNvCxnSpPr>
            <a:stCxn id="54" idx="2"/>
            <a:endCxn id="34" idx="0"/>
          </p:cNvCxnSpPr>
          <p:nvPr/>
        </p:nvCxnSpPr>
        <p:spPr>
          <a:xfrm flipH="1">
            <a:off x="3918389" y="3912096"/>
            <a:ext cx="496724" cy="1029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15" grpId="0" animBg="1"/>
      <p:bldP spid="34" grpId="0" animBg="1"/>
      <p:bldP spid="35" grpId="0" animBg="1"/>
      <p:bldP spid="36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61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調査対象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7</a:t>
            </a:r>
            <a:r>
              <a:rPr lang="ja-JP" altLang="en-US" dirty="0" smtClean="0"/>
              <a:t>つのオープンソース</a:t>
            </a:r>
            <a:r>
              <a:rPr lang="ja-JP" altLang="en-US" dirty="0"/>
              <a:t>ソフトウェア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4697"/>
              </p:ext>
            </p:extLst>
          </p:nvPr>
        </p:nvGraphicFramePr>
        <p:xfrm>
          <a:off x="611559" y="2348880"/>
          <a:ext cx="7920882" cy="3538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1"/>
                <a:gridCol w="1512168"/>
                <a:gridCol w="2448272"/>
                <a:gridCol w="1800201"/>
              </a:tblGrid>
              <a:tr h="4140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プロジェクト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バージョン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ソースコードの行数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（コメント，空白を除く）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ファイル数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ArgoUML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109105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1318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Data Crow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3.9.17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68139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LaTeXDraw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3.0.0(a4)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35999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Sweet Home 3D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dk1"/>
                          </a:solidFill>
                        </a:rPr>
                        <a:t>74352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JWebMail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11173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jEdit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103317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muCommander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0.8.5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dk1"/>
                          </a:solidFill>
                        </a:rPr>
                        <a:t>76739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1069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2">
  <a:themeElements>
    <a:clrScheme name="sel2006-white 13">
      <a:dk1>
        <a:srgbClr val="000000"/>
      </a:dk1>
      <a:lt1>
        <a:srgbClr val="FFFFFF"/>
      </a:lt1>
      <a:dk2>
        <a:srgbClr val="000000"/>
      </a:dk2>
      <a:lt2>
        <a:srgbClr val="EDEDFF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3366"/>
      </a:hlink>
      <a:folHlink>
        <a:srgbClr val="99CC00"/>
      </a:folHlink>
    </a:clrScheme>
    <a:fontScheme name="sel2006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6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3">
        <a:dk1>
          <a:srgbClr val="000000"/>
        </a:dk1>
        <a:lt1>
          <a:srgbClr val="FFFFFF"/>
        </a:lt1>
        <a:dk2>
          <a:srgbClr val="000000"/>
        </a:dk2>
        <a:lt2>
          <a:srgbClr val="EDEDFF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l2006-white">
  <a:themeElements>
    <a:clrScheme name="sel2006-white 13">
      <a:dk1>
        <a:srgbClr val="000000"/>
      </a:dk1>
      <a:lt1>
        <a:srgbClr val="FFFFFF"/>
      </a:lt1>
      <a:dk2>
        <a:srgbClr val="000000"/>
      </a:dk2>
      <a:lt2>
        <a:srgbClr val="EDEDFF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3366"/>
      </a:hlink>
      <a:folHlink>
        <a:srgbClr val="99CC00"/>
      </a:folHlink>
    </a:clrScheme>
    <a:fontScheme name="sel2006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6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3">
        <a:dk1>
          <a:srgbClr val="000000"/>
        </a:dk1>
        <a:lt1>
          <a:srgbClr val="FFFFFF"/>
        </a:lt1>
        <a:dk2>
          <a:srgbClr val="000000"/>
        </a:dk2>
        <a:lt2>
          <a:srgbClr val="EDEDFF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11131</TotalTime>
  <Words>1280</Words>
  <Application>Microsoft Office PowerPoint</Application>
  <PresentationFormat>画面に合わせる (4:3)</PresentationFormat>
  <Paragraphs>408</Paragraphs>
  <Slides>19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テーマ2</vt:lpstr>
      <vt:lpstr>Sel-CoolMetal-white</vt:lpstr>
      <vt:lpstr>テーマ1</vt:lpstr>
      <vt:lpstr>sel2006-white</vt:lpstr>
      <vt:lpstr>コードクローンの理解支援を目的としたコードクローン周辺コードの解析</vt:lpstr>
      <vt:lpstr>コードクローン</vt:lpstr>
      <vt:lpstr>コードクローンに対する調査の難しさ</vt:lpstr>
      <vt:lpstr>研究の目的</vt:lpstr>
      <vt:lpstr>周辺コードとは</vt:lpstr>
      <vt:lpstr>各リサーチクエスチョンに対し 調査するメトリクス</vt:lpstr>
      <vt:lpstr>外部要素の数え方</vt:lpstr>
      <vt:lpstr>差分になる外部要素の数え方</vt:lpstr>
      <vt:lpstr>調査対象</vt:lpstr>
      <vt:lpstr>調査結果（RQ１）</vt:lpstr>
      <vt:lpstr>調査結果（RQ２）</vt:lpstr>
      <vt:lpstr>考察</vt:lpstr>
      <vt:lpstr>周辺コード調査用ツールの試作</vt:lpstr>
      <vt:lpstr>まとめ</vt:lpstr>
      <vt:lpstr>PowerPoint プレゼンテーション</vt:lpstr>
      <vt:lpstr>PowerPoint プレゼンテーション</vt:lpstr>
      <vt:lpstr>調査結果（RQ３）</vt:lpstr>
      <vt:lpstr>RQ2：結果</vt:lpstr>
      <vt:lpstr>RQ1：結果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odkhuu</dc:creator>
  <cp:lastModifiedBy>odkhuu</cp:lastModifiedBy>
  <cp:revision>269</cp:revision>
  <cp:lastPrinted>2013-02-16T14:36:30Z</cp:lastPrinted>
  <dcterms:created xsi:type="dcterms:W3CDTF">2013-02-10T12:20:50Z</dcterms:created>
  <dcterms:modified xsi:type="dcterms:W3CDTF">2013-03-14T07:40:26Z</dcterms:modified>
</cp:coreProperties>
</file>