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6" r:id="rId3"/>
    <p:sldId id="291" r:id="rId4"/>
    <p:sldId id="313" r:id="rId5"/>
    <p:sldId id="293" r:id="rId6"/>
    <p:sldId id="321" r:id="rId7"/>
    <p:sldId id="270" r:id="rId8"/>
    <p:sldId id="301" r:id="rId9"/>
    <p:sldId id="286" r:id="rId10"/>
    <p:sldId id="323" r:id="rId11"/>
    <p:sldId id="288" r:id="rId12"/>
    <p:sldId id="289" r:id="rId13"/>
    <p:sldId id="283" r:id="rId14"/>
    <p:sldId id="294" r:id="rId15"/>
    <p:sldId id="322" r:id="rId16"/>
    <p:sldId id="295" r:id="rId17"/>
    <p:sldId id="296" r:id="rId18"/>
    <p:sldId id="318" r:id="rId19"/>
    <p:sldId id="330" r:id="rId20"/>
    <p:sldId id="309" r:id="rId21"/>
    <p:sldId id="314" r:id="rId22"/>
    <p:sldId id="298" r:id="rId23"/>
    <p:sldId id="324" r:id="rId24"/>
    <p:sldId id="299" r:id="rId2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CCFF"/>
    <a:srgbClr val="FFCC99"/>
    <a:srgbClr val="04B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9" autoAdjust="0"/>
    <p:restoredTop sz="88686" autoAdjust="0"/>
  </p:normalViewPr>
  <p:slideViewPr>
    <p:cSldViewPr>
      <p:cViewPr varScale="1">
        <p:scale>
          <a:sx n="65" d="100"/>
          <a:sy n="65" d="100"/>
        </p:scale>
        <p:origin x="1494" y="78"/>
      </p:cViewPr>
      <p:guideLst>
        <p:guide orient="horz" pos="2160"/>
        <p:guide pos="2880"/>
      </p:guideLst>
    </p:cSldViewPr>
  </p:slideViewPr>
  <p:outlineViewPr>
    <p:cViewPr>
      <p:scale>
        <a:sx n="33" d="100"/>
        <a:sy n="33" d="100"/>
      </p:scale>
      <p:origin x="0" y="-9408"/>
    </p:cViewPr>
  </p:outlineViewPr>
  <p:notesTextViewPr>
    <p:cViewPr>
      <p:scale>
        <a:sx n="100" d="100"/>
        <a:sy n="100" d="100"/>
      </p:scale>
      <p:origin x="0" y="0"/>
    </p:cViewPr>
  </p:notesTextViewPr>
  <p:sorterViewPr>
    <p:cViewPr>
      <p:scale>
        <a:sx n="100" d="100"/>
        <a:sy n="100" d="100"/>
      </p:scale>
      <p:origin x="0" y="-1902"/>
    </p:cViewPr>
  </p:sorterViewPr>
  <p:notesViewPr>
    <p:cSldViewPr>
      <p:cViewPr varScale="1">
        <p:scale>
          <a:sx n="57" d="100"/>
          <a:sy n="57" d="100"/>
        </p:scale>
        <p:origin x="-1836"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F90D88CB-6B5E-4081-BF45-EB0A83CFF024}" type="datetimeFigureOut">
              <a:rPr kumimoji="1" lang="ja-JP" altLang="en-US" smtClean="0"/>
              <a:pPr/>
              <a:t>2014/2/28</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044DD451-C86B-47B5-893A-FA63BF4B801D}" type="slidenum">
              <a:rPr kumimoji="1" lang="ja-JP" altLang="en-US" smtClean="0"/>
              <a:pPr/>
              <a:t>‹#›</a:t>
            </a:fld>
            <a:endParaRPr kumimoji="1" lang="ja-JP" altLang="en-US"/>
          </a:p>
        </p:txBody>
      </p:sp>
    </p:spTree>
    <p:extLst>
      <p:ext uri="{BB962C8B-B14F-4D97-AF65-F5344CB8AC3E}">
        <p14:creationId xmlns:p14="http://schemas.microsoft.com/office/powerpoint/2010/main" val="843331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E2B82C4E-AD58-49D0-AEC7-D72ACC53728A}" type="datetimeFigureOut">
              <a:rPr kumimoji="1" lang="ja-JP" altLang="en-US" smtClean="0"/>
              <a:pPr/>
              <a:t>2014/2/28</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EC64A2AC-3094-4D93-B2BF-789EEE88C157}" type="slidenum">
              <a:rPr kumimoji="1" lang="ja-JP" altLang="en-US" smtClean="0"/>
              <a:pPr/>
              <a:t>‹#›</a:t>
            </a:fld>
            <a:endParaRPr kumimoji="1" lang="ja-JP" altLang="en-US"/>
          </a:p>
        </p:txBody>
      </p:sp>
    </p:spTree>
    <p:extLst>
      <p:ext uri="{BB962C8B-B14F-4D97-AF65-F5344CB8AC3E}">
        <p14:creationId xmlns:p14="http://schemas.microsoft.com/office/powerpoint/2010/main" val="29015506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3</a:t>
            </a:fld>
            <a:endParaRPr kumimoji="1" lang="ja-JP" altLang="en-US"/>
          </a:p>
        </p:txBody>
      </p:sp>
    </p:spTree>
    <p:extLst>
      <p:ext uri="{BB962C8B-B14F-4D97-AF65-F5344CB8AC3E}">
        <p14:creationId xmlns:p14="http://schemas.microsoft.com/office/powerpoint/2010/main" val="183984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4</a:t>
            </a:fld>
            <a:endParaRPr kumimoji="1" lang="ja-JP" altLang="en-US"/>
          </a:p>
        </p:txBody>
      </p:sp>
    </p:spTree>
    <p:extLst>
      <p:ext uri="{BB962C8B-B14F-4D97-AF65-F5344CB8AC3E}">
        <p14:creationId xmlns:p14="http://schemas.microsoft.com/office/powerpoint/2010/main" val="3518899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8</a:t>
            </a:fld>
            <a:endParaRPr kumimoji="1" lang="ja-JP" altLang="en-US"/>
          </a:p>
        </p:txBody>
      </p:sp>
    </p:spTree>
    <p:extLst>
      <p:ext uri="{BB962C8B-B14F-4D97-AF65-F5344CB8AC3E}">
        <p14:creationId xmlns:p14="http://schemas.microsoft.com/office/powerpoint/2010/main" val="272452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9</a:t>
            </a:fld>
            <a:endParaRPr kumimoji="1" lang="ja-JP" altLang="en-US"/>
          </a:p>
        </p:txBody>
      </p:sp>
    </p:spTree>
    <p:extLst>
      <p:ext uri="{BB962C8B-B14F-4D97-AF65-F5344CB8AC3E}">
        <p14:creationId xmlns:p14="http://schemas.microsoft.com/office/powerpoint/2010/main" val="4129109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10</a:t>
            </a:fld>
            <a:endParaRPr kumimoji="1" lang="ja-JP" altLang="en-US"/>
          </a:p>
        </p:txBody>
      </p:sp>
    </p:spTree>
    <p:extLst>
      <p:ext uri="{BB962C8B-B14F-4D97-AF65-F5344CB8AC3E}">
        <p14:creationId xmlns:p14="http://schemas.microsoft.com/office/powerpoint/2010/main" val="1841366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18</a:t>
            </a:fld>
            <a:endParaRPr kumimoji="1" lang="ja-JP" altLang="en-US"/>
          </a:p>
        </p:txBody>
      </p:sp>
    </p:spTree>
    <p:extLst>
      <p:ext uri="{BB962C8B-B14F-4D97-AF65-F5344CB8AC3E}">
        <p14:creationId xmlns:p14="http://schemas.microsoft.com/office/powerpoint/2010/main" val="2576820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21</a:t>
            </a:fld>
            <a:endParaRPr kumimoji="1" lang="ja-JP" altLang="en-US"/>
          </a:p>
        </p:txBody>
      </p:sp>
    </p:spTree>
    <p:extLst>
      <p:ext uri="{BB962C8B-B14F-4D97-AF65-F5344CB8AC3E}">
        <p14:creationId xmlns:p14="http://schemas.microsoft.com/office/powerpoint/2010/main" val="1049830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22</a:t>
            </a:fld>
            <a:endParaRPr kumimoji="1" lang="ja-JP" altLang="en-US"/>
          </a:p>
        </p:txBody>
      </p:sp>
    </p:spTree>
    <p:extLst>
      <p:ext uri="{BB962C8B-B14F-4D97-AF65-F5344CB8AC3E}">
        <p14:creationId xmlns:p14="http://schemas.microsoft.com/office/powerpoint/2010/main" val="788097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64A2AC-3094-4D93-B2BF-789EEE88C157}" type="slidenum">
              <a:rPr kumimoji="1" lang="ja-JP" altLang="en-US" smtClean="0"/>
              <a:pPr/>
              <a:t>23</a:t>
            </a:fld>
            <a:endParaRPr kumimoji="1" lang="ja-JP" altLang="en-US"/>
          </a:p>
        </p:txBody>
      </p:sp>
    </p:spTree>
    <p:extLst>
      <p:ext uri="{BB962C8B-B14F-4D97-AF65-F5344CB8AC3E}">
        <p14:creationId xmlns:p14="http://schemas.microsoft.com/office/powerpoint/2010/main" val="2356459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E0BBF45D-7CAC-4ED5-91F1-D071A86AD9B2}" type="datetime1">
              <a:rPr kumimoji="1" lang="ja-JP" altLang="en-US" smtClean="0"/>
              <a:pPr/>
              <a:t>2014/2/28</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6B372100-8A3D-4F15-A90F-A69097BA2441}" type="slidenum">
              <a:rPr lang="ja-JP" altLang="en-US"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20454D6-7198-452A-9218-B50ECE61937D}" type="datetime1">
              <a:rPr kumimoji="1" lang="ja-JP" altLang="en-US" smtClean="0"/>
              <a:pPr/>
              <a:t>2014/2/28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3DF1E4C2-0C08-4D9D-BB9E-4C1A1E352979}" type="datetime1">
              <a:rPr kumimoji="1" lang="ja-JP" altLang="en-US" smtClean="0"/>
              <a:pPr/>
              <a:t>2014/2/28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6B7AEA2-9193-4AA4-BCDD-4D6C602B7398}" type="datetime1">
              <a:rPr kumimoji="1" lang="ja-JP" altLang="en-US" smtClean="0"/>
              <a:pPr/>
              <a:t>2014/2/28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E496FE89-B6F8-43F2-8895-0B147E9FEDEC}" type="datetime1">
              <a:rPr kumimoji="1" lang="ja-JP" altLang="en-US" smtClean="0"/>
              <a:pPr/>
              <a:t>2014/2/28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BDB8A5E1-FE69-4529-8289-29CA7585059B}" type="datetime1">
              <a:rPr kumimoji="1" lang="ja-JP" altLang="en-US" smtClean="0"/>
              <a:pPr/>
              <a:t>2014/2/28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C7C3DBD6-EDE1-497E-98F9-67B5FA531E24}" type="datetime1">
              <a:rPr kumimoji="1" lang="ja-JP" altLang="en-US" smtClean="0"/>
              <a:pPr/>
              <a:t>2014/2/28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1BEB756B-8067-413D-A4AF-3D0E50ECA329}" type="datetime1">
              <a:rPr kumimoji="1" lang="ja-JP" altLang="en-US" smtClean="0"/>
              <a:pPr/>
              <a:t>2014/2/28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89D1946A-330D-401A-BF61-1B9465AD8A61}" type="datetime1">
              <a:rPr kumimoji="1" lang="ja-JP" altLang="en-US" smtClean="0"/>
              <a:pPr/>
              <a:t>2014/2/28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CE1CBFE8-EC05-4CED-9BE3-B924F830B6E3}" type="datetime1">
              <a:rPr kumimoji="1" lang="ja-JP" altLang="en-US" smtClean="0"/>
              <a:pPr/>
              <a:t>2014/2/28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877A9B52-6BC3-4828-A6AD-E2240CF359F5}" type="datetime1">
              <a:rPr kumimoji="1" lang="ja-JP" altLang="en-US" smtClean="0"/>
              <a:pPr/>
              <a:t>2014/2/28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6B372100-8A3D-4F15-A90F-A69097BA244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C3069457-432C-461F-8F51-9A8B43070D4B}" type="datetime1">
              <a:rPr kumimoji="1" lang="ja-JP" altLang="en-US" smtClean="0"/>
              <a:pPr/>
              <a:t>2014/2/28</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B372100-8A3D-4F15-A90F-A69097BA2441}" type="slidenum">
              <a:rPr lang="ja-JP" altLang="en-US" smtClean="0"/>
              <a:pPr/>
              <a:t>‹#›</a:t>
            </a:fld>
            <a:endParaRPr lang="ja-JP" altLang="en-US" dirty="0"/>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再利用が存在するリポジトリ間におけるファイルの起源検出</a:t>
            </a:r>
            <a:endParaRPr kumimoji="1" lang="ja-JP" altLang="en-US" dirty="0"/>
          </a:p>
        </p:txBody>
      </p:sp>
      <p:sp>
        <p:nvSpPr>
          <p:cNvPr id="3" name="サブタイトル 2"/>
          <p:cNvSpPr>
            <a:spLocks noGrp="1"/>
          </p:cNvSpPr>
          <p:nvPr>
            <p:ph type="subTitle" idx="1"/>
          </p:nvPr>
        </p:nvSpPr>
        <p:spPr/>
        <p:txBody>
          <a:bodyPr/>
          <a:lstStyle/>
          <a:p>
            <a:r>
              <a:rPr lang="ja-JP" altLang="en-US" dirty="0" smtClean="0"/>
              <a:t>井上研究室</a:t>
            </a:r>
            <a:endParaRPr lang="en-US" altLang="ja-JP" dirty="0" smtClean="0"/>
          </a:p>
          <a:p>
            <a:r>
              <a:rPr kumimoji="1" lang="ja-JP" altLang="en-US" dirty="0" smtClean="0"/>
              <a:t>川満直弘</a:t>
            </a:r>
            <a:endParaRPr kumimoji="1" lang="ja-JP" altLang="en-US" dirty="0"/>
          </a:p>
        </p:txBody>
      </p:sp>
      <p:sp>
        <p:nvSpPr>
          <p:cNvPr id="4" name="スライド番号プレースホルダ 3"/>
          <p:cNvSpPr>
            <a:spLocks noGrp="1"/>
          </p:cNvSpPr>
          <p:nvPr>
            <p:ph type="sldNum" sz="quarter" idx="4"/>
          </p:nvPr>
        </p:nvSpPr>
        <p:spPr/>
        <p:txBody>
          <a:bodyPr/>
          <a:lstStyle/>
          <a:p>
            <a:fld id="{6B372100-8A3D-4F15-A90F-A69097BA2441}"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en-US" altLang="ja-JP" dirty="0" smtClean="0"/>
              <a:t>B) </a:t>
            </a:r>
            <a:r>
              <a:rPr kumimoji="1" lang="ja-JP" altLang="en-US" dirty="0" smtClean="0"/>
              <a:t>再利用方向の推定</a:t>
            </a:r>
            <a:endParaRPr kumimoji="1" lang="ja-JP" altLang="en-US" dirty="0"/>
          </a:p>
        </p:txBody>
      </p:sp>
      <p:sp>
        <p:nvSpPr>
          <p:cNvPr id="108" name="コンテンツ プレースホルダー 2"/>
          <p:cNvSpPr>
            <a:spLocks noGrp="1"/>
          </p:cNvSpPr>
          <p:nvPr>
            <p:ph idx="1"/>
          </p:nvPr>
        </p:nvSpPr>
        <p:spPr>
          <a:xfrm>
            <a:off x="457200" y="1600200"/>
            <a:ext cx="8229600" cy="2476872"/>
          </a:xfrm>
        </p:spPr>
        <p:txBody>
          <a:bodyPr>
            <a:normAutofit/>
          </a:bodyPr>
          <a:lstStyle/>
          <a:p>
            <a:pPr marL="514350" indent="-514350">
              <a:buFont typeface="+mj-lt"/>
              <a:buAutoNum type="arabicPeriod" startAt="2"/>
            </a:pPr>
            <a:r>
              <a:rPr lang="ja-JP" altLang="en-US" dirty="0" smtClean="0"/>
              <a:t>類似度の高いリビジョンの組を残す</a:t>
            </a:r>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10</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テキスト ボックス 117"/>
          <p:cNvSpPr txBox="1"/>
          <p:nvPr/>
        </p:nvSpPr>
        <p:spPr>
          <a:xfrm>
            <a:off x="251520" y="4941168"/>
            <a:ext cx="1763688" cy="646331"/>
          </a:xfrm>
          <a:prstGeom prst="rect">
            <a:avLst/>
          </a:prstGeom>
          <a:noFill/>
        </p:spPr>
        <p:txBody>
          <a:bodyPr wrap="square" rtlCol="0">
            <a:spAutoFit/>
          </a:bodyPr>
          <a:lstStyle/>
          <a:p>
            <a:r>
              <a:rPr kumimoji="1" lang="ja-JP" altLang="en-US" dirty="0" smtClean="0"/>
              <a:t>青線</a:t>
            </a:r>
            <a:r>
              <a:rPr kumimoji="1" lang="en-US" altLang="ja-JP" dirty="0" smtClean="0"/>
              <a:t>:</a:t>
            </a:r>
            <a:r>
              <a:rPr kumimoji="1" lang="ja-JP" altLang="en-US" dirty="0" smtClean="0"/>
              <a:t>類似度低</a:t>
            </a:r>
            <a:r>
              <a:rPr lang="ja-JP" altLang="en-US" dirty="0" smtClean="0"/>
              <a:t>              </a:t>
            </a:r>
            <a:endParaRPr lang="en-US" altLang="ja-JP" dirty="0" smtClean="0"/>
          </a:p>
          <a:p>
            <a:r>
              <a:rPr kumimoji="1" lang="ja-JP" altLang="en-US" dirty="0" smtClean="0"/>
              <a:t>赤線</a:t>
            </a:r>
            <a:r>
              <a:rPr kumimoji="1" lang="en-US" altLang="ja-JP" dirty="0" smtClean="0"/>
              <a:t>:</a:t>
            </a:r>
            <a:r>
              <a:rPr kumimoji="1" lang="ja-JP" altLang="en-US" dirty="0" smtClean="0"/>
              <a:t>類似度高            </a:t>
            </a:r>
            <a:endParaRPr kumimoji="1" lang="ja-JP" altLang="en-US" dirty="0"/>
          </a:p>
        </p:txBody>
      </p: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66" name="メモ 65"/>
          <p:cNvSpPr>
            <a:spLocks/>
          </p:cNvSpPr>
          <p:nvPr/>
        </p:nvSpPr>
        <p:spPr>
          <a:xfrm rot="10800000" flipH="1">
            <a:off x="1541978"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7" name="直線矢印コネクタ 66"/>
          <p:cNvCxnSpPr>
            <a:cxnSpLocks/>
            <a:stCxn id="66" idx="3"/>
            <a:endCxn id="61" idx="1"/>
          </p:cNvCxnSpPr>
          <p:nvPr/>
        </p:nvCxnSpPr>
        <p:spPr>
          <a:xfrm>
            <a:off x="2015255"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1511728" y="4365104"/>
            <a:ext cx="467984" cy="369332"/>
          </a:xfrm>
          <a:prstGeom prst="rect">
            <a:avLst/>
          </a:prstGeom>
          <a:noFill/>
        </p:spPr>
        <p:txBody>
          <a:bodyPr wrap="square" rtlCol="0">
            <a:spAutoFit/>
          </a:bodyPr>
          <a:lstStyle/>
          <a:p>
            <a:r>
              <a:rPr lang="en-US" altLang="ja-JP" dirty="0" smtClean="0"/>
              <a:t>F1</a:t>
            </a:r>
            <a:endParaRPr kumimoji="1" lang="ja-JP" altLang="en-US" dirty="0"/>
          </a:p>
        </p:txBody>
      </p:sp>
      <p:cxnSp>
        <p:nvCxnSpPr>
          <p:cNvPr id="97" name="直線コネクタ 96"/>
          <p:cNvCxnSpPr>
            <a:stCxn id="66" idx="0"/>
            <a:endCxn id="27" idx="2"/>
          </p:cNvCxnSpPr>
          <p:nvPr/>
        </p:nvCxnSpPr>
        <p:spPr>
          <a:xfrm>
            <a:off x="1778617" y="4813461"/>
            <a:ext cx="4704360"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66" idx="0"/>
            <a:endCxn id="49" idx="2"/>
          </p:cNvCxnSpPr>
          <p:nvPr/>
        </p:nvCxnSpPr>
        <p:spPr>
          <a:xfrm>
            <a:off x="1778617" y="4813461"/>
            <a:ext cx="5840719"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66" idx="0"/>
            <a:endCxn id="26" idx="2"/>
          </p:cNvCxnSpPr>
          <p:nvPr/>
        </p:nvCxnSpPr>
        <p:spPr>
          <a:xfrm>
            <a:off x="1778617" y="4813461"/>
            <a:ext cx="3411193"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61" idx="0"/>
            <a:endCxn id="26" idx="2"/>
          </p:cNvCxnSpPr>
          <p:nvPr/>
        </p:nvCxnSpPr>
        <p:spPr>
          <a:xfrm>
            <a:off x="3150674" y="4813461"/>
            <a:ext cx="2039136"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1" idx="0"/>
            <a:endCxn id="27" idx="2"/>
          </p:cNvCxnSpPr>
          <p:nvPr/>
        </p:nvCxnSpPr>
        <p:spPr>
          <a:xfrm>
            <a:off x="3150674" y="4813461"/>
            <a:ext cx="3332303"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1" idx="0"/>
            <a:endCxn id="49" idx="2"/>
          </p:cNvCxnSpPr>
          <p:nvPr/>
        </p:nvCxnSpPr>
        <p:spPr>
          <a:xfrm>
            <a:off x="3150674" y="4813461"/>
            <a:ext cx="4468662"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22" idx="0"/>
            <a:endCxn id="27" idx="2"/>
          </p:cNvCxnSpPr>
          <p:nvPr/>
        </p:nvCxnSpPr>
        <p:spPr>
          <a:xfrm>
            <a:off x="4500292" y="4813461"/>
            <a:ext cx="1982685"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22" idx="0"/>
            <a:endCxn id="26" idx="2"/>
          </p:cNvCxnSpPr>
          <p:nvPr/>
        </p:nvCxnSpPr>
        <p:spPr>
          <a:xfrm>
            <a:off x="4500292" y="4813461"/>
            <a:ext cx="68951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22" idx="0"/>
            <a:endCxn id="49" idx="2"/>
          </p:cNvCxnSpPr>
          <p:nvPr/>
        </p:nvCxnSpPr>
        <p:spPr>
          <a:xfrm>
            <a:off x="4500292" y="4813461"/>
            <a:ext cx="3119044"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23" idx="0"/>
            <a:endCxn id="27" idx="2"/>
          </p:cNvCxnSpPr>
          <p:nvPr/>
        </p:nvCxnSpPr>
        <p:spPr>
          <a:xfrm>
            <a:off x="5837279" y="4813461"/>
            <a:ext cx="64569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23" idx="0"/>
            <a:endCxn id="26" idx="2"/>
          </p:cNvCxnSpPr>
          <p:nvPr/>
        </p:nvCxnSpPr>
        <p:spPr>
          <a:xfrm flipH="1">
            <a:off x="5189810" y="4813461"/>
            <a:ext cx="647469"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23" idx="0"/>
            <a:endCxn id="49" idx="2"/>
          </p:cNvCxnSpPr>
          <p:nvPr/>
        </p:nvCxnSpPr>
        <p:spPr>
          <a:xfrm>
            <a:off x="5837279" y="4813461"/>
            <a:ext cx="1782057"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48" idx="0"/>
            <a:endCxn id="27" idx="2"/>
          </p:cNvCxnSpPr>
          <p:nvPr/>
        </p:nvCxnSpPr>
        <p:spPr>
          <a:xfrm flipH="1">
            <a:off x="6482977" y="4813461"/>
            <a:ext cx="631951"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48" idx="0"/>
            <a:endCxn id="26" idx="2"/>
          </p:cNvCxnSpPr>
          <p:nvPr/>
        </p:nvCxnSpPr>
        <p:spPr>
          <a:xfrm flipH="1">
            <a:off x="5189810" y="4813461"/>
            <a:ext cx="192511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48" idx="0"/>
            <a:endCxn id="49" idx="2"/>
          </p:cNvCxnSpPr>
          <p:nvPr/>
        </p:nvCxnSpPr>
        <p:spPr>
          <a:xfrm>
            <a:off x="7114928" y="4813461"/>
            <a:ext cx="50440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6998" y="4149080"/>
            <a:ext cx="1210588"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p:txBody>
      </p:sp>
      <p:sp>
        <p:nvSpPr>
          <p:cNvPr id="50" name="テキスト ボックス 49"/>
          <p:cNvSpPr txBox="1"/>
          <p:nvPr/>
        </p:nvSpPr>
        <p:spPr>
          <a:xfrm>
            <a:off x="66160" y="5661248"/>
            <a:ext cx="1252266"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p:txBody>
      </p:sp>
    </p:spTree>
    <p:extLst>
      <p:ext uri="{BB962C8B-B14F-4D97-AF65-F5344CB8AC3E}">
        <p14:creationId xmlns:p14="http://schemas.microsoft.com/office/powerpoint/2010/main" val="1706715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a:t>B) </a:t>
            </a:r>
            <a:r>
              <a:rPr lang="ja-JP" altLang="en-US" dirty="0"/>
              <a:t>再利用方向の推定</a:t>
            </a:r>
            <a:endParaRPr kumimoji="1" lang="ja-JP" altLang="en-US" dirty="0"/>
          </a:p>
        </p:txBody>
      </p:sp>
      <p:sp>
        <p:nvSpPr>
          <p:cNvPr id="3" name="コンテンツ プレースホルダー 2"/>
          <p:cNvSpPr>
            <a:spLocks noGrp="1"/>
          </p:cNvSpPr>
          <p:nvPr>
            <p:ph idx="1"/>
          </p:nvPr>
        </p:nvSpPr>
        <p:spPr>
          <a:xfrm>
            <a:off x="457200" y="1600200"/>
            <a:ext cx="8229600" cy="2476872"/>
          </a:xfrm>
        </p:spPr>
        <p:txBody>
          <a:bodyPr>
            <a:normAutofit/>
          </a:bodyPr>
          <a:lstStyle/>
          <a:p>
            <a:pPr marL="514350" indent="-514350">
              <a:buFont typeface="+mj-lt"/>
              <a:buAutoNum type="arabicPeriod" startAt="3"/>
            </a:pPr>
            <a:r>
              <a:rPr lang="ja-JP" altLang="en-US" dirty="0" smtClean="0"/>
              <a:t>ファイル</a:t>
            </a:r>
            <a:r>
              <a:rPr lang="en-US" altLang="ja-JP" dirty="0"/>
              <a:t>F</a:t>
            </a:r>
            <a:r>
              <a:rPr lang="ja-JP" altLang="en-US" dirty="0" err="1"/>
              <a:t>、</a:t>
            </a:r>
            <a:r>
              <a:rPr lang="en-US" altLang="ja-JP" dirty="0"/>
              <a:t>G</a:t>
            </a:r>
            <a:r>
              <a:rPr lang="ja-JP" altLang="en-US" dirty="0"/>
              <a:t>についてそれぞれ最も古いコミット時間のリビジョンを</a:t>
            </a:r>
            <a:r>
              <a:rPr lang="ja-JP" altLang="en-US" dirty="0" smtClean="0"/>
              <a:t>残す</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11</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 name="テキスト ボックス 117"/>
          <p:cNvSpPr txBox="1"/>
          <p:nvPr/>
        </p:nvSpPr>
        <p:spPr>
          <a:xfrm>
            <a:off x="251520" y="4941168"/>
            <a:ext cx="1763688" cy="646331"/>
          </a:xfrm>
          <a:prstGeom prst="rect">
            <a:avLst/>
          </a:prstGeom>
          <a:noFill/>
        </p:spPr>
        <p:txBody>
          <a:bodyPr wrap="square" rtlCol="0">
            <a:spAutoFit/>
          </a:bodyPr>
          <a:lstStyle/>
          <a:p>
            <a:r>
              <a:rPr kumimoji="1" lang="ja-JP" altLang="en-US" dirty="0" smtClean="0"/>
              <a:t>青線</a:t>
            </a:r>
            <a:r>
              <a:rPr kumimoji="1" lang="en-US" altLang="ja-JP" dirty="0" smtClean="0"/>
              <a:t>:</a:t>
            </a:r>
            <a:r>
              <a:rPr kumimoji="1" lang="ja-JP" altLang="en-US" dirty="0" smtClean="0"/>
              <a:t>類似度低</a:t>
            </a:r>
            <a:r>
              <a:rPr lang="ja-JP" altLang="en-US" dirty="0" smtClean="0"/>
              <a:t>              </a:t>
            </a:r>
            <a:endParaRPr lang="en-US" altLang="ja-JP" dirty="0" smtClean="0"/>
          </a:p>
          <a:p>
            <a:r>
              <a:rPr kumimoji="1" lang="ja-JP" altLang="en-US" dirty="0" smtClean="0"/>
              <a:t>赤線</a:t>
            </a:r>
            <a:r>
              <a:rPr kumimoji="1" lang="en-US" altLang="ja-JP" dirty="0" smtClean="0"/>
              <a:t>:</a:t>
            </a:r>
            <a:r>
              <a:rPr kumimoji="1" lang="ja-JP" altLang="en-US" dirty="0" smtClean="0"/>
              <a:t>類似度高            </a:t>
            </a:r>
            <a:endParaRPr kumimoji="1" lang="ja-JP" altLang="en-US" dirty="0"/>
          </a:p>
        </p:txBody>
      </p: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cxnSp>
        <p:nvCxnSpPr>
          <p:cNvPr id="74" name="直線コネクタ 73"/>
          <p:cNvCxnSpPr>
            <a:stCxn id="61" idx="0"/>
            <a:endCxn id="26" idx="2"/>
          </p:cNvCxnSpPr>
          <p:nvPr/>
        </p:nvCxnSpPr>
        <p:spPr>
          <a:xfrm>
            <a:off x="3150674" y="4813461"/>
            <a:ext cx="2039136"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22" idx="0"/>
            <a:endCxn id="27" idx="2"/>
          </p:cNvCxnSpPr>
          <p:nvPr/>
        </p:nvCxnSpPr>
        <p:spPr>
          <a:xfrm>
            <a:off x="4500292" y="4813461"/>
            <a:ext cx="1982685"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22" idx="0"/>
            <a:endCxn id="26" idx="2"/>
          </p:cNvCxnSpPr>
          <p:nvPr/>
        </p:nvCxnSpPr>
        <p:spPr>
          <a:xfrm>
            <a:off x="4500292" y="4813461"/>
            <a:ext cx="68951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23" idx="0"/>
            <a:endCxn id="27" idx="2"/>
          </p:cNvCxnSpPr>
          <p:nvPr/>
        </p:nvCxnSpPr>
        <p:spPr>
          <a:xfrm>
            <a:off x="5837279" y="4813461"/>
            <a:ext cx="64569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23" idx="0"/>
            <a:endCxn id="26" idx="2"/>
          </p:cNvCxnSpPr>
          <p:nvPr/>
        </p:nvCxnSpPr>
        <p:spPr>
          <a:xfrm flipH="1">
            <a:off x="5189810" y="4813461"/>
            <a:ext cx="647469"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23" idx="0"/>
            <a:endCxn id="49" idx="2"/>
          </p:cNvCxnSpPr>
          <p:nvPr/>
        </p:nvCxnSpPr>
        <p:spPr>
          <a:xfrm>
            <a:off x="5837279" y="4813461"/>
            <a:ext cx="1782057"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48" idx="0"/>
            <a:endCxn id="27" idx="2"/>
          </p:cNvCxnSpPr>
          <p:nvPr/>
        </p:nvCxnSpPr>
        <p:spPr>
          <a:xfrm flipH="1">
            <a:off x="6482977" y="4813461"/>
            <a:ext cx="631951"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48" idx="0"/>
            <a:endCxn id="49" idx="2"/>
          </p:cNvCxnSpPr>
          <p:nvPr/>
        </p:nvCxnSpPr>
        <p:spPr>
          <a:xfrm>
            <a:off x="7114928" y="4813461"/>
            <a:ext cx="50440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6998" y="4149080"/>
            <a:ext cx="1210588"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p:txBody>
      </p:sp>
      <p:sp>
        <p:nvSpPr>
          <p:cNvPr id="39" name="テキスト ボックス 38"/>
          <p:cNvSpPr txBox="1"/>
          <p:nvPr/>
        </p:nvSpPr>
        <p:spPr>
          <a:xfrm>
            <a:off x="66160" y="5661248"/>
            <a:ext cx="1252266"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p:txBody>
      </p:sp>
    </p:spTree>
    <p:extLst>
      <p:ext uri="{BB962C8B-B14F-4D97-AF65-F5344CB8AC3E}">
        <p14:creationId xmlns:p14="http://schemas.microsoft.com/office/powerpoint/2010/main" val="386596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a:t>B) </a:t>
            </a:r>
            <a:r>
              <a:rPr lang="ja-JP" altLang="en-US" dirty="0"/>
              <a:t>再利用方向の推定</a:t>
            </a:r>
            <a:endParaRPr kumimoji="1" lang="ja-JP" altLang="en-US" dirty="0"/>
          </a:p>
        </p:txBody>
      </p:sp>
      <p:sp>
        <p:nvSpPr>
          <p:cNvPr id="40" name="コンテンツ プレースホルダー 2"/>
          <p:cNvSpPr>
            <a:spLocks noGrp="1"/>
          </p:cNvSpPr>
          <p:nvPr>
            <p:ph idx="1"/>
          </p:nvPr>
        </p:nvSpPr>
        <p:spPr>
          <a:xfrm>
            <a:off x="457200" y="1600200"/>
            <a:ext cx="8229600" cy="2476872"/>
          </a:xfrm>
        </p:spPr>
        <p:txBody>
          <a:bodyPr>
            <a:normAutofit/>
          </a:bodyPr>
          <a:lstStyle/>
          <a:p>
            <a:pPr marL="514350" indent="-514350">
              <a:buFont typeface="+mj-lt"/>
              <a:buAutoNum type="arabicPeriod" startAt="4"/>
            </a:pPr>
            <a:r>
              <a:rPr lang="ja-JP" altLang="en-US" dirty="0" smtClean="0"/>
              <a:t>コミット</a:t>
            </a:r>
            <a:r>
              <a:rPr lang="ja-JP" altLang="en-US" dirty="0"/>
              <a:t>の時間の新しい</a:t>
            </a:r>
            <a:r>
              <a:rPr lang="ja-JP" altLang="en-US" dirty="0" smtClean="0"/>
              <a:t>側を再利用先ファイル、</a:t>
            </a:r>
            <a:r>
              <a:rPr lang="ja-JP" altLang="en-US" dirty="0"/>
              <a:t>古い</a:t>
            </a:r>
            <a:r>
              <a:rPr lang="ja-JP" altLang="en-US" dirty="0" smtClean="0"/>
              <a:t>側</a:t>
            </a:r>
            <a:r>
              <a:rPr lang="ja-JP" altLang="en-US" dirty="0"/>
              <a:t>を</a:t>
            </a:r>
            <a:r>
              <a:rPr lang="ja-JP" altLang="en-US" dirty="0" smtClean="0"/>
              <a:t>再利用元ファイルと</a:t>
            </a:r>
            <a:r>
              <a:rPr lang="ja-JP" altLang="en-US" dirty="0"/>
              <a:t>する</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12</a:t>
            </a:fld>
            <a:endParaRPr kumimoji="1" lang="ja-JP" altLang="en-US"/>
          </a:p>
        </p:txBody>
      </p:sp>
      <p:sp>
        <p:nvSpPr>
          <p:cNvPr id="26" name="メモ 25"/>
          <p:cNvSpPr>
            <a:spLocks/>
          </p:cNvSpPr>
          <p:nvPr/>
        </p:nvSpPr>
        <p:spPr>
          <a:xfrm rot="10800000" flipH="1">
            <a:off x="4953171" y="5703123"/>
            <a:ext cx="473277" cy="631037"/>
          </a:xfrm>
          <a:prstGeom prst="foldedCorner">
            <a:avLst>
              <a:gd name="adj" fmla="val 3525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a:spLocks/>
          </p:cNvSpPr>
          <p:nvPr/>
        </p:nvSpPr>
        <p:spPr>
          <a:xfrm rot="10800000" flipH="1">
            <a:off x="2914035" y="4182424"/>
            <a:ext cx="473277" cy="631037"/>
          </a:xfrm>
          <a:prstGeom prst="foldedCorner">
            <a:avLst>
              <a:gd name="adj" fmla="val 3525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14" name="テキスト ボックス 13"/>
          <p:cNvSpPr txBox="1"/>
          <p:nvPr/>
        </p:nvSpPr>
        <p:spPr>
          <a:xfrm>
            <a:off x="86998" y="4149080"/>
            <a:ext cx="1210588"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p:txBody>
      </p:sp>
      <p:sp>
        <p:nvSpPr>
          <p:cNvPr id="15" name="テキスト ボックス 14"/>
          <p:cNvSpPr txBox="1"/>
          <p:nvPr/>
        </p:nvSpPr>
        <p:spPr>
          <a:xfrm>
            <a:off x="66160" y="5661248"/>
            <a:ext cx="1252266"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p:txBody>
      </p:sp>
    </p:spTree>
    <p:extLst>
      <p:ext uri="{BB962C8B-B14F-4D97-AF65-F5344CB8AC3E}">
        <p14:creationId xmlns:p14="http://schemas.microsoft.com/office/powerpoint/2010/main" val="3932756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テキスト ボックス 90"/>
          <p:cNvSpPr txBox="1"/>
          <p:nvPr/>
        </p:nvSpPr>
        <p:spPr>
          <a:xfrm>
            <a:off x="66160" y="5661248"/>
            <a:ext cx="1252266" cy="707886"/>
          </a:xfrm>
          <a:prstGeom prst="rect">
            <a:avLst/>
          </a:prstGeom>
          <a:solidFill>
            <a:schemeClr val="bg1"/>
          </a:solidFill>
        </p:spPr>
        <p:txBody>
          <a:bodyPr wrap="none" rtlCol="0">
            <a:spAutoFit/>
          </a:bodyPr>
          <a:lstStyle/>
          <a:p>
            <a:pPr algn="ctr"/>
            <a:r>
              <a:rPr kumimoji="1" lang="ja-JP" altLang="en-US" sz="2000" dirty="0" smtClean="0"/>
              <a:t>ファイル</a:t>
            </a:r>
            <a:r>
              <a:rPr kumimoji="1" lang="en-US" altLang="ja-JP" sz="2000" dirty="0" smtClean="0"/>
              <a:t>G</a:t>
            </a:r>
          </a:p>
          <a:p>
            <a:pPr algn="ctr"/>
            <a:r>
              <a:rPr lang="ja-JP" altLang="en-US" sz="2000" u="sng" dirty="0" smtClean="0">
                <a:solidFill>
                  <a:srgbClr val="FF0000"/>
                </a:solidFill>
              </a:rPr>
              <a:t>再利用先</a:t>
            </a:r>
            <a:endParaRPr kumimoji="1" lang="ja-JP" altLang="en-US" sz="2000" u="sng" dirty="0">
              <a:solidFill>
                <a:srgbClr val="FF0000"/>
              </a:solidFill>
            </a:endParaRPr>
          </a:p>
        </p:txBody>
      </p:sp>
      <p:sp>
        <p:nvSpPr>
          <p:cNvPr id="88" name="正方形/長方形 87"/>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a:t>B) </a:t>
            </a:r>
            <a:r>
              <a:rPr lang="ja-JP" altLang="en-US" dirty="0"/>
              <a:t>再利用方向の推定</a:t>
            </a:r>
            <a:endParaRPr kumimoji="1" lang="ja-JP" altLang="en-US" dirty="0"/>
          </a:p>
        </p:txBody>
      </p:sp>
      <p:sp>
        <p:nvSpPr>
          <p:cNvPr id="86" name="コンテンツ プレースホルダー 2"/>
          <p:cNvSpPr>
            <a:spLocks noGrp="1"/>
          </p:cNvSpPr>
          <p:nvPr>
            <p:ph idx="1"/>
          </p:nvPr>
        </p:nvSpPr>
        <p:spPr>
          <a:xfrm>
            <a:off x="457200" y="1600200"/>
            <a:ext cx="8229600" cy="2476872"/>
          </a:xfrm>
        </p:spPr>
        <p:txBody>
          <a:bodyPr>
            <a:normAutofit/>
          </a:bodyPr>
          <a:lstStyle/>
          <a:p>
            <a:pPr marL="514350" indent="-514350">
              <a:buFont typeface="+mj-lt"/>
              <a:buAutoNum type="arabicPeriod" startAt="4"/>
            </a:pPr>
            <a:r>
              <a:rPr lang="ja-JP" altLang="en-US" dirty="0"/>
              <a:t>コミットの時間の新しい側を再利用先ファイル、古い</a:t>
            </a:r>
            <a:r>
              <a:rPr lang="ja-JP" altLang="en-US" dirty="0" smtClean="0"/>
              <a:t>側を再利用元</a:t>
            </a:r>
            <a:r>
              <a:rPr lang="ja-JP" altLang="en-US" dirty="0"/>
              <a:t>ファイルとする</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13</a:t>
            </a:fld>
            <a:endParaRPr kumimoji="1" lang="ja-JP" altLang="en-US"/>
          </a:p>
        </p:txBody>
      </p:sp>
      <p:sp>
        <p:nvSpPr>
          <p:cNvPr id="87" name="メモ 86"/>
          <p:cNvSpPr>
            <a:spLocks/>
          </p:cNvSpPr>
          <p:nvPr/>
        </p:nvSpPr>
        <p:spPr>
          <a:xfrm rot="10800000" flipH="1">
            <a:off x="4953171" y="5703123"/>
            <a:ext cx="473277" cy="631037"/>
          </a:xfrm>
          <a:prstGeom prst="foldedCorner">
            <a:avLst>
              <a:gd name="adj" fmla="val 3525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正方形/長方形 88"/>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86998" y="4149080"/>
            <a:ext cx="1210588"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a:p>
            <a:pPr algn="ctr"/>
            <a:r>
              <a:rPr kumimoji="1" lang="ja-JP" altLang="en-US" sz="2000" u="sng" dirty="0" smtClean="0">
                <a:solidFill>
                  <a:srgbClr val="FF0000"/>
                </a:solidFill>
              </a:rPr>
              <a:t>再利用元</a:t>
            </a:r>
            <a:endParaRPr kumimoji="1" lang="ja-JP" altLang="en-US" sz="2000" u="sng" dirty="0">
              <a:solidFill>
                <a:srgbClr val="FF0000"/>
              </a:solidFill>
            </a:endParaRPr>
          </a:p>
        </p:txBody>
      </p:sp>
      <p:sp>
        <p:nvSpPr>
          <p:cNvPr id="92" name="メモ 91"/>
          <p:cNvSpPr>
            <a:spLocks/>
          </p:cNvSpPr>
          <p:nvPr/>
        </p:nvSpPr>
        <p:spPr>
          <a:xfrm rot="10800000" flipH="1">
            <a:off x="2914035" y="4182424"/>
            <a:ext cx="473277" cy="631037"/>
          </a:xfrm>
          <a:prstGeom prst="foldedCorner">
            <a:avLst>
              <a:gd name="adj" fmla="val 3525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7" name="テキスト ボックス 96"/>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98" name="テキスト ボックス 97"/>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17" name="テキスト ボックス 16"/>
          <p:cNvSpPr txBox="1"/>
          <p:nvPr/>
        </p:nvSpPr>
        <p:spPr>
          <a:xfrm>
            <a:off x="2505468" y="4941168"/>
            <a:ext cx="1763688" cy="646331"/>
          </a:xfrm>
          <a:prstGeom prst="rect">
            <a:avLst/>
          </a:prstGeom>
          <a:noFill/>
        </p:spPr>
        <p:txBody>
          <a:bodyPr wrap="square" rtlCol="0">
            <a:spAutoFit/>
          </a:bodyPr>
          <a:lstStyle/>
          <a:p>
            <a:r>
              <a:rPr kumimoji="1" lang="en-US" altLang="ja-JP" dirty="0" smtClean="0"/>
              <a:t>G1</a:t>
            </a:r>
            <a:r>
              <a:rPr kumimoji="1" lang="ja-JP" altLang="en-US" dirty="0" smtClean="0"/>
              <a:t>の</a:t>
            </a:r>
            <a:r>
              <a:rPr lang="ja-JP" altLang="en-US" dirty="0" smtClean="0"/>
              <a:t>方が</a:t>
            </a:r>
            <a:endParaRPr lang="en-US" altLang="ja-JP" dirty="0" smtClean="0"/>
          </a:p>
          <a:p>
            <a:r>
              <a:rPr kumimoji="1" lang="en-US" altLang="ja-JP" dirty="0" smtClean="0"/>
              <a:t>F2</a:t>
            </a:r>
            <a:r>
              <a:rPr kumimoji="1" lang="ja-JP" altLang="en-US" dirty="0" smtClean="0"/>
              <a:t>より新しい</a:t>
            </a:r>
            <a:endParaRPr kumimoji="1" lang="ja-JP" altLang="en-US" dirty="0"/>
          </a:p>
        </p:txBody>
      </p:sp>
      <p:sp>
        <p:nvSpPr>
          <p:cNvPr id="3" name="下矢印 2"/>
          <p:cNvSpPr/>
          <p:nvPr/>
        </p:nvSpPr>
        <p:spPr>
          <a:xfrm>
            <a:off x="4206404" y="5005525"/>
            <a:ext cx="720080" cy="517615"/>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993268" y="4968160"/>
            <a:ext cx="1261885" cy="523220"/>
          </a:xfrm>
          <a:prstGeom prst="rect">
            <a:avLst/>
          </a:prstGeom>
          <a:noFill/>
        </p:spPr>
        <p:txBody>
          <a:bodyPr wrap="none" rtlCol="0">
            <a:spAutoFit/>
          </a:bodyPr>
          <a:lstStyle/>
          <a:p>
            <a:pPr algn="ctr"/>
            <a:r>
              <a:rPr kumimoji="1" lang="ja-JP" altLang="en-US" sz="2800" dirty="0" smtClean="0">
                <a:solidFill>
                  <a:srgbClr val="00B050"/>
                </a:solidFill>
              </a:rPr>
              <a:t>再利用</a:t>
            </a:r>
            <a:endParaRPr kumimoji="1" lang="ja-JP" altLang="en-US" sz="2800" dirty="0">
              <a:solidFill>
                <a:srgbClr val="00B050"/>
              </a:solidFill>
            </a:endParaRPr>
          </a:p>
        </p:txBody>
      </p:sp>
    </p:spTree>
    <p:extLst>
      <p:ext uri="{BB962C8B-B14F-4D97-AF65-F5344CB8AC3E}">
        <p14:creationId xmlns:p14="http://schemas.microsoft.com/office/powerpoint/2010/main" val="294819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en-US" altLang="ja-JP" dirty="0" smtClean="0"/>
              <a:t>C) </a:t>
            </a:r>
            <a:r>
              <a:rPr kumimoji="1" lang="ja-JP" altLang="en-US" dirty="0" smtClean="0"/>
              <a:t>再利用元のリビジョンの推定</a:t>
            </a:r>
            <a:endParaRPr kumimoji="1" lang="ja-JP" altLang="en-US" dirty="0"/>
          </a:p>
        </p:txBody>
      </p:sp>
      <p:sp>
        <p:nvSpPr>
          <p:cNvPr id="108" name="コンテンツ プレースホルダー 2"/>
          <p:cNvSpPr>
            <a:spLocks noGrp="1"/>
          </p:cNvSpPr>
          <p:nvPr>
            <p:ph idx="1"/>
          </p:nvPr>
        </p:nvSpPr>
        <p:spPr>
          <a:xfrm>
            <a:off x="457200" y="1600200"/>
            <a:ext cx="8229600" cy="2476872"/>
          </a:xfrm>
        </p:spPr>
        <p:txBody>
          <a:bodyPr>
            <a:normAutofit lnSpcReduction="10000"/>
          </a:bodyPr>
          <a:lstStyle/>
          <a:p>
            <a:r>
              <a:rPr lang="ja-JP" altLang="en-US" dirty="0"/>
              <a:t>再利用先のファイルの各リビジョンについて再利用元のリビジョンを推定する</a:t>
            </a:r>
            <a:endParaRPr lang="en-US" altLang="ja-JP" dirty="0"/>
          </a:p>
          <a:p>
            <a:r>
              <a:rPr lang="ja-JP" altLang="en-US" dirty="0"/>
              <a:t>推定基準</a:t>
            </a:r>
            <a:endParaRPr lang="en-US" altLang="ja-JP" dirty="0"/>
          </a:p>
          <a:p>
            <a:pPr lvl="1"/>
            <a:r>
              <a:rPr lang="ja-JP" altLang="en-US" dirty="0"/>
              <a:t>再利用元のファイルの全てのリビジョンの中から、</a:t>
            </a:r>
            <a:r>
              <a:rPr lang="ja-JP" altLang="en-US" dirty="0" smtClean="0"/>
              <a:t>最も類似度の高いもの</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14</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66" name="メモ 65"/>
          <p:cNvSpPr>
            <a:spLocks/>
          </p:cNvSpPr>
          <p:nvPr/>
        </p:nvSpPr>
        <p:spPr>
          <a:xfrm rot="10800000" flipH="1">
            <a:off x="1541978"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7" name="直線矢印コネクタ 66"/>
          <p:cNvCxnSpPr>
            <a:cxnSpLocks/>
            <a:stCxn id="66" idx="3"/>
            <a:endCxn id="61" idx="1"/>
          </p:cNvCxnSpPr>
          <p:nvPr/>
        </p:nvCxnSpPr>
        <p:spPr>
          <a:xfrm>
            <a:off x="2015255"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66" idx="0"/>
            <a:endCxn id="26" idx="2"/>
          </p:cNvCxnSpPr>
          <p:nvPr/>
        </p:nvCxnSpPr>
        <p:spPr>
          <a:xfrm>
            <a:off x="1778617" y="4813461"/>
            <a:ext cx="3411193"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61" idx="0"/>
            <a:endCxn id="26" idx="2"/>
          </p:cNvCxnSpPr>
          <p:nvPr/>
        </p:nvCxnSpPr>
        <p:spPr>
          <a:xfrm>
            <a:off x="3150674" y="4813461"/>
            <a:ext cx="2039136"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22" idx="0"/>
            <a:endCxn id="26" idx="2"/>
          </p:cNvCxnSpPr>
          <p:nvPr/>
        </p:nvCxnSpPr>
        <p:spPr>
          <a:xfrm>
            <a:off x="4500292" y="4813461"/>
            <a:ext cx="68951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23" idx="0"/>
            <a:endCxn id="26" idx="2"/>
          </p:cNvCxnSpPr>
          <p:nvPr/>
        </p:nvCxnSpPr>
        <p:spPr>
          <a:xfrm flipH="1">
            <a:off x="5189810" y="4813461"/>
            <a:ext cx="647469"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48" idx="0"/>
            <a:endCxn id="26" idx="2"/>
          </p:cNvCxnSpPr>
          <p:nvPr/>
        </p:nvCxnSpPr>
        <p:spPr>
          <a:xfrm flipH="1">
            <a:off x="5189810" y="4813461"/>
            <a:ext cx="192511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6997" y="4149080"/>
            <a:ext cx="1210588"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a:p>
            <a:pPr algn="ctr"/>
            <a:r>
              <a:rPr kumimoji="1" lang="ja-JP" altLang="en-US" sz="2000" u="sng" dirty="0" smtClean="0"/>
              <a:t>再利用元</a:t>
            </a:r>
            <a:endParaRPr kumimoji="1" lang="ja-JP" altLang="en-US" sz="2000" u="sng" dirty="0"/>
          </a:p>
        </p:txBody>
      </p:sp>
      <p:sp>
        <p:nvSpPr>
          <p:cNvPr id="50" name="テキスト ボックス 49"/>
          <p:cNvSpPr txBox="1"/>
          <p:nvPr/>
        </p:nvSpPr>
        <p:spPr>
          <a:xfrm>
            <a:off x="66161" y="5661248"/>
            <a:ext cx="1252266"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a:p>
            <a:pPr algn="ctr"/>
            <a:r>
              <a:rPr lang="ja-JP" altLang="en-US" sz="2000" u="sng" dirty="0" smtClean="0"/>
              <a:t>再利用先</a:t>
            </a:r>
            <a:endParaRPr kumimoji="1" lang="ja-JP" altLang="en-US" sz="2000" u="sng" dirty="0"/>
          </a:p>
        </p:txBody>
      </p:sp>
      <p:sp>
        <p:nvSpPr>
          <p:cNvPr id="37" name="テキスト ボックス 36"/>
          <p:cNvSpPr txBox="1"/>
          <p:nvPr/>
        </p:nvSpPr>
        <p:spPr>
          <a:xfrm>
            <a:off x="1511728" y="4365104"/>
            <a:ext cx="467984" cy="369332"/>
          </a:xfrm>
          <a:prstGeom prst="rect">
            <a:avLst/>
          </a:prstGeom>
          <a:noFill/>
        </p:spPr>
        <p:txBody>
          <a:bodyPr wrap="square" rtlCol="0">
            <a:spAutoFit/>
          </a:bodyPr>
          <a:lstStyle/>
          <a:p>
            <a:r>
              <a:rPr lang="en-US" altLang="ja-JP" dirty="0" smtClean="0"/>
              <a:t>F1</a:t>
            </a:r>
            <a:endParaRPr kumimoji="1" lang="ja-JP" altLang="en-US" dirty="0"/>
          </a:p>
        </p:txBody>
      </p:sp>
    </p:spTree>
    <p:extLst>
      <p:ext uri="{BB962C8B-B14F-4D97-AF65-F5344CB8AC3E}">
        <p14:creationId xmlns:p14="http://schemas.microsoft.com/office/powerpoint/2010/main" val="2186895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en-US" altLang="ja-JP" dirty="0" smtClean="0"/>
              <a:t>C) </a:t>
            </a:r>
            <a:r>
              <a:rPr kumimoji="1" lang="ja-JP" altLang="en-US" dirty="0" smtClean="0"/>
              <a:t>再利用元のリビジョンの推定</a:t>
            </a:r>
            <a:endParaRPr kumimoji="1" lang="ja-JP" altLang="en-US" dirty="0"/>
          </a:p>
        </p:txBody>
      </p:sp>
      <p:sp>
        <p:nvSpPr>
          <p:cNvPr id="108" name="コンテンツ プレースホルダー 2"/>
          <p:cNvSpPr>
            <a:spLocks noGrp="1"/>
          </p:cNvSpPr>
          <p:nvPr>
            <p:ph idx="1"/>
          </p:nvPr>
        </p:nvSpPr>
        <p:spPr>
          <a:xfrm>
            <a:off x="457200" y="1600200"/>
            <a:ext cx="8229600" cy="2476872"/>
          </a:xfrm>
        </p:spPr>
        <p:txBody>
          <a:bodyPr>
            <a:normAutofit lnSpcReduction="10000"/>
          </a:bodyPr>
          <a:lstStyle/>
          <a:p>
            <a:r>
              <a:rPr lang="ja-JP" altLang="en-US" dirty="0" smtClean="0"/>
              <a:t>再利用先のファイルの各リビジョンについて再利用元のリビジョンを推定する</a:t>
            </a:r>
            <a:endParaRPr lang="en-US" altLang="ja-JP" dirty="0" smtClean="0"/>
          </a:p>
          <a:p>
            <a:r>
              <a:rPr lang="ja-JP" altLang="en-US" dirty="0" smtClean="0"/>
              <a:t>推定基準</a:t>
            </a:r>
            <a:endParaRPr lang="en-US" altLang="ja-JP" dirty="0" smtClean="0"/>
          </a:p>
          <a:p>
            <a:pPr lvl="1"/>
            <a:r>
              <a:rPr lang="ja-JP" altLang="en-US" dirty="0" smtClean="0"/>
              <a:t>再利用元のファイルの全てのリビジョンの中から、最も類似度の高いもの</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15</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66" name="メモ 65"/>
          <p:cNvSpPr>
            <a:spLocks/>
          </p:cNvSpPr>
          <p:nvPr/>
        </p:nvSpPr>
        <p:spPr>
          <a:xfrm rot="10800000" flipH="1">
            <a:off x="1541978"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7" name="直線矢印コネクタ 66"/>
          <p:cNvCxnSpPr>
            <a:cxnSpLocks/>
            <a:stCxn id="66" idx="3"/>
            <a:endCxn id="61" idx="1"/>
          </p:cNvCxnSpPr>
          <p:nvPr/>
        </p:nvCxnSpPr>
        <p:spPr>
          <a:xfrm>
            <a:off x="2015255"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66" idx="0"/>
            <a:endCxn id="26" idx="2"/>
          </p:cNvCxnSpPr>
          <p:nvPr/>
        </p:nvCxnSpPr>
        <p:spPr>
          <a:xfrm>
            <a:off x="1778617" y="4813461"/>
            <a:ext cx="3411193"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61" idx="0"/>
            <a:endCxn id="26" idx="2"/>
          </p:cNvCxnSpPr>
          <p:nvPr/>
        </p:nvCxnSpPr>
        <p:spPr>
          <a:xfrm>
            <a:off x="3150674" y="4813461"/>
            <a:ext cx="2039136"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22" idx="0"/>
            <a:endCxn id="26" idx="2"/>
          </p:cNvCxnSpPr>
          <p:nvPr/>
        </p:nvCxnSpPr>
        <p:spPr>
          <a:xfrm>
            <a:off x="4500292" y="4813461"/>
            <a:ext cx="68951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23" idx="0"/>
            <a:endCxn id="26" idx="2"/>
          </p:cNvCxnSpPr>
          <p:nvPr/>
        </p:nvCxnSpPr>
        <p:spPr>
          <a:xfrm flipH="1">
            <a:off x="5189810" y="4813461"/>
            <a:ext cx="647469"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48" idx="0"/>
            <a:endCxn id="26" idx="2"/>
          </p:cNvCxnSpPr>
          <p:nvPr/>
        </p:nvCxnSpPr>
        <p:spPr>
          <a:xfrm flipH="1">
            <a:off x="5189810" y="4813461"/>
            <a:ext cx="192511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6997" y="4149080"/>
            <a:ext cx="1210588"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a:p>
            <a:pPr algn="ctr"/>
            <a:r>
              <a:rPr kumimoji="1" lang="ja-JP" altLang="en-US" sz="2000" u="sng" dirty="0" smtClean="0"/>
              <a:t>再利用元</a:t>
            </a:r>
            <a:endParaRPr kumimoji="1" lang="ja-JP" altLang="en-US" sz="2000" u="sng" dirty="0"/>
          </a:p>
        </p:txBody>
      </p:sp>
      <p:sp>
        <p:nvSpPr>
          <p:cNvPr id="50" name="テキスト ボックス 49"/>
          <p:cNvSpPr txBox="1"/>
          <p:nvPr/>
        </p:nvSpPr>
        <p:spPr>
          <a:xfrm>
            <a:off x="66161" y="5661248"/>
            <a:ext cx="1252266"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a:p>
            <a:pPr algn="ctr"/>
            <a:r>
              <a:rPr lang="ja-JP" altLang="en-US" sz="2000" u="sng" dirty="0" smtClean="0"/>
              <a:t>再利用先</a:t>
            </a:r>
            <a:endParaRPr kumimoji="1" lang="ja-JP" altLang="en-US" sz="2000" u="sng" dirty="0"/>
          </a:p>
        </p:txBody>
      </p:sp>
      <p:sp>
        <p:nvSpPr>
          <p:cNvPr id="37" name="テキスト ボックス 36"/>
          <p:cNvSpPr txBox="1"/>
          <p:nvPr/>
        </p:nvSpPr>
        <p:spPr>
          <a:xfrm>
            <a:off x="1511728" y="4365104"/>
            <a:ext cx="467984" cy="369332"/>
          </a:xfrm>
          <a:prstGeom prst="rect">
            <a:avLst/>
          </a:prstGeom>
          <a:noFill/>
        </p:spPr>
        <p:txBody>
          <a:bodyPr wrap="square" rtlCol="0">
            <a:spAutoFit/>
          </a:bodyPr>
          <a:lstStyle/>
          <a:p>
            <a:r>
              <a:rPr lang="en-US" altLang="ja-JP" dirty="0" smtClean="0"/>
              <a:t>F1</a:t>
            </a:r>
            <a:endParaRPr kumimoji="1" lang="ja-JP" altLang="en-US" dirty="0"/>
          </a:p>
        </p:txBody>
      </p:sp>
    </p:spTree>
    <p:extLst>
      <p:ext uri="{BB962C8B-B14F-4D97-AF65-F5344CB8AC3E}">
        <p14:creationId xmlns:p14="http://schemas.microsoft.com/office/powerpoint/2010/main" val="1637161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a:t>C) </a:t>
            </a:r>
            <a:r>
              <a:rPr lang="ja-JP" altLang="en-US" dirty="0"/>
              <a:t>再利用元のリビジョンの推定</a:t>
            </a:r>
            <a:endParaRPr kumimoji="1" lang="ja-JP" altLang="en-US" dirty="0"/>
          </a:p>
        </p:txBody>
      </p:sp>
      <p:sp>
        <p:nvSpPr>
          <p:cNvPr id="108" name="コンテンツ プレースホルダー 2"/>
          <p:cNvSpPr>
            <a:spLocks noGrp="1"/>
          </p:cNvSpPr>
          <p:nvPr>
            <p:ph idx="1"/>
          </p:nvPr>
        </p:nvSpPr>
        <p:spPr>
          <a:xfrm>
            <a:off x="457200" y="1600200"/>
            <a:ext cx="8229600" cy="2476872"/>
          </a:xfrm>
        </p:spPr>
        <p:txBody>
          <a:bodyPr>
            <a:normAutofit lnSpcReduction="10000"/>
          </a:bodyPr>
          <a:lstStyle/>
          <a:p>
            <a:r>
              <a:rPr lang="ja-JP" altLang="en-US" dirty="0" smtClean="0"/>
              <a:t>再利用先のファイルの各リビジョンについて再利用元のリビジョンを推定する</a:t>
            </a:r>
            <a:endParaRPr lang="en-US" altLang="ja-JP" dirty="0" smtClean="0"/>
          </a:p>
          <a:p>
            <a:r>
              <a:rPr lang="ja-JP" altLang="en-US" dirty="0" smtClean="0"/>
              <a:t>推定基準</a:t>
            </a:r>
            <a:endParaRPr lang="en-US" altLang="ja-JP" dirty="0" smtClean="0"/>
          </a:p>
          <a:p>
            <a:pPr lvl="1"/>
            <a:r>
              <a:rPr lang="ja-JP" altLang="en-US" dirty="0" smtClean="0"/>
              <a:t>再利用元のファイルの全てのリビジョンの中から、最も類似度の高いもの</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16</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66" name="メモ 65"/>
          <p:cNvSpPr>
            <a:spLocks/>
          </p:cNvSpPr>
          <p:nvPr/>
        </p:nvSpPr>
        <p:spPr>
          <a:xfrm rot="10800000" flipH="1">
            <a:off x="1541978"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7" name="直線矢印コネクタ 66"/>
          <p:cNvCxnSpPr>
            <a:cxnSpLocks/>
            <a:stCxn id="66" idx="3"/>
            <a:endCxn id="61" idx="1"/>
          </p:cNvCxnSpPr>
          <p:nvPr/>
        </p:nvCxnSpPr>
        <p:spPr>
          <a:xfrm>
            <a:off x="2015255"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66" idx="0"/>
            <a:endCxn id="27" idx="2"/>
          </p:cNvCxnSpPr>
          <p:nvPr/>
        </p:nvCxnSpPr>
        <p:spPr>
          <a:xfrm>
            <a:off x="1778617" y="4813461"/>
            <a:ext cx="4704360"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1" idx="0"/>
            <a:endCxn id="27" idx="2"/>
          </p:cNvCxnSpPr>
          <p:nvPr/>
        </p:nvCxnSpPr>
        <p:spPr>
          <a:xfrm>
            <a:off x="3150674" y="4813461"/>
            <a:ext cx="3332303"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22" idx="0"/>
            <a:endCxn id="27" idx="2"/>
          </p:cNvCxnSpPr>
          <p:nvPr/>
        </p:nvCxnSpPr>
        <p:spPr>
          <a:xfrm>
            <a:off x="4500292" y="4813461"/>
            <a:ext cx="1982685"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23" idx="0"/>
            <a:endCxn id="27" idx="2"/>
          </p:cNvCxnSpPr>
          <p:nvPr/>
        </p:nvCxnSpPr>
        <p:spPr>
          <a:xfrm>
            <a:off x="5837279" y="4813461"/>
            <a:ext cx="64569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48" idx="0"/>
            <a:endCxn id="27" idx="2"/>
          </p:cNvCxnSpPr>
          <p:nvPr/>
        </p:nvCxnSpPr>
        <p:spPr>
          <a:xfrm flipH="1">
            <a:off x="6482977" y="4813461"/>
            <a:ext cx="631951"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511728" y="4365104"/>
            <a:ext cx="467984" cy="369332"/>
          </a:xfrm>
          <a:prstGeom prst="rect">
            <a:avLst/>
          </a:prstGeom>
          <a:noFill/>
        </p:spPr>
        <p:txBody>
          <a:bodyPr wrap="square" rtlCol="0">
            <a:spAutoFit/>
          </a:bodyPr>
          <a:lstStyle/>
          <a:p>
            <a:r>
              <a:rPr lang="en-US" altLang="ja-JP" dirty="0" smtClean="0"/>
              <a:t>F1</a:t>
            </a:r>
            <a:endParaRPr kumimoji="1" lang="ja-JP" altLang="en-US" dirty="0"/>
          </a:p>
        </p:txBody>
      </p:sp>
      <p:sp>
        <p:nvSpPr>
          <p:cNvPr id="37" name="テキスト ボックス 36"/>
          <p:cNvSpPr txBox="1"/>
          <p:nvPr/>
        </p:nvSpPr>
        <p:spPr>
          <a:xfrm>
            <a:off x="86997" y="4149080"/>
            <a:ext cx="1210588"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a:p>
            <a:pPr algn="ctr"/>
            <a:r>
              <a:rPr kumimoji="1" lang="ja-JP" altLang="en-US" sz="2000" u="sng" dirty="0" smtClean="0"/>
              <a:t>再利用元</a:t>
            </a:r>
            <a:endParaRPr kumimoji="1" lang="ja-JP" altLang="en-US" sz="2000" u="sng" dirty="0"/>
          </a:p>
        </p:txBody>
      </p:sp>
      <p:sp>
        <p:nvSpPr>
          <p:cNvPr id="38" name="テキスト ボックス 37"/>
          <p:cNvSpPr txBox="1"/>
          <p:nvPr/>
        </p:nvSpPr>
        <p:spPr>
          <a:xfrm>
            <a:off x="66161" y="5661248"/>
            <a:ext cx="1252266"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a:p>
            <a:pPr algn="ctr"/>
            <a:r>
              <a:rPr lang="ja-JP" altLang="en-US" sz="2000" u="sng" dirty="0" smtClean="0"/>
              <a:t>再利用先</a:t>
            </a:r>
            <a:endParaRPr kumimoji="1" lang="ja-JP" altLang="en-US" sz="2000" u="sng" dirty="0"/>
          </a:p>
        </p:txBody>
      </p:sp>
    </p:spTree>
    <p:extLst>
      <p:ext uri="{BB962C8B-B14F-4D97-AF65-F5344CB8AC3E}">
        <p14:creationId xmlns:p14="http://schemas.microsoft.com/office/powerpoint/2010/main" val="2186895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a:t>C) </a:t>
            </a:r>
            <a:r>
              <a:rPr lang="ja-JP" altLang="en-US" dirty="0"/>
              <a:t>再利用元のリビジョンの推定</a:t>
            </a:r>
            <a:endParaRPr kumimoji="1" lang="ja-JP" altLang="en-US" dirty="0"/>
          </a:p>
        </p:txBody>
      </p:sp>
      <p:sp>
        <p:nvSpPr>
          <p:cNvPr id="108" name="コンテンツ プレースホルダー 2"/>
          <p:cNvSpPr>
            <a:spLocks noGrp="1"/>
          </p:cNvSpPr>
          <p:nvPr>
            <p:ph idx="1"/>
          </p:nvPr>
        </p:nvSpPr>
        <p:spPr>
          <a:xfrm>
            <a:off x="457200" y="1600200"/>
            <a:ext cx="8229600" cy="2476872"/>
          </a:xfrm>
        </p:spPr>
        <p:txBody>
          <a:bodyPr>
            <a:normAutofit lnSpcReduction="10000"/>
          </a:bodyPr>
          <a:lstStyle/>
          <a:p>
            <a:r>
              <a:rPr lang="ja-JP" altLang="en-US" dirty="0" smtClean="0"/>
              <a:t>再利用先のファイルの各リビジョンについて再利用元のリビジョンを推定する</a:t>
            </a:r>
            <a:endParaRPr lang="en-US" altLang="ja-JP" dirty="0" smtClean="0"/>
          </a:p>
          <a:p>
            <a:r>
              <a:rPr lang="ja-JP" altLang="en-US" dirty="0" smtClean="0"/>
              <a:t>推定基準</a:t>
            </a:r>
            <a:endParaRPr lang="en-US" altLang="ja-JP" dirty="0" smtClean="0"/>
          </a:p>
          <a:p>
            <a:pPr lvl="1"/>
            <a:r>
              <a:rPr lang="ja-JP" altLang="en-US" dirty="0" smtClean="0"/>
              <a:t>再利用元のファイルの全てのリビジョンの中から、最も類似度の高いもの</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17</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66" name="メモ 65"/>
          <p:cNvSpPr>
            <a:spLocks/>
          </p:cNvSpPr>
          <p:nvPr/>
        </p:nvSpPr>
        <p:spPr>
          <a:xfrm rot="10800000" flipH="1">
            <a:off x="1541978"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7" name="直線矢印コネクタ 66"/>
          <p:cNvCxnSpPr>
            <a:cxnSpLocks/>
            <a:stCxn id="66" idx="3"/>
            <a:endCxn id="61" idx="1"/>
          </p:cNvCxnSpPr>
          <p:nvPr/>
        </p:nvCxnSpPr>
        <p:spPr>
          <a:xfrm>
            <a:off x="2015255"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66" idx="0"/>
            <a:endCxn id="49" idx="2"/>
          </p:cNvCxnSpPr>
          <p:nvPr/>
        </p:nvCxnSpPr>
        <p:spPr>
          <a:xfrm>
            <a:off x="1778617" y="4813461"/>
            <a:ext cx="5840719"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1" idx="0"/>
            <a:endCxn id="49" idx="2"/>
          </p:cNvCxnSpPr>
          <p:nvPr/>
        </p:nvCxnSpPr>
        <p:spPr>
          <a:xfrm>
            <a:off x="3150674" y="4813461"/>
            <a:ext cx="4468662"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22" idx="0"/>
            <a:endCxn id="49" idx="2"/>
          </p:cNvCxnSpPr>
          <p:nvPr/>
        </p:nvCxnSpPr>
        <p:spPr>
          <a:xfrm>
            <a:off x="4500292" y="4813461"/>
            <a:ext cx="3119044"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23" idx="0"/>
            <a:endCxn id="49" idx="2"/>
          </p:cNvCxnSpPr>
          <p:nvPr/>
        </p:nvCxnSpPr>
        <p:spPr>
          <a:xfrm>
            <a:off x="5837279" y="4813461"/>
            <a:ext cx="1782057"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48" idx="0"/>
            <a:endCxn id="49" idx="2"/>
          </p:cNvCxnSpPr>
          <p:nvPr/>
        </p:nvCxnSpPr>
        <p:spPr>
          <a:xfrm>
            <a:off x="7114928" y="4813461"/>
            <a:ext cx="50440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511728" y="4365104"/>
            <a:ext cx="467984" cy="369332"/>
          </a:xfrm>
          <a:prstGeom prst="rect">
            <a:avLst/>
          </a:prstGeom>
          <a:noFill/>
        </p:spPr>
        <p:txBody>
          <a:bodyPr wrap="square" rtlCol="0">
            <a:spAutoFit/>
          </a:bodyPr>
          <a:lstStyle/>
          <a:p>
            <a:r>
              <a:rPr lang="en-US" altLang="ja-JP" dirty="0" smtClean="0"/>
              <a:t>F1</a:t>
            </a:r>
            <a:endParaRPr kumimoji="1" lang="ja-JP" altLang="en-US" dirty="0"/>
          </a:p>
        </p:txBody>
      </p:sp>
      <p:sp>
        <p:nvSpPr>
          <p:cNvPr id="37" name="テキスト ボックス 36"/>
          <p:cNvSpPr txBox="1"/>
          <p:nvPr/>
        </p:nvSpPr>
        <p:spPr>
          <a:xfrm>
            <a:off x="86997" y="4149080"/>
            <a:ext cx="1210588"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a:p>
            <a:pPr algn="ctr"/>
            <a:r>
              <a:rPr kumimoji="1" lang="ja-JP" altLang="en-US" sz="2000" u="sng" dirty="0" smtClean="0"/>
              <a:t>再利用元</a:t>
            </a:r>
            <a:endParaRPr kumimoji="1" lang="ja-JP" altLang="en-US" sz="2000" u="sng" dirty="0"/>
          </a:p>
        </p:txBody>
      </p:sp>
      <p:sp>
        <p:nvSpPr>
          <p:cNvPr id="38" name="テキスト ボックス 37"/>
          <p:cNvSpPr txBox="1"/>
          <p:nvPr/>
        </p:nvSpPr>
        <p:spPr>
          <a:xfrm>
            <a:off x="66161" y="5661248"/>
            <a:ext cx="1252266"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a:p>
            <a:pPr algn="ctr"/>
            <a:r>
              <a:rPr lang="ja-JP" altLang="en-US" sz="2000" u="sng" dirty="0" smtClean="0"/>
              <a:t>再利用先</a:t>
            </a:r>
            <a:endParaRPr kumimoji="1" lang="ja-JP" altLang="en-US" sz="2000" u="sng" dirty="0"/>
          </a:p>
        </p:txBody>
      </p:sp>
    </p:spTree>
    <p:extLst>
      <p:ext uri="{BB962C8B-B14F-4D97-AF65-F5344CB8AC3E}">
        <p14:creationId xmlns:p14="http://schemas.microsoft.com/office/powerpoint/2010/main" val="2186895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en-US" altLang="ja-JP" dirty="0"/>
              <a:t>C) </a:t>
            </a:r>
            <a:r>
              <a:rPr lang="ja-JP" altLang="en-US" dirty="0"/>
              <a:t>再利用元のリビジョンの推定</a:t>
            </a:r>
            <a:endParaRPr kumimoji="1" lang="ja-JP" altLang="en-US" dirty="0"/>
          </a:p>
        </p:txBody>
      </p:sp>
      <p:sp>
        <p:nvSpPr>
          <p:cNvPr id="108" name="コンテンツ プレースホルダー 2"/>
          <p:cNvSpPr>
            <a:spLocks noGrp="1"/>
          </p:cNvSpPr>
          <p:nvPr>
            <p:ph idx="1"/>
          </p:nvPr>
        </p:nvSpPr>
        <p:spPr>
          <a:xfrm>
            <a:off x="457200" y="1600200"/>
            <a:ext cx="8229600" cy="2476872"/>
          </a:xfrm>
        </p:spPr>
        <p:txBody>
          <a:bodyPr>
            <a:normAutofit lnSpcReduction="10000"/>
          </a:bodyPr>
          <a:lstStyle/>
          <a:p>
            <a:r>
              <a:rPr lang="ja-JP" altLang="en-US" dirty="0" smtClean="0"/>
              <a:t>再利用先のファイルの各リビジョンについて再利用元のリビジョンを推定する</a:t>
            </a:r>
            <a:endParaRPr lang="en-US" altLang="ja-JP" dirty="0" smtClean="0"/>
          </a:p>
          <a:p>
            <a:r>
              <a:rPr lang="ja-JP" altLang="en-US" dirty="0" smtClean="0"/>
              <a:t>推定基準</a:t>
            </a:r>
            <a:endParaRPr lang="en-US" altLang="ja-JP" dirty="0" smtClean="0"/>
          </a:p>
          <a:p>
            <a:pPr lvl="1"/>
            <a:r>
              <a:rPr lang="ja-JP" altLang="en-US" dirty="0" smtClean="0"/>
              <a:t>再利用元のファイルの全てのリビジョンの中から、最も類似度の高いもの</a:t>
            </a:r>
            <a:endParaRPr lang="en-US" altLang="ja-JP"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18</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66" name="メモ 65"/>
          <p:cNvSpPr>
            <a:spLocks/>
          </p:cNvSpPr>
          <p:nvPr/>
        </p:nvSpPr>
        <p:spPr>
          <a:xfrm rot="10800000" flipH="1">
            <a:off x="1541978"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7" name="直線矢印コネクタ 66"/>
          <p:cNvCxnSpPr>
            <a:cxnSpLocks/>
            <a:stCxn id="66" idx="3"/>
            <a:endCxn id="61" idx="1"/>
          </p:cNvCxnSpPr>
          <p:nvPr/>
        </p:nvCxnSpPr>
        <p:spPr>
          <a:xfrm>
            <a:off x="2015255"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48" idx="0"/>
            <a:endCxn id="49" idx="2"/>
          </p:cNvCxnSpPr>
          <p:nvPr/>
        </p:nvCxnSpPr>
        <p:spPr>
          <a:xfrm>
            <a:off x="7114928" y="4813461"/>
            <a:ext cx="50440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511728" y="4365104"/>
            <a:ext cx="467984" cy="369332"/>
          </a:xfrm>
          <a:prstGeom prst="rect">
            <a:avLst/>
          </a:prstGeom>
          <a:noFill/>
        </p:spPr>
        <p:txBody>
          <a:bodyPr wrap="square" rtlCol="0">
            <a:spAutoFit/>
          </a:bodyPr>
          <a:lstStyle/>
          <a:p>
            <a:r>
              <a:rPr lang="en-US" altLang="ja-JP" dirty="0" smtClean="0"/>
              <a:t>F1</a:t>
            </a:r>
            <a:endParaRPr kumimoji="1" lang="ja-JP" altLang="en-US" dirty="0"/>
          </a:p>
        </p:txBody>
      </p:sp>
      <p:sp>
        <p:nvSpPr>
          <p:cNvPr id="37" name="テキスト ボックス 36"/>
          <p:cNvSpPr txBox="1"/>
          <p:nvPr/>
        </p:nvSpPr>
        <p:spPr>
          <a:xfrm>
            <a:off x="86997" y="4149080"/>
            <a:ext cx="1210588"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a:p>
            <a:pPr algn="ctr"/>
            <a:r>
              <a:rPr kumimoji="1" lang="ja-JP" altLang="en-US" sz="2000" u="sng" dirty="0" smtClean="0"/>
              <a:t>再利用元</a:t>
            </a:r>
            <a:endParaRPr kumimoji="1" lang="ja-JP" altLang="en-US" sz="2000" u="sng" dirty="0"/>
          </a:p>
        </p:txBody>
      </p:sp>
      <p:sp>
        <p:nvSpPr>
          <p:cNvPr id="38" name="テキスト ボックス 37"/>
          <p:cNvSpPr txBox="1"/>
          <p:nvPr/>
        </p:nvSpPr>
        <p:spPr>
          <a:xfrm>
            <a:off x="66161" y="5661248"/>
            <a:ext cx="1252266"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a:p>
            <a:pPr algn="ctr"/>
            <a:r>
              <a:rPr lang="ja-JP" altLang="en-US" sz="2000" u="sng" dirty="0" smtClean="0"/>
              <a:t>再利用先</a:t>
            </a:r>
            <a:endParaRPr kumimoji="1" lang="ja-JP" altLang="en-US" sz="2000" u="sng" dirty="0"/>
          </a:p>
        </p:txBody>
      </p:sp>
      <p:cxnSp>
        <p:nvCxnSpPr>
          <p:cNvPr id="39" name="直線コネクタ 38"/>
          <p:cNvCxnSpPr/>
          <p:nvPr/>
        </p:nvCxnSpPr>
        <p:spPr>
          <a:xfrm>
            <a:off x="5837279" y="4813461"/>
            <a:ext cx="645698"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3150674" y="4813461"/>
            <a:ext cx="2039136" cy="88966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405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組成情報の計算</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179512" y="1600200"/>
                <a:ext cx="8784976" cy="4708525"/>
              </a:xfrm>
            </p:spPr>
            <p:txBody>
              <a:bodyPr>
                <a:normAutofit fontScale="85000" lnSpcReduction="20000"/>
              </a:bodyPr>
              <a:lstStyle/>
              <a:p>
                <a:pPr marL="0" indent="0">
                  <a:buNone/>
                </a:pPr>
                <a:r>
                  <a:rPr lang="ja-JP" altLang="en-US" dirty="0" smtClean="0"/>
                  <a:t>再利用元での更新内容が再利用先に取り込まれている割合を計算し出力する</a:t>
                </a:r>
                <a:endParaRPr lang="en-US" altLang="ja-JP" dirty="0" smtClean="0"/>
              </a:p>
              <a:p>
                <a:r>
                  <a:rPr lang="ja-JP" altLang="en-US" dirty="0" smtClean="0"/>
                  <a:t>更新内容を行単位で確認</a:t>
                </a:r>
                <a:endParaRPr lang="en-US" altLang="ja-JP" dirty="0" smtClean="0"/>
              </a:p>
              <a:p>
                <a:pPr marL="400050" lvl="1" indent="0">
                  <a:buNone/>
                </a:pPr>
                <a:endParaRPr lang="en-US" altLang="ja-JP" dirty="0"/>
              </a:p>
              <a:p>
                <a:pPr marL="400050" lvl="1" indent="0">
                  <a:buNone/>
                </a:pPr>
                <a:endParaRPr lang="en-US" altLang="ja-JP" dirty="0"/>
              </a:p>
              <a:p>
                <a:pPr marL="400050" lvl="1" indent="0">
                  <a:buNone/>
                </a:pPr>
                <a:endParaRPr lang="en-US" altLang="ja-JP" dirty="0"/>
              </a:p>
              <a:p>
                <a:pPr marL="400050" lvl="1" indent="0">
                  <a:buNone/>
                </a:pPr>
                <a:endParaRPr lang="en-US" altLang="ja-JP" dirty="0"/>
              </a:p>
              <a:p>
                <a:pPr marL="400050" lvl="1" indent="0">
                  <a:buNone/>
                </a:pPr>
                <a:endParaRPr lang="en-US" altLang="ja-JP" dirty="0"/>
              </a:p>
              <a:p>
                <a:pPr marL="400050" lvl="1" indent="0">
                  <a:buNone/>
                </a:pPr>
                <a:endParaRPr lang="en-US" altLang="ja-JP" dirty="0" smtClean="0"/>
              </a:p>
              <a:p>
                <a:pPr marL="400050" lvl="1" indent="0">
                  <a:buNone/>
                </a:pPr>
                <a:r>
                  <a:rPr lang="en-US" altLang="ja-JP" dirty="0" smtClean="0"/>
                  <a:t>B1</a:t>
                </a:r>
                <a:r>
                  <a:rPr lang="ja-JP" altLang="en-US" dirty="0" smtClean="0"/>
                  <a:t>＝</a:t>
                </a:r>
                <a:r>
                  <a:rPr lang="en-US" altLang="ja-JP" dirty="0" smtClean="0"/>
                  <a:t>A2</a:t>
                </a:r>
                <a:r>
                  <a:rPr lang="ja-JP" altLang="en-US" dirty="0" smtClean="0"/>
                  <a:t>から見て２行追加</a:t>
                </a:r>
                <a:endParaRPr lang="en-US" altLang="ja-JP" dirty="0" smtClean="0"/>
              </a:p>
              <a:p>
                <a:pPr marL="400050" lvl="1" indent="0">
                  <a:buNone/>
                </a:pPr>
                <a:r>
                  <a:rPr lang="en-US" altLang="ja-JP" dirty="0" smtClean="0"/>
                  <a:t> </a:t>
                </a:r>
                <a:r>
                  <a:rPr lang="ja-JP" altLang="en-US" dirty="0" smtClean="0"/>
                  <a:t>   ＝</a:t>
                </a:r>
                <a:r>
                  <a:rPr lang="en-US" altLang="ja-JP" dirty="0" smtClean="0"/>
                  <a:t>Δ4</a:t>
                </a:r>
                <a:r>
                  <a:rPr lang="ja-JP" altLang="en-US" dirty="0"/>
                  <a:t>についての変更</a:t>
                </a:r>
                <a:r>
                  <a:rPr lang="ja-JP" altLang="en-US" dirty="0" smtClean="0"/>
                  <a:t>の </a:t>
                </a:r>
                <a14:m>
                  <m:oMath xmlns:m="http://schemas.openxmlformats.org/officeDocument/2006/math">
                    <m:r>
                      <a:rPr lang="en-US" altLang="ja-JP" i="1">
                        <a:latin typeface="Cambria Math" panose="02040503050406030204" pitchFamily="18" charset="0"/>
                      </a:rPr>
                      <m:t>5</m:t>
                    </m:r>
                    <m:r>
                      <a:rPr lang="en-US" altLang="ja-JP" i="1" smtClean="0">
                        <a:latin typeface="Cambria Math" panose="02040503050406030204" pitchFamily="18" charset="0"/>
                      </a:rPr>
                      <m:t>0</m:t>
                    </m:r>
                    <m:r>
                      <a:rPr lang="en-US" altLang="ja-JP" i="1">
                        <a:latin typeface="Cambria Math" panose="02040503050406030204" pitchFamily="18" charset="0"/>
                      </a:rPr>
                      <m:t>%</m:t>
                    </m:r>
                    <m:r>
                      <a:rPr lang="ja-JP" altLang="en-US" i="1">
                        <a:latin typeface="Cambria Math" panose="02040503050406030204" pitchFamily="18" charset="0"/>
                      </a:rPr>
                      <m:t> </m:t>
                    </m:r>
                  </m:oMath>
                </a14:m>
                <a:r>
                  <a:rPr lang="ja-JP" altLang="en-US" dirty="0" smtClean="0"/>
                  <a:t>（４行中２行）の取り込み</a:t>
                </a:r>
                <a:endParaRPr lang="en-US" altLang="ja-JP" dirty="0" smtClean="0"/>
              </a:p>
              <a:p>
                <a:pPr marL="1257300" lvl="2" indent="-457200"/>
                <a:r>
                  <a:rPr lang="ja-JP" altLang="en-US" dirty="0" smtClean="0"/>
                  <a:t>同様に </a:t>
                </a:r>
                <a:r>
                  <a:rPr lang="en-US" altLang="ja-JP" dirty="0" smtClean="0"/>
                  <a:t>Δ1,</a:t>
                </a:r>
                <a:r>
                  <a:rPr lang="ja-JP" altLang="en-US" dirty="0" smtClean="0"/>
                  <a:t> </a:t>
                </a:r>
                <a:r>
                  <a:rPr lang="en-US" altLang="ja-JP" dirty="0" smtClean="0"/>
                  <a:t>Δ2, Δ3</a:t>
                </a:r>
                <a:r>
                  <a:rPr lang="ja-JP" altLang="en-US" dirty="0" smtClean="0"/>
                  <a:t> がどれだけ含まれるかもそれぞれ計算</a:t>
                </a:r>
                <a:endParaRPr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179512" y="1600200"/>
                <a:ext cx="8784976" cy="4708525"/>
              </a:xfrm>
              <a:blipFill rotWithShape="0">
                <a:blip r:embed="rId2"/>
                <a:stretch>
                  <a:fillRect l="-1318" t="-2850"/>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6B372100-8A3D-4F15-A90F-A69097BA2441}" type="slidenum">
              <a:rPr kumimoji="1" lang="ja-JP" altLang="en-US" smtClean="0"/>
              <a:pPr/>
              <a:t>19</a:t>
            </a:fld>
            <a:endParaRPr kumimoji="1" lang="ja-JP" altLang="en-US"/>
          </a:p>
        </p:txBody>
      </p:sp>
      <p:sp>
        <p:nvSpPr>
          <p:cNvPr id="5" name="メモ 4"/>
          <p:cNvSpPr>
            <a:spLocks/>
          </p:cNvSpPr>
          <p:nvPr/>
        </p:nvSpPr>
        <p:spPr>
          <a:xfrm rot="10800000" flipH="1">
            <a:off x="4286118" y="3222263"/>
            <a:ext cx="324044" cy="432060"/>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メモ 5"/>
          <p:cNvSpPr>
            <a:spLocks/>
          </p:cNvSpPr>
          <p:nvPr/>
        </p:nvSpPr>
        <p:spPr>
          <a:xfrm rot="10800000" flipH="1">
            <a:off x="5201528" y="3222263"/>
            <a:ext cx="324044" cy="432060"/>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矢印コネクタ 6"/>
          <p:cNvCxnSpPr>
            <a:cxnSpLocks/>
            <a:stCxn id="5" idx="3"/>
            <a:endCxn id="6" idx="1"/>
          </p:cNvCxnSpPr>
          <p:nvPr/>
        </p:nvCxnSpPr>
        <p:spPr>
          <a:xfrm>
            <a:off x="4610161" y="3438292"/>
            <a:ext cx="59136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メモ 7"/>
          <p:cNvSpPr>
            <a:spLocks/>
          </p:cNvSpPr>
          <p:nvPr/>
        </p:nvSpPr>
        <p:spPr>
          <a:xfrm rot="10800000" flipH="1">
            <a:off x="4758218" y="4263458"/>
            <a:ext cx="324044" cy="432060"/>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a:spLocks/>
          </p:cNvSpPr>
          <p:nvPr/>
        </p:nvSpPr>
        <p:spPr>
          <a:xfrm>
            <a:off x="2262596" y="4194768"/>
            <a:ext cx="4694622" cy="584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a:spLocks/>
          </p:cNvSpPr>
          <p:nvPr/>
        </p:nvSpPr>
        <p:spPr>
          <a:xfrm>
            <a:off x="2267744" y="3121451"/>
            <a:ext cx="4694622" cy="5924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メモ 10"/>
          <p:cNvSpPr>
            <a:spLocks/>
          </p:cNvSpPr>
          <p:nvPr/>
        </p:nvSpPr>
        <p:spPr>
          <a:xfrm rot="10800000" flipH="1">
            <a:off x="6076312" y="3222263"/>
            <a:ext cx="324044" cy="432060"/>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2" name="直線矢印コネクタ 11"/>
          <p:cNvCxnSpPr>
            <a:cxnSpLocks/>
            <a:stCxn id="6" idx="3"/>
            <a:endCxn id="11" idx="1"/>
          </p:cNvCxnSpPr>
          <p:nvPr/>
        </p:nvCxnSpPr>
        <p:spPr>
          <a:xfrm>
            <a:off x="5525573" y="3438292"/>
            <a:ext cx="550739"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メモ 12"/>
          <p:cNvSpPr>
            <a:spLocks/>
          </p:cNvSpPr>
          <p:nvPr/>
        </p:nvSpPr>
        <p:spPr>
          <a:xfrm rot="10800000" flipH="1">
            <a:off x="3362058" y="3222263"/>
            <a:ext cx="324044" cy="432060"/>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4" name="直線矢印コネクタ 13"/>
          <p:cNvCxnSpPr>
            <a:cxnSpLocks/>
            <a:stCxn id="13" idx="3"/>
            <a:endCxn id="5" idx="1"/>
          </p:cNvCxnSpPr>
          <p:nvPr/>
        </p:nvCxnSpPr>
        <p:spPr>
          <a:xfrm>
            <a:off x="3686103" y="3438292"/>
            <a:ext cx="60001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メモ 14"/>
          <p:cNvSpPr>
            <a:spLocks/>
          </p:cNvSpPr>
          <p:nvPr/>
        </p:nvSpPr>
        <p:spPr>
          <a:xfrm rot="10800000" flipH="1">
            <a:off x="2422635" y="3222263"/>
            <a:ext cx="324044" cy="432060"/>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6" name="直線矢印コネクタ 15"/>
          <p:cNvCxnSpPr>
            <a:cxnSpLocks/>
            <a:stCxn id="15" idx="3"/>
            <a:endCxn id="13" idx="1"/>
          </p:cNvCxnSpPr>
          <p:nvPr/>
        </p:nvCxnSpPr>
        <p:spPr>
          <a:xfrm>
            <a:off x="2746680" y="3438292"/>
            <a:ext cx="615379"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cxnSpLocks/>
          </p:cNvCxnSpPr>
          <p:nvPr/>
        </p:nvCxnSpPr>
        <p:spPr>
          <a:xfrm>
            <a:off x="3686103" y="3713864"/>
            <a:ext cx="1041898" cy="418195"/>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688904" y="3068960"/>
            <a:ext cx="431528" cy="369332"/>
          </a:xfrm>
          <a:prstGeom prst="rect">
            <a:avLst/>
          </a:prstGeom>
          <a:noFill/>
        </p:spPr>
        <p:txBody>
          <a:bodyPr wrap="none" rtlCol="0">
            <a:spAutoFit/>
          </a:bodyPr>
          <a:lstStyle/>
          <a:p>
            <a:r>
              <a:rPr kumimoji="1" lang="en-US" altLang="ja-JP" dirty="0" smtClean="0"/>
              <a:t>Δ1</a:t>
            </a:r>
            <a:endParaRPr kumimoji="1" lang="ja-JP" altLang="en-US" dirty="0"/>
          </a:p>
        </p:txBody>
      </p:sp>
      <p:sp>
        <p:nvSpPr>
          <p:cNvPr id="19" name="四角形吹き出し 18"/>
          <p:cNvSpPr/>
          <p:nvPr/>
        </p:nvSpPr>
        <p:spPr>
          <a:xfrm>
            <a:off x="744551" y="3462024"/>
            <a:ext cx="1018456" cy="1024961"/>
          </a:xfrm>
          <a:prstGeom prst="wedgeRectCallout">
            <a:avLst>
              <a:gd name="adj1" fmla="val 260257"/>
              <a:gd name="adj2" fmla="val -3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a:p>
            <a:pPr algn="ctr"/>
            <a:r>
              <a:rPr lang="en-US" altLang="ja-JP" dirty="0" smtClean="0">
                <a:solidFill>
                  <a:schemeClr val="tx1"/>
                </a:solidFill>
              </a:rPr>
              <a:t>AAA</a:t>
            </a:r>
          </a:p>
          <a:p>
            <a:pPr algn="ctr"/>
            <a:r>
              <a:rPr kumimoji="1" lang="en-US" altLang="ja-JP" dirty="0" smtClean="0">
                <a:solidFill>
                  <a:schemeClr val="tx1"/>
                </a:solidFill>
              </a:rPr>
              <a:t>BBB</a:t>
            </a:r>
          </a:p>
        </p:txBody>
      </p:sp>
      <p:sp>
        <p:nvSpPr>
          <p:cNvPr id="20" name="四角形吹き出し 19"/>
          <p:cNvSpPr/>
          <p:nvPr/>
        </p:nvSpPr>
        <p:spPr>
          <a:xfrm>
            <a:off x="7423071" y="3267035"/>
            <a:ext cx="952506" cy="1602125"/>
          </a:xfrm>
          <a:prstGeom prst="wedgeRectCallout">
            <a:avLst>
              <a:gd name="adj1" fmla="val -202010"/>
              <a:gd name="adj2" fmla="val -3631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endParaRPr>
          </a:p>
          <a:p>
            <a:pPr algn="ctr"/>
            <a:r>
              <a:rPr lang="en-US" altLang="ja-JP" dirty="0" smtClean="0">
                <a:solidFill>
                  <a:schemeClr val="tx1"/>
                </a:solidFill>
              </a:rPr>
              <a:t>AAA</a:t>
            </a:r>
          </a:p>
          <a:p>
            <a:pPr algn="ctr"/>
            <a:r>
              <a:rPr kumimoji="1" lang="en-US" altLang="ja-JP" dirty="0" smtClean="0">
                <a:solidFill>
                  <a:schemeClr val="tx1"/>
                </a:solidFill>
              </a:rPr>
              <a:t>BBB</a:t>
            </a:r>
            <a:br>
              <a:rPr kumimoji="1" lang="en-US" altLang="ja-JP" dirty="0" smtClean="0">
                <a:solidFill>
                  <a:schemeClr val="tx1"/>
                </a:solidFill>
              </a:rPr>
            </a:br>
            <a:r>
              <a:rPr kumimoji="1" lang="en-US" altLang="ja-JP" dirty="0" smtClean="0">
                <a:solidFill>
                  <a:schemeClr val="tx1"/>
                </a:solidFill>
              </a:rPr>
              <a:t>CCC</a:t>
            </a:r>
          </a:p>
          <a:p>
            <a:pPr algn="ctr"/>
            <a:r>
              <a:rPr lang="en-US" altLang="ja-JP" dirty="0" smtClean="0">
                <a:solidFill>
                  <a:schemeClr val="tx1"/>
                </a:solidFill>
              </a:rPr>
              <a:t>DDD</a:t>
            </a:r>
          </a:p>
        </p:txBody>
      </p:sp>
      <p:sp>
        <p:nvSpPr>
          <p:cNvPr id="21" name="テキスト ボックス 20"/>
          <p:cNvSpPr txBox="1"/>
          <p:nvPr/>
        </p:nvSpPr>
        <p:spPr>
          <a:xfrm>
            <a:off x="3679697" y="3068960"/>
            <a:ext cx="431528" cy="369332"/>
          </a:xfrm>
          <a:prstGeom prst="rect">
            <a:avLst/>
          </a:prstGeom>
          <a:noFill/>
        </p:spPr>
        <p:txBody>
          <a:bodyPr wrap="none" rtlCol="0">
            <a:spAutoFit/>
          </a:bodyPr>
          <a:lstStyle/>
          <a:p>
            <a:r>
              <a:rPr kumimoji="1" lang="en-US" altLang="ja-JP" dirty="0" smtClean="0"/>
              <a:t>Δ2</a:t>
            </a:r>
            <a:endParaRPr kumimoji="1" lang="ja-JP" altLang="en-US" dirty="0"/>
          </a:p>
        </p:txBody>
      </p:sp>
      <p:sp>
        <p:nvSpPr>
          <p:cNvPr id="22" name="テキスト ボックス 21"/>
          <p:cNvSpPr txBox="1"/>
          <p:nvPr/>
        </p:nvSpPr>
        <p:spPr>
          <a:xfrm>
            <a:off x="4609907" y="3068960"/>
            <a:ext cx="431528" cy="369332"/>
          </a:xfrm>
          <a:prstGeom prst="rect">
            <a:avLst/>
          </a:prstGeom>
          <a:noFill/>
        </p:spPr>
        <p:txBody>
          <a:bodyPr wrap="none" rtlCol="0">
            <a:spAutoFit/>
          </a:bodyPr>
          <a:lstStyle/>
          <a:p>
            <a:r>
              <a:rPr kumimoji="1" lang="en-US" altLang="ja-JP" dirty="0" smtClean="0"/>
              <a:t>Δ3</a:t>
            </a:r>
            <a:endParaRPr kumimoji="1" lang="ja-JP" altLang="en-US" dirty="0"/>
          </a:p>
        </p:txBody>
      </p:sp>
      <p:sp>
        <p:nvSpPr>
          <p:cNvPr id="23" name="テキスト ボックス 22"/>
          <p:cNvSpPr txBox="1"/>
          <p:nvPr/>
        </p:nvSpPr>
        <p:spPr>
          <a:xfrm>
            <a:off x="5540117" y="3068960"/>
            <a:ext cx="431528" cy="369332"/>
          </a:xfrm>
          <a:prstGeom prst="rect">
            <a:avLst/>
          </a:prstGeom>
          <a:noFill/>
        </p:spPr>
        <p:txBody>
          <a:bodyPr wrap="none" rtlCol="0">
            <a:spAutoFit/>
          </a:bodyPr>
          <a:lstStyle/>
          <a:p>
            <a:r>
              <a:rPr kumimoji="1" lang="en-US" altLang="ja-JP" dirty="0" smtClean="0"/>
              <a:t>Δ4</a:t>
            </a:r>
            <a:endParaRPr kumimoji="1" lang="ja-JP" altLang="en-US" dirty="0"/>
          </a:p>
        </p:txBody>
      </p:sp>
      <p:sp>
        <p:nvSpPr>
          <p:cNvPr id="24" name="テキスト ボックス 23"/>
          <p:cNvSpPr txBox="1"/>
          <p:nvPr/>
        </p:nvSpPr>
        <p:spPr>
          <a:xfrm>
            <a:off x="4716016" y="4351169"/>
            <a:ext cx="466794" cy="369332"/>
          </a:xfrm>
          <a:prstGeom prst="rect">
            <a:avLst/>
          </a:prstGeom>
          <a:noFill/>
        </p:spPr>
        <p:txBody>
          <a:bodyPr wrap="none" rtlCol="0">
            <a:spAutoFit/>
          </a:bodyPr>
          <a:lstStyle/>
          <a:p>
            <a:r>
              <a:rPr kumimoji="1" lang="en-US" altLang="ja-JP" dirty="0" smtClean="0"/>
              <a:t>B1</a:t>
            </a:r>
            <a:endParaRPr kumimoji="1" lang="ja-JP" altLang="en-US" dirty="0"/>
          </a:p>
        </p:txBody>
      </p:sp>
      <p:sp>
        <p:nvSpPr>
          <p:cNvPr id="25" name="テキスト ボックス 24"/>
          <p:cNvSpPr txBox="1"/>
          <p:nvPr/>
        </p:nvSpPr>
        <p:spPr>
          <a:xfrm>
            <a:off x="3275856" y="3267035"/>
            <a:ext cx="466794" cy="369332"/>
          </a:xfrm>
          <a:prstGeom prst="rect">
            <a:avLst/>
          </a:prstGeom>
          <a:noFill/>
        </p:spPr>
        <p:txBody>
          <a:bodyPr wrap="none" rtlCol="0">
            <a:spAutoFit/>
          </a:bodyPr>
          <a:lstStyle/>
          <a:p>
            <a:r>
              <a:rPr kumimoji="1" lang="en-US" altLang="ja-JP" dirty="0" smtClean="0"/>
              <a:t>A2</a:t>
            </a:r>
            <a:endParaRPr kumimoji="1" lang="ja-JP" altLang="en-US" dirty="0"/>
          </a:p>
        </p:txBody>
      </p:sp>
      <p:sp>
        <p:nvSpPr>
          <p:cNvPr id="26" name="テキスト ボックス 25"/>
          <p:cNvSpPr txBox="1"/>
          <p:nvPr/>
        </p:nvSpPr>
        <p:spPr>
          <a:xfrm>
            <a:off x="930614" y="3429000"/>
            <a:ext cx="646331" cy="369332"/>
          </a:xfrm>
          <a:prstGeom prst="rect">
            <a:avLst/>
          </a:prstGeom>
          <a:noFill/>
        </p:spPr>
        <p:txBody>
          <a:bodyPr wrap="none" rtlCol="0">
            <a:spAutoFit/>
          </a:bodyPr>
          <a:lstStyle/>
          <a:p>
            <a:r>
              <a:rPr kumimoji="1" lang="ja-JP" altLang="en-US" dirty="0" smtClean="0"/>
              <a:t>追加</a:t>
            </a:r>
            <a:endParaRPr kumimoji="1" lang="ja-JP" altLang="en-US" dirty="0"/>
          </a:p>
        </p:txBody>
      </p:sp>
      <p:sp>
        <p:nvSpPr>
          <p:cNvPr id="27" name="テキスト ボックス 26"/>
          <p:cNvSpPr txBox="1"/>
          <p:nvPr/>
        </p:nvSpPr>
        <p:spPr>
          <a:xfrm>
            <a:off x="7576159" y="3284984"/>
            <a:ext cx="646331" cy="369332"/>
          </a:xfrm>
          <a:prstGeom prst="rect">
            <a:avLst/>
          </a:prstGeom>
          <a:noFill/>
        </p:spPr>
        <p:txBody>
          <a:bodyPr wrap="none" rtlCol="0">
            <a:spAutoFit/>
          </a:bodyPr>
          <a:lstStyle/>
          <a:p>
            <a:r>
              <a:rPr kumimoji="1" lang="ja-JP" altLang="en-US" dirty="0" smtClean="0"/>
              <a:t>追加</a:t>
            </a:r>
            <a:endParaRPr kumimoji="1" lang="en-US" altLang="ja-JP" dirty="0" smtClean="0"/>
          </a:p>
        </p:txBody>
      </p:sp>
    </p:spTree>
    <p:extLst>
      <p:ext uri="{BB962C8B-B14F-4D97-AF65-F5344CB8AC3E}">
        <p14:creationId xmlns:p14="http://schemas.microsoft.com/office/powerpoint/2010/main" val="3168260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再利用</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ソフトウェア</a:t>
            </a:r>
            <a:r>
              <a:rPr lang="ja-JP" altLang="en-US" dirty="0"/>
              <a:t>開発</a:t>
            </a:r>
            <a:r>
              <a:rPr lang="ja-JP" altLang="en-US" dirty="0" smtClean="0"/>
              <a:t>では</a:t>
            </a:r>
            <a:r>
              <a:rPr lang="ja-JP" altLang="en-US" dirty="0"/>
              <a:t>、</a:t>
            </a:r>
            <a:r>
              <a:rPr kumimoji="1" lang="ja-JP" altLang="en-US" dirty="0" smtClean="0"/>
              <a:t>開発者は別のプロジェクト</a:t>
            </a:r>
            <a:r>
              <a:rPr lang="ja-JP" altLang="en-US" dirty="0" smtClean="0"/>
              <a:t>の</a:t>
            </a:r>
            <a:r>
              <a:rPr lang="ja-JP" altLang="en-US" dirty="0"/>
              <a:t>ファイル</a:t>
            </a:r>
            <a:r>
              <a:rPr lang="ja-JP" altLang="en-US" dirty="0" smtClean="0"/>
              <a:t>を</a:t>
            </a:r>
            <a:r>
              <a:rPr kumimoji="1" lang="ja-JP" altLang="en-US" dirty="0" smtClean="0"/>
              <a:t>再利用をしながら開発を行う</a:t>
            </a:r>
            <a:endParaRPr kumimoji="1" lang="en-US" altLang="ja-JP" dirty="0" smtClean="0"/>
          </a:p>
          <a:p>
            <a:pPr lvl="1"/>
            <a:r>
              <a:rPr lang="en-US" altLang="ja-JP" dirty="0" smtClean="0"/>
              <a:t>C</a:t>
            </a:r>
            <a:r>
              <a:rPr lang="ja-JP" altLang="en-US" dirty="0" smtClean="0"/>
              <a:t>言語ではライブラリのファイルを取り込むことがある</a:t>
            </a:r>
            <a:endParaRPr lang="en-US" altLang="ja-JP" dirty="0" smtClean="0"/>
          </a:p>
          <a:p>
            <a:pPr lvl="1"/>
            <a:endParaRPr lang="en-US" altLang="ja-JP" dirty="0" smtClean="0"/>
          </a:p>
          <a:p>
            <a:r>
              <a:rPr lang="ja-JP" altLang="en-US" dirty="0" smtClean="0"/>
              <a:t>再利用したコードに不具合が含まれていることがある</a:t>
            </a:r>
            <a:endParaRPr lang="en-US" altLang="ja-JP" dirty="0" smtClean="0"/>
          </a:p>
          <a:p>
            <a:pPr lvl="1"/>
            <a:r>
              <a:rPr lang="ja-JP" altLang="en-US" dirty="0" smtClean="0"/>
              <a:t>新しい</a:t>
            </a:r>
            <a:r>
              <a:rPr lang="ja-JP" altLang="en-US" dirty="0"/>
              <a:t>バージョン</a:t>
            </a:r>
            <a:r>
              <a:rPr lang="ja-JP" altLang="en-US" dirty="0" smtClean="0"/>
              <a:t>への</a:t>
            </a:r>
            <a:r>
              <a:rPr lang="ja-JP" altLang="en-US" dirty="0"/>
              <a:t>更新</a:t>
            </a:r>
            <a:r>
              <a:rPr lang="ja-JP" altLang="en-US" dirty="0" smtClean="0"/>
              <a:t>が</a:t>
            </a:r>
            <a:r>
              <a:rPr lang="ja-JP" altLang="en-US" dirty="0"/>
              <a:t>必要</a:t>
            </a:r>
            <a:r>
              <a:rPr lang="ja-JP" altLang="en-US" dirty="0" smtClean="0"/>
              <a:t>になる場合がある</a:t>
            </a:r>
            <a:endParaRPr lang="en-US" altLang="ja-JP" dirty="0" smtClean="0"/>
          </a:p>
        </p:txBody>
      </p:sp>
      <p:sp>
        <p:nvSpPr>
          <p:cNvPr id="25" name="スライド番号プレースホルダ 24"/>
          <p:cNvSpPr>
            <a:spLocks noGrp="1"/>
          </p:cNvSpPr>
          <p:nvPr>
            <p:ph type="sldNum" sz="quarter" idx="12"/>
          </p:nvPr>
        </p:nvSpPr>
        <p:spPr/>
        <p:txBody>
          <a:bodyPr/>
          <a:lstStyle/>
          <a:p>
            <a:fld id="{6B372100-8A3D-4F15-A90F-A69097BA2441}" type="slidenum">
              <a:rPr kumimoji="1" lang="ja-JP" altLang="en-US" smtClean="0"/>
              <a:pPr/>
              <a:t>2</a:t>
            </a:fld>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18488" cy="1143000"/>
          </a:xfrm>
        </p:spPr>
        <p:txBody>
          <a:bodyPr/>
          <a:lstStyle/>
          <a:p>
            <a:r>
              <a:rPr lang="ja-JP" altLang="en-US" dirty="0" smtClean="0"/>
              <a:t>起源情報の評価</a:t>
            </a:r>
            <a:endParaRPr kumimoji="1" lang="ja-JP" altLang="en-US" dirty="0"/>
          </a:p>
        </p:txBody>
      </p:sp>
      <p:sp>
        <p:nvSpPr>
          <p:cNvPr id="3" name="コンテンツ プレースホルダー 2"/>
          <p:cNvSpPr>
            <a:spLocks noGrp="1"/>
          </p:cNvSpPr>
          <p:nvPr>
            <p:ph idx="1"/>
          </p:nvPr>
        </p:nvSpPr>
        <p:spPr>
          <a:xfrm>
            <a:off x="457200" y="1600201"/>
            <a:ext cx="8229600" cy="3249320"/>
          </a:xfrm>
        </p:spPr>
        <p:txBody>
          <a:bodyPr>
            <a:normAutofit/>
          </a:bodyPr>
          <a:lstStyle/>
          <a:p>
            <a:r>
              <a:rPr lang="ja-JP" altLang="en-US" sz="2800" dirty="0" smtClean="0"/>
              <a:t>起源情報を構成する以下の項目について正しく検出できるかの確認</a:t>
            </a:r>
            <a:endParaRPr lang="en-US" altLang="ja-JP" sz="2800" dirty="0" smtClean="0"/>
          </a:p>
          <a:p>
            <a:pPr lvl="1"/>
            <a:r>
              <a:rPr lang="ja-JP" altLang="en-US" sz="2400" dirty="0" smtClean="0"/>
              <a:t>再利用元</a:t>
            </a:r>
            <a:r>
              <a:rPr lang="en-US" altLang="ja-JP" sz="2400" dirty="0" smtClean="0"/>
              <a:t>/</a:t>
            </a:r>
            <a:r>
              <a:rPr lang="ja-JP" altLang="en-US" sz="2400" dirty="0" smtClean="0"/>
              <a:t>先のファイルの対応</a:t>
            </a:r>
            <a:endParaRPr lang="en-US" altLang="ja-JP" sz="2400" dirty="0" smtClean="0"/>
          </a:p>
          <a:p>
            <a:pPr lvl="1"/>
            <a:r>
              <a:rPr lang="ja-JP" altLang="en-US" sz="2400" dirty="0" smtClean="0"/>
              <a:t>再利用の方向</a:t>
            </a:r>
            <a:endParaRPr lang="en-US" altLang="ja-JP" sz="2400" dirty="0" smtClean="0"/>
          </a:p>
          <a:p>
            <a:pPr lvl="1"/>
            <a:r>
              <a:rPr lang="ja-JP" altLang="en-US" sz="2400" dirty="0" smtClean="0"/>
              <a:t>再利用元のリビジョン</a:t>
            </a:r>
            <a:endParaRPr lang="en-US" altLang="ja-JP" sz="2400" dirty="0" smtClean="0"/>
          </a:p>
          <a:p>
            <a:pPr lvl="2"/>
            <a:r>
              <a:rPr lang="ja-JP" altLang="en-US" sz="2000" dirty="0" smtClean="0"/>
              <a:t>記録と結果が同一</a:t>
            </a:r>
            <a:r>
              <a:rPr lang="ja-JP" altLang="en-US" sz="2000" dirty="0"/>
              <a:t>内容</a:t>
            </a:r>
            <a:r>
              <a:rPr lang="ja-JP" altLang="en-US" sz="2000" dirty="0" smtClean="0"/>
              <a:t>の</a:t>
            </a:r>
            <a:r>
              <a:rPr lang="ja-JP" altLang="en-US" sz="2000" dirty="0"/>
              <a:t>連続</a:t>
            </a:r>
            <a:r>
              <a:rPr lang="ja-JP" altLang="en-US" sz="2000" dirty="0" smtClean="0"/>
              <a:t>する範囲に含まれている場合、正しいとする</a:t>
            </a:r>
            <a:endParaRPr lang="en-US" altLang="ja-JP" sz="2000" dirty="0" smtClean="0"/>
          </a:p>
          <a:p>
            <a:pPr lvl="2"/>
            <a:endParaRPr lang="en-US" altLang="ja-JP" dirty="0"/>
          </a:p>
        </p:txBody>
      </p:sp>
      <p:sp>
        <p:nvSpPr>
          <p:cNvPr id="4" name="スライド番号プレースホルダー 3"/>
          <p:cNvSpPr>
            <a:spLocks noGrp="1"/>
          </p:cNvSpPr>
          <p:nvPr>
            <p:ph type="sldNum" sz="quarter" idx="12"/>
          </p:nvPr>
        </p:nvSpPr>
        <p:spPr/>
        <p:txBody>
          <a:bodyPr/>
          <a:lstStyle/>
          <a:p>
            <a:fld id="{6B372100-8A3D-4F15-A90F-A69097BA2441}" type="slidenum">
              <a:rPr kumimoji="1" lang="ja-JP" altLang="en-US" smtClean="0"/>
              <a:pPr/>
              <a:t>20</a:t>
            </a:fld>
            <a:endParaRPr kumimoji="1" lang="ja-JP" altLang="en-US"/>
          </a:p>
        </p:txBody>
      </p:sp>
      <p:sp>
        <p:nvSpPr>
          <p:cNvPr id="29" name="メモ 28"/>
          <p:cNvSpPr>
            <a:spLocks/>
          </p:cNvSpPr>
          <p:nvPr/>
        </p:nvSpPr>
        <p:spPr>
          <a:xfrm rot="10800000" flipH="1">
            <a:off x="4135523" y="5457326"/>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メモ 29"/>
          <p:cNvSpPr>
            <a:spLocks/>
          </p:cNvSpPr>
          <p:nvPr/>
        </p:nvSpPr>
        <p:spPr>
          <a:xfrm rot="10800000" flipH="1">
            <a:off x="5472510" y="5457326"/>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1" name="直線矢印コネクタ 30"/>
          <p:cNvCxnSpPr>
            <a:cxnSpLocks/>
          </p:cNvCxnSpPr>
          <p:nvPr/>
        </p:nvCxnSpPr>
        <p:spPr>
          <a:xfrm>
            <a:off x="4628850" y="5772844"/>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a:spLocks/>
          </p:cNvSpPr>
          <p:nvPr/>
        </p:nvSpPr>
        <p:spPr>
          <a:xfrm>
            <a:off x="1187624" y="5310087"/>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メモ 32"/>
          <p:cNvSpPr>
            <a:spLocks/>
          </p:cNvSpPr>
          <p:nvPr/>
        </p:nvSpPr>
        <p:spPr>
          <a:xfrm rot="10800000" flipH="1">
            <a:off x="6750159" y="5457326"/>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4" name="直線矢印コネクタ 33"/>
          <p:cNvCxnSpPr>
            <a:cxnSpLocks/>
          </p:cNvCxnSpPr>
          <p:nvPr/>
        </p:nvCxnSpPr>
        <p:spPr>
          <a:xfrm>
            <a:off x="5965837" y="5772844"/>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メモ 34"/>
          <p:cNvSpPr>
            <a:spLocks/>
          </p:cNvSpPr>
          <p:nvPr/>
        </p:nvSpPr>
        <p:spPr>
          <a:xfrm rot="10800000" flipH="1">
            <a:off x="2785905" y="5457326"/>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6" name="直線矢印コネクタ 35"/>
          <p:cNvCxnSpPr>
            <a:cxnSpLocks/>
          </p:cNvCxnSpPr>
          <p:nvPr/>
        </p:nvCxnSpPr>
        <p:spPr>
          <a:xfrm>
            <a:off x="3279232" y="5772844"/>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2805955" y="5640006"/>
            <a:ext cx="338554" cy="369332"/>
          </a:xfrm>
          <a:prstGeom prst="rect">
            <a:avLst/>
          </a:prstGeom>
          <a:noFill/>
        </p:spPr>
        <p:txBody>
          <a:bodyPr wrap="none" rtlCol="0">
            <a:spAutoFit/>
          </a:bodyPr>
          <a:lstStyle/>
          <a:p>
            <a:r>
              <a:rPr lang="en-US" altLang="ja-JP" dirty="0" smtClean="0"/>
              <a:t>B</a:t>
            </a:r>
            <a:endParaRPr kumimoji="1" lang="ja-JP" altLang="en-US" dirty="0"/>
          </a:p>
        </p:txBody>
      </p:sp>
      <p:sp>
        <p:nvSpPr>
          <p:cNvPr id="38" name="テキスト ボックス 37"/>
          <p:cNvSpPr txBox="1"/>
          <p:nvPr/>
        </p:nvSpPr>
        <p:spPr>
          <a:xfrm>
            <a:off x="4155573" y="5640006"/>
            <a:ext cx="351378" cy="369332"/>
          </a:xfrm>
          <a:prstGeom prst="rect">
            <a:avLst/>
          </a:prstGeom>
          <a:noFill/>
        </p:spPr>
        <p:txBody>
          <a:bodyPr wrap="none" rtlCol="0">
            <a:spAutoFit/>
          </a:bodyPr>
          <a:lstStyle/>
          <a:p>
            <a:r>
              <a:rPr lang="en-US" altLang="ja-JP" dirty="0" smtClean="0"/>
              <a:t>C</a:t>
            </a:r>
            <a:endParaRPr kumimoji="1" lang="ja-JP" altLang="en-US" dirty="0"/>
          </a:p>
        </p:txBody>
      </p:sp>
      <p:sp>
        <p:nvSpPr>
          <p:cNvPr id="39" name="テキスト ボックス 38"/>
          <p:cNvSpPr txBox="1"/>
          <p:nvPr/>
        </p:nvSpPr>
        <p:spPr>
          <a:xfrm>
            <a:off x="5492560" y="5640006"/>
            <a:ext cx="351378" cy="369332"/>
          </a:xfrm>
          <a:prstGeom prst="rect">
            <a:avLst/>
          </a:prstGeom>
          <a:noFill/>
        </p:spPr>
        <p:txBody>
          <a:bodyPr wrap="none" rtlCol="0">
            <a:spAutoFit/>
          </a:bodyPr>
          <a:lstStyle/>
          <a:p>
            <a:r>
              <a:rPr lang="en-US" altLang="ja-JP" dirty="0" smtClean="0"/>
              <a:t>C</a:t>
            </a:r>
            <a:endParaRPr kumimoji="1" lang="ja-JP" altLang="en-US" dirty="0"/>
          </a:p>
        </p:txBody>
      </p:sp>
      <p:sp>
        <p:nvSpPr>
          <p:cNvPr id="40" name="テキスト ボックス 39"/>
          <p:cNvSpPr txBox="1"/>
          <p:nvPr/>
        </p:nvSpPr>
        <p:spPr>
          <a:xfrm>
            <a:off x="6770209" y="5640006"/>
            <a:ext cx="351378" cy="369332"/>
          </a:xfrm>
          <a:prstGeom prst="rect">
            <a:avLst/>
          </a:prstGeom>
          <a:noFill/>
        </p:spPr>
        <p:txBody>
          <a:bodyPr wrap="none" rtlCol="0">
            <a:spAutoFit/>
          </a:bodyPr>
          <a:lstStyle/>
          <a:p>
            <a:r>
              <a:rPr lang="en-US" altLang="ja-JP" dirty="0" smtClean="0"/>
              <a:t>C</a:t>
            </a:r>
            <a:endParaRPr kumimoji="1" lang="ja-JP" altLang="en-US" dirty="0"/>
          </a:p>
        </p:txBody>
      </p:sp>
      <p:sp>
        <p:nvSpPr>
          <p:cNvPr id="41" name="メモ 40"/>
          <p:cNvSpPr>
            <a:spLocks/>
          </p:cNvSpPr>
          <p:nvPr/>
        </p:nvSpPr>
        <p:spPr>
          <a:xfrm rot="10800000" flipH="1">
            <a:off x="1413848" y="5457326"/>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42" name="直線矢印コネクタ 41"/>
          <p:cNvCxnSpPr>
            <a:cxnSpLocks/>
          </p:cNvCxnSpPr>
          <p:nvPr/>
        </p:nvCxnSpPr>
        <p:spPr>
          <a:xfrm>
            <a:off x="1907175" y="5772844"/>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403648" y="5640006"/>
            <a:ext cx="467984"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46" name="正方形/長方形 45"/>
          <p:cNvSpPr/>
          <p:nvPr/>
        </p:nvSpPr>
        <p:spPr>
          <a:xfrm>
            <a:off x="3923928" y="5310087"/>
            <a:ext cx="3456384" cy="1143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四角形吹き出し 43"/>
          <p:cNvSpPr/>
          <p:nvPr/>
        </p:nvSpPr>
        <p:spPr>
          <a:xfrm>
            <a:off x="5771132" y="4696752"/>
            <a:ext cx="2761308" cy="646331"/>
          </a:xfrm>
          <a:prstGeom prst="wedgeRectCallout">
            <a:avLst>
              <a:gd name="adj1" fmla="val 1343"/>
              <a:gd name="adj2" fmla="val 7263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dirty="0" smtClean="0">
                <a:solidFill>
                  <a:schemeClr val="tx1"/>
                </a:solidFill>
              </a:rPr>
              <a:t>コミットメッセージに</a:t>
            </a:r>
            <a:endParaRPr lang="en-US" altLang="ja-JP" dirty="0" smtClean="0">
              <a:solidFill>
                <a:schemeClr val="tx1"/>
              </a:solidFill>
            </a:endParaRPr>
          </a:p>
          <a:p>
            <a:pPr algn="ctr"/>
            <a:r>
              <a:rPr lang="ja-JP" altLang="en-US" dirty="0" smtClean="0">
                <a:solidFill>
                  <a:schemeClr val="tx1"/>
                </a:solidFill>
              </a:rPr>
              <a:t>記録されていたリビジョン</a:t>
            </a:r>
            <a:endParaRPr kumimoji="1" lang="ja-JP" altLang="en-US" dirty="0">
              <a:solidFill>
                <a:schemeClr val="tx1"/>
              </a:solidFill>
            </a:endParaRPr>
          </a:p>
        </p:txBody>
      </p:sp>
      <p:sp>
        <p:nvSpPr>
          <p:cNvPr id="45" name="四角形吹き出し 44"/>
          <p:cNvSpPr/>
          <p:nvPr/>
        </p:nvSpPr>
        <p:spPr>
          <a:xfrm>
            <a:off x="3237055" y="4849520"/>
            <a:ext cx="2188420" cy="369332"/>
          </a:xfrm>
          <a:prstGeom prst="wedgeRectCallout">
            <a:avLst>
              <a:gd name="adj1" fmla="val 6349"/>
              <a:gd name="adj2" fmla="val 106865"/>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dirty="0" smtClean="0">
                <a:solidFill>
                  <a:schemeClr val="tx1"/>
                </a:solidFill>
              </a:rPr>
              <a:t>出力されたリビジョン</a:t>
            </a:r>
            <a:endParaRPr kumimoji="1" lang="ja-JP" altLang="en-US" dirty="0">
              <a:solidFill>
                <a:schemeClr val="tx1"/>
              </a:solidFill>
            </a:endParaRPr>
          </a:p>
        </p:txBody>
      </p:sp>
      <p:sp>
        <p:nvSpPr>
          <p:cNvPr id="5" name="正方形/長方形 4"/>
          <p:cNvSpPr/>
          <p:nvPr/>
        </p:nvSpPr>
        <p:spPr>
          <a:xfrm>
            <a:off x="1475656" y="1124744"/>
            <a:ext cx="6462713" cy="369332"/>
          </a:xfrm>
          <a:prstGeom prst="rect">
            <a:avLst/>
          </a:prstGeom>
        </p:spPr>
        <p:txBody>
          <a:bodyPr wrap="square">
            <a:spAutoFit/>
          </a:bodyPr>
          <a:lstStyle/>
          <a:p>
            <a:r>
              <a:rPr lang="en-US" altLang="ja-JP" dirty="0"/>
              <a:t>※</a:t>
            </a:r>
            <a:r>
              <a:rPr lang="ja-JP" altLang="en-US" dirty="0"/>
              <a:t>組成情報についての調査結果は時間の都合上省略</a:t>
            </a:r>
            <a:r>
              <a:rPr lang="ja-JP" altLang="en-US" dirty="0" smtClean="0"/>
              <a:t>します</a:t>
            </a:r>
            <a:endParaRPr lang="ja-JP" altLang="en-US" dirty="0"/>
          </a:p>
        </p:txBody>
      </p:sp>
    </p:spTree>
    <p:extLst>
      <p:ext uri="{BB962C8B-B14F-4D97-AF65-F5344CB8AC3E}">
        <p14:creationId xmlns:p14="http://schemas.microsoft.com/office/powerpoint/2010/main" val="664132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lang="ja-JP" altLang="en-US" dirty="0" smtClean="0"/>
              <a:t>の対象</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再利用元</a:t>
            </a:r>
            <a:r>
              <a:rPr kumimoji="1" lang="en-US" altLang="ja-JP" dirty="0" smtClean="0"/>
              <a:t>	</a:t>
            </a:r>
            <a:r>
              <a:rPr kumimoji="1" lang="en-US" altLang="ja-JP" dirty="0" err="1" smtClean="0"/>
              <a:t>libpng</a:t>
            </a:r>
            <a:r>
              <a:rPr kumimoji="1" lang="en-US" altLang="ja-JP" dirty="0" smtClean="0"/>
              <a:t>(</a:t>
            </a:r>
            <a:r>
              <a:rPr kumimoji="1" lang="ja-JP" altLang="en-US" dirty="0" smtClean="0"/>
              <a:t>グラフィック</a:t>
            </a:r>
            <a:r>
              <a:rPr kumimoji="1" lang="en-US" altLang="ja-JP" dirty="0" smtClean="0"/>
              <a:t>)</a:t>
            </a:r>
            <a:endParaRPr lang="en-US" altLang="ja-JP" dirty="0" smtClean="0"/>
          </a:p>
          <a:p>
            <a:r>
              <a:rPr lang="ja-JP" altLang="en-US" dirty="0" smtClean="0"/>
              <a:t>再利用先</a:t>
            </a:r>
            <a:r>
              <a:rPr lang="en-US" altLang="ja-JP" dirty="0" smtClean="0"/>
              <a:t>	fs2open(</a:t>
            </a:r>
            <a:r>
              <a:rPr lang="ja-JP" altLang="en-US" dirty="0" smtClean="0"/>
              <a:t>ゲームエンジン</a:t>
            </a:r>
            <a:r>
              <a:rPr lang="en-US" altLang="ja-JP" dirty="0" smtClean="0"/>
              <a:t>)</a:t>
            </a:r>
          </a:p>
          <a:p>
            <a:r>
              <a:rPr lang="en-US" altLang="ja-JP" dirty="0" smtClean="0"/>
              <a:t>fs2open</a:t>
            </a:r>
            <a:r>
              <a:rPr lang="ja-JP" altLang="en-US" dirty="0" smtClean="0"/>
              <a:t>リポジトリのコミットメッセージに、</a:t>
            </a:r>
            <a:r>
              <a:rPr lang="en-US" altLang="ja-JP" dirty="0" smtClean="0"/>
              <a:t>3</a:t>
            </a:r>
            <a:r>
              <a:rPr lang="ja-JP" altLang="en-US" dirty="0" smtClean="0"/>
              <a:t>回</a:t>
            </a:r>
            <a:r>
              <a:rPr lang="en-US" altLang="ja-JP" dirty="0" err="1" smtClean="0"/>
              <a:t>libpng</a:t>
            </a:r>
            <a:r>
              <a:rPr lang="ja-JP" altLang="en-US" dirty="0" smtClean="0"/>
              <a:t>が取り込まれたという記述</a:t>
            </a:r>
            <a:endParaRPr lang="en-US" altLang="ja-JP" dirty="0" smtClean="0"/>
          </a:p>
          <a:p>
            <a:pPr lvl="1"/>
            <a:r>
              <a:rPr lang="ja-JP" altLang="en-US" dirty="0" smtClean="0"/>
              <a:t>延べ</a:t>
            </a:r>
            <a:r>
              <a:rPr lang="en-US" altLang="ja-JP" dirty="0" smtClean="0"/>
              <a:t>57</a:t>
            </a:r>
            <a:r>
              <a:rPr lang="ja-JP" altLang="en-US" dirty="0" smtClean="0"/>
              <a:t>ファイルがコピー、あるいは再利用元に追随して変更されていた</a:t>
            </a:r>
            <a:endParaRPr lang="en-US" altLang="ja-JP" dirty="0" smtClean="0"/>
          </a:p>
          <a:p>
            <a:pPr lvl="1"/>
            <a:r>
              <a:rPr lang="ja-JP" altLang="en-US" dirty="0"/>
              <a:t>再利用の過程において、改行文字だけが変更されて</a:t>
            </a:r>
            <a:r>
              <a:rPr lang="ja-JP" altLang="en-US" dirty="0" smtClean="0"/>
              <a:t>いる</a:t>
            </a:r>
            <a:endParaRPr lang="en-US" altLang="ja-JP"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実験の結果</a:t>
            </a:r>
            <a:r>
              <a:rPr kumimoji="1" lang="en-US" altLang="ja-JP" dirty="0" smtClean="0"/>
              <a:t>(1/2)</a:t>
            </a:r>
            <a:endParaRPr kumimoji="1" lang="ja-JP" altLang="en-US" dirty="0"/>
          </a:p>
        </p:txBody>
      </p:sp>
      <p:sp>
        <p:nvSpPr>
          <p:cNvPr id="3" name="コンテンツ プレースホルダ 2"/>
          <p:cNvSpPr>
            <a:spLocks noGrp="1"/>
          </p:cNvSpPr>
          <p:nvPr>
            <p:ph idx="1"/>
          </p:nvPr>
        </p:nvSpPr>
        <p:spPr>
          <a:xfrm>
            <a:off x="468312" y="3356992"/>
            <a:ext cx="8207376" cy="2769171"/>
          </a:xfrm>
        </p:spPr>
        <p:txBody>
          <a:bodyPr>
            <a:normAutofit/>
          </a:bodyPr>
          <a:lstStyle/>
          <a:p>
            <a:r>
              <a:rPr lang="en-US" altLang="ja-JP" dirty="0" smtClean="0"/>
              <a:t>3</a:t>
            </a:r>
            <a:r>
              <a:rPr lang="ja-JP" altLang="en-US" dirty="0"/>
              <a:t>回の</a:t>
            </a:r>
            <a:r>
              <a:rPr lang="ja-JP" altLang="en-US" dirty="0" smtClean="0"/>
              <a:t>コミットのすべてのファイル</a:t>
            </a:r>
            <a:r>
              <a:rPr lang="ja-JP" altLang="en-US" dirty="0"/>
              <a:t>を検出</a:t>
            </a:r>
            <a:endParaRPr lang="en-US" altLang="ja-JP" dirty="0"/>
          </a:p>
          <a:p>
            <a:pPr lvl="1"/>
            <a:r>
              <a:rPr lang="ja-JP" altLang="en-US" dirty="0" smtClean="0"/>
              <a:t>ファイルの対応関係、再利用の方向は正確</a:t>
            </a:r>
            <a:endParaRPr lang="en-US" altLang="ja-JP" dirty="0" smtClean="0"/>
          </a:p>
          <a:p>
            <a:pPr lvl="1"/>
            <a:r>
              <a:rPr lang="ja-JP" altLang="en-US" dirty="0" smtClean="0"/>
              <a:t>リビジョンの対応関係に誤りがあった</a:t>
            </a:r>
            <a:endParaRPr lang="en-US" altLang="ja-JP" dirty="0" smtClean="0"/>
          </a:p>
          <a:p>
            <a:pPr lvl="1"/>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22</a:t>
            </a:fld>
            <a:endParaRPr kumimoji="1" lang="ja-JP" altLang="en-US"/>
          </a:p>
        </p:txBody>
      </p:sp>
      <p:graphicFrame>
        <p:nvGraphicFramePr>
          <p:cNvPr id="5" name="表 4"/>
          <p:cNvGraphicFramePr>
            <a:graphicFrameLocks noGrp="1"/>
          </p:cNvGraphicFramePr>
          <p:nvPr/>
        </p:nvGraphicFramePr>
        <p:xfrm>
          <a:off x="1115616" y="1628800"/>
          <a:ext cx="6984777" cy="1584960"/>
        </p:xfrm>
        <a:graphic>
          <a:graphicData uri="http://schemas.openxmlformats.org/drawingml/2006/table">
            <a:tbl>
              <a:tblPr firstRow="1" bandRow="1">
                <a:tableStyleId>{93296810-A885-4BE3-A3E7-6D5BEEA58F35}</a:tableStyleId>
              </a:tblPr>
              <a:tblGrid>
                <a:gridCol w="2328259"/>
                <a:gridCol w="2328259"/>
                <a:gridCol w="2328259"/>
              </a:tblGrid>
              <a:tr h="370840">
                <a:tc>
                  <a:txBody>
                    <a:bodyPr/>
                    <a:lstStyle/>
                    <a:p>
                      <a:pPr algn="ctr"/>
                      <a:endParaRPr kumimoji="1" lang="ja-JP" altLang="en-US" sz="2000" dirty="0"/>
                    </a:p>
                  </a:txBody>
                  <a:tcPr/>
                </a:tc>
                <a:tc>
                  <a:txBody>
                    <a:bodyPr/>
                    <a:lstStyle/>
                    <a:p>
                      <a:pPr algn="ctr"/>
                      <a:r>
                        <a:rPr kumimoji="1" lang="ja-JP" altLang="en-US" sz="2000" dirty="0" smtClean="0"/>
                        <a:t>正</a:t>
                      </a:r>
                      <a:endParaRPr kumimoji="1" lang="ja-JP" altLang="en-US" sz="2000" dirty="0"/>
                    </a:p>
                  </a:txBody>
                  <a:tcPr/>
                </a:tc>
                <a:tc>
                  <a:txBody>
                    <a:bodyPr/>
                    <a:lstStyle/>
                    <a:p>
                      <a:pPr algn="ctr"/>
                      <a:r>
                        <a:rPr kumimoji="1" lang="ja-JP" altLang="en-US" sz="2000" dirty="0" smtClean="0"/>
                        <a:t>誤</a:t>
                      </a:r>
                      <a:endParaRPr kumimoji="1" lang="ja-JP" altLang="en-US" sz="2000" dirty="0"/>
                    </a:p>
                  </a:txBody>
                  <a:tcPr/>
                </a:tc>
              </a:tr>
              <a:tr h="370840">
                <a:tc>
                  <a:txBody>
                    <a:bodyPr/>
                    <a:lstStyle/>
                    <a:p>
                      <a:r>
                        <a:rPr kumimoji="1" lang="ja-JP" altLang="en-US" sz="2000" dirty="0" smtClean="0"/>
                        <a:t>ファイルの対応</a:t>
                      </a:r>
                      <a:endParaRPr kumimoji="1" lang="ja-JP" altLang="en-US" sz="2000" dirty="0"/>
                    </a:p>
                  </a:txBody>
                  <a:tcPr/>
                </a:tc>
                <a:tc>
                  <a:txBody>
                    <a:bodyPr/>
                    <a:lstStyle/>
                    <a:p>
                      <a:pPr algn="r"/>
                      <a:r>
                        <a:rPr kumimoji="1" lang="en-US" altLang="ja-JP" sz="2000" dirty="0" smtClean="0"/>
                        <a:t>57</a:t>
                      </a:r>
                      <a:endParaRPr kumimoji="1" lang="ja-JP" altLang="en-US" sz="2000" dirty="0"/>
                    </a:p>
                  </a:txBody>
                  <a:tcPr/>
                </a:tc>
                <a:tc>
                  <a:txBody>
                    <a:bodyPr/>
                    <a:lstStyle/>
                    <a:p>
                      <a:pPr algn="r"/>
                      <a:r>
                        <a:rPr kumimoji="1" lang="en-US" altLang="ja-JP" sz="2000" dirty="0" smtClean="0"/>
                        <a:t>0</a:t>
                      </a:r>
                      <a:endParaRPr kumimoji="1" lang="ja-JP" altLang="en-US" sz="2000" dirty="0"/>
                    </a:p>
                  </a:txBody>
                  <a:tcPr/>
                </a:tc>
              </a:tr>
              <a:tr h="370840">
                <a:tc>
                  <a:txBody>
                    <a:bodyPr/>
                    <a:lstStyle/>
                    <a:p>
                      <a:r>
                        <a:rPr kumimoji="1" lang="ja-JP" altLang="en-US" sz="2000" dirty="0" smtClean="0"/>
                        <a:t>再利用の方向</a:t>
                      </a:r>
                      <a:endParaRPr kumimoji="1" lang="ja-JP" altLang="en-US" sz="2000" dirty="0"/>
                    </a:p>
                  </a:txBody>
                  <a:tcPr/>
                </a:tc>
                <a:tc>
                  <a:txBody>
                    <a:bodyPr/>
                    <a:lstStyle/>
                    <a:p>
                      <a:pPr algn="r"/>
                      <a:r>
                        <a:rPr kumimoji="1" lang="en-US" altLang="ja-JP" sz="2000" dirty="0" smtClean="0"/>
                        <a:t>57</a:t>
                      </a:r>
                      <a:endParaRPr kumimoji="1" lang="ja-JP" altLang="en-US" sz="2000" dirty="0"/>
                    </a:p>
                  </a:txBody>
                  <a:tcPr/>
                </a:tc>
                <a:tc>
                  <a:txBody>
                    <a:bodyPr/>
                    <a:lstStyle/>
                    <a:p>
                      <a:pPr algn="r"/>
                      <a:r>
                        <a:rPr kumimoji="1" lang="en-US" altLang="ja-JP" sz="2000" dirty="0" smtClean="0"/>
                        <a:t>0</a:t>
                      </a:r>
                      <a:endParaRPr kumimoji="1" lang="ja-JP" altLang="en-US" sz="2000" dirty="0"/>
                    </a:p>
                  </a:txBody>
                  <a:tcPr/>
                </a:tc>
              </a:tr>
              <a:tr h="370840">
                <a:tc>
                  <a:txBody>
                    <a:bodyPr/>
                    <a:lstStyle/>
                    <a:p>
                      <a:r>
                        <a:rPr kumimoji="1" lang="ja-JP" altLang="en-US" sz="2000" dirty="0" smtClean="0"/>
                        <a:t>リビジョン</a:t>
                      </a:r>
                      <a:endParaRPr kumimoji="1" lang="ja-JP" altLang="en-US" sz="2000" dirty="0"/>
                    </a:p>
                  </a:txBody>
                  <a:tcPr/>
                </a:tc>
                <a:tc>
                  <a:txBody>
                    <a:bodyPr/>
                    <a:lstStyle/>
                    <a:p>
                      <a:pPr algn="r"/>
                      <a:r>
                        <a:rPr kumimoji="1" lang="en-US" altLang="ja-JP" sz="2000" dirty="0" smtClean="0"/>
                        <a:t>44</a:t>
                      </a:r>
                      <a:endParaRPr kumimoji="1" lang="ja-JP" altLang="en-US" sz="2000" dirty="0"/>
                    </a:p>
                  </a:txBody>
                  <a:tcPr/>
                </a:tc>
                <a:tc>
                  <a:txBody>
                    <a:bodyPr/>
                    <a:lstStyle/>
                    <a:p>
                      <a:pPr algn="r"/>
                      <a:r>
                        <a:rPr kumimoji="1" lang="en-US" altLang="ja-JP" sz="2000" dirty="0" smtClean="0"/>
                        <a:t>13</a:t>
                      </a:r>
                      <a:endParaRPr kumimoji="1" lang="ja-JP" altLang="en-US" sz="20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実験の結果</a:t>
            </a:r>
            <a:r>
              <a:rPr lang="en-US" altLang="ja-JP" dirty="0" smtClean="0"/>
              <a:t>(2/2)</a:t>
            </a:r>
            <a:endParaRPr kumimoji="1" lang="ja-JP" altLang="en-US" dirty="0"/>
          </a:p>
        </p:txBody>
      </p:sp>
      <p:sp>
        <p:nvSpPr>
          <p:cNvPr id="3" name="コンテンツ プレースホルダ 2"/>
          <p:cNvSpPr>
            <a:spLocks noGrp="1"/>
          </p:cNvSpPr>
          <p:nvPr>
            <p:ph idx="1"/>
          </p:nvPr>
        </p:nvSpPr>
        <p:spPr>
          <a:xfrm>
            <a:off x="457200" y="3356992"/>
            <a:ext cx="8229600" cy="2769171"/>
          </a:xfrm>
        </p:spPr>
        <p:txBody>
          <a:bodyPr>
            <a:normAutofit/>
          </a:bodyPr>
          <a:lstStyle/>
          <a:p>
            <a:r>
              <a:rPr lang="ja-JP" altLang="en-US" sz="2400" dirty="0" smtClean="0"/>
              <a:t>リビジョンの対応を誤った原因</a:t>
            </a:r>
            <a:endParaRPr lang="en-US" altLang="ja-JP" sz="2400" dirty="0"/>
          </a:p>
          <a:p>
            <a:pPr lvl="1"/>
            <a:r>
              <a:rPr lang="ja-JP" altLang="en-US" sz="2000" dirty="0" smtClean="0"/>
              <a:t>同一</a:t>
            </a:r>
            <a:r>
              <a:rPr lang="ja-JP" altLang="en-US" sz="2000" dirty="0"/>
              <a:t>内容</a:t>
            </a:r>
            <a:r>
              <a:rPr lang="ja-JP" altLang="en-US" sz="2000" dirty="0" smtClean="0"/>
              <a:t>のファイルが複数のリビジョンに記録されていたため</a:t>
            </a:r>
            <a:endParaRPr lang="en-US" altLang="ja-JP" sz="2000" dirty="0" smtClean="0"/>
          </a:p>
          <a:p>
            <a:pPr lvl="1"/>
            <a:r>
              <a:rPr lang="ja-JP" altLang="en-US" sz="2000" dirty="0" smtClean="0"/>
              <a:t>ファイルが一度変更され、その変更が取り消されたとき、変更以前のリビジョンのほうを出力してしまった</a:t>
            </a:r>
            <a:endParaRPr lang="en-US" altLang="ja-JP" sz="2000"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23</a:t>
            </a:fld>
            <a:endParaRPr kumimoji="1" lang="ja-JP" altLang="en-US"/>
          </a:p>
        </p:txBody>
      </p:sp>
      <p:graphicFrame>
        <p:nvGraphicFramePr>
          <p:cNvPr id="5" name="表 4"/>
          <p:cNvGraphicFramePr>
            <a:graphicFrameLocks noGrp="1"/>
          </p:cNvGraphicFramePr>
          <p:nvPr/>
        </p:nvGraphicFramePr>
        <p:xfrm>
          <a:off x="1115616" y="1628800"/>
          <a:ext cx="6984777" cy="1584960"/>
        </p:xfrm>
        <a:graphic>
          <a:graphicData uri="http://schemas.openxmlformats.org/drawingml/2006/table">
            <a:tbl>
              <a:tblPr firstRow="1" bandRow="1">
                <a:tableStyleId>{93296810-A885-4BE3-A3E7-6D5BEEA58F35}</a:tableStyleId>
              </a:tblPr>
              <a:tblGrid>
                <a:gridCol w="2328259"/>
                <a:gridCol w="2328259"/>
                <a:gridCol w="2328259"/>
              </a:tblGrid>
              <a:tr h="370840">
                <a:tc>
                  <a:txBody>
                    <a:bodyPr/>
                    <a:lstStyle/>
                    <a:p>
                      <a:pPr algn="ctr"/>
                      <a:endParaRPr kumimoji="1" lang="ja-JP" altLang="en-US" sz="2000" dirty="0"/>
                    </a:p>
                  </a:txBody>
                  <a:tcPr/>
                </a:tc>
                <a:tc>
                  <a:txBody>
                    <a:bodyPr/>
                    <a:lstStyle/>
                    <a:p>
                      <a:pPr algn="ctr"/>
                      <a:r>
                        <a:rPr kumimoji="1" lang="ja-JP" altLang="en-US" sz="2000" dirty="0" smtClean="0"/>
                        <a:t>正</a:t>
                      </a:r>
                      <a:endParaRPr kumimoji="1" lang="ja-JP" altLang="en-US" sz="2000" dirty="0"/>
                    </a:p>
                  </a:txBody>
                  <a:tcPr/>
                </a:tc>
                <a:tc>
                  <a:txBody>
                    <a:bodyPr/>
                    <a:lstStyle/>
                    <a:p>
                      <a:pPr algn="ctr"/>
                      <a:r>
                        <a:rPr kumimoji="1" lang="ja-JP" altLang="en-US" sz="2000" dirty="0" smtClean="0"/>
                        <a:t>誤</a:t>
                      </a:r>
                      <a:endParaRPr kumimoji="1" lang="ja-JP" altLang="en-US" sz="2000" dirty="0"/>
                    </a:p>
                  </a:txBody>
                  <a:tcPr/>
                </a:tc>
              </a:tr>
              <a:tr h="370840">
                <a:tc>
                  <a:txBody>
                    <a:bodyPr/>
                    <a:lstStyle/>
                    <a:p>
                      <a:r>
                        <a:rPr kumimoji="1" lang="ja-JP" altLang="en-US" sz="2000" dirty="0" smtClean="0"/>
                        <a:t>ファイルの対応</a:t>
                      </a:r>
                      <a:endParaRPr kumimoji="1" lang="ja-JP" altLang="en-US" sz="2000" dirty="0"/>
                    </a:p>
                  </a:txBody>
                  <a:tcPr/>
                </a:tc>
                <a:tc>
                  <a:txBody>
                    <a:bodyPr/>
                    <a:lstStyle/>
                    <a:p>
                      <a:pPr algn="r"/>
                      <a:r>
                        <a:rPr kumimoji="1" lang="en-US" altLang="ja-JP" sz="2000" dirty="0" smtClean="0"/>
                        <a:t>57</a:t>
                      </a:r>
                      <a:endParaRPr kumimoji="1" lang="ja-JP" altLang="en-US" sz="2000" dirty="0"/>
                    </a:p>
                  </a:txBody>
                  <a:tcPr/>
                </a:tc>
                <a:tc>
                  <a:txBody>
                    <a:bodyPr/>
                    <a:lstStyle/>
                    <a:p>
                      <a:pPr algn="r"/>
                      <a:r>
                        <a:rPr kumimoji="1" lang="en-US" altLang="ja-JP" sz="2000" dirty="0" smtClean="0"/>
                        <a:t>0</a:t>
                      </a:r>
                      <a:endParaRPr kumimoji="1" lang="ja-JP" altLang="en-US" sz="2000" dirty="0"/>
                    </a:p>
                  </a:txBody>
                  <a:tcPr/>
                </a:tc>
              </a:tr>
              <a:tr h="370840">
                <a:tc>
                  <a:txBody>
                    <a:bodyPr/>
                    <a:lstStyle/>
                    <a:p>
                      <a:r>
                        <a:rPr kumimoji="1" lang="ja-JP" altLang="en-US" sz="2000" dirty="0" smtClean="0"/>
                        <a:t>再利用の方向</a:t>
                      </a:r>
                      <a:endParaRPr kumimoji="1" lang="ja-JP" altLang="en-US" sz="2000" dirty="0"/>
                    </a:p>
                  </a:txBody>
                  <a:tcPr/>
                </a:tc>
                <a:tc>
                  <a:txBody>
                    <a:bodyPr/>
                    <a:lstStyle/>
                    <a:p>
                      <a:pPr algn="r"/>
                      <a:r>
                        <a:rPr kumimoji="1" lang="en-US" altLang="ja-JP" sz="2000" dirty="0" smtClean="0"/>
                        <a:t>57</a:t>
                      </a:r>
                      <a:endParaRPr kumimoji="1" lang="ja-JP" altLang="en-US" sz="2000" dirty="0"/>
                    </a:p>
                  </a:txBody>
                  <a:tcPr/>
                </a:tc>
                <a:tc>
                  <a:txBody>
                    <a:bodyPr/>
                    <a:lstStyle/>
                    <a:p>
                      <a:pPr algn="r"/>
                      <a:r>
                        <a:rPr kumimoji="1" lang="en-US" altLang="ja-JP" sz="2000" dirty="0" smtClean="0"/>
                        <a:t>0</a:t>
                      </a:r>
                      <a:endParaRPr kumimoji="1" lang="ja-JP" altLang="en-US" sz="2000" dirty="0"/>
                    </a:p>
                  </a:txBody>
                  <a:tcPr/>
                </a:tc>
              </a:tr>
              <a:tr h="370840">
                <a:tc>
                  <a:txBody>
                    <a:bodyPr/>
                    <a:lstStyle/>
                    <a:p>
                      <a:r>
                        <a:rPr kumimoji="1" lang="ja-JP" altLang="en-US" sz="2000" dirty="0" smtClean="0"/>
                        <a:t>リビジョン</a:t>
                      </a:r>
                      <a:endParaRPr kumimoji="1" lang="ja-JP" altLang="en-US" sz="2000" dirty="0"/>
                    </a:p>
                  </a:txBody>
                  <a:tcPr/>
                </a:tc>
                <a:tc>
                  <a:txBody>
                    <a:bodyPr/>
                    <a:lstStyle/>
                    <a:p>
                      <a:pPr algn="r"/>
                      <a:r>
                        <a:rPr kumimoji="1" lang="en-US" altLang="ja-JP" sz="2000" dirty="0" smtClean="0"/>
                        <a:t>44</a:t>
                      </a:r>
                      <a:endParaRPr kumimoji="1" lang="ja-JP" altLang="en-US" sz="2000" dirty="0"/>
                    </a:p>
                  </a:txBody>
                  <a:tcPr/>
                </a:tc>
                <a:tc>
                  <a:txBody>
                    <a:bodyPr/>
                    <a:lstStyle/>
                    <a:p>
                      <a:pPr algn="r"/>
                      <a:r>
                        <a:rPr kumimoji="1" lang="en-US" altLang="ja-JP" sz="2000" dirty="0" smtClean="0"/>
                        <a:t>13</a:t>
                      </a:r>
                      <a:endParaRPr kumimoji="1" lang="ja-JP" altLang="en-US" sz="2000" dirty="0"/>
                    </a:p>
                  </a:txBody>
                  <a:tcPr/>
                </a:tc>
              </a:tr>
            </a:tbl>
          </a:graphicData>
        </a:graphic>
      </p:graphicFrame>
      <p:sp>
        <p:nvSpPr>
          <p:cNvPr id="6" name="メモ 5"/>
          <p:cNvSpPr>
            <a:spLocks/>
          </p:cNvSpPr>
          <p:nvPr/>
        </p:nvSpPr>
        <p:spPr>
          <a:xfrm rot="10800000" flipH="1">
            <a:off x="4135523" y="5457326"/>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メモ 6"/>
          <p:cNvSpPr>
            <a:spLocks/>
          </p:cNvSpPr>
          <p:nvPr/>
        </p:nvSpPr>
        <p:spPr>
          <a:xfrm rot="10800000" flipH="1">
            <a:off x="5472510" y="5457326"/>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8" name="直線矢印コネクタ 7"/>
          <p:cNvCxnSpPr>
            <a:cxnSpLocks/>
          </p:cNvCxnSpPr>
          <p:nvPr/>
        </p:nvCxnSpPr>
        <p:spPr>
          <a:xfrm>
            <a:off x="4628850" y="5772844"/>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p:cNvSpPr>
            <a:spLocks/>
          </p:cNvSpPr>
          <p:nvPr/>
        </p:nvSpPr>
        <p:spPr>
          <a:xfrm>
            <a:off x="1187624" y="5310087"/>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メモ 9"/>
          <p:cNvSpPr>
            <a:spLocks/>
          </p:cNvSpPr>
          <p:nvPr/>
        </p:nvSpPr>
        <p:spPr>
          <a:xfrm rot="10800000" flipH="1">
            <a:off x="6750159" y="5457326"/>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1" name="直線矢印コネクタ 10"/>
          <p:cNvCxnSpPr>
            <a:cxnSpLocks/>
          </p:cNvCxnSpPr>
          <p:nvPr/>
        </p:nvCxnSpPr>
        <p:spPr>
          <a:xfrm>
            <a:off x="5965837" y="5772844"/>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メモ 11"/>
          <p:cNvSpPr>
            <a:spLocks/>
          </p:cNvSpPr>
          <p:nvPr/>
        </p:nvSpPr>
        <p:spPr>
          <a:xfrm rot="10800000" flipH="1">
            <a:off x="2785905" y="5457326"/>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3" name="直線矢印コネクタ 12"/>
          <p:cNvCxnSpPr>
            <a:cxnSpLocks/>
          </p:cNvCxnSpPr>
          <p:nvPr/>
        </p:nvCxnSpPr>
        <p:spPr>
          <a:xfrm>
            <a:off x="3279232" y="5772844"/>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805955" y="5640006"/>
            <a:ext cx="338554" cy="369332"/>
          </a:xfrm>
          <a:prstGeom prst="rect">
            <a:avLst/>
          </a:prstGeom>
          <a:noFill/>
        </p:spPr>
        <p:txBody>
          <a:bodyPr wrap="none" rtlCol="0">
            <a:spAutoFit/>
          </a:bodyPr>
          <a:lstStyle/>
          <a:p>
            <a:r>
              <a:rPr lang="en-US" altLang="ja-JP" dirty="0" smtClean="0"/>
              <a:t>B</a:t>
            </a:r>
            <a:endParaRPr kumimoji="1" lang="ja-JP" altLang="en-US" dirty="0"/>
          </a:p>
        </p:txBody>
      </p:sp>
      <p:sp>
        <p:nvSpPr>
          <p:cNvPr id="15" name="テキスト ボックス 14"/>
          <p:cNvSpPr txBox="1"/>
          <p:nvPr/>
        </p:nvSpPr>
        <p:spPr>
          <a:xfrm>
            <a:off x="4155573" y="5640006"/>
            <a:ext cx="351378" cy="369332"/>
          </a:xfrm>
          <a:prstGeom prst="rect">
            <a:avLst/>
          </a:prstGeom>
          <a:noFill/>
        </p:spPr>
        <p:txBody>
          <a:bodyPr wrap="none" rtlCol="0">
            <a:spAutoFit/>
          </a:bodyPr>
          <a:lstStyle/>
          <a:p>
            <a:r>
              <a:rPr lang="en-US" altLang="ja-JP" dirty="0" smtClean="0"/>
              <a:t>A</a:t>
            </a:r>
            <a:endParaRPr kumimoji="1" lang="ja-JP" altLang="en-US" dirty="0"/>
          </a:p>
        </p:txBody>
      </p:sp>
      <p:sp>
        <p:nvSpPr>
          <p:cNvPr id="16" name="テキスト ボックス 15"/>
          <p:cNvSpPr txBox="1"/>
          <p:nvPr/>
        </p:nvSpPr>
        <p:spPr>
          <a:xfrm>
            <a:off x="5492560" y="5640006"/>
            <a:ext cx="351378" cy="369332"/>
          </a:xfrm>
          <a:prstGeom prst="rect">
            <a:avLst/>
          </a:prstGeom>
          <a:noFill/>
        </p:spPr>
        <p:txBody>
          <a:bodyPr wrap="none" rtlCol="0">
            <a:spAutoFit/>
          </a:bodyPr>
          <a:lstStyle/>
          <a:p>
            <a:r>
              <a:rPr lang="en-US" altLang="ja-JP" dirty="0" smtClean="0"/>
              <a:t>A</a:t>
            </a:r>
            <a:endParaRPr kumimoji="1" lang="ja-JP" altLang="en-US" dirty="0"/>
          </a:p>
        </p:txBody>
      </p:sp>
      <p:sp>
        <p:nvSpPr>
          <p:cNvPr id="17" name="テキスト ボックス 16"/>
          <p:cNvSpPr txBox="1"/>
          <p:nvPr/>
        </p:nvSpPr>
        <p:spPr>
          <a:xfrm>
            <a:off x="6770209" y="5640006"/>
            <a:ext cx="351378" cy="369332"/>
          </a:xfrm>
          <a:prstGeom prst="rect">
            <a:avLst/>
          </a:prstGeom>
          <a:noFill/>
        </p:spPr>
        <p:txBody>
          <a:bodyPr wrap="none" rtlCol="0">
            <a:spAutoFit/>
          </a:bodyPr>
          <a:lstStyle/>
          <a:p>
            <a:r>
              <a:rPr lang="en-US" altLang="ja-JP" dirty="0" smtClean="0"/>
              <a:t>A</a:t>
            </a:r>
            <a:endParaRPr kumimoji="1" lang="ja-JP" altLang="en-US" dirty="0"/>
          </a:p>
        </p:txBody>
      </p:sp>
      <p:sp>
        <p:nvSpPr>
          <p:cNvPr id="18" name="メモ 17"/>
          <p:cNvSpPr>
            <a:spLocks/>
          </p:cNvSpPr>
          <p:nvPr/>
        </p:nvSpPr>
        <p:spPr>
          <a:xfrm rot="10800000" flipH="1">
            <a:off x="1413848" y="5457326"/>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9" name="直線矢印コネクタ 18"/>
          <p:cNvCxnSpPr>
            <a:cxnSpLocks/>
          </p:cNvCxnSpPr>
          <p:nvPr/>
        </p:nvCxnSpPr>
        <p:spPr>
          <a:xfrm>
            <a:off x="1907175" y="5772844"/>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403648" y="5640006"/>
            <a:ext cx="467984"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21" name="正方形/長方形 20"/>
          <p:cNvSpPr/>
          <p:nvPr/>
        </p:nvSpPr>
        <p:spPr>
          <a:xfrm>
            <a:off x="3923928" y="5310087"/>
            <a:ext cx="3456384" cy="1143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吹き出し 21"/>
          <p:cNvSpPr/>
          <p:nvPr/>
        </p:nvSpPr>
        <p:spPr>
          <a:xfrm>
            <a:off x="5771132" y="4696752"/>
            <a:ext cx="2761308" cy="646331"/>
          </a:xfrm>
          <a:prstGeom prst="wedgeRectCallout">
            <a:avLst>
              <a:gd name="adj1" fmla="val 1343"/>
              <a:gd name="adj2" fmla="val 7263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dirty="0" smtClean="0">
                <a:solidFill>
                  <a:schemeClr val="tx1"/>
                </a:solidFill>
              </a:rPr>
              <a:t>コミットメッセージに</a:t>
            </a:r>
            <a:endParaRPr lang="en-US" altLang="ja-JP" dirty="0" smtClean="0">
              <a:solidFill>
                <a:schemeClr val="tx1"/>
              </a:solidFill>
            </a:endParaRPr>
          </a:p>
          <a:p>
            <a:pPr algn="ctr"/>
            <a:r>
              <a:rPr lang="ja-JP" altLang="en-US" dirty="0" smtClean="0">
                <a:solidFill>
                  <a:schemeClr val="tx1"/>
                </a:solidFill>
              </a:rPr>
              <a:t>記録されていたリビジョン</a:t>
            </a:r>
            <a:endParaRPr kumimoji="1" lang="ja-JP" altLang="en-US" dirty="0">
              <a:solidFill>
                <a:schemeClr val="tx1"/>
              </a:solidFill>
            </a:endParaRPr>
          </a:p>
        </p:txBody>
      </p:sp>
      <p:sp>
        <p:nvSpPr>
          <p:cNvPr id="23" name="四角形吹き出し 22"/>
          <p:cNvSpPr/>
          <p:nvPr/>
        </p:nvSpPr>
        <p:spPr>
          <a:xfrm>
            <a:off x="1070763" y="4861730"/>
            <a:ext cx="2188420" cy="369332"/>
          </a:xfrm>
          <a:prstGeom prst="wedgeRectCallout">
            <a:avLst>
              <a:gd name="adj1" fmla="val -22087"/>
              <a:gd name="adj2" fmla="val 103426"/>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dirty="0" smtClean="0">
                <a:solidFill>
                  <a:schemeClr val="tx1"/>
                </a:solidFill>
              </a:rPr>
              <a:t>出力されたリビジョン</a:t>
            </a:r>
            <a:endParaRPr kumimoji="1" lang="ja-JP" altLang="en-US" dirty="0">
              <a:solidFill>
                <a:schemeClr val="tx1"/>
              </a:solidFill>
            </a:endParaRPr>
          </a:p>
        </p:txBody>
      </p:sp>
      <p:sp>
        <p:nvSpPr>
          <p:cNvPr id="24" name="四角形吹き出し 23"/>
          <p:cNvSpPr/>
          <p:nvPr/>
        </p:nvSpPr>
        <p:spPr>
          <a:xfrm>
            <a:off x="1958670" y="6192018"/>
            <a:ext cx="646331" cy="369332"/>
          </a:xfrm>
          <a:prstGeom prst="wedgeRectCallout">
            <a:avLst>
              <a:gd name="adj1" fmla="val -35"/>
              <a:gd name="adj2" fmla="val -151033"/>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dirty="0">
                <a:solidFill>
                  <a:schemeClr val="tx1"/>
                </a:solidFill>
              </a:rPr>
              <a:t>変更</a:t>
            </a:r>
            <a:endParaRPr kumimoji="1" lang="ja-JP" altLang="en-US" dirty="0">
              <a:solidFill>
                <a:schemeClr val="tx1"/>
              </a:solidFill>
            </a:endParaRPr>
          </a:p>
        </p:txBody>
      </p:sp>
      <p:sp>
        <p:nvSpPr>
          <p:cNvPr id="25" name="四角形吹き出し 24"/>
          <p:cNvSpPr/>
          <p:nvPr/>
        </p:nvSpPr>
        <p:spPr>
          <a:xfrm>
            <a:off x="2874062" y="6192018"/>
            <a:ext cx="1686680" cy="369332"/>
          </a:xfrm>
          <a:prstGeom prst="wedgeRectCallout">
            <a:avLst>
              <a:gd name="adj1" fmla="val -4553"/>
              <a:gd name="adj2" fmla="val -140717"/>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dirty="0" smtClean="0">
                <a:solidFill>
                  <a:schemeClr val="tx1"/>
                </a:solidFill>
              </a:rPr>
              <a:t>変更の取り消し</a:t>
            </a:r>
            <a:endParaRPr kumimoji="1" lang="ja-JP" altLang="en-US" dirty="0">
              <a:solidFill>
                <a:schemeClr val="tx1"/>
              </a:solidFill>
            </a:endParaRPr>
          </a:p>
        </p:txBody>
      </p:sp>
    </p:spTree>
    <p:extLst>
      <p:ext uri="{BB962C8B-B14F-4D97-AF65-F5344CB8AC3E}">
        <p14:creationId xmlns:p14="http://schemas.microsoft.com/office/powerpoint/2010/main" val="2730517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457199" y="1600200"/>
            <a:ext cx="8291513" cy="4525963"/>
          </a:xfrm>
        </p:spPr>
        <p:txBody>
          <a:bodyPr>
            <a:normAutofit fontScale="92500" lnSpcReduction="20000"/>
          </a:bodyPr>
          <a:lstStyle/>
          <a:p>
            <a:r>
              <a:rPr lang="ja-JP" altLang="en-US" dirty="0" smtClean="0"/>
              <a:t>再利用元の起源情報、組成情報を</a:t>
            </a:r>
            <a:r>
              <a:rPr lang="ja-JP" altLang="en-US" dirty="0"/>
              <a:t>検出する</a:t>
            </a:r>
            <a:r>
              <a:rPr kumimoji="1" lang="ja-JP" altLang="en-US" dirty="0" smtClean="0"/>
              <a:t>手法を提案した</a:t>
            </a:r>
            <a:endParaRPr kumimoji="1" lang="en-US" altLang="ja-JP" dirty="0" smtClean="0"/>
          </a:p>
          <a:p>
            <a:pPr lvl="1"/>
            <a:r>
              <a:rPr lang="ja-JP" altLang="en-US" dirty="0" smtClean="0"/>
              <a:t>ファイルの対応と方向は、正しく結果を得られた</a:t>
            </a:r>
            <a:endParaRPr lang="en-US" altLang="ja-JP" dirty="0" smtClean="0"/>
          </a:p>
          <a:p>
            <a:pPr lvl="1"/>
            <a:r>
              <a:rPr lang="ja-JP" altLang="en-US" dirty="0" smtClean="0"/>
              <a:t>リビジョンの対応が取れたのは</a:t>
            </a:r>
            <a:r>
              <a:rPr lang="en-US" altLang="ja-JP" dirty="0" smtClean="0"/>
              <a:t>57</a:t>
            </a:r>
            <a:r>
              <a:rPr lang="ja-JP" altLang="en-US" dirty="0" smtClean="0"/>
              <a:t>件中</a:t>
            </a:r>
            <a:r>
              <a:rPr lang="en-US" altLang="ja-JP" dirty="0" smtClean="0"/>
              <a:t>44</a:t>
            </a:r>
            <a:r>
              <a:rPr lang="ja-JP" altLang="en-US" dirty="0" smtClean="0"/>
              <a:t>件だった</a:t>
            </a:r>
            <a:endParaRPr lang="en-US" altLang="ja-JP" dirty="0" smtClean="0"/>
          </a:p>
          <a:p>
            <a:pPr lvl="1"/>
            <a:r>
              <a:rPr lang="ja-JP" altLang="en-US" dirty="0" smtClean="0"/>
              <a:t>組成情報については更新の取り込みを誤検出することが多かった </a:t>
            </a:r>
            <a:r>
              <a:rPr lang="ja-JP" altLang="en-US" sz="2200" dirty="0" smtClean="0"/>
              <a:t>（本発表では省略）</a:t>
            </a:r>
            <a:endParaRPr lang="en-US" altLang="ja-JP" dirty="0" smtClean="0"/>
          </a:p>
          <a:p>
            <a:endParaRPr lang="en-US" altLang="ja-JP" dirty="0"/>
          </a:p>
          <a:p>
            <a:r>
              <a:rPr lang="ja-JP" altLang="en-US" dirty="0" smtClean="0"/>
              <a:t>今後の課題</a:t>
            </a:r>
            <a:endParaRPr lang="en-US" altLang="ja-JP" dirty="0" smtClean="0"/>
          </a:p>
          <a:p>
            <a:pPr lvl="1"/>
            <a:r>
              <a:rPr lang="ja-JP" altLang="en-US" dirty="0" smtClean="0"/>
              <a:t>組成情報の計算方法の改善</a:t>
            </a:r>
            <a:endParaRPr lang="en-US" altLang="ja-JP" dirty="0" smtClean="0"/>
          </a:p>
          <a:p>
            <a:pPr lvl="1"/>
            <a:r>
              <a:rPr lang="ja-JP" altLang="en-US" dirty="0" smtClean="0"/>
              <a:t>再利用先のファイルの変更が、再利用元のファイルへ取り込まれる場合の対応</a:t>
            </a:r>
            <a:endParaRPr lang="en-US" altLang="ja-JP"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ライブラリ</a:t>
            </a:r>
            <a:r>
              <a:rPr lang="ja-JP" altLang="en-US" dirty="0" smtClean="0"/>
              <a:t>の再利用の状況の調査</a:t>
            </a:r>
            <a:r>
              <a:rPr lang="en-US" altLang="ja-JP" dirty="0" smtClean="0"/>
              <a:t>[1]</a:t>
            </a:r>
            <a:endParaRPr kumimoji="1" lang="ja-JP" altLang="en-US" dirty="0"/>
          </a:p>
        </p:txBody>
      </p:sp>
      <p:sp>
        <p:nvSpPr>
          <p:cNvPr id="3" name="コンテンツ プレースホルダー 2"/>
          <p:cNvSpPr>
            <a:spLocks noGrp="1"/>
          </p:cNvSpPr>
          <p:nvPr>
            <p:ph idx="1"/>
          </p:nvPr>
        </p:nvSpPr>
        <p:spPr>
          <a:xfrm>
            <a:off x="251520" y="1600201"/>
            <a:ext cx="8640960" cy="3773015"/>
          </a:xfrm>
        </p:spPr>
        <p:txBody>
          <a:bodyPr>
            <a:normAutofit fontScale="85000" lnSpcReduction="10000"/>
          </a:bodyPr>
          <a:lstStyle/>
          <a:p>
            <a:r>
              <a:rPr lang="ja-JP" altLang="en-US" dirty="0" smtClean="0"/>
              <a:t>オープンソースのライブラリを使用しているプロジェクトについての調査</a:t>
            </a:r>
            <a:endParaRPr lang="en-US" altLang="ja-JP" dirty="0" smtClean="0"/>
          </a:p>
          <a:p>
            <a:pPr lvl="1"/>
            <a:r>
              <a:rPr lang="ja-JP" altLang="en-US" dirty="0" smtClean="0"/>
              <a:t>脆弱性を抱えるライブラリを使用しているプロジェクトの割合</a:t>
            </a:r>
            <a:endParaRPr lang="en-US" altLang="ja-JP" dirty="0" smtClean="0"/>
          </a:p>
          <a:p>
            <a:pPr lvl="1"/>
            <a:r>
              <a:rPr lang="ja-JP" altLang="en-US" dirty="0" smtClean="0"/>
              <a:t>開発者がどのようにライブラリを管理しているか</a:t>
            </a:r>
            <a:endParaRPr lang="en-US" altLang="ja-JP" dirty="0" smtClean="0"/>
          </a:p>
          <a:p>
            <a:r>
              <a:rPr lang="ja-JP" altLang="en-US" dirty="0" smtClean="0"/>
              <a:t>調査結果</a:t>
            </a:r>
            <a:endParaRPr lang="en-US" altLang="ja-JP" dirty="0" smtClean="0"/>
          </a:p>
          <a:p>
            <a:pPr lvl="1"/>
            <a:r>
              <a:rPr lang="en-US" altLang="ja-JP" dirty="0" smtClean="0"/>
              <a:t>123</a:t>
            </a:r>
            <a:r>
              <a:rPr lang="ja-JP" altLang="en-US" dirty="0" smtClean="0"/>
              <a:t>プロジェクト中、</a:t>
            </a:r>
            <a:r>
              <a:rPr lang="en-US" altLang="ja-JP" dirty="0" smtClean="0"/>
              <a:t>84</a:t>
            </a:r>
            <a:r>
              <a:rPr lang="ja-JP" altLang="en-US" dirty="0" smtClean="0"/>
              <a:t>のプロジェクトが脆弱性を抱えるバージョンのライブラリを使用</a:t>
            </a:r>
            <a:endParaRPr lang="en-US" altLang="ja-JP" dirty="0" smtClean="0"/>
          </a:p>
          <a:p>
            <a:pPr lvl="1"/>
            <a:r>
              <a:rPr lang="en-US" altLang="ja-JP" dirty="0" smtClean="0"/>
              <a:t>23</a:t>
            </a:r>
            <a:r>
              <a:rPr lang="ja-JP" altLang="en-US" dirty="0" smtClean="0"/>
              <a:t>のプロジェクトで、使用しているライブラリがどのバージョンかという情報が管理されず、失われていた</a:t>
            </a:r>
            <a:endParaRPr lang="en-US" altLang="ja-JP" dirty="0" smtClean="0"/>
          </a:p>
        </p:txBody>
      </p:sp>
      <p:sp>
        <p:nvSpPr>
          <p:cNvPr id="4" name="スライド番号プレースホルダー 3"/>
          <p:cNvSpPr>
            <a:spLocks noGrp="1"/>
          </p:cNvSpPr>
          <p:nvPr>
            <p:ph type="sldNum" sz="quarter" idx="12"/>
          </p:nvPr>
        </p:nvSpPr>
        <p:spPr/>
        <p:txBody>
          <a:bodyPr/>
          <a:lstStyle/>
          <a:p>
            <a:fld id="{6B372100-8A3D-4F15-A90F-A69097BA2441}" type="slidenum">
              <a:rPr kumimoji="1" lang="ja-JP" altLang="en-US" smtClean="0"/>
              <a:pPr/>
              <a:t>3</a:t>
            </a:fld>
            <a:endParaRPr kumimoji="1" lang="ja-JP" altLang="en-US"/>
          </a:p>
        </p:txBody>
      </p:sp>
      <p:sp>
        <p:nvSpPr>
          <p:cNvPr id="5" name="テキスト ボックス 4"/>
          <p:cNvSpPr txBox="1"/>
          <p:nvPr/>
        </p:nvSpPr>
        <p:spPr>
          <a:xfrm>
            <a:off x="395536" y="5301209"/>
            <a:ext cx="8280920" cy="923330"/>
          </a:xfrm>
          <a:prstGeom prst="rect">
            <a:avLst/>
          </a:prstGeom>
          <a:noFill/>
        </p:spPr>
        <p:txBody>
          <a:bodyPr wrap="square" rtlCol="0">
            <a:spAutoFit/>
          </a:bodyPr>
          <a:lstStyle/>
          <a:p>
            <a:r>
              <a:rPr lang="en-US" altLang="ja-JP" dirty="0" smtClean="0"/>
              <a:t>[1]Pei Xia, Makoto Matsushita,</a:t>
            </a:r>
            <a:r>
              <a:rPr lang="ja-JP" altLang="en-US" dirty="0"/>
              <a:t> </a:t>
            </a:r>
            <a:r>
              <a:rPr lang="en-US" altLang="ja-JP" dirty="0" err="1" smtClean="0"/>
              <a:t>Norihiro</a:t>
            </a:r>
            <a:r>
              <a:rPr lang="en-US" altLang="ja-JP" dirty="0" smtClean="0"/>
              <a:t> Yoshida, and </a:t>
            </a:r>
            <a:r>
              <a:rPr lang="en-US" altLang="ja-JP" dirty="0" err="1" smtClean="0"/>
              <a:t>Katsuro</a:t>
            </a:r>
            <a:r>
              <a:rPr lang="en-US" altLang="ja-JP" dirty="0" smtClean="0"/>
              <a:t> Inoue. "Studying Reuse of Out-dated Third-party Code in Open Source Projects." </a:t>
            </a:r>
            <a:r>
              <a:rPr lang="ja-JP" altLang="en-US" dirty="0" smtClean="0"/>
              <a:t>コンピュータソフトウェア </a:t>
            </a:r>
            <a:r>
              <a:rPr lang="en-US" altLang="ja-JP" dirty="0" smtClean="0"/>
              <a:t>30.4 (2013): pp.98-104.</a:t>
            </a:r>
          </a:p>
        </p:txBody>
      </p:sp>
    </p:spTree>
    <p:extLst>
      <p:ext uri="{BB962C8B-B14F-4D97-AF65-F5344CB8AC3E}">
        <p14:creationId xmlns:p14="http://schemas.microsoft.com/office/powerpoint/2010/main" val="3803048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2195736" y="5455479"/>
            <a:ext cx="5760640" cy="1018984"/>
          </a:xfrm>
          <a:prstGeom prst="roundRect">
            <a:avLst>
              <a:gd name="adj" fmla="val 37810"/>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2195736" y="4365105"/>
            <a:ext cx="5760640" cy="1018984"/>
          </a:xfrm>
          <a:prstGeom prst="roundRect">
            <a:avLst>
              <a:gd name="adj" fmla="val 37810"/>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mtClean="0"/>
              <a:t>再利用に</a:t>
            </a:r>
            <a:r>
              <a:rPr lang="ja-JP" altLang="en-US"/>
              <a:t>関</a:t>
            </a:r>
            <a:r>
              <a:rPr lang="ja-JP" altLang="en-US" smtClean="0"/>
              <a:t>する</a:t>
            </a:r>
            <a:r>
              <a:rPr kumimoji="1" lang="ja-JP" altLang="en-US" smtClean="0"/>
              <a:t>情報</a:t>
            </a:r>
            <a:r>
              <a:rPr kumimoji="1" lang="ja-JP" altLang="en-US" dirty="0" smtClean="0"/>
              <a:t>の欠落</a:t>
            </a:r>
            <a:endParaRPr kumimoji="1" lang="ja-JP" altLang="en-US" dirty="0"/>
          </a:p>
        </p:txBody>
      </p:sp>
      <p:sp>
        <p:nvSpPr>
          <p:cNvPr id="3" name="コンテンツ プレースホルダ 2"/>
          <p:cNvSpPr>
            <a:spLocks noGrp="1"/>
          </p:cNvSpPr>
          <p:nvPr>
            <p:ph idx="1"/>
          </p:nvPr>
        </p:nvSpPr>
        <p:spPr>
          <a:xfrm>
            <a:off x="457200" y="1600201"/>
            <a:ext cx="8229600" cy="2764903"/>
          </a:xfrm>
        </p:spPr>
        <p:txBody>
          <a:bodyPr>
            <a:normAutofit fontScale="85000" lnSpcReduction="20000"/>
          </a:bodyPr>
          <a:lstStyle/>
          <a:p>
            <a:pPr marL="0" indent="0">
              <a:buNone/>
            </a:pPr>
            <a:r>
              <a:rPr lang="ja-JP" altLang="en-US" dirty="0" smtClean="0"/>
              <a:t>問題の原因</a:t>
            </a:r>
            <a:r>
              <a:rPr lang="en-US" altLang="ja-JP" dirty="0" smtClean="0"/>
              <a:t>:</a:t>
            </a:r>
            <a:r>
              <a:rPr lang="ja-JP" altLang="en-US" dirty="0" smtClean="0"/>
              <a:t>再利用が自動的に記録されない</a:t>
            </a:r>
            <a:endParaRPr lang="en-US" altLang="ja-JP" dirty="0" smtClean="0"/>
          </a:p>
          <a:p>
            <a:r>
              <a:rPr lang="ja-JP" altLang="en-US" dirty="0" smtClean="0"/>
              <a:t>プロジェクト</a:t>
            </a:r>
            <a:r>
              <a:rPr lang="ja-JP" altLang="en-US" dirty="0"/>
              <a:t>内</a:t>
            </a:r>
            <a:r>
              <a:rPr lang="ja-JP" altLang="en-US" dirty="0" smtClean="0"/>
              <a:t>の</a:t>
            </a:r>
            <a:r>
              <a:rPr lang="ja-JP" altLang="en-US" dirty="0"/>
              <a:t>ファイル</a:t>
            </a:r>
            <a:r>
              <a:rPr lang="ja-JP" altLang="en-US" dirty="0" smtClean="0"/>
              <a:t>の</a:t>
            </a:r>
            <a:r>
              <a:rPr lang="ja-JP" altLang="en-US" dirty="0"/>
              <a:t>更新</a:t>
            </a:r>
            <a:r>
              <a:rPr lang="ja-JP" altLang="en-US" dirty="0" smtClean="0"/>
              <a:t>は</a:t>
            </a:r>
            <a:r>
              <a:rPr lang="ja-JP" altLang="en-US" dirty="0"/>
              <a:t>、</a:t>
            </a:r>
            <a:r>
              <a:rPr lang="ja-JP" altLang="en-US" dirty="0" smtClean="0"/>
              <a:t>バージョン管理システムによって記録されている</a:t>
            </a:r>
            <a:endParaRPr lang="en-US" altLang="ja-JP" dirty="0"/>
          </a:p>
          <a:p>
            <a:pPr lvl="1"/>
            <a:r>
              <a:rPr lang="ja-JP" altLang="en-US" dirty="0" smtClean="0"/>
              <a:t>ある時点のファイルをリビジョン番号で識別可能</a:t>
            </a:r>
            <a:endParaRPr lang="en-US" altLang="ja-JP" dirty="0" smtClean="0"/>
          </a:p>
          <a:p>
            <a:r>
              <a:rPr lang="ja-JP" altLang="en-US" dirty="0" smtClean="0"/>
              <a:t>リポジトリ間での再利用の記録は、どちらのリポジトリにも自動的に記録されない</a:t>
            </a:r>
          </a:p>
          <a:p>
            <a:pPr lvl="1"/>
            <a:r>
              <a:rPr lang="ja-JP" altLang="en-US" dirty="0" smtClean="0"/>
              <a:t>何を再利用したのか・その後の更新を取り込んでいるか</a:t>
            </a:r>
            <a:endParaRPr lang="en-US" altLang="ja-JP"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4</a:t>
            </a:fld>
            <a:endParaRPr kumimoji="1" lang="ja-JP" altLang="en-US"/>
          </a:p>
        </p:txBody>
      </p:sp>
      <p:sp>
        <p:nvSpPr>
          <p:cNvPr id="6" name="メモ 5"/>
          <p:cNvSpPr>
            <a:spLocks/>
          </p:cNvSpPr>
          <p:nvPr/>
        </p:nvSpPr>
        <p:spPr>
          <a:xfrm rot="10800000" flipH="1">
            <a:off x="6446987" y="4496885"/>
            <a:ext cx="444039" cy="564786"/>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a:cxnSpLocks/>
            <a:stCxn id="5" idx="3"/>
            <a:endCxn id="6" idx="1"/>
          </p:cNvCxnSpPr>
          <p:nvPr/>
        </p:nvCxnSpPr>
        <p:spPr>
          <a:xfrm>
            <a:off x="3578544" y="4779278"/>
            <a:ext cx="2868443"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メモ 9"/>
          <p:cNvSpPr>
            <a:spLocks/>
          </p:cNvSpPr>
          <p:nvPr/>
        </p:nvSpPr>
        <p:spPr>
          <a:xfrm rot="10800000" flipH="1">
            <a:off x="6804385" y="5687681"/>
            <a:ext cx="444039" cy="564786"/>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1" name="直線矢印コネクタ 10"/>
          <p:cNvCxnSpPr>
            <a:cxnSpLocks/>
            <a:stCxn id="9" idx="3"/>
            <a:endCxn id="10" idx="1"/>
          </p:cNvCxnSpPr>
          <p:nvPr/>
        </p:nvCxnSpPr>
        <p:spPr>
          <a:xfrm>
            <a:off x="3935942" y="5970073"/>
            <a:ext cx="2868443"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83568" y="4624976"/>
            <a:ext cx="1274166" cy="358104"/>
          </a:xfrm>
          <a:prstGeom prst="rect">
            <a:avLst/>
          </a:prstGeom>
          <a:noFill/>
        </p:spPr>
        <p:txBody>
          <a:bodyPr wrap="none" rtlCol="0">
            <a:spAutoFit/>
          </a:bodyPr>
          <a:lstStyle/>
          <a:p>
            <a:pPr algn="ctr"/>
            <a:r>
              <a:rPr kumimoji="1" lang="ja-JP" altLang="en-US" sz="2000" dirty="0" smtClean="0"/>
              <a:t>リポジトリ</a:t>
            </a:r>
            <a:r>
              <a:rPr kumimoji="1" lang="en-US" altLang="ja-JP" sz="2000" dirty="0" smtClean="0"/>
              <a:t>A</a:t>
            </a:r>
            <a:endParaRPr kumimoji="1" lang="ja-JP" altLang="en-US" sz="2000" dirty="0"/>
          </a:p>
        </p:txBody>
      </p:sp>
      <p:sp>
        <p:nvSpPr>
          <p:cNvPr id="20" name="テキスト ボックス 19"/>
          <p:cNvSpPr txBox="1"/>
          <p:nvPr/>
        </p:nvSpPr>
        <p:spPr>
          <a:xfrm>
            <a:off x="688080" y="5664046"/>
            <a:ext cx="1265143" cy="358104"/>
          </a:xfrm>
          <a:prstGeom prst="rect">
            <a:avLst/>
          </a:prstGeom>
          <a:noFill/>
        </p:spPr>
        <p:txBody>
          <a:bodyPr wrap="none" rtlCol="0">
            <a:spAutoFit/>
          </a:bodyPr>
          <a:lstStyle/>
          <a:p>
            <a:pPr algn="ctr"/>
            <a:r>
              <a:rPr kumimoji="1" lang="ja-JP" altLang="en-US" sz="2000" dirty="0" smtClean="0"/>
              <a:t>リポジトリ</a:t>
            </a:r>
            <a:r>
              <a:rPr kumimoji="1" lang="en-US" altLang="ja-JP" sz="2000" dirty="0" smtClean="0"/>
              <a:t>B</a:t>
            </a:r>
            <a:endParaRPr kumimoji="1" lang="ja-JP" altLang="en-US" sz="2000" dirty="0"/>
          </a:p>
        </p:txBody>
      </p:sp>
      <p:cxnSp>
        <p:nvCxnSpPr>
          <p:cNvPr id="13" name="直線矢印コネクタ 12"/>
          <p:cNvCxnSpPr>
            <a:cxnSpLocks/>
            <a:stCxn id="6" idx="0"/>
            <a:endCxn id="10" idx="2"/>
          </p:cNvCxnSpPr>
          <p:nvPr/>
        </p:nvCxnSpPr>
        <p:spPr>
          <a:xfrm>
            <a:off x="6669007" y="5061671"/>
            <a:ext cx="357398" cy="626010"/>
          </a:xfrm>
          <a:prstGeom prst="straightConnector1">
            <a:avLst/>
          </a:prstGeom>
          <a:ln w="4762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cxnSpLocks/>
            <a:stCxn id="5" idx="0"/>
            <a:endCxn id="9" idx="2"/>
          </p:cNvCxnSpPr>
          <p:nvPr/>
        </p:nvCxnSpPr>
        <p:spPr>
          <a:xfrm>
            <a:off x="3356525" y="5061671"/>
            <a:ext cx="357398" cy="626010"/>
          </a:xfrm>
          <a:prstGeom prst="straightConnector1">
            <a:avLst/>
          </a:prstGeom>
          <a:ln w="4762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 name="乗算記号 7"/>
          <p:cNvSpPr/>
          <p:nvPr/>
        </p:nvSpPr>
        <p:spPr>
          <a:xfrm>
            <a:off x="3256967" y="5070525"/>
            <a:ext cx="603899" cy="627127"/>
          </a:xfrm>
          <a:prstGeom prst="mathMultiply">
            <a:avLst>
              <a:gd name="adj1" fmla="val 1218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乗算記号 21"/>
          <p:cNvSpPr/>
          <p:nvPr/>
        </p:nvSpPr>
        <p:spPr>
          <a:xfrm>
            <a:off x="6545756" y="5033597"/>
            <a:ext cx="603899" cy="627127"/>
          </a:xfrm>
          <a:prstGeom prst="mathMultiply">
            <a:avLst>
              <a:gd name="adj1" fmla="val 1218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メモ 22"/>
          <p:cNvSpPr>
            <a:spLocks/>
          </p:cNvSpPr>
          <p:nvPr/>
        </p:nvSpPr>
        <p:spPr>
          <a:xfrm rot="10800000" flipH="1">
            <a:off x="2705188" y="4720158"/>
            <a:ext cx="444039" cy="564786"/>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メモ 23"/>
          <p:cNvSpPr>
            <a:spLocks/>
          </p:cNvSpPr>
          <p:nvPr/>
        </p:nvSpPr>
        <p:spPr>
          <a:xfrm rot="10800000" flipH="1">
            <a:off x="2772584" y="4648123"/>
            <a:ext cx="444039" cy="564786"/>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メモ 24"/>
          <p:cNvSpPr>
            <a:spLocks/>
          </p:cNvSpPr>
          <p:nvPr/>
        </p:nvSpPr>
        <p:spPr>
          <a:xfrm rot="10800000" flipH="1">
            <a:off x="2839980" y="4576088"/>
            <a:ext cx="444039" cy="564786"/>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メモ 4"/>
          <p:cNvSpPr>
            <a:spLocks/>
          </p:cNvSpPr>
          <p:nvPr/>
        </p:nvSpPr>
        <p:spPr>
          <a:xfrm rot="10800000" flipH="1">
            <a:off x="3134505" y="4496885"/>
            <a:ext cx="444039" cy="564786"/>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メモ 8"/>
          <p:cNvSpPr>
            <a:spLocks/>
          </p:cNvSpPr>
          <p:nvPr/>
        </p:nvSpPr>
        <p:spPr>
          <a:xfrm rot="10800000" flipH="1">
            <a:off x="3491903" y="5687681"/>
            <a:ext cx="444039" cy="564786"/>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8" grpId="0" animBg="1"/>
      <p:bldP spid="22"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プロジェクト中のファイルが、どのようなファイルを再利用したのかを自動的に検出する</a:t>
            </a:r>
            <a:endParaRPr kumimoji="1" lang="en-US" altLang="ja-JP" dirty="0" smtClean="0"/>
          </a:p>
          <a:p>
            <a:r>
              <a:rPr kumimoji="1" lang="ja-JP" altLang="en-US" dirty="0" smtClean="0"/>
              <a:t>入力</a:t>
            </a:r>
            <a:endParaRPr lang="en-US" altLang="ja-JP" dirty="0" smtClean="0"/>
          </a:p>
          <a:p>
            <a:pPr lvl="1"/>
            <a:r>
              <a:rPr kumimoji="1" lang="ja-JP" altLang="en-US" dirty="0" smtClean="0"/>
              <a:t>再利用が存在すると思われる</a:t>
            </a:r>
            <a:r>
              <a:rPr kumimoji="1" lang="en-US" altLang="ja-JP" dirty="0" smtClean="0"/>
              <a:t>2</a:t>
            </a:r>
            <a:r>
              <a:rPr kumimoji="1" lang="ja-JP" altLang="en-US" dirty="0" smtClean="0"/>
              <a:t>リポジトリ</a:t>
            </a:r>
            <a:endParaRPr kumimoji="1" lang="en-US" altLang="ja-JP" dirty="0" smtClean="0"/>
          </a:p>
          <a:p>
            <a:r>
              <a:rPr kumimoji="1" lang="ja-JP" altLang="en-US" dirty="0" smtClean="0"/>
              <a:t>出力</a:t>
            </a:r>
            <a:endParaRPr lang="en-US" altLang="ja-JP" dirty="0"/>
          </a:p>
          <a:p>
            <a:pPr lvl="1"/>
            <a:r>
              <a:rPr lang="ja-JP" altLang="en-US" dirty="0" smtClean="0"/>
              <a:t>起源情報</a:t>
            </a:r>
            <a:endParaRPr lang="en-US" altLang="ja-JP" dirty="0" smtClean="0"/>
          </a:p>
          <a:p>
            <a:pPr lvl="1"/>
            <a:r>
              <a:rPr lang="ja-JP" altLang="en-US" dirty="0" smtClean="0"/>
              <a:t>組成情報</a:t>
            </a:r>
            <a:endParaRPr lang="en-US" altLang="ja-JP"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起源情報、組成情報</a:t>
            </a:r>
            <a:endParaRPr kumimoji="1" lang="ja-JP" altLang="en-US" dirty="0"/>
          </a:p>
        </p:txBody>
      </p:sp>
      <p:sp>
        <p:nvSpPr>
          <p:cNvPr id="3" name="コンテンツ プレースホルダ 2"/>
          <p:cNvSpPr>
            <a:spLocks noGrp="1"/>
          </p:cNvSpPr>
          <p:nvPr>
            <p:ph idx="1"/>
          </p:nvPr>
        </p:nvSpPr>
        <p:spPr>
          <a:xfrm>
            <a:off x="457200" y="1600201"/>
            <a:ext cx="8229600" cy="2548879"/>
          </a:xfrm>
        </p:spPr>
        <p:txBody>
          <a:bodyPr>
            <a:normAutofit fontScale="70000" lnSpcReduction="20000"/>
          </a:bodyPr>
          <a:lstStyle/>
          <a:p>
            <a:r>
              <a:rPr lang="ja-JP" altLang="en-US" dirty="0" smtClean="0"/>
              <a:t>起源情報</a:t>
            </a:r>
            <a:endParaRPr lang="en-US" altLang="ja-JP" dirty="0" smtClean="0"/>
          </a:p>
          <a:p>
            <a:pPr lvl="1"/>
            <a:r>
              <a:rPr kumimoji="1" lang="ja-JP" altLang="en-US" dirty="0" smtClean="0"/>
              <a:t>あるファイルのあるリビジョンが、どのファイルのどのリビジョンを再利用したものか</a:t>
            </a:r>
            <a:endParaRPr kumimoji="1" lang="en-US" altLang="ja-JP" dirty="0" smtClean="0"/>
          </a:p>
          <a:p>
            <a:pPr lvl="2"/>
            <a:r>
              <a:rPr lang="ja-JP" altLang="en-US" dirty="0"/>
              <a:t>例</a:t>
            </a:r>
            <a:r>
              <a:rPr lang="ja-JP" altLang="en-US" dirty="0" smtClean="0"/>
              <a:t>：</a:t>
            </a:r>
            <a:r>
              <a:rPr lang="en-US" altLang="ja-JP" dirty="0" smtClean="0"/>
              <a:t>G1</a:t>
            </a:r>
            <a:r>
              <a:rPr lang="ja-JP" altLang="en-US" dirty="0" smtClean="0"/>
              <a:t>は</a:t>
            </a:r>
            <a:r>
              <a:rPr lang="en-US" altLang="ja-JP" dirty="0" smtClean="0"/>
              <a:t>F1</a:t>
            </a:r>
            <a:r>
              <a:rPr lang="ja-JP" altLang="en-US" dirty="0" smtClean="0"/>
              <a:t>を起源とする</a:t>
            </a:r>
            <a:endParaRPr kumimoji="1" lang="en-US" altLang="ja-JP" dirty="0" smtClean="0"/>
          </a:p>
          <a:p>
            <a:r>
              <a:rPr kumimoji="1" lang="ja-JP" altLang="en-US" dirty="0" smtClean="0"/>
              <a:t>組成情報</a:t>
            </a:r>
            <a:endParaRPr kumimoji="1" lang="en-US" altLang="ja-JP" dirty="0" smtClean="0"/>
          </a:p>
          <a:p>
            <a:pPr lvl="1"/>
            <a:r>
              <a:rPr lang="ja-JP" altLang="en-US" dirty="0" smtClean="0"/>
              <a:t>起源情報に加え、再利用元リポジトリのリビジョン間の変更をどの程度取り込んだか</a:t>
            </a:r>
            <a:endParaRPr lang="en-US" altLang="ja-JP" dirty="0" smtClean="0"/>
          </a:p>
          <a:p>
            <a:pPr lvl="2"/>
            <a:r>
              <a:rPr kumimoji="1" lang="ja-JP" altLang="en-US" dirty="0" smtClean="0"/>
              <a:t>例：</a:t>
            </a:r>
            <a:r>
              <a:rPr kumimoji="1" lang="en-US" altLang="ja-JP" dirty="0" smtClean="0"/>
              <a:t>G2</a:t>
            </a:r>
            <a:r>
              <a:rPr kumimoji="1" lang="ja-JP" altLang="en-US" dirty="0" smtClean="0"/>
              <a:t>は</a:t>
            </a:r>
            <a:r>
              <a:rPr kumimoji="1" lang="en-US" altLang="ja-JP" dirty="0" smtClean="0"/>
              <a:t>F1</a:t>
            </a:r>
            <a:r>
              <a:rPr kumimoji="1" lang="ja-JP" altLang="en-US" dirty="0" smtClean="0"/>
              <a:t>に</a:t>
            </a:r>
            <a:r>
              <a:rPr kumimoji="1" lang="en-US" altLang="ja-JP" dirty="0" smtClean="0"/>
              <a:t>Δ</a:t>
            </a:r>
            <a:r>
              <a:rPr kumimoji="1" lang="ja-JP" altLang="en-US" dirty="0" smtClean="0"/>
              <a:t>の変更を取り込んだも</a:t>
            </a:r>
            <a:r>
              <a:rPr lang="ja-JP" altLang="en-US" dirty="0"/>
              <a:t>の</a:t>
            </a:r>
            <a:endParaRPr kumimoji="1" lang="ja-JP" altLang="en-US"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6</a:t>
            </a:fld>
            <a:endParaRPr kumimoji="1" lang="ja-JP" altLang="en-US"/>
          </a:p>
        </p:txBody>
      </p:sp>
      <p:sp>
        <p:nvSpPr>
          <p:cNvPr id="5" name="メモ 4"/>
          <p:cNvSpPr>
            <a:spLocks/>
          </p:cNvSpPr>
          <p:nvPr/>
        </p:nvSpPr>
        <p:spPr>
          <a:xfrm rot="10800000" flipH="1">
            <a:off x="5508014"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メモ 7"/>
          <p:cNvSpPr>
            <a:spLocks/>
          </p:cNvSpPr>
          <p:nvPr/>
        </p:nvSpPr>
        <p:spPr>
          <a:xfrm rot="10800000" flipH="1">
            <a:off x="6173112" y="5703123"/>
            <a:ext cx="441435"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メモ 12"/>
          <p:cNvSpPr>
            <a:spLocks/>
          </p:cNvSpPr>
          <p:nvPr/>
        </p:nvSpPr>
        <p:spPr>
          <a:xfrm rot="10800000" flipH="1">
            <a:off x="4158396"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4" name="直線矢印コネクタ 13"/>
          <p:cNvCxnSpPr>
            <a:cxnSpLocks/>
            <a:stCxn id="13" idx="3"/>
            <a:endCxn id="5" idx="1"/>
          </p:cNvCxnSpPr>
          <p:nvPr/>
        </p:nvCxnSpPr>
        <p:spPr>
          <a:xfrm>
            <a:off x="4631673" y="4497942"/>
            <a:ext cx="876341" cy="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158396"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6" name="テキスト ボックス 15"/>
          <p:cNvSpPr txBox="1"/>
          <p:nvPr/>
        </p:nvSpPr>
        <p:spPr>
          <a:xfrm>
            <a:off x="5508014"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9" name="テキスト ボックス 18"/>
          <p:cNvSpPr txBox="1"/>
          <p:nvPr/>
        </p:nvSpPr>
        <p:spPr>
          <a:xfrm>
            <a:off x="6169862" y="5877272"/>
            <a:ext cx="492443" cy="369332"/>
          </a:xfrm>
          <a:prstGeom prst="rect">
            <a:avLst/>
          </a:prstGeom>
          <a:noFill/>
        </p:spPr>
        <p:txBody>
          <a:bodyPr wrap="none" rtlCol="0">
            <a:spAutoFit/>
          </a:bodyPr>
          <a:lstStyle/>
          <a:p>
            <a:r>
              <a:rPr lang="en-US" altLang="ja-JP" dirty="0" smtClean="0"/>
              <a:t>G2</a:t>
            </a:r>
            <a:endParaRPr kumimoji="1" lang="ja-JP" altLang="en-US" dirty="0"/>
          </a:p>
        </p:txBody>
      </p:sp>
      <p:sp>
        <p:nvSpPr>
          <p:cNvPr id="20" name="メモ 19"/>
          <p:cNvSpPr>
            <a:spLocks/>
          </p:cNvSpPr>
          <p:nvPr/>
        </p:nvSpPr>
        <p:spPr>
          <a:xfrm rot="10800000" flipH="1">
            <a:off x="2786339"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1" name="直線矢印コネクタ 20"/>
          <p:cNvCxnSpPr>
            <a:cxnSpLocks/>
            <a:stCxn id="20" idx="3"/>
            <a:endCxn id="13" idx="1"/>
          </p:cNvCxnSpPr>
          <p:nvPr/>
        </p:nvCxnSpPr>
        <p:spPr>
          <a:xfrm>
            <a:off x="3259616"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756089" y="4365104"/>
            <a:ext cx="467984" cy="369332"/>
          </a:xfrm>
          <a:prstGeom prst="rect">
            <a:avLst/>
          </a:prstGeom>
          <a:noFill/>
        </p:spPr>
        <p:txBody>
          <a:bodyPr wrap="square" rtlCol="0">
            <a:spAutoFit/>
          </a:bodyPr>
          <a:lstStyle/>
          <a:p>
            <a:r>
              <a:rPr lang="en-US" altLang="ja-JP" dirty="0" smtClean="0"/>
              <a:t>F1</a:t>
            </a:r>
            <a:endParaRPr kumimoji="1" lang="ja-JP" altLang="en-US" dirty="0"/>
          </a:p>
        </p:txBody>
      </p:sp>
      <p:sp>
        <p:nvSpPr>
          <p:cNvPr id="23" name="テキスト ボックス 22"/>
          <p:cNvSpPr txBox="1"/>
          <p:nvPr/>
        </p:nvSpPr>
        <p:spPr>
          <a:xfrm>
            <a:off x="86997" y="4149080"/>
            <a:ext cx="1210588"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a:p>
            <a:pPr algn="ctr"/>
            <a:r>
              <a:rPr kumimoji="1" lang="ja-JP" altLang="en-US" sz="2000" u="sng" dirty="0" smtClean="0"/>
              <a:t>再利用元</a:t>
            </a:r>
            <a:endParaRPr kumimoji="1" lang="ja-JP" altLang="en-US" sz="2000" u="sng" dirty="0"/>
          </a:p>
        </p:txBody>
      </p:sp>
      <p:sp>
        <p:nvSpPr>
          <p:cNvPr id="24" name="テキスト ボックス 23"/>
          <p:cNvSpPr txBox="1"/>
          <p:nvPr/>
        </p:nvSpPr>
        <p:spPr>
          <a:xfrm>
            <a:off x="66161" y="5661248"/>
            <a:ext cx="1252266" cy="707886"/>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a:p>
            <a:pPr algn="ctr"/>
            <a:r>
              <a:rPr lang="ja-JP" altLang="en-US" sz="2000" u="sng" dirty="0" smtClean="0"/>
              <a:t>再利用先</a:t>
            </a:r>
            <a:endParaRPr kumimoji="1" lang="ja-JP" altLang="en-US" sz="2000" u="sng" dirty="0"/>
          </a:p>
        </p:txBody>
      </p:sp>
      <p:sp>
        <p:nvSpPr>
          <p:cNvPr id="25" name="テキスト ボックス 24"/>
          <p:cNvSpPr txBox="1"/>
          <p:nvPr/>
        </p:nvSpPr>
        <p:spPr>
          <a:xfrm>
            <a:off x="4808893" y="4078468"/>
            <a:ext cx="345035" cy="369332"/>
          </a:xfrm>
          <a:prstGeom prst="rect">
            <a:avLst/>
          </a:prstGeom>
          <a:noFill/>
        </p:spPr>
        <p:txBody>
          <a:bodyPr wrap="square" rtlCol="0">
            <a:spAutoFit/>
          </a:bodyPr>
          <a:lstStyle/>
          <a:p>
            <a:r>
              <a:rPr kumimoji="1" lang="en-US" altLang="ja-JP" dirty="0" smtClean="0"/>
              <a:t>Δ</a:t>
            </a:r>
            <a:endParaRPr kumimoji="1" lang="ja-JP" altLang="en-US" dirty="0"/>
          </a:p>
        </p:txBody>
      </p:sp>
      <p:sp>
        <p:nvSpPr>
          <p:cNvPr id="31" name="テキスト ボックス 30"/>
          <p:cNvSpPr txBox="1"/>
          <p:nvPr/>
        </p:nvSpPr>
        <p:spPr>
          <a:xfrm>
            <a:off x="4315381" y="5074572"/>
            <a:ext cx="1107996" cy="369332"/>
          </a:xfrm>
          <a:prstGeom prst="rect">
            <a:avLst/>
          </a:prstGeom>
          <a:noFill/>
          <a:ln>
            <a:solidFill>
              <a:srgbClr val="0070C0"/>
            </a:solidFill>
          </a:ln>
        </p:spPr>
        <p:txBody>
          <a:bodyPr wrap="none" rtlCol="0">
            <a:spAutoFit/>
          </a:bodyPr>
          <a:lstStyle/>
          <a:p>
            <a:r>
              <a:rPr lang="ja-JP" altLang="en-US" dirty="0" smtClean="0"/>
              <a:t>起源情報</a:t>
            </a:r>
            <a:endParaRPr kumimoji="1" lang="ja-JP" altLang="en-US" dirty="0"/>
          </a:p>
        </p:txBody>
      </p:sp>
      <p:sp>
        <p:nvSpPr>
          <p:cNvPr id="35" name="テキスト ボックス 34"/>
          <p:cNvSpPr txBox="1"/>
          <p:nvPr/>
        </p:nvSpPr>
        <p:spPr>
          <a:xfrm>
            <a:off x="6948265" y="4531240"/>
            <a:ext cx="1107996" cy="369332"/>
          </a:xfrm>
          <a:prstGeom prst="rect">
            <a:avLst/>
          </a:prstGeom>
          <a:solidFill>
            <a:schemeClr val="bg1"/>
          </a:solidFill>
          <a:ln>
            <a:solidFill>
              <a:schemeClr val="tx1"/>
            </a:solidFill>
          </a:ln>
        </p:spPr>
        <p:txBody>
          <a:bodyPr wrap="none" rtlCol="0">
            <a:spAutoFit/>
          </a:bodyPr>
          <a:lstStyle/>
          <a:p>
            <a:r>
              <a:rPr kumimoji="1" lang="ja-JP" altLang="en-US" dirty="0" smtClean="0"/>
              <a:t>組成情報</a:t>
            </a:r>
            <a:endParaRPr kumimoji="1" lang="ja-JP" altLang="en-US" dirty="0"/>
          </a:p>
        </p:txBody>
      </p:sp>
      <p:cxnSp>
        <p:nvCxnSpPr>
          <p:cNvPr id="27" name="直線矢印コネクタ 26"/>
          <p:cNvCxnSpPr>
            <a:cxnSpLocks/>
            <a:stCxn id="20" idx="0"/>
          </p:cNvCxnSpPr>
          <p:nvPr/>
        </p:nvCxnSpPr>
        <p:spPr>
          <a:xfrm>
            <a:off x="3022978" y="4813461"/>
            <a:ext cx="1542903" cy="842654"/>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四角形吹き出し 37"/>
              <p:cNvSpPr/>
              <p:nvPr/>
            </p:nvSpPr>
            <p:spPr>
              <a:xfrm>
                <a:off x="6588224" y="4963288"/>
                <a:ext cx="2296737" cy="369332"/>
              </a:xfrm>
              <a:prstGeom prst="wedgeRectCallout">
                <a:avLst>
                  <a:gd name="adj1" fmla="val -52500"/>
                  <a:gd name="adj2" fmla="val 1592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kumimoji="1" lang="en-US" altLang="ja-JP" b="0" i="1" smtClean="0">
                        <a:solidFill>
                          <a:schemeClr val="tx1"/>
                        </a:solidFill>
                        <a:latin typeface="Cambria Math" panose="02040503050406030204" pitchFamily="18" charset="0"/>
                      </a:rPr>
                      <m:t>𝐺</m:t>
                    </m:r>
                    <m:r>
                      <a:rPr kumimoji="1" lang="en-US" altLang="ja-JP" b="0" i="1" smtClean="0">
                        <a:solidFill>
                          <a:schemeClr val="tx1"/>
                        </a:solidFill>
                        <a:latin typeface="Cambria Math" panose="02040503050406030204" pitchFamily="18" charset="0"/>
                      </a:rPr>
                      <m:t>2=</m:t>
                    </m:r>
                    <m:r>
                      <a:rPr kumimoji="1" lang="en-US" altLang="ja-JP" b="0" i="1" smtClean="0">
                        <a:solidFill>
                          <a:schemeClr val="tx1"/>
                        </a:solidFill>
                        <a:latin typeface="Cambria Math" panose="02040503050406030204" pitchFamily="18" charset="0"/>
                      </a:rPr>
                      <m:t>𝐹</m:t>
                    </m:r>
                    <m:r>
                      <a:rPr kumimoji="1" lang="en-US" altLang="ja-JP" b="0" i="1" smtClean="0">
                        <a:solidFill>
                          <a:schemeClr val="tx1"/>
                        </a:solidFill>
                        <a:latin typeface="Cambria Math" panose="02040503050406030204" pitchFamily="18" charset="0"/>
                      </a:rPr>
                      <m:t>1+</m:t>
                    </m:r>
                    <m:r>
                      <m:rPr>
                        <m:sty m:val="p"/>
                      </m:rPr>
                      <a:rPr lang="en-US" altLang="ja-JP" i="1">
                        <a:solidFill>
                          <a:schemeClr val="tx1"/>
                        </a:solidFill>
                        <a:latin typeface="Cambria Math" panose="02040503050406030204" pitchFamily="18" charset="0"/>
                      </a:rPr>
                      <m:t>Δ</m:t>
                    </m:r>
                  </m:oMath>
                </a14:m>
                <a:r>
                  <a:rPr kumimoji="1" lang="en-US" altLang="ja-JP" dirty="0" smtClean="0">
                    <a:solidFill>
                      <a:schemeClr val="tx1"/>
                    </a:solidFill>
                  </a:rPr>
                  <a:t>(100%)</a:t>
                </a:r>
                <a:endParaRPr kumimoji="1" lang="ja-JP" altLang="en-US" dirty="0">
                  <a:solidFill>
                    <a:schemeClr val="tx1"/>
                  </a:solidFill>
                </a:endParaRPr>
              </a:p>
            </p:txBody>
          </p:sp>
        </mc:Choice>
        <mc:Fallback xmlns="">
          <p:sp>
            <p:nvSpPr>
              <p:cNvPr id="38" name="四角形吹き出し 37"/>
              <p:cNvSpPr>
                <a:spLocks noRot="1" noChangeAspect="1" noMove="1" noResize="1" noEditPoints="1" noAdjustHandles="1" noChangeArrowheads="1" noChangeShapeType="1" noTextEdit="1"/>
              </p:cNvSpPr>
              <p:nvPr/>
            </p:nvSpPr>
            <p:spPr>
              <a:xfrm>
                <a:off x="6588224" y="4963288"/>
                <a:ext cx="2296737" cy="369332"/>
              </a:xfrm>
              <a:prstGeom prst="wedgeRectCallout">
                <a:avLst>
                  <a:gd name="adj1" fmla="val -52500"/>
                  <a:gd name="adj2" fmla="val 159260"/>
                </a:avLst>
              </a:prstGeom>
              <a:blipFill rotWithShape="0">
                <a:blip r:embed="rId2" cstate="print"/>
                <a:stretch>
                  <a:fillRect t="-2273"/>
                </a:stretch>
              </a:blipFill>
            </p:spPr>
            <p:txBody>
              <a:bodyPr/>
              <a:lstStyle/>
              <a:p>
                <a:r>
                  <a:rPr lang="ja-JP" altLang="en-US">
                    <a:noFill/>
                  </a:rPr>
                  <a:t> </a:t>
                </a:r>
              </a:p>
            </p:txBody>
          </p:sp>
        </mc:Fallback>
      </mc:AlternateContent>
      <p:sp>
        <p:nvSpPr>
          <p:cNvPr id="40" name="メモ 39"/>
          <p:cNvSpPr>
            <a:spLocks/>
          </p:cNvSpPr>
          <p:nvPr/>
        </p:nvSpPr>
        <p:spPr>
          <a:xfrm rot="10800000" flipH="1">
            <a:off x="4360406" y="5697435"/>
            <a:ext cx="441435"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テキスト ボックス 41"/>
          <p:cNvSpPr txBox="1"/>
          <p:nvPr/>
        </p:nvSpPr>
        <p:spPr>
          <a:xfrm>
            <a:off x="4357156" y="5871584"/>
            <a:ext cx="417447" cy="369332"/>
          </a:xfrm>
          <a:prstGeom prst="rect">
            <a:avLst/>
          </a:prstGeom>
          <a:noFill/>
        </p:spPr>
        <p:txBody>
          <a:bodyPr wrap="none" rtlCol="0">
            <a:spAutoFit/>
          </a:bodyPr>
          <a:lstStyle/>
          <a:p>
            <a:r>
              <a:rPr lang="en-US" altLang="ja-JP" dirty="0" smtClean="0"/>
              <a:t>G1</a:t>
            </a:r>
            <a:endParaRPr kumimoji="1" lang="ja-JP" altLang="en-US" dirty="0"/>
          </a:p>
        </p:txBody>
      </p:sp>
      <p:cxnSp>
        <p:nvCxnSpPr>
          <p:cNvPr id="45" name="直線矢印コネクタ 44"/>
          <p:cNvCxnSpPr>
            <a:cxnSpLocks/>
          </p:cNvCxnSpPr>
          <p:nvPr/>
        </p:nvCxnSpPr>
        <p:spPr>
          <a:xfrm>
            <a:off x="4805091" y="6061938"/>
            <a:ext cx="1364771" cy="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5203789" y="5626250"/>
            <a:ext cx="345035" cy="369332"/>
          </a:xfrm>
          <a:prstGeom prst="rect">
            <a:avLst/>
          </a:prstGeom>
          <a:noFill/>
        </p:spPr>
        <p:txBody>
          <a:bodyPr wrap="square" rtlCol="0">
            <a:spAutoFit/>
          </a:bodyPr>
          <a:lstStyle/>
          <a:p>
            <a:r>
              <a:rPr kumimoji="1" lang="en-US" altLang="ja-JP" dirty="0" smtClean="0"/>
              <a:t>Δ</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起源情報の検出方法</a:t>
            </a:r>
            <a:endParaRPr kumimoji="1" lang="ja-JP" altLang="en-US" dirty="0"/>
          </a:p>
        </p:txBody>
      </p:sp>
      <p:sp>
        <p:nvSpPr>
          <p:cNvPr id="3" name="コンテンツ プレースホルダー 2"/>
          <p:cNvSpPr>
            <a:spLocks noGrp="1"/>
          </p:cNvSpPr>
          <p:nvPr>
            <p:ph idx="1"/>
          </p:nvPr>
        </p:nvSpPr>
        <p:spPr>
          <a:xfrm>
            <a:off x="323528" y="1600200"/>
            <a:ext cx="8496944" cy="4525963"/>
          </a:xfrm>
        </p:spPr>
        <p:txBody>
          <a:bodyPr>
            <a:normAutofit/>
          </a:bodyPr>
          <a:lstStyle/>
          <a:p>
            <a:pPr marL="57150" indent="0">
              <a:buNone/>
            </a:pPr>
            <a:r>
              <a:rPr lang="en-US" altLang="ja-JP" dirty="0" smtClean="0"/>
              <a:t>3</a:t>
            </a:r>
            <a:r>
              <a:rPr lang="ja-JP" altLang="en-US" dirty="0" err="1" smtClean="0"/>
              <a:t>つの</a:t>
            </a:r>
            <a:r>
              <a:rPr lang="ja-JP" altLang="en-US" dirty="0" smtClean="0"/>
              <a:t>情報を順番に計算</a:t>
            </a:r>
            <a:endParaRPr lang="en-US" altLang="ja-JP" dirty="0" smtClean="0"/>
          </a:p>
          <a:p>
            <a:pPr marL="571500" indent="-514350">
              <a:buFont typeface="+mj-lt"/>
              <a:buAutoNum type="alphaUcParenR"/>
            </a:pPr>
            <a:r>
              <a:rPr lang="en-US" altLang="ja-JP" dirty="0" smtClean="0"/>
              <a:t>2</a:t>
            </a:r>
            <a:r>
              <a:rPr lang="ja-JP" altLang="en-US" dirty="0" err="1" smtClean="0"/>
              <a:t>つの</a:t>
            </a:r>
            <a:r>
              <a:rPr lang="ja-JP" altLang="en-US" dirty="0" smtClean="0"/>
              <a:t>リポジトリ間で再利用が行われたと思われるファイルの組</a:t>
            </a:r>
            <a:endParaRPr lang="en-US" altLang="ja-JP" dirty="0" smtClean="0"/>
          </a:p>
          <a:p>
            <a:pPr marL="571500" indent="-514350">
              <a:buFont typeface="+mj-lt"/>
              <a:buAutoNum type="alphaUcParenR"/>
            </a:pPr>
            <a:r>
              <a:rPr kumimoji="1" lang="ja-JP" altLang="en-US" dirty="0" smtClean="0"/>
              <a:t>再利用の方向</a:t>
            </a:r>
            <a:endParaRPr kumimoji="1" lang="en-US" altLang="ja-JP" dirty="0" smtClean="0"/>
          </a:p>
          <a:p>
            <a:pPr marL="571500" indent="-514350">
              <a:buFont typeface="+mj-lt"/>
              <a:buAutoNum type="alphaUcParenR"/>
            </a:pPr>
            <a:r>
              <a:rPr lang="ja-JP" altLang="en-US" dirty="0"/>
              <a:t>ファイル</a:t>
            </a:r>
            <a:r>
              <a:rPr lang="ja-JP" altLang="en-US" dirty="0" smtClean="0"/>
              <a:t>の</a:t>
            </a:r>
            <a:r>
              <a:rPr lang="ja-JP" altLang="en-US" dirty="0"/>
              <a:t>組</a:t>
            </a:r>
            <a:r>
              <a:rPr lang="ja-JP" altLang="en-US" dirty="0" smtClean="0"/>
              <a:t>で求めた再利用先の各リビジョンに対応する、再利用先</a:t>
            </a:r>
            <a:r>
              <a:rPr lang="en-US" altLang="ja-JP" dirty="0" smtClean="0"/>
              <a:t>/</a:t>
            </a:r>
            <a:r>
              <a:rPr lang="ja-JP" altLang="en-US" dirty="0" smtClean="0"/>
              <a:t>元のリビジョンの組</a:t>
            </a:r>
            <a:endParaRPr lang="en-US" altLang="ja-JP"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7</a:t>
            </a:fld>
            <a:endParaRPr kumimoji="1" lang="ja-JP" altLang="en-US" dirty="0"/>
          </a:p>
        </p:txBody>
      </p:sp>
    </p:spTree>
    <p:extLst>
      <p:ext uri="{BB962C8B-B14F-4D97-AF65-F5344CB8AC3E}">
        <p14:creationId xmlns:p14="http://schemas.microsoft.com/office/powerpoint/2010/main" val="3288711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1331871" y="3506166"/>
            <a:ext cx="6833010" cy="1464786"/>
          </a:xfrm>
          <a:prstGeom prst="roundRect">
            <a:avLst>
              <a:gd name="adj" fmla="val 37810"/>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1331871" y="4988402"/>
            <a:ext cx="6833010" cy="1464786"/>
          </a:xfrm>
          <a:prstGeom prst="roundRect">
            <a:avLst>
              <a:gd name="adj" fmla="val 37810"/>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1608732" y="5293181"/>
            <a:ext cx="6275635" cy="5217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1835696" y="3702175"/>
            <a:ext cx="5904656" cy="5217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a:t>A</a:t>
            </a:r>
            <a:r>
              <a:rPr kumimoji="1" lang="en-US" altLang="ja-JP" dirty="0" smtClean="0"/>
              <a:t>) </a:t>
            </a:r>
            <a:r>
              <a:rPr kumimoji="1" lang="ja-JP" altLang="en-US" dirty="0" smtClean="0"/>
              <a:t>再利用が行われた</a:t>
            </a:r>
            <a:r>
              <a:rPr kumimoji="1" lang="en-US" altLang="ja-JP" dirty="0" smtClean="0"/>
              <a:t/>
            </a:r>
            <a:br>
              <a:rPr kumimoji="1" lang="en-US" altLang="ja-JP" dirty="0" smtClean="0"/>
            </a:br>
            <a:r>
              <a:rPr kumimoji="1" lang="ja-JP" altLang="en-US" dirty="0" smtClean="0"/>
              <a:t>ファイルの組の列挙</a:t>
            </a:r>
            <a:endParaRPr kumimoji="1" lang="ja-JP" altLang="en-US" dirty="0"/>
          </a:p>
        </p:txBody>
      </p:sp>
      <p:sp>
        <p:nvSpPr>
          <p:cNvPr id="3" name="コンテンツ プレースホルダ 2"/>
          <p:cNvSpPr>
            <a:spLocks noGrp="1"/>
          </p:cNvSpPr>
          <p:nvPr>
            <p:ph idx="1"/>
          </p:nvPr>
        </p:nvSpPr>
        <p:spPr>
          <a:xfrm>
            <a:off x="457200" y="1600201"/>
            <a:ext cx="8229600" cy="1972815"/>
          </a:xfrm>
        </p:spPr>
        <p:txBody>
          <a:bodyPr>
            <a:normAutofit fontScale="92500" lnSpcReduction="20000"/>
          </a:bodyPr>
          <a:lstStyle/>
          <a:p>
            <a:r>
              <a:rPr lang="ja-JP" altLang="en-US" dirty="0" smtClean="0"/>
              <a:t>再利用が行われたファイルの組の検出基準</a:t>
            </a:r>
            <a:endParaRPr lang="en-US" altLang="ja-JP" dirty="0" smtClean="0"/>
          </a:p>
          <a:p>
            <a:pPr lvl="1"/>
            <a:r>
              <a:rPr lang="ja-JP" altLang="en-US" dirty="0" smtClean="0"/>
              <a:t>入力の</a:t>
            </a:r>
            <a:r>
              <a:rPr lang="en-US" altLang="ja-JP" dirty="0" smtClean="0"/>
              <a:t>2</a:t>
            </a:r>
            <a:r>
              <a:rPr lang="ja-JP" altLang="en-US" dirty="0" smtClean="0"/>
              <a:t>リポジトリのファイルの間で、 任意のリビジョン間について類似度が高い</a:t>
            </a:r>
            <a:r>
              <a:rPr lang="en-US" altLang="ja-JP" dirty="0" smtClean="0"/>
              <a:t>2</a:t>
            </a:r>
            <a:r>
              <a:rPr lang="ja-JP" altLang="en-US" dirty="0" smtClean="0"/>
              <a:t>ファイルの組</a:t>
            </a:r>
            <a:endParaRPr lang="en-US" altLang="ja-JP" dirty="0" smtClean="0"/>
          </a:p>
          <a:p>
            <a:pPr lvl="1"/>
            <a:r>
              <a:rPr lang="ja-JP" altLang="en-US" dirty="0" smtClean="0"/>
              <a:t>類似度は、</a:t>
            </a:r>
            <a:r>
              <a:rPr lang="en-US" altLang="ja-JP" dirty="0" smtClean="0"/>
              <a:t>2</a:t>
            </a:r>
            <a:r>
              <a:rPr lang="ja-JP" altLang="en-US" dirty="0" smtClean="0"/>
              <a:t>ファイルの内容から</a:t>
            </a:r>
            <a:r>
              <a:rPr lang="en-US" altLang="ja-JP" dirty="0" smtClean="0"/>
              <a:t>LCS (Longest Common Subsequence)</a:t>
            </a:r>
            <a:r>
              <a:rPr lang="ja-JP" altLang="en-US" dirty="0" smtClean="0"/>
              <a:t>を元に算出</a:t>
            </a:r>
            <a:endParaRPr kumimoji="1" lang="ja-JP" altLang="en-US" dirty="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8</a:t>
            </a:fld>
            <a:endParaRPr kumimoji="1" lang="ja-JP" altLang="en-US"/>
          </a:p>
        </p:txBody>
      </p:sp>
      <p:sp>
        <p:nvSpPr>
          <p:cNvPr id="5" name="メモ 4"/>
          <p:cNvSpPr>
            <a:spLocks/>
          </p:cNvSpPr>
          <p:nvPr/>
        </p:nvSpPr>
        <p:spPr>
          <a:xfrm rot="10800000" flipH="1">
            <a:off x="1709194" y="5844321"/>
            <a:ext cx="338909" cy="451879"/>
          </a:xfrm>
          <a:prstGeom prst="foldedCorner">
            <a:avLst>
              <a:gd name="adj" fmla="val 3525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メモ 5"/>
          <p:cNvSpPr>
            <a:spLocks/>
          </p:cNvSpPr>
          <p:nvPr/>
        </p:nvSpPr>
        <p:spPr>
          <a:xfrm rot="10800000" flipH="1">
            <a:off x="4222152" y="5844321"/>
            <a:ext cx="338909" cy="451879"/>
          </a:xfrm>
          <a:prstGeom prst="foldedCorner">
            <a:avLst>
              <a:gd name="adj" fmla="val 3525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7" name="直線矢印コネクタ 6"/>
          <p:cNvCxnSpPr>
            <a:cxnSpLocks/>
            <a:stCxn id="5" idx="3"/>
            <a:endCxn id="6" idx="1"/>
          </p:cNvCxnSpPr>
          <p:nvPr/>
        </p:nvCxnSpPr>
        <p:spPr>
          <a:xfrm>
            <a:off x="2048103" y="6070260"/>
            <a:ext cx="2174049"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メモ 8"/>
          <p:cNvSpPr>
            <a:spLocks/>
          </p:cNvSpPr>
          <p:nvPr/>
        </p:nvSpPr>
        <p:spPr>
          <a:xfrm rot="10800000" flipH="1">
            <a:off x="6109757" y="5844321"/>
            <a:ext cx="338909" cy="451879"/>
          </a:xfrm>
          <a:prstGeom prst="foldedCorner">
            <a:avLst>
              <a:gd name="adj" fmla="val 3525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0" name="直線矢印コネクタ 9"/>
          <p:cNvCxnSpPr>
            <a:cxnSpLocks/>
            <a:stCxn id="6" idx="3"/>
            <a:endCxn id="9" idx="1"/>
          </p:cNvCxnSpPr>
          <p:nvPr/>
        </p:nvCxnSpPr>
        <p:spPr>
          <a:xfrm>
            <a:off x="4561061" y="6070260"/>
            <a:ext cx="1548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メモ 34"/>
          <p:cNvSpPr>
            <a:spLocks/>
          </p:cNvSpPr>
          <p:nvPr/>
        </p:nvSpPr>
        <p:spPr>
          <a:xfrm rot="10800000" flipH="1">
            <a:off x="1835696" y="5337997"/>
            <a:ext cx="338909" cy="451879"/>
          </a:xfrm>
          <a:prstGeom prst="foldedCorner">
            <a:avLst>
              <a:gd name="adj" fmla="val 35259"/>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メモ 35"/>
          <p:cNvSpPr>
            <a:spLocks/>
          </p:cNvSpPr>
          <p:nvPr/>
        </p:nvSpPr>
        <p:spPr>
          <a:xfrm rot="10800000" flipH="1">
            <a:off x="4348654" y="5337997"/>
            <a:ext cx="338909" cy="451879"/>
          </a:xfrm>
          <a:prstGeom prst="foldedCorner">
            <a:avLst>
              <a:gd name="adj" fmla="val 35259"/>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7" name="直線矢印コネクタ 36"/>
          <p:cNvCxnSpPr>
            <a:cxnSpLocks/>
            <a:stCxn id="35" idx="3"/>
            <a:endCxn id="36" idx="1"/>
          </p:cNvCxnSpPr>
          <p:nvPr/>
        </p:nvCxnSpPr>
        <p:spPr>
          <a:xfrm>
            <a:off x="2174605" y="5563936"/>
            <a:ext cx="2174049"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メモ 37"/>
          <p:cNvSpPr>
            <a:spLocks/>
          </p:cNvSpPr>
          <p:nvPr/>
        </p:nvSpPr>
        <p:spPr>
          <a:xfrm rot="10800000" flipH="1">
            <a:off x="6236259" y="5337997"/>
            <a:ext cx="338909" cy="451879"/>
          </a:xfrm>
          <a:prstGeom prst="foldedCorner">
            <a:avLst>
              <a:gd name="adj" fmla="val 35259"/>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9" name="直線矢印コネクタ 38"/>
          <p:cNvCxnSpPr>
            <a:cxnSpLocks/>
            <a:stCxn id="36" idx="3"/>
            <a:endCxn id="38" idx="1"/>
          </p:cNvCxnSpPr>
          <p:nvPr/>
        </p:nvCxnSpPr>
        <p:spPr>
          <a:xfrm>
            <a:off x="4687563" y="5563936"/>
            <a:ext cx="1548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メモ 40"/>
          <p:cNvSpPr>
            <a:spLocks/>
          </p:cNvSpPr>
          <p:nvPr/>
        </p:nvSpPr>
        <p:spPr>
          <a:xfrm rot="10800000" flipH="1">
            <a:off x="2293183" y="4268692"/>
            <a:ext cx="338909" cy="451879"/>
          </a:xfrm>
          <a:prstGeom prst="foldedCorner">
            <a:avLst>
              <a:gd name="adj" fmla="val 35259"/>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メモ 41"/>
          <p:cNvSpPr>
            <a:spLocks/>
          </p:cNvSpPr>
          <p:nvPr/>
        </p:nvSpPr>
        <p:spPr>
          <a:xfrm rot="10800000" flipH="1">
            <a:off x="4052697" y="4268692"/>
            <a:ext cx="338909" cy="451879"/>
          </a:xfrm>
          <a:prstGeom prst="foldedCorner">
            <a:avLst>
              <a:gd name="adj" fmla="val 35259"/>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3" name="直線矢印コネクタ 42"/>
          <p:cNvCxnSpPr>
            <a:cxnSpLocks/>
            <a:stCxn id="41" idx="3"/>
            <a:endCxn id="42" idx="1"/>
          </p:cNvCxnSpPr>
          <p:nvPr/>
        </p:nvCxnSpPr>
        <p:spPr>
          <a:xfrm>
            <a:off x="2632092" y="4494631"/>
            <a:ext cx="142060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メモ 43"/>
          <p:cNvSpPr>
            <a:spLocks/>
          </p:cNvSpPr>
          <p:nvPr/>
        </p:nvSpPr>
        <p:spPr>
          <a:xfrm rot="10800000" flipH="1">
            <a:off x="7249490" y="4268692"/>
            <a:ext cx="338909" cy="451879"/>
          </a:xfrm>
          <a:prstGeom prst="foldedCorner">
            <a:avLst>
              <a:gd name="adj" fmla="val 35259"/>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5" name="直線矢印コネクタ 44"/>
          <p:cNvCxnSpPr>
            <a:cxnSpLocks/>
            <a:stCxn id="42" idx="3"/>
            <a:endCxn id="44" idx="1"/>
          </p:cNvCxnSpPr>
          <p:nvPr/>
        </p:nvCxnSpPr>
        <p:spPr>
          <a:xfrm>
            <a:off x="4391606" y="4494631"/>
            <a:ext cx="2857884"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メモ 46"/>
          <p:cNvSpPr>
            <a:spLocks/>
          </p:cNvSpPr>
          <p:nvPr/>
        </p:nvSpPr>
        <p:spPr>
          <a:xfrm rot="10800000" flipH="1">
            <a:off x="3883243" y="3772071"/>
            <a:ext cx="338909" cy="451879"/>
          </a:xfrm>
          <a:prstGeom prst="foldedCorner">
            <a:avLst>
              <a:gd name="adj" fmla="val 35259"/>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8" name="直線矢印コネクタ 47"/>
          <p:cNvCxnSpPr>
            <a:cxnSpLocks/>
            <a:stCxn id="46" idx="3"/>
            <a:endCxn id="47" idx="1"/>
          </p:cNvCxnSpPr>
          <p:nvPr/>
        </p:nvCxnSpPr>
        <p:spPr>
          <a:xfrm>
            <a:off x="2462638" y="3998010"/>
            <a:ext cx="142060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メモ 48"/>
          <p:cNvSpPr>
            <a:spLocks/>
          </p:cNvSpPr>
          <p:nvPr/>
        </p:nvSpPr>
        <p:spPr>
          <a:xfrm rot="10800000" flipH="1">
            <a:off x="7080036" y="3772071"/>
            <a:ext cx="338909" cy="451879"/>
          </a:xfrm>
          <a:prstGeom prst="foldedCorner">
            <a:avLst>
              <a:gd name="adj" fmla="val 35259"/>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0" name="直線矢印コネクタ 49"/>
          <p:cNvCxnSpPr>
            <a:cxnSpLocks/>
            <a:stCxn id="47" idx="3"/>
            <a:endCxn id="49" idx="1"/>
          </p:cNvCxnSpPr>
          <p:nvPr/>
        </p:nvCxnSpPr>
        <p:spPr>
          <a:xfrm>
            <a:off x="4222152" y="3998010"/>
            <a:ext cx="2857884"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メモ 45"/>
          <p:cNvSpPr>
            <a:spLocks/>
          </p:cNvSpPr>
          <p:nvPr/>
        </p:nvSpPr>
        <p:spPr>
          <a:xfrm rot="10800000" flipH="1">
            <a:off x="2123729" y="3772071"/>
            <a:ext cx="338909" cy="451879"/>
          </a:xfrm>
          <a:prstGeom prst="foldedCorner">
            <a:avLst>
              <a:gd name="adj" fmla="val 35259"/>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6" name="テキスト ボックス 95"/>
          <p:cNvSpPr txBox="1"/>
          <p:nvPr/>
        </p:nvSpPr>
        <p:spPr>
          <a:xfrm>
            <a:off x="57704" y="4094703"/>
            <a:ext cx="1274166" cy="358104"/>
          </a:xfrm>
          <a:prstGeom prst="rect">
            <a:avLst/>
          </a:prstGeom>
          <a:noFill/>
        </p:spPr>
        <p:txBody>
          <a:bodyPr wrap="none" rtlCol="0">
            <a:spAutoFit/>
          </a:bodyPr>
          <a:lstStyle/>
          <a:p>
            <a:pPr algn="ctr"/>
            <a:r>
              <a:rPr kumimoji="1" lang="ja-JP" altLang="en-US" sz="2000" dirty="0" smtClean="0"/>
              <a:t>リポジトリ</a:t>
            </a:r>
            <a:r>
              <a:rPr kumimoji="1" lang="en-US" altLang="ja-JP" sz="2000" dirty="0" smtClean="0"/>
              <a:t>A</a:t>
            </a:r>
            <a:endParaRPr kumimoji="1" lang="ja-JP" altLang="en-US" sz="2000" dirty="0"/>
          </a:p>
        </p:txBody>
      </p:sp>
      <p:sp>
        <p:nvSpPr>
          <p:cNvPr id="97" name="テキスト ボックス 96"/>
          <p:cNvSpPr txBox="1"/>
          <p:nvPr/>
        </p:nvSpPr>
        <p:spPr>
          <a:xfrm>
            <a:off x="4534" y="5591732"/>
            <a:ext cx="1380507" cy="400110"/>
          </a:xfrm>
          <a:prstGeom prst="rect">
            <a:avLst/>
          </a:prstGeom>
          <a:noFill/>
        </p:spPr>
        <p:txBody>
          <a:bodyPr wrap="none" rtlCol="0">
            <a:spAutoFit/>
          </a:bodyPr>
          <a:lstStyle/>
          <a:p>
            <a:pPr algn="ctr"/>
            <a:r>
              <a:rPr kumimoji="1" lang="ja-JP" altLang="en-US" sz="2000" dirty="0" smtClean="0"/>
              <a:t>リポジトリ</a:t>
            </a:r>
            <a:r>
              <a:rPr kumimoji="1" lang="en-US" altLang="ja-JP" sz="2000" dirty="0" smtClean="0"/>
              <a:t>B</a:t>
            </a:r>
            <a:endParaRPr kumimoji="1" lang="ja-JP" altLang="en-US" sz="2000" dirty="0"/>
          </a:p>
        </p:txBody>
      </p:sp>
      <p:sp>
        <p:nvSpPr>
          <p:cNvPr id="100" name="メモ 99"/>
          <p:cNvSpPr>
            <a:spLocks/>
          </p:cNvSpPr>
          <p:nvPr/>
        </p:nvSpPr>
        <p:spPr>
          <a:xfrm rot="10800000" flipH="1">
            <a:off x="7261678" y="5844321"/>
            <a:ext cx="338909" cy="451879"/>
          </a:xfrm>
          <a:prstGeom prst="foldedCorner">
            <a:avLst>
              <a:gd name="adj" fmla="val 3525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1" name="メモ 100"/>
          <p:cNvSpPr>
            <a:spLocks/>
          </p:cNvSpPr>
          <p:nvPr/>
        </p:nvSpPr>
        <p:spPr>
          <a:xfrm rot="10800000" flipH="1">
            <a:off x="7388180" y="5337997"/>
            <a:ext cx="338909" cy="451879"/>
          </a:xfrm>
          <a:prstGeom prst="foldedCorner">
            <a:avLst>
              <a:gd name="adj" fmla="val 35259"/>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02" name="直線矢印コネクタ 101"/>
          <p:cNvCxnSpPr>
            <a:cxnSpLocks/>
          </p:cNvCxnSpPr>
          <p:nvPr/>
        </p:nvCxnSpPr>
        <p:spPr>
          <a:xfrm>
            <a:off x="6592399" y="5591732"/>
            <a:ext cx="795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a:cxnSpLocks/>
            <a:stCxn id="9" idx="3"/>
            <a:endCxn id="100" idx="1"/>
          </p:cNvCxnSpPr>
          <p:nvPr/>
        </p:nvCxnSpPr>
        <p:spPr>
          <a:xfrm>
            <a:off x="6448666" y="6070260"/>
            <a:ext cx="81301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a:spLocks/>
          </p:cNvSpPr>
          <p:nvPr/>
        </p:nvSpPr>
        <p:spPr>
          <a:xfrm>
            <a:off x="1308236" y="5602799"/>
            <a:ext cx="6856645" cy="853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en-US" altLang="ja-JP" dirty="0" smtClean="0"/>
              <a:t>B) </a:t>
            </a:r>
            <a:r>
              <a:rPr kumimoji="1" lang="ja-JP" altLang="en-US" dirty="0" smtClean="0"/>
              <a:t>再利用方向の推定</a:t>
            </a:r>
            <a:endParaRPr kumimoji="1" lang="ja-JP" altLang="en-US" dirty="0"/>
          </a:p>
        </p:txBody>
      </p:sp>
      <p:sp>
        <p:nvSpPr>
          <p:cNvPr id="108" name="コンテンツ プレースホルダー 2"/>
          <p:cNvSpPr>
            <a:spLocks noGrp="1"/>
          </p:cNvSpPr>
          <p:nvPr>
            <p:ph idx="1"/>
          </p:nvPr>
        </p:nvSpPr>
        <p:spPr>
          <a:xfrm>
            <a:off x="457200" y="1600200"/>
            <a:ext cx="8229600" cy="2476872"/>
          </a:xfrm>
        </p:spPr>
        <p:txBody>
          <a:bodyPr>
            <a:normAutofit/>
          </a:bodyPr>
          <a:lstStyle/>
          <a:p>
            <a:pPr marL="514350" indent="-514350">
              <a:buFont typeface="+mj-lt"/>
              <a:buAutoNum type="arabicPeriod"/>
            </a:pPr>
            <a:r>
              <a:rPr lang="ja-JP" altLang="en-US" dirty="0" smtClean="0"/>
              <a:t>再利用が行われたファイルの組</a:t>
            </a:r>
            <a:r>
              <a:rPr lang="en-US" altLang="ja-JP" dirty="0" smtClean="0"/>
              <a:t>(F,G)</a:t>
            </a:r>
            <a:r>
              <a:rPr lang="ja-JP" altLang="en-US" dirty="0" smtClean="0"/>
              <a:t>について、</a:t>
            </a:r>
            <a:r>
              <a:rPr lang="en-US" altLang="ja-JP" dirty="0" smtClean="0"/>
              <a:t>F</a:t>
            </a:r>
            <a:r>
              <a:rPr lang="ja-JP" altLang="en-US" dirty="0" smtClean="0"/>
              <a:t>の全てのリビジョンと</a:t>
            </a:r>
            <a:r>
              <a:rPr lang="en-US" altLang="ja-JP" dirty="0" smtClean="0"/>
              <a:t>G</a:t>
            </a:r>
            <a:r>
              <a:rPr lang="ja-JP" altLang="en-US" dirty="0" smtClean="0"/>
              <a:t>の全てのリビジョンの間の類似度を求める</a:t>
            </a:r>
            <a:endParaRPr lang="en-US" altLang="ja-JP" dirty="0" smtClean="0"/>
          </a:p>
        </p:txBody>
      </p:sp>
      <p:sp>
        <p:nvSpPr>
          <p:cNvPr id="4" name="スライド番号プレースホルダ 3"/>
          <p:cNvSpPr>
            <a:spLocks noGrp="1"/>
          </p:cNvSpPr>
          <p:nvPr>
            <p:ph type="sldNum" sz="quarter" idx="12"/>
          </p:nvPr>
        </p:nvSpPr>
        <p:spPr/>
        <p:txBody>
          <a:bodyPr/>
          <a:lstStyle/>
          <a:p>
            <a:fld id="{6B372100-8A3D-4F15-A90F-A69097BA2441}" type="slidenum">
              <a:rPr kumimoji="1" lang="ja-JP" altLang="en-US" smtClean="0"/>
              <a:pPr/>
              <a:t>9</a:t>
            </a:fld>
            <a:endParaRPr kumimoji="1" lang="ja-JP" altLang="en-US"/>
          </a:p>
        </p:txBody>
      </p:sp>
      <p:sp>
        <p:nvSpPr>
          <p:cNvPr id="22" name="メモ 21"/>
          <p:cNvSpPr>
            <a:spLocks/>
          </p:cNvSpPr>
          <p:nvPr/>
        </p:nvSpPr>
        <p:spPr>
          <a:xfrm rot="10800000" flipH="1">
            <a:off x="4263653"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メモ 22"/>
          <p:cNvSpPr>
            <a:spLocks/>
          </p:cNvSpPr>
          <p:nvPr/>
        </p:nvSpPr>
        <p:spPr>
          <a:xfrm rot="10800000" flipH="1">
            <a:off x="5600640"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4" name="直線矢印コネクタ 23"/>
          <p:cNvCxnSpPr>
            <a:cxnSpLocks/>
            <a:stCxn id="22" idx="3"/>
            <a:endCxn id="23" idx="1"/>
          </p:cNvCxnSpPr>
          <p:nvPr/>
        </p:nvCxnSpPr>
        <p:spPr>
          <a:xfrm>
            <a:off x="4736930" y="4497942"/>
            <a:ext cx="86371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メモ 25"/>
          <p:cNvSpPr>
            <a:spLocks/>
          </p:cNvSpPr>
          <p:nvPr/>
        </p:nvSpPr>
        <p:spPr>
          <a:xfrm rot="10800000" flipH="1">
            <a:off x="4953171" y="5703123"/>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メモ 26"/>
          <p:cNvSpPr>
            <a:spLocks/>
          </p:cNvSpPr>
          <p:nvPr/>
        </p:nvSpPr>
        <p:spPr>
          <a:xfrm rot="10800000" flipH="1">
            <a:off x="6246338"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矢印コネクタ 27"/>
          <p:cNvCxnSpPr>
            <a:cxnSpLocks/>
            <a:stCxn id="26" idx="3"/>
            <a:endCxn id="27" idx="1"/>
          </p:cNvCxnSpPr>
          <p:nvPr/>
        </p:nvCxnSpPr>
        <p:spPr>
          <a:xfrm>
            <a:off x="5426448" y="6018641"/>
            <a:ext cx="81989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正方形/長方形 34"/>
          <p:cNvSpPr>
            <a:spLocks/>
          </p:cNvSpPr>
          <p:nvPr/>
        </p:nvSpPr>
        <p:spPr>
          <a:xfrm>
            <a:off x="1315754" y="4035185"/>
            <a:ext cx="6856645" cy="8652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メモ 47"/>
          <p:cNvSpPr>
            <a:spLocks/>
          </p:cNvSpPr>
          <p:nvPr/>
        </p:nvSpPr>
        <p:spPr>
          <a:xfrm rot="10800000" flipH="1">
            <a:off x="6878289" y="4182424"/>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9" name="メモ 48"/>
          <p:cNvSpPr>
            <a:spLocks/>
          </p:cNvSpPr>
          <p:nvPr/>
        </p:nvSpPr>
        <p:spPr>
          <a:xfrm rot="10800000" flipH="1">
            <a:off x="7382697" y="5703123"/>
            <a:ext cx="473277" cy="631037"/>
          </a:xfrm>
          <a:prstGeom prst="foldedCorner">
            <a:avLst>
              <a:gd name="adj" fmla="val 352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a:cxnSpLocks/>
            <a:stCxn id="23" idx="3"/>
            <a:endCxn id="48" idx="1"/>
          </p:cNvCxnSpPr>
          <p:nvPr/>
        </p:nvCxnSpPr>
        <p:spPr>
          <a:xfrm>
            <a:off x="6073917" y="4497942"/>
            <a:ext cx="8043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cxnSpLocks/>
            <a:stCxn id="27" idx="3"/>
            <a:endCxn id="49" idx="1"/>
          </p:cNvCxnSpPr>
          <p:nvPr/>
        </p:nvCxnSpPr>
        <p:spPr>
          <a:xfrm>
            <a:off x="6719615" y="6018641"/>
            <a:ext cx="66308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メモ 60"/>
          <p:cNvSpPr>
            <a:spLocks/>
          </p:cNvSpPr>
          <p:nvPr/>
        </p:nvSpPr>
        <p:spPr>
          <a:xfrm rot="10800000" flipH="1">
            <a:off x="2914035"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8" name="直線矢印コネクタ 67"/>
          <p:cNvCxnSpPr>
            <a:cxnSpLocks/>
            <a:stCxn id="61" idx="3"/>
            <a:endCxn id="22" idx="1"/>
          </p:cNvCxnSpPr>
          <p:nvPr/>
        </p:nvCxnSpPr>
        <p:spPr>
          <a:xfrm>
            <a:off x="3387312" y="4497942"/>
            <a:ext cx="876341"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テキスト ボックス 119"/>
          <p:cNvSpPr txBox="1"/>
          <p:nvPr/>
        </p:nvSpPr>
        <p:spPr>
          <a:xfrm>
            <a:off x="2914035" y="4365104"/>
            <a:ext cx="407484" cy="369332"/>
          </a:xfrm>
          <a:prstGeom prst="rect">
            <a:avLst/>
          </a:prstGeom>
          <a:noFill/>
        </p:spPr>
        <p:txBody>
          <a:bodyPr wrap="none" rtlCol="0">
            <a:spAutoFit/>
          </a:bodyPr>
          <a:lstStyle/>
          <a:p>
            <a:r>
              <a:rPr lang="en-US" altLang="ja-JP" dirty="0" smtClean="0"/>
              <a:t>F2</a:t>
            </a:r>
            <a:endParaRPr kumimoji="1" lang="ja-JP" altLang="en-US" dirty="0"/>
          </a:p>
        </p:txBody>
      </p:sp>
      <p:sp>
        <p:nvSpPr>
          <p:cNvPr id="121" name="テキスト ボックス 120"/>
          <p:cNvSpPr txBox="1"/>
          <p:nvPr/>
        </p:nvSpPr>
        <p:spPr>
          <a:xfrm>
            <a:off x="4263653" y="4365104"/>
            <a:ext cx="407484" cy="369332"/>
          </a:xfrm>
          <a:prstGeom prst="rect">
            <a:avLst/>
          </a:prstGeom>
          <a:noFill/>
        </p:spPr>
        <p:txBody>
          <a:bodyPr wrap="none" rtlCol="0">
            <a:spAutoFit/>
          </a:bodyPr>
          <a:lstStyle/>
          <a:p>
            <a:r>
              <a:rPr lang="en-US" altLang="ja-JP" dirty="0" smtClean="0"/>
              <a:t>F3</a:t>
            </a:r>
            <a:endParaRPr kumimoji="1" lang="ja-JP" altLang="en-US" dirty="0"/>
          </a:p>
        </p:txBody>
      </p:sp>
      <p:sp>
        <p:nvSpPr>
          <p:cNvPr id="122" name="テキスト ボックス 121"/>
          <p:cNvSpPr txBox="1"/>
          <p:nvPr/>
        </p:nvSpPr>
        <p:spPr>
          <a:xfrm>
            <a:off x="5600640" y="4365104"/>
            <a:ext cx="407484" cy="369332"/>
          </a:xfrm>
          <a:prstGeom prst="rect">
            <a:avLst/>
          </a:prstGeom>
          <a:noFill/>
        </p:spPr>
        <p:txBody>
          <a:bodyPr wrap="none" rtlCol="0">
            <a:spAutoFit/>
          </a:bodyPr>
          <a:lstStyle/>
          <a:p>
            <a:r>
              <a:rPr lang="en-US" altLang="ja-JP" dirty="0" smtClean="0"/>
              <a:t>F4</a:t>
            </a:r>
            <a:endParaRPr kumimoji="1" lang="ja-JP" altLang="en-US" dirty="0"/>
          </a:p>
        </p:txBody>
      </p:sp>
      <p:sp>
        <p:nvSpPr>
          <p:cNvPr id="123" name="テキスト ボックス 122"/>
          <p:cNvSpPr txBox="1"/>
          <p:nvPr/>
        </p:nvSpPr>
        <p:spPr>
          <a:xfrm>
            <a:off x="6878289" y="4365104"/>
            <a:ext cx="407484" cy="369332"/>
          </a:xfrm>
          <a:prstGeom prst="rect">
            <a:avLst/>
          </a:prstGeom>
          <a:noFill/>
        </p:spPr>
        <p:txBody>
          <a:bodyPr wrap="none" rtlCol="0">
            <a:spAutoFit/>
          </a:bodyPr>
          <a:lstStyle/>
          <a:p>
            <a:r>
              <a:rPr lang="en-US" altLang="ja-JP" dirty="0" smtClean="0"/>
              <a:t>F5</a:t>
            </a:r>
            <a:endParaRPr kumimoji="1" lang="ja-JP" altLang="en-US" dirty="0"/>
          </a:p>
        </p:txBody>
      </p:sp>
      <p:sp>
        <p:nvSpPr>
          <p:cNvPr id="124" name="テキスト ボックス 123"/>
          <p:cNvSpPr txBox="1"/>
          <p:nvPr/>
        </p:nvSpPr>
        <p:spPr>
          <a:xfrm>
            <a:off x="7380312" y="5877272"/>
            <a:ext cx="447558" cy="369332"/>
          </a:xfrm>
          <a:prstGeom prst="rect">
            <a:avLst/>
          </a:prstGeom>
          <a:noFill/>
        </p:spPr>
        <p:txBody>
          <a:bodyPr wrap="none" rtlCol="0">
            <a:spAutoFit/>
          </a:bodyPr>
          <a:lstStyle/>
          <a:p>
            <a:r>
              <a:rPr lang="en-US" altLang="ja-JP" dirty="0" smtClean="0"/>
              <a:t>G3</a:t>
            </a:r>
            <a:endParaRPr kumimoji="1" lang="ja-JP" altLang="en-US" dirty="0"/>
          </a:p>
        </p:txBody>
      </p:sp>
      <p:sp>
        <p:nvSpPr>
          <p:cNvPr id="125" name="テキスト ボックス 124"/>
          <p:cNvSpPr txBox="1"/>
          <p:nvPr/>
        </p:nvSpPr>
        <p:spPr>
          <a:xfrm>
            <a:off x="6243953" y="5877272"/>
            <a:ext cx="447558" cy="369332"/>
          </a:xfrm>
          <a:prstGeom prst="rect">
            <a:avLst/>
          </a:prstGeom>
          <a:noFill/>
        </p:spPr>
        <p:txBody>
          <a:bodyPr wrap="none" rtlCol="0">
            <a:spAutoFit/>
          </a:bodyPr>
          <a:lstStyle/>
          <a:p>
            <a:r>
              <a:rPr lang="en-US" altLang="ja-JP" dirty="0" smtClean="0"/>
              <a:t>G2</a:t>
            </a:r>
            <a:endParaRPr kumimoji="1" lang="ja-JP" altLang="en-US" dirty="0"/>
          </a:p>
        </p:txBody>
      </p:sp>
      <p:sp>
        <p:nvSpPr>
          <p:cNvPr id="126" name="テキスト ボックス 125"/>
          <p:cNvSpPr txBox="1"/>
          <p:nvPr/>
        </p:nvSpPr>
        <p:spPr>
          <a:xfrm>
            <a:off x="4950786" y="5877272"/>
            <a:ext cx="447558" cy="369332"/>
          </a:xfrm>
          <a:prstGeom prst="rect">
            <a:avLst/>
          </a:prstGeom>
          <a:noFill/>
        </p:spPr>
        <p:txBody>
          <a:bodyPr wrap="none" rtlCol="0">
            <a:spAutoFit/>
          </a:bodyPr>
          <a:lstStyle/>
          <a:p>
            <a:r>
              <a:rPr lang="en-US" altLang="ja-JP" dirty="0" smtClean="0"/>
              <a:t>G1</a:t>
            </a:r>
            <a:endParaRPr kumimoji="1" lang="ja-JP" altLang="en-US" dirty="0"/>
          </a:p>
        </p:txBody>
      </p:sp>
      <p:sp>
        <p:nvSpPr>
          <p:cNvPr id="66" name="メモ 65"/>
          <p:cNvSpPr>
            <a:spLocks/>
          </p:cNvSpPr>
          <p:nvPr/>
        </p:nvSpPr>
        <p:spPr>
          <a:xfrm rot="10800000" flipH="1">
            <a:off x="1541978" y="4182424"/>
            <a:ext cx="473277" cy="631037"/>
          </a:xfrm>
          <a:prstGeom prst="foldedCorner">
            <a:avLst>
              <a:gd name="adj" fmla="val 352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67" name="直線矢印コネクタ 66"/>
          <p:cNvCxnSpPr>
            <a:cxnSpLocks/>
            <a:stCxn id="66" idx="3"/>
            <a:endCxn id="61" idx="1"/>
          </p:cNvCxnSpPr>
          <p:nvPr/>
        </p:nvCxnSpPr>
        <p:spPr>
          <a:xfrm>
            <a:off x="2015255" y="4497942"/>
            <a:ext cx="89878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1511728" y="4365104"/>
            <a:ext cx="467984" cy="369332"/>
          </a:xfrm>
          <a:prstGeom prst="rect">
            <a:avLst/>
          </a:prstGeom>
          <a:noFill/>
        </p:spPr>
        <p:txBody>
          <a:bodyPr wrap="square" rtlCol="0">
            <a:spAutoFit/>
          </a:bodyPr>
          <a:lstStyle/>
          <a:p>
            <a:r>
              <a:rPr lang="en-US" altLang="ja-JP" dirty="0" smtClean="0"/>
              <a:t>F1</a:t>
            </a:r>
            <a:endParaRPr kumimoji="1" lang="ja-JP" altLang="en-US" dirty="0"/>
          </a:p>
        </p:txBody>
      </p:sp>
      <p:cxnSp>
        <p:nvCxnSpPr>
          <p:cNvPr id="97" name="直線コネクタ 96"/>
          <p:cNvCxnSpPr>
            <a:stCxn id="66" idx="0"/>
            <a:endCxn id="27" idx="2"/>
          </p:cNvCxnSpPr>
          <p:nvPr/>
        </p:nvCxnSpPr>
        <p:spPr>
          <a:xfrm>
            <a:off x="1778617" y="4813461"/>
            <a:ext cx="4704360"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66" idx="0"/>
            <a:endCxn id="49" idx="2"/>
          </p:cNvCxnSpPr>
          <p:nvPr/>
        </p:nvCxnSpPr>
        <p:spPr>
          <a:xfrm>
            <a:off x="1778617" y="4813461"/>
            <a:ext cx="5840719"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66" idx="0"/>
            <a:endCxn id="26" idx="2"/>
          </p:cNvCxnSpPr>
          <p:nvPr/>
        </p:nvCxnSpPr>
        <p:spPr>
          <a:xfrm>
            <a:off x="1778617" y="4813461"/>
            <a:ext cx="3411193"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61" idx="0"/>
            <a:endCxn id="26" idx="2"/>
          </p:cNvCxnSpPr>
          <p:nvPr/>
        </p:nvCxnSpPr>
        <p:spPr>
          <a:xfrm>
            <a:off x="3150674" y="4813461"/>
            <a:ext cx="2039136"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61" idx="0"/>
            <a:endCxn id="27" idx="2"/>
          </p:cNvCxnSpPr>
          <p:nvPr/>
        </p:nvCxnSpPr>
        <p:spPr>
          <a:xfrm>
            <a:off x="3150674" y="4813461"/>
            <a:ext cx="3332303"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61" idx="0"/>
            <a:endCxn id="49" idx="2"/>
          </p:cNvCxnSpPr>
          <p:nvPr/>
        </p:nvCxnSpPr>
        <p:spPr>
          <a:xfrm>
            <a:off x="3150674" y="4813461"/>
            <a:ext cx="4468662"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a:stCxn id="22" idx="0"/>
            <a:endCxn id="27" idx="2"/>
          </p:cNvCxnSpPr>
          <p:nvPr/>
        </p:nvCxnSpPr>
        <p:spPr>
          <a:xfrm>
            <a:off x="4500292" y="4813461"/>
            <a:ext cx="1982685"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22" idx="0"/>
            <a:endCxn id="26" idx="2"/>
          </p:cNvCxnSpPr>
          <p:nvPr/>
        </p:nvCxnSpPr>
        <p:spPr>
          <a:xfrm>
            <a:off x="4500292" y="4813461"/>
            <a:ext cx="68951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22" idx="0"/>
            <a:endCxn id="49" idx="2"/>
          </p:cNvCxnSpPr>
          <p:nvPr/>
        </p:nvCxnSpPr>
        <p:spPr>
          <a:xfrm>
            <a:off x="4500292" y="4813461"/>
            <a:ext cx="3119044"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23" idx="0"/>
            <a:endCxn id="27" idx="2"/>
          </p:cNvCxnSpPr>
          <p:nvPr/>
        </p:nvCxnSpPr>
        <p:spPr>
          <a:xfrm>
            <a:off x="5837279" y="4813461"/>
            <a:ext cx="64569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23" idx="0"/>
            <a:endCxn id="26" idx="2"/>
          </p:cNvCxnSpPr>
          <p:nvPr/>
        </p:nvCxnSpPr>
        <p:spPr>
          <a:xfrm flipH="1">
            <a:off x="5189810" y="4813461"/>
            <a:ext cx="647469"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23" idx="0"/>
            <a:endCxn id="49" idx="2"/>
          </p:cNvCxnSpPr>
          <p:nvPr/>
        </p:nvCxnSpPr>
        <p:spPr>
          <a:xfrm>
            <a:off x="5837279" y="4813461"/>
            <a:ext cx="1782057"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48" idx="0"/>
            <a:endCxn id="27" idx="2"/>
          </p:cNvCxnSpPr>
          <p:nvPr/>
        </p:nvCxnSpPr>
        <p:spPr>
          <a:xfrm flipH="1">
            <a:off x="6482977" y="4813461"/>
            <a:ext cx="631951"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48" idx="0"/>
            <a:endCxn id="26" idx="2"/>
          </p:cNvCxnSpPr>
          <p:nvPr/>
        </p:nvCxnSpPr>
        <p:spPr>
          <a:xfrm flipH="1">
            <a:off x="5189810" y="4813461"/>
            <a:ext cx="192511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48" idx="0"/>
            <a:endCxn id="49" idx="2"/>
          </p:cNvCxnSpPr>
          <p:nvPr/>
        </p:nvCxnSpPr>
        <p:spPr>
          <a:xfrm>
            <a:off x="7114928" y="4813461"/>
            <a:ext cx="504408" cy="889662"/>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86998" y="4149080"/>
            <a:ext cx="1210588"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F</a:t>
            </a:r>
          </a:p>
        </p:txBody>
      </p:sp>
      <p:sp>
        <p:nvSpPr>
          <p:cNvPr id="50" name="テキスト ボックス 49"/>
          <p:cNvSpPr txBox="1"/>
          <p:nvPr/>
        </p:nvSpPr>
        <p:spPr>
          <a:xfrm>
            <a:off x="66160" y="5661248"/>
            <a:ext cx="1252266" cy="400110"/>
          </a:xfrm>
          <a:prstGeom prst="rect">
            <a:avLst/>
          </a:prstGeom>
          <a:noFill/>
        </p:spPr>
        <p:txBody>
          <a:bodyPr wrap="none" rtlCol="0">
            <a:spAutoFit/>
          </a:bodyPr>
          <a:lstStyle/>
          <a:p>
            <a:pPr algn="ctr"/>
            <a:r>
              <a:rPr kumimoji="1" lang="ja-JP" altLang="en-US" sz="2000" dirty="0" smtClean="0"/>
              <a:t>ファイル</a:t>
            </a:r>
            <a:r>
              <a:rPr kumimoji="1" lang="en-US" altLang="ja-JP" sz="2000" dirty="0" smtClean="0"/>
              <a:t>G</a:t>
            </a:r>
          </a:p>
        </p:txBody>
      </p:sp>
    </p:spTree>
    <p:extLst>
      <p:ext uri="{BB962C8B-B14F-4D97-AF65-F5344CB8AC3E}">
        <p14:creationId xmlns:p14="http://schemas.microsoft.com/office/powerpoint/2010/main" val="2186895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19538</TotalTime>
  <Words>1343</Words>
  <Application>Microsoft Office PowerPoint</Application>
  <PresentationFormat>画面に合わせる (4:3)</PresentationFormat>
  <Paragraphs>330</Paragraphs>
  <Slides>24</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ＭＳ Ｐゴシック</vt:lpstr>
      <vt:lpstr>Arial</vt:lpstr>
      <vt:lpstr>Calibri</vt:lpstr>
      <vt:lpstr>Cambria Math</vt:lpstr>
      <vt:lpstr>Sel-CoolMetal-white</vt:lpstr>
      <vt:lpstr>再利用が存在するリポジトリ間におけるファイルの起源検出</vt:lpstr>
      <vt:lpstr>再利用</vt:lpstr>
      <vt:lpstr>ライブラリの再利用の状況の調査[1]</vt:lpstr>
      <vt:lpstr>再利用に関する情報の欠落</vt:lpstr>
      <vt:lpstr>提案手法</vt:lpstr>
      <vt:lpstr>起源情報、組成情報</vt:lpstr>
      <vt:lpstr>起源情報の検出方法</vt:lpstr>
      <vt:lpstr>A) 再利用が行われた ファイルの組の列挙</vt:lpstr>
      <vt:lpstr>B) 再利用方向の推定</vt:lpstr>
      <vt:lpstr>B) 再利用方向の推定</vt:lpstr>
      <vt:lpstr>B) 再利用方向の推定</vt:lpstr>
      <vt:lpstr>B) 再利用方向の推定</vt:lpstr>
      <vt:lpstr>B) 再利用方向の推定</vt:lpstr>
      <vt:lpstr>C) 再利用元のリビジョンの推定</vt:lpstr>
      <vt:lpstr>C) 再利用元のリビジョンの推定</vt:lpstr>
      <vt:lpstr>C) 再利用元のリビジョンの推定</vt:lpstr>
      <vt:lpstr>C) 再利用元のリビジョンの推定</vt:lpstr>
      <vt:lpstr>C) 再利用元のリビジョンの推定</vt:lpstr>
      <vt:lpstr>組成情報の計算</vt:lpstr>
      <vt:lpstr>起源情報の評価</vt:lpstr>
      <vt:lpstr>実験の対象</vt:lpstr>
      <vt:lpstr>実験の結果(1/2)</vt:lpstr>
      <vt:lpstr>実験の結果(2/2)</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VAIO</dc:creator>
  <cp:lastModifiedBy>n-kawamt</cp:lastModifiedBy>
  <cp:revision>1006</cp:revision>
  <cp:lastPrinted>2014-02-17T01:02:05Z</cp:lastPrinted>
  <dcterms:created xsi:type="dcterms:W3CDTF">2013-11-05T09:29:12Z</dcterms:created>
  <dcterms:modified xsi:type="dcterms:W3CDTF">2014-02-28T03:28:04Z</dcterms:modified>
</cp:coreProperties>
</file>