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93" r:id="rId2"/>
    <p:sldId id="314" r:id="rId3"/>
    <p:sldId id="329" r:id="rId4"/>
    <p:sldId id="342" r:id="rId5"/>
    <p:sldId id="356" r:id="rId6"/>
    <p:sldId id="364" r:id="rId7"/>
    <p:sldId id="365" r:id="rId8"/>
    <p:sldId id="360" r:id="rId9"/>
    <p:sldId id="344" r:id="rId10"/>
    <p:sldId id="345" r:id="rId11"/>
    <p:sldId id="324" r:id="rId12"/>
    <p:sldId id="350" r:id="rId13"/>
    <p:sldId id="363" r:id="rId14"/>
    <p:sldId id="361" r:id="rId15"/>
    <p:sldId id="351" r:id="rId16"/>
    <p:sldId id="366" r:id="rId17"/>
    <p:sldId id="369" r:id="rId18"/>
    <p:sldId id="362" r:id="rId19"/>
    <p:sldId id="368" r:id="rId20"/>
    <p:sldId id="348" r:id="rId21"/>
    <p:sldId id="349" r:id="rId22"/>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95" autoAdjust="0"/>
    <p:restoredTop sz="70016" autoAdjust="0"/>
  </p:normalViewPr>
  <p:slideViewPr>
    <p:cSldViewPr snapToGrid="0">
      <p:cViewPr varScale="1">
        <p:scale>
          <a:sx n="111" d="100"/>
          <a:sy n="111" d="100"/>
        </p:scale>
        <p:origin x="108" y="3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p:scale>
          <a:sx n="60" d="100"/>
          <a:sy n="60" d="100"/>
        </p:scale>
        <p:origin x="2988" y="206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2AD001A0-84A0-4BBB-947C-BA461191EDB8}" type="datetimeFigureOut">
              <a:rPr kumimoji="1" lang="ja-JP" altLang="en-US" smtClean="0"/>
              <a:t>2014/2/24</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450" y="9440863"/>
            <a:ext cx="2949575" cy="498475"/>
          </a:xfrm>
          <a:prstGeom prst="rect">
            <a:avLst/>
          </a:prstGeom>
        </p:spPr>
        <p:txBody>
          <a:bodyPr vert="horz" lIns="91440" tIns="45720" rIns="91440" bIns="45720" rtlCol="0" anchor="b"/>
          <a:lstStyle>
            <a:lvl1pPr algn="r">
              <a:defRPr sz="1200"/>
            </a:lvl1pPr>
          </a:lstStyle>
          <a:p>
            <a:fld id="{8B6787D1-790E-4ACE-829F-723771856346}" type="slidenum">
              <a:rPr kumimoji="1" lang="ja-JP" altLang="en-US" smtClean="0"/>
              <a:t>‹#›</a:t>
            </a:fld>
            <a:endParaRPr kumimoji="1" lang="ja-JP" altLang="en-US"/>
          </a:p>
        </p:txBody>
      </p:sp>
    </p:spTree>
    <p:extLst>
      <p:ext uri="{BB962C8B-B14F-4D97-AF65-F5344CB8AC3E}">
        <p14:creationId xmlns:p14="http://schemas.microsoft.com/office/powerpoint/2010/main" val="39751166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AF6FE187-F869-42F0-95D3-B36AE7F06729}" type="datetimeFigureOut">
              <a:rPr kumimoji="1" lang="ja-JP" altLang="en-US" smtClean="0"/>
              <a:t>2014/2/24</a:t>
            </a:fld>
            <a:endParaRPr kumimoji="1" lang="ja-JP" altLang="en-US"/>
          </a:p>
        </p:txBody>
      </p:sp>
      <p:sp>
        <p:nvSpPr>
          <p:cNvPr id="4" name="スライド イメージ プレースホルダー 3"/>
          <p:cNvSpPr>
            <a:spLocks noGrp="1" noRot="1" noChangeAspect="1"/>
          </p:cNvSpPr>
          <p:nvPr>
            <p:ph type="sldImg" idx="2"/>
          </p:nvPr>
        </p:nvSpPr>
        <p:spPr>
          <a:xfrm>
            <a:off x="680562" y="611871"/>
            <a:ext cx="5444490" cy="4083851"/>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フッター プレースホルダー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DF697584-4F9B-4904-BD9F-29E33B2498A8}" type="slidenum">
              <a:rPr kumimoji="1" lang="ja-JP" altLang="en-US" smtClean="0"/>
              <a:t>‹#›</a:t>
            </a:fld>
            <a:endParaRPr kumimoji="1" lang="ja-JP" altLang="en-US"/>
          </a:p>
        </p:txBody>
      </p:sp>
    </p:spTree>
    <p:extLst>
      <p:ext uri="{BB962C8B-B14F-4D97-AF65-F5344CB8AC3E}">
        <p14:creationId xmlns:p14="http://schemas.microsoft.com/office/powerpoint/2010/main" val="29704267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1</a:t>
            </a:fld>
            <a:endParaRPr kumimoji="1" lang="ja-JP" altLang="en-US" dirty="0"/>
          </a:p>
        </p:txBody>
      </p:sp>
    </p:spTree>
    <p:extLst>
      <p:ext uri="{BB962C8B-B14F-4D97-AF65-F5344CB8AC3E}">
        <p14:creationId xmlns:p14="http://schemas.microsoft.com/office/powerpoint/2010/main" val="20219722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10</a:t>
            </a:fld>
            <a:endParaRPr kumimoji="1" lang="ja-JP" altLang="en-US"/>
          </a:p>
        </p:txBody>
      </p:sp>
    </p:spTree>
    <p:extLst>
      <p:ext uri="{BB962C8B-B14F-4D97-AF65-F5344CB8AC3E}">
        <p14:creationId xmlns:p14="http://schemas.microsoft.com/office/powerpoint/2010/main" val="1339134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11</a:t>
            </a:fld>
            <a:endParaRPr kumimoji="1" lang="ja-JP" altLang="en-US"/>
          </a:p>
        </p:txBody>
      </p:sp>
    </p:spTree>
    <p:extLst>
      <p:ext uri="{BB962C8B-B14F-4D97-AF65-F5344CB8AC3E}">
        <p14:creationId xmlns:p14="http://schemas.microsoft.com/office/powerpoint/2010/main" val="1062896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smtClean="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12</a:t>
            </a:fld>
            <a:endParaRPr kumimoji="1" lang="ja-JP" altLang="en-US"/>
          </a:p>
        </p:txBody>
      </p:sp>
    </p:spTree>
    <p:extLst>
      <p:ext uri="{BB962C8B-B14F-4D97-AF65-F5344CB8AC3E}">
        <p14:creationId xmlns:p14="http://schemas.microsoft.com/office/powerpoint/2010/main" val="20470697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600" dirty="0" smtClean="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13</a:t>
            </a:fld>
            <a:endParaRPr kumimoji="1" lang="ja-JP" altLang="en-US"/>
          </a:p>
        </p:txBody>
      </p:sp>
    </p:spTree>
    <p:extLst>
      <p:ext uri="{BB962C8B-B14F-4D97-AF65-F5344CB8AC3E}">
        <p14:creationId xmlns:p14="http://schemas.microsoft.com/office/powerpoint/2010/main" val="19296808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1038" y="611188"/>
            <a:ext cx="5443537" cy="4084637"/>
          </a:xfrm>
        </p:spPr>
      </p:sp>
      <p:sp>
        <p:nvSpPr>
          <p:cNvPr id="3" name="ノート プレースホルダー 2"/>
          <p:cNvSpPr>
            <a:spLocks noGrp="1"/>
          </p:cNvSpPr>
          <p:nvPr>
            <p:ph type="body" idx="1"/>
          </p:nvPr>
        </p:nvSpPr>
        <p:spPr/>
        <p:txBody>
          <a:bodyPr/>
          <a:lstStyle/>
          <a:p>
            <a:endParaRPr kumimoji="1" lang="ja-JP" altLang="en-US" dirty="0" smtClean="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14</a:t>
            </a:fld>
            <a:endParaRPr kumimoji="1" lang="ja-JP" altLang="en-US"/>
          </a:p>
        </p:txBody>
      </p:sp>
    </p:spTree>
    <p:extLst>
      <p:ext uri="{BB962C8B-B14F-4D97-AF65-F5344CB8AC3E}">
        <p14:creationId xmlns:p14="http://schemas.microsoft.com/office/powerpoint/2010/main" val="23401260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15</a:t>
            </a:fld>
            <a:endParaRPr kumimoji="1" lang="ja-JP" altLang="en-US" dirty="0"/>
          </a:p>
        </p:txBody>
      </p:sp>
    </p:spTree>
    <p:extLst>
      <p:ext uri="{BB962C8B-B14F-4D97-AF65-F5344CB8AC3E}">
        <p14:creationId xmlns:p14="http://schemas.microsoft.com/office/powerpoint/2010/main" val="15576381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16</a:t>
            </a:fld>
            <a:endParaRPr kumimoji="1" lang="ja-JP" altLang="en-US"/>
          </a:p>
        </p:txBody>
      </p:sp>
    </p:spTree>
    <p:extLst>
      <p:ext uri="{BB962C8B-B14F-4D97-AF65-F5344CB8AC3E}">
        <p14:creationId xmlns:p14="http://schemas.microsoft.com/office/powerpoint/2010/main" val="3814354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17</a:t>
            </a:fld>
            <a:endParaRPr kumimoji="1" lang="ja-JP" altLang="en-US" dirty="0"/>
          </a:p>
        </p:txBody>
      </p:sp>
    </p:spTree>
    <p:extLst>
      <p:ext uri="{BB962C8B-B14F-4D97-AF65-F5344CB8AC3E}">
        <p14:creationId xmlns:p14="http://schemas.microsoft.com/office/powerpoint/2010/main" val="21228692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2000" dirty="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18</a:t>
            </a:fld>
            <a:endParaRPr kumimoji="1" lang="ja-JP" altLang="en-US"/>
          </a:p>
        </p:txBody>
      </p:sp>
    </p:spTree>
    <p:extLst>
      <p:ext uri="{BB962C8B-B14F-4D97-AF65-F5344CB8AC3E}">
        <p14:creationId xmlns:p14="http://schemas.microsoft.com/office/powerpoint/2010/main" val="12278456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2000" dirty="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19</a:t>
            </a:fld>
            <a:endParaRPr kumimoji="1" lang="ja-JP" altLang="en-US"/>
          </a:p>
        </p:txBody>
      </p:sp>
    </p:spTree>
    <p:extLst>
      <p:ext uri="{BB962C8B-B14F-4D97-AF65-F5344CB8AC3E}">
        <p14:creationId xmlns:p14="http://schemas.microsoft.com/office/powerpoint/2010/main" val="4165599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2</a:t>
            </a:fld>
            <a:endParaRPr kumimoji="1" lang="ja-JP" altLang="en-US"/>
          </a:p>
        </p:txBody>
      </p:sp>
    </p:spTree>
    <p:extLst>
      <p:ext uri="{BB962C8B-B14F-4D97-AF65-F5344CB8AC3E}">
        <p14:creationId xmlns:p14="http://schemas.microsoft.com/office/powerpoint/2010/main" val="7059692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0562" y="4783307"/>
            <a:ext cx="5444490" cy="3913614"/>
          </a:xfrm>
        </p:spPr>
        <p:txBody>
          <a:bodyPr/>
          <a:lstStyle/>
          <a:p>
            <a:endParaRPr kumimoji="1" lang="ja-JP" altLang="en-US" sz="1600" dirty="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20</a:t>
            </a:fld>
            <a:endParaRPr kumimoji="1" lang="ja-JP" altLang="en-US" dirty="0"/>
          </a:p>
        </p:txBody>
      </p:sp>
    </p:spTree>
    <p:extLst>
      <p:ext uri="{BB962C8B-B14F-4D97-AF65-F5344CB8AC3E}">
        <p14:creationId xmlns:p14="http://schemas.microsoft.com/office/powerpoint/2010/main" val="35889290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21</a:t>
            </a:fld>
            <a:endParaRPr kumimoji="1" lang="ja-JP" altLang="en-US" dirty="0"/>
          </a:p>
        </p:txBody>
      </p:sp>
    </p:spTree>
    <p:extLst>
      <p:ext uri="{BB962C8B-B14F-4D97-AF65-F5344CB8AC3E}">
        <p14:creationId xmlns:p14="http://schemas.microsoft.com/office/powerpoint/2010/main" val="2985010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1038" y="611188"/>
            <a:ext cx="5443537" cy="4084637"/>
          </a:xfrm>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3</a:t>
            </a:fld>
            <a:endParaRPr kumimoji="1" lang="ja-JP" altLang="en-US"/>
          </a:p>
        </p:txBody>
      </p:sp>
    </p:spTree>
    <p:extLst>
      <p:ext uri="{BB962C8B-B14F-4D97-AF65-F5344CB8AC3E}">
        <p14:creationId xmlns:p14="http://schemas.microsoft.com/office/powerpoint/2010/main" val="1690269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4</a:t>
            </a:fld>
            <a:endParaRPr kumimoji="1" lang="ja-JP" altLang="en-US"/>
          </a:p>
        </p:txBody>
      </p:sp>
    </p:spTree>
    <p:extLst>
      <p:ext uri="{BB962C8B-B14F-4D97-AF65-F5344CB8AC3E}">
        <p14:creationId xmlns:p14="http://schemas.microsoft.com/office/powerpoint/2010/main" val="3325823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1038" y="611188"/>
            <a:ext cx="5443537" cy="4084637"/>
          </a:xfrm>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5</a:t>
            </a:fld>
            <a:endParaRPr kumimoji="1" lang="ja-JP" altLang="en-US"/>
          </a:p>
        </p:txBody>
      </p:sp>
    </p:spTree>
    <p:extLst>
      <p:ext uri="{BB962C8B-B14F-4D97-AF65-F5344CB8AC3E}">
        <p14:creationId xmlns:p14="http://schemas.microsoft.com/office/powerpoint/2010/main" val="3455008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2000" dirty="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6</a:t>
            </a:fld>
            <a:endParaRPr kumimoji="1" lang="ja-JP" altLang="en-US"/>
          </a:p>
        </p:txBody>
      </p:sp>
    </p:spTree>
    <p:extLst>
      <p:ext uri="{BB962C8B-B14F-4D97-AF65-F5344CB8AC3E}">
        <p14:creationId xmlns:p14="http://schemas.microsoft.com/office/powerpoint/2010/main" val="3078347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7</a:t>
            </a:fld>
            <a:endParaRPr kumimoji="1" lang="ja-JP" altLang="en-US"/>
          </a:p>
        </p:txBody>
      </p:sp>
    </p:spTree>
    <p:extLst>
      <p:ext uri="{BB962C8B-B14F-4D97-AF65-F5344CB8AC3E}">
        <p14:creationId xmlns:p14="http://schemas.microsoft.com/office/powerpoint/2010/main" val="4178273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8</a:t>
            </a:fld>
            <a:endParaRPr kumimoji="1" lang="ja-JP" altLang="en-US"/>
          </a:p>
        </p:txBody>
      </p:sp>
    </p:spTree>
    <p:extLst>
      <p:ext uri="{BB962C8B-B14F-4D97-AF65-F5344CB8AC3E}">
        <p14:creationId xmlns:p14="http://schemas.microsoft.com/office/powerpoint/2010/main" val="13453768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9</a:t>
            </a:fld>
            <a:endParaRPr kumimoji="1" lang="ja-JP" altLang="en-US"/>
          </a:p>
        </p:txBody>
      </p:sp>
    </p:spTree>
    <p:extLst>
      <p:ext uri="{BB962C8B-B14F-4D97-AF65-F5344CB8AC3E}">
        <p14:creationId xmlns:p14="http://schemas.microsoft.com/office/powerpoint/2010/main" val="28239903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cstate="print"/>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2"/>
            <a:ext cx="9144000" cy="188913"/>
          </a:xfrm>
          <a:prstGeom prst="rect">
            <a:avLst/>
          </a:prstGeom>
          <a:blipFill dpi="0" rotWithShape="1">
            <a:blip r:embed="rId3" cstate="print"/>
            <a:srcRect/>
            <a:stretch>
              <a:fillRect/>
            </a:stretch>
          </a:blipFill>
          <a:ln w="9525">
            <a:noFill/>
            <a:miter lim="800000"/>
            <a:headEnd/>
            <a:tailEnd/>
          </a:ln>
          <a:effectLst/>
        </p:spPr>
        <p:txBody>
          <a:bodyPr wrap="none" anchor="ctr"/>
          <a:lstStyle/>
          <a:p>
            <a:pPr fontAlgn="base">
              <a:spcBef>
                <a:spcPct val="0"/>
              </a:spcBef>
              <a:spcAft>
                <a:spcPct val="0"/>
              </a:spcAft>
            </a:pPr>
            <a:endParaRPr lang="ja-JP" altLang="en-US" sz="1800">
              <a:solidFill>
                <a:srgbClr val="000000"/>
              </a:solidFill>
            </a:endParaRPr>
          </a:p>
        </p:txBody>
      </p:sp>
      <p:sp>
        <p:nvSpPr>
          <p:cNvPr id="3074" name="Rectangle 2"/>
          <p:cNvSpPr>
            <a:spLocks noGrp="1" noChangeArrowheads="1"/>
          </p:cNvSpPr>
          <p:nvPr>
            <p:ph type="ctrTitle"/>
          </p:nvPr>
        </p:nvSpPr>
        <p:spPr>
          <a:xfrm>
            <a:off x="685800" y="1484315"/>
            <a:ext cx="7772400" cy="1470025"/>
          </a:xfrm>
        </p:spPr>
        <p:txBody>
          <a:bodyPr/>
          <a:lstStyle>
            <a:lvl1pPr>
              <a:defRPr/>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2"/>
            <a:ext cx="2051050" cy="703263"/>
          </a:xfrm>
          <a:prstGeom prst="rect">
            <a:avLst/>
          </a:prstGeom>
          <a:noFill/>
        </p:spPr>
      </p:pic>
      <p:sp>
        <p:nvSpPr>
          <p:cNvPr id="3086" name="Line 14"/>
          <p:cNvSpPr>
            <a:spLocks noChangeShapeType="1"/>
          </p:cNvSpPr>
          <p:nvPr/>
        </p:nvSpPr>
        <p:spPr bwMode="auto">
          <a:xfrm>
            <a:off x="1331914" y="3213100"/>
            <a:ext cx="6480175" cy="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sz="1800">
              <a:solidFill>
                <a:srgbClr val="000000"/>
              </a:solidFill>
            </a:endParaRPr>
          </a:p>
        </p:txBody>
      </p:sp>
      <p:sp>
        <p:nvSpPr>
          <p:cNvPr id="3093" name="Text Box 21"/>
          <p:cNvSpPr txBox="1">
            <a:spLocks noChangeArrowheads="1"/>
          </p:cNvSpPr>
          <p:nvPr userDrawn="1"/>
        </p:nvSpPr>
        <p:spPr bwMode="auto">
          <a:xfrm>
            <a:off x="452439" y="6640515"/>
            <a:ext cx="8318303" cy="24622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solidFill>
                <a:srgbClr val="000000"/>
              </a:solidFill>
            </a:endParaRPr>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133756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08132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359835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0508093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114650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solidFill>
                <a:srgbClr val="FFFFFF"/>
              </a:solidFill>
            </a:endParaRPr>
          </a:p>
        </p:txBody>
      </p:sp>
      <p:sp>
        <p:nvSpPr>
          <p:cNvPr id="6" name="フッター プレースホルダ 5"/>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424995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solidFill>
                <a:srgbClr val="FFFFFF"/>
              </a:solidFill>
            </a:endParaRPr>
          </a:p>
        </p:txBody>
      </p:sp>
      <p:sp>
        <p:nvSpPr>
          <p:cNvPr id="8" name="フッター プレースホルダ 7"/>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593273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solidFill>
                <a:srgbClr val="FFFFFF"/>
              </a:solidFill>
            </a:endParaRPr>
          </a:p>
        </p:txBody>
      </p:sp>
      <p:sp>
        <p:nvSpPr>
          <p:cNvPr id="4" name="フッター プレースホルダ 3"/>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435167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solidFill>
                <a:srgbClr val="FFFFFF"/>
              </a:solidFill>
            </a:endParaRPr>
          </a:p>
        </p:txBody>
      </p:sp>
      <p:sp>
        <p:nvSpPr>
          <p:cNvPr id="3" name="フッター プレースホルダ 2"/>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141107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solidFill>
                <a:srgbClr val="FFFFFF"/>
              </a:solidFill>
            </a:endParaRPr>
          </a:p>
        </p:txBody>
      </p:sp>
      <p:sp>
        <p:nvSpPr>
          <p:cNvPr id="6" name="フッター プレースホルダ 5"/>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257370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solidFill>
                <a:srgbClr val="FFFFFF"/>
              </a:solidFill>
            </a:endParaRPr>
          </a:p>
        </p:txBody>
      </p:sp>
      <p:sp>
        <p:nvSpPr>
          <p:cNvPr id="6" name="フッター プレースホルダ 5"/>
          <p:cNvSpPr>
            <a:spLocks noGrp="1"/>
          </p:cNvSpPr>
          <p:nvPr>
            <p:ph type="ftr" sz="quarter" idx="11"/>
          </p:nvPr>
        </p:nvSpPr>
        <p:spPr/>
        <p:txBody>
          <a:bodyPr/>
          <a:lstStyle>
            <a:lvl1pPr>
              <a:defRPr/>
            </a:lvl1pPr>
          </a:lstStyle>
          <a:p>
            <a:r>
              <a:rPr lang="en-US" altLang="ja-JP">
                <a:solidFill>
                  <a:srgbClr val="000000"/>
                </a:solidFill>
              </a:rPr>
              <a:t>Software Engineering Laboratory, Department of Computer Science, Graduate School of Information Science and Technology, Osaka University</a:t>
            </a: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626603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cstate="print"/>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2"/>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2"/>
            <a:ext cx="9144000" cy="188913"/>
          </a:xfrm>
          <a:prstGeom prst="rect">
            <a:avLst/>
          </a:prstGeom>
          <a:blipFill dpi="0" rotWithShape="1">
            <a:blip r:embed="rId14" cstate="print"/>
            <a:srcRect/>
            <a:stretch>
              <a:fillRect/>
            </a:stretch>
          </a:blipFill>
          <a:ln w="9525">
            <a:noFill/>
            <a:miter lim="800000"/>
            <a:headEnd/>
            <a:tailEnd/>
          </a:ln>
          <a:effectLst/>
        </p:spPr>
        <p:txBody>
          <a:bodyPr wrap="none" anchor="ctr"/>
          <a:lstStyle/>
          <a:p>
            <a:pPr fontAlgn="base">
              <a:spcBef>
                <a:spcPct val="0"/>
              </a:spcBef>
              <a:spcAft>
                <a:spcPct val="0"/>
              </a:spcAft>
            </a:pPr>
            <a:endParaRPr lang="ja-JP" altLang="en-US" sz="1800">
              <a:solidFill>
                <a:srgbClr val="000000"/>
              </a:solidFill>
            </a:endParaRPr>
          </a:p>
        </p:txBody>
      </p:sp>
      <p:sp>
        <p:nvSpPr>
          <p:cNvPr id="1036" name="Line 12"/>
          <p:cNvSpPr>
            <a:spLocks noChangeShapeType="1"/>
          </p:cNvSpPr>
          <p:nvPr/>
        </p:nvSpPr>
        <p:spPr bwMode="auto">
          <a:xfrm>
            <a:off x="468314" y="1484313"/>
            <a:ext cx="8207375" cy="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sz="1800">
              <a:solidFill>
                <a:srgbClr val="000000"/>
              </a:solidFill>
            </a:endParaRPr>
          </a:p>
        </p:txBody>
      </p:sp>
      <p:pic>
        <p:nvPicPr>
          <p:cNvPr id="1043" name="Picture 19" descr="sel-logo"/>
          <p:cNvPicPr>
            <a:picLocks noChangeAspect="1" noChangeArrowheads="1"/>
          </p:cNvPicPr>
          <p:nvPr/>
        </p:nvPicPr>
        <p:blipFill>
          <a:blip r:embed="rId15" cstate="print"/>
          <a:srcRect/>
          <a:stretch>
            <a:fillRect/>
          </a:stretch>
        </p:blipFill>
        <p:spPr bwMode="auto">
          <a:xfrm>
            <a:off x="468314" y="6299200"/>
            <a:ext cx="1081087" cy="369888"/>
          </a:xfrm>
          <a:prstGeom prst="rect">
            <a:avLst/>
          </a:prstGeom>
          <a:noFill/>
        </p:spPr>
      </p:pic>
      <p:sp>
        <p:nvSpPr>
          <p:cNvPr id="1045" name="Rectangle 21"/>
          <p:cNvSpPr>
            <a:spLocks noGrp="1" noChangeArrowheads="1"/>
          </p:cNvSpPr>
          <p:nvPr>
            <p:ph type="dt" sz="half" idx="2"/>
          </p:nvPr>
        </p:nvSpPr>
        <p:spPr bwMode="auto">
          <a:xfrm>
            <a:off x="7308851" y="6596065"/>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fontAlgn="base">
              <a:spcBef>
                <a:spcPct val="0"/>
              </a:spcBef>
              <a:spcAft>
                <a:spcPct val="0"/>
              </a:spcAft>
            </a:pPr>
            <a:endParaRPr lang="en-US" altLang="ja-JP">
              <a:solidFill>
                <a:srgbClr val="FFFFFF"/>
              </a:solidFill>
            </a:endParaRPr>
          </a:p>
        </p:txBody>
      </p:sp>
      <p:sp>
        <p:nvSpPr>
          <p:cNvPr id="1046" name="Rectangle 22"/>
          <p:cNvSpPr>
            <a:spLocks noGrp="1" noChangeArrowheads="1"/>
          </p:cNvSpPr>
          <p:nvPr>
            <p:ph type="ftr" sz="quarter" idx="3"/>
          </p:nvPr>
        </p:nvSpPr>
        <p:spPr bwMode="auto">
          <a:xfrm>
            <a:off x="1655764" y="6310315"/>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r>
              <a:rPr lang="en-US" altLang="ja-JP">
                <a:solidFill>
                  <a:srgbClr val="000000"/>
                </a:solidFill>
              </a:rPr>
              <a:t>Software Engineering Laboratory, Department of Computer Science, Graduate School of Information Science and Technology, Osaka University</a:t>
            </a:r>
          </a:p>
        </p:txBody>
      </p:sp>
      <p:sp>
        <p:nvSpPr>
          <p:cNvPr id="1047" name="Rectangle 23"/>
          <p:cNvSpPr>
            <a:spLocks noGrp="1" noChangeArrowheads="1"/>
          </p:cNvSpPr>
          <p:nvPr>
            <p:ph type="sldNum" sz="quarter" idx="4"/>
          </p:nvPr>
        </p:nvSpPr>
        <p:spPr bwMode="auto">
          <a:xfrm>
            <a:off x="7597775" y="6308727"/>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7D5496B1-25AB-42E4-9FB2-6D8F98E71759}" type="slidenum">
              <a:rPr lang="en-US" altLang="ja-JP">
                <a:solidFill>
                  <a:srgbClr val="000000"/>
                </a:solidFill>
              </a:rPr>
              <a:pPr fontAlgn="base">
                <a:spcBef>
                  <a:spcPct val="0"/>
                </a:spcBef>
                <a:spcAft>
                  <a:spcPct val="0"/>
                </a:spcAft>
              </a:pPr>
              <a:t>‹#›</a:t>
            </a:fld>
            <a:endParaRPr lang="en-US" altLang="ja-JP">
              <a:solidFill>
                <a:srgbClr val="000000"/>
              </a:solidFill>
            </a:endParaRPr>
          </a:p>
        </p:txBody>
      </p:sp>
      <p:sp>
        <p:nvSpPr>
          <p:cNvPr id="1048" name="Text Box 24"/>
          <p:cNvSpPr txBox="1">
            <a:spLocks noChangeArrowheads="1"/>
          </p:cNvSpPr>
          <p:nvPr/>
        </p:nvSpPr>
        <p:spPr bwMode="auto">
          <a:xfrm>
            <a:off x="334963" y="6640515"/>
            <a:ext cx="6385081" cy="24622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42724135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43620" y="1484315"/>
            <a:ext cx="8243180" cy="1470025"/>
          </a:xfrm>
        </p:spPr>
        <p:txBody>
          <a:bodyPr/>
          <a:lstStyle/>
          <a:p>
            <a:r>
              <a:rPr lang="ja-JP" altLang="en-US" dirty="0" smtClean="0"/>
              <a:t>開発</a:t>
            </a:r>
            <a:r>
              <a:rPr lang="ja-JP" altLang="en-US" dirty="0"/>
              <a:t>履歴中の連続して実施されたリファクタリングの分析</a:t>
            </a:r>
            <a:endParaRPr kumimoji="1" lang="ja-JP" altLang="en-US" dirty="0"/>
          </a:p>
        </p:txBody>
      </p:sp>
      <p:sp>
        <p:nvSpPr>
          <p:cNvPr id="3" name="サブタイトル 2"/>
          <p:cNvSpPr>
            <a:spLocks noGrp="1"/>
          </p:cNvSpPr>
          <p:nvPr>
            <p:ph type="subTitle" idx="1"/>
          </p:nvPr>
        </p:nvSpPr>
        <p:spPr>
          <a:xfrm>
            <a:off x="914399" y="3573463"/>
            <a:ext cx="7396681" cy="1752600"/>
          </a:xfrm>
        </p:spPr>
        <p:txBody>
          <a:bodyPr/>
          <a:lstStyle/>
          <a:p>
            <a:pPr algn="r"/>
            <a:r>
              <a:rPr lang="ja-JP" altLang="en-US" dirty="0" smtClean="0"/>
              <a:t>井上研究室</a:t>
            </a:r>
            <a:r>
              <a:rPr lang="ja-JP" altLang="en-US" dirty="0"/>
              <a:t>　雜賀　</a:t>
            </a:r>
            <a:r>
              <a:rPr lang="ja-JP" altLang="en-US" dirty="0" smtClean="0"/>
              <a:t>翼</a:t>
            </a:r>
          </a:p>
        </p:txBody>
      </p:sp>
      <p:sp>
        <p:nvSpPr>
          <p:cNvPr id="4" name="スライド番号プレースホルダー 3"/>
          <p:cNvSpPr>
            <a:spLocks noGrp="1"/>
          </p:cNvSpPr>
          <p:nvPr>
            <p:ph type="sldNum" sz="quarter" idx="4"/>
          </p:nvPr>
        </p:nvSpPr>
        <p:spPr/>
        <p:txBody>
          <a:bodyPr/>
          <a:lstStyle/>
          <a:p>
            <a:fld id="{1D4BE88F-AC79-404B-A366-58BAA02F4B18}" type="slidenum">
              <a:rPr lang="en-US" altLang="ja-JP" smtClean="0">
                <a:solidFill>
                  <a:srgbClr val="000000"/>
                </a:solidFill>
              </a:rPr>
              <a:pPr/>
              <a:t>1</a:t>
            </a:fld>
            <a:endParaRPr lang="en-US" altLang="ja-JP" dirty="0">
              <a:solidFill>
                <a:srgbClr val="000000"/>
              </a:solidFill>
            </a:endParaRPr>
          </a:p>
        </p:txBody>
      </p:sp>
    </p:spTree>
    <p:extLst>
      <p:ext uri="{BB962C8B-B14F-4D97-AF65-F5344CB8AC3E}">
        <p14:creationId xmlns:p14="http://schemas.microsoft.com/office/powerpoint/2010/main" val="3377262832"/>
      </p:ext>
    </p:extLst>
  </p:cSld>
  <p:clrMapOvr>
    <a:masterClrMapping/>
  </p:clrMapOvr>
  <mc:AlternateContent xmlns:mc="http://schemas.openxmlformats.org/markup-compatibility/2006" xmlns:p14="http://schemas.microsoft.com/office/powerpoint/2010/main">
    <mc:Choice Requires="p14">
      <p:transition spd="slow" p14:dur="2000" advTm="8832"/>
    </mc:Choice>
    <mc:Fallback xmlns="">
      <p:transition spd="slow" advTm="8832"/>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調査</a:t>
            </a:r>
            <a:r>
              <a:rPr lang="ja-JP" altLang="en-US" dirty="0"/>
              <a:t>対象</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実際のソフトウェア開発履歴中のリファクタリングの実施された履歴</a:t>
            </a:r>
            <a:endParaRPr kumimoji="1" lang="en-US" altLang="ja-JP" dirty="0" smtClean="0"/>
          </a:p>
          <a:p>
            <a:pPr marL="971550" lvl="1" indent="-514350">
              <a:buFont typeface="+mj-lt"/>
              <a:buAutoNum type="arabicPeriod"/>
            </a:pPr>
            <a:r>
              <a:rPr lang="en-US" altLang="ja-JP" dirty="0" smtClean="0"/>
              <a:t>Users: Eclipse</a:t>
            </a:r>
            <a:r>
              <a:rPr lang="ja-JP" altLang="en-US" dirty="0" smtClean="0"/>
              <a:t>の様々な利用者の履歴 </a:t>
            </a:r>
            <a:r>
              <a:rPr lang="en-US" altLang="ja-JP" dirty="0" smtClean="0"/>
              <a:t>[4]</a:t>
            </a:r>
          </a:p>
          <a:p>
            <a:pPr marL="971550" lvl="1" indent="-514350">
              <a:buFont typeface="+mj-lt"/>
              <a:buAutoNum type="arabicPeriod"/>
            </a:pPr>
            <a:r>
              <a:rPr lang="en-US" altLang="ja-JP" dirty="0" err="1" smtClean="0"/>
              <a:t>Mylyn</a:t>
            </a:r>
            <a:r>
              <a:rPr lang="en-US" altLang="ja-JP" dirty="0"/>
              <a:t>: </a:t>
            </a:r>
            <a:r>
              <a:rPr lang="en-US" altLang="ja-JP" dirty="0" err="1"/>
              <a:t>Mylyn</a:t>
            </a:r>
            <a:r>
              <a:rPr lang="ja-JP" altLang="en-US" dirty="0"/>
              <a:t>プラグインの開発者の</a:t>
            </a:r>
            <a:r>
              <a:rPr lang="ja-JP" altLang="en-US" dirty="0" smtClean="0"/>
              <a:t>履歴</a:t>
            </a:r>
            <a:endParaRPr lang="en-US" altLang="ja-JP" dirty="0" smtClean="0"/>
          </a:p>
          <a:p>
            <a:pPr marL="571500" indent="-514350"/>
            <a:r>
              <a:rPr lang="en-US" altLang="ja-JP" dirty="0" smtClean="0"/>
              <a:t>Eclipse</a:t>
            </a:r>
            <a:r>
              <a:rPr lang="ja-JP" altLang="en-US" dirty="0" smtClean="0"/>
              <a:t>のタスク</a:t>
            </a:r>
            <a:r>
              <a:rPr lang="ja-JP" altLang="en-US" dirty="0"/>
              <a:t>管理</a:t>
            </a:r>
            <a:r>
              <a:rPr lang="ja-JP" altLang="en-US" dirty="0" smtClean="0"/>
              <a:t>プラグインで記録</a:t>
            </a: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10</a:t>
            </a:fld>
            <a:endParaRPr lang="en-US" altLang="ja-JP">
              <a:solidFill>
                <a:srgbClr val="000000"/>
              </a:solidFill>
            </a:endParaRPr>
          </a:p>
        </p:txBody>
      </p:sp>
      <p:sp>
        <p:nvSpPr>
          <p:cNvPr id="6" name="テキスト ボックス 5"/>
          <p:cNvSpPr txBox="1"/>
          <p:nvPr/>
        </p:nvSpPr>
        <p:spPr>
          <a:xfrm>
            <a:off x="291327" y="6126165"/>
            <a:ext cx="8035255" cy="584775"/>
          </a:xfrm>
          <a:prstGeom prst="rect">
            <a:avLst/>
          </a:prstGeom>
          <a:solidFill>
            <a:schemeClr val="bg1"/>
          </a:solidFill>
        </p:spPr>
        <p:txBody>
          <a:bodyPr wrap="square" rtlCol="0">
            <a:spAutoFit/>
          </a:bodyPr>
          <a:lstStyle/>
          <a:p>
            <a:r>
              <a:rPr lang="en-US" altLang="ja-JP" sz="1600" dirty="0" smtClean="0">
                <a:solidFill>
                  <a:srgbClr val="000000"/>
                </a:solidFill>
              </a:rPr>
              <a:t>[4] </a:t>
            </a:r>
            <a:r>
              <a:rPr lang="en-US" altLang="ja-JP" sz="1600" dirty="0">
                <a:solidFill>
                  <a:srgbClr val="000000"/>
                </a:solidFill>
              </a:rPr>
              <a:t>G.C. </a:t>
            </a:r>
            <a:r>
              <a:rPr lang="en-US" altLang="ja-JP" sz="1600" dirty="0" smtClean="0">
                <a:solidFill>
                  <a:srgbClr val="000000"/>
                </a:solidFill>
              </a:rPr>
              <a:t>Murphy et al. “How </a:t>
            </a:r>
            <a:r>
              <a:rPr lang="en-US" altLang="ja-JP" sz="1600" dirty="0">
                <a:solidFill>
                  <a:srgbClr val="000000"/>
                </a:solidFill>
              </a:rPr>
              <a:t>Are </a:t>
            </a:r>
            <a:r>
              <a:rPr lang="en-US" altLang="ja-JP" sz="1600" dirty="0" smtClean="0">
                <a:solidFill>
                  <a:srgbClr val="000000"/>
                </a:solidFill>
              </a:rPr>
              <a:t>Java Software </a:t>
            </a:r>
            <a:r>
              <a:rPr lang="en-US" altLang="ja-JP" sz="1600" dirty="0">
                <a:solidFill>
                  <a:srgbClr val="000000"/>
                </a:solidFill>
              </a:rPr>
              <a:t>Developers Using the Eclipse IDE?” IEEE Software</a:t>
            </a:r>
            <a:r>
              <a:rPr lang="en-US" altLang="ja-JP" sz="1600" dirty="0" smtClean="0">
                <a:solidFill>
                  <a:srgbClr val="000000"/>
                </a:solidFill>
              </a:rPr>
              <a:t>, </a:t>
            </a:r>
            <a:r>
              <a:rPr lang="en-US" altLang="ja-JP" sz="1600" dirty="0">
                <a:solidFill>
                  <a:srgbClr val="000000"/>
                </a:solidFill>
              </a:rPr>
              <a:t>2006.</a:t>
            </a:r>
            <a:endParaRPr lang="ja-JP" altLang="en-US" sz="1600" dirty="0">
              <a:solidFill>
                <a:srgbClr val="000000"/>
              </a:solidFill>
            </a:endParaRPr>
          </a:p>
        </p:txBody>
      </p:sp>
      <p:graphicFrame>
        <p:nvGraphicFramePr>
          <p:cNvPr id="8" name="表 7"/>
          <p:cNvGraphicFramePr>
            <a:graphicFrameLocks noGrp="1"/>
          </p:cNvGraphicFramePr>
          <p:nvPr>
            <p:extLst>
              <p:ext uri="{D42A27DB-BD31-4B8C-83A1-F6EECF244321}">
                <p14:modId xmlns:p14="http://schemas.microsoft.com/office/powerpoint/2010/main" val="4177137544"/>
              </p:ext>
            </p:extLst>
          </p:nvPr>
        </p:nvGraphicFramePr>
        <p:xfrm>
          <a:off x="429491" y="4205925"/>
          <a:ext cx="8631572" cy="1920240"/>
        </p:xfrm>
        <a:graphic>
          <a:graphicData uri="http://schemas.openxmlformats.org/drawingml/2006/table">
            <a:tbl>
              <a:tblPr firstRow="1" bandRow="1">
                <a:tableStyleId>{21E4AEA4-8DFA-4A89-87EB-49C32662AFE0}</a:tableStyleId>
              </a:tblPr>
              <a:tblGrid>
                <a:gridCol w="1479424"/>
                <a:gridCol w="996526"/>
                <a:gridCol w="2534707"/>
                <a:gridCol w="1898160"/>
                <a:gridCol w="1722755"/>
              </a:tblGrid>
              <a:tr h="395161">
                <a:tc>
                  <a:txBody>
                    <a:bodyPr/>
                    <a:lstStyle/>
                    <a:p>
                      <a:r>
                        <a:rPr kumimoji="1" lang="ja-JP" altLang="en-US" sz="1800" dirty="0" smtClean="0">
                          <a:solidFill>
                            <a:schemeClr val="bg1"/>
                          </a:solidFill>
                        </a:rPr>
                        <a:t>データセット</a:t>
                      </a:r>
                      <a:endParaRPr kumimoji="1" lang="ja-JP" altLang="en-US" sz="1800" dirty="0">
                        <a:solidFill>
                          <a:schemeClr val="bg1"/>
                        </a:solidFill>
                      </a:endParaRPr>
                    </a:p>
                  </a:txBody>
                  <a:tcPr/>
                </a:tc>
                <a:tc>
                  <a:txBody>
                    <a:bodyPr/>
                    <a:lstStyle/>
                    <a:p>
                      <a:r>
                        <a:rPr kumimoji="1" lang="ja-JP" altLang="en-US" sz="1800" dirty="0" smtClean="0">
                          <a:solidFill>
                            <a:schemeClr val="bg1"/>
                          </a:solidFill>
                        </a:rPr>
                        <a:t>開発者</a:t>
                      </a:r>
                      <a:endParaRPr kumimoji="1" lang="en-US" altLang="ja-JP" sz="1800" dirty="0" smtClean="0">
                        <a:solidFill>
                          <a:schemeClr val="bg1"/>
                        </a:solidFill>
                      </a:endParaRPr>
                    </a:p>
                    <a:p>
                      <a:r>
                        <a:rPr kumimoji="1" lang="ja-JP" altLang="en-US" sz="1800" dirty="0" smtClean="0">
                          <a:solidFill>
                            <a:schemeClr val="bg1"/>
                          </a:solidFill>
                        </a:rPr>
                        <a:t>の人数</a:t>
                      </a:r>
                      <a:endParaRPr kumimoji="1" lang="ja-JP" altLang="en-US" sz="1800" dirty="0">
                        <a:solidFill>
                          <a:schemeClr val="bg1"/>
                        </a:solidFill>
                      </a:endParaRPr>
                    </a:p>
                  </a:txBody>
                  <a:tcPr/>
                </a:tc>
                <a:tc>
                  <a:txBody>
                    <a:bodyPr/>
                    <a:lstStyle/>
                    <a:p>
                      <a:r>
                        <a:rPr kumimoji="1" lang="ja-JP" altLang="en-US" sz="1800" dirty="0" smtClean="0"/>
                        <a:t>データの収集期間</a:t>
                      </a:r>
                      <a:endParaRPr kumimoji="1" lang="ja-JP" altLang="en-US" sz="1800" dirty="0">
                        <a:solidFill>
                          <a:schemeClr val="tx1"/>
                        </a:solidFill>
                      </a:endParaRPr>
                    </a:p>
                  </a:txBody>
                  <a:tcPr/>
                </a:tc>
                <a:tc>
                  <a:txBody>
                    <a:bodyPr/>
                    <a:lstStyle/>
                    <a:p>
                      <a:r>
                        <a:rPr kumimoji="1" lang="ja-JP" altLang="en-US" sz="1800" dirty="0" smtClean="0"/>
                        <a:t>リファクタリング</a:t>
                      </a:r>
                      <a:endParaRPr kumimoji="1" lang="en-US" altLang="ja-JP" sz="1800" dirty="0" smtClean="0"/>
                    </a:p>
                    <a:p>
                      <a:r>
                        <a:rPr kumimoji="1" lang="ja-JP" altLang="en-US" sz="1800" dirty="0" smtClean="0"/>
                        <a:t>の実施された数</a:t>
                      </a:r>
                      <a:endParaRPr kumimoji="1" lang="ja-JP" altLang="en-US" sz="1800" dirty="0">
                        <a:solidFill>
                          <a:schemeClr val="tx1"/>
                        </a:solidFill>
                      </a:endParaRPr>
                    </a:p>
                  </a:txBody>
                  <a:tcPr/>
                </a:tc>
                <a:tc>
                  <a:txBody>
                    <a:bodyPr/>
                    <a:lstStyle/>
                    <a:p>
                      <a:r>
                        <a:rPr kumimoji="1" lang="ja-JP" altLang="en-US" sz="1800" dirty="0" smtClean="0"/>
                        <a:t>リファクタリング</a:t>
                      </a:r>
                      <a:endParaRPr kumimoji="1" lang="en-US" altLang="ja-JP" sz="1800" dirty="0" smtClean="0"/>
                    </a:p>
                    <a:p>
                      <a:r>
                        <a:rPr kumimoji="1" lang="ja-JP" altLang="en-US" sz="1800" dirty="0" smtClean="0"/>
                        <a:t>の種類の数</a:t>
                      </a:r>
                      <a:endParaRPr kumimoji="1" lang="ja-JP" altLang="en-US" sz="1800" dirty="0">
                        <a:solidFill>
                          <a:schemeClr val="tx1"/>
                        </a:solidFill>
                      </a:endParaRPr>
                    </a:p>
                  </a:txBody>
                  <a:tcPr/>
                </a:tc>
              </a:tr>
              <a:tr h="3951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0" dirty="0" smtClean="0">
                          <a:solidFill>
                            <a:schemeClr val="tx1"/>
                          </a:solidFill>
                        </a:rPr>
                        <a:t>Users</a:t>
                      </a:r>
                      <a:endParaRPr kumimoji="1" lang="ja-JP" altLang="en-US" sz="1800" b="0" dirty="0" smtClean="0">
                        <a:solidFill>
                          <a:schemeClr val="tx1"/>
                        </a:solidFill>
                      </a:endParaRPr>
                    </a:p>
                  </a:txBody>
                  <a:tcPr/>
                </a:tc>
                <a:tc>
                  <a:txBody>
                    <a:bodyPr/>
                    <a:lstStyle/>
                    <a:p>
                      <a:r>
                        <a:rPr kumimoji="1" lang="en-US" altLang="ja-JP" sz="1800" dirty="0" smtClean="0"/>
                        <a:t>41</a:t>
                      </a:r>
                      <a:r>
                        <a:rPr kumimoji="1" lang="ja-JP" altLang="en-US" sz="1800" dirty="0" smtClean="0"/>
                        <a:t>人</a:t>
                      </a:r>
                      <a:endParaRPr kumimoji="1" lang="ja-JP" altLang="en-US" sz="18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2005</a:t>
                      </a:r>
                      <a:r>
                        <a:rPr kumimoji="1" lang="ja-JP" altLang="en-US" sz="1800" dirty="0" smtClean="0"/>
                        <a:t>年</a:t>
                      </a:r>
                      <a:r>
                        <a:rPr kumimoji="1" lang="en-US" altLang="ja-JP" sz="1800" dirty="0" smtClean="0"/>
                        <a:t>7</a:t>
                      </a:r>
                      <a:r>
                        <a:rPr kumimoji="1" lang="ja-JP" altLang="en-US" sz="1800" dirty="0" smtClean="0"/>
                        <a:t>月～</a:t>
                      </a:r>
                      <a:r>
                        <a:rPr kumimoji="1" lang="en-US" altLang="ja-JP" sz="1800" dirty="0" smtClean="0"/>
                        <a:t>2005</a:t>
                      </a:r>
                      <a:r>
                        <a:rPr kumimoji="1" lang="ja-JP" altLang="en-US" sz="1800" dirty="0" smtClean="0"/>
                        <a:t>年</a:t>
                      </a:r>
                      <a:r>
                        <a:rPr kumimoji="1" lang="en-US" altLang="ja-JP" sz="1800" dirty="0" smtClean="0"/>
                        <a:t>9</a:t>
                      </a:r>
                      <a:r>
                        <a:rPr kumimoji="1" lang="ja-JP" altLang="en-US" sz="1800" dirty="0" smtClean="0"/>
                        <a:t>月</a:t>
                      </a:r>
                      <a:endParaRPr lang="en-US" altLang="ja-JP" sz="1800" b="0" dirty="0" smtClean="0">
                        <a:solidFill>
                          <a:schemeClr val="tx1"/>
                        </a:solidFill>
                      </a:endParaRPr>
                    </a:p>
                  </a:txBody>
                  <a:tcPr/>
                </a:tc>
                <a:tc>
                  <a:txBody>
                    <a:bodyPr/>
                    <a:lstStyle/>
                    <a:p>
                      <a:r>
                        <a:rPr kumimoji="1" lang="en-US" altLang="ja-JP" sz="1800" b="0" dirty="0" smtClean="0">
                          <a:solidFill>
                            <a:schemeClr val="tx1"/>
                          </a:solidFill>
                        </a:rPr>
                        <a:t>3494</a:t>
                      </a:r>
                      <a:endParaRPr kumimoji="1" lang="ja-JP" altLang="en-US" sz="1800" b="0" dirty="0">
                        <a:solidFill>
                          <a:schemeClr val="tx1"/>
                        </a:solidFill>
                      </a:endParaRPr>
                    </a:p>
                  </a:txBody>
                  <a:tcPr/>
                </a:tc>
                <a:tc>
                  <a:txBody>
                    <a:bodyPr/>
                    <a:lstStyle/>
                    <a:p>
                      <a:r>
                        <a:rPr kumimoji="1" lang="en-US" altLang="ja-JP" sz="1800" dirty="0" smtClean="0"/>
                        <a:t>22</a:t>
                      </a:r>
                      <a:endParaRPr kumimoji="1" lang="ja-JP" altLang="en-US" sz="1800" b="0" dirty="0">
                        <a:solidFill>
                          <a:schemeClr val="tx1"/>
                        </a:solidFill>
                      </a:endParaRPr>
                    </a:p>
                  </a:txBody>
                  <a:tcPr/>
                </a:tc>
              </a:tr>
              <a:tr h="395161">
                <a:tc>
                  <a:txBody>
                    <a:bodyPr/>
                    <a:lstStyle/>
                    <a:p>
                      <a:r>
                        <a:rPr kumimoji="1" lang="en-US" altLang="ja-JP" sz="1800" b="0" dirty="0" err="1" smtClean="0">
                          <a:solidFill>
                            <a:schemeClr val="tx1"/>
                          </a:solidFill>
                        </a:rPr>
                        <a:t>Mylyn</a:t>
                      </a:r>
                      <a:endParaRPr kumimoji="1" lang="ja-JP" altLang="en-US" sz="1800" b="0" dirty="0">
                        <a:solidFill>
                          <a:schemeClr val="tx1"/>
                        </a:solidFill>
                      </a:endParaRPr>
                    </a:p>
                  </a:txBody>
                  <a:tcPr/>
                </a:tc>
                <a:tc>
                  <a:txBody>
                    <a:bodyPr/>
                    <a:lstStyle/>
                    <a:p>
                      <a:r>
                        <a:rPr kumimoji="1" lang="en-US" altLang="ja-JP" sz="1800" dirty="0" smtClean="0"/>
                        <a:t>8</a:t>
                      </a:r>
                      <a:r>
                        <a:rPr kumimoji="1" lang="ja-JP" altLang="en-US" sz="1800" dirty="0" smtClean="0"/>
                        <a:t>人</a:t>
                      </a:r>
                      <a:endParaRPr kumimoji="1" lang="ja-JP" altLang="en-US" sz="18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2006</a:t>
                      </a:r>
                      <a:r>
                        <a:rPr kumimoji="1" lang="ja-JP" altLang="en-US" sz="1800" dirty="0" smtClean="0"/>
                        <a:t>年</a:t>
                      </a:r>
                      <a:r>
                        <a:rPr kumimoji="1" lang="en-US" altLang="ja-JP" sz="1800" dirty="0" smtClean="0"/>
                        <a:t>2</a:t>
                      </a:r>
                      <a:r>
                        <a:rPr kumimoji="1" lang="ja-JP" altLang="en-US" sz="1800" dirty="0" smtClean="0"/>
                        <a:t>月～</a:t>
                      </a:r>
                      <a:r>
                        <a:rPr kumimoji="1" lang="en-US" altLang="ja-JP" sz="1800" dirty="0" smtClean="0"/>
                        <a:t>2009</a:t>
                      </a:r>
                      <a:r>
                        <a:rPr kumimoji="1" lang="ja-JP" altLang="en-US" sz="1800" dirty="0" smtClean="0"/>
                        <a:t>年</a:t>
                      </a:r>
                      <a:r>
                        <a:rPr kumimoji="1" lang="en-US" altLang="ja-JP" sz="1800" dirty="0" smtClean="0"/>
                        <a:t>8</a:t>
                      </a:r>
                      <a:r>
                        <a:rPr kumimoji="1" lang="ja-JP" altLang="en-US" sz="1800" dirty="0" smtClean="0"/>
                        <a:t>月</a:t>
                      </a:r>
                      <a:endParaRPr lang="en-US" altLang="ja-JP" sz="1800" b="0" dirty="0" smtClean="0">
                        <a:solidFill>
                          <a:schemeClr val="tx1"/>
                        </a:solidFill>
                      </a:endParaRPr>
                    </a:p>
                  </a:txBody>
                  <a:tcPr/>
                </a:tc>
                <a:tc>
                  <a:txBody>
                    <a:bodyPr/>
                    <a:lstStyle/>
                    <a:p>
                      <a:r>
                        <a:rPr kumimoji="1" lang="en-US" altLang="ja-JP" sz="1800" dirty="0" smtClean="0"/>
                        <a:t>4637</a:t>
                      </a:r>
                      <a:endParaRPr kumimoji="1" lang="ja-JP" altLang="en-US" sz="1800" b="0" dirty="0">
                        <a:solidFill>
                          <a:schemeClr val="tx1"/>
                        </a:solidFill>
                      </a:endParaRPr>
                    </a:p>
                  </a:txBody>
                  <a:tcPr/>
                </a:tc>
                <a:tc>
                  <a:txBody>
                    <a:bodyPr/>
                    <a:lstStyle/>
                    <a:p>
                      <a:r>
                        <a:rPr kumimoji="1" lang="en-US" altLang="ja-JP" sz="1800" dirty="0" smtClean="0"/>
                        <a:t>19</a:t>
                      </a:r>
                      <a:endParaRPr kumimoji="1" lang="ja-JP" altLang="en-US" sz="1800" b="0" dirty="0">
                        <a:solidFill>
                          <a:schemeClr val="tx1"/>
                        </a:solidFill>
                      </a:endParaRPr>
                    </a:p>
                  </a:txBody>
                  <a:tcPr/>
                </a:tc>
              </a:tr>
            </a:tbl>
          </a:graphicData>
        </a:graphic>
      </p:graphicFrame>
    </p:spTree>
    <p:extLst>
      <p:ext uri="{BB962C8B-B14F-4D97-AF65-F5344CB8AC3E}">
        <p14:creationId xmlns:p14="http://schemas.microsoft.com/office/powerpoint/2010/main" val="1590297844"/>
      </p:ext>
    </p:extLst>
  </p:cSld>
  <p:clrMapOvr>
    <a:masterClrMapping/>
  </p:clrMapOvr>
  <mc:AlternateContent xmlns:mc="http://schemas.openxmlformats.org/markup-compatibility/2006" xmlns:p14="http://schemas.microsoft.com/office/powerpoint/2010/main">
    <mc:Choice Requires="p14">
      <p:transition spd="slow" p14:dur="2000" advTm="51004"/>
    </mc:Choice>
    <mc:Fallback xmlns="">
      <p:transition spd="slow" advTm="51004"/>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コンテンツ プレースホルダー 2"/>
          <p:cNvSpPr>
            <a:spLocks noGrp="1"/>
          </p:cNvSpPr>
          <p:nvPr>
            <p:ph idx="1"/>
          </p:nvPr>
        </p:nvSpPr>
        <p:spPr>
          <a:xfrm>
            <a:off x="457200" y="1600202"/>
            <a:ext cx="8229600" cy="2186325"/>
          </a:xfrm>
        </p:spPr>
        <p:txBody>
          <a:bodyPr/>
          <a:lstStyle/>
          <a:p>
            <a:r>
              <a:rPr lang="ja-JP" altLang="en-US" dirty="0" smtClean="0"/>
              <a:t>リファクタリングが</a:t>
            </a:r>
            <a:r>
              <a:rPr lang="en-US" altLang="ja-JP" dirty="0" smtClean="0"/>
              <a:t>90</a:t>
            </a:r>
            <a:r>
              <a:rPr lang="ja-JP" altLang="en-US" dirty="0" smtClean="0"/>
              <a:t>秒以内に続けて</a:t>
            </a:r>
            <a:r>
              <a:rPr lang="ja-JP" altLang="en-US" dirty="0"/>
              <a:t>実施</a:t>
            </a:r>
            <a:r>
              <a:rPr lang="ja-JP" altLang="en-US" dirty="0" smtClean="0"/>
              <a:t>されれば</a:t>
            </a:r>
            <a:r>
              <a:rPr lang="en-US" altLang="ja-JP" dirty="0" smtClean="0"/>
              <a:t>, </a:t>
            </a:r>
            <a:r>
              <a:rPr lang="ja-JP" altLang="en-US" dirty="0" smtClean="0"/>
              <a:t>連続</a:t>
            </a:r>
            <a:r>
              <a:rPr lang="ja-JP" altLang="en-US" dirty="0"/>
              <a:t>して実施</a:t>
            </a:r>
            <a:r>
              <a:rPr lang="ja-JP" altLang="en-US" dirty="0" smtClean="0"/>
              <a:t>されたと判断する</a:t>
            </a:r>
            <a:endParaRPr lang="en-US" altLang="ja-JP" dirty="0" smtClean="0"/>
          </a:p>
          <a:p>
            <a:pPr lvl="1"/>
            <a:r>
              <a:rPr lang="ja-JP" altLang="en-US" dirty="0" smtClean="0"/>
              <a:t>事前調査において</a:t>
            </a:r>
            <a:r>
              <a:rPr lang="en-US" altLang="ja-JP" dirty="0" smtClean="0"/>
              <a:t>, </a:t>
            </a:r>
            <a:r>
              <a:rPr lang="ja-JP" altLang="en-US" dirty="0" smtClean="0"/>
              <a:t>間隔を</a:t>
            </a:r>
            <a:r>
              <a:rPr lang="en-US" altLang="ja-JP" dirty="0" smtClean="0"/>
              <a:t>60</a:t>
            </a:r>
            <a:r>
              <a:rPr lang="ja-JP" altLang="en-US" dirty="0" smtClean="0"/>
              <a:t>秒から</a:t>
            </a:r>
            <a:r>
              <a:rPr lang="en-US" altLang="ja-JP" dirty="0" smtClean="0"/>
              <a:t>120</a:t>
            </a:r>
            <a:r>
              <a:rPr lang="ja-JP" altLang="en-US" dirty="0" smtClean="0"/>
              <a:t>秒の間で変化させたが</a:t>
            </a:r>
            <a:r>
              <a:rPr lang="en-US" altLang="ja-JP" dirty="0" smtClean="0"/>
              <a:t>, </a:t>
            </a:r>
            <a:r>
              <a:rPr lang="ja-JP" altLang="en-US" dirty="0" smtClean="0"/>
              <a:t>大きな影響がなかった</a:t>
            </a:r>
            <a:endParaRPr lang="en-US" altLang="ja-JP" dirty="0" smtClean="0"/>
          </a:p>
        </p:txBody>
      </p:sp>
      <p:sp>
        <p:nvSpPr>
          <p:cNvPr id="2" name="タイトル 1"/>
          <p:cNvSpPr>
            <a:spLocks noGrp="1"/>
          </p:cNvSpPr>
          <p:nvPr>
            <p:ph type="title"/>
          </p:nvPr>
        </p:nvSpPr>
        <p:spPr>
          <a:xfrm>
            <a:off x="322943" y="289344"/>
            <a:ext cx="8498114" cy="1143000"/>
          </a:xfrm>
        </p:spPr>
        <p:txBody>
          <a:bodyPr/>
          <a:lstStyle/>
          <a:p>
            <a:r>
              <a:rPr lang="ja-JP" altLang="en-US" dirty="0"/>
              <a:t>連続して実施されたリファクタリング</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11</a:t>
            </a:fld>
            <a:endParaRPr lang="en-US" altLang="ja-JP">
              <a:solidFill>
                <a:srgbClr val="000000"/>
              </a:solidFill>
            </a:endParaRPr>
          </a:p>
        </p:txBody>
      </p:sp>
      <p:cxnSp>
        <p:nvCxnSpPr>
          <p:cNvPr id="6" name="直線コネクタ 5"/>
          <p:cNvCxnSpPr/>
          <p:nvPr/>
        </p:nvCxnSpPr>
        <p:spPr>
          <a:xfrm flipV="1">
            <a:off x="1713027" y="4757458"/>
            <a:ext cx="5292970" cy="8794"/>
          </a:xfrm>
          <a:prstGeom prst="line">
            <a:avLst/>
          </a:prstGeom>
          <a:ln>
            <a:tailEnd type="triangle" w="lg" len="med"/>
          </a:ln>
        </p:spPr>
        <p:style>
          <a:lnRef idx="2">
            <a:schemeClr val="accent2"/>
          </a:lnRef>
          <a:fillRef idx="0">
            <a:schemeClr val="accent2"/>
          </a:fillRef>
          <a:effectRef idx="1">
            <a:schemeClr val="accent2"/>
          </a:effectRef>
          <a:fontRef idx="minor">
            <a:schemeClr val="tx1"/>
          </a:fontRef>
        </p:style>
      </p:cxnSp>
      <p:pic>
        <p:nvPicPr>
          <p:cNvPr id="15" name="図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3359" y="4202784"/>
            <a:ext cx="880748" cy="880748"/>
          </a:xfrm>
          <a:prstGeom prst="rect">
            <a:avLst/>
          </a:prstGeom>
        </p:spPr>
      </p:pic>
      <p:sp>
        <p:nvSpPr>
          <p:cNvPr id="17" name="円/楕円 16"/>
          <p:cNvSpPr/>
          <p:nvPr/>
        </p:nvSpPr>
        <p:spPr>
          <a:xfrm>
            <a:off x="2460625" y="4511603"/>
            <a:ext cx="1733797" cy="557655"/>
          </a:xfrm>
          <a:prstGeom prst="ellipse">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cxnSp>
        <p:nvCxnSpPr>
          <p:cNvPr id="23" name="直線矢印コネクタ 22"/>
          <p:cNvCxnSpPr/>
          <p:nvPr/>
        </p:nvCxnSpPr>
        <p:spPr>
          <a:xfrm>
            <a:off x="2985913" y="4441744"/>
            <a:ext cx="721770" cy="0"/>
          </a:xfrm>
          <a:prstGeom prst="straightConnector1">
            <a:avLst/>
          </a:prstGeom>
          <a:ln>
            <a:solidFill>
              <a:srgbClr val="92D050"/>
            </a:solidFill>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29" name="直線矢印コネクタ 28"/>
          <p:cNvCxnSpPr/>
          <p:nvPr/>
        </p:nvCxnSpPr>
        <p:spPr>
          <a:xfrm>
            <a:off x="3684328" y="4441744"/>
            <a:ext cx="2047942" cy="0"/>
          </a:xfrm>
          <a:prstGeom prst="straightConnector1">
            <a:avLst/>
          </a:prstGeom>
          <a:ln>
            <a:solidFill>
              <a:srgbClr val="FF0000"/>
            </a:solidFill>
            <a:headEnd type="triangle"/>
            <a:tailEnd type="triangle"/>
          </a:ln>
        </p:spPr>
        <p:style>
          <a:lnRef idx="3">
            <a:schemeClr val="accent1"/>
          </a:lnRef>
          <a:fillRef idx="0">
            <a:schemeClr val="accent1"/>
          </a:fillRef>
          <a:effectRef idx="2">
            <a:schemeClr val="accent1"/>
          </a:effectRef>
          <a:fontRef idx="minor">
            <a:schemeClr val="tx1"/>
          </a:fontRef>
        </p:style>
      </p:cxnSp>
      <p:sp>
        <p:nvSpPr>
          <p:cNvPr id="38" name="角丸四角形 37"/>
          <p:cNvSpPr/>
          <p:nvPr/>
        </p:nvSpPr>
        <p:spPr>
          <a:xfrm>
            <a:off x="6626225" y="4948814"/>
            <a:ext cx="1943100" cy="465632"/>
          </a:xfrm>
          <a:prstGeom prst="roundRect">
            <a:avLst/>
          </a:prstGeom>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smtClean="0"/>
              <a:t>連続ではない</a:t>
            </a:r>
            <a:endParaRPr lang="ja-JP" altLang="en-US" dirty="0"/>
          </a:p>
        </p:txBody>
      </p:sp>
      <p:sp>
        <p:nvSpPr>
          <p:cNvPr id="40" name="テキスト ボックス 39"/>
          <p:cNvSpPr txBox="1"/>
          <p:nvPr/>
        </p:nvSpPr>
        <p:spPr>
          <a:xfrm>
            <a:off x="988982" y="5094918"/>
            <a:ext cx="934312"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dirty="0" smtClean="0"/>
              <a:t>開発者</a:t>
            </a:r>
            <a:endParaRPr kumimoji="1" lang="ja-JP" altLang="en-US" dirty="0"/>
          </a:p>
        </p:txBody>
      </p:sp>
      <p:cxnSp>
        <p:nvCxnSpPr>
          <p:cNvPr id="50" name="直線コネクタ 49"/>
          <p:cNvCxnSpPr>
            <a:stCxn id="43" idx="3"/>
            <a:endCxn id="38" idx="1"/>
          </p:cNvCxnSpPr>
          <p:nvPr/>
        </p:nvCxnSpPr>
        <p:spPr>
          <a:xfrm>
            <a:off x="6034447" y="4817987"/>
            <a:ext cx="591778" cy="363643"/>
          </a:xfrm>
          <a:prstGeom prst="line">
            <a:avLst/>
          </a:prstGeom>
        </p:spPr>
        <p:style>
          <a:lnRef idx="2">
            <a:schemeClr val="dk1"/>
          </a:lnRef>
          <a:fillRef idx="0">
            <a:schemeClr val="dk1"/>
          </a:fillRef>
          <a:effectRef idx="1">
            <a:schemeClr val="dk1"/>
          </a:effectRef>
          <a:fontRef idx="minor">
            <a:schemeClr val="tx1"/>
          </a:fontRef>
        </p:style>
      </p:cxnSp>
      <p:sp>
        <p:nvSpPr>
          <p:cNvPr id="57" name="テキスト ボックス 56"/>
          <p:cNvSpPr txBox="1"/>
          <p:nvPr/>
        </p:nvSpPr>
        <p:spPr>
          <a:xfrm>
            <a:off x="4076397" y="4032927"/>
            <a:ext cx="1251934" cy="369332"/>
          </a:xfrm>
          <a:prstGeom prst="rect">
            <a:avLst/>
          </a:prstGeom>
          <a:noFill/>
        </p:spPr>
        <p:txBody>
          <a:bodyPr wrap="square" rtlCol="0">
            <a:spAutoFit/>
          </a:bodyPr>
          <a:lstStyle/>
          <a:p>
            <a:r>
              <a:rPr kumimoji="1" lang="en-US" altLang="ja-JP" dirty="0" smtClean="0">
                <a:solidFill>
                  <a:srgbClr val="FF0000"/>
                </a:solidFill>
              </a:rPr>
              <a:t>90</a:t>
            </a:r>
            <a:r>
              <a:rPr kumimoji="1" lang="ja-JP" altLang="en-US" dirty="0" smtClean="0">
                <a:solidFill>
                  <a:srgbClr val="FF0000"/>
                </a:solidFill>
              </a:rPr>
              <a:t>秒以上</a:t>
            </a:r>
            <a:endParaRPr kumimoji="1" lang="ja-JP" altLang="en-US" dirty="0">
              <a:solidFill>
                <a:srgbClr val="FF0000"/>
              </a:solidFill>
            </a:endParaRPr>
          </a:p>
        </p:txBody>
      </p:sp>
      <p:sp>
        <p:nvSpPr>
          <p:cNvPr id="58" name="テキスト ボックス 57"/>
          <p:cNvSpPr txBox="1"/>
          <p:nvPr/>
        </p:nvSpPr>
        <p:spPr>
          <a:xfrm>
            <a:off x="2678863" y="4019344"/>
            <a:ext cx="1355566" cy="369332"/>
          </a:xfrm>
          <a:prstGeom prst="rect">
            <a:avLst/>
          </a:prstGeom>
          <a:noFill/>
        </p:spPr>
        <p:txBody>
          <a:bodyPr wrap="square" rtlCol="0">
            <a:spAutoFit/>
          </a:bodyPr>
          <a:lstStyle/>
          <a:p>
            <a:r>
              <a:rPr lang="en-US" altLang="ja-JP" dirty="0" smtClean="0">
                <a:solidFill>
                  <a:srgbClr val="00B050"/>
                </a:solidFill>
              </a:rPr>
              <a:t>90</a:t>
            </a:r>
            <a:r>
              <a:rPr lang="ja-JP" altLang="en-US" dirty="0" smtClean="0">
                <a:solidFill>
                  <a:srgbClr val="00B050"/>
                </a:solidFill>
              </a:rPr>
              <a:t>秒以内</a:t>
            </a:r>
            <a:endParaRPr kumimoji="1" lang="ja-JP" altLang="en-US" dirty="0">
              <a:solidFill>
                <a:srgbClr val="00B050"/>
              </a:solidFill>
            </a:endParaRPr>
          </a:p>
        </p:txBody>
      </p:sp>
      <p:sp>
        <p:nvSpPr>
          <p:cNvPr id="59" name="角丸四角形 58"/>
          <p:cNvSpPr/>
          <p:nvPr/>
        </p:nvSpPr>
        <p:spPr>
          <a:xfrm>
            <a:off x="1405053" y="5516893"/>
            <a:ext cx="3844940" cy="465632"/>
          </a:xfrm>
          <a:prstGeom prst="roundRect">
            <a:avLst/>
          </a:prstGeom>
          <a:solidFill>
            <a:srgbClr val="00B050"/>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smtClean="0"/>
              <a:t>連続して実施されたリファクタリング</a:t>
            </a:r>
            <a:endParaRPr lang="ja-JP" altLang="en-US" dirty="0"/>
          </a:p>
        </p:txBody>
      </p:sp>
      <p:pic>
        <p:nvPicPr>
          <p:cNvPr id="41" name="図 4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06407" y="4561781"/>
            <a:ext cx="532795" cy="532795"/>
          </a:xfrm>
          <a:prstGeom prst="rect">
            <a:avLst/>
          </a:prstGeom>
        </p:spPr>
      </p:pic>
      <p:pic>
        <p:nvPicPr>
          <p:cNvPr id="42" name="図 4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46075" y="4561781"/>
            <a:ext cx="532795" cy="532795"/>
          </a:xfrm>
          <a:prstGeom prst="rect">
            <a:avLst/>
          </a:prstGeom>
        </p:spPr>
      </p:pic>
      <p:pic>
        <p:nvPicPr>
          <p:cNvPr id="43" name="図 4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01652" y="4551589"/>
            <a:ext cx="532795" cy="532795"/>
          </a:xfrm>
          <a:prstGeom prst="rect">
            <a:avLst/>
          </a:prstGeom>
        </p:spPr>
      </p:pic>
      <p:cxnSp>
        <p:nvCxnSpPr>
          <p:cNvPr id="68" name="直線コネクタ 67"/>
          <p:cNvCxnSpPr>
            <a:stCxn id="17" idx="4"/>
            <a:endCxn id="59" idx="0"/>
          </p:cNvCxnSpPr>
          <p:nvPr/>
        </p:nvCxnSpPr>
        <p:spPr>
          <a:xfrm flipH="1">
            <a:off x="3327523" y="5069258"/>
            <a:ext cx="1" cy="447635"/>
          </a:xfrm>
          <a:prstGeom prst="line">
            <a:avLst/>
          </a:prstGeom>
        </p:spPr>
        <p:style>
          <a:lnRef idx="2">
            <a:schemeClr val="dk1"/>
          </a:lnRef>
          <a:fillRef idx="0">
            <a:schemeClr val="dk1"/>
          </a:fillRef>
          <a:effectRef idx="1">
            <a:schemeClr val="dk1"/>
          </a:effectRef>
          <a:fontRef idx="minor">
            <a:schemeClr val="tx1"/>
          </a:fontRef>
        </p:style>
      </p:cxnSp>
      <p:cxnSp>
        <p:nvCxnSpPr>
          <p:cNvPr id="82" name="直線コネクタ 81"/>
          <p:cNvCxnSpPr/>
          <p:nvPr/>
        </p:nvCxnSpPr>
        <p:spPr>
          <a:xfrm>
            <a:off x="2985913" y="4377137"/>
            <a:ext cx="1" cy="389115"/>
          </a:xfrm>
          <a:prstGeom prst="line">
            <a:avLst/>
          </a:prstGeom>
          <a:ln>
            <a:prstDash val="sysDot"/>
          </a:ln>
        </p:spPr>
        <p:style>
          <a:lnRef idx="2">
            <a:schemeClr val="accent2"/>
          </a:lnRef>
          <a:fillRef idx="0">
            <a:schemeClr val="accent2"/>
          </a:fillRef>
          <a:effectRef idx="1">
            <a:schemeClr val="accent2"/>
          </a:effectRef>
          <a:fontRef idx="minor">
            <a:schemeClr val="tx1"/>
          </a:fontRef>
        </p:style>
      </p:cxnSp>
      <p:cxnSp>
        <p:nvCxnSpPr>
          <p:cNvPr id="86" name="直線コネクタ 85"/>
          <p:cNvCxnSpPr/>
          <p:nvPr/>
        </p:nvCxnSpPr>
        <p:spPr>
          <a:xfrm>
            <a:off x="3687987" y="4377137"/>
            <a:ext cx="1" cy="389115"/>
          </a:xfrm>
          <a:prstGeom prst="line">
            <a:avLst/>
          </a:prstGeom>
          <a:ln>
            <a:prstDash val="sysDot"/>
          </a:ln>
        </p:spPr>
        <p:style>
          <a:lnRef idx="2">
            <a:schemeClr val="accent2"/>
          </a:lnRef>
          <a:fillRef idx="0">
            <a:schemeClr val="accent2"/>
          </a:fillRef>
          <a:effectRef idx="1">
            <a:schemeClr val="accent2"/>
          </a:effectRef>
          <a:fontRef idx="minor">
            <a:schemeClr val="tx1"/>
          </a:fontRef>
        </p:style>
      </p:cxnSp>
      <p:cxnSp>
        <p:nvCxnSpPr>
          <p:cNvPr id="87" name="直線コネクタ 86"/>
          <p:cNvCxnSpPr/>
          <p:nvPr/>
        </p:nvCxnSpPr>
        <p:spPr>
          <a:xfrm>
            <a:off x="5716740" y="4356637"/>
            <a:ext cx="1" cy="389115"/>
          </a:xfrm>
          <a:prstGeom prst="line">
            <a:avLst/>
          </a:prstGeom>
          <a:ln>
            <a:prstDash val="sysDot"/>
          </a:ln>
        </p:spPr>
        <p:style>
          <a:lnRef idx="2">
            <a:schemeClr val="accent2"/>
          </a:lnRef>
          <a:fillRef idx="0">
            <a:schemeClr val="accent2"/>
          </a:fillRef>
          <a:effectRef idx="1">
            <a:schemeClr val="accent2"/>
          </a:effectRef>
          <a:fontRef idx="minor">
            <a:schemeClr val="tx1"/>
          </a:fontRef>
        </p:style>
      </p:cxnSp>
      <p:sp>
        <p:nvSpPr>
          <p:cNvPr id="3" name="テキスト ボックス 2"/>
          <p:cNvSpPr txBox="1"/>
          <p:nvPr/>
        </p:nvSpPr>
        <p:spPr>
          <a:xfrm>
            <a:off x="2460625" y="5094576"/>
            <a:ext cx="886173" cy="369332"/>
          </a:xfrm>
          <a:prstGeom prst="rect">
            <a:avLst/>
          </a:prstGeom>
          <a:noFill/>
        </p:spPr>
        <p:txBody>
          <a:bodyPr wrap="square" rtlCol="0">
            <a:spAutoFit/>
          </a:bodyPr>
          <a:lstStyle/>
          <a:p>
            <a:r>
              <a:rPr kumimoji="1" lang="en-US" altLang="ja-JP" dirty="0" smtClean="0"/>
              <a:t>Move</a:t>
            </a:r>
            <a:endParaRPr kumimoji="1" lang="ja-JP" altLang="en-US" dirty="0"/>
          </a:p>
        </p:txBody>
      </p:sp>
      <p:sp>
        <p:nvSpPr>
          <p:cNvPr id="47" name="テキスト ボックス 46"/>
          <p:cNvSpPr txBox="1"/>
          <p:nvPr/>
        </p:nvSpPr>
        <p:spPr>
          <a:xfrm>
            <a:off x="3275943" y="5089367"/>
            <a:ext cx="1090742" cy="369332"/>
          </a:xfrm>
          <a:prstGeom prst="rect">
            <a:avLst/>
          </a:prstGeom>
          <a:noFill/>
        </p:spPr>
        <p:txBody>
          <a:bodyPr wrap="square" rtlCol="0">
            <a:spAutoFit/>
          </a:bodyPr>
          <a:lstStyle/>
          <a:p>
            <a:r>
              <a:rPr lang="en-US" altLang="ja-JP" dirty="0" smtClean="0"/>
              <a:t>Rename</a:t>
            </a:r>
            <a:endParaRPr kumimoji="1" lang="ja-JP" altLang="en-US" dirty="0"/>
          </a:p>
        </p:txBody>
      </p:sp>
      <p:sp>
        <p:nvSpPr>
          <p:cNvPr id="48" name="テキスト ボックス 47"/>
          <p:cNvSpPr txBox="1"/>
          <p:nvPr/>
        </p:nvSpPr>
        <p:spPr>
          <a:xfrm>
            <a:off x="5222678" y="5086037"/>
            <a:ext cx="1090742" cy="369332"/>
          </a:xfrm>
          <a:prstGeom prst="rect">
            <a:avLst/>
          </a:prstGeom>
          <a:noFill/>
        </p:spPr>
        <p:txBody>
          <a:bodyPr wrap="square" rtlCol="0">
            <a:spAutoFit/>
          </a:bodyPr>
          <a:lstStyle/>
          <a:p>
            <a:r>
              <a:rPr lang="en-US" altLang="ja-JP" dirty="0" smtClean="0"/>
              <a:t>Rename</a:t>
            </a:r>
            <a:endParaRPr kumimoji="1" lang="ja-JP" altLang="en-US" dirty="0"/>
          </a:p>
        </p:txBody>
      </p:sp>
    </p:spTree>
    <p:extLst>
      <p:ext uri="{BB962C8B-B14F-4D97-AF65-F5344CB8AC3E}">
        <p14:creationId xmlns:p14="http://schemas.microsoft.com/office/powerpoint/2010/main" val="2971724778"/>
      </p:ext>
    </p:extLst>
  </p:cSld>
  <p:clrMapOvr>
    <a:masterClrMapping/>
  </p:clrMapOvr>
  <mc:AlternateContent xmlns:mc="http://schemas.openxmlformats.org/markup-compatibility/2006" xmlns:p14="http://schemas.microsoft.com/office/powerpoint/2010/main">
    <mc:Choice Requires="p14">
      <p:transition spd="slow" p14:dur="2000" advTm="73159"/>
    </mc:Choice>
    <mc:Fallback xmlns="">
      <p:transition spd="slow" advTm="73159"/>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連続して</a:t>
            </a:r>
            <a:r>
              <a:rPr lang="ja-JP" altLang="en-US" sz="4000" dirty="0" smtClean="0"/>
              <a:t>実</a:t>
            </a:r>
            <a:r>
              <a:rPr lang="ja-JP" altLang="en-US" sz="4000" dirty="0"/>
              <a:t>施</a:t>
            </a:r>
            <a:r>
              <a:rPr lang="ja-JP" altLang="en-US" sz="4000" dirty="0" smtClean="0"/>
              <a:t>された組み合わせ</a:t>
            </a:r>
            <a:endParaRPr kumimoji="1" lang="ja-JP" altLang="en-US" sz="4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12</a:t>
            </a:fld>
            <a:endParaRPr lang="en-US" altLang="ja-JP">
              <a:solidFill>
                <a:srgbClr val="000000"/>
              </a:solidFill>
            </a:endParaRPr>
          </a:p>
        </p:txBody>
      </p:sp>
      <p:graphicFrame>
        <p:nvGraphicFramePr>
          <p:cNvPr id="5" name="表 4"/>
          <p:cNvGraphicFramePr>
            <a:graphicFrameLocks noGrp="1"/>
          </p:cNvGraphicFramePr>
          <p:nvPr>
            <p:extLst>
              <p:ext uri="{D42A27DB-BD31-4B8C-83A1-F6EECF244321}">
                <p14:modId xmlns:p14="http://schemas.microsoft.com/office/powerpoint/2010/main" val="4168305"/>
              </p:ext>
            </p:extLst>
          </p:nvPr>
        </p:nvGraphicFramePr>
        <p:xfrm>
          <a:off x="1245303" y="1609961"/>
          <a:ext cx="5895722" cy="1784985"/>
        </p:xfrm>
        <a:graphic>
          <a:graphicData uri="http://schemas.openxmlformats.org/drawingml/2006/table">
            <a:tbl>
              <a:tblPr firstRow="1">
                <a:tableStyleId>{21E4AEA4-8DFA-4A89-87EB-49C32662AFE0}</a:tableStyleId>
              </a:tblPr>
              <a:tblGrid>
                <a:gridCol w="2328076"/>
                <a:gridCol w="2400516"/>
                <a:gridCol w="1167130"/>
              </a:tblGrid>
              <a:tr h="207019">
                <a:tc>
                  <a:txBody>
                    <a:bodyPr/>
                    <a:lstStyle/>
                    <a:p>
                      <a:r>
                        <a:rPr kumimoji="1" lang="ja-JP" altLang="en-US" sz="1800" dirty="0" smtClean="0">
                          <a:latin typeface="+mj-lt"/>
                        </a:rPr>
                        <a:t>リファクタリング</a:t>
                      </a:r>
                      <a:r>
                        <a:rPr kumimoji="1" lang="en-US" altLang="ja-JP" sz="1800" dirty="0" smtClean="0">
                          <a:latin typeface="+mj-lt"/>
                        </a:rPr>
                        <a:t>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j-lt"/>
                        </a:rPr>
                        <a:t>リファクタリング</a:t>
                      </a:r>
                      <a:r>
                        <a:rPr kumimoji="1" lang="en-US" altLang="ja-JP" sz="1800" dirty="0" smtClean="0">
                          <a:latin typeface="+mj-lt"/>
                        </a:rPr>
                        <a:t>2</a:t>
                      </a:r>
                    </a:p>
                  </a:txBody>
                  <a:tcPr/>
                </a:tc>
                <a:tc>
                  <a:txBody>
                    <a:bodyPr/>
                    <a:lstStyle/>
                    <a:p>
                      <a:r>
                        <a:rPr kumimoji="1" lang="ja-JP" altLang="en-US" sz="1800" dirty="0" smtClean="0">
                          <a:latin typeface="+mj-lt"/>
                        </a:rPr>
                        <a:t>実施回数</a:t>
                      </a:r>
                      <a:endParaRPr kumimoji="1" lang="ja-JP" altLang="en-US" sz="1800" dirty="0">
                        <a:latin typeface="+mj-lt"/>
                      </a:endParaRPr>
                    </a:p>
                  </a:txBody>
                  <a:tcPr/>
                </a:tc>
              </a:tr>
              <a:tr h="182341">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Extract Method</a:t>
                      </a:r>
                    </a:p>
                  </a:txBody>
                  <a:tcPr marL="9525" marR="9525" marT="9525" marB="0" anchor="ctr"/>
                </a:tc>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Rename</a:t>
                      </a:r>
                    </a:p>
                  </a:txBody>
                  <a:tcPr marL="9525" marR="9525" marT="9525" marB="0" anchor="ctr"/>
                </a:tc>
                <a:tc>
                  <a:txBody>
                    <a:bodyPr/>
                    <a:lstStyle/>
                    <a:p>
                      <a:pPr algn="r" fontAlgn="ctr"/>
                      <a:r>
                        <a:rPr lang="en-US" altLang="ja-JP" sz="1800" b="0" i="0" u="none" strike="noStrike" dirty="0">
                          <a:solidFill>
                            <a:srgbClr val="000000"/>
                          </a:solidFill>
                          <a:effectLst/>
                          <a:latin typeface="+mn-lt"/>
                          <a:ea typeface="ＭＳ Ｐゴシック" panose="020B0600070205080204" pitchFamily="50" charset="-128"/>
                        </a:rPr>
                        <a:t>52</a:t>
                      </a:r>
                    </a:p>
                  </a:txBody>
                  <a:tcPr marL="9525" marR="9525" marT="9525" marB="0" anchor="ctr"/>
                </a:tc>
              </a:tr>
              <a:tr h="182341">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Extract Local Variable</a:t>
                      </a:r>
                    </a:p>
                  </a:txBody>
                  <a:tcPr marL="9525" marR="9525" marT="9525" marB="0" anchor="ctr"/>
                </a:tc>
                <a:tc>
                  <a:txBody>
                    <a:bodyPr/>
                    <a:lstStyle/>
                    <a:p>
                      <a:pPr algn="l" fontAlgn="ctr"/>
                      <a:r>
                        <a:rPr lang="en-US" sz="1800" b="0" i="0" u="none" strike="noStrike">
                          <a:solidFill>
                            <a:srgbClr val="000000"/>
                          </a:solidFill>
                          <a:effectLst/>
                          <a:latin typeface="+mn-lt"/>
                          <a:ea typeface="ＭＳ Ｐゴシック" panose="020B0600070205080204" pitchFamily="50" charset="-128"/>
                        </a:rPr>
                        <a:t>Rename</a:t>
                      </a:r>
                    </a:p>
                  </a:txBody>
                  <a:tcPr marL="9525" marR="9525" marT="9525" marB="0" anchor="ctr"/>
                </a:tc>
                <a:tc>
                  <a:txBody>
                    <a:bodyPr/>
                    <a:lstStyle/>
                    <a:p>
                      <a:pPr algn="r" fontAlgn="ctr"/>
                      <a:r>
                        <a:rPr lang="en-US" altLang="ja-JP" sz="1800" b="0" i="0" u="none" strike="noStrike" dirty="0">
                          <a:solidFill>
                            <a:srgbClr val="000000"/>
                          </a:solidFill>
                          <a:effectLst/>
                          <a:latin typeface="+mn-lt"/>
                          <a:ea typeface="ＭＳ Ｐゴシック" panose="020B0600070205080204" pitchFamily="50" charset="-128"/>
                        </a:rPr>
                        <a:t>33</a:t>
                      </a:r>
                    </a:p>
                  </a:txBody>
                  <a:tcPr marL="9525" marR="9525" marT="9525" marB="0" anchor="ctr"/>
                </a:tc>
              </a:tr>
              <a:tr h="182341">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Extract Local Variable</a:t>
                      </a:r>
                    </a:p>
                  </a:txBody>
                  <a:tcPr marL="9525" marR="9525" marT="9525" marB="0" anchor="ctr"/>
                </a:tc>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Extract Method</a:t>
                      </a:r>
                    </a:p>
                  </a:txBody>
                  <a:tcPr marL="9525" marR="9525" marT="9525" marB="0" anchor="ctr"/>
                </a:tc>
                <a:tc>
                  <a:txBody>
                    <a:bodyPr/>
                    <a:lstStyle/>
                    <a:p>
                      <a:pPr algn="r" fontAlgn="ctr"/>
                      <a:r>
                        <a:rPr lang="en-US" altLang="ja-JP" sz="1800" b="0" i="0" u="none" strike="noStrike" dirty="0">
                          <a:solidFill>
                            <a:srgbClr val="000000"/>
                          </a:solidFill>
                          <a:effectLst/>
                          <a:latin typeface="+mn-lt"/>
                          <a:ea typeface="ＭＳ Ｐゴシック" panose="020B0600070205080204" pitchFamily="50" charset="-128"/>
                        </a:rPr>
                        <a:t>29</a:t>
                      </a:r>
                    </a:p>
                  </a:txBody>
                  <a:tcPr marL="9525" marR="9525" marT="9525" marB="0" anchor="ctr"/>
                </a:tc>
              </a:tr>
              <a:tr h="182341">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Extract Local Variable</a:t>
                      </a:r>
                    </a:p>
                  </a:txBody>
                  <a:tcPr marL="9525" marR="9525" marT="9525" marB="0" anchor="ctr"/>
                </a:tc>
                <a:tc>
                  <a:txBody>
                    <a:bodyPr/>
                    <a:lstStyle/>
                    <a:p>
                      <a:pPr algn="l" fontAlgn="ctr"/>
                      <a:r>
                        <a:rPr lang="en-US" sz="1800" b="0" i="0" u="none" strike="noStrike">
                          <a:solidFill>
                            <a:srgbClr val="000000"/>
                          </a:solidFill>
                          <a:effectLst/>
                          <a:latin typeface="+mn-lt"/>
                          <a:ea typeface="ＭＳ Ｐゴシック" panose="020B0600070205080204" pitchFamily="50" charset="-128"/>
                        </a:rPr>
                        <a:t>Inline</a:t>
                      </a:r>
                    </a:p>
                  </a:txBody>
                  <a:tcPr marL="9525" marR="9525" marT="9525" marB="0" anchor="ctr"/>
                </a:tc>
                <a:tc>
                  <a:txBody>
                    <a:bodyPr/>
                    <a:lstStyle/>
                    <a:p>
                      <a:pPr algn="r" fontAlgn="ctr"/>
                      <a:r>
                        <a:rPr lang="en-US" altLang="ja-JP" sz="1800" b="0" i="0" u="none" strike="noStrike" dirty="0">
                          <a:solidFill>
                            <a:srgbClr val="000000"/>
                          </a:solidFill>
                          <a:effectLst/>
                          <a:latin typeface="+mn-lt"/>
                          <a:ea typeface="ＭＳ Ｐゴシック" panose="020B0600070205080204" pitchFamily="50" charset="-128"/>
                        </a:rPr>
                        <a:t>28</a:t>
                      </a:r>
                    </a:p>
                  </a:txBody>
                  <a:tcPr marL="9525" marR="9525" marT="9525" marB="0" anchor="ctr"/>
                </a:tc>
              </a:tr>
              <a:tr h="182341">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Move</a:t>
                      </a:r>
                    </a:p>
                  </a:txBody>
                  <a:tcPr marL="9525" marR="9525" marT="9525" marB="0" anchor="ctr"/>
                </a:tc>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Rename</a:t>
                      </a:r>
                    </a:p>
                  </a:txBody>
                  <a:tcPr marL="9525" marR="9525" marT="9525" marB="0" anchor="ctr"/>
                </a:tc>
                <a:tc>
                  <a:txBody>
                    <a:bodyPr/>
                    <a:lstStyle/>
                    <a:p>
                      <a:pPr algn="r" fontAlgn="ctr"/>
                      <a:r>
                        <a:rPr lang="en-US" altLang="ja-JP" sz="1800" b="0" i="0" u="none" strike="noStrike" dirty="0">
                          <a:solidFill>
                            <a:srgbClr val="000000"/>
                          </a:solidFill>
                          <a:effectLst/>
                          <a:latin typeface="+mn-lt"/>
                          <a:ea typeface="ＭＳ Ｐゴシック" panose="020B0600070205080204" pitchFamily="50" charset="-128"/>
                        </a:rPr>
                        <a:t>27</a:t>
                      </a:r>
                    </a:p>
                  </a:txBody>
                  <a:tcPr marL="9525" marR="9525" marT="9525" marB="0" anchor="ct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695009045"/>
              </p:ext>
            </p:extLst>
          </p:nvPr>
        </p:nvGraphicFramePr>
        <p:xfrm>
          <a:off x="1233271" y="3390505"/>
          <a:ext cx="5908456" cy="1784985"/>
        </p:xfrm>
        <a:graphic>
          <a:graphicData uri="http://schemas.openxmlformats.org/drawingml/2006/table">
            <a:tbl>
              <a:tblPr firstRow="1">
                <a:tableStyleId>{21E4AEA4-8DFA-4A89-87EB-49C32662AFE0}</a:tableStyleId>
              </a:tblPr>
              <a:tblGrid>
                <a:gridCol w="2355575"/>
                <a:gridCol w="2385751"/>
                <a:gridCol w="1167130"/>
              </a:tblGrid>
              <a:tr h="322213">
                <a:tc>
                  <a:txBody>
                    <a:bodyPr/>
                    <a:lstStyle/>
                    <a:p>
                      <a:r>
                        <a:rPr kumimoji="1" lang="ja-JP" altLang="en-US" sz="1800" dirty="0" smtClean="0"/>
                        <a:t>リファクタリング</a:t>
                      </a:r>
                      <a:r>
                        <a:rPr kumimoji="1" lang="en-US" altLang="ja-JP" sz="1800" dirty="0" smtClean="0"/>
                        <a:t>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リファクタリング</a:t>
                      </a:r>
                      <a:r>
                        <a:rPr kumimoji="1" lang="en-US" altLang="ja-JP" sz="1800" dirty="0" smtClean="0"/>
                        <a:t>2</a:t>
                      </a:r>
                    </a:p>
                  </a:txBody>
                  <a:tcPr/>
                </a:tc>
                <a:tc>
                  <a:txBody>
                    <a:bodyPr/>
                    <a:lstStyle/>
                    <a:p>
                      <a:r>
                        <a:rPr kumimoji="1" lang="ja-JP" altLang="en-US" sz="1800" dirty="0" smtClean="0"/>
                        <a:t>実施回数</a:t>
                      </a:r>
                      <a:endParaRPr kumimoji="1" lang="ja-JP" altLang="en-US" sz="1800" dirty="0"/>
                    </a:p>
                  </a:txBody>
                  <a:tcPr/>
                </a:tc>
              </a:tr>
              <a:tr h="250051">
                <a:tc>
                  <a:txBody>
                    <a:bodyPr/>
                    <a:lstStyle/>
                    <a:p>
                      <a:pPr algn="l" fontAlgn="ctr"/>
                      <a:r>
                        <a:rPr lang="en-US" sz="1800" u="none" strike="noStrike" dirty="0">
                          <a:effectLst/>
                        </a:rPr>
                        <a:t>Move</a:t>
                      </a:r>
                      <a:endParaRPr lang="en-US" sz="1800" b="0" i="0" u="none" strike="noStrike" dirty="0">
                        <a:solidFill>
                          <a:srgbClr val="000000"/>
                        </a:solidFill>
                        <a:effectLst/>
                        <a:latin typeface="+mn-lt"/>
                        <a:ea typeface="ＭＳ Ｐゴシック" panose="020B0600070205080204" pitchFamily="50" charset="-128"/>
                      </a:endParaRPr>
                    </a:p>
                  </a:txBody>
                  <a:tcPr marL="9525" marR="9525" marT="9525" marB="0" anchor="ctr"/>
                </a:tc>
                <a:tc>
                  <a:txBody>
                    <a:bodyPr/>
                    <a:lstStyle/>
                    <a:p>
                      <a:pPr algn="l" fontAlgn="ctr"/>
                      <a:r>
                        <a:rPr lang="en-US" sz="1800" u="none" strike="noStrike" dirty="0">
                          <a:effectLst/>
                        </a:rPr>
                        <a:t>Rename</a:t>
                      </a:r>
                      <a:endParaRPr lang="en-US" sz="1800" b="0" i="0" u="none" strike="noStrike" dirty="0">
                        <a:solidFill>
                          <a:srgbClr val="000000"/>
                        </a:solidFill>
                        <a:effectLst/>
                        <a:latin typeface="+mn-lt"/>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115</a:t>
                      </a:r>
                      <a:endParaRPr lang="en-US" altLang="ja-JP" sz="1800" b="0" i="0" u="none" strike="noStrike">
                        <a:solidFill>
                          <a:srgbClr val="000000"/>
                        </a:solidFill>
                        <a:effectLst/>
                        <a:latin typeface="+mn-lt"/>
                        <a:ea typeface="ＭＳ Ｐゴシック" panose="020B0600070205080204" pitchFamily="50" charset="-128"/>
                      </a:endParaRPr>
                    </a:p>
                  </a:txBody>
                  <a:tcPr marL="9525" marR="9525" marT="9525" marB="0" anchor="ctr"/>
                </a:tc>
              </a:tr>
              <a:tr h="250051">
                <a:tc>
                  <a:txBody>
                    <a:bodyPr/>
                    <a:lstStyle/>
                    <a:p>
                      <a:pPr algn="l" fontAlgn="ctr"/>
                      <a:r>
                        <a:rPr lang="en-US" sz="1800" u="none" strike="noStrike" dirty="0">
                          <a:effectLst/>
                        </a:rPr>
                        <a:t>Move static Member</a:t>
                      </a:r>
                      <a:endParaRPr lang="en-US" sz="1800" b="0" i="0" u="none" strike="noStrike" dirty="0">
                        <a:solidFill>
                          <a:srgbClr val="000000"/>
                        </a:solidFill>
                        <a:effectLst/>
                        <a:latin typeface="+mn-lt"/>
                        <a:ea typeface="ＭＳ Ｐゴシック" panose="020B0600070205080204" pitchFamily="50" charset="-128"/>
                      </a:endParaRPr>
                    </a:p>
                  </a:txBody>
                  <a:tcPr marL="9525" marR="9525" marT="9525" marB="0" anchor="ctr"/>
                </a:tc>
                <a:tc>
                  <a:txBody>
                    <a:bodyPr/>
                    <a:lstStyle/>
                    <a:p>
                      <a:pPr algn="l" fontAlgn="ctr"/>
                      <a:r>
                        <a:rPr lang="en-US" sz="1800" u="none" strike="noStrike" dirty="0">
                          <a:effectLst/>
                        </a:rPr>
                        <a:t>Rename</a:t>
                      </a:r>
                      <a:endParaRPr lang="en-US" sz="1800" b="0" i="0" u="none" strike="noStrike" dirty="0">
                        <a:solidFill>
                          <a:srgbClr val="000000"/>
                        </a:solidFill>
                        <a:effectLst/>
                        <a:latin typeface="+mn-lt"/>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21</a:t>
                      </a:r>
                      <a:endParaRPr lang="en-US" altLang="ja-JP" sz="1800" b="0" i="0" u="none" strike="noStrike">
                        <a:solidFill>
                          <a:srgbClr val="000000"/>
                        </a:solidFill>
                        <a:effectLst/>
                        <a:latin typeface="+mn-lt"/>
                        <a:ea typeface="ＭＳ Ｐゴシック" panose="020B0600070205080204" pitchFamily="50" charset="-128"/>
                      </a:endParaRPr>
                    </a:p>
                  </a:txBody>
                  <a:tcPr marL="9525" marR="9525" marT="9525" marB="0" anchor="ctr"/>
                </a:tc>
              </a:tr>
              <a:tr h="250051">
                <a:tc>
                  <a:txBody>
                    <a:bodyPr/>
                    <a:lstStyle/>
                    <a:p>
                      <a:pPr algn="l" fontAlgn="ctr"/>
                      <a:r>
                        <a:rPr lang="en-US" sz="1800" u="none" strike="noStrike" dirty="0">
                          <a:effectLst/>
                        </a:rPr>
                        <a:t>Extract Constant</a:t>
                      </a:r>
                      <a:endParaRPr lang="en-US" sz="1800" b="0" i="0" u="none" strike="noStrike" dirty="0">
                        <a:solidFill>
                          <a:srgbClr val="000000"/>
                        </a:solidFill>
                        <a:effectLst/>
                        <a:latin typeface="+mn-lt"/>
                        <a:ea typeface="ＭＳ Ｐゴシック" panose="020B0600070205080204" pitchFamily="50" charset="-128"/>
                      </a:endParaRPr>
                    </a:p>
                  </a:txBody>
                  <a:tcPr marL="9525" marR="9525" marT="9525" marB="0" anchor="ctr"/>
                </a:tc>
                <a:tc>
                  <a:txBody>
                    <a:bodyPr/>
                    <a:lstStyle/>
                    <a:p>
                      <a:pPr algn="l" fontAlgn="ctr"/>
                      <a:r>
                        <a:rPr lang="en-US" sz="1800" u="none" strike="noStrike" dirty="0">
                          <a:effectLst/>
                        </a:rPr>
                        <a:t>Rename</a:t>
                      </a:r>
                      <a:endParaRPr lang="en-US" sz="1800" b="0" i="0" u="none" strike="noStrike" dirty="0">
                        <a:solidFill>
                          <a:srgbClr val="000000"/>
                        </a:solidFill>
                        <a:effectLst/>
                        <a:latin typeface="+mn-lt"/>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14</a:t>
                      </a:r>
                      <a:endParaRPr lang="en-US" altLang="ja-JP" sz="1800" b="0" i="0" u="none" strike="noStrike" dirty="0">
                        <a:solidFill>
                          <a:srgbClr val="000000"/>
                        </a:solidFill>
                        <a:effectLst/>
                        <a:latin typeface="+mn-lt"/>
                        <a:ea typeface="ＭＳ Ｐゴシック" panose="020B0600070205080204" pitchFamily="50" charset="-128"/>
                      </a:endParaRPr>
                    </a:p>
                  </a:txBody>
                  <a:tcPr marL="9525" marR="9525" marT="9525" marB="0" anchor="ctr"/>
                </a:tc>
              </a:tr>
              <a:tr h="250051">
                <a:tc>
                  <a:txBody>
                    <a:bodyPr/>
                    <a:lstStyle/>
                    <a:p>
                      <a:pPr algn="l" fontAlgn="ctr"/>
                      <a:r>
                        <a:rPr lang="en-US" sz="1800" u="none" strike="noStrike" dirty="0">
                          <a:effectLst/>
                        </a:rPr>
                        <a:t>Extract Interface</a:t>
                      </a:r>
                      <a:endParaRPr lang="en-US" sz="1800" b="0" i="0" u="none" strike="noStrike" dirty="0">
                        <a:solidFill>
                          <a:srgbClr val="000000"/>
                        </a:solidFill>
                        <a:effectLst/>
                        <a:latin typeface="+mn-lt"/>
                        <a:ea typeface="ＭＳ Ｐゴシック" panose="020B0600070205080204" pitchFamily="50" charset="-128"/>
                      </a:endParaRPr>
                    </a:p>
                  </a:txBody>
                  <a:tcPr marL="9525" marR="9525" marT="9525" marB="0" anchor="ctr"/>
                </a:tc>
                <a:tc>
                  <a:txBody>
                    <a:bodyPr/>
                    <a:lstStyle/>
                    <a:p>
                      <a:pPr algn="l" fontAlgn="ctr"/>
                      <a:r>
                        <a:rPr lang="en-US" sz="1800" u="none" strike="noStrike" dirty="0">
                          <a:effectLst/>
                        </a:rPr>
                        <a:t>Move</a:t>
                      </a:r>
                      <a:endParaRPr lang="en-US" sz="1800" b="0" i="0" u="none" strike="noStrike" dirty="0">
                        <a:solidFill>
                          <a:srgbClr val="000000"/>
                        </a:solidFill>
                        <a:effectLst/>
                        <a:latin typeface="+mn-lt"/>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14</a:t>
                      </a:r>
                      <a:endParaRPr lang="en-US" altLang="ja-JP" sz="1800" b="0" i="0" u="none" strike="noStrike" dirty="0">
                        <a:solidFill>
                          <a:srgbClr val="000000"/>
                        </a:solidFill>
                        <a:effectLst/>
                        <a:latin typeface="+mn-lt"/>
                        <a:ea typeface="ＭＳ Ｐゴシック" panose="020B0600070205080204" pitchFamily="50" charset="-128"/>
                      </a:endParaRPr>
                    </a:p>
                  </a:txBody>
                  <a:tcPr marL="9525" marR="9525" marT="9525" marB="0" anchor="ctr"/>
                </a:tc>
              </a:tr>
              <a:tr h="250051">
                <a:tc>
                  <a:txBody>
                    <a:bodyPr/>
                    <a:lstStyle/>
                    <a:p>
                      <a:pPr algn="l" fontAlgn="ctr"/>
                      <a:r>
                        <a:rPr lang="en-US" sz="1800" u="none" strike="noStrike" dirty="0">
                          <a:effectLst/>
                        </a:rPr>
                        <a:t>Move</a:t>
                      </a:r>
                      <a:endParaRPr lang="en-US" sz="1800" b="0" i="0" u="none" strike="noStrike" dirty="0">
                        <a:solidFill>
                          <a:srgbClr val="000000"/>
                        </a:solidFill>
                        <a:effectLst/>
                        <a:latin typeface="+mn-lt"/>
                        <a:ea typeface="ＭＳ Ｐゴシック" panose="020B0600070205080204" pitchFamily="50" charset="-128"/>
                      </a:endParaRPr>
                    </a:p>
                  </a:txBody>
                  <a:tcPr marL="9525" marR="9525" marT="9525" marB="0" anchor="ctr"/>
                </a:tc>
                <a:tc>
                  <a:txBody>
                    <a:bodyPr/>
                    <a:lstStyle/>
                    <a:p>
                      <a:pPr algn="l" fontAlgn="ctr"/>
                      <a:r>
                        <a:rPr lang="en-US" sz="1800" u="none" strike="noStrike" dirty="0">
                          <a:effectLst/>
                        </a:rPr>
                        <a:t>Move static Member</a:t>
                      </a:r>
                      <a:endParaRPr lang="en-US" sz="1800" b="0" i="0" u="none" strike="noStrike" dirty="0">
                        <a:solidFill>
                          <a:srgbClr val="000000"/>
                        </a:solidFill>
                        <a:effectLst/>
                        <a:latin typeface="+mn-lt"/>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12</a:t>
                      </a:r>
                      <a:endParaRPr lang="en-US" altLang="ja-JP" sz="1800" b="0" i="0" u="none" strike="noStrike" dirty="0">
                        <a:solidFill>
                          <a:srgbClr val="000000"/>
                        </a:solidFill>
                        <a:effectLst/>
                        <a:latin typeface="+mn-lt"/>
                        <a:ea typeface="ＭＳ Ｐゴシック" panose="020B0600070205080204" pitchFamily="50" charset="-128"/>
                      </a:endParaRPr>
                    </a:p>
                  </a:txBody>
                  <a:tcPr marL="9525" marR="9525" marT="9525" marB="0" anchor="ctr"/>
                </a:tc>
              </a:tr>
            </a:tbl>
          </a:graphicData>
        </a:graphic>
      </p:graphicFrame>
      <p:sp>
        <p:nvSpPr>
          <p:cNvPr id="9" name="テキスト ボックス 8"/>
          <p:cNvSpPr txBox="1"/>
          <p:nvPr/>
        </p:nvSpPr>
        <p:spPr>
          <a:xfrm>
            <a:off x="457200" y="1754903"/>
            <a:ext cx="887104" cy="369332"/>
          </a:xfrm>
          <a:prstGeom prst="rect">
            <a:avLst/>
          </a:prstGeom>
          <a:noFill/>
        </p:spPr>
        <p:txBody>
          <a:bodyPr wrap="square" rtlCol="0">
            <a:spAutoFit/>
          </a:bodyPr>
          <a:lstStyle/>
          <a:p>
            <a:r>
              <a:rPr kumimoji="1" lang="en-US" altLang="ja-JP" b="1" dirty="0" smtClean="0"/>
              <a:t>Users</a:t>
            </a:r>
          </a:p>
        </p:txBody>
      </p:sp>
      <p:sp>
        <p:nvSpPr>
          <p:cNvPr id="10" name="テキスト ボックス 9"/>
          <p:cNvSpPr txBox="1"/>
          <p:nvPr/>
        </p:nvSpPr>
        <p:spPr>
          <a:xfrm>
            <a:off x="457200" y="3299770"/>
            <a:ext cx="887104" cy="369332"/>
          </a:xfrm>
          <a:prstGeom prst="rect">
            <a:avLst/>
          </a:prstGeom>
          <a:noFill/>
        </p:spPr>
        <p:txBody>
          <a:bodyPr wrap="square" rtlCol="0">
            <a:spAutoFit/>
          </a:bodyPr>
          <a:lstStyle/>
          <a:p>
            <a:r>
              <a:rPr kumimoji="1" lang="en-US" altLang="ja-JP" b="1" dirty="0" err="1" smtClean="0"/>
              <a:t>Mylyn</a:t>
            </a:r>
            <a:endParaRPr kumimoji="1" lang="en-US" altLang="ja-JP" b="1" dirty="0" smtClean="0"/>
          </a:p>
        </p:txBody>
      </p:sp>
      <p:sp>
        <p:nvSpPr>
          <p:cNvPr id="11" name="コンテンツ プレースホルダー 2"/>
          <p:cNvSpPr txBox="1">
            <a:spLocks/>
          </p:cNvSpPr>
          <p:nvPr/>
        </p:nvSpPr>
        <p:spPr bwMode="auto">
          <a:xfrm>
            <a:off x="376368" y="5218622"/>
            <a:ext cx="8380151" cy="9837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en-US" altLang="ja-JP" sz="2800" kern="0" dirty="0" smtClean="0"/>
              <a:t>Rename, Move, Extract</a:t>
            </a:r>
            <a:r>
              <a:rPr lang="ja-JP" altLang="en-US" sz="2800" kern="0" dirty="0" smtClean="0"/>
              <a:t>の組み合わせが多い</a:t>
            </a:r>
            <a:endParaRPr lang="en-US" altLang="ja-JP" sz="2800" kern="0" dirty="0" smtClean="0"/>
          </a:p>
          <a:p>
            <a:pPr lvl="1"/>
            <a:r>
              <a:rPr lang="en-US" altLang="ja-JP" sz="2400" kern="0" dirty="0" smtClean="0"/>
              <a:t>Extract</a:t>
            </a:r>
            <a:r>
              <a:rPr lang="ja-JP" altLang="en-US" sz="2400" kern="0" dirty="0" smtClean="0"/>
              <a:t>：</a:t>
            </a:r>
            <a:r>
              <a:rPr lang="ja-JP" altLang="en-US" sz="2400" kern="0" dirty="0"/>
              <a:t>コード</a:t>
            </a:r>
            <a:r>
              <a:rPr lang="ja-JP" altLang="en-US" sz="2400" kern="0" dirty="0" smtClean="0"/>
              <a:t>の一部を抽出し</a:t>
            </a:r>
            <a:r>
              <a:rPr lang="en-US" altLang="ja-JP" sz="2400" kern="0" dirty="0" smtClean="0"/>
              <a:t>, </a:t>
            </a:r>
            <a:r>
              <a:rPr lang="ja-JP" altLang="en-US" sz="2400" kern="0" dirty="0" smtClean="0"/>
              <a:t>新しいクラスなどとする</a:t>
            </a:r>
            <a:endParaRPr lang="en-US" altLang="ja-JP" sz="2400" kern="0" dirty="0" smtClean="0"/>
          </a:p>
        </p:txBody>
      </p:sp>
    </p:spTree>
    <p:extLst>
      <p:ext uri="{BB962C8B-B14F-4D97-AF65-F5344CB8AC3E}">
        <p14:creationId xmlns:p14="http://schemas.microsoft.com/office/powerpoint/2010/main" val="2004412204"/>
      </p:ext>
    </p:extLst>
  </p:cSld>
  <p:clrMapOvr>
    <a:masterClrMapping/>
  </p:clrMapOvr>
  <mc:AlternateContent xmlns:mc="http://schemas.openxmlformats.org/markup-compatibility/2006" xmlns:p14="http://schemas.microsoft.com/office/powerpoint/2010/main">
    <mc:Choice Requires="p14">
      <p:transition spd="slow" p14:dur="2000" advTm="43148"/>
    </mc:Choice>
    <mc:Fallback xmlns="">
      <p:transition spd="slow" advTm="43148"/>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連続して</a:t>
            </a:r>
            <a:r>
              <a:rPr lang="ja-JP" altLang="en-US" sz="4000" dirty="0" smtClean="0"/>
              <a:t>実</a:t>
            </a:r>
            <a:r>
              <a:rPr lang="ja-JP" altLang="en-US" sz="4000" dirty="0"/>
              <a:t>施</a:t>
            </a:r>
            <a:r>
              <a:rPr lang="ja-JP" altLang="en-US" sz="4000" dirty="0" smtClean="0"/>
              <a:t>された組み合わせ</a:t>
            </a:r>
            <a:endParaRPr kumimoji="1" lang="ja-JP" altLang="en-US" sz="4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13</a:t>
            </a:fld>
            <a:endParaRPr lang="en-US" altLang="ja-JP">
              <a:solidFill>
                <a:srgbClr val="000000"/>
              </a:solidFill>
            </a:endParaRPr>
          </a:p>
        </p:txBody>
      </p:sp>
      <p:graphicFrame>
        <p:nvGraphicFramePr>
          <p:cNvPr id="5" name="表 4"/>
          <p:cNvGraphicFramePr>
            <a:graphicFrameLocks noGrp="1"/>
          </p:cNvGraphicFramePr>
          <p:nvPr>
            <p:extLst>
              <p:ext uri="{D42A27DB-BD31-4B8C-83A1-F6EECF244321}">
                <p14:modId xmlns:p14="http://schemas.microsoft.com/office/powerpoint/2010/main" val="4248089706"/>
              </p:ext>
            </p:extLst>
          </p:nvPr>
        </p:nvGraphicFramePr>
        <p:xfrm>
          <a:off x="1245303" y="1558202"/>
          <a:ext cx="5435347" cy="1784985"/>
        </p:xfrm>
        <a:graphic>
          <a:graphicData uri="http://schemas.openxmlformats.org/drawingml/2006/table">
            <a:tbl>
              <a:tblPr firstRow="1">
                <a:tableStyleId>{21E4AEA4-8DFA-4A89-87EB-49C32662AFE0}</a:tableStyleId>
              </a:tblPr>
              <a:tblGrid>
                <a:gridCol w="2328076"/>
                <a:gridCol w="2400516"/>
                <a:gridCol w="706755"/>
              </a:tblGrid>
              <a:tr h="207019">
                <a:tc>
                  <a:txBody>
                    <a:bodyPr/>
                    <a:lstStyle/>
                    <a:p>
                      <a:r>
                        <a:rPr kumimoji="1" lang="ja-JP" altLang="en-US" sz="1800" dirty="0" smtClean="0">
                          <a:latin typeface="+mj-lt"/>
                        </a:rPr>
                        <a:t>リファクタリング</a:t>
                      </a:r>
                      <a:r>
                        <a:rPr kumimoji="1" lang="en-US" altLang="ja-JP" sz="1800" dirty="0" smtClean="0">
                          <a:latin typeface="+mj-lt"/>
                        </a:rPr>
                        <a:t>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j-lt"/>
                        </a:rPr>
                        <a:t>リファクタリング</a:t>
                      </a:r>
                      <a:r>
                        <a:rPr kumimoji="1" lang="en-US" altLang="ja-JP" sz="1800" dirty="0" smtClean="0">
                          <a:latin typeface="+mj-lt"/>
                        </a:rPr>
                        <a:t>2</a:t>
                      </a:r>
                    </a:p>
                  </a:txBody>
                  <a:tcPr/>
                </a:tc>
                <a:tc>
                  <a:txBody>
                    <a:bodyPr/>
                    <a:lstStyle/>
                    <a:p>
                      <a:r>
                        <a:rPr kumimoji="1" lang="ja-JP" altLang="en-US" sz="1800" dirty="0" smtClean="0">
                          <a:latin typeface="+mj-lt"/>
                        </a:rPr>
                        <a:t>回数</a:t>
                      </a:r>
                      <a:endParaRPr kumimoji="1" lang="ja-JP" altLang="en-US" sz="1800" dirty="0">
                        <a:latin typeface="+mj-lt"/>
                      </a:endParaRPr>
                    </a:p>
                  </a:txBody>
                  <a:tcPr/>
                </a:tc>
              </a:tr>
              <a:tr h="182341">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Extract Method</a:t>
                      </a:r>
                    </a:p>
                  </a:txBody>
                  <a:tcPr marL="9525" marR="9525" marT="9525" marB="0" anchor="ctr"/>
                </a:tc>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Rename</a:t>
                      </a:r>
                    </a:p>
                  </a:txBody>
                  <a:tcPr marL="9525" marR="9525" marT="9525" marB="0" anchor="ctr"/>
                </a:tc>
                <a:tc>
                  <a:txBody>
                    <a:bodyPr/>
                    <a:lstStyle/>
                    <a:p>
                      <a:pPr algn="r" fontAlgn="ctr"/>
                      <a:r>
                        <a:rPr lang="en-US" altLang="ja-JP" sz="1800" b="0" i="0" u="none" strike="noStrike" dirty="0">
                          <a:solidFill>
                            <a:srgbClr val="000000"/>
                          </a:solidFill>
                          <a:effectLst/>
                          <a:latin typeface="+mn-lt"/>
                          <a:ea typeface="ＭＳ Ｐゴシック" panose="020B0600070205080204" pitchFamily="50" charset="-128"/>
                        </a:rPr>
                        <a:t>52</a:t>
                      </a:r>
                    </a:p>
                  </a:txBody>
                  <a:tcPr marL="9525" marR="9525" marT="9525" marB="0" anchor="ctr"/>
                </a:tc>
              </a:tr>
              <a:tr h="182341">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Extract Local Variable</a:t>
                      </a:r>
                    </a:p>
                  </a:txBody>
                  <a:tcPr marL="9525" marR="9525" marT="9525" marB="0" anchor="ctr"/>
                </a:tc>
                <a:tc>
                  <a:txBody>
                    <a:bodyPr/>
                    <a:lstStyle/>
                    <a:p>
                      <a:pPr algn="l" fontAlgn="ctr"/>
                      <a:r>
                        <a:rPr lang="en-US" sz="1800" b="0" i="0" u="none" strike="noStrike">
                          <a:solidFill>
                            <a:srgbClr val="000000"/>
                          </a:solidFill>
                          <a:effectLst/>
                          <a:latin typeface="+mn-lt"/>
                          <a:ea typeface="ＭＳ Ｐゴシック" panose="020B0600070205080204" pitchFamily="50" charset="-128"/>
                        </a:rPr>
                        <a:t>Rename</a:t>
                      </a:r>
                    </a:p>
                  </a:txBody>
                  <a:tcPr marL="9525" marR="9525" marT="9525" marB="0" anchor="ctr"/>
                </a:tc>
                <a:tc>
                  <a:txBody>
                    <a:bodyPr/>
                    <a:lstStyle/>
                    <a:p>
                      <a:pPr algn="r" fontAlgn="ctr"/>
                      <a:r>
                        <a:rPr lang="en-US" altLang="ja-JP" sz="1800" b="0" i="0" u="none" strike="noStrike" dirty="0">
                          <a:solidFill>
                            <a:srgbClr val="000000"/>
                          </a:solidFill>
                          <a:effectLst/>
                          <a:latin typeface="+mn-lt"/>
                          <a:ea typeface="ＭＳ Ｐゴシック" panose="020B0600070205080204" pitchFamily="50" charset="-128"/>
                        </a:rPr>
                        <a:t>33</a:t>
                      </a:r>
                    </a:p>
                  </a:txBody>
                  <a:tcPr marL="9525" marR="9525" marT="9525" marB="0" anchor="ctr"/>
                </a:tc>
              </a:tr>
              <a:tr h="182341">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Extract Local Variable</a:t>
                      </a:r>
                    </a:p>
                  </a:txBody>
                  <a:tcPr marL="9525" marR="9525" marT="9525" marB="0" anchor="ctr"/>
                </a:tc>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Extract Method</a:t>
                      </a:r>
                    </a:p>
                  </a:txBody>
                  <a:tcPr marL="9525" marR="9525" marT="9525" marB="0" anchor="ctr"/>
                </a:tc>
                <a:tc>
                  <a:txBody>
                    <a:bodyPr/>
                    <a:lstStyle/>
                    <a:p>
                      <a:pPr algn="r" fontAlgn="ctr"/>
                      <a:r>
                        <a:rPr lang="en-US" altLang="ja-JP" sz="1800" b="0" i="0" u="none" strike="noStrike" dirty="0">
                          <a:solidFill>
                            <a:srgbClr val="000000"/>
                          </a:solidFill>
                          <a:effectLst/>
                          <a:latin typeface="+mn-lt"/>
                          <a:ea typeface="ＭＳ Ｐゴシック" panose="020B0600070205080204" pitchFamily="50" charset="-128"/>
                        </a:rPr>
                        <a:t>29</a:t>
                      </a:r>
                    </a:p>
                  </a:txBody>
                  <a:tcPr marL="9525" marR="9525" marT="9525" marB="0" anchor="ctr"/>
                </a:tc>
              </a:tr>
              <a:tr h="182341">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Extract Local Variable</a:t>
                      </a:r>
                    </a:p>
                  </a:txBody>
                  <a:tcPr marL="9525" marR="9525" marT="9525" marB="0" anchor="ctr"/>
                </a:tc>
                <a:tc>
                  <a:txBody>
                    <a:bodyPr/>
                    <a:lstStyle/>
                    <a:p>
                      <a:pPr algn="l" fontAlgn="ctr"/>
                      <a:r>
                        <a:rPr lang="en-US" sz="1800" b="0" i="0" u="none" strike="noStrike">
                          <a:solidFill>
                            <a:srgbClr val="000000"/>
                          </a:solidFill>
                          <a:effectLst/>
                          <a:latin typeface="+mn-lt"/>
                          <a:ea typeface="ＭＳ Ｐゴシック" panose="020B0600070205080204" pitchFamily="50" charset="-128"/>
                        </a:rPr>
                        <a:t>Inline</a:t>
                      </a:r>
                    </a:p>
                  </a:txBody>
                  <a:tcPr marL="9525" marR="9525" marT="9525" marB="0" anchor="ctr"/>
                </a:tc>
                <a:tc>
                  <a:txBody>
                    <a:bodyPr/>
                    <a:lstStyle/>
                    <a:p>
                      <a:pPr algn="r" fontAlgn="ctr"/>
                      <a:r>
                        <a:rPr lang="en-US" altLang="ja-JP" sz="1800" b="0" i="0" u="none" strike="noStrike" dirty="0">
                          <a:solidFill>
                            <a:srgbClr val="000000"/>
                          </a:solidFill>
                          <a:effectLst/>
                          <a:latin typeface="+mn-lt"/>
                          <a:ea typeface="ＭＳ Ｐゴシック" panose="020B0600070205080204" pitchFamily="50" charset="-128"/>
                        </a:rPr>
                        <a:t>28</a:t>
                      </a:r>
                    </a:p>
                  </a:txBody>
                  <a:tcPr marL="9525" marR="9525" marT="9525" marB="0" anchor="ctr"/>
                </a:tc>
              </a:tr>
              <a:tr h="182341">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Move</a:t>
                      </a:r>
                    </a:p>
                  </a:txBody>
                  <a:tcPr marL="9525" marR="9525" marT="9525" marB="0" anchor="ctr"/>
                </a:tc>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Rename</a:t>
                      </a:r>
                    </a:p>
                  </a:txBody>
                  <a:tcPr marL="9525" marR="9525" marT="9525" marB="0" anchor="ctr"/>
                </a:tc>
                <a:tc>
                  <a:txBody>
                    <a:bodyPr/>
                    <a:lstStyle/>
                    <a:p>
                      <a:pPr algn="r" fontAlgn="ctr"/>
                      <a:r>
                        <a:rPr lang="en-US" altLang="ja-JP" sz="1800" b="0" i="0" u="none" strike="noStrike" dirty="0">
                          <a:solidFill>
                            <a:srgbClr val="000000"/>
                          </a:solidFill>
                          <a:effectLst/>
                          <a:latin typeface="+mn-lt"/>
                          <a:ea typeface="ＭＳ Ｐゴシック" panose="020B0600070205080204" pitchFamily="50" charset="-128"/>
                        </a:rPr>
                        <a:t>27</a:t>
                      </a:r>
                    </a:p>
                  </a:txBody>
                  <a:tcPr marL="9525" marR="9525" marT="9525" marB="0" anchor="ctr"/>
                </a:tc>
              </a:tr>
            </a:tbl>
          </a:graphicData>
        </a:graphic>
      </p:graphicFrame>
      <p:sp>
        <p:nvSpPr>
          <p:cNvPr id="9" name="テキスト ボックス 8"/>
          <p:cNvSpPr txBox="1"/>
          <p:nvPr/>
        </p:nvSpPr>
        <p:spPr>
          <a:xfrm>
            <a:off x="457200" y="1703144"/>
            <a:ext cx="887104" cy="369332"/>
          </a:xfrm>
          <a:prstGeom prst="rect">
            <a:avLst/>
          </a:prstGeom>
          <a:noFill/>
        </p:spPr>
        <p:txBody>
          <a:bodyPr wrap="square" rtlCol="0">
            <a:spAutoFit/>
          </a:bodyPr>
          <a:lstStyle/>
          <a:p>
            <a:r>
              <a:rPr kumimoji="1" lang="en-US" altLang="ja-JP" b="1" dirty="0" smtClean="0"/>
              <a:t>Users</a:t>
            </a:r>
          </a:p>
        </p:txBody>
      </p:sp>
      <p:sp>
        <p:nvSpPr>
          <p:cNvPr id="10" name="テキスト ボックス 9"/>
          <p:cNvSpPr txBox="1"/>
          <p:nvPr/>
        </p:nvSpPr>
        <p:spPr>
          <a:xfrm>
            <a:off x="457200" y="3248011"/>
            <a:ext cx="887104" cy="369332"/>
          </a:xfrm>
          <a:prstGeom prst="rect">
            <a:avLst/>
          </a:prstGeom>
          <a:noFill/>
        </p:spPr>
        <p:txBody>
          <a:bodyPr wrap="square" rtlCol="0">
            <a:spAutoFit/>
          </a:bodyPr>
          <a:lstStyle/>
          <a:p>
            <a:r>
              <a:rPr kumimoji="1" lang="en-US" altLang="ja-JP" b="1" dirty="0" err="1" smtClean="0"/>
              <a:t>Mylyn</a:t>
            </a:r>
            <a:endParaRPr kumimoji="1" lang="en-US" altLang="ja-JP" b="1" dirty="0" smtClean="0"/>
          </a:p>
        </p:txBody>
      </p:sp>
      <p:graphicFrame>
        <p:nvGraphicFramePr>
          <p:cNvPr id="14" name="表 13"/>
          <p:cNvGraphicFramePr>
            <a:graphicFrameLocks noGrp="1"/>
          </p:cNvGraphicFramePr>
          <p:nvPr>
            <p:extLst>
              <p:ext uri="{D42A27DB-BD31-4B8C-83A1-F6EECF244321}">
                <p14:modId xmlns:p14="http://schemas.microsoft.com/office/powerpoint/2010/main" val="2640520256"/>
              </p:ext>
            </p:extLst>
          </p:nvPr>
        </p:nvGraphicFramePr>
        <p:xfrm>
          <a:off x="1260083" y="1558764"/>
          <a:ext cx="5895722" cy="1784985"/>
        </p:xfrm>
        <a:graphic>
          <a:graphicData uri="http://schemas.openxmlformats.org/drawingml/2006/table">
            <a:tbl>
              <a:tblPr firstRow="1">
                <a:tableStyleId>{21E4AEA4-8DFA-4A89-87EB-49C32662AFE0}</a:tableStyleId>
              </a:tblPr>
              <a:tblGrid>
                <a:gridCol w="2328076"/>
                <a:gridCol w="2400516"/>
                <a:gridCol w="1167130"/>
              </a:tblGrid>
              <a:tr h="207019">
                <a:tc>
                  <a:txBody>
                    <a:bodyPr/>
                    <a:lstStyle/>
                    <a:p>
                      <a:r>
                        <a:rPr kumimoji="1" lang="ja-JP" altLang="en-US" sz="1800" dirty="0" smtClean="0">
                          <a:latin typeface="+mj-lt"/>
                        </a:rPr>
                        <a:t>リファクタリング</a:t>
                      </a:r>
                      <a:r>
                        <a:rPr kumimoji="1" lang="en-US" altLang="ja-JP" sz="1800" dirty="0" smtClean="0">
                          <a:latin typeface="+mj-lt"/>
                        </a:rPr>
                        <a:t>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mj-lt"/>
                        </a:rPr>
                        <a:t>リファクタリング</a:t>
                      </a:r>
                      <a:r>
                        <a:rPr kumimoji="1" lang="en-US" altLang="ja-JP" sz="1800" dirty="0" smtClean="0">
                          <a:latin typeface="+mj-lt"/>
                        </a:rPr>
                        <a:t>2</a:t>
                      </a:r>
                    </a:p>
                  </a:txBody>
                  <a:tcPr/>
                </a:tc>
                <a:tc>
                  <a:txBody>
                    <a:bodyPr/>
                    <a:lstStyle/>
                    <a:p>
                      <a:r>
                        <a:rPr kumimoji="1" lang="ja-JP" altLang="en-US" sz="1800" dirty="0" smtClean="0">
                          <a:latin typeface="+mj-lt"/>
                        </a:rPr>
                        <a:t>実施回数</a:t>
                      </a:r>
                      <a:endParaRPr kumimoji="1" lang="ja-JP" altLang="en-US" sz="1800" dirty="0">
                        <a:latin typeface="+mj-lt"/>
                      </a:endParaRPr>
                    </a:p>
                  </a:txBody>
                  <a:tcPr/>
                </a:tc>
              </a:tr>
              <a:tr h="182341">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Extract Method</a:t>
                      </a:r>
                    </a:p>
                  </a:txBody>
                  <a:tcPr marL="9525" marR="9525" marT="9525" marB="0" anchor="ctr">
                    <a:solidFill>
                      <a:srgbClr val="FFFFCC"/>
                    </a:solidFill>
                  </a:tcPr>
                </a:tc>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Rename</a:t>
                      </a:r>
                    </a:p>
                  </a:txBody>
                  <a:tcPr marL="9525" marR="9525" marT="9525" marB="0" anchor="ctr">
                    <a:solidFill>
                      <a:srgbClr val="FFFFCC"/>
                    </a:solidFill>
                  </a:tcPr>
                </a:tc>
                <a:tc>
                  <a:txBody>
                    <a:bodyPr/>
                    <a:lstStyle/>
                    <a:p>
                      <a:pPr algn="r" fontAlgn="ctr"/>
                      <a:r>
                        <a:rPr lang="en-US" altLang="ja-JP" sz="1800" b="0" i="0" u="none" strike="noStrike" dirty="0">
                          <a:solidFill>
                            <a:srgbClr val="000000"/>
                          </a:solidFill>
                          <a:effectLst/>
                          <a:latin typeface="+mn-lt"/>
                          <a:ea typeface="ＭＳ Ｐゴシック" panose="020B0600070205080204" pitchFamily="50" charset="-128"/>
                        </a:rPr>
                        <a:t>52</a:t>
                      </a:r>
                    </a:p>
                  </a:txBody>
                  <a:tcPr marL="9525" marR="9525" marT="9525" marB="0" anchor="ctr"/>
                </a:tc>
              </a:tr>
              <a:tr h="182341">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Extract Local Variable</a:t>
                      </a:r>
                    </a:p>
                  </a:txBody>
                  <a:tcPr marL="9525" marR="9525" marT="9525" marB="0" anchor="ctr">
                    <a:solidFill>
                      <a:srgbClr val="FFFFCC"/>
                    </a:solidFill>
                  </a:tcPr>
                </a:tc>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Rename</a:t>
                      </a:r>
                    </a:p>
                  </a:txBody>
                  <a:tcPr marL="9525" marR="9525" marT="9525" marB="0" anchor="ctr">
                    <a:solidFill>
                      <a:srgbClr val="FFFFCC"/>
                    </a:solidFill>
                  </a:tcPr>
                </a:tc>
                <a:tc>
                  <a:txBody>
                    <a:bodyPr/>
                    <a:lstStyle/>
                    <a:p>
                      <a:pPr algn="r" fontAlgn="ctr"/>
                      <a:r>
                        <a:rPr lang="en-US" altLang="ja-JP" sz="1800" b="0" i="0" u="none" strike="noStrike" dirty="0">
                          <a:solidFill>
                            <a:srgbClr val="000000"/>
                          </a:solidFill>
                          <a:effectLst/>
                          <a:latin typeface="+mn-lt"/>
                          <a:ea typeface="ＭＳ Ｐゴシック" panose="020B0600070205080204" pitchFamily="50" charset="-128"/>
                        </a:rPr>
                        <a:t>33</a:t>
                      </a:r>
                    </a:p>
                  </a:txBody>
                  <a:tcPr marL="9525" marR="9525" marT="9525" marB="0" anchor="ctr"/>
                </a:tc>
              </a:tr>
              <a:tr h="182341">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Extract Local Variable</a:t>
                      </a:r>
                    </a:p>
                  </a:txBody>
                  <a:tcPr marL="9525" marR="9525" marT="9525" marB="0" anchor="ctr">
                    <a:solidFill>
                      <a:srgbClr val="FFFFCC"/>
                    </a:solidFill>
                  </a:tcPr>
                </a:tc>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Extract Method</a:t>
                      </a:r>
                    </a:p>
                  </a:txBody>
                  <a:tcPr marL="9525" marR="9525" marT="9525" marB="0" anchor="ctr">
                    <a:solidFill>
                      <a:srgbClr val="FFFFCC"/>
                    </a:solidFill>
                  </a:tcPr>
                </a:tc>
                <a:tc>
                  <a:txBody>
                    <a:bodyPr/>
                    <a:lstStyle/>
                    <a:p>
                      <a:pPr algn="r" fontAlgn="ctr"/>
                      <a:r>
                        <a:rPr lang="en-US" altLang="ja-JP" sz="1800" b="0" i="0" u="none" strike="noStrike" dirty="0">
                          <a:solidFill>
                            <a:srgbClr val="000000"/>
                          </a:solidFill>
                          <a:effectLst/>
                          <a:latin typeface="+mn-lt"/>
                          <a:ea typeface="ＭＳ Ｐゴシック" panose="020B0600070205080204" pitchFamily="50" charset="-128"/>
                        </a:rPr>
                        <a:t>29</a:t>
                      </a:r>
                    </a:p>
                  </a:txBody>
                  <a:tcPr marL="9525" marR="9525" marT="9525" marB="0" anchor="ctr"/>
                </a:tc>
              </a:tr>
              <a:tr h="182341">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Extract Local Variable</a:t>
                      </a:r>
                    </a:p>
                  </a:txBody>
                  <a:tcPr marL="9525" marR="9525" marT="9525" marB="0" anchor="ctr">
                    <a:solidFill>
                      <a:srgbClr val="FFFFCC"/>
                    </a:solidFill>
                  </a:tcPr>
                </a:tc>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Inline</a:t>
                      </a:r>
                    </a:p>
                  </a:txBody>
                  <a:tcPr marL="9525" marR="9525" marT="9525" marB="0" anchor="ctr"/>
                </a:tc>
                <a:tc>
                  <a:txBody>
                    <a:bodyPr/>
                    <a:lstStyle/>
                    <a:p>
                      <a:pPr algn="r" fontAlgn="ctr"/>
                      <a:r>
                        <a:rPr lang="en-US" altLang="ja-JP" sz="1800" b="0" i="0" u="none" strike="noStrike" dirty="0">
                          <a:solidFill>
                            <a:srgbClr val="000000"/>
                          </a:solidFill>
                          <a:effectLst/>
                          <a:latin typeface="+mn-lt"/>
                          <a:ea typeface="ＭＳ Ｐゴシック" panose="020B0600070205080204" pitchFamily="50" charset="-128"/>
                        </a:rPr>
                        <a:t>28</a:t>
                      </a:r>
                    </a:p>
                  </a:txBody>
                  <a:tcPr marL="9525" marR="9525" marT="9525" marB="0" anchor="ctr"/>
                </a:tc>
              </a:tr>
              <a:tr h="182341">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Move</a:t>
                      </a:r>
                    </a:p>
                  </a:txBody>
                  <a:tcPr marL="9525" marR="9525" marT="9525" marB="0" anchor="ctr">
                    <a:solidFill>
                      <a:srgbClr val="FFFFCC"/>
                    </a:solidFill>
                  </a:tcPr>
                </a:tc>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Rename</a:t>
                      </a:r>
                    </a:p>
                  </a:txBody>
                  <a:tcPr marL="9525" marR="9525" marT="9525" marB="0" anchor="ctr">
                    <a:solidFill>
                      <a:srgbClr val="FFFFCC"/>
                    </a:solidFill>
                  </a:tcPr>
                </a:tc>
                <a:tc>
                  <a:txBody>
                    <a:bodyPr/>
                    <a:lstStyle/>
                    <a:p>
                      <a:pPr algn="r" fontAlgn="ctr"/>
                      <a:r>
                        <a:rPr lang="en-US" altLang="ja-JP" sz="1800" b="0" i="0" u="none" strike="noStrike" dirty="0">
                          <a:solidFill>
                            <a:srgbClr val="000000"/>
                          </a:solidFill>
                          <a:effectLst/>
                          <a:latin typeface="+mn-lt"/>
                          <a:ea typeface="ＭＳ Ｐゴシック" panose="020B0600070205080204" pitchFamily="50" charset="-128"/>
                        </a:rPr>
                        <a:t>27</a:t>
                      </a:r>
                    </a:p>
                  </a:txBody>
                  <a:tcPr marL="9525" marR="9525" marT="9525" marB="0" anchor="ctr"/>
                </a:tc>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683922369"/>
              </p:ext>
            </p:extLst>
          </p:nvPr>
        </p:nvGraphicFramePr>
        <p:xfrm>
          <a:off x="1233271" y="3338746"/>
          <a:ext cx="5438748" cy="1784985"/>
        </p:xfrm>
        <a:graphic>
          <a:graphicData uri="http://schemas.openxmlformats.org/drawingml/2006/table">
            <a:tbl>
              <a:tblPr firstRow="1">
                <a:tableStyleId>{21E4AEA4-8DFA-4A89-87EB-49C32662AFE0}</a:tableStyleId>
              </a:tblPr>
              <a:tblGrid>
                <a:gridCol w="2355575"/>
                <a:gridCol w="2385751"/>
                <a:gridCol w="697422"/>
              </a:tblGrid>
              <a:tr h="322213">
                <a:tc>
                  <a:txBody>
                    <a:bodyPr/>
                    <a:lstStyle/>
                    <a:p>
                      <a:r>
                        <a:rPr kumimoji="1" lang="ja-JP" altLang="en-US" sz="1800" dirty="0" smtClean="0"/>
                        <a:t>リファクタリング</a:t>
                      </a:r>
                      <a:r>
                        <a:rPr kumimoji="1" lang="en-US" altLang="ja-JP" sz="1800" dirty="0" smtClean="0"/>
                        <a:t>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リファクタリング</a:t>
                      </a:r>
                      <a:r>
                        <a:rPr kumimoji="1" lang="en-US" altLang="ja-JP" sz="1800" dirty="0" smtClean="0"/>
                        <a:t>2</a:t>
                      </a:r>
                    </a:p>
                  </a:txBody>
                  <a:tcPr/>
                </a:tc>
                <a:tc>
                  <a:txBody>
                    <a:bodyPr/>
                    <a:lstStyle/>
                    <a:p>
                      <a:r>
                        <a:rPr kumimoji="1" lang="ja-JP" altLang="en-US" sz="1800" dirty="0" smtClean="0"/>
                        <a:t>回数</a:t>
                      </a:r>
                      <a:endParaRPr kumimoji="1" lang="ja-JP" altLang="en-US" sz="1800" dirty="0"/>
                    </a:p>
                  </a:txBody>
                  <a:tcPr/>
                </a:tc>
              </a:tr>
              <a:tr h="250051">
                <a:tc>
                  <a:txBody>
                    <a:bodyPr/>
                    <a:lstStyle/>
                    <a:p>
                      <a:pPr algn="l" fontAlgn="ctr"/>
                      <a:r>
                        <a:rPr lang="en-US" sz="1800" u="none" strike="noStrike" dirty="0">
                          <a:effectLst/>
                        </a:rPr>
                        <a:t>Move</a:t>
                      </a:r>
                      <a:endParaRPr lang="en-US" sz="1800" b="0" i="0" u="none" strike="noStrike" dirty="0">
                        <a:solidFill>
                          <a:srgbClr val="000000"/>
                        </a:solidFill>
                        <a:effectLst/>
                        <a:latin typeface="+mn-lt"/>
                        <a:ea typeface="ＭＳ Ｐゴシック" panose="020B0600070205080204" pitchFamily="50" charset="-128"/>
                      </a:endParaRPr>
                    </a:p>
                  </a:txBody>
                  <a:tcPr marL="9525" marR="9525" marT="9525" marB="0" anchor="ctr"/>
                </a:tc>
                <a:tc>
                  <a:txBody>
                    <a:bodyPr/>
                    <a:lstStyle/>
                    <a:p>
                      <a:pPr algn="l" fontAlgn="ctr"/>
                      <a:r>
                        <a:rPr lang="en-US" sz="1800" u="none" strike="noStrike" dirty="0">
                          <a:effectLst/>
                        </a:rPr>
                        <a:t>Rename</a:t>
                      </a:r>
                      <a:endParaRPr lang="en-US" sz="1800" b="0" i="0" u="none" strike="noStrike" dirty="0">
                        <a:solidFill>
                          <a:srgbClr val="000000"/>
                        </a:solidFill>
                        <a:effectLst/>
                        <a:latin typeface="+mn-lt"/>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115</a:t>
                      </a:r>
                      <a:endParaRPr lang="en-US" altLang="ja-JP" sz="1800" b="0" i="0" u="none" strike="noStrike">
                        <a:solidFill>
                          <a:srgbClr val="000000"/>
                        </a:solidFill>
                        <a:effectLst/>
                        <a:latin typeface="+mn-lt"/>
                        <a:ea typeface="ＭＳ Ｐゴシック" panose="020B0600070205080204" pitchFamily="50" charset="-128"/>
                      </a:endParaRPr>
                    </a:p>
                  </a:txBody>
                  <a:tcPr marL="9525" marR="9525" marT="9525" marB="0" anchor="ctr"/>
                </a:tc>
              </a:tr>
              <a:tr h="250051">
                <a:tc>
                  <a:txBody>
                    <a:bodyPr/>
                    <a:lstStyle/>
                    <a:p>
                      <a:pPr algn="l" fontAlgn="ctr"/>
                      <a:r>
                        <a:rPr lang="en-US" sz="1800" u="none" strike="noStrike" dirty="0">
                          <a:effectLst/>
                        </a:rPr>
                        <a:t>Move static Member</a:t>
                      </a:r>
                      <a:endParaRPr lang="en-US" sz="1800" b="0" i="0" u="none" strike="noStrike" dirty="0">
                        <a:solidFill>
                          <a:srgbClr val="000000"/>
                        </a:solidFill>
                        <a:effectLst/>
                        <a:latin typeface="+mn-lt"/>
                        <a:ea typeface="ＭＳ Ｐゴシック" panose="020B0600070205080204" pitchFamily="50" charset="-128"/>
                      </a:endParaRPr>
                    </a:p>
                  </a:txBody>
                  <a:tcPr marL="9525" marR="9525" marT="9525" marB="0" anchor="ctr"/>
                </a:tc>
                <a:tc>
                  <a:txBody>
                    <a:bodyPr/>
                    <a:lstStyle/>
                    <a:p>
                      <a:pPr algn="l" fontAlgn="ctr"/>
                      <a:r>
                        <a:rPr lang="en-US" sz="1800" u="none" strike="noStrike" dirty="0">
                          <a:effectLst/>
                        </a:rPr>
                        <a:t>Rename</a:t>
                      </a:r>
                      <a:endParaRPr lang="en-US" sz="1800" b="0" i="0" u="none" strike="noStrike" dirty="0">
                        <a:solidFill>
                          <a:srgbClr val="000000"/>
                        </a:solidFill>
                        <a:effectLst/>
                        <a:latin typeface="+mn-lt"/>
                        <a:ea typeface="ＭＳ Ｐゴシック" panose="020B0600070205080204" pitchFamily="50" charset="-128"/>
                      </a:endParaRPr>
                    </a:p>
                  </a:txBody>
                  <a:tcPr marL="9525" marR="9525" marT="9525" marB="0" anchor="ctr"/>
                </a:tc>
                <a:tc>
                  <a:txBody>
                    <a:bodyPr/>
                    <a:lstStyle/>
                    <a:p>
                      <a:pPr algn="r" fontAlgn="ctr"/>
                      <a:r>
                        <a:rPr lang="en-US" altLang="ja-JP" sz="1800" u="none" strike="noStrike">
                          <a:effectLst/>
                        </a:rPr>
                        <a:t>21</a:t>
                      </a:r>
                      <a:endParaRPr lang="en-US" altLang="ja-JP" sz="1800" b="0" i="0" u="none" strike="noStrike">
                        <a:solidFill>
                          <a:srgbClr val="000000"/>
                        </a:solidFill>
                        <a:effectLst/>
                        <a:latin typeface="+mn-lt"/>
                        <a:ea typeface="ＭＳ Ｐゴシック" panose="020B0600070205080204" pitchFamily="50" charset="-128"/>
                      </a:endParaRPr>
                    </a:p>
                  </a:txBody>
                  <a:tcPr marL="9525" marR="9525" marT="9525" marB="0" anchor="ctr"/>
                </a:tc>
              </a:tr>
              <a:tr h="250051">
                <a:tc>
                  <a:txBody>
                    <a:bodyPr/>
                    <a:lstStyle/>
                    <a:p>
                      <a:pPr algn="l" fontAlgn="ctr"/>
                      <a:r>
                        <a:rPr lang="en-US" sz="1800" u="none" strike="noStrike" dirty="0">
                          <a:effectLst/>
                        </a:rPr>
                        <a:t>Extract Constant</a:t>
                      </a:r>
                      <a:endParaRPr lang="en-US" sz="1800" b="0" i="0" u="none" strike="noStrike" dirty="0">
                        <a:solidFill>
                          <a:srgbClr val="000000"/>
                        </a:solidFill>
                        <a:effectLst/>
                        <a:latin typeface="+mn-lt"/>
                        <a:ea typeface="ＭＳ Ｐゴシック" panose="020B0600070205080204" pitchFamily="50" charset="-128"/>
                      </a:endParaRPr>
                    </a:p>
                  </a:txBody>
                  <a:tcPr marL="9525" marR="9525" marT="9525" marB="0" anchor="ctr"/>
                </a:tc>
                <a:tc>
                  <a:txBody>
                    <a:bodyPr/>
                    <a:lstStyle/>
                    <a:p>
                      <a:pPr algn="l" fontAlgn="ctr"/>
                      <a:r>
                        <a:rPr lang="en-US" sz="1800" u="none" strike="noStrike" dirty="0">
                          <a:effectLst/>
                        </a:rPr>
                        <a:t>Rename</a:t>
                      </a:r>
                      <a:endParaRPr lang="en-US" sz="1800" b="0" i="0" u="none" strike="noStrike" dirty="0">
                        <a:solidFill>
                          <a:srgbClr val="000000"/>
                        </a:solidFill>
                        <a:effectLst/>
                        <a:latin typeface="+mn-lt"/>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14</a:t>
                      </a:r>
                      <a:endParaRPr lang="en-US" altLang="ja-JP" sz="1800" b="0" i="0" u="none" strike="noStrike" dirty="0">
                        <a:solidFill>
                          <a:srgbClr val="000000"/>
                        </a:solidFill>
                        <a:effectLst/>
                        <a:latin typeface="+mn-lt"/>
                        <a:ea typeface="ＭＳ Ｐゴシック" panose="020B0600070205080204" pitchFamily="50" charset="-128"/>
                      </a:endParaRPr>
                    </a:p>
                  </a:txBody>
                  <a:tcPr marL="9525" marR="9525" marT="9525" marB="0" anchor="ctr"/>
                </a:tc>
              </a:tr>
              <a:tr h="250051">
                <a:tc>
                  <a:txBody>
                    <a:bodyPr/>
                    <a:lstStyle/>
                    <a:p>
                      <a:pPr algn="l" fontAlgn="ctr"/>
                      <a:r>
                        <a:rPr lang="en-US" sz="1800" u="none" strike="noStrike" dirty="0">
                          <a:effectLst/>
                        </a:rPr>
                        <a:t>Extract Interface</a:t>
                      </a:r>
                      <a:endParaRPr lang="en-US" sz="1800" b="0" i="0" u="none" strike="noStrike" dirty="0">
                        <a:solidFill>
                          <a:srgbClr val="000000"/>
                        </a:solidFill>
                        <a:effectLst/>
                        <a:latin typeface="+mn-lt"/>
                        <a:ea typeface="ＭＳ Ｐゴシック" panose="020B0600070205080204" pitchFamily="50" charset="-128"/>
                      </a:endParaRPr>
                    </a:p>
                  </a:txBody>
                  <a:tcPr marL="9525" marR="9525" marT="9525" marB="0" anchor="ctr"/>
                </a:tc>
                <a:tc>
                  <a:txBody>
                    <a:bodyPr/>
                    <a:lstStyle/>
                    <a:p>
                      <a:pPr algn="l" fontAlgn="ctr"/>
                      <a:r>
                        <a:rPr lang="en-US" sz="1800" u="none" strike="noStrike" dirty="0">
                          <a:effectLst/>
                        </a:rPr>
                        <a:t>Move</a:t>
                      </a:r>
                      <a:endParaRPr lang="en-US" sz="1800" b="0" i="0" u="none" strike="noStrike" dirty="0">
                        <a:solidFill>
                          <a:srgbClr val="000000"/>
                        </a:solidFill>
                        <a:effectLst/>
                        <a:latin typeface="+mn-lt"/>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14</a:t>
                      </a:r>
                      <a:endParaRPr lang="en-US" altLang="ja-JP" sz="1800" b="0" i="0" u="none" strike="noStrike" dirty="0">
                        <a:solidFill>
                          <a:srgbClr val="000000"/>
                        </a:solidFill>
                        <a:effectLst/>
                        <a:latin typeface="+mn-lt"/>
                        <a:ea typeface="ＭＳ Ｐゴシック" panose="020B0600070205080204" pitchFamily="50" charset="-128"/>
                      </a:endParaRPr>
                    </a:p>
                  </a:txBody>
                  <a:tcPr marL="9525" marR="9525" marT="9525" marB="0" anchor="ctr"/>
                </a:tc>
              </a:tr>
              <a:tr h="250051">
                <a:tc>
                  <a:txBody>
                    <a:bodyPr/>
                    <a:lstStyle/>
                    <a:p>
                      <a:pPr algn="l" fontAlgn="ctr"/>
                      <a:r>
                        <a:rPr lang="en-US" sz="1800" u="none" strike="noStrike" dirty="0">
                          <a:effectLst/>
                        </a:rPr>
                        <a:t>Move</a:t>
                      </a:r>
                      <a:endParaRPr lang="en-US" sz="1800" b="0" i="0" u="none" strike="noStrike" dirty="0">
                        <a:solidFill>
                          <a:srgbClr val="000000"/>
                        </a:solidFill>
                        <a:effectLst/>
                        <a:latin typeface="+mn-lt"/>
                        <a:ea typeface="ＭＳ Ｐゴシック" panose="020B0600070205080204" pitchFamily="50" charset="-128"/>
                      </a:endParaRPr>
                    </a:p>
                  </a:txBody>
                  <a:tcPr marL="9525" marR="9525" marT="9525" marB="0" anchor="ctr"/>
                </a:tc>
                <a:tc>
                  <a:txBody>
                    <a:bodyPr/>
                    <a:lstStyle/>
                    <a:p>
                      <a:pPr algn="l" fontAlgn="ctr"/>
                      <a:r>
                        <a:rPr lang="en-US" sz="1800" u="none" strike="noStrike" dirty="0">
                          <a:effectLst/>
                        </a:rPr>
                        <a:t>Move static Member</a:t>
                      </a:r>
                      <a:endParaRPr lang="en-US" sz="1800" b="0" i="0" u="none" strike="noStrike" dirty="0">
                        <a:solidFill>
                          <a:srgbClr val="000000"/>
                        </a:solidFill>
                        <a:effectLst/>
                        <a:latin typeface="+mn-lt"/>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a:effectLst/>
                        </a:rPr>
                        <a:t>12</a:t>
                      </a:r>
                      <a:endParaRPr lang="en-US" altLang="ja-JP" sz="1800" b="0" i="0" u="none" strike="noStrike" dirty="0">
                        <a:solidFill>
                          <a:srgbClr val="000000"/>
                        </a:solidFill>
                        <a:effectLst/>
                        <a:latin typeface="+mn-lt"/>
                        <a:ea typeface="ＭＳ Ｐゴシック" panose="020B0600070205080204" pitchFamily="50" charset="-128"/>
                      </a:endParaRPr>
                    </a:p>
                  </a:txBody>
                  <a:tcPr marL="9525" marR="9525" marT="9525" marB="0" anchor="ct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399519734"/>
              </p:ext>
            </p:extLst>
          </p:nvPr>
        </p:nvGraphicFramePr>
        <p:xfrm>
          <a:off x="1260083" y="3338746"/>
          <a:ext cx="5908456" cy="1784985"/>
        </p:xfrm>
        <a:graphic>
          <a:graphicData uri="http://schemas.openxmlformats.org/drawingml/2006/table">
            <a:tbl>
              <a:tblPr firstRow="1">
                <a:tableStyleId>{21E4AEA4-8DFA-4A89-87EB-49C32662AFE0}</a:tableStyleId>
              </a:tblPr>
              <a:tblGrid>
                <a:gridCol w="2355575"/>
                <a:gridCol w="2385751"/>
                <a:gridCol w="1167130"/>
              </a:tblGrid>
              <a:tr h="322213">
                <a:tc>
                  <a:txBody>
                    <a:bodyPr/>
                    <a:lstStyle/>
                    <a:p>
                      <a:r>
                        <a:rPr kumimoji="1" lang="ja-JP" altLang="en-US" sz="1800" dirty="0" smtClean="0"/>
                        <a:t>リファクタリング</a:t>
                      </a:r>
                      <a:r>
                        <a:rPr kumimoji="1" lang="en-US" altLang="ja-JP" sz="1800" dirty="0" smtClean="0"/>
                        <a:t>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リファクタリング</a:t>
                      </a:r>
                      <a:r>
                        <a:rPr kumimoji="1" lang="en-US" altLang="ja-JP" sz="1800" dirty="0" smtClean="0"/>
                        <a:t>2</a:t>
                      </a:r>
                    </a:p>
                  </a:txBody>
                  <a:tcPr/>
                </a:tc>
                <a:tc>
                  <a:txBody>
                    <a:bodyPr/>
                    <a:lstStyle/>
                    <a:p>
                      <a:r>
                        <a:rPr kumimoji="1" lang="ja-JP" altLang="en-US" sz="1800" dirty="0" smtClean="0"/>
                        <a:t>実施回数</a:t>
                      </a:r>
                      <a:endParaRPr kumimoji="1" lang="ja-JP" altLang="en-US" sz="1800" dirty="0"/>
                    </a:p>
                  </a:txBody>
                  <a:tcPr/>
                </a:tc>
              </a:tr>
              <a:tr h="250051">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Move</a:t>
                      </a:r>
                    </a:p>
                  </a:txBody>
                  <a:tcPr marL="9525" marR="9525" marT="9525" marB="0" anchor="ctr">
                    <a:solidFill>
                      <a:srgbClr val="FFFFCC"/>
                    </a:solidFill>
                  </a:tcPr>
                </a:tc>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Rename</a:t>
                      </a:r>
                    </a:p>
                  </a:txBody>
                  <a:tcPr marL="9525" marR="9525" marT="9525" marB="0" anchor="ctr">
                    <a:solidFill>
                      <a:srgbClr val="FFFFCC"/>
                    </a:solidFill>
                  </a:tcPr>
                </a:tc>
                <a:tc>
                  <a:txBody>
                    <a:bodyPr/>
                    <a:lstStyle/>
                    <a:p>
                      <a:pPr algn="r" fontAlgn="ctr"/>
                      <a:r>
                        <a:rPr lang="en-US" altLang="ja-JP" sz="1800" b="0" i="0" u="none" strike="noStrike">
                          <a:solidFill>
                            <a:srgbClr val="000000"/>
                          </a:solidFill>
                          <a:effectLst/>
                          <a:latin typeface="+mn-lt"/>
                          <a:ea typeface="ＭＳ Ｐゴシック" panose="020B0600070205080204" pitchFamily="50" charset="-128"/>
                        </a:rPr>
                        <a:t>115</a:t>
                      </a:r>
                    </a:p>
                  </a:txBody>
                  <a:tcPr marL="9525" marR="9525" marT="9525" marB="0" anchor="ctr"/>
                </a:tc>
              </a:tr>
              <a:tr h="250051">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Move static Member</a:t>
                      </a:r>
                    </a:p>
                  </a:txBody>
                  <a:tcPr marL="9525" marR="9525" marT="9525" marB="0" anchor="ctr">
                    <a:solidFill>
                      <a:srgbClr val="FFFFCC"/>
                    </a:solidFill>
                  </a:tcPr>
                </a:tc>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Rename</a:t>
                      </a:r>
                    </a:p>
                  </a:txBody>
                  <a:tcPr marL="9525" marR="9525" marT="9525" marB="0" anchor="ctr">
                    <a:solidFill>
                      <a:srgbClr val="FFFFCC"/>
                    </a:solidFill>
                  </a:tcPr>
                </a:tc>
                <a:tc>
                  <a:txBody>
                    <a:bodyPr/>
                    <a:lstStyle/>
                    <a:p>
                      <a:pPr algn="r" fontAlgn="ctr"/>
                      <a:r>
                        <a:rPr lang="en-US" altLang="ja-JP" sz="1800" b="0" i="0" u="none" strike="noStrike" dirty="0">
                          <a:solidFill>
                            <a:srgbClr val="000000"/>
                          </a:solidFill>
                          <a:effectLst/>
                          <a:latin typeface="+mn-lt"/>
                          <a:ea typeface="ＭＳ Ｐゴシック" panose="020B0600070205080204" pitchFamily="50" charset="-128"/>
                        </a:rPr>
                        <a:t>21</a:t>
                      </a:r>
                    </a:p>
                  </a:txBody>
                  <a:tcPr marL="9525" marR="9525" marT="9525" marB="0" anchor="ctr"/>
                </a:tc>
              </a:tr>
              <a:tr h="250051">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Extract Constant</a:t>
                      </a:r>
                    </a:p>
                  </a:txBody>
                  <a:tcPr marL="9525" marR="9525" marT="9525" marB="0" anchor="ctr">
                    <a:solidFill>
                      <a:srgbClr val="FFFFCC"/>
                    </a:solidFill>
                  </a:tcPr>
                </a:tc>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Rename</a:t>
                      </a:r>
                    </a:p>
                  </a:txBody>
                  <a:tcPr marL="9525" marR="9525" marT="9525" marB="0" anchor="ctr">
                    <a:solidFill>
                      <a:srgbClr val="FFFFCC"/>
                    </a:solidFill>
                  </a:tcPr>
                </a:tc>
                <a:tc>
                  <a:txBody>
                    <a:bodyPr/>
                    <a:lstStyle/>
                    <a:p>
                      <a:pPr algn="r" fontAlgn="ctr"/>
                      <a:r>
                        <a:rPr lang="en-US" altLang="ja-JP" sz="1800" b="0" i="0" u="none" strike="noStrike" dirty="0">
                          <a:solidFill>
                            <a:srgbClr val="000000"/>
                          </a:solidFill>
                          <a:effectLst/>
                          <a:latin typeface="+mn-lt"/>
                          <a:ea typeface="ＭＳ Ｐゴシック" panose="020B0600070205080204" pitchFamily="50" charset="-128"/>
                        </a:rPr>
                        <a:t>14</a:t>
                      </a:r>
                    </a:p>
                  </a:txBody>
                  <a:tcPr marL="9525" marR="9525" marT="9525" marB="0" anchor="ctr"/>
                </a:tc>
              </a:tr>
              <a:tr h="250051">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Extract Interface</a:t>
                      </a:r>
                    </a:p>
                  </a:txBody>
                  <a:tcPr marL="9525" marR="9525" marT="9525" marB="0" anchor="ctr">
                    <a:solidFill>
                      <a:srgbClr val="FFFFCC"/>
                    </a:solidFill>
                  </a:tcPr>
                </a:tc>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Move</a:t>
                      </a:r>
                    </a:p>
                  </a:txBody>
                  <a:tcPr marL="9525" marR="9525" marT="9525" marB="0" anchor="ctr">
                    <a:solidFill>
                      <a:srgbClr val="FFFFCC"/>
                    </a:solidFill>
                  </a:tcPr>
                </a:tc>
                <a:tc>
                  <a:txBody>
                    <a:bodyPr/>
                    <a:lstStyle/>
                    <a:p>
                      <a:pPr algn="r" fontAlgn="ctr"/>
                      <a:r>
                        <a:rPr lang="en-US" altLang="ja-JP" sz="1800" b="0" i="0" u="none" strike="noStrike" dirty="0">
                          <a:solidFill>
                            <a:srgbClr val="000000"/>
                          </a:solidFill>
                          <a:effectLst/>
                          <a:latin typeface="+mn-lt"/>
                          <a:ea typeface="ＭＳ Ｐゴシック" panose="020B0600070205080204" pitchFamily="50" charset="-128"/>
                        </a:rPr>
                        <a:t>14</a:t>
                      </a:r>
                    </a:p>
                  </a:txBody>
                  <a:tcPr marL="9525" marR="9525" marT="9525" marB="0" anchor="ctr"/>
                </a:tc>
              </a:tr>
              <a:tr h="250051">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Move</a:t>
                      </a:r>
                    </a:p>
                  </a:txBody>
                  <a:tcPr marL="9525" marR="9525" marT="9525" marB="0" anchor="ctr">
                    <a:solidFill>
                      <a:srgbClr val="FFFFCC"/>
                    </a:solidFill>
                  </a:tcPr>
                </a:tc>
                <a:tc>
                  <a:txBody>
                    <a:bodyPr/>
                    <a:lstStyle/>
                    <a:p>
                      <a:pPr algn="l" fontAlgn="ctr"/>
                      <a:r>
                        <a:rPr lang="en-US" sz="1800" b="0" i="0" u="none" strike="noStrike" dirty="0">
                          <a:solidFill>
                            <a:srgbClr val="000000"/>
                          </a:solidFill>
                          <a:effectLst/>
                          <a:latin typeface="+mn-lt"/>
                          <a:ea typeface="ＭＳ Ｐゴシック" panose="020B0600070205080204" pitchFamily="50" charset="-128"/>
                        </a:rPr>
                        <a:t>Move static Member</a:t>
                      </a:r>
                    </a:p>
                  </a:txBody>
                  <a:tcPr marL="9525" marR="9525" marT="9525" marB="0" anchor="ctr">
                    <a:solidFill>
                      <a:srgbClr val="FFFFCC"/>
                    </a:solidFill>
                  </a:tcPr>
                </a:tc>
                <a:tc>
                  <a:txBody>
                    <a:bodyPr/>
                    <a:lstStyle/>
                    <a:p>
                      <a:pPr algn="r" fontAlgn="ctr"/>
                      <a:r>
                        <a:rPr lang="en-US" altLang="ja-JP" sz="1800" b="0" i="0" u="none" strike="noStrike" dirty="0">
                          <a:solidFill>
                            <a:srgbClr val="000000"/>
                          </a:solidFill>
                          <a:effectLst/>
                          <a:latin typeface="+mn-lt"/>
                          <a:ea typeface="ＭＳ Ｐゴシック" panose="020B0600070205080204" pitchFamily="50" charset="-128"/>
                        </a:rPr>
                        <a:t>12</a:t>
                      </a:r>
                    </a:p>
                  </a:txBody>
                  <a:tcPr marL="9525" marR="9525" marT="9525" marB="0" anchor="ctr"/>
                </a:tc>
              </a:tr>
            </a:tbl>
          </a:graphicData>
        </a:graphic>
      </p:graphicFrame>
      <p:sp>
        <p:nvSpPr>
          <p:cNvPr id="15" name="コンテンツ プレースホルダー 2"/>
          <p:cNvSpPr txBox="1">
            <a:spLocks/>
          </p:cNvSpPr>
          <p:nvPr/>
        </p:nvSpPr>
        <p:spPr bwMode="auto">
          <a:xfrm>
            <a:off x="376368" y="5218622"/>
            <a:ext cx="8380151" cy="9837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en-US" altLang="ja-JP" sz="2800" kern="0" dirty="0" smtClean="0"/>
              <a:t>Rename, Move, Extract</a:t>
            </a:r>
            <a:r>
              <a:rPr lang="ja-JP" altLang="en-US" sz="2800" kern="0" dirty="0" smtClean="0"/>
              <a:t>の組み合わせが多い</a:t>
            </a:r>
            <a:endParaRPr lang="en-US" altLang="ja-JP" sz="2800" kern="0" dirty="0" smtClean="0"/>
          </a:p>
          <a:p>
            <a:pPr lvl="1"/>
            <a:r>
              <a:rPr lang="en-US" altLang="ja-JP" sz="2400" kern="0" dirty="0" smtClean="0"/>
              <a:t>Extract</a:t>
            </a:r>
            <a:r>
              <a:rPr lang="ja-JP" altLang="en-US" sz="2400" kern="0" dirty="0" smtClean="0"/>
              <a:t>：</a:t>
            </a:r>
            <a:r>
              <a:rPr lang="ja-JP" altLang="en-US" sz="2400" kern="0" dirty="0"/>
              <a:t>コード</a:t>
            </a:r>
            <a:r>
              <a:rPr lang="ja-JP" altLang="en-US" sz="2400" kern="0" dirty="0" smtClean="0"/>
              <a:t>の一部を抽出し</a:t>
            </a:r>
            <a:r>
              <a:rPr lang="en-US" altLang="ja-JP" sz="2400" kern="0" dirty="0" smtClean="0"/>
              <a:t>, </a:t>
            </a:r>
            <a:r>
              <a:rPr lang="ja-JP" altLang="en-US" sz="2400" kern="0" dirty="0" smtClean="0"/>
              <a:t>新しいクラスなどとする</a:t>
            </a:r>
            <a:endParaRPr lang="en-US" altLang="ja-JP" sz="2400" kern="0" dirty="0" smtClean="0"/>
          </a:p>
        </p:txBody>
      </p:sp>
    </p:spTree>
    <p:extLst>
      <p:ext uri="{BB962C8B-B14F-4D97-AF65-F5344CB8AC3E}">
        <p14:creationId xmlns:p14="http://schemas.microsoft.com/office/powerpoint/2010/main" val="3382663150"/>
      </p:ext>
    </p:extLst>
  </p:cSld>
  <p:clrMapOvr>
    <a:masterClrMapping/>
  </p:clrMapOvr>
  <mc:AlternateContent xmlns:mc="http://schemas.openxmlformats.org/markup-compatibility/2006" xmlns:p14="http://schemas.microsoft.com/office/powerpoint/2010/main">
    <mc:Choice Requires="p14">
      <p:transition spd="slow" p14:dur="2000" advTm="29800"/>
    </mc:Choice>
    <mc:Fallback xmlns="">
      <p:transition spd="slow" advTm="298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作業内容の調査</a:t>
            </a:r>
            <a:r>
              <a:rPr lang="en-US" altLang="ja-JP" dirty="0" smtClean="0"/>
              <a:t>(1/2</a:t>
            </a:r>
            <a:r>
              <a:rPr lang="en-US" altLang="ja-JP" dirty="0"/>
              <a:t>)</a:t>
            </a:r>
            <a:endParaRPr kumimoji="1" lang="ja-JP" altLang="en-US" dirty="0"/>
          </a:p>
        </p:txBody>
      </p:sp>
      <p:sp>
        <p:nvSpPr>
          <p:cNvPr id="3" name="コンテンツ プレースホルダー 2"/>
          <p:cNvSpPr>
            <a:spLocks noGrp="1"/>
          </p:cNvSpPr>
          <p:nvPr>
            <p:ph idx="1"/>
          </p:nvPr>
        </p:nvSpPr>
        <p:spPr>
          <a:xfrm>
            <a:off x="229971" y="1600201"/>
            <a:ext cx="8672946" cy="4525963"/>
          </a:xfrm>
        </p:spPr>
        <p:txBody>
          <a:bodyPr/>
          <a:lstStyle/>
          <a:p>
            <a:r>
              <a:rPr lang="en-US" altLang="ja-JP" sz="2800" dirty="0" err="1" smtClean="0"/>
              <a:t>Mylyn</a:t>
            </a:r>
            <a:r>
              <a:rPr lang="ja-JP" altLang="en-US" sz="2800" dirty="0" smtClean="0"/>
              <a:t>データセットのリファクタリング対象の</a:t>
            </a:r>
            <a:r>
              <a:rPr lang="ja-JP" altLang="en-US" sz="2800" dirty="0"/>
              <a:t>情報</a:t>
            </a:r>
            <a:r>
              <a:rPr lang="ja-JP" altLang="en-US" sz="2800" dirty="0" smtClean="0"/>
              <a:t>を調査</a:t>
            </a:r>
            <a:endParaRPr lang="en-US" altLang="ja-JP" sz="2800" dirty="0" smtClean="0"/>
          </a:p>
          <a:p>
            <a:pPr lvl="1"/>
            <a:r>
              <a:rPr lang="ja-JP" altLang="en-US" sz="2400" dirty="0" smtClean="0"/>
              <a:t>同じ</a:t>
            </a:r>
            <a:r>
              <a:rPr lang="ja-JP" altLang="en-US" sz="2400" dirty="0"/>
              <a:t>対象：リファクタリングの対象が同じ</a:t>
            </a:r>
            <a:endParaRPr lang="en-US" altLang="ja-JP" sz="2400" dirty="0"/>
          </a:p>
          <a:p>
            <a:pPr lvl="1"/>
            <a:r>
              <a:rPr lang="ja-JP" altLang="en-US" sz="2400" dirty="0"/>
              <a:t>関係あり：対象の名前が類似</a:t>
            </a:r>
            <a:r>
              <a:rPr lang="en-US" altLang="ja-JP" sz="2400" dirty="0"/>
              <a:t>, </a:t>
            </a:r>
            <a:r>
              <a:rPr lang="ja-JP" altLang="en-US" sz="2400" dirty="0"/>
              <a:t>または対象が属するパッケージやクラスが同じ</a:t>
            </a:r>
            <a:endParaRPr lang="en-US" altLang="ja-JP" sz="2400" dirty="0"/>
          </a:p>
          <a:p>
            <a:pPr lvl="1"/>
            <a:endParaRPr lang="en-US" altLang="ja-JP" sz="2400" dirty="0" smtClean="0"/>
          </a:p>
          <a:p>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14</a:t>
            </a:fld>
            <a:endParaRPr lang="en-US" altLang="ja-JP">
              <a:solidFill>
                <a:srgbClr val="000000"/>
              </a:solidFill>
            </a:endParaRPr>
          </a:p>
        </p:txBody>
      </p:sp>
      <p:sp>
        <p:nvSpPr>
          <p:cNvPr id="5" name="テキスト ボックス 4"/>
          <p:cNvSpPr txBox="1"/>
          <p:nvPr/>
        </p:nvSpPr>
        <p:spPr>
          <a:xfrm>
            <a:off x="457199" y="3734972"/>
            <a:ext cx="2905795"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2800" dirty="0" err="1" smtClean="0"/>
              <a:t>int</a:t>
            </a:r>
            <a:r>
              <a:rPr kumimoji="1" lang="en-US" altLang="ja-JP" sz="2800" dirty="0" smtClean="0"/>
              <a:t> number;</a:t>
            </a:r>
            <a:endParaRPr kumimoji="1" lang="ja-JP" altLang="en-US" sz="2800" dirty="0"/>
          </a:p>
        </p:txBody>
      </p:sp>
      <p:sp>
        <p:nvSpPr>
          <p:cNvPr id="7" name="テキスト ボックス 6"/>
          <p:cNvSpPr txBox="1"/>
          <p:nvPr/>
        </p:nvSpPr>
        <p:spPr>
          <a:xfrm>
            <a:off x="457199" y="4922308"/>
            <a:ext cx="2935587" cy="138499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2800" dirty="0" err="1"/>
              <a:t>i</a:t>
            </a:r>
            <a:r>
              <a:rPr lang="en-US" altLang="ja-JP" sz="2800" dirty="0" err="1" smtClean="0"/>
              <a:t>nt</a:t>
            </a:r>
            <a:r>
              <a:rPr lang="en-US" altLang="ja-JP" sz="2800" dirty="0" smtClean="0"/>
              <a:t> </a:t>
            </a:r>
            <a:r>
              <a:rPr lang="en-US" altLang="ja-JP" sz="2800" dirty="0" err="1" smtClean="0"/>
              <a:t>get</a:t>
            </a:r>
            <a:r>
              <a:rPr lang="en-US" altLang="ja-JP" sz="2800" dirty="0" err="1" smtClean="0">
                <a:solidFill>
                  <a:schemeClr val="tx1"/>
                </a:solidFill>
              </a:rPr>
              <a:t>Number</a:t>
            </a:r>
            <a:r>
              <a:rPr lang="en-US" altLang="ja-JP" sz="2800" dirty="0" smtClean="0"/>
              <a:t>(){</a:t>
            </a:r>
          </a:p>
          <a:p>
            <a:r>
              <a:rPr lang="en-US" altLang="ja-JP" sz="2800" dirty="0" smtClean="0"/>
              <a:t>  return number;</a:t>
            </a:r>
          </a:p>
          <a:p>
            <a:r>
              <a:rPr kumimoji="1" lang="en-US" altLang="ja-JP" sz="2800" dirty="0"/>
              <a:t>}</a:t>
            </a:r>
            <a:endParaRPr kumimoji="1" lang="en-US" altLang="ja-JP" sz="2800" dirty="0" smtClean="0"/>
          </a:p>
        </p:txBody>
      </p:sp>
      <p:sp>
        <p:nvSpPr>
          <p:cNvPr id="10" name="テキスト ボックス 9"/>
          <p:cNvSpPr txBox="1"/>
          <p:nvPr/>
        </p:nvSpPr>
        <p:spPr>
          <a:xfrm>
            <a:off x="6857615" y="3781937"/>
            <a:ext cx="1983337"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sz="2800" dirty="0" err="1" smtClean="0"/>
              <a:t>int</a:t>
            </a:r>
            <a:r>
              <a:rPr kumimoji="1" lang="en-US" altLang="ja-JP" sz="2800" dirty="0" smtClean="0"/>
              <a:t> id;</a:t>
            </a:r>
            <a:endParaRPr kumimoji="1" lang="ja-JP" altLang="en-US" sz="2800" dirty="0"/>
          </a:p>
        </p:txBody>
      </p:sp>
      <p:sp>
        <p:nvSpPr>
          <p:cNvPr id="12" name="下矢印 11"/>
          <p:cNvSpPr/>
          <p:nvPr/>
        </p:nvSpPr>
        <p:spPr>
          <a:xfrm rot="16200000">
            <a:off x="4848960" y="2852923"/>
            <a:ext cx="281345" cy="2770589"/>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9" name="テキスト ボックス 8"/>
          <p:cNvSpPr txBox="1"/>
          <p:nvPr/>
        </p:nvSpPr>
        <p:spPr>
          <a:xfrm>
            <a:off x="2953984" y="3581882"/>
            <a:ext cx="3757827"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kumimoji="1" lang="en-US" altLang="ja-JP" sz="2400" b="1" dirty="0" smtClean="0"/>
              <a:t>1. </a:t>
            </a:r>
            <a:r>
              <a:rPr kumimoji="1" lang="ja-JP" altLang="en-US" sz="2400" b="1" dirty="0" smtClean="0"/>
              <a:t>フィールド名の</a:t>
            </a:r>
            <a:r>
              <a:rPr kumimoji="1" lang="en-US" altLang="ja-JP" sz="2400" b="1" dirty="0" smtClean="0"/>
              <a:t>Rename</a:t>
            </a:r>
            <a:endParaRPr kumimoji="1" lang="ja-JP" altLang="en-US" sz="2400" b="1" dirty="0"/>
          </a:p>
        </p:txBody>
      </p:sp>
      <p:sp>
        <p:nvSpPr>
          <p:cNvPr id="8" name="テキスト ボックス 7"/>
          <p:cNvSpPr txBox="1"/>
          <p:nvPr/>
        </p:nvSpPr>
        <p:spPr>
          <a:xfrm>
            <a:off x="3463165" y="4991628"/>
            <a:ext cx="3248646" cy="4616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kumimoji="1" lang="en-US" altLang="ja-JP" sz="2400" b="1" dirty="0" smtClean="0"/>
              <a:t>2. </a:t>
            </a:r>
            <a:r>
              <a:rPr lang="ja-JP" altLang="en-US" sz="2400" b="1" dirty="0" smtClean="0"/>
              <a:t>メソッド</a:t>
            </a:r>
            <a:r>
              <a:rPr lang="ja-JP" altLang="en-US" sz="2400" b="1" dirty="0"/>
              <a:t>名</a:t>
            </a:r>
            <a:r>
              <a:rPr lang="ja-JP" altLang="en-US" sz="2400" b="1" dirty="0" smtClean="0"/>
              <a:t>の</a:t>
            </a:r>
            <a:r>
              <a:rPr kumimoji="1" lang="en-US" altLang="ja-JP" sz="2400" b="1" dirty="0" smtClean="0"/>
              <a:t>Rename</a:t>
            </a:r>
            <a:endParaRPr kumimoji="1" lang="ja-JP" altLang="en-US" sz="2400" b="1" dirty="0"/>
          </a:p>
        </p:txBody>
      </p:sp>
      <p:sp>
        <p:nvSpPr>
          <p:cNvPr id="14" name="テキスト ボックス 13"/>
          <p:cNvSpPr txBox="1"/>
          <p:nvPr/>
        </p:nvSpPr>
        <p:spPr>
          <a:xfrm>
            <a:off x="6857616" y="4922308"/>
            <a:ext cx="1983337" cy="138499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2800" dirty="0" err="1"/>
              <a:t>i</a:t>
            </a:r>
            <a:r>
              <a:rPr lang="en-US" altLang="ja-JP" sz="2800" dirty="0" err="1" smtClean="0"/>
              <a:t>nt</a:t>
            </a:r>
            <a:r>
              <a:rPr lang="en-US" altLang="ja-JP" sz="2800" dirty="0" smtClean="0"/>
              <a:t> </a:t>
            </a:r>
            <a:r>
              <a:rPr lang="en-US" altLang="ja-JP" sz="2800" dirty="0" err="1" smtClean="0"/>
              <a:t>g</a:t>
            </a:r>
            <a:r>
              <a:rPr lang="en-US" altLang="ja-JP" sz="2800" dirty="0" err="1" smtClean="0">
                <a:solidFill>
                  <a:schemeClr val="tx1"/>
                </a:solidFill>
              </a:rPr>
              <a:t>etId</a:t>
            </a:r>
            <a:r>
              <a:rPr lang="en-US" altLang="ja-JP" sz="2800" dirty="0" smtClean="0"/>
              <a:t>(){</a:t>
            </a:r>
          </a:p>
          <a:p>
            <a:r>
              <a:rPr lang="en-US" altLang="ja-JP" sz="2800" dirty="0" smtClean="0"/>
              <a:t>  return id;</a:t>
            </a:r>
          </a:p>
          <a:p>
            <a:r>
              <a:rPr kumimoji="1" lang="en-US" altLang="ja-JP" sz="2800" dirty="0"/>
              <a:t>}</a:t>
            </a:r>
            <a:endParaRPr kumimoji="1" lang="en-US" altLang="ja-JP" sz="2800" dirty="0" smtClean="0"/>
          </a:p>
        </p:txBody>
      </p:sp>
      <p:sp>
        <p:nvSpPr>
          <p:cNvPr id="15" name="下矢印 14"/>
          <p:cNvSpPr/>
          <p:nvPr/>
        </p:nvSpPr>
        <p:spPr>
          <a:xfrm rot="16200000">
            <a:off x="4874495" y="4244690"/>
            <a:ext cx="230274" cy="2770589"/>
          </a:xfrm>
          <a:prstGeom prst="down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cxnSp>
        <p:nvCxnSpPr>
          <p:cNvPr id="11" name="直線コネクタ 10"/>
          <p:cNvCxnSpPr/>
          <p:nvPr/>
        </p:nvCxnSpPr>
        <p:spPr>
          <a:xfrm>
            <a:off x="1811383" y="4171406"/>
            <a:ext cx="8708" cy="820222"/>
          </a:xfrm>
          <a:prstGeom prst="line">
            <a:avLst/>
          </a:prstGeom>
        </p:spPr>
        <p:style>
          <a:lnRef idx="2">
            <a:schemeClr val="accent2"/>
          </a:lnRef>
          <a:fillRef idx="0">
            <a:schemeClr val="accent2"/>
          </a:fillRef>
          <a:effectRef idx="1">
            <a:schemeClr val="accent2"/>
          </a:effectRef>
          <a:fontRef idx="minor">
            <a:schemeClr val="tx1"/>
          </a:fontRef>
        </p:style>
      </p:cxnSp>
      <p:sp>
        <p:nvSpPr>
          <p:cNvPr id="16" name="テキスト ボックス 15"/>
          <p:cNvSpPr txBox="1"/>
          <p:nvPr/>
        </p:nvSpPr>
        <p:spPr>
          <a:xfrm>
            <a:off x="895110" y="4350684"/>
            <a:ext cx="1849961"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ja-JP" altLang="en-US" sz="2400" dirty="0"/>
              <a:t>類似</a:t>
            </a:r>
            <a:r>
              <a:rPr lang="ja-JP" altLang="en-US" sz="2400" dirty="0" smtClean="0"/>
              <a:t>の</a:t>
            </a:r>
            <a:r>
              <a:rPr lang="ja-JP" altLang="en-US" sz="2400" dirty="0"/>
              <a:t>名前</a:t>
            </a:r>
            <a:endParaRPr kumimoji="1" lang="ja-JP" altLang="en-US" sz="2400" dirty="0"/>
          </a:p>
        </p:txBody>
      </p:sp>
    </p:spTree>
    <p:extLst>
      <p:ext uri="{BB962C8B-B14F-4D97-AF65-F5344CB8AC3E}">
        <p14:creationId xmlns:p14="http://schemas.microsoft.com/office/powerpoint/2010/main" val="1293007230"/>
      </p:ext>
    </p:extLst>
  </p:cSld>
  <p:clrMapOvr>
    <a:masterClrMapping/>
  </p:clrMapOvr>
  <mc:AlternateContent xmlns:mc="http://schemas.openxmlformats.org/markup-compatibility/2006" xmlns:p14="http://schemas.microsoft.com/office/powerpoint/2010/main">
    <mc:Choice Requires="p14">
      <p:transition spd="slow" p14:dur="2000" advTm="42199"/>
    </mc:Choice>
    <mc:Fallback xmlns="">
      <p:transition spd="slow" advTm="42199"/>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作業内容の調査</a:t>
            </a:r>
            <a:r>
              <a:rPr lang="en-US" altLang="ja-JP" dirty="0" smtClean="0"/>
              <a:t>(2/2)</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15</a:t>
            </a:fld>
            <a:endParaRPr lang="en-US" altLang="ja-JP">
              <a:solidFill>
                <a:srgbClr val="000000"/>
              </a:solidFill>
            </a:endParaRPr>
          </a:p>
        </p:txBody>
      </p:sp>
      <p:graphicFrame>
        <p:nvGraphicFramePr>
          <p:cNvPr id="5" name="表 4"/>
          <p:cNvGraphicFramePr>
            <a:graphicFrameLocks noGrp="1"/>
          </p:cNvGraphicFramePr>
          <p:nvPr>
            <p:extLst>
              <p:ext uri="{D42A27DB-BD31-4B8C-83A1-F6EECF244321}">
                <p14:modId xmlns:p14="http://schemas.microsoft.com/office/powerpoint/2010/main" val="2076199115"/>
              </p:ext>
            </p:extLst>
          </p:nvPr>
        </p:nvGraphicFramePr>
        <p:xfrm>
          <a:off x="222804" y="1635773"/>
          <a:ext cx="8773279" cy="4456414"/>
        </p:xfrm>
        <a:graphic>
          <a:graphicData uri="http://schemas.openxmlformats.org/drawingml/2006/table">
            <a:tbl>
              <a:tblPr firstRow="1" bandRow="1">
                <a:tableStyleId>{21E4AEA4-8DFA-4A89-87EB-49C32662AFE0}</a:tableStyleId>
              </a:tblPr>
              <a:tblGrid>
                <a:gridCol w="2442106"/>
                <a:gridCol w="2185686"/>
                <a:gridCol w="1135559"/>
                <a:gridCol w="881783"/>
                <a:gridCol w="1074795"/>
                <a:gridCol w="1053350"/>
              </a:tblGrid>
              <a:tr h="446468">
                <a:tc>
                  <a:txBody>
                    <a:bodyPr/>
                    <a:lstStyle/>
                    <a:p>
                      <a:pPr algn="l" fontAlgn="ctr"/>
                      <a:r>
                        <a:rPr lang="ja-JP" altLang="en-US" sz="2000" u="none" strike="noStrike" dirty="0" smtClean="0">
                          <a:effectLst/>
                        </a:rPr>
                        <a:t>リファクタリング１</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tc>
                <a:tc>
                  <a:txBody>
                    <a:bodyPr/>
                    <a:lstStyle/>
                    <a:p>
                      <a:pPr algn="l" fontAlgn="ctr"/>
                      <a:r>
                        <a:rPr lang="ja-JP" altLang="en-US" sz="2000" u="none" strike="noStrike" smtClean="0">
                          <a:effectLst/>
                        </a:rPr>
                        <a:t>リファクタリング２</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tc>
                <a:tc>
                  <a:txBody>
                    <a:bodyPr/>
                    <a:lstStyle/>
                    <a:p>
                      <a:pPr algn="l" fontAlgn="ctr"/>
                      <a:r>
                        <a:rPr lang="ja-JP" altLang="en-US" sz="2000" u="none" strike="noStrike" dirty="0" smtClean="0">
                          <a:effectLst/>
                        </a:rPr>
                        <a:t>実施回数</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lnR w="38100" cap="flat" cmpd="sng" algn="ctr">
                      <a:solidFill>
                        <a:schemeClr val="bg1"/>
                      </a:solidFill>
                      <a:prstDash val="solid"/>
                      <a:round/>
                      <a:headEnd type="none" w="med" len="med"/>
                      <a:tailEnd type="none" w="med" len="med"/>
                    </a:lnR>
                  </a:tcPr>
                </a:tc>
                <a:tc>
                  <a:txBody>
                    <a:bodyPr/>
                    <a:lstStyle/>
                    <a:p>
                      <a:pPr algn="l" fontAlgn="ctr"/>
                      <a:r>
                        <a:rPr lang="ja-JP" altLang="en-US" sz="2000" u="none" strike="noStrike" dirty="0" smtClean="0">
                          <a:effectLst/>
                        </a:rPr>
                        <a:t>調査数</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l" fontAlgn="ctr"/>
                      <a:r>
                        <a:rPr lang="ja-JP" altLang="en-US" sz="2000" u="none" strike="noStrike" smtClean="0">
                          <a:effectLst/>
                        </a:rPr>
                        <a:t>同じ対象</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lnL w="38100" cap="flat" cmpd="sng" algn="ctr">
                      <a:solidFill>
                        <a:schemeClr val="bg1"/>
                      </a:solidFill>
                      <a:prstDash val="solid"/>
                      <a:round/>
                      <a:headEnd type="none" w="med" len="med"/>
                      <a:tailEnd type="none" w="med" len="med"/>
                    </a:lnL>
                  </a:tcPr>
                </a:tc>
                <a:tc>
                  <a:txBody>
                    <a:bodyPr/>
                    <a:lstStyle/>
                    <a:p>
                      <a:pPr algn="l" fontAlgn="ctr"/>
                      <a:r>
                        <a:rPr lang="ja-JP" altLang="en-US" sz="2000" u="none" strike="noStrike" smtClean="0">
                          <a:effectLst/>
                        </a:rPr>
                        <a:t>関係あり</a:t>
                      </a:r>
                      <a:endPar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tc>
              </a:tr>
              <a:tr h="447217">
                <a:tc>
                  <a:txBody>
                    <a:bodyPr/>
                    <a:lstStyle/>
                    <a:p>
                      <a:pPr algn="l" fontAlgn="ctr"/>
                      <a:r>
                        <a:rPr lang="en-US" sz="2000" b="0" i="0" u="none" strike="noStrike" smtClean="0">
                          <a:solidFill>
                            <a:srgbClr val="000000"/>
                          </a:solidFill>
                          <a:effectLst/>
                          <a:latin typeface="+mn-lt"/>
                          <a:ea typeface="ＭＳ Ｐゴシック" panose="020B0600070205080204" pitchFamily="50" charset="-128"/>
                        </a:rPr>
                        <a:t>Move</a:t>
                      </a:r>
                      <a:endParaRPr lang="en-US" sz="2000" b="0" i="0" u="none" strike="noStrike" dirty="0">
                        <a:solidFill>
                          <a:srgbClr val="000000"/>
                        </a:solidFill>
                        <a:effectLst/>
                        <a:latin typeface="+mn-lt"/>
                        <a:ea typeface="ＭＳ Ｐゴシック" panose="020B0600070205080204" pitchFamily="50" charset="-128"/>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2000" u="none" strike="noStrike" smtClean="0">
                          <a:effectLst/>
                        </a:rPr>
                        <a:t>Rename Type</a:t>
                      </a:r>
                      <a:endParaRPr lang="en-US" altLang="ja-JP" sz="2000" b="0" i="0" u="none" strike="noStrike" dirty="0" smtClean="0">
                        <a:solidFill>
                          <a:srgbClr val="000000"/>
                        </a:solidFill>
                        <a:effectLst/>
                        <a:latin typeface="+mn-lt"/>
                        <a:ea typeface="ＭＳ Ｐゴシック" panose="020B0600070205080204" pitchFamily="50" charset="-128"/>
                      </a:endParaRPr>
                    </a:p>
                  </a:txBody>
                  <a:tcPr marL="9525" marR="9525" marT="9525" marB="0" anchor="ctr"/>
                </a:tc>
                <a:tc>
                  <a:txBody>
                    <a:bodyPr/>
                    <a:lstStyle/>
                    <a:p>
                      <a:pPr algn="r" fontAlgn="ctr"/>
                      <a:r>
                        <a:rPr lang="en-US" altLang="ja-JP" sz="2000" u="none" strike="noStrike" smtClean="0">
                          <a:effectLst/>
                        </a:rPr>
                        <a:t>58</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lnR w="38100" cap="flat" cmpd="sng" algn="ctr">
                      <a:solidFill>
                        <a:schemeClr val="bg1"/>
                      </a:solidFill>
                      <a:prstDash val="solid"/>
                      <a:round/>
                      <a:headEnd type="none" w="med" len="med"/>
                      <a:tailEnd type="none" w="med" len="med"/>
                    </a:lnR>
                  </a:tcPr>
                </a:tc>
                <a:tc>
                  <a:txBody>
                    <a:bodyPr/>
                    <a:lstStyle/>
                    <a:p>
                      <a:pPr algn="r" fontAlgn="ctr"/>
                      <a:r>
                        <a:rPr lang="en-US" altLang="ja-JP" sz="2000" u="none" strike="noStrike" smtClean="0">
                          <a:effectLst/>
                        </a:rPr>
                        <a:t>12</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r" fontAlgn="ctr"/>
                      <a:r>
                        <a:rPr lang="en-US" altLang="ja-JP" sz="2000" u="none" strike="noStrike" dirty="0" smtClean="0">
                          <a:effectLst/>
                        </a:rPr>
                        <a:t>4</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lnL w="38100" cap="flat" cmpd="sng" algn="ctr">
                      <a:solidFill>
                        <a:schemeClr val="bg1"/>
                      </a:solidFill>
                      <a:prstDash val="solid"/>
                      <a:round/>
                      <a:headEnd type="none" w="med" len="med"/>
                      <a:tailEnd type="none" w="med" len="med"/>
                    </a:lnL>
                  </a:tcPr>
                </a:tc>
                <a:tc>
                  <a:txBody>
                    <a:bodyPr/>
                    <a:lstStyle/>
                    <a:p>
                      <a:pPr algn="r" fontAlgn="ctr"/>
                      <a:r>
                        <a:rPr lang="en-US" altLang="ja-JP" sz="2000" u="none" strike="noStrike" smtClean="0">
                          <a:effectLst/>
                        </a:rPr>
                        <a:t>3</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tc>
              </a:tr>
              <a:tr h="447217">
                <a:tc>
                  <a:txBody>
                    <a:bodyPr/>
                    <a:lstStyle/>
                    <a:p>
                      <a:pPr algn="l" fontAlgn="ctr"/>
                      <a:r>
                        <a:rPr lang="en-US" sz="2000" u="none" strike="noStrike" smtClean="0">
                          <a:effectLst/>
                        </a:rPr>
                        <a:t>Rename Field</a:t>
                      </a:r>
                      <a:endParaRPr lang="en-US" sz="2000" b="0" i="0" u="none" strike="noStrike" dirty="0">
                        <a:solidFill>
                          <a:srgbClr val="000000"/>
                        </a:solidFill>
                        <a:effectLst/>
                        <a:latin typeface="+mn-lt"/>
                        <a:ea typeface="ＭＳ Ｐゴシック" panose="020B0600070205080204" pitchFamily="50" charset="-128"/>
                      </a:endParaRPr>
                    </a:p>
                  </a:txBody>
                  <a:tcPr marL="9525" marR="9525" marT="9525" marB="0" anchor="ctr"/>
                </a:tc>
                <a:tc>
                  <a:txBody>
                    <a:bodyPr/>
                    <a:lstStyle/>
                    <a:p>
                      <a:pPr algn="l" fontAlgn="ctr"/>
                      <a:r>
                        <a:rPr lang="en-US" sz="2000" u="none" strike="noStrike" smtClean="0">
                          <a:effectLst/>
                        </a:rPr>
                        <a:t>Rename Method</a:t>
                      </a:r>
                      <a:endParaRPr lang="en-US" sz="2000" b="0" i="0" u="none" strike="noStrike" dirty="0">
                        <a:solidFill>
                          <a:srgbClr val="000000"/>
                        </a:solidFill>
                        <a:effectLst/>
                        <a:latin typeface="+mn-lt"/>
                        <a:ea typeface="ＭＳ Ｐゴシック" panose="020B0600070205080204" pitchFamily="50" charset="-128"/>
                      </a:endParaRPr>
                    </a:p>
                  </a:txBody>
                  <a:tcPr marL="9525" marR="9525" marT="9525" marB="0" anchor="ctr"/>
                </a:tc>
                <a:tc>
                  <a:txBody>
                    <a:bodyPr/>
                    <a:lstStyle/>
                    <a:p>
                      <a:pPr algn="r" fontAlgn="ctr"/>
                      <a:r>
                        <a:rPr lang="en-US" altLang="ja-JP" sz="2000" u="none" strike="noStrike" smtClean="0">
                          <a:effectLst/>
                        </a:rPr>
                        <a:t>48</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lnR w="38100" cap="flat" cmpd="sng" algn="ctr">
                      <a:solidFill>
                        <a:schemeClr val="bg1"/>
                      </a:solidFill>
                      <a:prstDash val="solid"/>
                      <a:round/>
                      <a:headEnd type="none" w="med" len="med"/>
                      <a:tailEnd type="none" w="med" len="med"/>
                    </a:lnR>
                  </a:tcPr>
                </a:tc>
                <a:tc>
                  <a:txBody>
                    <a:bodyPr/>
                    <a:lstStyle/>
                    <a:p>
                      <a:pPr algn="r" fontAlgn="ctr"/>
                      <a:r>
                        <a:rPr lang="en-US" altLang="ja-JP" sz="2000" u="none" strike="noStrike" smtClean="0">
                          <a:effectLst/>
                        </a:rPr>
                        <a:t>10</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r" fontAlgn="ctr"/>
                      <a:r>
                        <a:rPr lang="en-US" altLang="ja-JP" sz="2000" u="none" strike="noStrike" smtClean="0">
                          <a:effectLst/>
                        </a:rPr>
                        <a:t>0</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lnL w="38100" cap="flat" cmpd="sng" algn="ctr">
                      <a:solidFill>
                        <a:schemeClr val="bg1"/>
                      </a:solidFill>
                      <a:prstDash val="solid"/>
                      <a:round/>
                      <a:headEnd type="none" w="med" len="med"/>
                      <a:tailEnd type="none" w="med" len="med"/>
                    </a:lnL>
                  </a:tcPr>
                </a:tc>
                <a:tc>
                  <a:txBody>
                    <a:bodyPr/>
                    <a:lstStyle/>
                    <a:p>
                      <a:pPr algn="r" fontAlgn="ctr"/>
                      <a:r>
                        <a:rPr lang="en-US" altLang="ja-JP" sz="2000" u="none" strike="noStrike" smtClean="0">
                          <a:effectLst/>
                        </a:rPr>
                        <a:t>5</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tc>
              </a:tr>
              <a:tr h="447217">
                <a:tc>
                  <a:txBody>
                    <a:bodyPr/>
                    <a:lstStyle/>
                    <a:p>
                      <a:pPr algn="l" fontAlgn="ctr"/>
                      <a:r>
                        <a:rPr lang="en-US" sz="2000" u="none" strike="noStrike" smtClean="0">
                          <a:effectLst/>
                        </a:rPr>
                        <a:t>Rename Type</a:t>
                      </a:r>
                      <a:endParaRPr lang="en-US" sz="2000" b="0" i="0" u="none" strike="noStrike" dirty="0">
                        <a:solidFill>
                          <a:srgbClr val="000000"/>
                        </a:solidFill>
                        <a:effectLst/>
                        <a:latin typeface="+mn-lt"/>
                        <a:ea typeface="ＭＳ Ｐゴシック" panose="020B0600070205080204" pitchFamily="50" charset="-128"/>
                      </a:endParaRPr>
                    </a:p>
                  </a:txBody>
                  <a:tcPr marL="9525" marR="9525" marT="9525" marB="0" anchor="ctr"/>
                </a:tc>
                <a:tc>
                  <a:txBody>
                    <a:bodyPr/>
                    <a:lstStyle/>
                    <a:p>
                      <a:pPr algn="l" fontAlgn="ctr"/>
                      <a:r>
                        <a:rPr lang="en-US" sz="2000" u="none" strike="noStrike" smtClean="0">
                          <a:effectLst/>
                        </a:rPr>
                        <a:t>Rename Method</a:t>
                      </a:r>
                      <a:endParaRPr lang="en-US" sz="2000" b="0" i="0" u="none" strike="noStrike">
                        <a:solidFill>
                          <a:srgbClr val="000000"/>
                        </a:solidFill>
                        <a:effectLst/>
                        <a:latin typeface="+mn-lt"/>
                        <a:ea typeface="ＭＳ Ｐゴシック" panose="020B0600070205080204" pitchFamily="50" charset="-128"/>
                      </a:endParaRPr>
                    </a:p>
                  </a:txBody>
                  <a:tcPr marL="9525" marR="9525" marT="9525" marB="0" anchor="ctr"/>
                </a:tc>
                <a:tc>
                  <a:txBody>
                    <a:bodyPr/>
                    <a:lstStyle/>
                    <a:p>
                      <a:pPr algn="r" fontAlgn="ctr"/>
                      <a:r>
                        <a:rPr lang="en-US" altLang="ja-JP" sz="2000" u="none" strike="noStrike" smtClean="0">
                          <a:effectLst/>
                        </a:rPr>
                        <a:t>32</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lnR w="38100" cap="flat" cmpd="sng" algn="ctr">
                      <a:solidFill>
                        <a:schemeClr val="bg1"/>
                      </a:solidFill>
                      <a:prstDash val="solid"/>
                      <a:round/>
                      <a:headEnd type="none" w="med" len="med"/>
                      <a:tailEnd type="none" w="med" len="med"/>
                    </a:lnR>
                  </a:tcPr>
                </a:tc>
                <a:tc>
                  <a:txBody>
                    <a:bodyPr/>
                    <a:lstStyle/>
                    <a:p>
                      <a:pPr algn="r" fontAlgn="ctr"/>
                      <a:r>
                        <a:rPr lang="en-US" altLang="ja-JP" sz="2000" u="none" strike="noStrike" smtClean="0">
                          <a:effectLst/>
                        </a:rPr>
                        <a:t>10</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r" fontAlgn="ctr"/>
                      <a:r>
                        <a:rPr lang="en-US" altLang="ja-JP" sz="2000" u="none" strike="noStrike" smtClean="0">
                          <a:effectLst/>
                        </a:rPr>
                        <a:t>0</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lnL w="38100" cap="flat" cmpd="sng" algn="ctr">
                      <a:solidFill>
                        <a:schemeClr val="bg1"/>
                      </a:solidFill>
                      <a:prstDash val="solid"/>
                      <a:round/>
                      <a:headEnd type="none" w="med" len="med"/>
                      <a:tailEnd type="none" w="med" len="med"/>
                    </a:lnL>
                  </a:tcPr>
                </a:tc>
                <a:tc>
                  <a:txBody>
                    <a:bodyPr/>
                    <a:lstStyle/>
                    <a:p>
                      <a:pPr algn="r" fontAlgn="ctr"/>
                      <a:r>
                        <a:rPr lang="en-US" altLang="ja-JP" sz="2000" u="none" strike="noStrike" smtClean="0">
                          <a:effectLst/>
                        </a:rPr>
                        <a:t>4</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tc>
              </a:tr>
              <a:tr h="447217">
                <a:tc>
                  <a:txBody>
                    <a:bodyPr/>
                    <a:lstStyle/>
                    <a:p>
                      <a:pPr algn="l" fontAlgn="ctr"/>
                      <a:r>
                        <a:rPr lang="en-US" sz="2000" u="none" strike="noStrike" smtClean="0">
                          <a:effectLst/>
                        </a:rPr>
                        <a:t>Move</a:t>
                      </a:r>
                      <a:endParaRPr lang="en-US" sz="2000" b="0" i="0" u="none" strike="noStrike" dirty="0">
                        <a:solidFill>
                          <a:srgbClr val="000000"/>
                        </a:solidFill>
                        <a:effectLst/>
                        <a:latin typeface="+mn-lt"/>
                        <a:ea typeface="ＭＳ Ｐゴシック" panose="020B0600070205080204" pitchFamily="50" charset="-128"/>
                      </a:endParaRPr>
                    </a:p>
                  </a:txBody>
                  <a:tcPr marL="9525" marR="9525" marT="9525" marB="0" anchor="ctr"/>
                </a:tc>
                <a:tc>
                  <a:txBody>
                    <a:bodyPr/>
                    <a:lstStyle/>
                    <a:p>
                      <a:pPr algn="l" fontAlgn="ctr"/>
                      <a:r>
                        <a:rPr lang="en-US" sz="2000" u="none" strike="noStrike" smtClean="0">
                          <a:effectLst/>
                        </a:rPr>
                        <a:t>Rename Package</a:t>
                      </a:r>
                      <a:endParaRPr lang="en-US" sz="2000" b="0" i="0" u="none" strike="noStrike" dirty="0">
                        <a:solidFill>
                          <a:srgbClr val="000000"/>
                        </a:solidFill>
                        <a:effectLst/>
                        <a:latin typeface="+mn-lt"/>
                        <a:ea typeface="ＭＳ Ｐゴシック" panose="020B0600070205080204" pitchFamily="50" charset="-128"/>
                      </a:endParaRPr>
                    </a:p>
                  </a:txBody>
                  <a:tcPr marL="9525" marR="9525" marT="9525" marB="0" anchor="ctr"/>
                </a:tc>
                <a:tc>
                  <a:txBody>
                    <a:bodyPr/>
                    <a:lstStyle/>
                    <a:p>
                      <a:pPr algn="r" fontAlgn="ctr"/>
                      <a:r>
                        <a:rPr lang="en-US" altLang="ja-JP" sz="2000" u="none" strike="noStrike" smtClean="0">
                          <a:effectLst/>
                        </a:rPr>
                        <a:t>29</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lnR w="38100" cap="flat" cmpd="sng" algn="ctr">
                      <a:solidFill>
                        <a:schemeClr val="bg1"/>
                      </a:solidFill>
                      <a:prstDash val="solid"/>
                      <a:round/>
                      <a:headEnd type="none" w="med" len="med"/>
                      <a:tailEnd type="none" w="med" len="med"/>
                    </a:lnR>
                  </a:tcPr>
                </a:tc>
                <a:tc>
                  <a:txBody>
                    <a:bodyPr/>
                    <a:lstStyle/>
                    <a:p>
                      <a:pPr algn="r" fontAlgn="ctr"/>
                      <a:r>
                        <a:rPr lang="en-US" altLang="ja-JP" sz="2000" u="none" strike="noStrike" smtClean="0">
                          <a:effectLst/>
                        </a:rPr>
                        <a:t>10</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r" fontAlgn="ctr"/>
                      <a:r>
                        <a:rPr lang="en-US" altLang="ja-JP" sz="2000" u="none" strike="noStrike" smtClean="0">
                          <a:effectLst/>
                        </a:rPr>
                        <a:t>1</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lnL w="38100" cap="flat" cmpd="sng" algn="ctr">
                      <a:solidFill>
                        <a:schemeClr val="bg1"/>
                      </a:solidFill>
                      <a:prstDash val="solid"/>
                      <a:round/>
                      <a:headEnd type="none" w="med" len="med"/>
                      <a:tailEnd type="none" w="med" len="med"/>
                    </a:lnL>
                  </a:tcPr>
                </a:tc>
                <a:tc>
                  <a:txBody>
                    <a:bodyPr/>
                    <a:lstStyle/>
                    <a:p>
                      <a:pPr algn="r" fontAlgn="ctr"/>
                      <a:r>
                        <a:rPr lang="en-US" altLang="ja-JP" sz="2000" u="none" strike="noStrike" smtClean="0">
                          <a:effectLst/>
                        </a:rPr>
                        <a:t>7</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tc>
              </a:tr>
              <a:tr h="447217">
                <a:tc>
                  <a:txBody>
                    <a:bodyPr/>
                    <a:lstStyle/>
                    <a:p>
                      <a:pPr algn="l" fontAlgn="ctr"/>
                      <a:r>
                        <a:rPr lang="en-US" altLang="ja-JP" sz="2000" u="none" strike="noStrike" smtClean="0">
                          <a:effectLst/>
                        </a:rPr>
                        <a:t>Rename Type</a:t>
                      </a:r>
                      <a:endParaRPr lang="en-US" sz="2000" b="0" i="0" u="none" strike="noStrike" dirty="0">
                        <a:solidFill>
                          <a:srgbClr val="000000"/>
                        </a:solidFill>
                        <a:effectLst/>
                        <a:latin typeface="+mn-lt"/>
                        <a:ea typeface="ＭＳ Ｐゴシック" panose="020B0600070205080204" pitchFamily="50" charset="-128"/>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2000" u="none" strike="noStrike" smtClean="0">
                          <a:effectLst/>
                        </a:rPr>
                        <a:t>Rename Field</a:t>
                      </a:r>
                      <a:endParaRPr lang="en-US" altLang="ja-JP" sz="2000" b="0" i="0" u="none" strike="noStrike" dirty="0" smtClean="0">
                        <a:solidFill>
                          <a:srgbClr val="000000"/>
                        </a:solidFill>
                        <a:effectLst/>
                        <a:latin typeface="+mn-lt"/>
                        <a:ea typeface="ＭＳ Ｐゴシック" panose="020B0600070205080204" pitchFamily="50" charset="-128"/>
                      </a:endParaRPr>
                    </a:p>
                  </a:txBody>
                  <a:tcPr marL="9525" marR="9525" marT="9525" marB="0" anchor="ctr"/>
                </a:tc>
                <a:tc>
                  <a:txBody>
                    <a:bodyPr/>
                    <a:lstStyle/>
                    <a:p>
                      <a:pPr algn="r" fontAlgn="ctr"/>
                      <a:r>
                        <a:rPr lang="en-US" altLang="ja-JP" sz="2000" u="none" strike="noStrike" smtClean="0">
                          <a:effectLst/>
                        </a:rPr>
                        <a:t>26</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lnR w="38100" cap="flat" cmpd="sng" algn="ctr">
                      <a:solidFill>
                        <a:schemeClr val="bg1"/>
                      </a:solidFill>
                      <a:prstDash val="solid"/>
                      <a:round/>
                      <a:headEnd type="none" w="med" len="med"/>
                      <a:tailEnd type="none" w="med" len="med"/>
                    </a:lnR>
                  </a:tcPr>
                </a:tc>
                <a:tc>
                  <a:txBody>
                    <a:bodyPr/>
                    <a:lstStyle/>
                    <a:p>
                      <a:pPr algn="r" fontAlgn="ctr"/>
                      <a:r>
                        <a:rPr lang="en-US" altLang="ja-JP" sz="2000" u="none" strike="noStrike" smtClean="0">
                          <a:effectLst/>
                        </a:rPr>
                        <a:t>10</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r" fontAlgn="ctr"/>
                      <a:r>
                        <a:rPr lang="en-US" altLang="ja-JP" sz="2000" u="none" strike="noStrike" smtClean="0">
                          <a:effectLst/>
                        </a:rPr>
                        <a:t>0</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lnL w="38100" cap="flat" cmpd="sng" algn="ctr">
                      <a:solidFill>
                        <a:schemeClr val="bg1"/>
                      </a:solidFill>
                      <a:prstDash val="solid"/>
                      <a:round/>
                      <a:headEnd type="none" w="med" len="med"/>
                      <a:tailEnd type="none" w="med" len="med"/>
                    </a:lnL>
                  </a:tcPr>
                </a:tc>
                <a:tc>
                  <a:txBody>
                    <a:bodyPr/>
                    <a:lstStyle/>
                    <a:p>
                      <a:pPr algn="r" fontAlgn="ctr"/>
                      <a:r>
                        <a:rPr lang="en-US" altLang="ja-JP" sz="2000" u="none" strike="noStrike" smtClean="0">
                          <a:effectLst/>
                        </a:rPr>
                        <a:t>3</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tc>
              </a:tr>
              <a:tr h="447217">
                <a:tc>
                  <a:txBody>
                    <a:bodyPr/>
                    <a:lstStyle/>
                    <a:p>
                      <a:pPr algn="l" fontAlgn="ctr"/>
                      <a:r>
                        <a:rPr lang="en-US" sz="2000" u="none" strike="noStrike" smtClean="0">
                          <a:effectLst/>
                        </a:rPr>
                        <a:t>Move Static Member</a:t>
                      </a:r>
                      <a:endParaRPr lang="en-US" sz="2000" b="0" i="0" u="none" strike="noStrike" dirty="0">
                        <a:solidFill>
                          <a:srgbClr val="000000"/>
                        </a:solidFill>
                        <a:effectLst/>
                        <a:latin typeface="+mn-lt"/>
                        <a:ea typeface="ＭＳ Ｐゴシック" panose="020B0600070205080204" pitchFamily="50" charset="-128"/>
                      </a:endParaRPr>
                    </a:p>
                  </a:txBody>
                  <a:tcPr marL="9525" marR="9525" marT="9525" marB="0" anchor="ctr"/>
                </a:tc>
                <a:tc>
                  <a:txBody>
                    <a:bodyPr/>
                    <a:lstStyle/>
                    <a:p>
                      <a:pPr algn="l" fontAlgn="ctr"/>
                      <a:r>
                        <a:rPr lang="en-US" sz="2000" u="none" strike="noStrike" smtClean="0">
                          <a:effectLst/>
                        </a:rPr>
                        <a:t>Rename Field</a:t>
                      </a:r>
                      <a:endParaRPr lang="en-US" sz="2000" b="0" i="0" u="none" strike="noStrike" dirty="0">
                        <a:solidFill>
                          <a:srgbClr val="000000"/>
                        </a:solidFill>
                        <a:effectLst/>
                        <a:latin typeface="+mn-lt"/>
                        <a:ea typeface="ＭＳ Ｐゴシック" panose="020B0600070205080204" pitchFamily="50" charset="-128"/>
                      </a:endParaRPr>
                    </a:p>
                  </a:txBody>
                  <a:tcPr marL="9525" marR="9525" marT="9525" marB="0" anchor="ctr"/>
                </a:tc>
                <a:tc>
                  <a:txBody>
                    <a:bodyPr/>
                    <a:lstStyle/>
                    <a:p>
                      <a:pPr algn="r" fontAlgn="ctr"/>
                      <a:r>
                        <a:rPr lang="en-US" altLang="ja-JP" sz="2000" u="none" strike="noStrike" smtClean="0">
                          <a:effectLst/>
                        </a:rPr>
                        <a:t>15</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lnR w="38100" cap="flat" cmpd="sng" algn="ctr">
                      <a:solidFill>
                        <a:schemeClr val="bg1"/>
                      </a:solidFill>
                      <a:prstDash val="solid"/>
                      <a:round/>
                      <a:headEnd type="none" w="med" len="med"/>
                      <a:tailEnd type="none" w="med" len="med"/>
                    </a:lnR>
                  </a:tcPr>
                </a:tc>
                <a:tc>
                  <a:txBody>
                    <a:bodyPr/>
                    <a:lstStyle/>
                    <a:p>
                      <a:pPr algn="r" fontAlgn="ctr"/>
                      <a:r>
                        <a:rPr lang="en-US" altLang="ja-JP" sz="2000" u="none" strike="noStrike" smtClean="0">
                          <a:effectLst/>
                        </a:rPr>
                        <a:t>15</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r" fontAlgn="ctr"/>
                      <a:r>
                        <a:rPr lang="en-US" altLang="ja-JP" sz="2000" u="none" strike="noStrike" smtClean="0">
                          <a:effectLst/>
                        </a:rPr>
                        <a:t>9</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lnL w="38100" cap="flat" cmpd="sng" algn="ctr">
                      <a:solidFill>
                        <a:schemeClr val="bg1"/>
                      </a:solidFill>
                      <a:prstDash val="solid"/>
                      <a:round/>
                      <a:headEnd type="none" w="med" len="med"/>
                      <a:tailEnd type="none" w="med" len="med"/>
                    </a:lnL>
                  </a:tcPr>
                </a:tc>
                <a:tc>
                  <a:txBody>
                    <a:bodyPr/>
                    <a:lstStyle/>
                    <a:p>
                      <a:pPr algn="r" fontAlgn="ctr"/>
                      <a:r>
                        <a:rPr lang="en-US" altLang="ja-JP" sz="2000" u="none" strike="noStrike" smtClean="0">
                          <a:effectLst/>
                        </a:rPr>
                        <a:t>0</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tc>
              </a:tr>
              <a:tr h="447217">
                <a:tc>
                  <a:txBody>
                    <a:bodyPr/>
                    <a:lstStyle/>
                    <a:p>
                      <a:pPr algn="l" fontAlgn="ctr"/>
                      <a:r>
                        <a:rPr lang="en-US" sz="2000" u="none" strike="noStrike" smtClean="0">
                          <a:effectLst/>
                        </a:rPr>
                        <a:t>Extract Interface</a:t>
                      </a:r>
                      <a:endParaRPr lang="en-US" sz="2000" b="0" i="0" u="none" strike="noStrike" dirty="0">
                        <a:solidFill>
                          <a:srgbClr val="000000"/>
                        </a:solidFill>
                        <a:effectLst/>
                        <a:latin typeface="+mn-lt"/>
                        <a:ea typeface="ＭＳ Ｐゴシック" panose="020B0600070205080204" pitchFamily="50" charset="-128"/>
                      </a:endParaRPr>
                    </a:p>
                  </a:txBody>
                  <a:tcPr marL="9525" marR="9525" marT="9525" marB="0" anchor="ctr"/>
                </a:tc>
                <a:tc>
                  <a:txBody>
                    <a:bodyPr/>
                    <a:lstStyle/>
                    <a:p>
                      <a:pPr algn="l" fontAlgn="ctr"/>
                      <a:r>
                        <a:rPr lang="en-US" sz="2000" u="none" strike="noStrike" smtClean="0">
                          <a:effectLst/>
                        </a:rPr>
                        <a:t>Move</a:t>
                      </a:r>
                      <a:endParaRPr lang="en-US" sz="2000" b="0" i="0" u="none" strike="noStrike" dirty="0">
                        <a:solidFill>
                          <a:srgbClr val="000000"/>
                        </a:solidFill>
                        <a:effectLst/>
                        <a:latin typeface="+mn-lt"/>
                        <a:ea typeface="ＭＳ Ｐゴシック" panose="020B0600070205080204" pitchFamily="50" charset="-128"/>
                      </a:endParaRPr>
                    </a:p>
                  </a:txBody>
                  <a:tcPr marL="9525" marR="9525" marT="9525" marB="0" anchor="ctr"/>
                </a:tc>
                <a:tc>
                  <a:txBody>
                    <a:bodyPr/>
                    <a:lstStyle/>
                    <a:p>
                      <a:pPr algn="r" fontAlgn="ctr"/>
                      <a:r>
                        <a:rPr lang="en-US" altLang="ja-JP" sz="2000" u="none" strike="noStrike" smtClean="0">
                          <a:effectLst/>
                        </a:rPr>
                        <a:t>14</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lnR w="38100" cap="flat" cmpd="sng" algn="ctr">
                      <a:solidFill>
                        <a:schemeClr val="bg1"/>
                      </a:solidFill>
                      <a:prstDash val="solid"/>
                      <a:round/>
                      <a:headEnd type="none" w="med" len="med"/>
                      <a:tailEnd type="none" w="med" len="med"/>
                    </a:lnR>
                  </a:tcPr>
                </a:tc>
                <a:tc>
                  <a:txBody>
                    <a:bodyPr/>
                    <a:lstStyle/>
                    <a:p>
                      <a:pPr algn="r" fontAlgn="ctr"/>
                      <a:r>
                        <a:rPr lang="en-US" altLang="ja-JP" sz="2000" u="none" strike="noStrike" smtClean="0">
                          <a:effectLst/>
                        </a:rPr>
                        <a:t>14</a:t>
                      </a:r>
                      <a:endParaRPr lang="en-US" altLang="ja-JP" sz="2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r" fontAlgn="ctr"/>
                      <a:r>
                        <a:rPr lang="en-US" altLang="ja-JP" sz="2000" u="none" strike="noStrike" smtClean="0">
                          <a:effectLst/>
                        </a:rPr>
                        <a:t>10</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lnL w="38100" cap="flat" cmpd="sng" algn="ctr">
                      <a:solidFill>
                        <a:schemeClr val="bg1"/>
                      </a:solidFill>
                      <a:prstDash val="solid"/>
                      <a:round/>
                      <a:headEnd type="none" w="med" len="med"/>
                      <a:tailEnd type="none" w="med" len="med"/>
                    </a:lnL>
                  </a:tcPr>
                </a:tc>
                <a:tc>
                  <a:txBody>
                    <a:bodyPr/>
                    <a:lstStyle/>
                    <a:p>
                      <a:pPr algn="r" fontAlgn="ctr"/>
                      <a:r>
                        <a:rPr lang="en-US" altLang="ja-JP" sz="2000" u="none" strike="noStrike" smtClean="0">
                          <a:effectLst/>
                        </a:rPr>
                        <a:t>2</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tc>
              </a:tr>
              <a:tr h="879427">
                <a:tc>
                  <a:txBody>
                    <a:bodyPr/>
                    <a:lstStyle/>
                    <a:p>
                      <a:pPr algn="l" fontAlgn="ctr"/>
                      <a:r>
                        <a:rPr lang="en-US" sz="2000" u="none" strike="noStrike" dirty="0" smtClean="0">
                          <a:effectLst/>
                        </a:rPr>
                        <a:t>Rename Local Variable</a:t>
                      </a:r>
                      <a:endParaRPr lang="en-US" sz="2000" b="0" i="0" u="none" strike="noStrike" dirty="0">
                        <a:solidFill>
                          <a:srgbClr val="000000"/>
                        </a:solidFill>
                        <a:effectLst/>
                        <a:latin typeface="+mn-lt"/>
                        <a:ea typeface="ＭＳ Ｐゴシック" panose="020B0600070205080204" pitchFamily="50" charset="-128"/>
                      </a:endParaRPr>
                    </a:p>
                  </a:txBody>
                  <a:tcPr marL="9525" marR="9525" marT="9525" marB="0" anchor="ctr"/>
                </a:tc>
                <a:tc>
                  <a:txBody>
                    <a:bodyPr/>
                    <a:lstStyle/>
                    <a:p>
                      <a:pPr algn="l" fontAlgn="ctr"/>
                      <a:r>
                        <a:rPr lang="en-US" sz="2000" u="none" strike="noStrike" dirty="0" smtClean="0">
                          <a:effectLst/>
                        </a:rPr>
                        <a:t>Rename Field</a:t>
                      </a:r>
                      <a:endParaRPr lang="en-US" sz="2000" b="0" i="0" u="none" strike="noStrike" dirty="0">
                        <a:solidFill>
                          <a:srgbClr val="000000"/>
                        </a:solidFill>
                        <a:effectLst/>
                        <a:latin typeface="+mn-lt"/>
                        <a:ea typeface="ＭＳ Ｐゴシック" panose="020B0600070205080204" pitchFamily="50" charset="-128"/>
                      </a:endParaRPr>
                    </a:p>
                  </a:txBody>
                  <a:tcPr marL="9525" marR="9525" marT="9525" marB="0" anchor="ctr"/>
                </a:tc>
                <a:tc>
                  <a:txBody>
                    <a:bodyPr/>
                    <a:lstStyle/>
                    <a:p>
                      <a:pPr algn="r" fontAlgn="ctr"/>
                      <a:r>
                        <a:rPr lang="en-US" altLang="ja-JP" sz="2000" u="none" strike="noStrike" smtClean="0">
                          <a:effectLst/>
                        </a:rPr>
                        <a:t>12</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lnR w="38100" cap="flat" cmpd="sng" algn="ctr">
                      <a:solidFill>
                        <a:schemeClr val="bg1"/>
                      </a:solidFill>
                      <a:prstDash val="solid"/>
                      <a:round/>
                      <a:headEnd type="none" w="med" len="med"/>
                      <a:tailEnd type="none" w="med" len="med"/>
                    </a:lnR>
                  </a:tcPr>
                </a:tc>
                <a:tc>
                  <a:txBody>
                    <a:bodyPr/>
                    <a:lstStyle/>
                    <a:p>
                      <a:pPr algn="r" fontAlgn="ctr"/>
                      <a:r>
                        <a:rPr lang="en-US" altLang="ja-JP" sz="2000" u="none" strike="noStrike" dirty="0" smtClean="0">
                          <a:effectLst/>
                        </a:rPr>
                        <a:t>12</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r" fontAlgn="ctr"/>
                      <a:r>
                        <a:rPr lang="en-US" altLang="ja-JP" sz="2000" u="none" strike="noStrike" smtClean="0">
                          <a:effectLst/>
                        </a:rPr>
                        <a:t>0</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lnL w="38100" cap="flat" cmpd="sng" algn="ctr">
                      <a:solidFill>
                        <a:schemeClr val="bg1"/>
                      </a:solidFill>
                      <a:prstDash val="solid"/>
                      <a:round/>
                      <a:headEnd type="none" w="med" len="med"/>
                      <a:tailEnd type="none" w="med" len="med"/>
                    </a:lnL>
                  </a:tcPr>
                </a:tc>
                <a:tc>
                  <a:txBody>
                    <a:bodyPr/>
                    <a:lstStyle/>
                    <a:p>
                      <a:pPr algn="r" fontAlgn="ctr"/>
                      <a:r>
                        <a:rPr lang="en-US" altLang="ja-JP" sz="2000" u="none" strike="noStrike" dirty="0" smtClean="0">
                          <a:effectLst/>
                        </a:rPr>
                        <a:t>7</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050" marR="9050" marT="9050" marB="0" anchor="ctr"/>
                </a:tc>
              </a:tr>
            </a:tbl>
          </a:graphicData>
        </a:graphic>
      </p:graphicFrame>
    </p:spTree>
    <p:extLst>
      <p:ext uri="{BB962C8B-B14F-4D97-AF65-F5344CB8AC3E}">
        <p14:creationId xmlns:p14="http://schemas.microsoft.com/office/powerpoint/2010/main" val="3531269500"/>
      </p:ext>
    </p:extLst>
  </p:cSld>
  <p:clrMapOvr>
    <a:masterClrMapping/>
  </p:clrMapOvr>
  <mc:AlternateContent xmlns:mc="http://schemas.openxmlformats.org/markup-compatibility/2006" xmlns:p14="http://schemas.microsoft.com/office/powerpoint/2010/main">
    <mc:Choice Requires="p14">
      <p:transition spd="slow" p14:dur="2000" advTm="34573"/>
    </mc:Choice>
    <mc:Fallback xmlns="">
      <p:transition spd="slow" advTm="34573"/>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ja-JP" altLang="en-US" sz="3000" dirty="0" smtClean="0"/>
              <a:t>ある要素を移動したとき</a:t>
            </a:r>
            <a:r>
              <a:rPr lang="en-US" altLang="ja-JP" sz="3000" dirty="0" smtClean="0"/>
              <a:t>, </a:t>
            </a:r>
            <a:r>
              <a:rPr lang="ja-JP" altLang="en-US" sz="3000" dirty="0" smtClean="0"/>
              <a:t>それに合わせて名前を変更する場合が多い</a:t>
            </a:r>
            <a:endParaRPr lang="en-US" altLang="ja-JP" sz="3000" dirty="0" smtClean="0"/>
          </a:p>
          <a:p>
            <a:pPr lvl="1"/>
            <a:r>
              <a:rPr lang="en-US" altLang="ja-JP" sz="2600" dirty="0" smtClean="0"/>
              <a:t>Move</a:t>
            </a:r>
            <a:r>
              <a:rPr lang="ja-JP" altLang="en-US" sz="2600" dirty="0" smtClean="0"/>
              <a:t>と</a:t>
            </a:r>
            <a:r>
              <a:rPr lang="en-US" altLang="ja-JP" sz="2600" dirty="0" smtClean="0"/>
              <a:t>Rename</a:t>
            </a:r>
            <a:r>
              <a:rPr lang="ja-JP" altLang="en-US" sz="2600" dirty="0" smtClean="0"/>
              <a:t>の対象が同じ場合</a:t>
            </a:r>
            <a:endParaRPr lang="en-US" altLang="ja-JP" sz="2600" dirty="0" smtClean="0"/>
          </a:p>
          <a:p>
            <a:pPr lvl="2"/>
            <a:r>
              <a:rPr lang="ja-JP" altLang="en-US" sz="2200" dirty="0" smtClean="0"/>
              <a:t>パッケージ</a:t>
            </a:r>
            <a:r>
              <a:rPr lang="en-US" altLang="ja-JP" sz="2200" dirty="0" smtClean="0"/>
              <a:t>, </a:t>
            </a:r>
            <a:r>
              <a:rPr lang="ja-JP" altLang="en-US" sz="2200" dirty="0" smtClean="0"/>
              <a:t>クラス</a:t>
            </a:r>
            <a:r>
              <a:rPr lang="en-US" altLang="ja-JP" sz="2200" dirty="0" smtClean="0"/>
              <a:t>,</a:t>
            </a:r>
            <a:r>
              <a:rPr lang="ja-JP" altLang="en-US" sz="2200" dirty="0" smtClean="0"/>
              <a:t>フィールドなどの移動</a:t>
            </a:r>
            <a:endParaRPr lang="en-US" altLang="ja-JP" sz="2200" dirty="0" smtClean="0"/>
          </a:p>
          <a:p>
            <a:pPr lvl="2"/>
            <a:r>
              <a:rPr lang="ja-JP" altLang="en-US" sz="2200" dirty="0" smtClean="0"/>
              <a:t>移動した要素の名前を変更する</a:t>
            </a:r>
            <a:endParaRPr lang="en-US" altLang="ja-JP" sz="2200" dirty="0" smtClean="0"/>
          </a:p>
          <a:p>
            <a:pPr lvl="2"/>
            <a:endParaRPr lang="en-US" altLang="ja-JP" sz="2200" dirty="0" smtClean="0"/>
          </a:p>
          <a:p>
            <a:pPr lvl="1"/>
            <a:r>
              <a:rPr lang="en-US" altLang="ja-JP" sz="2600" dirty="0" smtClean="0"/>
              <a:t>Move</a:t>
            </a:r>
            <a:r>
              <a:rPr lang="ja-JP" altLang="en-US" sz="2600" dirty="0" smtClean="0"/>
              <a:t>と</a:t>
            </a:r>
            <a:r>
              <a:rPr lang="en-US" altLang="ja-JP" sz="2600" dirty="0" smtClean="0"/>
              <a:t>Rename</a:t>
            </a:r>
            <a:r>
              <a:rPr lang="ja-JP" altLang="en-US" sz="2600" dirty="0" smtClean="0"/>
              <a:t>の対象が関係する場合</a:t>
            </a:r>
            <a:endParaRPr lang="en-US" altLang="ja-JP" sz="2600" dirty="0" smtClean="0"/>
          </a:p>
          <a:p>
            <a:pPr lvl="2"/>
            <a:r>
              <a:rPr lang="ja-JP" altLang="en-US" sz="2200" dirty="0" smtClean="0"/>
              <a:t>クラス</a:t>
            </a:r>
            <a:r>
              <a:rPr lang="en-US" altLang="ja-JP" sz="2200" dirty="0" smtClean="0"/>
              <a:t>, </a:t>
            </a:r>
            <a:r>
              <a:rPr lang="ja-JP" altLang="en-US" sz="2200" dirty="0" smtClean="0"/>
              <a:t>フィールド</a:t>
            </a:r>
            <a:r>
              <a:rPr lang="en-US" altLang="ja-JP" sz="2200" dirty="0" smtClean="0"/>
              <a:t>, </a:t>
            </a:r>
            <a:r>
              <a:rPr lang="ja-JP" altLang="en-US" sz="2200" dirty="0" smtClean="0"/>
              <a:t>メソッドなどの移動</a:t>
            </a:r>
            <a:endParaRPr lang="en-US" altLang="ja-JP" sz="2200" dirty="0" smtClean="0"/>
          </a:p>
          <a:p>
            <a:pPr lvl="2"/>
            <a:r>
              <a:rPr lang="ja-JP" altLang="en-US" sz="2200" dirty="0" smtClean="0"/>
              <a:t>宛先のパッケージやクラスの名前を変更する</a:t>
            </a:r>
            <a:endParaRPr lang="en-US" altLang="ja-JP" sz="22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16</a:t>
            </a:fld>
            <a:endParaRPr lang="en-US" altLang="ja-JP" dirty="0">
              <a:solidFill>
                <a:srgbClr val="000000"/>
              </a:solidFill>
            </a:endParaRPr>
          </a:p>
        </p:txBody>
      </p:sp>
      <p:sp>
        <p:nvSpPr>
          <p:cNvPr id="6" name="タイトル 1"/>
          <p:cNvSpPr txBox="1">
            <a:spLocks/>
          </p:cNvSpPr>
          <p:nvPr/>
        </p:nvSpPr>
        <p:spPr bwMode="auto">
          <a:xfrm>
            <a:off x="246743" y="274638"/>
            <a:ext cx="8548914"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a:lstStyle>
          <a:p>
            <a:r>
              <a:rPr lang="en-US" altLang="ja-JP" sz="3600" kern="0" dirty="0" smtClean="0"/>
              <a:t>Move</a:t>
            </a:r>
            <a:r>
              <a:rPr lang="ja-JP" altLang="en-US" sz="3600" kern="0" dirty="0" smtClean="0"/>
              <a:t>と</a:t>
            </a:r>
            <a:r>
              <a:rPr lang="en-US" altLang="ja-JP" sz="3600" kern="0" dirty="0" smtClean="0"/>
              <a:t>Rename</a:t>
            </a:r>
            <a:r>
              <a:rPr lang="ja-JP" altLang="en-US" sz="3600" kern="0" dirty="0"/>
              <a:t>の作業内容</a:t>
            </a:r>
          </a:p>
        </p:txBody>
      </p:sp>
    </p:spTree>
    <p:extLst>
      <p:ext uri="{BB962C8B-B14F-4D97-AF65-F5344CB8AC3E}">
        <p14:creationId xmlns:p14="http://schemas.microsoft.com/office/powerpoint/2010/main" val="2569871829"/>
      </p:ext>
    </p:extLst>
  </p:cSld>
  <p:clrMapOvr>
    <a:masterClrMapping/>
  </p:clrMapOvr>
  <mc:AlternateContent xmlns:mc="http://schemas.openxmlformats.org/markup-compatibility/2006" xmlns:p14="http://schemas.microsoft.com/office/powerpoint/2010/main">
    <mc:Choice Requires="p14">
      <p:transition spd="slow" p14:dur="2000" advTm="47083"/>
    </mc:Choice>
    <mc:Fallback xmlns="">
      <p:transition spd="slow" advTm="47083"/>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p:cNvPicPr>
            <a:picLocks noChangeAspect="1"/>
          </p:cNvPicPr>
          <p:nvPr/>
        </p:nvPicPr>
        <p:blipFill rotWithShape="1">
          <a:blip r:embed="rId3">
            <a:extLst>
              <a:ext uri="{28A0092B-C50C-407E-A947-70E740481C1C}">
                <a14:useLocalDpi xmlns:a14="http://schemas.microsoft.com/office/drawing/2010/main" val="0"/>
              </a:ext>
            </a:extLst>
          </a:blip>
          <a:srcRect l="26836" t="20138" r="13638" b="36038"/>
          <a:stretch/>
        </p:blipFill>
        <p:spPr>
          <a:xfrm>
            <a:off x="4641149" y="2799158"/>
            <a:ext cx="4107564" cy="1889980"/>
          </a:xfrm>
          <a:prstGeom prst="rect">
            <a:avLst/>
          </a:prstGeom>
        </p:spPr>
      </p:pic>
      <p:pic>
        <p:nvPicPr>
          <p:cNvPr id="12" name="図 11"/>
          <p:cNvPicPr>
            <a:picLocks noChangeAspect="1"/>
          </p:cNvPicPr>
          <p:nvPr/>
        </p:nvPicPr>
        <p:blipFill rotWithShape="1">
          <a:blip r:embed="rId4">
            <a:extLst>
              <a:ext uri="{28A0092B-C50C-407E-A947-70E740481C1C}">
                <a14:useLocalDpi xmlns:a14="http://schemas.microsoft.com/office/drawing/2010/main" val="0"/>
              </a:ext>
            </a:extLst>
          </a:blip>
          <a:srcRect l="26698" t="18712" r="28219" b="47754"/>
          <a:stretch/>
        </p:blipFill>
        <p:spPr>
          <a:xfrm>
            <a:off x="359378" y="2781984"/>
            <a:ext cx="4099789" cy="1905947"/>
          </a:xfrm>
          <a:prstGeom prst="rect">
            <a:avLst/>
          </a:prstGeom>
        </p:spPr>
      </p:pic>
      <p:sp>
        <p:nvSpPr>
          <p:cNvPr id="3" name="コンテンツ プレースホルダー 2"/>
          <p:cNvSpPr>
            <a:spLocks noGrp="1"/>
          </p:cNvSpPr>
          <p:nvPr>
            <p:ph idx="1"/>
          </p:nvPr>
        </p:nvSpPr>
        <p:spPr>
          <a:xfrm>
            <a:off x="359378" y="1600202"/>
            <a:ext cx="8436279" cy="975000"/>
          </a:xfrm>
        </p:spPr>
        <p:txBody>
          <a:bodyPr/>
          <a:lstStyle/>
          <a:p>
            <a:r>
              <a:rPr lang="en-US" altLang="ja-JP" sz="3000" dirty="0"/>
              <a:t>Move</a:t>
            </a:r>
            <a:r>
              <a:rPr lang="ja-JP" altLang="en-US" sz="3000" dirty="0"/>
              <a:t>と</a:t>
            </a:r>
            <a:r>
              <a:rPr lang="en-US" altLang="ja-JP" sz="3000" dirty="0"/>
              <a:t>Rename</a:t>
            </a:r>
            <a:r>
              <a:rPr lang="ja-JP" altLang="en-US" sz="3000" dirty="0"/>
              <a:t>の対象が同じ場合</a:t>
            </a:r>
            <a:endParaRPr lang="en-US" altLang="ja-JP" sz="3000" dirty="0"/>
          </a:p>
          <a:p>
            <a:pPr lvl="1"/>
            <a:r>
              <a:rPr lang="en-US" altLang="ja-JP" sz="2600" dirty="0" smtClean="0"/>
              <a:t>Move</a:t>
            </a:r>
            <a:r>
              <a:rPr lang="ja-JP" altLang="en-US" sz="2400" dirty="0" smtClean="0"/>
              <a:t>のダイアログで新しい名前を入力できる</a:t>
            </a:r>
            <a:r>
              <a:rPr lang="ja-JP" altLang="en-US" sz="2400" dirty="0"/>
              <a:t>ように</a:t>
            </a:r>
            <a:r>
              <a:rPr lang="ja-JP" altLang="en-US" sz="2400" dirty="0" smtClean="0"/>
              <a:t>する</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17</a:t>
            </a:fld>
            <a:endParaRPr lang="en-US" altLang="ja-JP" dirty="0">
              <a:solidFill>
                <a:srgbClr val="000000"/>
              </a:solidFill>
            </a:endParaRPr>
          </a:p>
        </p:txBody>
      </p:sp>
      <p:sp>
        <p:nvSpPr>
          <p:cNvPr id="6" name="タイトル 1"/>
          <p:cNvSpPr txBox="1">
            <a:spLocks/>
          </p:cNvSpPr>
          <p:nvPr/>
        </p:nvSpPr>
        <p:spPr bwMode="auto">
          <a:xfrm>
            <a:off x="246743" y="274638"/>
            <a:ext cx="8548914"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a:lstStyle>
          <a:p>
            <a:r>
              <a:rPr lang="en-US" altLang="ja-JP" sz="3600" kern="0" dirty="0" smtClean="0"/>
              <a:t>Move</a:t>
            </a:r>
            <a:r>
              <a:rPr lang="ja-JP" altLang="en-US" sz="3600" kern="0" dirty="0" smtClean="0"/>
              <a:t>と</a:t>
            </a:r>
            <a:r>
              <a:rPr lang="en-US" altLang="ja-JP" sz="3600" kern="0" dirty="0" smtClean="0"/>
              <a:t>Rename</a:t>
            </a:r>
            <a:r>
              <a:rPr lang="ja-JP" altLang="en-US" sz="3600" kern="0" dirty="0" smtClean="0"/>
              <a:t>の支援方法</a:t>
            </a:r>
            <a:endParaRPr lang="ja-JP" altLang="en-US" sz="3600" kern="0" dirty="0"/>
          </a:p>
        </p:txBody>
      </p:sp>
      <p:sp>
        <p:nvSpPr>
          <p:cNvPr id="5" name="正方形/長方形 4"/>
          <p:cNvSpPr/>
          <p:nvPr/>
        </p:nvSpPr>
        <p:spPr>
          <a:xfrm>
            <a:off x="4673193" y="2906663"/>
            <a:ext cx="4043476" cy="25485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7" name="テキスト ボックス 6"/>
          <p:cNvSpPr txBox="1"/>
          <p:nvPr/>
        </p:nvSpPr>
        <p:spPr>
          <a:xfrm>
            <a:off x="2409272" y="3287684"/>
            <a:ext cx="3965548" cy="369332"/>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dirty="0" smtClean="0"/>
              <a:t>新しい名前を入力する項目を追加する</a:t>
            </a:r>
            <a:endParaRPr kumimoji="1" lang="ja-JP" altLang="en-US" dirty="0"/>
          </a:p>
        </p:txBody>
      </p:sp>
      <p:sp>
        <p:nvSpPr>
          <p:cNvPr id="8" name="正方形/長方形 7"/>
          <p:cNvSpPr/>
          <p:nvPr/>
        </p:nvSpPr>
        <p:spPr>
          <a:xfrm>
            <a:off x="448485" y="2986447"/>
            <a:ext cx="3255319" cy="4571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9" name="右矢印 8"/>
          <p:cNvSpPr/>
          <p:nvPr/>
        </p:nvSpPr>
        <p:spPr>
          <a:xfrm rot="10800000">
            <a:off x="3758425" y="2944533"/>
            <a:ext cx="848238" cy="216988"/>
          </a:xfrm>
          <a:prstGeom prst="right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1" name="コンテンツ プレースホルダー 2"/>
          <p:cNvSpPr txBox="1">
            <a:spLocks/>
          </p:cNvSpPr>
          <p:nvPr/>
        </p:nvSpPr>
        <p:spPr bwMode="auto">
          <a:xfrm>
            <a:off x="359378" y="4911887"/>
            <a:ext cx="8436279" cy="112740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en-US" altLang="ja-JP" sz="2800" dirty="0"/>
              <a:t>Move</a:t>
            </a:r>
            <a:r>
              <a:rPr lang="ja-JP" altLang="en-US" sz="2800" dirty="0"/>
              <a:t>と</a:t>
            </a:r>
            <a:r>
              <a:rPr lang="en-US" altLang="ja-JP" sz="2800" dirty="0"/>
              <a:t>Rename</a:t>
            </a:r>
            <a:r>
              <a:rPr lang="ja-JP" altLang="en-US" sz="2800" dirty="0"/>
              <a:t>の対象が関係する場合</a:t>
            </a:r>
            <a:endParaRPr lang="en-US" altLang="ja-JP" sz="2800" dirty="0"/>
          </a:p>
          <a:p>
            <a:pPr lvl="1"/>
            <a:r>
              <a:rPr lang="en-US" altLang="ja-JP" sz="2600" kern="0" dirty="0" smtClean="0"/>
              <a:t>Move</a:t>
            </a:r>
            <a:r>
              <a:rPr lang="ja-JP" altLang="en-US" sz="2600" kern="0" dirty="0" smtClean="0"/>
              <a:t>の後に</a:t>
            </a:r>
            <a:r>
              <a:rPr lang="en-US" altLang="ja-JP" sz="2600" kern="0" dirty="0" smtClean="0"/>
              <a:t>,</a:t>
            </a:r>
            <a:r>
              <a:rPr lang="ja-JP" altLang="en-US" sz="2600" kern="0" dirty="0"/>
              <a:t>関係する要素へ</a:t>
            </a:r>
            <a:r>
              <a:rPr lang="en-US" altLang="ja-JP" sz="2600" kern="0" dirty="0" smtClean="0"/>
              <a:t>Rename</a:t>
            </a:r>
            <a:r>
              <a:rPr lang="ja-JP" altLang="en-US" sz="2600" kern="0" dirty="0"/>
              <a:t>を</a:t>
            </a:r>
            <a:r>
              <a:rPr lang="ja-JP" altLang="en-US" sz="2600" kern="0" dirty="0" smtClean="0"/>
              <a:t>推薦する</a:t>
            </a:r>
            <a:endParaRPr lang="en-US" altLang="ja-JP" sz="2600" kern="0" dirty="0" smtClean="0"/>
          </a:p>
        </p:txBody>
      </p:sp>
    </p:spTree>
    <p:extLst>
      <p:ext uri="{BB962C8B-B14F-4D97-AF65-F5344CB8AC3E}">
        <p14:creationId xmlns:p14="http://schemas.microsoft.com/office/powerpoint/2010/main" val="3301637066"/>
      </p:ext>
    </p:extLst>
  </p:cSld>
  <p:clrMapOvr>
    <a:masterClrMapping/>
  </p:clrMapOvr>
  <mc:AlternateContent xmlns:mc="http://schemas.openxmlformats.org/markup-compatibility/2006" xmlns:p14="http://schemas.microsoft.com/office/powerpoint/2010/main">
    <mc:Choice Requires="p14">
      <p:transition spd="slow" p14:dur="2000" advTm="27069"/>
    </mc:Choice>
    <mc:Fallback xmlns="">
      <p:transition spd="slow" advTm="27069"/>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20687" y="1600201"/>
            <a:ext cx="8291513" cy="4689388"/>
          </a:xfrm>
        </p:spPr>
        <p:txBody>
          <a:bodyPr/>
          <a:lstStyle/>
          <a:p>
            <a:r>
              <a:rPr lang="en-US" altLang="ja-JP" sz="3000" dirty="0"/>
              <a:t>Rename</a:t>
            </a:r>
            <a:r>
              <a:rPr lang="ja-JP" altLang="en-US" sz="3000" dirty="0"/>
              <a:t>は対象</a:t>
            </a:r>
            <a:r>
              <a:rPr lang="ja-JP" altLang="en-US" sz="3000" dirty="0" smtClean="0"/>
              <a:t>の種類</a:t>
            </a:r>
            <a:r>
              <a:rPr lang="ja-JP" altLang="en-US" sz="3000" dirty="0"/>
              <a:t>に関係</a:t>
            </a:r>
            <a:r>
              <a:rPr lang="ja-JP" altLang="en-US" sz="3000" dirty="0" smtClean="0"/>
              <a:t>なく</a:t>
            </a:r>
            <a:r>
              <a:rPr lang="en-US" altLang="ja-JP" sz="3000" dirty="0" smtClean="0"/>
              <a:t>, </a:t>
            </a:r>
            <a:r>
              <a:rPr lang="ja-JP" altLang="en-US" sz="3000" dirty="0" smtClean="0"/>
              <a:t>関連する要素を対象に</a:t>
            </a:r>
            <a:r>
              <a:rPr lang="ja-JP" altLang="en-US" sz="3000" dirty="0"/>
              <a:t>連続して実施される場合が</a:t>
            </a:r>
            <a:r>
              <a:rPr lang="ja-JP" altLang="en-US" sz="3000" dirty="0" smtClean="0"/>
              <a:t>多い</a:t>
            </a:r>
            <a:endParaRPr lang="en-US" altLang="ja-JP" sz="3000" dirty="0" smtClean="0"/>
          </a:p>
          <a:p>
            <a:endParaRPr lang="en-US" altLang="ja-JP" sz="3000" dirty="0"/>
          </a:p>
          <a:p>
            <a:r>
              <a:rPr lang="ja-JP" altLang="en-US" sz="3000" dirty="0" smtClean="0"/>
              <a:t>例）ローカル変数名とフィールド名の</a:t>
            </a:r>
            <a:r>
              <a:rPr lang="en-US" altLang="ja-JP" sz="3000" dirty="0" smtClean="0"/>
              <a:t>Rename</a:t>
            </a:r>
          </a:p>
          <a:p>
            <a:pPr lvl="1"/>
            <a:r>
              <a:rPr lang="ja-JP" altLang="en-US" sz="2600" dirty="0" smtClean="0"/>
              <a:t>コンストラクタや</a:t>
            </a:r>
            <a:r>
              <a:rPr lang="en-US" altLang="ja-JP" sz="2600" dirty="0" smtClean="0"/>
              <a:t>getter, setter</a:t>
            </a:r>
            <a:r>
              <a:rPr lang="ja-JP" altLang="en-US" sz="2600" dirty="0" smtClean="0"/>
              <a:t>のローカル変数名と</a:t>
            </a:r>
            <a:r>
              <a:rPr lang="en-US" altLang="ja-JP" sz="2600" dirty="0" smtClean="0"/>
              <a:t>, </a:t>
            </a:r>
            <a:r>
              <a:rPr lang="ja-JP" altLang="en-US" sz="2600" dirty="0" smtClean="0"/>
              <a:t>それに対応</a:t>
            </a:r>
            <a:r>
              <a:rPr lang="ja-JP" altLang="en-US" sz="2600" dirty="0"/>
              <a:t>する</a:t>
            </a:r>
            <a:r>
              <a:rPr lang="ja-JP" altLang="en-US" sz="2600" dirty="0" smtClean="0"/>
              <a:t>フィールドの名前を連続して変更する</a:t>
            </a:r>
            <a:endParaRPr lang="en-US" altLang="ja-JP" sz="26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18</a:t>
            </a:fld>
            <a:endParaRPr lang="en-US" altLang="ja-JP" dirty="0">
              <a:solidFill>
                <a:srgbClr val="000000"/>
              </a:solidFill>
            </a:endParaRPr>
          </a:p>
        </p:txBody>
      </p:sp>
      <p:sp>
        <p:nvSpPr>
          <p:cNvPr id="6" name="タイトル 1"/>
          <p:cNvSpPr>
            <a:spLocks noGrp="1"/>
          </p:cNvSpPr>
          <p:nvPr>
            <p:ph type="title"/>
          </p:nvPr>
        </p:nvSpPr>
        <p:spPr>
          <a:xfrm>
            <a:off x="246743" y="274638"/>
            <a:ext cx="8548914" cy="1143000"/>
          </a:xfrm>
        </p:spPr>
        <p:txBody>
          <a:bodyPr/>
          <a:lstStyle/>
          <a:p>
            <a:r>
              <a:rPr lang="en-US" altLang="ja-JP" sz="3600" dirty="0" smtClean="0"/>
              <a:t>Rename</a:t>
            </a:r>
            <a:r>
              <a:rPr lang="ja-JP" altLang="en-US" sz="3600" dirty="0" smtClean="0"/>
              <a:t>と</a:t>
            </a:r>
            <a:r>
              <a:rPr lang="en-US" altLang="ja-JP" sz="3600" dirty="0" smtClean="0"/>
              <a:t>Rename</a:t>
            </a:r>
            <a:r>
              <a:rPr lang="ja-JP" altLang="en-US" sz="3600" dirty="0" smtClean="0"/>
              <a:t>の作業内容</a:t>
            </a:r>
            <a:endParaRPr kumimoji="1" lang="ja-JP" altLang="en-US" sz="3600" dirty="0"/>
          </a:p>
        </p:txBody>
      </p:sp>
    </p:spTree>
    <p:extLst>
      <p:ext uri="{BB962C8B-B14F-4D97-AF65-F5344CB8AC3E}">
        <p14:creationId xmlns:p14="http://schemas.microsoft.com/office/powerpoint/2010/main" val="2616541866"/>
      </p:ext>
    </p:extLst>
  </p:cSld>
  <p:clrMapOvr>
    <a:masterClrMapping/>
  </p:clrMapOvr>
  <mc:AlternateContent xmlns:mc="http://schemas.openxmlformats.org/markup-compatibility/2006" xmlns:p14="http://schemas.microsoft.com/office/powerpoint/2010/main">
    <mc:Choice Requires="p14">
      <p:transition spd="slow" p14:dur="2000" advTm="26098"/>
    </mc:Choice>
    <mc:Fallback xmlns="">
      <p:transition spd="slow" advTm="26098"/>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20687" y="1600201"/>
            <a:ext cx="8291513" cy="4525963"/>
          </a:xfrm>
        </p:spPr>
        <p:txBody>
          <a:bodyPr/>
          <a:lstStyle/>
          <a:p>
            <a:r>
              <a:rPr lang="ja-JP" altLang="en-US" sz="3000" dirty="0" smtClean="0"/>
              <a:t>ある要素を</a:t>
            </a:r>
            <a:r>
              <a:rPr lang="en-US" altLang="ja-JP" sz="3000" dirty="0" smtClean="0"/>
              <a:t>Rename</a:t>
            </a:r>
            <a:r>
              <a:rPr lang="ja-JP" altLang="en-US" sz="3000" dirty="0" smtClean="0"/>
              <a:t>するとき</a:t>
            </a:r>
            <a:r>
              <a:rPr lang="en-US" altLang="ja-JP" sz="3000" dirty="0" smtClean="0"/>
              <a:t>, </a:t>
            </a:r>
            <a:r>
              <a:rPr lang="ja-JP" altLang="en-US" sz="3000" dirty="0"/>
              <a:t>名前が</a:t>
            </a:r>
            <a:r>
              <a:rPr lang="ja-JP" altLang="en-US" sz="3000" dirty="0" smtClean="0"/>
              <a:t>類似した要素をまとめて</a:t>
            </a:r>
            <a:r>
              <a:rPr lang="en-US" altLang="ja-JP" sz="3000" dirty="0" smtClean="0"/>
              <a:t>Rename</a:t>
            </a:r>
            <a:r>
              <a:rPr lang="ja-JP" altLang="en-US" sz="3000" dirty="0"/>
              <a:t>できるように</a:t>
            </a:r>
            <a:r>
              <a:rPr lang="ja-JP" altLang="en-US" sz="3000" dirty="0" smtClean="0"/>
              <a:t>する</a:t>
            </a:r>
            <a:endParaRPr lang="en-US" altLang="ja-JP" sz="3000" dirty="0" smtClean="0"/>
          </a:p>
          <a:p>
            <a:pPr lvl="1"/>
            <a:r>
              <a:rPr lang="ja-JP" altLang="en-US" dirty="0" smtClean="0"/>
              <a:t>既に</a:t>
            </a:r>
            <a:r>
              <a:rPr lang="en-US" altLang="ja-JP" dirty="0" smtClean="0"/>
              <a:t>, </a:t>
            </a:r>
            <a:r>
              <a:rPr lang="ja-JP" altLang="en-US" dirty="0" smtClean="0"/>
              <a:t>クラス</a:t>
            </a:r>
            <a:r>
              <a:rPr lang="ja-JP" altLang="en-US" dirty="0"/>
              <a:t>を対象とした</a:t>
            </a:r>
            <a:r>
              <a:rPr lang="en-US" altLang="ja-JP" dirty="0"/>
              <a:t>Rename</a:t>
            </a:r>
            <a:r>
              <a:rPr lang="ja-JP" altLang="en-US" dirty="0" smtClean="0"/>
              <a:t>のダイアログで</a:t>
            </a:r>
            <a:r>
              <a:rPr lang="ja-JP" altLang="en-US" dirty="0"/>
              <a:t>は</a:t>
            </a:r>
            <a:r>
              <a:rPr lang="en-US" altLang="ja-JP" dirty="0"/>
              <a:t>, </a:t>
            </a:r>
            <a:r>
              <a:rPr lang="ja-JP" altLang="en-US" dirty="0"/>
              <a:t>類似の名前の要素をまとめて</a:t>
            </a:r>
            <a:r>
              <a:rPr lang="en-US" altLang="ja-JP" dirty="0"/>
              <a:t>Rename</a:t>
            </a:r>
            <a:r>
              <a:rPr lang="ja-JP" altLang="en-US" dirty="0" smtClean="0"/>
              <a:t>できる</a:t>
            </a:r>
            <a:endParaRPr lang="en-US" altLang="ja-JP" dirty="0" smtClean="0"/>
          </a:p>
          <a:p>
            <a:pPr lvl="1"/>
            <a:r>
              <a:rPr lang="ja-JP" altLang="en-US" dirty="0" smtClean="0"/>
              <a:t>フィールドやメソッドなどには支援がない</a:t>
            </a:r>
            <a:endParaRPr lang="en-US" altLang="ja-JP" dirty="0" smtClean="0"/>
          </a:p>
          <a:p>
            <a:pPr lvl="1"/>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19</a:t>
            </a:fld>
            <a:endParaRPr lang="en-US" altLang="ja-JP" dirty="0">
              <a:solidFill>
                <a:srgbClr val="000000"/>
              </a:solidFill>
            </a:endParaRPr>
          </a:p>
        </p:txBody>
      </p:sp>
      <p:sp>
        <p:nvSpPr>
          <p:cNvPr id="6" name="タイトル 1"/>
          <p:cNvSpPr>
            <a:spLocks noGrp="1"/>
          </p:cNvSpPr>
          <p:nvPr>
            <p:ph type="title"/>
          </p:nvPr>
        </p:nvSpPr>
        <p:spPr>
          <a:xfrm>
            <a:off x="246743" y="274638"/>
            <a:ext cx="8548914" cy="1143000"/>
          </a:xfrm>
        </p:spPr>
        <p:txBody>
          <a:bodyPr/>
          <a:lstStyle/>
          <a:p>
            <a:r>
              <a:rPr lang="en-US" altLang="ja-JP" sz="3600" dirty="0" smtClean="0"/>
              <a:t>Rename</a:t>
            </a:r>
            <a:r>
              <a:rPr lang="ja-JP" altLang="en-US" sz="3600" dirty="0" smtClean="0"/>
              <a:t>と</a:t>
            </a:r>
            <a:r>
              <a:rPr lang="en-US" altLang="ja-JP" sz="3600" dirty="0" smtClean="0"/>
              <a:t>Rename</a:t>
            </a:r>
            <a:r>
              <a:rPr lang="ja-JP" altLang="en-US" sz="3600" dirty="0" smtClean="0"/>
              <a:t>の支援方法</a:t>
            </a:r>
            <a:endParaRPr kumimoji="1" lang="ja-JP" altLang="en-US" sz="3600" dirty="0"/>
          </a:p>
        </p:txBody>
      </p:sp>
      <p:pic>
        <p:nvPicPr>
          <p:cNvPr id="5" name="図 4"/>
          <p:cNvPicPr>
            <a:picLocks noChangeAspect="1"/>
          </p:cNvPicPr>
          <p:nvPr/>
        </p:nvPicPr>
        <p:blipFill rotWithShape="1">
          <a:blip r:embed="rId3">
            <a:extLst>
              <a:ext uri="{28A0092B-C50C-407E-A947-70E740481C1C}">
                <a14:useLocalDpi xmlns:a14="http://schemas.microsoft.com/office/drawing/2010/main" val="0"/>
              </a:ext>
            </a:extLst>
          </a:blip>
          <a:srcRect l="17523" t="20137" r="12476" b="35368"/>
          <a:stretch/>
        </p:blipFill>
        <p:spPr>
          <a:xfrm>
            <a:off x="246743" y="4168162"/>
            <a:ext cx="5549778" cy="2204793"/>
          </a:xfrm>
          <a:prstGeom prst="rect">
            <a:avLst/>
          </a:prstGeom>
        </p:spPr>
      </p:pic>
      <p:pic>
        <p:nvPicPr>
          <p:cNvPr id="7" name="図 6"/>
          <p:cNvPicPr>
            <a:picLocks noChangeAspect="1"/>
          </p:cNvPicPr>
          <p:nvPr/>
        </p:nvPicPr>
        <p:blipFill rotWithShape="1">
          <a:blip r:embed="rId4">
            <a:extLst>
              <a:ext uri="{28A0092B-C50C-407E-A947-70E740481C1C}">
                <a14:useLocalDpi xmlns:a14="http://schemas.microsoft.com/office/drawing/2010/main" val="0"/>
              </a:ext>
            </a:extLst>
          </a:blip>
          <a:srcRect l="16546" t="21035" r="11613" b="46457"/>
          <a:stretch/>
        </p:blipFill>
        <p:spPr>
          <a:xfrm>
            <a:off x="1815365" y="4915074"/>
            <a:ext cx="6569242" cy="1857831"/>
          </a:xfrm>
          <a:prstGeom prst="rect">
            <a:avLst/>
          </a:prstGeom>
        </p:spPr>
      </p:pic>
      <p:sp>
        <p:nvSpPr>
          <p:cNvPr id="8" name="右矢印 7"/>
          <p:cNvSpPr/>
          <p:nvPr/>
        </p:nvSpPr>
        <p:spPr>
          <a:xfrm rot="5400000">
            <a:off x="2829714" y="4836626"/>
            <a:ext cx="555044" cy="312821"/>
          </a:xfrm>
          <a:prstGeom prst="right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9" name="テキスト ボックス 8"/>
          <p:cNvSpPr txBox="1"/>
          <p:nvPr/>
        </p:nvSpPr>
        <p:spPr>
          <a:xfrm>
            <a:off x="1815365" y="4374350"/>
            <a:ext cx="3537283" cy="369332"/>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dirty="0"/>
              <a:t>類似</a:t>
            </a:r>
            <a:r>
              <a:rPr lang="ja-JP" altLang="en-US" dirty="0" smtClean="0"/>
              <a:t>の名前を検索する条件を選択</a:t>
            </a:r>
            <a:endParaRPr kumimoji="1" lang="ja-JP" altLang="en-US" dirty="0"/>
          </a:p>
        </p:txBody>
      </p:sp>
      <p:sp>
        <p:nvSpPr>
          <p:cNvPr id="11" name="テキスト ボックス 10"/>
          <p:cNvSpPr txBox="1"/>
          <p:nvPr/>
        </p:nvSpPr>
        <p:spPr>
          <a:xfrm>
            <a:off x="5564233" y="4959780"/>
            <a:ext cx="1768641" cy="369332"/>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dirty="0"/>
              <a:t>構成</a:t>
            </a:r>
            <a:r>
              <a:rPr lang="ja-JP" altLang="en-US" dirty="0" smtClean="0"/>
              <a:t>を変更する</a:t>
            </a:r>
            <a:endParaRPr kumimoji="1" lang="ja-JP" altLang="en-US" dirty="0"/>
          </a:p>
        </p:txBody>
      </p:sp>
      <p:sp>
        <p:nvSpPr>
          <p:cNvPr id="12" name="正方形/長方形 11"/>
          <p:cNvSpPr/>
          <p:nvPr/>
        </p:nvSpPr>
        <p:spPr>
          <a:xfrm>
            <a:off x="5383300" y="4743682"/>
            <a:ext cx="361867" cy="20979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3" name="正方形/長方形 12"/>
          <p:cNvSpPr/>
          <p:nvPr/>
        </p:nvSpPr>
        <p:spPr>
          <a:xfrm>
            <a:off x="246743" y="4737741"/>
            <a:ext cx="1712028" cy="17733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4" name="テキスト ボックス 13"/>
          <p:cNvSpPr txBox="1"/>
          <p:nvPr/>
        </p:nvSpPr>
        <p:spPr>
          <a:xfrm>
            <a:off x="246743" y="6170722"/>
            <a:ext cx="4197197" cy="369332"/>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dirty="0" smtClean="0"/>
              <a:t>類似の名前の要素を</a:t>
            </a:r>
            <a:r>
              <a:rPr lang="en-US" altLang="ja-JP" dirty="0" smtClean="0"/>
              <a:t>Rename</a:t>
            </a:r>
            <a:r>
              <a:rPr lang="ja-JP" altLang="en-US" dirty="0" smtClean="0"/>
              <a:t>するか選択</a:t>
            </a:r>
            <a:endParaRPr kumimoji="1" lang="ja-JP" altLang="en-US" dirty="0"/>
          </a:p>
        </p:txBody>
      </p:sp>
      <p:cxnSp>
        <p:nvCxnSpPr>
          <p:cNvPr id="15" name="直線矢印コネクタ 14"/>
          <p:cNvCxnSpPr/>
          <p:nvPr/>
        </p:nvCxnSpPr>
        <p:spPr>
          <a:xfrm flipV="1">
            <a:off x="1102757" y="4953480"/>
            <a:ext cx="1" cy="1217242"/>
          </a:xfrm>
          <a:prstGeom prst="straightConnector1">
            <a:avLst/>
          </a:prstGeom>
          <a:ln>
            <a:solidFill>
              <a:srgbClr val="FF0000"/>
            </a:solidFill>
            <a:tailEnd type="triangle"/>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379298910"/>
      </p:ext>
    </p:extLst>
  </p:cSld>
  <p:clrMapOvr>
    <a:masterClrMapping/>
  </p:clrMapOvr>
  <mc:AlternateContent xmlns:mc="http://schemas.openxmlformats.org/markup-compatibility/2006" xmlns:p14="http://schemas.microsoft.com/office/powerpoint/2010/main">
    <mc:Choice Requires="p14">
      <p:transition spd="slow" p14:dur="2000" advTm="29397"/>
    </mc:Choice>
    <mc:Fallback xmlns="">
      <p:transition spd="slow" advTm="29397"/>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8" name="直線コネクタ 37"/>
          <p:cNvCxnSpPr>
            <a:stCxn id="17" idx="2"/>
            <a:endCxn id="36" idx="0"/>
          </p:cNvCxnSpPr>
          <p:nvPr/>
        </p:nvCxnSpPr>
        <p:spPr>
          <a:xfrm>
            <a:off x="6692038" y="5470564"/>
            <a:ext cx="0" cy="167578"/>
          </a:xfrm>
          <a:prstGeom prst="line">
            <a:avLst/>
          </a:prstGeom>
        </p:spPr>
        <p:style>
          <a:lnRef idx="3">
            <a:schemeClr val="accent2"/>
          </a:lnRef>
          <a:fillRef idx="0">
            <a:schemeClr val="accent2"/>
          </a:fillRef>
          <a:effectRef idx="2">
            <a:schemeClr val="accent2"/>
          </a:effectRef>
          <a:fontRef idx="minor">
            <a:schemeClr val="tx1"/>
          </a:fontRef>
        </p:style>
      </p:cxnSp>
      <p:cxnSp>
        <p:nvCxnSpPr>
          <p:cNvPr id="31" name="直線コネクタ 30"/>
          <p:cNvCxnSpPr>
            <a:stCxn id="25" idx="3"/>
            <a:endCxn id="17" idx="0"/>
          </p:cNvCxnSpPr>
          <p:nvPr/>
        </p:nvCxnSpPr>
        <p:spPr>
          <a:xfrm>
            <a:off x="5912898" y="3685509"/>
            <a:ext cx="779140" cy="1138724"/>
          </a:xfrm>
          <a:prstGeom prst="line">
            <a:avLst/>
          </a:prstGeom>
        </p:spPr>
        <p:style>
          <a:lnRef idx="3">
            <a:schemeClr val="accent1"/>
          </a:lnRef>
          <a:fillRef idx="0">
            <a:schemeClr val="accent1"/>
          </a:fillRef>
          <a:effectRef idx="2">
            <a:schemeClr val="accent1"/>
          </a:effectRef>
          <a:fontRef idx="minor">
            <a:schemeClr val="tx1"/>
          </a:fontRef>
        </p:style>
      </p:cxnSp>
      <p:cxnSp>
        <p:nvCxnSpPr>
          <p:cNvPr id="27" name="直線コネクタ 26"/>
          <p:cNvCxnSpPr>
            <a:stCxn id="25" idx="1"/>
            <a:endCxn id="16" idx="0"/>
          </p:cNvCxnSpPr>
          <p:nvPr/>
        </p:nvCxnSpPr>
        <p:spPr>
          <a:xfrm flipH="1">
            <a:off x="1991037" y="3685509"/>
            <a:ext cx="820119" cy="1138724"/>
          </a:xfrm>
          <a:prstGeom prst="line">
            <a:avLst/>
          </a:prstGeom>
        </p:spPr>
        <p:style>
          <a:lnRef idx="3">
            <a:schemeClr val="accent1"/>
          </a:lnRef>
          <a:fillRef idx="0">
            <a:schemeClr val="accent1"/>
          </a:fillRef>
          <a:effectRef idx="2">
            <a:schemeClr val="accent1"/>
          </a:effectRef>
          <a:fontRef idx="minor">
            <a:schemeClr val="tx1"/>
          </a:fontRef>
        </p:style>
      </p:cxnSp>
      <p:sp>
        <p:nvSpPr>
          <p:cNvPr id="2" name="タイトル 1"/>
          <p:cNvSpPr>
            <a:spLocks noGrp="1"/>
          </p:cNvSpPr>
          <p:nvPr>
            <p:ph type="title"/>
          </p:nvPr>
        </p:nvSpPr>
        <p:spPr/>
        <p:txBody>
          <a:bodyPr/>
          <a:lstStyle/>
          <a:p>
            <a:r>
              <a:rPr kumimoji="1" lang="ja-JP" altLang="en-US" dirty="0" smtClean="0"/>
              <a:t>リファクタリング</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ソフトウェア</a:t>
            </a:r>
            <a:r>
              <a:rPr lang="ja-JP" altLang="en-US" dirty="0"/>
              <a:t>の</a:t>
            </a:r>
            <a:r>
              <a:rPr lang="ja-JP" altLang="en-US" dirty="0" smtClean="0"/>
              <a:t>外部から見た動作を</a:t>
            </a:r>
            <a:r>
              <a:rPr lang="ja-JP" altLang="en-US" dirty="0"/>
              <a:t>変えずに</a:t>
            </a:r>
            <a:r>
              <a:rPr lang="en-US" altLang="ja-JP" dirty="0"/>
              <a:t>, </a:t>
            </a:r>
            <a:r>
              <a:rPr lang="ja-JP" altLang="en-US" dirty="0" smtClean="0"/>
              <a:t>ソースコードを整理する作業</a:t>
            </a:r>
            <a:r>
              <a:rPr lang="en-US" altLang="ja-JP" dirty="0"/>
              <a:t>[1</a:t>
            </a:r>
            <a:r>
              <a:rPr lang="en-US" altLang="ja-JP" dirty="0" smtClean="0"/>
              <a:t>]</a:t>
            </a:r>
          </a:p>
          <a:p>
            <a:pPr lvl="1"/>
            <a:r>
              <a:rPr kumimoji="1" lang="ja-JP" altLang="en-US" dirty="0" smtClean="0"/>
              <a:t>クラスやメンバなどのプログラム要素</a:t>
            </a:r>
            <a:r>
              <a:rPr lang="ja-JP" altLang="en-US" dirty="0"/>
              <a:t>が</a:t>
            </a:r>
            <a:r>
              <a:rPr kumimoji="1" lang="ja-JP" altLang="en-US" dirty="0" smtClean="0"/>
              <a:t>対象</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a:t>
            </a:fld>
            <a:endParaRPr lang="en-US" altLang="ja-JP" dirty="0">
              <a:solidFill>
                <a:srgbClr val="000000"/>
              </a:solidFill>
            </a:endParaRPr>
          </a:p>
        </p:txBody>
      </p:sp>
      <p:sp>
        <p:nvSpPr>
          <p:cNvPr id="5" name="テキスト ボックス 4"/>
          <p:cNvSpPr txBox="1"/>
          <p:nvPr/>
        </p:nvSpPr>
        <p:spPr>
          <a:xfrm>
            <a:off x="0" y="6305826"/>
            <a:ext cx="8395855" cy="338554"/>
          </a:xfrm>
          <a:prstGeom prst="rect">
            <a:avLst/>
          </a:prstGeom>
          <a:solidFill>
            <a:schemeClr val="bg1"/>
          </a:solidFill>
        </p:spPr>
        <p:txBody>
          <a:bodyPr wrap="square" rtlCol="0">
            <a:spAutoFit/>
          </a:bodyPr>
          <a:lstStyle/>
          <a:p>
            <a:r>
              <a:rPr lang="en-US" altLang="ja-JP" sz="1600" dirty="0"/>
              <a:t>[1] M. Fowler, </a:t>
            </a:r>
            <a:r>
              <a:rPr lang="en-US" altLang="ja-JP" sz="1600" dirty="0" smtClean="0"/>
              <a:t>“</a:t>
            </a:r>
            <a:r>
              <a:rPr lang="en-US" altLang="ja-JP" sz="1600" i="1" dirty="0" err="1" smtClean="0"/>
              <a:t>Refactoring:Improving</a:t>
            </a:r>
            <a:r>
              <a:rPr lang="en-US" altLang="ja-JP" sz="1600" i="1" dirty="0" smtClean="0"/>
              <a:t> </a:t>
            </a:r>
            <a:r>
              <a:rPr lang="en-US" altLang="ja-JP" sz="1600" i="1" dirty="0"/>
              <a:t>the Design of Existing Code</a:t>
            </a:r>
            <a:r>
              <a:rPr lang="en-US" altLang="ja-JP" sz="1600" dirty="0" smtClean="0"/>
              <a:t>.” Addison Wesley</a:t>
            </a:r>
            <a:r>
              <a:rPr lang="en-US" altLang="ja-JP" sz="1600" dirty="0"/>
              <a:t>, 1999.</a:t>
            </a:r>
            <a:endParaRPr kumimoji="1" lang="ja-JP" altLang="en-US" sz="1600" dirty="0"/>
          </a:p>
        </p:txBody>
      </p:sp>
      <p:pic>
        <p:nvPicPr>
          <p:cNvPr id="12" name="図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2340" y="3941110"/>
            <a:ext cx="717394" cy="931265"/>
          </a:xfrm>
          <a:prstGeom prst="rect">
            <a:avLst/>
          </a:prstGeom>
        </p:spPr>
      </p:pic>
      <p:pic>
        <p:nvPicPr>
          <p:cNvPr id="13" name="図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74324" y="3941110"/>
            <a:ext cx="717394" cy="931265"/>
          </a:xfrm>
          <a:prstGeom prst="rect">
            <a:avLst/>
          </a:prstGeom>
        </p:spPr>
      </p:pic>
      <p:pic>
        <p:nvPicPr>
          <p:cNvPr id="14" name="図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79441" y="4708667"/>
            <a:ext cx="1241941" cy="1241941"/>
          </a:xfrm>
          <a:prstGeom prst="rect">
            <a:avLst/>
          </a:prstGeom>
        </p:spPr>
      </p:pic>
      <p:sp>
        <p:nvSpPr>
          <p:cNvPr id="16" name="テキスト ボックス 15"/>
          <p:cNvSpPr txBox="1"/>
          <p:nvPr/>
        </p:nvSpPr>
        <p:spPr>
          <a:xfrm>
            <a:off x="1257868" y="4824233"/>
            <a:ext cx="1466338"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kumimoji="1" lang="ja-JP" altLang="en-US" dirty="0" smtClean="0"/>
              <a:t>理解しにくい</a:t>
            </a:r>
            <a:endParaRPr kumimoji="1" lang="en-US" altLang="ja-JP" dirty="0" smtClean="0"/>
          </a:p>
          <a:p>
            <a:r>
              <a:rPr kumimoji="1" lang="ja-JP" altLang="en-US" dirty="0" smtClean="0"/>
              <a:t>ソースコード</a:t>
            </a:r>
            <a:endParaRPr kumimoji="1" lang="en-US" altLang="ja-JP" dirty="0" smtClean="0"/>
          </a:p>
        </p:txBody>
      </p:sp>
      <p:sp>
        <p:nvSpPr>
          <p:cNvPr id="17" name="テキスト ボックス 16"/>
          <p:cNvSpPr txBox="1"/>
          <p:nvPr/>
        </p:nvSpPr>
        <p:spPr>
          <a:xfrm>
            <a:off x="5933480" y="4824233"/>
            <a:ext cx="1517116"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kumimoji="1" lang="ja-JP" altLang="en-US" dirty="0" smtClean="0"/>
              <a:t>理解しやすい</a:t>
            </a:r>
            <a:endParaRPr kumimoji="1" lang="en-US" altLang="ja-JP" dirty="0" smtClean="0"/>
          </a:p>
          <a:p>
            <a:r>
              <a:rPr kumimoji="1" lang="ja-JP" altLang="en-US" dirty="0" smtClean="0"/>
              <a:t>ソースコード</a:t>
            </a:r>
            <a:endParaRPr kumimoji="1" lang="en-US" altLang="ja-JP" dirty="0" smtClean="0"/>
          </a:p>
        </p:txBody>
      </p:sp>
      <p:sp>
        <p:nvSpPr>
          <p:cNvPr id="21" name="右矢印 20"/>
          <p:cNvSpPr/>
          <p:nvPr/>
        </p:nvSpPr>
        <p:spPr>
          <a:xfrm>
            <a:off x="2919111" y="4697772"/>
            <a:ext cx="2927839" cy="183314"/>
          </a:xfrm>
          <a:prstGeom prst="rightArrow">
            <a:avLst/>
          </a:prstGeom>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3" name="角丸四角形 22"/>
          <p:cNvSpPr/>
          <p:nvPr/>
        </p:nvSpPr>
        <p:spPr>
          <a:xfrm>
            <a:off x="3401685" y="4273919"/>
            <a:ext cx="1943100" cy="465632"/>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smtClean="0"/>
              <a:t>リファクタリング</a:t>
            </a:r>
            <a:endParaRPr lang="ja-JP" altLang="en-US" dirty="0"/>
          </a:p>
        </p:txBody>
      </p:sp>
      <p:sp>
        <p:nvSpPr>
          <p:cNvPr id="24" name="テキスト ボックス 23"/>
          <p:cNvSpPr txBox="1"/>
          <p:nvPr/>
        </p:nvSpPr>
        <p:spPr>
          <a:xfrm>
            <a:off x="3923159" y="5936494"/>
            <a:ext cx="877737"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dirty="0" smtClean="0"/>
              <a:t>開発者</a:t>
            </a:r>
            <a:endParaRPr kumimoji="1" lang="ja-JP" altLang="en-US" dirty="0"/>
          </a:p>
        </p:txBody>
      </p:sp>
      <p:sp>
        <p:nvSpPr>
          <p:cNvPr id="25" name="角丸四角形 24"/>
          <p:cNvSpPr/>
          <p:nvPr/>
        </p:nvSpPr>
        <p:spPr>
          <a:xfrm>
            <a:off x="2811156" y="3452693"/>
            <a:ext cx="3101742" cy="465632"/>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b="1" dirty="0"/>
              <a:t>外部</a:t>
            </a:r>
            <a:r>
              <a:rPr lang="ja-JP" altLang="en-US" b="1" dirty="0" smtClean="0"/>
              <a:t>から見た</a:t>
            </a:r>
            <a:r>
              <a:rPr lang="ja-JP" altLang="en-US" b="1" dirty="0"/>
              <a:t>動作</a:t>
            </a:r>
            <a:r>
              <a:rPr lang="ja-JP" altLang="en-US" b="1" dirty="0" smtClean="0"/>
              <a:t>は</a:t>
            </a:r>
            <a:r>
              <a:rPr lang="ja-JP" altLang="en-US" b="1" dirty="0"/>
              <a:t>同</a:t>
            </a:r>
            <a:r>
              <a:rPr lang="ja-JP" altLang="en-US" b="1" dirty="0" smtClean="0"/>
              <a:t>じ</a:t>
            </a:r>
            <a:endParaRPr lang="ja-JP" altLang="en-US" b="1" dirty="0"/>
          </a:p>
        </p:txBody>
      </p:sp>
      <p:sp>
        <p:nvSpPr>
          <p:cNvPr id="36" name="角丸四角形 35"/>
          <p:cNvSpPr/>
          <p:nvPr/>
        </p:nvSpPr>
        <p:spPr>
          <a:xfrm>
            <a:off x="5350295" y="5638142"/>
            <a:ext cx="2683485" cy="573472"/>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a:t>機能</a:t>
            </a:r>
            <a:r>
              <a:rPr lang="ja-JP" altLang="en-US" dirty="0" smtClean="0"/>
              <a:t>の追加、バグの修正がしやすい</a:t>
            </a:r>
            <a:endParaRPr lang="ja-JP" altLang="en-US" dirty="0"/>
          </a:p>
        </p:txBody>
      </p:sp>
    </p:spTree>
    <p:extLst>
      <p:ext uri="{BB962C8B-B14F-4D97-AF65-F5344CB8AC3E}">
        <p14:creationId xmlns:p14="http://schemas.microsoft.com/office/powerpoint/2010/main" val="399755963"/>
      </p:ext>
    </p:extLst>
  </p:cSld>
  <p:clrMapOvr>
    <a:masterClrMapping/>
  </p:clrMapOvr>
  <mc:AlternateContent xmlns:mc="http://schemas.openxmlformats.org/markup-compatibility/2006" xmlns:p14="http://schemas.microsoft.com/office/powerpoint/2010/main">
    <mc:Choice Requires="p14">
      <p:transition spd="slow" p14:dur="2000" advTm="10594"/>
    </mc:Choice>
    <mc:Fallback xmlns="">
      <p:transition spd="slow" advTm="10594"/>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a:xfrm>
            <a:off x="352697" y="1600201"/>
            <a:ext cx="8427493" cy="4525963"/>
          </a:xfrm>
        </p:spPr>
        <p:txBody>
          <a:bodyPr/>
          <a:lstStyle/>
          <a:p>
            <a:r>
              <a:rPr lang="ja-JP" altLang="en-US" sz="3000" dirty="0" smtClean="0"/>
              <a:t>ツールで支援すべき</a:t>
            </a:r>
            <a:r>
              <a:rPr lang="en-US" altLang="ja-JP" sz="3000" dirty="0" smtClean="0"/>
              <a:t>, </a:t>
            </a:r>
            <a:r>
              <a:rPr lang="ja-JP" altLang="en-US" sz="3000" dirty="0" smtClean="0"/>
              <a:t>連続して</a:t>
            </a:r>
            <a:r>
              <a:rPr lang="ja-JP" altLang="en-US" sz="3000" dirty="0"/>
              <a:t>実施</a:t>
            </a:r>
            <a:r>
              <a:rPr lang="ja-JP" altLang="en-US" sz="3000" dirty="0" smtClean="0"/>
              <a:t>された</a:t>
            </a:r>
            <a:r>
              <a:rPr lang="ja-JP" altLang="en-US" sz="3000" dirty="0"/>
              <a:t>頻度</a:t>
            </a:r>
            <a:r>
              <a:rPr lang="ja-JP" altLang="en-US" sz="3000" dirty="0" smtClean="0"/>
              <a:t>の高い</a:t>
            </a:r>
            <a:r>
              <a:rPr lang="en-US" altLang="ja-JP" sz="3000" dirty="0" smtClean="0"/>
              <a:t>, </a:t>
            </a:r>
            <a:r>
              <a:rPr lang="ja-JP" altLang="en-US" sz="3000" dirty="0" smtClean="0"/>
              <a:t>リファクタリングの組み合わせを調査した</a:t>
            </a:r>
            <a:endParaRPr kumimoji="1" lang="en-US" altLang="ja-JP" sz="3000" dirty="0" smtClean="0"/>
          </a:p>
          <a:p>
            <a:endParaRPr lang="en-US" altLang="ja-JP" dirty="0"/>
          </a:p>
          <a:p>
            <a:pPr lvl="1"/>
            <a:r>
              <a:rPr lang="en-US" altLang="ja-JP" dirty="0"/>
              <a:t>Rename, Move, Extract</a:t>
            </a:r>
            <a:r>
              <a:rPr lang="ja-JP" altLang="en-US" dirty="0"/>
              <a:t>の組み合わせが連続して実施される頻度が高い</a:t>
            </a:r>
            <a:endParaRPr lang="en-US" altLang="ja-JP" dirty="0"/>
          </a:p>
          <a:p>
            <a:endParaRPr lang="en-US" altLang="ja-JP" dirty="0"/>
          </a:p>
          <a:p>
            <a:r>
              <a:rPr lang="ja-JP" altLang="en-US" dirty="0"/>
              <a:t>リファクタリング実施履歴の詳細</a:t>
            </a:r>
            <a:r>
              <a:rPr lang="ja-JP" altLang="en-US" dirty="0" smtClean="0"/>
              <a:t>から</a:t>
            </a:r>
            <a:r>
              <a:rPr lang="en-US" altLang="ja-JP" dirty="0" smtClean="0"/>
              <a:t>, </a:t>
            </a:r>
            <a:r>
              <a:rPr lang="ja-JP" altLang="en-US" dirty="0" smtClean="0"/>
              <a:t>作業</a:t>
            </a:r>
            <a:r>
              <a:rPr lang="ja-JP" altLang="en-US" dirty="0"/>
              <a:t>内容を調べて支援方法を考案した</a:t>
            </a:r>
          </a:p>
          <a:p>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20</a:t>
            </a:fld>
            <a:endParaRPr lang="en-US" altLang="ja-JP" dirty="0">
              <a:solidFill>
                <a:srgbClr val="000000"/>
              </a:solidFill>
            </a:endParaRPr>
          </a:p>
        </p:txBody>
      </p:sp>
    </p:spTree>
    <p:extLst>
      <p:ext uri="{BB962C8B-B14F-4D97-AF65-F5344CB8AC3E}">
        <p14:creationId xmlns:p14="http://schemas.microsoft.com/office/powerpoint/2010/main" val="670048131"/>
      </p:ext>
    </p:extLst>
  </p:cSld>
  <p:clrMapOvr>
    <a:masterClrMapping/>
  </p:clrMapOvr>
  <mc:AlternateContent xmlns:mc="http://schemas.openxmlformats.org/markup-compatibility/2006" xmlns:p14="http://schemas.microsoft.com/office/powerpoint/2010/main">
    <mc:Choice Requires="p14">
      <p:transition spd="slow" p14:dur="2000" advTm="15684"/>
    </mc:Choice>
    <mc:Fallback xmlns="">
      <p:transition spd="slow" advTm="15684"/>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今後</a:t>
            </a:r>
            <a:r>
              <a:rPr lang="ja-JP" altLang="en-US" dirty="0" smtClean="0"/>
              <a:t>の</a:t>
            </a:r>
            <a:r>
              <a:rPr lang="ja-JP" altLang="en-US" dirty="0"/>
              <a:t>課題</a:t>
            </a:r>
            <a:endParaRPr kumimoji="1" lang="ja-JP" altLang="en-US" dirty="0"/>
          </a:p>
        </p:txBody>
      </p:sp>
      <p:sp>
        <p:nvSpPr>
          <p:cNvPr id="3" name="コンテンツ プレースホルダー 2"/>
          <p:cNvSpPr>
            <a:spLocks noGrp="1"/>
          </p:cNvSpPr>
          <p:nvPr>
            <p:ph idx="1"/>
          </p:nvPr>
        </p:nvSpPr>
        <p:spPr>
          <a:xfrm>
            <a:off x="420687" y="1600201"/>
            <a:ext cx="8291513" cy="4525963"/>
          </a:xfrm>
        </p:spPr>
        <p:txBody>
          <a:bodyPr/>
          <a:lstStyle/>
          <a:p>
            <a:r>
              <a:rPr lang="ja-JP" altLang="en-US" dirty="0" smtClean="0"/>
              <a:t>開発者のリファクタリングについての経験と</a:t>
            </a:r>
            <a:r>
              <a:rPr lang="en-US" altLang="ja-JP" dirty="0" smtClean="0"/>
              <a:t>, </a:t>
            </a:r>
            <a:r>
              <a:rPr lang="ja-JP" altLang="en-US" dirty="0" smtClean="0"/>
              <a:t>リファクタリングの傾向の関係を調査する</a:t>
            </a:r>
            <a:endParaRPr lang="en-US" altLang="ja-JP" dirty="0" smtClean="0"/>
          </a:p>
          <a:p>
            <a:endParaRPr lang="en-US" altLang="ja-JP" dirty="0"/>
          </a:p>
          <a:p>
            <a:r>
              <a:rPr lang="ja-JP" altLang="en-US" dirty="0" smtClean="0"/>
              <a:t>研究</a:t>
            </a:r>
            <a:r>
              <a:rPr lang="ja-JP" altLang="en-US" dirty="0"/>
              <a:t>結果を利用</a:t>
            </a:r>
            <a:r>
              <a:rPr lang="ja-JP" altLang="en-US" dirty="0" smtClean="0"/>
              <a:t>した支援ツールを開発する</a:t>
            </a:r>
            <a:endParaRPr kumimoji="1" lang="en-US" altLang="ja-JP" dirty="0" smtClean="0"/>
          </a:p>
          <a:p>
            <a:pPr lvl="1"/>
            <a:r>
              <a:rPr lang="ja-JP" altLang="en-US" dirty="0" smtClean="0"/>
              <a:t>ツールの利用により開発効率が向上するか</a:t>
            </a:r>
            <a:r>
              <a:rPr lang="en-US" altLang="ja-JP" dirty="0" smtClean="0"/>
              <a:t>, </a:t>
            </a:r>
            <a:r>
              <a:rPr lang="ja-JP" altLang="en-US" dirty="0" smtClean="0"/>
              <a:t>被験者実験を通して確かめる</a:t>
            </a:r>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21</a:t>
            </a:fld>
            <a:endParaRPr lang="en-US" altLang="ja-JP" dirty="0">
              <a:solidFill>
                <a:srgbClr val="000000"/>
              </a:solidFill>
            </a:endParaRPr>
          </a:p>
        </p:txBody>
      </p:sp>
    </p:spTree>
    <p:extLst>
      <p:ext uri="{BB962C8B-B14F-4D97-AF65-F5344CB8AC3E}">
        <p14:creationId xmlns:p14="http://schemas.microsoft.com/office/powerpoint/2010/main" val="1902459996"/>
      </p:ext>
    </p:extLst>
  </p:cSld>
  <p:clrMapOvr>
    <a:masterClrMapping/>
  </p:clrMapOvr>
  <mc:AlternateContent xmlns:mc="http://schemas.openxmlformats.org/markup-compatibility/2006" xmlns:p14="http://schemas.microsoft.com/office/powerpoint/2010/main">
    <mc:Choice Requires="p14">
      <p:transition spd="slow" p14:dur="2000" advTm="22276"/>
    </mc:Choice>
    <mc:Fallback xmlns="">
      <p:transition spd="slow" advTm="2227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リファクタリング支援</a:t>
            </a:r>
            <a:r>
              <a:rPr lang="ja-JP" altLang="en-US" dirty="0" smtClean="0"/>
              <a:t>ツール</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3</a:t>
            </a:fld>
            <a:endParaRPr lang="en-US" altLang="ja-JP">
              <a:solidFill>
                <a:srgbClr val="000000"/>
              </a:solidFill>
            </a:endParaRPr>
          </a:p>
        </p:txBody>
      </p:sp>
      <p:sp>
        <p:nvSpPr>
          <p:cNvPr id="19" name="コンテンツ プレースホルダー 2"/>
          <p:cNvSpPr txBox="1">
            <a:spLocks/>
          </p:cNvSpPr>
          <p:nvPr/>
        </p:nvSpPr>
        <p:spPr bwMode="auto">
          <a:xfrm>
            <a:off x="494175" y="1521370"/>
            <a:ext cx="8254538" cy="41093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sz="2800" kern="0" dirty="0" smtClean="0"/>
              <a:t>ツール</a:t>
            </a:r>
            <a:r>
              <a:rPr lang="ja-JP" altLang="en-US" sz="2800" kern="0" dirty="0"/>
              <a:t>は開発者の入力したリファクタリングの設定に基づいて</a:t>
            </a:r>
            <a:r>
              <a:rPr lang="en-US" altLang="ja-JP" sz="2800" kern="0" dirty="0"/>
              <a:t>, </a:t>
            </a:r>
            <a:r>
              <a:rPr lang="ja-JP" altLang="en-US" sz="2800" kern="0" dirty="0"/>
              <a:t>自動的にソースコードを変換する</a:t>
            </a:r>
            <a:endParaRPr lang="en-US" altLang="ja-JP" sz="2800" dirty="0"/>
          </a:p>
          <a:p>
            <a:pPr lvl="1"/>
            <a:r>
              <a:rPr lang="ja-JP" altLang="en-US" sz="2400" dirty="0" smtClean="0"/>
              <a:t>統合開発</a:t>
            </a:r>
            <a:r>
              <a:rPr lang="ja-JP" altLang="en-US" sz="2400" dirty="0"/>
              <a:t>環境</a:t>
            </a:r>
            <a:r>
              <a:rPr lang="en-US" altLang="ja-JP" sz="2400" dirty="0"/>
              <a:t>Eclipse</a:t>
            </a:r>
            <a:r>
              <a:rPr lang="ja-JP" altLang="en-US" sz="2400" dirty="0"/>
              <a:t>のリファクタリング機能など</a:t>
            </a:r>
            <a:endParaRPr lang="en-US" altLang="ja-JP" sz="2400" dirty="0"/>
          </a:p>
          <a:p>
            <a:endParaRPr lang="en-US" altLang="ja-JP" sz="2800" kern="0" dirty="0" smtClean="0"/>
          </a:p>
          <a:p>
            <a:r>
              <a:rPr lang="ja-JP" altLang="en-US" sz="2800" kern="0" dirty="0" smtClean="0"/>
              <a:t>手作業</a:t>
            </a:r>
            <a:r>
              <a:rPr lang="ja-JP" altLang="en-US" sz="2800" kern="0" dirty="0"/>
              <a:t>で</a:t>
            </a:r>
            <a:r>
              <a:rPr lang="ja-JP" altLang="en-US" sz="2800" kern="0" dirty="0" smtClean="0"/>
              <a:t>のリファクタリングは欠陥が混入しやすいため</a:t>
            </a:r>
            <a:r>
              <a:rPr lang="en-US" altLang="ja-JP" sz="2800" kern="0" dirty="0" smtClean="0"/>
              <a:t>, </a:t>
            </a:r>
            <a:r>
              <a:rPr lang="ja-JP" altLang="en-US" sz="2800" kern="0" dirty="0" smtClean="0"/>
              <a:t>リファクタリング</a:t>
            </a:r>
            <a:r>
              <a:rPr lang="ja-JP" altLang="en-US" sz="2800" kern="0" dirty="0"/>
              <a:t>支援</a:t>
            </a:r>
            <a:r>
              <a:rPr lang="ja-JP" altLang="en-US" sz="2800" kern="0" dirty="0" smtClean="0"/>
              <a:t>ツールを利用すべき</a:t>
            </a:r>
            <a:r>
              <a:rPr lang="en-US" altLang="ja-JP" sz="2800" kern="0" dirty="0"/>
              <a:t>[2</a:t>
            </a:r>
            <a:r>
              <a:rPr lang="en-US" altLang="ja-JP" sz="2800" kern="0" dirty="0" smtClean="0"/>
              <a:t>]</a:t>
            </a:r>
            <a:endParaRPr lang="en-US" altLang="ja-JP" sz="2800" kern="0" dirty="0"/>
          </a:p>
          <a:p>
            <a:pPr marL="0" indent="0">
              <a:buNone/>
            </a:pPr>
            <a:endParaRPr lang="en-US" altLang="ja-JP" sz="2800" dirty="0" smtClean="0"/>
          </a:p>
        </p:txBody>
      </p:sp>
      <p:sp>
        <p:nvSpPr>
          <p:cNvPr id="5" name="テキスト ボックス 4"/>
          <p:cNvSpPr txBox="1"/>
          <p:nvPr/>
        </p:nvSpPr>
        <p:spPr>
          <a:xfrm>
            <a:off x="296883" y="5762157"/>
            <a:ext cx="8378806" cy="584775"/>
          </a:xfrm>
          <a:prstGeom prst="rect">
            <a:avLst/>
          </a:prstGeom>
          <a:noFill/>
        </p:spPr>
        <p:txBody>
          <a:bodyPr wrap="square" rtlCol="0">
            <a:spAutoFit/>
          </a:bodyPr>
          <a:lstStyle/>
          <a:p>
            <a:r>
              <a:rPr lang="en-US" altLang="ja-JP" sz="1600" dirty="0"/>
              <a:t>[2] G. </a:t>
            </a:r>
            <a:r>
              <a:rPr lang="en-US" altLang="ja-JP" sz="1600" dirty="0" err="1" smtClean="0"/>
              <a:t>Bavota</a:t>
            </a:r>
            <a:r>
              <a:rPr lang="en-US" altLang="ja-JP" sz="1600" dirty="0"/>
              <a:t> </a:t>
            </a:r>
            <a:r>
              <a:rPr lang="en-US" altLang="ja-JP" sz="1600" dirty="0" smtClean="0"/>
              <a:t>et al. </a:t>
            </a:r>
            <a:r>
              <a:rPr lang="en-US" altLang="ja-JP" sz="1600" dirty="0"/>
              <a:t>“When does a refactoring induce bugs? an </a:t>
            </a:r>
            <a:r>
              <a:rPr lang="en-US" altLang="ja-JP" sz="1600" dirty="0" smtClean="0"/>
              <a:t>empirical study</a:t>
            </a:r>
            <a:r>
              <a:rPr lang="en-US" altLang="ja-JP" sz="1600" dirty="0"/>
              <a:t>.” in </a:t>
            </a:r>
            <a:r>
              <a:rPr lang="en-US" altLang="ja-JP" sz="1600" i="1" dirty="0"/>
              <a:t>Proc. of SCAM</a:t>
            </a:r>
            <a:r>
              <a:rPr lang="en-US" altLang="ja-JP" sz="1600" dirty="0"/>
              <a:t>, </a:t>
            </a:r>
            <a:r>
              <a:rPr lang="en-US" altLang="ja-JP" sz="1600" dirty="0" smtClean="0"/>
              <a:t>2012</a:t>
            </a:r>
            <a:endParaRPr kumimoji="1" lang="ja-JP" altLang="en-US" sz="1600" dirty="0"/>
          </a:p>
        </p:txBody>
      </p:sp>
    </p:spTree>
    <p:extLst>
      <p:ext uri="{BB962C8B-B14F-4D97-AF65-F5344CB8AC3E}">
        <p14:creationId xmlns:p14="http://schemas.microsoft.com/office/powerpoint/2010/main" val="1827644051"/>
      </p:ext>
    </p:extLst>
  </p:cSld>
  <p:clrMapOvr>
    <a:masterClrMapping/>
  </p:clrMapOvr>
  <mc:AlternateContent xmlns:mc="http://schemas.openxmlformats.org/markup-compatibility/2006" xmlns:p14="http://schemas.microsoft.com/office/powerpoint/2010/main">
    <mc:Choice Requires="p14">
      <p:transition spd="slow" p14:dur="2000" advTm="28371"/>
    </mc:Choice>
    <mc:Fallback xmlns="">
      <p:transition spd="slow" advTm="2837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既存研究</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4</a:t>
            </a:fld>
            <a:endParaRPr lang="en-US" altLang="ja-JP">
              <a:solidFill>
                <a:srgbClr val="000000"/>
              </a:solidFill>
            </a:endParaRPr>
          </a:p>
        </p:txBody>
      </p:sp>
      <p:sp>
        <p:nvSpPr>
          <p:cNvPr id="5" name="テキスト ボックス 4"/>
          <p:cNvSpPr txBox="1"/>
          <p:nvPr/>
        </p:nvSpPr>
        <p:spPr>
          <a:xfrm>
            <a:off x="204628" y="5723951"/>
            <a:ext cx="8723632" cy="338554"/>
          </a:xfrm>
          <a:prstGeom prst="rect">
            <a:avLst/>
          </a:prstGeom>
          <a:noFill/>
        </p:spPr>
        <p:txBody>
          <a:bodyPr wrap="square" rtlCol="0">
            <a:spAutoFit/>
          </a:bodyPr>
          <a:lstStyle/>
          <a:p>
            <a:r>
              <a:rPr lang="en-US" altLang="ja-JP" sz="1600" dirty="0" smtClean="0"/>
              <a:t>[3] </a:t>
            </a:r>
            <a:r>
              <a:rPr lang="en-US" altLang="ja-JP" sz="1600" dirty="0"/>
              <a:t>E. </a:t>
            </a:r>
            <a:r>
              <a:rPr lang="en-US" altLang="ja-JP" sz="1600" dirty="0" smtClean="0"/>
              <a:t>Murphy-Hill</a:t>
            </a:r>
            <a:r>
              <a:rPr lang="ja-JP" altLang="en-US" sz="1600" dirty="0"/>
              <a:t> </a:t>
            </a:r>
            <a:r>
              <a:rPr lang="en-US" altLang="ja-JP" sz="1600" dirty="0" smtClean="0"/>
              <a:t>et al. </a:t>
            </a:r>
            <a:r>
              <a:rPr lang="en-US" altLang="ja-JP" sz="1600" dirty="0"/>
              <a:t>“How we refactor, and </a:t>
            </a:r>
            <a:r>
              <a:rPr lang="en-US" altLang="ja-JP" sz="1600" dirty="0" smtClean="0"/>
              <a:t>how we </a:t>
            </a:r>
            <a:r>
              <a:rPr lang="en-US" altLang="ja-JP" sz="1600" dirty="0"/>
              <a:t>know it,” </a:t>
            </a:r>
            <a:r>
              <a:rPr lang="en-US" altLang="ja-JP" sz="1600" i="1" dirty="0"/>
              <a:t>IEEE Trans. </a:t>
            </a:r>
            <a:r>
              <a:rPr lang="en-US" altLang="ja-JP" sz="1600" i="1" dirty="0" err="1"/>
              <a:t>Softw</a:t>
            </a:r>
            <a:r>
              <a:rPr lang="en-US" altLang="ja-JP" sz="1600" i="1" dirty="0"/>
              <a:t>. Eng</a:t>
            </a:r>
            <a:r>
              <a:rPr lang="en-US" altLang="ja-JP" sz="1600" i="1" dirty="0" smtClean="0"/>
              <a:t>.</a:t>
            </a:r>
            <a:r>
              <a:rPr lang="en-US" altLang="ja-JP" sz="1600" dirty="0" smtClean="0"/>
              <a:t>, </a:t>
            </a:r>
            <a:r>
              <a:rPr lang="en-US" altLang="ja-JP" sz="1600" dirty="0"/>
              <a:t>2012</a:t>
            </a:r>
            <a:endParaRPr kumimoji="1" lang="ja-JP" altLang="en-US" sz="1600" dirty="0"/>
          </a:p>
        </p:txBody>
      </p:sp>
      <p:sp>
        <p:nvSpPr>
          <p:cNvPr id="6" name="コンテンツ プレースホルダー 2"/>
          <p:cNvSpPr>
            <a:spLocks noGrp="1"/>
          </p:cNvSpPr>
          <p:nvPr>
            <p:ph idx="1"/>
          </p:nvPr>
        </p:nvSpPr>
        <p:spPr>
          <a:xfrm>
            <a:off x="235182" y="1575623"/>
            <a:ext cx="8626691" cy="3990343"/>
          </a:xfrm>
        </p:spPr>
        <p:txBody>
          <a:bodyPr/>
          <a:lstStyle/>
          <a:p>
            <a:r>
              <a:rPr lang="en-US" altLang="ja-JP" sz="3000" dirty="0" smtClean="0"/>
              <a:t>Murphy-Hill</a:t>
            </a:r>
            <a:r>
              <a:rPr lang="ja-JP" altLang="en-US" sz="3000" dirty="0" err="1" smtClean="0"/>
              <a:t>らは</a:t>
            </a:r>
            <a:r>
              <a:rPr lang="en-US" altLang="ja-JP" sz="3000" dirty="0" smtClean="0"/>
              <a:t>, </a:t>
            </a:r>
            <a:r>
              <a:rPr lang="ja-JP" altLang="en-US" sz="3000" u="sng" dirty="0" smtClean="0"/>
              <a:t>同じ種類</a:t>
            </a:r>
            <a:r>
              <a:rPr lang="ja-JP" altLang="en-US" sz="3000" dirty="0" smtClean="0"/>
              <a:t>のリファクタリングが連続して実施されることが多いことを明らかにした </a:t>
            </a:r>
            <a:r>
              <a:rPr lang="en-US" altLang="ja-JP" sz="3000" dirty="0" smtClean="0"/>
              <a:t>[</a:t>
            </a:r>
            <a:r>
              <a:rPr lang="en-US" altLang="ja-JP" sz="3000" dirty="0"/>
              <a:t>3</a:t>
            </a:r>
            <a:r>
              <a:rPr lang="en-US" altLang="ja-JP" sz="3000" dirty="0" smtClean="0"/>
              <a:t>]</a:t>
            </a:r>
            <a:endParaRPr lang="en-US" altLang="ja-JP" sz="2600" dirty="0" smtClean="0"/>
          </a:p>
          <a:p>
            <a:pPr lvl="1"/>
            <a:r>
              <a:rPr lang="ja-JP" altLang="en-US" sz="2600" dirty="0" smtClean="0"/>
              <a:t>ソフトウェア開発履歴中のリファクタリングを調査</a:t>
            </a:r>
            <a:endParaRPr lang="en-US" altLang="ja-JP" sz="2600" dirty="0"/>
          </a:p>
          <a:p>
            <a:pPr lvl="1"/>
            <a:r>
              <a:rPr lang="ja-JP" altLang="en-US" sz="2600" dirty="0" smtClean="0"/>
              <a:t>名前変更が連続して実施された頻度が最も高い</a:t>
            </a:r>
            <a:endParaRPr lang="en-US" altLang="ja-JP" sz="2600" dirty="0" smtClean="0"/>
          </a:p>
          <a:p>
            <a:pPr marL="0" indent="0">
              <a:buNone/>
            </a:pPr>
            <a:endParaRPr lang="en-US" altLang="ja-JP" sz="2800" dirty="0" smtClean="0"/>
          </a:p>
          <a:p>
            <a:r>
              <a:rPr lang="ja-JP" altLang="en-US" sz="3000" dirty="0" smtClean="0"/>
              <a:t>しかし</a:t>
            </a:r>
            <a:r>
              <a:rPr lang="en-US" altLang="ja-JP" sz="3000" dirty="0" smtClean="0"/>
              <a:t>, </a:t>
            </a:r>
            <a:r>
              <a:rPr lang="ja-JP" altLang="en-US" sz="3000" u="sng" dirty="0" smtClean="0"/>
              <a:t>互いに異なる種類</a:t>
            </a:r>
            <a:r>
              <a:rPr lang="ja-JP" altLang="en-US" sz="3000" dirty="0" smtClean="0"/>
              <a:t>のリファクタリングの連続については調査されていない</a:t>
            </a:r>
            <a:endParaRPr lang="en-US" altLang="ja-JP" sz="3000" dirty="0" smtClean="0"/>
          </a:p>
          <a:p>
            <a:endParaRPr lang="en-US" altLang="ja-JP" sz="2800" dirty="0" smtClean="0"/>
          </a:p>
        </p:txBody>
      </p:sp>
    </p:spTree>
    <p:extLst>
      <p:ext uri="{BB962C8B-B14F-4D97-AF65-F5344CB8AC3E}">
        <p14:creationId xmlns:p14="http://schemas.microsoft.com/office/powerpoint/2010/main" val="3658441622"/>
      </p:ext>
    </p:extLst>
  </p:cSld>
  <p:clrMapOvr>
    <a:masterClrMapping/>
  </p:clrMapOvr>
  <mc:AlternateContent xmlns:mc="http://schemas.openxmlformats.org/markup-compatibility/2006" xmlns:p14="http://schemas.microsoft.com/office/powerpoint/2010/main">
    <mc:Choice Requires="p14">
      <p:transition spd="slow" p14:dur="2000" advTm="33762"/>
    </mc:Choice>
    <mc:Fallback xmlns="">
      <p:transition spd="slow" advTm="33762"/>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2169" y="274638"/>
            <a:ext cx="8406543" cy="1143000"/>
          </a:xfrm>
        </p:spPr>
        <p:txBody>
          <a:bodyPr/>
          <a:lstStyle/>
          <a:p>
            <a:r>
              <a:rPr lang="ja-JP" altLang="en-US" sz="4000" dirty="0"/>
              <a:t>異なる種類のリファクタリング</a:t>
            </a:r>
            <a:r>
              <a:rPr lang="ja-JP" altLang="en-US" sz="4000" dirty="0" smtClean="0"/>
              <a:t>の連続</a:t>
            </a:r>
            <a:endParaRPr kumimoji="1" lang="ja-JP" altLang="en-US" sz="4000" dirty="0"/>
          </a:p>
        </p:txBody>
      </p:sp>
      <p:sp>
        <p:nvSpPr>
          <p:cNvPr id="3" name="コンテンツ プレースホルダー 2"/>
          <p:cNvSpPr>
            <a:spLocks noGrp="1"/>
          </p:cNvSpPr>
          <p:nvPr>
            <p:ph idx="1"/>
          </p:nvPr>
        </p:nvSpPr>
        <p:spPr>
          <a:xfrm>
            <a:off x="342169" y="1555941"/>
            <a:ext cx="8534400" cy="1312448"/>
          </a:xfrm>
        </p:spPr>
        <p:txBody>
          <a:bodyPr/>
          <a:lstStyle/>
          <a:p>
            <a:r>
              <a:rPr lang="en-US" altLang="ja-JP" dirty="0" smtClean="0"/>
              <a:t>Move</a:t>
            </a:r>
            <a:r>
              <a:rPr lang="ja-JP" altLang="en-US" dirty="0" smtClean="0"/>
              <a:t>の後に</a:t>
            </a:r>
            <a:r>
              <a:rPr lang="en-US" altLang="ja-JP" dirty="0" smtClean="0"/>
              <a:t>Rename</a:t>
            </a:r>
            <a:r>
              <a:rPr lang="ja-JP" altLang="en-US" dirty="0"/>
              <a:t>を</a:t>
            </a:r>
            <a:r>
              <a:rPr lang="ja-JP" altLang="en-US" dirty="0" smtClean="0"/>
              <a:t>連続して実施する例</a:t>
            </a:r>
            <a:endParaRPr lang="en-US" altLang="ja-JP" dirty="0" smtClean="0"/>
          </a:p>
          <a:p>
            <a:pPr lvl="1"/>
            <a:r>
              <a:rPr lang="en-US" altLang="ja-JP" dirty="0" smtClean="0"/>
              <a:t>Move</a:t>
            </a:r>
            <a:r>
              <a:rPr lang="ja-JP" altLang="en-US" dirty="0" smtClean="0"/>
              <a:t>：プログラム要素を</a:t>
            </a:r>
            <a:r>
              <a:rPr lang="ja-JP" altLang="en-US" dirty="0"/>
              <a:t>他の場所に移動する</a:t>
            </a:r>
          </a:p>
          <a:p>
            <a:pPr lvl="1"/>
            <a:r>
              <a:rPr lang="en-US" altLang="ja-JP" dirty="0" smtClean="0"/>
              <a:t>Rename</a:t>
            </a:r>
            <a:r>
              <a:rPr lang="ja-JP" altLang="en-US" dirty="0" smtClean="0"/>
              <a:t>：識別子の名前を変更する</a:t>
            </a:r>
            <a:endParaRPr lang="en-US" altLang="ja-JP" dirty="0" smtClean="0"/>
          </a:p>
          <a:p>
            <a:endParaRPr lang="en-US" altLang="ja-JP" dirty="0"/>
          </a:p>
          <a:p>
            <a:endParaRPr kumimoji="1"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5</a:t>
            </a:fld>
            <a:endParaRPr lang="en-US" altLang="ja-JP">
              <a:solidFill>
                <a:srgbClr val="000000"/>
              </a:solidFill>
            </a:endParaRPr>
          </a:p>
        </p:txBody>
      </p:sp>
      <p:sp>
        <p:nvSpPr>
          <p:cNvPr id="5" name="スライド番号プレースホルダー 3"/>
          <p:cNvSpPr txBox="1">
            <a:spLocks/>
          </p:cNvSpPr>
          <p:nvPr/>
        </p:nvSpPr>
        <p:spPr bwMode="auto">
          <a:xfrm>
            <a:off x="7597775" y="6308727"/>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marL="0" algn="r" defTabSz="914400" rtl="0" eaLnBrk="1" latinLnBrk="0" hangingPunct="1">
              <a:defRPr kumimoji="1" sz="14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9F5033E9-932D-4E41-95C3-341F9A6DAE17}" type="slidenum">
              <a:rPr lang="en-US" altLang="ja-JP" smtClean="0">
                <a:solidFill>
                  <a:srgbClr val="000000"/>
                </a:solidFill>
              </a:rPr>
              <a:pPr/>
              <a:t>5</a:t>
            </a:fld>
            <a:endParaRPr lang="en-US" altLang="ja-JP">
              <a:solidFill>
                <a:srgbClr val="000000"/>
              </a:solidFill>
            </a:endParaRPr>
          </a:p>
        </p:txBody>
      </p:sp>
      <p:grpSp>
        <p:nvGrpSpPr>
          <p:cNvPr id="18" name="グループ化 17"/>
          <p:cNvGrpSpPr/>
          <p:nvPr/>
        </p:nvGrpSpPr>
        <p:grpSpPr>
          <a:xfrm>
            <a:off x="457199" y="3115591"/>
            <a:ext cx="3814175" cy="3363238"/>
            <a:chOff x="457199" y="3028772"/>
            <a:chExt cx="3814175" cy="3363238"/>
          </a:xfrm>
        </p:grpSpPr>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99" y="3028772"/>
              <a:ext cx="3814175" cy="3363238"/>
            </a:xfrm>
            <a:prstGeom prst="rect">
              <a:avLst/>
            </a:prstGeom>
          </p:spPr>
        </p:pic>
        <p:pic>
          <p:nvPicPr>
            <p:cNvPr id="10" name="図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3549" y="4094391"/>
              <a:ext cx="717394" cy="931265"/>
            </a:xfrm>
            <a:prstGeom prst="rect">
              <a:avLst/>
            </a:prstGeom>
          </p:spPr>
        </p:pic>
        <p:sp>
          <p:nvSpPr>
            <p:cNvPr id="11" name="テキスト ボックス 10"/>
            <p:cNvSpPr txBox="1"/>
            <p:nvPr/>
          </p:nvSpPr>
          <p:spPr>
            <a:xfrm>
              <a:off x="576827" y="3144721"/>
              <a:ext cx="2448232"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kumimoji="1" lang="ja-JP" altLang="en-US" dirty="0" smtClean="0"/>
                <a:t>パッケージ</a:t>
              </a:r>
              <a:r>
                <a:rPr kumimoji="1" lang="en-US" altLang="ja-JP" dirty="0" smtClean="0"/>
                <a:t>1</a:t>
              </a:r>
              <a:endParaRPr kumimoji="1" lang="ja-JP" altLang="en-US" dirty="0"/>
            </a:p>
          </p:txBody>
        </p:sp>
        <p:sp>
          <p:nvSpPr>
            <p:cNvPr id="12" name="テキスト ボックス 11"/>
            <p:cNvSpPr txBox="1"/>
            <p:nvPr/>
          </p:nvSpPr>
          <p:spPr>
            <a:xfrm>
              <a:off x="930090" y="5011640"/>
              <a:ext cx="1024312"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ja-JP" altLang="en-US" dirty="0" smtClean="0"/>
                <a:t>クラス</a:t>
              </a:r>
              <a:r>
                <a:rPr lang="en-US" altLang="ja-JP" dirty="0" smtClean="0"/>
                <a:t>A</a:t>
              </a:r>
              <a:endParaRPr kumimoji="1" lang="ja-JP" altLang="en-US" dirty="0"/>
            </a:p>
          </p:txBody>
        </p:sp>
      </p:grpSp>
      <p:grpSp>
        <p:nvGrpSpPr>
          <p:cNvPr id="69" name="グループ化 68"/>
          <p:cNvGrpSpPr/>
          <p:nvPr/>
        </p:nvGrpSpPr>
        <p:grpSpPr>
          <a:xfrm>
            <a:off x="4897724" y="3115591"/>
            <a:ext cx="3789076" cy="3363238"/>
            <a:chOff x="31362" y="3028772"/>
            <a:chExt cx="3789076" cy="3363238"/>
          </a:xfrm>
        </p:grpSpPr>
        <p:pic>
          <p:nvPicPr>
            <p:cNvPr id="70" name="図 6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62" y="3028772"/>
              <a:ext cx="3789076" cy="3363238"/>
            </a:xfrm>
            <a:prstGeom prst="rect">
              <a:avLst/>
            </a:prstGeom>
          </p:spPr>
        </p:pic>
        <p:pic>
          <p:nvPicPr>
            <p:cNvPr id="71" name="図 7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6914" y="4094391"/>
              <a:ext cx="717394" cy="931265"/>
            </a:xfrm>
            <a:prstGeom prst="rect">
              <a:avLst/>
            </a:prstGeom>
          </p:spPr>
        </p:pic>
        <p:sp>
          <p:nvSpPr>
            <p:cNvPr id="72" name="テキスト ボックス 71"/>
            <p:cNvSpPr txBox="1"/>
            <p:nvPr/>
          </p:nvSpPr>
          <p:spPr>
            <a:xfrm>
              <a:off x="283181" y="3133359"/>
              <a:ext cx="2448232"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kumimoji="1" lang="ja-JP" altLang="en-US" dirty="0" smtClean="0"/>
                <a:t>パッケージ</a:t>
              </a:r>
              <a:r>
                <a:rPr kumimoji="1" lang="en-US" altLang="ja-JP" dirty="0" smtClean="0"/>
                <a:t>2</a:t>
              </a:r>
              <a:endParaRPr kumimoji="1" lang="ja-JP" altLang="en-US" dirty="0"/>
            </a:p>
          </p:txBody>
        </p:sp>
        <p:sp>
          <p:nvSpPr>
            <p:cNvPr id="73" name="テキスト ボックス 72"/>
            <p:cNvSpPr txBox="1"/>
            <p:nvPr/>
          </p:nvSpPr>
          <p:spPr>
            <a:xfrm>
              <a:off x="446309" y="5011640"/>
              <a:ext cx="1024312"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ja-JP" altLang="en-US" dirty="0" smtClean="0"/>
                <a:t>クラス</a:t>
              </a:r>
              <a:r>
                <a:rPr lang="en-US" altLang="ja-JP" dirty="0" smtClean="0"/>
                <a:t>A</a:t>
              </a:r>
              <a:endParaRPr kumimoji="1" lang="ja-JP" altLang="en-US" dirty="0"/>
            </a:p>
          </p:txBody>
        </p:sp>
      </p:grpSp>
      <p:sp>
        <p:nvSpPr>
          <p:cNvPr id="59" name="右矢印 58"/>
          <p:cNvSpPr/>
          <p:nvPr/>
        </p:nvSpPr>
        <p:spPr>
          <a:xfrm>
            <a:off x="1800943" y="4481219"/>
            <a:ext cx="3682332" cy="315991"/>
          </a:xfrm>
          <a:prstGeom prst="rightArrow">
            <a:avLst/>
          </a:prstGeom>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74" name="右矢印 73"/>
          <p:cNvSpPr/>
          <p:nvPr/>
        </p:nvSpPr>
        <p:spPr>
          <a:xfrm>
            <a:off x="6386735" y="5151800"/>
            <a:ext cx="831580" cy="315991"/>
          </a:xfrm>
          <a:prstGeom prst="rightArrow">
            <a:avLst/>
          </a:prstGeom>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pic>
        <p:nvPicPr>
          <p:cNvPr id="75" name="図 7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71774" y="4184737"/>
            <a:ext cx="717394" cy="931265"/>
          </a:xfrm>
          <a:prstGeom prst="rect">
            <a:avLst/>
          </a:prstGeom>
        </p:spPr>
      </p:pic>
      <p:sp>
        <p:nvSpPr>
          <p:cNvPr id="76" name="テキスト ボックス 75"/>
          <p:cNvSpPr txBox="1"/>
          <p:nvPr/>
        </p:nvSpPr>
        <p:spPr>
          <a:xfrm>
            <a:off x="7218315" y="5098459"/>
            <a:ext cx="1024312"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ja-JP" altLang="en-US" dirty="0" smtClean="0"/>
              <a:t>クラス</a:t>
            </a:r>
            <a:r>
              <a:rPr lang="en-US" altLang="ja-JP" dirty="0" smtClean="0"/>
              <a:t>B</a:t>
            </a:r>
            <a:endParaRPr kumimoji="1" lang="ja-JP" altLang="en-US" dirty="0"/>
          </a:p>
        </p:txBody>
      </p:sp>
      <p:sp>
        <p:nvSpPr>
          <p:cNvPr id="77" name="テキスト ボックス 76"/>
          <p:cNvSpPr txBox="1"/>
          <p:nvPr/>
        </p:nvSpPr>
        <p:spPr>
          <a:xfrm>
            <a:off x="3115945" y="4799066"/>
            <a:ext cx="754573"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altLang="ja-JP" dirty="0" smtClean="0"/>
              <a:t>Move</a:t>
            </a:r>
            <a:endParaRPr kumimoji="1" lang="ja-JP" altLang="en-US" dirty="0"/>
          </a:p>
        </p:txBody>
      </p:sp>
      <p:sp>
        <p:nvSpPr>
          <p:cNvPr id="78" name="テキスト ボックス 77"/>
          <p:cNvSpPr txBox="1"/>
          <p:nvPr/>
        </p:nvSpPr>
        <p:spPr>
          <a:xfrm>
            <a:off x="6228441" y="5603978"/>
            <a:ext cx="1127642"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kumimoji="1" lang="en-US" altLang="ja-JP" dirty="0" smtClean="0"/>
              <a:t>Rename</a:t>
            </a:r>
            <a:endParaRPr kumimoji="1" lang="ja-JP" altLang="en-US" dirty="0"/>
          </a:p>
        </p:txBody>
      </p:sp>
      <p:sp>
        <p:nvSpPr>
          <p:cNvPr id="79" name="テキスト ボックス 78"/>
          <p:cNvSpPr txBox="1"/>
          <p:nvPr/>
        </p:nvSpPr>
        <p:spPr>
          <a:xfrm>
            <a:off x="2303243" y="5168398"/>
            <a:ext cx="2379979"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kumimoji="1" lang="ja-JP" altLang="en-US" dirty="0" smtClean="0"/>
              <a:t>クラスを</a:t>
            </a:r>
            <a:endParaRPr kumimoji="1" lang="en-US" altLang="ja-JP" dirty="0" smtClean="0"/>
          </a:p>
          <a:p>
            <a:pPr algn="ctr"/>
            <a:r>
              <a:rPr lang="ja-JP" altLang="en-US" dirty="0"/>
              <a:t>他</a:t>
            </a:r>
            <a:r>
              <a:rPr kumimoji="1" lang="ja-JP" altLang="en-US" dirty="0" smtClean="0"/>
              <a:t>のパッケージに移動</a:t>
            </a:r>
            <a:endParaRPr kumimoji="1" lang="ja-JP" altLang="en-US" dirty="0"/>
          </a:p>
        </p:txBody>
      </p:sp>
      <p:sp>
        <p:nvSpPr>
          <p:cNvPr id="80" name="テキスト ボックス 79"/>
          <p:cNvSpPr txBox="1"/>
          <p:nvPr/>
        </p:nvSpPr>
        <p:spPr>
          <a:xfrm>
            <a:off x="5741098" y="5973310"/>
            <a:ext cx="2102327"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kumimoji="1" lang="ja-JP" altLang="en-US" dirty="0" smtClean="0"/>
              <a:t>クラスの名前を変更</a:t>
            </a:r>
            <a:endParaRPr kumimoji="1" lang="ja-JP" altLang="en-US" dirty="0"/>
          </a:p>
        </p:txBody>
      </p:sp>
    </p:spTree>
    <p:extLst>
      <p:ext uri="{BB962C8B-B14F-4D97-AF65-F5344CB8AC3E}">
        <p14:creationId xmlns:p14="http://schemas.microsoft.com/office/powerpoint/2010/main" val="1104667343"/>
      </p:ext>
    </p:extLst>
  </p:cSld>
  <p:clrMapOvr>
    <a:masterClrMapping/>
  </p:clrMapOvr>
  <mc:AlternateContent xmlns:mc="http://schemas.openxmlformats.org/markup-compatibility/2006" xmlns:p14="http://schemas.microsoft.com/office/powerpoint/2010/main">
    <mc:Choice Requires="p14">
      <p:transition spd="slow" p14:dur="2000" advTm="46089"/>
    </mc:Choice>
    <mc:Fallback xmlns="">
      <p:transition spd="slow" advTm="46089"/>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Eclipse</a:t>
            </a:r>
            <a:r>
              <a:rPr lang="ja-JP" altLang="en-US" dirty="0" err="1" smtClean="0"/>
              <a:t>での</a:t>
            </a:r>
            <a:r>
              <a:rPr lang="ja-JP" altLang="en-US" dirty="0" smtClean="0"/>
              <a:t>実施例</a:t>
            </a:r>
            <a:r>
              <a:rPr lang="en-US" altLang="ja-JP" dirty="0" smtClean="0"/>
              <a:t>(1/2)</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smtClean="0"/>
              <a:t>クラスを対象とした</a:t>
            </a:r>
            <a:r>
              <a:rPr lang="en-US" altLang="ja-JP" sz="2800" dirty="0" smtClean="0"/>
              <a:t>Move</a:t>
            </a:r>
            <a:r>
              <a:rPr lang="ja-JP" altLang="en-US" sz="2800" dirty="0" smtClean="0"/>
              <a:t>は</a:t>
            </a:r>
            <a:r>
              <a:rPr lang="en-US" altLang="ja-JP" sz="2800" dirty="0" smtClean="0"/>
              <a:t>, Eclipse</a:t>
            </a:r>
            <a:r>
              <a:rPr lang="ja-JP" altLang="en-US" sz="2800" dirty="0" smtClean="0"/>
              <a:t>上でドラッグ＆ドロップで実施可能</a:t>
            </a:r>
            <a:endParaRPr lang="en-US" altLang="ja-JP" sz="2800" dirty="0" smtClean="0"/>
          </a:p>
          <a:p>
            <a:pPr lvl="1"/>
            <a:r>
              <a:rPr kumimoji="1" lang="ja-JP" altLang="en-US" sz="2400" dirty="0" smtClean="0"/>
              <a:t>移動対象への参照を更新するダイアログが表示される</a:t>
            </a:r>
            <a:endParaRPr kumimoji="1" lang="ja-JP" altLang="en-US"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6</a:t>
            </a:fld>
            <a:endParaRPr lang="en-US" altLang="ja-JP">
              <a:solidFill>
                <a:srgbClr val="000000"/>
              </a:solidFill>
            </a:endParaRPr>
          </a:p>
        </p:txBody>
      </p:sp>
      <p:pic>
        <p:nvPicPr>
          <p:cNvPr id="9" name="図 8"/>
          <p:cNvPicPr>
            <a:picLocks noChangeAspect="1"/>
          </p:cNvPicPr>
          <p:nvPr/>
        </p:nvPicPr>
        <p:blipFill rotWithShape="1">
          <a:blip r:embed="rId3">
            <a:extLst>
              <a:ext uri="{28A0092B-C50C-407E-A947-70E740481C1C}">
                <a14:useLocalDpi xmlns:a14="http://schemas.microsoft.com/office/drawing/2010/main" val="0"/>
              </a:ext>
            </a:extLst>
          </a:blip>
          <a:srcRect l="7124" t="18712" r="28219" b="47754"/>
          <a:stretch/>
        </p:blipFill>
        <p:spPr>
          <a:xfrm>
            <a:off x="516698" y="3341539"/>
            <a:ext cx="8099491" cy="2625470"/>
          </a:xfrm>
          <a:prstGeom prst="rect">
            <a:avLst/>
          </a:prstGeom>
        </p:spPr>
      </p:pic>
      <p:sp>
        <p:nvSpPr>
          <p:cNvPr id="10" name="円弧 9"/>
          <p:cNvSpPr/>
          <p:nvPr/>
        </p:nvSpPr>
        <p:spPr>
          <a:xfrm flipV="1">
            <a:off x="313152" y="3863182"/>
            <a:ext cx="1197494" cy="377241"/>
          </a:xfrm>
          <a:prstGeom prst="arc">
            <a:avLst>
              <a:gd name="adj1" fmla="val 6148286"/>
              <a:gd name="adj2" fmla="val 16340573"/>
            </a:avLst>
          </a:prstGeom>
          <a:ln>
            <a:headEnd type="arrow" w="med" len="med"/>
            <a:tailEnd type="none" w="med" len="med"/>
          </a:ln>
        </p:spPr>
        <p:style>
          <a:lnRef idx="2">
            <a:schemeClr val="accent2"/>
          </a:lnRef>
          <a:fillRef idx="0">
            <a:schemeClr val="accent2"/>
          </a:fillRef>
          <a:effectRef idx="1">
            <a:schemeClr val="accent2"/>
          </a:effectRef>
          <a:fontRef idx="minor">
            <a:schemeClr val="tx1"/>
          </a:fontRef>
        </p:style>
        <p:txBody>
          <a:bodyPr rtlCol="0" anchor="ctr"/>
          <a:lstStyle/>
          <a:p>
            <a:pPr algn="ctr"/>
            <a:endParaRPr kumimoji="1" lang="ja-JP" altLang="en-US"/>
          </a:p>
        </p:txBody>
      </p:sp>
      <p:sp>
        <p:nvSpPr>
          <p:cNvPr id="11" name="テキスト ボックス 10"/>
          <p:cNvSpPr txBox="1"/>
          <p:nvPr/>
        </p:nvSpPr>
        <p:spPr>
          <a:xfrm>
            <a:off x="148219" y="4549718"/>
            <a:ext cx="1943628" cy="369332"/>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dirty="0" smtClean="0"/>
              <a:t>ドラッグ＆ドロップ</a:t>
            </a:r>
            <a:endParaRPr kumimoji="1" lang="ja-JP" altLang="en-US" dirty="0"/>
          </a:p>
        </p:txBody>
      </p:sp>
    </p:spTree>
    <p:extLst>
      <p:ext uri="{BB962C8B-B14F-4D97-AF65-F5344CB8AC3E}">
        <p14:creationId xmlns:p14="http://schemas.microsoft.com/office/powerpoint/2010/main" val="2575434654"/>
      </p:ext>
    </p:extLst>
  </p:cSld>
  <p:clrMapOvr>
    <a:masterClrMapping/>
  </p:clrMapOvr>
  <mc:AlternateContent xmlns:mc="http://schemas.openxmlformats.org/markup-compatibility/2006" xmlns:p14="http://schemas.microsoft.com/office/powerpoint/2010/main">
    <mc:Choice Requires="p14">
      <p:transition spd="slow" p14:dur="2000" advTm="26699"/>
    </mc:Choice>
    <mc:Fallback xmlns="">
      <p:transition spd="slow" advTm="26699"/>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Eclipse</a:t>
            </a:r>
            <a:r>
              <a:rPr lang="ja-JP" altLang="en-US" dirty="0" err="1"/>
              <a:t>での</a:t>
            </a:r>
            <a:r>
              <a:rPr lang="ja-JP" altLang="en-US" dirty="0" smtClean="0"/>
              <a:t>実施例</a:t>
            </a:r>
            <a:r>
              <a:rPr lang="en-US" altLang="ja-JP" dirty="0" smtClean="0"/>
              <a:t>(2/2</a:t>
            </a:r>
            <a:r>
              <a:rPr lang="en-US" altLang="ja-JP" dirty="0"/>
              <a:t>)</a:t>
            </a:r>
            <a:endParaRPr kumimoji="1" lang="ja-JP" altLang="en-US" dirty="0"/>
          </a:p>
        </p:txBody>
      </p:sp>
      <p:sp>
        <p:nvSpPr>
          <p:cNvPr id="3" name="コンテンツ プレースホルダー 2"/>
          <p:cNvSpPr>
            <a:spLocks noGrp="1"/>
          </p:cNvSpPr>
          <p:nvPr>
            <p:ph idx="1"/>
          </p:nvPr>
        </p:nvSpPr>
        <p:spPr>
          <a:xfrm>
            <a:off x="457200" y="1584542"/>
            <a:ext cx="8229600" cy="4525963"/>
          </a:xfrm>
        </p:spPr>
        <p:txBody>
          <a:bodyPr/>
          <a:lstStyle/>
          <a:p>
            <a:r>
              <a:rPr kumimoji="1" lang="en-US" altLang="ja-JP" sz="2800" dirty="0" smtClean="0"/>
              <a:t>Rename</a:t>
            </a:r>
            <a:r>
              <a:rPr kumimoji="1" lang="ja-JP" altLang="en-US" sz="2800" dirty="0" smtClean="0"/>
              <a:t>は対象を選択して</a:t>
            </a:r>
            <a:r>
              <a:rPr kumimoji="1" lang="en-US" altLang="ja-JP" sz="2800" dirty="0" smtClean="0"/>
              <a:t>, </a:t>
            </a:r>
            <a:r>
              <a:rPr kumimoji="1" lang="ja-JP" altLang="en-US" sz="2800" dirty="0" smtClean="0"/>
              <a:t>ショートカットキーを入力することで</a:t>
            </a:r>
            <a:r>
              <a:rPr lang="ja-JP" altLang="en-US" sz="2800" dirty="0" smtClean="0"/>
              <a:t>実施可能</a:t>
            </a:r>
            <a:endParaRPr lang="en-US" altLang="ja-JP" sz="2800" dirty="0" smtClean="0"/>
          </a:p>
          <a:p>
            <a:pPr lvl="1"/>
            <a:r>
              <a:rPr kumimoji="1" lang="ja-JP" altLang="en-US" sz="2400" dirty="0" smtClean="0"/>
              <a:t>新しい名前を入力するためのダイアログが表示される</a:t>
            </a:r>
            <a:endParaRPr kumimoji="1" lang="ja-JP" altLang="en-US" sz="24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7</a:t>
            </a:fld>
            <a:endParaRPr lang="en-US" altLang="ja-JP">
              <a:solidFill>
                <a:srgbClr val="000000"/>
              </a:solidFill>
            </a:endParaRPr>
          </a:p>
        </p:txBody>
      </p:sp>
      <p:pic>
        <p:nvPicPr>
          <p:cNvPr id="5" name="図 4"/>
          <p:cNvPicPr>
            <a:picLocks noChangeAspect="1"/>
          </p:cNvPicPr>
          <p:nvPr/>
        </p:nvPicPr>
        <p:blipFill rotWithShape="1">
          <a:blip r:embed="rId3">
            <a:extLst>
              <a:ext uri="{28A0092B-C50C-407E-A947-70E740481C1C}">
                <a14:useLocalDpi xmlns:a14="http://schemas.microsoft.com/office/drawing/2010/main" val="0"/>
              </a:ext>
            </a:extLst>
          </a:blip>
          <a:srcRect l="7321" t="19030" r="13638" b="36038"/>
          <a:stretch/>
        </p:blipFill>
        <p:spPr>
          <a:xfrm>
            <a:off x="643035" y="3070882"/>
            <a:ext cx="7846818" cy="2346507"/>
          </a:xfrm>
          <a:prstGeom prst="rect">
            <a:avLst/>
          </a:prstGeom>
        </p:spPr>
      </p:pic>
      <p:sp>
        <p:nvSpPr>
          <p:cNvPr id="8" name="テキスト ボックス 7"/>
          <p:cNvSpPr txBox="1"/>
          <p:nvPr/>
        </p:nvSpPr>
        <p:spPr>
          <a:xfrm>
            <a:off x="4670530" y="3569084"/>
            <a:ext cx="1939863" cy="369332"/>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dirty="0" smtClean="0"/>
              <a:t>新しい名前を入力</a:t>
            </a:r>
            <a:endParaRPr kumimoji="1" lang="ja-JP" altLang="en-US" dirty="0"/>
          </a:p>
        </p:txBody>
      </p:sp>
      <p:sp>
        <p:nvSpPr>
          <p:cNvPr id="9" name="正方形/長方形 8"/>
          <p:cNvSpPr/>
          <p:nvPr/>
        </p:nvSpPr>
        <p:spPr>
          <a:xfrm>
            <a:off x="2617939" y="3283276"/>
            <a:ext cx="5792816" cy="28580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0" name="テキスト ボックス 9"/>
          <p:cNvSpPr txBox="1"/>
          <p:nvPr/>
        </p:nvSpPr>
        <p:spPr>
          <a:xfrm>
            <a:off x="410257" y="5615611"/>
            <a:ext cx="8520545" cy="523220"/>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457200" lvl="0" indent="-457200" fontAlgn="base">
              <a:spcBef>
                <a:spcPct val="20000"/>
              </a:spcBef>
              <a:spcAft>
                <a:spcPct val="0"/>
              </a:spcAft>
              <a:buFont typeface="Arial" panose="020B0604020202020204" pitchFamily="34" charset="0"/>
              <a:buChar char="•"/>
            </a:pPr>
            <a:r>
              <a:rPr lang="en-US" altLang="ja-JP" sz="2800" kern="0" dirty="0" smtClean="0">
                <a:solidFill>
                  <a:srgbClr val="000000"/>
                </a:solidFill>
              </a:rPr>
              <a:t>Move</a:t>
            </a:r>
            <a:r>
              <a:rPr lang="ja-JP" altLang="en-US" sz="2800" kern="0" dirty="0" smtClean="0">
                <a:solidFill>
                  <a:srgbClr val="000000"/>
                </a:solidFill>
              </a:rPr>
              <a:t>と</a:t>
            </a:r>
            <a:r>
              <a:rPr lang="en-US" altLang="ja-JP" sz="2800" kern="0" dirty="0" smtClean="0">
                <a:solidFill>
                  <a:srgbClr val="000000"/>
                </a:solidFill>
              </a:rPr>
              <a:t>Rename</a:t>
            </a:r>
            <a:r>
              <a:rPr lang="ja-JP" altLang="en-US" sz="2800" kern="0" dirty="0" smtClean="0">
                <a:solidFill>
                  <a:srgbClr val="000000"/>
                </a:solidFill>
              </a:rPr>
              <a:t>のリファクタリングは連携していない</a:t>
            </a:r>
            <a:endParaRPr lang="en-US" altLang="ja-JP" sz="2800" kern="0" dirty="0">
              <a:solidFill>
                <a:srgbClr val="000000"/>
              </a:solidFill>
            </a:endParaRPr>
          </a:p>
        </p:txBody>
      </p:sp>
    </p:spTree>
    <p:extLst>
      <p:ext uri="{BB962C8B-B14F-4D97-AF65-F5344CB8AC3E}">
        <p14:creationId xmlns:p14="http://schemas.microsoft.com/office/powerpoint/2010/main" val="845190402"/>
      </p:ext>
    </p:extLst>
  </p:cSld>
  <p:clrMapOvr>
    <a:masterClrMapping/>
  </p:clrMapOvr>
  <mc:AlternateContent xmlns:mc="http://schemas.openxmlformats.org/markup-compatibility/2006" xmlns:p14="http://schemas.microsoft.com/office/powerpoint/2010/main">
    <mc:Choice Requires="p14">
      <p:transition spd="slow" p14:dur="2000" advTm="44997"/>
    </mc:Choice>
    <mc:Fallback xmlns="">
      <p:transition spd="slow" advTm="44997"/>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研究動機</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互いに</a:t>
            </a:r>
            <a:r>
              <a:rPr lang="ja-JP" altLang="en-US" dirty="0"/>
              <a:t>異なる種類の</a:t>
            </a:r>
            <a:r>
              <a:rPr lang="ja-JP" altLang="en-US" dirty="0" smtClean="0"/>
              <a:t>リファクタリングが</a:t>
            </a:r>
            <a:r>
              <a:rPr lang="en-US" altLang="ja-JP" dirty="0" smtClean="0"/>
              <a:t>, </a:t>
            </a:r>
            <a:r>
              <a:rPr lang="ja-JP" altLang="en-US" dirty="0" smtClean="0"/>
              <a:t>連続</a:t>
            </a:r>
            <a:r>
              <a:rPr lang="ja-JP" altLang="en-US" dirty="0"/>
              <a:t>して実施</a:t>
            </a:r>
            <a:r>
              <a:rPr lang="ja-JP" altLang="en-US" dirty="0" smtClean="0"/>
              <a:t>されることは多い</a:t>
            </a:r>
            <a:r>
              <a:rPr lang="ja-JP" altLang="en-US" dirty="0"/>
              <a:t>と推測</a:t>
            </a:r>
            <a:r>
              <a:rPr lang="ja-JP" altLang="en-US" dirty="0" smtClean="0"/>
              <a:t>される</a:t>
            </a:r>
            <a:endParaRPr lang="en-US" altLang="ja-JP" dirty="0" smtClean="0"/>
          </a:p>
          <a:p>
            <a:endParaRPr lang="en-US" altLang="ja-JP" dirty="0" smtClean="0"/>
          </a:p>
          <a:p>
            <a:r>
              <a:rPr lang="ja-JP" altLang="en-US" dirty="0" smtClean="0"/>
              <a:t>連続</a:t>
            </a:r>
            <a:r>
              <a:rPr lang="ja-JP" altLang="en-US" dirty="0"/>
              <a:t>して実施されるリファクタリング</a:t>
            </a:r>
            <a:r>
              <a:rPr lang="ja-JP" altLang="en-US" dirty="0" smtClean="0"/>
              <a:t>を</a:t>
            </a:r>
            <a:r>
              <a:rPr lang="en-US" altLang="ja-JP" dirty="0" smtClean="0"/>
              <a:t>,</a:t>
            </a:r>
            <a:r>
              <a:rPr lang="ja-JP" altLang="en-US" dirty="0"/>
              <a:t>支援ツールはまとめて実施することができない</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8</a:t>
            </a:fld>
            <a:endParaRPr lang="en-US" altLang="ja-JP">
              <a:solidFill>
                <a:srgbClr val="000000"/>
              </a:solidFill>
            </a:endParaRPr>
          </a:p>
        </p:txBody>
      </p:sp>
      <p:sp>
        <p:nvSpPr>
          <p:cNvPr id="6" name="テキスト ボックス 5"/>
          <p:cNvSpPr txBox="1"/>
          <p:nvPr/>
        </p:nvSpPr>
        <p:spPr>
          <a:xfrm>
            <a:off x="457200" y="4951563"/>
            <a:ext cx="8218488" cy="1077218"/>
          </a:xfrm>
          <a:prstGeom prst="rect">
            <a:avLst/>
          </a:prstGeom>
          <a:solidFill>
            <a:srgbClr val="FFFFCC"/>
          </a:solidFill>
          <a:ln>
            <a:solidFill>
              <a:schemeClr val="tx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lvl="0" fontAlgn="base">
              <a:spcBef>
                <a:spcPct val="20000"/>
              </a:spcBef>
              <a:spcAft>
                <a:spcPct val="0"/>
              </a:spcAft>
            </a:pPr>
            <a:r>
              <a:rPr lang="ja-JP" altLang="en-US" sz="3200" kern="0" dirty="0">
                <a:solidFill>
                  <a:srgbClr val="000000"/>
                </a:solidFill>
              </a:rPr>
              <a:t>ツールで支援すべき</a:t>
            </a:r>
            <a:r>
              <a:rPr lang="en-US" altLang="ja-JP" sz="3200" kern="0" dirty="0">
                <a:solidFill>
                  <a:srgbClr val="000000"/>
                </a:solidFill>
              </a:rPr>
              <a:t>, </a:t>
            </a:r>
            <a:r>
              <a:rPr lang="ja-JP" altLang="en-US" sz="3200" kern="0" dirty="0" smtClean="0">
                <a:solidFill>
                  <a:srgbClr val="000000"/>
                </a:solidFill>
              </a:rPr>
              <a:t>異なる種類の</a:t>
            </a:r>
            <a:r>
              <a:rPr lang="ja-JP" altLang="en-US" sz="3200" kern="0" dirty="0">
                <a:solidFill>
                  <a:srgbClr val="000000"/>
                </a:solidFill>
              </a:rPr>
              <a:t>リファクタリングの組み合わせを明らかにする必要が</a:t>
            </a:r>
            <a:r>
              <a:rPr lang="ja-JP" altLang="en-US" sz="3200" kern="0" dirty="0" smtClean="0">
                <a:solidFill>
                  <a:srgbClr val="000000"/>
                </a:solidFill>
              </a:rPr>
              <a:t>ある</a:t>
            </a:r>
            <a:endParaRPr lang="en-US" altLang="ja-JP" sz="3200" kern="0" dirty="0">
              <a:solidFill>
                <a:srgbClr val="000000"/>
              </a:solidFill>
            </a:endParaRPr>
          </a:p>
        </p:txBody>
      </p:sp>
    </p:spTree>
    <p:extLst>
      <p:ext uri="{BB962C8B-B14F-4D97-AF65-F5344CB8AC3E}">
        <p14:creationId xmlns:p14="http://schemas.microsoft.com/office/powerpoint/2010/main" val="4042286991"/>
      </p:ext>
    </p:extLst>
  </p:cSld>
  <p:clrMapOvr>
    <a:masterClrMapping/>
  </p:clrMapOvr>
  <mc:AlternateContent xmlns:mc="http://schemas.openxmlformats.org/markup-compatibility/2006" xmlns:p14="http://schemas.microsoft.com/office/powerpoint/2010/main">
    <mc:Choice Requires="p14">
      <p:transition spd="slow" p14:dur="2000" advTm="21788"/>
    </mc:Choice>
    <mc:Fallback xmlns="">
      <p:transition spd="slow" advTm="21788"/>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研究概要</a:t>
            </a:r>
            <a:endParaRPr kumimoji="1" lang="ja-JP" altLang="en-US" dirty="0"/>
          </a:p>
        </p:txBody>
      </p:sp>
      <p:sp>
        <p:nvSpPr>
          <p:cNvPr id="3" name="コンテンツ プレースホルダー 2"/>
          <p:cNvSpPr>
            <a:spLocks noGrp="1"/>
          </p:cNvSpPr>
          <p:nvPr>
            <p:ph idx="1"/>
          </p:nvPr>
        </p:nvSpPr>
        <p:spPr>
          <a:xfrm>
            <a:off x="411887" y="1600201"/>
            <a:ext cx="8309113" cy="4997451"/>
          </a:xfrm>
        </p:spPr>
        <p:txBody>
          <a:bodyPr/>
          <a:lstStyle/>
          <a:p>
            <a:r>
              <a:rPr lang="ja-JP" altLang="en-US" sz="3000" dirty="0" smtClean="0"/>
              <a:t>連続</a:t>
            </a:r>
            <a:r>
              <a:rPr lang="ja-JP" altLang="en-US" sz="3000" dirty="0"/>
              <a:t>して実施</a:t>
            </a:r>
            <a:r>
              <a:rPr lang="ja-JP" altLang="en-US" sz="3000" dirty="0" smtClean="0"/>
              <a:t>された</a:t>
            </a:r>
            <a:r>
              <a:rPr lang="en-US" altLang="ja-JP" sz="3000" dirty="0" smtClean="0"/>
              <a:t>, </a:t>
            </a:r>
            <a:r>
              <a:rPr lang="ja-JP" altLang="en-US" sz="3000" dirty="0" smtClean="0"/>
              <a:t>異なる</a:t>
            </a:r>
            <a:r>
              <a:rPr lang="ja-JP" altLang="en-US" sz="3000" dirty="0"/>
              <a:t>種類のリファクタリングを調査した</a:t>
            </a:r>
            <a:endParaRPr lang="en-US" altLang="ja-JP" sz="2600" dirty="0"/>
          </a:p>
          <a:p>
            <a:pPr marL="914400" lvl="1" indent="-514350">
              <a:buFont typeface="+mj-lt"/>
              <a:buAutoNum type="arabicPeriod"/>
            </a:pPr>
            <a:r>
              <a:rPr lang="ja-JP" altLang="en-US" sz="2600" dirty="0" smtClean="0"/>
              <a:t>連続</a:t>
            </a:r>
            <a:r>
              <a:rPr lang="ja-JP" altLang="en-US" sz="2600" dirty="0"/>
              <a:t>して実施された頻度の高い</a:t>
            </a:r>
            <a:r>
              <a:rPr lang="en-US" altLang="ja-JP" sz="2600" dirty="0"/>
              <a:t>, </a:t>
            </a:r>
            <a:r>
              <a:rPr lang="ja-JP" altLang="en-US" sz="2600" dirty="0" smtClean="0"/>
              <a:t>異なる</a:t>
            </a:r>
            <a:r>
              <a:rPr lang="ja-JP" altLang="en-US" sz="2600" dirty="0"/>
              <a:t>種類のリファクタリングの</a:t>
            </a:r>
            <a:r>
              <a:rPr lang="ja-JP" altLang="en-US" sz="2600" dirty="0" smtClean="0"/>
              <a:t>組み合わせを調べた</a:t>
            </a:r>
            <a:endParaRPr lang="en-US" altLang="ja-JP" sz="2600" dirty="0"/>
          </a:p>
          <a:p>
            <a:pPr marL="914400" lvl="1" indent="-514350">
              <a:buFont typeface="+mj-lt"/>
              <a:buAutoNum type="arabicPeriod"/>
            </a:pPr>
            <a:r>
              <a:rPr lang="ja-JP" altLang="en-US" sz="2600" dirty="0" smtClean="0"/>
              <a:t>頻度</a:t>
            </a:r>
            <a:r>
              <a:rPr lang="ja-JP" altLang="en-US" sz="2600" dirty="0"/>
              <a:t>の高い組み合わせについて</a:t>
            </a:r>
            <a:r>
              <a:rPr lang="en-US" altLang="ja-JP" sz="2600" dirty="0"/>
              <a:t>, </a:t>
            </a:r>
            <a:r>
              <a:rPr lang="ja-JP" altLang="en-US" sz="2600" dirty="0" smtClean="0"/>
              <a:t>実施内容の詳細から作業</a:t>
            </a:r>
            <a:r>
              <a:rPr lang="ja-JP" altLang="en-US" sz="2600" dirty="0"/>
              <a:t>内容</a:t>
            </a:r>
            <a:r>
              <a:rPr lang="ja-JP" altLang="en-US" sz="2600" dirty="0" smtClean="0"/>
              <a:t>を</a:t>
            </a:r>
            <a:r>
              <a:rPr lang="ja-JP" altLang="en-US" sz="2600" dirty="0"/>
              <a:t>調</a:t>
            </a:r>
            <a:r>
              <a:rPr lang="ja-JP" altLang="en-US" sz="2600" dirty="0" smtClean="0"/>
              <a:t>べた</a:t>
            </a:r>
            <a:endParaRPr lang="en-US" altLang="ja-JP" sz="2600" dirty="0"/>
          </a:p>
          <a:p>
            <a:pPr marL="342900" lvl="1" indent="-342900">
              <a:buFontTx/>
              <a:buChar char="•"/>
            </a:pPr>
            <a:endParaRPr lang="en-US" altLang="ja-JP" sz="3000" dirty="0" smtClean="0"/>
          </a:p>
          <a:p>
            <a:pPr marL="342900" lvl="1" indent="-342900">
              <a:buFontTx/>
              <a:buChar char="•"/>
            </a:pPr>
            <a:r>
              <a:rPr lang="ja-JP" altLang="en-US" sz="3000" dirty="0" smtClean="0"/>
              <a:t>調査結果に基づき</a:t>
            </a:r>
            <a:r>
              <a:rPr lang="en-US" altLang="ja-JP" sz="3000" dirty="0" smtClean="0"/>
              <a:t>, </a:t>
            </a:r>
            <a:r>
              <a:rPr lang="ja-JP" altLang="en-US" sz="3000" dirty="0"/>
              <a:t>必要</a:t>
            </a:r>
            <a:r>
              <a:rPr lang="ja-JP" altLang="en-US" sz="3000" dirty="0" smtClean="0"/>
              <a:t>と</a:t>
            </a:r>
            <a:r>
              <a:rPr lang="ja-JP" altLang="en-US" sz="3000" dirty="0"/>
              <a:t>考</a:t>
            </a:r>
            <a:r>
              <a:rPr lang="ja-JP" altLang="en-US" sz="3000" dirty="0" smtClean="0"/>
              <a:t>えられる支援ツールを考察した</a:t>
            </a:r>
            <a:endParaRPr lang="en-US" altLang="ja-JP" sz="3000" dirty="0"/>
          </a:p>
          <a:p>
            <a:endParaRPr lang="ja-JP" altLang="en-US" sz="28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9</a:t>
            </a:fld>
            <a:endParaRPr lang="en-US" altLang="ja-JP">
              <a:solidFill>
                <a:srgbClr val="000000"/>
              </a:solidFill>
            </a:endParaRPr>
          </a:p>
        </p:txBody>
      </p:sp>
    </p:spTree>
    <p:extLst>
      <p:ext uri="{BB962C8B-B14F-4D97-AF65-F5344CB8AC3E}">
        <p14:creationId xmlns:p14="http://schemas.microsoft.com/office/powerpoint/2010/main" val="2174619695"/>
      </p:ext>
    </p:extLst>
  </p:cSld>
  <p:clrMapOvr>
    <a:masterClrMapping/>
  </p:clrMapOvr>
  <mc:AlternateContent xmlns:mc="http://schemas.openxmlformats.org/markup-compatibility/2006" xmlns:p14="http://schemas.microsoft.com/office/powerpoint/2010/main">
    <mc:Choice Requires="p14">
      <p:transition spd="slow" p14:dur="2000" advTm="36239"/>
    </mc:Choice>
    <mc:Fallback xmlns="">
      <p:transition spd="slow" advTm="36239"/>
    </mc:Fallback>
  </mc:AlternateContent>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4827</TotalTime>
  <Words>1479</Words>
  <Application>Microsoft Office PowerPoint</Application>
  <PresentationFormat>画面に合わせる (4:3)</PresentationFormat>
  <Paragraphs>366</Paragraphs>
  <Slides>21</Slides>
  <Notes>21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21</vt:i4>
      </vt:variant>
    </vt:vector>
  </HeadingPairs>
  <TitlesOfParts>
    <vt:vector size="25" baseType="lpstr">
      <vt:lpstr>ＭＳ Ｐゴシック</vt:lpstr>
      <vt:lpstr>Arial</vt:lpstr>
      <vt:lpstr>Calibri</vt:lpstr>
      <vt:lpstr>Sel-CoolMetal-white</vt:lpstr>
      <vt:lpstr>開発履歴中の連続して実施されたリファクタリングの分析</vt:lpstr>
      <vt:lpstr>リファクタリング</vt:lpstr>
      <vt:lpstr>リファクタリング支援ツール</vt:lpstr>
      <vt:lpstr>既存研究</vt:lpstr>
      <vt:lpstr>異なる種類のリファクタリングの連続</vt:lpstr>
      <vt:lpstr>Eclipseでの実施例(1/2)</vt:lpstr>
      <vt:lpstr>Eclipseでの実施例(2/2)</vt:lpstr>
      <vt:lpstr>研究動機</vt:lpstr>
      <vt:lpstr>研究概要</vt:lpstr>
      <vt:lpstr>調査対象</vt:lpstr>
      <vt:lpstr>連続して実施されたリファクタリング</vt:lpstr>
      <vt:lpstr>連続して実施された組み合わせ</vt:lpstr>
      <vt:lpstr>連続して実施された組み合わせ</vt:lpstr>
      <vt:lpstr>作業内容の調査(1/2)</vt:lpstr>
      <vt:lpstr>作業内容の調査(2/2)</vt:lpstr>
      <vt:lpstr>PowerPoint プレゼンテーション</vt:lpstr>
      <vt:lpstr>PowerPoint プレゼンテーション</vt:lpstr>
      <vt:lpstr>RenameとRenameの作業内容</vt:lpstr>
      <vt:lpstr>RenameとRenameの支援方法</vt:lpstr>
      <vt:lpstr>まとめ</vt:lpstr>
      <vt:lpstr>今後の課題</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t-saika</dc:creator>
  <cp:lastModifiedBy>t-saika</cp:lastModifiedBy>
  <cp:revision>882</cp:revision>
  <cp:lastPrinted>2014-02-20T01:42:53Z</cp:lastPrinted>
  <dcterms:created xsi:type="dcterms:W3CDTF">2013-11-06T01:20:33Z</dcterms:created>
  <dcterms:modified xsi:type="dcterms:W3CDTF">2014-02-24T03:26:20Z</dcterms:modified>
</cp:coreProperties>
</file>