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57" r:id="rId3"/>
    <p:sldId id="300" r:id="rId4"/>
    <p:sldId id="258" r:id="rId5"/>
    <p:sldId id="259" r:id="rId6"/>
    <p:sldId id="261" r:id="rId7"/>
    <p:sldId id="296" r:id="rId8"/>
    <p:sldId id="264" r:id="rId9"/>
    <p:sldId id="297" r:id="rId10"/>
    <p:sldId id="298" r:id="rId11"/>
    <p:sldId id="287" r:id="rId12"/>
    <p:sldId id="288" r:id="rId13"/>
    <p:sldId id="289" r:id="rId14"/>
    <p:sldId id="273" r:id="rId15"/>
    <p:sldId id="290" r:id="rId16"/>
    <p:sldId id="291" r:id="rId17"/>
    <p:sldId id="278" r:id="rId18"/>
    <p:sldId id="277" r:id="rId19"/>
    <p:sldId id="279" r:id="rId20"/>
    <p:sldId id="270" r:id="rId21"/>
    <p:sldId id="301" r:id="rId22"/>
    <p:sldId id="299" r:id="rId23"/>
    <p:sldId id="275" r:id="rId24"/>
    <p:sldId id="266" r:id="rId25"/>
    <p:sldId id="274" r:id="rId26"/>
    <p:sldId id="267" r:id="rId27"/>
    <p:sldId id="268" r:id="rId28"/>
    <p:sldId id="260" r:id="rId29"/>
    <p:sldId id="263" r:id="rId30"/>
    <p:sldId id="272" r:id="rId31"/>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20000"/>
    <a:srgbClr val="333333"/>
    <a:srgbClr val="B000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1194" autoAdjust="0"/>
  </p:normalViewPr>
  <p:slideViewPr>
    <p:cSldViewPr snapToGrid="0">
      <p:cViewPr varScale="1">
        <p:scale>
          <a:sx n="105" d="100"/>
          <a:sy n="105" d="100"/>
        </p:scale>
        <p:origin x="79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748908F7-1527-4FE9-AE42-7795EC2E8C44}" type="datetimeFigureOut">
              <a:rPr kumimoji="1" lang="ja-JP" altLang="en-US" smtClean="0"/>
              <a:t>2015/2/20</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3353CC1E-6AFA-45F0-9FC6-8185C78FECA3}" type="slidenum">
              <a:rPr kumimoji="1" lang="ja-JP" altLang="en-US" smtClean="0"/>
              <a:t>‹#›</a:t>
            </a:fld>
            <a:endParaRPr kumimoji="1" lang="ja-JP" altLang="en-US"/>
          </a:p>
        </p:txBody>
      </p:sp>
    </p:spTree>
    <p:extLst>
      <p:ext uri="{BB962C8B-B14F-4D97-AF65-F5344CB8AC3E}">
        <p14:creationId xmlns:p14="http://schemas.microsoft.com/office/powerpoint/2010/main" val="2165379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9184FE5E-784C-4DC0-AA70-82D5EDDC50E7}" type="datetimeFigureOut">
              <a:rPr kumimoji="1" lang="ja-JP" altLang="en-US" smtClean="0"/>
              <a:t>2015/2/20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50905C9F-E260-473F-A48A-49BA983DC844}" type="slidenum">
              <a:rPr kumimoji="1" lang="ja-JP" altLang="en-US" smtClean="0"/>
              <a:t>‹#›</a:t>
            </a:fld>
            <a:endParaRPr kumimoji="1" lang="ja-JP" altLang="en-US"/>
          </a:p>
        </p:txBody>
      </p:sp>
    </p:spTree>
    <p:extLst>
      <p:ext uri="{BB962C8B-B14F-4D97-AF65-F5344CB8AC3E}">
        <p14:creationId xmlns:p14="http://schemas.microsoft.com/office/powerpoint/2010/main" val="25809008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1</a:t>
            </a:fld>
            <a:endParaRPr kumimoji="1" lang="ja-JP" altLang="en-US"/>
          </a:p>
        </p:txBody>
      </p:sp>
    </p:spTree>
    <p:extLst>
      <p:ext uri="{BB962C8B-B14F-4D97-AF65-F5344CB8AC3E}">
        <p14:creationId xmlns:p14="http://schemas.microsoft.com/office/powerpoint/2010/main" val="109511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独立したグループになります</a:t>
            </a:r>
            <a:endParaRPr kumimoji="1" lang="en-US" altLang="ja-JP" dirty="0" smtClean="0"/>
          </a:p>
          <a:p>
            <a:r>
              <a:rPr kumimoji="1" lang="ja-JP" altLang="en-US" dirty="0" smtClean="0"/>
              <a:t>このようにして，ファイルを持つディレクトリを全てグループ化します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10</a:t>
            </a:fld>
            <a:endParaRPr kumimoji="1" lang="ja-JP" altLang="en-US"/>
          </a:p>
        </p:txBody>
      </p:sp>
    </p:spTree>
    <p:extLst>
      <p:ext uri="{BB962C8B-B14F-4D97-AF65-F5344CB8AC3E}">
        <p14:creationId xmlns:p14="http://schemas.microsoft.com/office/powerpoint/2010/main" val="1333210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次にステップ</a:t>
            </a:r>
            <a:r>
              <a:rPr kumimoji="1" lang="en-US" altLang="ja-JP" dirty="0" smtClean="0"/>
              <a:t>2</a:t>
            </a:r>
            <a:r>
              <a:rPr kumimoji="1" lang="ja-JP" altLang="en-US" dirty="0" smtClean="0"/>
              <a:t>ではファイルを持たないディレクトリのグループ化を行います</a:t>
            </a:r>
            <a:endParaRPr kumimoji="1" lang="en-US" altLang="ja-JP" dirty="0" smtClean="0"/>
          </a:p>
          <a:p>
            <a:r>
              <a:rPr kumimoji="1" lang="ja-JP" altLang="en-US" dirty="0" smtClean="0"/>
              <a:t>まずファイルを持たないディレクトリはディレクトリ構造の末端であるか階層途中であるかで分けられます</a:t>
            </a:r>
            <a:endParaRPr kumimoji="1" lang="en-US" altLang="ja-JP" dirty="0" smtClean="0"/>
          </a:p>
          <a:p>
            <a:r>
              <a:rPr kumimoji="1" lang="ja-JP" altLang="en-US" dirty="0" smtClean="0"/>
              <a:t>まず末端ディレクトリからグループ化します</a:t>
            </a:r>
            <a:endParaRPr kumimoji="1" lang="en-US" altLang="ja-JP" dirty="0" smtClean="0"/>
          </a:p>
          <a:p>
            <a:r>
              <a:rPr kumimoji="1" lang="ja-JP" altLang="en-US" dirty="0" smtClean="0"/>
              <a:t>末端ディレクトリは親ディレクトリの情報しかないため</a:t>
            </a:r>
            <a:r>
              <a:rPr kumimoji="1" lang="ja-JP" altLang="en-US" dirty="0" smtClean="0"/>
              <a:t>，下の例のように親ディレクトリのグループが同じである時</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11</a:t>
            </a:fld>
            <a:endParaRPr kumimoji="1" lang="ja-JP" altLang="en-US"/>
          </a:p>
        </p:txBody>
      </p:sp>
    </p:spTree>
    <p:extLst>
      <p:ext uri="{BB962C8B-B14F-4D97-AF65-F5344CB8AC3E}">
        <p14:creationId xmlns:p14="http://schemas.microsoft.com/office/powerpoint/2010/main" val="3489039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対応しているとみなし同じグループとします</a:t>
            </a:r>
            <a:endParaRPr kumimoji="1" lang="en-US" altLang="ja-JP" dirty="0" smtClean="0"/>
          </a:p>
          <a:p>
            <a:r>
              <a:rPr kumimoji="1" lang="ja-JP" altLang="en-US" dirty="0" smtClean="0"/>
              <a:t>次に，親ディレクトリのグループが他とは異なる場合や，ファイルがなくまだグループ化されていない場合は，</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12</a:t>
            </a:fld>
            <a:endParaRPr kumimoji="1" lang="ja-JP" altLang="en-US"/>
          </a:p>
        </p:txBody>
      </p:sp>
    </p:spTree>
    <p:extLst>
      <p:ext uri="{BB962C8B-B14F-4D97-AF65-F5344CB8AC3E}">
        <p14:creationId xmlns:p14="http://schemas.microsoft.com/office/powerpoint/2010/main" val="3747069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独立したグループとします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13</a:t>
            </a:fld>
            <a:endParaRPr kumimoji="1" lang="ja-JP" altLang="en-US"/>
          </a:p>
        </p:txBody>
      </p:sp>
    </p:spTree>
    <p:extLst>
      <p:ext uri="{BB962C8B-B14F-4D97-AF65-F5344CB8AC3E}">
        <p14:creationId xmlns:p14="http://schemas.microsoft.com/office/powerpoint/2010/main" val="2255792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次に階層途中のファイルを持たないディレクトリのグループ化を行います</a:t>
            </a:r>
            <a:endParaRPr kumimoji="1" lang="en-US" altLang="ja-JP" dirty="0" smtClean="0"/>
          </a:p>
          <a:p>
            <a:r>
              <a:rPr kumimoji="1" lang="ja-JP" altLang="en-US" dirty="0" smtClean="0"/>
              <a:t>下の例のようにサブディレクトリをファイルのようにみなしサブディレクトリのグループが１つでも同じである時</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14</a:t>
            </a:fld>
            <a:endParaRPr kumimoji="1" lang="ja-JP" altLang="en-US"/>
          </a:p>
        </p:txBody>
      </p:sp>
    </p:spTree>
    <p:extLst>
      <p:ext uri="{BB962C8B-B14F-4D97-AF65-F5344CB8AC3E}">
        <p14:creationId xmlns:p14="http://schemas.microsoft.com/office/powerpoint/2010/main" val="2725062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対応しているとみなし同じグループとします</a:t>
            </a:r>
            <a:endParaRPr kumimoji="1" lang="en-US" altLang="ja-JP" dirty="0" smtClean="0"/>
          </a:p>
          <a:p>
            <a:r>
              <a:rPr kumimoji="1" lang="ja-JP" altLang="en-US" dirty="0" smtClean="0"/>
              <a:t>サブディレクトリのグループが全て異なる場合</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15</a:t>
            </a:fld>
            <a:endParaRPr kumimoji="1" lang="ja-JP" altLang="en-US"/>
          </a:p>
        </p:txBody>
      </p:sp>
    </p:spTree>
    <p:extLst>
      <p:ext uri="{BB962C8B-B14F-4D97-AF65-F5344CB8AC3E}">
        <p14:creationId xmlns:p14="http://schemas.microsoft.com/office/powerpoint/2010/main" val="1439480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独立したグループとします</a:t>
            </a:r>
            <a:endParaRPr kumimoji="1" lang="en-US" altLang="ja-JP" dirty="0" smtClean="0"/>
          </a:p>
          <a:p>
            <a:r>
              <a:rPr kumimoji="1" lang="ja-JP" altLang="en-US" dirty="0" smtClean="0"/>
              <a:t>このようにしてファイルを持たないディレクトリを全てグループ化します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16</a:t>
            </a:fld>
            <a:endParaRPr kumimoji="1" lang="ja-JP" altLang="en-US"/>
          </a:p>
        </p:txBody>
      </p:sp>
    </p:spTree>
    <p:extLst>
      <p:ext uri="{BB962C8B-B14F-4D97-AF65-F5344CB8AC3E}">
        <p14:creationId xmlns:p14="http://schemas.microsoft.com/office/powerpoint/2010/main" val="2124734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最後にステップ</a:t>
            </a:r>
            <a:r>
              <a:rPr kumimoji="1" lang="en-US" altLang="ja-JP" dirty="0" smtClean="0"/>
              <a:t>3</a:t>
            </a:r>
            <a:r>
              <a:rPr kumimoji="1" lang="ja-JP" altLang="en-US" dirty="0" smtClean="0"/>
              <a:t>では</a:t>
            </a:r>
            <a:r>
              <a:rPr kumimoji="1" lang="en-US" altLang="ja-JP" dirty="0" smtClean="0"/>
              <a:t>1</a:t>
            </a:r>
            <a:r>
              <a:rPr kumimoji="1" lang="ja-JP" altLang="en-US" dirty="0" err="1" smtClean="0"/>
              <a:t>つの</a:t>
            </a:r>
            <a:r>
              <a:rPr kumimoji="1" lang="ja-JP" altLang="en-US" dirty="0" smtClean="0"/>
              <a:t>グループを</a:t>
            </a:r>
            <a:r>
              <a:rPr kumimoji="1" lang="en-US" altLang="ja-JP" dirty="0" smtClean="0"/>
              <a:t>1</a:t>
            </a:r>
            <a:r>
              <a:rPr kumimoji="1" lang="ja-JP" altLang="en-US" dirty="0" err="1" smtClean="0"/>
              <a:t>つの</a:t>
            </a:r>
            <a:r>
              <a:rPr kumimoji="1" lang="ja-JP" altLang="en-US" dirty="0" smtClean="0"/>
              <a:t>ディレクトリとみなし，ディレクトリツリーを構築し出力を行います</a:t>
            </a:r>
            <a:endParaRPr kumimoji="1" lang="en-US" altLang="ja-JP" dirty="0" smtClean="0"/>
          </a:p>
          <a:p>
            <a:r>
              <a:rPr kumimoji="1" lang="ja-JP" altLang="en-US" dirty="0" smtClean="0"/>
              <a:t>ディレクトリ構造を構築するため</a:t>
            </a:r>
            <a:r>
              <a:rPr kumimoji="1" lang="ja-JP" altLang="en-US" dirty="0" smtClean="0"/>
              <a:t>，ルートディレクトリとなるグループを設定し，それ以外のグループでは親ディレクトリとなる親グループを設定します</a:t>
            </a:r>
            <a:endParaRPr kumimoji="1" lang="en-US" altLang="ja-JP" dirty="0" smtClean="0"/>
          </a:p>
          <a:p>
            <a:r>
              <a:rPr kumimoji="1" lang="ja-JP" altLang="en-US" dirty="0" smtClean="0"/>
              <a:t>まず各入力のプロダクトソースコードのルートディレクトリを含むグループを</a:t>
            </a:r>
            <a:r>
              <a:rPr kumimoji="1" lang="en-US" altLang="ja-JP" dirty="0" smtClean="0"/>
              <a:t>1</a:t>
            </a:r>
            <a:r>
              <a:rPr kumimoji="1" lang="ja-JP" altLang="en-US" dirty="0" err="1" smtClean="0"/>
              <a:t>つに</a:t>
            </a:r>
            <a:r>
              <a:rPr kumimoji="1" lang="ja-JP" altLang="en-US" dirty="0" smtClean="0"/>
              <a:t>まとめ，それをルートディレクトリグループとします</a:t>
            </a:r>
            <a:endParaRPr kumimoji="1" lang="en-US" altLang="ja-JP" dirty="0" smtClean="0"/>
          </a:p>
          <a:p>
            <a:r>
              <a:rPr kumimoji="1" lang="ja-JP" altLang="en-US" dirty="0" smtClean="0"/>
              <a:t>例ではこのグループがルートディレクトリとなります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17</a:t>
            </a:fld>
            <a:endParaRPr kumimoji="1" lang="ja-JP" altLang="en-US"/>
          </a:p>
        </p:txBody>
      </p:sp>
    </p:spTree>
    <p:extLst>
      <p:ext uri="{BB962C8B-B14F-4D97-AF65-F5344CB8AC3E}">
        <p14:creationId xmlns:p14="http://schemas.microsoft.com/office/powerpoint/2010/main" val="1132123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次にルートディレクトリ以外のグループでは，親グループを決めます</a:t>
            </a:r>
            <a:endParaRPr kumimoji="1" lang="en-US" altLang="ja-JP" dirty="0" smtClean="0"/>
          </a:p>
          <a:p>
            <a:r>
              <a:rPr kumimoji="1" lang="ja-JP" altLang="en-US" dirty="0" smtClean="0"/>
              <a:t>決め方は，グループに属するディレクトリの親ディレクトリが属するグループの中で</a:t>
            </a:r>
            <a:r>
              <a:rPr kumimoji="1" lang="en-US" altLang="ja-JP" dirty="0" smtClean="0"/>
              <a:t>1</a:t>
            </a:r>
            <a:r>
              <a:rPr kumimoji="1" lang="ja-JP" altLang="en-US" dirty="0" smtClean="0"/>
              <a:t>番多いものを親グループとします</a:t>
            </a:r>
            <a:endParaRPr kumimoji="1" lang="en-US" altLang="ja-JP" dirty="0" smtClean="0"/>
          </a:p>
          <a:p>
            <a:r>
              <a:rPr kumimoji="1" lang="ja-JP" altLang="en-US" dirty="0" smtClean="0"/>
              <a:t>候補が複数ある場合，入力順により</a:t>
            </a:r>
            <a:r>
              <a:rPr kumimoji="1" lang="en-US" altLang="ja-JP" dirty="0" smtClean="0"/>
              <a:t>1</a:t>
            </a:r>
            <a:r>
              <a:rPr kumimoji="1" lang="ja-JP" altLang="en-US" dirty="0" err="1" smtClean="0"/>
              <a:t>つに</a:t>
            </a:r>
            <a:r>
              <a:rPr kumimoji="1" lang="ja-JP" altLang="en-US" dirty="0" smtClean="0"/>
              <a:t>定まるものとします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18</a:t>
            </a:fld>
            <a:endParaRPr kumimoji="1" lang="ja-JP" altLang="en-US"/>
          </a:p>
        </p:txBody>
      </p:sp>
    </p:spTree>
    <p:extLst>
      <p:ext uri="{BB962C8B-B14F-4D97-AF65-F5344CB8AC3E}">
        <p14:creationId xmlns:p14="http://schemas.microsoft.com/office/powerpoint/2010/main" val="837081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最後に各グループを親グループに接続することでディレクトリツリーが構築され，それを出力します．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19</a:t>
            </a:fld>
            <a:endParaRPr kumimoji="1" lang="ja-JP" altLang="en-US"/>
          </a:p>
        </p:txBody>
      </p:sp>
    </p:spTree>
    <p:extLst>
      <p:ext uri="{BB962C8B-B14F-4D97-AF65-F5344CB8AC3E}">
        <p14:creationId xmlns:p14="http://schemas.microsoft.com/office/powerpoint/2010/main" val="250623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ソフトウェアプロダクト開発において，開発のコストを削減するために，既存のソースコードの再利用がなされます．</a:t>
            </a:r>
            <a:endParaRPr kumimoji="1" lang="en-US" altLang="ja-JP" dirty="0" smtClean="0"/>
          </a:p>
          <a:p>
            <a:r>
              <a:rPr kumimoji="1" lang="ja-JP" altLang="en-US" dirty="0" smtClean="0"/>
              <a:t>しかし，どのプロダクトからどの機能を再利用したか，ということや，どのプロダクトから派生されたか，といったような管理がしっかりとなされこと場面も多く，その場合，細かな改変がなされた類似したプロダクトが独立して多く生まれ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2</a:t>
            </a:fld>
            <a:endParaRPr kumimoji="1" lang="ja-JP" altLang="en-US"/>
          </a:p>
        </p:txBody>
      </p:sp>
    </p:spTree>
    <p:extLst>
      <p:ext uri="{BB962C8B-B14F-4D97-AF65-F5344CB8AC3E}">
        <p14:creationId xmlns:p14="http://schemas.microsoft.com/office/powerpoint/2010/main" val="4087254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提案手法をツール化し，ケーススタディを実施しました．</a:t>
            </a:r>
            <a:endParaRPr kumimoji="1" lang="en-US" altLang="ja-JP" dirty="0" smtClean="0"/>
          </a:p>
          <a:p>
            <a:r>
              <a:rPr kumimoji="1" lang="ja-JP" altLang="en-US" dirty="0" smtClean="0"/>
              <a:t>入力はこの３つの</a:t>
            </a:r>
            <a:r>
              <a:rPr kumimoji="1" lang="en-US" altLang="ja-JP" dirty="0" smtClean="0"/>
              <a:t>Android</a:t>
            </a:r>
            <a:r>
              <a:rPr kumimoji="1" lang="ja-JP" altLang="en-US" dirty="0" smtClean="0"/>
              <a:t>端末のソースコードです</a:t>
            </a:r>
            <a:endParaRPr kumimoji="1" lang="en-US" altLang="ja-JP" dirty="0" smtClean="0"/>
          </a:p>
          <a:p>
            <a:r>
              <a:rPr kumimoji="1" lang="ja-JP" altLang="en-US" dirty="0" smtClean="0"/>
              <a:t>ファイルを持つディレクトリが対応しているとみなすしきい値を</a:t>
            </a:r>
            <a:r>
              <a:rPr kumimoji="1" lang="en-US" altLang="ja-JP" dirty="0" smtClean="0"/>
              <a:t>0.6</a:t>
            </a:r>
            <a:r>
              <a:rPr kumimoji="1" lang="ja-JP" altLang="en-US" dirty="0" smtClean="0"/>
              <a:t>としました</a:t>
            </a:r>
            <a:endParaRPr kumimoji="1" lang="en-US" altLang="ja-JP" dirty="0" smtClean="0"/>
          </a:p>
          <a:p>
            <a:r>
              <a:rPr kumimoji="1" lang="ja-JP" altLang="en-US" dirty="0" smtClean="0"/>
              <a:t>出力されたディレクトリ数は約</a:t>
            </a:r>
            <a:r>
              <a:rPr kumimoji="1" lang="en-US" altLang="ja-JP" dirty="0" smtClean="0"/>
              <a:t>1</a:t>
            </a:r>
            <a:r>
              <a:rPr kumimoji="1" lang="ja-JP" altLang="en-US" dirty="0" smtClean="0"/>
              <a:t>万</a:t>
            </a:r>
            <a:r>
              <a:rPr kumimoji="1" lang="en-US" altLang="ja-JP" dirty="0" smtClean="0"/>
              <a:t>6</a:t>
            </a:r>
            <a:r>
              <a:rPr kumimoji="1" lang="ja-JP" altLang="en-US" dirty="0" smtClean="0"/>
              <a:t>千となり，実行時間は約</a:t>
            </a:r>
            <a:r>
              <a:rPr kumimoji="1" lang="en-US" altLang="ja-JP" dirty="0" smtClean="0"/>
              <a:t>3</a:t>
            </a:r>
            <a:r>
              <a:rPr kumimoji="1" lang="ja-JP" altLang="en-US" dirty="0" smtClean="0"/>
              <a:t>時間でした．そのうちファイルを持つディレクトリの比較部分は</a:t>
            </a:r>
            <a:r>
              <a:rPr kumimoji="1" lang="en-US" altLang="ja-JP" dirty="0" smtClean="0"/>
              <a:t>2</a:t>
            </a:r>
            <a:r>
              <a:rPr kumimoji="1" lang="ja-JP" altLang="en-US" dirty="0" smtClean="0"/>
              <a:t>時間でした</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20</a:t>
            </a:fld>
            <a:endParaRPr kumimoji="1" lang="ja-JP" altLang="en-US"/>
          </a:p>
        </p:txBody>
      </p:sp>
    </p:spTree>
    <p:extLst>
      <p:ext uri="{BB962C8B-B14F-4D97-AF65-F5344CB8AC3E}">
        <p14:creationId xmlns:p14="http://schemas.microsoft.com/office/powerpoint/2010/main" val="1988069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実際の出力例を示します．ツールは１グループを１ディレクトリとして出力し，グループ内のディレクトリのファイルも出力します．ただしファイル名と内容が全く同じであるものは</a:t>
            </a:r>
            <a:r>
              <a:rPr kumimoji="1" lang="en-US" altLang="ja-JP" dirty="0" smtClean="0"/>
              <a:t>1</a:t>
            </a:r>
            <a:r>
              <a:rPr kumimoji="1" lang="ja-JP" altLang="en-US" dirty="0" err="1" smtClean="0"/>
              <a:t>つだけ</a:t>
            </a:r>
            <a:r>
              <a:rPr kumimoji="1" lang="ja-JP" altLang="en-US" dirty="0" smtClean="0"/>
              <a:t>出力し，ファイル名が同じであっても内容が違う場合は異なる数だけ出力します</a:t>
            </a:r>
            <a:endParaRPr kumimoji="1" lang="en-US" altLang="ja-JP" dirty="0" smtClean="0"/>
          </a:p>
          <a:p>
            <a:r>
              <a:rPr kumimoji="1" lang="ja-JP" altLang="en-US" dirty="0" smtClean="0"/>
              <a:t>例では</a:t>
            </a:r>
            <a:r>
              <a:rPr kumimoji="1" lang="en-US" altLang="ja-JP" dirty="0" smtClean="0"/>
              <a:t>3</a:t>
            </a:r>
            <a:r>
              <a:rPr kumimoji="1" lang="ja-JP" altLang="en-US" dirty="0" err="1" smtClean="0"/>
              <a:t>つの</a:t>
            </a:r>
            <a:r>
              <a:rPr kumimoji="1" lang="en-US" altLang="ja-JP" dirty="0" smtClean="0"/>
              <a:t>android</a:t>
            </a:r>
            <a:r>
              <a:rPr kumimoji="1" lang="ja-JP" altLang="en-US" dirty="0" smtClean="0"/>
              <a:t>端末の対応しているディレクトリ部分が、共通したパス，ディレクトリ内容となっており上の図が対応ディレクトリの中身を表しています</a:t>
            </a:r>
            <a:endParaRPr kumimoji="1" lang="en-US" altLang="ja-JP" dirty="0" smtClean="0"/>
          </a:p>
          <a:p>
            <a:r>
              <a:rPr kumimoji="1" lang="ja-JP" altLang="en-US" dirty="0" smtClean="0"/>
              <a:t>出力されたディレクトリは同じパスとして出力されました。ファイルは</a:t>
            </a:r>
            <a:r>
              <a:rPr kumimoji="1" lang="en-US" altLang="ja-JP" dirty="0" err="1" smtClean="0"/>
              <a:t>linked_dts.S</a:t>
            </a:r>
            <a:r>
              <a:rPr kumimoji="1" lang="ja-JP" altLang="en-US" dirty="0" smtClean="0"/>
              <a:t>というファイルは</a:t>
            </a:r>
            <a:r>
              <a:rPr kumimoji="1" lang="en-US" altLang="ja-JP" dirty="0" smtClean="0"/>
              <a:t>3</a:t>
            </a:r>
            <a:r>
              <a:rPr kumimoji="1" lang="ja-JP" altLang="en-US" dirty="0" smtClean="0"/>
              <a:t>端末とも内容が共通で</a:t>
            </a:r>
            <a:r>
              <a:rPr kumimoji="1" lang="en-US" altLang="ja-JP" dirty="0" smtClean="0"/>
              <a:t>1</a:t>
            </a:r>
            <a:r>
              <a:rPr kumimoji="1" lang="ja-JP" altLang="en-US" dirty="0" err="1" smtClean="0"/>
              <a:t>つの</a:t>
            </a:r>
            <a:r>
              <a:rPr kumimoji="1" lang="ja-JP" altLang="en-US" dirty="0" smtClean="0"/>
              <a:t>出力，</a:t>
            </a:r>
            <a:r>
              <a:rPr kumimoji="1" lang="en-US" altLang="ja-JP" dirty="0" err="1" smtClean="0"/>
              <a:t>makefike</a:t>
            </a:r>
            <a:r>
              <a:rPr kumimoji="1" lang="ja-JP" altLang="en-US" dirty="0" smtClean="0"/>
              <a:t>というファイルは内容が異なるため</a:t>
            </a:r>
            <a:r>
              <a:rPr kumimoji="1" lang="en-US" altLang="ja-JP" dirty="0" smtClean="0"/>
              <a:t>2</a:t>
            </a:r>
            <a:r>
              <a:rPr kumimoji="1" lang="ja-JP" altLang="en-US" dirty="0" smtClean="0"/>
              <a:t>つ出力されています</a:t>
            </a:r>
            <a:endParaRPr kumimoji="1" lang="en-US" altLang="ja-JP" dirty="0" smtClean="0"/>
          </a:p>
          <a:p>
            <a:r>
              <a:rPr kumimoji="1" lang="ja-JP" altLang="en-US" dirty="0" smtClean="0"/>
              <a:t>サブディレクトリはファイルを持っていましたが</a:t>
            </a:r>
            <a:r>
              <a:rPr kumimoji="1" lang="en-US" altLang="ja-JP" dirty="0" smtClean="0"/>
              <a:t>F01F</a:t>
            </a:r>
            <a:r>
              <a:rPr kumimoji="1" lang="ja-JP" altLang="en-US" dirty="0" smtClean="0"/>
              <a:t>のものだけ他の</a:t>
            </a:r>
            <a:r>
              <a:rPr kumimoji="1" lang="en-US" altLang="ja-JP" dirty="0" smtClean="0"/>
              <a:t>2</a:t>
            </a:r>
            <a:r>
              <a:rPr kumimoji="1" lang="ja-JP" altLang="en-US" dirty="0" smtClean="0"/>
              <a:t>つと類似度が</a:t>
            </a:r>
            <a:r>
              <a:rPr kumimoji="1" lang="en-US" altLang="ja-JP" dirty="0" smtClean="0"/>
              <a:t>0.6</a:t>
            </a:r>
            <a:r>
              <a:rPr kumimoji="1" lang="ja-JP" altLang="en-US" dirty="0" smtClean="0"/>
              <a:t>未満であったため別にグループ化され出力されています</a:t>
            </a:r>
            <a:endParaRPr kumimoji="1" lang="en-US" altLang="ja-JP" dirty="0" smtClean="0"/>
          </a:p>
          <a:p>
            <a:r>
              <a:rPr kumimoji="1" lang="ja-JP" altLang="en-US" dirty="0" smtClean="0"/>
              <a:t>入力のどのディレクトリが配置されているのかを示すテキストも出力して閲覧できるようにしています</a:t>
            </a:r>
            <a:endParaRPr kumimoji="1" lang="en-US" altLang="ja-JP" dirty="0" smtClean="0"/>
          </a:p>
          <a:p>
            <a:r>
              <a:rPr kumimoji="1" lang="ja-JP" altLang="en-US" dirty="0" smtClean="0"/>
              <a:t>その内容が右下図のようになっています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21</a:t>
            </a:fld>
            <a:endParaRPr kumimoji="1" lang="ja-JP" altLang="en-US"/>
          </a:p>
        </p:txBody>
      </p:sp>
    </p:spTree>
    <p:extLst>
      <p:ext uri="{BB962C8B-B14F-4D97-AF65-F5344CB8AC3E}">
        <p14:creationId xmlns:p14="http://schemas.microsoft.com/office/powerpoint/2010/main" val="2485820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次にディレクトリの移動が起こった場合でも対応付けられた例を示します．</a:t>
            </a:r>
            <a:r>
              <a:rPr kumimoji="1" lang="en-US" altLang="ja-JP" dirty="0" smtClean="0"/>
              <a:t>Partitions</a:t>
            </a:r>
            <a:r>
              <a:rPr kumimoji="1" lang="ja-JP" altLang="en-US" dirty="0" smtClean="0"/>
              <a:t>というディレクトリは一番古い</a:t>
            </a:r>
            <a:r>
              <a:rPr kumimoji="1" lang="en-US" altLang="ja-JP" dirty="0" smtClean="0"/>
              <a:t>F-10D</a:t>
            </a:r>
            <a:r>
              <a:rPr kumimoji="1" lang="ja-JP" altLang="en-US" dirty="0" smtClean="0"/>
              <a:t>は他の</a:t>
            </a:r>
            <a:r>
              <a:rPr kumimoji="1" lang="en-US" altLang="ja-JP" dirty="0" smtClean="0"/>
              <a:t>2</a:t>
            </a:r>
            <a:r>
              <a:rPr kumimoji="1" lang="ja-JP" altLang="en-US" dirty="0" smtClean="0"/>
              <a:t>つと親ディレクトリが異なり，派生の中で移動があったと考えられます</a:t>
            </a:r>
            <a:endParaRPr kumimoji="1" lang="en-US" altLang="ja-JP" dirty="0" smtClean="0"/>
          </a:p>
          <a:p>
            <a:r>
              <a:rPr kumimoji="1" lang="ja-JP" altLang="en-US" dirty="0" smtClean="0"/>
              <a:t>その場合でも出力されたテキスト情報より</a:t>
            </a:r>
            <a:r>
              <a:rPr kumimoji="1" lang="en-US" altLang="ja-JP" dirty="0" smtClean="0"/>
              <a:t>3</a:t>
            </a:r>
            <a:r>
              <a:rPr kumimoji="1" lang="ja-JP" altLang="en-US" dirty="0" err="1" smtClean="0"/>
              <a:t>つの</a:t>
            </a:r>
            <a:r>
              <a:rPr kumimoji="1" lang="ja-JP" altLang="en-US" dirty="0" smtClean="0"/>
              <a:t>ディレクトリを対応付けられていることが確認できます</a:t>
            </a:r>
            <a:endParaRPr kumimoji="1" lang="en-US" altLang="ja-JP" dirty="0" smtClean="0"/>
          </a:p>
          <a:p>
            <a:r>
              <a:rPr kumimoji="1" lang="ja-JP" altLang="en-US" dirty="0" smtClean="0"/>
              <a:t>更に出力ディレクトリの親ディレクトリは</a:t>
            </a:r>
            <a:r>
              <a:rPr kumimoji="1" lang="en-US" altLang="ja-JP" dirty="0" smtClean="0"/>
              <a:t>block</a:t>
            </a:r>
            <a:r>
              <a:rPr kumimoji="1" lang="ja-JP" altLang="en-US" dirty="0" smtClean="0"/>
              <a:t>であり親グループを決める際に多い方の</a:t>
            </a:r>
            <a:r>
              <a:rPr kumimoji="1" lang="en-US" altLang="ja-JP" dirty="0" smtClean="0"/>
              <a:t>block</a:t>
            </a:r>
            <a:r>
              <a:rPr kumimoji="1" lang="ja-JP" altLang="en-US" dirty="0" smtClean="0"/>
              <a:t>が選ばれたことも確認できます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22</a:t>
            </a:fld>
            <a:endParaRPr kumimoji="1" lang="ja-JP" altLang="en-US"/>
          </a:p>
        </p:txBody>
      </p:sp>
    </p:spTree>
    <p:extLst>
      <p:ext uri="{BB962C8B-B14F-4D97-AF65-F5344CB8AC3E}">
        <p14:creationId xmlns:p14="http://schemas.microsoft.com/office/powerpoint/2010/main" val="656635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とめです，本研究ではディレクトリ比較を行うために，複数のディレクトリ構造を対応付ける手法を提案しました．実際に手法をツールとして実装し，対応しているディレクトリの移動や，発表では省略しましたがリネームがある場合でも出来ることをケーススタディで確認しました</a:t>
            </a:r>
            <a:endParaRPr kumimoji="1" lang="en-US" altLang="ja-JP" dirty="0" smtClean="0"/>
          </a:p>
          <a:p>
            <a:r>
              <a:rPr kumimoji="1" lang="ja-JP" altLang="en-US" dirty="0" smtClean="0"/>
              <a:t>今後の課題として，ケーススタディ</a:t>
            </a:r>
            <a:r>
              <a:rPr kumimoji="1" lang="en-US" altLang="ja-JP" dirty="0" smtClean="0"/>
              <a:t>(2/3)</a:t>
            </a:r>
            <a:r>
              <a:rPr kumimoji="1" lang="ja-JP" altLang="en-US" dirty="0" smtClean="0"/>
              <a:t>で示したように、対応している</a:t>
            </a:r>
            <a:r>
              <a:rPr kumimoji="1" lang="ja-JP" altLang="en-US" dirty="0" err="1" smtClean="0"/>
              <a:t>で</a:t>
            </a:r>
            <a:r>
              <a:rPr kumimoji="1" lang="ja-JP" altLang="en-US" dirty="0" smtClean="0"/>
              <a:t>あろうディレクトリをまとめるために，ディレクトリのパスや名前を考慮した対応付けを考える必要があります</a:t>
            </a:r>
            <a:endParaRPr kumimoji="1" lang="en-US" altLang="ja-JP" dirty="0" smtClean="0"/>
          </a:p>
          <a:p>
            <a:r>
              <a:rPr kumimoji="1" lang="ja-JP" altLang="en-US" dirty="0" smtClean="0"/>
              <a:t>また単純にディレクトリ名だけで対応付けたものとの評価が必要です</a:t>
            </a:r>
            <a:endParaRPr kumimoji="1" lang="en-US" altLang="ja-JP" dirty="0" smtClean="0"/>
          </a:p>
          <a:p>
            <a:r>
              <a:rPr kumimoji="1" lang="ja-JP" altLang="en-US" dirty="0" smtClean="0"/>
              <a:t>以上で発表をおわります．ありがとうございました．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23</a:t>
            </a:fld>
            <a:endParaRPr kumimoji="1" lang="ja-JP" altLang="en-US"/>
          </a:p>
        </p:txBody>
      </p:sp>
    </p:spTree>
    <p:extLst>
      <p:ext uri="{BB962C8B-B14F-4D97-AF65-F5344CB8AC3E}">
        <p14:creationId xmlns:p14="http://schemas.microsoft.com/office/powerpoint/2010/main" val="302797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ような状況では，機能を拡張したり，再利用によってバグを取り込んだ場合の修正などのコストが増加し，プロダクト間で共通する機能や追加された機能を調べるためにプロダクトの比較が必要となります</a:t>
            </a:r>
            <a:endParaRPr kumimoji="1" lang="en-US" altLang="ja-JP" dirty="0" smtClean="0"/>
          </a:p>
          <a:p>
            <a:r>
              <a:rPr kumimoji="1" lang="ja-JP" altLang="en-US" dirty="0" smtClean="0"/>
              <a:t>ここで一つの研究として，ジョーングはプロダクト内の</a:t>
            </a:r>
            <a:r>
              <a:rPr kumimoji="1" lang="en-US" altLang="ja-JP" dirty="0" smtClean="0"/>
              <a:t>1</a:t>
            </a:r>
            <a:r>
              <a:rPr kumimoji="1" lang="ja-JP" altLang="en-US" dirty="0" err="1" smtClean="0"/>
              <a:t>つの</a:t>
            </a:r>
            <a:r>
              <a:rPr kumimoji="1" lang="ja-JP" altLang="en-US" dirty="0" smtClean="0"/>
              <a:t>機能にあたるファイル群が</a:t>
            </a:r>
            <a:r>
              <a:rPr kumimoji="1" lang="en-US" altLang="ja-JP" dirty="0" smtClean="0"/>
              <a:t>1</a:t>
            </a:r>
            <a:r>
              <a:rPr kumimoji="1" lang="ja-JP" altLang="en-US" dirty="0" err="1" smtClean="0"/>
              <a:t>つの</a:t>
            </a:r>
            <a:r>
              <a:rPr kumimoji="1" lang="ja-JP" altLang="en-US" dirty="0" smtClean="0"/>
              <a:t>ディレクトリに格納されることが多いことを明らかにしました</a:t>
            </a:r>
            <a:endParaRPr kumimoji="1" lang="en-US" altLang="ja-JP" dirty="0" smtClean="0"/>
          </a:p>
          <a:p>
            <a:r>
              <a:rPr kumimoji="1" lang="ja-JP" altLang="en-US" dirty="0" smtClean="0"/>
              <a:t>そのため類似プロダクトの比較において，ディレクトリ単位で行うことが重要であると考えられます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3</a:t>
            </a:fld>
            <a:endParaRPr kumimoji="1" lang="ja-JP" altLang="en-US"/>
          </a:p>
        </p:txBody>
      </p:sp>
    </p:spTree>
    <p:extLst>
      <p:ext uri="{BB962C8B-B14F-4D97-AF65-F5344CB8AC3E}">
        <p14:creationId xmlns:p14="http://schemas.microsoft.com/office/powerpoint/2010/main" val="402443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ィレクトリ間の比較として，ダスジンスキーらは複数のプロダクト間で対応するディレクトリが与えられた場合，ファイル単位の比較ではなく，ファイルのソースコードの差分を用いて，ディレクトリ単位での比較を行いました</a:t>
            </a:r>
            <a:endParaRPr kumimoji="1" lang="en-US" altLang="ja-JP" dirty="0" smtClean="0"/>
          </a:p>
          <a:p>
            <a:r>
              <a:rPr kumimoji="1" lang="ja-JP" altLang="en-US" dirty="0" smtClean="0"/>
              <a:t>しかし，ディレクトリの移動やリネームが行われた場合，ディレクトリの対応を取ることが難しいとも述べています</a:t>
            </a:r>
            <a:endParaRPr kumimoji="1" lang="en-US" altLang="ja-JP" dirty="0" smtClean="0"/>
          </a:p>
          <a:p>
            <a:r>
              <a:rPr kumimoji="1" lang="ja-JP" altLang="en-US" dirty="0" smtClean="0"/>
              <a:t>そのため，ディレクトリ単位の比較をするために，共通したディレクトリの対応付けを行う必要があります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4</a:t>
            </a:fld>
            <a:endParaRPr kumimoji="1" lang="ja-JP" altLang="en-US"/>
          </a:p>
        </p:txBody>
      </p:sp>
    </p:spTree>
    <p:extLst>
      <p:ext uri="{BB962C8B-B14F-4D97-AF65-F5344CB8AC3E}">
        <p14:creationId xmlns:p14="http://schemas.microsoft.com/office/powerpoint/2010/main" val="115937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ディレクトリの対応付けの既存研究として，ホルテンらは，</a:t>
            </a:r>
            <a:r>
              <a:rPr kumimoji="1" lang="en-US" altLang="ja-JP" dirty="0" smtClean="0"/>
              <a:t>2</a:t>
            </a:r>
            <a:r>
              <a:rPr kumimoji="1" lang="ja-JP" altLang="en-US" dirty="0" err="1" smtClean="0"/>
              <a:t>つの</a:t>
            </a:r>
            <a:r>
              <a:rPr kumimoji="1" lang="ja-JP" altLang="en-US" dirty="0" smtClean="0"/>
              <a:t>プロダクト間のディレクトリ構造の対応関係を可視化する技術を開発しました</a:t>
            </a:r>
            <a:endParaRPr kumimoji="1" lang="en-US" altLang="ja-JP" dirty="0" smtClean="0"/>
          </a:p>
          <a:p>
            <a:r>
              <a:rPr kumimoji="1" lang="ja-JP" altLang="en-US" dirty="0" smtClean="0"/>
              <a:t>しかし，複数プロダクトの対応付けがなされていません</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5</a:t>
            </a:fld>
            <a:endParaRPr kumimoji="1" lang="ja-JP" altLang="en-US"/>
          </a:p>
        </p:txBody>
      </p:sp>
    </p:spTree>
    <p:extLst>
      <p:ext uri="{BB962C8B-B14F-4D97-AF65-F5344CB8AC3E}">
        <p14:creationId xmlns:p14="http://schemas.microsoft.com/office/powerpoint/2010/main" val="88034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そこで，本研究では，提案手法として，複数のプロダクトのディレクトリ構造を自動的に対応付ける手法を提案します</a:t>
            </a:r>
            <a:endParaRPr kumimoji="1" lang="en-US" altLang="ja-JP" dirty="0" smtClean="0"/>
          </a:p>
          <a:p>
            <a:r>
              <a:rPr kumimoji="1" lang="ja-JP" altLang="en-US" dirty="0" smtClean="0"/>
              <a:t>基本的な考え方として，ディレクトリの対応付けは、類似したファイルを基に行います</a:t>
            </a:r>
            <a:endParaRPr kumimoji="1" lang="en-US" altLang="ja-JP" dirty="0" smtClean="0"/>
          </a:p>
          <a:p>
            <a:r>
              <a:rPr kumimoji="1" lang="ja-JP" altLang="en-US" dirty="0" smtClean="0"/>
              <a:t>またディレクトリを対応付けてまとめたものをディレクトリとみなして，ディレクリツリーを作成します</a:t>
            </a:r>
            <a:endParaRPr kumimoji="1" lang="en-US" altLang="ja-JP" dirty="0" smtClean="0"/>
          </a:p>
          <a:p>
            <a:r>
              <a:rPr kumimoji="1" lang="ja-JP" altLang="en-US" dirty="0" smtClean="0"/>
              <a:t>提案手法では，複数の類似プロダクトのソースコードを入力し，ディレクトリの対応を取り，最終的に単一のディレクトリツリーを出力します．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6</a:t>
            </a:fld>
            <a:endParaRPr kumimoji="1" lang="ja-JP" altLang="en-US"/>
          </a:p>
        </p:txBody>
      </p:sp>
    </p:spTree>
    <p:extLst>
      <p:ext uri="{BB962C8B-B14F-4D97-AF65-F5344CB8AC3E}">
        <p14:creationId xmlns:p14="http://schemas.microsoft.com/office/powerpoint/2010/main" val="94033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手法の概要説明を行います</a:t>
            </a:r>
            <a:endParaRPr kumimoji="1" lang="en-US" altLang="ja-JP" dirty="0" smtClean="0"/>
          </a:p>
          <a:p>
            <a:r>
              <a:rPr kumimoji="1" lang="ja-JP" altLang="en-US" dirty="0" smtClean="0"/>
              <a:t>手法は</a:t>
            </a:r>
            <a:r>
              <a:rPr kumimoji="1" lang="en-US" altLang="ja-JP" dirty="0" smtClean="0"/>
              <a:t>3</a:t>
            </a:r>
            <a:r>
              <a:rPr kumimoji="1" lang="ja-JP" altLang="en-US" dirty="0" err="1" smtClean="0"/>
              <a:t>つの</a:t>
            </a:r>
            <a:r>
              <a:rPr kumimoji="1" lang="en-US" altLang="ja-JP" dirty="0" smtClean="0"/>
              <a:t>step</a:t>
            </a:r>
            <a:r>
              <a:rPr kumimoji="1" lang="ja-JP" altLang="en-US" dirty="0" err="1" smtClean="0"/>
              <a:t>で構</a:t>
            </a:r>
            <a:r>
              <a:rPr kumimoji="1" lang="ja-JP" altLang="en-US" dirty="0" smtClean="0"/>
              <a:t>成されてます</a:t>
            </a:r>
            <a:endParaRPr kumimoji="1" lang="en-US" altLang="ja-JP" dirty="0" smtClean="0"/>
          </a:p>
          <a:p>
            <a:r>
              <a:rPr kumimoji="1" lang="ja-JP" altLang="en-US" dirty="0" smtClean="0"/>
              <a:t>まず</a:t>
            </a:r>
            <a:r>
              <a:rPr kumimoji="1" lang="en-US" altLang="ja-JP" dirty="0" smtClean="0"/>
              <a:t>step1</a:t>
            </a:r>
            <a:r>
              <a:rPr kumimoji="1" lang="ja-JP" altLang="en-US" dirty="0" smtClean="0"/>
              <a:t>では，ファイルを持つディレクトリを扱い，ファイルを基に</a:t>
            </a:r>
            <a:r>
              <a:rPr kumimoji="1" lang="ja-JP" altLang="en-US" dirty="0" smtClean="0"/>
              <a:t>して類似したファイルを持つディレクトリ</a:t>
            </a:r>
            <a:r>
              <a:rPr kumimoji="1" lang="ja-JP" altLang="en-US" dirty="0" smtClean="0"/>
              <a:t>をグループにまとめます．</a:t>
            </a:r>
            <a:endParaRPr kumimoji="1" lang="en-US" altLang="ja-JP" dirty="0" smtClean="0"/>
          </a:p>
          <a:p>
            <a:r>
              <a:rPr kumimoji="1" lang="ja-JP" altLang="en-US" dirty="0" smtClean="0"/>
              <a:t>次に</a:t>
            </a:r>
            <a:r>
              <a:rPr kumimoji="1" lang="en-US" altLang="ja-JP" dirty="0" smtClean="0"/>
              <a:t>step2</a:t>
            </a:r>
            <a:r>
              <a:rPr kumimoji="1" lang="ja-JP" altLang="en-US" dirty="0" smtClean="0"/>
              <a:t>では，ファイルを持たないディレクトリを扱い，</a:t>
            </a:r>
            <a:r>
              <a:rPr kumimoji="1" lang="en-US" altLang="ja-JP" dirty="0" smtClean="0"/>
              <a:t>step1</a:t>
            </a:r>
            <a:r>
              <a:rPr kumimoji="1" lang="ja-JP" altLang="en-US" dirty="0" err="1" smtClean="0"/>
              <a:t>での</a:t>
            </a:r>
            <a:r>
              <a:rPr kumimoji="1" lang="ja-JP" altLang="en-US" dirty="0" smtClean="0"/>
              <a:t>結果を基にしてディレクトリをグループに</a:t>
            </a:r>
            <a:r>
              <a:rPr kumimoji="1" lang="ja-JP" altLang="en-US" dirty="0" smtClean="0"/>
              <a:t>まとめます．</a:t>
            </a:r>
            <a:endParaRPr kumimoji="1" lang="en-US" altLang="ja-JP" dirty="0" smtClean="0"/>
          </a:p>
          <a:p>
            <a:r>
              <a:rPr kumimoji="1" lang="ja-JP" altLang="en-US" dirty="0" smtClean="0"/>
              <a:t>類似したディレクトリをファイルを基にしてグループ化するため，ディレクトリの移動やリネームがあっても</a:t>
            </a:r>
            <a:r>
              <a:rPr kumimoji="1" lang="en-US" altLang="ja-JP" dirty="0" smtClean="0"/>
              <a:t>1</a:t>
            </a:r>
            <a:r>
              <a:rPr kumimoji="1" lang="ja-JP" altLang="en-US" dirty="0" err="1" smtClean="0"/>
              <a:t>つに</a:t>
            </a:r>
            <a:r>
              <a:rPr kumimoji="1" lang="ja-JP" altLang="en-US" dirty="0" smtClean="0"/>
              <a:t>まとめることができます．</a:t>
            </a:r>
            <a:endParaRPr kumimoji="1" lang="en-US" altLang="ja-JP" dirty="0" smtClean="0"/>
          </a:p>
          <a:p>
            <a:r>
              <a:rPr kumimoji="1" lang="ja-JP" altLang="en-US" dirty="0" smtClean="0"/>
              <a:t>最後に</a:t>
            </a:r>
            <a:r>
              <a:rPr kumimoji="1" lang="en-US" altLang="ja-JP" dirty="0" smtClean="0"/>
              <a:t>step3</a:t>
            </a:r>
            <a:r>
              <a:rPr kumimoji="1" lang="ja-JP" altLang="en-US" dirty="0" smtClean="0"/>
              <a:t>では，各グループをディレクトリとみなし，ディレクトリツリーを作成し出力します</a:t>
            </a:r>
            <a:r>
              <a:rPr kumimoji="1" lang="ja-JP" altLang="en-US" dirty="0" smtClean="0"/>
              <a:t>．</a:t>
            </a:r>
            <a:endParaRPr kumimoji="1" lang="en-US" altLang="ja-JP" dirty="0" smtClean="0"/>
          </a:p>
          <a:p>
            <a:r>
              <a:rPr kumimoji="1" lang="ja-JP" altLang="en-US" dirty="0" smtClean="0"/>
              <a:t>ここで，出力されたディレクトリツリーの各ディレクトリを見ることで，対応しているディレクトリがまとめられているため，ディレクトリ比較が容易に行えると言えます．</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7</a:t>
            </a:fld>
            <a:endParaRPr kumimoji="1" lang="ja-JP" altLang="en-US"/>
          </a:p>
        </p:txBody>
      </p:sp>
    </p:spTree>
    <p:extLst>
      <p:ext uri="{BB962C8B-B14F-4D97-AF65-F5344CB8AC3E}">
        <p14:creationId xmlns:p14="http://schemas.microsoft.com/office/powerpoint/2010/main" val="318109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ここから各ステップの詳細を説明します</a:t>
            </a:r>
            <a:endParaRPr kumimoji="1" lang="en-US" altLang="ja-JP" dirty="0" smtClean="0"/>
          </a:p>
          <a:p>
            <a:r>
              <a:rPr kumimoji="1" lang="ja-JP" altLang="en-US" dirty="0" smtClean="0"/>
              <a:t>ステップ</a:t>
            </a:r>
            <a:r>
              <a:rPr kumimoji="1" lang="en-US" altLang="ja-JP" dirty="0" smtClean="0"/>
              <a:t>1</a:t>
            </a:r>
            <a:r>
              <a:rPr kumimoji="1" lang="ja-JP" altLang="en-US" dirty="0" smtClean="0"/>
              <a:t>ではファイルを持つディレクトリのグループ化を行います</a:t>
            </a:r>
            <a:endParaRPr kumimoji="1" lang="en-US" altLang="ja-JP" dirty="0" smtClean="0"/>
          </a:p>
          <a:p>
            <a:r>
              <a:rPr kumimoji="1" lang="ja-JP" altLang="en-US" dirty="0" smtClean="0"/>
              <a:t>ファイル内容が類似しているディレクトリを対応しているとみなします</a:t>
            </a:r>
            <a:endParaRPr kumimoji="1" lang="en-US" altLang="ja-JP" dirty="0" smtClean="0"/>
          </a:p>
          <a:p>
            <a:r>
              <a:rPr kumimoji="1" lang="ja-JP" altLang="en-US" dirty="0" smtClean="0"/>
              <a:t>ディレクトリ間の類似度は，ディレクトリ内の全てのファイルの空白空行を無視した行の集合を</a:t>
            </a:r>
            <a:r>
              <a:rPr kumimoji="1" lang="en-US" altLang="ja-JP" dirty="0" smtClean="0"/>
              <a:t>lines(D)</a:t>
            </a:r>
            <a:r>
              <a:rPr kumimoji="1" lang="ja-JP" altLang="en-US" dirty="0" smtClean="0"/>
              <a:t>とした</a:t>
            </a:r>
            <a:r>
              <a:rPr kumimoji="1" lang="ja-JP" altLang="en-US" dirty="0" smtClean="0"/>
              <a:t>とき，その集合</a:t>
            </a:r>
            <a:r>
              <a:rPr kumimoji="1" lang="ja-JP" altLang="en-US" dirty="0" smtClean="0"/>
              <a:t>がどれだけ共通しているかで表します</a:t>
            </a:r>
            <a:endParaRPr kumimoji="1" lang="en-US" altLang="ja-JP" dirty="0" smtClean="0"/>
          </a:p>
          <a:p>
            <a:r>
              <a:rPr kumimoji="1" lang="ja-JP" altLang="en-US" dirty="0" smtClean="0"/>
              <a:t>ディレクトリ</a:t>
            </a:r>
            <a:r>
              <a:rPr kumimoji="1" lang="en-US" altLang="ja-JP" dirty="0" smtClean="0"/>
              <a:t>D1</a:t>
            </a:r>
            <a:r>
              <a:rPr kumimoji="1" lang="ja-JP" altLang="en-US" dirty="0" smtClean="0"/>
              <a:t>と</a:t>
            </a:r>
            <a:r>
              <a:rPr kumimoji="1" lang="en-US" altLang="ja-JP" dirty="0" smtClean="0"/>
              <a:t>D2</a:t>
            </a:r>
            <a:r>
              <a:rPr kumimoji="1" lang="ja-JP" altLang="en-US" dirty="0" smtClean="0"/>
              <a:t>の類似度</a:t>
            </a:r>
            <a:r>
              <a:rPr kumimoji="1" lang="en-US" altLang="ja-JP" dirty="0" err="1" smtClean="0"/>
              <a:t>sim</a:t>
            </a:r>
            <a:r>
              <a:rPr kumimoji="1" lang="ja-JP" altLang="en-US" dirty="0" smtClean="0"/>
              <a:t>はこの式で表します</a:t>
            </a:r>
            <a:endParaRPr kumimoji="1" lang="en-US" altLang="ja-JP" dirty="0" smtClean="0"/>
          </a:p>
          <a:p>
            <a:r>
              <a:rPr kumimoji="1" lang="ja-JP" altLang="en-US" dirty="0" smtClean="0"/>
              <a:t>これは</a:t>
            </a:r>
            <a:r>
              <a:rPr kumimoji="1" lang="en-US" altLang="ja-JP" dirty="0" smtClean="0"/>
              <a:t>lines(D1)</a:t>
            </a:r>
            <a:r>
              <a:rPr kumimoji="1" lang="ja-JP" altLang="en-US" dirty="0" smtClean="0"/>
              <a:t>と</a:t>
            </a:r>
            <a:r>
              <a:rPr kumimoji="1" lang="en-US" altLang="ja-JP" dirty="0" smtClean="0"/>
              <a:t>lines(D2)</a:t>
            </a:r>
            <a:r>
              <a:rPr kumimoji="1" lang="ja-JP" altLang="en-US" dirty="0" smtClean="0"/>
              <a:t>の和集合の要素数に対する共通集合の要素数の割合です．共通部分が多い場合</a:t>
            </a:r>
            <a:r>
              <a:rPr kumimoji="1" lang="en-US" altLang="ja-JP" dirty="0" err="1" smtClean="0"/>
              <a:t>sim</a:t>
            </a:r>
            <a:r>
              <a:rPr kumimoji="1" lang="ja-JP" altLang="en-US" dirty="0" smtClean="0"/>
              <a:t>の値が大きくなり対応関係が大きいと表せます。</a:t>
            </a:r>
            <a:endParaRPr kumimoji="1" lang="en-US" altLang="ja-JP" dirty="0" smtClean="0"/>
          </a:p>
          <a:p>
            <a:r>
              <a:rPr kumimoji="1" lang="ja-JP" altLang="en-US" dirty="0" smtClean="0"/>
              <a:t>この類似度</a:t>
            </a:r>
            <a:r>
              <a:rPr kumimoji="1" lang="en-US" altLang="ja-JP" dirty="0" err="1" smtClean="0"/>
              <a:t>sim</a:t>
            </a:r>
            <a:r>
              <a:rPr kumimoji="1" lang="ja-JP" altLang="en-US" dirty="0" smtClean="0"/>
              <a:t>がある閾値以上の場合対応しているとみなし同じグループとします</a:t>
            </a:r>
            <a:endParaRPr kumimoji="1" lang="en-US" altLang="ja-JP" dirty="0" smtClean="0"/>
          </a:p>
          <a:p>
            <a:r>
              <a:rPr kumimoji="1" lang="ja-JP" altLang="en-US" dirty="0" smtClean="0"/>
              <a:t>ここで右図はプロダクト</a:t>
            </a:r>
            <a:r>
              <a:rPr kumimoji="1" lang="en-US" altLang="ja-JP" dirty="0" smtClean="0"/>
              <a:t>1</a:t>
            </a:r>
            <a:r>
              <a:rPr kumimoji="1" lang="ja-JP" altLang="en-US" dirty="0" err="1" smtClean="0"/>
              <a:t>，</a:t>
            </a:r>
            <a:r>
              <a:rPr kumimoji="1" lang="en-US" altLang="ja-JP" dirty="0" smtClean="0"/>
              <a:t>2</a:t>
            </a:r>
            <a:r>
              <a:rPr kumimoji="1" lang="ja-JP" altLang="en-US" dirty="0" err="1" smtClean="0"/>
              <a:t>，</a:t>
            </a:r>
            <a:r>
              <a:rPr kumimoji="1" lang="en-US" altLang="ja-JP" dirty="0" smtClean="0"/>
              <a:t>3</a:t>
            </a:r>
            <a:r>
              <a:rPr kumimoji="1" lang="ja-JP" altLang="en-US" dirty="0" smtClean="0"/>
              <a:t>のファイルをもつディレクトリの一部の例です。ディレクトリ間に辺が引かれているものが対応しているという例です</a:t>
            </a:r>
            <a:endParaRPr kumimoji="1" lang="en-US" altLang="ja-JP" dirty="0" smtClean="0"/>
          </a:p>
          <a:p>
            <a:r>
              <a:rPr kumimoji="1" lang="ja-JP" altLang="en-US" dirty="0" smtClean="0"/>
              <a:t>この場合この</a:t>
            </a:r>
            <a:r>
              <a:rPr kumimoji="1" lang="en-US" altLang="ja-JP" dirty="0" smtClean="0"/>
              <a:t>4</a:t>
            </a:r>
            <a:r>
              <a:rPr kumimoji="1" lang="ja-JP" altLang="en-US" dirty="0" err="1" smtClean="0"/>
              <a:t>つの</a:t>
            </a:r>
            <a:r>
              <a:rPr kumimoji="1" lang="ja-JP" altLang="en-US" dirty="0" smtClean="0"/>
              <a:t>ディレクトリは</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8</a:t>
            </a:fld>
            <a:endParaRPr kumimoji="1" lang="ja-JP" altLang="en-US"/>
          </a:p>
        </p:txBody>
      </p:sp>
    </p:spTree>
    <p:extLst>
      <p:ext uri="{BB962C8B-B14F-4D97-AF65-F5344CB8AC3E}">
        <p14:creationId xmlns:p14="http://schemas.microsoft.com/office/powerpoint/2010/main" val="249019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ja-JP" altLang="en-US" dirty="0" err="1" smtClean="0"/>
              <a:t>つの</a:t>
            </a:r>
            <a:r>
              <a:rPr kumimoji="1" lang="ja-JP" altLang="en-US" dirty="0" smtClean="0"/>
              <a:t>グループになります</a:t>
            </a:r>
            <a:endParaRPr kumimoji="1" lang="en-US" altLang="ja-JP" dirty="0" smtClean="0"/>
          </a:p>
          <a:p>
            <a:r>
              <a:rPr kumimoji="1" lang="ja-JP" altLang="en-US" dirty="0" smtClean="0"/>
              <a:t>またプロダクト</a:t>
            </a:r>
            <a:r>
              <a:rPr kumimoji="1" lang="en-US" altLang="ja-JP" dirty="0" smtClean="0"/>
              <a:t>2</a:t>
            </a:r>
            <a:r>
              <a:rPr kumimoji="1" lang="ja-JP" altLang="en-US" dirty="0" err="1" smtClean="0"/>
              <a:t>，</a:t>
            </a:r>
            <a:r>
              <a:rPr kumimoji="1" lang="en-US" altLang="ja-JP" dirty="0" smtClean="0"/>
              <a:t>3</a:t>
            </a:r>
            <a:r>
              <a:rPr kumimoji="1" lang="ja-JP" altLang="en-US" dirty="0" smtClean="0"/>
              <a:t>の下の</a:t>
            </a:r>
            <a:r>
              <a:rPr kumimoji="1" lang="en-US" altLang="ja-JP" dirty="0" smtClean="0"/>
              <a:t>2</a:t>
            </a:r>
            <a:r>
              <a:rPr kumimoji="1" lang="ja-JP" altLang="en-US" dirty="0" err="1" smtClean="0"/>
              <a:t>つの</a:t>
            </a:r>
            <a:r>
              <a:rPr kumimoji="1" lang="ja-JP" altLang="en-US" dirty="0" smtClean="0"/>
              <a:t>ディレクトリはどのディレクトリとも類似してないため</a:t>
            </a:r>
            <a:endParaRPr kumimoji="1" lang="ja-JP" altLang="en-US" dirty="0"/>
          </a:p>
        </p:txBody>
      </p:sp>
      <p:sp>
        <p:nvSpPr>
          <p:cNvPr id="4" name="スライド番号プレースホルダー 3"/>
          <p:cNvSpPr>
            <a:spLocks noGrp="1"/>
          </p:cNvSpPr>
          <p:nvPr>
            <p:ph type="sldNum" sz="quarter" idx="10"/>
          </p:nvPr>
        </p:nvSpPr>
        <p:spPr/>
        <p:txBody>
          <a:bodyPr/>
          <a:lstStyle/>
          <a:p>
            <a:fld id="{50905C9F-E260-473F-A48A-49BA983DC844}" type="slidenum">
              <a:rPr kumimoji="1" lang="ja-JP" altLang="en-US" smtClean="0"/>
              <a:t>9</a:t>
            </a:fld>
            <a:endParaRPr kumimoji="1" lang="ja-JP" altLang="en-US"/>
          </a:p>
        </p:txBody>
      </p:sp>
    </p:spTree>
    <p:extLst>
      <p:ext uri="{BB962C8B-B14F-4D97-AF65-F5344CB8AC3E}">
        <p14:creationId xmlns:p14="http://schemas.microsoft.com/office/powerpoint/2010/main" val="1094677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2"/>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sz="1350"/>
          </a:p>
        </p:txBody>
      </p:sp>
      <p:sp>
        <p:nvSpPr>
          <p:cNvPr id="3074" name="Rectangle 2"/>
          <p:cNvSpPr>
            <a:spLocks noGrp="1" noChangeArrowheads="1"/>
          </p:cNvSpPr>
          <p:nvPr>
            <p:ph type="ctrTitle"/>
          </p:nvPr>
        </p:nvSpPr>
        <p:spPr>
          <a:xfrm>
            <a:off x="685800" y="1484315"/>
            <a:ext cx="7772400" cy="1470025"/>
          </a:xfrm>
        </p:spPr>
        <p:txBody>
          <a:bodyPr/>
          <a:lstStyle>
            <a:lvl1pPr>
              <a:defRPr/>
            </a:lvl1pPr>
          </a:lstStyle>
          <a:p>
            <a:r>
              <a:rPr lang="ja-JP" altLang="en-US" smtClean="0"/>
              <a:t>マスター タイトルの書式設定</a:t>
            </a:r>
            <a:endParaRPr lang="ja-JP" altLang="en-US"/>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smtClean="0"/>
              <a:t>マスター サブタイトルの書式設定</a:t>
            </a:r>
            <a:endParaRPr lang="ja-JP" altLang="en-US"/>
          </a:p>
        </p:txBody>
      </p:sp>
      <p:pic>
        <p:nvPicPr>
          <p:cNvPr id="3081" name="Picture 9" descr="sel-logo"/>
          <p:cNvPicPr>
            <a:picLocks noChangeAspect="1" noChangeArrowheads="1"/>
          </p:cNvPicPr>
          <p:nvPr/>
        </p:nvPicPr>
        <p:blipFill>
          <a:blip r:embed="rId4" cstate="print"/>
          <a:srcRect/>
          <a:stretch>
            <a:fillRect/>
          </a:stretch>
        </p:blipFill>
        <p:spPr bwMode="auto">
          <a:xfrm>
            <a:off x="6877050" y="260352"/>
            <a:ext cx="2051050" cy="703263"/>
          </a:xfrm>
          <a:prstGeom prst="rect">
            <a:avLst/>
          </a:prstGeom>
          <a:noFill/>
        </p:spPr>
      </p:pic>
      <p:sp>
        <p:nvSpPr>
          <p:cNvPr id="3086" name="Line 14"/>
          <p:cNvSpPr>
            <a:spLocks noChangeShapeType="1"/>
          </p:cNvSpPr>
          <p:nvPr/>
        </p:nvSpPr>
        <p:spPr bwMode="auto">
          <a:xfrm>
            <a:off x="1331914" y="3213100"/>
            <a:ext cx="6480175" cy="0"/>
          </a:xfrm>
          <a:prstGeom prst="line">
            <a:avLst/>
          </a:prstGeom>
          <a:noFill/>
          <a:ln w="9525">
            <a:solidFill>
              <a:schemeClr val="tx1"/>
            </a:solidFill>
            <a:round/>
            <a:headEnd/>
            <a:tailEnd/>
          </a:ln>
          <a:effectLst/>
        </p:spPr>
        <p:txBody>
          <a:bodyPr/>
          <a:lstStyle/>
          <a:p>
            <a:endParaRPr lang="ja-JP" altLang="en-US" sz="1350"/>
          </a:p>
        </p:txBody>
      </p:sp>
      <p:sp>
        <p:nvSpPr>
          <p:cNvPr id="3093" name="Text Box 21"/>
          <p:cNvSpPr txBox="1">
            <a:spLocks noChangeArrowheads="1"/>
          </p:cNvSpPr>
          <p:nvPr/>
        </p:nvSpPr>
        <p:spPr bwMode="auto">
          <a:xfrm>
            <a:off x="452439" y="6640515"/>
            <a:ext cx="6298519" cy="207749"/>
          </a:xfrm>
          <a:prstGeom prst="rect">
            <a:avLst/>
          </a:prstGeom>
          <a:noFill/>
          <a:ln w="9525">
            <a:noFill/>
            <a:miter lim="800000"/>
            <a:headEnd/>
            <a:tailEnd/>
          </a:ln>
          <a:effectLst/>
        </p:spPr>
        <p:txBody>
          <a:bodyPr wrap="none">
            <a:spAutoFit/>
          </a:bodyPr>
          <a:lstStyle/>
          <a:p>
            <a:r>
              <a:rPr lang="en-US" altLang="ja-JP" sz="75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fld id="{555FA0D7-B572-4787-AF85-7E85296BD747}" type="datetime1">
              <a:rPr kumimoji="1" lang="ja-JP" altLang="en-US" smtClean="0"/>
              <a:t>2015/2/20</a:t>
            </a:fld>
            <a:endParaRPr kumimoji="1" lang="ja-JP" altLang="en-US"/>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endParaRPr kumimoji="1" lang="ja-JP" altLang="en-US"/>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2E21A0DD-4BE0-4C37-BCB9-417295705ED2}" type="slidenum">
              <a:rPr kumimoji="1" lang="ja-JP" altLang="en-US" smtClean="0"/>
              <a:t>‹#›</a:t>
            </a:fld>
            <a:endParaRPr kumimoji="1" lang="ja-JP" altLang="en-US"/>
          </a:p>
        </p:txBody>
      </p:sp>
    </p:spTree>
    <p:extLst>
      <p:ext uri="{BB962C8B-B14F-4D97-AF65-F5344CB8AC3E}">
        <p14:creationId xmlns:p14="http://schemas.microsoft.com/office/powerpoint/2010/main" val="292548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82C115DE-BD60-4AB5-96E5-E3844FB68ECD}" type="datetime1">
              <a:rPr kumimoji="1" lang="ja-JP" altLang="en-US" smtClean="0"/>
              <a:t>2015/2/20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2E21A0DD-4BE0-4C37-BCB9-417295705ED2}" type="slidenum">
              <a:rPr kumimoji="1" lang="ja-JP" altLang="en-US" smtClean="0"/>
              <a:t>‹#›</a:t>
            </a:fld>
            <a:endParaRPr kumimoji="1" lang="ja-JP" altLang="en-US"/>
          </a:p>
        </p:txBody>
      </p:sp>
    </p:spTree>
    <p:extLst>
      <p:ext uri="{BB962C8B-B14F-4D97-AF65-F5344CB8AC3E}">
        <p14:creationId xmlns:p14="http://schemas.microsoft.com/office/powerpoint/2010/main" val="135101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8704FEB8-7DF3-4084-97E6-11B935C2B0BA}" type="datetime1">
              <a:rPr kumimoji="1" lang="ja-JP" altLang="en-US" smtClean="0"/>
              <a:t>2015/2/20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2E21A0DD-4BE0-4C37-BCB9-417295705ED2}" type="slidenum">
              <a:rPr kumimoji="1" lang="ja-JP" altLang="en-US" smtClean="0"/>
              <a:t>‹#›</a:t>
            </a:fld>
            <a:endParaRPr kumimoji="1" lang="ja-JP" altLang="en-US"/>
          </a:p>
        </p:txBody>
      </p:sp>
    </p:spTree>
    <p:extLst>
      <p:ext uri="{BB962C8B-B14F-4D97-AF65-F5344CB8AC3E}">
        <p14:creationId xmlns:p14="http://schemas.microsoft.com/office/powerpoint/2010/main" val="386854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F451405-142D-4116-A8B8-E9B1AB260487}" type="datetime1">
              <a:rPr kumimoji="1" lang="ja-JP" altLang="en-US" smtClean="0"/>
              <a:t>2015/2/20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2E21A0DD-4BE0-4C37-BCB9-417295705ED2}" type="slidenum">
              <a:rPr kumimoji="1" lang="ja-JP" altLang="en-US" smtClean="0"/>
              <a:t>‹#›</a:t>
            </a:fld>
            <a:endParaRPr kumimoji="1" lang="ja-JP" altLang="en-US"/>
          </a:p>
        </p:txBody>
      </p:sp>
    </p:spTree>
    <p:extLst>
      <p:ext uri="{BB962C8B-B14F-4D97-AF65-F5344CB8AC3E}">
        <p14:creationId xmlns:p14="http://schemas.microsoft.com/office/powerpoint/2010/main" val="408588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5DA4D81A-872D-42FF-BB8D-4777C56CB475}" type="datetime1">
              <a:rPr kumimoji="1" lang="ja-JP" altLang="en-US" smtClean="0"/>
              <a:t>2015/2/20</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2E21A0DD-4BE0-4C37-BCB9-417295705ED2}" type="slidenum">
              <a:rPr kumimoji="1" lang="ja-JP" altLang="en-US" smtClean="0"/>
              <a:t>‹#›</a:t>
            </a:fld>
            <a:endParaRPr kumimoji="1" lang="ja-JP" altLang="en-US"/>
          </a:p>
        </p:txBody>
      </p:sp>
    </p:spTree>
    <p:extLst>
      <p:ext uri="{BB962C8B-B14F-4D97-AF65-F5344CB8AC3E}">
        <p14:creationId xmlns:p14="http://schemas.microsoft.com/office/powerpoint/2010/main" val="160997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69E3EFBE-4F29-4348-A5A4-6C82A4ADB7B6}" type="datetime1">
              <a:rPr kumimoji="1" lang="ja-JP" altLang="en-US" smtClean="0"/>
              <a:t>2015/2/20</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2E21A0DD-4BE0-4C37-BCB9-417295705ED2}" type="slidenum">
              <a:rPr kumimoji="1" lang="ja-JP" altLang="en-US" smtClean="0"/>
              <a:t>‹#›</a:t>
            </a:fld>
            <a:endParaRPr kumimoji="1" lang="ja-JP" altLang="en-US"/>
          </a:p>
        </p:txBody>
      </p:sp>
    </p:spTree>
    <p:extLst>
      <p:ext uri="{BB962C8B-B14F-4D97-AF65-F5344CB8AC3E}">
        <p14:creationId xmlns:p14="http://schemas.microsoft.com/office/powerpoint/2010/main" val="3845896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C589C05C-42AB-479A-BD48-F570A193D9A4}" type="datetime1">
              <a:rPr kumimoji="1" lang="ja-JP" altLang="en-US" smtClean="0"/>
              <a:t>2015/2/20</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2E21A0DD-4BE0-4C37-BCB9-417295705ED2}" type="slidenum">
              <a:rPr kumimoji="1" lang="ja-JP" altLang="en-US" smtClean="0"/>
              <a:t>‹#›</a:t>
            </a:fld>
            <a:endParaRPr kumimoji="1" lang="ja-JP" altLang="en-US"/>
          </a:p>
        </p:txBody>
      </p:sp>
    </p:spTree>
    <p:extLst>
      <p:ext uri="{BB962C8B-B14F-4D97-AF65-F5344CB8AC3E}">
        <p14:creationId xmlns:p14="http://schemas.microsoft.com/office/powerpoint/2010/main" val="372623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2109350F-95F4-4C4C-B94D-A5EE836D8B74}" type="datetime1">
              <a:rPr kumimoji="1" lang="ja-JP" altLang="en-US" smtClean="0"/>
              <a:t>2015/2/20</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2E21A0DD-4BE0-4C37-BCB9-417295705ED2}" type="slidenum">
              <a:rPr kumimoji="1" lang="ja-JP" altLang="en-US" smtClean="0"/>
              <a:t>‹#›</a:t>
            </a:fld>
            <a:endParaRPr kumimoji="1" lang="ja-JP" altLang="en-US"/>
          </a:p>
        </p:txBody>
      </p:sp>
    </p:spTree>
    <p:extLst>
      <p:ext uri="{BB962C8B-B14F-4D97-AF65-F5344CB8AC3E}">
        <p14:creationId xmlns:p14="http://schemas.microsoft.com/office/powerpoint/2010/main" val="237632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AFFBFFAD-0F8E-4EF8-86C5-A6DD22E6CDBB}" type="datetime1">
              <a:rPr kumimoji="1" lang="ja-JP" altLang="en-US" smtClean="0"/>
              <a:t>2015/2/20</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2E21A0DD-4BE0-4C37-BCB9-417295705ED2}" type="slidenum">
              <a:rPr kumimoji="1" lang="ja-JP" altLang="en-US" smtClean="0"/>
              <a:t>‹#›</a:t>
            </a:fld>
            <a:endParaRPr kumimoji="1" lang="ja-JP" altLang="en-US"/>
          </a:p>
        </p:txBody>
      </p:sp>
    </p:spTree>
    <p:extLst>
      <p:ext uri="{BB962C8B-B14F-4D97-AF65-F5344CB8AC3E}">
        <p14:creationId xmlns:p14="http://schemas.microsoft.com/office/powerpoint/2010/main" val="237519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5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345E70A8-A665-47BC-AC28-0902F003182A}" type="datetime1">
              <a:rPr kumimoji="1" lang="ja-JP" altLang="en-US" smtClean="0"/>
              <a:t>2015/2/20</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2E21A0DD-4BE0-4C37-BCB9-417295705ED2}" type="slidenum">
              <a:rPr kumimoji="1" lang="ja-JP" altLang="en-US" smtClean="0"/>
              <a:t>‹#›</a:t>
            </a:fld>
            <a:endParaRPr kumimoji="1" lang="ja-JP" altLang="en-US"/>
          </a:p>
        </p:txBody>
      </p:sp>
    </p:spTree>
    <p:extLst>
      <p:ext uri="{BB962C8B-B14F-4D97-AF65-F5344CB8AC3E}">
        <p14:creationId xmlns:p14="http://schemas.microsoft.com/office/powerpoint/2010/main" val="21800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E2890AEE-4FF2-4826-B1E5-43CA05843235}" type="datetime1">
              <a:rPr kumimoji="1" lang="ja-JP" altLang="en-US" smtClean="0"/>
              <a:t>2015/2/20</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2E21A0DD-4BE0-4C37-BCB9-417295705ED2}" type="slidenum">
              <a:rPr kumimoji="1" lang="ja-JP" altLang="en-US" smtClean="0"/>
              <a:t>‹#›</a:t>
            </a:fld>
            <a:endParaRPr kumimoji="1" lang="ja-JP" altLang="en-US"/>
          </a:p>
        </p:txBody>
      </p:sp>
    </p:spTree>
    <p:extLst>
      <p:ext uri="{BB962C8B-B14F-4D97-AF65-F5344CB8AC3E}">
        <p14:creationId xmlns:p14="http://schemas.microsoft.com/office/powerpoint/2010/main" val="70887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descr="ban"/>
          <p:cNvSpPr>
            <a:spLocks noChangeArrowheads="1"/>
          </p:cNvSpPr>
          <p:nvPr/>
        </p:nvSpPr>
        <p:spPr bwMode="auto">
          <a:xfrm>
            <a:off x="0" y="2"/>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sz="1350"/>
          </a:p>
        </p:txBody>
      </p:sp>
      <p:sp>
        <p:nvSpPr>
          <p:cNvPr id="1036" name="Line 12"/>
          <p:cNvSpPr>
            <a:spLocks noChangeShapeType="1"/>
          </p:cNvSpPr>
          <p:nvPr/>
        </p:nvSpPr>
        <p:spPr bwMode="auto">
          <a:xfrm>
            <a:off x="468314" y="1484313"/>
            <a:ext cx="8207375" cy="0"/>
          </a:xfrm>
          <a:prstGeom prst="line">
            <a:avLst/>
          </a:prstGeom>
          <a:noFill/>
          <a:ln w="9525">
            <a:solidFill>
              <a:schemeClr val="tx1"/>
            </a:solidFill>
            <a:round/>
            <a:headEnd/>
            <a:tailEnd/>
          </a:ln>
          <a:effectLst/>
        </p:spPr>
        <p:txBody>
          <a:bodyPr/>
          <a:lstStyle/>
          <a:p>
            <a:endParaRPr lang="ja-JP" altLang="en-US" sz="1350"/>
          </a:p>
        </p:txBody>
      </p:sp>
      <p:pic>
        <p:nvPicPr>
          <p:cNvPr id="1043" name="Picture 19" descr="sel-logo"/>
          <p:cNvPicPr>
            <a:picLocks noChangeAspect="1" noChangeArrowheads="1"/>
          </p:cNvPicPr>
          <p:nvPr/>
        </p:nvPicPr>
        <p:blipFill>
          <a:blip r:embed="rId15" cstate="print"/>
          <a:srcRect/>
          <a:stretch>
            <a:fillRect/>
          </a:stretch>
        </p:blipFill>
        <p:spPr bwMode="auto">
          <a:xfrm>
            <a:off x="468314" y="6299200"/>
            <a:ext cx="1081087" cy="369888"/>
          </a:xfrm>
          <a:prstGeom prst="rect">
            <a:avLst/>
          </a:prstGeom>
          <a:noFill/>
        </p:spPr>
      </p:pic>
      <p:sp>
        <p:nvSpPr>
          <p:cNvPr id="1045" name="Rectangle 21"/>
          <p:cNvSpPr>
            <a:spLocks noGrp="1" noChangeArrowheads="1"/>
          </p:cNvSpPr>
          <p:nvPr>
            <p:ph type="dt" sz="half" idx="2"/>
          </p:nvPr>
        </p:nvSpPr>
        <p:spPr bwMode="auto">
          <a:xfrm>
            <a:off x="7308851" y="6596065"/>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bg1"/>
                </a:solidFill>
              </a:defRPr>
            </a:lvl1pPr>
          </a:lstStyle>
          <a:p>
            <a:fld id="{B1994AA4-3BE7-446F-A508-61D411B52EA7}" type="datetime1">
              <a:rPr kumimoji="1" lang="ja-JP" altLang="en-US" smtClean="0"/>
              <a:t>2015/2/20</a:t>
            </a:fld>
            <a:endParaRPr kumimoji="1" lang="ja-JP" altLang="en-US"/>
          </a:p>
        </p:txBody>
      </p:sp>
      <p:sp>
        <p:nvSpPr>
          <p:cNvPr id="1046" name="Rectangle 22"/>
          <p:cNvSpPr>
            <a:spLocks noGrp="1" noChangeArrowheads="1"/>
          </p:cNvSpPr>
          <p:nvPr>
            <p:ph type="ftr" sz="quarter" idx="3"/>
          </p:nvPr>
        </p:nvSpPr>
        <p:spPr bwMode="auto">
          <a:xfrm>
            <a:off x="1655764" y="6310315"/>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endParaRPr kumimoji="1" lang="ja-JP" altLang="en-US"/>
          </a:p>
        </p:txBody>
      </p:sp>
      <p:sp>
        <p:nvSpPr>
          <p:cNvPr id="1047" name="Rectangle 23"/>
          <p:cNvSpPr>
            <a:spLocks noGrp="1" noChangeArrowheads="1"/>
          </p:cNvSpPr>
          <p:nvPr>
            <p:ph type="sldNum" sz="quarter" idx="4"/>
          </p:nvPr>
        </p:nvSpPr>
        <p:spPr bwMode="auto">
          <a:xfrm>
            <a:off x="7597775" y="6308727"/>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2E21A0DD-4BE0-4C37-BCB9-417295705ED2}" type="slidenum">
              <a:rPr kumimoji="1" lang="ja-JP" altLang="en-US" smtClean="0"/>
              <a:t>‹#›</a:t>
            </a:fld>
            <a:endParaRPr kumimoji="1" lang="ja-JP" altLang="en-US"/>
          </a:p>
        </p:txBody>
      </p:sp>
      <p:sp>
        <p:nvSpPr>
          <p:cNvPr id="1048" name="Text Box 24"/>
          <p:cNvSpPr txBox="1">
            <a:spLocks noChangeArrowheads="1"/>
          </p:cNvSpPr>
          <p:nvPr/>
        </p:nvSpPr>
        <p:spPr bwMode="auto">
          <a:xfrm>
            <a:off x="334963" y="6640515"/>
            <a:ext cx="4846198" cy="207749"/>
          </a:xfrm>
          <a:prstGeom prst="rect">
            <a:avLst/>
          </a:prstGeom>
          <a:noFill/>
          <a:ln w="9525">
            <a:noFill/>
            <a:miter lim="800000"/>
            <a:headEnd/>
            <a:tailEnd/>
          </a:ln>
          <a:effectLst/>
        </p:spPr>
        <p:txBody>
          <a:bodyPr wrap="none">
            <a:spAutoFit/>
          </a:bodyPr>
          <a:lstStyle/>
          <a:p>
            <a:r>
              <a:rPr lang="en-US" altLang="ja-JP" sz="750">
                <a:solidFill>
                  <a:srgbClr val="DDDDDD"/>
                </a:solidFill>
              </a:rPr>
              <a:t>Department of Computer Science, Graduate School of Information Science and Technology, Osaka University</a:t>
            </a:r>
          </a:p>
        </p:txBody>
      </p:sp>
    </p:spTree>
    <p:extLst>
      <p:ext uri="{BB962C8B-B14F-4D97-AF65-F5344CB8AC3E}">
        <p14:creationId xmlns:p14="http://schemas.microsoft.com/office/powerpoint/2010/main" val="342302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kumimoji="1" sz="3300">
          <a:solidFill>
            <a:schemeClr val="tx2"/>
          </a:solidFill>
          <a:latin typeface="+mj-lt"/>
          <a:ea typeface="+mj-ea"/>
          <a:cs typeface="+mj-cs"/>
        </a:defRPr>
      </a:lvl1pPr>
      <a:lvl2pPr algn="ctr" rtl="0" eaLnBrk="1" fontAlgn="base" hangingPunct="1">
        <a:spcBef>
          <a:spcPct val="0"/>
        </a:spcBef>
        <a:spcAft>
          <a:spcPct val="0"/>
        </a:spcAft>
        <a:defRPr kumimoji="1" sz="33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33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33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3300">
          <a:solidFill>
            <a:schemeClr val="tx2"/>
          </a:solidFill>
          <a:latin typeface="Arial" charset="0"/>
          <a:ea typeface="ＭＳ Ｐゴシック" pitchFamily="50" charset="-128"/>
        </a:defRPr>
      </a:lvl5pPr>
      <a:lvl6pPr marL="342900" algn="ctr" rtl="0" eaLnBrk="1" fontAlgn="base" hangingPunct="1">
        <a:spcBef>
          <a:spcPct val="0"/>
        </a:spcBef>
        <a:spcAft>
          <a:spcPct val="0"/>
        </a:spcAft>
        <a:defRPr kumimoji="1" sz="3300">
          <a:solidFill>
            <a:schemeClr val="tx2"/>
          </a:solidFill>
          <a:latin typeface="Arial" charset="0"/>
          <a:ea typeface="ＭＳ Ｐゴシック" pitchFamily="50" charset="-128"/>
        </a:defRPr>
      </a:lvl6pPr>
      <a:lvl7pPr marL="685800" algn="ctr" rtl="0" eaLnBrk="1" fontAlgn="base" hangingPunct="1">
        <a:spcBef>
          <a:spcPct val="0"/>
        </a:spcBef>
        <a:spcAft>
          <a:spcPct val="0"/>
        </a:spcAft>
        <a:defRPr kumimoji="1" sz="3300">
          <a:solidFill>
            <a:schemeClr val="tx2"/>
          </a:solidFill>
          <a:latin typeface="Arial" charset="0"/>
          <a:ea typeface="ＭＳ Ｐゴシック" pitchFamily="50" charset="-128"/>
        </a:defRPr>
      </a:lvl7pPr>
      <a:lvl8pPr marL="1028700" algn="ctr" rtl="0" eaLnBrk="1" fontAlgn="base" hangingPunct="1">
        <a:spcBef>
          <a:spcPct val="0"/>
        </a:spcBef>
        <a:spcAft>
          <a:spcPct val="0"/>
        </a:spcAft>
        <a:defRPr kumimoji="1" sz="3300">
          <a:solidFill>
            <a:schemeClr val="tx2"/>
          </a:solidFill>
          <a:latin typeface="Arial" charset="0"/>
          <a:ea typeface="ＭＳ Ｐゴシック" pitchFamily="50" charset="-128"/>
        </a:defRPr>
      </a:lvl8pPr>
      <a:lvl9pPr marL="1371600" algn="ctr" rtl="0" eaLnBrk="1" fontAlgn="base" hangingPunct="1">
        <a:spcBef>
          <a:spcPct val="0"/>
        </a:spcBef>
        <a:spcAft>
          <a:spcPct val="0"/>
        </a:spcAft>
        <a:defRPr kumimoji="1" sz="3300">
          <a:solidFill>
            <a:schemeClr val="tx2"/>
          </a:solidFill>
          <a:latin typeface="Arial" charset="0"/>
          <a:ea typeface="ＭＳ Ｐゴシック" pitchFamily="50" charset="-128"/>
        </a:defRPr>
      </a:lvl9pPr>
    </p:titleStyle>
    <p:bodyStyle>
      <a:lvl1pPr marL="257175" indent="-257175" algn="l" rtl="0" eaLnBrk="1" fontAlgn="base" hangingPunct="1">
        <a:spcBef>
          <a:spcPct val="20000"/>
        </a:spcBef>
        <a:spcAft>
          <a:spcPct val="0"/>
        </a:spcAft>
        <a:buChar char="•"/>
        <a:defRPr kumimoji="1"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kumimoji="1" sz="2100">
          <a:solidFill>
            <a:schemeClr val="tx1"/>
          </a:solidFill>
          <a:latin typeface="+mn-lt"/>
          <a:ea typeface="+mn-ea"/>
        </a:defRPr>
      </a:lvl2pPr>
      <a:lvl3pPr marL="857250" indent="-171450" algn="l" rtl="0" eaLnBrk="1" fontAlgn="base" hangingPunct="1">
        <a:spcBef>
          <a:spcPct val="20000"/>
        </a:spcBef>
        <a:spcAft>
          <a:spcPct val="0"/>
        </a:spcAft>
        <a:buChar char="•"/>
        <a:defRPr kumimoji="1" sz="1800">
          <a:solidFill>
            <a:schemeClr val="tx1"/>
          </a:solidFill>
          <a:latin typeface="+mn-lt"/>
          <a:ea typeface="+mn-ea"/>
        </a:defRPr>
      </a:lvl3pPr>
      <a:lvl4pPr marL="1200150" indent="-171450" algn="l" rtl="0" eaLnBrk="1" fontAlgn="base" hangingPunct="1">
        <a:spcBef>
          <a:spcPct val="20000"/>
        </a:spcBef>
        <a:spcAft>
          <a:spcPct val="0"/>
        </a:spcAft>
        <a:buChar char="–"/>
        <a:defRPr kumimoji="1" sz="1500">
          <a:solidFill>
            <a:schemeClr val="tx1"/>
          </a:solidFill>
          <a:latin typeface="+mn-lt"/>
          <a:ea typeface="+mn-ea"/>
        </a:defRPr>
      </a:lvl4pPr>
      <a:lvl5pPr marL="1543050" indent="-171450" algn="l" rtl="0" eaLnBrk="1" fontAlgn="base" hangingPunct="1">
        <a:spcBef>
          <a:spcPct val="20000"/>
        </a:spcBef>
        <a:spcAft>
          <a:spcPct val="0"/>
        </a:spcAft>
        <a:buChar char="»"/>
        <a:defRPr kumimoji="1" sz="1500">
          <a:solidFill>
            <a:schemeClr val="tx1"/>
          </a:solidFill>
          <a:latin typeface="+mn-lt"/>
          <a:ea typeface="+mn-ea"/>
        </a:defRPr>
      </a:lvl5pPr>
      <a:lvl6pPr marL="1885950" indent="-171450" algn="l" rtl="0" eaLnBrk="1" fontAlgn="base" hangingPunct="1">
        <a:spcBef>
          <a:spcPct val="20000"/>
        </a:spcBef>
        <a:spcAft>
          <a:spcPct val="0"/>
        </a:spcAft>
        <a:buChar char="»"/>
        <a:defRPr kumimoji="1" sz="1500">
          <a:solidFill>
            <a:schemeClr val="tx1"/>
          </a:solidFill>
          <a:latin typeface="+mn-lt"/>
          <a:ea typeface="+mn-ea"/>
        </a:defRPr>
      </a:lvl6pPr>
      <a:lvl7pPr marL="2228850" indent="-171450" algn="l" rtl="0" eaLnBrk="1" fontAlgn="base" hangingPunct="1">
        <a:spcBef>
          <a:spcPct val="20000"/>
        </a:spcBef>
        <a:spcAft>
          <a:spcPct val="0"/>
        </a:spcAft>
        <a:buChar char="»"/>
        <a:defRPr kumimoji="1" sz="1500">
          <a:solidFill>
            <a:schemeClr val="tx1"/>
          </a:solidFill>
          <a:latin typeface="+mn-lt"/>
          <a:ea typeface="+mn-ea"/>
        </a:defRPr>
      </a:lvl7pPr>
      <a:lvl8pPr marL="2571750" indent="-171450" algn="l" rtl="0" eaLnBrk="1" fontAlgn="base" hangingPunct="1">
        <a:spcBef>
          <a:spcPct val="20000"/>
        </a:spcBef>
        <a:spcAft>
          <a:spcPct val="0"/>
        </a:spcAft>
        <a:buChar char="»"/>
        <a:defRPr kumimoji="1" sz="1500">
          <a:solidFill>
            <a:schemeClr val="tx1"/>
          </a:solidFill>
          <a:latin typeface="+mn-lt"/>
          <a:ea typeface="+mn-ea"/>
        </a:defRPr>
      </a:lvl8pPr>
      <a:lvl9pPr marL="2914650" indent="-171450"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2183" y="1484315"/>
            <a:ext cx="7846017" cy="1470025"/>
          </a:xfrm>
        </p:spPr>
        <p:txBody>
          <a:bodyPr/>
          <a:lstStyle/>
          <a:p>
            <a:r>
              <a:rPr lang="ja-JP" altLang="en-US" sz="4400" dirty="0"/>
              <a:t>類似</a:t>
            </a:r>
            <a:r>
              <a:rPr lang="ja-JP" altLang="en-US" sz="4400" dirty="0" smtClean="0"/>
              <a:t>プロダクト</a:t>
            </a:r>
            <a:r>
              <a:rPr lang="ja-JP" altLang="en-US" sz="4400" dirty="0"/>
              <a:t>比較のため</a:t>
            </a:r>
            <a:r>
              <a:rPr lang="ja-JP" altLang="en-US" sz="4400" dirty="0" smtClean="0"/>
              <a:t>の</a:t>
            </a:r>
            <a:r>
              <a:rPr lang="en-US" altLang="ja-JP" sz="4400" dirty="0" smtClean="0"/>
              <a:t/>
            </a:r>
            <a:br>
              <a:rPr lang="en-US" altLang="ja-JP" sz="4400" dirty="0" smtClean="0"/>
            </a:br>
            <a:r>
              <a:rPr lang="ja-JP" altLang="en-US" sz="4400" dirty="0" smtClean="0"/>
              <a:t>ディレクトリ構造の対応付け手法</a:t>
            </a:r>
            <a:endParaRPr kumimoji="1" lang="ja-JP" altLang="en-US" sz="4400" dirty="0"/>
          </a:p>
        </p:txBody>
      </p:sp>
      <p:sp>
        <p:nvSpPr>
          <p:cNvPr id="3" name="サブタイトル 2"/>
          <p:cNvSpPr>
            <a:spLocks noGrp="1"/>
          </p:cNvSpPr>
          <p:nvPr>
            <p:ph type="subTitle" idx="1"/>
          </p:nvPr>
        </p:nvSpPr>
        <p:spPr>
          <a:xfrm>
            <a:off x="4254283" y="4122548"/>
            <a:ext cx="3742841" cy="1195765"/>
          </a:xfrm>
        </p:spPr>
        <p:txBody>
          <a:bodyPr/>
          <a:lstStyle/>
          <a:p>
            <a:r>
              <a:rPr kumimoji="1" lang="ja-JP" altLang="en-US" sz="3200" dirty="0" smtClean="0"/>
              <a:t>井上研究室</a:t>
            </a:r>
            <a:endParaRPr kumimoji="1" lang="en-US" altLang="ja-JP" sz="3200" dirty="0" smtClean="0"/>
          </a:p>
          <a:p>
            <a:r>
              <a:rPr lang="ja-JP" altLang="en-US" sz="3200" dirty="0" smtClean="0"/>
              <a:t>坂口 雄</a:t>
            </a:r>
            <a:r>
              <a:rPr lang="ja-JP" altLang="en-US" sz="3200" dirty="0"/>
              <a:t>亮</a:t>
            </a:r>
            <a:endParaRPr kumimoji="1" lang="ja-JP" altLang="en-US" sz="3200" dirty="0"/>
          </a:p>
        </p:txBody>
      </p:sp>
      <p:sp>
        <p:nvSpPr>
          <p:cNvPr id="4" name="スライド番号プレースホルダー 3"/>
          <p:cNvSpPr>
            <a:spLocks noGrp="1"/>
          </p:cNvSpPr>
          <p:nvPr>
            <p:ph type="sldNum" sz="quarter" idx="4"/>
          </p:nvPr>
        </p:nvSpPr>
        <p:spPr/>
        <p:txBody>
          <a:bodyPr/>
          <a:lstStyle/>
          <a:p>
            <a:fld id="{2E21A0DD-4BE0-4C37-BCB9-417295705ED2}" type="slidenum">
              <a:rPr kumimoji="1" lang="ja-JP" altLang="en-US" smtClean="0"/>
              <a:t>1</a:t>
            </a:fld>
            <a:endParaRPr kumimoji="1" lang="ja-JP" altLang="en-US"/>
          </a:p>
        </p:txBody>
      </p:sp>
    </p:spTree>
    <p:extLst>
      <p:ext uri="{BB962C8B-B14F-4D97-AF65-F5344CB8AC3E}">
        <p14:creationId xmlns:p14="http://schemas.microsoft.com/office/powerpoint/2010/main" val="1777593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000" dirty="0" smtClean="0"/>
              <a:t>Step1.</a:t>
            </a:r>
            <a:r>
              <a:rPr lang="ja-JP" altLang="en-US" sz="4000" dirty="0" smtClean="0">
                <a:solidFill>
                  <a:schemeClr val="tx1"/>
                </a:solidFill>
              </a:rPr>
              <a:t>ファイル</a:t>
            </a:r>
            <a:r>
              <a:rPr lang="ja-JP" altLang="en-US" sz="4000" dirty="0">
                <a:solidFill>
                  <a:schemeClr val="tx1"/>
                </a:solidFill>
              </a:rPr>
              <a:t>を</a:t>
            </a:r>
            <a:r>
              <a:rPr lang="ja-JP" altLang="en-US" sz="4000" dirty="0" smtClean="0">
                <a:solidFill>
                  <a:schemeClr val="tx1"/>
                </a:solidFill>
              </a:rPr>
              <a:t>持つ</a:t>
            </a:r>
            <a:r>
              <a:rPr lang="en-US" altLang="ja-JP" sz="4000" dirty="0" smtClean="0">
                <a:solidFill>
                  <a:schemeClr val="tx1"/>
                </a:solidFill>
              </a:rPr>
              <a:t/>
            </a:r>
            <a:br>
              <a:rPr lang="en-US" altLang="ja-JP" sz="4000" dirty="0" smtClean="0">
                <a:solidFill>
                  <a:schemeClr val="tx1"/>
                </a:solidFill>
              </a:rPr>
            </a:br>
            <a:r>
              <a:rPr lang="ja-JP" altLang="en-US" sz="4000" dirty="0" smtClean="0">
                <a:solidFill>
                  <a:schemeClr val="tx1"/>
                </a:solidFill>
              </a:rPr>
              <a:t>ディレクトリのグループ化</a:t>
            </a:r>
            <a:endParaRPr lang="en-US" altLang="ja-JP" sz="4000" dirty="0">
              <a:solidFill>
                <a:schemeClr val="tx1"/>
              </a:solidFill>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ja-JP" altLang="en-US" sz="2800" dirty="0" smtClean="0"/>
                  <a:t>ファイルを持つディレクトリ間の類似度を計算する</a:t>
                </a:r>
                <a:endParaRPr kumimoji="1" lang="en-US" altLang="ja-JP" sz="2800" dirty="0" smtClean="0"/>
              </a:p>
              <a:p>
                <a:pPr lvl="1"/>
                <a14:m>
                  <m:oMath xmlns:m="http://schemas.openxmlformats.org/officeDocument/2006/math">
                    <m:r>
                      <a:rPr kumimoji="1" lang="en-US" altLang="ja-JP" sz="2800" b="0" i="1" smtClean="0">
                        <a:latin typeface="Cambria Math" panose="02040503050406030204" pitchFamily="18" charset="0"/>
                      </a:rPr>
                      <m:t>𝑠𝑖𝑚</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𝐷</m:t>
                        </m:r>
                        <m:r>
                          <a:rPr kumimoji="1" lang="en-US" altLang="ja-JP" sz="2800" b="0" i="1" smtClean="0">
                            <a:latin typeface="Cambria Math" panose="02040503050406030204" pitchFamily="18" charset="0"/>
                          </a:rPr>
                          <m:t>1, </m:t>
                        </m:r>
                        <m:r>
                          <a:rPr kumimoji="1" lang="en-US" altLang="ja-JP" sz="2800" b="0" i="1" smtClean="0">
                            <a:latin typeface="Cambria Math" panose="02040503050406030204" pitchFamily="18" charset="0"/>
                          </a:rPr>
                          <m:t>𝐷</m:t>
                        </m:r>
                        <m:r>
                          <a:rPr kumimoji="1" lang="en-US" altLang="ja-JP" sz="2800" b="0" i="1" smtClean="0">
                            <a:latin typeface="Cambria Math" panose="02040503050406030204" pitchFamily="18" charset="0"/>
                          </a:rPr>
                          <m:t>2</m:t>
                        </m:r>
                      </m:e>
                    </m:d>
                    <m:r>
                      <a:rPr kumimoji="1" lang="en-US" altLang="ja-JP" sz="2800" b="0" i="1" smtClean="0">
                        <a:latin typeface="Cambria Math" panose="02040503050406030204" pitchFamily="18" charset="0"/>
                      </a:rPr>
                      <m:t>= </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𝑙𝑖𝑛𝑒𝑠</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𝐷</m:t>
                            </m:r>
                            <m:r>
                              <a:rPr lang="en-US" altLang="ja-JP" sz="2800" i="1">
                                <a:latin typeface="Cambria Math" panose="02040503050406030204" pitchFamily="18" charset="0"/>
                              </a:rPr>
                              <m:t>1</m:t>
                            </m:r>
                          </m:e>
                        </m:d>
                        <m:r>
                          <a:rPr lang="en-US" altLang="ja-JP" sz="2800" b="0" i="1" smtClean="0">
                            <a:latin typeface="Cambria Math" panose="02040503050406030204" pitchFamily="18" charset="0"/>
                          </a:rPr>
                          <m:t> </m:t>
                        </m:r>
                        <m:r>
                          <a:rPr kumimoji="1" lang="en-US" altLang="ja-JP" sz="2800" b="0" i="1" smtClean="0">
                            <a:latin typeface="Cambria Math" panose="02040503050406030204" pitchFamily="18" charset="0"/>
                            <a:ea typeface="Cambria Math" panose="02040503050406030204" pitchFamily="18" charset="0"/>
                          </a:rPr>
                          <m:t>∩ </m:t>
                        </m:r>
                        <m:r>
                          <a:rPr kumimoji="1" lang="en-US" altLang="ja-JP" sz="2800" b="0" i="1" smtClean="0">
                            <a:latin typeface="Cambria Math" panose="02040503050406030204" pitchFamily="18" charset="0"/>
                            <a:ea typeface="Cambria Math" panose="02040503050406030204" pitchFamily="18" charset="0"/>
                          </a:rPr>
                          <m:t>𝑙𝑖𝑛𝑒𝑠</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𝐷</m:t>
                            </m:r>
                            <m:r>
                              <a:rPr lang="en-US" altLang="ja-JP" sz="2800" b="0" i="1" smtClean="0">
                                <a:latin typeface="Cambria Math" panose="02040503050406030204" pitchFamily="18" charset="0"/>
                              </a:rPr>
                              <m:t>2</m:t>
                            </m:r>
                          </m:e>
                        </m:d>
                        <m:r>
                          <a:rPr lang="en-US" altLang="ja-JP" sz="2800" b="0" i="1" smtClean="0">
                            <a:latin typeface="Cambria Math" panose="02040503050406030204" pitchFamily="18" charset="0"/>
                          </a:rPr>
                          <m:t>|</m:t>
                        </m:r>
                      </m:num>
                      <m:den>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𝑙𝑖𝑛𝑒𝑠</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𝐷</m:t>
                            </m:r>
                            <m:r>
                              <a:rPr kumimoji="1" lang="en-US" altLang="ja-JP" sz="2800" b="0" i="1" smtClean="0">
                                <a:latin typeface="Cambria Math" panose="02040503050406030204" pitchFamily="18" charset="0"/>
                              </a:rPr>
                              <m:t>1</m:t>
                            </m:r>
                          </m:e>
                        </m:d>
                        <m:r>
                          <a:rPr kumimoji="1" lang="en-US" altLang="ja-JP" sz="2800" b="0" i="1" smtClean="0">
                            <a:latin typeface="Cambria Math" panose="02040503050406030204" pitchFamily="18" charset="0"/>
                          </a:rPr>
                          <m:t> </m:t>
                        </m:r>
                        <m:r>
                          <a:rPr kumimoji="1" lang="en-US" altLang="ja-JP" sz="2800" b="0" i="1" smtClean="0">
                            <a:latin typeface="Cambria Math" panose="02040503050406030204" pitchFamily="18" charset="0"/>
                            <a:ea typeface="Cambria Math" panose="02040503050406030204" pitchFamily="18" charset="0"/>
                          </a:rPr>
                          <m:t>∪ </m:t>
                        </m:r>
                        <m:r>
                          <a:rPr kumimoji="1" lang="en-US" altLang="ja-JP" sz="2800" b="0" i="1" smtClean="0">
                            <a:latin typeface="Cambria Math" panose="02040503050406030204" pitchFamily="18" charset="0"/>
                            <a:ea typeface="Cambria Math" panose="02040503050406030204" pitchFamily="18" charset="0"/>
                          </a:rPr>
                          <m:t>𝑙𝑖𝑛𝑒𝑠</m:t>
                        </m:r>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𝐷</m:t>
                        </m:r>
                        <m:r>
                          <a:rPr kumimoji="1" lang="en-US" altLang="ja-JP" sz="2800" b="0" i="1" smtClean="0">
                            <a:latin typeface="Cambria Math" panose="02040503050406030204" pitchFamily="18" charset="0"/>
                            <a:ea typeface="Cambria Math" panose="02040503050406030204" pitchFamily="18" charset="0"/>
                          </a:rPr>
                          <m:t>2)|</m:t>
                        </m:r>
                      </m:den>
                    </m:f>
                  </m:oMath>
                </a14:m>
                <a:endParaRPr kumimoji="1" lang="en-US" altLang="ja-JP" sz="2800" b="0" dirty="0" smtClean="0"/>
              </a:p>
              <a:p>
                <a:pPr lvl="2"/>
                <a:r>
                  <a:rPr lang="en-US" altLang="ja-JP" sz="2400" dirty="0" smtClean="0"/>
                  <a:t>line</a:t>
                </a:r>
                <a:r>
                  <a:rPr kumimoji="1" lang="en-US" altLang="ja-JP" sz="2400" dirty="0" smtClean="0"/>
                  <a:t>s(D)</a:t>
                </a:r>
                <a:r>
                  <a:rPr kumimoji="1" lang="ja-JP" altLang="en-US" sz="2400" dirty="0" smtClean="0"/>
                  <a:t>はディレクトリ</a:t>
                </a:r>
                <a:r>
                  <a:rPr lang="en-US" altLang="ja-JP" sz="2400" dirty="0" smtClean="0"/>
                  <a:t>D</a:t>
                </a:r>
                <a:r>
                  <a:rPr lang="ja-JP" altLang="en-US" sz="2400" dirty="0" smtClean="0"/>
                  <a:t>の全てのファイルの               “空白空行を無視した行”の集合</a:t>
                </a:r>
                <a:endParaRPr kumimoji="1" lang="en-US" altLang="ja-JP" sz="2400" dirty="0" smtClean="0"/>
              </a:p>
              <a:p>
                <a:r>
                  <a:rPr kumimoji="1" lang="ja-JP" altLang="en-US" sz="2800" dirty="0" smtClean="0"/>
                  <a:t>類似度</a:t>
                </a:r>
                <a:r>
                  <a:rPr lang="ja-JP" altLang="en-US" sz="2800" dirty="0" smtClean="0"/>
                  <a:t>がある閾値以上</a:t>
                </a:r>
                <a:endParaRPr lang="en-US" altLang="ja-JP" sz="2800" dirty="0" smtClean="0"/>
              </a:p>
              <a:p>
                <a:pPr lvl="1"/>
                <a:r>
                  <a:rPr lang="ja-JP" altLang="en-US" sz="2600" dirty="0" smtClean="0"/>
                  <a:t>同じグループ</a:t>
                </a:r>
                <a:endParaRPr lang="en-US" altLang="ja-JP" sz="2600" dirty="0" smtClean="0"/>
              </a:p>
              <a:p>
                <a:r>
                  <a:rPr lang="ja-JP" altLang="en-US" sz="2800" dirty="0" smtClean="0"/>
                  <a:t>類似しないディレクトリ</a:t>
                </a:r>
                <a:endParaRPr lang="en-US" altLang="ja-JP" sz="2800" dirty="0" smtClean="0"/>
              </a:p>
              <a:p>
                <a:pPr lvl="1"/>
                <a:r>
                  <a:rPr lang="ja-JP" altLang="en-US" sz="2600" dirty="0" smtClean="0"/>
                  <a:t>独立したグループ</a:t>
                </a:r>
                <a:endParaRPr kumimoji="1" lang="ja-JP" altLang="en-US" sz="26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1333" t="-1887"/>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10</a:t>
            </a:fld>
            <a:endParaRPr kumimoji="1" lang="ja-JP" altLang="en-US" dirty="0"/>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4690" y="4083942"/>
            <a:ext cx="4255784" cy="2044800"/>
          </a:xfrm>
          <a:prstGeom prst="rect">
            <a:avLst/>
          </a:prstGeom>
        </p:spPr>
      </p:pic>
    </p:spTree>
    <p:extLst>
      <p:ext uri="{BB962C8B-B14F-4D97-AF65-F5344CB8AC3E}">
        <p14:creationId xmlns:p14="http://schemas.microsoft.com/office/powerpoint/2010/main" val="2421660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89038" y="5858131"/>
            <a:ext cx="995516" cy="595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sz="4000" dirty="0" smtClean="0"/>
              <a:t>Step2.</a:t>
            </a:r>
            <a:r>
              <a:rPr kumimoji="1" lang="ja-JP" altLang="en-US" sz="4000" dirty="0" smtClean="0"/>
              <a:t>ファイルを持たない</a:t>
            </a:r>
            <a:r>
              <a:rPr kumimoji="1" lang="en-US" altLang="ja-JP" sz="4000" dirty="0" smtClean="0"/>
              <a:t/>
            </a:r>
            <a:br>
              <a:rPr kumimoji="1" lang="en-US" altLang="ja-JP" sz="4000" dirty="0" smtClean="0"/>
            </a:br>
            <a:r>
              <a:rPr kumimoji="1" lang="ja-JP" altLang="en-US" sz="4000" dirty="0" smtClean="0"/>
              <a:t>ディレクトリのグループ化</a:t>
            </a:r>
            <a:r>
              <a:rPr kumimoji="1" lang="en-US" altLang="ja-JP" sz="4000" dirty="0" smtClean="0"/>
              <a:t>(1/2)</a:t>
            </a:r>
            <a:endParaRPr kumimoji="1" lang="ja-JP" altLang="en-US" sz="4000"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lang="ja-JP" altLang="en-US" sz="2800" dirty="0" smtClean="0"/>
              <a:t>ファイルを持たない末端ディレクトリのグループ化</a:t>
            </a:r>
            <a:endParaRPr lang="en-US" altLang="ja-JP" sz="2800" dirty="0" smtClean="0"/>
          </a:p>
          <a:p>
            <a:pPr lvl="1"/>
            <a:r>
              <a:rPr lang="ja-JP" altLang="en-US" sz="2600" dirty="0" smtClean="0"/>
              <a:t>親ディレクトリのグループが同一の場合</a:t>
            </a:r>
            <a:endParaRPr lang="en-US" altLang="ja-JP" sz="2600" dirty="0" smtClean="0"/>
          </a:p>
          <a:p>
            <a:pPr lvl="2"/>
            <a:r>
              <a:rPr lang="ja-JP" altLang="en-US" sz="2400" dirty="0" smtClean="0"/>
              <a:t>同じグループ</a:t>
            </a:r>
            <a:endParaRPr lang="en-US" altLang="ja-JP" sz="2900" dirty="0" smtClean="0"/>
          </a:p>
          <a:p>
            <a:pPr lvl="1"/>
            <a:r>
              <a:rPr lang="ja-JP" altLang="en-US" sz="2600" dirty="0" smtClean="0"/>
              <a:t>親ディレクトリのグループが他と異なる場合</a:t>
            </a:r>
            <a:endParaRPr lang="en-US" altLang="ja-JP" sz="2600" dirty="0" smtClean="0"/>
          </a:p>
          <a:p>
            <a:pPr lvl="1"/>
            <a:r>
              <a:rPr lang="ja-JP" altLang="en-US" sz="2600" dirty="0"/>
              <a:t>親</a:t>
            </a:r>
            <a:r>
              <a:rPr lang="ja-JP" altLang="en-US" sz="2600" dirty="0" smtClean="0"/>
              <a:t>ディレクトリがファイルを持たない場合</a:t>
            </a:r>
            <a:endParaRPr lang="en-US" altLang="ja-JP" sz="2600" dirty="0" smtClean="0"/>
          </a:p>
          <a:p>
            <a:pPr lvl="2"/>
            <a:r>
              <a:rPr lang="ja-JP" altLang="en-US" sz="2400" dirty="0" smtClean="0"/>
              <a:t>独立したグループ</a:t>
            </a:r>
            <a:endParaRPr lang="en-US" altLang="ja-JP" sz="2400" dirty="0" smtClean="0"/>
          </a:p>
        </p:txBody>
      </p:sp>
      <p:sp>
        <p:nvSpPr>
          <p:cNvPr id="4" name="スライド番号プレースホルダー 3"/>
          <p:cNvSpPr>
            <a:spLocks noGrp="1"/>
          </p:cNvSpPr>
          <p:nvPr>
            <p:ph type="sldNum" sz="quarter" idx="12"/>
          </p:nvPr>
        </p:nvSpPr>
        <p:spPr>
          <a:xfrm>
            <a:off x="7738237" y="6307732"/>
            <a:ext cx="1150938" cy="288925"/>
          </a:xfrm>
        </p:spPr>
        <p:txBody>
          <a:bodyPr/>
          <a:lstStyle/>
          <a:p>
            <a:fld id="{2E21A0DD-4BE0-4C37-BCB9-417295705ED2}" type="slidenum">
              <a:rPr kumimoji="1" lang="ja-JP" altLang="en-US" smtClean="0"/>
              <a:t>11</a:t>
            </a:fld>
            <a:endParaRPr kumimoji="1" lang="ja-JP" altLang="en-US"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01" y="4348800"/>
            <a:ext cx="7769573" cy="2102400"/>
          </a:xfrm>
          <a:prstGeom prst="rect">
            <a:avLst/>
          </a:prstGeom>
        </p:spPr>
      </p:pic>
    </p:spTree>
    <p:extLst>
      <p:ext uri="{BB962C8B-B14F-4D97-AF65-F5344CB8AC3E}">
        <p14:creationId xmlns:p14="http://schemas.microsoft.com/office/powerpoint/2010/main" val="1960878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89038" y="5858131"/>
            <a:ext cx="995516" cy="595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sz="4000" dirty="0" smtClean="0"/>
              <a:t>Step2.</a:t>
            </a:r>
            <a:r>
              <a:rPr kumimoji="1" lang="ja-JP" altLang="en-US" sz="4000" dirty="0" smtClean="0"/>
              <a:t>ファイルを持たない</a:t>
            </a:r>
            <a:r>
              <a:rPr kumimoji="1" lang="en-US" altLang="ja-JP" sz="4000" dirty="0" smtClean="0"/>
              <a:t/>
            </a:r>
            <a:br>
              <a:rPr kumimoji="1" lang="en-US" altLang="ja-JP" sz="4000" dirty="0" smtClean="0"/>
            </a:br>
            <a:r>
              <a:rPr kumimoji="1" lang="ja-JP" altLang="en-US" sz="4000" dirty="0" smtClean="0"/>
              <a:t>ディレクトリのグループ化</a:t>
            </a:r>
            <a:r>
              <a:rPr kumimoji="1" lang="en-US" altLang="ja-JP" sz="4000" dirty="0" smtClean="0"/>
              <a:t>(1/2)</a:t>
            </a:r>
            <a:endParaRPr kumimoji="1" lang="ja-JP" altLang="en-US" sz="4000"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lang="ja-JP" altLang="en-US" sz="2800" dirty="0" smtClean="0"/>
              <a:t>ファイルを持たない末端ディレクトリのグループ化</a:t>
            </a:r>
            <a:endParaRPr lang="en-US" altLang="ja-JP" sz="2800" dirty="0" smtClean="0"/>
          </a:p>
          <a:p>
            <a:pPr lvl="1"/>
            <a:r>
              <a:rPr lang="ja-JP" altLang="en-US" sz="2600" dirty="0" smtClean="0"/>
              <a:t>親ディレクトリのグループが同一の場合</a:t>
            </a:r>
            <a:endParaRPr lang="en-US" altLang="ja-JP" sz="2600" dirty="0" smtClean="0"/>
          </a:p>
          <a:p>
            <a:pPr lvl="2"/>
            <a:r>
              <a:rPr lang="ja-JP" altLang="en-US" sz="2400" dirty="0" smtClean="0"/>
              <a:t>同じグループ</a:t>
            </a:r>
            <a:endParaRPr lang="en-US" altLang="ja-JP" sz="2900" dirty="0" smtClean="0"/>
          </a:p>
          <a:p>
            <a:pPr lvl="1"/>
            <a:r>
              <a:rPr lang="ja-JP" altLang="en-US" sz="2600" dirty="0" smtClean="0"/>
              <a:t>親ディレクトリのグループが他と異なる場合</a:t>
            </a:r>
            <a:endParaRPr lang="en-US" altLang="ja-JP" sz="2600" dirty="0" smtClean="0"/>
          </a:p>
          <a:p>
            <a:pPr lvl="1"/>
            <a:r>
              <a:rPr lang="ja-JP" altLang="en-US" sz="2600" dirty="0"/>
              <a:t>親</a:t>
            </a:r>
            <a:r>
              <a:rPr lang="ja-JP" altLang="en-US" sz="2600" dirty="0" smtClean="0"/>
              <a:t>ディレクトリがファイルを持たない場合</a:t>
            </a:r>
            <a:endParaRPr lang="en-US" altLang="ja-JP" sz="2600" dirty="0" smtClean="0"/>
          </a:p>
          <a:p>
            <a:pPr lvl="2"/>
            <a:r>
              <a:rPr lang="ja-JP" altLang="en-US" sz="2400" dirty="0" smtClean="0"/>
              <a:t>独立したグループ</a:t>
            </a:r>
            <a:endParaRPr lang="en-US" altLang="ja-JP" sz="2400" dirty="0" smtClean="0"/>
          </a:p>
        </p:txBody>
      </p:sp>
      <p:sp>
        <p:nvSpPr>
          <p:cNvPr id="4" name="スライド番号プレースホルダー 3"/>
          <p:cNvSpPr>
            <a:spLocks noGrp="1"/>
          </p:cNvSpPr>
          <p:nvPr>
            <p:ph type="sldNum" sz="quarter" idx="12"/>
          </p:nvPr>
        </p:nvSpPr>
        <p:spPr>
          <a:xfrm>
            <a:off x="7597774" y="6308727"/>
            <a:ext cx="1297825" cy="288925"/>
          </a:xfrm>
        </p:spPr>
        <p:txBody>
          <a:bodyPr/>
          <a:lstStyle/>
          <a:p>
            <a:fld id="{2E21A0DD-4BE0-4C37-BCB9-417295705ED2}" type="slidenum">
              <a:rPr kumimoji="1" lang="ja-JP" altLang="en-US" smtClean="0"/>
              <a:t>12</a:t>
            </a:fld>
            <a:endParaRPr kumimoji="1"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00" y="4348800"/>
            <a:ext cx="7776000" cy="2104139"/>
          </a:xfrm>
          <a:prstGeom prst="rect">
            <a:avLst/>
          </a:prstGeom>
        </p:spPr>
      </p:pic>
    </p:spTree>
    <p:extLst>
      <p:ext uri="{BB962C8B-B14F-4D97-AF65-F5344CB8AC3E}">
        <p14:creationId xmlns:p14="http://schemas.microsoft.com/office/powerpoint/2010/main" val="3143655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89038" y="5858131"/>
            <a:ext cx="995516" cy="595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sz="4000" dirty="0" smtClean="0"/>
              <a:t>Step2.</a:t>
            </a:r>
            <a:r>
              <a:rPr kumimoji="1" lang="ja-JP" altLang="en-US" sz="4000" dirty="0" smtClean="0"/>
              <a:t>ファイルを持たない</a:t>
            </a:r>
            <a:r>
              <a:rPr kumimoji="1" lang="en-US" altLang="ja-JP" sz="4000" dirty="0" smtClean="0"/>
              <a:t/>
            </a:r>
            <a:br>
              <a:rPr kumimoji="1" lang="en-US" altLang="ja-JP" sz="4000" dirty="0" smtClean="0"/>
            </a:br>
            <a:r>
              <a:rPr kumimoji="1" lang="ja-JP" altLang="en-US" sz="4000" dirty="0" smtClean="0"/>
              <a:t>ディレクトリのグループ化</a:t>
            </a:r>
            <a:r>
              <a:rPr kumimoji="1" lang="en-US" altLang="ja-JP" sz="4000" dirty="0" smtClean="0"/>
              <a:t>(1/2)</a:t>
            </a:r>
            <a:endParaRPr kumimoji="1" lang="ja-JP" altLang="en-US" sz="4000" dirty="0"/>
          </a:p>
        </p:txBody>
      </p:sp>
      <p:sp>
        <p:nvSpPr>
          <p:cNvPr id="3" name="コンテンツ プレースホルダー 2"/>
          <p:cNvSpPr>
            <a:spLocks noGrp="1"/>
          </p:cNvSpPr>
          <p:nvPr>
            <p:ph idx="1"/>
          </p:nvPr>
        </p:nvSpPr>
        <p:spPr>
          <a:xfrm>
            <a:off x="457200" y="1600202"/>
            <a:ext cx="8229600" cy="4525963"/>
          </a:xfrm>
        </p:spPr>
        <p:txBody>
          <a:bodyPr/>
          <a:lstStyle/>
          <a:p>
            <a:pPr marL="514350" indent="-514350">
              <a:buFont typeface="+mj-lt"/>
              <a:buAutoNum type="arabicPeriod"/>
            </a:pPr>
            <a:r>
              <a:rPr lang="ja-JP" altLang="en-US" sz="2800" dirty="0" smtClean="0"/>
              <a:t>ファイルを持たない末端ディレクトリのグループ化</a:t>
            </a:r>
            <a:endParaRPr lang="en-US" altLang="ja-JP" sz="2800" dirty="0" smtClean="0"/>
          </a:p>
          <a:p>
            <a:pPr lvl="1"/>
            <a:r>
              <a:rPr lang="ja-JP" altLang="en-US" sz="2600" dirty="0" smtClean="0"/>
              <a:t>親ディレクトリのグループが同一の場合</a:t>
            </a:r>
            <a:endParaRPr lang="en-US" altLang="ja-JP" sz="2600" dirty="0" smtClean="0"/>
          </a:p>
          <a:p>
            <a:pPr lvl="2"/>
            <a:r>
              <a:rPr lang="ja-JP" altLang="en-US" sz="2400" dirty="0" smtClean="0"/>
              <a:t>同じグループ</a:t>
            </a:r>
            <a:endParaRPr lang="en-US" altLang="ja-JP" sz="2900" dirty="0" smtClean="0"/>
          </a:p>
          <a:p>
            <a:pPr lvl="1"/>
            <a:r>
              <a:rPr lang="ja-JP" altLang="en-US" sz="2600" dirty="0" smtClean="0"/>
              <a:t>親ディレクトリのグループが他と異なる場合</a:t>
            </a:r>
            <a:endParaRPr lang="en-US" altLang="ja-JP" sz="2600" dirty="0" smtClean="0"/>
          </a:p>
          <a:p>
            <a:pPr lvl="1"/>
            <a:r>
              <a:rPr lang="ja-JP" altLang="en-US" sz="2600" dirty="0"/>
              <a:t>親</a:t>
            </a:r>
            <a:r>
              <a:rPr lang="ja-JP" altLang="en-US" sz="2600" dirty="0" smtClean="0"/>
              <a:t>ディレクトリがファイルを持たない場合</a:t>
            </a:r>
            <a:endParaRPr lang="en-US" altLang="ja-JP" sz="2600" dirty="0" smtClean="0"/>
          </a:p>
          <a:p>
            <a:pPr lvl="2"/>
            <a:r>
              <a:rPr lang="ja-JP" altLang="en-US" sz="2400" dirty="0" smtClean="0"/>
              <a:t>独立したグループ</a:t>
            </a:r>
            <a:endParaRPr lang="en-US" altLang="ja-JP" sz="2400" dirty="0" smtClean="0"/>
          </a:p>
        </p:txBody>
      </p:sp>
      <p:sp>
        <p:nvSpPr>
          <p:cNvPr id="4" name="スライド番号プレースホルダー 3"/>
          <p:cNvSpPr>
            <a:spLocks noGrp="1"/>
          </p:cNvSpPr>
          <p:nvPr>
            <p:ph type="sldNum" sz="quarter" idx="12"/>
          </p:nvPr>
        </p:nvSpPr>
        <p:spPr>
          <a:xfrm>
            <a:off x="7597775" y="6308727"/>
            <a:ext cx="1298228" cy="288925"/>
          </a:xfrm>
        </p:spPr>
        <p:txBody>
          <a:bodyPr/>
          <a:lstStyle/>
          <a:p>
            <a:fld id="{2E21A0DD-4BE0-4C37-BCB9-417295705ED2}" type="slidenum">
              <a:rPr kumimoji="1" lang="ja-JP" altLang="en-US" smtClean="0"/>
              <a:t>13</a:t>
            </a:fld>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00" y="4348800"/>
            <a:ext cx="7776000" cy="2104139"/>
          </a:xfrm>
          <a:prstGeom prst="rect">
            <a:avLst/>
          </a:prstGeom>
        </p:spPr>
      </p:pic>
    </p:spTree>
    <p:extLst>
      <p:ext uri="{BB962C8B-B14F-4D97-AF65-F5344CB8AC3E}">
        <p14:creationId xmlns:p14="http://schemas.microsoft.com/office/powerpoint/2010/main" val="978391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a:t>Step2.</a:t>
            </a:r>
            <a:r>
              <a:rPr lang="ja-JP" altLang="en-US" sz="4000" dirty="0"/>
              <a:t>ファイルを持たない</a:t>
            </a:r>
            <a:r>
              <a:rPr lang="en-US" altLang="ja-JP" sz="4000" dirty="0"/>
              <a:t/>
            </a:r>
            <a:br>
              <a:rPr lang="en-US" altLang="ja-JP" sz="4000" dirty="0"/>
            </a:br>
            <a:r>
              <a:rPr lang="ja-JP" altLang="en-US" sz="4000" dirty="0"/>
              <a:t>ディレクトリの</a:t>
            </a:r>
            <a:r>
              <a:rPr lang="ja-JP" altLang="en-US" sz="4000" dirty="0" smtClean="0"/>
              <a:t>グループ化</a:t>
            </a:r>
            <a:r>
              <a:rPr lang="en-US" altLang="ja-JP" sz="4000" dirty="0" smtClean="0"/>
              <a:t>(2/2)</a:t>
            </a:r>
            <a:endParaRPr kumimoji="1" lang="ja-JP" altLang="en-US" sz="3600" dirty="0"/>
          </a:p>
        </p:txBody>
      </p:sp>
      <p:sp>
        <p:nvSpPr>
          <p:cNvPr id="3" name="コンテンツ プレースホルダー 2"/>
          <p:cNvSpPr>
            <a:spLocks noGrp="1"/>
          </p:cNvSpPr>
          <p:nvPr>
            <p:ph idx="1"/>
          </p:nvPr>
        </p:nvSpPr>
        <p:spPr/>
        <p:txBody>
          <a:bodyPr/>
          <a:lstStyle/>
          <a:p>
            <a:pPr marL="457200" indent="-457200">
              <a:buFont typeface="+mj-lt"/>
              <a:buAutoNum type="arabicPeriod" startAt="2"/>
            </a:pPr>
            <a:r>
              <a:rPr kumimoji="1" lang="ja-JP" altLang="en-US" sz="2800" dirty="0" smtClean="0"/>
              <a:t>ファイルを持たない末端でないディレクトリの        グループ化</a:t>
            </a:r>
            <a:endParaRPr kumimoji="1" lang="en-US" altLang="ja-JP" sz="2800" dirty="0" smtClean="0"/>
          </a:p>
          <a:p>
            <a:pPr marL="757238" lvl="1" indent="-457200"/>
            <a:r>
              <a:rPr lang="ja-JP" altLang="en-US" sz="2600" dirty="0"/>
              <a:t>サブディレクトリ</a:t>
            </a:r>
            <a:r>
              <a:rPr lang="ja-JP" altLang="en-US" sz="2600" dirty="0" smtClean="0"/>
              <a:t>のグループが一つでも同一の場合</a:t>
            </a:r>
            <a:endParaRPr lang="en-US" altLang="ja-JP" sz="2600" dirty="0" smtClean="0"/>
          </a:p>
          <a:p>
            <a:pPr marL="1057275" lvl="2" indent="-457200"/>
            <a:r>
              <a:rPr kumimoji="1" lang="ja-JP" altLang="en-US" sz="2400" dirty="0"/>
              <a:t>同じ</a:t>
            </a:r>
            <a:r>
              <a:rPr kumimoji="1" lang="ja-JP" altLang="en-US" sz="2400" dirty="0" smtClean="0"/>
              <a:t>グループ</a:t>
            </a:r>
            <a:endParaRPr kumimoji="1" lang="en-US" altLang="ja-JP" sz="2400" dirty="0" smtClean="0"/>
          </a:p>
          <a:p>
            <a:pPr marL="757238" lvl="1" indent="-457200"/>
            <a:r>
              <a:rPr lang="ja-JP" altLang="en-US" sz="2600" dirty="0"/>
              <a:t>サブディレクトリの</a:t>
            </a:r>
            <a:r>
              <a:rPr lang="ja-JP" altLang="en-US" sz="2600" dirty="0" smtClean="0"/>
              <a:t>グループが全て異なる場合</a:t>
            </a:r>
            <a:endParaRPr lang="en-US" altLang="ja-JP" sz="2600" dirty="0" smtClean="0"/>
          </a:p>
          <a:p>
            <a:pPr marL="1057275" lvl="2" indent="-457200"/>
            <a:r>
              <a:rPr kumimoji="1" lang="ja-JP" altLang="en-US" sz="2400" dirty="0" smtClean="0"/>
              <a:t>独立したグループ</a:t>
            </a:r>
            <a:endParaRPr kumimoji="1" lang="en-US" altLang="ja-JP" sz="2400" dirty="0" smtClean="0"/>
          </a:p>
          <a:p>
            <a:pPr marL="757238" lvl="1" indent="-457200"/>
            <a:endParaRPr kumimoji="1" lang="ja-JP" altLang="en-US" sz="2900" dirty="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14</a:t>
            </a:fld>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200" y="4352400"/>
            <a:ext cx="4942800" cy="2247558"/>
          </a:xfrm>
          <a:prstGeom prst="rect">
            <a:avLst/>
          </a:prstGeom>
        </p:spPr>
      </p:pic>
    </p:spTree>
    <p:extLst>
      <p:ext uri="{BB962C8B-B14F-4D97-AF65-F5344CB8AC3E}">
        <p14:creationId xmlns:p14="http://schemas.microsoft.com/office/powerpoint/2010/main" val="4050461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a:t>Step2.</a:t>
            </a:r>
            <a:r>
              <a:rPr lang="ja-JP" altLang="en-US" sz="4000" dirty="0"/>
              <a:t>ファイルを持たない</a:t>
            </a:r>
            <a:r>
              <a:rPr lang="en-US" altLang="ja-JP" sz="4000" dirty="0"/>
              <a:t/>
            </a:r>
            <a:br>
              <a:rPr lang="en-US" altLang="ja-JP" sz="4000" dirty="0"/>
            </a:br>
            <a:r>
              <a:rPr lang="ja-JP" altLang="en-US" sz="4000" dirty="0"/>
              <a:t>ディレクトリの</a:t>
            </a:r>
            <a:r>
              <a:rPr lang="ja-JP" altLang="en-US" sz="4000" dirty="0" smtClean="0"/>
              <a:t>グループ化</a:t>
            </a:r>
            <a:r>
              <a:rPr lang="en-US" altLang="ja-JP" sz="4000" dirty="0" smtClean="0"/>
              <a:t>(2/2)</a:t>
            </a:r>
            <a:endParaRPr kumimoji="1" lang="ja-JP" altLang="en-US" sz="3600" dirty="0"/>
          </a:p>
        </p:txBody>
      </p:sp>
      <p:sp>
        <p:nvSpPr>
          <p:cNvPr id="3" name="コンテンツ プレースホルダー 2"/>
          <p:cNvSpPr>
            <a:spLocks noGrp="1"/>
          </p:cNvSpPr>
          <p:nvPr>
            <p:ph idx="1"/>
          </p:nvPr>
        </p:nvSpPr>
        <p:spPr/>
        <p:txBody>
          <a:bodyPr/>
          <a:lstStyle/>
          <a:p>
            <a:pPr marL="457200" indent="-457200">
              <a:buFont typeface="+mj-lt"/>
              <a:buAutoNum type="arabicPeriod" startAt="2"/>
            </a:pPr>
            <a:r>
              <a:rPr kumimoji="1" lang="ja-JP" altLang="en-US" sz="2800" dirty="0" smtClean="0"/>
              <a:t>ファイルを持たない末端でないディレクトリの        グループ化</a:t>
            </a:r>
            <a:endParaRPr kumimoji="1" lang="en-US" altLang="ja-JP" sz="2800" dirty="0" smtClean="0"/>
          </a:p>
          <a:p>
            <a:pPr marL="757238" lvl="1" indent="-457200"/>
            <a:r>
              <a:rPr lang="ja-JP" altLang="en-US" sz="2600" dirty="0"/>
              <a:t>サブディレクトリ</a:t>
            </a:r>
            <a:r>
              <a:rPr lang="ja-JP" altLang="en-US" sz="2600" dirty="0" smtClean="0"/>
              <a:t>のグループが一つでも同一の場合</a:t>
            </a:r>
            <a:endParaRPr lang="en-US" altLang="ja-JP" sz="2600" dirty="0" smtClean="0"/>
          </a:p>
          <a:p>
            <a:pPr marL="1057275" lvl="2" indent="-457200"/>
            <a:r>
              <a:rPr kumimoji="1" lang="ja-JP" altLang="en-US" sz="2400" dirty="0"/>
              <a:t>同じ</a:t>
            </a:r>
            <a:r>
              <a:rPr kumimoji="1" lang="ja-JP" altLang="en-US" sz="2400" dirty="0" smtClean="0"/>
              <a:t>グループ</a:t>
            </a:r>
            <a:endParaRPr kumimoji="1" lang="en-US" altLang="ja-JP" sz="2400" dirty="0" smtClean="0"/>
          </a:p>
          <a:p>
            <a:pPr marL="757238" lvl="1" indent="-457200"/>
            <a:r>
              <a:rPr lang="ja-JP" altLang="en-US" sz="2600" dirty="0"/>
              <a:t>サブディレクトリの</a:t>
            </a:r>
            <a:r>
              <a:rPr lang="ja-JP" altLang="en-US" sz="2600" dirty="0" smtClean="0"/>
              <a:t>グループが全て異なる場合</a:t>
            </a:r>
            <a:endParaRPr lang="en-US" altLang="ja-JP" sz="2600" dirty="0" smtClean="0"/>
          </a:p>
          <a:p>
            <a:pPr marL="1057275" lvl="2" indent="-457200"/>
            <a:r>
              <a:rPr kumimoji="1" lang="ja-JP" altLang="en-US" sz="2400" dirty="0" smtClean="0"/>
              <a:t>独立したグループ</a:t>
            </a:r>
            <a:endParaRPr kumimoji="1" lang="en-US" altLang="ja-JP" sz="2400" dirty="0" smtClean="0"/>
          </a:p>
          <a:p>
            <a:pPr marL="757238" lvl="1" indent="-457200"/>
            <a:endParaRPr kumimoji="1" lang="ja-JP" altLang="en-US" sz="2900" dirty="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15</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200" y="4352400"/>
            <a:ext cx="4942800" cy="2247558"/>
          </a:xfrm>
          <a:prstGeom prst="rect">
            <a:avLst/>
          </a:prstGeom>
        </p:spPr>
      </p:pic>
    </p:spTree>
    <p:extLst>
      <p:ext uri="{BB962C8B-B14F-4D97-AF65-F5344CB8AC3E}">
        <p14:creationId xmlns:p14="http://schemas.microsoft.com/office/powerpoint/2010/main" val="1709552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4000" dirty="0"/>
              <a:t>Step2.</a:t>
            </a:r>
            <a:r>
              <a:rPr lang="ja-JP" altLang="en-US" sz="4000" dirty="0"/>
              <a:t>ファイルを持たない</a:t>
            </a:r>
            <a:r>
              <a:rPr lang="en-US" altLang="ja-JP" sz="4000" dirty="0"/>
              <a:t/>
            </a:r>
            <a:br>
              <a:rPr lang="en-US" altLang="ja-JP" sz="4000" dirty="0"/>
            </a:br>
            <a:r>
              <a:rPr lang="ja-JP" altLang="en-US" sz="4000" dirty="0"/>
              <a:t>ディレクトリの</a:t>
            </a:r>
            <a:r>
              <a:rPr lang="ja-JP" altLang="en-US" sz="4000" dirty="0" smtClean="0"/>
              <a:t>グループ化</a:t>
            </a:r>
            <a:r>
              <a:rPr lang="en-US" altLang="ja-JP" sz="4000" dirty="0" smtClean="0"/>
              <a:t>(2/2)</a:t>
            </a:r>
            <a:endParaRPr kumimoji="1" lang="ja-JP" altLang="en-US" sz="3600" dirty="0"/>
          </a:p>
        </p:txBody>
      </p:sp>
      <p:sp>
        <p:nvSpPr>
          <p:cNvPr id="3" name="コンテンツ プレースホルダー 2"/>
          <p:cNvSpPr>
            <a:spLocks noGrp="1"/>
          </p:cNvSpPr>
          <p:nvPr>
            <p:ph idx="1"/>
          </p:nvPr>
        </p:nvSpPr>
        <p:spPr/>
        <p:txBody>
          <a:bodyPr/>
          <a:lstStyle/>
          <a:p>
            <a:pPr marL="457200" indent="-457200">
              <a:buFont typeface="+mj-lt"/>
              <a:buAutoNum type="arabicPeriod" startAt="2"/>
            </a:pPr>
            <a:r>
              <a:rPr kumimoji="1" lang="ja-JP" altLang="en-US" sz="2800" dirty="0" smtClean="0"/>
              <a:t>ファイルを持たない末端でないディレクトリの        グループ化</a:t>
            </a:r>
            <a:endParaRPr kumimoji="1" lang="en-US" altLang="ja-JP" sz="2800" dirty="0" smtClean="0"/>
          </a:p>
          <a:p>
            <a:pPr marL="757238" lvl="1" indent="-457200"/>
            <a:r>
              <a:rPr lang="ja-JP" altLang="en-US" sz="2600" dirty="0"/>
              <a:t>サブディレクトリ</a:t>
            </a:r>
            <a:r>
              <a:rPr lang="ja-JP" altLang="en-US" sz="2600" dirty="0" smtClean="0"/>
              <a:t>のグループが一つでも同一の場合</a:t>
            </a:r>
            <a:endParaRPr lang="en-US" altLang="ja-JP" sz="2600" dirty="0" smtClean="0"/>
          </a:p>
          <a:p>
            <a:pPr marL="1057275" lvl="2" indent="-457200"/>
            <a:r>
              <a:rPr kumimoji="1" lang="ja-JP" altLang="en-US" sz="2400" dirty="0"/>
              <a:t>同じ</a:t>
            </a:r>
            <a:r>
              <a:rPr kumimoji="1" lang="ja-JP" altLang="en-US" sz="2400" dirty="0" smtClean="0"/>
              <a:t>グループ</a:t>
            </a:r>
            <a:endParaRPr kumimoji="1" lang="en-US" altLang="ja-JP" sz="2400" dirty="0" smtClean="0"/>
          </a:p>
          <a:p>
            <a:pPr marL="757238" lvl="1" indent="-457200"/>
            <a:r>
              <a:rPr lang="ja-JP" altLang="en-US" sz="2600" dirty="0"/>
              <a:t>サブディレクトリの</a:t>
            </a:r>
            <a:r>
              <a:rPr lang="ja-JP" altLang="en-US" sz="2600" dirty="0" smtClean="0"/>
              <a:t>グループが全て異なる場合</a:t>
            </a:r>
            <a:endParaRPr lang="en-US" altLang="ja-JP" sz="2600" dirty="0" smtClean="0"/>
          </a:p>
          <a:p>
            <a:pPr marL="1057275" lvl="2" indent="-457200"/>
            <a:r>
              <a:rPr kumimoji="1" lang="ja-JP" altLang="en-US" sz="2400" dirty="0" smtClean="0"/>
              <a:t>独立したグループ</a:t>
            </a:r>
            <a:endParaRPr kumimoji="1" lang="en-US" altLang="ja-JP" sz="2400" dirty="0" smtClean="0"/>
          </a:p>
          <a:p>
            <a:pPr marL="757238" lvl="1" indent="-457200"/>
            <a:endParaRPr kumimoji="1" lang="ja-JP" altLang="en-US" sz="2900" dirty="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16</a:t>
            </a:fld>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5200" y="4352400"/>
            <a:ext cx="4942800" cy="2247558"/>
          </a:xfrm>
          <a:prstGeom prst="rect">
            <a:avLst/>
          </a:prstGeom>
        </p:spPr>
      </p:pic>
    </p:spTree>
    <p:extLst>
      <p:ext uri="{BB962C8B-B14F-4D97-AF65-F5344CB8AC3E}">
        <p14:creationId xmlns:p14="http://schemas.microsoft.com/office/powerpoint/2010/main" val="2479792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9654" y="2828057"/>
            <a:ext cx="4187954" cy="3709634"/>
          </a:xfrm>
          <a:prstGeom prst="rect">
            <a:avLst/>
          </a:prstGeom>
        </p:spPr>
      </p:pic>
      <p:sp>
        <p:nvSpPr>
          <p:cNvPr id="2" name="タイトル 1"/>
          <p:cNvSpPr>
            <a:spLocks noGrp="1"/>
          </p:cNvSpPr>
          <p:nvPr>
            <p:ph type="title"/>
          </p:nvPr>
        </p:nvSpPr>
        <p:spPr/>
        <p:txBody>
          <a:bodyPr/>
          <a:lstStyle/>
          <a:p>
            <a:r>
              <a:rPr kumimoji="1" lang="en-US" altLang="ja-JP" sz="4400" dirty="0" smtClean="0"/>
              <a:t>Step3.</a:t>
            </a:r>
            <a:r>
              <a:rPr kumimoji="1" lang="ja-JP" altLang="en-US" sz="4400" dirty="0" smtClean="0"/>
              <a:t>ディレクトリツリー構築</a:t>
            </a:r>
            <a:r>
              <a:rPr kumimoji="1" lang="en-US" altLang="ja-JP" sz="4400" dirty="0" smtClean="0"/>
              <a:t>(1/3)</a:t>
            </a:r>
            <a:endParaRPr kumimoji="1" lang="ja-JP" altLang="en-US" sz="4400" dirty="0"/>
          </a:p>
        </p:txBody>
      </p:sp>
      <p:sp>
        <p:nvSpPr>
          <p:cNvPr id="3" name="コンテンツ プレースホルダー 2"/>
          <p:cNvSpPr>
            <a:spLocks noGrp="1"/>
          </p:cNvSpPr>
          <p:nvPr>
            <p:ph idx="1"/>
          </p:nvPr>
        </p:nvSpPr>
        <p:spPr>
          <a:xfrm>
            <a:off x="475785" y="1600203"/>
            <a:ext cx="8229600" cy="1128130"/>
          </a:xfrm>
        </p:spPr>
        <p:txBody>
          <a:bodyPr/>
          <a:lstStyle/>
          <a:p>
            <a:r>
              <a:rPr lang="ja-JP" altLang="en-US" sz="3200" dirty="0"/>
              <a:t>各</a:t>
            </a:r>
            <a:r>
              <a:rPr kumimoji="1" lang="ja-JP" altLang="en-US" sz="3200" dirty="0" smtClean="0"/>
              <a:t>入力のルートディレクトリを含むグループを     </a:t>
            </a:r>
            <a:r>
              <a:rPr kumimoji="1" lang="en-US" altLang="ja-JP" sz="3200" dirty="0" smtClean="0"/>
              <a:t>1</a:t>
            </a:r>
            <a:r>
              <a:rPr lang="ja-JP" altLang="en-US" sz="3200" dirty="0" err="1" smtClean="0"/>
              <a:t>つ</a:t>
            </a:r>
            <a:r>
              <a:rPr kumimoji="1" lang="ja-JP" altLang="en-US" sz="3200" dirty="0" err="1" smtClean="0"/>
              <a:t>に</a:t>
            </a:r>
            <a:r>
              <a:rPr kumimoji="1" lang="ja-JP" altLang="en-US" sz="3200" dirty="0" smtClean="0"/>
              <a:t>まとめルートディレクトリグループとする</a:t>
            </a:r>
            <a:endParaRPr kumimoji="1" lang="en-US" altLang="ja-JP" sz="3200" dirty="0" smtClean="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17</a:t>
            </a:fld>
            <a:endParaRPr kumimoji="1" lang="ja-JP" altLang="en-US"/>
          </a:p>
        </p:txBody>
      </p:sp>
      <p:sp>
        <p:nvSpPr>
          <p:cNvPr id="15" name="四角形吹き出し 14"/>
          <p:cNvSpPr/>
          <p:nvPr/>
        </p:nvSpPr>
        <p:spPr>
          <a:xfrm>
            <a:off x="6634626" y="2751330"/>
            <a:ext cx="2441271" cy="772472"/>
          </a:xfrm>
          <a:prstGeom prst="wedgeRectCallout">
            <a:avLst>
              <a:gd name="adj1" fmla="val -64632"/>
              <a:gd name="adj2" fmla="val -205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ルートディレクトリグループ</a:t>
            </a:r>
            <a:endParaRPr lang="en-US" altLang="ja-JP" sz="2400" dirty="0">
              <a:solidFill>
                <a:schemeClr val="tx1"/>
              </a:solidFill>
            </a:endParaRPr>
          </a:p>
        </p:txBody>
      </p:sp>
      <p:sp>
        <p:nvSpPr>
          <p:cNvPr id="16" name="円/楕円 15"/>
          <p:cNvSpPr/>
          <p:nvPr/>
        </p:nvSpPr>
        <p:spPr>
          <a:xfrm>
            <a:off x="5017462" y="2666616"/>
            <a:ext cx="1316977" cy="1316977"/>
          </a:xfrm>
          <a:prstGeom prst="ellipse">
            <a:avLst/>
          </a:prstGeom>
          <a:no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77" y="3523802"/>
            <a:ext cx="1119197" cy="1296782"/>
          </a:xfrm>
          <a:prstGeom prst="rect">
            <a:avLst/>
          </a:prstGeom>
          <a:noFill/>
          <a:ln>
            <a:solidFill>
              <a:schemeClr val="tx1"/>
            </a:solidFill>
          </a:ln>
        </p:spPr>
      </p:pic>
      <p:sp>
        <p:nvSpPr>
          <p:cNvPr id="21" name="直方体 20"/>
          <p:cNvSpPr/>
          <p:nvPr/>
        </p:nvSpPr>
        <p:spPr>
          <a:xfrm>
            <a:off x="382205" y="3056281"/>
            <a:ext cx="430339" cy="430339"/>
          </a:xfrm>
          <a:prstGeom prst="cub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直方体 21"/>
          <p:cNvSpPr/>
          <p:nvPr/>
        </p:nvSpPr>
        <p:spPr>
          <a:xfrm>
            <a:off x="1578432" y="3056281"/>
            <a:ext cx="430339" cy="43033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直方体 22"/>
          <p:cNvSpPr/>
          <p:nvPr/>
        </p:nvSpPr>
        <p:spPr>
          <a:xfrm>
            <a:off x="2784203" y="3056281"/>
            <a:ext cx="430339" cy="430339"/>
          </a:xfrm>
          <a:prstGeom prst="cub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8776" y="3523802"/>
            <a:ext cx="1119197" cy="1296782"/>
          </a:xfrm>
          <a:prstGeom prst="rect">
            <a:avLst/>
          </a:prstGeom>
          <a:noFill/>
          <a:ln>
            <a:solidFill>
              <a:schemeClr val="tx1"/>
            </a:solidFill>
          </a:ln>
        </p:spPr>
      </p:pic>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9775" y="3523802"/>
            <a:ext cx="1119197" cy="1296782"/>
          </a:xfrm>
          <a:prstGeom prst="rect">
            <a:avLst/>
          </a:prstGeom>
          <a:noFill/>
          <a:ln>
            <a:solidFill>
              <a:schemeClr val="tx1"/>
            </a:solidFill>
          </a:ln>
        </p:spPr>
      </p:pic>
      <p:cxnSp>
        <p:nvCxnSpPr>
          <p:cNvPr id="29" name="直線コネクタ 28"/>
          <p:cNvCxnSpPr/>
          <p:nvPr/>
        </p:nvCxnSpPr>
        <p:spPr>
          <a:xfrm flipV="1">
            <a:off x="3104535" y="3505947"/>
            <a:ext cx="2783529" cy="2180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859292" y="3393354"/>
            <a:ext cx="3641479" cy="3187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684875" y="3097061"/>
            <a:ext cx="5030420" cy="6093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634432" y="4893382"/>
            <a:ext cx="2318337" cy="707886"/>
          </a:xfrm>
          <a:prstGeom prst="rect">
            <a:avLst/>
          </a:prstGeom>
          <a:noFill/>
          <a:ln>
            <a:noFill/>
          </a:ln>
        </p:spPr>
        <p:txBody>
          <a:bodyPr wrap="square" rtlCol="0">
            <a:spAutoFit/>
          </a:bodyPr>
          <a:lstStyle/>
          <a:p>
            <a:pPr algn="ctr"/>
            <a:r>
              <a:rPr lang="ja-JP" altLang="en-US" sz="2000" dirty="0" smtClean="0"/>
              <a:t>プロダクト</a:t>
            </a:r>
            <a:endParaRPr lang="en-US" altLang="ja-JP" sz="2000" dirty="0" smtClean="0"/>
          </a:p>
          <a:p>
            <a:pPr algn="ctr"/>
            <a:r>
              <a:rPr kumimoji="1" lang="ja-JP" altLang="en-US" sz="2000" dirty="0"/>
              <a:t>ソースコード</a:t>
            </a:r>
          </a:p>
        </p:txBody>
      </p:sp>
    </p:spTree>
    <p:extLst>
      <p:ext uri="{BB962C8B-B14F-4D97-AF65-F5344CB8AC3E}">
        <p14:creationId xmlns:p14="http://schemas.microsoft.com/office/powerpoint/2010/main" val="315601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400" dirty="0" smtClean="0"/>
              <a:t>Step3.</a:t>
            </a:r>
            <a:r>
              <a:rPr kumimoji="1" lang="ja-JP" altLang="en-US" sz="4400" dirty="0" smtClean="0"/>
              <a:t>ディレクトリツリー構築</a:t>
            </a:r>
            <a:r>
              <a:rPr kumimoji="1" lang="en-US" altLang="ja-JP" sz="4400" dirty="0" smtClean="0"/>
              <a:t>(2/3)</a:t>
            </a:r>
            <a:endParaRPr kumimoji="1" lang="ja-JP" altLang="en-US" sz="4400" dirty="0"/>
          </a:p>
        </p:txBody>
      </p:sp>
      <p:sp>
        <p:nvSpPr>
          <p:cNvPr id="3" name="コンテンツ プレースホルダー 2"/>
          <p:cNvSpPr>
            <a:spLocks noGrp="1"/>
          </p:cNvSpPr>
          <p:nvPr>
            <p:ph idx="1"/>
          </p:nvPr>
        </p:nvSpPr>
        <p:spPr>
          <a:xfrm>
            <a:off x="475785" y="1600202"/>
            <a:ext cx="8229600" cy="4525963"/>
          </a:xfrm>
        </p:spPr>
        <p:txBody>
          <a:bodyPr/>
          <a:lstStyle/>
          <a:p>
            <a:r>
              <a:rPr lang="ja-JP" altLang="en-US" sz="3200" dirty="0" smtClean="0"/>
              <a:t>ルートディレクトリグループ以外について，        親グループをただ</a:t>
            </a:r>
            <a:r>
              <a:rPr lang="en-US" altLang="ja-JP" sz="3200" dirty="0" smtClean="0"/>
              <a:t>1</a:t>
            </a:r>
            <a:r>
              <a:rPr lang="ja-JP" altLang="en-US" sz="3200" dirty="0" smtClean="0"/>
              <a:t>つ決め</a:t>
            </a:r>
            <a:r>
              <a:rPr lang="ja-JP" altLang="en-US" sz="3200" dirty="0"/>
              <a:t>る</a:t>
            </a:r>
            <a:endParaRPr lang="en-US" altLang="ja-JP" sz="3200" dirty="0" smtClean="0"/>
          </a:p>
          <a:p>
            <a:pPr lvl="1"/>
            <a:r>
              <a:rPr lang="ja-JP" altLang="en-US" sz="2800" dirty="0"/>
              <a:t>ディレクトリの親ディレクトリが</a:t>
            </a:r>
            <a:r>
              <a:rPr lang="ja-JP" altLang="en-US" sz="2800" dirty="0" smtClean="0"/>
              <a:t>属するグループの</a:t>
            </a:r>
            <a:r>
              <a:rPr lang="ja-JP" altLang="en-US" sz="2800" dirty="0"/>
              <a:t>中で</a:t>
            </a:r>
            <a:r>
              <a:rPr lang="en-US" altLang="ja-JP" sz="2800" dirty="0"/>
              <a:t>1</a:t>
            </a:r>
            <a:r>
              <a:rPr lang="ja-JP" altLang="en-US" sz="2800" dirty="0"/>
              <a:t>番多いものを</a:t>
            </a:r>
            <a:r>
              <a:rPr lang="ja-JP" altLang="en-US" sz="2800" dirty="0" smtClean="0"/>
              <a:t>親グループとする</a:t>
            </a:r>
            <a:endParaRPr lang="en-US" altLang="ja-JP" sz="3200" dirty="0" smtClean="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18</a:t>
            </a:fld>
            <a:endParaRPr kumimoji="1" lang="ja-JP" altLang="en-US" dirty="0"/>
          </a:p>
        </p:txBody>
      </p:sp>
      <p:pic>
        <p:nvPicPr>
          <p:cNvPr id="31" name="図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167" y="4426497"/>
            <a:ext cx="6117041" cy="1930267"/>
          </a:xfrm>
          <a:prstGeom prst="rect">
            <a:avLst/>
          </a:prstGeom>
        </p:spPr>
      </p:pic>
      <p:sp>
        <p:nvSpPr>
          <p:cNvPr id="32" name="角丸四角形 31"/>
          <p:cNvSpPr/>
          <p:nvPr/>
        </p:nvSpPr>
        <p:spPr>
          <a:xfrm>
            <a:off x="659506" y="4192314"/>
            <a:ext cx="3923071" cy="121317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吹き出し 32"/>
          <p:cNvSpPr/>
          <p:nvPr/>
        </p:nvSpPr>
        <p:spPr>
          <a:xfrm>
            <a:off x="6614652" y="3458496"/>
            <a:ext cx="2486682" cy="850909"/>
          </a:xfrm>
          <a:prstGeom prst="wedgeRectCallout">
            <a:avLst>
              <a:gd name="adj1" fmla="val -130025"/>
              <a:gd name="adj2" fmla="val 6506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グループ</a:t>
            </a:r>
            <a:r>
              <a:rPr lang="en-US" altLang="ja-JP" sz="2400" dirty="0" smtClean="0">
                <a:solidFill>
                  <a:schemeClr val="tx1"/>
                </a:solidFill>
              </a:rPr>
              <a:t>A</a:t>
            </a:r>
            <a:r>
              <a:rPr lang="ja-JP" altLang="en-US" sz="2400" dirty="0" smtClean="0">
                <a:solidFill>
                  <a:schemeClr val="tx1"/>
                </a:solidFill>
              </a:rPr>
              <a:t>の</a:t>
            </a:r>
            <a:endParaRPr lang="en-US" altLang="ja-JP" sz="2400" dirty="0" smtClean="0">
              <a:solidFill>
                <a:schemeClr val="tx1"/>
              </a:solidFill>
            </a:endParaRPr>
          </a:p>
          <a:p>
            <a:pPr algn="ctr"/>
            <a:r>
              <a:rPr lang="ja-JP" altLang="en-US" sz="2400" dirty="0" smtClean="0">
                <a:solidFill>
                  <a:schemeClr val="tx1"/>
                </a:solidFill>
              </a:rPr>
              <a:t>親グループ</a:t>
            </a:r>
            <a:endParaRPr lang="en-US" altLang="ja-JP" sz="2400" dirty="0">
              <a:solidFill>
                <a:schemeClr val="tx1"/>
              </a:solidFill>
            </a:endParaRPr>
          </a:p>
        </p:txBody>
      </p:sp>
      <p:sp>
        <p:nvSpPr>
          <p:cNvPr id="34" name="テキスト ボックス 33"/>
          <p:cNvSpPr txBox="1"/>
          <p:nvPr/>
        </p:nvSpPr>
        <p:spPr>
          <a:xfrm>
            <a:off x="7124983" y="5846836"/>
            <a:ext cx="1580402" cy="461665"/>
          </a:xfrm>
          <a:prstGeom prst="rect">
            <a:avLst/>
          </a:prstGeom>
          <a:noFill/>
          <a:ln>
            <a:solidFill>
              <a:schemeClr val="tx1"/>
            </a:solidFill>
          </a:ln>
        </p:spPr>
        <p:txBody>
          <a:bodyPr wrap="square" rtlCol="0">
            <a:spAutoFit/>
          </a:bodyPr>
          <a:lstStyle/>
          <a:p>
            <a:r>
              <a:rPr kumimoji="1" lang="ja-JP" altLang="en-US" sz="2400" dirty="0" smtClean="0"/>
              <a:t>グループ</a:t>
            </a:r>
            <a:r>
              <a:rPr kumimoji="1" lang="en-US" altLang="ja-JP" sz="2400" dirty="0" smtClean="0"/>
              <a:t>A</a:t>
            </a:r>
            <a:endParaRPr kumimoji="1" lang="ja-JP" altLang="en-US" sz="2400" dirty="0"/>
          </a:p>
        </p:txBody>
      </p:sp>
    </p:spTree>
    <p:extLst>
      <p:ext uri="{BB962C8B-B14F-4D97-AF65-F5344CB8AC3E}">
        <p14:creationId xmlns:p14="http://schemas.microsoft.com/office/powerpoint/2010/main" val="3730267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図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356" y="2800738"/>
            <a:ext cx="4187954" cy="3709634"/>
          </a:xfrm>
          <a:prstGeom prst="rect">
            <a:avLst/>
          </a:prstGeom>
        </p:spPr>
      </p:pic>
      <p:sp>
        <p:nvSpPr>
          <p:cNvPr id="2" name="タイトル 1"/>
          <p:cNvSpPr>
            <a:spLocks noGrp="1"/>
          </p:cNvSpPr>
          <p:nvPr>
            <p:ph type="title"/>
          </p:nvPr>
        </p:nvSpPr>
        <p:spPr/>
        <p:txBody>
          <a:bodyPr/>
          <a:lstStyle/>
          <a:p>
            <a:r>
              <a:rPr kumimoji="1" lang="en-US" altLang="ja-JP" sz="4400" dirty="0" smtClean="0"/>
              <a:t>Step3.</a:t>
            </a:r>
            <a:r>
              <a:rPr kumimoji="1" lang="ja-JP" altLang="en-US" sz="4400" dirty="0" smtClean="0"/>
              <a:t>ディレクトリツリー構築</a:t>
            </a:r>
            <a:r>
              <a:rPr kumimoji="1" lang="en-US" altLang="ja-JP" sz="4400" dirty="0" smtClean="0"/>
              <a:t>(3/3)</a:t>
            </a:r>
            <a:endParaRPr kumimoji="1" lang="ja-JP" altLang="en-US" sz="4400" dirty="0"/>
          </a:p>
        </p:txBody>
      </p:sp>
      <p:sp>
        <p:nvSpPr>
          <p:cNvPr id="3" name="コンテンツ プレースホルダー 2"/>
          <p:cNvSpPr>
            <a:spLocks noGrp="1"/>
          </p:cNvSpPr>
          <p:nvPr>
            <p:ph idx="1"/>
          </p:nvPr>
        </p:nvSpPr>
        <p:spPr>
          <a:xfrm>
            <a:off x="475785" y="1600202"/>
            <a:ext cx="8229600" cy="4525963"/>
          </a:xfrm>
        </p:spPr>
        <p:txBody>
          <a:bodyPr/>
          <a:lstStyle/>
          <a:p>
            <a:r>
              <a:rPr lang="ja-JP" altLang="en-US" sz="3200" dirty="0" smtClean="0"/>
              <a:t>各グループを親グループに接続し，           ディレクトリツリーを出力する</a:t>
            </a:r>
            <a:endParaRPr lang="en-US" altLang="ja-JP" sz="3200" dirty="0" smtClean="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19</a:t>
            </a:fld>
            <a:endParaRPr kumimoji="1" lang="ja-JP" altLang="en-US"/>
          </a:p>
        </p:txBody>
      </p:sp>
      <p:sp>
        <p:nvSpPr>
          <p:cNvPr id="11" name="右矢印 10"/>
          <p:cNvSpPr/>
          <p:nvPr/>
        </p:nvSpPr>
        <p:spPr>
          <a:xfrm>
            <a:off x="4488883" y="4292954"/>
            <a:ext cx="1293494" cy="39520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8203" y="2652205"/>
            <a:ext cx="2671355" cy="3800984"/>
          </a:xfrm>
          <a:prstGeom prst="rect">
            <a:avLst/>
          </a:prstGeom>
        </p:spPr>
      </p:pic>
      <p:cxnSp>
        <p:nvCxnSpPr>
          <p:cNvPr id="65" name="直線矢印コネクタ 64"/>
          <p:cNvCxnSpPr/>
          <p:nvPr/>
        </p:nvCxnSpPr>
        <p:spPr>
          <a:xfrm flipV="1">
            <a:off x="1398068" y="3502161"/>
            <a:ext cx="503628" cy="3330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784929" y="4573958"/>
            <a:ext cx="142407" cy="5921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円/楕円 70"/>
          <p:cNvSpPr/>
          <p:nvPr/>
        </p:nvSpPr>
        <p:spPr>
          <a:xfrm>
            <a:off x="1678164" y="2639297"/>
            <a:ext cx="1316977" cy="1316977"/>
          </a:xfrm>
          <a:prstGeom prst="ellipse">
            <a:avLst/>
          </a:prstGeom>
          <a:no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矢印コネクタ 76"/>
          <p:cNvCxnSpPr/>
          <p:nvPr/>
        </p:nvCxnSpPr>
        <p:spPr>
          <a:xfrm flipH="1" flipV="1">
            <a:off x="1481972" y="4416562"/>
            <a:ext cx="419724" cy="1573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H="1" flipV="1">
            <a:off x="1189664" y="5818141"/>
            <a:ext cx="670080" cy="1823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H="1" flipV="1">
            <a:off x="2664826" y="3592102"/>
            <a:ext cx="1056197" cy="17563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a:off x="3911884" y="4652363"/>
            <a:ext cx="69919" cy="64112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218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smtClean="0"/>
              <a:t>類似プロダクト</a:t>
            </a:r>
            <a:r>
              <a:rPr lang="ja-JP" altLang="en-US" sz="4400" dirty="0" smtClean="0"/>
              <a:t>の開発</a:t>
            </a:r>
            <a:endParaRPr kumimoji="1" lang="ja-JP" altLang="en-US" sz="4400" dirty="0"/>
          </a:p>
        </p:txBody>
      </p:sp>
      <p:sp>
        <p:nvSpPr>
          <p:cNvPr id="3" name="コンテンツ プレースホルダー 2"/>
          <p:cNvSpPr>
            <a:spLocks noGrp="1"/>
          </p:cNvSpPr>
          <p:nvPr>
            <p:ph idx="1"/>
          </p:nvPr>
        </p:nvSpPr>
        <p:spPr>
          <a:xfrm>
            <a:off x="457200" y="1668569"/>
            <a:ext cx="8229600" cy="4125480"/>
          </a:xfrm>
        </p:spPr>
        <p:txBody>
          <a:bodyPr/>
          <a:lstStyle/>
          <a:p>
            <a:r>
              <a:rPr kumimoji="1" lang="ja-JP" altLang="en-US" sz="3200" dirty="0" smtClean="0"/>
              <a:t>ソフトウェアプロダクト開発</a:t>
            </a:r>
            <a:r>
              <a:rPr lang="ja-JP" altLang="en-US" sz="3200" dirty="0"/>
              <a:t>では</a:t>
            </a:r>
            <a:r>
              <a:rPr kumimoji="1" lang="ja-JP" altLang="en-US" sz="3200" dirty="0" smtClean="0"/>
              <a:t>，開発のコストを削減するために，既存のソースコードの再利用がなされる</a:t>
            </a:r>
            <a:endParaRPr kumimoji="1" lang="en-US" altLang="ja-JP" sz="3200" dirty="0" smtClean="0"/>
          </a:p>
          <a:p>
            <a:r>
              <a:rPr kumimoji="1" lang="ja-JP" altLang="en-US" sz="3200" dirty="0" smtClean="0"/>
              <a:t>開発管理が行われない場合，細かな改変が加えられ，類似したプロダクトが独立した形で多く生まれる</a:t>
            </a:r>
            <a:endParaRPr kumimoji="1" lang="en-US" altLang="ja-JP" sz="3200" dirty="0" smtClean="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2</a:t>
            </a:fld>
            <a:endParaRPr kumimoji="1" lang="ja-JP" altLang="en-US"/>
          </a:p>
        </p:txBody>
      </p:sp>
    </p:spTree>
    <p:extLst>
      <p:ext uri="{BB962C8B-B14F-4D97-AF65-F5344CB8AC3E}">
        <p14:creationId xmlns:p14="http://schemas.microsoft.com/office/powerpoint/2010/main" val="2036171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smtClean="0"/>
              <a:t>ケーススタディ</a:t>
            </a:r>
            <a:r>
              <a:rPr kumimoji="1" lang="en-US" altLang="ja-JP" sz="4400" dirty="0" smtClean="0"/>
              <a:t>(1/3)</a:t>
            </a:r>
            <a:endParaRPr kumimoji="1" lang="ja-JP" altLang="en-US" sz="4400" dirty="0"/>
          </a:p>
        </p:txBody>
      </p:sp>
      <p:sp>
        <p:nvSpPr>
          <p:cNvPr id="3" name="コンテンツ プレースホルダー 2"/>
          <p:cNvSpPr>
            <a:spLocks noGrp="1"/>
          </p:cNvSpPr>
          <p:nvPr>
            <p:ph idx="1"/>
          </p:nvPr>
        </p:nvSpPr>
        <p:spPr>
          <a:xfrm>
            <a:off x="457200" y="1596454"/>
            <a:ext cx="8229600" cy="4525963"/>
          </a:xfrm>
        </p:spPr>
        <p:txBody>
          <a:bodyPr/>
          <a:lstStyle/>
          <a:p>
            <a:pPr>
              <a:tabLst>
                <a:tab pos="3052763" algn="l"/>
                <a:tab pos="4306888" algn="l"/>
                <a:tab pos="6548438" algn="r"/>
              </a:tabLst>
            </a:pPr>
            <a:r>
              <a:rPr lang="ja-JP" altLang="en-US" sz="3000" dirty="0" smtClean="0"/>
              <a:t>入力</a:t>
            </a:r>
            <a:endParaRPr lang="en-US" altLang="ja-JP" sz="3000" dirty="0" smtClean="0"/>
          </a:p>
          <a:p>
            <a:pPr lvl="1">
              <a:tabLst>
                <a:tab pos="3052763" algn="l"/>
                <a:tab pos="4306888" algn="l"/>
                <a:tab pos="6548438" algn="r"/>
              </a:tabLst>
            </a:pPr>
            <a:r>
              <a:rPr lang="en-US" altLang="ja-JP" sz="2700" dirty="0" smtClean="0"/>
              <a:t>Android</a:t>
            </a:r>
          </a:p>
          <a:p>
            <a:pPr lvl="2">
              <a:tabLst>
                <a:tab pos="1703388" algn="l"/>
                <a:tab pos="3317875" algn="l"/>
                <a:tab pos="4306888" algn="l"/>
                <a:tab pos="6548438" algn="r"/>
              </a:tabLst>
            </a:pPr>
            <a:r>
              <a:rPr lang="en-US" altLang="ja-JP" sz="2300" dirty="0" smtClean="0"/>
              <a:t>F-10D	(2012/7)	</a:t>
            </a:r>
            <a:r>
              <a:rPr lang="ja-JP" altLang="en-US" sz="2300" dirty="0" smtClean="0"/>
              <a:t>ディレクトリ数</a:t>
            </a:r>
            <a:r>
              <a:rPr lang="en-US" altLang="ja-JP" sz="2300" dirty="0"/>
              <a:t> </a:t>
            </a:r>
            <a:r>
              <a:rPr lang="en-US" altLang="ja-JP" sz="2300" dirty="0" smtClean="0"/>
              <a:t>8,456</a:t>
            </a:r>
          </a:p>
          <a:p>
            <a:pPr lvl="2">
              <a:tabLst>
                <a:tab pos="1703388" algn="l"/>
                <a:tab pos="3317875" algn="l"/>
                <a:tab pos="4306888" algn="l"/>
                <a:tab pos="6548438" algn="r"/>
              </a:tabLst>
            </a:pPr>
            <a:r>
              <a:rPr lang="en-US" altLang="ja-JP" sz="2300" dirty="0" smtClean="0"/>
              <a:t>F-01F	(2013/10)	</a:t>
            </a:r>
            <a:r>
              <a:rPr lang="ja-JP" altLang="en-US" sz="2300" dirty="0" smtClean="0"/>
              <a:t>ディレクトリ数 </a:t>
            </a:r>
            <a:r>
              <a:rPr lang="en-US" altLang="ja-JP" sz="2300" dirty="0" smtClean="0"/>
              <a:t>7,528</a:t>
            </a:r>
          </a:p>
          <a:p>
            <a:pPr lvl="2">
              <a:tabLst>
                <a:tab pos="1703388" algn="l"/>
                <a:tab pos="3317875" algn="l"/>
                <a:tab pos="4306888" algn="l"/>
                <a:tab pos="6548438" algn="r"/>
              </a:tabLst>
            </a:pPr>
            <a:r>
              <a:rPr lang="en-US" altLang="ja-JP" sz="2300" dirty="0" smtClean="0"/>
              <a:t>F-02G	(2014/11)	</a:t>
            </a:r>
            <a:r>
              <a:rPr lang="ja-JP" altLang="en-US" sz="2300" dirty="0" smtClean="0"/>
              <a:t>ディレクトリ数 </a:t>
            </a:r>
            <a:r>
              <a:rPr lang="en-US" altLang="ja-JP" sz="2300" dirty="0" smtClean="0"/>
              <a:t>13,347</a:t>
            </a:r>
          </a:p>
          <a:p>
            <a:pPr lvl="2">
              <a:tabLst>
                <a:tab pos="2330450" algn="l"/>
                <a:tab pos="4306888" algn="l"/>
                <a:tab pos="6548438" algn="r"/>
              </a:tabLst>
            </a:pPr>
            <a:r>
              <a:rPr lang="ja-JP" altLang="en-US" sz="2300" dirty="0"/>
              <a:t>合計</a:t>
            </a:r>
            <a:r>
              <a:rPr lang="ja-JP" altLang="en-US" sz="2300" dirty="0" smtClean="0"/>
              <a:t>サイズ</a:t>
            </a:r>
            <a:r>
              <a:rPr lang="en-US" altLang="ja-JP" sz="2300" dirty="0" smtClean="0"/>
              <a:t>	: </a:t>
            </a:r>
            <a:r>
              <a:rPr lang="ja-JP" altLang="en-US" sz="2300" dirty="0" smtClean="0"/>
              <a:t>約</a:t>
            </a:r>
            <a:r>
              <a:rPr lang="en-US" altLang="ja-JP" sz="2300" dirty="0" smtClean="0"/>
              <a:t>4.63GByte</a:t>
            </a:r>
          </a:p>
          <a:p>
            <a:pPr lvl="1">
              <a:tabLst>
                <a:tab pos="2330450" algn="l"/>
                <a:tab pos="4306888" algn="l"/>
                <a:tab pos="6548438" algn="r"/>
              </a:tabLst>
            </a:pPr>
            <a:r>
              <a:rPr lang="ja-JP" altLang="en-US" sz="2600" dirty="0" smtClean="0"/>
              <a:t>閾値 </a:t>
            </a:r>
            <a:r>
              <a:rPr lang="en-US" altLang="ja-JP" sz="2600" dirty="0" smtClean="0"/>
              <a:t>: 0.6</a:t>
            </a:r>
          </a:p>
          <a:p>
            <a:pPr>
              <a:tabLst>
                <a:tab pos="2330450" algn="l"/>
                <a:tab pos="4306888" algn="l"/>
                <a:tab pos="6548438" algn="r"/>
              </a:tabLst>
            </a:pPr>
            <a:r>
              <a:rPr lang="ja-JP" altLang="en-US" sz="2900" dirty="0" smtClean="0"/>
              <a:t>出力</a:t>
            </a:r>
            <a:endParaRPr lang="en-US" altLang="ja-JP" sz="2900" dirty="0" smtClean="0"/>
          </a:p>
          <a:p>
            <a:pPr lvl="1">
              <a:tabLst>
                <a:tab pos="2330450" algn="l"/>
                <a:tab pos="4306888" algn="l"/>
                <a:tab pos="6548438" algn="r"/>
              </a:tabLst>
            </a:pPr>
            <a:r>
              <a:rPr lang="ja-JP" altLang="en-US" sz="2600" dirty="0" smtClean="0"/>
              <a:t>出力ディレクトリ数 </a:t>
            </a:r>
            <a:r>
              <a:rPr lang="en-US" altLang="ja-JP" sz="2600" dirty="0" smtClean="0"/>
              <a:t>: 16,030</a:t>
            </a:r>
          </a:p>
          <a:p>
            <a:pPr lvl="1">
              <a:tabLst>
                <a:tab pos="2330450" algn="l"/>
                <a:tab pos="4306888" algn="l"/>
                <a:tab pos="6548438" algn="r"/>
              </a:tabLst>
            </a:pPr>
            <a:r>
              <a:rPr lang="ja-JP" altLang="en-US" sz="2600" dirty="0" smtClean="0"/>
              <a:t>実行時間</a:t>
            </a:r>
            <a:r>
              <a:rPr lang="en-US" altLang="ja-JP" sz="2600" dirty="0"/>
              <a:t> </a:t>
            </a:r>
            <a:r>
              <a:rPr lang="en-US" altLang="ja-JP" sz="2600" dirty="0" smtClean="0"/>
              <a:t>: </a:t>
            </a:r>
            <a:r>
              <a:rPr lang="ja-JP" altLang="en-US" sz="2600" dirty="0" smtClean="0"/>
              <a:t>約</a:t>
            </a:r>
            <a:r>
              <a:rPr lang="en-US" altLang="ja-JP" sz="2600" dirty="0" smtClean="0"/>
              <a:t>3</a:t>
            </a:r>
            <a:r>
              <a:rPr lang="ja-JP" altLang="en-US" sz="2600" dirty="0" smtClean="0"/>
              <a:t>時間 （うち比較部分は約</a:t>
            </a:r>
            <a:r>
              <a:rPr lang="en-US" altLang="ja-JP" sz="2600" dirty="0" smtClean="0"/>
              <a:t>2</a:t>
            </a:r>
            <a:r>
              <a:rPr lang="ja-JP" altLang="en-US" sz="2600" dirty="0" smtClean="0"/>
              <a:t>時間）</a:t>
            </a:r>
            <a:endParaRPr lang="en-US" altLang="ja-JP" sz="2600" dirty="0" smtClean="0"/>
          </a:p>
          <a:p>
            <a:pPr lvl="1">
              <a:tabLst>
                <a:tab pos="3052763" algn="l"/>
                <a:tab pos="4306888" algn="l"/>
                <a:tab pos="6548438" algn="r"/>
              </a:tabLst>
            </a:pPr>
            <a:endParaRPr lang="en-US" altLang="ja-JP" sz="2600" dirty="0" smtClean="0"/>
          </a:p>
          <a:p>
            <a:pPr lvl="1">
              <a:tabLst>
                <a:tab pos="3052763" algn="l"/>
                <a:tab pos="4306888" algn="l"/>
                <a:tab pos="6548438" algn="r"/>
              </a:tabLst>
            </a:pPr>
            <a:endParaRPr lang="en-US" altLang="ja-JP" sz="2600" dirty="0" smtClean="0"/>
          </a:p>
          <a:p>
            <a:pPr lvl="1" defTabSz="1017588">
              <a:tabLst>
                <a:tab pos="3052763" algn="l"/>
                <a:tab pos="4306888" algn="l"/>
                <a:tab pos="6548438" algn="r"/>
              </a:tabLst>
            </a:pPr>
            <a:endParaRPr lang="en-US" altLang="ja-JP" sz="2900" dirty="0" smtClean="0"/>
          </a:p>
          <a:p>
            <a:pPr defTabSz="1017588">
              <a:tabLst>
                <a:tab pos="3052763" algn="l"/>
                <a:tab pos="4306888" algn="l"/>
                <a:tab pos="6548438" algn="r"/>
              </a:tabLst>
            </a:pPr>
            <a:endParaRPr lang="en-US" altLang="ja-JP" sz="3200" dirty="0" smtClean="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20</a:t>
            </a:fld>
            <a:endParaRPr kumimoji="1" lang="ja-JP" altLang="en-US"/>
          </a:p>
        </p:txBody>
      </p:sp>
    </p:spTree>
    <p:extLst>
      <p:ext uri="{BB962C8B-B14F-4D97-AF65-F5344CB8AC3E}">
        <p14:creationId xmlns:p14="http://schemas.microsoft.com/office/powerpoint/2010/main" val="775651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400" dirty="0" smtClean="0"/>
              <a:t>ケーススタディ</a:t>
            </a:r>
            <a:r>
              <a:rPr lang="en-US" altLang="ja-JP" sz="4400" dirty="0" smtClean="0"/>
              <a:t>(2/3)</a:t>
            </a:r>
            <a:br>
              <a:rPr lang="en-US" altLang="ja-JP" sz="4400" dirty="0" smtClean="0"/>
            </a:br>
            <a:r>
              <a:rPr lang="ja-JP" altLang="en-US" sz="4400" dirty="0"/>
              <a:t>出力例</a:t>
            </a:r>
            <a:endParaRPr kumimoji="1" lang="ja-JP" altLang="en-US" sz="4400" dirty="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21</a:t>
            </a:fld>
            <a:endParaRPr kumimoji="1" lang="ja-JP" altLang="en-US"/>
          </a:p>
        </p:txBody>
      </p:sp>
      <p:sp>
        <p:nvSpPr>
          <p:cNvPr id="21" name="テキスト ボックス 20"/>
          <p:cNvSpPr txBox="1"/>
          <p:nvPr/>
        </p:nvSpPr>
        <p:spPr>
          <a:xfrm>
            <a:off x="77429" y="3782343"/>
            <a:ext cx="8978030" cy="584775"/>
          </a:xfrm>
          <a:prstGeom prst="rect">
            <a:avLst/>
          </a:prstGeom>
          <a:noFill/>
          <a:ln>
            <a:solidFill>
              <a:srgbClr val="333333"/>
            </a:solidFill>
          </a:ln>
        </p:spPr>
        <p:txBody>
          <a:bodyPr wrap="square" rtlCol="0">
            <a:spAutoFit/>
          </a:bodyPr>
          <a:lstStyle/>
          <a:p>
            <a:r>
              <a:rPr lang="ja-JP" altLang="en-US" sz="3200" dirty="0" smtClean="0"/>
              <a:t>出力結果 </a:t>
            </a:r>
            <a:r>
              <a:rPr lang="en-US" altLang="ja-JP" sz="3200" dirty="0" smtClean="0"/>
              <a:t>: root </a:t>
            </a:r>
            <a:r>
              <a:rPr lang="en-US" altLang="ja-JP" sz="3200" dirty="0"/>
              <a:t>/ kernel / arch / microblaze / </a:t>
            </a:r>
            <a:r>
              <a:rPr lang="en-US" altLang="ja-JP" sz="3200" dirty="0" smtClean="0"/>
              <a:t>boot</a:t>
            </a:r>
            <a:endParaRPr lang="ja-JP" altLang="en-US" sz="3200"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624" y="2455430"/>
            <a:ext cx="1835692" cy="1061605"/>
          </a:xfrm>
          <a:prstGeom prst="rect">
            <a:avLst/>
          </a:prstGeom>
          <a:ln w="28575">
            <a:solidFill>
              <a:schemeClr val="tx1"/>
            </a:solidFill>
          </a:ln>
        </p:spPr>
      </p:pic>
      <p:sp>
        <p:nvSpPr>
          <p:cNvPr id="5" name="テキスト ボックス 4"/>
          <p:cNvSpPr txBox="1"/>
          <p:nvPr/>
        </p:nvSpPr>
        <p:spPr>
          <a:xfrm>
            <a:off x="35592" y="1745377"/>
            <a:ext cx="9061704" cy="553998"/>
          </a:xfrm>
          <a:prstGeom prst="rect">
            <a:avLst/>
          </a:prstGeom>
          <a:noFill/>
          <a:ln w="12700">
            <a:solidFill>
              <a:schemeClr val="tx1"/>
            </a:solidFill>
          </a:ln>
        </p:spPr>
        <p:txBody>
          <a:bodyPr wrap="square" rtlCol="0">
            <a:spAutoFit/>
          </a:bodyPr>
          <a:lstStyle/>
          <a:p>
            <a:r>
              <a:rPr kumimoji="1" lang="en-US" altLang="ja-JP" sz="3000" dirty="0" smtClean="0"/>
              <a:t>F-10D, F-01F, F-02G </a:t>
            </a:r>
            <a:r>
              <a:rPr kumimoji="1" lang="en-US" altLang="ja-JP" sz="2800" dirty="0" smtClean="0"/>
              <a:t>/ kernel / arch / microblaze / boot</a:t>
            </a:r>
            <a:endParaRPr kumimoji="1" lang="ja-JP" altLang="en-US" sz="3200" dirty="0"/>
          </a:p>
        </p:txBody>
      </p:sp>
      <p:sp>
        <p:nvSpPr>
          <p:cNvPr id="11" name="テキスト ボックス 10"/>
          <p:cNvSpPr txBox="1"/>
          <p:nvPr/>
        </p:nvSpPr>
        <p:spPr>
          <a:xfrm>
            <a:off x="4909583" y="4477501"/>
            <a:ext cx="3746310" cy="830997"/>
          </a:xfrm>
          <a:prstGeom prst="rect">
            <a:avLst/>
          </a:prstGeom>
          <a:noFill/>
          <a:ln>
            <a:noFill/>
          </a:ln>
        </p:spPr>
        <p:txBody>
          <a:bodyPr wrap="square" rtlCol="0">
            <a:spAutoFit/>
          </a:bodyPr>
          <a:lstStyle/>
          <a:p>
            <a:pPr algn="ctr"/>
            <a:r>
              <a:rPr lang="ja-JP" altLang="en-US" sz="2400" dirty="0" smtClean="0"/>
              <a:t>出力</a:t>
            </a:r>
            <a:r>
              <a:rPr lang="en-US" altLang="ja-JP" sz="2400" dirty="0" smtClean="0"/>
              <a:t>boot</a:t>
            </a:r>
            <a:r>
              <a:rPr lang="ja-JP" altLang="en-US" sz="2400" dirty="0" smtClean="0"/>
              <a:t>ディレクトリに</a:t>
            </a:r>
            <a:endParaRPr lang="en-US" altLang="ja-JP" sz="2400" dirty="0" smtClean="0"/>
          </a:p>
          <a:p>
            <a:pPr algn="ctr"/>
            <a:r>
              <a:rPr lang="ja-JP" altLang="en-US" sz="2400" dirty="0" smtClean="0"/>
              <a:t>対応付けられたディレクトリ</a:t>
            </a:r>
            <a:endParaRPr kumimoji="1" lang="ja-JP" altLang="en-US" sz="2400" dirty="0"/>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43" y="4925034"/>
            <a:ext cx="3539337" cy="1807093"/>
          </a:xfrm>
          <a:prstGeom prst="rect">
            <a:avLst/>
          </a:prstGeom>
          <a:ln w="28575">
            <a:solidFill>
              <a:schemeClr val="tx1"/>
            </a:solidFill>
          </a:ln>
        </p:spPr>
      </p:pic>
      <p:sp>
        <p:nvSpPr>
          <p:cNvPr id="9" name="テキスト ボックス 8"/>
          <p:cNvSpPr txBox="1"/>
          <p:nvPr/>
        </p:nvSpPr>
        <p:spPr>
          <a:xfrm>
            <a:off x="674843" y="2770633"/>
            <a:ext cx="3174781" cy="457200"/>
          </a:xfrm>
          <a:prstGeom prst="rect">
            <a:avLst/>
          </a:prstGeom>
          <a:noFill/>
        </p:spPr>
        <p:txBody>
          <a:bodyPr wrap="square" rtlCol="0">
            <a:spAutoFit/>
          </a:bodyPr>
          <a:lstStyle/>
          <a:p>
            <a:r>
              <a:rPr lang="en-US" altLang="ja-JP" sz="2400" dirty="0" smtClean="0"/>
              <a:t>b</a:t>
            </a:r>
            <a:r>
              <a:rPr kumimoji="1" lang="en-US" altLang="ja-JP" sz="2400" dirty="0" smtClean="0"/>
              <a:t>oot</a:t>
            </a:r>
            <a:r>
              <a:rPr kumimoji="1" lang="ja-JP" altLang="en-US" sz="2400" dirty="0" smtClean="0"/>
              <a:t>ディレクトリの内容</a:t>
            </a:r>
            <a:endParaRPr kumimoji="1" lang="ja-JP" altLang="en-US" sz="2400" dirty="0"/>
          </a:p>
        </p:txBody>
      </p:sp>
      <p:sp>
        <p:nvSpPr>
          <p:cNvPr id="12" name="正方形/長方形 11"/>
          <p:cNvSpPr/>
          <p:nvPr/>
        </p:nvSpPr>
        <p:spPr>
          <a:xfrm>
            <a:off x="4767470" y="5275014"/>
            <a:ext cx="4030536" cy="923330"/>
          </a:xfrm>
          <a:prstGeom prst="rect">
            <a:avLst/>
          </a:prstGeom>
          <a:ln w="19050">
            <a:solidFill>
              <a:srgbClr val="000000"/>
            </a:solidFill>
          </a:ln>
        </p:spPr>
        <p:txBody>
          <a:bodyPr wrap="square">
            <a:spAutoFit/>
          </a:bodyPr>
          <a:lstStyle/>
          <a:p>
            <a:r>
              <a:rPr lang="ja-JP" altLang="en-US" dirty="0"/>
              <a:t>F-10D\kernel\arch\microblaze\boot</a:t>
            </a:r>
          </a:p>
          <a:p>
            <a:r>
              <a:rPr lang="ja-JP" altLang="en-US" dirty="0"/>
              <a:t>F01F\kernel\arch\microblaze\boot</a:t>
            </a:r>
          </a:p>
          <a:p>
            <a:r>
              <a:rPr lang="ja-JP" altLang="en-US" dirty="0"/>
              <a:t>F02G\kernel\arch\microblaze\boot</a:t>
            </a:r>
          </a:p>
        </p:txBody>
      </p:sp>
      <p:sp>
        <p:nvSpPr>
          <p:cNvPr id="14" name="テキスト ボックス 13"/>
          <p:cNvSpPr txBox="1"/>
          <p:nvPr/>
        </p:nvSpPr>
        <p:spPr>
          <a:xfrm>
            <a:off x="607787" y="4479968"/>
            <a:ext cx="3812211" cy="461665"/>
          </a:xfrm>
          <a:prstGeom prst="rect">
            <a:avLst/>
          </a:prstGeom>
          <a:noFill/>
        </p:spPr>
        <p:txBody>
          <a:bodyPr wrap="square" rtlCol="0">
            <a:spAutoFit/>
          </a:bodyPr>
          <a:lstStyle/>
          <a:p>
            <a:r>
              <a:rPr lang="ja-JP" altLang="en-US" sz="2400" dirty="0" smtClean="0"/>
              <a:t>出力</a:t>
            </a:r>
            <a:r>
              <a:rPr lang="en-US" altLang="ja-JP" sz="2400" dirty="0" smtClean="0"/>
              <a:t>b</a:t>
            </a:r>
            <a:r>
              <a:rPr kumimoji="1" lang="en-US" altLang="ja-JP" sz="2400" dirty="0" smtClean="0"/>
              <a:t>oot</a:t>
            </a:r>
            <a:r>
              <a:rPr kumimoji="1" lang="ja-JP" altLang="en-US" sz="2400" dirty="0" smtClean="0"/>
              <a:t>ディレクトリの内容</a:t>
            </a:r>
            <a:endParaRPr kumimoji="1" lang="ja-JP" altLang="en-US" sz="2400" dirty="0"/>
          </a:p>
        </p:txBody>
      </p:sp>
    </p:spTree>
    <p:extLst>
      <p:ext uri="{BB962C8B-B14F-4D97-AF65-F5344CB8AC3E}">
        <p14:creationId xmlns:p14="http://schemas.microsoft.com/office/powerpoint/2010/main" val="4119801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400" dirty="0" smtClean="0"/>
              <a:t>ケーススタディ</a:t>
            </a:r>
            <a:r>
              <a:rPr lang="en-US" altLang="ja-JP" sz="4400" dirty="0" smtClean="0"/>
              <a:t>(3/3)</a:t>
            </a:r>
            <a:br>
              <a:rPr lang="en-US" altLang="ja-JP" sz="4400" dirty="0" smtClean="0"/>
            </a:br>
            <a:r>
              <a:rPr lang="ja-JP" altLang="en-US" sz="4000" dirty="0" smtClean="0"/>
              <a:t>ディレクトリの移動</a:t>
            </a:r>
            <a:endParaRPr kumimoji="1" lang="ja-JP" altLang="en-US" sz="4400" dirty="0"/>
          </a:p>
        </p:txBody>
      </p:sp>
      <p:sp>
        <p:nvSpPr>
          <p:cNvPr id="4" name="スライド番号プレースホルダー 3"/>
          <p:cNvSpPr>
            <a:spLocks noGrp="1"/>
          </p:cNvSpPr>
          <p:nvPr>
            <p:ph type="sldNum" sz="quarter" idx="12"/>
          </p:nvPr>
        </p:nvSpPr>
        <p:spPr>
          <a:xfrm>
            <a:off x="7691310" y="6307055"/>
            <a:ext cx="1150938" cy="288925"/>
          </a:xfrm>
        </p:spPr>
        <p:txBody>
          <a:bodyPr/>
          <a:lstStyle/>
          <a:p>
            <a:fld id="{2E21A0DD-4BE0-4C37-BCB9-417295705ED2}" type="slidenum">
              <a:rPr kumimoji="1" lang="ja-JP" altLang="en-US" smtClean="0"/>
              <a:t>22</a:t>
            </a:fld>
            <a:endParaRPr kumimoji="1" lang="ja-JP" altLang="en-US"/>
          </a:p>
        </p:txBody>
      </p:sp>
      <p:sp>
        <p:nvSpPr>
          <p:cNvPr id="6" name="テキスト ボックス 5"/>
          <p:cNvSpPr txBox="1"/>
          <p:nvPr/>
        </p:nvSpPr>
        <p:spPr>
          <a:xfrm>
            <a:off x="457200" y="4117200"/>
            <a:ext cx="8613058" cy="584775"/>
          </a:xfrm>
          <a:prstGeom prst="rect">
            <a:avLst/>
          </a:prstGeom>
          <a:noFill/>
          <a:ln>
            <a:solidFill>
              <a:schemeClr val="tx1"/>
            </a:solidFill>
          </a:ln>
        </p:spPr>
        <p:txBody>
          <a:bodyPr wrap="square" rtlCol="0">
            <a:spAutoFit/>
          </a:bodyPr>
          <a:lstStyle/>
          <a:p>
            <a:pPr>
              <a:tabLst>
                <a:tab pos="2603500" algn="l"/>
              </a:tabLst>
            </a:pPr>
            <a:r>
              <a:rPr lang="ja-JP" altLang="en-US" sz="3200" dirty="0" smtClean="0"/>
              <a:t>出力結果</a:t>
            </a:r>
            <a:r>
              <a:rPr lang="en-US" altLang="ja-JP" sz="3200" dirty="0"/>
              <a:t> </a:t>
            </a:r>
            <a:r>
              <a:rPr lang="en-US" altLang="ja-JP" sz="3200" dirty="0" smtClean="0"/>
              <a:t>: root </a:t>
            </a:r>
            <a:r>
              <a:rPr lang="en-US" altLang="ja-JP" sz="3200" dirty="0"/>
              <a:t>/ kernel / </a:t>
            </a:r>
            <a:r>
              <a:rPr lang="en-US" altLang="ja-JP" sz="3200" dirty="0" smtClean="0">
                <a:solidFill>
                  <a:srgbClr val="D20000"/>
                </a:solidFill>
              </a:rPr>
              <a:t>block</a:t>
            </a:r>
            <a:r>
              <a:rPr lang="en-US" altLang="ja-JP" sz="3200" dirty="0" smtClean="0"/>
              <a:t> </a:t>
            </a:r>
            <a:r>
              <a:rPr lang="en-US" altLang="ja-JP" sz="3200" dirty="0"/>
              <a:t>/ </a:t>
            </a:r>
            <a:r>
              <a:rPr lang="en-US" altLang="ja-JP" sz="3200" dirty="0" smtClean="0"/>
              <a:t>partitions</a:t>
            </a:r>
            <a:endParaRPr lang="ja-JP" altLang="en-US" sz="3200" dirty="0"/>
          </a:p>
        </p:txBody>
      </p:sp>
      <p:sp>
        <p:nvSpPr>
          <p:cNvPr id="9" name="テキスト ボックス 8"/>
          <p:cNvSpPr txBox="1"/>
          <p:nvPr/>
        </p:nvSpPr>
        <p:spPr>
          <a:xfrm>
            <a:off x="337344" y="1487540"/>
            <a:ext cx="8732914" cy="1046440"/>
          </a:xfrm>
          <a:prstGeom prst="rect">
            <a:avLst/>
          </a:prstGeom>
          <a:noFill/>
          <a:ln w="9525">
            <a:solidFill>
              <a:srgbClr val="333333"/>
            </a:solidFill>
          </a:ln>
        </p:spPr>
        <p:txBody>
          <a:bodyPr wrap="square" rtlCol="0">
            <a:spAutoFit/>
          </a:bodyPr>
          <a:lstStyle/>
          <a:p>
            <a:pPr>
              <a:tabLst>
                <a:tab pos="2690813" algn="l"/>
              </a:tabLst>
            </a:pPr>
            <a:r>
              <a:rPr lang="en-US" altLang="ja-JP" sz="3000" dirty="0" smtClean="0"/>
              <a:t>F-10D</a:t>
            </a:r>
            <a:r>
              <a:rPr lang="en-US" altLang="ja-JP" sz="2800" dirty="0" smtClean="0"/>
              <a:t> / root / kernel / </a:t>
            </a:r>
            <a:r>
              <a:rPr lang="en-US" altLang="ja-JP" sz="2800" dirty="0" smtClean="0">
                <a:solidFill>
                  <a:srgbClr val="D20000"/>
                </a:solidFill>
              </a:rPr>
              <a:t>fs</a:t>
            </a:r>
            <a:r>
              <a:rPr lang="en-US" altLang="ja-JP" sz="2800" dirty="0" smtClean="0">
                <a:solidFill>
                  <a:srgbClr val="FF0000"/>
                </a:solidFill>
              </a:rPr>
              <a:t> </a:t>
            </a:r>
            <a:r>
              <a:rPr lang="en-US" altLang="ja-JP" sz="2800" dirty="0" smtClean="0"/>
              <a:t>/ partitions</a:t>
            </a:r>
            <a:endParaRPr lang="en-US" altLang="ja-JP" sz="3200" dirty="0">
              <a:solidFill>
                <a:srgbClr val="FF0000"/>
              </a:solidFill>
            </a:endParaRPr>
          </a:p>
          <a:p>
            <a:pPr>
              <a:tabLst>
                <a:tab pos="2690813" algn="l"/>
              </a:tabLst>
            </a:pPr>
            <a:r>
              <a:rPr lang="en-US" altLang="ja-JP" sz="3000" dirty="0" smtClean="0"/>
              <a:t>F-01F, F-02G</a:t>
            </a:r>
            <a:r>
              <a:rPr lang="en-US" altLang="ja-JP" sz="2800" dirty="0" smtClean="0"/>
              <a:t> / root / kernel / </a:t>
            </a:r>
            <a:r>
              <a:rPr lang="en-US" altLang="ja-JP" sz="2800" dirty="0" smtClean="0">
                <a:solidFill>
                  <a:srgbClr val="D20000"/>
                </a:solidFill>
              </a:rPr>
              <a:t>block</a:t>
            </a:r>
            <a:r>
              <a:rPr lang="en-US" altLang="ja-JP" sz="2800" dirty="0" smtClean="0"/>
              <a:t> / partitions</a:t>
            </a:r>
            <a:endParaRPr kumimoji="1" lang="en-US" altLang="ja-JP" sz="3200" dirty="0" smtClean="0"/>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72" y="5248233"/>
            <a:ext cx="1862303" cy="1577209"/>
          </a:xfrm>
          <a:prstGeom prst="rect">
            <a:avLst/>
          </a:prstGeom>
          <a:ln w="28575">
            <a:solidFill>
              <a:srgbClr val="000000"/>
            </a:solidFill>
          </a:ln>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4033" y="2619384"/>
            <a:ext cx="1224133" cy="1051604"/>
          </a:xfrm>
          <a:prstGeom prst="rect">
            <a:avLst/>
          </a:prstGeom>
          <a:ln w="28575">
            <a:solidFill>
              <a:srgbClr val="000000"/>
            </a:solidFill>
          </a:ln>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2336" y="2619384"/>
            <a:ext cx="1411697" cy="1436464"/>
          </a:xfrm>
          <a:prstGeom prst="rect">
            <a:avLst/>
          </a:prstGeom>
          <a:ln w="28575">
            <a:solidFill>
              <a:srgbClr val="000000"/>
            </a:solidFill>
          </a:ln>
        </p:spPr>
      </p:pic>
      <p:sp>
        <p:nvSpPr>
          <p:cNvPr id="3" name="正方形/長方形 2"/>
          <p:cNvSpPr/>
          <p:nvPr/>
        </p:nvSpPr>
        <p:spPr>
          <a:xfrm>
            <a:off x="5622754" y="2619384"/>
            <a:ext cx="210312" cy="1051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36222" y="2834016"/>
            <a:ext cx="3174781" cy="830997"/>
          </a:xfrm>
          <a:prstGeom prst="rect">
            <a:avLst/>
          </a:prstGeom>
          <a:noFill/>
        </p:spPr>
        <p:txBody>
          <a:bodyPr wrap="square" rtlCol="0">
            <a:spAutoFit/>
          </a:bodyPr>
          <a:lstStyle/>
          <a:p>
            <a:pPr algn="ctr"/>
            <a:r>
              <a:rPr kumimoji="1" lang="en-US" altLang="ja-JP" sz="2400" dirty="0" smtClean="0"/>
              <a:t>partitions</a:t>
            </a:r>
            <a:r>
              <a:rPr kumimoji="1" lang="ja-JP" altLang="en-US" sz="2400" dirty="0" smtClean="0"/>
              <a:t>ディレクトリの内容</a:t>
            </a:r>
            <a:r>
              <a:rPr lang="ja-JP" altLang="en-US" sz="2400" dirty="0" smtClean="0"/>
              <a:t>の一部</a:t>
            </a:r>
            <a:endParaRPr kumimoji="1" lang="en-US" altLang="ja-JP" sz="2400" dirty="0" smtClean="0"/>
          </a:p>
        </p:txBody>
      </p:sp>
      <p:sp>
        <p:nvSpPr>
          <p:cNvPr id="15" name="テキスト ボックス 14"/>
          <p:cNvSpPr txBox="1"/>
          <p:nvPr/>
        </p:nvSpPr>
        <p:spPr>
          <a:xfrm>
            <a:off x="0" y="4763327"/>
            <a:ext cx="3812211" cy="830997"/>
          </a:xfrm>
          <a:prstGeom prst="rect">
            <a:avLst/>
          </a:prstGeom>
          <a:noFill/>
        </p:spPr>
        <p:txBody>
          <a:bodyPr wrap="square" rtlCol="0">
            <a:spAutoFit/>
          </a:bodyPr>
          <a:lstStyle/>
          <a:p>
            <a:pPr algn="ctr"/>
            <a:r>
              <a:rPr lang="ja-JP" altLang="en-US" sz="2400" dirty="0" smtClean="0"/>
              <a:t>出力</a:t>
            </a:r>
            <a:r>
              <a:rPr lang="en-US" altLang="ja-JP" sz="2400" dirty="0" smtClean="0"/>
              <a:t>partitions</a:t>
            </a:r>
            <a:r>
              <a:rPr kumimoji="1" lang="ja-JP" altLang="en-US" sz="2400" dirty="0" smtClean="0"/>
              <a:t>ディレクトリの内容</a:t>
            </a:r>
            <a:r>
              <a:rPr lang="ja-JP" altLang="en-US" sz="2400" dirty="0" smtClean="0"/>
              <a:t>の一部</a:t>
            </a:r>
            <a:endParaRPr kumimoji="1" lang="ja-JP" altLang="en-US" sz="2400" dirty="0"/>
          </a:p>
        </p:txBody>
      </p:sp>
      <p:sp>
        <p:nvSpPr>
          <p:cNvPr id="16" name="テキスト ボックス 15"/>
          <p:cNvSpPr txBox="1"/>
          <p:nvPr/>
        </p:nvSpPr>
        <p:spPr>
          <a:xfrm>
            <a:off x="5015075" y="4792360"/>
            <a:ext cx="3827173" cy="830997"/>
          </a:xfrm>
          <a:prstGeom prst="rect">
            <a:avLst/>
          </a:prstGeom>
          <a:noFill/>
          <a:ln>
            <a:noFill/>
          </a:ln>
        </p:spPr>
        <p:txBody>
          <a:bodyPr wrap="square" rtlCol="0">
            <a:spAutoFit/>
          </a:bodyPr>
          <a:lstStyle/>
          <a:p>
            <a:pPr algn="ctr"/>
            <a:r>
              <a:rPr lang="ja-JP" altLang="en-US" sz="2400" dirty="0" smtClean="0"/>
              <a:t>出力</a:t>
            </a:r>
            <a:r>
              <a:rPr lang="en-US" altLang="ja-JP" sz="2400" dirty="0" smtClean="0"/>
              <a:t>partitions</a:t>
            </a:r>
            <a:r>
              <a:rPr lang="ja-JP" altLang="en-US" sz="2400" dirty="0" smtClean="0"/>
              <a:t>ディレクトリに対応付けられたディレクトリ</a:t>
            </a:r>
            <a:endParaRPr kumimoji="1" lang="ja-JP" altLang="en-US" sz="2400" dirty="0"/>
          </a:p>
        </p:txBody>
      </p:sp>
      <p:sp>
        <p:nvSpPr>
          <p:cNvPr id="5" name="正方形/長方形 4"/>
          <p:cNvSpPr/>
          <p:nvPr/>
        </p:nvSpPr>
        <p:spPr>
          <a:xfrm>
            <a:off x="5181792" y="5639068"/>
            <a:ext cx="3358042" cy="923330"/>
          </a:xfrm>
          <a:prstGeom prst="rect">
            <a:avLst/>
          </a:prstGeom>
          <a:ln w="19050">
            <a:solidFill>
              <a:schemeClr val="tx1"/>
            </a:solidFill>
          </a:ln>
        </p:spPr>
        <p:txBody>
          <a:bodyPr wrap="square">
            <a:spAutoFit/>
          </a:bodyPr>
          <a:lstStyle/>
          <a:p>
            <a:r>
              <a:rPr lang="ja-JP" altLang="en-US" dirty="0"/>
              <a:t>F-10D\kernel\fs\partitions</a:t>
            </a:r>
          </a:p>
          <a:p>
            <a:r>
              <a:rPr lang="ja-JP" altLang="en-US" dirty="0"/>
              <a:t>F02G\kernel\block\partitions</a:t>
            </a:r>
          </a:p>
          <a:p>
            <a:r>
              <a:rPr lang="ja-JP" altLang="en-US" dirty="0"/>
              <a:t>F01F\kernel\block\partitions</a:t>
            </a:r>
          </a:p>
        </p:txBody>
      </p:sp>
    </p:spTree>
    <p:extLst>
      <p:ext uri="{BB962C8B-B14F-4D97-AF65-F5344CB8AC3E}">
        <p14:creationId xmlns:p14="http://schemas.microsoft.com/office/powerpoint/2010/main" val="20238629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smtClean="0"/>
              <a:t>まとめ</a:t>
            </a:r>
            <a:endParaRPr kumimoji="1" lang="ja-JP" altLang="en-US" sz="4400" dirty="0"/>
          </a:p>
        </p:txBody>
      </p:sp>
      <p:sp>
        <p:nvSpPr>
          <p:cNvPr id="3" name="コンテンツ プレースホルダー 2"/>
          <p:cNvSpPr>
            <a:spLocks noGrp="1"/>
          </p:cNvSpPr>
          <p:nvPr>
            <p:ph idx="1"/>
          </p:nvPr>
        </p:nvSpPr>
        <p:spPr>
          <a:xfrm>
            <a:off x="457200" y="1600202"/>
            <a:ext cx="8229600" cy="4940708"/>
          </a:xfrm>
          <a:solidFill>
            <a:schemeClr val="bg1"/>
          </a:solidFill>
        </p:spPr>
        <p:txBody>
          <a:bodyPr/>
          <a:lstStyle/>
          <a:p>
            <a:r>
              <a:rPr lang="ja-JP" altLang="en-US" sz="3000" dirty="0"/>
              <a:t>複数の</a:t>
            </a:r>
            <a:r>
              <a:rPr kumimoji="1" lang="ja-JP" altLang="en-US" sz="3000" dirty="0" smtClean="0"/>
              <a:t>プロダクトソースコードのディレクトリ構造を対応付ける手法を提案した</a:t>
            </a:r>
            <a:endParaRPr kumimoji="1" lang="en-US" altLang="ja-JP" sz="3000" dirty="0" smtClean="0"/>
          </a:p>
          <a:p>
            <a:r>
              <a:rPr lang="ja-JP" altLang="en-US" sz="3000" dirty="0" smtClean="0"/>
              <a:t>提案手法をツールとして実装し，ケーススタディを行った</a:t>
            </a:r>
            <a:endParaRPr lang="en-US" altLang="ja-JP" sz="3000" dirty="0" smtClean="0"/>
          </a:p>
          <a:p>
            <a:pPr lvl="1"/>
            <a:r>
              <a:rPr kumimoji="1" lang="ja-JP" altLang="en-US" sz="2800" dirty="0" smtClean="0"/>
              <a:t>複数プロダクトのディレクトリ</a:t>
            </a:r>
            <a:r>
              <a:rPr kumimoji="1" lang="ja-JP" altLang="en-US" sz="2800" smtClean="0"/>
              <a:t>構造をディレクトリの移動やリネーム</a:t>
            </a:r>
            <a:r>
              <a:rPr kumimoji="1" lang="ja-JP" altLang="en-US" sz="2800" dirty="0" smtClean="0"/>
              <a:t>がある場合でも対応付けた</a:t>
            </a:r>
            <a:endParaRPr kumimoji="1" lang="en-US" altLang="ja-JP" sz="2800" dirty="0" smtClean="0"/>
          </a:p>
          <a:p>
            <a:r>
              <a:rPr lang="ja-JP" altLang="en-US" sz="3000" dirty="0"/>
              <a:t>今後の</a:t>
            </a:r>
            <a:r>
              <a:rPr lang="ja-JP" altLang="en-US" sz="3000" dirty="0" smtClean="0"/>
              <a:t>課題</a:t>
            </a:r>
            <a:endParaRPr lang="en-US" altLang="ja-JP" sz="3000" dirty="0" smtClean="0"/>
          </a:p>
          <a:p>
            <a:pPr lvl="1"/>
            <a:r>
              <a:rPr lang="ja-JP" altLang="en-US" sz="2800" dirty="0" smtClean="0"/>
              <a:t>ディレクトリのパスや名前を考慮した対応付け</a:t>
            </a:r>
            <a:endParaRPr lang="en-US" altLang="ja-JP" sz="2800" dirty="0" smtClean="0"/>
          </a:p>
          <a:p>
            <a:pPr lvl="1"/>
            <a:r>
              <a:rPr lang="ja-JP" altLang="en-US" sz="2800" dirty="0" smtClean="0"/>
              <a:t>単純にディレクトリ名で対応付けたものとの評価</a:t>
            </a:r>
            <a:endParaRPr lang="en-US" altLang="ja-JP" sz="2800" dirty="0"/>
          </a:p>
          <a:p>
            <a:pPr lvl="1"/>
            <a:endParaRPr lang="en-US" altLang="ja-JP" sz="2800" dirty="0" smtClean="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23</a:t>
            </a:fld>
            <a:endParaRPr kumimoji="1" lang="ja-JP" altLang="en-US"/>
          </a:p>
        </p:txBody>
      </p:sp>
    </p:spTree>
    <p:extLst>
      <p:ext uri="{BB962C8B-B14F-4D97-AF65-F5344CB8AC3E}">
        <p14:creationId xmlns:p14="http://schemas.microsoft.com/office/powerpoint/2010/main" val="389776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167" y="3811933"/>
            <a:ext cx="2265215" cy="2228531"/>
          </a:xfrm>
          <a:prstGeom prst="rect">
            <a:avLst/>
          </a:prstGeom>
        </p:spPr>
      </p:pic>
      <p:sp>
        <p:nvSpPr>
          <p:cNvPr id="2" name="タイトル 1"/>
          <p:cNvSpPr>
            <a:spLocks noGrp="1"/>
          </p:cNvSpPr>
          <p:nvPr>
            <p:ph type="title"/>
          </p:nvPr>
        </p:nvSpPr>
        <p:spPr/>
        <p:txBody>
          <a:bodyPr/>
          <a:lstStyle/>
          <a:p>
            <a:r>
              <a:rPr kumimoji="1" lang="en-US" altLang="ja-JP" sz="4000" dirty="0" smtClean="0"/>
              <a:t>Step2.</a:t>
            </a:r>
            <a:r>
              <a:rPr kumimoji="1" lang="ja-JP" altLang="en-US" sz="4000" dirty="0" smtClean="0"/>
              <a:t>ファイルを持つディレクトリの  クラスタリング</a:t>
            </a:r>
            <a:endParaRPr kumimoji="1" lang="ja-JP" altLang="en-US" sz="4000" dirty="0"/>
          </a:p>
        </p:txBody>
      </p:sp>
      <p:sp>
        <p:nvSpPr>
          <p:cNvPr id="3" name="コンテンツ プレースホルダー 2"/>
          <p:cNvSpPr>
            <a:spLocks noGrp="1"/>
          </p:cNvSpPr>
          <p:nvPr>
            <p:ph idx="1"/>
          </p:nvPr>
        </p:nvSpPr>
        <p:spPr/>
        <p:txBody>
          <a:bodyPr/>
          <a:lstStyle/>
          <a:p>
            <a:r>
              <a:rPr kumimoji="1" lang="ja-JP" altLang="en-US" sz="2800" dirty="0" smtClean="0"/>
              <a:t>ファイルを持つディレクトリ間の類似度が，ある閾値以上なら同クラスタにクラスタリングする</a:t>
            </a:r>
            <a:endParaRPr kumimoji="1" lang="en-US" altLang="ja-JP" sz="2800" dirty="0" smtClean="0"/>
          </a:p>
          <a:p>
            <a:pPr lvl="1"/>
            <a:r>
              <a:rPr kumimoji="1" lang="ja-JP" altLang="en-US" sz="2400" dirty="0" smtClean="0"/>
              <a:t>全ファイルからトークン集合を生成する</a:t>
            </a:r>
            <a:endParaRPr kumimoji="1" lang="en-US" altLang="ja-JP" sz="2400" dirty="0" smtClean="0"/>
          </a:p>
          <a:p>
            <a:pPr lvl="1"/>
            <a:r>
              <a:rPr kumimoji="1" lang="ja-JP" altLang="en-US" sz="2400" dirty="0" smtClean="0"/>
              <a:t>類似度は，トークン集合間類似度を使用し，</a:t>
            </a:r>
            <a:r>
              <a:rPr kumimoji="1" lang="en-US" altLang="ja-JP" sz="2400" dirty="0" smtClean="0"/>
              <a:t>Jaccard</a:t>
            </a:r>
            <a:r>
              <a:rPr kumimoji="1" lang="ja-JP" altLang="en-US" sz="2400" dirty="0" smtClean="0"/>
              <a:t>係数を用いて算出する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24</a:t>
            </a:fld>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975" y="3789731"/>
            <a:ext cx="1567700" cy="2241735"/>
          </a:xfrm>
          <a:prstGeom prst="rect">
            <a:avLst/>
          </a:prstGeom>
        </p:spPr>
      </p:pic>
      <p:sp>
        <p:nvSpPr>
          <p:cNvPr id="6" name="テキスト ボックス 5"/>
          <p:cNvSpPr txBox="1"/>
          <p:nvPr/>
        </p:nvSpPr>
        <p:spPr>
          <a:xfrm>
            <a:off x="1347580" y="5988849"/>
            <a:ext cx="1418095" cy="369332"/>
          </a:xfrm>
          <a:prstGeom prst="rect">
            <a:avLst/>
          </a:prstGeom>
          <a:noFill/>
        </p:spPr>
        <p:txBody>
          <a:bodyPr wrap="square" rtlCol="0">
            <a:spAutoFit/>
          </a:bodyPr>
          <a:lstStyle/>
          <a:p>
            <a:r>
              <a:rPr lang="ja-JP" altLang="en-US" dirty="0" smtClean="0"/>
              <a:t>トークン</a:t>
            </a:r>
            <a:r>
              <a:rPr lang="ja-JP" altLang="en-US" dirty="0"/>
              <a:t>集合</a:t>
            </a:r>
            <a:endParaRPr kumimoji="1" lang="ja-JP" altLang="en-US" dirty="0"/>
          </a:p>
        </p:txBody>
      </p:sp>
      <p:sp>
        <p:nvSpPr>
          <p:cNvPr id="10" name="右矢印 9"/>
          <p:cNvSpPr/>
          <p:nvPr/>
        </p:nvSpPr>
        <p:spPr>
          <a:xfrm>
            <a:off x="4707730" y="4712993"/>
            <a:ext cx="1449092" cy="39520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566444" y="3975380"/>
            <a:ext cx="1715014" cy="646331"/>
          </a:xfrm>
          <a:prstGeom prst="rect">
            <a:avLst/>
          </a:prstGeom>
          <a:noFill/>
          <a:ln w="12700">
            <a:solidFill>
              <a:schemeClr val="tx1"/>
            </a:solidFill>
          </a:ln>
        </p:spPr>
        <p:txBody>
          <a:bodyPr wrap="square" rtlCol="0">
            <a:spAutoFit/>
          </a:bodyPr>
          <a:lstStyle/>
          <a:p>
            <a:pPr algn="ctr"/>
            <a:r>
              <a:rPr lang="ja-JP" altLang="en-US" dirty="0" smtClean="0"/>
              <a:t>類似度を計算し</a:t>
            </a:r>
            <a:endParaRPr lang="en-US" altLang="ja-JP" dirty="0" smtClean="0"/>
          </a:p>
          <a:p>
            <a:pPr algn="ctr"/>
            <a:r>
              <a:rPr lang="ja-JP" altLang="en-US" dirty="0" smtClean="0"/>
              <a:t>クラスタリング</a:t>
            </a:r>
            <a:endParaRPr kumimoji="1" lang="ja-JP" altLang="en-US" dirty="0"/>
          </a:p>
        </p:txBody>
      </p:sp>
      <p:sp>
        <p:nvSpPr>
          <p:cNvPr id="12" name="角丸四角形吹き出し 11"/>
          <p:cNvSpPr/>
          <p:nvPr/>
        </p:nvSpPr>
        <p:spPr>
          <a:xfrm>
            <a:off x="4417017" y="5548393"/>
            <a:ext cx="2611463" cy="984143"/>
          </a:xfrm>
          <a:prstGeom prst="wedgeRoundRectCallout">
            <a:avLst>
              <a:gd name="adj1" fmla="val 36621"/>
              <a:gd name="adj2" fmla="val -8350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クラスタ</a:t>
            </a:r>
            <a:r>
              <a:rPr lang="en-US" altLang="ja-JP" dirty="0"/>
              <a:t>:</a:t>
            </a:r>
            <a:endParaRPr kumimoji="1" lang="en-US" altLang="ja-JP" dirty="0" smtClean="0"/>
          </a:p>
          <a:p>
            <a:pPr algn="ctr"/>
            <a:r>
              <a:rPr kumimoji="1" lang="ja-JP" altLang="en-US" dirty="0" smtClean="0"/>
              <a:t>類似度がある閾値以上のディレクトリの集合</a:t>
            </a:r>
            <a:endParaRPr kumimoji="1" lang="ja-JP" altLang="en-US" dirty="0"/>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5387" y="3939908"/>
            <a:ext cx="1595685" cy="1608485"/>
          </a:xfrm>
          <a:prstGeom prst="rect">
            <a:avLst/>
          </a:prstGeom>
        </p:spPr>
      </p:pic>
    </p:spTree>
    <p:extLst>
      <p:ext uri="{BB962C8B-B14F-4D97-AF65-F5344CB8AC3E}">
        <p14:creationId xmlns:p14="http://schemas.microsoft.com/office/powerpoint/2010/main" val="727329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smtClean="0"/>
              <a:t>ケーススタディ</a:t>
            </a:r>
            <a:endParaRPr kumimoji="1" lang="ja-JP" altLang="en-US" sz="4400" dirty="0"/>
          </a:p>
        </p:txBody>
      </p:sp>
      <p:sp>
        <p:nvSpPr>
          <p:cNvPr id="3" name="コンテンツ プレースホルダー 2"/>
          <p:cNvSpPr>
            <a:spLocks noGrp="1"/>
          </p:cNvSpPr>
          <p:nvPr>
            <p:ph idx="1"/>
          </p:nvPr>
        </p:nvSpPr>
        <p:spPr/>
        <p:txBody>
          <a:bodyPr/>
          <a:lstStyle/>
          <a:p>
            <a:r>
              <a:rPr kumimoji="1" lang="en-US" altLang="ja-JP" sz="2800" dirty="0" smtClean="0"/>
              <a:t>Android</a:t>
            </a:r>
            <a:endParaRPr lang="en-US" altLang="ja-JP" sz="2800" dirty="0"/>
          </a:p>
          <a:p>
            <a:pPr lvl="1"/>
            <a:r>
              <a:rPr kumimoji="1" lang="ja-JP" altLang="en-US" sz="2500" dirty="0" smtClean="0"/>
              <a:t>同時期にリリースされた通信会社別の</a:t>
            </a:r>
            <a:r>
              <a:rPr kumimoji="1" lang="en-US" altLang="ja-JP" sz="2500" dirty="0" smtClean="0"/>
              <a:t>3</a:t>
            </a:r>
            <a:r>
              <a:rPr kumimoji="1" lang="ja-JP" altLang="en-US" sz="2500" dirty="0" smtClean="0"/>
              <a:t>機種</a:t>
            </a:r>
            <a:endParaRPr lang="en-US" altLang="ja-JP" sz="2500" dirty="0"/>
          </a:p>
          <a:p>
            <a:pPr lvl="1"/>
            <a:r>
              <a:rPr lang="ja-JP" altLang="en-US" sz="2500" dirty="0" smtClean="0"/>
              <a:t>合計：約</a:t>
            </a:r>
            <a:r>
              <a:rPr lang="en-US" altLang="ja-JP" sz="2500" dirty="0" smtClean="0"/>
              <a:t>5.2GByte(</a:t>
            </a:r>
            <a:r>
              <a:rPr lang="ja-JP" altLang="en-US" sz="2500" dirty="0" smtClean="0"/>
              <a:t>平均</a:t>
            </a:r>
            <a:r>
              <a:rPr lang="en-US" altLang="ja-JP" sz="2500" dirty="0" smtClean="0"/>
              <a:t>1.4GByte)</a:t>
            </a:r>
          </a:p>
          <a:p>
            <a:pPr lvl="1"/>
            <a:r>
              <a:rPr kumimoji="1" lang="ja-JP" altLang="en-US" sz="2500" dirty="0"/>
              <a:t>実行</a:t>
            </a:r>
            <a:r>
              <a:rPr kumimoji="1" lang="ja-JP" altLang="en-US" sz="2500" dirty="0" smtClean="0"/>
              <a:t>時間：約</a:t>
            </a:r>
            <a:r>
              <a:rPr kumimoji="1" lang="en-US" altLang="ja-JP" sz="2500" dirty="0" smtClean="0"/>
              <a:t>2</a:t>
            </a:r>
            <a:r>
              <a:rPr kumimoji="1" lang="ja-JP" altLang="en-US" sz="2500" dirty="0" smtClean="0"/>
              <a:t>時間</a:t>
            </a:r>
            <a:endParaRPr kumimoji="1" lang="en-US" altLang="ja-JP" sz="2500" dirty="0" smtClean="0"/>
          </a:p>
          <a:p>
            <a:pPr lvl="1"/>
            <a:r>
              <a:rPr lang="ja-JP" altLang="en-US" sz="2500" dirty="0" smtClean="0"/>
              <a:t>出力：約</a:t>
            </a:r>
            <a:r>
              <a:rPr lang="en-US" altLang="ja-JP" sz="2500" dirty="0" smtClean="0"/>
              <a:t>1.6GByte</a:t>
            </a:r>
            <a:endParaRPr kumimoji="1" lang="en-US" altLang="ja-JP" sz="2500" dirty="0" smtClean="0"/>
          </a:p>
          <a:p>
            <a:pPr marL="0" indent="0">
              <a:buNone/>
            </a:pPr>
            <a:endParaRPr lang="en-US" altLang="ja-JP" sz="2500" dirty="0" smtClean="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25</a:t>
            </a:fld>
            <a:endParaRPr kumimoji="1" lang="ja-JP" altLang="en-US" dirty="0"/>
          </a:p>
        </p:txBody>
      </p:sp>
    </p:spTree>
    <p:extLst>
      <p:ext uri="{BB962C8B-B14F-4D97-AF65-F5344CB8AC3E}">
        <p14:creationId xmlns:p14="http://schemas.microsoft.com/office/powerpoint/2010/main" val="240227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dirty="0"/>
              <a:t>Step2.</a:t>
            </a:r>
            <a:r>
              <a:rPr lang="ja-JP" altLang="en-US" sz="3600" dirty="0"/>
              <a:t>ファイルを</a:t>
            </a:r>
            <a:r>
              <a:rPr lang="ja-JP" altLang="en-US" sz="3600" dirty="0" smtClean="0"/>
              <a:t>持たない葉ディレクトリ</a:t>
            </a:r>
            <a:r>
              <a:rPr lang="ja-JP" altLang="en-US" sz="3600" dirty="0"/>
              <a:t>の  クラスタリング</a:t>
            </a:r>
            <a:endParaRPr kumimoji="1" lang="ja-JP" altLang="en-US" dirty="0"/>
          </a:p>
        </p:txBody>
      </p:sp>
      <p:sp>
        <p:nvSpPr>
          <p:cNvPr id="3" name="コンテンツ プレースホルダー 2"/>
          <p:cNvSpPr>
            <a:spLocks noGrp="1"/>
          </p:cNvSpPr>
          <p:nvPr>
            <p:ph idx="1"/>
          </p:nvPr>
        </p:nvSpPr>
        <p:spPr/>
        <p:txBody>
          <a:bodyPr/>
          <a:lstStyle/>
          <a:p>
            <a:r>
              <a:rPr lang="ja-JP" altLang="en-US" sz="3200" dirty="0" smtClean="0"/>
              <a:t>ディレクトリ間の親ディレクトリのクラスタが   同じなら，同クラスタにクラスタリングする</a:t>
            </a:r>
            <a:endParaRPr kumimoji="1" lang="ja-JP" altLang="en-US" sz="3200" dirty="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26</a:t>
            </a:fld>
            <a:endParaRPr kumimoji="1" lang="ja-JP" altLang="en-US"/>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962" y="2813808"/>
            <a:ext cx="2461315" cy="2421456"/>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77" y="4711490"/>
            <a:ext cx="1469756" cy="145602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340" y="3319397"/>
            <a:ext cx="2180495" cy="2154842"/>
          </a:xfrm>
          <a:prstGeom prst="rect">
            <a:avLst/>
          </a:prstGeom>
        </p:spPr>
      </p:pic>
      <p:cxnSp>
        <p:nvCxnSpPr>
          <p:cNvPr id="17" name="直線矢印コネクタ 16"/>
          <p:cNvCxnSpPr/>
          <p:nvPr/>
        </p:nvCxnSpPr>
        <p:spPr>
          <a:xfrm flipV="1">
            <a:off x="1874601" y="4258872"/>
            <a:ext cx="834919" cy="114246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1575626" y="4204628"/>
            <a:ext cx="695577" cy="80591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フリーフォーム 23"/>
          <p:cNvSpPr/>
          <p:nvPr/>
        </p:nvSpPr>
        <p:spPr>
          <a:xfrm>
            <a:off x="1012689" y="3810803"/>
            <a:ext cx="1417861" cy="1618191"/>
          </a:xfrm>
          <a:custGeom>
            <a:avLst/>
            <a:gdLst>
              <a:gd name="connsiteX0" fmla="*/ 92756 w 1417861"/>
              <a:gd name="connsiteY0" fmla="*/ 1618191 h 1618191"/>
              <a:gd name="connsiteX1" fmla="*/ 139251 w 1417861"/>
              <a:gd name="connsiteY1" fmla="*/ 246591 h 1618191"/>
              <a:gd name="connsiteX2" fmla="*/ 1417861 w 1417861"/>
              <a:gd name="connsiteY2" fmla="*/ 6368 h 1618191"/>
            </a:gdLst>
            <a:ahLst/>
            <a:cxnLst>
              <a:cxn ang="0">
                <a:pos x="connsiteX0" y="connsiteY0"/>
              </a:cxn>
              <a:cxn ang="0">
                <a:pos x="connsiteX1" y="connsiteY1"/>
              </a:cxn>
              <a:cxn ang="0">
                <a:pos x="connsiteX2" y="connsiteY2"/>
              </a:cxn>
            </a:cxnLst>
            <a:rect l="l" t="t" r="r" b="b"/>
            <a:pathLst>
              <a:path w="1417861" h="1618191">
                <a:moveTo>
                  <a:pt x="92756" y="1618191"/>
                </a:moveTo>
                <a:cubicBezTo>
                  <a:pt x="5578" y="1066709"/>
                  <a:pt x="-81600" y="515228"/>
                  <a:pt x="139251" y="246591"/>
                </a:cubicBezTo>
                <a:cubicBezTo>
                  <a:pt x="360102" y="-22046"/>
                  <a:pt x="888981" y="-7839"/>
                  <a:pt x="1417861" y="6368"/>
                </a:cubicBezTo>
              </a:path>
            </a:pathLst>
          </a:custGeom>
          <a:noFill/>
          <a:ln w="15875">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2321505" y="5484770"/>
            <a:ext cx="85804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2261233" y="5612731"/>
            <a:ext cx="2602523" cy="523220"/>
          </a:xfrm>
          <a:prstGeom prst="rect">
            <a:avLst/>
          </a:prstGeom>
          <a:noFill/>
        </p:spPr>
        <p:txBody>
          <a:bodyPr wrap="square" rtlCol="0">
            <a:spAutoFit/>
          </a:bodyPr>
          <a:lstStyle/>
          <a:p>
            <a:r>
              <a:rPr kumimoji="1" lang="ja-JP" altLang="en-US" sz="1400" dirty="0" smtClean="0"/>
              <a:t>・・・親子関係を表す</a:t>
            </a:r>
            <a:endParaRPr kumimoji="1" lang="en-US" altLang="ja-JP" sz="1400" dirty="0" smtClean="0"/>
          </a:p>
          <a:p>
            <a:r>
              <a:rPr lang="en-US" altLang="ja-JP" sz="1400" dirty="0"/>
              <a:t> </a:t>
            </a:r>
            <a:r>
              <a:rPr lang="en-US" altLang="ja-JP" sz="1400" dirty="0" smtClean="0"/>
              <a:t>      </a:t>
            </a:r>
            <a:r>
              <a:rPr lang="ja-JP" altLang="en-US" sz="1400" dirty="0" smtClean="0"/>
              <a:t>終点が親</a:t>
            </a:r>
            <a:r>
              <a:rPr lang="ja-JP" altLang="en-US" sz="1400" dirty="0"/>
              <a:t>ディレクトリ</a:t>
            </a:r>
            <a:r>
              <a:rPr lang="ja-JP" altLang="en-US" sz="1400" dirty="0" smtClean="0"/>
              <a:t>を表す</a:t>
            </a:r>
            <a:endParaRPr kumimoji="1" lang="ja-JP" altLang="en-US" sz="1400" dirty="0"/>
          </a:p>
        </p:txBody>
      </p:sp>
      <p:sp>
        <p:nvSpPr>
          <p:cNvPr id="27" name="右矢印 26"/>
          <p:cNvSpPr/>
          <p:nvPr/>
        </p:nvSpPr>
        <p:spPr>
          <a:xfrm>
            <a:off x="4566269" y="4029123"/>
            <a:ext cx="1940036" cy="39520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4470610" y="3214855"/>
            <a:ext cx="2183738" cy="646331"/>
          </a:xfrm>
          <a:prstGeom prst="rect">
            <a:avLst/>
          </a:prstGeom>
          <a:noFill/>
          <a:ln w="12700">
            <a:solidFill>
              <a:schemeClr val="tx1"/>
            </a:solidFill>
          </a:ln>
        </p:spPr>
        <p:txBody>
          <a:bodyPr wrap="square" rtlCol="0">
            <a:spAutoFit/>
          </a:bodyPr>
          <a:lstStyle/>
          <a:p>
            <a:pPr algn="ctr"/>
            <a:r>
              <a:rPr lang="ja-JP" altLang="en-US" dirty="0" smtClean="0"/>
              <a:t>親ディレクトリを</a:t>
            </a:r>
            <a:endParaRPr lang="en-US" altLang="ja-JP" dirty="0" smtClean="0"/>
          </a:p>
          <a:p>
            <a:pPr algn="ctr"/>
            <a:r>
              <a:rPr lang="ja-JP" altLang="en-US" dirty="0" smtClean="0"/>
              <a:t>比較しクラスタリング</a:t>
            </a:r>
            <a:endParaRPr kumimoji="1" lang="ja-JP" altLang="en-US" dirty="0"/>
          </a:p>
        </p:txBody>
      </p:sp>
      <p:sp>
        <p:nvSpPr>
          <p:cNvPr id="29" name="角丸四角形吹き出し 28"/>
          <p:cNvSpPr/>
          <p:nvPr/>
        </p:nvSpPr>
        <p:spPr>
          <a:xfrm>
            <a:off x="5204430" y="5339167"/>
            <a:ext cx="3013120" cy="1090548"/>
          </a:xfrm>
          <a:prstGeom prst="wedgeRoundRectCallout">
            <a:avLst>
              <a:gd name="adj1" fmla="val 26334"/>
              <a:gd name="adj2" fmla="val -7355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クラスタ：</a:t>
            </a:r>
            <a:endParaRPr kumimoji="1" lang="en-US" altLang="ja-JP" dirty="0" smtClean="0"/>
          </a:p>
          <a:p>
            <a:pPr algn="ctr"/>
            <a:r>
              <a:rPr lang="ja-JP" altLang="en-US" dirty="0"/>
              <a:t>親ディレクトリ</a:t>
            </a:r>
            <a:r>
              <a:rPr lang="ja-JP" altLang="en-US" dirty="0" smtClean="0"/>
              <a:t>が同じクラスタであるディレクトリ</a:t>
            </a:r>
            <a:r>
              <a:rPr kumimoji="1" lang="ja-JP" altLang="en-US" dirty="0" smtClean="0"/>
              <a:t>の集合</a:t>
            </a:r>
            <a:endParaRPr kumimoji="1" lang="ja-JP" altLang="en-US" dirty="0"/>
          </a:p>
        </p:txBody>
      </p:sp>
    </p:spTree>
    <p:extLst>
      <p:ext uri="{BB962C8B-B14F-4D97-AF65-F5344CB8AC3E}">
        <p14:creationId xmlns:p14="http://schemas.microsoft.com/office/powerpoint/2010/main" val="73910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72" y="2647255"/>
            <a:ext cx="2461315" cy="2421456"/>
          </a:xfrm>
          <a:prstGeom prst="rect">
            <a:avLst/>
          </a:prstGeom>
        </p:spPr>
      </p:pic>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265" y="3367198"/>
            <a:ext cx="2441662" cy="2474305"/>
          </a:xfrm>
          <a:prstGeom prst="rect">
            <a:avLst/>
          </a:prstGeom>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8987" y="4599838"/>
            <a:ext cx="1780359" cy="1823934"/>
          </a:xfrm>
          <a:prstGeom prst="rect">
            <a:avLst/>
          </a:prstGeom>
        </p:spPr>
      </p:pic>
      <p:sp>
        <p:nvSpPr>
          <p:cNvPr id="2" name="タイトル 1"/>
          <p:cNvSpPr>
            <a:spLocks noGrp="1"/>
          </p:cNvSpPr>
          <p:nvPr>
            <p:ph type="title"/>
          </p:nvPr>
        </p:nvSpPr>
        <p:spPr/>
        <p:txBody>
          <a:bodyPr/>
          <a:lstStyle/>
          <a:p>
            <a:r>
              <a:rPr kumimoji="1" lang="en-US" altLang="ja-JP" sz="3600" dirty="0" smtClean="0"/>
              <a:t>Step2.</a:t>
            </a:r>
            <a:r>
              <a:rPr kumimoji="1" lang="ja-JP" altLang="en-US" sz="3600" dirty="0" smtClean="0"/>
              <a:t>ファイルを持たない内部ディレクトリのクラスタリング</a:t>
            </a:r>
            <a:endParaRPr kumimoji="1" lang="ja-JP" altLang="en-US" sz="3600" dirty="0"/>
          </a:p>
        </p:txBody>
      </p:sp>
      <p:sp>
        <p:nvSpPr>
          <p:cNvPr id="3" name="コンテンツ プレースホルダー 2"/>
          <p:cNvSpPr>
            <a:spLocks noGrp="1"/>
          </p:cNvSpPr>
          <p:nvPr>
            <p:ph idx="1"/>
          </p:nvPr>
        </p:nvSpPr>
        <p:spPr/>
        <p:txBody>
          <a:bodyPr/>
          <a:lstStyle/>
          <a:p>
            <a:r>
              <a:rPr lang="ja-JP" altLang="en-US" sz="3000" dirty="0"/>
              <a:t>ディレクトリ間</a:t>
            </a:r>
            <a:r>
              <a:rPr lang="ja-JP" altLang="en-US" sz="3000" dirty="0" smtClean="0"/>
              <a:t>のサブディレクトリ</a:t>
            </a:r>
            <a:r>
              <a:rPr lang="ja-JP" altLang="en-US" sz="3000" dirty="0"/>
              <a:t>のクラスタ</a:t>
            </a:r>
            <a:r>
              <a:rPr lang="ja-JP" altLang="en-US" sz="3000" dirty="0" smtClean="0"/>
              <a:t>が     </a:t>
            </a:r>
            <a:r>
              <a:rPr lang="en-US" altLang="ja-JP" sz="3000" dirty="0" smtClean="0"/>
              <a:t>1</a:t>
            </a:r>
            <a:r>
              <a:rPr lang="ja-JP" altLang="en-US" sz="3000" dirty="0" smtClean="0"/>
              <a:t>つでも同じ</a:t>
            </a:r>
            <a:r>
              <a:rPr lang="ja-JP" altLang="en-US" sz="3000" dirty="0"/>
              <a:t>なら，同クラスタにクラスタリングする</a:t>
            </a:r>
          </a:p>
          <a:p>
            <a:pPr marL="0" indent="0">
              <a:buNone/>
            </a:pPr>
            <a:endParaRPr kumimoji="1" lang="ja-JP" altLang="en-US" sz="3000" dirty="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27</a:t>
            </a:fld>
            <a:endParaRPr kumimoji="1" lang="ja-JP" altLang="en-US"/>
          </a:p>
        </p:txBody>
      </p:sp>
      <p:sp>
        <p:nvSpPr>
          <p:cNvPr id="15" name="右矢印 14"/>
          <p:cNvSpPr/>
          <p:nvPr/>
        </p:nvSpPr>
        <p:spPr>
          <a:xfrm>
            <a:off x="4436934" y="3828232"/>
            <a:ext cx="1449092" cy="39520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069611" y="3044033"/>
            <a:ext cx="2183738" cy="646331"/>
          </a:xfrm>
          <a:prstGeom prst="rect">
            <a:avLst/>
          </a:prstGeom>
          <a:noFill/>
          <a:ln w="12700">
            <a:solidFill>
              <a:schemeClr val="tx1"/>
            </a:solidFill>
          </a:ln>
        </p:spPr>
        <p:txBody>
          <a:bodyPr wrap="square" rtlCol="0">
            <a:spAutoFit/>
          </a:bodyPr>
          <a:lstStyle/>
          <a:p>
            <a:pPr algn="ctr"/>
            <a:r>
              <a:rPr lang="ja-JP" altLang="en-US" dirty="0"/>
              <a:t>サブ</a:t>
            </a:r>
            <a:r>
              <a:rPr lang="ja-JP" altLang="en-US" dirty="0" smtClean="0"/>
              <a:t>ディレクトリを</a:t>
            </a:r>
            <a:endParaRPr lang="en-US" altLang="ja-JP" dirty="0" smtClean="0"/>
          </a:p>
          <a:p>
            <a:pPr algn="ctr"/>
            <a:r>
              <a:rPr lang="ja-JP" altLang="en-US" dirty="0" smtClean="0"/>
              <a:t>比較しクラスタリング</a:t>
            </a:r>
            <a:endParaRPr kumimoji="1" lang="ja-JP" altLang="en-US" dirty="0"/>
          </a:p>
        </p:txBody>
      </p:sp>
      <p:sp>
        <p:nvSpPr>
          <p:cNvPr id="22" name="円/楕円 21"/>
          <p:cNvSpPr/>
          <p:nvPr/>
        </p:nvSpPr>
        <p:spPr>
          <a:xfrm rot="1273004">
            <a:off x="2763720" y="5364720"/>
            <a:ext cx="1861674" cy="86790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1733020" y="4843220"/>
            <a:ext cx="1064425" cy="744645"/>
          </a:xfrm>
          <a:custGeom>
            <a:avLst/>
            <a:gdLst>
              <a:gd name="connsiteX0" fmla="*/ 1064425 w 1064425"/>
              <a:gd name="connsiteY0" fmla="*/ 705173 h 744645"/>
              <a:gd name="connsiteX1" fmla="*/ 165523 w 1064425"/>
              <a:gd name="connsiteY1" fmla="*/ 666427 h 744645"/>
              <a:gd name="connsiteX2" fmla="*/ 2791 w 1064425"/>
              <a:gd name="connsiteY2" fmla="*/ 0 h 744645"/>
            </a:gdLst>
            <a:ahLst/>
            <a:cxnLst>
              <a:cxn ang="0">
                <a:pos x="connsiteX0" y="connsiteY0"/>
              </a:cxn>
              <a:cxn ang="0">
                <a:pos x="connsiteX1" y="connsiteY1"/>
              </a:cxn>
              <a:cxn ang="0">
                <a:pos x="connsiteX2" y="connsiteY2"/>
              </a:cxn>
            </a:cxnLst>
            <a:rect l="l" t="t" r="r" b="b"/>
            <a:pathLst>
              <a:path w="1064425" h="744645">
                <a:moveTo>
                  <a:pt x="1064425" y="705173"/>
                </a:moveTo>
                <a:cubicBezTo>
                  <a:pt x="703443" y="744564"/>
                  <a:pt x="342462" y="783956"/>
                  <a:pt x="165523" y="666427"/>
                </a:cubicBezTo>
                <a:cubicBezTo>
                  <a:pt x="-11416" y="548898"/>
                  <a:pt x="-4313" y="274449"/>
                  <a:pt x="2791" y="0"/>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27"/>
          <p:cNvSpPr/>
          <p:nvPr/>
        </p:nvSpPr>
        <p:spPr>
          <a:xfrm>
            <a:off x="706583" y="4231037"/>
            <a:ext cx="2052116" cy="1564806"/>
          </a:xfrm>
          <a:custGeom>
            <a:avLst/>
            <a:gdLst>
              <a:gd name="connsiteX0" fmla="*/ 2052116 w 2052116"/>
              <a:gd name="connsiteY0" fmla="*/ 1317356 h 1564806"/>
              <a:gd name="connsiteX1" fmla="*/ 138075 w 2052116"/>
              <a:gd name="connsiteY1" fmla="*/ 1464590 h 1564806"/>
              <a:gd name="connsiteX2" fmla="*/ 300807 w 2052116"/>
              <a:gd name="connsiteY2" fmla="*/ 0 h 1564806"/>
            </a:gdLst>
            <a:ahLst/>
            <a:cxnLst>
              <a:cxn ang="0">
                <a:pos x="connsiteX0" y="connsiteY0"/>
              </a:cxn>
              <a:cxn ang="0">
                <a:pos x="connsiteX1" y="connsiteY1"/>
              </a:cxn>
              <a:cxn ang="0">
                <a:pos x="connsiteX2" y="connsiteY2"/>
              </a:cxn>
            </a:cxnLst>
            <a:rect l="l" t="t" r="r" b="b"/>
            <a:pathLst>
              <a:path w="2052116" h="1564806">
                <a:moveTo>
                  <a:pt x="2052116" y="1317356"/>
                </a:moveTo>
                <a:cubicBezTo>
                  <a:pt x="1241038" y="1500752"/>
                  <a:pt x="429960" y="1684149"/>
                  <a:pt x="138075" y="1464590"/>
                </a:cubicBezTo>
                <a:cubicBezTo>
                  <a:pt x="-153810" y="1245031"/>
                  <a:pt x="73498" y="622515"/>
                  <a:pt x="300807" y="0"/>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rot="1591615">
            <a:off x="3048217" y="4585968"/>
            <a:ext cx="1766807" cy="9654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a:stCxn id="29" idx="2"/>
          </p:cNvCxnSpPr>
          <p:nvPr/>
        </p:nvCxnSpPr>
        <p:spPr>
          <a:xfrm flipH="1" flipV="1">
            <a:off x="2797445" y="4029559"/>
            <a:ext cx="343772" cy="6446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023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smtClean="0"/>
              <a:t>問題点</a:t>
            </a:r>
            <a:endParaRPr kumimoji="1" lang="ja-JP" altLang="en-US" sz="4400" dirty="0"/>
          </a:p>
        </p:txBody>
      </p:sp>
      <p:sp>
        <p:nvSpPr>
          <p:cNvPr id="3" name="コンテンツ プレースホルダー 2"/>
          <p:cNvSpPr>
            <a:spLocks noGrp="1"/>
          </p:cNvSpPr>
          <p:nvPr>
            <p:ph idx="1"/>
          </p:nvPr>
        </p:nvSpPr>
        <p:spPr/>
        <p:txBody>
          <a:bodyPr/>
          <a:lstStyle/>
          <a:p>
            <a:r>
              <a:rPr lang="ja-JP" altLang="en-US" sz="3200" dirty="0" smtClean="0"/>
              <a:t>プロダクト間でディレクトリの移動やリネームが行われた場合，対応したディレクトリを見つけ出すことは困難である．</a:t>
            </a:r>
            <a:endParaRPr lang="en-US" altLang="ja-JP" sz="3200" dirty="0" smtClean="0"/>
          </a:p>
          <a:p>
            <a:r>
              <a:rPr kumimoji="1" lang="en-US" altLang="ja-JP" sz="3200" dirty="0" err="1" smtClean="0"/>
              <a:t>Holten</a:t>
            </a:r>
            <a:r>
              <a:rPr lang="en-US" altLang="ja-JP" sz="3200" dirty="0" err="1" smtClean="0"/>
              <a:t>&amp;Wijk</a:t>
            </a:r>
            <a:r>
              <a:rPr lang="ja-JP" altLang="en-US" sz="3200" dirty="0" smtClean="0"/>
              <a:t>は，</a:t>
            </a:r>
            <a:r>
              <a:rPr lang="en-US" altLang="ja-JP" sz="3200" dirty="0" smtClean="0"/>
              <a:t>2</a:t>
            </a:r>
            <a:r>
              <a:rPr lang="ja-JP" altLang="en-US" sz="3200" dirty="0" smtClean="0"/>
              <a:t>プロダクト間のディレクトリ構造の対応関係を可視化する技術を開発した</a:t>
            </a:r>
            <a:r>
              <a:rPr lang="en-US" altLang="ja-JP" sz="3200" dirty="0" smtClean="0"/>
              <a:t>[5]</a:t>
            </a:r>
            <a:endParaRPr kumimoji="1" lang="ja-JP" altLang="en-US" sz="3200" dirty="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28</a:t>
            </a:fld>
            <a:endParaRPr kumimoji="1" lang="ja-JP" altLang="en-US"/>
          </a:p>
        </p:txBody>
      </p:sp>
    </p:spTree>
    <p:extLst>
      <p:ext uri="{BB962C8B-B14F-4D97-AF65-F5344CB8AC3E}">
        <p14:creationId xmlns:p14="http://schemas.microsoft.com/office/powerpoint/2010/main" val="50040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400" dirty="0"/>
              <a:t>手法の</a:t>
            </a:r>
            <a:r>
              <a:rPr lang="ja-JP" altLang="en-US" sz="4400" dirty="0" smtClean="0"/>
              <a:t>説明</a:t>
            </a:r>
            <a:r>
              <a:rPr lang="en-US" altLang="ja-JP" sz="4400" dirty="0" smtClean="0"/>
              <a:t>(2/2)</a:t>
            </a:r>
            <a:endParaRPr kumimoji="1" lang="ja-JP" altLang="en-US" sz="4400" dirty="0"/>
          </a:p>
        </p:txBody>
      </p:sp>
      <p:sp>
        <p:nvSpPr>
          <p:cNvPr id="3" name="コンテンツ プレースホルダー 2"/>
          <p:cNvSpPr>
            <a:spLocks noGrp="1"/>
          </p:cNvSpPr>
          <p:nvPr>
            <p:ph idx="1"/>
          </p:nvPr>
        </p:nvSpPr>
        <p:spPr/>
        <p:txBody>
          <a:bodyPr/>
          <a:lstStyle/>
          <a:p>
            <a:pPr marL="457200" indent="-457200">
              <a:buFont typeface="+mj-lt"/>
              <a:buAutoNum type="arabicPeriod" startAt="3"/>
            </a:pPr>
            <a:r>
              <a:rPr lang="ja-JP" altLang="en-US" dirty="0"/>
              <a:t>それぞれのクラスタをディレクトリ構造をなすように構築</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29</a:t>
            </a:fld>
            <a:endParaRPr kumimoji="1" lang="ja-JP" altLang="en-US"/>
          </a:p>
        </p:txBody>
      </p:sp>
      <p:sp>
        <p:nvSpPr>
          <p:cNvPr id="6" name="右矢印 5"/>
          <p:cNvSpPr/>
          <p:nvPr/>
        </p:nvSpPr>
        <p:spPr>
          <a:xfrm>
            <a:off x="4017862" y="3350001"/>
            <a:ext cx="1538353" cy="39520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319" y="2296736"/>
            <a:ext cx="1751308" cy="2476988"/>
          </a:xfrm>
          <a:prstGeom prst="rect">
            <a:avLst/>
          </a:prstGeom>
        </p:spPr>
      </p:pic>
      <p:sp>
        <p:nvSpPr>
          <p:cNvPr id="8" name="テキスト ボックス 7"/>
          <p:cNvSpPr txBox="1"/>
          <p:nvPr/>
        </p:nvSpPr>
        <p:spPr>
          <a:xfrm>
            <a:off x="995706" y="4502425"/>
            <a:ext cx="2154676" cy="307777"/>
          </a:xfrm>
          <a:prstGeom prst="rect">
            <a:avLst/>
          </a:prstGeom>
          <a:noFill/>
        </p:spPr>
        <p:txBody>
          <a:bodyPr wrap="square" rtlCol="0">
            <a:spAutoFit/>
          </a:bodyPr>
          <a:lstStyle/>
          <a:p>
            <a:pPr algn="ctr"/>
            <a:r>
              <a:rPr kumimoji="1" lang="ja-JP" altLang="en-US" sz="1400" dirty="0" smtClean="0"/>
              <a:t>クラスタリング結果</a:t>
            </a:r>
            <a:endParaRPr kumimoji="1" lang="ja-JP" altLang="en-US" sz="1400" dirty="0"/>
          </a:p>
        </p:txBody>
      </p:sp>
      <p:sp>
        <p:nvSpPr>
          <p:cNvPr id="9" name="テキスト ボックス 8"/>
          <p:cNvSpPr txBox="1"/>
          <p:nvPr/>
        </p:nvSpPr>
        <p:spPr>
          <a:xfrm>
            <a:off x="3211028" y="2296736"/>
            <a:ext cx="2710832" cy="923330"/>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smtClean="0"/>
              <a:t>Step3.</a:t>
            </a:r>
          </a:p>
          <a:p>
            <a:r>
              <a:rPr kumimoji="1" lang="ja-JP" altLang="en-US" dirty="0" smtClean="0"/>
              <a:t>クラスタを</a:t>
            </a:r>
            <a:endParaRPr kumimoji="1" lang="en-US" altLang="ja-JP" dirty="0" smtClean="0"/>
          </a:p>
          <a:p>
            <a:r>
              <a:rPr kumimoji="1" lang="ja-JP" altLang="en-US" dirty="0" smtClean="0"/>
              <a:t>ディレクトリ構造へ構築</a:t>
            </a:r>
            <a:endParaRPr kumimoji="1" lang="en-US" altLang="ja-JP" dirty="0" smtClean="0"/>
          </a:p>
        </p:txBody>
      </p:sp>
      <p:sp>
        <p:nvSpPr>
          <p:cNvPr id="10" name="テキスト ボックス 9"/>
          <p:cNvSpPr txBox="1"/>
          <p:nvPr/>
        </p:nvSpPr>
        <p:spPr>
          <a:xfrm>
            <a:off x="6230319" y="4773724"/>
            <a:ext cx="2154676" cy="307777"/>
          </a:xfrm>
          <a:prstGeom prst="rect">
            <a:avLst/>
          </a:prstGeom>
          <a:noFill/>
        </p:spPr>
        <p:txBody>
          <a:bodyPr wrap="square" rtlCol="0">
            <a:spAutoFit/>
          </a:bodyPr>
          <a:lstStyle/>
          <a:p>
            <a:pPr algn="ctr"/>
            <a:r>
              <a:rPr kumimoji="1" lang="ja-JP" altLang="en-US" sz="1400" dirty="0" smtClean="0"/>
              <a:t>構築結果</a:t>
            </a:r>
            <a:endParaRPr kumimoji="1" lang="ja-JP" altLang="en-US" sz="1400" dirty="0"/>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959" y="2194762"/>
            <a:ext cx="2778423" cy="2310477"/>
          </a:xfrm>
          <a:prstGeom prst="rect">
            <a:avLst/>
          </a:prstGeom>
        </p:spPr>
      </p:pic>
    </p:spTree>
    <p:extLst>
      <p:ext uri="{BB962C8B-B14F-4D97-AF65-F5344CB8AC3E}">
        <p14:creationId xmlns:p14="http://schemas.microsoft.com/office/powerpoint/2010/main" val="390051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400" dirty="0"/>
              <a:t>類似プロダクトの比較</a:t>
            </a:r>
            <a:endParaRPr kumimoji="1" lang="ja-JP" altLang="en-US" sz="4000" dirty="0"/>
          </a:p>
        </p:txBody>
      </p:sp>
      <p:sp>
        <p:nvSpPr>
          <p:cNvPr id="3" name="コンテンツ プレースホルダー 2"/>
          <p:cNvSpPr>
            <a:spLocks noGrp="1"/>
          </p:cNvSpPr>
          <p:nvPr>
            <p:ph idx="1"/>
          </p:nvPr>
        </p:nvSpPr>
        <p:spPr/>
        <p:txBody>
          <a:bodyPr/>
          <a:lstStyle/>
          <a:p>
            <a:r>
              <a:rPr kumimoji="1" lang="ja-JP" altLang="en-US" sz="3200" dirty="0" smtClean="0"/>
              <a:t>機能拡張やバグ修正などのコストが増加し，プロダクトの比較が必要となる</a:t>
            </a:r>
            <a:endParaRPr kumimoji="1" lang="en-US" altLang="ja-JP" sz="3200" dirty="0" smtClean="0"/>
          </a:p>
          <a:p>
            <a:r>
              <a:rPr lang="en-US" altLang="ja-JP" sz="3200" dirty="0" err="1" smtClean="0"/>
              <a:t>Jonge</a:t>
            </a:r>
            <a:r>
              <a:rPr lang="ja-JP" altLang="en-US" sz="3200" dirty="0"/>
              <a:t>は</a:t>
            </a:r>
            <a:r>
              <a:rPr lang="ja-JP" altLang="en-US" sz="3200" dirty="0" smtClean="0"/>
              <a:t>，プロダクト内の</a:t>
            </a:r>
            <a:r>
              <a:rPr lang="en-US" altLang="ja-JP" sz="3200" dirty="0" smtClean="0"/>
              <a:t>1</a:t>
            </a:r>
            <a:r>
              <a:rPr lang="ja-JP" altLang="en-US" sz="3200" dirty="0" err="1" smtClean="0"/>
              <a:t>つの</a:t>
            </a:r>
            <a:r>
              <a:rPr lang="ja-JP" altLang="en-US" sz="3200" dirty="0" smtClean="0"/>
              <a:t>機能に</a:t>
            </a:r>
            <a:r>
              <a:rPr lang="ja-JP" altLang="en-US" sz="3200" dirty="0"/>
              <a:t>当たるファイル群が，</a:t>
            </a:r>
            <a:r>
              <a:rPr lang="en-US" altLang="ja-JP" sz="3200" dirty="0"/>
              <a:t>1</a:t>
            </a:r>
            <a:r>
              <a:rPr lang="ja-JP" altLang="en-US" sz="3200" dirty="0"/>
              <a:t>ディレクトリに格納される事が多いことを明らかにした</a:t>
            </a:r>
            <a:r>
              <a:rPr lang="en-US" altLang="ja-JP" sz="3200" dirty="0" smtClean="0"/>
              <a:t>[1]</a:t>
            </a:r>
            <a:endParaRPr lang="en-US" altLang="ja-JP" sz="3200" dirty="0"/>
          </a:p>
          <a:p>
            <a:endParaRPr kumimoji="1" lang="ja-JP" altLang="en-US" sz="3200" dirty="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3</a:t>
            </a:fld>
            <a:endParaRPr kumimoji="1" lang="ja-JP" altLang="en-US"/>
          </a:p>
        </p:txBody>
      </p:sp>
      <p:sp>
        <p:nvSpPr>
          <p:cNvPr id="5" name="テキスト ボックス 4"/>
          <p:cNvSpPr txBox="1"/>
          <p:nvPr/>
        </p:nvSpPr>
        <p:spPr>
          <a:xfrm>
            <a:off x="1340834" y="4416953"/>
            <a:ext cx="6451220" cy="1200329"/>
          </a:xfrm>
          <a:prstGeom prst="rect">
            <a:avLst/>
          </a:prstGeom>
          <a:noFill/>
          <a:ln w="12700">
            <a:solidFill>
              <a:srgbClr val="333333"/>
            </a:solidFill>
          </a:ln>
        </p:spPr>
        <p:txBody>
          <a:bodyPr wrap="square" rtlCol="0">
            <a:spAutoFit/>
          </a:bodyPr>
          <a:lstStyle/>
          <a:p>
            <a:pPr algn="ctr"/>
            <a:r>
              <a:rPr kumimoji="1" lang="ja-JP" altLang="en-US" sz="3600" dirty="0" smtClean="0">
                <a:solidFill>
                  <a:schemeClr val="accent2">
                    <a:lumMod val="75000"/>
                  </a:schemeClr>
                </a:solidFill>
              </a:rPr>
              <a:t>類似プロダクトの</a:t>
            </a:r>
            <a:endParaRPr kumimoji="1" lang="en-US" altLang="ja-JP" sz="3600" dirty="0" smtClean="0">
              <a:solidFill>
                <a:schemeClr val="accent2">
                  <a:lumMod val="75000"/>
                </a:schemeClr>
              </a:solidFill>
            </a:endParaRPr>
          </a:p>
          <a:p>
            <a:pPr algn="ctr"/>
            <a:r>
              <a:rPr kumimoji="1" lang="ja-JP" altLang="en-US" sz="3600" dirty="0" smtClean="0">
                <a:solidFill>
                  <a:schemeClr val="accent2">
                    <a:lumMod val="75000"/>
                  </a:schemeClr>
                </a:solidFill>
              </a:rPr>
              <a:t>ディレクトリ単位での比較が重要</a:t>
            </a:r>
            <a:endParaRPr kumimoji="1" lang="ja-JP" altLang="en-US" sz="3600" dirty="0">
              <a:solidFill>
                <a:schemeClr val="accent2">
                  <a:lumMod val="75000"/>
                </a:schemeClr>
              </a:solidFill>
            </a:endParaRPr>
          </a:p>
        </p:txBody>
      </p:sp>
      <p:sp>
        <p:nvSpPr>
          <p:cNvPr id="6" name="テキスト ボックス 5"/>
          <p:cNvSpPr txBox="1"/>
          <p:nvPr/>
        </p:nvSpPr>
        <p:spPr>
          <a:xfrm>
            <a:off x="1783080" y="5907024"/>
            <a:ext cx="6089904" cy="584775"/>
          </a:xfrm>
          <a:prstGeom prst="rect">
            <a:avLst/>
          </a:prstGeom>
          <a:noFill/>
          <a:ln>
            <a:solidFill>
              <a:srgbClr val="000000"/>
            </a:solidFill>
          </a:ln>
        </p:spPr>
        <p:txBody>
          <a:bodyPr wrap="square" rtlCol="0">
            <a:spAutoFit/>
          </a:bodyPr>
          <a:lstStyle/>
          <a:p>
            <a:r>
              <a:rPr lang="en-US" altLang="ja-JP" sz="1600" dirty="0"/>
              <a:t>[1] </a:t>
            </a:r>
            <a:r>
              <a:rPr lang="en-US" altLang="ja-JP" sz="1600" dirty="0" err="1"/>
              <a:t>Merijn</a:t>
            </a:r>
            <a:r>
              <a:rPr lang="en-US" altLang="ja-JP" sz="1600" dirty="0"/>
              <a:t> de </a:t>
            </a:r>
            <a:r>
              <a:rPr lang="en-US" altLang="ja-JP" sz="1600" dirty="0" err="1"/>
              <a:t>Jonge</a:t>
            </a:r>
            <a:r>
              <a:rPr lang="en-US" altLang="ja-JP" sz="1600" dirty="0"/>
              <a:t>. Build-level components. </a:t>
            </a:r>
            <a:endParaRPr lang="en-US" altLang="ja-JP" sz="1600" dirty="0" smtClean="0"/>
          </a:p>
          <a:p>
            <a:r>
              <a:rPr lang="en-US" altLang="ja-JP" sz="1600" dirty="0" smtClean="0"/>
              <a:t>IEEE </a:t>
            </a:r>
            <a:r>
              <a:rPr lang="en-US" altLang="ja-JP" sz="1600" dirty="0"/>
              <a:t>Transactions on Software </a:t>
            </a:r>
            <a:r>
              <a:rPr lang="en-US" altLang="ja-JP" sz="1600" dirty="0" smtClean="0"/>
              <a:t>Engineering,  </a:t>
            </a:r>
            <a:r>
              <a:rPr lang="en-US" altLang="ja-JP" sz="1600" dirty="0"/>
              <a:t>2005.</a:t>
            </a:r>
            <a:endParaRPr kumimoji="1" lang="ja-JP" altLang="en-US" sz="1600" dirty="0"/>
          </a:p>
        </p:txBody>
      </p:sp>
    </p:spTree>
    <p:extLst>
      <p:ext uri="{BB962C8B-B14F-4D97-AF65-F5344CB8AC3E}">
        <p14:creationId xmlns:p14="http://schemas.microsoft.com/office/powerpoint/2010/main" val="2277950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6380" y="4011976"/>
            <a:ext cx="1219661" cy="1014244"/>
          </a:xfrm>
          <a:prstGeom prst="rect">
            <a:avLst/>
          </a:prstGeom>
        </p:spPr>
      </p:pic>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7215" y="3838723"/>
            <a:ext cx="1010075" cy="1140580"/>
          </a:xfrm>
          <a:prstGeom prst="rect">
            <a:avLst/>
          </a:prstGeom>
        </p:spPr>
      </p:pic>
      <p:sp>
        <p:nvSpPr>
          <p:cNvPr id="2" name="タイトル 1"/>
          <p:cNvSpPr>
            <a:spLocks noGrp="1"/>
          </p:cNvSpPr>
          <p:nvPr>
            <p:ph type="title"/>
          </p:nvPr>
        </p:nvSpPr>
        <p:spPr/>
        <p:txBody>
          <a:bodyPr/>
          <a:lstStyle/>
          <a:p>
            <a:r>
              <a:rPr kumimoji="1" lang="ja-JP" altLang="en-US" sz="4400" dirty="0" smtClean="0"/>
              <a:t>手法の説明</a:t>
            </a:r>
            <a:endParaRPr kumimoji="1" lang="ja-JP" altLang="en-US" sz="4400" dirty="0"/>
          </a:p>
        </p:txBody>
      </p:sp>
      <p:sp>
        <p:nvSpPr>
          <p:cNvPr id="3" name="コンテンツ プレースホルダー 2"/>
          <p:cNvSpPr>
            <a:spLocks noGrp="1"/>
          </p:cNvSpPr>
          <p:nvPr>
            <p:ph idx="1"/>
          </p:nvPr>
        </p:nvSpPr>
        <p:spPr>
          <a:xfrm>
            <a:off x="457200" y="1600202"/>
            <a:ext cx="8229600" cy="2051365"/>
          </a:xfrm>
        </p:spPr>
        <p:txBody>
          <a:bodyPr/>
          <a:lstStyle/>
          <a:p>
            <a:pPr marL="457200" indent="-457200">
              <a:buFont typeface="+mj-lt"/>
              <a:buAutoNum type="arabicPeriod"/>
            </a:pPr>
            <a:r>
              <a:rPr kumimoji="1" lang="ja-JP" altLang="en-US" dirty="0" smtClean="0"/>
              <a:t>複数のプロダクトを入力し，ディレクトリを条件によって</a:t>
            </a:r>
            <a:r>
              <a:rPr kumimoji="1" lang="en-US" altLang="ja-JP" dirty="0" smtClean="0"/>
              <a:t>3</a:t>
            </a:r>
            <a:r>
              <a:rPr kumimoji="1" lang="ja-JP" altLang="en-US" dirty="0" smtClean="0"/>
              <a:t>つに分類する</a:t>
            </a:r>
            <a:endParaRPr kumimoji="1" lang="en-US" altLang="ja-JP" dirty="0" smtClean="0"/>
          </a:p>
          <a:p>
            <a:pPr marL="457200" indent="-457200">
              <a:buFont typeface="+mj-lt"/>
              <a:buAutoNum type="arabicPeriod"/>
            </a:pPr>
            <a:r>
              <a:rPr lang="ja-JP" altLang="en-US" dirty="0" smtClean="0"/>
              <a:t>それぞれの分類において，ファイル内容に基づいて対応しているディレクトリをクラスタリングする</a:t>
            </a:r>
            <a:endParaRPr lang="en-US" altLang="ja-JP" dirty="0" smtClean="0"/>
          </a:p>
          <a:p>
            <a:pPr marL="457200" indent="-457200">
              <a:buFont typeface="+mj-lt"/>
              <a:buAutoNum type="arabicPeriod"/>
            </a:pPr>
            <a:r>
              <a:rPr lang="ja-JP" altLang="en-US" dirty="0"/>
              <a:t>それぞれのクラスタをディレクトリ構造をなすように構築</a:t>
            </a:r>
          </a:p>
          <a:p>
            <a:pPr marL="457200" indent="-457200">
              <a:buFont typeface="+mj-lt"/>
              <a:buAutoNum type="arabicPeriod"/>
            </a:pPr>
            <a:endParaRPr lang="en-US" altLang="ja-JP" dirty="0" smtClean="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30</a:t>
            </a:fld>
            <a:endParaRPr kumimoji="1" lang="ja-JP" altLang="en-US" dirty="0"/>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249" y="4194157"/>
            <a:ext cx="441384" cy="511419"/>
          </a:xfrm>
          <a:prstGeom prst="rect">
            <a:avLst/>
          </a:prstGeom>
          <a:noFill/>
          <a:ln>
            <a:solidFill>
              <a:schemeClr val="tx1"/>
            </a:solidFill>
          </a:ln>
        </p:spPr>
      </p:pic>
      <p:sp>
        <p:nvSpPr>
          <p:cNvPr id="12" name="テキスト ボックス 11"/>
          <p:cNvSpPr txBox="1"/>
          <p:nvPr/>
        </p:nvSpPr>
        <p:spPr>
          <a:xfrm>
            <a:off x="313279" y="4867986"/>
            <a:ext cx="1114260" cy="523220"/>
          </a:xfrm>
          <a:prstGeom prst="rect">
            <a:avLst/>
          </a:prstGeom>
          <a:noFill/>
          <a:ln>
            <a:noFill/>
          </a:ln>
        </p:spPr>
        <p:txBody>
          <a:bodyPr wrap="square" rtlCol="0">
            <a:spAutoFit/>
          </a:bodyPr>
          <a:lstStyle/>
          <a:p>
            <a:pPr algn="ctr"/>
            <a:r>
              <a:rPr lang="ja-JP" altLang="en-US" sz="1400" dirty="0" smtClean="0"/>
              <a:t>プロダクト</a:t>
            </a:r>
            <a:endParaRPr lang="en-US" altLang="ja-JP" sz="1400" dirty="0" smtClean="0"/>
          </a:p>
          <a:p>
            <a:pPr algn="ctr"/>
            <a:r>
              <a:rPr kumimoji="1" lang="ja-JP" altLang="en-US" sz="1400" dirty="0"/>
              <a:t>ソースコード</a:t>
            </a:r>
          </a:p>
        </p:txBody>
      </p:sp>
      <p:sp>
        <p:nvSpPr>
          <p:cNvPr id="13" name="テキスト ボックス 12"/>
          <p:cNvSpPr txBox="1"/>
          <p:nvPr/>
        </p:nvSpPr>
        <p:spPr>
          <a:xfrm>
            <a:off x="3141111" y="4947678"/>
            <a:ext cx="997997" cy="307777"/>
          </a:xfrm>
          <a:prstGeom prst="rect">
            <a:avLst/>
          </a:prstGeom>
          <a:noFill/>
        </p:spPr>
        <p:txBody>
          <a:bodyPr wrap="square" rtlCol="0">
            <a:spAutoFit/>
          </a:bodyPr>
          <a:lstStyle/>
          <a:p>
            <a:pPr algn="ctr"/>
            <a:r>
              <a:rPr lang="ja-JP" altLang="en-US" sz="1400" dirty="0"/>
              <a:t>分類結果</a:t>
            </a:r>
            <a:endParaRPr kumimoji="1" lang="ja-JP" altLang="en-US" sz="1400" dirty="0"/>
          </a:p>
        </p:txBody>
      </p:sp>
      <p:sp>
        <p:nvSpPr>
          <p:cNvPr id="14" name="テキスト ボックス 13"/>
          <p:cNvSpPr txBox="1"/>
          <p:nvPr/>
        </p:nvSpPr>
        <p:spPr>
          <a:xfrm>
            <a:off x="1427539" y="3834130"/>
            <a:ext cx="1604255" cy="523220"/>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400" dirty="0" smtClean="0"/>
              <a:t>Step1.</a:t>
            </a:r>
          </a:p>
          <a:p>
            <a:r>
              <a:rPr lang="ja-JP" altLang="en-US" sz="1400" dirty="0"/>
              <a:t>ディレクトリの分類</a:t>
            </a:r>
            <a:endParaRPr kumimoji="1" lang="en-US" altLang="ja-JP" sz="1400" dirty="0" smtClean="0"/>
          </a:p>
        </p:txBody>
      </p:sp>
      <p:sp>
        <p:nvSpPr>
          <p:cNvPr id="15" name="右矢印 14"/>
          <p:cNvSpPr/>
          <p:nvPr/>
        </p:nvSpPr>
        <p:spPr>
          <a:xfrm>
            <a:off x="1885842" y="4484165"/>
            <a:ext cx="548873" cy="221411"/>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287886" y="3803366"/>
            <a:ext cx="2291905" cy="523220"/>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400" dirty="0" smtClean="0"/>
              <a:t>Step2.</a:t>
            </a:r>
          </a:p>
          <a:p>
            <a:r>
              <a:rPr lang="ja-JP" altLang="en-US" sz="1400" dirty="0" smtClean="0"/>
              <a:t>ディレクトリの</a:t>
            </a:r>
            <a:r>
              <a:rPr lang="ja-JP" altLang="en-US" sz="1400" dirty="0"/>
              <a:t>クラスタリング</a:t>
            </a:r>
            <a:endParaRPr kumimoji="1" lang="en-US" altLang="ja-JP" sz="1400" dirty="0" smtClean="0"/>
          </a:p>
        </p:txBody>
      </p:sp>
      <p:sp>
        <p:nvSpPr>
          <p:cNvPr id="17" name="テキスト ボックス 16"/>
          <p:cNvSpPr txBox="1"/>
          <p:nvPr/>
        </p:nvSpPr>
        <p:spPr>
          <a:xfrm>
            <a:off x="6764490" y="5001752"/>
            <a:ext cx="1605644" cy="307777"/>
          </a:xfrm>
          <a:prstGeom prst="rect">
            <a:avLst/>
          </a:prstGeom>
          <a:noFill/>
        </p:spPr>
        <p:txBody>
          <a:bodyPr wrap="square" rtlCol="0">
            <a:spAutoFit/>
          </a:bodyPr>
          <a:lstStyle/>
          <a:p>
            <a:pPr algn="ctr"/>
            <a:r>
              <a:rPr kumimoji="1" lang="ja-JP" altLang="en-US" sz="1400" dirty="0" smtClean="0"/>
              <a:t>クラスタリング結果</a:t>
            </a:r>
            <a:endParaRPr kumimoji="1" lang="ja-JP" altLang="en-US" sz="1400" dirty="0"/>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010" y="4263389"/>
            <a:ext cx="441384" cy="511419"/>
          </a:xfrm>
          <a:prstGeom prst="rect">
            <a:avLst/>
          </a:prstGeom>
          <a:noFill/>
          <a:ln>
            <a:solidFill>
              <a:schemeClr val="tx1"/>
            </a:solidFill>
          </a:ln>
        </p:spPr>
      </p:pic>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562" y="4332621"/>
            <a:ext cx="441384" cy="511419"/>
          </a:xfrm>
          <a:prstGeom prst="rect">
            <a:avLst/>
          </a:prstGeom>
          <a:noFill/>
          <a:ln>
            <a:solidFill>
              <a:schemeClr val="tx1"/>
            </a:solidFill>
          </a:ln>
        </p:spPr>
      </p:pic>
      <p:sp>
        <p:nvSpPr>
          <p:cNvPr id="22" name="右矢印 21"/>
          <p:cNvSpPr/>
          <p:nvPr/>
        </p:nvSpPr>
        <p:spPr>
          <a:xfrm>
            <a:off x="5159401" y="4519098"/>
            <a:ext cx="548873" cy="221411"/>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5311" y="5391206"/>
            <a:ext cx="846486" cy="1197240"/>
          </a:xfrm>
          <a:prstGeom prst="rect">
            <a:avLst/>
          </a:prstGeom>
        </p:spPr>
      </p:pic>
      <p:sp>
        <p:nvSpPr>
          <p:cNvPr id="25" name="テキスト ボックス 24"/>
          <p:cNvSpPr txBox="1"/>
          <p:nvPr/>
        </p:nvSpPr>
        <p:spPr>
          <a:xfrm>
            <a:off x="6286978" y="5676771"/>
            <a:ext cx="1948373" cy="738664"/>
          </a:xfrm>
          <a:prstGeom prst="rect">
            <a:avLst/>
          </a:prstGeom>
          <a:ln w="12700"/>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400" dirty="0" smtClean="0"/>
              <a:t>Step3.</a:t>
            </a:r>
          </a:p>
          <a:p>
            <a:r>
              <a:rPr kumimoji="1" lang="ja-JP" altLang="en-US" sz="1400" dirty="0" smtClean="0"/>
              <a:t>クラスタを</a:t>
            </a:r>
            <a:endParaRPr kumimoji="1" lang="en-US" altLang="ja-JP" sz="1400" dirty="0" smtClean="0"/>
          </a:p>
          <a:p>
            <a:r>
              <a:rPr kumimoji="1" lang="ja-JP" altLang="en-US" sz="1400" dirty="0" smtClean="0"/>
              <a:t>ディレクトリ構造へ構築</a:t>
            </a:r>
            <a:endParaRPr kumimoji="1" lang="en-US" altLang="ja-JP" sz="1400" dirty="0" smtClean="0"/>
          </a:p>
        </p:txBody>
      </p:sp>
      <p:sp>
        <p:nvSpPr>
          <p:cNvPr id="26" name="右矢印 25"/>
          <p:cNvSpPr/>
          <p:nvPr/>
        </p:nvSpPr>
        <p:spPr>
          <a:xfrm rot="8756005">
            <a:off x="5789557" y="5190342"/>
            <a:ext cx="548873" cy="221411"/>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592287" y="5770196"/>
            <a:ext cx="3369020" cy="369332"/>
          </a:xfrm>
          <a:prstGeom prst="rect">
            <a:avLst/>
          </a:prstGeom>
          <a:noFill/>
        </p:spPr>
        <p:txBody>
          <a:bodyPr wrap="square" rtlCol="0">
            <a:spAutoFit/>
          </a:bodyPr>
          <a:lstStyle/>
          <a:p>
            <a:r>
              <a:rPr kumimoji="1" lang="en-US" altLang="ja-JP" dirty="0" smtClean="0">
                <a:solidFill>
                  <a:srgbClr val="FF0000"/>
                </a:solidFill>
              </a:rPr>
              <a:t>ToDo : </a:t>
            </a:r>
            <a:r>
              <a:rPr kumimoji="1" lang="ja-JP" altLang="en-US" dirty="0" smtClean="0">
                <a:solidFill>
                  <a:srgbClr val="FF0000"/>
                </a:solidFill>
              </a:rPr>
              <a:t>図見やすく</a:t>
            </a:r>
            <a:endParaRPr kumimoji="1" lang="ja-JP" altLang="en-US" dirty="0">
              <a:solidFill>
                <a:srgbClr val="FF0000"/>
              </a:solidFill>
            </a:endParaRPr>
          </a:p>
        </p:txBody>
      </p:sp>
    </p:spTree>
    <p:extLst>
      <p:ext uri="{BB962C8B-B14F-4D97-AF65-F5344CB8AC3E}">
        <p14:creationId xmlns:p14="http://schemas.microsoft.com/office/powerpoint/2010/main" val="1302112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smtClean="0"/>
              <a:t>ディレクトリ単位の比較</a:t>
            </a:r>
            <a:endParaRPr kumimoji="1" lang="ja-JP" altLang="en-US" sz="4400" dirty="0"/>
          </a:p>
        </p:txBody>
      </p:sp>
      <p:sp>
        <p:nvSpPr>
          <p:cNvPr id="3" name="コンテンツ プレースホルダー 2"/>
          <p:cNvSpPr>
            <a:spLocks noGrp="1"/>
          </p:cNvSpPr>
          <p:nvPr>
            <p:ph idx="1"/>
          </p:nvPr>
        </p:nvSpPr>
        <p:spPr>
          <a:xfrm>
            <a:off x="457200" y="1600203"/>
            <a:ext cx="8229600" cy="3281514"/>
          </a:xfrm>
        </p:spPr>
        <p:txBody>
          <a:bodyPr/>
          <a:lstStyle/>
          <a:p>
            <a:r>
              <a:rPr lang="en-US" altLang="ja-JP" sz="3200" dirty="0" err="1" smtClean="0"/>
              <a:t>Duszynski</a:t>
            </a:r>
            <a:r>
              <a:rPr lang="ja-JP" altLang="en-US" sz="3200" dirty="0"/>
              <a:t>らは</a:t>
            </a:r>
            <a:r>
              <a:rPr lang="ja-JP" altLang="en-US" sz="3200" dirty="0" smtClean="0"/>
              <a:t>，複数プロダクト間で対応するディレクトリが与えられた場合，ソースコードの差分を用いてディレクトリ単位の比較を行うツールを提示した</a:t>
            </a:r>
            <a:r>
              <a:rPr lang="en-US" altLang="ja-JP" sz="3200" dirty="0" smtClean="0"/>
              <a:t>[</a:t>
            </a:r>
            <a:r>
              <a:rPr lang="en-US" altLang="ja-JP" sz="3200" dirty="0"/>
              <a:t>2</a:t>
            </a:r>
            <a:r>
              <a:rPr lang="en-US" altLang="ja-JP" sz="3200" dirty="0" smtClean="0"/>
              <a:t>]</a:t>
            </a:r>
            <a:endParaRPr lang="en-US" altLang="ja-JP" sz="3200" dirty="0" smtClean="0"/>
          </a:p>
          <a:p>
            <a:pPr lvl="1"/>
            <a:r>
              <a:rPr lang="ja-JP" altLang="en-US" sz="2900" dirty="0"/>
              <a:t>ディレクトリの移動</a:t>
            </a:r>
            <a:r>
              <a:rPr lang="ja-JP" altLang="en-US" sz="2900" dirty="0" smtClean="0"/>
              <a:t>やリネーム</a:t>
            </a:r>
            <a:r>
              <a:rPr lang="ja-JP" altLang="en-US" sz="2900" dirty="0"/>
              <a:t>が行われた</a:t>
            </a:r>
            <a:r>
              <a:rPr lang="ja-JP" altLang="en-US" sz="2900" dirty="0" smtClean="0"/>
              <a:t>場合，ディレクトリの対応を容易にとることができない</a:t>
            </a:r>
            <a:endParaRPr lang="en-US" altLang="ja-JP" sz="2900" dirty="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4</a:t>
            </a:fld>
            <a:endParaRPr kumimoji="1" lang="ja-JP" altLang="en-US"/>
          </a:p>
        </p:txBody>
      </p:sp>
      <p:sp>
        <p:nvSpPr>
          <p:cNvPr id="6" name="テキスト ボックス 5"/>
          <p:cNvSpPr txBox="1"/>
          <p:nvPr/>
        </p:nvSpPr>
        <p:spPr>
          <a:xfrm>
            <a:off x="529073" y="4610149"/>
            <a:ext cx="8074742" cy="1200329"/>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3600" dirty="0" smtClean="0">
                <a:solidFill>
                  <a:schemeClr val="accent2">
                    <a:lumMod val="75000"/>
                  </a:schemeClr>
                </a:solidFill>
              </a:rPr>
              <a:t>共通したディレクトリの対応付けを</a:t>
            </a:r>
            <a:endParaRPr kumimoji="1" lang="en-US" altLang="ja-JP" sz="3600" dirty="0" smtClean="0">
              <a:solidFill>
                <a:schemeClr val="accent2">
                  <a:lumMod val="75000"/>
                </a:schemeClr>
              </a:solidFill>
            </a:endParaRPr>
          </a:p>
          <a:p>
            <a:pPr algn="ctr"/>
            <a:r>
              <a:rPr kumimoji="1" lang="ja-JP" altLang="en-US" sz="3600" dirty="0" smtClean="0">
                <a:solidFill>
                  <a:schemeClr val="accent2">
                    <a:lumMod val="75000"/>
                  </a:schemeClr>
                </a:solidFill>
              </a:rPr>
              <a:t>行う必要がある</a:t>
            </a:r>
            <a:endParaRPr kumimoji="1" lang="ja-JP" altLang="en-US" sz="3600" dirty="0">
              <a:solidFill>
                <a:schemeClr val="accent2">
                  <a:lumMod val="75000"/>
                </a:schemeClr>
              </a:solidFill>
            </a:endParaRPr>
          </a:p>
        </p:txBody>
      </p:sp>
      <p:sp>
        <p:nvSpPr>
          <p:cNvPr id="7" name="テキスト ボックス 6"/>
          <p:cNvSpPr txBox="1"/>
          <p:nvPr/>
        </p:nvSpPr>
        <p:spPr>
          <a:xfrm>
            <a:off x="917988" y="5893228"/>
            <a:ext cx="7296912" cy="830997"/>
          </a:xfrm>
          <a:prstGeom prst="rect">
            <a:avLst/>
          </a:prstGeom>
          <a:solidFill>
            <a:schemeClr val="bg1"/>
          </a:solidFill>
          <a:ln>
            <a:solidFill>
              <a:srgbClr val="000000"/>
            </a:solidFill>
          </a:ln>
        </p:spPr>
        <p:txBody>
          <a:bodyPr wrap="square" rtlCol="0">
            <a:spAutoFit/>
          </a:bodyPr>
          <a:lstStyle/>
          <a:p>
            <a:r>
              <a:rPr lang="en-US" altLang="ja-JP" sz="1600" dirty="0" smtClean="0"/>
              <a:t>[2]</a:t>
            </a:r>
            <a:r>
              <a:rPr lang="en-US" altLang="ja-JP" sz="1600" dirty="0" err="1" smtClean="0"/>
              <a:t>Slawomir</a:t>
            </a:r>
            <a:r>
              <a:rPr lang="en-US" altLang="ja-JP" sz="1600" dirty="0" smtClean="0"/>
              <a:t> </a:t>
            </a:r>
            <a:r>
              <a:rPr lang="en-US" altLang="ja-JP" sz="1600" dirty="0" err="1"/>
              <a:t>Duszynski</a:t>
            </a:r>
            <a:r>
              <a:rPr lang="en-US" altLang="ja-JP" sz="1600" dirty="0" smtClean="0"/>
              <a:t>, et al.,  </a:t>
            </a:r>
            <a:r>
              <a:rPr lang="en-US" altLang="ja-JP" sz="1600" dirty="0"/>
              <a:t>Analyzing the source code</a:t>
            </a:r>
          </a:p>
          <a:p>
            <a:r>
              <a:rPr lang="en-US" altLang="ja-JP" sz="1600" dirty="0"/>
              <a:t>of multiple software variants for reuse potential. </a:t>
            </a:r>
            <a:endParaRPr lang="en-US" altLang="ja-JP" sz="1600" dirty="0" smtClean="0"/>
          </a:p>
          <a:p>
            <a:r>
              <a:rPr lang="en-US" altLang="ja-JP" sz="1600" dirty="0" smtClean="0"/>
              <a:t>In </a:t>
            </a:r>
            <a:r>
              <a:rPr lang="en-US" altLang="ja-JP" sz="1600" dirty="0"/>
              <a:t>Proceedings of the 18th </a:t>
            </a:r>
            <a:r>
              <a:rPr lang="en-US" altLang="ja-JP" sz="1600" dirty="0" smtClean="0"/>
              <a:t>Working Conference </a:t>
            </a:r>
            <a:r>
              <a:rPr lang="en-US" altLang="ja-JP" sz="1600" dirty="0"/>
              <a:t>on Reverse </a:t>
            </a:r>
            <a:r>
              <a:rPr lang="en-US" altLang="ja-JP" sz="1600" dirty="0" smtClean="0"/>
              <a:t>Engineering, 2011</a:t>
            </a:r>
            <a:r>
              <a:rPr lang="en-US" altLang="ja-JP" sz="1600" dirty="0"/>
              <a:t>.</a:t>
            </a:r>
            <a:endParaRPr kumimoji="1" lang="ja-JP" altLang="en-US" sz="1600" dirty="0"/>
          </a:p>
        </p:txBody>
      </p:sp>
    </p:spTree>
    <p:extLst>
      <p:ext uri="{BB962C8B-B14F-4D97-AF65-F5344CB8AC3E}">
        <p14:creationId xmlns:p14="http://schemas.microsoft.com/office/powerpoint/2010/main" val="1466255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smtClean="0"/>
              <a:t>ディレクトリの対応付け</a:t>
            </a:r>
            <a:endParaRPr kumimoji="1" lang="ja-JP" altLang="en-US" sz="4400" dirty="0"/>
          </a:p>
        </p:txBody>
      </p:sp>
      <p:sp>
        <p:nvSpPr>
          <p:cNvPr id="3" name="コンテンツ プレースホルダー 2"/>
          <p:cNvSpPr>
            <a:spLocks noGrp="1"/>
          </p:cNvSpPr>
          <p:nvPr>
            <p:ph idx="1"/>
          </p:nvPr>
        </p:nvSpPr>
        <p:spPr>
          <a:xfrm>
            <a:off x="457200" y="1600203"/>
            <a:ext cx="8229600" cy="1755056"/>
          </a:xfrm>
        </p:spPr>
        <p:txBody>
          <a:bodyPr/>
          <a:lstStyle/>
          <a:p>
            <a:r>
              <a:rPr lang="en-US" altLang="ja-JP" sz="3200" dirty="0" err="1" smtClean="0"/>
              <a:t>Holten</a:t>
            </a:r>
            <a:r>
              <a:rPr lang="ja-JP" altLang="en-US" sz="3200" dirty="0" smtClean="0"/>
              <a:t>らは</a:t>
            </a:r>
            <a:r>
              <a:rPr lang="ja-JP" altLang="en-US" sz="3200" dirty="0"/>
              <a:t>，</a:t>
            </a:r>
            <a:r>
              <a:rPr lang="en-US" altLang="ja-JP" sz="3200" dirty="0" smtClean="0"/>
              <a:t>2</a:t>
            </a:r>
            <a:r>
              <a:rPr lang="ja-JP" altLang="en-US" sz="3200" dirty="0" smtClean="0"/>
              <a:t>つのプロダクト間</a:t>
            </a:r>
            <a:r>
              <a:rPr lang="ja-JP" altLang="en-US" sz="3200" dirty="0"/>
              <a:t>のディレクトリ構造の対応関係を可視化する技術を開発した</a:t>
            </a:r>
            <a:r>
              <a:rPr lang="en-US" altLang="ja-JP" sz="3200" dirty="0" smtClean="0"/>
              <a:t>[</a:t>
            </a:r>
            <a:r>
              <a:rPr lang="en-US" altLang="ja-JP" sz="3200" dirty="0"/>
              <a:t>3</a:t>
            </a:r>
            <a:r>
              <a:rPr lang="en-US" altLang="ja-JP" sz="3200" dirty="0" smtClean="0"/>
              <a:t>]</a:t>
            </a:r>
            <a:endParaRPr lang="ja-JP" altLang="en-US" sz="3200" dirty="0"/>
          </a:p>
          <a:p>
            <a:endParaRPr kumimoji="1" lang="ja-JP" altLang="en-US" sz="3200" dirty="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5</a:t>
            </a:fld>
            <a:endParaRPr kumimoji="1" lang="ja-JP" altLang="en-US"/>
          </a:p>
        </p:txBody>
      </p:sp>
      <p:sp>
        <p:nvSpPr>
          <p:cNvPr id="7" name="テキスト ボックス 6"/>
          <p:cNvSpPr txBox="1"/>
          <p:nvPr/>
        </p:nvSpPr>
        <p:spPr>
          <a:xfrm>
            <a:off x="688098" y="3770941"/>
            <a:ext cx="7756692" cy="1200329"/>
          </a:xfrm>
          <a:prstGeom prst="rect">
            <a:avLst/>
          </a:prstGeom>
          <a:noFill/>
          <a:ln>
            <a:solidFill>
              <a:schemeClr val="tx1"/>
            </a:solidFill>
          </a:ln>
        </p:spPr>
        <p:txBody>
          <a:bodyPr wrap="square" rtlCol="0">
            <a:spAutoFit/>
          </a:bodyPr>
          <a:lstStyle/>
          <a:p>
            <a:pPr algn="ctr"/>
            <a:r>
              <a:rPr lang="ja-JP" altLang="en-US" sz="3600" dirty="0" smtClean="0">
                <a:solidFill>
                  <a:schemeClr val="accent2">
                    <a:lumMod val="75000"/>
                  </a:schemeClr>
                </a:solidFill>
              </a:rPr>
              <a:t>既存研究では複数プロダクトの</a:t>
            </a:r>
            <a:endParaRPr lang="en-US" altLang="ja-JP" sz="3600" dirty="0" smtClean="0">
              <a:solidFill>
                <a:schemeClr val="accent2">
                  <a:lumMod val="75000"/>
                </a:schemeClr>
              </a:solidFill>
            </a:endParaRPr>
          </a:p>
          <a:p>
            <a:pPr algn="ctr"/>
            <a:r>
              <a:rPr lang="ja-JP" altLang="en-US" sz="3600" dirty="0" smtClean="0">
                <a:solidFill>
                  <a:schemeClr val="accent2">
                    <a:lumMod val="75000"/>
                  </a:schemeClr>
                </a:solidFill>
              </a:rPr>
              <a:t>対応付けがなされていない</a:t>
            </a:r>
            <a:endParaRPr kumimoji="1" lang="ja-JP" altLang="en-US" sz="3600" dirty="0">
              <a:solidFill>
                <a:schemeClr val="accent2">
                  <a:lumMod val="75000"/>
                </a:schemeClr>
              </a:solidFill>
            </a:endParaRPr>
          </a:p>
        </p:txBody>
      </p:sp>
      <p:sp>
        <p:nvSpPr>
          <p:cNvPr id="6" name="テキスト ボックス 5"/>
          <p:cNvSpPr txBox="1"/>
          <p:nvPr/>
        </p:nvSpPr>
        <p:spPr>
          <a:xfrm>
            <a:off x="917988" y="5386952"/>
            <a:ext cx="7296912" cy="830997"/>
          </a:xfrm>
          <a:prstGeom prst="rect">
            <a:avLst/>
          </a:prstGeom>
          <a:solidFill>
            <a:schemeClr val="bg1"/>
          </a:solidFill>
          <a:ln>
            <a:solidFill>
              <a:srgbClr val="000000"/>
            </a:solidFill>
          </a:ln>
        </p:spPr>
        <p:txBody>
          <a:bodyPr wrap="square" rtlCol="0">
            <a:spAutoFit/>
          </a:bodyPr>
          <a:lstStyle/>
          <a:p>
            <a:r>
              <a:rPr lang="en-US" altLang="ja-JP" sz="1600" dirty="0" smtClean="0"/>
              <a:t>[3]Danny </a:t>
            </a:r>
            <a:r>
              <a:rPr lang="en-US" altLang="ja-JP" sz="1600" dirty="0" err="1"/>
              <a:t>Holten</a:t>
            </a:r>
            <a:r>
              <a:rPr lang="en-US" altLang="ja-JP" sz="1600" dirty="0"/>
              <a:t> and </a:t>
            </a:r>
            <a:r>
              <a:rPr lang="en-US" altLang="ja-JP" sz="1600" dirty="0" err="1"/>
              <a:t>Jarke</a:t>
            </a:r>
            <a:r>
              <a:rPr lang="en-US" altLang="ja-JP" sz="1600" dirty="0"/>
              <a:t> J. van </a:t>
            </a:r>
            <a:r>
              <a:rPr lang="en-US" altLang="ja-JP" sz="1600" dirty="0" err="1"/>
              <a:t>Wijk</a:t>
            </a:r>
            <a:r>
              <a:rPr lang="en-US" altLang="ja-JP" sz="1600" dirty="0"/>
              <a:t>. Visual comparison of hierarchically </a:t>
            </a:r>
            <a:r>
              <a:rPr lang="en-US" altLang="ja-JP" sz="1600" dirty="0" smtClean="0"/>
              <a:t>organized data</a:t>
            </a:r>
            <a:r>
              <a:rPr lang="en-US" altLang="ja-JP" sz="1600" dirty="0"/>
              <a:t>. In Proceedings of the 10th Joint </a:t>
            </a:r>
            <a:r>
              <a:rPr lang="en-US" altLang="ja-JP" sz="1600" dirty="0" err="1"/>
              <a:t>Eurographics</a:t>
            </a:r>
            <a:r>
              <a:rPr lang="en-US" altLang="ja-JP" sz="1600" dirty="0"/>
              <a:t> / IEEE - VGTC Conference </a:t>
            </a:r>
            <a:r>
              <a:rPr lang="en-US" altLang="ja-JP" sz="1600" dirty="0" smtClean="0"/>
              <a:t>on Visualization, </a:t>
            </a:r>
            <a:r>
              <a:rPr lang="en-US" altLang="ja-JP" sz="1600" dirty="0"/>
              <a:t>2008.</a:t>
            </a:r>
            <a:endParaRPr kumimoji="1" lang="ja-JP" altLang="en-US" sz="1600" dirty="0"/>
          </a:p>
        </p:txBody>
      </p:sp>
    </p:spTree>
    <p:extLst>
      <p:ext uri="{BB962C8B-B14F-4D97-AF65-F5344CB8AC3E}">
        <p14:creationId xmlns:p14="http://schemas.microsoft.com/office/powerpoint/2010/main" val="1442815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smtClean="0"/>
              <a:t>提案手法</a:t>
            </a:r>
            <a:endParaRPr kumimoji="1" lang="ja-JP" altLang="en-US" sz="4400" dirty="0"/>
          </a:p>
        </p:txBody>
      </p:sp>
      <p:sp>
        <p:nvSpPr>
          <p:cNvPr id="3" name="コンテンツ プレースホルダー 2"/>
          <p:cNvSpPr>
            <a:spLocks noGrp="1"/>
          </p:cNvSpPr>
          <p:nvPr>
            <p:ph idx="1"/>
          </p:nvPr>
        </p:nvSpPr>
        <p:spPr>
          <a:xfrm>
            <a:off x="178798" y="1590401"/>
            <a:ext cx="8775291" cy="2248495"/>
          </a:xfrm>
        </p:spPr>
        <p:txBody>
          <a:bodyPr/>
          <a:lstStyle/>
          <a:p>
            <a:r>
              <a:rPr kumimoji="1" lang="ja-JP" altLang="en-US" sz="2800" dirty="0" smtClean="0"/>
              <a:t>複数プロダクトのディレクトリ構造を自動的に               対応付ける手法を提案</a:t>
            </a:r>
            <a:endParaRPr kumimoji="1" lang="en-US" altLang="ja-JP" sz="2800" dirty="0" smtClean="0"/>
          </a:p>
          <a:p>
            <a:pPr lvl="1"/>
            <a:r>
              <a:rPr lang="ja-JP" altLang="en-US" sz="2500" dirty="0"/>
              <a:t>類似</a:t>
            </a:r>
            <a:r>
              <a:rPr lang="ja-JP" altLang="en-US" sz="2500" dirty="0" smtClean="0"/>
              <a:t>したファイルを基に，ディレクトリを対応付ける</a:t>
            </a:r>
            <a:endParaRPr lang="en-US" altLang="ja-JP" sz="2500" dirty="0" smtClean="0"/>
          </a:p>
          <a:p>
            <a:pPr lvl="1"/>
            <a:r>
              <a:rPr kumimoji="1" lang="ja-JP" altLang="en-US" sz="2500" dirty="0" smtClean="0"/>
              <a:t>対応付けたものを単一のディレクトリとみなし，ディレクトリツリーを作成</a:t>
            </a:r>
            <a:endParaRPr kumimoji="1" lang="en-US" altLang="ja-JP" sz="2500" dirty="0" smtClean="0"/>
          </a:p>
        </p:txBody>
      </p:sp>
      <p:sp>
        <p:nvSpPr>
          <p:cNvPr id="4" name="スライド番号プレースホルダー 3"/>
          <p:cNvSpPr>
            <a:spLocks noGrp="1"/>
          </p:cNvSpPr>
          <p:nvPr>
            <p:ph type="sldNum" sz="quarter" idx="12"/>
          </p:nvPr>
        </p:nvSpPr>
        <p:spPr>
          <a:xfrm>
            <a:off x="7564322" y="6277226"/>
            <a:ext cx="1150938" cy="288925"/>
          </a:xfrm>
        </p:spPr>
        <p:txBody>
          <a:bodyPr/>
          <a:lstStyle/>
          <a:p>
            <a:fld id="{2E21A0DD-4BE0-4C37-BCB9-417295705ED2}" type="slidenum">
              <a:rPr kumimoji="1" lang="ja-JP" altLang="en-US" smtClean="0"/>
              <a:t>6</a:t>
            </a:fld>
            <a:endParaRPr kumimoji="1"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991" y="5241772"/>
            <a:ext cx="893656" cy="1035454"/>
          </a:xfrm>
          <a:prstGeom prst="rect">
            <a:avLst/>
          </a:prstGeom>
          <a:noFill/>
          <a:ln>
            <a:solidFill>
              <a:schemeClr val="tx1"/>
            </a:solidFill>
          </a:ln>
        </p:spPr>
      </p:pic>
      <p:sp>
        <p:nvSpPr>
          <p:cNvPr id="9" name="右矢印 8"/>
          <p:cNvSpPr/>
          <p:nvPr/>
        </p:nvSpPr>
        <p:spPr>
          <a:xfrm>
            <a:off x="4069043" y="5241772"/>
            <a:ext cx="1293494" cy="39520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2"/>
          <p:cNvSpPr txBox="1">
            <a:spLocks/>
          </p:cNvSpPr>
          <p:nvPr/>
        </p:nvSpPr>
        <p:spPr bwMode="auto">
          <a:xfrm>
            <a:off x="-98060" y="3789426"/>
            <a:ext cx="4679975" cy="9053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har char="•"/>
              <a:defRPr kumimoji="1"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kumimoji="1" sz="2100">
                <a:solidFill>
                  <a:schemeClr val="tx1"/>
                </a:solidFill>
                <a:latin typeface="+mn-lt"/>
                <a:ea typeface="+mn-ea"/>
              </a:defRPr>
            </a:lvl2pPr>
            <a:lvl3pPr marL="857250" indent="-171450" algn="l" rtl="0" eaLnBrk="1" fontAlgn="base" hangingPunct="1">
              <a:spcBef>
                <a:spcPct val="20000"/>
              </a:spcBef>
              <a:spcAft>
                <a:spcPct val="0"/>
              </a:spcAft>
              <a:buChar char="•"/>
              <a:defRPr kumimoji="1" sz="1800">
                <a:solidFill>
                  <a:schemeClr val="tx1"/>
                </a:solidFill>
                <a:latin typeface="+mn-lt"/>
                <a:ea typeface="+mn-ea"/>
              </a:defRPr>
            </a:lvl3pPr>
            <a:lvl4pPr marL="1200150" indent="-171450" algn="l" rtl="0" eaLnBrk="1" fontAlgn="base" hangingPunct="1">
              <a:spcBef>
                <a:spcPct val="20000"/>
              </a:spcBef>
              <a:spcAft>
                <a:spcPct val="0"/>
              </a:spcAft>
              <a:buChar char="–"/>
              <a:defRPr kumimoji="1" sz="1500">
                <a:solidFill>
                  <a:schemeClr val="tx1"/>
                </a:solidFill>
                <a:latin typeface="+mn-lt"/>
                <a:ea typeface="+mn-ea"/>
              </a:defRPr>
            </a:lvl4pPr>
            <a:lvl5pPr marL="1543050" indent="-171450" algn="l" rtl="0" eaLnBrk="1" fontAlgn="base" hangingPunct="1">
              <a:spcBef>
                <a:spcPct val="20000"/>
              </a:spcBef>
              <a:spcAft>
                <a:spcPct val="0"/>
              </a:spcAft>
              <a:buChar char="»"/>
              <a:defRPr kumimoji="1" sz="1500">
                <a:solidFill>
                  <a:schemeClr val="tx1"/>
                </a:solidFill>
                <a:latin typeface="+mn-lt"/>
                <a:ea typeface="+mn-ea"/>
              </a:defRPr>
            </a:lvl5pPr>
            <a:lvl6pPr marL="1885950" indent="-171450" algn="l" rtl="0" eaLnBrk="1" fontAlgn="base" hangingPunct="1">
              <a:spcBef>
                <a:spcPct val="20000"/>
              </a:spcBef>
              <a:spcAft>
                <a:spcPct val="0"/>
              </a:spcAft>
              <a:buChar char="»"/>
              <a:defRPr kumimoji="1" sz="1500">
                <a:solidFill>
                  <a:schemeClr val="tx1"/>
                </a:solidFill>
                <a:latin typeface="+mn-lt"/>
                <a:ea typeface="+mn-ea"/>
              </a:defRPr>
            </a:lvl6pPr>
            <a:lvl7pPr marL="2228850" indent="-171450" algn="l" rtl="0" eaLnBrk="1" fontAlgn="base" hangingPunct="1">
              <a:spcBef>
                <a:spcPct val="20000"/>
              </a:spcBef>
              <a:spcAft>
                <a:spcPct val="0"/>
              </a:spcAft>
              <a:buChar char="»"/>
              <a:defRPr kumimoji="1" sz="1500">
                <a:solidFill>
                  <a:schemeClr val="tx1"/>
                </a:solidFill>
                <a:latin typeface="+mn-lt"/>
                <a:ea typeface="+mn-ea"/>
              </a:defRPr>
            </a:lvl7pPr>
            <a:lvl8pPr marL="2571750" indent="-171450" algn="l" rtl="0" eaLnBrk="1" fontAlgn="base" hangingPunct="1">
              <a:spcBef>
                <a:spcPct val="20000"/>
              </a:spcBef>
              <a:spcAft>
                <a:spcPct val="0"/>
              </a:spcAft>
              <a:buChar char="»"/>
              <a:defRPr kumimoji="1" sz="1500">
                <a:solidFill>
                  <a:schemeClr val="tx1"/>
                </a:solidFill>
                <a:latin typeface="+mn-lt"/>
                <a:ea typeface="+mn-ea"/>
              </a:defRPr>
            </a:lvl8pPr>
            <a:lvl9pPr marL="2914650" indent="-171450" algn="l" rtl="0" eaLnBrk="1" fontAlgn="base" hangingPunct="1">
              <a:spcBef>
                <a:spcPct val="20000"/>
              </a:spcBef>
              <a:spcAft>
                <a:spcPct val="0"/>
              </a:spcAft>
              <a:buChar char="»"/>
              <a:defRPr kumimoji="1" sz="1500">
                <a:solidFill>
                  <a:schemeClr val="tx1"/>
                </a:solidFill>
                <a:latin typeface="+mn-lt"/>
                <a:ea typeface="+mn-ea"/>
              </a:defRPr>
            </a:lvl9pPr>
          </a:lstStyle>
          <a:p>
            <a:pPr lvl="1">
              <a:buFont typeface="Wingdings" panose="05000000000000000000" pitchFamily="2" charset="2"/>
              <a:buChar char="n"/>
            </a:pPr>
            <a:r>
              <a:rPr lang="ja-JP" altLang="en-US" sz="2400" kern="0" dirty="0" smtClean="0"/>
              <a:t>入力</a:t>
            </a:r>
            <a:endParaRPr lang="en-US" altLang="ja-JP" sz="2400" kern="0" dirty="0" smtClean="0"/>
          </a:p>
          <a:p>
            <a:pPr lvl="2"/>
            <a:r>
              <a:rPr lang="ja-JP" altLang="en-US" sz="2200" kern="0" dirty="0"/>
              <a:t>複数プロダクト</a:t>
            </a:r>
            <a:r>
              <a:rPr lang="ja-JP" altLang="en-US" sz="2200" kern="0" dirty="0" smtClean="0"/>
              <a:t>のソースコード</a:t>
            </a:r>
            <a:endParaRPr lang="en-US" altLang="ja-JP" sz="2200" kern="0" dirty="0" smtClean="0"/>
          </a:p>
        </p:txBody>
      </p:sp>
      <p:sp>
        <p:nvSpPr>
          <p:cNvPr id="16" name="コンテンツ プレースホルダー 2"/>
          <p:cNvSpPr txBox="1">
            <a:spLocks/>
          </p:cNvSpPr>
          <p:nvPr/>
        </p:nvSpPr>
        <p:spPr bwMode="auto">
          <a:xfrm>
            <a:off x="3909605" y="3789426"/>
            <a:ext cx="5154766" cy="9053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har char="•"/>
              <a:defRPr kumimoji="1" sz="2400">
                <a:solidFill>
                  <a:schemeClr val="tx1"/>
                </a:solidFill>
                <a:latin typeface="+mn-lt"/>
                <a:ea typeface="+mn-ea"/>
                <a:cs typeface="+mn-cs"/>
              </a:defRPr>
            </a:lvl1pPr>
            <a:lvl2pPr marL="557213" indent="-214313" algn="l" rtl="0" eaLnBrk="1" fontAlgn="base" hangingPunct="1">
              <a:spcBef>
                <a:spcPct val="20000"/>
              </a:spcBef>
              <a:spcAft>
                <a:spcPct val="0"/>
              </a:spcAft>
              <a:buChar char="–"/>
              <a:defRPr kumimoji="1" sz="2100">
                <a:solidFill>
                  <a:schemeClr val="tx1"/>
                </a:solidFill>
                <a:latin typeface="+mn-lt"/>
                <a:ea typeface="+mn-ea"/>
              </a:defRPr>
            </a:lvl2pPr>
            <a:lvl3pPr marL="857250" indent="-171450" algn="l" rtl="0" eaLnBrk="1" fontAlgn="base" hangingPunct="1">
              <a:spcBef>
                <a:spcPct val="20000"/>
              </a:spcBef>
              <a:spcAft>
                <a:spcPct val="0"/>
              </a:spcAft>
              <a:buChar char="•"/>
              <a:defRPr kumimoji="1" sz="1800">
                <a:solidFill>
                  <a:schemeClr val="tx1"/>
                </a:solidFill>
                <a:latin typeface="+mn-lt"/>
                <a:ea typeface="+mn-ea"/>
              </a:defRPr>
            </a:lvl3pPr>
            <a:lvl4pPr marL="1200150" indent="-171450" algn="l" rtl="0" eaLnBrk="1" fontAlgn="base" hangingPunct="1">
              <a:spcBef>
                <a:spcPct val="20000"/>
              </a:spcBef>
              <a:spcAft>
                <a:spcPct val="0"/>
              </a:spcAft>
              <a:buChar char="–"/>
              <a:defRPr kumimoji="1" sz="1500">
                <a:solidFill>
                  <a:schemeClr val="tx1"/>
                </a:solidFill>
                <a:latin typeface="+mn-lt"/>
                <a:ea typeface="+mn-ea"/>
              </a:defRPr>
            </a:lvl4pPr>
            <a:lvl5pPr marL="1543050" indent="-171450" algn="l" rtl="0" eaLnBrk="1" fontAlgn="base" hangingPunct="1">
              <a:spcBef>
                <a:spcPct val="20000"/>
              </a:spcBef>
              <a:spcAft>
                <a:spcPct val="0"/>
              </a:spcAft>
              <a:buChar char="»"/>
              <a:defRPr kumimoji="1" sz="1500">
                <a:solidFill>
                  <a:schemeClr val="tx1"/>
                </a:solidFill>
                <a:latin typeface="+mn-lt"/>
                <a:ea typeface="+mn-ea"/>
              </a:defRPr>
            </a:lvl5pPr>
            <a:lvl6pPr marL="1885950" indent="-171450" algn="l" rtl="0" eaLnBrk="1" fontAlgn="base" hangingPunct="1">
              <a:spcBef>
                <a:spcPct val="20000"/>
              </a:spcBef>
              <a:spcAft>
                <a:spcPct val="0"/>
              </a:spcAft>
              <a:buChar char="»"/>
              <a:defRPr kumimoji="1" sz="1500">
                <a:solidFill>
                  <a:schemeClr val="tx1"/>
                </a:solidFill>
                <a:latin typeface="+mn-lt"/>
                <a:ea typeface="+mn-ea"/>
              </a:defRPr>
            </a:lvl6pPr>
            <a:lvl7pPr marL="2228850" indent="-171450" algn="l" rtl="0" eaLnBrk="1" fontAlgn="base" hangingPunct="1">
              <a:spcBef>
                <a:spcPct val="20000"/>
              </a:spcBef>
              <a:spcAft>
                <a:spcPct val="0"/>
              </a:spcAft>
              <a:buChar char="»"/>
              <a:defRPr kumimoji="1" sz="1500">
                <a:solidFill>
                  <a:schemeClr val="tx1"/>
                </a:solidFill>
                <a:latin typeface="+mn-lt"/>
                <a:ea typeface="+mn-ea"/>
              </a:defRPr>
            </a:lvl7pPr>
            <a:lvl8pPr marL="2571750" indent="-171450" algn="l" rtl="0" eaLnBrk="1" fontAlgn="base" hangingPunct="1">
              <a:spcBef>
                <a:spcPct val="20000"/>
              </a:spcBef>
              <a:spcAft>
                <a:spcPct val="0"/>
              </a:spcAft>
              <a:buChar char="»"/>
              <a:defRPr kumimoji="1" sz="1500">
                <a:solidFill>
                  <a:schemeClr val="tx1"/>
                </a:solidFill>
                <a:latin typeface="+mn-lt"/>
                <a:ea typeface="+mn-ea"/>
              </a:defRPr>
            </a:lvl8pPr>
            <a:lvl9pPr marL="2914650" indent="-171450" algn="l" rtl="0" eaLnBrk="1" fontAlgn="base" hangingPunct="1">
              <a:spcBef>
                <a:spcPct val="20000"/>
              </a:spcBef>
              <a:spcAft>
                <a:spcPct val="0"/>
              </a:spcAft>
              <a:buChar char="»"/>
              <a:defRPr kumimoji="1" sz="1500">
                <a:solidFill>
                  <a:schemeClr val="tx1"/>
                </a:solidFill>
                <a:latin typeface="+mn-lt"/>
                <a:ea typeface="+mn-ea"/>
              </a:defRPr>
            </a:lvl9pPr>
          </a:lstStyle>
          <a:p>
            <a:pPr lvl="1">
              <a:buFont typeface="Wingdings" panose="05000000000000000000" pitchFamily="2" charset="2"/>
              <a:buChar char="n"/>
            </a:pPr>
            <a:r>
              <a:rPr lang="ja-JP" altLang="en-US" sz="2400" kern="0" dirty="0" smtClean="0"/>
              <a:t>出力</a:t>
            </a:r>
            <a:endParaRPr lang="en-US" altLang="ja-JP" sz="2400" kern="0" dirty="0" smtClean="0"/>
          </a:p>
          <a:p>
            <a:pPr lvl="2"/>
            <a:r>
              <a:rPr lang="ja-JP" altLang="en-US" sz="2200" kern="0" dirty="0" smtClean="0"/>
              <a:t>単一のディレクトリツリー</a:t>
            </a:r>
            <a:endParaRPr lang="en-US" altLang="ja-JP" sz="2200" kern="0" dirty="0" smtClean="0"/>
          </a:p>
        </p:txBody>
      </p:sp>
      <p:sp>
        <p:nvSpPr>
          <p:cNvPr id="12" name="直方体 11"/>
          <p:cNvSpPr/>
          <p:nvPr/>
        </p:nvSpPr>
        <p:spPr>
          <a:xfrm>
            <a:off x="870650" y="4753082"/>
            <a:ext cx="430339" cy="430339"/>
          </a:xfrm>
          <a:prstGeom prst="cub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方体 16"/>
          <p:cNvSpPr/>
          <p:nvPr/>
        </p:nvSpPr>
        <p:spPr>
          <a:xfrm>
            <a:off x="2045876" y="4753082"/>
            <a:ext cx="430339" cy="43033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方体 17"/>
          <p:cNvSpPr/>
          <p:nvPr/>
        </p:nvSpPr>
        <p:spPr>
          <a:xfrm>
            <a:off x="3217284" y="4753082"/>
            <a:ext cx="430339" cy="430339"/>
          </a:xfrm>
          <a:prstGeom prst="cub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213" y="5241772"/>
            <a:ext cx="893656" cy="1035454"/>
          </a:xfrm>
          <a:prstGeom prst="rect">
            <a:avLst/>
          </a:prstGeom>
          <a:noFill/>
          <a:ln>
            <a:solidFill>
              <a:schemeClr val="tx1"/>
            </a:solidFill>
          </a:ln>
        </p:spPr>
      </p:pic>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9435" y="5241772"/>
            <a:ext cx="893656" cy="1035454"/>
          </a:xfrm>
          <a:prstGeom prst="rect">
            <a:avLst/>
          </a:prstGeom>
          <a:noFill/>
          <a:ln>
            <a:solidFill>
              <a:schemeClr val="tx1"/>
            </a:solidFill>
          </a:ln>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7196" y="4623620"/>
            <a:ext cx="1505468" cy="2142082"/>
          </a:xfrm>
          <a:prstGeom prst="rect">
            <a:avLst/>
          </a:prstGeom>
        </p:spPr>
      </p:pic>
    </p:spTree>
    <p:extLst>
      <p:ext uri="{BB962C8B-B14F-4D97-AF65-F5344CB8AC3E}">
        <p14:creationId xmlns:p14="http://schemas.microsoft.com/office/powerpoint/2010/main" val="1320309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4400" dirty="0" smtClean="0"/>
              <a:t>手法の説明</a:t>
            </a:r>
            <a:endParaRPr kumimoji="1" lang="ja-JP" altLang="en-US" sz="4400" dirty="0"/>
          </a:p>
        </p:txBody>
      </p:sp>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7</a:t>
            </a:fld>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375" y="3069617"/>
            <a:ext cx="1035667" cy="1199998"/>
          </a:xfrm>
          <a:prstGeom prst="rect">
            <a:avLst/>
          </a:prstGeom>
          <a:noFill/>
          <a:ln>
            <a:solidFill>
              <a:schemeClr val="tx1"/>
            </a:solidFill>
          </a:ln>
        </p:spPr>
      </p:pic>
      <p:sp>
        <p:nvSpPr>
          <p:cNvPr id="12" name="テキスト ボックス 11"/>
          <p:cNvSpPr txBox="1"/>
          <p:nvPr/>
        </p:nvSpPr>
        <p:spPr>
          <a:xfrm>
            <a:off x="290516" y="4482816"/>
            <a:ext cx="1362010" cy="646331"/>
          </a:xfrm>
          <a:prstGeom prst="rect">
            <a:avLst/>
          </a:prstGeom>
          <a:noFill/>
          <a:ln>
            <a:noFill/>
          </a:ln>
        </p:spPr>
        <p:txBody>
          <a:bodyPr wrap="square" rtlCol="0">
            <a:spAutoFit/>
          </a:bodyPr>
          <a:lstStyle/>
          <a:p>
            <a:pPr algn="ctr"/>
            <a:r>
              <a:rPr lang="ja-JP" altLang="en-US" dirty="0" smtClean="0"/>
              <a:t>プロダクト</a:t>
            </a:r>
            <a:endParaRPr lang="en-US" altLang="ja-JP" dirty="0" smtClean="0"/>
          </a:p>
          <a:p>
            <a:pPr algn="ctr"/>
            <a:r>
              <a:rPr kumimoji="1" lang="ja-JP" altLang="en-US" dirty="0"/>
              <a:t>ソースコード</a:t>
            </a:r>
          </a:p>
        </p:txBody>
      </p:sp>
      <p:sp>
        <p:nvSpPr>
          <p:cNvPr id="15" name="右矢印 14"/>
          <p:cNvSpPr/>
          <p:nvPr/>
        </p:nvSpPr>
        <p:spPr>
          <a:xfrm rot="20281363">
            <a:off x="1694431" y="3217922"/>
            <a:ext cx="1354988" cy="36540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136" y="3138849"/>
            <a:ext cx="1035667" cy="1199998"/>
          </a:xfrm>
          <a:prstGeom prst="rect">
            <a:avLst/>
          </a:prstGeom>
          <a:noFill/>
          <a:ln>
            <a:solidFill>
              <a:schemeClr val="tx1"/>
            </a:solidFill>
          </a:ln>
        </p:spPr>
      </p:pic>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688" y="3208081"/>
            <a:ext cx="1035667" cy="1199998"/>
          </a:xfrm>
          <a:prstGeom prst="rect">
            <a:avLst/>
          </a:prstGeom>
          <a:noFill/>
          <a:ln>
            <a:solidFill>
              <a:schemeClr val="tx1"/>
            </a:solidFill>
          </a:ln>
        </p:spPr>
      </p:pic>
      <p:sp>
        <p:nvSpPr>
          <p:cNvPr id="9" name="四角形吹き出し 8"/>
          <p:cNvSpPr/>
          <p:nvPr/>
        </p:nvSpPr>
        <p:spPr>
          <a:xfrm>
            <a:off x="26965" y="1536556"/>
            <a:ext cx="2893216" cy="1133158"/>
          </a:xfrm>
          <a:prstGeom prst="wedgeRectCallout">
            <a:avLst>
              <a:gd name="adj1" fmla="val 26360"/>
              <a:gd name="adj2" fmla="val 9908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rPr>
              <a:t>Step1.</a:t>
            </a:r>
          </a:p>
          <a:p>
            <a:r>
              <a:rPr lang="ja-JP" altLang="en-US" sz="2000" dirty="0" smtClean="0">
                <a:solidFill>
                  <a:schemeClr val="tx1"/>
                </a:solidFill>
              </a:rPr>
              <a:t>ファイル</a:t>
            </a:r>
            <a:r>
              <a:rPr lang="ja-JP" altLang="en-US" sz="2000" dirty="0">
                <a:solidFill>
                  <a:schemeClr val="tx1"/>
                </a:solidFill>
              </a:rPr>
              <a:t>を</a:t>
            </a:r>
            <a:r>
              <a:rPr lang="ja-JP" altLang="en-US" sz="2000" dirty="0" smtClean="0">
                <a:solidFill>
                  <a:schemeClr val="tx1"/>
                </a:solidFill>
              </a:rPr>
              <a:t>持つ</a:t>
            </a:r>
            <a:endParaRPr lang="en-US" altLang="ja-JP" sz="2000" dirty="0" smtClean="0">
              <a:solidFill>
                <a:schemeClr val="tx1"/>
              </a:solidFill>
            </a:endParaRPr>
          </a:p>
          <a:p>
            <a:r>
              <a:rPr lang="ja-JP" altLang="en-US" sz="2000" dirty="0" smtClean="0">
                <a:solidFill>
                  <a:schemeClr val="tx1"/>
                </a:solidFill>
              </a:rPr>
              <a:t>ディレクトリ</a:t>
            </a:r>
            <a:r>
              <a:rPr lang="ja-JP" altLang="en-US" sz="2000" dirty="0">
                <a:solidFill>
                  <a:schemeClr val="tx1"/>
                </a:solidFill>
              </a:rPr>
              <a:t>のグループ化</a:t>
            </a:r>
            <a:endParaRPr lang="en-US" altLang="ja-JP" sz="2000" dirty="0">
              <a:solidFill>
                <a:schemeClr val="tx1"/>
              </a:solidFill>
            </a:endParaRPr>
          </a:p>
        </p:txBody>
      </p:sp>
      <p:sp>
        <p:nvSpPr>
          <p:cNvPr id="31" name="四角形吹き出し 30"/>
          <p:cNvSpPr/>
          <p:nvPr/>
        </p:nvSpPr>
        <p:spPr>
          <a:xfrm>
            <a:off x="61951" y="5621509"/>
            <a:ext cx="2858230" cy="1011181"/>
          </a:xfrm>
          <a:prstGeom prst="wedgeRectCallout">
            <a:avLst>
              <a:gd name="adj1" fmla="val 34876"/>
              <a:gd name="adj2" fmla="val -13980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rPr>
              <a:t>Step2.</a:t>
            </a:r>
          </a:p>
          <a:p>
            <a:r>
              <a:rPr lang="ja-JP" altLang="en-US" sz="2000" dirty="0">
                <a:solidFill>
                  <a:schemeClr val="tx1"/>
                </a:solidFill>
              </a:rPr>
              <a:t>ファイルを</a:t>
            </a:r>
            <a:r>
              <a:rPr lang="ja-JP" altLang="en-US" sz="2000" dirty="0" smtClean="0">
                <a:solidFill>
                  <a:schemeClr val="tx1"/>
                </a:solidFill>
              </a:rPr>
              <a:t>持たない</a:t>
            </a:r>
            <a:endParaRPr lang="en-US" altLang="ja-JP" sz="2000" dirty="0" smtClean="0">
              <a:solidFill>
                <a:schemeClr val="tx1"/>
              </a:solidFill>
            </a:endParaRPr>
          </a:p>
          <a:p>
            <a:r>
              <a:rPr lang="ja-JP" altLang="en-US" sz="2000" dirty="0" smtClean="0">
                <a:solidFill>
                  <a:schemeClr val="tx1"/>
                </a:solidFill>
              </a:rPr>
              <a:t>ディレクトリ</a:t>
            </a:r>
            <a:r>
              <a:rPr lang="ja-JP" altLang="en-US" sz="2000" dirty="0">
                <a:solidFill>
                  <a:schemeClr val="tx1"/>
                </a:solidFill>
              </a:rPr>
              <a:t>のグループ化</a:t>
            </a:r>
            <a:endParaRPr lang="en-US" altLang="ja-JP" sz="2000" dirty="0">
              <a:solidFill>
                <a:schemeClr val="tx1"/>
              </a:solidFill>
            </a:endParaRPr>
          </a:p>
        </p:txBody>
      </p:sp>
      <p:sp>
        <p:nvSpPr>
          <p:cNvPr id="34" name="四角形吹き出し 33"/>
          <p:cNvSpPr/>
          <p:nvPr/>
        </p:nvSpPr>
        <p:spPr>
          <a:xfrm>
            <a:off x="5837608" y="5882239"/>
            <a:ext cx="2579266" cy="678216"/>
          </a:xfrm>
          <a:prstGeom prst="wedgeRectCallout">
            <a:avLst>
              <a:gd name="adj1" fmla="val -43899"/>
              <a:gd name="adj2" fmla="val -24265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rPr>
              <a:t>Step3.</a:t>
            </a:r>
          </a:p>
          <a:p>
            <a:r>
              <a:rPr lang="ja-JP" altLang="en-US" sz="2000" dirty="0" smtClean="0">
                <a:solidFill>
                  <a:schemeClr val="tx1"/>
                </a:solidFill>
              </a:rPr>
              <a:t>ディレクトリツリー構築</a:t>
            </a:r>
            <a:endParaRPr lang="en-US" altLang="ja-JP" sz="2000" dirty="0">
              <a:solidFill>
                <a:schemeClr val="tx1"/>
              </a:solidFill>
            </a:endParaRPr>
          </a:p>
        </p:txBody>
      </p:sp>
      <p:sp>
        <p:nvSpPr>
          <p:cNvPr id="10" name="テキスト ボックス 9"/>
          <p:cNvSpPr txBox="1"/>
          <p:nvPr/>
        </p:nvSpPr>
        <p:spPr>
          <a:xfrm>
            <a:off x="6907193" y="5151305"/>
            <a:ext cx="2083266" cy="400110"/>
          </a:xfrm>
          <a:prstGeom prst="rect">
            <a:avLst/>
          </a:prstGeom>
          <a:noFill/>
        </p:spPr>
        <p:txBody>
          <a:bodyPr wrap="square" rtlCol="0">
            <a:spAutoFit/>
          </a:bodyPr>
          <a:lstStyle/>
          <a:p>
            <a:pPr algn="ctr"/>
            <a:r>
              <a:rPr kumimoji="1" lang="ja-JP" altLang="en-US" sz="2000" dirty="0" smtClean="0"/>
              <a:t>ディレクトリツリー</a:t>
            </a:r>
            <a:endParaRPr kumimoji="1" lang="ja-JP" altLang="en-US" sz="2000" dirty="0"/>
          </a:p>
        </p:txBody>
      </p:sp>
      <p:sp>
        <p:nvSpPr>
          <p:cNvPr id="19" name="右矢印 18"/>
          <p:cNvSpPr/>
          <p:nvPr/>
        </p:nvSpPr>
        <p:spPr>
          <a:xfrm rot="1466803">
            <a:off x="1724434" y="4233777"/>
            <a:ext cx="1499762" cy="36759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635" y="1520116"/>
            <a:ext cx="2450683" cy="2509647"/>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8918" y="4378538"/>
            <a:ext cx="2322690" cy="2254152"/>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041" y="1922905"/>
            <a:ext cx="2284101" cy="3249973"/>
          </a:xfrm>
          <a:prstGeom prst="rect">
            <a:avLst/>
          </a:prstGeom>
        </p:spPr>
      </p:pic>
      <p:sp>
        <p:nvSpPr>
          <p:cNvPr id="22" name="右矢印 21"/>
          <p:cNvSpPr/>
          <p:nvPr/>
        </p:nvSpPr>
        <p:spPr>
          <a:xfrm>
            <a:off x="5295293" y="3210844"/>
            <a:ext cx="1598891" cy="439381"/>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rot="18156025">
            <a:off x="4944392" y="4162812"/>
            <a:ext cx="1927592" cy="2222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97261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000" dirty="0" smtClean="0"/>
              <a:t>Step1.</a:t>
            </a:r>
            <a:r>
              <a:rPr lang="ja-JP" altLang="en-US" sz="4000" dirty="0" smtClean="0">
                <a:solidFill>
                  <a:schemeClr val="tx1"/>
                </a:solidFill>
              </a:rPr>
              <a:t>ファイル</a:t>
            </a:r>
            <a:r>
              <a:rPr lang="ja-JP" altLang="en-US" sz="4000" dirty="0">
                <a:solidFill>
                  <a:schemeClr val="tx1"/>
                </a:solidFill>
              </a:rPr>
              <a:t>を</a:t>
            </a:r>
            <a:r>
              <a:rPr lang="ja-JP" altLang="en-US" sz="4000" dirty="0" smtClean="0">
                <a:solidFill>
                  <a:schemeClr val="tx1"/>
                </a:solidFill>
              </a:rPr>
              <a:t>持つ</a:t>
            </a:r>
            <a:r>
              <a:rPr lang="en-US" altLang="ja-JP" sz="4000" dirty="0" smtClean="0">
                <a:solidFill>
                  <a:schemeClr val="tx1"/>
                </a:solidFill>
              </a:rPr>
              <a:t/>
            </a:r>
            <a:br>
              <a:rPr lang="en-US" altLang="ja-JP" sz="4000" dirty="0" smtClean="0">
                <a:solidFill>
                  <a:schemeClr val="tx1"/>
                </a:solidFill>
              </a:rPr>
            </a:br>
            <a:r>
              <a:rPr lang="ja-JP" altLang="en-US" sz="4000" dirty="0" smtClean="0">
                <a:solidFill>
                  <a:schemeClr val="tx1"/>
                </a:solidFill>
              </a:rPr>
              <a:t>ディレクトリのグループ化</a:t>
            </a:r>
            <a:endParaRPr lang="en-US" altLang="ja-JP" sz="4000" dirty="0">
              <a:solidFill>
                <a:schemeClr val="tx1"/>
              </a:solidFill>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ja-JP" altLang="en-US" sz="2800" dirty="0" smtClean="0"/>
                  <a:t>ファイルを持つディレクトリ間の類似度を計算する</a:t>
                </a:r>
                <a:endParaRPr kumimoji="1" lang="en-US" altLang="ja-JP" sz="2800" dirty="0" smtClean="0"/>
              </a:p>
              <a:p>
                <a:pPr lvl="1"/>
                <a14:m>
                  <m:oMath xmlns:m="http://schemas.openxmlformats.org/officeDocument/2006/math">
                    <m:r>
                      <a:rPr kumimoji="1" lang="en-US" altLang="ja-JP" sz="2800" b="0" i="1" smtClean="0">
                        <a:latin typeface="Cambria Math" panose="02040503050406030204" pitchFamily="18" charset="0"/>
                      </a:rPr>
                      <m:t>𝑠𝑖𝑚</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𝐷</m:t>
                        </m:r>
                        <m:r>
                          <a:rPr kumimoji="1" lang="en-US" altLang="ja-JP" sz="2800" b="0" i="1" smtClean="0">
                            <a:latin typeface="Cambria Math" panose="02040503050406030204" pitchFamily="18" charset="0"/>
                          </a:rPr>
                          <m:t>1, </m:t>
                        </m:r>
                        <m:r>
                          <a:rPr kumimoji="1" lang="en-US" altLang="ja-JP" sz="2800" b="0" i="1" smtClean="0">
                            <a:latin typeface="Cambria Math" panose="02040503050406030204" pitchFamily="18" charset="0"/>
                          </a:rPr>
                          <m:t>𝐷</m:t>
                        </m:r>
                        <m:r>
                          <a:rPr kumimoji="1" lang="en-US" altLang="ja-JP" sz="2800" b="0" i="1" smtClean="0">
                            <a:latin typeface="Cambria Math" panose="02040503050406030204" pitchFamily="18" charset="0"/>
                          </a:rPr>
                          <m:t>2</m:t>
                        </m:r>
                      </m:e>
                    </m:d>
                    <m:r>
                      <a:rPr kumimoji="1" lang="en-US" altLang="ja-JP" sz="2800" b="0" i="1" smtClean="0">
                        <a:latin typeface="Cambria Math" panose="02040503050406030204" pitchFamily="18" charset="0"/>
                      </a:rPr>
                      <m:t>= </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𝑙𝑖𝑛𝑒𝑠</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𝐷</m:t>
                            </m:r>
                            <m:r>
                              <a:rPr lang="en-US" altLang="ja-JP" sz="2800" i="1">
                                <a:latin typeface="Cambria Math" panose="02040503050406030204" pitchFamily="18" charset="0"/>
                              </a:rPr>
                              <m:t>1</m:t>
                            </m:r>
                          </m:e>
                        </m:d>
                        <m:r>
                          <a:rPr lang="en-US" altLang="ja-JP" sz="2800" b="0" i="1" smtClean="0">
                            <a:latin typeface="Cambria Math" panose="02040503050406030204" pitchFamily="18" charset="0"/>
                          </a:rPr>
                          <m:t> </m:t>
                        </m:r>
                        <m:r>
                          <a:rPr kumimoji="1" lang="en-US" altLang="ja-JP" sz="2800" b="0" i="1" smtClean="0">
                            <a:latin typeface="Cambria Math" panose="02040503050406030204" pitchFamily="18" charset="0"/>
                            <a:ea typeface="Cambria Math" panose="02040503050406030204" pitchFamily="18" charset="0"/>
                          </a:rPr>
                          <m:t>∩ </m:t>
                        </m:r>
                        <m:r>
                          <a:rPr kumimoji="1" lang="en-US" altLang="ja-JP" sz="2800" b="0" i="1" smtClean="0">
                            <a:latin typeface="Cambria Math" panose="02040503050406030204" pitchFamily="18" charset="0"/>
                            <a:ea typeface="Cambria Math" panose="02040503050406030204" pitchFamily="18" charset="0"/>
                          </a:rPr>
                          <m:t>𝑙𝑖𝑛𝑒𝑠</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𝐷</m:t>
                            </m:r>
                            <m:r>
                              <a:rPr lang="en-US" altLang="ja-JP" sz="2800" b="0" i="1" smtClean="0">
                                <a:latin typeface="Cambria Math" panose="02040503050406030204" pitchFamily="18" charset="0"/>
                              </a:rPr>
                              <m:t>2</m:t>
                            </m:r>
                          </m:e>
                        </m:d>
                        <m:r>
                          <a:rPr lang="en-US" altLang="ja-JP" sz="2800" b="0" i="1" smtClean="0">
                            <a:latin typeface="Cambria Math" panose="02040503050406030204" pitchFamily="18" charset="0"/>
                          </a:rPr>
                          <m:t>|</m:t>
                        </m:r>
                      </m:num>
                      <m:den>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𝑙𝑖𝑛𝑒𝑠</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𝐷</m:t>
                            </m:r>
                            <m:r>
                              <a:rPr kumimoji="1" lang="en-US" altLang="ja-JP" sz="2800" b="0" i="1" smtClean="0">
                                <a:latin typeface="Cambria Math" panose="02040503050406030204" pitchFamily="18" charset="0"/>
                              </a:rPr>
                              <m:t>1</m:t>
                            </m:r>
                          </m:e>
                        </m:d>
                        <m:r>
                          <a:rPr kumimoji="1" lang="en-US" altLang="ja-JP" sz="2800" b="0" i="1" smtClean="0">
                            <a:latin typeface="Cambria Math" panose="02040503050406030204" pitchFamily="18" charset="0"/>
                          </a:rPr>
                          <m:t> </m:t>
                        </m:r>
                        <m:r>
                          <a:rPr kumimoji="1" lang="en-US" altLang="ja-JP" sz="2800" b="0" i="1" smtClean="0">
                            <a:latin typeface="Cambria Math" panose="02040503050406030204" pitchFamily="18" charset="0"/>
                            <a:ea typeface="Cambria Math" panose="02040503050406030204" pitchFamily="18" charset="0"/>
                          </a:rPr>
                          <m:t>∪ </m:t>
                        </m:r>
                        <m:r>
                          <a:rPr kumimoji="1" lang="en-US" altLang="ja-JP" sz="2800" b="0" i="1" smtClean="0">
                            <a:latin typeface="Cambria Math" panose="02040503050406030204" pitchFamily="18" charset="0"/>
                            <a:ea typeface="Cambria Math" panose="02040503050406030204" pitchFamily="18" charset="0"/>
                          </a:rPr>
                          <m:t>𝑙𝑖𝑛𝑒𝑠</m:t>
                        </m:r>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𝐷</m:t>
                        </m:r>
                        <m:r>
                          <a:rPr kumimoji="1" lang="en-US" altLang="ja-JP" sz="2800" b="0" i="1" smtClean="0">
                            <a:latin typeface="Cambria Math" panose="02040503050406030204" pitchFamily="18" charset="0"/>
                            <a:ea typeface="Cambria Math" panose="02040503050406030204" pitchFamily="18" charset="0"/>
                          </a:rPr>
                          <m:t>2)|</m:t>
                        </m:r>
                      </m:den>
                    </m:f>
                  </m:oMath>
                </a14:m>
                <a:endParaRPr kumimoji="1" lang="en-US" altLang="ja-JP" sz="2800" b="0" dirty="0" smtClean="0"/>
              </a:p>
              <a:p>
                <a:pPr lvl="2"/>
                <a:r>
                  <a:rPr lang="en-US" altLang="ja-JP" sz="2400" dirty="0" smtClean="0"/>
                  <a:t>line</a:t>
                </a:r>
                <a:r>
                  <a:rPr kumimoji="1" lang="en-US" altLang="ja-JP" sz="2400" dirty="0" smtClean="0"/>
                  <a:t>s(D)</a:t>
                </a:r>
                <a:r>
                  <a:rPr kumimoji="1" lang="ja-JP" altLang="en-US" sz="2400" dirty="0" smtClean="0"/>
                  <a:t>はディレクトリ</a:t>
                </a:r>
                <a:r>
                  <a:rPr lang="en-US" altLang="ja-JP" sz="2400" dirty="0" smtClean="0"/>
                  <a:t>D</a:t>
                </a:r>
                <a:r>
                  <a:rPr lang="ja-JP" altLang="en-US" sz="2400" dirty="0" smtClean="0"/>
                  <a:t>の全てのファイルの               “空白空行を無視した行”の集合</a:t>
                </a:r>
                <a:endParaRPr kumimoji="1" lang="en-US" altLang="ja-JP" sz="2400" dirty="0" smtClean="0"/>
              </a:p>
              <a:p>
                <a:r>
                  <a:rPr kumimoji="1" lang="ja-JP" altLang="en-US" sz="2800" dirty="0" smtClean="0"/>
                  <a:t>類似度</a:t>
                </a:r>
                <a:r>
                  <a:rPr lang="ja-JP" altLang="en-US" sz="2800" dirty="0" smtClean="0"/>
                  <a:t>がある閾値以上</a:t>
                </a:r>
                <a:endParaRPr lang="en-US" altLang="ja-JP" sz="2800" dirty="0" smtClean="0"/>
              </a:p>
              <a:p>
                <a:pPr lvl="1"/>
                <a:r>
                  <a:rPr lang="ja-JP" altLang="en-US" sz="2600" dirty="0" smtClean="0"/>
                  <a:t>同じグループ</a:t>
                </a:r>
                <a:endParaRPr lang="en-US" altLang="ja-JP" sz="2600" dirty="0" smtClean="0"/>
              </a:p>
              <a:p>
                <a:r>
                  <a:rPr lang="ja-JP" altLang="en-US" sz="2800" dirty="0" smtClean="0"/>
                  <a:t>類似しないディレクトリ</a:t>
                </a:r>
                <a:endParaRPr lang="en-US" altLang="ja-JP" sz="2800" dirty="0" smtClean="0"/>
              </a:p>
              <a:p>
                <a:pPr lvl="1"/>
                <a:r>
                  <a:rPr lang="ja-JP" altLang="en-US" sz="2600" dirty="0" smtClean="0"/>
                  <a:t>独立したグループ</a:t>
                </a:r>
                <a:endParaRPr kumimoji="1" lang="ja-JP" altLang="en-US" sz="26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1333" t="-1887"/>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8</a:t>
            </a:fld>
            <a:endParaRPr kumimoji="1" lang="ja-JP" altLang="en-US" dirty="0"/>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5438" y="4082140"/>
            <a:ext cx="4254172" cy="2044025"/>
          </a:xfrm>
          <a:prstGeom prst="rect">
            <a:avLst/>
          </a:prstGeom>
        </p:spPr>
      </p:pic>
    </p:spTree>
    <p:extLst>
      <p:ext uri="{BB962C8B-B14F-4D97-AF65-F5344CB8AC3E}">
        <p14:creationId xmlns:p14="http://schemas.microsoft.com/office/powerpoint/2010/main" val="279234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000" dirty="0" smtClean="0"/>
              <a:t>Step1.</a:t>
            </a:r>
            <a:r>
              <a:rPr lang="ja-JP" altLang="en-US" sz="4000" dirty="0" smtClean="0">
                <a:solidFill>
                  <a:schemeClr val="tx1"/>
                </a:solidFill>
              </a:rPr>
              <a:t>ファイル</a:t>
            </a:r>
            <a:r>
              <a:rPr lang="ja-JP" altLang="en-US" sz="4000" dirty="0">
                <a:solidFill>
                  <a:schemeClr val="tx1"/>
                </a:solidFill>
              </a:rPr>
              <a:t>を</a:t>
            </a:r>
            <a:r>
              <a:rPr lang="ja-JP" altLang="en-US" sz="4000" dirty="0" smtClean="0">
                <a:solidFill>
                  <a:schemeClr val="tx1"/>
                </a:solidFill>
              </a:rPr>
              <a:t>持つ</a:t>
            </a:r>
            <a:r>
              <a:rPr lang="en-US" altLang="ja-JP" sz="4000" dirty="0" smtClean="0">
                <a:solidFill>
                  <a:schemeClr val="tx1"/>
                </a:solidFill>
              </a:rPr>
              <a:t/>
            </a:r>
            <a:br>
              <a:rPr lang="en-US" altLang="ja-JP" sz="4000" dirty="0" smtClean="0">
                <a:solidFill>
                  <a:schemeClr val="tx1"/>
                </a:solidFill>
              </a:rPr>
            </a:br>
            <a:r>
              <a:rPr lang="ja-JP" altLang="en-US" sz="4000" dirty="0" smtClean="0">
                <a:solidFill>
                  <a:schemeClr val="tx1"/>
                </a:solidFill>
              </a:rPr>
              <a:t>ディレクトリのグループ化</a:t>
            </a:r>
            <a:endParaRPr lang="en-US" altLang="ja-JP" sz="4000" dirty="0">
              <a:solidFill>
                <a:schemeClr val="tx1"/>
              </a:solidFill>
            </a:endParaRP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ja-JP" altLang="en-US" sz="2800" dirty="0" smtClean="0"/>
                  <a:t>ファイルを持つディレクトリ間の類似度を計算する</a:t>
                </a:r>
                <a:endParaRPr kumimoji="1" lang="en-US" altLang="ja-JP" sz="2800" dirty="0" smtClean="0"/>
              </a:p>
              <a:p>
                <a:pPr lvl="1"/>
                <a14:m>
                  <m:oMath xmlns:m="http://schemas.openxmlformats.org/officeDocument/2006/math">
                    <m:r>
                      <a:rPr kumimoji="1" lang="en-US" altLang="ja-JP" sz="2800" b="0" i="1" smtClean="0">
                        <a:latin typeface="Cambria Math" panose="02040503050406030204" pitchFamily="18" charset="0"/>
                      </a:rPr>
                      <m:t>𝑠𝑖𝑚</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𝐷</m:t>
                        </m:r>
                        <m:r>
                          <a:rPr kumimoji="1" lang="en-US" altLang="ja-JP" sz="2800" b="0" i="1" smtClean="0">
                            <a:latin typeface="Cambria Math" panose="02040503050406030204" pitchFamily="18" charset="0"/>
                          </a:rPr>
                          <m:t>1, </m:t>
                        </m:r>
                        <m:r>
                          <a:rPr kumimoji="1" lang="en-US" altLang="ja-JP" sz="2800" b="0" i="1" smtClean="0">
                            <a:latin typeface="Cambria Math" panose="02040503050406030204" pitchFamily="18" charset="0"/>
                          </a:rPr>
                          <m:t>𝐷</m:t>
                        </m:r>
                        <m:r>
                          <a:rPr kumimoji="1" lang="en-US" altLang="ja-JP" sz="2800" b="0" i="1" smtClean="0">
                            <a:latin typeface="Cambria Math" panose="02040503050406030204" pitchFamily="18" charset="0"/>
                          </a:rPr>
                          <m:t>2</m:t>
                        </m:r>
                      </m:e>
                    </m:d>
                    <m:r>
                      <a:rPr kumimoji="1" lang="en-US" altLang="ja-JP" sz="2800" b="0" i="1" smtClean="0">
                        <a:latin typeface="Cambria Math" panose="02040503050406030204" pitchFamily="18" charset="0"/>
                      </a:rPr>
                      <m:t>= </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𝑙𝑖𝑛𝑒𝑠</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𝐷</m:t>
                            </m:r>
                            <m:r>
                              <a:rPr lang="en-US" altLang="ja-JP" sz="2800" i="1">
                                <a:latin typeface="Cambria Math" panose="02040503050406030204" pitchFamily="18" charset="0"/>
                              </a:rPr>
                              <m:t>1</m:t>
                            </m:r>
                          </m:e>
                        </m:d>
                        <m:r>
                          <a:rPr lang="en-US" altLang="ja-JP" sz="2800" b="0" i="1" smtClean="0">
                            <a:latin typeface="Cambria Math" panose="02040503050406030204" pitchFamily="18" charset="0"/>
                          </a:rPr>
                          <m:t> </m:t>
                        </m:r>
                        <m:r>
                          <a:rPr kumimoji="1" lang="en-US" altLang="ja-JP" sz="2800" b="0" i="1" smtClean="0">
                            <a:latin typeface="Cambria Math" panose="02040503050406030204" pitchFamily="18" charset="0"/>
                            <a:ea typeface="Cambria Math" panose="02040503050406030204" pitchFamily="18" charset="0"/>
                          </a:rPr>
                          <m:t>∩ </m:t>
                        </m:r>
                        <m:r>
                          <a:rPr kumimoji="1" lang="en-US" altLang="ja-JP" sz="2800" b="0" i="1" smtClean="0">
                            <a:latin typeface="Cambria Math" panose="02040503050406030204" pitchFamily="18" charset="0"/>
                            <a:ea typeface="Cambria Math" panose="02040503050406030204" pitchFamily="18" charset="0"/>
                          </a:rPr>
                          <m:t>𝑙𝑖𝑛𝑒𝑠</m:t>
                        </m:r>
                        <m:d>
                          <m:dPr>
                            <m:ctrlPr>
                              <a:rPr lang="en-US" altLang="ja-JP" sz="2800" i="1">
                                <a:latin typeface="Cambria Math" panose="02040503050406030204" pitchFamily="18" charset="0"/>
                              </a:rPr>
                            </m:ctrlPr>
                          </m:dPr>
                          <m:e>
                            <m:r>
                              <a:rPr lang="en-US" altLang="ja-JP" sz="2800" i="1">
                                <a:latin typeface="Cambria Math" panose="02040503050406030204" pitchFamily="18" charset="0"/>
                              </a:rPr>
                              <m:t>𝐷</m:t>
                            </m:r>
                            <m:r>
                              <a:rPr lang="en-US" altLang="ja-JP" sz="2800" b="0" i="1" smtClean="0">
                                <a:latin typeface="Cambria Math" panose="02040503050406030204" pitchFamily="18" charset="0"/>
                              </a:rPr>
                              <m:t>2</m:t>
                            </m:r>
                          </m:e>
                        </m:d>
                        <m:r>
                          <a:rPr lang="en-US" altLang="ja-JP" sz="2800" b="0" i="1" smtClean="0">
                            <a:latin typeface="Cambria Math" panose="02040503050406030204" pitchFamily="18" charset="0"/>
                          </a:rPr>
                          <m:t>|</m:t>
                        </m:r>
                      </m:num>
                      <m:den>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𝑙𝑖𝑛𝑒𝑠</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𝐷</m:t>
                            </m:r>
                            <m:r>
                              <a:rPr kumimoji="1" lang="en-US" altLang="ja-JP" sz="2800" b="0" i="1" smtClean="0">
                                <a:latin typeface="Cambria Math" panose="02040503050406030204" pitchFamily="18" charset="0"/>
                              </a:rPr>
                              <m:t>1</m:t>
                            </m:r>
                          </m:e>
                        </m:d>
                        <m:r>
                          <a:rPr kumimoji="1" lang="en-US" altLang="ja-JP" sz="2800" b="0" i="1" smtClean="0">
                            <a:latin typeface="Cambria Math" panose="02040503050406030204" pitchFamily="18" charset="0"/>
                          </a:rPr>
                          <m:t> </m:t>
                        </m:r>
                        <m:r>
                          <a:rPr kumimoji="1" lang="en-US" altLang="ja-JP" sz="2800" b="0" i="1" smtClean="0">
                            <a:latin typeface="Cambria Math" panose="02040503050406030204" pitchFamily="18" charset="0"/>
                            <a:ea typeface="Cambria Math" panose="02040503050406030204" pitchFamily="18" charset="0"/>
                          </a:rPr>
                          <m:t>∪ </m:t>
                        </m:r>
                        <m:r>
                          <a:rPr kumimoji="1" lang="en-US" altLang="ja-JP" sz="2800" b="0" i="1" smtClean="0">
                            <a:latin typeface="Cambria Math" panose="02040503050406030204" pitchFamily="18" charset="0"/>
                            <a:ea typeface="Cambria Math" panose="02040503050406030204" pitchFamily="18" charset="0"/>
                          </a:rPr>
                          <m:t>𝑙𝑖𝑛𝑒𝑠</m:t>
                        </m:r>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𝐷</m:t>
                        </m:r>
                        <m:r>
                          <a:rPr kumimoji="1" lang="en-US" altLang="ja-JP" sz="2800" b="0" i="1" smtClean="0">
                            <a:latin typeface="Cambria Math" panose="02040503050406030204" pitchFamily="18" charset="0"/>
                            <a:ea typeface="Cambria Math" panose="02040503050406030204" pitchFamily="18" charset="0"/>
                          </a:rPr>
                          <m:t>2)|</m:t>
                        </m:r>
                      </m:den>
                    </m:f>
                  </m:oMath>
                </a14:m>
                <a:endParaRPr kumimoji="1" lang="en-US" altLang="ja-JP" sz="2800" b="0" dirty="0" smtClean="0"/>
              </a:p>
              <a:p>
                <a:pPr lvl="2"/>
                <a:r>
                  <a:rPr lang="en-US" altLang="ja-JP" sz="2400" dirty="0" smtClean="0"/>
                  <a:t>line</a:t>
                </a:r>
                <a:r>
                  <a:rPr kumimoji="1" lang="en-US" altLang="ja-JP" sz="2400" dirty="0" smtClean="0"/>
                  <a:t>s(D)</a:t>
                </a:r>
                <a:r>
                  <a:rPr kumimoji="1" lang="ja-JP" altLang="en-US" sz="2400" dirty="0" smtClean="0"/>
                  <a:t>はディレクトリ</a:t>
                </a:r>
                <a:r>
                  <a:rPr lang="en-US" altLang="ja-JP" sz="2400" dirty="0" smtClean="0"/>
                  <a:t>D</a:t>
                </a:r>
                <a:r>
                  <a:rPr lang="ja-JP" altLang="en-US" sz="2400" dirty="0" smtClean="0"/>
                  <a:t>の全てのファイルの               “空白空行を無視した行”の集合</a:t>
                </a:r>
                <a:endParaRPr kumimoji="1" lang="en-US" altLang="ja-JP" sz="2400" dirty="0" smtClean="0"/>
              </a:p>
              <a:p>
                <a:r>
                  <a:rPr kumimoji="1" lang="ja-JP" altLang="en-US" sz="2800" dirty="0" smtClean="0"/>
                  <a:t>類似度</a:t>
                </a:r>
                <a:r>
                  <a:rPr lang="ja-JP" altLang="en-US" sz="2800" dirty="0" smtClean="0"/>
                  <a:t>がある閾値以上</a:t>
                </a:r>
                <a:endParaRPr lang="en-US" altLang="ja-JP" sz="2800" dirty="0" smtClean="0"/>
              </a:p>
              <a:p>
                <a:pPr lvl="1"/>
                <a:r>
                  <a:rPr lang="ja-JP" altLang="en-US" sz="2600" dirty="0" smtClean="0"/>
                  <a:t>同じグループ</a:t>
                </a:r>
                <a:endParaRPr lang="en-US" altLang="ja-JP" sz="2600" dirty="0" smtClean="0"/>
              </a:p>
              <a:p>
                <a:r>
                  <a:rPr lang="ja-JP" altLang="en-US" sz="2800" dirty="0" smtClean="0"/>
                  <a:t>類似しないディレクトリ</a:t>
                </a:r>
                <a:endParaRPr lang="en-US" altLang="ja-JP" sz="2800" dirty="0" smtClean="0"/>
              </a:p>
              <a:p>
                <a:pPr lvl="1"/>
                <a:r>
                  <a:rPr lang="ja-JP" altLang="en-US" sz="2600" dirty="0" smtClean="0"/>
                  <a:t>独立したグループ</a:t>
                </a:r>
                <a:endParaRPr kumimoji="1" lang="ja-JP" altLang="en-US" sz="26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3"/>
                <a:stretch>
                  <a:fillRect l="-1333" t="-1887"/>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2E21A0DD-4BE0-4C37-BCB9-417295705ED2}" type="slidenum">
              <a:rPr kumimoji="1" lang="ja-JP" altLang="en-US" smtClean="0"/>
              <a:t>9</a:t>
            </a:fld>
            <a:endParaRPr kumimoji="1" lang="ja-JP" altLang="en-US" dirty="0"/>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5437" y="4083941"/>
            <a:ext cx="4255785" cy="2044800"/>
          </a:xfrm>
          <a:prstGeom prst="rect">
            <a:avLst/>
          </a:prstGeom>
        </p:spPr>
      </p:pic>
    </p:spTree>
    <p:extLst>
      <p:ext uri="{BB962C8B-B14F-4D97-AF65-F5344CB8AC3E}">
        <p14:creationId xmlns:p14="http://schemas.microsoft.com/office/powerpoint/2010/main" val="2928193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el-CoolMetal-white">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Sel-CoolMetal-white</Template>
  <TotalTime>4432</TotalTime>
  <Words>2901</Words>
  <Application>Microsoft Office PowerPoint</Application>
  <PresentationFormat>画面に合わせる (4:3)</PresentationFormat>
  <Paragraphs>340</Paragraphs>
  <Slides>30</Slides>
  <Notes>23</Notes>
  <HiddenSlides>7</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30</vt:i4>
      </vt:variant>
    </vt:vector>
  </HeadingPairs>
  <TitlesOfParts>
    <vt:vector size="36" baseType="lpstr">
      <vt:lpstr>ＭＳ Ｐゴシック</vt:lpstr>
      <vt:lpstr>Arial</vt:lpstr>
      <vt:lpstr>Calibri</vt:lpstr>
      <vt:lpstr>Cambria Math</vt:lpstr>
      <vt:lpstr>Wingdings</vt:lpstr>
      <vt:lpstr>Sel-CoolMetal-white</vt:lpstr>
      <vt:lpstr>類似プロダクト比較のための ディレクトリ構造の対応付け手法</vt:lpstr>
      <vt:lpstr>類似プロダクトの開発</vt:lpstr>
      <vt:lpstr>類似プロダクトの比較</vt:lpstr>
      <vt:lpstr>ディレクトリ単位の比較</vt:lpstr>
      <vt:lpstr>ディレクトリの対応付け</vt:lpstr>
      <vt:lpstr>提案手法</vt:lpstr>
      <vt:lpstr>手法の説明</vt:lpstr>
      <vt:lpstr>Step1.ファイルを持つ ディレクトリのグループ化</vt:lpstr>
      <vt:lpstr>Step1.ファイルを持つ ディレクトリのグループ化</vt:lpstr>
      <vt:lpstr>Step1.ファイルを持つ ディレクトリのグループ化</vt:lpstr>
      <vt:lpstr>Step2.ファイルを持たない ディレクトリのグループ化(1/2)</vt:lpstr>
      <vt:lpstr>Step2.ファイルを持たない ディレクトリのグループ化(1/2)</vt:lpstr>
      <vt:lpstr>Step2.ファイルを持たない ディレクトリのグループ化(1/2)</vt:lpstr>
      <vt:lpstr>Step2.ファイルを持たない ディレクトリのグループ化(2/2)</vt:lpstr>
      <vt:lpstr>Step2.ファイルを持たない ディレクトリのグループ化(2/2)</vt:lpstr>
      <vt:lpstr>Step2.ファイルを持たない ディレクトリのグループ化(2/2)</vt:lpstr>
      <vt:lpstr>Step3.ディレクトリツリー構築(1/3)</vt:lpstr>
      <vt:lpstr>Step3.ディレクトリツリー構築(2/3)</vt:lpstr>
      <vt:lpstr>Step3.ディレクトリツリー構築(3/3)</vt:lpstr>
      <vt:lpstr>ケーススタディ(1/3)</vt:lpstr>
      <vt:lpstr>ケーススタディ(2/3) 出力例</vt:lpstr>
      <vt:lpstr>ケーススタディ(3/3) ディレクトリの移動</vt:lpstr>
      <vt:lpstr>まとめ</vt:lpstr>
      <vt:lpstr>Step2.ファイルを持つディレクトリの  クラスタリング</vt:lpstr>
      <vt:lpstr>ケーススタディ</vt:lpstr>
      <vt:lpstr>Step2.ファイルを持たない葉ディレクトリの  クラスタリング</vt:lpstr>
      <vt:lpstr>Step2.ファイルを持たない内部ディレクトリのクラスタリング</vt:lpstr>
      <vt:lpstr>問題点</vt:lpstr>
      <vt:lpstr>手法の説明(2/2)</vt:lpstr>
      <vt:lpstr>手法の説明</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Yusuke</dc:creator>
  <cp:lastModifiedBy>Yusuke</cp:lastModifiedBy>
  <cp:revision>409</cp:revision>
  <cp:lastPrinted>2015-02-19T02:22:02Z</cp:lastPrinted>
  <dcterms:created xsi:type="dcterms:W3CDTF">2015-02-11T07:39:42Z</dcterms:created>
  <dcterms:modified xsi:type="dcterms:W3CDTF">2015-02-20T01:24:28Z</dcterms:modified>
</cp:coreProperties>
</file>