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Lst>
  <p:notesMasterIdLst>
    <p:notesMasterId r:id="rId33"/>
  </p:notesMasterIdLst>
  <p:sldIdLst>
    <p:sldId id="256" r:id="rId2"/>
    <p:sldId id="317" r:id="rId3"/>
    <p:sldId id="322" r:id="rId4"/>
    <p:sldId id="338" r:id="rId5"/>
    <p:sldId id="330" r:id="rId6"/>
    <p:sldId id="341" r:id="rId7"/>
    <p:sldId id="300" r:id="rId8"/>
    <p:sldId id="342" r:id="rId9"/>
    <p:sldId id="351" r:id="rId10"/>
    <p:sldId id="343" r:id="rId11"/>
    <p:sldId id="310" r:id="rId12"/>
    <p:sldId id="311" r:id="rId13"/>
    <p:sldId id="345" r:id="rId14"/>
    <p:sldId id="346" r:id="rId15"/>
    <p:sldId id="348" r:id="rId16"/>
    <p:sldId id="324" r:id="rId17"/>
    <p:sldId id="347" r:id="rId18"/>
    <p:sldId id="349" r:id="rId19"/>
    <p:sldId id="350" r:id="rId20"/>
    <p:sldId id="320" r:id="rId21"/>
    <p:sldId id="319" r:id="rId22"/>
    <p:sldId id="329" r:id="rId23"/>
    <p:sldId id="323" r:id="rId24"/>
    <p:sldId id="294" r:id="rId25"/>
    <p:sldId id="288" r:id="rId26"/>
    <p:sldId id="337" r:id="rId27"/>
    <p:sldId id="313" r:id="rId28"/>
    <p:sldId id="327" r:id="rId29"/>
    <p:sldId id="326" r:id="rId30"/>
    <p:sldId id="328" r:id="rId31"/>
    <p:sldId id="306" r:id="rId32"/>
  </p:sldIdLst>
  <p:sldSz cx="9144000" cy="6858000" type="screen4x3"/>
  <p:notesSz cx="9939338" cy="6805613"/>
  <p:defaultTex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E1B4"/>
    <a:srgbClr val="AFABAB"/>
    <a:srgbClr val="BED7EE"/>
    <a:srgbClr val="FFAA00"/>
    <a:srgbClr val="AC52E9"/>
    <a:srgbClr val="FF9500"/>
    <a:srgbClr val="E1AA11"/>
    <a:srgbClr val="CEFFDA"/>
    <a:srgbClr val="CB7DFF"/>
    <a:srgbClr val="D8E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92"/>
    <p:restoredTop sz="87535"/>
  </p:normalViewPr>
  <p:slideViewPr>
    <p:cSldViewPr snapToGrid="0">
      <p:cViewPr>
        <p:scale>
          <a:sx n="86" d="100"/>
          <a:sy n="86" d="100"/>
        </p:scale>
        <p:origin x="1784" y="648"/>
      </p:cViewPr>
      <p:guideLst>
        <p:guide orient="horz" pos="2160"/>
        <p:guide pos="2880"/>
      </p:guideLst>
    </p:cSldViewPr>
  </p:slideViewPr>
  <p:outlineViewPr>
    <p:cViewPr>
      <p:scale>
        <a:sx n="33" d="100"/>
        <a:sy n="33" d="100"/>
      </p:scale>
      <p:origin x="0" y="-7952"/>
    </p:cViewPr>
  </p:outlineViewPr>
  <p:notesTextViewPr>
    <p:cViewPr>
      <p:scale>
        <a:sx n="95" d="100"/>
        <a:sy n="9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7742"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8" y="0"/>
            <a:ext cx="4307742" cy="341313"/>
          </a:xfrm>
          <a:prstGeom prst="rect">
            <a:avLst/>
          </a:prstGeom>
        </p:spPr>
        <p:txBody>
          <a:bodyPr vert="horz" lIns="91440" tIns="45720" rIns="91440" bIns="45720" rtlCol="0"/>
          <a:lstStyle>
            <a:lvl1pPr algn="r">
              <a:defRPr sz="1200"/>
            </a:lvl1pPr>
          </a:lstStyle>
          <a:p>
            <a:fld id="{7C590123-F666-B94A-89A2-EAFBC4996D67}" type="datetimeFigureOut">
              <a:rPr kumimoji="1" lang="ja-JP" altLang="en-US" smtClean="0"/>
              <a:t>2023/2/6</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4631" y="3275086"/>
            <a:ext cx="7950078" cy="267941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4300"/>
            <a:ext cx="4307742" cy="34131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8" y="6464300"/>
            <a:ext cx="4307742" cy="341313"/>
          </a:xfrm>
          <a:prstGeom prst="rect">
            <a:avLst/>
          </a:prstGeom>
        </p:spPr>
        <p:txBody>
          <a:bodyPr vert="horz" lIns="91440" tIns="45720" rIns="91440" bIns="45720" rtlCol="0" anchor="b"/>
          <a:lstStyle>
            <a:lvl1pPr algn="r">
              <a:defRPr sz="1200"/>
            </a:lvl1pPr>
          </a:lstStyle>
          <a:p>
            <a:fld id="{AABF9ACB-BF63-A34E-B22A-A9FFB7A99B39}" type="slidenum">
              <a:rPr kumimoji="1" lang="ja-JP" altLang="en-US" smtClean="0"/>
              <a:t>‹#›</a:t>
            </a:fld>
            <a:endParaRPr kumimoji="1" lang="ja-JP" altLang="en-US"/>
          </a:p>
        </p:txBody>
      </p:sp>
    </p:spTree>
    <p:extLst>
      <p:ext uri="{BB962C8B-B14F-4D97-AF65-F5344CB8AC3E}">
        <p14:creationId xmlns:p14="http://schemas.microsoft.com/office/powerpoint/2010/main" val="8174913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・「」という題で，肥後研究室の橋本が発表します．よろしくお願いいたします</a:t>
            </a:r>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1</a:t>
            </a:fld>
            <a:endParaRPr kumimoji="1" lang="ja-JP" altLang="en-US"/>
          </a:p>
        </p:txBody>
      </p:sp>
    </p:spTree>
    <p:extLst>
      <p:ext uri="{BB962C8B-B14F-4D97-AF65-F5344CB8AC3E}">
        <p14:creationId xmlns:p14="http://schemas.microsoft.com/office/powerpoint/2010/main" val="2470162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en-US" altLang="ja-JP" dirty="0" err="1"/>
              <a:t>Jcompaths</a:t>
            </a:r>
            <a:r>
              <a:rPr kumimoji="1" lang="ja-JP" altLang="en-US"/>
              <a:t>の場合，まずはメソッドの実行を選択します．</a:t>
            </a:r>
            <a:endParaRPr kumimoji="1" lang="en-US" altLang="ja-JP" dirty="0"/>
          </a:p>
          <a:p>
            <a:r>
              <a:rPr kumimoji="1" lang="ja-JP" altLang="en-US"/>
              <a:t>・青のトークンを見ながら実行を順に切り替えると，</a:t>
            </a:r>
            <a:r>
              <a:rPr kumimoji="1" lang="en-US" altLang="ja-JP" dirty="0"/>
              <a:t>5</a:t>
            </a:r>
            <a:r>
              <a:rPr kumimoji="1" lang="ja-JP" altLang="en-US"/>
              <a:t>回目の実行で差分があることがわかります．</a:t>
            </a:r>
            <a:endParaRPr kumimoji="1" lang="en-US" altLang="ja-JP" dirty="0"/>
          </a:p>
          <a:p>
            <a:endParaRPr kumimoji="1" lang="en-US" altLang="ja-JP" dirty="0"/>
          </a:p>
          <a:p>
            <a:r>
              <a:rPr kumimoji="1" lang="ja-JP" altLang="en-US"/>
              <a:t>・続いて，このときの矩形を見ると，コード変更前に青のトークンが参照されているのは，ループの</a:t>
            </a:r>
            <a:r>
              <a:rPr kumimoji="1" lang="en-US" altLang="ja-JP" dirty="0"/>
              <a:t>2</a:t>
            </a:r>
            <a:r>
              <a:rPr kumimoji="1" lang="ja-JP" altLang="en-US"/>
              <a:t>回目であることがわかります．</a:t>
            </a:r>
            <a:endParaRPr kumimoji="1" lang="en-US" altLang="ja-JP" dirty="0"/>
          </a:p>
          <a:p>
            <a:r>
              <a:rPr kumimoji="1" lang="ja-JP" altLang="en-US"/>
              <a:t>・一方，オレンジのトークンはループの</a:t>
            </a:r>
            <a:r>
              <a:rPr kumimoji="1" lang="en-US" altLang="ja-JP" dirty="0"/>
              <a:t>1</a:t>
            </a:r>
            <a:r>
              <a:rPr kumimoji="1" lang="ja-JP" altLang="en-US"/>
              <a:t>回目，</a:t>
            </a:r>
            <a:r>
              <a:rPr kumimoji="1" lang="en-US" altLang="ja-JP" dirty="0"/>
              <a:t>2</a:t>
            </a:r>
            <a:r>
              <a:rPr kumimoji="1" lang="ja-JP" altLang="en-US"/>
              <a:t>回目，</a:t>
            </a:r>
            <a:r>
              <a:rPr kumimoji="1" lang="en-US" altLang="ja-JP" dirty="0"/>
              <a:t>5</a:t>
            </a:r>
            <a:r>
              <a:rPr kumimoji="1" lang="ja-JP" altLang="en-US"/>
              <a:t>回目で参照されています．</a:t>
            </a:r>
            <a:endParaRPr kumimoji="1" lang="en-US" altLang="ja-JP" dirty="0"/>
          </a:p>
          <a:p>
            <a:r>
              <a:rPr kumimoji="1" lang="ja-JP" altLang="en-US"/>
              <a:t>・よって，コード変更前において，青が参照されたときのオレンジの値が明らかになります．</a:t>
            </a:r>
            <a:endParaRPr kumimoji="1" lang="en-US" altLang="ja-JP" dirty="0"/>
          </a:p>
          <a:p>
            <a:endParaRPr kumimoji="1" lang="en-US" altLang="ja-JP" dirty="0"/>
          </a:p>
          <a:p>
            <a:r>
              <a:rPr kumimoji="1" lang="ja-JP" altLang="en-US"/>
              <a:t>・このように，</a:t>
            </a:r>
            <a:r>
              <a:rPr kumimoji="1" lang="en-US" altLang="ja-JP" dirty="0" err="1"/>
              <a:t>Jcompaths</a:t>
            </a:r>
            <a:r>
              <a:rPr kumimoji="1" lang="ja-JP" altLang="en-US"/>
              <a:t>ではトレースが格段に整理され，メソッドの動きを捉えやすくなっています．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10</a:t>
            </a:fld>
            <a:endParaRPr kumimoji="1" lang="ja-JP" altLang="en-US"/>
          </a:p>
        </p:txBody>
      </p:sp>
    </p:spTree>
    <p:extLst>
      <p:ext uri="{BB962C8B-B14F-4D97-AF65-F5344CB8AC3E}">
        <p14:creationId xmlns:p14="http://schemas.microsoft.com/office/powerpoint/2010/main" val="3168789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・続きまして，評価実験についてお話しします．</a:t>
            </a:r>
            <a:endParaRPr kumimoji="1" lang="en-US" altLang="ja-JP" dirty="0"/>
          </a:p>
          <a:p>
            <a:endParaRPr kumimoji="1" lang="en-US" altLang="ja-JP" dirty="0"/>
          </a:p>
          <a:p>
            <a:r>
              <a:rPr kumimoji="1" lang="ja-JP" altLang="en-US"/>
              <a:t>・本研究では，</a:t>
            </a:r>
            <a:r>
              <a:rPr lang="en-US" altLang="ja-JP" sz="1200" dirty="0" err="1"/>
              <a:t>JCompaths</a:t>
            </a:r>
            <a:r>
              <a:rPr lang="ja-JP" altLang="en-US" sz="1200"/>
              <a:t>が，メソッドの実行の変化を理解する助けとなることを確認するため，被験者実験を通して</a:t>
            </a:r>
            <a:r>
              <a:rPr lang="en-US" altLang="ja-JP" sz="1200" dirty="0"/>
              <a:t>3</a:t>
            </a:r>
            <a:r>
              <a:rPr lang="ja-JP" altLang="en-US" sz="1200"/>
              <a:t>つのツールを比較しました</a:t>
            </a:r>
            <a:endParaRPr lang="en-US" altLang="ja-JP" sz="1200" dirty="0"/>
          </a:p>
          <a:p>
            <a:r>
              <a:rPr kumimoji="1" lang="ja-JP" altLang="en-US" sz="1200"/>
              <a:t>・</a:t>
            </a:r>
            <a:r>
              <a:rPr kumimoji="1" lang="en-US" altLang="ja-JP" sz="1200" dirty="0" err="1"/>
              <a:t>Jcompaths</a:t>
            </a:r>
            <a:r>
              <a:rPr kumimoji="1" lang="ja-JP" altLang="en-US" sz="1200"/>
              <a:t>に対し，同じく実行を可視化するツールとして</a:t>
            </a:r>
            <a:r>
              <a:rPr kumimoji="1" lang="en-US" altLang="ja-JP" sz="1200" dirty="0" err="1"/>
              <a:t>didiffff</a:t>
            </a:r>
            <a:r>
              <a:rPr kumimoji="1" lang="ja-JP" altLang="en-US" sz="1200"/>
              <a:t>，さらに，コード差分のみを表示するツールとして</a:t>
            </a:r>
            <a:r>
              <a:rPr kumimoji="1" lang="en-US" altLang="ja-JP" sz="1200" dirty="0"/>
              <a:t>GitHub</a:t>
            </a:r>
            <a:r>
              <a:rPr kumimoji="1" lang="ja-JP" altLang="en-US" sz="1200"/>
              <a:t>を比較対象にしました．</a:t>
            </a:r>
            <a:endParaRPr kumimoji="1" lang="en-US" altLang="ja-JP" sz="1200"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a:t>
            </a:r>
            <a:r>
              <a:rPr lang="ja-JP" altLang="en-US" sz="1200"/>
              <a:t>ソフトウェア工学講座の学部・修士学生</a:t>
            </a:r>
            <a:r>
              <a:rPr lang="en-US" altLang="ja-JP" sz="1200" dirty="0"/>
              <a:t>10</a:t>
            </a:r>
            <a:r>
              <a:rPr lang="ja-JP" altLang="en-US" sz="1200"/>
              <a:t>名</a:t>
            </a:r>
            <a:r>
              <a:rPr kumimoji="1" lang="ja-JP" altLang="en-US"/>
              <a:t>を被験者として，各ツールを使ってタスクを行ってもらい．その後アンケートを実施しました</a:t>
            </a:r>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11</a:t>
            </a:fld>
            <a:endParaRPr kumimoji="1" lang="ja-JP" altLang="en-US"/>
          </a:p>
        </p:txBody>
      </p:sp>
    </p:spTree>
    <p:extLst>
      <p:ext uri="{BB962C8B-B14F-4D97-AF65-F5344CB8AC3E}">
        <p14:creationId xmlns:p14="http://schemas.microsoft.com/office/powerpoint/2010/main" val="321724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・タスクでは，デバッグによりメソッドの実行がどのように変化したかを記述してもらいました．</a:t>
            </a:r>
            <a:endParaRPr kumimoji="1" lang="en-US" altLang="ja-JP" dirty="0"/>
          </a:p>
          <a:p>
            <a:r>
              <a:rPr kumimoji="1" lang="ja-JP" altLang="en-US"/>
              <a:t>・記述のフォーマットは細かく指示した上で，記述の所要時間を測り，内容を採点しました．</a:t>
            </a:r>
            <a:endParaRPr kumimoji="1" lang="en-US" altLang="ja-JP" dirty="0"/>
          </a:p>
          <a:p>
            <a:endParaRPr kumimoji="1" lang="en-US" altLang="ja-JP" dirty="0"/>
          </a:p>
          <a:p>
            <a:r>
              <a:rPr kumimoji="1" lang="ja-JP" altLang="en-US"/>
              <a:t>・ここで対象とするメソッドは，</a:t>
            </a:r>
            <a:r>
              <a:rPr kumimoji="1" lang="en-US" altLang="ja-JP" dirty="0"/>
              <a:t>Defects4J</a:t>
            </a:r>
            <a:r>
              <a:rPr kumimoji="1" lang="ja-JP" altLang="en-US"/>
              <a:t>という</a:t>
            </a:r>
            <a:r>
              <a:rPr kumimoji="1" lang="en-US" altLang="ja-JP" dirty="0"/>
              <a:t>OSS</a:t>
            </a:r>
            <a:r>
              <a:rPr kumimoji="1" lang="ja-JP" altLang="en-US"/>
              <a:t>の実際のバグからなるデータセットの中から，繰り返し実行を含むような，ある程度複雑なものを選びました．</a:t>
            </a:r>
            <a:endParaRPr kumimoji="1" lang="en-US" altLang="ja-JP" dirty="0"/>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12</a:t>
            </a:fld>
            <a:endParaRPr kumimoji="1" lang="ja-JP" altLang="en-US"/>
          </a:p>
        </p:txBody>
      </p:sp>
    </p:spTree>
    <p:extLst>
      <p:ext uri="{BB962C8B-B14F-4D97-AF65-F5344CB8AC3E}">
        <p14:creationId xmlns:p14="http://schemas.microsoft.com/office/powerpoint/2010/main" val="4212228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・まず，こちらがタスクの所要時間についての結果です．</a:t>
            </a:r>
            <a:endParaRPr kumimoji="1" lang="en-US" altLang="ja-JP" dirty="0"/>
          </a:p>
          <a:p>
            <a:r>
              <a:rPr kumimoji="1" lang="ja-JP" altLang="en-US"/>
              <a:t>・各ツールを使った場合の平均値と，箱ひげ図による分布を示しています．</a:t>
            </a:r>
            <a:endParaRPr kumimoji="1" lang="en-US" altLang="ja-JP" dirty="0"/>
          </a:p>
          <a:p>
            <a:endParaRPr kumimoji="1" lang="en-US" altLang="ja-JP" dirty="0"/>
          </a:p>
          <a:p>
            <a:r>
              <a:rPr kumimoji="1" lang="ja-JP" altLang="en-US"/>
              <a:t>・所要時間は，</a:t>
            </a:r>
            <a:r>
              <a:rPr kumimoji="1" lang="en-US" altLang="ja-JP" dirty="0" err="1"/>
              <a:t>Jcompaths</a:t>
            </a:r>
            <a:r>
              <a:rPr kumimoji="1" lang="ja-JP" altLang="en-US"/>
              <a:t>が比較的短い傾向にありましたが，</a:t>
            </a:r>
            <a:r>
              <a:rPr kumimoji="1" lang="en-US" altLang="ja-JP" dirty="0" err="1"/>
              <a:t>Jcompaths</a:t>
            </a:r>
            <a:r>
              <a:rPr kumimoji="1" lang="ja-JP" altLang="en-US"/>
              <a:t>と他のツールとの間で，平均値に統計的な有意差は確認できませんでした</a:t>
            </a:r>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13</a:t>
            </a:fld>
            <a:endParaRPr kumimoji="1" lang="ja-JP" altLang="en-US"/>
          </a:p>
        </p:txBody>
      </p:sp>
    </p:spTree>
    <p:extLst>
      <p:ext uri="{BB962C8B-B14F-4D97-AF65-F5344CB8AC3E}">
        <p14:creationId xmlns:p14="http://schemas.microsoft.com/office/powerpoint/2010/main" val="1999324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・次に，タスクの点数についての結果です．</a:t>
            </a:r>
            <a:endParaRPr kumimoji="1" lang="en-US" altLang="ja-JP" dirty="0"/>
          </a:p>
          <a:p>
            <a:r>
              <a:rPr kumimoji="1" lang="ja-JP" altLang="en-US"/>
              <a:t>・同様に，平均値と分布を示しています．</a:t>
            </a:r>
            <a:endParaRPr kumimoji="1" lang="en-US" altLang="ja-JP" dirty="0"/>
          </a:p>
          <a:p>
            <a:endParaRPr kumimoji="1" lang="en-US" altLang="ja-JP" dirty="0"/>
          </a:p>
          <a:p>
            <a:r>
              <a:rPr kumimoji="1" lang="ja-JP" altLang="en-US"/>
              <a:t>・点数は，</a:t>
            </a:r>
            <a:r>
              <a:rPr kumimoji="1" lang="en-US" altLang="ja-JP" dirty="0"/>
              <a:t>GitHub</a:t>
            </a:r>
            <a:r>
              <a:rPr kumimoji="1" lang="ja-JP" altLang="en-US"/>
              <a:t>が比較的高い傾向にありましたが，こちらも同様に，平均値に統計的な有意差は出ませんでした．</a:t>
            </a:r>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14</a:t>
            </a:fld>
            <a:endParaRPr kumimoji="1" lang="ja-JP" altLang="en-US"/>
          </a:p>
        </p:txBody>
      </p:sp>
    </p:spTree>
    <p:extLst>
      <p:ext uri="{BB962C8B-B14F-4D97-AF65-F5344CB8AC3E}">
        <p14:creationId xmlns:p14="http://schemas.microsoft.com/office/powerpoint/2010/main" val="2582057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・以上の結果から言えるのは，</a:t>
            </a:r>
            <a:r>
              <a:rPr kumimoji="1" lang="en-US" altLang="ja-JP" sz="1200" dirty="0" err="1"/>
              <a:t>JCompaths</a:t>
            </a:r>
            <a:r>
              <a:rPr kumimoji="1" lang="ja-JP" altLang="en-US" sz="1200"/>
              <a:t>を使った場合のタスクの結果は，期待していたほど良くなかったということです．</a:t>
            </a:r>
            <a:endParaRPr kumimoji="1" lang="en-US" altLang="ja-JP" sz="1200"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・考えられる理由としては，ツールに慣れるための時間が不足していたことや，</a:t>
            </a:r>
            <a:r>
              <a:rPr kumimoji="1" lang="ja-JP" altLang="en-US" sz="1200">
                <a:latin typeface="+mn-ea"/>
                <a:ea typeface="+mn-ea"/>
              </a:rPr>
              <a:t>タスクが理解しづらく，ツールによる差が出にくかった，ということが挙げられます．</a:t>
            </a:r>
            <a:endParaRPr kumimoji="1" lang="ja-JP" altLang="en-US"/>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15</a:t>
            </a:fld>
            <a:endParaRPr kumimoji="1" lang="ja-JP" altLang="en-US"/>
          </a:p>
        </p:txBody>
      </p:sp>
    </p:spTree>
    <p:extLst>
      <p:ext uri="{BB962C8B-B14F-4D97-AF65-F5344CB8AC3E}">
        <p14:creationId xmlns:p14="http://schemas.microsoft.com/office/powerpoint/2010/main" val="2153666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・続いて，タスクの後に実施したアンケートでは，各ツールを，</a:t>
            </a:r>
            <a:r>
              <a:rPr kumimoji="1" lang="en-US" altLang="ja-JP" dirty="0"/>
              <a:t>SUS</a:t>
            </a:r>
            <a:r>
              <a:rPr kumimoji="1" lang="ja-JP" altLang="en-US"/>
              <a:t>というユーザビリティを測るための尺度で評価しました．</a:t>
            </a:r>
            <a:endParaRPr kumimoji="1" lang="en-US" altLang="ja-JP" dirty="0"/>
          </a:p>
          <a:p>
            <a:r>
              <a:rPr kumimoji="1" lang="ja-JP" altLang="en-US"/>
              <a:t>・さらに，自由記述として，各ツールの便利だった点，不便だった点などを記述してもらいました．</a:t>
            </a:r>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16</a:t>
            </a:fld>
            <a:endParaRPr kumimoji="1" lang="ja-JP" altLang="en-US"/>
          </a:p>
        </p:txBody>
      </p:sp>
    </p:spTree>
    <p:extLst>
      <p:ext uri="{BB962C8B-B14F-4D97-AF65-F5344CB8AC3E}">
        <p14:creationId xmlns:p14="http://schemas.microsoft.com/office/powerpoint/2010/main" val="1748230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・こちらが，</a:t>
            </a:r>
            <a:r>
              <a:rPr kumimoji="1" lang="en-US" altLang="ja-JP" dirty="0"/>
              <a:t>SUS</a:t>
            </a:r>
            <a:r>
              <a:rPr kumimoji="1" lang="ja-JP" altLang="en-US"/>
              <a:t>のスコアについての結果です．</a:t>
            </a:r>
            <a:endParaRPr kumimoji="1" lang="en-US" altLang="ja-JP" dirty="0"/>
          </a:p>
          <a:p>
            <a:r>
              <a:rPr kumimoji="1" lang="ja-JP" altLang="en-US"/>
              <a:t>・平均値と分布を示しています．</a:t>
            </a:r>
            <a:endParaRPr kumimoji="1" lang="en-US" altLang="ja-JP" dirty="0"/>
          </a:p>
          <a:p>
            <a:endParaRPr kumimoji="1" lang="en-US" altLang="ja-JP" dirty="0"/>
          </a:p>
          <a:p>
            <a:r>
              <a:rPr kumimoji="1" lang="ja-JP" altLang="en-US"/>
              <a:t>・これも，</a:t>
            </a:r>
            <a:r>
              <a:rPr kumimoji="1" lang="en-US" altLang="ja-JP" dirty="0"/>
              <a:t>GitHub</a:t>
            </a:r>
            <a:r>
              <a:rPr kumimoji="1" lang="ja-JP" altLang="en-US"/>
              <a:t>が比較的高い傾向にありましたが，同様に</a:t>
            </a:r>
            <a:r>
              <a:rPr kumimoji="1" lang="en-US" altLang="ja-JP" sz="1200" dirty="0" err="1"/>
              <a:t>JCompaths</a:t>
            </a:r>
            <a:r>
              <a:rPr kumimoji="1" lang="ja-JP" altLang="en-US" sz="1200"/>
              <a:t>と他のツールとの間</a:t>
            </a:r>
            <a:r>
              <a:rPr lang="ja-JP" altLang="en-US" sz="1200"/>
              <a:t>で，</a:t>
            </a:r>
            <a:r>
              <a:rPr kumimoji="1" lang="ja-JP" altLang="en-US"/>
              <a:t>平均値に統計的な有意差は出ませんでした．</a:t>
            </a:r>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17</a:t>
            </a:fld>
            <a:endParaRPr kumimoji="1" lang="ja-JP" altLang="en-US"/>
          </a:p>
        </p:txBody>
      </p:sp>
    </p:spTree>
    <p:extLst>
      <p:ext uri="{BB962C8B-B14F-4D97-AF65-F5344CB8AC3E}">
        <p14:creationId xmlns:p14="http://schemas.microsoft.com/office/powerpoint/2010/main" val="3155246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・最後に，自由記述についての結果です．</a:t>
            </a:r>
            <a:endParaRPr kumimoji="1" lang="en-US" altLang="ja-JP" dirty="0"/>
          </a:p>
          <a:p>
            <a:endParaRPr kumimoji="1" lang="en-US" altLang="ja-JP" dirty="0"/>
          </a:p>
          <a:p>
            <a:r>
              <a:rPr kumimoji="1" lang="ja-JP" altLang="en-US"/>
              <a:t>・ここまでの定量的なデータからは，残念ながら</a:t>
            </a:r>
            <a:r>
              <a:rPr kumimoji="1" lang="en-US" altLang="ja-JP" dirty="0" err="1"/>
              <a:t>Jcompaths</a:t>
            </a:r>
            <a:r>
              <a:rPr kumimoji="1" lang="ja-JP" altLang="en-US"/>
              <a:t>の有用性を示せなかったのですが，</a:t>
            </a:r>
            <a:endParaRPr kumimoji="1" lang="en-US" altLang="ja-JP" dirty="0"/>
          </a:p>
          <a:p>
            <a:r>
              <a:rPr kumimoji="1" lang="ja-JP" altLang="en-US"/>
              <a:t>自由記述においては，メソッドの実行ごとの比較や，実行経路の表示など，</a:t>
            </a:r>
            <a:r>
              <a:rPr kumimoji="1" lang="en-US" altLang="ja-JP" dirty="0" err="1"/>
              <a:t>Jcompaths</a:t>
            </a:r>
            <a:r>
              <a:rPr kumimoji="1" lang="ja-JP" altLang="en-US"/>
              <a:t>独自の機能がタスクに役立ったという記述が多く見られました．</a:t>
            </a:r>
            <a:endParaRPr kumimoji="1" lang="en-US" altLang="ja-JP" dirty="0"/>
          </a:p>
          <a:p>
            <a:endParaRPr kumimoji="1" lang="en-US" altLang="ja-JP" dirty="0"/>
          </a:p>
          <a:p>
            <a:r>
              <a:rPr kumimoji="1" lang="ja-JP" altLang="en-US"/>
              <a:t>・実際の記述を一部抜粋したものを示しています．</a:t>
            </a:r>
            <a:endParaRPr kumimoji="1" lang="en-US" altLang="ja-JP" dirty="0"/>
          </a:p>
          <a:p>
            <a:r>
              <a:rPr kumimoji="1" lang="ja-JP" altLang="en-US"/>
              <a:t>・実行ごとの表示や，実行経路への言及が確認できると思います．</a:t>
            </a:r>
            <a:endParaRPr kumimoji="1" lang="en-US" altLang="ja-JP" dirty="0"/>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18</a:t>
            </a:fld>
            <a:endParaRPr kumimoji="1" lang="ja-JP" altLang="en-US"/>
          </a:p>
        </p:txBody>
      </p:sp>
    </p:spTree>
    <p:extLst>
      <p:ext uri="{BB962C8B-B14F-4D97-AF65-F5344CB8AC3E}">
        <p14:creationId xmlns:p14="http://schemas.microsoft.com/office/powerpoint/2010/main" val="1353296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・こちらが本研究のまとめと，今後の課題になります．</a:t>
            </a:r>
            <a:endParaRPr kumimoji="1" lang="en-US" altLang="ja-JP" dirty="0"/>
          </a:p>
          <a:p>
            <a:endParaRPr kumimoji="1" lang="en-US" altLang="ja-JP" dirty="0"/>
          </a:p>
          <a:p>
            <a:r>
              <a:rPr kumimoji="1" lang="ja-JP" altLang="en-US"/>
              <a:t>（今後の課題としては，まず，有意差が出なかったタスク内容を見直すこと，</a:t>
            </a:r>
            <a:endParaRPr kumimoji="1" lang="en-US" altLang="ja-JP" dirty="0"/>
          </a:p>
          <a:p>
            <a:r>
              <a:rPr kumimoji="1" lang="ja-JP" altLang="en-US"/>
              <a:t>そして，大量の繰り返しを処理しきれなかったり，非常に見にくいような場合があるので，これを効率的に表示する方法を模索することなどが挙げられます．）</a:t>
            </a:r>
            <a:endParaRPr kumimoji="1" lang="en-US" altLang="ja-JP" dirty="0"/>
          </a:p>
          <a:p>
            <a:endParaRPr kumimoji="1" lang="en-US" altLang="ja-JP" dirty="0"/>
          </a:p>
          <a:p>
            <a:r>
              <a:rPr kumimoji="1" lang="ja-JP" altLang="en-US"/>
              <a:t>・発表は以上です．ご清聴ありがとうございました．</a:t>
            </a:r>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19</a:t>
            </a:fld>
            <a:endParaRPr kumimoji="1" lang="ja-JP" altLang="en-US"/>
          </a:p>
        </p:txBody>
      </p:sp>
    </p:spTree>
    <p:extLst>
      <p:ext uri="{BB962C8B-B14F-4D97-AF65-F5344CB8AC3E}">
        <p14:creationId xmlns:p14="http://schemas.microsoft.com/office/powerpoint/2010/main" val="2328525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a:effectLst/>
                <a:latin typeface="Courier New" panose="02070309020205020404" pitchFamily="49" charset="0"/>
              </a:rPr>
              <a:t>・ソフトウェア開発において，コードを変更した人とは別の人がそのコードをチェックする，いわゆるコードレビューが行われることがあります．</a:t>
            </a:r>
            <a:endParaRPr lang="en-US" altLang="ja-JP" b="0" i="0" dirty="0">
              <a:effectLst/>
              <a:latin typeface="Courier New" panose="02070309020205020404" pitchFamily="49" charset="0"/>
            </a:endParaRPr>
          </a:p>
          <a:p>
            <a:r>
              <a:rPr kumimoji="1" lang="ja-JP" altLang="en-US"/>
              <a:t>・これは，コードの可読性や保守性の向上，教育的効果などが期待できることから，現在広く普及しています．</a:t>
            </a:r>
            <a:endParaRPr kumimoji="1" lang="en-US" altLang="ja-JP" dirty="0"/>
          </a:p>
          <a:p>
            <a:endParaRPr kumimoji="1" lang="en-US" altLang="ja-JP" dirty="0"/>
          </a:p>
          <a:p>
            <a:r>
              <a:rPr kumimoji="1" lang="ja-JP" altLang="en-US"/>
              <a:t>・ですが，コードの差分のみから得られる情報は限られる，というのがコードレビューの難しさの一つです</a:t>
            </a:r>
            <a:endParaRPr kumimoji="1" lang="en-US" altLang="ja-JP" dirty="0"/>
          </a:p>
          <a:p>
            <a:r>
              <a:rPr kumimoji="1" lang="ja-JP" altLang="en-US"/>
              <a:t>・そのため，例えばコミットメッセージなどで，コードを変更した人がその内容を捕捉してあげることが一般的です．</a:t>
            </a:r>
            <a:endParaRPr kumimoji="1" lang="en-US" altLang="ja-JP" dirty="0"/>
          </a:p>
          <a:p>
            <a:endParaRPr kumimoji="1" lang="en-US" altLang="ja-JP" dirty="0"/>
          </a:p>
          <a:p>
            <a:r>
              <a:rPr kumimoji="1" lang="ja-JP" altLang="en-US"/>
              <a:t>・しかし，本研究では視点を少し変えまして，動的な情報、すなわちプログラムを実行することで得られる情報に着目して，コードレビューの支援を目指します</a:t>
            </a:r>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2</a:t>
            </a:fld>
            <a:endParaRPr kumimoji="1" lang="ja-JP" altLang="en-US"/>
          </a:p>
        </p:txBody>
      </p:sp>
    </p:spTree>
    <p:extLst>
      <p:ext uri="{BB962C8B-B14F-4D97-AF65-F5344CB8AC3E}">
        <p14:creationId xmlns:p14="http://schemas.microsoft.com/office/powerpoint/2010/main" val="2683375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24</a:t>
            </a:fld>
            <a:endParaRPr kumimoji="1" lang="ja-JP" altLang="en-US"/>
          </a:p>
        </p:txBody>
      </p:sp>
    </p:spTree>
    <p:extLst>
      <p:ext uri="{BB962C8B-B14F-4D97-AF65-F5344CB8AC3E}">
        <p14:creationId xmlns:p14="http://schemas.microsoft.com/office/powerpoint/2010/main" val="371802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25</a:t>
            </a:fld>
            <a:endParaRPr kumimoji="1" lang="ja-JP" altLang="en-US"/>
          </a:p>
        </p:txBody>
      </p:sp>
    </p:spTree>
    <p:extLst>
      <p:ext uri="{BB962C8B-B14F-4D97-AF65-F5344CB8AC3E}">
        <p14:creationId xmlns:p14="http://schemas.microsoft.com/office/powerpoint/2010/main" val="2544114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・こちらが，</a:t>
            </a:r>
            <a:r>
              <a:rPr kumimoji="1" lang="en-US" altLang="ja-JP" dirty="0"/>
              <a:t>3</a:t>
            </a:r>
            <a:r>
              <a:rPr kumimoji="1" lang="ja-JP" altLang="en-US"/>
              <a:t>つのツールに対しての，タスクの所要時間と点数，そして</a:t>
            </a:r>
            <a:r>
              <a:rPr kumimoji="1" lang="en-US" altLang="ja-JP" dirty="0"/>
              <a:t>SUS</a:t>
            </a:r>
            <a:r>
              <a:rPr kumimoji="1" lang="ja-JP" altLang="en-US"/>
              <a:t>のスコアになるのですが，</a:t>
            </a:r>
            <a:endParaRPr kumimoji="1" lang="en-US" altLang="ja-JP" dirty="0"/>
          </a:p>
          <a:p>
            <a:endParaRPr kumimoji="1" lang="en-US" altLang="ja-JP" dirty="0"/>
          </a:p>
          <a:p>
            <a:r>
              <a:rPr kumimoji="1" lang="ja-JP" altLang="en-US"/>
              <a:t>・箱ひげ図＋平均値を書く（</a:t>
            </a:r>
            <a:r>
              <a:rPr kumimoji="1" lang="en-US" altLang="ja-JP" dirty="0"/>
              <a:t>3</a:t>
            </a:r>
            <a:r>
              <a:rPr kumimoji="1" lang="ja-JP" altLang="en-US"/>
              <a:t>スライド）</a:t>
            </a:r>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27</a:t>
            </a:fld>
            <a:endParaRPr kumimoji="1" lang="ja-JP" altLang="en-US"/>
          </a:p>
        </p:txBody>
      </p:sp>
    </p:spTree>
    <p:extLst>
      <p:ext uri="{BB962C8B-B14F-4D97-AF65-F5344CB8AC3E}">
        <p14:creationId xmlns:p14="http://schemas.microsoft.com/office/powerpoint/2010/main" val="2138951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31</a:t>
            </a:fld>
            <a:endParaRPr kumimoji="1" lang="ja-JP" altLang="en-US"/>
          </a:p>
        </p:txBody>
      </p:sp>
    </p:spTree>
    <p:extLst>
      <p:ext uri="{BB962C8B-B14F-4D97-AF65-F5344CB8AC3E}">
        <p14:creationId xmlns:p14="http://schemas.microsoft.com/office/powerpoint/2010/main" val="266923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・動的な視点からコードレビューを支援する先行研究として，</a:t>
            </a:r>
            <a:r>
              <a:rPr kumimoji="1" lang="en-US" altLang="ja-JP" dirty="0" err="1"/>
              <a:t>didiffff</a:t>
            </a:r>
            <a:r>
              <a:rPr kumimoji="1" lang="ja-JP" altLang="en-US"/>
              <a:t>があります．</a:t>
            </a:r>
            <a:endParaRPr kumimoji="1" lang="en-US" altLang="ja-JP" dirty="0"/>
          </a:p>
          <a:p>
            <a:r>
              <a:rPr kumimoji="1" lang="ja-JP" altLang="en-US"/>
              <a:t>・これは．</a:t>
            </a:r>
            <a:r>
              <a:rPr lang="ja-JP" altLang="en-US" sz="1200"/>
              <a:t>コード変更前後における実行の記録とソースファイルから，実行の変化を可視化するツールです</a:t>
            </a:r>
            <a:endParaRPr lang="en-US" altLang="ja-JP" sz="1200" dirty="0"/>
          </a:p>
          <a:p>
            <a:r>
              <a:rPr kumimoji="1" lang="ja-JP" altLang="en-US"/>
              <a:t>・具体的には，コードの差分に加え，変数トークンのトレースの差分を表示します．</a:t>
            </a:r>
            <a:endParaRPr kumimoji="1" lang="en-US" altLang="ja-JP" dirty="0"/>
          </a:p>
          <a:p>
            <a:r>
              <a:rPr kumimoji="1" lang="ja-JP" altLang="en-US"/>
              <a:t>・ここでのトレースとは，プログラム実行時にとった値の系列のことです．</a:t>
            </a:r>
            <a:endParaRPr kumimoji="1" lang="en-US" altLang="ja-JP" dirty="0"/>
          </a:p>
          <a:p>
            <a:endParaRPr kumimoji="1" lang="en-US" altLang="ja-JP" dirty="0"/>
          </a:p>
          <a:p>
            <a:r>
              <a:rPr kumimoji="1" lang="ja-JP" altLang="en-US"/>
              <a:t>・こちらがツールの表示例なのですが，</a:t>
            </a:r>
            <a:r>
              <a:rPr kumimoji="1" lang="en-US" altLang="ja-JP" dirty="0"/>
              <a:t>11</a:t>
            </a:r>
            <a:r>
              <a:rPr kumimoji="1" lang="ja-JP" altLang="en-US"/>
              <a:t>行目が変更されていて，</a:t>
            </a:r>
            <a:r>
              <a:rPr kumimoji="1" lang="en-US" altLang="ja-JP" dirty="0"/>
              <a:t>12</a:t>
            </a:r>
            <a:r>
              <a:rPr kumimoji="1" lang="ja-JP" altLang="en-US"/>
              <a:t>行目の</a:t>
            </a:r>
            <a:r>
              <a:rPr kumimoji="1" lang="en-US" altLang="ja-JP" dirty="0"/>
              <a:t>num3</a:t>
            </a:r>
            <a:r>
              <a:rPr kumimoji="1" lang="ja-JP" altLang="en-US"/>
              <a:t>というトークンのトレースを表示しています．</a:t>
            </a:r>
            <a:endParaRPr kumimoji="1" lang="en-US" altLang="ja-JP" dirty="0"/>
          </a:p>
          <a:p>
            <a:r>
              <a:rPr kumimoji="1" lang="ja-JP" altLang="en-US"/>
              <a:t>・左側の値が，コード変更前のトレースで，この例だと，</a:t>
            </a:r>
            <a:r>
              <a:rPr kumimoji="1" lang="en-US" altLang="ja-JP" dirty="0"/>
              <a:t>12</a:t>
            </a:r>
            <a:r>
              <a:rPr kumimoji="1" lang="ja-JP" altLang="en-US"/>
              <a:t>行目が</a:t>
            </a:r>
            <a:r>
              <a:rPr kumimoji="1" lang="en-US" altLang="ja-JP" dirty="0"/>
              <a:t>2</a:t>
            </a:r>
            <a:r>
              <a:rPr kumimoji="1" lang="ja-JP" altLang="en-US"/>
              <a:t>回実行されて，</a:t>
            </a:r>
            <a:r>
              <a:rPr kumimoji="1" lang="en-US" altLang="ja-JP" dirty="0"/>
              <a:t>1</a:t>
            </a:r>
            <a:r>
              <a:rPr kumimoji="1" lang="ja-JP" altLang="en-US"/>
              <a:t>回目は</a:t>
            </a:r>
            <a:r>
              <a:rPr kumimoji="1" lang="en-US" altLang="ja-JP" dirty="0"/>
              <a:t>num3</a:t>
            </a:r>
            <a:r>
              <a:rPr kumimoji="1" lang="ja-JP" altLang="en-US"/>
              <a:t>の値が</a:t>
            </a:r>
            <a:r>
              <a:rPr kumimoji="1" lang="en-US" altLang="ja-JP" dirty="0"/>
              <a:t>30</a:t>
            </a:r>
            <a:r>
              <a:rPr kumimoji="1" lang="ja-JP" altLang="en-US"/>
              <a:t>，</a:t>
            </a:r>
            <a:r>
              <a:rPr kumimoji="1" lang="en-US" altLang="ja-JP" dirty="0"/>
              <a:t>2</a:t>
            </a:r>
            <a:r>
              <a:rPr kumimoji="1" lang="ja-JP" altLang="en-US"/>
              <a:t>回目が</a:t>
            </a:r>
            <a:r>
              <a:rPr kumimoji="1" lang="en-US" altLang="ja-JP" dirty="0"/>
              <a:t>20</a:t>
            </a:r>
            <a:r>
              <a:rPr kumimoji="1" lang="ja-JP" altLang="en-US"/>
              <a:t>だったことを表します．</a:t>
            </a:r>
            <a:endParaRPr kumimoji="1" lang="en-US" altLang="ja-JP" dirty="0"/>
          </a:p>
          <a:p>
            <a:r>
              <a:rPr kumimoji="1" lang="ja-JP" altLang="en-US"/>
              <a:t>・さらに，コード変更後のトレースが短くなっているので，直前の</a:t>
            </a:r>
            <a:r>
              <a:rPr kumimoji="1" lang="en-US" altLang="ja-JP" dirty="0"/>
              <a:t>if</a:t>
            </a:r>
            <a:r>
              <a:rPr kumimoji="1" lang="ja-JP" altLang="en-US"/>
              <a:t>文が変更されたことで，実行経路に変化があったことがわかります．</a:t>
            </a:r>
            <a:endParaRPr kumimoji="1" lang="en-US" altLang="ja-JP" dirty="0"/>
          </a:p>
          <a:p>
            <a:endParaRPr kumimoji="1" lang="en-US" altLang="ja-JP" dirty="0"/>
          </a:p>
          <a:p>
            <a:r>
              <a:rPr kumimoji="1" lang="ja-JP" altLang="en-US"/>
              <a:t>・このように，トレースの長さが変わった場合，トークンは緑色になります．</a:t>
            </a:r>
            <a:endParaRPr kumimoji="1" lang="en-US" altLang="ja-JP" dirty="0"/>
          </a:p>
          <a:p>
            <a:r>
              <a:rPr kumimoji="1" lang="ja-JP" altLang="en-US"/>
              <a:t>・一方，トレースに変化がない場合は，トークンはグレーになるので，差分のあるトークンを簡単に発見できます．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3</a:t>
            </a:fld>
            <a:endParaRPr kumimoji="1" lang="ja-JP" altLang="en-US"/>
          </a:p>
        </p:txBody>
      </p:sp>
    </p:spTree>
    <p:extLst>
      <p:ext uri="{BB962C8B-B14F-4D97-AF65-F5344CB8AC3E}">
        <p14:creationId xmlns:p14="http://schemas.microsoft.com/office/powerpoint/2010/main" val="966116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・しかし，</a:t>
            </a:r>
            <a:r>
              <a:rPr kumimoji="1" lang="en-US" altLang="ja-JP" dirty="0" err="1"/>
              <a:t>didiffff</a:t>
            </a:r>
            <a:r>
              <a:rPr kumimoji="1" lang="ja-JP" altLang="en-US"/>
              <a:t>の問題点の</a:t>
            </a:r>
            <a:r>
              <a:rPr kumimoji="1" lang="en-US" altLang="ja-JP" dirty="0"/>
              <a:t>1</a:t>
            </a:r>
            <a:r>
              <a:rPr kumimoji="1" lang="ja-JP" altLang="en-US"/>
              <a:t>つが，トレースの各値が，実行全体のどの時点でとられた値なのか，わからないということです．</a:t>
            </a:r>
            <a:endParaRPr kumimoji="1" lang="en-US" altLang="ja-JP" dirty="0"/>
          </a:p>
          <a:p>
            <a:endParaRPr kumimoji="1" lang="en-US" altLang="ja-JP" dirty="0"/>
          </a:p>
          <a:p>
            <a:r>
              <a:rPr kumimoji="1" lang="ja-JP" altLang="en-US"/>
              <a:t>・例えばこの青で囲まれたトークンのトレースに，差分を発見したとします．</a:t>
            </a:r>
            <a:endParaRPr kumimoji="1" lang="en-US" altLang="ja-JP" dirty="0"/>
          </a:p>
          <a:p>
            <a:r>
              <a:rPr kumimoji="1" lang="ja-JP" altLang="en-US"/>
              <a:t>・青のトークンは</a:t>
            </a:r>
            <a:r>
              <a:rPr kumimoji="1" lang="en-US" altLang="ja-JP" dirty="0"/>
              <a:t>if</a:t>
            </a:r>
            <a:r>
              <a:rPr kumimoji="1" lang="ja-JP" altLang="en-US"/>
              <a:t>の中にあるので，オレンジで囲まれたトークンにより実行が制御されています．</a:t>
            </a:r>
            <a:endParaRPr kumimoji="1" lang="en-US" altLang="ja-JP" dirty="0"/>
          </a:p>
          <a:p>
            <a:r>
              <a:rPr kumimoji="1" lang="ja-JP" altLang="en-US"/>
              <a:t>・ですが，これらのトレースの値は，メソッドの何回目の実行において，さらにこの</a:t>
            </a:r>
            <a:r>
              <a:rPr kumimoji="1" lang="en-US" altLang="ja-JP" dirty="0"/>
              <a:t>for</a:t>
            </a:r>
            <a:r>
              <a:rPr kumimoji="1" lang="ja-JP" altLang="en-US"/>
              <a:t>ループの何回目で取られた値なのか，ということがわかりません．</a:t>
            </a:r>
            <a:endParaRPr kumimoji="1" lang="en-US" altLang="ja-JP" dirty="0"/>
          </a:p>
          <a:p>
            <a:r>
              <a:rPr kumimoji="1" lang="ja-JP" altLang="en-US"/>
              <a:t>・そのため，青に差分があったときの，オレンジの値はどれだったのか，依存関係がわからないということが起こります．</a:t>
            </a:r>
            <a:endParaRPr kumimoji="1" lang="en-US" altLang="ja-JP" dirty="0"/>
          </a:p>
          <a:p>
            <a:endParaRPr kumimoji="1" lang="en-US" altLang="ja-JP" dirty="0"/>
          </a:p>
          <a:p>
            <a:r>
              <a:rPr kumimoji="1" lang="ja-JP" altLang="en-US"/>
              <a:t>・これはメソッドの動きを捉える上で不便であると言わざるを得ません．</a:t>
            </a:r>
            <a:endParaRPr kumimoji="1" lang="en-US" altLang="ja-JP" dirty="0"/>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4</a:t>
            </a:fld>
            <a:endParaRPr kumimoji="1" lang="ja-JP" altLang="en-US"/>
          </a:p>
        </p:txBody>
      </p:sp>
    </p:spTree>
    <p:extLst>
      <p:ext uri="{BB962C8B-B14F-4D97-AF65-F5344CB8AC3E}">
        <p14:creationId xmlns:p14="http://schemas.microsoft.com/office/powerpoint/2010/main" val="3024545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・この問題を解決するため，本研究では，コードの繰り返し実行される部分に着目し，トレースの各値が．何回目の繰り返しにおけるものかを明らかにします．</a:t>
            </a:r>
            <a:endParaRPr kumimoji="1" lang="en-US" altLang="ja-JP" dirty="0"/>
          </a:p>
          <a:p>
            <a:endParaRPr kumimoji="1" lang="en-US" altLang="ja-JP" dirty="0"/>
          </a:p>
          <a:p>
            <a:r>
              <a:rPr kumimoji="1" lang="ja-JP" altLang="en-US"/>
              <a:t>・ここでは，この「繰り返し実行される部分」を</a:t>
            </a:r>
            <a:r>
              <a:rPr kumimoji="1" lang="en-US" altLang="ja-JP" dirty="0"/>
              <a:t>2</a:t>
            </a:r>
            <a:r>
              <a:rPr kumimoji="1" lang="ja-JP" altLang="en-US"/>
              <a:t>つに分類して対応を行います．</a:t>
            </a:r>
            <a:endParaRPr kumimoji="1" lang="en-US" altLang="ja-JP" dirty="0"/>
          </a:p>
          <a:p>
            <a:r>
              <a:rPr kumimoji="1" lang="ja-JP" altLang="en-US"/>
              <a:t>・</a:t>
            </a:r>
            <a:r>
              <a:rPr kumimoji="1" lang="en-US" altLang="ja-JP" dirty="0"/>
              <a:t>1</a:t>
            </a:r>
            <a:r>
              <a:rPr kumimoji="1" lang="ja-JP" altLang="en-US"/>
              <a:t>つ目はメソッド全体を繰り返す場合で，複数回呼ばれるメソッド，そして</a:t>
            </a:r>
            <a:r>
              <a:rPr kumimoji="1" lang="en-US" altLang="ja-JP" dirty="0"/>
              <a:t>2</a:t>
            </a:r>
            <a:r>
              <a:rPr kumimoji="1" lang="ja-JP" altLang="en-US"/>
              <a:t>つ目はメソッドの一部を繰り返す場合で，</a:t>
            </a:r>
            <a:r>
              <a:rPr kumimoji="1" lang="en-US" altLang="ja-JP" dirty="0"/>
              <a:t>for, while</a:t>
            </a:r>
            <a:r>
              <a:rPr kumimoji="1" lang="ja-JP" altLang="en-US"/>
              <a:t>などのループになります．</a:t>
            </a:r>
            <a:endParaRPr kumimoji="1" lang="en-US" altLang="ja-JP" dirty="0"/>
          </a:p>
          <a:p>
            <a:endParaRPr kumimoji="1" lang="en-US" altLang="ja-JP" dirty="0"/>
          </a:p>
          <a:p>
            <a:r>
              <a:rPr kumimoji="1" lang="ja-JP" altLang="en-US"/>
              <a:t>・本研究ではこの手法を，</a:t>
            </a:r>
            <a:r>
              <a:rPr kumimoji="1" lang="en-US" altLang="ja-JP" dirty="0" err="1"/>
              <a:t>didiffff</a:t>
            </a:r>
            <a:r>
              <a:rPr kumimoji="1" lang="ja-JP" altLang="en-US"/>
              <a:t>を拡張した可視化ツール</a:t>
            </a:r>
            <a:r>
              <a:rPr kumimoji="1" lang="en-US" altLang="ja-JP" dirty="0" err="1"/>
              <a:t>Jcompaths</a:t>
            </a:r>
            <a:r>
              <a:rPr kumimoji="1" lang="ja-JP" altLang="en-US"/>
              <a:t>として実装しました．</a:t>
            </a:r>
            <a:endParaRPr kumimoji="1" lang="en-US" altLang="ja-JP" dirty="0"/>
          </a:p>
          <a:p>
            <a:endParaRPr kumimoji="1" lang="en-US" altLang="ja-JP" dirty="0"/>
          </a:p>
          <a:p>
            <a:r>
              <a:rPr kumimoji="1" lang="ja-JP" altLang="en-US"/>
              <a:t>・次のスライドから，今分類した</a:t>
            </a:r>
            <a:r>
              <a:rPr kumimoji="1" lang="en-US" altLang="ja-JP" dirty="0"/>
              <a:t>2</a:t>
            </a:r>
            <a:r>
              <a:rPr kumimoji="1" lang="ja-JP" altLang="en-US"/>
              <a:t>つにどう対応するかを説明します．</a:t>
            </a:r>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5</a:t>
            </a:fld>
            <a:endParaRPr kumimoji="1" lang="ja-JP" altLang="en-US"/>
          </a:p>
        </p:txBody>
      </p:sp>
    </p:spTree>
    <p:extLst>
      <p:ext uri="{BB962C8B-B14F-4D97-AF65-F5344CB8AC3E}">
        <p14:creationId xmlns:p14="http://schemas.microsoft.com/office/powerpoint/2010/main" val="1860850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en-US" altLang="ja-JP" dirty="0"/>
              <a:t>1</a:t>
            </a:r>
            <a:r>
              <a:rPr kumimoji="1" lang="ja-JP" altLang="en-US"/>
              <a:t>つ目の，複数回呼ばれるメソッドについては，メソッドの</a:t>
            </a:r>
            <a:r>
              <a:rPr kumimoji="1" lang="en-US" altLang="ja-JP" dirty="0"/>
              <a:t>1</a:t>
            </a:r>
            <a:r>
              <a:rPr kumimoji="1" lang="ja-JP" altLang="en-US"/>
              <a:t>回の実行ごとにトレースを分割します．</a:t>
            </a:r>
            <a:endParaRPr kumimoji="1" lang="en-US" altLang="ja-JP" dirty="0"/>
          </a:p>
          <a:p>
            <a:endParaRPr kumimoji="1" lang="en-US" altLang="ja-JP" dirty="0"/>
          </a:p>
          <a:p>
            <a:r>
              <a:rPr kumimoji="1" lang="ja-JP" altLang="en-US"/>
              <a:t>・コードはメソッド単位で表示して，実行を</a:t>
            </a:r>
            <a:r>
              <a:rPr kumimoji="1" lang="en-US" altLang="ja-JP" dirty="0"/>
              <a:t>1</a:t>
            </a:r>
            <a:r>
              <a:rPr kumimoji="1" lang="ja-JP" altLang="en-US"/>
              <a:t>回目，</a:t>
            </a:r>
            <a:r>
              <a:rPr kumimoji="1" lang="en-US" altLang="ja-JP" dirty="0"/>
              <a:t>2</a:t>
            </a:r>
            <a:r>
              <a:rPr kumimoji="1" lang="ja-JP" altLang="en-US"/>
              <a:t>回目と，ボタンで順に切り替えて使用します．</a:t>
            </a:r>
            <a:endParaRPr kumimoji="1" lang="en-US" altLang="ja-JP" dirty="0"/>
          </a:p>
          <a:p>
            <a:r>
              <a:rPr kumimoji="1" lang="ja-JP" altLang="en-US"/>
              <a:t>・そして，選択中の実行におけるトレースのみが，右側に表示されます．</a:t>
            </a:r>
            <a:endParaRPr kumimoji="1" lang="en-US" altLang="ja-JP" dirty="0"/>
          </a:p>
          <a:p>
            <a:r>
              <a:rPr kumimoji="1" lang="ja-JP" altLang="en-US"/>
              <a:t>・トレースに差分のある実行は，インデックスが紫で強調されるので，注目すべき実行を簡単に発見できます．</a:t>
            </a:r>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6</a:t>
            </a:fld>
            <a:endParaRPr kumimoji="1" lang="ja-JP" altLang="en-US"/>
          </a:p>
        </p:txBody>
      </p:sp>
    </p:spTree>
    <p:extLst>
      <p:ext uri="{BB962C8B-B14F-4D97-AF65-F5344CB8AC3E}">
        <p14:creationId xmlns:p14="http://schemas.microsoft.com/office/powerpoint/2010/main" val="1421706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en-US" altLang="ja-JP" dirty="0"/>
              <a:t>2</a:t>
            </a:r>
            <a:r>
              <a:rPr kumimoji="1" lang="ja-JP" altLang="en-US"/>
              <a:t>つ目の，</a:t>
            </a:r>
            <a:r>
              <a:rPr kumimoji="1" lang="en-US" altLang="ja-JP" dirty="0"/>
              <a:t>for, while</a:t>
            </a:r>
            <a:r>
              <a:rPr kumimoji="1" lang="ja-JP" altLang="en-US"/>
              <a:t>などのループについては，</a:t>
            </a:r>
            <a:r>
              <a:rPr kumimoji="1" lang="en-US" altLang="ja-JP" dirty="0" err="1"/>
              <a:t>REMViewer</a:t>
            </a:r>
            <a:r>
              <a:rPr kumimoji="1" lang="ja-JP" altLang="en-US"/>
              <a:t>という既存研究で用いられている，矩形，すなわち長方形による実行経路の表示を導入します．</a:t>
            </a:r>
            <a:endParaRPr kumimoji="1" lang="en-US" altLang="ja-JP" dirty="0"/>
          </a:p>
          <a:p>
            <a:endParaRPr kumimoji="1" lang="en-US" altLang="ja-JP" dirty="0"/>
          </a:p>
          <a:p>
            <a:r>
              <a:rPr kumimoji="1" lang="ja-JP" altLang="en-US"/>
              <a:t>・例えば，この緑の矩形で描かれた背景が，その横にあるコードの実行経路の表示になります．</a:t>
            </a:r>
            <a:endParaRPr kumimoji="1" lang="en-US" altLang="ja-JP" dirty="0"/>
          </a:p>
          <a:p>
            <a:r>
              <a:rPr kumimoji="1" lang="ja-JP" altLang="en-US"/>
              <a:t>・矩形はコードの各行に対応していて，右側の</a:t>
            </a:r>
            <a:r>
              <a:rPr kumimoji="1" lang="en-US" altLang="ja-JP" dirty="0"/>
              <a:t>1〜8</a:t>
            </a:r>
            <a:r>
              <a:rPr kumimoji="1" lang="ja-JP" altLang="en-US"/>
              <a:t>の順で各行が実行されることを示しています．</a:t>
            </a:r>
            <a:endParaRPr kumimoji="1" lang="en-US" altLang="ja-JP" dirty="0"/>
          </a:p>
          <a:p>
            <a:r>
              <a:rPr kumimoji="1" lang="ja-JP" altLang="en-US"/>
              <a:t>・すなわち，この矩形を上から下，そして左から右へ辿ることで，実行経路が得られることになります．</a:t>
            </a:r>
            <a:endParaRPr kumimoji="1" lang="en-US" altLang="ja-JP" dirty="0"/>
          </a:p>
          <a:p>
            <a:endParaRPr kumimoji="1" lang="en-US" altLang="ja-JP" dirty="0"/>
          </a:p>
          <a:p>
            <a:r>
              <a:rPr kumimoji="1" lang="ja-JP" altLang="en-US"/>
              <a:t>・本研究では，これを，コード変更前後における</a:t>
            </a:r>
            <a:r>
              <a:rPr kumimoji="1" lang="en-US" altLang="ja-JP" dirty="0"/>
              <a:t>2</a:t>
            </a:r>
            <a:r>
              <a:rPr kumimoji="1" lang="ja-JP" altLang="en-US"/>
              <a:t>つの実行経路の差分を表現できるように拡張します．</a:t>
            </a:r>
            <a:endParaRPr kumimoji="1" lang="en-US" altLang="ja-JP" dirty="0"/>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7</a:t>
            </a:fld>
            <a:endParaRPr kumimoji="1" lang="ja-JP" altLang="en-US"/>
          </a:p>
        </p:txBody>
      </p:sp>
    </p:spTree>
    <p:extLst>
      <p:ext uri="{BB962C8B-B14F-4D97-AF65-F5344CB8AC3E}">
        <p14:creationId xmlns:p14="http://schemas.microsoft.com/office/powerpoint/2010/main" val="2131440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a:solidFill>
                  <a:srgbClr val="D1D2D3"/>
                </a:solidFill>
                <a:effectLst/>
                <a:latin typeface="NotoSansJP"/>
              </a:rPr>
              <a:t>・具体的には，矩形を</a:t>
            </a:r>
            <a:r>
              <a:rPr lang="en-US" altLang="ja-JP" b="0" i="0" dirty="0">
                <a:solidFill>
                  <a:srgbClr val="D1D2D3"/>
                </a:solidFill>
                <a:effectLst/>
                <a:latin typeface="NotoSansJP"/>
              </a:rPr>
              <a:t>3</a:t>
            </a:r>
            <a:r>
              <a:rPr lang="ja-JP" altLang="en-US" b="0" i="0">
                <a:solidFill>
                  <a:srgbClr val="D1D2D3"/>
                </a:solidFill>
                <a:effectLst/>
                <a:latin typeface="NotoSansJP"/>
              </a:rPr>
              <a:t>色にして，赤はコード変更前にのみある経路，緑は変更後にのみある経路，青はその前後で共通する経路，とすることで，経路の差分を明らかにします．</a:t>
            </a:r>
            <a:endParaRPr lang="en-US" altLang="ja-JP" b="0" i="0" dirty="0">
              <a:solidFill>
                <a:srgbClr val="D1D2D3"/>
              </a:solidFill>
              <a:effectLst/>
              <a:latin typeface="NotoSansJP"/>
            </a:endParaRPr>
          </a:p>
          <a:p>
            <a:endParaRPr lang="en-US" altLang="ja-JP" b="0" i="0" dirty="0">
              <a:solidFill>
                <a:srgbClr val="D1D2D3"/>
              </a:solidFill>
              <a:effectLst/>
              <a:latin typeface="NotoSansJP"/>
            </a:endParaRPr>
          </a:p>
          <a:p>
            <a:r>
              <a:rPr lang="ja-JP" altLang="en-US" b="0" i="0">
                <a:solidFill>
                  <a:srgbClr val="D1D2D3"/>
                </a:solidFill>
                <a:effectLst/>
                <a:latin typeface="NotoSansJP"/>
              </a:rPr>
              <a:t>・また，矩形をクリックすることで，その矩形に対応するトレースの値を強調できます．</a:t>
            </a:r>
            <a:endParaRPr kumimoji="1" lang="en-US" altLang="ja-JP" b="0" i="0" dirty="0">
              <a:solidFill>
                <a:srgbClr val="D1D2D3"/>
              </a:solidFill>
              <a:effectLst/>
              <a:latin typeface="NotoSansJP"/>
            </a:endParaRPr>
          </a:p>
          <a:p>
            <a:r>
              <a:rPr lang="ja-JP" altLang="en-US" b="0" i="0">
                <a:solidFill>
                  <a:srgbClr val="D1D2D3"/>
                </a:solidFill>
                <a:effectLst/>
                <a:latin typeface="NotoSansJP"/>
              </a:rPr>
              <a:t>・例えば，この</a:t>
            </a:r>
            <a:r>
              <a:rPr lang="en-US" altLang="ja-JP" b="0" i="0" dirty="0">
                <a:solidFill>
                  <a:srgbClr val="D1D2D3"/>
                </a:solidFill>
                <a:effectLst/>
                <a:latin typeface="NotoSansJP"/>
              </a:rPr>
              <a:t>9</a:t>
            </a:r>
            <a:r>
              <a:rPr lang="ja-JP" altLang="en-US" b="0" i="0">
                <a:solidFill>
                  <a:srgbClr val="D1D2D3"/>
                </a:solidFill>
                <a:effectLst/>
                <a:latin typeface="NotoSansJP"/>
              </a:rPr>
              <a:t>行目青の矩形をクリックすると，青はコード変更前後で共通する経路ですので，変更前後両方のトレースで，対応する値が赤色になります．</a:t>
            </a:r>
            <a:endParaRPr lang="en-US" altLang="ja-JP" b="0" i="0" dirty="0">
              <a:solidFill>
                <a:srgbClr val="D1D2D3"/>
              </a:solidFill>
              <a:effectLst/>
              <a:latin typeface="NotoSansJP"/>
            </a:endParaRPr>
          </a:p>
          <a:p>
            <a:endParaRPr lang="en-US" altLang="ja-JP" b="0" i="0" dirty="0">
              <a:solidFill>
                <a:srgbClr val="D1D2D3"/>
              </a:solidFill>
              <a:effectLst/>
              <a:latin typeface="NotoSansJP"/>
            </a:endParaRPr>
          </a:p>
          <a:p>
            <a:r>
              <a:rPr kumimoji="1" lang="ja-JP" altLang="en-US" b="0" i="0">
                <a:solidFill>
                  <a:srgbClr val="D1D2D3"/>
                </a:solidFill>
                <a:effectLst/>
                <a:latin typeface="NotoSansJP"/>
              </a:rPr>
              <a:t>・このように，矩形とトレースの対応を見失いづらい仕様になっています．</a:t>
            </a:r>
            <a:endParaRPr lang="en-US" altLang="ja-JP" b="0" i="0" dirty="0">
              <a:solidFill>
                <a:srgbClr val="D1D2D3"/>
              </a:solidFill>
              <a:effectLst/>
              <a:latin typeface="NotoSansJP"/>
            </a:endParaRPr>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8</a:t>
            </a:fld>
            <a:endParaRPr kumimoji="1" lang="ja-JP" altLang="en-US"/>
          </a:p>
        </p:txBody>
      </p:sp>
    </p:spTree>
    <p:extLst>
      <p:ext uri="{BB962C8B-B14F-4D97-AF65-F5344CB8AC3E}">
        <p14:creationId xmlns:p14="http://schemas.microsoft.com/office/powerpoint/2010/main" val="3216401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・ここで，先ほどお見せした，</a:t>
            </a:r>
            <a:r>
              <a:rPr kumimoji="1" lang="en-US" altLang="ja-JP" dirty="0" err="1"/>
              <a:t>didiffff</a:t>
            </a:r>
            <a:r>
              <a:rPr kumimoji="1" lang="ja-JP" altLang="en-US"/>
              <a:t>の問題点のスライドを再掲（さいけい）します．</a:t>
            </a:r>
            <a:endParaRPr kumimoji="1" lang="en-US" altLang="ja-JP" dirty="0"/>
          </a:p>
          <a:p>
            <a:endParaRPr kumimoji="1" lang="en-US" altLang="ja-JP" dirty="0"/>
          </a:p>
          <a:p>
            <a:r>
              <a:rPr kumimoji="1" lang="ja-JP" altLang="en-US"/>
              <a:t>・</a:t>
            </a:r>
            <a:r>
              <a:rPr kumimoji="1" lang="en-US" altLang="ja-JP" dirty="0" err="1"/>
              <a:t>didiffff</a:t>
            </a:r>
            <a:r>
              <a:rPr kumimoji="1" lang="ja-JP" altLang="en-US"/>
              <a:t>の場合，トレースの各値が，実行全体のどの時点でとられた値なのかわからないので，</a:t>
            </a:r>
            <a:br>
              <a:rPr kumimoji="1" lang="en-US" altLang="ja-JP" dirty="0"/>
            </a:br>
            <a:r>
              <a:rPr kumimoji="1" lang="ja-JP" altLang="en-US"/>
              <a:t>例えば．青のトークンに差分があったとき，オレンジのトークンの値はどれだったのか，依存関係がわからないということでした</a:t>
            </a:r>
            <a:endParaRPr kumimoji="1" lang="en-US" altLang="ja-JP" dirty="0"/>
          </a:p>
          <a:p>
            <a:endParaRPr kumimoji="1" lang="en-US" altLang="ja-JP" dirty="0"/>
          </a:p>
          <a:p>
            <a:r>
              <a:rPr kumimoji="1" lang="ja-JP" altLang="en-US"/>
              <a:t>・これと全く同じ実行の</a:t>
            </a:r>
            <a:r>
              <a:rPr kumimoji="1" lang="en-US" altLang="ja-JP" dirty="0" err="1"/>
              <a:t>Jcompaths</a:t>
            </a:r>
            <a:r>
              <a:rPr kumimoji="1" lang="ja-JP" altLang="en-US"/>
              <a:t>による可視化を，次のスライドで示します</a:t>
            </a:r>
            <a:endParaRPr kumimoji="1" lang="en-US" altLang="ja-JP" dirty="0"/>
          </a:p>
        </p:txBody>
      </p:sp>
      <p:sp>
        <p:nvSpPr>
          <p:cNvPr id="4" name="スライド番号プレースホルダー 3"/>
          <p:cNvSpPr>
            <a:spLocks noGrp="1"/>
          </p:cNvSpPr>
          <p:nvPr>
            <p:ph type="sldNum" sz="quarter" idx="5"/>
          </p:nvPr>
        </p:nvSpPr>
        <p:spPr/>
        <p:txBody>
          <a:bodyPr/>
          <a:lstStyle/>
          <a:p>
            <a:fld id="{AABF9ACB-BF63-A34E-B22A-A9FFB7A99B39}" type="slidenum">
              <a:rPr kumimoji="1" lang="ja-JP" altLang="en-US" smtClean="0"/>
              <a:t>9</a:t>
            </a:fld>
            <a:endParaRPr kumimoji="1" lang="ja-JP" altLang="en-US"/>
          </a:p>
        </p:txBody>
      </p:sp>
    </p:spTree>
    <p:extLst>
      <p:ext uri="{BB962C8B-B14F-4D97-AF65-F5344CB8AC3E}">
        <p14:creationId xmlns:p14="http://schemas.microsoft.com/office/powerpoint/2010/main" val="3862822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0"/>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a:p>
        </p:txBody>
      </p:sp>
      <p:sp>
        <p:nvSpPr>
          <p:cNvPr id="3074" name="Rectangle 2"/>
          <p:cNvSpPr>
            <a:spLocks noGrp="1" noChangeArrowheads="1"/>
          </p:cNvSpPr>
          <p:nvPr>
            <p:ph type="ctrTitle"/>
          </p:nvPr>
        </p:nvSpPr>
        <p:spPr>
          <a:xfrm>
            <a:off x="685800" y="1484313"/>
            <a:ext cx="7772400" cy="1470025"/>
          </a:xfrm>
        </p:spPr>
        <p:txBody>
          <a:bodyPr/>
          <a:lstStyle>
            <a:lvl1pPr>
              <a:defRPr>
                <a:latin typeface="+mn-ea"/>
                <a:ea typeface="+mn-ea"/>
              </a:defRPr>
            </a:lvl1pPr>
          </a:lstStyle>
          <a:p>
            <a:r>
              <a:rPr lang="ja-JP" altLang="en-US"/>
              <a:t>マスター タイトルの書式設定</a:t>
            </a:r>
            <a:endParaRPr lang="ja-JP" altLang="en-US" dirty="0"/>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a:t>マスター サブタイトルの書式設定</a:t>
            </a:r>
            <a:endParaRPr lang="ja-JP" altLang="en-US" dirty="0"/>
          </a:p>
        </p:txBody>
      </p:sp>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a:p>
        </p:txBody>
      </p:sp>
      <p:sp>
        <p:nvSpPr>
          <p:cNvPr id="3093" name="Text Box 21"/>
          <p:cNvSpPr txBox="1">
            <a:spLocks noChangeArrowheads="1"/>
          </p:cNvSpPr>
          <p:nvPr/>
        </p:nvSpPr>
        <p:spPr bwMode="auto">
          <a:xfrm>
            <a:off x="452438" y="6640513"/>
            <a:ext cx="8239125" cy="244475"/>
          </a:xfrm>
          <a:prstGeom prst="rect">
            <a:avLst/>
          </a:prstGeom>
          <a:noFill/>
          <a:ln w="9525">
            <a:noFill/>
            <a:miter lim="800000"/>
            <a:headEnd/>
            <a:tailEnd/>
          </a:ln>
          <a:effectLst/>
        </p:spPr>
        <p:txBody>
          <a:bodyPr wrap="none">
            <a:spAutoFit/>
          </a:bodyPr>
          <a:lstStyle/>
          <a:p>
            <a:r>
              <a:rPr lang="en-US" altLang="ja-JP" sz="100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pPr>
              <a:defRPr/>
            </a:pPr>
            <a:r>
              <a:rPr lang="en-US" altLang="ja-JP" dirty="0"/>
              <a:t>Jul/05/2013</a:t>
            </a:r>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pPr>
              <a:defRPr/>
            </a:pPr>
            <a:r>
              <a:rPr lang="ja-JP" altLang="en-US" dirty="0"/>
              <a:t>コンピュータのしくみ</a:t>
            </a:r>
            <a:endParaRPr lang="en-US" altLang="ja-JP" dirty="0"/>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pPr>
              <a:defRPr/>
            </a:pPr>
            <a:fld id="{6BFA9946-39CA-4201-95E6-ED803B65F350}" type="slidenum">
              <a:rPr lang="en-US" altLang="ja-JP" smtClean="0"/>
              <a:pPr>
                <a:defRPr/>
              </a:pPr>
              <a:t>‹#›</a:t>
            </a:fld>
            <a:endParaRPr lang="en-US" altLang="ja-JP" dirty="0"/>
          </a:p>
        </p:txBody>
      </p:sp>
    </p:spTree>
    <p:extLst>
      <p:ext uri="{BB962C8B-B14F-4D97-AF65-F5344CB8AC3E}">
        <p14:creationId xmlns:p14="http://schemas.microsoft.com/office/powerpoint/2010/main" val="908559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日付プレースホルダ 3"/>
          <p:cNvSpPr>
            <a:spLocks noGrp="1"/>
          </p:cNvSpPr>
          <p:nvPr>
            <p:ph type="dt" sz="half" idx="10"/>
          </p:nvPr>
        </p:nvSpPr>
        <p:spPr>
          <a:xfrm>
            <a:off x="6550618" y="6596063"/>
            <a:ext cx="2198096" cy="261937"/>
          </a:xfrm>
        </p:spPr>
        <p:txBody>
          <a:bodyPr/>
          <a:lstStyle>
            <a:lvl1pPr>
              <a:defRPr/>
            </a:lvl1pPr>
          </a:lstStyle>
          <a:p>
            <a:pPr>
              <a:defRPr/>
            </a:pPr>
            <a:r>
              <a:rPr lang="en-US" altLang="ja-JP" dirty="0"/>
              <a:t>Jul/05/2013</a:t>
            </a:r>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a:t>コンピュータのしくみ</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BBD4B1BB-CC31-4466-8D20-DB8CDA55D1CD}" type="slidenum">
              <a:rPr lang="en-US" altLang="ja-JP" smtClean="0"/>
              <a:pPr>
                <a:defRPr/>
              </a:pPr>
              <a:t>‹#›</a:t>
            </a:fld>
            <a:endParaRPr lang="en-US" altLang="ja-JP"/>
          </a:p>
        </p:txBody>
      </p:sp>
    </p:spTree>
    <p:extLst>
      <p:ext uri="{BB962C8B-B14F-4D97-AF65-F5344CB8AC3E}">
        <p14:creationId xmlns:p14="http://schemas.microsoft.com/office/powerpoint/2010/main" val="168577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6555784" y="6596063"/>
            <a:ext cx="2192930" cy="261937"/>
          </a:xfrm>
        </p:spPr>
        <p:txBody>
          <a:bodyPr/>
          <a:lstStyle>
            <a:lvl1pPr>
              <a:defRPr/>
            </a:lvl1pPr>
          </a:lstStyle>
          <a:p>
            <a:pPr>
              <a:defRPr/>
            </a:pPr>
            <a:r>
              <a:rPr lang="en-US" altLang="ja-JP" dirty="0"/>
              <a:t>Jul/05/2013</a:t>
            </a:r>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a:t>コンピュータのしくみ</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9F700C05-A331-4ABC-BD64-94401D814D23}" type="slidenum">
              <a:rPr lang="en-US" altLang="ja-JP" smtClean="0"/>
              <a:pPr>
                <a:defRPr/>
              </a:pPr>
              <a:t>‹#›</a:t>
            </a:fld>
            <a:endParaRPr lang="en-US" altLang="ja-JP"/>
          </a:p>
        </p:txBody>
      </p:sp>
    </p:spTree>
    <p:extLst>
      <p:ext uri="{BB962C8B-B14F-4D97-AF65-F5344CB8AC3E}">
        <p14:creationId xmlns:p14="http://schemas.microsoft.com/office/powerpoint/2010/main" val="111543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B12562F3-4A2F-4E07-B7D3-3E764FB0DEC6}" type="slidenum">
              <a:rPr lang="en-US" altLang="ja-JP" smtClean="0"/>
              <a:pPr>
                <a:defRPr/>
              </a:pPr>
              <a:t>‹#›</a:t>
            </a:fld>
            <a:endParaRPr lang="en-US" altLang="ja-JP" dirty="0"/>
          </a:p>
        </p:txBody>
      </p:sp>
      <p:sp>
        <p:nvSpPr>
          <p:cNvPr id="4" name="日付プレースホルダー 3">
            <a:extLst>
              <a:ext uri="{FF2B5EF4-FFF2-40B4-BE49-F238E27FC236}">
                <a16:creationId xmlns:a16="http://schemas.microsoft.com/office/drawing/2014/main" id="{36664041-6347-2330-4A38-6A482E902786}"/>
              </a:ext>
            </a:extLst>
          </p:cNvPr>
          <p:cNvSpPr>
            <a:spLocks noGrp="1"/>
          </p:cNvSpPr>
          <p:nvPr>
            <p:ph type="dt" sz="half" idx="10"/>
          </p:nvPr>
        </p:nvSpPr>
        <p:spPr>
          <a:xfrm>
            <a:off x="6555784" y="6596063"/>
            <a:ext cx="2192930" cy="261937"/>
          </a:xfrm>
        </p:spPr>
        <p:txBody>
          <a:bodyPr/>
          <a:lstStyle/>
          <a:p>
            <a:pPr>
              <a:defRPr/>
            </a:pPr>
            <a:r>
              <a:rPr lang="en-US" altLang="ja-JP" dirty="0"/>
              <a:t>Feb/14/2023</a:t>
            </a:r>
          </a:p>
        </p:txBody>
      </p:sp>
    </p:spTree>
    <p:extLst>
      <p:ext uri="{BB962C8B-B14F-4D97-AF65-F5344CB8AC3E}">
        <p14:creationId xmlns:p14="http://schemas.microsoft.com/office/powerpoint/2010/main" val="390632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endParaRPr lang="ja-JP" altLang="en-US" dirty="0"/>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a:xfrm>
            <a:off x="6550618" y="6596063"/>
            <a:ext cx="2198096" cy="261937"/>
          </a:xfrm>
        </p:spPr>
        <p:txBody>
          <a:bodyPr/>
          <a:lstStyle>
            <a:lvl1pPr>
              <a:defRPr/>
            </a:lvl1pPr>
          </a:lstStyle>
          <a:p>
            <a:pPr>
              <a:defRPr/>
            </a:pPr>
            <a:r>
              <a:rPr lang="en-US" altLang="ja-JP" dirty="0"/>
              <a:t>Jul/05/2013</a:t>
            </a:r>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a:t>コンピュータのしくみ</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E3913B5E-D961-41DE-BBB0-6E96BF638B47}" type="slidenum">
              <a:rPr lang="en-US" altLang="ja-JP" smtClean="0"/>
              <a:pPr>
                <a:defRPr/>
              </a:pPr>
              <a:t>‹#›</a:t>
            </a:fld>
            <a:endParaRPr lang="en-US" altLang="ja-JP"/>
          </a:p>
        </p:txBody>
      </p:sp>
    </p:spTree>
    <p:extLst>
      <p:ext uri="{BB962C8B-B14F-4D97-AF65-F5344CB8AC3E}">
        <p14:creationId xmlns:p14="http://schemas.microsoft.com/office/powerpoint/2010/main" val="43809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6550618" y="6596063"/>
            <a:ext cx="2198096" cy="261937"/>
          </a:xfrm>
        </p:spPr>
        <p:txBody>
          <a:bodyPr/>
          <a:lstStyle>
            <a:lvl1pPr>
              <a:defRPr/>
            </a:lvl1pPr>
          </a:lstStyle>
          <a:p>
            <a:pPr>
              <a:defRPr/>
            </a:pPr>
            <a:r>
              <a:rPr lang="en-US" altLang="ja-JP" dirty="0"/>
              <a:t>Jul/05/2013</a:t>
            </a:r>
          </a:p>
        </p:txBody>
      </p:sp>
      <p:sp>
        <p:nvSpPr>
          <p:cNvPr id="6" name="フッター プレースホルダ 5"/>
          <p:cNvSpPr>
            <a:spLocks noGrp="1"/>
          </p:cNvSpPr>
          <p:nvPr>
            <p:ph type="ftr" sz="quarter" idx="11"/>
          </p:nvPr>
        </p:nvSpPr>
        <p:spPr/>
        <p:txBody>
          <a:bodyPr/>
          <a:lstStyle>
            <a:lvl1pPr>
              <a:defRPr/>
            </a:lvl1pPr>
          </a:lstStyle>
          <a:p>
            <a:pPr>
              <a:defRPr/>
            </a:pPr>
            <a:r>
              <a:rPr lang="ja-JP" altLang="en-US"/>
              <a:t>コンピュータのしくみ</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pPr>
              <a:defRPr/>
            </a:pPr>
            <a:fld id="{FDEB35D8-484E-4EBA-BCFF-44E4FD2D4937}" type="slidenum">
              <a:rPr lang="en-US" altLang="ja-JP" smtClean="0"/>
              <a:pPr>
                <a:defRPr/>
              </a:pPr>
              <a:t>‹#›</a:t>
            </a:fld>
            <a:endParaRPr lang="en-US" altLang="ja-JP"/>
          </a:p>
        </p:txBody>
      </p:sp>
    </p:spTree>
    <p:extLst>
      <p:ext uri="{BB962C8B-B14F-4D97-AF65-F5344CB8AC3E}">
        <p14:creationId xmlns:p14="http://schemas.microsoft.com/office/powerpoint/2010/main" val="227448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a:xfrm>
            <a:off x="6555784" y="6596063"/>
            <a:ext cx="2192930" cy="261937"/>
          </a:xfrm>
        </p:spPr>
        <p:txBody>
          <a:bodyPr/>
          <a:lstStyle>
            <a:lvl1pPr>
              <a:defRPr/>
            </a:lvl1pPr>
          </a:lstStyle>
          <a:p>
            <a:pPr>
              <a:defRPr/>
            </a:pPr>
            <a:r>
              <a:rPr lang="en-US" altLang="ja-JP" dirty="0"/>
              <a:t>Jul/05/2013</a:t>
            </a:r>
          </a:p>
        </p:txBody>
      </p:sp>
      <p:sp>
        <p:nvSpPr>
          <p:cNvPr id="8" name="フッター プレースホルダ 7"/>
          <p:cNvSpPr>
            <a:spLocks noGrp="1"/>
          </p:cNvSpPr>
          <p:nvPr>
            <p:ph type="ftr" sz="quarter" idx="11"/>
          </p:nvPr>
        </p:nvSpPr>
        <p:spPr/>
        <p:txBody>
          <a:bodyPr/>
          <a:lstStyle>
            <a:lvl1pPr>
              <a:defRPr/>
            </a:lvl1pPr>
          </a:lstStyle>
          <a:p>
            <a:pPr>
              <a:defRPr/>
            </a:pPr>
            <a:r>
              <a:rPr lang="ja-JP" altLang="en-US"/>
              <a:t>コンピュータのしくみ</a:t>
            </a:r>
            <a:endParaRPr lang="en-US" altLang="ja-JP"/>
          </a:p>
        </p:txBody>
      </p:sp>
      <p:sp>
        <p:nvSpPr>
          <p:cNvPr id="9" name="スライド番号プレースホルダ 8"/>
          <p:cNvSpPr>
            <a:spLocks noGrp="1"/>
          </p:cNvSpPr>
          <p:nvPr>
            <p:ph type="sldNum" sz="quarter" idx="12"/>
          </p:nvPr>
        </p:nvSpPr>
        <p:spPr/>
        <p:txBody>
          <a:bodyPr/>
          <a:lstStyle>
            <a:lvl1pPr>
              <a:defRPr/>
            </a:lvl1pPr>
          </a:lstStyle>
          <a:p>
            <a:pPr>
              <a:defRPr/>
            </a:pPr>
            <a:fld id="{80D25DB7-2C8C-4929-B2A1-5F59FC4BB087}" type="slidenum">
              <a:rPr lang="en-US" altLang="ja-JP" smtClean="0"/>
              <a:pPr>
                <a:defRPr/>
              </a:pPr>
              <a:t>‹#›</a:t>
            </a:fld>
            <a:endParaRPr lang="en-US" altLang="ja-JP"/>
          </a:p>
        </p:txBody>
      </p:sp>
    </p:spTree>
    <p:extLst>
      <p:ext uri="{BB962C8B-B14F-4D97-AF65-F5344CB8AC3E}">
        <p14:creationId xmlns:p14="http://schemas.microsoft.com/office/powerpoint/2010/main" val="242440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a:xfrm>
            <a:off x="6555784" y="6596063"/>
            <a:ext cx="2192930" cy="261937"/>
          </a:xfrm>
        </p:spPr>
        <p:txBody>
          <a:bodyPr/>
          <a:lstStyle>
            <a:lvl1pPr>
              <a:defRPr/>
            </a:lvl1pPr>
          </a:lstStyle>
          <a:p>
            <a:pPr>
              <a:defRPr/>
            </a:pPr>
            <a:r>
              <a:rPr lang="en-US" altLang="ja-JP" dirty="0"/>
              <a:t>Jul/05/2013</a:t>
            </a:r>
          </a:p>
        </p:txBody>
      </p:sp>
      <p:sp>
        <p:nvSpPr>
          <p:cNvPr id="4" name="フッター プレースホルダ 3"/>
          <p:cNvSpPr>
            <a:spLocks noGrp="1"/>
          </p:cNvSpPr>
          <p:nvPr>
            <p:ph type="ftr" sz="quarter" idx="11"/>
          </p:nvPr>
        </p:nvSpPr>
        <p:spPr/>
        <p:txBody>
          <a:bodyPr/>
          <a:lstStyle>
            <a:lvl1pPr>
              <a:defRPr/>
            </a:lvl1pPr>
          </a:lstStyle>
          <a:p>
            <a:pPr>
              <a:defRPr/>
            </a:pPr>
            <a:r>
              <a:rPr lang="ja-JP" altLang="en-US"/>
              <a:t>コンピュータのしくみ</a:t>
            </a:r>
            <a:endParaRPr lang="en-US" altLang="ja-JP"/>
          </a:p>
        </p:txBody>
      </p:sp>
      <p:sp>
        <p:nvSpPr>
          <p:cNvPr id="5" name="スライド番号プレースホルダ 4"/>
          <p:cNvSpPr>
            <a:spLocks noGrp="1"/>
          </p:cNvSpPr>
          <p:nvPr>
            <p:ph type="sldNum" sz="quarter" idx="12"/>
          </p:nvPr>
        </p:nvSpPr>
        <p:spPr/>
        <p:txBody>
          <a:bodyPr/>
          <a:lstStyle>
            <a:lvl1pPr>
              <a:defRPr/>
            </a:lvl1pPr>
          </a:lstStyle>
          <a:p>
            <a:pPr>
              <a:defRPr/>
            </a:pPr>
            <a:fld id="{AC884F58-92E9-475B-A17B-82F418F27307}" type="slidenum">
              <a:rPr lang="en-US" altLang="ja-JP" smtClean="0"/>
              <a:pPr>
                <a:defRPr/>
              </a:pPr>
              <a:t>‹#›</a:t>
            </a:fld>
            <a:endParaRPr lang="en-US" altLang="ja-JP"/>
          </a:p>
        </p:txBody>
      </p:sp>
    </p:spTree>
    <p:extLst>
      <p:ext uri="{BB962C8B-B14F-4D97-AF65-F5344CB8AC3E}">
        <p14:creationId xmlns:p14="http://schemas.microsoft.com/office/powerpoint/2010/main" val="717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6550618" y="6596063"/>
            <a:ext cx="2198096" cy="261937"/>
          </a:xfrm>
        </p:spPr>
        <p:txBody>
          <a:bodyPr/>
          <a:lstStyle>
            <a:lvl1pPr>
              <a:defRPr/>
            </a:lvl1pPr>
          </a:lstStyle>
          <a:p>
            <a:pPr>
              <a:defRPr/>
            </a:pPr>
            <a:r>
              <a:rPr lang="en-US" altLang="ja-JP" dirty="0"/>
              <a:t>Jul/05/2013</a:t>
            </a:r>
          </a:p>
        </p:txBody>
      </p:sp>
      <p:sp>
        <p:nvSpPr>
          <p:cNvPr id="3" name="フッター プレースホルダ 2"/>
          <p:cNvSpPr>
            <a:spLocks noGrp="1"/>
          </p:cNvSpPr>
          <p:nvPr>
            <p:ph type="ftr" sz="quarter" idx="11"/>
          </p:nvPr>
        </p:nvSpPr>
        <p:spPr/>
        <p:txBody>
          <a:bodyPr/>
          <a:lstStyle>
            <a:lvl1pPr>
              <a:defRPr/>
            </a:lvl1pPr>
          </a:lstStyle>
          <a:p>
            <a:pPr>
              <a:defRPr/>
            </a:pPr>
            <a:r>
              <a:rPr lang="ja-JP" altLang="en-US"/>
              <a:t>コンピュータのしくみ</a:t>
            </a:r>
            <a:endParaRPr lang="en-US" altLang="ja-JP"/>
          </a:p>
        </p:txBody>
      </p:sp>
      <p:sp>
        <p:nvSpPr>
          <p:cNvPr id="4" name="スライド番号プレースホルダ 3"/>
          <p:cNvSpPr>
            <a:spLocks noGrp="1"/>
          </p:cNvSpPr>
          <p:nvPr>
            <p:ph type="sldNum" sz="quarter" idx="12"/>
          </p:nvPr>
        </p:nvSpPr>
        <p:spPr/>
        <p:txBody>
          <a:bodyPr/>
          <a:lstStyle>
            <a:lvl1pPr>
              <a:defRPr/>
            </a:lvl1pPr>
          </a:lstStyle>
          <a:p>
            <a:pPr>
              <a:defRPr/>
            </a:pPr>
            <a:fld id="{137B1A55-2728-4ACE-9CB0-EBAA801FBF8F}" type="slidenum">
              <a:rPr lang="en-US" altLang="ja-JP" smtClean="0"/>
              <a:pPr>
                <a:defRPr/>
              </a:pPr>
              <a:t>‹#›</a:t>
            </a:fld>
            <a:endParaRPr lang="en-US" altLang="ja-JP"/>
          </a:p>
        </p:txBody>
      </p:sp>
    </p:spTree>
    <p:extLst>
      <p:ext uri="{BB962C8B-B14F-4D97-AF65-F5344CB8AC3E}">
        <p14:creationId xmlns:p14="http://schemas.microsoft.com/office/powerpoint/2010/main" val="3588049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a:xfrm>
            <a:off x="6550618" y="6596063"/>
            <a:ext cx="2198096" cy="261937"/>
          </a:xfrm>
        </p:spPr>
        <p:txBody>
          <a:bodyPr/>
          <a:lstStyle>
            <a:lvl1pPr>
              <a:defRPr/>
            </a:lvl1pPr>
          </a:lstStyle>
          <a:p>
            <a:pPr>
              <a:defRPr/>
            </a:pPr>
            <a:r>
              <a:rPr lang="en-US" altLang="ja-JP"/>
              <a:t>Jul/05/2013</a:t>
            </a:r>
          </a:p>
        </p:txBody>
      </p:sp>
      <p:sp>
        <p:nvSpPr>
          <p:cNvPr id="6" name="フッター プレースホルダ 5"/>
          <p:cNvSpPr>
            <a:spLocks noGrp="1"/>
          </p:cNvSpPr>
          <p:nvPr>
            <p:ph type="ftr" sz="quarter" idx="11"/>
          </p:nvPr>
        </p:nvSpPr>
        <p:spPr/>
        <p:txBody>
          <a:bodyPr/>
          <a:lstStyle>
            <a:lvl1pPr>
              <a:defRPr/>
            </a:lvl1pPr>
          </a:lstStyle>
          <a:p>
            <a:pPr>
              <a:defRPr/>
            </a:pPr>
            <a:r>
              <a:rPr lang="ja-JP" altLang="en-US"/>
              <a:t>コンピュータのしくみ</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pPr>
              <a:defRPr/>
            </a:pPr>
            <a:fld id="{C3FF7A2E-6C18-485D-8E0D-228A15F76391}" type="slidenum">
              <a:rPr lang="en-US" altLang="ja-JP" smtClean="0"/>
              <a:pPr>
                <a:defRPr/>
              </a:pPr>
              <a:t>‹#›</a:t>
            </a:fld>
            <a:endParaRPr lang="en-US" altLang="ja-JP"/>
          </a:p>
        </p:txBody>
      </p:sp>
    </p:spTree>
    <p:extLst>
      <p:ext uri="{BB962C8B-B14F-4D97-AF65-F5344CB8AC3E}">
        <p14:creationId xmlns:p14="http://schemas.microsoft.com/office/powerpoint/2010/main" val="192855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a:xfrm>
            <a:off x="6550618" y="6596063"/>
            <a:ext cx="2198096" cy="261937"/>
          </a:xfrm>
        </p:spPr>
        <p:txBody>
          <a:bodyPr/>
          <a:lstStyle>
            <a:lvl1pPr>
              <a:defRPr/>
            </a:lvl1pPr>
          </a:lstStyle>
          <a:p>
            <a:pPr>
              <a:defRPr/>
            </a:pPr>
            <a:r>
              <a:rPr lang="en-US" altLang="ja-JP" dirty="0"/>
              <a:t>Jul/05/2013</a:t>
            </a:r>
          </a:p>
        </p:txBody>
      </p:sp>
      <p:sp>
        <p:nvSpPr>
          <p:cNvPr id="6" name="フッター プレースホルダ 5"/>
          <p:cNvSpPr>
            <a:spLocks noGrp="1"/>
          </p:cNvSpPr>
          <p:nvPr>
            <p:ph type="ftr" sz="quarter" idx="11"/>
          </p:nvPr>
        </p:nvSpPr>
        <p:spPr/>
        <p:txBody>
          <a:bodyPr/>
          <a:lstStyle>
            <a:lvl1pPr>
              <a:defRPr/>
            </a:lvl1pPr>
          </a:lstStyle>
          <a:p>
            <a:pPr>
              <a:defRPr/>
            </a:pPr>
            <a:r>
              <a:rPr lang="ja-JP" altLang="en-US"/>
              <a:t>コンピュータのしくみ</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pPr>
              <a:defRPr/>
            </a:pPr>
            <a:fld id="{8EBE538B-CBDB-42C1-AF1E-013E5A4EB539}" type="slidenum">
              <a:rPr lang="en-US" altLang="ja-JP" smtClean="0"/>
              <a:pPr>
                <a:defRPr/>
              </a:pPr>
              <a:t>‹#›</a:t>
            </a:fld>
            <a:endParaRPr lang="en-US" altLang="ja-JP"/>
          </a:p>
        </p:txBody>
      </p:sp>
    </p:spTree>
    <p:extLst>
      <p:ext uri="{BB962C8B-B14F-4D97-AF65-F5344CB8AC3E}">
        <p14:creationId xmlns:p14="http://schemas.microsoft.com/office/powerpoint/2010/main" val="46195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31" name="Rectangle 7" descr="ban"/>
          <p:cNvSpPr>
            <a:spLocks noChangeArrowheads="1"/>
          </p:cNvSpPr>
          <p:nvPr/>
        </p:nvSpPr>
        <p:spPr bwMode="auto">
          <a:xfrm>
            <a:off x="0" y="0"/>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a:p>
        </p:txBody>
      </p:sp>
      <p:sp>
        <p:nvSpPr>
          <p:cNvPr id="1045" name="Rectangle 21"/>
          <p:cNvSpPr>
            <a:spLocks noGrp="1" noChangeArrowheads="1"/>
          </p:cNvSpPr>
          <p:nvPr>
            <p:ph type="dt" sz="half" idx="2"/>
          </p:nvPr>
        </p:nvSpPr>
        <p:spPr bwMode="auto">
          <a:xfrm>
            <a:off x="6555784" y="6596063"/>
            <a:ext cx="219293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mj-ea"/>
                <a:ea typeface="+mj-ea"/>
              </a:defRPr>
            </a:lvl1pPr>
          </a:lstStyle>
          <a:p>
            <a:pPr>
              <a:defRPr/>
            </a:pPr>
            <a:r>
              <a:rPr lang="en-US" altLang="ja-JP" dirty="0"/>
              <a:t>Jul/05/2013</a:t>
            </a:r>
          </a:p>
        </p:txBody>
      </p:sp>
      <p:sp>
        <p:nvSpPr>
          <p:cNvPr id="1046" name="Rectangle 22"/>
          <p:cNvSpPr>
            <a:spLocks noGrp="1" noChangeArrowheads="1"/>
          </p:cNvSpPr>
          <p:nvPr>
            <p:ph type="ftr" sz="quarter" idx="3"/>
          </p:nvPr>
        </p:nvSpPr>
        <p:spPr bwMode="auto">
          <a:xfrm>
            <a:off x="1655763" y="6310313"/>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j-ea"/>
                <a:ea typeface="+mj-ea"/>
              </a:defRPr>
            </a:lvl1pPr>
          </a:lstStyle>
          <a:p>
            <a:pPr>
              <a:defRPr/>
            </a:pPr>
            <a:r>
              <a:rPr lang="ja-JP" altLang="en-US"/>
              <a:t>卒論中間報告会</a:t>
            </a:r>
            <a:endParaRPr lang="en-US" altLang="ja-JP" dirty="0"/>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j-ea"/>
                <a:ea typeface="+mj-ea"/>
              </a:defRPr>
            </a:lvl1pPr>
          </a:lstStyle>
          <a:p>
            <a:pPr>
              <a:defRPr/>
            </a:pPr>
            <a:fld id="{6195263B-2BD8-4C58-AEC2-2E9988DA8798}" type="slidenum">
              <a:rPr lang="en-US" altLang="ja-JP" smtClean="0"/>
              <a:pPr>
                <a:defRPr/>
              </a:pPr>
              <a:t>‹#›</a:t>
            </a:fld>
            <a:endParaRPr lang="en-US" altLang="ja-JP"/>
          </a:p>
        </p:txBody>
      </p:sp>
      <p:sp>
        <p:nvSpPr>
          <p:cNvPr id="1048" name="Text Box 24"/>
          <p:cNvSpPr txBox="1">
            <a:spLocks noChangeArrowheads="1"/>
          </p:cNvSpPr>
          <p:nvPr/>
        </p:nvSpPr>
        <p:spPr bwMode="auto">
          <a:xfrm>
            <a:off x="334963" y="6640513"/>
            <a:ext cx="6324600" cy="244475"/>
          </a:xfrm>
          <a:prstGeom prst="rect">
            <a:avLst/>
          </a:prstGeom>
          <a:noFill/>
          <a:ln w="9525">
            <a:noFill/>
            <a:miter lim="800000"/>
            <a:headEnd/>
            <a:tailEnd/>
          </a:ln>
          <a:effectLst/>
        </p:spPr>
        <p:txBody>
          <a:bodyPr wrap="none">
            <a:spAutoFit/>
          </a:bodyPr>
          <a:lstStyle/>
          <a:p>
            <a:r>
              <a:rPr lang="en-US" altLang="ja-JP" sz="1000">
                <a:solidFill>
                  <a:srgbClr val="DDDDDD"/>
                </a:solidFill>
              </a:rPr>
              <a:t>Department of Computer Science, Graduate School of Information Science and Technology, Osaka University</a:t>
            </a:r>
          </a:p>
        </p:txBody>
      </p:sp>
    </p:spTree>
    <p:extLst>
      <p:ext uri="{BB962C8B-B14F-4D97-AF65-F5344CB8AC3E}">
        <p14:creationId xmlns:p14="http://schemas.microsoft.com/office/powerpoint/2010/main" val="138181669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p:txStyles>
    <p:titleStyle>
      <a:lvl1pPr algn="ctr" rtl="0" eaLnBrk="1" fontAlgn="base" hangingPunct="1">
        <a:spcBef>
          <a:spcPct val="0"/>
        </a:spcBef>
        <a:spcAft>
          <a:spcPct val="0"/>
        </a:spcAft>
        <a:defRPr kumimoji="1" sz="4400">
          <a:solidFill>
            <a:schemeClr val="tx2"/>
          </a:solidFill>
          <a:latin typeface="+mj-ea"/>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ea"/>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ea"/>
          <a:ea typeface="+mn-ea"/>
        </a:defRPr>
      </a:lvl2pPr>
      <a:lvl3pPr marL="1143000" indent="-228600" algn="l" rtl="0" eaLnBrk="1" fontAlgn="base" hangingPunct="1">
        <a:spcBef>
          <a:spcPct val="20000"/>
        </a:spcBef>
        <a:spcAft>
          <a:spcPct val="0"/>
        </a:spcAft>
        <a:buChar char="•"/>
        <a:defRPr kumimoji="1" sz="2400">
          <a:solidFill>
            <a:schemeClr val="tx1"/>
          </a:solidFill>
          <a:latin typeface="+mn-ea"/>
          <a:ea typeface="+mn-ea"/>
        </a:defRPr>
      </a:lvl3pPr>
      <a:lvl4pPr marL="1600200" indent="-228600" algn="l" rtl="0" eaLnBrk="1" fontAlgn="base" hangingPunct="1">
        <a:spcBef>
          <a:spcPct val="20000"/>
        </a:spcBef>
        <a:spcAft>
          <a:spcPct val="0"/>
        </a:spcAft>
        <a:buChar char="–"/>
        <a:defRPr kumimoji="1" sz="2000">
          <a:solidFill>
            <a:schemeClr val="tx1"/>
          </a:solidFill>
          <a:latin typeface="+mn-ea"/>
          <a:ea typeface="+mn-ea"/>
        </a:defRPr>
      </a:lvl4pPr>
      <a:lvl5pPr marL="2057400" indent="-228600" algn="l" rtl="0" eaLnBrk="1" fontAlgn="base" hangingPunct="1">
        <a:spcBef>
          <a:spcPct val="20000"/>
        </a:spcBef>
        <a:spcAft>
          <a:spcPct val="0"/>
        </a:spcAft>
        <a:buChar char="»"/>
        <a:defRPr kumimoji="1" sz="2000">
          <a:solidFill>
            <a:schemeClr val="tx1"/>
          </a:solidFill>
          <a:latin typeface="+mn-ea"/>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C168F0-10F5-37A3-F724-E518306559C8}"/>
              </a:ext>
            </a:extLst>
          </p:cNvPr>
          <p:cNvSpPr>
            <a:spLocks noGrp="1"/>
          </p:cNvSpPr>
          <p:nvPr>
            <p:ph type="ctrTitle"/>
          </p:nvPr>
        </p:nvSpPr>
        <p:spPr>
          <a:xfrm>
            <a:off x="602876" y="1741163"/>
            <a:ext cx="7938247" cy="1470025"/>
          </a:xfrm>
        </p:spPr>
        <p:txBody>
          <a:bodyPr/>
          <a:lstStyle/>
          <a:p>
            <a:r>
              <a:rPr kumimoji="1" lang="ja-JP" altLang="en-US" sz="3200"/>
              <a:t>ソースコードの変更前後における</a:t>
            </a:r>
            <a:br>
              <a:rPr kumimoji="1" lang="en-US" altLang="ja-JP" sz="3200" dirty="0"/>
            </a:br>
            <a:r>
              <a:rPr kumimoji="1" lang="ja-JP" altLang="en-US" sz="3200"/>
              <a:t>メソッドの実行の変化を可視化するツール</a:t>
            </a:r>
          </a:p>
        </p:txBody>
      </p:sp>
      <p:sp>
        <p:nvSpPr>
          <p:cNvPr id="3" name="字幕 2">
            <a:extLst>
              <a:ext uri="{FF2B5EF4-FFF2-40B4-BE49-F238E27FC236}">
                <a16:creationId xmlns:a16="http://schemas.microsoft.com/office/drawing/2014/main" id="{12C0F69A-5A34-7CA0-69A1-4EB03482D75F}"/>
              </a:ext>
            </a:extLst>
          </p:cNvPr>
          <p:cNvSpPr>
            <a:spLocks noGrp="1"/>
          </p:cNvSpPr>
          <p:nvPr>
            <p:ph type="subTitle" idx="1"/>
          </p:nvPr>
        </p:nvSpPr>
        <p:spPr>
          <a:xfrm>
            <a:off x="186266" y="299686"/>
            <a:ext cx="2613378" cy="896937"/>
          </a:xfrm>
        </p:spPr>
        <p:txBody>
          <a:bodyPr/>
          <a:lstStyle/>
          <a:p>
            <a:pPr algn="l">
              <a:lnSpc>
                <a:spcPct val="80000"/>
              </a:lnSpc>
            </a:pPr>
            <a:r>
              <a:rPr lang="en-US" altLang="ja-JP" sz="2000" dirty="0"/>
              <a:t>2023.2.14</a:t>
            </a:r>
          </a:p>
          <a:p>
            <a:pPr algn="l">
              <a:lnSpc>
                <a:spcPct val="80000"/>
              </a:lnSpc>
            </a:pPr>
            <a:r>
              <a:rPr kumimoji="1" lang="ja-JP" altLang="en-US" sz="2000"/>
              <a:t>特別研究発表会</a:t>
            </a:r>
          </a:p>
        </p:txBody>
      </p:sp>
      <p:sp>
        <p:nvSpPr>
          <p:cNvPr id="4" name="テキスト ボックス 3">
            <a:extLst>
              <a:ext uri="{FF2B5EF4-FFF2-40B4-BE49-F238E27FC236}">
                <a16:creationId xmlns:a16="http://schemas.microsoft.com/office/drawing/2014/main" id="{4309B566-6271-59D7-FC2C-4096C6E5A699}"/>
              </a:ext>
            </a:extLst>
          </p:cNvPr>
          <p:cNvSpPr txBox="1"/>
          <p:nvPr/>
        </p:nvSpPr>
        <p:spPr>
          <a:xfrm>
            <a:off x="2609060" y="3646813"/>
            <a:ext cx="3925877" cy="1311193"/>
          </a:xfrm>
          <a:prstGeom prst="rect">
            <a:avLst/>
          </a:prstGeom>
          <a:noFill/>
        </p:spPr>
        <p:txBody>
          <a:bodyPr wrap="square" rtlCol="0">
            <a:spAutoFit/>
          </a:bodyPr>
          <a:lstStyle/>
          <a:p>
            <a:pPr algn="ctr">
              <a:lnSpc>
                <a:spcPct val="150000"/>
              </a:lnSpc>
            </a:pPr>
            <a:r>
              <a:rPr lang="ja-JP" altLang="en-US" sz="2800">
                <a:latin typeface="+mn-ea"/>
                <a:ea typeface="+mn-ea"/>
              </a:rPr>
              <a:t>肥後研究室　</a:t>
            </a:r>
            <a:br>
              <a:rPr lang="en-US" altLang="ja-JP" sz="2800" dirty="0">
                <a:latin typeface="+mn-ea"/>
                <a:ea typeface="+mn-ea"/>
              </a:rPr>
            </a:br>
            <a:r>
              <a:rPr kumimoji="1" lang="ja-JP" altLang="en-US" sz="2800">
                <a:latin typeface="+mn-ea"/>
                <a:ea typeface="+mn-ea"/>
              </a:rPr>
              <a:t>橋本悠樹</a:t>
            </a:r>
          </a:p>
        </p:txBody>
      </p:sp>
    </p:spTree>
    <p:extLst>
      <p:ext uri="{BB962C8B-B14F-4D97-AF65-F5344CB8AC3E}">
        <p14:creationId xmlns:p14="http://schemas.microsoft.com/office/powerpoint/2010/main" val="3084775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コンテンツ プレースホルダー 6" descr="グラフィカル ユーザー インターフェイス, アプリケーション&#10;&#10;自動的に生成された説明">
            <a:extLst>
              <a:ext uri="{FF2B5EF4-FFF2-40B4-BE49-F238E27FC236}">
                <a16:creationId xmlns:a16="http://schemas.microsoft.com/office/drawing/2014/main" id="{812665A4-C6F6-6A0A-274B-A3F75EB934EA}"/>
              </a:ext>
            </a:extLst>
          </p:cNvPr>
          <p:cNvPicPr>
            <a:picLocks noChangeAspect="1"/>
          </p:cNvPicPr>
          <p:nvPr/>
        </p:nvPicPr>
        <p:blipFill rotWithShape="1">
          <a:blip r:embed="rId3">
            <a:extLst>
              <a:ext uri="{28A0092B-C50C-407E-A947-70E740481C1C}">
                <a14:useLocalDpi xmlns:a14="http://schemas.microsoft.com/office/drawing/2010/main" val="0"/>
              </a:ext>
            </a:extLst>
          </a:blip>
          <a:srcRect t="13282" r="33643" b="74118"/>
          <a:stretch/>
        </p:blipFill>
        <p:spPr bwMode="auto">
          <a:xfrm>
            <a:off x="508278" y="1988397"/>
            <a:ext cx="5390363" cy="570272"/>
          </a:xfrm>
          <a:prstGeom prst="rect">
            <a:avLst/>
          </a:prstGeom>
          <a:noFill/>
          <a:ln w="6350">
            <a:solidFill>
              <a:schemeClr val="tx1"/>
            </a:solidFill>
            <a:miter lim="800000"/>
            <a:headEnd/>
            <a:tailEnd/>
          </a:ln>
          <a:effectLst/>
        </p:spPr>
      </p:pic>
      <p:sp>
        <p:nvSpPr>
          <p:cNvPr id="4" name="スライド番号プレースホルダー 3">
            <a:extLst>
              <a:ext uri="{FF2B5EF4-FFF2-40B4-BE49-F238E27FC236}">
                <a16:creationId xmlns:a16="http://schemas.microsoft.com/office/drawing/2014/main" id="{87B26435-647A-26E6-EAF6-934126414833}"/>
              </a:ext>
            </a:extLst>
          </p:cNvPr>
          <p:cNvSpPr>
            <a:spLocks noGrp="1"/>
          </p:cNvSpPr>
          <p:nvPr>
            <p:ph type="sldNum" sz="quarter" idx="12"/>
          </p:nvPr>
        </p:nvSpPr>
        <p:spPr/>
        <p:txBody>
          <a:bodyPr/>
          <a:lstStyle/>
          <a:p>
            <a:pPr>
              <a:defRPr/>
            </a:pPr>
            <a:fld id="{B12562F3-4A2F-4E07-B7D3-3E764FB0DEC6}" type="slidenum">
              <a:rPr lang="en-US" altLang="ja-JP" smtClean="0"/>
              <a:pPr>
                <a:defRPr/>
              </a:pPr>
              <a:t>10</a:t>
            </a:fld>
            <a:endParaRPr lang="en-US" altLang="ja-JP" dirty="0"/>
          </a:p>
        </p:txBody>
      </p:sp>
      <p:sp>
        <p:nvSpPr>
          <p:cNvPr id="5" name="日付プレースホルダー 4">
            <a:extLst>
              <a:ext uri="{FF2B5EF4-FFF2-40B4-BE49-F238E27FC236}">
                <a16:creationId xmlns:a16="http://schemas.microsoft.com/office/drawing/2014/main" id="{492FD6AB-256B-72A7-F050-757A1744FC42}"/>
              </a:ext>
            </a:extLst>
          </p:cNvPr>
          <p:cNvSpPr>
            <a:spLocks noGrp="1"/>
          </p:cNvSpPr>
          <p:nvPr>
            <p:ph type="dt" sz="half" idx="10"/>
          </p:nvPr>
        </p:nvSpPr>
        <p:spPr/>
        <p:txBody>
          <a:bodyPr/>
          <a:lstStyle/>
          <a:p>
            <a:pPr>
              <a:defRPr/>
            </a:pPr>
            <a:r>
              <a:rPr lang="en-US" altLang="ja-JP"/>
              <a:t>Feb/14/2023</a:t>
            </a:r>
            <a:endParaRPr lang="en-US" altLang="ja-JP" dirty="0"/>
          </a:p>
        </p:txBody>
      </p:sp>
      <p:sp>
        <p:nvSpPr>
          <p:cNvPr id="8" name="タイトル 1">
            <a:extLst>
              <a:ext uri="{FF2B5EF4-FFF2-40B4-BE49-F238E27FC236}">
                <a16:creationId xmlns:a16="http://schemas.microsoft.com/office/drawing/2014/main" id="{F3C6B6E4-9936-CD56-B4BB-4DDE0FA89141}"/>
              </a:ext>
            </a:extLst>
          </p:cNvPr>
          <p:cNvSpPr>
            <a:spLocks noGrp="1"/>
          </p:cNvSpPr>
          <p:nvPr>
            <p:ph type="title"/>
          </p:nvPr>
        </p:nvSpPr>
        <p:spPr>
          <a:xfrm>
            <a:off x="457200" y="274638"/>
            <a:ext cx="8218488" cy="1143000"/>
          </a:xfrm>
        </p:spPr>
        <p:txBody>
          <a:bodyPr/>
          <a:lstStyle/>
          <a:p>
            <a:r>
              <a:rPr kumimoji="1" lang="en-US" altLang="ja-JP" dirty="0" err="1"/>
              <a:t>JCompaths</a:t>
            </a:r>
            <a:r>
              <a:rPr kumimoji="1" lang="ja-JP" altLang="en-US"/>
              <a:t>の使用例</a:t>
            </a:r>
          </a:p>
        </p:txBody>
      </p:sp>
      <p:pic>
        <p:nvPicPr>
          <p:cNvPr id="9" name="コンテンツ プレースホルダー 6" descr="グラフィカル ユーザー インターフェイス, アプリケーション&#10;&#10;自動的に生成された説明">
            <a:extLst>
              <a:ext uri="{FF2B5EF4-FFF2-40B4-BE49-F238E27FC236}">
                <a16:creationId xmlns:a16="http://schemas.microsoft.com/office/drawing/2014/main" id="{67F6E6E9-3C4C-816E-52EE-9FFE80EA849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5239" r="33643" b="1"/>
          <a:stretch/>
        </p:blipFill>
        <p:spPr>
          <a:xfrm>
            <a:off x="510364" y="2735631"/>
            <a:ext cx="5390363" cy="2478437"/>
          </a:xfrm>
          <a:ln w="6350">
            <a:solidFill>
              <a:schemeClr val="tx1"/>
            </a:solidFill>
          </a:ln>
        </p:spPr>
      </p:pic>
      <p:sp>
        <p:nvSpPr>
          <p:cNvPr id="14" name="正方形/長方形 13">
            <a:extLst>
              <a:ext uri="{FF2B5EF4-FFF2-40B4-BE49-F238E27FC236}">
                <a16:creationId xmlns:a16="http://schemas.microsoft.com/office/drawing/2014/main" id="{9E7F3E77-F922-DFE9-A71B-7C2A821BE863}"/>
              </a:ext>
            </a:extLst>
          </p:cNvPr>
          <p:cNvSpPr/>
          <p:nvPr/>
        </p:nvSpPr>
        <p:spPr>
          <a:xfrm>
            <a:off x="3711881" y="2178450"/>
            <a:ext cx="1147774" cy="276091"/>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00000"/>
              </a:solidFill>
            </a:endParaRPr>
          </a:p>
        </p:txBody>
      </p:sp>
      <p:sp>
        <p:nvSpPr>
          <p:cNvPr id="15" name="テキスト ボックス 14">
            <a:extLst>
              <a:ext uri="{FF2B5EF4-FFF2-40B4-BE49-F238E27FC236}">
                <a16:creationId xmlns:a16="http://schemas.microsoft.com/office/drawing/2014/main" id="{7E9F5263-0780-57D3-4756-AB04716610E1}"/>
              </a:ext>
            </a:extLst>
          </p:cNvPr>
          <p:cNvSpPr txBox="1"/>
          <p:nvPr/>
        </p:nvSpPr>
        <p:spPr>
          <a:xfrm>
            <a:off x="605712" y="1714797"/>
            <a:ext cx="5083371" cy="369332"/>
          </a:xfrm>
          <a:prstGeom prst="rect">
            <a:avLst/>
          </a:prstGeom>
          <a:solidFill>
            <a:schemeClr val="bg1"/>
          </a:solidFill>
          <a:ln>
            <a:noFill/>
          </a:ln>
        </p:spPr>
        <p:txBody>
          <a:bodyPr wrap="square" rtlCol="0">
            <a:spAutoFit/>
          </a:bodyPr>
          <a:lstStyle/>
          <a:p>
            <a:r>
              <a:rPr kumimoji="1" lang="en-US" altLang="ja-JP" sz="1800" dirty="0">
                <a:solidFill>
                  <a:srgbClr val="C00000"/>
                </a:solidFill>
                <a:latin typeface="+mn-ea"/>
                <a:ea typeface="+mn-ea"/>
              </a:rPr>
              <a:t>1. </a:t>
            </a:r>
            <a:r>
              <a:rPr lang="ja-JP" altLang="en-US" sz="1800">
                <a:solidFill>
                  <a:srgbClr val="C00000"/>
                </a:solidFill>
                <a:latin typeface="+mn-ea"/>
                <a:ea typeface="+mn-ea"/>
              </a:rPr>
              <a:t>　</a:t>
            </a:r>
            <a:r>
              <a:rPr lang="en-US" altLang="ja-JP" sz="1800" dirty="0">
                <a:solidFill>
                  <a:srgbClr val="C00000"/>
                </a:solidFill>
                <a:latin typeface="+mn-ea"/>
                <a:ea typeface="+mn-ea"/>
              </a:rPr>
              <a:t>  </a:t>
            </a:r>
            <a:r>
              <a:rPr kumimoji="1" lang="ja-JP" altLang="en-US" sz="1800">
                <a:solidFill>
                  <a:srgbClr val="C00000"/>
                </a:solidFill>
                <a:latin typeface="+mn-ea"/>
                <a:ea typeface="+mn-ea"/>
              </a:rPr>
              <a:t>の差分があるのはメソッドの</a:t>
            </a:r>
            <a:r>
              <a:rPr kumimoji="1" lang="en-US" altLang="ja-JP" sz="1800" dirty="0">
                <a:solidFill>
                  <a:srgbClr val="C00000"/>
                </a:solidFill>
                <a:latin typeface="+mn-ea"/>
                <a:ea typeface="+mn-ea"/>
              </a:rPr>
              <a:t>5</a:t>
            </a:r>
            <a:r>
              <a:rPr kumimoji="1" lang="ja-JP" altLang="en-US" sz="1800">
                <a:solidFill>
                  <a:srgbClr val="C00000"/>
                </a:solidFill>
                <a:latin typeface="+mn-ea"/>
                <a:ea typeface="+mn-ea"/>
              </a:rPr>
              <a:t>回目の実行</a:t>
            </a:r>
            <a:endParaRPr kumimoji="1" lang="en-US" altLang="ja-JP" sz="1800" dirty="0">
              <a:solidFill>
                <a:srgbClr val="C00000"/>
              </a:solidFill>
              <a:latin typeface="+mn-ea"/>
              <a:ea typeface="+mn-ea"/>
            </a:endParaRPr>
          </a:p>
        </p:txBody>
      </p:sp>
      <p:sp>
        <p:nvSpPr>
          <p:cNvPr id="16" name="正方形/長方形 15">
            <a:extLst>
              <a:ext uri="{FF2B5EF4-FFF2-40B4-BE49-F238E27FC236}">
                <a16:creationId xmlns:a16="http://schemas.microsoft.com/office/drawing/2014/main" id="{E1F2FC50-9441-D211-20C6-4A9CCEBB3422}"/>
              </a:ext>
            </a:extLst>
          </p:cNvPr>
          <p:cNvSpPr/>
          <p:nvPr/>
        </p:nvSpPr>
        <p:spPr>
          <a:xfrm>
            <a:off x="1237429" y="4672503"/>
            <a:ext cx="284734" cy="338554"/>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00000"/>
              </a:solidFill>
            </a:endParaRPr>
          </a:p>
        </p:txBody>
      </p:sp>
      <p:sp>
        <p:nvSpPr>
          <p:cNvPr id="17" name="テキスト ボックス 16">
            <a:extLst>
              <a:ext uri="{FF2B5EF4-FFF2-40B4-BE49-F238E27FC236}">
                <a16:creationId xmlns:a16="http://schemas.microsoft.com/office/drawing/2014/main" id="{135DE8C2-8BB2-225C-6FE2-2FD65445B8A3}"/>
              </a:ext>
            </a:extLst>
          </p:cNvPr>
          <p:cNvSpPr txBox="1"/>
          <p:nvPr/>
        </p:nvSpPr>
        <p:spPr>
          <a:xfrm>
            <a:off x="457200" y="5147246"/>
            <a:ext cx="5263200" cy="646331"/>
          </a:xfrm>
          <a:prstGeom prst="rect">
            <a:avLst/>
          </a:prstGeom>
          <a:solidFill>
            <a:schemeClr val="bg1"/>
          </a:solidFill>
          <a:ln>
            <a:noFill/>
          </a:ln>
        </p:spPr>
        <p:txBody>
          <a:bodyPr wrap="square" rtlCol="0">
            <a:spAutoFit/>
          </a:bodyPr>
          <a:lstStyle/>
          <a:p>
            <a:r>
              <a:rPr lang="en-US" altLang="ja-JP" sz="1800" dirty="0">
                <a:solidFill>
                  <a:srgbClr val="C00000"/>
                </a:solidFill>
                <a:latin typeface="+mn-ea"/>
                <a:ea typeface="+mn-ea"/>
              </a:rPr>
              <a:t>2</a:t>
            </a:r>
            <a:r>
              <a:rPr kumimoji="1" lang="en-US" altLang="ja-JP" sz="1800" dirty="0">
                <a:solidFill>
                  <a:srgbClr val="C00000"/>
                </a:solidFill>
                <a:latin typeface="+mn-ea"/>
                <a:ea typeface="+mn-ea"/>
              </a:rPr>
              <a:t>. </a:t>
            </a:r>
            <a:r>
              <a:rPr lang="ja-JP" altLang="en-US" sz="1800">
                <a:solidFill>
                  <a:srgbClr val="C00000"/>
                </a:solidFill>
                <a:latin typeface="+mn-ea"/>
                <a:ea typeface="+mn-ea"/>
              </a:rPr>
              <a:t>コード変更前はループの</a:t>
            </a:r>
            <a:r>
              <a:rPr lang="en-US" altLang="ja-JP" sz="1800" dirty="0">
                <a:solidFill>
                  <a:srgbClr val="C00000"/>
                </a:solidFill>
                <a:latin typeface="+mn-ea"/>
                <a:ea typeface="+mn-ea"/>
              </a:rPr>
              <a:t>2</a:t>
            </a:r>
            <a:r>
              <a:rPr lang="ja-JP" altLang="en-US" sz="1800">
                <a:solidFill>
                  <a:srgbClr val="C00000"/>
                </a:solidFill>
                <a:latin typeface="+mn-ea"/>
                <a:ea typeface="+mn-ea"/>
              </a:rPr>
              <a:t>回目で</a:t>
            </a:r>
            <a:r>
              <a:rPr lang="en-US" altLang="ja-JP" sz="1800" dirty="0">
                <a:solidFill>
                  <a:srgbClr val="C00000"/>
                </a:solidFill>
                <a:latin typeface="+mn-ea"/>
                <a:ea typeface="+mn-ea"/>
              </a:rPr>
              <a:t> </a:t>
            </a:r>
            <a:r>
              <a:rPr lang="ja-JP" altLang="en-US" sz="1800">
                <a:solidFill>
                  <a:srgbClr val="C00000"/>
                </a:solidFill>
                <a:latin typeface="+mn-ea"/>
                <a:ea typeface="+mn-ea"/>
              </a:rPr>
              <a:t>　</a:t>
            </a:r>
            <a:r>
              <a:rPr lang="en-US" altLang="ja-JP" sz="1800" dirty="0">
                <a:solidFill>
                  <a:srgbClr val="C00000"/>
                </a:solidFill>
                <a:latin typeface="+mn-ea"/>
                <a:ea typeface="+mn-ea"/>
              </a:rPr>
              <a:t> </a:t>
            </a:r>
            <a:r>
              <a:rPr lang="ja-JP" altLang="en-US" sz="1800">
                <a:solidFill>
                  <a:srgbClr val="C00000"/>
                </a:solidFill>
                <a:latin typeface="+mn-ea"/>
                <a:ea typeface="+mn-ea"/>
              </a:rPr>
              <a:t>が参照され，</a:t>
            </a:r>
            <a:br>
              <a:rPr lang="en-US" altLang="ja-JP" sz="1800" dirty="0">
                <a:solidFill>
                  <a:srgbClr val="C00000"/>
                </a:solidFill>
                <a:latin typeface="+mn-ea"/>
                <a:ea typeface="+mn-ea"/>
              </a:rPr>
            </a:br>
            <a:r>
              <a:rPr lang="ja-JP" altLang="en-US" sz="1800">
                <a:solidFill>
                  <a:srgbClr val="C00000"/>
                </a:solidFill>
                <a:latin typeface="+mn-ea"/>
                <a:ea typeface="+mn-ea"/>
              </a:rPr>
              <a:t>　ループの</a:t>
            </a:r>
            <a:r>
              <a:rPr lang="en-US" altLang="ja-JP" sz="1800" dirty="0">
                <a:solidFill>
                  <a:srgbClr val="C00000"/>
                </a:solidFill>
                <a:latin typeface="+mn-ea"/>
                <a:ea typeface="+mn-ea"/>
              </a:rPr>
              <a:t>1, 2, 5</a:t>
            </a:r>
            <a:r>
              <a:rPr lang="ja-JP" altLang="en-US" sz="1800">
                <a:solidFill>
                  <a:srgbClr val="C00000"/>
                </a:solidFill>
                <a:latin typeface="+mn-ea"/>
                <a:ea typeface="+mn-ea"/>
              </a:rPr>
              <a:t>回目で　　　</a:t>
            </a:r>
            <a:r>
              <a:rPr lang="en-US" altLang="ja-JP" sz="1800" dirty="0">
                <a:solidFill>
                  <a:srgbClr val="C00000"/>
                </a:solidFill>
                <a:latin typeface="+mn-ea"/>
                <a:ea typeface="+mn-ea"/>
              </a:rPr>
              <a:t> </a:t>
            </a:r>
            <a:r>
              <a:rPr lang="ja-JP" altLang="en-US" sz="1800">
                <a:solidFill>
                  <a:srgbClr val="C00000"/>
                </a:solidFill>
                <a:latin typeface="+mn-ea"/>
                <a:ea typeface="+mn-ea"/>
              </a:rPr>
              <a:t>が参照される</a:t>
            </a:r>
            <a:endParaRPr kumimoji="1" lang="ja-JP" altLang="en-US" sz="1800"/>
          </a:p>
        </p:txBody>
      </p:sp>
      <p:sp>
        <p:nvSpPr>
          <p:cNvPr id="24" name="正方形/長方形 23">
            <a:extLst>
              <a:ext uri="{FF2B5EF4-FFF2-40B4-BE49-F238E27FC236}">
                <a16:creationId xmlns:a16="http://schemas.microsoft.com/office/drawing/2014/main" id="{EAD757DA-3476-8E97-F97A-D1D1F7E76691}"/>
              </a:ext>
            </a:extLst>
          </p:cNvPr>
          <p:cNvSpPr/>
          <p:nvPr/>
        </p:nvSpPr>
        <p:spPr>
          <a:xfrm>
            <a:off x="1095061" y="4192370"/>
            <a:ext cx="861621" cy="338554"/>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00000"/>
              </a:solidFill>
            </a:endParaRPr>
          </a:p>
        </p:txBody>
      </p:sp>
      <p:sp>
        <p:nvSpPr>
          <p:cNvPr id="2" name="正方形/長方形 1">
            <a:extLst>
              <a:ext uri="{FF2B5EF4-FFF2-40B4-BE49-F238E27FC236}">
                <a16:creationId xmlns:a16="http://schemas.microsoft.com/office/drawing/2014/main" id="{498681ED-8688-7CF4-648B-866DDCC479DC}"/>
              </a:ext>
            </a:extLst>
          </p:cNvPr>
          <p:cNvSpPr/>
          <p:nvPr/>
        </p:nvSpPr>
        <p:spPr>
          <a:xfrm>
            <a:off x="3585232" y="4751738"/>
            <a:ext cx="237736" cy="227826"/>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6DFAC5EC-3B44-3BC0-A483-AE6908FF3549}"/>
              </a:ext>
            </a:extLst>
          </p:cNvPr>
          <p:cNvSpPr/>
          <p:nvPr/>
        </p:nvSpPr>
        <p:spPr>
          <a:xfrm>
            <a:off x="3151966" y="4258403"/>
            <a:ext cx="746503" cy="235947"/>
          </a:xfrm>
          <a:prstGeom prst="rect">
            <a:avLst/>
          </a:prstGeom>
          <a:noFill/>
          <a:ln w="76200">
            <a:solidFill>
              <a:srgbClr val="FFA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コンテンツ プレースホルダー 6" descr="グラフィカル ユーザー インターフェイス, アプリケーション&#10;&#10;自動的に生成された説明">
            <a:extLst>
              <a:ext uri="{FF2B5EF4-FFF2-40B4-BE49-F238E27FC236}">
                <a16:creationId xmlns:a16="http://schemas.microsoft.com/office/drawing/2014/main" id="{8DA13973-54AD-101C-93F5-F61C02936898}"/>
              </a:ext>
            </a:extLst>
          </p:cNvPr>
          <p:cNvPicPr>
            <a:picLocks noChangeAspect="1"/>
          </p:cNvPicPr>
          <p:nvPr/>
        </p:nvPicPr>
        <p:blipFill rotWithShape="1">
          <a:blip r:embed="rId3">
            <a:extLst>
              <a:ext uri="{28A0092B-C50C-407E-A947-70E740481C1C}">
                <a14:useLocalDpi xmlns:a14="http://schemas.microsoft.com/office/drawing/2010/main" val="0"/>
              </a:ext>
            </a:extLst>
          </a:blip>
          <a:srcRect l="69188" t="16498" r="9128" b="59897"/>
          <a:stretch/>
        </p:blipFill>
        <p:spPr bwMode="auto">
          <a:xfrm>
            <a:off x="6046642" y="4477216"/>
            <a:ext cx="1761457" cy="1068309"/>
          </a:xfrm>
          <a:prstGeom prst="rect">
            <a:avLst/>
          </a:prstGeom>
          <a:noFill/>
          <a:ln w="28575">
            <a:solidFill>
              <a:schemeClr val="accent2"/>
            </a:solidFill>
            <a:miter lim="800000"/>
            <a:headEnd/>
            <a:tailEnd/>
          </a:ln>
          <a:effectLst/>
        </p:spPr>
      </p:pic>
      <p:pic>
        <p:nvPicPr>
          <p:cNvPr id="7" name="コンテンツ プレースホルダー 6" descr="グラフィカル ユーザー インターフェイス, アプリケーション&#10;&#10;自動的に生成された説明">
            <a:extLst>
              <a:ext uri="{FF2B5EF4-FFF2-40B4-BE49-F238E27FC236}">
                <a16:creationId xmlns:a16="http://schemas.microsoft.com/office/drawing/2014/main" id="{633DBF66-E099-CA77-4EF5-040E41B27265}"/>
              </a:ext>
            </a:extLst>
          </p:cNvPr>
          <p:cNvPicPr>
            <a:picLocks noChangeAspect="1"/>
          </p:cNvPicPr>
          <p:nvPr/>
        </p:nvPicPr>
        <p:blipFill rotWithShape="1">
          <a:blip r:embed="rId3">
            <a:extLst>
              <a:ext uri="{28A0092B-C50C-407E-A947-70E740481C1C}">
                <a14:useLocalDpi xmlns:a14="http://schemas.microsoft.com/office/drawing/2010/main" val="0"/>
              </a:ext>
            </a:extLst>
          </a:blip>
          <a:srcRect l="69188" t="41503" b="27240"/>
          <a:stretch/>
        </p:blipFill>
        <p:spPr bwMode="auto">
          <a:xfrm>
            <a:off x="6046625" y="2918840"/>
            <a:ext cx="2502931" cy="1414707"/>
          </a:xfrm>
          <a:prstGeom prst="rect">
            <a:avLst/>
          </a:prstGeom>
          <a:noFill/>
          <a:ln w="28575">
            <a:solidFill>
              <a:srgbClr val="FFAA00"/>
            </a:solidFill>
            <a:miter lim="800000"/>
            <a:headEnd/>
            <a:tailEnd/>
          </a:ln>
          <a:effectLst/>
        </p:spPr>
      </p:pic>
      <p:cxnSp>
        <p:nvCxnSpPr>
          <p:cNvPr id="25" name="直線コネクタ 24">
            <a:extLst>
              <a:ext uri="{FF2B5EF4-FFF2-40B4-BE49-F238E27FC236}">
                <a16:creationId xmlns:a16="http://schemas.microsoft.com/office/drawing/2014/main" id="{A5D9C021-61AA-8C32-10E4-E024D59D0803}"/>
              </a:ext>
            </a:extLst>
          </p:cNvPr>
          <p:cNvCxnSpPr>
            <a:cxnSpLocks/>
            <a:stCxn id="7" idx="1"/>
            <a:endCxn id="3" idx="3"/>
          </p:cNvCxnSpPr>
          <p:nvPr/>
        </p:nvCxnSpPr>
        <p:spPr>
          <a:xfrm flipH="1">
            <a:off x="3898469" y="3626194"/>
            <a:ext cx="2148156" cy="750183"/>
          </a:xfrm>
          <a:prstGeom prst="line">
            <a:avLst/>
          </a:prstGeom>
          <a:ln w="28575">
            <a:solidFill>
              <a:srgbClr val="FFAA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6CED901D-67CF-C2A6-2B50-268D0897B262}"/>
              </a:ext>
            </a:extLst>
          </p:cNvPr>
          <p:cNvCxnSpPr>
            <a:cxnSpLocks/>
            <a:stCxn id="6" idx="1"/>
            <a:endCxn id="2" idx="3"/>
          </p:cNvCxnSpPr>
          <p:nvPr/>
        </p:nvCxnSpPr>
        <p:spPr>
          <a:xfrm flipH="1" flipV="1">
            <a:off x="3822968" y="4865651"/>
            <a:ext cx="2223674" cy="145720"/>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21C95197-B904-F8A6-5F49-EE0A1D0DAE1B}"/>
              </a:ext>
            </a:extLst>
          </p:cNvPr>
          <p:cNvSpPr/>
          <p:nvPr/>
        </p:nvSpPr>
        <p:spPr>
          <a:xfrm>
            <a:off x="6279327" y="5097102"/>
            <a:ext cx="251404" cy="206140"/>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00000"/>
              </a:solidFill>
            </a:endParaRPr>
          </a:p>
        </p:txBody>
      </p:sp>
      <p:sp>
        <p:nvSpPr>
          <p:cNvPr id="30" name="正方形/長方形 29">
            <a:extLst>
              <a:ext uri="{FF2B5EF4-FFF2-40B4-BE49-F238E27FC236}">
                <a16:creationId xmlns:a16="http://schemas.microsoft.com/office/drawing/2014/main" id="{53EDC721-D99D-649C-63D2-AB7854A7321E}"/>
              </a:ext>
            </a:extLst>
          </p:cNvPr>
          <p:cNvSpPr/>
          <p:nvPr/>
        </p:nvSpPr>
        <p:spPr>
          <a:xfrm>
            <a:off x="6260759" y="3699556"/>
            <a:ext cx="1091741" cy="206140"/>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00000"/>
              </a:solidFill>
            </a:endParaRPr>
          </a:p>
        </p:txBody>
      </p:sp>
      <p:cxnSp>
        <p:nvCxnSpPr>
          <p:cNvPr id="31" name="直線矢印コネクタ 30">
            <a:extLst>
              <a:ext uri="{FF2B5EF4-FFF2-40B4-BE49-F238E27FC236}">
                <a16:creationId xmlns:a16="http://schemas.microsoft.com/office/drawing/2014/main" id="{136BBA06-6ED0-A958-5D6B-779586D7921D}"/>
              </a:ext>
            </a:extLst>
          </p:cNvPr>
          <p:cNvCxnSpPr>
            <a:cxnSpLocks/>
          </p:cNvCxnSpPr>
          <p:nvPr/>
        </p:nvCxnSpPr>
        <p:spPr>
          <a:xfrm flipV="1">
            <a:off x="6302326" y="3925270"/>
            <a:ext cx="0" cy="116510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5DD2EE2C-85F0-F795-998F-B3A05CE7D816}"/>
              </a:ext>
            </a:extLst>
          </p:cNvPr>
          <p:cNvSpPr txBox="1"/>
          <p:nvPr/>
        </p:nvSpPr>
        <p:spPr>
          <a:xfrm>
            <a:off x="6105655" y="5434659"/>
            <a:ext cx="2115988" cy="646331"/>
          </a:xfrm>
          <a:prstGeom prst="rect">
            <a:avLst/>
          </a:prstGeom>
          <a:solidFill>
            <a:schemeClr val="bg1"/>
          </a:solidFill>
          <a:ln w="12700">
            <a:noFill/>
          </a:ln>
        </p:spPr>
        <p:txBody>
          <a:bodyPr wrap="square" rtlCol="0">
            <a:spAutoFit/>
          </a:bodyPr>
          <a:lstStyle/>
          <a:p>
            <a:r>
              <a:rPr kumimoji="1" lang="en-US" altLang="ja-JP" sz="1800" dirty="0">
                <a:solidFill>
                  <a:srgbClr val="C00000"/>
                </a:solidFill>
                <a:latin typeface="+mn-ea"/>
                <a:ea typeface="+mn-ea"/>
              </a:rPr>
              <a:t>3. </a:t>
            </a:r>
            <a:r>
              <a:rPr kumimoji="1" lang="ja-JP" altLang="en-US" sz="1800">
                <a:solidFill>
                  <a:srgbClr val="C00000"/>
                </a:solidFill>
                <a:latin typeface="+mn-ea"/>
                <a:ea typeface="+mn-ea"/>
              </a:rPr>
              <a:t>値の依存関係が</a:t>
            </a:r>
            <a:br>
              <a:rPr kumimoji="1" lang="en-US" altLang="ja-JP" sz="1800" dirty="0">
                <a:solidFill>
                  <a:srgbClr val="C00000"/>
                </a:solidFill>
                <a:latin typeface="+mn-ea"/>
                <a:ea typeface="+mn-ea"/>
              </a:rPr>
            </a:br>
            <a:r>
              <a:rPr kumimoji="1" lang="ja-JP" altLang="en-US" sz="1800">
                <a:solidFill>
                  <a:srgbClr val="C00000"/>
                </a:solidFill>
                <a:latin typeface="+mn-ea"/>
                <a:ea typeface="+mn-ea"/>
              </a:rPr>
              <a:t>　わかる</a:t>
            </a:r>
            <a:endParaRPr kumimoji="1" lang="en-US" altLang="ja-JP" sz="1800" dirty="0">
              <a:solidFill>
                <a:srgbClr val="C00000"/>
              </a:solidFill>
              <a:latin typeface="+mn-ea"/>
              <a:ea typeface="+mn-ea"/>
            </a:endParaRPr>
          </a:p>
        </p:txBody>
      </p:sp>
      <p:sp>
        <p:nvSpPr>
          <p:cNvPr id="55" name="テキスト ボックス 54">
            <a:extLst>
              <a:ext uri="{FF2B5EF4-FFF2-40B4-BE49-F238E27FC236}">
                <a16:creationId xmlns:a16="http://schemas.microsoft.com/office/drawing/2014/main" id="{ABD5EEF3-45AB-F41A-D1C4-5119955DFC24}"/>
              </a:ext>
            </a:extLst>
          </p:cNvPr>
          <p:cNvSpPr txBox="1"/>
          <p:nvPr/>
        </p:nvSpPr>
        <p:spPr>
          <a:xfrm>
            <a:off x="1096548" y="3838632"/>
            <a:ext cx="861621" cy="276999"/>
          </a:xfrm>
          <a:prstGeom prst="rect">
            <a:avLst/>
          </a:prstGeom>
          <a:noFill/>
        </p:spPr>
        <p:txBody>
          <a:bodyPr wrap="square" rtlCol="0">
            <a:spAutoFit/>
          </a:bodyPr>
          <a:lstStyle/>
          <a:p>
            <a:pPr algn="dist"/>
            <a:r>
              <a:rPr kumimoji="1" lang="en-US" altLang="ja-JP" sz="1200" dirty="0">
                <a:solidFill>
                  <a:srgbClr val="C00000"/>
                </a:solidFill>
              </a:rPr>
              <a:t>1 2 3 4 5</a:t>
            </a:r>
            <a:endParaRPr kumimoji="1" lang="ja-JP" altLang="en-US" sz="1200">
              <a:solidFill>
                <a:srgbClr val="C00000"/>
              </a:solidFill>
            </a:endParaRPr>
          </a:p>
        </p:txBody>
      </p:sp>
      <p:pic>
        <p:nvPicPr>
          <p:cNvPr id="64" name="図 63" descr="アイコン&#10;&#10;自動的に生成された説明">
            <a:extLst>
              <a:ext uri="{FF2B5EF4-FFF2-40B4-BE49-F238E27FC236}">
                <a16:creationId xmlns:a16="http://schemas.microsoft.com/office/drawing/2014/main" id="{06C83E91-793F-17C5-F1EC-9CDA6CBE41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9968" y="5189199"/>
            <a:ext cx="272092" cy="263847"/>
          </a:xfrm>
          <a:prstGeom prst="rect">
            <a:avLst/>
          </a:prstGeom>
        </p:spPr>
      </p:pic>
      <p:pic>
        <p:nvPicPr>
          <p:cNvPr id="66" name="図 65" descr="Web サイト が含まれている画像&#10;&#10;自動的に生成された説明">
            <a:extLst>
              <a:ext uri="{FF2B5EF4-FFF2-40B4-BE49-F238E27FC236}">
                <a16:creationId xmlns:a16="http://schemas.microsoft.com/office/drawing/2014/main" id="{1E018EBA-2B81-28E1-EC46-779A6AB9C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8696" y="5476048"/>
            <a:ext cx="662212" cy="255681"/>
          </a:xfrm>
          <a:prstGeom prst="rect">
            <a:avLst/>
          </a:prstGeom>
        </p:spPr>
      </p:pic>
      <p:pic>
        <p:nvPicPr>
          <p:cNvPr id="67" name="図 66" descr="アイコン&#10;&#10;自動的に生成された説明">
            <a:extLst>
              <a:ext uri="{FF2B5EF4-FFF2-40B4-BE49-F238E27FC236}">
                <a16:creationId xmlns:a16="http://schemas.microsoft.com/office/drawing/2014/main" id="{4853E5DC-3ADA-6FEB-77DE-F171CE9999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388" y="1761587"/>
            <a:ext cx="274424" cy="266107"/>
          </a:xfrm>
          <a:prstGeom prst="rect">
            <a:avLst/>
          </a:prstGeom>
        </p:spPr>
      </p:pic>
    </p:spTree>
    <p:extLst>
      <p:ext uri="{BB962C8B-B14F-4D97-AF65-F5344CB8AC3E}">
        <p14:creationId xmlns:p14="http://schemas.microsoft.com/office/powerpoint/2010/main" val="551082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F4A35C-C426-01DA-71ED-C5300A9FE133}"/>
              </a:ext>
            </a:extLst>
          </p:cNvPr>
          <p:cNvSpPr>
            <a:spLocks noGrp="1"/>
          </p:cNvSpPr>
          <p:nvPr>
            <p:ph type="title"/>
          </p:nvPr>
        </p:nvSpPr>
        <p:spPr/>
        <p:txBody>
          <a:bodyPr/>
          <a:lstStyle/>
          <a:p>
            <a:r>
              <a:rPr kumimoji="1" lang="ja-JP" altLang="en-US"/>
              <a:t>評価実験</a:t>
            </a:r>
          </a:p>
        </p:txBody>
      </p:sp>
      <p:sp>
        <p:nvSpPr>
          <p:cNvPr id="3" name="コンテンツ プレースホルダー 2">
            <a:extLst>
              <a:ext uri="{FF2B5EF4-FFF2-40B4-BE49-F238E27FC236}">
                <a16:creationId xmlns:a16="http://schemas.microsoft.com/office/drawing/2014/main" id="{1116AE6A-0CEE-122D-AED1-EC417FDC05A4}"/>
              </a:ext>
            </a:extLst>
          </p:cNvPr>
          <p:cNvSpPr>
            <a:spLocks noGrp="1"/>
          </p:cNvSpPr>
          <p:nvPr>
            <p:ph idx="1"/>
          </p:nvPr>
        </p:nvSpPr>
        <p:spPr>
          <a:xfrm>
            <a:off x="457200" y="1703389"/>
            <a:ext cx="8229600" cy="4422774"/>
          </a:xfrm>
        </p:spPr>
        <p:txBody>
          <a:bodyPr/>
          <a:lstStyle/>
          <a:p>
            <a:pPr marL="0" indent="0">
              <a:buNone/>
            </a:pPr>
            <a:r>
              <a:rPr lang="ja-JP" altLang="en-US" sz="2400" b="1" u="sng"/>
              <a:t>目的</a:t>
            </a:r>
            <a:r>
              <a:rPr lang="ja-JP" altLang="en-US" sz="2400"/>
              <a:t>：</a:t>
            </a:r>
            <a:r>
              <a:rPr lang="en-US" altLang="ja-JP" sz="2400" dirty="0" err="1"/>
              <a:t>JCompaths</a:t>
            </a:r>
            <a:r>
              <a:rPr lang="ja-JP" altLang="en-US" sz="2400"/>
              <a:t>が，メソッドの実行の変化を</a:t>
            </a:r>
            <a:br>
              <a:rPr lang="en-US" altLang="ja-JP" sz="2400" dirty="0"/>
            </a:br>
            <a:r>
              <a:rPr lang="ja-JP" altLang="en-US" sz="2400"/>
              <a:t>理解する助けとなることを確認する</a:t>
            </a:r>
            <a:endParaRPr lang="en-US" altLang="ja-JP" sz="2400" dirty="0"/>
          </a:p>
          <a:p>
            <a:pPr marL="0" indent="0">
              <a:buNone/>
            </a:pPr>
            <a:endParaRPr lang="en-US" altLang="ja-JP" sz="2400" dirty="0"/>
          </a:p>
          <a:p>
            <a:r>
              <a:rPr lang="ja-JP" altLang="en-US" sz="2400"/>
              <a:t>被験者実験を通して</a:t>
            </a:r>
            <a:r>
              <a:rPr lang="en-US" altLang="ja-JP" sz="2400" dirty="0"/>
              <a:t>3</a:t>
            </a:r>
            <a:r>
              <a:rPr lang="ja-JP" altLang="en-US" sz="2400"/>
              <a:t>つのツールを比較</a:t>
            </a:r>
            <a:endParaRPr lang="en-US" altLang="ja-JP" sz="2400" dirty="0"/>
          </a:p>
          <a:p>
            <a:pPr marL="457200" indent="-457200">
              <a:buFont typeface="+mj-lt"/>
              <a:buAutoNum type="arabicPeriod"/>
            </a:pPr>
            <a:r>
              <a:rPr lang="en-US" altLang="ja-JP" sz="2000" dirty="0" err="1"/>
              <a:t>JCompaths</a:t>
            </a:r>
            <a:r>
              <a:rPr lang="ja-JP" altLang="en-US" sz="2000"/>
              <a:t>：コード差分</a:t>
            </a:r>
            <a:r>
              <a:rPr lang="en-US" altLang="ja-JP" sz="2000" dirty="0"/>
              <a:t> </a:t>
            </a:r>
            <a:r>
              <a:rPr lang="ja-JP" altLang="en-US" sz="2000"/>
              <a:t>＋</a:t>
            </a:r>
            <a:r>
              <a:rPr lang="en-US" altLang="ja-JP" sz="2000" dirty="0"/>
              <a:t> </a:t>
            </a:r>
            <a:r>
              <a:rPr lang="ja-JP" altLang="en-US" sz="2000"/>
              <a:t>実行の差分</a:t>
            </a:r>
            <a:endParaRPr lang="en-US" altLang="ja-JP" sz="2000" dirty="0"/>
          </a:p>
          <a:p>
            <a:pPr marL="457200" indent="-457200">
              <a:buFont typeface="+mj-lt"/>
              <a:buAutoNum type="arabicPeriod"/>
            </a:pPr>
            <a:r>
              <a:rPr lang="en-US" altLang="ja-JP" sz="2000" dirty="0" err="1"/>
              <a:t>didiffff</a:t>
            </a:r>
            <a:r>
              <a:rPr lang="ja-JP" altLang="en-US" sz="2000"/>
              <a:t>：コード差分</a:t>
            </a:r>
            <a:r>
              <a:rPr lang="en-US" altLang="ja-JP" sz="2000" dirty="0"/>
              <a:t> </a:t>
            </a:r>
            <a:r>
              <a:rPr lang="ja-JP" altLang="en-US" sz="2000"/>
              <a:t>＋</a:t>
            </a:r>
            <a:r>
              <a:rPr lang="en-US" altLang="ja-JP" sz="2000" dirty="0"/>
              <a:t> </a:t>
            </a:r>
            <a:r>
              <a:rPr lang="ja-JP" altLang="en-US" sz="2000"/>
              <a:t>実行の差分</a:t>
            </a:r>
            <a:endParaRPr lang="en-US" altLang="ja-JP" sz="2000" dirty="0"/>
          </a:p>
          <a:p>
            <a:pPr marL="457200" indent="-457200">
              <a:buFont typeface="+mj-lt"/>
              <a:buAutoNum type="arabicPeriod"/>
            </a:pPr>
            <a:r>
              <a:rPr lang="en-US" altLang="ja-JP" sz="2000" dirty="0"/>
              <a:t>GitHub</a:t>
            </a:r>
            <a:r>
              <a:rPr lang="ja-JP" altLang="en-US" sz="2000"/>
              <a:t>：コード差分のみ</a:t>
            </a:r>
            <a:endParaRPr lang="en-US" altLang="ja-JP" sz="2000" dirty="0"/>
          </a:p>
          <a:p>
            <a:pPr marL="457200" indent="-457200">
              <a:buFont typeface="+mj-lt"/>
              <a:buAutoNum type="arabicPeriod"/>
            </a:pPr>
            <a:endParaRPr lang="en-US" altLang="ja-JP" sz="2000" dirty="0"/>
          </a:p>
          <a:p>
            <a:r>
              <a:rPr lang="ja-JP" altLang="en-US" sz="2400"/>
              <a:t>被験者：ソフトウェア工学講座の学部・修士学生</a:t>
            </a:r>
            <a:r>
              <a:rPr lang="en-US" altLang="ja-JP" sz="2400" dirty="0"/>
              <a:t>10</a:t>
            </a:r>
            <a:r>
              <a:rPr lang="ja-JP" altLang="en-US" sz="2400"/>
              <a:t>名</a:t>
            </a:r>
            <a:endParaRPr lang="en-US" altLang="ja-JP" sz="2400" dirty="0"/>
          </a:p>
          <a:p>
            <a:r>
              <a:rPr lang="ja-JP" altLang="en-US" sz="2400"/>
              <a:t>各ツールを使ったタスク</a:t>
            </a:r>
            <a:r>
              <a:rPr lang="en-US" altLang="ja-JP" sz="2400" dirty="0"/>
              <a:t> </a:t>
            </a:r>
            <a:r>
              <a:rPr lang="ja-JP" altLang="en-US" sz="2400"/>
              <a:t>＋</a:t>
            </a:r>
            <a:r>
              <a:rPr lang="en-US" altLang="ja-JP" sz="2400" dirty="0"/>
              <a:t> </a:t>
            </a:r>
            <a:r>
              <a:rPr lang="ja-JP" altLang="en-US" sz="2400"/>
              <a:t>アンケートを実施</a:t>
            </a:r>
            <a:endParaRPr lang="en-US" altLang="ja-JP" sz="2400" dirty="0"/>
          </a:p>
        </p:txBody>
      </p:sp>
      <p:sp>
        <p:nvSpPr>
          <p:cNvPr id="6" name="スライド番号プレースホルダー 5">
            <a:extLst>
              <a:ext uri="{FF2B5EF4-FFF2-40B4-BE49-F238E27FC236}">
                <a16:creationId xmlns:a16="http://schemas.microsoft.com/office/drawing/2014/main" id="{62B6E81C-9A15-9F08-A76C-6607123AB113}"/>
              </a:ext>
            </a:extLst>
          </p:cNvPr>
          <p:cNvSpPr>
            <a:spLocks noGrp="1"/>
          </p:cNvSpPr>
          <p:nvPr>
            <p:ph type="sldNum" sz="quarter" idx="12"/>
          </p:nvPr>
        </p:nvSpPr>
        <p:spPr/>
        <p:txBody>
          <a:bodyPr/>
          <a:lstStyle/>
          <a:p>
            <a:pPr>
              <a:defRPr/>
            </a:pPr>
            <a:fld id="{B12562F3-4A2F-4E07-B7D3-3E764FB0DEC6}" type="slidenum">
              <a:rPr lang="en-US" altLang="ja-JP" smtClean="0"/>
              <a:pPr>
                <a:defRPr/>
              </a:pPr>
              <a:t>11</a:t>
            </a:fld>
            <a:endParaRPr lang="en-US" altLang="ja-JP" dirty="0"/>
          </a:p>
        </p:txBody>
      </p:sp>
      <p:sp>
        <p:nvSpPr>
          <p:cNvPr id="4" name="日付プレースホルダー 3">
            <a:extLst>
              <a:ext uri="{FF2B5EF4-FFF2-40B4-BE49-F238E27FC236}">
                <a16:creationId xmlns:a16="http://schemas.microsoft.com/office/drawing/2014/main" id="{0D99B5E0-2C01-36AB-7590-EC43251CB76F}"/>
              </a:ext>
            </a:extLst>
          </p:cNvPr>
          <p:cNvSpPr>
            <a:spLocks noGrp="1"/>
          </p:cNvSpPr>
          <p:nvPr>
            <p:ph type="dt" sz="half" idx="10"/>
          </p:nvPr>
        </p:nvSpPr>
        <p:spPr>
          <a:xfrm>
            <a:off x="6555784" y="6596063"/>
            <a:ext cx="2192930" cy="261937"/>
          </a:xfrm>
        </p:spPr>
        <p:txBody>
          <a:bodyPr/>
          <a:lstStyle/>
          <a:p>
            <a:pPr>
              <a:defRPr/>
            </a:pPr>
            <a:r>
              <a:rPr lang="en-US" altLang="ja-JP" dirty="0"/>
              <a:t>Feb/14/2023</a:t>
            </a:r>
          </a:p>
        </p:txBody>
      </p:sp>
    </p:spTree>
    <p:extLst>
      <p:ext uri="{BB962C8B-B14F-4D97-AF65-F5344CB8AC3E}">
        <p14:creationId xmlns:p14="http://schemas.microsoft.com/office/powerpoint/2010/main" val="3634140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9CA164E-DE53-3439-E61B-C79C56815FF3}"/>
              </a:ext>
            </a:extLst>
          </p:cNvPr>
          <p:cNvSpPr>
            <a:spLocks noGrp="1"/>
          </p:cNvSpPr>
          <p:nvPr>
            <p:ph idx="1"/>
          </p:nvPr>
        </p:nvSpPr>
        <p:spPr/>
        <p:txBody>
          <a:bodyPr/>
          <a:lstStyle/>
          <a:p>
            <a:r>
              <a:rPr kumimoji="1" lang="ja-JP" altLang="en-US" sz="2400"/>
              <a:t>デバッグによりメソッドの</a:t>
            </a:r>
            <a:r>
              <a:rPr lang="ja-JP" altLang="en-US" sz="2400"/>
              <a:t>実行が</a:t>
            </a:r>
            <a:r>
              <a:rPr kumimoji="1" lang="ja-JP" altLang="en-US" sz="2400"/>
              <a:t>どのように</a:t>
            </a:r>
            <a:br>
              <a:rPr kumimoji="1" lang="en-US" altLang="ja-JP" sz="2400" dirty="0"/>
            </a:br>
            <a:r>
              <a:rPr kumimoji="1" lang="ja-JP" altLang="en-US" sz="2400"/>
              <a:t>変化したかを記述する</a:t>
            </a:r>
            <a:endParaRPr kumimoji="1" lang="en-US" altLang="ja-JP" sz="1600" dirty="0"/>
          </a:p>
          <a:p>
            <a:pPr lvl="1"/>
            <a:r>
              <a:rPr kumimoji="1" lang="ja-JP" altLang="en-US" sz="2400"/>
              <a:t>記述のフォーマットは細かく指示</a:t>
            </a:r>
            <a:endParaRPr kumimoji="1" lang="en-US" altLang="ja-JP" sz="2400" dirty="0"/>
          </a:p>
          <a:p>
            <a:pPr lvl="2">
              <a:buFont typeface="Wingdings" pitchFamily="2" charset="2"/>
              <a:buChar char="Ø"/>
            </a:pPr>
            <a:r>
              <a:rPr lang="ja-JP" altLang="en-US" sz="2000"/>
              <a:t>メソッドの入出力関連に限定</a:t>
            </a:r>
            <a:endParaRPr kumimoji="1" lang="en-US" altLang="ja-JP" sz="2000" dirty="0"/>
          </a:p>
          <a:p>
            <a:pPr lvl="1"/>
            <a:r>
              <a:rPr kumimoji="1" lang="ja-JP" altLang="en-US" sz="2400"/>
              <a:t>所要時間を測り，内容を採点（</a:t>
            </a:r>
            <a:r>
              <a:rPr lang="en-US" altLang="ja-JP" sz="2400" dirty="0"/>
              <a:t>0〜4</a:t>
            </a:r>
            <a:r>
              <a:rPr lang="ja-JP" altLang="en-US" sz="2400"/>
              <a:t>点）</a:t>
            </a:r>
            <a:endParaRPr kumimoji="1" lang="en-US" altLang="ja-JP" sz="2400" dirty="0"/>
          </a:p>
          <a:p>
            <a:pPr lvl="2"/>
            <a:endParaRPr lang="en-US" altLang="ja-JP" dirty="0"/>
          </a:p>
          <a:p>
            <a:r>
              <a:rPr lang="ja-JP" altLang="en-US" sz="2400"/>
              <a:t>対象のメソッドは</a:t>
            </a:r>
            <a:r>
              <a:rPr lang="en-US" altLang="ja-JP" sz="2400" dirty="0"/>
              <a:t> Defects4J</a:t>
            </a:r>
            <a:r>
              <a:rPr lang="en-US" altLang="ja-JP" sz="2000" dirty="0"/>
              <a:t>[4]</a:t>
            </a:r>
            <a:r>
              <a:rPr lang="en-US" altLang="ja-JP" sz="2400" baseline="30000" dirty="0"/>
              <a:t> </a:t>
            </a:r>
            <a:r>
              <a:rPr lang="ja-JP" altLang="en-US" sz="2400"/>
              <a:t>から用意する</a:t>
            </a:r>
            <a:endParaRPr lang="en-US" altLang="ja-JP" sz="2400" dirty="0"/>
          </a:p>
          <a:p>
            <a:pPr lvl="1"/>
            <a:r>
              <a:rPr lang="en-US" altLang="ja-JP" sz="2000" dirty="0"/>
              <a:t>Defects4J</a:t>
            </a:r>
            <a:r>
              <a:rPr lang="ja-JP" altLang="en-US" sz="2000"/>
              <a:t>：</a:t>
            </a:r>
            <a:r>
              <a:rPr lang="en-US" altLang="ja-JP" sz="2000" dirty="0"/>
              <a:t>OSS</a:t>
            </a:r>
            <a:r>
              <a:rPr lang="ja-JP" altLang="en-US" sz="2000"/>
              <a:t>のバグからなるデータセット</a:t>
            </a:r>
            <a:endParaRPr lang="en-US" altLang="ja-JP" sz="2000" dirty="0"/>
          </a:p>
          <a:p>
            <a:pPr lvl="1"/>
            <a:r>
              <a:rPr kumimoji="1" lang="ja-JP" altLang="en-US" sz="2000"/>
              <a:t>繰り返し実行を含む複雑なものを選ぶ</a:t>
            </a:r>
            <a:endParaRPr kumimoji="1" lang="en-US" altLang="ja-JP" sz="2000" dirty="0"/>
          </a:p>
          <a:p>
            <a:pPr marL="457200" lvl="1" indent="0">
              <a:buNone/>
            </a:pPr>
            <a:endParaRPr kumimoji="1" lang="en-US" altLang="ja-JP" sz="2400" dirty="0"/>
          </a:p>
        </p:txBody>
      </p:sp>
      <p:sp>
        <p:nvSpPr>
          <p:cNvPr id="4" name="スライド番号プレースホルダー 3">
            <a:extLst>
              <a:ext uri="{FF2B5EF4-FFF2-40B4-BE49-F238E27FC236}">
                <a16:creationId xmlns:a16="http://schemas.microsoft.com/office/drawing/2014/main" id="{F7E60704-6780-5131-025B-94F433AF4CB2}"/>
              </a:ext>
            </a:extLst>
          </p:cNvPr>
          <p:cNvSpPr>
            <a:spLocks noGrp="1"/>
          </p:cNvSpPr>
          <p:nvPr>
            <p:ph type="sldNum" sz="quarter" idx="12"/>
          </p:nvPr>
        </p:nvSpPr>
        <p:spPr/>
        <p:txBody>
          <a:bodyPr/>
          <a:lstStyle/>
          <a:p>
            <a:pPr>
              <a:defRPr/>
            </a:pPr>
            <a:fld id="{B12562F3-4A2F-4E07-B7D3-3E764FB0DEC6}" type="slidenum">
              <a:rPr lang="en-US" altLang="ja-JP" smtClean="0"/>
              <a:pPr>
                <a:defRPr/>
              </a:pPr>
              <a:t>12</a:t>
            </a:fld>
            <a:endParaRPr lang="en-US" altLang="ja-JP" dirty="0"/>
          </a:p>
        </p:txBody>
      </p:sp>
      <p:sp>
        <p:nvSpPr>
          <p:cNvPr id="6" name="テキスト ボックス 5">
            <a:extLst>
              <a:ext uri="{FF2B5EF4-FFF2-40B4-BE49-F238E27FC236}">
                <a16:creationId xmlns:a16="http://schemas.microsoft.com/office/drawing/2014/main" id="{0F7D1278-8B60-FB93-35E1-81EFBFCE9C6F}"/>
              </a:ext>
            </a:extLst>
          </p:cNvPr>
          <p:cNvSpPr txBox="1"/>
          <p:nvPr/>
        </p:nvSpPr>
        <p:spPr>
          <a:xfrm>
            <a:off x="457200" y="5911804"/>
            <a:ext cx="8282279" cy="415498"/>
          </a:xfrm>
          <a:prstGeom prst="rect">
            <a:avLst/>
          </a:prstGeom>
          <a:noFill/>
        </p:spPr>
        <p:txBody>
          <a:bodyPr wrap="square" rtlCol="0">
            <a:spAutoFit/>
          </a:bodyPr>
          <a:lstStyle/>
          <a:p>
            <a:pPr marL="0" indent="0">
              <a:buNone/>
            </a:pPr>
            <a:r>
              <a:rPr lang="en" altLang="ja-JP" sz="1050" dirty="0"/>
              <a:t>[4]</a:t>
            </a:r>
            <a:r>
              <a:rPr kumimoji="1" lang="en" altLang="ja-JP" sz="1050" dirty="0">
                <a:latin typeface="+mn-ea"/>
                <a:ea typeface="+mn-ea"/>
              </a:rPr>
              <a:t> </a:t>
            </a:r>
            <a:r>
              <a:rPr lang="en" altLang="ja-JP" sz="1050" dirty="0">
                <a:latin typeface="+mn-ea"/>
                <a:ea typeface="+mn-ea"/>
              </a:rPr>
              <a:t>R. Just </a:t>
            </a:r>
            <a:r>
              <a:rPr lang="en" altLang="ja-JP" sz="1050" i="1" dirty="0">
                <a:latin typeface="+mn-ea"/>
                <a:ea typeface="+mn-ea"/>
              </a:rPr>
              <a:t>et al.</a:t>
            </a:r>
            <a:r>
              <a:rPr lang="en" altLang="ja-JP" sz="1050" dirty="0">
                <a:latin typeface="+mn-ea"/>
                <a:ea typeface="+mn-ea"/>
              </a:rPr>
              <a:t>: “Defects4j: A database of existing faults to enable controlled testing studies for java programs”, </a:t>
            </a:r>
            <a:r>
              <a:rPr lang="en" altLang="ja-JP" sz="1050" i="1" dirty="0">
                <a:latin typeface="+mn-ea"/>
                <a:ea typeface="+mn-ea"/>
              </a:rPr>
              <a:t>Proceedings of the 2014 International Symposium on Software Testing and Analysis</a:t>
            </a:r>
            <a:r>
              <a:rPr lang="en" altLang="ja-JP" sz="1050" dirty="0">
                <a:latin typeface="+mn-ea"/>
                <a:ea typeface="+mn-ea"/>
              </a:rPr>
              <a:t>, pp. 437–440, 2014.</a:t>
            </a:r>
            <a:endParaRPr kumimoji="1" lang="ja-JP" altLang="en-US" sz="1050">
              <a:latin typeface="+mn-ea"/>
              <a:ea typeface="+mn-ea"/>
            </a:endParaRPr>
          </a:p>
        </p:txBody>
      </p:sp>
      <p:sp>
        <p:nvSpPr>
          <p:cNvPr id="8" name="タイトル 1">
            <a:extLst>
              <a:ext uri="{FF2B5EF4-FFF2-40B4-BE49-F238E27FC236}">
                <a16:creationId xmlns:a16="http://schemas.microsoft.com/office/drawing/2014/main" id="{6433E497-7734-9B53-6D4C-BB242C597D31}"/>
              </a:ext>
            </a:extLst>
          </p:cNvPr>
          <p:cNvSpPr>
            <a:spLocks noGrp="1"/>
          </p:cNvSpPr>
          <p:nvPr>
            <p:ph type="title"/>
          </p:nvPr>
        </p:nvSpPr>
        <p:spPr/>
        <p:txBody>
          <a:bodyPr/>
          <a:lstStyle/>
          <a:p>
            <a:r>
              <a:rPr lang="ja-JP" altLang="en-US"/>
              <a:t>タスクの概要</a:t>
            </a:r>
            <a:endParaRPr kumimoji="1" lang="ja-JP" altLang="en-US"/>
          </a:p>
        </p:txBody>
      </p:sp>
      <p:sp>
        <p:nvSpPr>
          <p:cNvPr id="2" name="日付プレースホルダー 3">
            <a:extLst>
              <a:ext uri="{FF2B5EF4-FFF2-40B4-BE49-F238E27FC236}">
                <a16:creationId xmlns:a16="http://schemas.microsoft.com/office/drawing/2014/main" id="{58EB16D8-E990-FDCD-7780-E32D250EBBE2}"/>
              </a:ext>
            </a:extLst>
          </p:cNvPr>
          <p:cNvSpPr>
            <a:spLocks noGrp="1"/>
          </p:cNvSpPr>
          <p:nvPr>
            <p:ph type="dt" sz="half" idx="10"/>
          </p:nvPr>
        </p:nvSpPr>
        <p:spPr>
          <a:xfrm>
            <a:off x="6555784" y="6596063"/>
            <a:ext cx="2192930" cy="261937"/>
          </a:xfrm>
        </p:spPr>
        <p:txBody>
          <a:bodyPr/>
          <a:lstStyle/>
          <a:p>
            <a:pPr>
              <a:defRPr/>
            </a:pPr>
            <a:r>
              <a:rPr lang="en-US" altLang="ja-JP" dirty="0"/>
              <a:t>Feb/14/2023</a:t>
            </a:r>
          </a:p>
        </p:txBody>
      </p:sp>
    </p:spTree>
    <p:extLst>
      <p:ext uri="{BB962C8B-B14F-4D97-AF65-F5344CB8AC3E}">
        <p14:creationId xmlns:p14="http://schemas.microsoft.com/office/powerpoint/2010/main" val="3648075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715B97E-20ED-01BB-7F5E-3DFA95C04BA6}"/>
              </a:ext>
            </a:extLst>
          </p:cNvPr>
          <p:cNvSpPr>
            <a:spLocks noGrp="1"/>
          </p:cNvSpPr>
          <p:nvPr>
            <p:ph idx="1"/>
          </p:nvPr>
        </p:nvSpPr>
        <p:spPr/>
        <p:txBody>
          <a:bodyPr/>
          <a:lstStyle/>
          <a:p>
            <a:r>
              <a:rPr kumimoji="1" lang="en-US" altLang="ja-JP" sz="2400" dirty="0" err="1"/>
              <a:t>JCompaths</a:t>
            </a:r>
            <a:r>
              <a:rPr kumimoji="1" lang="ja-JP" altLang="en-US" sz="2400"/>
              <a:t>と他のツールとの間</a:t>
            </a:r>
            <a:r>
              <a:rPr lang="ja-JP" altLang="en-US" sz="2400"/>
              <a:t>で，平均値に</a:t>
            </a:r>
            <a:br>
              <a:rPr lang="en-US" altLang="ja-JP" sz="2400" dirty="0"/>
            </a:br>
            <a:r>
              <a:rPr lang="ja-JP" altLang="en-US" sz="2400"/>
              <a:t>統計的な有意差はなかった（有意水準</a:t>
            </a:r>
            <a:r>
              <a:rPr lang="en-US" altLang="ja-JP" sz="2400" dirty="0"/>
              <a:t>5%</a:t>
            </a:r>
            <a:r>
              <a:rPr lang="ja-JP" altLang="en-US" sz="2400"/>
              <a:t>）</a:t>
            </a:r>
            <a:endParaRPr kumimoji="1" lang="ja-JP" altLang="en-US" sz="2400"/>
          </a:p>
        </p:txBody>
      </p:sp>
      <p:sp>
        <p:nvSpPr>
          <p:cNvPr id="4" name="スライド番号プレースホルダー 3">
            <a:extLst>
              <a:ext uri="{FF2B5EF4-FFF2-40B4-BE49-F238E27FC236}">
                <a16:creationId xmlns:a16="http://schemas.microsoft.com/office/drawing/2014/main" id="{48D74527-0419-CC69-D98E-49D1A4E5CFC0}"/>
              </a:ext>
            </a:extLst>
          </p:cNvPr>
          <p:cNvSpPr>
            <a:spLocks noGrp="1"/>
          </p:cNvSpPr>
          <p:nvPr>
            <p:ph type="sldNum" sz="quarter" idx="12"/>
          </p:nvPr>
        </p:nvSpPr>
        <p:spPr/>
        <p:txBody>
          <a:bodyPr/>
          <a:lstStyle/>
          <a:p>
            <a:pPr>
              <a:defRPr/>
            </a:pPr>
            <a:fld id="{B12562F3-4A2F-4E07-B7D3-3E764FB0DEC6}" type="slidenum">
              <a:rPr lang="en-US" altLang="ja-JP" smtClean="0"/>
              <a:pPr>
                <a:defRPr/>
              </a:pPr>
              <a:t>13</a:t>
            </a:fld>
            <a:endParaRPr lang="en-US" altLang="ja-JP" dirty="0"/>
          </a:p>
        </p:txBody>
      </p:sp>
      <p:sp>
        <p:nvSpPr>
          <p:cNvPr id="5" name="日付プレースホルダー 4">
            <a:extLst>
              <a:ext uri="{FF2B5EF4-FFF2-40B4-BE49-F238E27FC236}">
                <a16:creationId xmlns:a16="http://schemas.microsoft.com/office/drawing/2014/main" id="{EF8BA2FE-93D5-EE9D-3D31-9A74808EDED6}"/>
              </a:ext>
            </a:extLst>
          </p:cNvPr>
          <p:cNvSpPr>
            <a:spLocks noGrp="1"/>
          </p:cNvSpPr>
          <p:nvPr>
            <p:ph type="dt" sz="half" idx="10"/>
          </p:nvPr>
        </p:nvSpPr>
        <p:spPr/>
        <p:txBody>
          <a:bodyPr/>
          <a:lstStyle/>
          <a:p>
            <a:pPr>
              <a:defRPr/>
            </a:pPr>
            <a:r>
              <a:rPr lang="en-US" altLang="ja-JP"/>
              <a:t>Feb/14/2023</a:t>
            </a:r>
            <a:endParaRPr lang="en-US" altLang="ja-JP" dirty="0"/>
          </a:p>
        </p:txBody>
      </p:sp>
      <p:sp>
        <p:nvSpPr>
          <p:cNvPr id="6" name="タイトル 1">
            <a:extLst>
              <a:ext uri="{FF2B5EF4-FFF2-40B4-BE49-F238E27FC236}">
                <a16:creationId xmlns:a16="http://schemas.microsoft.com/office/drawing/2014/main" id="{64AD4905-447B-21C6-13A0-ADF70DC7CA84}"/>
              </a:ext>
            </a:extLst>
          </p:cNvPr>
          <p:cNvSpPr>
            <a:spLocks noGrp="1"/>
          </p:cNvSpPr>
          <p:nvPr>
            <p:ph type="title"/>
          </p:nvPr>
        </p:nvSpPr>
        <p:spPr/>
        <p:txBody>
          <a:bodyPr/>
          <a:lstStyle/>
          <a:p>
            <a:r>
              <a:rPr kumimoji="1" lang="ja-JP" altLang="en-US"/>
              <a:t>結果：タスクの所要時間</a:t>
            </a:r>
          </a:p>
        </p:txBody>
      </p:sp>
      <p:graphicFrame>
        <p:nvGraphicFramePr>
          <p:cNvPr id="7" name="表 6">
            <a:extLst>
              <a:ext uri="{FF2B5EF4-FFF2-40B4-BE49-F238E27FC236}">
                <a16:creationId xmlns:a16="http://schemas.microsoft.com/office/drawing/2014/main" id="{2AC7D50F-16E1-9B4C-7B74-91767D5E6597}"/>
              </a:ext>
            </a:extLst>
          </p:cNvPr>
          <p:cNvGraphicFramePr>
            <a:graphicFrameLocks/>
          </p:cNvGraphicFramePr>
          <p:nvPr>
            <p:extLst>
              <p:ext uri="{D42A27DB-BD31-4B8C-83A1-F6EECF244321}">
                <p14:modId xmlns:p14="http://schemas.microsoft.com/office/powerpoint/2010/main" val="12656353"/>
              </p:ext>
            </p:extLst>
          </p:nvPr>
        </p:nvGraphicFramePr>
        <p:xfrm>
          <a:off x="1777146" y="2664143"/>
          <a:ext cx="4935552" cy="720000"/>
        </p:xfrm>
        <a:graphic>
          <a:graphicData uri="http://schemas.openxmlformats.org/drawingml/2006/table">
            <a:tbl>
              <a:tblPr firstRow="1" bandRow="1">
                <a:tableStyleId>{5C22544A-7EE6-4342-B048-85BDC9FD1C3A}</a:tableStyleId>
              </a:tblPr>
              <a:tblGrid>
                <a:gridCol w="995099">
                  <a:extLst>
                    <a:ext uri="{9D8B030D-6E8A-4147-A177-3AD203B41FA5}">
                      <a16:colId xmlns:a16="http://schemas.microsoft.com/office/drawing/2014/main" val="3844804265"/>
                    </a:ext>
                  </a:extLst>
                </a:gridCol>
                <a:gridCol w="1280447">
                  <a:extLst>
                    <a:ext uri="{9D8B030D-6E8A-4147-A177-3AD203B41FA5}">
                      <a16:colId xmlns:a16="http://schemas.microsoft.com/office/drawing/2014/main" val="2437735200"/>
                    </a:ext>
                  </a:extLst>
                </a:gridCol>
                <a:gridCol w="1330003">
                  <a:extLst>
                    <a:ext uri="{9D8B030D-6E8A-4147-A177-3AD203B41FA5}">
                      <a16:colId xmlns:a16="http://schemas.microsoft.com/office/drawing/2014/main" val="3891567249"/>
                    </a:ext>
                  </a:extLst>
                </a:gridCol>
                <a:gridCol w="1330003">
                  <a:extLst>
                    <a:ext uri="{9D8B030D-6E8A-4147-A177-3AD203B41FA5}">
                      <a16:colId xmlns:a16="http://schemas.microsoft.com/office/drawing/2014/main" val="912104332"/>
                    </a:ext>
                  </a:extLst>
                </a:gridCol>
              </a:tblGrid>
              <a:tr h="360000">
                <a:tc>
                  <a:txBody>
                    <a:bodyPr/>
                    <a:lstStyle/>
                    <a:p>
                      <a:pPr algn="ctr"/>
                      <a:endParaRPr kumimoji="1" lang="ja-JP" altLang="en-US" sz="1600" b="0">
                        <a:solidFill>
                          <a:schemeClr val="tx1">
                            <a:lumMod val="85000"/>
                            <a:lumOff val="15000"/>
                          </a:schemeClr>
                        </a:solidFill>
                        <a:latin typeface="+mn-ea"/>
                        <a:ea typeface="+mn-ea"/>
                      </a:endParaRP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err="1">
                          <a:solidFill>
                            <a:schemeClr val="tx1">
                              <a:lumMod val="85000"/>
                              <a:lumOff val="15000"/>
                            </a:schemeClr>
                          </a:solidFill>
                          <a:latin typeface="+mn-ea"/>
                          <a:ea typeface="+mn-ea"/>
                        </a:rPr>
                        <a:t>JCompaths</a:t>
                      </a:r>
                      <a:endParaRPr kumimoji="1" lang="ja-JP" altLang="en-US" sz="1600" b="0">
                        <a:solidFill>
                          <a:schemeClr val="tx1">
                            <a:lumMod val="85000"/>
                            <a:lumOff val="15000"/>
                          </a:schemeClr>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ED7EE"/>
                    </a:solidFill>
                  </a:tcPr>
                </a:tc>
                <a:tc>
                  <a:txBody>
                    <a:bodyPr/>
                    <a:lstStyle/>
                    <a:p>
                      <a:pPr algn="ctr"/>
                      <a:r>
                        <a:rPr kumimoji="1" lang="en-US" altLang="ja-JP" sz="1600" b="0" dirty="0" err="1">
                          <a:solidFill>
                            <a:schemeClr val="tx1">
                              <a:lumMod val="85000"/>
                              <a:lumOff val="15000"/>
                            </a:schemeClr>
                          </a:solidFill>
                          <a:latin typeface="+mn-ea"/>
                          <a:ea typeface="+mn-ea"/>
                        </a:rPr>
                        <a:t>didiffff</a:t>
                      </a:r>
                      <a:endParaRPr kumimoji="1" lang="ja-JP" altLang="en-US" sz="1600" b="0">
                        <a:solidFill>
                          <a:schemeClr val="tx1">
                            <a:lumMod val="85000"/>
                            <a:lumOff val="15000"/>
                          </a:schemeClr>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C5E1B4"/>
                    </a:solidFill>
                  </a:tcPr>
                </a:tc>
                <a:tc>
                  <a:txBody>
                    <a:bodyPr/>
                    <a:lstStyle/>
                    <a:p>
                      <a:pPr algn="ctr"/>
                      <a:r>
                        <a:rPr kumimoji="1" lang="en-US" altLang="ja-JP" sz="1600" b="0" dirty="0">
                          <a:solidFill>
                            <a:schemeClr val="tx1">
                              <a:lumMod val="85000"/>
                              <a:lumOff val="15000"/>
                            </a:schemeClr>
                          </a:solidFill>
                          <a:latin typeface="+mn-ea"/>
                          <a:ea typeface="+mn-ea"/>
                        </a:rPr>
                        <a:t>GitHub</a:t>
                      </a:r>
                      <a:endParaRPr kumimoji="1" lang="ja-JP" altLang="en-US" sz="1600" b="0">
                        <a:solidFill>
                          <a:schemeClr val="tx1">
                            <a:lumMod val="85000"/>
                            <a:lumOff val="15000"/>
                          </a:schemeClr>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FABAB"/>
                    </a:solidFill>
                  </a:tcPr>
                </a:tc>
                <a:extLst>
                  <a:ext uri="{0D108BD9-81ED-4DB2-BD59-A6C34878D82A}">
                    <a16:rowId xmlns:a16="http://schemas.microsoft.com/office/drawing/2014/main" val="88066718"/>
                  </a:ext>
                </a:extLst>
              </a:tr>
              <a:tr h="360000">
                <a:tc>
                  <a:txBody>
                    <a:bodyPr/>
                    <a:lstStyle/>
                    <a:p>
                      <a:pPr algn="ctr"/>
                      <a:r>
                        <a:rPr kumimoji="1" lang="ja-JP" altLang="en-US" sz="1600" b="0">
                          <a:solidFill>
                            <a:schemeClr val="tx1">
                              <a:lumMod val="85000"/>
                              <a:lumOff val="15000"/>
                            </a:schemeClr>
                          </a:solidFill>
                          <a:latin typeface="+mn-ea"/>
                          <a:ea typeface="+mn-ea"/>
                        </a:rPr>
                        <a:t>平均値</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b="0" dirty="0">
                          <a:solidFill>
                            <a:schemeClr val="tx1">
                              <a:lumMod val="85000"/>
                              <a:lumOff val="15000"/>
                            </a:schemeClr>
                          </a:solidFill>
                          <a:latin typeface="+mn-ea"/>
                          <a:ea typeface="+mn-ea"/>
                        </a:rPr>
                        <a:t>14</a:t>
                      </a:r>
                      <a:r>
                        <a:rPr kumimoji="1" lang="ja-JP" altLang="en-US" sz="1600" b="0">
                          <a:solidFill>
                            <a:schemeClr val="tx1">
                              <a:lumMod val="85000"/>
                              <a:lumOff val="15000"/>
                            </a:schemeClr>
                          </a:solidFill>
                          <a:latin typeface="+mn-ea"/>
                          <a:ea typeface="+mn-ea"/>
                        </a:rPr>
                        <a:t>分</a:t>
                      </a:r>
                      <a:r>
                        <a:rPr kumimoji="1" lang="en-US" altLang="ja-JP" sz="1600" b="0" dirty="0">
                          <a:solidFill>
                            <a:schemeClr val="tx1">
                              <a:lumMod val="85000"/>
                              <a:lumOff val="15000"/>
                            </a:schemeClr>
                          </a:solidFill>
                          <a:latin typeface="+mn-ea"/>
                          <a:ea typeface="+mn-ea"/>
                        </a:rPr>
                        <a:t>31</a:t>
                      </a:r>
                      <a:r>
                        <a:rPr kumimoji="1" lang="ja-JP" altLang="en-US" sz="1600" b="0">
                          <a:solidFill>
                            <a:schemeClr val="tx1">
                              <a:lumMod val="85000"/>
                              <a:lumOff val="15000"/>
                            </a:schemeClr>
                          </a:solidFill>
                          <a:latin typeface="+mn-ea"/>
                          <a:ea typeface="+mn-ea"/>
                        </a:rPr>
                        <a:t>秒</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b="0" dirty="0">
                          <a:solidFill>
                            <a:schemeClr val="tx1">
                              <a:lumMod val="85000"/>
                              <a:lumOff val="15000"/>
                            </a:schemeClr>
                          </a:solidFill>
                          <a:latin typeface="+mn-ea"/>
                          <a:ea typeface="+mn-ea"/>
                        </a:rPr>
                        <a:t>16</a:t>
                      </a:r>
                      <a:r>
                        <a:rPr kumimoji="1" lang="ja-JP" altLang="en-US" sz="1600" b="0">
                          <a:solidFill>
                            <a:schemeClr val="tx1">
                              <a:lumMod val="85000"/>
                              <a:lumOff val="15000"/>
                            </a:schemeClr>
                          </a:solidFill>
                          <a:latin typeface="+mn-ea"/>
                          <a:ea typeface="+mn-ea"/>
                        </a:rPr>
                        <a:t>分</a:t>
                      </a:r>
                      <a:r>
                        <a:rPr kumimoji="1" lang="en-US" altLang="ja-JP" sz="1600" b="0" dirty="0">
                          <a:solidFill>
                            <a:schemeClr val="tx1">
                              <a:lumMod val="85000"/>
                              <a:lumOff val="15000"/>
                            </a:schemeClr>
                          </a:solidFill>
                          <a:latin typeface="+mn-ea"/>
                          <a:ea typeface="+mn-ea"/>
                        </a:rPr>
                        <a:t>35</a:t>
                      </a:r>
                      <a:r>
                        <a:rPr kumimoji="1" lang="ja-JP" altLang="en-US" sz="1600" b="0">
                          <a:solidFill>
                            <a:schemeClr val="tx1">
                              <a:lumMod val="85000"/>
                              <a:lumOff val="15000"/>
                            </a:schemeClr>
                          </a:solidFill>
                          <a:latin typeface="+mn-ea"/>
                          <a:ea typeface="+mn-ea"/>
                        </a:rPr>
                        <a:t>秒</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b="0" dirty="0">
                          <a:solidFill>
                            <a:schemeClr val="tx1">
                              <a:lumMod val="85000"/>
                              <a:lumOff val="15000"/>
                            </a:schemeClr>
                          </a:solidFill>
                          <a:latin typeface="+mn-ea"/>
                          <a:ea typeface="+mn-ea"/>
                        </a:rPr>
                        <a:t>15</a:t>
                      </a:r>
                      <a:r>
                        <a:rPr kumimoji="1" lang="ja-JP" altLang="en-US" sz="1600" b="0">
                          <a:solidFill>
                            <a:schemeClr val="tx1">
                              <a:lumMod val="85000"/>
                              <a:lumOff val="15000"/>
                            </a:schemeClr>
                          </a:solidFill>
                          <a:latin typeface="+mn-ea"/>
                          <a:ea typeface="+mn-ea"/>
                        </a:rPr>
                        <a:t>分</a:t>
                      </a:r>
                      <a:r>
                        <a:rPr kumimoji="1" lang="en-US" altLang="ja-JP" sz="1600" b="0" dirty="0">
                          <a:solidFill>
                            <a:schemeClr val="tx1">
                              <a:lumMod val="85000"/>
                              <a:lumOff val="15000"/>
                            </a:schemeClr>
                          </a:solidFill>
                          <a:latin typeface="+mn-ea"/>
                          <a:ea typeface="+mn-ea"/>
                        </a:rPr>
                        <a:t>49</a:t>
                      </a:r>
                      <a:r>
                        <a:rPr kumimoji="1" lang="ja-JP" altLang="en-US" sz="1600" b="0">
                          <a:solidFill>
                            <a:schemeClr val="tx1">
                              <a:lumMod val="85000"/>
                              <a:lumOff val="15000"/>
                            </a:schemeClr>
                          </a:solidFill>
                          <a:latin typeface="+mn-ea"/>
                          <a:ea typeface="+mn-ea"/>
                        </a:rPr>
                        <a:t>秒</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0944983"/>
                  </a:ext>
                </a:extLst>
              </a:tr>
            </a:tbl>
          </a:graphicData>
        </a:graphic>
      </p:graphicFrame>
      <p:pic>
        <p:nvPicPr>
          <p:cNvPr id="8" name="図 7" descr="グラフ, 箱ひげ図&#10;&#10;自動的に生成された説明">
            <a:extLst>
              <a:ext uri="{FF2B5EF4-FFF2-40B4-BE49-F238E27FC236}">
                <a16:creationId xmlns:a16="http://schemas.microsoft.com/office/drawing/2014/main" id="{392DDB1A-2A2D-9DB2-C252-554D7C3B6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010" y="3606561"/>
            <a:ext cx="5662867" cy="2519601"/>
          </a:xfrm>
          <a:prstGeom prst="rect">
            <a:avLst/>
          </a:prstGeom>
        </p:spPr>
      </p:pic>
      <p:sp>
        <p:nvSpPr>
          <p:cNvPr id="9" name="テキスト ボックス 8">
            <a:extLst>
              <a:ext uri="{FF2B5EF4-FFF2-40B4-BE49-F238E27FC236}">
                <a16:creationId xmlns:a16="http://schemas.microsoft.com/office/drawing/2014/main" id="{92115660-1A22-8C6A-9F29-81255C06ED7F}"/>
              </a:ext>
            </a:extLst>
          </p:cNvPr>
          <p:cNvSpPr txBox="1"/>
          <p:nvPr/>
        </p:nvSpPr>
        <p:spPr>
          <a:xfrm>
            <a:off x="1395009" y="5794673"/>
            <a:ext cx="553056" cy="307777"/>
          </a:xfrm>
          <a:prstGeom prst="rect">
            <a:avLst/>
          </a:prstGeom>
          <a:noFill/>
        </p:spPr>
        <p:txBody>
          <a:bodyPr wrap="square" rtlCol="0">
            <a:spAutoFit/>
          </a:bodyPr>
          <a:lstStyle/>
          <a:p>
            <a:pPr algn="ctr"/>
            <a:r>
              <a:rPr lang="ja-JP" altLang="en-US" sz="1400">
                <a:solidFill>
                  <a:schemeClr val="tx1">
                    <a:lumMod val="75000"/>
                    <a:lumOff val="25000"/>
                  </a:schemeClr>
                </a:solidFill>
              </a:rPr>
              <a:t>（</a:t>
            </a:r>
            <a:r>
              <a:rPr kumimoji="1" lang="ja-JP" altLang="en-US" sz="1400">
                <a:solidFill>
                  <a:schemeClr val="tx1">
                    <a:lumMod val="75000"/>
                    <a:lumOff val="25000"/>
                  </a:schemeClr>
                </a:solidFill>
              </a:rPr>
              <a:t>秒）</a:t>
            </a:r>
          </a:p>
        </p:txBody>
      </p:sp>
      <p:sp>
        <p:nvSpPr>
          <p:cNvPr id="10" name="テキスト ボックス 9">
            <a:extLst>
              <a:ext uri="{FF2B5EF4-FFF2-40B4-BE49-F238E27FC236}">
                <a16:creationId xmlns:a16="http://schemas.microsoft.com/office/drawing/2014/main" id="{5DCF16D5-3694-7005-EB96-65B2373C148D}"/>
              </a:ext>
            </a:extLst>
          </p:cNvPr>
          <p:cNvSpPr txBox="1"/>
          <p:nvPr/>
        </p:nvSpPr>
        <p:spPr>
          <a:xfrm>
            <a:off x="5988243" y="5794673"/>
            <a:ext cx="2687444" cy="461665"/>
          </a:xfrm>
          <a:prstGeom prst="rect">
            <a:avLst/>
          </a:prstGeom>
          <a:noFill/>
        </p:spPr>
        <p:txBody>
          <a:bodyPr wrap="square" rtlCol="0">
            <a:spAutoFit/>
          </a:bodyPr>
          <a:lstStyle/>
          <a:p>
            <a:r>
              <a:rPr kumimoji="1" lang="en-US" altLang="ja-JP" dirty="0">
                <a:latin typeface="+mn-ea"/>
                <a:ea typeface="+mn-ea"/>
              </a:rPr>
              <a:t>※</a:t>
            </a:r>
            <a:r>
              <a:rPr kumimoji="1" lang="ja-JP" altLang="en-US">
                <a:latin typeface="+mn-ea"/>
                <a:ea typeface="+mn-ea"/>
              </a:rPr>
              <a:t>制限時間は</a:t>
            </a:r>
            <a:r>
              <a:rPr kumimoji="1" lang="en-US" altLang="ja-JP" dirty="0">
                <a:latin typeface="+mn-ea"/>
                <a:ea typeface="+mn-ea"/>
              </a:rPr>
              <a:t>20</a:t>
            </a:r>
            <a:r>
              <a:rPr kumimoji="1" lang="ja-JP" altLang="en-US">
                <a:latin typeface="+mn-ea"/>
                <a:ea typeface="+mn-ea"/>
              </a:rPr>
              <a:t>分</a:t>
            </a:r>
          </a:p>
        </p:txBody>
      </p:sp>
    </p:spTree>
    <p:extLst>
      <p:ext uri="{BB962C8B-B14F-4D97-AF65-F5344CB8AC3E}">
        <p14:creationId xmlns:p14="http://schemas.microsoft.com/office/powerpoint/2010/main" val="2965544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 箱ひげ図&#10;&#10;自動的に生成された説明">
            <a:extLst>
              <a:ext uri="{FF2B5EF4-FFF2-40B4-BE49-F238E27FC236}">
                <a16:creationId xmlns:a16="http://schemas.microsoft.com/office/drawing/2014/main" id="{A4757CEC-CBF9-AD01-814B-9D5C81DB4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014" y="3659408"/>
            <a:ext cx="5512859" cy="2473403"/>
          </a:xfrm>
          <a:prstGeom prst="rect">
            <a:avLst/>
          </a:prstGeom>
        </p:spPr>
      </p:pic>
      <p:sp>
        <p:nvSpPr>
          <p:cNvPr id="3" name="コンテンツ プレースホルダー 2">
            <a:extLst>
              <a:ext uri="{FF2B5EF4-FFF2-40B4-BE49-F238E27FC236}">
                <a16:creationId xmlns:a16="http://schemas.microsoft.com/office/drawing/2014/main" id="{F715B97E-20ED-01BB-7F5E-3DFA95C04BA6}"/>
              </a:ext>
            </a:extLst>
          </p:cNvPr>
          <p:cNvSpPr>
            <a:spLocks noGrp="1"/>
          </p:cNvSpPr>
          <p:nvPr>
            <p:ph idx="1"/>
          </p:nvPr>
        </p:nvSpPr>
        <p:spPr/>
        <p:txBody>
          <a:bodyPr/>
          <a:lstStyle/>
          <a:p>
            <a:r>
              <a:rPr kumimoji="1" lang="en-US" altLang="ja-JP" sz="2400" dirty="0" err="1"/>
              <a:t>JCompaths</a:t>
            </a:r>
            <a:r>
              <a:rPr kumimoji="1" lang="ja-JP" altLang="en-US" sz="2400"/>
              <a:t>と他のツールとの間</a:t>
            </a:r>
            <a:r>
              <a:rPr lang="ja-JP" altLang="en-US" sz="2400"/>
              <a:t>で，平均値に</a:t>
            </a:r>
            <a:br>
              <a:rPr lang="en-US" altLang="ja-JP" sz="2400" dirty="0"/>
            </a:br>
            <a:r>
              <a:rPr lang="ja-JP" altLang="en-US" sz="2400"/>
              <a:t>統計的な有意差はなかった（有意水準</a:t>
            </a:r>
            <a:r>
              <a:rPr lang="en-US" altLang="ja-JP" sz="2400" dirty="0"/>
              <a:t>5%</a:t>
            </a:r>
            <a:r>
              <a:rPr lang="ja-JP" altLang="en-US" sz="2400"/>
              <a:t>）</a:t>
            </a:r>
            <a:endParaRPr kumimoji="1" lang="ja-JP" altLang="en-US" sz="2400"/>
          </a:p>
        </p:txBody>
      </p:sp>
      <p:sp>
        <p:nvSpPr>
          <p:cNvPr id="4" name="スライド番号プレースホルダー 3">
            <a:extLst>
              <a:ext uri="{FF2B5EF4-FFF2-40B4-BE49-F238E27FC236}">
                <a16:creationId xmlns:a16="http://schemas.microsoft.com/office/drawing/2014/main" id="{48D74527-0419-CC69-D98E-49D1A4E5CFC0}"/>
              </a:ext>
            </a:extLst>
          </p:cNvPr>
          <p:cNvSpPr>
            <a:spLocks noGrp="1"/>
          </p:cNvSpPr>
          <p:nvPr>
            <p:ph type="sldNum" sz="quarter" idx="12"/>
          </p:nvPr>
        </p:nvSpPr>
        <p:spPr/>
        <p:txBody>
          <a:bodyPr/>
          <a:lstStyle/>
          <a:p>
            <a:pPr>
              <a:defRPr/>
            </a:pPr>
            <a:fld id="{B12562F3-4A2F-4E07-B7D3-3E764FB0DEC6}" type="slidenum">
              <a:rPr lang="en-US" altLang="ja-JP" smtClean="0"/>
              <a:pPr>
                <a:defRPr/>
              </a:pPr>
              <a:t>14</a:t>
            </a:fld>
            <a:endParaRPr lang="en-US" altLang="ja-JP" dirty="0"/>
          </a:p>
        </p:txBody>
      </p:sp>
      <p:sp>
        <p:nvSpPr>
          <p:cNvPr id="5" name="日付プレースホルダー 4">
            <a:extLst>
              <a:ext uri="{FF2B5EF4-FFF2-40B4-BE49-F238E27FC236}">
                <a16:creationId xmlns:a16="http://schemas.microsoft.com/office/drawing/2014/main" id="{EF8BA2FE-93D5-EE9D-3D31-9A74808EDED6}"/>
              </a:ext>
            </a:extLst>
          </p:cNvPr>
          <p:cNvSpPr>
            <a:spLocks noGrp="1"/>
          </p:cNvSpPr>
          <p:nvPr>
            <p:ph type="dt" sz="half" idx="10"/>
          </p:nvPr>
        </p:nvSpPr>
        <p:spPr/>
        <p:txBody>
          <a:bodyPr/>
          <a:lstStyle/>
          <a:p>
            <a:pPr>
              <a:defRPr/>
            </a:pPr>
            <a:r>
              <a:rPr lang="en-US" altLang="ja-JP"/>
              <a:t>Feb/14/2023</a:t>
            </a:r>
            <a:endParaRPr lang="en-US" altLang="ja-JP" dirty="0"/>
          </a:p>
        </p:txBody>
      </p:sp>
      <p:sp>
        <p:nvSpPr>
          <p:cNvPr id="6" name="タイトル 1">
            <a:extLst>
              <a:ext uri="{FF2B5EF4-FFF2-40B4-BE49-F238E27FC236}">
                <a16:creationId xmlns:a16="http://schemas.microsoft.com/office/drawing/2014/main" id="{64AD4905-447B-21C6-13A0-ADF70DC7CA84}"/>
              </a:ext>
            </a:extLst>
          </p:cNvPr>
          <p:cNvSpPr>
            <a:spLocks noGrp="1"/>
          </p:cNvSpPr>
          <p:nvPr>
            <p:ph type="title"/>
          </p:nvPr>
        </p:nvSpPr>
        <p:spPr/>
        <p:txBody>
          <a:bodyPr/>
          <a:lstStyle/>
          <a:p>
            <a:r>
              <a:rPr kumimoji="1" lang="ja-JP" altLang="en-US"/>
              <a:t>結果：タスクの点数</a:t>
            </a:r>
          </a:p>
        </p:txBody>
      </p:sp>
      <p:graphicFrame>
        <p:nvGraphicFramePr>
          <p:cNvPr id="7" name="表 6">
            <a:extLst>
              <a:ext uri="{FF2B5EF4-FFF2-40B4-BE49-F238E27FC236}">
                <a16:creationId xmlns:a16="http://schemas.microsoft.com/office/drawing/2014/main" id="{2AC7D50F-16E1-9B4C-7B74-91767D5E6597}"/>
              </a:ext>
            </a:extLst>
          </p:cNvPr>
          <p:cNvGraphicFramePr>
            <a:graphicFrameLocks/>
          </p:cNvGraphicFramePr>
          <p:nvPr>
            <p:extLst>
              <p:ext uri="{D42A27DB-BD31-4B8C-83A1-F6EECF244321}">
                <p14:modId xmlns:p14="http://schemas.microsoft.com/office/powerpoint/2010/main" val="385061455"/>
              </p:ext>
            </p:extLst>
          </p:nvPr>
        </p:nvGraphicFramePr>
        <p:xfrm>
          <a:off x="1695683" y="2686445"/>
          <a:ext cx="4935552" cy="720000"/>
        </p:xfrm>
        <a:graphic>
          <a:graphicData uri="http://schemas.openxmlformats.org/drawingml/2006/table">
            <a:tbl>
              <a:tblPr firstRow="1" bandRow="1">
                <a:tableStyleId>{5C22544A-7EE6-4342-B048-85BDC9FD1C3A}</a:tableStyleId>
              </a:tblPr>
              <a:tblGrid>
                <a:gridCol w="995099">
                  <a:extLst>
                    <a:ext uri="{9D8B030D-6E8A-4147-A177-3AD203B41FA5}">
                      <a16:colId xmlns:a16="http://schemas.microsoft.com/office/drawing/2014/main" val="3844804265"/>
                    </a:ext>
                  </a:extLst>
                </a:gridCol>
                <a:gridCol w="1280447">
                  <a:extLst>
                    <a:ext uri="{9D8B030D-6E8A-4147-A177-3AD203B41FA5}">
                      <a16:colId xmlns:a16="http://schemas.microsoft.com/office/drawing/2014/main" val="2437735200"/>
                    </a:ext>
                  </a:extLst>
                </a:gridCol>
                <a:gridCol w="1330003">
                  <a:extLst>
                    <a:ext uri="{9D8B030D-6E8A-4147-A177-3AD203B41FA5}">
                      <a16:colId xmlns:a16="http://schemas.microsoft.com/office/drawing/2014/main" val="3891567249"/>
                    </a:ext>
                  </a:extLst>
                </a:gridCol>
                <a:gridCol w="1330003">
                  <a:extLst>
                    <a:ext uri="{9D8B030D-6E8A-4147-A177-3AD203B41FA5}">
                      <a16:colId xmlns:a16="http://schemas.microsoft.com/office/drawing/2014/main" val="912104332"/>
                    </a:ext>
                  </a:extLst>
                </a:gridCol>
              </a:tblGrid>
              <a:tr h="360000">
                <a:tc>
                  <a:txBody>
                    <a:bodyPr/>
                    <a:lstStyle/>
                    <a:p>
                      <a:pPr algn="ctr"/>
                      <a:endParaRPr kumimoji="1" lang="ja-JP" altLang="en-US" sz="1600" b="0">
                        <a:solidFill>
                          <a:schemeClr val="tx1">
                            <a:lumMod val="85000"/>
                            <a:lumOff val="15000"/>
                          </a:schemeClr>
                        </a:solidFill>
                        <a:latin typeface="+mn-ea"/>
                        <a:ea typeface="+mn-ea"/>
                      </a:endParaRP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err="1">
                          <a:solidFill>
                            <a:schemeClr val="tx1">
                              <a:lumMod val="85000"/>
                              <a:lumOff val="15000"/>
                            </a:schemeClr>
                          </a:solidFill>
                          <a:latin typeface="+mn-ea"/>
                          <a:ea typeface="+mn-ea"/>
                        </a:rPr>
                        <a:t>JCompaths</a:t>
                      </a:r>
                      <a:endParaRPr kumimoji="1" lang="ja-JP" altLang="en-US" sz="1600" b="0">
                        <a:solidFill>
                          <a:schemeClr val="tx1">
                            <a:lumMod val="85000"/>
                            <a:lumOff val="15000"/>
                          </a:schemeClr>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ED7EE"/>
                    </a:solidFill>
                  </a:tcPr>
                </a:tc>
                <a:tc>
                  <a:txBody>
                    <a:bodyPr/>
                    <a:lstStyle/>
                    <a:p>
                      <a:pPr algn="ctr"/>
                      <a:r>
                        <a:rPr kumimoji="1" lang="en-US" altLang="ja-JP" sz="1600" b="0" dirty="0" err="1">
                          <a:solidFill>
                            <a:schemeClr val="tx1">
                              <a:lumMod val="85000"/>
                              <a:lumOff val="15000"/>
                            </a:schemeClr>
                          </a:solidFill>
                          <a:latin typeface="+mn-ea"/>
                          <a:ea typeface="+mn-ea"/>
                        </a:rPr>
                        <a:t>didiffff</a:t>
                      </a:r>
                      <a:endParaRPr kumimoji="1" lang="ja-JP" altLang="en-US" sz="1600" b="0">
                        <a:solidFill>
                          <a:schemeClr val="tx1">
                            <a:lumMod val="85000"/>
                            <a:lumOff val="15000"/>
                          </a:schemeClr>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C5E1B4"/>
                    </a:solidFill>
                  </a:tcPr>
                </a:tc>
                <a:tc>
                  <a:txBody>
                    <a:bodyPr/>
                    <a:lstStyle/>
                    <a:p>
                      <a:pPr algn="ctr"/>
                      <a:r>
                        <a:rPr kumimoji="1" lang="en-US" altLang="ja-JP" sz="1600" b="0" dirty="0">
                          <a:solidFill>
                            <a:schemeClr val="tx1">
                              <a:lumMod val="85000"/>
                              <a:lumOff val="15000"/>
                            </a:schemeClr>
                          </a:solidFill>
                          <a:latin typeface="+mn-ea"/>
                          <a:ea typeface="+mn-ea"/>
                        </a:rPr>
                        <a:t>GitHub</a:t>
                      </a:r>
                      <a:endParaRPr kumimoji="1" lang="ja-JP" altLang="en-US" sz="1600" b="0">
                        <a:solidFill>
                          <a:schemeClr val="tx1">
                            <a:lumMod val="85000"/>
                            <a:lumOff val="15000"/>
                          </a:schemeClr>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FABAB"/>
                    </a:solidFill>
                  </a:tcPr>
                </a:tc>
                <a:extLst>
                  <a:ext uri="{0D108BD9-81ED-4DB2-BD59-A6C34878D82A}">
                    <a16:rowId xmlns:a16="http://schemas.microsoft.com/office/drawing/2014/main" val="88066718"/>
                  </a:ext>
                </a:extLst>
              </a:tr>
              <a:tr h="360000">
                <a:tc>
                  <a:txBody>
                    <a:bodyPr/>
                    <a:lstStyle/>
                    <a:p>
                      <a:pPr algn="ctr"/>
                      <a:r>
                        <a:rPr kumimoji="1" lang="ja-JP" altLang="en-US" sz="1600" b="0">
                          <a:solidFill>
                            <a:schemeClr val="tx1">
                              <a:lumMod val="85000"/>
                              <a:lumOff val="15000"/>
                            </a:schemeClr>
                          </a:solidFill>
                          <a:latin typeface="+mn-ea"/>
                          <a:ea typeface="+mn-ea"/>
                        </a:rPr>
                        <a:t>平均値</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b="0" dirty="0">
                          <a:solidFill>
                            <a:schemeClr val="tx1">
                              <a:lumMod val="85000"/>
                              <a:lumOff val="15000"/>
                            </a:schemeClr>
                          </a:solidFill>
                          <a:latin typeface="+mn-ea"/>
                          <a:ea typeface="+mn-ea"/>
                        </a:rPr>
                        <a:t>1.4</a:t>
                      </a:r>
                      <a:r>
                        <a:rPr kumimoji="1" lang="ja-JP" altLang="en-US" sz="1600" b="0">
                          <a:solidFill>
                            <a:schemeClr val="tx1">
                              <a:lumMod val="85000"/>
                              <a:lumOff val="15000"/>
                            </a:schemeClr>
                          </a:solidFill>
                          <a:latin typeface="+mn-ea"/>
                          <a:ea typeface="+mn-ea"/>
                        </a:rPr>
                        <a:t>点</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b="0" dirty="0">
                          <a:solidFill>
                            <a:schemeClr val="tx1">
                              <a:lumMod val="85000"/>
                              <a:lumOff val="15000"/>
                            </a:schemeClr>
                          </a:solidFill>
                          <a:latin typeface="+mn-ea"/>
                          <a:ea typeface="+mn-ea"/>
                        </a:rPr>
                        <a:t>1.4</a:t>
                      </a:r>
                      <a:r>
                        <a:rPr kumimoji="1" lang="ja-JP" altLang="en-US" sz="1600" b="0">
                          <a:solidFill>
                            <a:schemeClr val="tx1">
                              <a:lumMod val="85000"/>
                              <a:lumOff val="15000"/>
                            </a:schemeClr>
                          </a:solidFill>
                          <a:latin typeface="+mn-ea"/>
                          <a:ea typeface="+mn-ea"/>
                        </a:rPr>
                        <a:t>点</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b="0" dirty="0">
                          <a:solidFill>
                            <a:schemeClr val="tx1">
                              <a:lumMod val="85000"/>
                              <a:lumOff val="15000"/>
                            </a:schemeClr>
                          </a:solidFill>
                          <a:latin typeface="+mn-ea"/>
                          <a:ea typeface="+mn-ea"/>
                        </a:rPr>
                        <a:t>2</a:t>
                      </a:r>
                      <a:r>
                        <a:rPr kumimoji="1" lang="ja-JP" altLang="en-US" sz="1600" b="0">
                          <a:solidFill>
                            <a:schemeClr val="tx1">
                              <a:lumMod val="85000"/>
                              <a:lumOff val="15000"/>
                            </a:schemeClr>
                          </a:solidFill>
                          <a:latin typeface="+mn-ea"/>
                          <a:ea typeface="+mn-ea"/>
                        </a:rPr>
                        <a:t>点</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0944983"/>
                  </a:ext>
                </a:extLst>
              </a:tr>
            </a:tbl>
          </a:graphicData>
        </a:graphic>
      </p:graphicFrame>
      <p:sp>
        <p:nvSpPr>
          <p:cNvPr id="10" name="テキスト ボックス 9">
            <a:extLst>
              <a:ext uri="{FF2B5EF4-FFF2-40B4-BE49-F238E27FC236}">
                <a16:creationId xmlns:a16="http://schemas.microsoft.com/office/drawing/2014/main" id="{5DCF16D5-3694-7005-EB96-65B2373C148D}"/>
              </a:ext>
            </a:extLst>
          </p:cNvPr>
          <p:cNvSpPr txBox="1"/>
          <p:nvPr/>
        </p:nvSpPr>
        <p:spPr>
          <a:xfrm>
            <a:off x="6791170" y="5794673"/>
            <a:ext cx="1884518" cy="461665"/>
          </a:xfrm>
          <a:prstGeom prst="rect">
            <a:avLst/>
          </a:prstGeom>
          <a:noFill/>
        </p:spPr>
        <p:txBody>
          <a:bodyPr wrap="square" rtlCol="0">
            <a:spAutoFit/>
          </a:bodyPr>
          <a:lstStyle/>
          <a:p>
            <a:r>
              <a:rPr kumimoji="1" lang="en-US" altLang="ja-JP" dirty="0">
                <a:latin typeface="+mn-ea"/>
                <a:ea typeface="+mn-ea"/>
              </a:rPr>
              <a:t>※</a:t>
            </a:r>
            <a:r>
              <a:rPr kumimoji="1" lang="ja-JP" altLang="en-US">
                <a:latin typeface="+mn-ea"/>
                <a:ea typeface="+mn-ea"/>
              </a:rPr>
              <a:t>最大で</a:t>
            </a:r>
            <a:r>
              <a:rPr kumimoji="1" lang="en-US" altLang="ja-JP" dirty="0">
                <a:latin typeface="+mn-ea"/>
                <a:ea typeface="+mn-ea"/>
              </a:rPr>
              <a:t>4</a:t>
            </a:r>
            <a:r>
              <a:rPr kumimoji="1" lang="ja-JP" altLang="en-US">
                <a:latin typeface="+mn-ea"/>
                <a:ea typeface="+mn-ea"/>
              </a:rPr>
              <a:t>点</a:t>
            </a:r>
          </a:p>
        </p:txBody>
      </p:sp>
    </p:spTree>
    <p:extLst>
      <p:ext uri="{BB962C8B-B14F-4D97-AF65-F5344CB8AC3E}">
        <p14:creationId xmlns:p14="http://schemas.microsoft.com/office/powerpoint/2010/main" val="4189998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BC45F-A759-B3E6-46A6-9E8C6E5839B8}"/>
              </a:ext>
            </a:extLst>
          </p:cNvPr>
          <p:cNvSpPr>
            <a:spLocks noGrp="1"/>
          </p:cNvSpPr>
          <p:nvPr>
            <p:ph type="title"/>
          </p:nvPr>
        </p:nvSpPr>
        <p:spPr/>
        <p:txBody>
          <a:bodyPr/>
          <a:lstStyle/>
          <a:p>
            <a:r>
              <a:rPr kumimoji="1" lang="ja-JP" altLang="en-US"/>
              <a:t>タスクの結果に対する考察</a:t>
            </a:r>
          </a:p>
        </p:txBody>
      </p:sp>
      <p:sp>
        <p:nvSpPr>
          <p:cNvPr id="3" name="コンテンツ プレースホルダー 2">
            <a:extLst>
              <a:ext uri="{FF2B5EF4-FFF2-40B4-BE49-F238E27FC236}">
                <a16:creationId xmlns:a16="http://schemas.microsoft.com/office/drawing/2014/main" id="{38E4D9D5-C241-E1FC-EDBF-283FD9870AED}"/>
              </a:ext>
            </a:extLst>
          </p:cNvPr>
          <p:cNvSpPr>
            <a:spLocks noGrp="1"/>
          </p:cNvSpPr>
          <p:nvPr>
            <p:ph idx="1"/>
          </p:nvPr>
        </p:nvSpPr>
        <p:spPr/>
        <p:txBody>
          <a:bodyPr/>
          <a:lstStyle/>
          <a:p>
            <a:r>
              <a:rPr kumimoji="1" lang="en-US" altLang="ja-JP" sz="2800" dirty="0" err="1"/>
              <a:t>JCompaths</a:t>
            </a:r>
            <a:r>
              <a:rPr kumimoji="1" lang="ja-JP" altLang="en-US" sz="2800"/>
              <a:t>を使った場合のタスクの結果は</a:t>
            </a:r>
            <a:br>
              <a:rPr kumimoji="1" lang="en-US" altLang="ja-JP" sz="2800" dirty="0"/>
            </a:br>
            <a:r>
              <a:rPr kumimoji="1" lang="ja-JP" altLang="en-US" sz="2800"/>
              <a:t>期待していたほど良くなかった</a:t>
            </a:r>
            <a:endParaRPr kumimoji="1" lang="en-US" altLang="ja-JP" sz="2800" dirty="0"/>
          </a:p>
          <a:p>
            <a:pPr marL="0" indent="0">
              <a:buNone/>
            </a:pPr>
            <a:endParaRPr lang="en-US" altLang="ja-JP" sz="2400" dirty="0"/>
          </a:p>
          <a:p>
            <a:r>
              <a:rPr kumimoji="1" lang="ja-JP" altLang="en-US" sz="2800"/>
              <a:t>考えられる理由</a:t>
            </a:r>
            <a:endParaRPr kumimoji="1" lang="en-US" altLang="ja-JP" sz="2800" dirty="0"/>
          </a:p>
          <a:p>
            <a:pPr lvl="1"/>
            <a:r>
              <a:rPr kumimoji="1" lang="ja-JP" altLang="en-US" sz="2400">
                <a:latin typeface="+mn-ea"/>
                <a:ea typeface="+mn-ea"/>
              </a:rPr>
              <a:t>ツールに慣れるための時間が不足していた</a:t>
            </a:r>
            <a:endParaRPr lang="en-US" altLang="ja-JP" sz="2400" dirty="0"/>
          </a:p>
          <a:p>
            <a:pPr lvl="1"/>
            <a:r>
              <a:rPr kumimoji="1" lang="ja-JP" altLang="en-US" sz="2400">
                <a:latin typeface="+mn-ea"/>
                <a:ea typeface="+mn-ea"/>
              </a:rPr>
              <a:t>タスクが理解しづらく，ツールによる差が</a:t>
            </a:r>
            <a:br>
              <a:rPr kumimoji="1" lang="en-US" altLang="ja-JP" sz="2400" dirty="0">
                <a:latin typeface="+mn-ea"/>
                <a:ea typeface="+mn-ea"/>
              </a:rPr>
            </a:br>
            <a:r>
              <a:rPr kumimoji="1" lang="ja-JP" altLang="en-US" sz="2400">
                <a:latin typeface="+mn-ea"/>
                <a:ea typeface="+mn-ea"/>
              </a:rPr>
              <a:t>出にくかった</a:t>
            </a:r>
            <a:endParaRPr lang="en-US" altLang="ja-JP" sz="2400" dirty="0"/>
          </a:p>
          <a:p>
            <a:endParaRPr kumimoji="1" lang="ja-JP" altLang="en-US" sz="2400"/>
          </a:p>
        </p:txBody>
      </p:sp>
      <p:sp>
        <p:nvSpPr>
          <p:cNvPr id="4" name="スライド番号プレースホルダー 3">
            <a:extLst>
              <a:ext uri="{FF2B5EF4-FFF2-40B4-BE49-F238E27FC236}">
                <a16:creationId xmlns:a16="http://schemas.microsoft.com/office/drawing/2014/main" id="{0801CA50-A2A7-B412-D388-D9C563C9EFA8}"/>
              </a:ext>
            </a:extLst>
          </p:cNvPr>
          <p:cNvSpPr>
            <a:spLocks noGrp="1"/>
          </p:cNvSpPr>
          <p:nvPr>
            <p:ph type="sldNum" sz="quarter" idx="12"/>
          </p:nvPr>
        </p:nvSpPr>
        <p:spPr/>
        <p:txBody>
          <a:bodyPr/>
          <a:lstStyle/>
          <a:p>
            <a:pPr>
              <a:defRPr/>
            </a:pPr>
            <a:fld id="{B12562F3-4A2F-4E07-B7D3-3E764FB0DEC6}" type="slidenum">
              <a:rPr lang="en-US" altLang="ja-JP" smtClean="0"/>
              <a:pPr>
                <a:defRPr/>
              </a:pPr>
              <a:t>15</a:t>
            </a:fld>
            <a:endParaRPr lang="en-US" altLang="ja-JP" dirty="0"/>
          </a:p>
        </p:txBody>
      </p:sp>
      <p:sp>
        <p:nvSpPr>
          <p:cNvPr id="5" name="日付プレースホルダー 4">
            <a:extLst>
              <a:ext uri="{FF2B5EF4-FFF2-40B4-BE49-F238E27FC236}">
                <a16:creationId xmlns:a16="http://schemas.microsoft.com/office/drawing/2014/main" id="{F5B1AD30-BC2E-3F00-9300-C97DE7DA25C5}"/>
              </a:ext>
            </a:extLst>
          </p:cNvPr>
          <p:cNvSpPr>
            <a:spLocks noGrp="1"/>
          </p:cNvSpPr>
          <p:nvPr>
            <p:ph type="dt" sz="half" idx="10"/>
          </p:nvPr>
        </p:nvSpPr>
        <p:spPr/>
        <p:txBody>
          <a:bodyPr/>
          <a:lstStyle/>
          <a:p>
            <a:pPr>
              <a:defRPr/>
            </a:pPr>
            <a:r>
              <a:rPr lang="en-US" altLang="ja-JP"/>
              <a:t>Feb/14/2023</a:t>
            </a:r>
            <a:endParaRPr lang="en-US" altLang="ja-JP" dirty="0"/>
          </a:p>
        </p:txBody>
      </p:sp>
    </p:spTree>
    <p:extLst>
      <p:ext uri="{BB962C8B-B14F-4D97-AF65-F5344CB8AC3E}">
        <p14:creationId xmlns:p14="http://schemas.microsoft.com/office/powerpoint/2010/main" val="999284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2E498C-1D9F-5750-720E-5CEB5CEBA817}"/>
              </a:ext>
            </a:extLst>
          </p:cNvPr>
          <p:cNvSpPr>
            <a:spLocks noGrp="1"/>
          </p:cNvSpPr>
          <p:nvPr>
            <p:ph type="title"/>
          </p:nvPr>
        </p:nvSpPr>
        <p:spPr/>
        <p:txBody>
          <a:bodyPr/>
          <a:lstStyle/>
          <a:p>
            <a:r>
              <a:rPr kumimoji="1" lang="ja-JP" altLang="en-US"/>
              <a:t>アンケートの概要</a:t>
            </a:r>
          </a:p>
        </p:txBody>
      </p:sp>
      <p:sp>
        <p:nvSpPr>
          <p:cNvPr id="3" name="コンテンツ プレースホルダー 2">
            <a:extLst>
              <a:ext uri="{FF2B5EF4-FFF2-40B4-BE49-F238E27FC236}">
                <a16:creationId xmlns:a16="http://schemas.microsoft.com/office/drawing/2014/main" id="{A283F602-5D6B-B0F3-E85E-9F2F816DB2A6}"/>
              </a:ext>
            </a:extLst>
          </p:cNvPr>
          <p:cNvSpPr>
            <a:spLocks noGrp="1"/>
          </p:cNvSpPr>
          <p:nvPr>
            <p:ph idx="1"/>
          </p:nvPr>
        </p:nvSpPr>
        <p:spPr/>
        <p:txBody>
          <a:bodyPr/>
          <a:lstStyle/>
          <a:p>
            <a:r>
              <a:rPr kumimoji="1" lang="ja-JP" altLang="en-US" sz="2400"/>
              <a:t>各ツールを</a:t>
            </a:r>
            <a:r>
              <a:rPr kumimoji="1" lang="en-US" altLang="ja-JP" sz="2400" dirty="0"/>
              <a:t>SUS</a:t>
            </a:r>
            <a:r>
              <a:rPr lang="en-US" altLang="ja-JP" sz="2400" dirty="0"/>
              <a:t> </a:t>
            </a:r>
            <a:r>
              <a:rPr kumimoji="1" lang="en-US" altLang="ja-JP" sz="2400" dirty="0"/>
              <a:t>(System Usability Scale)</a:t>
            </a:r>
            <a:r>
              <a:rPr kumimoji="1" lang="en-US" altLang="ja-JP" sz="2000" dirty="0"/>
              <a:t>[5]</a:t>
            </a:r>
            <a:r>
              <a:rPr kumimoji="1" lang="en-US" altLang="ja-JP" sz="2400" dirty="0"/>
              <a:t> </a:t>
            </a:r>
            <a:r>
              <a:rPr kumimoji="1" lang="ja-JP" altLang="en-US" sz="2400"/>
              <a:t>で評価</a:t>
            </a:r>
            <a:endParaRPr kumimoji="1" lang="en-US" altLang="ja-JP" sz="2400" dirty="0"/>
          </a:p>
          <a:p>
            <a:pPr lvl="1"/>
            <a:r>
              <a:rPr lang="ja-JP" altLang="en-US" sz="2400"/>
              <a:t>ユーザビリティを測るための尺度</a:t>
            </a:r>
            <a:endParaRPr lang="en-US" altLang="ja-JP" sz="2400" dirty="0"/>
          </a:p>
          <a:p>
            <a:pPr lvl="1"/>
            <a:r>
              <a:rPr lang="en-US" altLang="ja-JP" sz="2400" dirty="0"/>
              <a:t>5</a:t>
            </a:r>
            <a:r>
              <a:rPr lang="ja-JP" altLang="en-US" sz="2400"/>
              <a:t>段階で回答する</a:t>
            </a:r>
            <a:r>
              <a:rPr kumimoji="1" lang="en-US" altLang="ja-JP" sz="2400" dirty="0"/>
              <a:t>10</a:t>
            </a:r>
            <a:r>
              <a:rPr kumimoji="1" lang="ja-JP" altLang="en-US" sz="2400"/>
              <a:t>の質問からなる</a:t>
            </a:r>
            <a:endParaRPr kumimoji="1" lang="en-US" altLang="ja-JP" sz="2400" dirty="0"/>
          </a:p>
          <a:p>
            <a:pPr lvl="1"/>
            <a:r>
              <a:rPr kumimoji="1" lang="en-US" altLang="ja-JP" sz="2400" dirty="0"/>
              <a:t>0〜100</a:t>
            </a:r>
            <a:r>
              <a:rPr kumimoji="1" lang="ja-JP" altLang="en-US" sz="2400"/>
              <a:t>のスコアを算出</a:t>
            </a:r>
            <a:endParaRPr kumimoji="1" lang="en-US" altLang="ja-JP" sz="2400" dirty="0"/>
          </a:p>
          <a:p>
            <a:pPr lvl="1"/>
            <a:endParaRPr lang="en-US" altLang="ja-JP" sz="2000" dirty="0"/>
          </a:p>
          <a:p>
            <a:r>
              <a:rPr kumimoji="1" lang="ja-JP" altLang="en-US" sz="2400"/>
              <a:t>自由記述：各ツールに対し，便利だった点，</a:t>
            </a:r>
            <a:br>
              <a:rPr kumimoji="1" lang="en-US" altLang="ja-JP" sz="2400" dirty="0"/>
            </a:br>
            <a:r>
              <a:rPr kumimoji="1" lang="ja-JP" altLang="en-US" sz="2400"/>
              <a:t>不便だった点などを記述してもらった</a:t>
            </a:r>
            <a:br>
              <a:rPr kumimoji="1" lang="en-US" altLang="ja-JP" sz="2400" dirty="0"/>
            </a:br>
            <a:endParaRPr kumimoji="1" lang="en-US" altLang="ja-JP" sz="2400" dirty="0"/>
          </a:p>
          <a:p>
            <a:endParaRPr kumimoji="1" lang="ja-JP" altLang="en-US" sz="2400"/>
          </a:p>
        </p:txBody>
      </p:sp>
      <p:sp>
        <p:nvSpPr>
          <p:cNvPr id="4" name="スライド番号プレースホルダー 3">
            <a:extLst>
              <a:ext uri="{FF2B5EF4-FFF2-40B4-BE49-F238E27FC236}">
                <a16:creationId xmlns:a16="http://schemas.microsoft.com/office/drawing/2014/main" id="{FFF34CA5-43EB-BFFA-A91C-D4015CBE8881}"/>
              </a:ext>
            </a:extLst>
          </p:cNvPr>
          <p:cNvSpPr>
            <a:spLocks noGrp="1"/>
          </p:cNvSpPr>
          <p:nvPr>
            <p:ph type="sldNum" sz="quarter" idx="12"/>
          </p:nvPr>
        </p:nvSpPr>
        <p:spPr/>
        <p:txBody>
          <a:bodyPr/>
          <a:lstStyle/>
          <a:p>
            <a:pPr>
              <a:defRPr/>
            </a:pPr>
            <a:fld id="{B12562F3-4A2F-4E07-B7D3-3E764FB0DEC6}" type="slidenum">
              <a:rPr lang="en-US" altLang="ja-JP" smtClean="0"/>
              <a:pPr>
                <a:defRPr/>
              </a:pPr>
              <a:t>16</a:t>
            </a:fld>
            <a:endParaRPr lang="en-US" altLang="ja-JP" dirty="0"/>
          </a:p>
        </p:txBody>
      </p:sp>
      <p:sp>
        <p:nvSpPr>
          <p:cNvPr id="5" name="日付プレースホルダー 4">
            <a:extLst>
              <a:ext uri="{FF2B5EF4-FFF2-40B4-BE49-F238E27FC236}">
                <a16:creationId xmlns:a16="http://schemas.microsoft.com/office/drawing/2014/main" id="{5DD79990-0B80-1938-45EA-914E536C3301}"/>
              </a:ext>
            </a:extLst>
          </p:cNvPr>
          <p:cNvSpPr>
            <a:spLocks noGrp="1"/>
          </p:cNvSpPr>
          <p:nvPr>
            <p:ph type="dt" sz="half" idx="10"/>
          </p:nvPr>
        </p:nvSpPr>
        <p:spPr/>
        <p:txBody>
          <a:bodyPr/>
          <a:lstStyle/>
          <a:p>
            <a:pPr>
              <a:defRPr/>
            </a:pPr>
            <a:r>
              <a:rPr lang="en-US" altLang="ja-JP"/>
              <a:t>Feb/14/2023</a:t>
            </a:r>
            <a:endParaRPr lang="en-US" altLang="ja-JP" dirty="0"/>
          </a:p>
        </p:txBody>
      </p:sp>
      <p:sp>
        <p:nvSpPr>
          <p:cNvPr id="6" name="テキスト ボックス 5">
            <a:extLst>
              <a:ext uri="{FF2B5EF4-FFF2-40B4-BE49-F238E27FC236}">
                <a16:creationId xmlns:a16="http://schemas.microsoft.com/office/drawing/2014/main" id="{6342B12D-CD54-412C-79D8-D08B5421BF0B}"/>
              </a:ext>
            </a:extLst>
          </p:cNvPr>
          <p:cNvSpPr txBox="1"/>
          <p:nvPr/>
        </p:nvSpPr>
        <p:spPr>
          <a:xfrm>
            <a:off x="457200" y="5960241"/>
            <a:ext cx="8282279" cy="253916"/>
          </a:xfrm>
          <a:prstGeom prst="rect">
            <a:avLst/>
          </a:prstGeom>
          <a:noFill/>
        </p:spPr>
        <p:txBody>
          <a:bodyPr wrap="square" rtlCol="0">
            <a:spAutoFit/>
          </a:bodyPr>
          <a:lstStyle/>
          <a:p>
            <a:pPr marL="0" indent="0">
              <a:buNone/>
            </a:pPr>
            <a:r>
              <a:rPr lang="en" altLang="ja-JP" sz="1050" dirty="0">
                <a:ea typeface="Tahoma" panose="020B0604030504040204" pitchFamily="34" charset="0"/>
                <a:cs typeface="Tahoma" panose="020B0604030504040204" pitchFamily="34" charset="0"/>
              </a:rPr>
              <a:t>[5]</a:t>
            </a:r>
            <a:r>
              <a:rPr lang="en" altLang="ja-JP" sz="1050" dirty="0">
                <a:latin typeface="+mn-ea"/>
                <a:ea typeface="+mn-ea"/>
              </a:rPr>
              <a:t> J. Brooke: “SUS: A ‘quick and dirty’ usability scale”, </a:t>
            </a:r>
            <a:r>
              <a:rPr lang="en" altLang="ja-JP" sz="1050" i="1" dirty="0">
                <a:latin typeface="+mn-ea"/>
                <a:ea typeface="+mn-ea"/>
              </a:rPr>
              <a:t>Usability Evaluation In Industry</a:t>
            </a:r>
            <a:r>
              <a:rPr lang="en" altLang="ja-JP" sz="1050" dirty="0">
                <a:latin typeface="+mn-ea"/>
                <a:ea typeface="+mn-ea"/>
              </a:rPr>
              <a:t>, 1996.</a:t>
            </a:r>
            <a:endParaRPr kumimoji="1" lang="ja-JP" altLang="en-US" sz="1050">
              <a:latin typeface="+mn-ea"/>
              <a:ea typeface="+mn-ea"/>
            </a:endParaRPr>
          </a:p>
        </p:txBody>
      </p:sp>
    </p:spTree>
    <p:extLst>
      <p:ext uri="{BB962C8B-B14F-4D97-AF65-F5344CB8AC3E}">
        <p14:creationId xmlns:p14="http://schemas.microsoft.com/office/powerpoint/2010/main" val="2341207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715B97E-20ED-01BB-7F5E-3DFA95C04BA6}"/>
              </a:ext>
            </a:extLst>
          </p:cNvPr>
          <p:cNvSpPr>
            <a:spLocks noGrp="1"/>
          </p:cNvSpPr>
          <p:nvPr>
            <p:ph idx="1"/>
          </p:nvPr>
        </p:nvSpPr>
        <p:spPr/>
        <p:txBody>
          <a:bodyPr/>
          <a:lstStyle/>
          <a:p>
            <a:r>
              <a:rPr kumimoji="1" lang="en-US" altLang="ja-JP" sz="2400" dirty="0" err="1"/>
              <a:t>JCompaths</a:t>
            </a:r>
            <a:r>
              <a:rPr kumimoji="1" lang="ja-JP" altLang="en-US" sz="2400"/>
              <a:t>と他のツールとの間</a:t>
            </a:r>
            <a:r>
              <a:rPr lang="ja-JP" altLang="en-US" sz="2400"/>
              <a:t>で，平均値に</a:t>
            </a:r>
            <a:br>
              <a:rPr lang="en-US" altLang="ja-JP" sz="2400" dirty="0"/>
            </a:br>
            <a:r>
              <a:rPr lang="ja-JP" altLang="en-US" sz="2400"/>
              <a:t>統計的な有意差はなかった（有意水準</a:t>
            </a:r>
            <a:r>
              <a:rPr lang="en-US" altLang="ja-JP" sz="2400" dirty="0"/>
              <a:t>5%</a:t>
            </a:r>
            <a:r>
              <a:rPr lang="ja-JP" altLang="en-US" sz="2400"/>
              <a:t>）</a:t>
            </a:r>
            <a:endParaRPr kumimoji="1" lang="ja-JP" altLang="en-US" sz="2400"/>
          </a:p>
        </p:txBody>
      </p:sp>
      <p:sp>
        <p:nvSpPr>
          <p:cNvPr id="4" name="スライド番号プレースホルダー 3">
            <a:extLst>
              <a:ext uri="{FF2B5EF4-FFF2-40B4-BE49-F238E27FC236}">
                <a16:creationId xmlns:a16="http://schemas.microsoft.com/office/drawing/2014/main" id="{48D74527-0419-CC69-D98E-49D1A4E5CFC0}"/>
              </a:ext>
            </a:extLst>
          </p:cNvPr>
          <p:cNvSpPr>
            <a:spLocks noGrp="1"/>
          </p:cNvSpPr>
          <p:nvPr>
            <p:ph type="sldNum" sz="quarter" idx="12"/>
          </p:nvPr>
        </p:nvSpPr>
        <p:spPr/>
        <p:txBody>
          <a:bodyPr/>
          <a:lstStyle/>
          <a:p>
            <a:pPr>
              <a:defRPr/>
            </a:pPr>
            <a:fld id="{B12562F3-4A2F-4E07-B7D3-3E764FB0DEC6}" type="slidenum">
              <a:rPr lang="en-US" altLang="ja-JP" smtClean="0"/>
              <a:pPr>
                <a:defRPr/>
              </a:pPr>
              <a:t>17</a:t>
            </a:fld>
            <a:endParaRPr lang="en-US" altLang="ja-JP" dirty="0"/>
          </a:p>
        </p:txBody>
      </p:sp>
      <p:sp>
        <p:nvSpPr>
          <p:cNvPr id="5" name="日付プレースホルダー 4">
            <a:extLst>
              <a:ext uri="{FF2B5EF4-FFF2-40B4-BE49-F238E27FC236}">
                <a16:creationId xmlns:a16="http://schemas.microsoft.com/office/drawing/2014/main" id="{EF8BA2FE-93D5-EE9D-3D31-9A74808EDED6}"/>
              </a:ext>
            </a:extLst>
          </p:cNvPr>
          <p:cNvSpPr>
            <a:spLocks noGrp="1"/>
          </p:cNvSpPr>
          <p:nvPr>
            <p:ph type="dt" sz="half" idx="10"/>
          </p:nvPr>
        </p:nvSpPr>
        <p:spPr/>
        <p:txBody>
          <a:bodyPr/>
          <a:lstStyle/>
          <a:p>
            <a:pPr>
              <a:defRPr/>
            </a:pPr>
            <a:r>
              <a:rPr lang="en-US" altLang="ja-JP"/>
              <a:t>Feb/14/2023</a:t>
            </a:r>
            <a:endParaRPr lang="en-US" altLang="ja-JP" dirty="0"/>
          </a:p>
        </p:txBody>
      </p:sp>
      <p:sp>
        <p:nvSpPr>
          <p:cNvPr id="6" name="タイトル 1">
            <a:extLst>
              <a:ext uri="{FF2B5EF4-FFF2-40B4-BE49-F238E27FC236}">
                <a16:creationId xmlns:a16="http://schemas.microsoft.com/office/drawing/2014/main" id="{64AD4905-447B-21C6-13A0-ADF70DC7CA84}"/>
              </a:ext>
            </a:extLst>
          </p:cNvPr>
          <p:cNvSpPr>
            <a:spLocks noGrp="1"/>
          </p:cNvSpPr>
          <p:nvPr>
            <p:ph type="title"/>
          </p:nvPr>
        </p:nvSpPr>
        <p:spPr/>
        <p:txBody>
          <a:bodyPr/>
          <a:lstStyle/>
          <a:p>
            <a:r>
              <a:rPr kumimoji="1" lang="ja-JP" altLang="en-US"/>
              <a:t>結果：</a:t>
            </a:r>
            <a:r>
              <a:rPr kumimoji="1" lang="en-US" altLang="ja-JP" dirty="0"/>
              <a:t>SUS</a:t>
            </a:r>
            <a:r>
              <a:rPr kumimoji="1" lang="ja-JP" altLang="en-US"/>
              <a:t>のスコア</a:t>
            </a:r>
          </a:p>
        </p:txBody>
      </p:sp>
      <p:graphicFrame>
        <p:nvGraphicFramePr>
          <p:cNvPr id="7" name="表 6">
            <a:extLst>
              <a:ext uri="{FF2B5EF4-FFF2-40B4-BE49-F238E27FC236}">
                <a16:creationId xmlns:a16="http://schemas.microsoft.com/office/drawing/2014/main" id="{2AC7D50F-16E1-9B4C-7B74-91767D5E6597}"/>
              </a:ext>
            </a:extLst>
          </p:cNvPr>
          <p:cNvGraphicFramePr>
            <a:graphicFrameLocks/>
          </p:cNvGraphicFramePr>
          <p:nvPr>
            <p:extLst>
              <p:ext uri="{D42A27DB-BD31-4B8C-83A1-F6EECF244321}">
                <p14:modId xmlns:p14="http://schemas.microsoft.com/office/powerpoint/2010/main" val="3985084982"/>
              </p:ext>
            </p:extLst>
          </p:nvPr>
        </p:nvGraphicFramePr>
        <p:xfrm>
          <a:off x="1700333" y="2551308"/>
          <a:ext cx="4935552" cy="720000"/>
        </p:xfrm>
        <a:graphic>
          <a:graphicData uri="http://schemas.openxmlformats.org/drawingml/2006/table">
            <a:tbl>
              <a:tblPr firstRow="1" bandRow="1">
                <a:tableStyleId>{5C22544A-7EE6-4342-B048-85BDC9FD1C3A}</a:tableStyleId>
              </a:tblPr>
              <a:tblGrid>
                <a:gridCol w="995099">
                  <a:extLst>
                    <a:ext uri="{9D8B030D-6E8A-4147-A177-3AD203B41FA5}">
                      <a16:colId xmlns:a16="http://schemas.microsoft.com/office/drawing/2014/main" val="3844804265"/>
                    </a:ext>
                  </a:extLst>
                </a:gridCol>
                <a:gridCol w="1280447">
                  <a:extLst>
                    <a:ext uri="{9D8B030D-6E8A-4147-A177-3AD203B41FA5}">
                      <a16:colId xmlns:a16="http://schemas.microsoft.com/office/drawing/2014/main" val="2437735200"/>
                    </a:ext>
                  </a:extLst>
                </a:gridCol>
                <a:gridCol w="1330003">
                  <a:extLst>
                    <a:ext uri="{9D8B030D-6E8A-4147-A177-3AD203B41FA5}">
                      <a16:colId xmlns:a16="http://schemas.microsoft.com/office/drawing/2014/main" val="3891567249"/>
                    </a:ext>
                  </a:extLst>
                </a:gridCol>
                <a:gridCol w="1330003">
                  <a:extLst>
                    <a:ext uri="{9D8B030D-6E8A-4147-A177-3AD203B41FA5}">
                      <a16:colId xmlns:a16="http://schemas.microsoft.com/office/drawing/2014/main" val="912104332"/>
                    </a:ext>
                  </a:extLst>
                </a:gridCol>
              </a:tblGrid>
              <a:tr h="360000">
                <a:tc>
                  <a:txBody>
                    <a:bodyPr/>
                    <a:lstStyle/>
                    <a:p>
                      <a:pPr algn="ctr"/>
                      <a:endParaRPr kumimoji="1" lang="ja-JP" altLang="en-US" sz="1600" b="0">
                        <a:solidFill>
                          <a:schemeClr val="tx1">
                            <a:lumMod val="85000"/>
                            <a:lumOff val="15000"/>
                          </a:schemeClr>
                        </a:solidFill>
                        <a:latin typeface="+mn-ea"/>
                        <a:ea typeface="+mn-ea"/>
                      </a:endParaRP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err="1">
                          <a:solidFill>
                            <a:schemeClr val="tx1">
                              <a:lumMod val="85000"/>
                              <a:lumOff val="15000"/>
                            </a:schemeClr>
                          </a:solidFill>
                          <a:latin typeface="+mn-ea"/>
                          <a:ea typeface="+mn-ea"/>
                        </a:rPr>
                        <a:t>JCompaths</a:t>
                      </a:r>
                      <a:endParaRPr kumimoji="1" lang="ja-JP" altLang="en-US" sz="1600" b="0">
                        <a:solidFill>
                          <a:schemeClr val="tx1">
                            <a:lumMod val="85000"/>
                            <a:lumOff val="15000"/>
                          </a:schemeClr>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ED7EE"/>
                    </a:solidFill>
                  </a:tcPr>
                </a:tc>
                <a:tc>
                  <a:txBody>
                    <a:bodyPr/>
                    <a:lstStyle/>
                    <a:p>
                      <a:pPr algn="ctr"/>
                      <a:r>
                        <a:rPr kumimoji="1" lang="en-US" altLang="ja-JP" sz="1600" b="0" dirty="0" err="1">
                          <a:solidFill>
                            <a:schemeClr val="tx1">
                              <a:lumMod val="85000"/>
                              <a:lumOff val="15000"/>
                            </a:schemeClr>
                          </a:solidFill>
                          <a:latin typeface="+mn-ea"/>
                          <a:ea typeface="+mn-ea"/>
                        </a:rPr>
                        <a:t>didiffff</a:t>
                      </a:r>
                      <a:endParaRPr kumimoji="1" lang="ja-JP" altLang="en-US" sz="1600" b="0">
                        <a:solidFill>
                          <a:schemeClr val="tx1">
                            <a:lumMod val="85000"/>
                            <a:lumOff val="15000"/>
                          </a:schemeClr>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C5E1B4"/>
                    </a:solidFill>
                  </a:tcPr>
                </a:tc>
                <a:tc>
                  <a:txBody>
                    <a:bodyPr/>
                    <a:lstStyle/>
                    <a:p>
                      <a:pPr algn="ctr"/>
                      <a:r>
                        <a:rPr kumimoji="1" lang="en-US" altLang="ja-JP" sz="1600" b="0" dirty="0">
                          <a:solidFill>
                            <a:schemeClr val="tx1">
                              <a:lumMod val="85000"/>
                              <a:lumOff val="15000"/>
                            </a:schemeClr>
                          </a:solidFill>
                          <a:latin typeface="+mn-ea"/>
                          <a:ea typeface="+mn-ea"/>
                        </a:rPr>
                        <a:t>GitHub</a:t>
                      </a:r>
                      <a:endParaRPr kumimoji="1" lang="ja-JP" altLang="en-US" sz="1600" b="0">
                        <a:solidFill>
                          <a:schemeClr val="tx1">
                            <a:lumMod val="85000"/>
                            <a:lumOff val="15000"/>
                          </a:schemeClr>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FABAB"/>
                    </a:solidFill>
                  </a:tcPr>
                </a:tc>
                <a:extLst>
                  <a:ext uri="{0D108BD9-81ED-4DB2-BD59-A6C34878D82A}">
                    <a16:rowId xmlns:a16="http://schemas.microsoft.com/office/drawing/2014/main" val="88066718"/>
                  </a:ext>
                </a:extLst>
              </a:tr>
              <a:tr h="360000">
                <a:tc>
                  <a:txBody>
                    <a:bodyPr/>
                    <a:lstStyle/>
                    <a:p>
                      <a:pPr algn="ctr"/>
                      <a:r>
                        <a:rPr kumimoji="1" lang="ja-JP" altLang="en-US" sz="1600" b="0">
                          <a:solidFill>
                            <a:schemeClr val="tx1">
                              <a:lumMod val="85000"/>
                              <a:lumOff val="15000"/>
                            </a:schemeClr>
                          </a:solidFill>
                          <a:latin typeface="+mn-ea"/>
                          <a:ea typeface="+mn-ea"/>
                        </a:rPr>
                        <a:t>平均値</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b="0" dirty="0">
                          <a:solidFill>
                            <a:schemeClr val="tx1">
                              <a:lumMod val="85000"/>
                              <a:lumOff val="15000"/>
                            </a:schemeClr>
                          </a:solidFill>
                          <a:latin typeface="+mn-ea"/>
                          <a:ea typeface="+mn-ea"/>
                        </a:rPr>
                        <a:t>63.25</a:t>
                      </a:r>
                      <a:endParaRPr kumimoji="1" lang="ja-JP" altLang="en-US" sz="1600" b="0">
                        <a:solidFill>
                          <a:schemeClr val="tx1">
                            <a:lumMod val="85000"/>
                            <a:lumOff val="15000"/>
                          </a:schemeClr>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b="0" dirty="0">
                          <a:solidFill>
                            <a:schemeClr val="tx1">
                              <a:lumMod val="85000"/>
                              <a:lumOff val="15000"/>
                            </a:schemeClr>
                          </a:solidFill>
                          <a:latin typeface="+mn-ea"/>
                          <a:ea typeface="+mn-ea"/>
                        </a:rPr>
                        <a:t>60.5</a:t>
                      </a:r>
                      <a:endParaRPr kumimoji="1" lang="ja-JP" altLang="en-US" sz="1600" b="0">
                        <a:solidFill>
                          <a:schemeClr val="tx1">
                            <a:lumMod val="85000"/>
                            <a:lumOff val="15000"/>
                          </a:schemeClr>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600" b="0" dirty="0">
                          <a:solidFill>
                            <a:schemeClr val="tx1">
                              <a:lumMod val="85000"/>
                              <a:lumOff val="15000"/>
                            </a:schemeClr>
                          </a:solidFill>
                          <a:latin typeface="+mn-ea"/>
                          <a:ea typeface="+mn-ea"/>
                        </a:rPr>
                        <a:t>72</a:t>
                      </a:r>
                      <a:endParaRPr kumimoji="1" lang="ja-JP" altLang="en-US" sz="1600" b="0">
                        <a:solidFill>
                          <a:schemeClr val="tx1">
                            <a:lumMod val="85000"/>
                            <a:lumOff val="15000"/>
                          </a:schemeClr>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0944983"/>
                  </a:ext>
                </a:extLst>
              </a:tr>
            </a:tbl>
          </a:graphicData>
        </a:graphic>
      </p:graphicFrame>
      <p:sp>
        <p:nvSpPr>
          <p:cNvPr id="10" name="テキスト ボックス 9">
            <a:extLst>
              <a:ext uri="{FF2B5EF4-FFF2-40B4-BE49-F238E27FC236}">
                <a16:creationId xmlns:a16="http://schemas.microsoft.com/office/drawing/2014/main" id="{5DCF16D5-3694-7005-EB96-65B2373C148D}"/>
              </a:ext>
            </a:extLst>
          </p:cNvPr>
          <p:cNvSpPr txBox="1"/>
          <p:nvPr/>
        </p:nvSpPr>
        <p:spPr>
          <a:xfrm>
            <a:off x="6791170" y="5794673"/>
            <a:ext cx="1884518" cy="461665"/>
          </a:xfrm>
          <a:prstGeom prst="rect">
            <a:avLst/>
          </a:prstGeom>
          <a:noFill/>
        </p:spPr>
        <p:txBody>
          <a:bodyPr wrap="square" rtlCol="0">
            <a:spAutoFit/>
          </a:bodyPr>
          <a:lstStyle/>
          <a:p>
            <a:r>
              <a:rPr kumimoji="1" lang="en-US" altLang="ja-JP" dirty="0">
                <a:latin typeface="+mn-ea"/>
                <a:ea typeface="+mn-ea"/>
              </a:rPr>
              <a:t>※</a:t>
            </a:r>
            <a:r>
              <a:rPr kumimoji="1" lang="ja-JP" altLang="en-US">
                <a:latin typeface="+mn-ea"/>
                <a:ea typeface="+mn-ea"/>
              </a:rPr>
              <a:t>最大で</a:t>
            </a:r>
            <a:r>
              <a:rPr lang="en-US" altLang="ja-JP" dirty="0">
                <a:latin typeface="+mn-ea"/>
                <a:ea typeface="+mn-ea"/>
              </a:rPr>
              <a:t>100</a:t>
            </a:r>
            <a:endParaRPr kumimoji="1" lang="ja-JP" altLang="en-US">
              <a:latin typeface="+mn-ea"/>
              <a:ea typeface="+mn-ea"/>
            </a:endParaRPr>
          </a:p>
        </p:txBody>
      </p:sp>
      <p:pic>
        <p:nvPicPr>
          <p:cNvPr id="8" name="図 7" descr="グラフ, 箱ひげ図&#10;&#10;自動的に生成された説明">
            <a:extLst>
              <a:ext uri="{FF2B5EF4-FFF2-40B4-BE49-F238E27FC236}">
                <a16:creationId xmlns:a16="http://schemas.microsoft.com/office/drawing/2014/main" id="{47511F8C-6852-A6D3-28C2-7AAE5B24F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118" y="3362326"/>
            <a:ext cx="4710652" cy="3154362"/>
          </a:xfrm>
          <a:prstGeom prst="rect">
            <a:avLst/>
          </a:prstGeom>
        </p:spPr>
      </p:pic>
    </p:spTree>
    <p:extLst>
      <p:ext uri="{BB962C8B-B14F-4D97-AF65-F5344CB8AC3E}">
        <p14:creationId xmlns:p14="http://schemas.microsoft.com/office/powerpoint/2010/main" val="229084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BBC290-EB01-FB5F-B73C-444EE537E749}"/>
              </a:ext>
            </a:extLst>
          </p:cNvPr>
          <p:cNvSpPr>
            <a:spLocks noGrp="1"/>
          </p:cNvSpPr>
          <p:nvPr>
            <p:ph type="title"/>
          </p:nvPr>
        </p:nvSpPr>
        <p:spPr/>
        <p:txBody>
          <a:bodyPr/>
          <a:lstStyle/>
          <a:p>
            <a:r>
              <a:rPr kumimoji="1" lang="ja-JP" altLang="en-US"/>
              <a:t>結果：自由記述</a:t>
            </a:r>
          </a:p>
        </p:txBody>
      </p:sp>
      <p:sp>
        <p:nvSpPr>
          <p:cNvPr id="3" name="コンテンツ プレースホルダー 2">
            <a:extLst>
              <a:ext uri="{FF2B5EF4-FFF2-40B4-BE49-F238E27FC236}">
                <a16:creationId xmlns:a16="http://schemas.microsoft.com/office/drawing/2014/main" id="{7194E067-1484-E344-9D66-8BB30F3E0C78}"/>
              </a:ext>
            </a:extLst>
          </p:cNvPr>
          <p:cNvSpPr>
            <a:spLocks noGrp="1"/>
          </p:cNvSpPr>
          <p:nvPr>
            <p:ph idx="1"/>
          </p:nvPr>
        </p:nvSpPr>
        <p:spPr/>
        <p:txBody>
          <a:bodyPr/>
          <a:lstStyle/>
          <a:p>
            <a:r>
              <a:rPr kumimoji="1" lang="en-US" altLang="ja-JP" sz="2400" dirty="0" err="1">
                <a:latin typeface="+mn-ea"/>
                <a:ea typeface="+mn-ea"/>
              </a:rPr>
              <a:t>JCompaths</a:t>
            </a:r>
            <a:r>
              <a:rPr kumimoji="1" lang="en-US" altLang="ja-JP" sz="2400" dirty="0">
                <a:latin typeface="+mn-ea"/>
                <a:ea typeface="+mn-ea"/>
              </a:rPr>
              <a:t> </a:t>
            </a:r>
            <a:r>
              <a:rPr kumimoji="1" lang="ja-JP" altLang="en-US" sz="2400">
                <a:latin typeface="+mn-ea"/>
                <a:ea typeface="+mn-ea"/>
              </a:rPr>
              <a:t>独自の機能がタスクに役立った</a:t>
            </a:r>
            <a:r>
              <a:rPr lang="ja-JP" altLang="en-US" sz="2400"/>
              <a:t>という</a:t>
            </a:r>
            <a:br>
              <a:rPr lang="en-US" altLang="ja-JP" sz="2400" dirty="0"/>
            </a:br>
            <a:r>
              <a:rPr lang="ja-JP" altLang="en-US" sz="2400"/>
              <a:t>記述が多く見られた</a:t>
            </a:r>
            <a:endParaRPr lang="en-US" altLang="ja-JP" sz="2400" dirty="0"/>
          </a:p>
          <a:p>
            <a:pPr lvl="1"/>
            <a:r>
              <a:rPr lang="ja-JP" altLang="en-US" sz="2000"/>
              <a:t>メソッドの実行ごとの比較</a:t>
            </a:r>
            <a:endParaRPr lang="en-US" altLang="ja-JP" sz="2000" dirty="0"/>
          </a:p>
          <a:p>
            <a:pPr lvl="1"/>
            <a:r>
              <a:rPr lang="ja-JP" altLang="en-US" sz="2000"/>
              <a:t>実行経路の表示</a:t>
            </a:r>
            <a:endParaRPr lang="en-US" altLang="ja-JP" sz="2000" dirty="0"/>
          </a:p>
          <a:p>
            <a:pPr marL="0" indent="0">
              <a:buNone/>
            </a:pPr>
            <a:endParaRPr kumimoji="1" lang="ja-JP" altLang="en-US" sz="2400"/>
          </a:p>
        </p:txBody>
      </p:sp>
      <p:sp>
        <p:nvSpPr>
          <p:cNvPr id="4" name="スライド番号プレースホルダー 3">
            <a:extLst>
              <a:ext uri="{FF2B5EF4-FFF2-40B4-BE49-F238E27FC236}">
                <a16:creationId xmlns:a16="http://schemas.microsoft.com/office/drawing/2014/main" id="{18C7B4C0-6B7E-C326-5651-A83FA2DBB70E}"/>
              </a:ext>
            </a:extLst>
          </p:cNvPr>
          <p:cNvSpPr>
            <a:spLocks noGrp="1"/>
          </p:cNvSpPr>
          <p:nvPr>
            <p:ph type="sldNum" sz="quarter" idx="12"/>
          </p:nvPr>
        </p:nvSpPr>
        <p:spPr/>
        <p:txBody>
          <a:bodyPr/>
          <a:lstStyle/>
          <a:p>
            <a:pPr>
              <a:defRPr/>
            </a:pPr>
            <a:fld id="{B12562F3-4A2F-4E07-B7D3-3E764FB0DEC6}" type="slidenum">
              <a:rPr lang="en-US" altLang="ja-JP" smtClean="0"/>
              <a:pPr>
                <a:defRPr/>
              </a:pPr>
              <a:t>18</a:t>
            </a:fld>
            <a:endParaRPr lang="en-US" altLang="ja-JP" dirty="0"/>
          </a:p>
        </p:txBody>
      </p:sp>
      <p:sp>
        <p:nvSpPr>
          <p:cNvPr id="5" name="日付プレースホルダー 4">
            <a:extLst>
              <a:ext uri="{FF2B5EF4-FFF2-40B4-BE49-F238E27FC236}">
                <a16:creationId xmlns:a16="http://schemas.microsoft.com/office/drawing/2014/main" id="{2ACC5FB2-BECE-6633-A39F-824F0D51B3B9}"/>
              </a:ext>
            </a:extLst>
          </p:cNvPr>
          <p:cNvSpPr>
            <a:spLocks noGrp="1"/>
          </p:cNvSpPr>
          <p:nvPr>
            <p:ph type="dt" sz="half" idx="10"/>
          </p:nvPr>
        </p:nvSpPr>
        <p:spPr/>
        <p:txBody>
          <a:bodyPr/>
          <a:lstStyle/>
          <a:p>
            <a:pPr>
              <a:defRPr/>
            </a:pPr>
            <a:r>
              <a:rPr lang="en-US" altLang="ja-JP"/>
              <a:t>Feb/14/2023</a:t>
            </a:r>
            <a:endParaRPr lang="en-US" altLang="ja-JP" dirty="0"/>
          </a:p>
        </p:txBody>
      </p:sp>
      <p:sp>
        <p:nvSpPr>
          <p:cNvPr id="6" name="テキスト ボックス 5">
            <a:extLst>
              <a:ext uri="{FF2B5EF4-FFF2-40B4-BE49-F238E27FC236}">
                <a16:creationId xmlns:a16="http://schemas.microsoft.com/office/drawing/2014/main" id="{FF12AA70-AABC-AC30-6213-346066F65995}"/>
              </a:ext>
            </a:extLst>
          </p:cNvPr>
          <p:cNvSpPr txBox="1"/>
          <p:nvPr/>
        </p:nvSpPr>
        <p:spPr>
          <a:xfrm>
            <a:off x="778717" y="3582349"/>
            <a:ext cx="7575453" cy="2096984"/>
          </a:xfrm>
          <a:prstGeom prst="rect">
            <a:avLst/>
          </a:prstGeom>
          <a:noFill/>
          <a:ln w="12700">
            <a:solidFill>
              <a:schemeClr val="bg2"/>
            </a:solidFill>
          </a:ln>
        </p:spPr>
        <p:txBody>
          <a:bodyPr wrap="square" rtlCol="0">
            <a:spAutoFit/>
          </a:bodyPr>
          <a:lstStyle/>
          <a:p>
            <a:pPr>
              <a:lnSpc>
                <a:spcPct val="120000"/>
              </a:lnSpc>
            </a:pPr>
            <a:r>
              <a:rPr kumimoji="1" lang="ja-JP" altLang="en-US" sz="2000" u="sng">
                <a:latin typeface="+mn-ea"/>
                <a:ea typeface="+mn-ea"/>
              </a:rPr>
              <a:t>実際の記述の抜粋</a:t>
            </a:r>
            <a:endParaRPr kumimoji="1" lang="en-US" altLang="ja-JP" sz="2000" u="sng" dirty="0">
              <a:latin typeface="+mn-ea"/>
              <a:ea typeface="+mn-ea"/>
            </a:endParaRPr>
          </a:p>
          <a:p>
            <a:pPr marL="342900" indent="-342900">
              <a:lnSpc>
                <a:spcPct val="120000"/>
              </a:lnSpc>
              <a:buFont typeface="Wingdings" pitchFamily="2" charset="2"/>
              <a:buChar char="p"/>
            </a:pPr>
            <a:r>
              <a:rPr kumimoji="1" lang="ja-JP" altLang="en-US" sz="1800">
                <a:latin typeface="+mn-ea"/>
                <a:ea typeface="+mn-ea"/>
              </a:rPr>
              <a:t>実行ごとのトレースがすぐ理解できたのが便利だと感じた</a:t>
            </a:r>
            <a:endParaRPr kumimoji="1" lang="en-US" altLang="ja-JP" sz="1800" dirty="0">
              <a:latin typeface="+mn-ea"/>
              <a:ea typeface="+mn-ea"/>
            </a:endParaRPr>
          </a:p>
          <a:p>
            <a:pPr marL="342900" indent="-342900">
              <a:lnSpc>
                <a:spcPct val="120000"/>
              </a:lnSpc>
              <a:buFont typeface="Wingdings" pitchFamily="2" charset="2"/>
              <a:buChar char="p"/>
            </a:pPr>
            <a:r>
              <a:rPr kumimoji="1" lang="ja-JP" altLang="en-US" sz="1800">
                <a:latin typeface="+mn-ea"/>
                <a:ea typeface="+mn-ea"/>
              </a:rPr>
              <a:t>実行経路の違いを可視化することで頭でやるよりも考えること</a:t>
            </a:r>
            <a:r>
              <a:rPr lang="ja-JP" altLang="en-US" sz="1800">
                <a:latin typeface="+mn-ea"/>
                <a:ea typeface="+mn-ea"/>
              </a:rPr>
              <a:t>が</a:t>
            </a:r>
            <a:br>
              <a:rPr lang="en-US" altLang="ja-JP" sz="1800" dirty="0">
                <a:latin typeface="+mn-ea"/>
                <a:ea typeface="+mn-ea"/>
              </a:rPr>
            </a:br>
            <a:r>
              <a:rPr kumimoji="1" lang="ja-JP" altLang="en-US" sz="1800">
                <a:latin typeface="+mn-ea"/>
                <a:ea typeface="+mn-ea"/>
              </a:rPr>
              <a:t>少くて良い</a:t>
            </a:r>
            <a:endParaRPr kumimoji="1" lang="en-US" altLang="ja-JP" sz="1800" dirty="0">
              <a:latin typeface="+mn-ea"/>
              <a:ea typeface="+mn-ea"/>
            </a:endParaRPr>
          </a:p>
          <a:p>
            <a:pPr marL="342900" indent="-342900">
              <a:lnSpc>
                <a:spcPct val="120000"/>
              </a:lnSpc>
              <a:buFont typeface="Wingdings" pitchFamily="2" charset="2"/>
              <a:buChar char="p"/>
            </a:pPr>
            <a:r>
              <a:rPr kumimoji="1" lang="ja-JP" altLang="en-US" sz="1800">
                <a:latin typeface="+mn-ea"/>
                <a:ea typeface="+mn-ea"/>
              </a:rPr>
              <a:t>繰り返しの処理でどの行が実行されたかが表示されているのは，</a:t>
            </a:r>
            <a:br>
              <a:rPr kumimoji="1" lang="en-US" altLang="ja-JP" sz="1800" dirty="0">
                <a:latin typeface="+mn-ea"/>
                <a:ea typeface="+mn-ea"/>
              </a:rPr>
            </a:br>
            <a:r>
              <a:rPr kumimoji="1" lang="ja-JP" altLang="en-US" sz="1800">
                <a:latin typeface="+mn-ea"/>
                <a:ea typeface="+mn-ea"/>
              </a:rPr>
              <a:t>コードの動きの変化を理解する大きな助けになると思いました</a:t>
            </a:r>
          </a:p>
        </p:txBody>
      </p:sp>
    </p:spTree>
    <p:extLst>
      <p:ext uri="{BB962C8B-B14F-4D97-AF65-F5344CB8AC3E}">
        <p14:creationId xmlns:p14="http://schemas.microsoft.com/office/powerpoint/2010/main" val="3772422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D91FC7-D8C8-4039-3B74-424103297130}"/>
              </a:ext>
            </a:extLst>
          </p:cNvPr>
          <p:cNvSpPr>
            <a:spLocks noGrp="1"/>
          </p:cNvSpPr>
          <p:nvPr>
            <p:ph type="title"/>
          </p:nvPr>
        </p:nvSpPr>
        <p:spPr/>
        <p:txBody>
          <a:bodyPr/>
          <a:lstStyle/>
          <a:p>
            <a:r>
              <a:rPr kumimoji="1" lang="ja-JP" altLang="en-US"/>
              <a:t>まとめと今後の課題</a:t>
            </a:r>
          </a:p>
        </p:txBody>
      </p:sp>
      <p:sp>
        <p:nvSpPr>
          <p:cNvPr id="3" name="コンテンツ プレースホルダー 2">
            <a:extLst>
              <a:ext uri="{FF2B5EF4-FFF2-40B4-BE49-F238E27FC236}">
                <a16:creationId xmlns:a16="http://schemas.microsoft.com/office/drawing/2014/main" id="{BFF2E976-B6AD-95B2-4948-8E3E8F250FD4}"/>
              </a:ext>
            </a:extLst>
          </p:cNvPr>
          <p:cNvSpPr>
            <a:spLocks noGrp="1"/>
          </p:cNvSpPr>
          <p:nvPr>
            <p:ph idx="1"/>
          </p:nvPr>
        </p:nvSpPr>
        <p:spPr/>
        <p:txBody>
          <a:bodyPr/>
          <a:lstStyle/>
          <a:p>
            <a:r>
              <a:rPr lang="ja-JP" altLang="en-US" sz="2400"/>
              <a:t>コードの変更前後でのメソッドの実行の変化を可視化</a:t>
            </a:r>
            <a:br>
              <a:rPr lang="en-US" altLang="ja-JP" sz="2400" dirty="0"/>
            </a:br>
            <a:r>
              <a:rPr lang="ja-JP" altLang="en-US" sz="2400"/>
              <a:t>するツール</a:t>
            </a:r>
            <a:r>
              <a:rPr lang="en-US" altLang="ja-JP" sz="2400" dirty="0"/>
              <a:t> </a:t>
            </a:r>
            <a:r>
              <a:rPr lang="en-US" altLang="ja-JP" sz="2400" dirty="0" err="1"/>
              <a:t>JCompaths</a:t>
            </a:r>
            <a:r>
              <a:rPr lang="ja-JP" altLang="en-US" sz="2400"/>
              <a:t>を作成</a:t>
            </a:r>
            <a:endParaRPr lang="en-US" altLang="ja-JP" sz="2400" dirty="0"/>
          </a:p>
          <a:p>
            <a:pPr lvl="1"/>
            <a:r>
              <a:rPr lang="ja-JP" altLang="en-US" sz="2000"/>
              <a:t>メソッドの実行ごとにトレースを比較</a:t>
            </a:r>
            <a:endParaRPr lang="en-US" altLang="ja-JP" sz="2000" dirty="0"/>
          </a:p>
          <a:p>
            <a:pPr lvl="1"/>
            <a:r>
              <a:rPr lang="ja-JP" altLang="en-US" sz="2000"/>
              <a:t>矩形により実行経路を表示</a:t>
            </a:r>
            <a:endParaRPr lang="en-US" altLang="ja-JP" sz="2000" dirty="0"/>
          </a:p>
          <a:p>
            <a:pPr lvl="2">
              <a:buFont typeface="Wingdings" pitchFamily="2" charset="2"/>
              <a:buChar char="Ø"/>
            </a:pPr>
            <a:endParaRPr lang="en-US" altLang="ja-JP" sz="1200" dirty="0"/>
          </a:p>
          <a:p>
            <a:r>
              <a:rPr lang="en-US" altLang="ja-JP" sz="2400" dirty="0" err="1"/>
              <a:t>JCompaths</a:t>
            </a:r>
            <a:r>
              <a:rPr lang="ja-JP" altLang="en-US" sz="2400"/>
              <a:t>を含む</a:t>
            </a:r>
            <a:r>
              <a:rPr lang="en-US" altLang="ja-JP" sz="2400" dirty="0"/>
              <a:t>3</a:t>
            </a:r>
            <a:r>
              <a:rPr lang="ja-JP" altLang="en-US" sz="2400"/>
              <a:t>つのツールを使って被験者実験を実施</a:t>
            </a:r>
            <a:endParaRPr lang="en-US" altLang="ja-JP" sz="2400" dirty="0"/>
          </a:p>
          <a:p>
            <a:pPr lvl="1"/>
            <a:r>
              <a:rPr lang="ja-JP" altLang="en-US" sz="2000"/>
              <a:t>タスクの点数・実行時間，アンケートの結果を比較</a:t>
            </a:r>
            <a:endParaRPr lang="en-US" altLang="ja-JP" sz="2000" dirty="0"/>
          </a:p>
          <a:p>
            <a:pPr lvl="1"/>
            <a:r>
              <a:rPr lang="ja-JP" altLang="en-US" sz="2000"/>
              <a:t>有意差は出なかったが，自由記述から</a:t>
            </a:r>
            <a:r>
              <a:rPr lang="en-US" altLang="ja-JP" sz="2000" dirty="0" err="1"/>
              <a:t>JCompaths</a:t>
            </a:r>
            <a:r>
              <a:rPr lang="ja-JP" altLang="en-US" sz="2000"/>
              <a:t>の独自機能が</a:t>
            </a:r>
            <a:br>
              <a:rPr lang="en-US" altLang="ja-JP" sz="2000" dirty="0"/>
            </a:br>
            <a:r>
              <a:rPr lang="ja-JP" altLang="en-US" sz="2000"/>
              <a:t>ユーザにとって役立つことがわかった</a:t>
            </a:r>
            <a:endParaRPr lang="en-US" altLang="ja-JP" sz="2000" dirty="0"/>
          </a:p>
          <a:p>
            <a:pPr lvl="1"/>
            <a:endParaRPr lang="en-US" altLang="ja-JP" sz="1200" dirty="0"/>
          </a:p>
          <a:p>
            <a:r>
              <a:rPr lang="ja-JP" altLang="en-US" sz="2400"/>
              <a:t>今後の課題</a:t>
            </a:r>
            <a:endParaRPr lang="en-US" altLang="ja-JP" sz="2400" dirty="0"/>
          </a:p>
          <a:p>
            <a:pPr lvl="1"/>
            <a:r>
              <a:rPr lang="ja-JP" altLang="en-US" sz="2000"/>
              <a:t>タスク内容の見直し</a:t>
            </a:r>
            <a:endParaRPr lang="en-US" altLang="ja-JP" sz="2000" dirty="0"/>
          </a:p>
          <a:p>
            <a:pPr lvl="1"/>
            <a:r>
              <a:rPr lang="ja-JP" altLang="en-US" sz="2000"/>
              <a:t>大量の繰り返しを効率的に表示する方法の模索</a:t>
            </a:r>
            <a:endParaRPr lang="en-US" altLang="ja-JP" sz="2000" dirty="0"/>
          </a:p>
          <a:p>
            <a:pPr lvl="1"/>
            <a:endParaRPr lang="en-US" altLang="ja-JP" sz="2000" dirty="0"/>
          </a:p>
        </p:txBody>
      </p:sp>
      <p:sp>
        <p:nvSpPr>
          <p:cNvPr id="6" name="スライド番号プレースホルダー 5">
            <a:extLst>
              <a:ext uri="{FF2B5EF4-FFF2-40B4-BE49-F238E27FC236}">
                <a16:creationId xmlns:a16="http://schemas.microsoft.com/office/drawing/2014/main" id="{56106148-53B0-DCB2-5BD1-262B0CD2DE87}"/>
              </a:ext>
            </a:extLst>
          </p:cNvPr>
          <p:cNvSpPr>
            <a:spLocks noGrp="1"/>
          </p:cNvSpPr>
          <p:nvPr>
            <p:ph type="sldNum" sz="quarter" idx="12"/>
          </p:nvPr>
        </p:nvSpPr>
        <p:spPr/>
        <p:txBody>
          <a:bodyPr/>
          <a:lstStyle/>
          <a:p>
            <a:pPr>
              <a:defRPr/>
            </a:pPr>
            <a:fld id="{B12562F3-4A2F-4E07-B7D3-3E764FB0DEC6}" type="slidenum">
              <a:rPr lang="en-US" altLang="ja-JP" smtClean="0"/>
              <a:pPr>
                <a:defRPr/>
              </a:pPr>
              <a:t>19</a:t>
            </a:fld>
            <a:endParaRPr lang="en-US" altLang="ja-JP" dirty="0"/>
          </a:p>
        </p:txBody>
      </p:sp>
      <p:sp>
        <p:nvSpPr>
          <p:cNvPr id="4" name="日付プレースホルダー 3">
            <a:extLst>
              <a:ext uri="{FF2B5EF4-FFF2-40B4-BE49-F238E27FC236}">
                <a16:creationId xmlns:a16="http://schemas.microsoft.com/office/drawing/2014/main" id="{E2A49210-434F-E54E-DE47-7A3A2FF2607A}"/>
              </a:ext>
            </a:extLst>
          </p:cNvPr>
          <p:cNvSpPr>
            <a:spLocks noGrp="1"/>
          </p:cNvSpPr>
          <p:nvPr>
            <p:ph type="dt" sz="half" idx="10"/>
          </p:nvPr>
        </p:nvSpPr>
        <p:spPr>
          <a:xfrm>
            <a:off x="6555784" y="6596063"/>
            <a:ext cx="2192930" cy="261937"/>
          </a:xfrm>
        </p:spPr>
        <p:txBody>
          <a:bodyPr/>
          <a:lstStyle/>
          <a:p>
            <a:pPr>
              <a:defRPr/>
            </a:pPr>
            <a:r>
              <a:rPr lang="en-US" altLang="ja-JP" dirty="0"/>
              <a:t>Feb/14/2023</a:t>
            </a:r>
          </a:p>
        </p:txBody>
      </p:sp>
    </p:spTree>
    <p:extLst>
      <p:ext uri="{BB962C8B-B14F-4D97-AF65-F5344CB8AC3E}">
        <p14:creationId xmlns:p14="http://schemas.microsoft.com/office/powerpoint/2010/main" val="2392422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15BDDE-FCFB-125D-30D1-CD914E940C25}"/>
              </a:ext>
            </a:extLst>
          </p:cNvPr>
          <p:cNvSpPr>
            <a:spLocks noGrp="1"/>
          </p:cNvSpPr>
          <p:nvPr>
            <p:ph type="title"/>
          </p:nvPr>
        </p:nvSpPr>
        <p:spPr/>
        <p:txBody>
          <a:bodyPr/>
          <a:lstStyle/>
          <a:p>
            <a:r>
              <a:rPr kumimoji="1" lang="ja-JP" altLang="en-US"/>
              <a:t>背景</a:t>
            </a:r>
          </a:p>
        </p:txBody>
      </p:sp>
      <p:sp>
        <p:nvSpPr>
          <p:cNvPr id="3" name="コンテンツ プレースホルダー 2">
            <a:extLst>
              <a:ext uri="{FF2B5EF4-FFF2-40B4-BE49-F238E27FC236}">
                <a16:creationId xmlns:a16="http://schemas.microsoft.com/office/drawing/2014/main" id="{474D7A67-EDB0-A256-6365-7D17BB7D815F}"/>
              </a:ext>
            </a:extLst>
          </p:cNvPr>
          <p:cNvSpPr>
            <a:spLocks noGrp="1"/>
          </p:cNvSpPr>
          <p:nvPr>
            <p:ph idx="1"/>
          </p:nvPr>
        </p:nvSpPr>
        <p:spPr/>
        <p:txBody>
          <a:bodyPr/>
          <a:lstStyle/>
          <a:p>
            <a:r>
              <a:rPr lang="ja-JP" altLang="en-US" sz="2800"/>
              <a:t>コードレビュー</a:t>
            </a:r>
            <a:endParaRPr lang="en-US" altLang="ja-JP" dirty="0"/>
          </a:p>
          <a:p>
            <a:pPr lvl="1"/>
            <a:r>
              <a:rPr lang="ja-JP" altLang="en-US" sz="2400"/>
              <a:t>コードを変更した人とは別の人によるチェック</a:t>
            </a:r>
            <a:endParaRPr lang="en-US" altLang="ja-JP" sz="2400" dirty="0"/>
          </a:p>
          <a:p>
            <a:pPr lvl="1"/>
            <a:r>
              <a:rPr lang="ja-JP" altLang="en-US" sz="2400"/>
              <a:t>可読性・保守性の向上，教育的効果</a:t>
            </a:r>
            <a:r>
              <a:rPr lang="en-US" altLang="ja-JP" sz="2000" dirty="0"/>
              <a:t>[1]</a:t>
            </a:r>
            <a:endParaRPr lang="en-US" altLang="ja-JP" sz="2400" u="sng" dirty="0"/>
          </a:p>
          <a:p>
            <a:pPr marL="457200" lvl="1" indent="0">
              <a:buNone/>
            </a:pPr>
            <a:endParaRPr lang="en-US" altLang="ja-JP" sz="2400" dirty="0"/>
          </a:p>
          <a:p>
            <a:r>
              <a:rPr lang="ja-JP" altLang="en-US" sz="2400"/>
              <a:t>コード差分のみから得られる情報は限られる</a:t>
            </a:r>
            <a:endParaRPr lang="en-US" altLang="ja-JP" sz="2000" dirty="0"/>
          </a:p>
          <a:p>
            <a:pPr lvl="1"/>
            <a:r>
              <a:rPr lang="ja-JP" altLang="en-US" sz="2400"/>
              <a:t>コミットメッセージなどでの補足が一般的</a:t>
            </a:r>
            <a:endParaRPr lang="en-US" altLang="ja-JP" sz="2000" dirty="0"/>
          </a:p>
          <a:p>
            <a:pPr lvl="1"/>
            <a:r>
              <a:rPr lang="ja-JP" altLang="en-US" sz="2400">
                <a:solidFill>
                  <a:srgbClr val="C00000"/>
                </a:solidFill>
              </a:rPr>
              <a:t>本研究：動的な情報に着目した支援を目指す</a:t>
            </a:r>
            <a:endParaRPr lang="en-US" altLang="ja-JP" sz="2400" dirty="0">
              <a:solidFill>
                <a:srgbClr val="C00000"/>
              </a:solidFill>
            </a:endParaRPr>
          </a:p>
          <a:p>
            <a:pPr lvl="2">
              <a:buFont typeface="Wingdings" pitchFamily="2" charset="2"/>
              <a:buChar char="Ø"/>
            </a:pPr>
            <a:r>
              <a:rPr lang="en-US" altLang="ja-JP" dirty="0"/>
              <a:t> </a:t>
            </a:r>
            <a:r>
              <a:rPr lang="ja-JP" altLang="en-US" sz="2000"/>
              <a:t>プログラムを実行することで得られる情報</a:t>
            </a:r>
            <a:endParaRPr lang="en-US" altLang="ja-JP" dirty="0"/>
          </a:p>
        </p:txBody>
      </p:sp>
      <p:sp>
        <p:nvSpPr>
          <p:cNvPr id="4" name="日付プレースホルダー 3">
            <a:extLst>
              <a:ext uri="{FF2B5EF4-FFF2-40B4-BE49-F238E27FC236}">
                <a16:creationId xmlns:a16="http://schemas.microsoft.com/office/drawing/2014/main" id="{EB67B16E-F3C7-9B8F-7227-572B988C2295}"/>
              </a:ext>
            </a:extLst>
          </p:cNvPr>
          <p:cNvSpPr>
            <a:spLocks noGrp="1"/>
          </p:cNvSpPr>
          <p:nvPr>
            <p:ph type="dt" sz="half" idx="10"/>
          </p:nvPr>
        </p:nvSpPr>
        <p:spPr>
          <a:xfrm>
            <a:off x="6555784" y="6596063"/>
            <a:ext cx="2192930" cy="261937"/>
          </a:xfrm>
        </p:spPr>
        <p:txBody>
          <a:bodyPr/>
          <a:lstStyle/>
          <a:p>
            <a:pPr>
              <a:defRPr/>
            </a:pPr>
            <a:r>
              <a:rPr lang="en-US" altLang="ja-JP" dirty="0"/>
              <a:t>Feb/14/2023</a:t>
            </a:r>
          </a:p>
        </p:txBody>
      </p:sp>
      <p:sp>
        <p:nvSpPr>
          <p:cNvPr id="6" name="スライド番号プレースホルダー 5">
            <a:extLst>
              <a:ext uri="{FF2B5EF4-FFF2-40B4-BE49-F238E27FC236}">
                <a16:creationId xmlns:a16="http://schemas.microsoft.com/office/drawing/2014/main" id="{4983A495-7D9A-45F3-D029-FC17883C54D8}"/>
              </a:ext>
            </a:extLst>
          </p:cNvPr>
          <p:cNvSpPr>
            <a:spLocks noGrp="1"/>
          </p:cNvSpPr>
          <p:nvPr>
            <p:ph type="sldNum" sz="quarter" idx="12"/>
          </p:nvPr>
        </p:nvSpPr>
        <p:spPr/>
        <p:txBody>
          <a:bodyPr/>
          <a:lstStyle/>
          <a:p>
            <a:pPr>
              <a:defRPr/>
            </a:pPr>
            <a:fld id="{B12562F3-4A2F-4E07-B7D3-3E764FB0DEC6}" type="slidenum">
              <a:rPr lang="en-US" altLang="ja-JP" smtClean="0"/>
              <a:pPr>
                <a:defRPr/>
              </a:pPr>
              <a:t>2</a:t>
            </a:fld>
            <a:endParaRPr lang="en-US" altLang="ja-JP" dirty="0"/>
          </a:p>
        </p:txBody>
      </p:sp>
      <p:sp>
        <p:nvSpPr>
          <p:cNvPr id="8" name="テキスト ボックス 7">
            <a:extLst>
              <a:ext uri="{FF2B5EF4-FFF2-40B4-BE49-F238E27FC236}">
                <a16:creationId xmlns:a16="http://schemas.microsoft.com/office/drawing/2014/main" id="{A7B4ECE1-B106-4012-E0D7-112AE50BE003}"/>
              </a:ext>
            </a:extLst>
          </p:cNvPr>
          <p:cNvSpPr txBox="1"/>
          <p:nvPr/>
        </p:nvSpPr>
        <p:spPr>
          <a:xfrm>
            <a:off x="457201" y="5925974"/>
            <a:ext cx="8218488" cy="415498"/>
          </a:xfrm>
          <a:prstGeom prst="rect">
            <a:avLst/>
          </a:prstGeom>
          <a:noFill/>
        </p:spPr>
        <p:txBody>
          <a:bodyPr wrap="square" rtlCol="0">
            <a:spAutoFit/>
          </a:bodyPr>
          <a:lstStyle/>
          <a:p>
            <a:pPr marL="0" indent="0">
              <a:buNone/>
            </a:pPr>
            <a:r>
              <a:rPr lang="en" altLang="ja-JP" sz="1050" dirty="0">
                <a:latin typeface="+mn-ea"/>
                <a:ea typeface="+mn-ea"/>
              </a:rPr>
              <a:t>[1] C. Sadowski </a:t>
            </a:r>
            <a:r>
              <a:rPr lang="en" altLang="ja-JP" sz="1050" i="1" dirty="0">
                <a:latin typeface="+mn-ea"/>
                <a:ea typeface="+mn-ea"/>
              </a:rPr>
              <a:t>et al.</a:t>
            </a:r>
            <a:r>
              <a:rPr lang="en" altLang="ja-JP" sz="1050" dirty="0">
                <a:latin typeface="+mn-ea"/>
                <a:ea typeface="+mn-ea"/>
              </a:rPr>
              <a:t>: ”Modern Code Review: A Case Study at Google”, Proceedings of the </a:t>
            </a:r>
            <a:r>
              <a:rPr lang="en" altLang="ja-JP" sz="1050" i="1" dirty="0">
                <a:latin typeface="+mn-ea"/>
                <a:ea typeface="+mn-ea"/>
              </a:rPr>
              <a:t>40th International Conference on Software Engineering: Software Engineering in Practice</a:t>
            </a:r>
            <a:r>
              <a:rPr lang="en" altLang="ja-JP" sz="1050" dirty="0">
                <a:latin typeface="+mn-ea"/>
                <a:ea typeface="+mn-ea"/>
              </a:rPr>
              <a:t>, pp. 181-190, 2018.</a:t>
            </a:r>
          </a:p>
        </p:txBody>
      </p:sp>
    </p:spTree>
    <p:extLst>
      <p:ext uri="{BB962C8B-B14F-4D97-AF65-F5344CB8AC3E}">
        <p14:creationId xmlns:p14="http://schemas.microsoft.com/office/powerpoint/2010/main" val="4052060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58E1163-4104-0A92-B250-AA46F6BDCB85}"/>
              </a:ext>
            </a:extLst>
          </p:cNvPr>
          <p:cNvSpPr>
            <a:spLocks noGrp="1"/>
          </p:cNvSpPr>
          <p:nvPr>
            <p:ph type="sldNum" sz="quarter" idx="12"/>
          </p:nvPr>
        </p:nvSpPr>
        <p:spPr/>
        <p:txBody>
          <a:bodyPr/>
          <a:lstStyle/>
          <a:p>
            <a:pPr>
              <a:defRPr/>
            </a:pPr>
            <a:fld id="{137B1A55-2728-4ACE-9CB0-EBAA801FBF8F}" type="slidenum">
              <a:rPr lang="en-US" altLang="ja-JP" smtClean="0"/>
              <a:pPr>
                <a:defRPr/>
              </a:pPr>
              <a:t>20</a:t>
            </a:fld>
            <a:endParaRPr lang="en-US" altLang="ja-JP"/>
          </a:p>
        </p:txBody>
      </p:sp>
      <p:cxnSp>
        <p:nvCxnSpPr>
          <p:cNvPr id="6" name="直線コネクタ 5">
            <a:extLst>
              <a:ext uri="{FF2B5EF4-FFF2-40B4-BE49-F238E27FC236}">
                <a16:creationId xmlns:a16="http://schemas.microsoft.com/office/drawing/2014/main" id="{21236F3C-9AE5-B719-B42A-59BBFA70E397}"/>
              </a:ext>
            </a:extLst>
          </p:cNvPr>
          <p:cNvCxnSpPr>
            <a:cxnSpLocks/>
          </p:cNvCxnSpPr>
          <p:nvPr/>
        </p:nvCxnSpPr>
        <p:spPr>
          <a:xfrm>
            <a:off x="476450" y="3080083"/>
            <a:ext cx="8195912"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945D4FA4-E3FF-7572-7469-21CA394EB804}"/>
              </a:ext>
            </a:extLst>
          </p:cNvPr>
          <p:cNvSpPr txBox="1"/>
          <p:nvPr/>
        </p:nvSpPr>
        <p:spPr>
          <a:xfrm>
            <a:off x="3915410" y="1924129"/>
            <a:ext cx="1313180" cy="769441"/>
          </a:xfrm>
          <a:prstGeom prst="rect">
            <a:avLst/>
          </a:prstGeom>
          <a:noFill/>
        </p:spPr>
        <p:txBody>
          <a:bodyPr wrap="none" rtlCol="0">
            <a:spAutoFit/>
          </a:bodyPr>
          <a:lstStyle/>
          <a:p>
            <a:r>
              <a:rPr kumimoji="1" lang="ja-JP" altLang="en-US" sz="4400">
                <a:latin typeface="+mn-ea"/>
                <a:ea typeface="+mn-ea"/>
              </a:rPr>
              <a:t>付録</a:t>
            </a:r>
          </a:p>
        </p:txBody>
      </p:sp>
      <p:sp>
        <p:nvSpPr>
          <p:cNvPr id="9" name="日付プレースホルダー 3">
            <a:extLst>
              <a:ext uri="{FF2B5EF4-FFF2-40B4-BE49-F238E27FC236}">
                <a16:creationId xmlns:a16="http://schemas.microsoft.com/office/drawing/2014/main" id="{0480A103-A122-BD15-8B2D-847BEEDAFEAB}"/>
              </a:ext>
            </a:extLst>
          </p:cNvPr>
          <p:cNvSpPr>
            <a:spLocks noGrp="1"/>
          </p:cNvSpPr>
          <p:nvPr>
            <p:ph type="dt" sz="half" idx="10"/>
          </p:nvPr>
        </p:nvSpPr>
        <p:spPr>
          <a:xfrm>
            <a:off x="6555784" y="6596063"/>
            <a:ext cx="2192930" cy="261937"/>
          </a:xfrm>
        </p:spPr>
        <p:txBody>
          <a:bodyPr/>
          <a:lstStyle/>
          <a:p>
            <a:pPr>
              <a:defRPr/>
            </a:pPr>
            <a:r>
              <a:rPr lang="en-US" altLang="ja-JP" dirty="0"/>
              <a:t>Feb/14/2023</a:t>
            </a:r>
          </a:p>
        </p:txBody>
      </p:sp>
    </p:spTree>
    <p:extLst>
      <p:ext uri="{BB962C8B-B14F-4D97-AF65-F5344CB8AC3E}">
        <p14:creationId xmlns:p14="http://schemas.microsoft.com/office/powerpoint/2010/main" val="4160923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D21DF2-2CFC-F4A1-0C1B-7639034213C1}"/>
              </a:ext>
            </a:extLst>
          </p:cNvPr>
          <p:cNvSpPr>
            <a:spLocks noGrp="1"/>
          </p:cNvSpPr>
          <p:nvPr>
            <p:ph type="title"/>
          </p:nvPr>
        </p:nvSpPr>
        <p:spPr/>
        <p:txBody>
          <a:bodyPr/>
          <a:lstStyle/>
          <a:p>
            <a:r>
              <a:rPr kumimoji="1" lang="ja-JP" altLang="en-US"/>
              <a:t>処理の流れ</a:t>
            </a:r>
          </a:p>
        </p:txBody>
      </p:sp>
      <p:sp>
        <p:nvSpPr>
          <p:cNvPr id="4" name="スライド番号プレースホルダー 3">
            <a:extLst>
              <a:ext uri="{FF2B5EF4-FFF2-40B4-BE49-F238E27FC236}">
                <a16:creationId xmlns:a16="http://schemas.microsoft.com/office/drawing/2014/main" id="{65B565A9-95AF-6F03-ED31-6F76C38F5612}"/>
              </a:ext>
            </a:extLst>
          </p:cNvPr>
          <p:cNvSpPr>
            <a:spLocks noGrp="1"/>
          </p:cNvSpPr>
          <p:nvPr>
            <p:ph type="sldNum" sz="quarter" idx="12"/>
          </p:nvPr>
        </p:nvSpPr>
        <p:spPr/>
        <p:txBody>
          <a:bodyPr/>
          <a:lstStyle/>
          <a:p>
            <a:pPr>
              <a:defRPr/>
            </a:pPr>
            <a:fld id="{B12562F3-4A2F-4E07-B7D3-3E764FB0DEC6}" type="slidenum">
              <a:rPr lang="en-US" altLang="ja-JP" smtClean="0"/>
              <a:pPr>
                <a:defRPr/>
              </a:pPr>
              <a:t>21</a:t>
            </a:fld>
            <a:endParaRPr lang="en-US" altLang="ja-JP" dirty="0"/>
          </a:p>
        </p:txBody>
      </p:sp>
      <p:sp>
        <p:nvSpPr>
          <p:cNvPr id="5" name="日付プレースホルダー 4">
            <a:extLst>
              <a:ext uri="{FF2B5EF4-FFF2-40B4-BE49-F238E27FC236}">
                <a16:creationId xmlns:a16="http://schemas.microsoft.com/office/drawing/2014/main" id="{2B87B6BD-5D58-2961-9A40-1174C2AC9217}"/>
              </a:ext>
            </a:extLst>
          </p:cNvPr>
          <p:cNvSpPr>
            <a:spLocks noGrp="1"/>
          </p:cNvSpPr>
          <p:nvPr>
            <p:ph type="dt" sz="half" idx="10"/>
          </p:nvPr>
        </p:nvSpPr>
        <p:spPr/>
        <p:txBody>
          <a:bodyPr/>
          <a:lstStyle/>
          <a:p>
            <a:pPr>
              <a:defRPr/>
            </a:pPr>
            <a:r>
              <a:rPr lang="en-US" altLang="ja-JP"/>
              <a:t>Feb/14/2023</a:t>
            </a:r>
            <a:endParaRPr lang="en-US" altLang="ja-JP" dirty="0"/>
          </a:p>
        </p:txBody>
      </p:sp>
      <p:sp>
        <p:nvSpPr>
          <p:cNvPr id="6" name="フローチャート: 処理 5">
            <a:extLst>
              <a:ext uri="{FF2B5EF4-FFF2-40B4-BE49-F238E27FC236}">
                <a16:creationId xmlns:a16="http://schemas.microsoft.com/office/drawing/2014/main" id="{3C503A4C-94F1-7F12-9A1C-BE0B7ECFF488}"/>
              </a:ext>
            </a:extLst>
          </p:cNvPr>
          <p:cNvSpPr/>
          <p:nvPr/>
        </p:nvSpPr>
        <p:spPr>
          <a:xfrm>
            <a:off x="4048365" y="2344728"/>
            <a:ext cx="4354136" cy="2805806"/>
          </a:xfrm>
          <a:prstGeom prst="flowChartProcess">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処理 6">
            <a:extLst>
              <a:ext uri="{FF2B5EF4-FFF2-40B4-BE49-F238E27FC236}">
                <a16:creationId xmlns:a16="http://schemas.microsoft.com/office/drawing/2014/main" id="{DBAE05A1-407B-2366-4F4E-7B15843CE7E8}"/>
              </a:ext>
            </a:extLst>
          </p:cNvPr>
          <p:cNvSpPr/>
          <p:nvPr/>
        </p:nvSpPr>
        <p:spPr>
          <a:xfrm>
            <a:off x="1668180" y="2624989"/>
            <a:ext cx="955805" cy="526324"/>
          </a:xfrm>
          <a:prstGeom prst="flowChartProcess">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200" dirty="0"/>
              <a:t>1.</a:t>
            </a:r>
            <a:r>
              <a:rPr lang="ja-JP" altLang="en-US" sz="1200"/>
              <a:t>実行時の</a:t>
            </a:r>
            <a:endParaRPr lang="en-US" altLang="ja-JP" sz="1200" dirty="0"/>
          </a:p>
          <a:p>
            <a:pPr algn="ctr"/>
            <a:r>
              <a:rPr lang="ja-JP" altLang="en-US" sz="1200"/>
              <a:t>情報を記録</a:t>
            </a:r>
            <a:endParaRPr kumimoji="1" lang="ja-JP" altLang="en-US" sz="1200"/>
          </a:p>
        </p:txBody>
      </p:sp>
      <p:cxnSp>
        <p:nvCxnSpPr>
          <p:cNvPr id="8" name="直線矢印コネクタ 7">
            <a:extLst>
              <a:ext uri="{FF2B5EF4-FFF2-40B4-BE49-F238E27FC236}">
                <a16:creationId xmlns:a16="http://schemas.microsoft.com/office/drawing/2014/main" id="{120E5BBE-487C-550B-299A-2777D0EAFE0A}"/>
              </a:ext>
            </a:extLst>
          </p:cNvPr>
          <p:cNvCxnSpPr>
            <a:cxnSpLocks/>
            <a:stCxn id="9" idx="3"/>
            <a:endCxn id="7" idx="1"/>
          </p:cNvCxnSpPr>
          <p:nvPr/>
        </p:nvCxnSpPr>
        <p:spPr>
          <a:xfrm>
            <a:off x="1379990" y="2886540"/>
            <a:ext cx="288190" cy="1611"/>
          </a:xfrm>
          <a:prstGeom prst="straightConnector1">
            <a:avLst/>
          </a:prstGeom>
          <a:ln w="635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9" name="フローチャート: 書類 8">
            <a:extLst>
              <a:ext uri="{FF2B5EF4-FFF2-40B4-BE49-F238E27FC236}">
                <a16:creationId xmlns:a16="http://schemas.microsoft.com/office/drawing/2014/main" id="{A14D3152-32A8-6CB6-8999-6828FC0AE3D0}"/>
              </a:ext>
            </a:extLst>
          </p:cNvPr>
          <p:cNvSpPr/>
          <p:nvPr/>
        </p:nvSpPr>
        <p:spPr>
          <a:xfrm>
            <a:off x="741499" y="2596827"/>
            <a:ext cx="638491" cy="579425"/>
          </a:xfrm>
          <a:prstGeom prst="flowChartDocument">
            <a:avLst/>
          </a:prstGeom>
          <a:solidFill>
            <a:srgbClr val="FFD3D3"/>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 name="テキスト ボックス 9">
            <a:extLst>
              <a:ext uri="{FF2B5EF4-FFF2-40B4-BE49-F238E27FC236}">
                <a16:creationId xmlns:a16="http://schemas.microsoft.com/office/drawing/2014/main" id="{2DDAE1CE-00AA-A839-108E-ED474FBD8DFB}"/>
              </a:ext>
            </a:extLst>
          </p:cNvPr>
          <p:cNvSpPr txBox="1"/>
          <p:nvPr/>
        </p:nvSpPr>
        <p:spPr>
          <a:xfrm>
            <a:off x="632478" y="2622050"/>
            <a:ext cx="856075" cy="461665"/>
          </a:xfrm>
          <a:prstGeom prst="rect">
            <a:avLst/>
          </a:prstGeom>
          <a:noFill/>
        </p:spPr>
        <p:txBody>
          <a:bodyPr wrap="square" rtlCol="0">
            <a:spAutoFit/>
          </a:bodyPr>
          <a:lstStyle/>
          <a:p>
            <a:pPr algn="ctr"/>
            <a:r>
              <a:rPr lang="ja-JP" altLang="en-US" sz="1200"/>
              <a:t>実行可能</a:t>
            </a:r>
            <a:br>
              <a:rPr lang="en-US" altLang="ja-JP" sz="1200" dirty="0"/>
            </a:br>
            <a:r>
              <a:rPr lang="en-US" altLang="ja-JP" sz="1200" dirty="0"/>
              <a:t>jar</a:t>
            </a:r>
            <a:endParaRPr kumimoji="1" lang="ja-JP" altLang="en-US" sz="1200"/>
          </a:p>
        </p:txBody>
      </p:sp>
      <p:sp>
        <p:nvSpPr>
          <p:cNvPr id="11" name="フローチャート: 複数書類 10">
            <a:extLst>
              <a:ext uri="{FF2B5EF4-FFF2-40B4-BE49-F238E27FC236}">
                <a16:creationId xmlns:a16="http://schemas.microsoft.com/office/drawing/2014/main" id="{BAF976A7-8820-F059-2D27-AB79D03D270E}"/>
              </a:ext>
            </a:extLst>
          </p:cNvPr>
          <p:cNvSpPr/>
          <p:nvPr/>
        </p:nvSpPr>
        <p:spPr>
          <a:xfrm>
            <a:off x="2930047" y="2500717"/>
            <a:ext cx="944876" cy="777912"/>
          </a:xfrm>
          <a:prstGeom prst="flowChartMultidocument">
            <a:avLst/>
          </a:prstGeom>
          <a:no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p>
        </p:txBody>
      </p:sp>
      <p:sp>
        <p:nvSpPr>
          <p:cNvPr id="12" name="テキスト ボックス 11">
            <a:extLst>
              <a:ext uri="{FF2B5EF4-FFF2-40B4-BE49-F238E27FC236}">
                <a16:creationId xmlns:a16="http://schemas.microsoft.com/office/drawing/2014/main" id="{62743612-CEE1-3B47-D9D2-9C56651C8714}"/>
              </a:ext>
            </a:extLst>
          </p:cNvPr>
          <p:cNvSpPr txBox="1"/>
          <p:nvPr/>
        </p:nvSpPr>
        <p:spPr>
          <a:xfrm>
            <a:off x="2772027" y="2768763"/>
            <a:ext cx="1142120" cy="276999"/>
          </a:xfrm>
          <a:prstGeom prst="rect">
            <a:avLst/>
          </a:prstGeom>
          <a:noFill/>
        </p:spPr>
        <p:txBody>
          <a:bodyPr wrap="square" rtlCol="0">
            <a:spAutoFit/>
          </a:bodyPr>
          <a:lstStyle/>
          <a:p>
            <a:pPr algn="ctr"/>
            <a:r>
              <a:rPr kumimoji="1" lang="ja-JP" altLang="en-US" sz="1200"/>
              <a:t>実行時情報</a:t>
            </a:r>
          </a:p>
        </p:txBody>
      </p:sp>
      <p:cxnSp>
        <p:nvCxnSpPr>
          <p:cNvPr id="13" name="直線矢印コネクタ 12">
            <a:extLst>
              <a:ext uri="{FF2B5EF4-FFF2-40B4-BE49-F238E27FC236}">
                <a16:creationId xmlns:a16="http://schemas.microsoft.com/office/drawing/2014/main" id="{0F612468-752C-4376-1308-E735C3B60B3D}"/>
              </a:ext>
            </a:extLst>
          </p:cNvPr>
          <p:cNvCxnSpPr>
            <a:cxnSpLocks/>
            <a:stCxn id="7" idx="3"/>
            <a:endCxn id="11" idx="1"/>
          </p:cNvCxnSpPr>
          <p:nvPr/>
        </p:nvCxnSpPr>
        <p:spPr>
          <a:xfrm>
            <a:off x="2623985" y="2888151"/>
            <a:ext cx="306062" cy="1522"/>
          </a:xfrm>
          <a:prstGeom prst="straightConnector1">
            <a:avLst/>
          </a:prstGeom>
          <a:ln w="635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14" name="フローチャート: 複数書類 13">
            <a:extLst>
              <a:ext uri="{FF2B5EF4-FFF2-40B4-BE49-F238E27FC236}">
                <a16:creationId xmlns:a16="http://schemas.microsoft.com/office/drawing/2014/main" id="{5388DB8B-43B3-A047-1EB0-9017FCB2A7E0}"/>
              </a:ext>
            </a:extLst>
          </p:cNvPr>
          <p:cNvSpPr/>
          <p:nvPr/>
        </p:nvSpPr>
        <p:spPr>
          <a:xfrm>
            <a:off x="3214435" y="3348923"/>
            <a:ext cx="580995" cy="697346"/>
          </a:xfrm>
          <a:prstGeom prst="flowChartMultidocument">
            <a:avLst/>
          </a:prstGeom>
          <a:solidFill>
            <a:srgbClr val="FFD3D3"/>
          </a:solid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p>
        </p:txBody>
      </p:sp>
      <p:sp>
        <p:nvSpPr>
          <p:cNvPr id="15" name="テキスト ボックス 14">
            <a:extLst>
              <a:ext uri="{FF2B5EF4-FFF2-40B4-BE49-F238E27FC236}">
                <a16:creationId xmlns:a16="http://schemas.microsoft.com/office/drawing/2014/main" id="{94FE919B-4C90-5AC1-68F7-34209254C4E1}"/>
              </a:ext>
            </a:extLst>
          </p:cNvPr>
          <p:cNvSpPr txBox="1"/>
          <p:nvPr/>
        </p:nvSpPr>
        <p:spPr>
          <a:xfrm>
            <a:off x="2999089" y="3461008"/>
            <a:ext cx="944876" cy="461665"/>
          </a:xfrm>
          <a:prstGeom prst="rect">
            <a:avLst/>
          </a:prstGeom>
          <a:noFill/>
        </p:spPr>
        <p:txBody>
          <a:bodyPr wrap="square" rtlCol="0">
            <a:spAutoFit/>
          </a:bodyPr>
          <a:lstStyle/>
          <a:p>
            <a:pPr algn="ctr"/>
            <a:r>
              <a:rPr lang="ja-JP" altLang="en-US" sz="1200"/>
              <a:t>ソース</a:t>
            </a:r>
            <a:br>
              <a:rPr lang="en-US" altLang="ja-JP" sz="1200" dirty="0"/>
            </a:br>
            <a:r>
              <a:rPr lang="ja-JP" altLang="en-US" sz="1200"/>
              <a:t>コード</a:t>
            </a:r>
            <a:endParaRPr kumimoji="1" lang="ja-JP" altLang="en-US" sz="1200"/>
          </a:p>
        </p:txBody>
      </p:sp>
      <p:sp>
        <p:nvSpPr>
          <p:cNvPr id="16" name="フローチャート: 処理 15">
            <a:extLst>
              <a:ext uri="{FF2B5EF4-FFF2-40B4-BE49-F238E27FC236}">
                <a16:creationId xmlns:a16="http://schemas.microsoft.com/office/drawing/2014/main" id="{DFEB6EC2-3A09-22DF-44DC-F515C41CEBA2}"/>
              </a:ext>
            </a:extLst>
          </p:cNvPr>
          <p:cNvSpPr/>
          <p:nvPr/>
        </p:nvSpPr>
        <p:spPr>
          <a:xfrm>
            <a:off x="4163567" y="2611073"/>
            <a:ext cx="1142120" cy="559759"/>
          </a:xfrm>
          <a:prstGeom prst="flowChartProcess">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200" dirty="0"/>
              <a:t>2.</a:t>
            </a:r>
            <a:r>
              <a:rPr kumimoji="1" lang="ja-JP" altLang="en-US" sz="1200"/>
              <a:t>トレースと</a:t>
            </a:r>
            <a:br>
              <a:rPr kumimoji="1" lang="en-US" altLang="ja-JP" sz="1200" dirty="0"/>
            </a:br>
            <a:r>
              <a:rPr kumimoji="1" lang="ja-JP" altLang="en-US" sz="1200"/>
              <a:t>実行経路を</a:t>
            </a:r>
            <a:br>
              <a:rPr kumimoji="1" lang="en-US" altLang="ja-JP" sz="1200" dirty="0"/>
            </a:br>
            <a:r>
              <a:rPr kumimoji="1" lang="ja-JP" altLang="en-US" sz="1200"/>
              <a:t>解析</a:t>
            </a:r>
          </a:p>
        </p:txBody>
      </p:sp>
      <p:cxnSp>
        <p:nvCxnSpPr>
          <p:cNvPr id="17" name="直線矢印コネクタ 16">
            <a:extLst>
              <a:ext uri="{FF2B5EF4-FFF2-40B4-BE49-F238E27FC236}">
                <a16:creationId xmlns:a16="http://schemas.microsoft.com/office/drawing/2014/main" id="{D8C2CFFB-4ADF-FCC9-41C6-918C4CA07BBA}"/>
              </a:ext>
            </a:extLst>
          </p:cNvPr>
          <p:cNvCxnSpPr>
            <a:cxnSpLocks/>
            <a:stCxn id="11" idx="3"/>
            <a:endCxn id="16" idx="1"/>
          </p:cNvCxnSpPr>
          <p:nvPr/>
        </p:nvCxnSpPr>
        <p:spPr>
          <a:xfrm>
            <a:off x="3874923" y="2889673"/>
            <a:ext cx="288644" cy="1280"/>
          </a:xfrm>
          <a:prstGeom prst="straightConnector1">
            <a:avLst/>
          </a:prstGeom>
          <a:ln w="635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18" name="直線矢印コネクタ 17">
            <a:extLst>
              <a:ext uri="{FF2B5EF4-FFF2-40B4-BE49-F238E27FC236}">
                <a16:creationId xmlns:a16="http://schemas.microsoft.com/office/drawing/2014/main" id="{FBBB30AB-2D9B-DB74-F074-0F8D8BCC524E}"/>
              </a:ext>
            </a:extLst>
          </p:cNvPr>
          <p:cNvCxnSpPr>
            <a:cxnSpLocks/>
            <a:stCxn id="14" idx="3"/>
          </p:cNvCxnSpPr>
          <p:nvPr/>
        </p:nvCxnSpPr>
        <p:spPr>
          <a:xfrm flipV="1">
            <a:off x="3795430" y="3181129"/>
            <a:ext cx="474229" cy="516467"/>
          </a:xfrm>
          <a:prstGeom prst="straightConnector1">
            <a:avLst/>
          </a:prstGeom>
          <a:ln w="635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19" name="フローチャート: 複数書類 18">
            <a:extLst>
              <a:ext uri="{FF2B5EF4-FFF2-40B4-BE49-F238E27FC236}">
                <a16:creationId xmlns:a16="http://schemas.microsoft.com/office/drawing/2014/main" id="{0B2F4C75-C6CC-73C7-A6A1-F10018382A2F}"/>
              </a:ext>
            </a:extLst>
          </p:cNvPr>
          <p:cNvSpPr/>
          <p:nvPr/>
        </p:nvSpPr>
        <p:spPr>
          <a:xfrm>
            <a:off x="5593860" y="2585337"/>
            <a:ext cx="756614" cy="602406"/>
          </a:xfrm>
          <a:prstGeom prst="flowChartMultidocument">
            <a:avLst/>
          </a:prstGeom>
          <a:solidFill>
            <a:schemeClr val="bg1"/>
          </a:solid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p>
        </p:txBody>
      </p:sp>
      <p:sp>
        <p:nvSpPr>
          <p:cNvPr id="20" name="テキスト ボックス 19">
            <a:extLst>
              <a:ext uri="{FF2B5EF4-FFF2-40B4-BE49-F238E27FC236}">
                <a16:creationId xmlns:a16="http://schemas.microsoft.com/office/drawing/2014/main" id="{00346E3C-CC2C-F14F-06B9-A217F4AEEE03}"/>
              </a:ext>
            </a:extLst>
          </p:cNvPr>
          <p:cNvSpPr txBox="1"/>
          <p:nvPr/>
        </p:nvSpPr>
        <p:spPr>
          <a:xfrm>
            <a:off x="5354244" y="2744227"/>
            <a:ext cx="1142120" cy="276999"/>
          </a:xfrm>
          <a:prstGeom prst="rect">
            <a:avLst/>
          </a:prstGeom>
          <a:noFill/>
        </p:spPr>
        <p:txBody>
          <a:bodyPr wrap="square" rtlCol="0">
            <a:spAutoFit/>
          </a:bodyPr>
          <a:lstStyle/>
          <a:p>
            <a:pPr algn="ctr"/>
            <a:r>
              <a:rPr kumimoji="1" lang="ja-JP" altLang="en-US" sz="1200"/>
              <a:t>解析結果</a:t>
            </a:r>
          </a:p>
        </p:txBody>
      </p:sp>
      <p:cxnSp>
        <p:nvCxnSpPr>
          <p:cNvPr id="21" name="直線矢印コネクタ 20">
            <a:extLst>
              <a:ext uri="{FF2B5EF4-FFF2-40B4-BE49-F238E27FC236}">
                <a16:creationId xmlns:a16="http://schemas.microsoft.com/office/drawing/2014/main" id="{0A0B3E8B-82C2-46F8-8483-6806777F6649}"/>
              </a:ext>
            </a:extLst>
          </p:cNvPr>
          <p:cNvCxnSpPr>
            <a:cxnSpLocks/>
            <a:stCxn id="16" idx="3"/>
            <a:endCxn id="19" idx="1"/>
          </p:cNvCxnSpPr>
          <p:nvPr/>
        </p:nvCxnSpPr>
        <p:spPr>
          <a:xfrm flipV="1">
            <a:off x="5305687" y="2886540"/>
            <a:ext cx="288173" cy="4413"/>
          </a:xfrm>
          <a:prstGeom prst="straightConnector1">
            <a:avLst/>
          </a:prstGeom>
          <a:ln w="635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22" name="フローチャート: 処理 21">
            <a:extLst>
              <a:ext uri="{FF2B5EF4-FFF2-40B4-BE49-F238E27FC236}">
                <a16:creationId xmlns:a16="http://schemas.microsoft.com/office/drawing/2014/main" id="{6BA69938-943A-3C36-41F9-E79778D6EB22}"/>
              </a:ext>
            </a:extLst>
          </p:cNvPr>
          <p:cNvSpPr/>
          <p:nvPr/>
        </p:nvSpPr>
        <p:spPr>
          <a:xfrm>
            <a:off x="5510406" y="3549905"/>
            <a:ext cx="822664" cy="358776"/>
          </a:xfrm>
          <a:prstGeom prst="flowChartProcess">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200" dirty="0"/>
              <a:t>3.</a:t>
            </a:r>
            <a:r>
              <a:rPr kumimoji="1" lang="ja-JP" altLang="en-US" sz="1200"/>
              <a:t>マージ</a:t>
            </a:r>
          </a:p>
        </p:txBody>
      </p:sp>
      <p:sp>
        <p:nvSpPr>
          <p:cNvPr id="23" name="フローチャート: 書類 22">
            <a:extLst>
              <a:ext uri="{FF2B5EF4-FFF2-40B4-BE49-F238E27FC236}">
                <a16:creationId xmlns:a16="http://schemas.microsoft.com/office/drawing/2014/main" id="{1AD476D3-6C1F-76F4-1FFB-5F30C501546D}"/>
              </a:ext>
            </a:extLst>
          </p:cNvPr>
          <p:cNvSpPr/>
          <p:nvPr/>
        </p:nvSpPr>
        <p:spPr>
          <a:xfrm>
            <a:off x="6578984" y="3435913"/>
            <a:ext cx="532384" cy="583480"/>
          </a:xfrm>
          <a:prstGeom prst="flowChartDocumen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4" name="テキスト ボックス 23">
            <a:extLst>
              <a:ext uri="{FF2B5EF4-FFF2-40B4-BE49-F238E27FC236}">
                <a16:creationId xmlns:a16="http://schemas.microsoft.com/office/drawing/2014/main" id="{14F48620-1FD6-3573-C9EC-1021AF440176}"/>
              </a:ext>
            </a:extLst>
          </p:cNvPr>
          <p:cNvSpPr txBox="1"/>
          <p:nvPr/>
        </p:nvSpPr>
        <p:spPr>
          <a:xfrm>
            <a:off x="6484753" y="3449479"/>
            <a:ext cx="712982" cy="461665"/>
          </a:xfrm>
          <a:prstGeom prst="rect">
            <a:avLst/>
          </a:prstGeom>
          <a:noFill/>
        </p:spPr>
        <p:txBody>
          <a:bodyPr wrap="square" rtlCol="0">
            <a:spAutoFit/>
          </a:bodyPr>
          <a:lstStyle/>
          <a:p>
            <a:pPr algn="ctr"/>
            <a:r>
              <a:rPr lang="ja-JP" altLang="en-US" sz="1200"/>
              <a:t>マージ</a:t>
            </a:r>
            <a:br>
              <a:rPr lang="en-US" altLang="ja-JP" sz="1200" dirty="0"/>
            </a:br>
            <a:r>
              <a:rPr lang="ja-JP" altLang="en-US" sz="1200"/>
              <a:t>結果</a:t>
            </a:r>
            <a:endParaRPr kumimoji="1" lang="ja-JP" altLang="en-US" sz="1200"/>
          </a:p>
        </p:txBody>
      </p:sp>
      <p:cxnSp>
        <p:nvCxnSpPr>
          <p:cNvPr id="25" name="直線矢印コネクタ 24">
            <a:extLst>
              <a:ext uri="{FF2B5EF4-FFF2-40B4-BE49-F238E27FC236}">
                <a16:creationId xmlns:a16="http://schemas.microsoft.com/office/drawing/2014/main" id="{F377E38E-693C-79FC-80B6-91275855546A}"/>
              </a:ext>
            </a:extLst>
          </p:cNvPr>
          <p:cNvCxnSpPr>
            <a:cxnSpLocks/>
            <a:stCxn id="22" idx="3"/>
            <a:endCxn id="23" idx="1"/>
          </p:cNvCxnSpPr>
          <p:nvPr/>
        </p:nvCxnSpPr>
        <p:spPr>
          <a:xfrm flipV="1">
            <a:off x="6333070" y="3727653"/>
            <a:ext cx="245914" cy="1640"/>
          </a:xfrm>
          <a:prstGeom prst="straightConnector1">
            <a:avLst/>
          </a:prstGeom>
          <a:ln w="635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26" name="フローチャート: 処理 25">
            <a:extLst>
              <a:ext uri="{FF2B5EF4-FFF2-40B4-BE49-F238E27FC236}">
                <a16:creationId xmlns:a16="http://schemas.microsoft.com/office/drawing/2014/main" id="{5E5FCD47-278E-B497-BF35-370D5890B67A}"/>
              </a:ext>
            </a:extLst>
          </p:cNvPr>
          <p:cNvSpPr/>
          <p:nvPr/>
        </p:nvSpPr>
        <p:spPr>
          <a:xfrm>
            <a:off x="7368901" y="3450920"/>
            <a:ext cx="938718" cy="546873"/>
          </a:xfrm>
          <a:prstGeom prst="flowChartProcess">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200" dirty="0"/>
              <a:t>4.</a:t>
            </a:r>
            <a:r>
              <a:rPr lang="ja-JP" altLang="en-US" sz="1200"/>
              <a:t>ビューアで可視化</a:t>
            </a:r>
            <a:endParaRPr kumimoji="1" lang="en-US" altLang="ja-JP" sz="1200" dirty="0"/>
          </a:p>
        </p:txBody>
      </p:sp>
      <p:cxnSp>
        <p:nvCxnSpPr>
          <p:cNvPr id="27" name="直線矢印コネクタ 26">
            <a:extLst>
              <a:ext uri="{FF2B5EF4-FFF2-40B4-BE49-F238E27FC236}">
                <a16:creationId xmlns:a16="http://schemas.microsoft.com/office/drawing/2014/main" id="{709981BF-0E37-8695-14D7-5083E80C8A65}"/>
              </a:ext>
            </a:extLst>
          </p:cNvPr>
          <p:cNvCxnSpPr>
            <a:cxnSpLocks/>
            <a:stCxn id="23" idx="3"/>
            <a:endCxn id="26" idx="1"/>
          </p:cNvCxnSpPr>
          <p:nvPr/>
        </p:nvCxnSpPr>
        <p:spPr>
          <a:xfrm flipV="1">
            <a:off x="7111368" y="3724357"/>
            <a:ext cx="257533" cy="3296"/>
          </a:xfrm>
          <a:prstGeom prst="straightConnector1">
            <a:avLst/>
          </a:prstGeom>
          <a:ln w="635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28" name="直線矢印コネクタ 27">
            <a:extLst>
              <a:ext uri="{FF2B5EF4-FFF2-40B4-BE49-F238E27FC236}">
                <a16:creationId xmlns:a16="http://schemas.microsoft.com/office/drawing/2014/main" id="{A1D3E093-227C-1B6C-0D87-E49E1334B2A0}"/>
              </a:ext>
            </a:extLst>
          </p:cNvPr>
          <p:cNvCxnSpPr>
            <a:cxnSpLocks/>
            <a:stCxn id="19" idx="2"/>
            <a:endCxn id="22" idx="0"/>
          </p:cNvCxnSpPr>
          <p:nvPr/>
        </p:nvCxnSpPr>
        <p:spPr>
          <a:xfrm>
            <a:off x="5919554" y="3164930"/>
            <a:ext cx="2184" cy="384975"/>
          </a:xfrm>
          <a:prstGeom prst="straightConnector1">
            <a:avLst/>
          </a:prstGeom>
          <a:ln w="635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29" name="テキスト ボックス 28">
            <a:extLst>
              <a:ext uri="{FF2B5EF4-FFF2-40B4-BE49-F238E27FC236}">
                <a16:creationId xmlns:a16="http://schemas.microsoft.com/office/drawing/2014/main" id="{E7384CCA-F033-22EA-E942-BBFD07CFC0BF}"/>
              </a:ext>
            </a:extLst>
          </p:cNvPr>
          <p:cNvSpPr txBox="1"/>
          <p:nvPr/>
        </p:nvSpPr>
        <p:spPr>
          <a:xfrm>
            <a:off x="4562585" y="5162415"/>
            <a:ext cx="3325696" cy="338554"/>
          </a:xfrm>
          <a:prstGeom prst="rect">
            <a:avLst/>
          </a:prstGeom>
          <a:noFill/>
        </p:spPr>
        <p:txBody>
          <a:bodyPr wrap="square" rtlCol="0">
            <a:spAutoFit/>
          </a:bodyPr>
          <a:lstStyle/>
          <a:p>
            <a:pPr algn="ctr"/>
            <a:r>
              <a:rPr lang="ja-JP" altLang="en-US" sz="1600">
                <a:solidFill>
                  <a:schemeClr val="accent1">
                    <a:lumMod val="50000"/>
                  </a:schemeClr>
                </a:solidFill>
              </a:rPr>
              <a:t>本研究独自の実装を含む</a:t>
            </a:r>
            <a:endParaRPr kumimoji="1" lang="ja-JP" altLang="en-US" sz="1600">
              <a:solidFill>
                <a:schemeClr val="accent1">
                  <a:lumMod val="50000"/>
                </a:schemeClr>
              </a:solidFill>
            </a:endParaRPr>
          </a:p>
        </p:txBody>
      </p:sp>
      <p:cxnSp>
        <p:nvCxnSpPr>
          <p:cNvPr id="30" name="直線矢印コネクタ 29">
            <a:extLst>
              <a:ext uri="{FF2B5EF4-FFF2-40B4-BE49-F238E27FC236}">
                <a16:creationId xmlns:a16="http://schemas.microsoft.com/office/drawing/2014/main" id="{F629CC6C-E179-07BE-68EC-E53939923829}"/>
              </a:ext>
            </a:extLst>
          </p:cNvPr>
          <p:cNvCxnSpPr>
            <a:cxnSpLocks/>
            <a:endCxn id="22" idx="2"/>
          </p:cNvCxnSpPr>
          <p:nvPr/>
        </p:nvCxnSpPr>
        <p:spPr>
          <a:xfrm flipV="1">
            <a:off x="5919554" y="3908681"/>
            <a:ext cx="2184" cy="301152"/>
          </a:xfrm>
          <a:prstGeom prst="straightConnector1">
            <a:avLst/>
          </a:prstGeom>
          <a:ln w="635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31" name="テキスト ボックス 30">
            <a:extLst>
              <a:ext uri="{FF2B5EF4-FFF2-40B4-BE49-F238E27FC236}">
                <a16:creationId xmlns:a16="http://schemas.microsoft.com/office/drawing/2014/main" id="{DEB4B20A-72FF-1408-B15A-C61761AB3D34}"/>
              </a:ext>
            </a:extLst>
          </p:cNvPr>
          <p:cNvSpPr txBox="1"/>
          <p:nvPr/>
        </p:nvSpPr>
        <p:spPr>
          <a:xfrm>
            <a:off x="1033154" y="3303971"/>
            <a:ext cx="1864064" cy="338554"/>
          </a:xfrm>
          <a:prstGeom prst="rect">
            <a:avLst/>
          </a:prstGeom>
          <a:noFill/>
        </p:spPr>
        <p:txBody>
          <a:bodyPr wrap="square" rtlCol="0">
            <a:spAutoFit/>
          </a:bodyPr>
          <a:lstStyle/>
          <a:p>
            <a:pPr algn="ctr"/>
            <a:r>
              <a:rPr kumimoji="1" lang="ja-JP" altLang="en-US" sz="1600">
                <a:solidFill>
                  <a:srgbClr val="C00000"/>
                </a:solidFill>
              </a:rPr>
              <a:t>ソースコード変更前</a:t>
            </a:r>
          </a:p>
        </p:txBody>
      </p:sp>
      <p:sp>
        <p:nvSpPr>
          <p:cNvPr id="32" name="フローチャート: 処理 31">
            <a:extLst>
              <a:ext uri="{FF2B5EF4-FFF2-40B4-BE49-F238E27FC236}">
                <a16:creationId xmlns:a16="http://schemas.microsoft.com/office/drawing/2014/main" id="{A55BA138-07FA-79D2-63D2-67B29ECD6D35}"/>
              </a:ext>
            </a:extLst>
          </p:cNvPr>
          <p:cNvSpPr/>
          <p:nvPr/>
        </p:nvSpPr>
        <p:spPr>
          <a:xfrm>
            <a:off x="1668180" y="4249488"/>
            <a:ext cx="955805" cy="526324"/>
          </a:xfrm>
          <a:prstGeom prst="flowChartProcess">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200" dirty="0"/>
              <a:t>1.</a:t>
            </a:r>
            <a:r>
              <a:rPr lang="ja-JP" altLang="en-US" sz="1200"/>
              <a:t>実行時の</a:t>
            </a:r>
            <a:endParaRPr lang="en-US" altLang="ja-JP" sz="1200" dirty="0"/>
          </a:p>
          <a:p>
            <a:pPr algn="ctr"/>
            <a:r>
              <a:rPr lang="ja-JP" altLang="en-US" sz="1200"/>
              <a:t>情報を記録</a:t>
            </a:r>
            <a:endParaRPr kumimoji="1" lang="ja-JP" altLang="en-US" sz="1200"/>
          </a:p>
        </p:txBody>
      </p:sp>
      <p:cxnSp>
        <p:nvCxnSpPr>
          <p:cNvPr id="33" name="直線矢印コネクタ 32">
            <a:extLst>
              <a:ext uri="{FF2B5EF4-FFF2-40B4-BE49-F238E27FC236}">
                <a16:creationId xmlns:a16="http://schemas.microsoft.com/office/drawing/2014/main" id="{6AEE86D7-5C63-B00B-2579-5789EFF5EEAA}"/>
              </a:ext>
            </a:extLst>
          </p:cNvPr>
          <p:cNvCxnSpPr>
            <a:cxnSpLocks/>
            <a:stCxn id="34" idx="3"/>
            <a:endCxn id="32" idx="1"/>
          </p:cNvCxnSpPr>
          <p:nvPr/>
        </p:nvCxnSpPr>
        <p:spPr>
          <a:xfrm>
            <a:off x="1379990" y="4511039"/>
            <a:ext cx="288190" cy="1611"/>
          </a:xfrm>
          <a:prstGeom prst="straightConnector1">
            <a:avLst/>
          </a:prstGeom>
          <a:ln w="635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34" name="フローチャート: 書類 33">
            <a:extLst>
              <a:ext uri="{FF2B5EF4-FFF2-40B4-BE49-F238E27FC236}">
                <a16:creationId xmlns:a16="http://schemas.microsoft.com/office/drawing/2014/main" id="{E61036B2-D6DA-9BCB-DE3B-058F2192B2F3}"/>
              </a:ext>
            </a:extLst>
          </p:cNvPr>
          <p:cNvSpPr/>
          <p:nvPr/>
        </p:nvSpPr>
        <p:spPr>
          <a:xfrm>
            <a:off x="741499" y="4221326"/>
            <a:ext cx="638491" cy="579425"/>
          </a:xfrm>
          <a:prstGeom prst="flowChartDocument">
            <a:avLst/>
          </a:prstGeom>
          <a:solidFill>
            <a:srgbClr val="CEFFDA"/>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5" name="テキスト ボックス 34">
            <a:extLst>
              <a:ext uri="{FF2B5EF4-FFF2-40B4-BE49-F238E27FC236}">
                <a16:creationId xmlns:a16="http://schemas.microsoft.com/office/drawing/2014/main" id="{A8AE2F65-B970-AB07-6235-5B97643F2CCC}"/>
              </a:ext>
            </a:extLst>
          </p:cNvPr>
          <p:cNvSpPr txBox="1"/>
          <p:nvPr/>
        </p:nvSpPr>
        <p:spPr>
          <a:xfrm>
            <a:off x="632478" y="4246549"/>
            <a:ext cx="856075" cy="461665"/>
          </a:xfrm>
          <a:prstGeom prst="rect">
            <a:avLst/>
          </a:prstGeom>
          <a:noFill/>
        </p:spPr>
        <p:txBody>
          <a:bodyPr wrap="square" rtlCol="0">
            <a:spAutoFit/>
          </a:bodyPr>
          <a:lstStyle/>
          <a:p>
            <a:pPr algn="ctr"/>
            <a:r>
              <a:rPr lang="ja-JP" altLang="en-US" sz="1200"/>
              <a:t>実行可能</a:t>
            </a:r>
            <a:br>
              <a:rPr lang="en-US" altLang="ja-JP" sz="1200" dirty="0"/>
            </a:br>
            <a:r>
              <a:rPr lang="en-US" altLang="ja-JP" sz="1200" dirty="0"/>
              <a:t>jar</a:t>
            </a:r>
            <a:endParaRPr kumimoji="1" lang="ja-JP" altLang="en-US" sz="1200"/>
          </a:p>
        </p:txBody>
      </p:sp>
      <p:sp>
        <p:nvSpPr>
          <p:cNvPr id="36" name="フローチャート: 複数書類 35">
            <a:extLst>
              <a:ext uri="{FF2B5EF4-FFF2-40B4-BE49-F238E27FC236}">
                <a16:creationId xmlns:a16="http://schemas.microsoft.com/office/drawing/2014/main" id="{F45D97FB-916B-5F44-5E80-9BBB366992AE}"/>
              </a:ext>
            </a:extLst>
          </p:cNvPr>
          <p:cNvSpPr/>
          <p:nvPr/>
        </p:nvSpPr>
        <p:spPr>
          <a:xfrm>
            <a:off x="2930047" y="4125216"/>
            <a:ext cx="944876" cy="777912"/>
          </a:xfrm>
          <a:prstGeom prst="flowChartMultidocument">
            <a:avLst/>
          </a:prstGeom>
          <a:noFill/>
          <a:ln w="190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p>
        </p:txBody>
      </p:sp>
      <p:sp>
        <p:nvSpPr>
          <p:cNvPr id="37" name="テキスト ボックス 36">
            <a:extLst>
              <a:ext uri="{FF2B5EF4-FFF2-40B4-BE49-F238E27FC236}">
                <a16:creationId xmlns:a16="http://schemas.microsoft.com/office/drawing/2014/main" id="{0703728D-F699-9DEF-E9BF-F778FC9244BA}"/>
              </a:ext>
            </a:extLst>
          </p:cNvPr>
          <p:cNvSpPr txBox="1"/>
          <p:nvPr/>
        </p:nvSpPr>
        <p:spPr>
          <a:xfrm>
            <a:off x="2772027" y="4393262"/>
            <a:ext cx="1142120" cy="276999"/>
          </a:xfrm>
          <a:prstGeom prst="rect">
            <a:avLst/>
          </a:prstGeom>
          <a:noFill/>
        </p:spPr>
        <p:txBody>
          <a:bodyPr wrap="square" rtlCol="0">
            <a:spAutoFit/>
          </a:bodyPr>
          <a:lstStyle/>
          <a:p>
            <a:pPr algn="ctr"/>
            <a:r>
              <a:rPr kumimoji="1" lang="ja-JP" altLang="en-US" sz="1200"/>
              <a:t>実行時情報</a:t>
            </a:r>
          </a:p>
        </p:txBody>
      </p:sp>
      <p:cxnSp>
        <p:nvCxnSpPr>
          <p:cNvPr id="38" name="直線矢印コネクタ 37">
            <a:extLst>
              <a:ext uri="{FF2B5EF4-FFF2-40B4-BE49-F238E27FC236}">
                <a16:creationId xmlns:a16="http://schemas.microsoft.com/office/drawing/2014/main" id="{B285584E-227B-FB15-B0B4-376F0112BFB8}"/>
              </a:ext>
            </a:extLst>
          </p:cNvPr>
          <p:cNvCxnSpPr>
            <a:cxnSpLocks/>
            <a:stCxn id="32" idx="3"/>
            <a:endCxn id="36" idx="1"/>
          </p:cNvCxnSpPr>
          <p:nvPr/>
        </p:nvCxnSpPr>
        <p:spPr>
          <a:xfrm>
            <a:off x="2623985" y="4512650"/>
            <a:ext cx="306062" cy="1522"/>
          </a:xfrm>
          <a:prstGeom prst="straightConnector1">
            <a:avLst/>
          </a:prstGeom>
          <a:ln w="635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39" name="フローチャート: 複数書類 38">
            <a:extLst>
              <a:ext uri="{FF2B5EF4-FFF2-40B4-BE49-F238E27FC236}">
                <a16:creationId xmlns:a16="http://schemas.microsoft.com/office/drawing/2014/main" id="{D276C1E2-DB50-9135-167F-E02D8AF59D38}"/>
              </a:ext>
            </a:extLst>
          </p:cNvPr>
          <p:cNvSpPr/>
          <p:nvPr/>
        </p:nvSpPr>
        <p:spPr>
          <a:xfrm>
            <a:off x="3214435" y="4973422"/>
            <a:ext cx="580995" cy="697346"/>
          </a:xfrm>
          <a:prstGeom prst="flowChartMultidocument">
            <a:avLst/>
          </a:prstGeom>
          <a:solidFill>
            <a:srgbClr val="CEFFDA"/>
          </a:solidFill>
          <a:ln w="190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p>
        </p:txBody>
      </p:sp>
      <p:sp>
        <p:nvSpPr>
          <p:cNvPr id="40" name="テキスト ボックス 39">
            <a:extLst>
              <a:ext uri="{FF2B5EF4-FFF2-40B4-BE49-F238E27FC236}">
                <a16:creationId xmlns:a16="http://schemas.microsoft.com/office/drawing/2014/main" id="{728ADF53-C42F-69FF-455C-2041151D3314}"/>
              </a:ext>
            </a:extLst>
          </p:cNvPr>
          <p:cNvSpPr txBox="1"/>
          <p:nvPr/>
        </p:nvSpPr>
        <p:spPr>
          <a:xfrm>
            <a:off x="2999089" y="5085507"/>
            <a:ext cx="944876" cy="461665"/>
          </a:xfrm>
          <a:prstGeom prst="rect">
            <a:avLst/>
          </a:prstGeom>
          <a:noFill/>
        </p:spPr>
        <p:txBody>
          <a:bodyPr wrap="square" rtlCol="0">
            <a:spAutoFit/>
          </a:bodyPr>
          <a:lstStyle/>
          <a:p>
            <a:pPr algn="ctr"/>
            <a:r>
              <a:rPr lang="ja-JP" altLang="en-US" sz="1200"/>
              <a:t>ソース</a:t>
            </a:r>
            <a:br>
              <a:rPr lang="en-US" altLang="ja-JP" sz="1200" dirty="0"/>
            </a:br>
            <a:r>
              <a:rPr lang="ja-JP" altLang="en-US" sz="1200"/>
              <a:t>コード</a:t>
            </a:r>
            <a:endParaRPr kumimoji="1" lang="ja-JP" altLang="en-US" sz="1200"/>
          </a:p>
        </p:txBody>
      </p:sp>
      <p:sp>
        <p:nvSpPr>
          <p:cNvPr id="41" name="フローチャート: 処理 40">
            <a:extLst>
              <a:ext uri="{FF2B5EF4-FFF2-40B4-BE49-F238E27FC236}">
                <a16:creationId xmlns:a16="http://schemas.microsoft.com/office/drawing/2014/main" id="{0DF81EF4-0E3A-3AC3-139A-79FFEA1A6F5D}"/>
              </a:ext>
            </a:extLst>
          </p:cNvPr>
          <p:cNvSpPr/>
          <p:nvPr/>
        </p:nvSpPr>
        <p:spPr>
          <a:xfrm>
            <a:off x="4163567" y="4235572"/>
            <a:ext cx="1142120" cy="559759"/>
          </a:xfrm>
          <a:prstGeom prst="flowChartProcess">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200" dirty="0"/>
              <a:t>2.</a:t>
            </a:r>
            <a:r>
              <a:rPr kumimoji="1" lang="ja-JP" altLang="en-US" sz="1200"/>
              <a:t>トレースと</a:t>
            </a:r>
            <a:br>
              <a:rPr kumimoji="1" lang="en-US" altLang="ja-JP" sz="1200" dirty="0"/>
            </a:br>
            <a:r>
              <a:rPr kumimoji="1" lang="ja-JP" altLang="en-US" sz="1200"/>
              <a:t>実行経路を</a:t>
            </a:r>
            <a:br>
              <a:rPr kumimoji="1" lang="en-US" altLang="ja-JP" sz="1200" dirty="0"/>
            </a:br>
            <a:r>
              <a:rPr kumimoji="1" lang="ja-JP" altLang="en-US" sz="1200"/>
              <a:t>解析</a:t>
            </a:r>
          </a:p>
        </p:txBody>
      </p:sp>
      <p:cxnSp>
        <p:nvCxnSpPr>
          <p:cNvPr id="42" name="直線矢印コネクタ 41">
            <a:extLst>
              <a:ext uri="{FF2B5EF4-FFF2-40B4-BE49-F238E27FC236}">
                <a16:creationId xmlns:a16="http://schemas.microsoft.com/office/drawing/2014/main" id="{363EBCEE-8A47-3651-7C6F-EF20DE0FCF06}"/>
              </a:ext>
            </a:extLst>
          </p:cNvPr>
          <p:cNvCxnSpPr>
            <a:cxnSpLocks/>
            <a:stCxn id="36" idx="3"/>
            <a:endCxn id="41" idx="1"/>
          </p:cNvCxnSpPr>
          <p:nvPr/>
        </p:nvCxnSpPr>
        <p:spPr>
          <a:xfrm>
            <a:off x="3874923" y="4514172"/>
            <a:ext cx="288644" cy="1280"/>
          </a:xfrm>
          <a:prstGeom prst="straightConnector1">
            <a:avLst/>
          </a:prstGeom>
          <a:ln w="635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43" name="直線矢印コネクタ 42">
            <a:extLst>
              <a:ext uri="{FF2B5EF4-FFF2-40B4-BE49-F238E27FC236}">
                <a16:creationId xmlns:a16="http://schemas.microsoft.com/office/drawing/2014/main" id="{F7E765DE-828E-64B5-EB2F-B7ECF611BA86}"/>
              </a:ext>
            </a:extLst>
          </p:cNvPr>
          <p:cNvCxnSpPr>
            <a:cxnSpLocks/>
            <a:stCxn id="39" idx="3"/>
          </p:cNvCxnSpPr>
          <p:nvPr/>
        </p:nvCxnSpPr>
        <p:spPr>
          <a:xfrm flipV="1">
            <a:off x="3795430" y="4805628"/>
            <a:ext cx="474229" cy="516467"/>
          </a:xfrm>
          <a:prstGeom prst="straightConnector1">
            <a:avLst/>
          </a:prstGeom>
          <a:ln w="635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44" name="フローチャート: 複数書類 43">
            <a:extLst>
              <a:ext uri="{FF2B5EF4-FFF2-40B4-BE49-F238E27FC236}">
                <a16:creationId xmlns:a16="http://schemas.microsoft.com/office/drawing/2014/main" id="{6ABC6624-3F5F-933E-A20E-BBCB12D5C5A2}"/>
              </a:ext>
            </a:extLst>
          </p:cNvPr>
          <p:cNvSpPr/>
          <p:nvPr/>
        </p:nvSpPr>
        <p:spPr>
          <a:xfrm>
            <a:off x="5593860" y="4209836"/>
            <a:ext cx="756614" cy="602406"/>
          </a:xfrm>
          <a:prstGeom prst="flowChartMultidocument">
            <a:avLst/>
          </a:prstGeom>
          <a:solidFill>
            <a:schemeClr val="bg1"/>
          </a:solidFill>
          <a:ln w="190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p>
        </p:txBody>
      </p:sp>
      <p:cxnSp>
        <p:nvCxnSpPr>
          <p:cNvPr id="45" name="直線矢印コネクタ 44">
            <a:extLst>
              <a:ext uri="{FF2B5EF4-FFF2-40B4-BE49-F238E27FC236}">
                <a16:creationId xmlns:a16="http://schemas.microsoft.com/office/drawing/2014/main" id="{6B9AB1CA-8D15-5868-1A36-881D804340BC}"/>
              </a:ext>
            </a:extLst>
          </p:cNvPr>
          <p:cNvCxnSpPr>
            <a:cxnSpLocks/>
            <a:stCxn id="41" idx="3"/>
            <a:endCxn id="44" idx="1"/>
          </p:cNvCxnSpPr>
          <p:nvPr/>
        </p:nvCxnSpPr>
        <p:spPr>
          <a:xfrm flipV="1">
            <a:off x="5305687" y="4511039"/>
            <a:ext cx="288173" cy="4413"/>
          </a:xfrm>
          <a:prstGeom prst="straightConnector1">
            <a:avLst/>
          </a:prstGeom>
          <a:ln w="635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46" name="テキスト ボックス 45">
            <a:extLst>
              <a:ext uri="{FF2B5EF4-FFF2-40B4-BE49-F238E27FC236}">
                <a16:creationId xmlns:a16="http://schemas.microsoft.com/office/drawing/2014/main" id="{4CB5073B-0B03-FD54-C37F-D70CDF12A1C3}"/>
              </a:ext>
            </a:extLst>
          </p:cNvPr>
          <p:cNvSpPr txBox="1"/>
          <p:nvPr/>
        </p:nvSpPr>
        <p:spPr>
          <a:xfrm>
            <a:off x="5354244" y="4372538"/>
            <a:ext cx="1142120" cy="276999"/>
          </a:xfrm>
          <a:prstGeom prst="rect">
            <a:avLst/>
          </a:prstGeom>
          <a:noFill/>
        </p:spPr>
        <p:txBody>
          <a:bodyPr wrap="square" rtlCol="0">
            <a:spAutoFit/>
          </a:bodyPr>
          <a:lstStyle/>
          <a:p>
            <a:pPr algn="ctr"/>
            <a:r>
              <a:rPr kumimoji="1" lang="ja-JP" altLang="en-US" sz="1200"/>
              <a:t>解析結果</a:t>
            </a:r>
          </a:p>
        </p:txBody>
      </p:sp>
      <p:sp>
        <p:nvSpPr>
          <p:cNvPr id="47" name="テキスト ボックス 46">
            <a:extLst>
              <a:ext uri="{FF2B5EF4-FFF2-40B4-BE49-F238E27FC236}">
                <a16:creationId xmlns:a16="http://schemas.microsoft.com/office/drawing/2014/main" id="{101FF356-C26B-CF67-3391-65101AA0C63A}"/>
              </a:ext>
            </a:extLst>
          </p:cNvPr>
          <p:cNvSpPr txBox="1"/>
          <p:nvPr/>
        </p:nvSpPr>
        <p:spPr>
          <a:xfrm>
            <a:off x="1019846" y="4941550"/>
            <a:ext cx="1864064" cy="338554"/>
          </a:xfrm>
          <a:prstGeom prst="rect">
            <a:avLst/>
          </a:prstGeom>
          <a:noFill/>
        </p:spPr>
        <p:txBody>
          <a:bodyPr wrap="square" rtlCol="0">
            <a:spAutoFit/>
          </a:bodyPr>
          <a:lstStyle/>
          <a:p>
            <a:pPr algn="ctr"/>
            <a:r>
              <a:rPr kumimoji="1" lang="ja-JP" altLang="en-US" sz="1600">
                <a:solidFill>
                  <a:srgbClr val="00B050"/>
                </a:solidFill>
              </a:rPr>
              <a:t>ソースコード変更後</a:t>
            </a:r>
          </a:p>
        </p:txBody>
      </p:sp>
    </p:spTree>
    <p:extLst>
      <p:ext uri="{BB962C8B-B14F-4D97-AF65-F5344CB8AC3E}">
        <p14:creationId xmlns:p14="http://schemas.microsoft.com/office/powerpoint/2010/main" val="2996258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C59DF1-7DD5-9A22-9FB0-8DE6C1496989}"/>
              </a:ext>
            </a:extLst>
          </p:cNvPr>
          <p:cNvSpPr>
            <a:spLocks noGrp="1"/>
          </p:cNvSpPr>
          <p:nvPr>
            <p:ph type="title"/>
          </p:nvPr>
        </p:nvSpPr>
        <p:spPr/>
        <p:txBody>
          <a:bodyPr/>
          <a:lstStyle/>
          <a:p>
            <a:r>
              <a:rPr lang="ja-JP" altLang="en-US"/>
              <a:t>ビューアの全体図</a:t>
            </a:r>
            <a:endParaRPr kumimoji="1" lang="ja-JP" altLang="en-US"/>
          </a:p>
        </p:txBody>
      </p:sp>
      <p:pic>
        <p:nvPicPr>
          <p:cNvPr id="7" name="コンテンツ プレースホルダー 6" descr="グラフィカル ユーザー インターフェイス, アプリケーション&#10;&#10;自動的に生成された説明">
            <a:extLst>
              <a:ext uri="{FF2B5EF4-FFF2-40B4-BE49-F238E27FC236}">
                <a16:creationId xmlns:a16="http://schemas.microsoft.com/office/drawing/2014/main" id="{5AAF07CC-BE72-7B8B-7350-865F68C98C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057" y="1530007"/>
            <a:ext cx="8011886" cy="4679573"/>
          </a:xfrm>
          <a:ln>
            <a:solidFill>
              <a:schemeClr val="tx1"/>
            </a:solidFill>
          </a:ln>
        </p:spPr>
      </p:pic>
      <p:sp>
        <p:nvSpPr>
          <p:cNvPr id="4" name="スライド番号プレースホルダー 3">
            <a:extLst>
              <a:ext uri="{FF2B5EF4-FFF2-40B4-BE49-F238E27FC236}">
                <a16:creationId xmlns:a16="http://schemas.microsoft.com/office/drawing/2014/main" id="{3645CB76-5FA8-0BA4-397B-A939CAB8B9D7}"/>
              </a:ext>
            </a:extLst>
          </p:cNvPr>
          <p:cNvSpPr>
            <a:spLocks noGrp="1"/>
          </p:cNvSpPr>
          <p:nvPr>
            <p:ph type="sldNum" sz="quarter" idx="12"/>
          </p:nvPr>
        </p:nvSpPr>
        <p:spPr/>
        <p:txBody>
          <a:bodyPr/>
          <a:lstStyle/>
          <a:p>
            <a:pPr>
              <a:defRPr/>
            </a:pPr>
            <a:fld id="{B12562F3-4A2F-4E07-B7D3-3E764FB0DEC6}" type="slidenum">
              <a:rPr lang="en-US" altLang="ja-JP" smtClean="0"/>
              <a:pPr>
                <a:defRPr/>
              </a:pPr>
              <a:t>22</a:t>
            </a:fld>
            <a:endParaRPr lang="en-US" altLang="ja-JP" dirty="0"/>
          </a:p>
        </p:txBody>
      </p:sp>
      <p:sp>
        <p:nvSpPr>
          <p:cNvPr id="5" name="日付プレースホルダー 4">
            <a:extLst>
              <a:ext uri="{FF2B5EF4-FFF2-40B4-BE49-F238E27FC236}">
                <a16:creationId xmlns:a16="http://schemas.microsoft.com/office/drawing/2014/main" id="{5061EEFE-F4CE-4E52-6DA7-3E66F66DAB04}"/>
              </a:ext>
            </a:extLst>
          </p:cNvPr>
          <p:cNvSpPr>
            <a:spLocks noGrp="1"/>
          </p:cNvSpPr>
          <p:nvPr>
            <p:ph type="dt" sz="half" idx="10"/>
          </p:nvPr>
        </p:nvSpPr>
        <p:spPr/>
        <p:txBody>
          <a:bodyPr/>
          <a:lstStyle/>
          <a:p>
            <a:pPr>
              <a:defRPr/>
            </a:pPr>
            <a:r>
              <a:rPr lang="en-US" altLang="ja-JP"/>
              <a:t>Feb/14/2023</a:t>
            </a:r>
            <a:endParaRPr lang="en-US" altLang="ja-JP" dirty="0"/>
          </a:p>
        </p:txBody>
      </p:sp>
    </p:spTree>
    <p:extLst>
      <p:ext uri="{BB962C8B-B14F-4D97-AF65-F5344CB8AC3E}">
        <p14:creationId xmlns:p14="http://schemas.microsoft.com/office/powerpoint/2010/main" val="3570813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38122E-5C7F-AB59-A72C-E833FC4AB76B}"/>
              </a:ext>
            </a:extLst>
          </p:cNvPr>
          <p:cNvSpPr>
            <a:spLocks noGrp="1"/>
          </p:cNvSpPr>
          <p:nvPr>
            <p:ph type="title"/>
          </p:nvPr>
        </p:nvSpPr>
        <p:spPr/>
        <p:txBody>
          <a:bodyPr/>
          <a:lstStyle/>
          <a:p>
            <a:r>
              <a:rPr kumimoji="1" lang="ja-JP" altLang="en-US"/>
              <a:t>ファイルの選択</a:t>
            </a:r>
          </a:p>
        </p:txBody>
      </p:sp>
      <p:sp>
        <p:nvSpPr>
          <p:cNvPr id="4" name="スライド番号プレースホルダー 3">
            <a:extLst>
              <a:ext uri="{FF2B5EF4-FFF2-40B4-BE49-F238E27FC236}">
                <a16:creationId xmlns:a16="http://schemas.microsoft.com/office/drawing/2014/main" id="{C9B4C9C4-B304-AB03-2B1F-6F91C9E5FB72}"/>
              </a:ext>
            </a:extLst>
          </p:cNvPr>
          <p:cNvSpPr>
            <a:spLocks noGrp="1"/>
          </p:cNvSpPr>
          <p:nvPr>
            <p:ph type="sldNum" sz="quarter" idx="12"/>
          </p:nvPr>
        </p:nvSpPr>
        <p:spPr/>
        <p:txBody>
          <a:bodyPr/>
          <a:lstStyle/>
          <a:p>
            <a:pPr>
              <a:defRPr/>
            </a:pPr>
            <a:fld id="{B12562F3-4A2F-4E07-B7D3-3E764FB0DEC6}" type="slidenum">
              <a:rPr lang="en-US" altLang="ja-JP" smtClean="0"/>
              <a:pPr>
                <a:defRPr/>
              </a:pPr>
              <a:t>23</a:t>
            </a:fld>
            <a:endParaRPr lang="en-US" altLang="ja-JP" dirty="0"/>
          </a:p>
        </p:txBody>
      </p:sp>
      <p:sp>
        <p:nvSpPr>
          <p:cNvPr id="5" name="日付プレースホルダー 4">
            <a:extLst>
              <a:ext uri="{FF2B5EF4-FFF2-40B4-BE49-F238E27FC236}">
                <a16:creationId xmlns:a16="http://schemas.microsoft.com/office/drawing/2014/main" id="{4BD28A89-442E-30C3-4055-F8FFB72F435A}"/>
              </a:ext>
            </a:extLst>
          </p:cNvPr>
          <p:cNvSpPr>
            <a:spLocks noGrp="1"/>
          </p:cNvSpPr>
          <p:nvPr>
            <p:ph type="dt" sz="half" idx="10"/>
          </p:nvPr>
        </p:nvSpPr>
        <p:spPr/>
        <p:txBody>
          <a:bodyPr/>
          <a:lstStyle/>
          <a:p>
            <a:pPr>
              <a:defRPr/>
            </a:pPr>
            <a:r>
              <a:rPr lang="en-US" altLang="ja-JP"/>
              <a:t>Feb/14/2023</a:t>
            </a:r>
            <a:endParaRPr lang="en-US" altLang="ja-JP" dirty="0"/>
          </a:p>
        </p:txBody>
      </p:sp>
      <p:pic>
        <p:nvPicPr>
          <p:cNvPr id="17" name="コンテンツ プレースホルダー 16" descr="グラフィカル ユーザー インターフェイス, アプリケーション&#10;&#10;自動的に生成された説明">
            <a:extLst>
              <a:ext uri="{FF2B5EF4-FFF2-40B4-BE49-F238E27FC236}">
                <a16:creationId xmlns:a16="http://schemas.microsoft.com/office/drawing/2014/main" id="{9735A4D9-8C60-26B5-70F4-FF7E3016477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540" t="2635"/>
          <a:stretch/>
        </p:blipFill>
        <p:spPr>
          <a:xfrm>
            <a:off x="2648471" y="1908763"/>
            <a:ext cx="3847058" cy="3216977"/>
          </a:xfrm>
          <a:ln>
            <a:solidFill>
              <a:schemeClr val="tx1"/>
            </a:solidFill>
          </a:ln>
        </p:spPr>
      </p:pic>
      <p:sp>
        <p:nvSpPr>
          <p:cNvPr id="18" name="テキスト ボックス 17">
            <a:extLst>
              <a:ext uri="{FF2B5EF4-FFF2-40B4-BE49-F238E27FC236}">
                <a16:creationId xmlns:a16="http://schemas.microsoft.com/office/drawing/2014/main" id="{D5A5B4BF-2295-4C01-9417-89ED37A86304}"/>
              </a:ext>
            </a:extLst>
          </p:cNvPr>
          <p:cNvSpPr txBox="1"/>
          <p:nvPr/>
        </p:nvSpPr>
        <p:spPr>
          <a:xfrm>
            <a:off x="976312" y="5355934"/>
            <a:ext cx="3325092" cy="461665"/>
          </a:xfrm>
          <a:prstGeom prst="rect">
            <a:avLst/>
          </a:prstGeom>
          <a:noFill/>
          <a:ln w="19050">
            <a:solidFill>
              <a:srgbClr val="00B050"/>
            </a:solidFill>
          </a:ln>
        </p:spPr>
        <p:txBody>
          <a:bodyPr wrap="square" rtlCol="0">
            <a:spAutoFit/>
          </a:bodyPr>
          <a:lstStyle/>
          <a:p>
            <a:pPr algn="ctr"/>
            <a:r>
              <a:rPr kumimoji="1" lang="ja-JP" altLang="en-US">
                <a:latin typeface="+mn-ea"/>
                <a:ea typeface="+mn-ea"/>
              </a:rPr>
              <a:t>緑</a:t>
            </a:r>
            <a:r>
              <a:rPr lang="ja-JP" altLang="en-US">
                <a:latin typeface="+mn-ea"/>
                <a:ea typeface="+mn-ea"/>
              </a:rPr>
              <a:t>：コードに差分あり</a:t>
            </a:r>
            <a:endParaRPr kumimoji="1" lang="en-US" altLang="ja-JP" dirty="0">
              <a:latin typeface="+mn-ea"/>
              <a:ea typeface="+mn-ea"/>
            </a:endParaRPr>
          </a:p>
        </p:txBody>
      </p:sp>
      <p:sp>
        <p:nvSpPr>
          <p:cNvPr id="19" name="テキスト ボックス 18">
            <a:extLst>
              <a:ext uri="{FF2B5EF4-FFF2-40B4-BE49-F238E27FC236}">
                <a16:creationId xmlns:a16="http://schemas.microsoft.com/office/drawing/2014/main" id="{9246222E-09AB-6B14-2ED7-4833B648D7AF}"/>
              </a:ext>
            </a:extLst>
          </p:cNvPr>
          <p:cNvSpPr txBox="1"/>
          <p:nvPr/>
        </p:nvSpPr>
        <p:spPr>
          <a:xfrm>
            <a:off x="4476333" y="5355934"/>
            <a:ext cx="3702467" cy="461665"/>
          </a:xfrm>
          <a:prstGeom prst="rect">
            <a:avLst/>
          </a:prstGeom>
          <a:noFill/>
          <a:ln w="19050">
            <a:solidFill>
              <a:srgbClr val="AC52E9"/>
            </a:solidFill>
          </a:ln>
        </p:spPr>
        <p:txBody>
          <a:bodyPr wrap="square" rtlCol="0">
            <a:spAutoFit/>
          </a:bodyPr>
          <a:lstStyle/>
          <a:p>
            <a:pPr algn="ctr"/>
            <a:r>
              <a:rPr lang="ja-JP" altLang="en-US">
                <a:latin typeface="+mn-ea"/>
                <a:ea typeface="+mn-ea"/>
              </a:rPr>
              <a:t>紫：トレースに差分あり</a:t>
            </a:r>
            <a:endParaRPr kumimoji="1" lang="en-US" altLang="ja-JP" dirty="0">
              <a:latin typeface="+mn-ea"/>
              <a:ea typeface="+mn-ea"/>
            </a:endParaRPr>
          </a:p>
        </p:txBody>
      </p:sp>
      <p:cxnSp>
        <p:nvCxnSpPr>
          <p:cNvPr id="23" name="直線矢印コネクタ 22">
            <a:extLst>
              <a:ext uri="{FF2B5EF4-FFF2-40B4-BE49-F238E27FC236}">
                <a16:creationId xmlns:a16="http://schemas.microsoft.com/office/drawing/2014/main" id="{C8A91FF6-356A-7ABA-56E6-F4DB2724CFB5}"/>
              </a:ext>
            </a:extLst>
          </p:cNvPr>
          <p:cNvCxnSpPr/>
          <p:nvPr/>
        </p:nvCxnSpPr>
        <p:spPr>
          <a:xfrm flipV="1">
            <a:off x="3782685" y="4924960"/>
            <a:ext cx="185271" cy="430974"/>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73C6E782-354C-6A87-207B-6FA144EC9A2A}"/>
              </a:ext>
            </a:extLst>
          </p:cNvPr>
          <p:cNvCxnSpPr/>
          <p:nvPr/>
        </p:nvCxnSpPr>
        <p:spPr>
          <a:xfrm flipH="1" flipV="1">
            <a:off x="4165180" y="4924960"/>
            <a:ext cx="412376" cy="430974"/>
          </a:xfrm>
          <a:prstGeom prst="straightConnector1">
            <a:avLst/>
          </a:prstGeom>
          <a:ln w="19050">
            <a:solidFill>
              <a:srgbClr val="AC52E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210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1B7FBA-FE48-37B8-E7CB-435CF91A016A}"/>
              </a:ext>
            </a:extLst>
          </p:cNvPr>
          <p:cNvSpPr>
            <a:spLocks noGrp="1"/>
          </p:cNvSpPr>
          <p:nvPr>
            <p:ph type="title"/>
          </p:nvPr>
        </p:nvSpPr>
        <p:spPr/>
        <p:txBody>
          <a:bodyPr/>
          <a:lstStyle/>
          <a:p>
            <a:r>
              <a:rPr lang="ja-JP" altLang="en-US"/>
              <a:t>メソッドの選択</a:t>
            </a:r>
            <a:endParaRPr kumimoji="1" lang="ja-JP" altLang="en-US"/>
          </a:p>
        </p:txBody>
      </p:sp>
      <p:sp>
        <p:nvSpPr>
          <p:cNvPr id="6" name="スライド番号プレースホルダー 5">
            <a:extLst>
              <a:ext uri="{FF2B5EF4-FFF2-40B4-BE49-F238E27FC236}">
                <a16:creationId xmlns:a16="http://schemas.microsoft.com/office/drawing/2014/main" id="{51F7CABD-D538-F6A3-74D3-7AA837F426F7}"/>
              </a:ext>
            </a:extLst>
          </p:cNvPr>
          <p:cNvSpPr>
            <a:spLocks noGrp="1"/>
          </p:cNvSpPr>
          <p:nvPr>
            <p:ph type="sldNum" sz="quarter" idx="12"/>
          </p:nvPr>
        </p:nvSpPr>
        <p:spPr/>
        <p:txBody>
          <a:bodyPr/>
          <a:lstStyle/>
          <a:p>
            <a:pPr>
              <a:defRPr/>
            </a:pPr>
            <a:fld id="{B12562F3-4A2F-4E07-B7D3-3E764FB0DEC6}" type="slidenum">
              <a:rPr lang="en-US" altLang="ja-JP" smtClean="0"/>
              <a:pPr>
                <a:defRPr/>
              </a:pPr>
              <a:t>24</a:t>
            </a:fld>
            <a:endParaRPr lang="en-US" altLang="ja-JP" dirty="0"/>
          </a:p>
        </p:txBody>
      </p:sp>
      <p:pic>
        <p:nvPicPr>
          <p:cNvPr id="11" name="コンテンツ プレースホルダー 6" descr="グラフィカル ユーザー インターフェイス, テキスト, アプリケーション&#10;&#10;自動的に生成された説明">
            <a:extLst>
              <a:ext uri="{FF2B5EF4-FFF2-40B4-BE49-F238E27FC236}">
                <a16:creationId xmlns:a16="http://schemas.microsoft.com/office/drawing/2014/main" id="{EA4CFCE9-BDFF-57AB-1656-5B47F274B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7200" y="2034989"/>
            <a:ext cx="4573603" cy="3677311"/>
          </a:xfrm>
          <a:prstGeom prst="rect">
            <a:avLst/>
          </a:prstGeom>
          <a:noFill/>
          <a:ln w="9525">
            <a:solidFill>
              <a:schemeClr val="tx1"/>
            </a:solidFill>
            <a:miter lim="800000"/>
            <a:headEnd/>
            <a:tailEnd/>
          </a:ln>
          <a:effectLst/>
        </p:spPr>
      </p:pic>
      <p:cxnSp>
        <p:nvCxnSpPr>
          <p:cNvPr id="15" name="直線矢印コネクタ 14">
            <a:extLst>
              <a:ext uri="{FF2B5EF4-FFF2-40B4-BE49-F238E27FC236}">
                <a16:creationId xmlns:a16="http://schemas.microsoft.com/office/drawing/2014/main" id="{D9196CB7-2723-8722-8BCB-98476C41B516}"/>
              </a:ext>
            </a:extLst>
          </p:cNvPr>
          <p:cNvCxnSpPr/>
          <p:nvPr/>
        </p:nvCxnSpPr>
        <p:spPr>
          <a:xfrm flipH="1">
            <a:off x="4906851" y="4597758"/>
            <a:ext cx="510776" cy="0"/>
          </a:xfrm>
          <a:prstGeom prst="straightConnector1">
            <a:avLst/>
          </a:prstGeom>
          <a:ln w="19050">
            <a:solidFill>
              <a:srgbClr val="AC52E9"/>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D23E0FF7-2989-D53E-EF2F-5AD0A4881E95}"/>
              </a:ext>
            </a:extLst>
          </p:cNvPr>
          <p:cNvSpPr txBox="1"/>
          <p:nvPr/>
        </p:nvSpPr>
        <p:spPr>
          <a:xfrm>
            <a:off x="5360475" y="4488279"/>
            <a:ext cx="3269173" cy="830997"/>
          </a:xfrm>
          <a:prstGeom prst="rect">
            <a:avLst/>
          </a:prstGeom>
          <a:solidFill>
            <a:schemeClr val="bg1"/>
          </a:solidFill>
          <a:ln w="19050">
            <a:solidFill>
              <a:srgbClr val="AC52E9"/>
            </a:solidFill>
          </a:ln>
        </p:spPr>
        <p:txBody>
          <a:bodyPr wrap="square" rtlCol="0">
            <a:spAutoFit/>
          </a:bodyPr>
          <a:lstStyle/>
          <a:p>
            <a:r>
              <a:rPr lang="ja-JP" altLang="en-US">
                <a:latin typeface="+mn-ea"/>
                <a:ea typeface="+mn-ea"/>
              </a:rPr>
              <a:t>紫の枠：</a:t>
            </a:r>
            <a:br>
              <a:rPr lang="en-US" altLang="ja-JP" dirty="0">
                <a:latin typeface="+mn-ea"/>
                <a:ea typeface="+mn-ea"/>
              </a:rPr>
            </a:br>
            <a:r>
              <a:rPr lang="ja-JP" altLang="en-US">
                <a:latin typeface="+mn-ea"/>
                <a:ea typeface="+mn-ea"/>
              </a:rPr>
              <a:t>　トレースに差分あり</a:t>
            </a:r>
            <a:endParaRPr kumimoji="1" lang="en-US" altLang="ja-JP" dirty="0">
              <a:latin typeface="+mn-ea"/>
              <a:ea typeface="+mn-ea"/>
            </a:endParaRPr>
          </a:p>
        </p:txBody>
      </p:sp>
      <p:sp>
        <p:nvSpPr>
          <p:cNvPr id="16" name="日付プレースホルダー 3">
            <a:extLst>
              <a:ext uri="{FF2B5EF4-FFF2-40B4-BE49-F238E27FC236}">
                <a16:creationId xmlns:a16="http://schemas.microsoft.com/office/drawing/2014/main" id="{DD1140C3-9852-0800-8F97-44CF9A8F67BC}"/>
              </a:ext>
            </a:extLst>
          </p:cNvPr>
          <p:cNvSpPr>
            <a:spLocks noGrp="1"/>
          </p:cNvSpPr>
          <p:nvPr>
            <p:ph type="dt" sz="half" idx="10"/>
          </p:nvPr>
        </p:nvSpPr>
        <p:spPr>
          <a:xfrm>
            <a:off x="6555784" y="6596063"/>
            <a:ext cx="2192930" cy="261937"/>
          </a:xfrm>
        </p:spPr>
        <p:txBody>
          <a:bodyPr/>
          <a:lstStyle/>
          <a:p>
            <a:pPr>
              <a:defRPr/>
            </a:pPr>
            <a:r>
              <a:rPr lang="en-US" altLang="ja-JP" dirty="0"/>
              <a:t>Feb/14/2023</a:t>
            </a:r>
          </a:p>
        </p:txBody>
      </p:sp>
    </p:spTree>
    <p:extLst>
      <p:ext uri="{BB962C8B-B14F-4D97-AF65-F5344CB8AC3E}">
        <p14:creationId xmlns:p14="http://schemas.microsoft.com/office/powerpoint/2010/main" val="991704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147A09-D4FE-9983-AD0F-4A67A70AF924}"/>
              </a:ext>
            </a:extLst>
          </p:cNvPr>
          <p:cNvSpPr>
            <a:spLocks noGrp="1"/>
          </p:cNvSpPr>
          <p:nvPr>
            <p:ph type="title"/>
          </p:nvPr>
        </p:nvSpPr>
        <p:spPr/>
        <p:txBody>
          <a:bodyPr/>
          <a:lstStyle/>
          <a:p>
            <a:r>
              <a:rPr kumimoji="1" lang="ja-JP" altLang="en-US"/>
              <a:t>その他の改良点</a:t>
            </a:r>
          </a:p>
        </p:txBody>
      </p:sp>
      <p:sp>
        <p:nvSpPr>
          <p:cNvPr id="3" name="コンテンツ プレースホルダー 2">
            <a:extLst>
              <a:ext uri="{FF2B5EF4-FFF2-40B4-BE49-F238E27FC236}">
                <a16:creationId xmlns:a16="http://schemas.microsoft.com/office/drawing/2014/main" id="{B9F52CF8-FBD6-F0D7-6375-9DB295DF5768}"/>
              </a:ext>
            </a:extLst>
          </p:cNvPr>
          <p:cNvSpPr>
            <a:spLocks noGrp="1"/>
          </p:cNvSpPr>
          <p:nvPr>
            <p:ph idx="1"/>
          </p:nvPr>
        </p:nvSpPr>
        <p:spPr/>
        <p:txBody>
          <a:bodyPr/>
          <a:lstStyle/>
          <a:p>
            <a:r>
              <a:rPr lang="ja-JP" altLang="en-US" sz="2400"/>
              <a:t>複数のトークンのトレースを同時に表示可能に</a:t>
            </a:r>
            <a:endParaRPr lang="en-US" altLang="ja-JP" sz="2400" dirty="0"/>
          </a:p>
          <a:p>
            <a:pPr lvl="1"/>
            <a:endParaRPr lang="en-US" altLang="ja-JP" sz="2000" dirty="0"/>
          </a:p>
          <a:p>
            <a:r>
              <a:rPr lang="ja-JP" altLang="en-US" sz="2400"/>
              <a:t>配列のトレースの表示モードを切り替え可能に</a:t>
            </a:r>
            <a:endParaRPr lang="en-US" altLang="ja-JP" sz="2400" dirty="0"/>
          </a:p>
          <a:p>
            <a:pPr lvl="1"/>
            <a:r>
              <a:rPr kumimoji="1" lang="ja-JP" altLang="en-US" sz="2000"/>
              <a:t>配列のオブジェクト</a:t>
            </a:r>
            <a:r>
              <a:rPr kumimoji="1" lang="en-US" altLang="ja-JP" sz="2000" dirty="0"/>
              <a:t>ID </a:t>
            </a:r>
            <a:r>
              <a:rPr lang="ja-JP" altLang="en-US" sz="2000"/>
              <a:t>だけでなく，</a:t>
            </a:r>
            <a:br>
              <a:rPr lang="en-US" altLang="ja-JP" sz="2000" dirty="0"/>
            </a:br>
            <a:r>
              <a:rPr lang="ja-JP" altLang="en-US" sz="2000"/>
              <a:t>読み書きされる</a:t>
            </a:r>
            <a:r>
              <a:rPr lang="ja-JP" altLang="en-US" sz="2000" u="sng"/>
              <a:t>要素の値</a:t>
            </a:r>
            <a:r>
              <a:rPr lang="ja-JP" altLang="en-US" sz="2000"/>
              <a:t>を参照できる</a:t>
            </a:r>
            <a:r>
              <a:rPr lang="ja-JP" altLang="en-US" sz="1600"/>
              <a:t>（プリミティブ型のみ）</a:t>
            </a:r>
            <a:endParaRPr lang="en-US" altLang="ja-JP" sz="1600" dirty="0"/>
          </a:p>
          <a:p>
            <a:pPr lvl="1"/>
            <a:r>
              <a:rPr lang="ja-JP" altLang="en-US" sz="2000"/>
              <a:t>配列はループで頻出のためメリット大</a:t>
            </a:r>
            <a:endParaRPr lang="en-US" altLang="ja-JP" sz="2000" dirty="0"/>
          </a:p>
          <a:p>
            <a:pPr lvl="1"/>
            <a:endParaRPr lang="en-US" altLang="ja-JP" sz="1600" dirty="0"/>
          </a:p>
          <a:p>
            <a:pPr lvl="1"/>
            <a:endParaRPr lang="en-US" altLang="ja-JP" sz="2000" dirty="0"/>
          </a:p>
        </p:txBody>
      </p:sp>
      <p:sp>
        <p:nvSpPr>
          <p:cNvPr id="6" name="スライド番号プレースホルダー 5">
            <a:extLst>
              <a:ext uri="{FF2B5EF4-FFF2-40B4-BE49-F238E27FC236}">
                <a16:creationId xmlns:a16="http://schemas.microsoft.com/office/drawing/2014/main" id="{9EFB8CF5-7C0F-90AF-DA2E-14081DAF1B4A}"/>
              </a:ext>
            </a:extLst>
          </p:cNvPr>
          <p:cNvSpPr>
            <a:spLocks noGrp="1"/>
          </p:cNvSpPr>
          <p:nvPr>
            <p:ph type="sldNum" sz="quarter" idx="12"/>
          </p:nvPr>
        </p:nvSpPr>
        <p:spPr/>
        <p:txBody>
          <a:bodyPr/>
          <a:lstStyle/>
          <a:p>
            <a:pPr>
              <a:defRPr/>
            </a:pPr>
            <a:fld id="{B12562F3-4A2F-4E07-B7D3-3E764FB0DEC6}" type="slidenum">
              <a:rPr lang="en-US" altLang="ja-JP" smtClean="0"/>
              <a:pPr>
                <a:defRPr/>
              </a:pPr>
              <a:t>25</a:t>
            </a:fld>
            <a:endParaRPr lang="en-US" altLang="ja-JP" dirty="0"/>
          </a:p>
        </p:txBody>
      </p:sp>
      <p:pic>
        <p:nvPicPr>
          <p:cNvPr id="7" name="図 6" descr="テキスト が含まれている画像&#10;&#10;自動的に生成された説明">
            <a:extLst>
              <a:ext uri="{FF2B5EF4-FFF2-40B4-BE49-F238E27FC236}">
                <a16:creationId xmlns:a16="http://schemas.microsoft.com/office/drawing/2014/main" id="{0A1B6470-771C-D1A8-30A5-8F0A6379ED60}"/>
              </a:ext>
            </a:extLst>
          </p:cNvPr>
          <p:cNvPicPr>
            <a:picLocks noChangeAspect="1"/>
          </p:cNvPicPr>
          <p:nvPr/>
        </p:nvPicPr>
        <p:blipFill rotWithShape="1">
          <a:blip r:embed="rId3">
            <a:extLst>
              <a:ext uri="{28A0092B-C50C-407E-A947-70E740481C1C}">
                <a14:useLocalDpi xmlns:a14="http://schemas.microsoft.com/office/drawing/2010/main" val="0"/>
              </a:ext>
            </a:extLst>
          </a:blip>
          <a:srcRect b="27269"/>
          <a:stretch/>
        </p:blipFill>
        <p:spPr>
          <a:xfrm>
            <a:off x="4558218" y="4050070"/>
            <a:ext cx="2477461" cy="1890604"/>
          </a:xfrm>
          <a:prstGeom prst="rect">
            <a:avLst/>
          </a:prstGeom>
          <a:ln w="6350">
            <a:solidFill>
              <a:schemeClr val="accent2"/>
            </a:solidFill>
          </a:ln>
        </p:spPr>
      </p:pic>
      <p:pic>
        <p:nvPicPr>
          <p:cNvPr id="9" name="図 8" descr="テキスト が含まれている画像&#10;&#10;自動的に生成された説明">
            <a:extLst>
              <a:ext uri="{FF2B5EF4-FFF2-40B4-BE49-F238E27FC236}">
                <a16:creationId xmlns:a16="http://schemas.microsoft.com/office/drawing/2014/main" id="{A68AD0AB-59BE-B026-AF96-4326E6843FAE}"/>
              </a:ext>
            </a:extLst>
          </p:cNvPr>
          <p:cNvPicPr>
            <a:picLocks noChangeAspect="1"/>
          </p:cNvPicPr>
          <p:nvPr/>
        </p:nvPicPr>
        <p:blipFill rotWithShape="1">
          <a:blip r:embed="rId4">
            <a:extLst>
              <a:ext uri="{28A0092B-C50C-407E-A947-70E740481C1C}">
                <a14:useLocalDpi xmlns:a14="http://schemas.microsoft.com/office/drawing/2010/main" val="0"/>
              </a:ext>
            </a:extLst>
          </a:blip>
          <a:srcRect b="27409"/>
          <a:stretch/>
        </p:blipFill>
        <p:spPr>
          <a:xfrm>
            <a:off x="1745470" y="4050070"/>
            <a:ext cx="1962641" cy="1890604"/>
          </a:xfrm>
          <a:prstGeom prst="rect">
            <a:avLst/>
          </a:prstGeom>
          <a:ln w="6350">
            <a:solidFill>
              <a:schemeClr val="accent2"/>
            </a:solidFill>
          </a:ln>
        </p:spPr>
      </p:pic>
      <p:cxnSp>
        <p:nvCxnSpPr>
          <p:cNvPr id="11" name="直線矢印コネクタ 10">
            <a:extLst>
              <a:ext uri="{FF2B5EF4-FFF2-40B4-BE49-F238E27FC236}">
                <a16:creationId xmlns:a16="http://schemas.microsoft.com/office/drawing/2014/main" id="{62613548-6EF5-7493-8AD0-C731735C0B94}"/>
              </a:ext>
            </a:extLst>
          </p:cNvPr>
          <p:cNvCxnSpPr>
            <a:cxnSpLocks/>
          </p:cNvCxnSpPr>
          <p:nvPr/>
        </p:nvCxnSpPr>
        <p:spPr>
          <a:xfrm>
            <a:off x="3828942" y="4995372"/>
            <a:ext cx="573741"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4" name="日付プレースホルダー 3">
            <a:extLst>
              <a:ext uri="{FF2B5EF4-FFF2-40B4-BE49-F238E27FC236}">
                <a16:creationId xmlns:a16="http://schemas.microsoft.com/office/drawing/2014/main" id="{C38677CF-2457-45A6-3BE7-D643FC04C7CF}"/>
              </a:ext>
            </a:extLst>
          </p:cNvPr>
          <p:cNvSpPr>
            <a:spLocks noGrp="1"/>
          </p:cNvSpPr>
          <p:nvPr>
            <p:ph type="dt" sz="half" idx="10"/>
          </p:nvPr>
        </p:nvSpPr>
        <p:spPr>
          <a:xfrm>
            <a:off x="6555784" y="6596063"/>
            <a:ext cx="2192930" cy="261937"/>
          </a:xfrm>
        </p:spPr>
        <p:txBody>
          <a:bodyPr/>
          <a:lstStyle/>
          <a:p>
            <a:pPr>
              <a:defRPr/>
            </a:pPr>
            <a:r>
              <a:rPr lang="en-US" altLang="ja-JP" dirty="0"/>
              <a:t>Feb/14/2023</a:t>
            </a:r>
          </a:p>
        </p:txBody>
      </p:sp>
    </p:spTree>
    <p:extLst>
      <p:ext uri="{BB962C8B-B14F-4D97-AF65-F5344CB8AC3E}">
        <p14:creationId xmlns:p14="http://schemas.microsoft.com/office/powerpoint/2010/main" val="3650177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7FF771-B1F5-CCD8-CAB1-ABC23E045E50}"/>
              </a:ext>
            </a:extLst>
          </p:cNvPr>
          <p:cNvSpPr>
            <a:spLocks noGrp="1"/>
          </p:cNvSpPr>
          <p:nvPr>
            <p:ph type="title"/>
          </p:nvPr>
        </p:nvSpPr>
        <p:spPr/>
        <p:txBody>
          <a:bodyPr/>
          <a:lstStyle/>
          <a:p>
            <a:r>
              <a:rPr kumimoji="1" lang="ja-JP" altLang="en-US"/>
              <a:t>記述のフォーマット</a:t>
            </a:r>
          </a:p>
        </p:txBody>
      </p:sp>
      <p:sp>
        <p:nvSpPr>
          <p:cNvPr id="3" name="コンテンツ プレースホルダー 2">
            <a:extLst>
              <a:ext uri="{FF2B5EF4-FFF2-40B4-BE49-F238E27FC236}">
                <a16:creationId xmlns:a16="http://schemas.microsoft.com/office/drawing/2014/main" id="{9E451817-25ED-0C71-6334-1E58EA90A208}"/>
              </a:ext>
            </a:extLst>
          </p:cNvPr>
          <p:cNvSpPr>
            <a:spLocks noGrp="1"/>
          </p:cNvSpPr>
          <p:nvPr>
            <p:ph idx="1"/>
          </p:nvPr>
        </p:nvSpPr>
        <p:spPr/>
        <p:txBody>
          <a:bodyPr/>
          <a:lstStyle/>
          <a:p>
            <a:r>
              <a:rPr kumimoji="1" lang="ja-JP" altLang="en-US" sz="2400"/>
              <a:t>デバッグ前に不正な値を取る可能性のあった要素を</a:t>
            </a:r>
            <a:br>
              <a:rPr kumimoji="1" lang="en-US" altLang="ja-JP" sz="2400" dirty="0"/>
            </a:br>
            <a:r>
              <a:rPr kumimoji="1" lang="ja-JP" altLang="en-US" sz="2400"/>
              <a:t>「記述対象」として指定</a:t>
            </a:r>
            <a:endParaRPr kumimoji="1" lang="en-US" altLang="ja-JP" sz="2400" dirty="0"/>
          </a:p>
          <a:p>
            <a:pPr lvl="1"/>
            <a:r>
              <a:rPr lang="ja-JP" altLang="en-US" sz="2000"/>
              <a:t>メソッドの返り値，特定のフィールド変数など</a:t>
            </a:r>
            <a:endParaRPr lang="en-US" altLang="ja-JP" sz="2000" dirty="0"/>
          </a:p>
          <a:p>
            <a:pPr lvl="1"/>
            <a:r>
              <a:rPr lang="ja-JP" altLang="en-US" sz="2000"/>
              <a:t>メソッドからの出力にあたる</a:t>
            </a:r>
            <a:endParaRPr lang="en-US" altLang="ja-JP" sz="1600" dirty="0"/>
          </a:p>
          <a:p>
            <a:pPr lvl="1"/>
            <a:endParaRPr lang="en-US" altLang="ja-JP" sz="2000" dirty="0"/>
          </a:p>
          <a:p>
            <a:r>
              <a:rPr kumimoji="1" lang="ja-JP" altLang="en-US" sz="2400"/>
              <a:t>次の</a:t>
            </a:r>
            <a:r>
              <a:rPr kumimoji="1" lang="en-US" altLang="ja-JP" sz="2400" dirty="0"/>
              <a:t>3</a:t>
            </a:r>
            <a:r>
              <a:rPr kumimoji="1" lang="ja-JP" altLang="en-US" sz="2400"/>
              <a:t>つの項目について，デバッグ</a:t>
            </a:r>
            <a:r>
              <a:rPr lang="ja-JP" altLang="en-US" sz="2400"/>
              <a:t>で修正された</a:t>
            </a:r>
            <a:br>
              <a:rPr lang="en-US" altLang="ja-JP" sz="2400" dirty="0"/>
            </a:br>
            <a:r>
              <a:rPr lang="ja-JP" altLang="en-US" sz="2400"/>
              <a:t>メソッドのみから読み取れる範囲内で</a:t>
            </a:r>
            <a:r>
              <a:rPr kumimoji="1" lang="ja-JP" altLang="en-US" sz="2400"/>
              <a:t>記述</a:t>
            </a:r>
            <a:endParaRPr kumimoji="1" lang="en-US" altLang="ja-JP" sz="2400" dirty="0"/>
          </a:p>
          <a:p>
            <a:pPr marL="457200" indent="-457200">
              <a:buFont typeface="+mj-lt"/>
              <a:buAutoNum type="arabicPeriod"/>
            </a:pPr>
            <a:r>
              <a:rPr lang="ja-JP" altLang="en-US" sz="2000"/>
              <a:t>記述対象の値がデバッグの前後で異なるために，メソッドへの</a:t>
            </a:r>
            <a:br>
              <a:rPr lang="en-US" altLang="ja-JP" sz="2000" dirty="0"/>
            </a:br>
            <a:r>
              <a:rPr lang="ja-JP" altLang="en-US" sz="2000"/>
              <a:t>入力が満たすべき必要十分条件</a:t>
            </a:r>
            <a:endParaRPr lang="en-US" altLang="ja-JP" sz="2000" dirty="0"/>
          </a:p>
          <a:p>
            <a:pPr marL="457200" indent="-457200">
              <a:buFont typeface="+mj-lt"/>
              <a:buAutoNum type="arabicPeriod"/>
            </a:pPr>
            <a:r>
              <a:rPr kumimoji="1" lang="en-US" altLang="ja-JP" sz="2000" dirty="0"/>
              <a:t>1.</a:t>
            </a:r>
            <a:r>
              <a:rPr kumimoji="1" lang="ja-JP" altLang="en-US" sz="2000"/>
              <a:t>を満たすときの，記述対象のデバッグ前の値</a:t>
            </a:r>
            <a:endParaRPr kumimoji="1" lang="en-US" altLang="ja-JP" sz="2000" dirty="0"/>
          </a:p>
          <a:p>
            <a:pPr marL="457200" indent="-457200">
              <a:buFont typeface="+mj-lt"/>
              <a:buAutoNum type="arabicPeriod"/>
            </a:pPr>
            <a:r>
              <a:rPr lang="en-US" altLang="ja-JP" sz="2000" dirty="0"/>
              <a:t>1.</a:t>
            </a:r>
            <a:r>
              <a:rPr lang="ja-JP" altLang="en-US" sz="2000"/>
              <a:t>を満たすときの．記述対象のデバッグ後の値</a:t>
            </a:r>
            <a:br>
              <a:rPr lang="en-US" altLang="ja-JP" sz="2000" dirty="0"/>
            </a:br>
            <a:endParaRPr kumimoji="1" lang="ja-JP" altLang="en-US" sz="2000"/>
          </a:p>
        </p:txBody>
      </p:sp>
      <p:sp>
        <p:nvSpPr>
          <p:cNvPr id="4" name="スライド番号プレースホルダー 3">
            <a:extLst>
              <a:ext uri="{FF2B5EF4-FFF2-40B4-BE49-F238E27FC236}">
                <a16:creationId xmlns:a16="http://schemas.microsoft.com/office/drawing/2014/main" id="{E036DC9A-0A2B-11B3-2776-4EC7C24A21AF}"/>
              </a:ext>
            </a:extLst>
          </p:cNvPr>
          <p:cNvSpPr>
            <a:spLocks noGrp="1"/>
          </p:cNvSpPr>
          <p:nvPr>
            <p:ph type="sldNum" sz="quarter" idx="12"/>
          </p:nvPr>
        </p:nvSpPr>
        <p:spPr/>
        <p:txBody>
          <a:bodyPr/>
          <a:lstStyle/>
          <a:p>
            <a:pPr>
              <a:defRPr/>
            </a:pPr>
            <a:fld id="{B12562F3-4A2F-4E07-B7D3-3E764FB0DEC6}" type="slidenum">
              <a:rPr lang="en-US" altLang="ja-JP" smtClean="0"/>
              <a:pPr>
                <a:defRPr/>
              </a:pPr>
              <a:t>26</a:t>
            </a:fld>
            <a:endParaRPr lang="en-US" altLang="ja-JP" dirty="0"/>
          </a:p>
        </p:txBody>
      </p:sp>
      <p:sp>
        <p:nvSpPr>
          <p:cNvPr id="5" name="日付プレースホルダー 4">
            <a:extLst>
              <a:ext uri="{FF2B5EF4-FFF2-40B4-BE49-F238E27FC236}">
                <a16:creationId xmlns:a16="http://schemas.microsoft.com/office/drawing/2014/main" id="{D803EE59-77E6-141D-6A89-B2B3081DB646}"/>
              </a:ext>
            </a:extLst>
          </p:cNvPr>
          <p:cNvSpPr>
            <a:spLocks noGrp="1"/>
          </p:cNvSpPr>
          <p:nvPr>
            <p:ph type="dt" sz="half" idx="10"/>
          </p:nvPr>
        </p:nvSpPr>
        <p:spPr/>
        <p:txBody>
          <a:bodyPr/>
          <a:lstStyle/>
          <a:p>
            <a:pPr>
              <a:defRPr/>
            </a:pPr>
            <a:r>
              <a:rPr lang="en-US" altLang="ja-JP"/>
              <a:t>Feb/14/2023</a:t>
            </a:r>
            <a:endParaRPr lang="en-US" altLang="ja-JP" dirty="0"/>
          </a:p>
        </p:txBody>
      </p:sp>
    </p:spTree>
    <p:extLst>
      <p:ext uri="{BB962C8B-B14F-4D97-AF65-F5344CB8AC3E}">
        <p14:creationId xmlns:p14="http://schemas.microsoft.com/office/powerpoint/2010/main" val="1998771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972216-6BDF-C282-2EB3-1F9DC5AD11DE}"/>
              </a:ext>
            </a:extLst>
          </p:cNvPr>
          <p:cNvSpPr>
            <a:spLocks noGrp="1"/>
          </p:cNvSpPr>
          <p:nvPr>
            <p:ph type="title"/>
          </p:nvPr>
        </p:nvSpPr>
        <p:spPr/>
        <p:txBody>
          <a:bodyPr/>
          <a:lstStyle/>
          <a:p>
            <a:r>
              <a:rPr kumimoji="1" lang="ja-JP" altLang="en-US"/>
              <a:t>平均値と中央値</a:t>
            </a:r>
          </a:p>
        </p:txBody>
      </p:sp>
      <p:graphicFrame>
        <p:nvGraphicFramePr>
          <p:cNvPr id="5" name="表 6">
            <a:extLst>
              <a:ext uri="{FF2B5EF4-FFF2-40B4-BE49-F238E27FC236}">
                <a16:creationId xmlns:a16="http://schemas.microsoft.com/office/drawing/2014/main" id="{4539B873-2F20-B1BD-E91B-8C34A96090CB}"/>
              </a:ext>
            </a:extLst>
          </p:cNvPr>
          <p:cNvGraphicFramePr>
            <a:graphicFrameLocks noGrp="1"/>
          </p:cNvGraphicFramePr>
          <p:nvPr>
            <p:ph idx="1"/>
          </p:nvPr>
        </p:nvGraphicFramePr>
        <p:xfrm>
          <a:off x="1590806" y="1937389"/>
          <a:ext cx="5265687" cy="1080000"/>
        </p:xfrm>
        <a:graphic>
          <a:graphicData uri="http://schemas.openxmlformats.org/drawingml/2006/table">
            <a:tbl>
              <a:tblPr firstRow="1" bandRow="1">
                <a:tableStyleId>{5C22544A-7EE6-4342-B048-85BDC9FD1C3A}</a:tableStyleId>
              </a:tblPr>
              <a:tblGrid>
                <a:gridCol w="1061660">
                  <a:extLst>
                    <a:ext uri="{9D8B030D-6E8A-4147-A177-3AD203B41FA5}">
                      <a16:colId xmlns:a16="http://schemas.microsoft.com/office/drawing/2014/main" val="3844804265"/>
                    </a:ext>
                  </a:extLst>
                </a:gridCol>
                <a:gridCol w="1366095">
                  <a:extLst>
                    <a:ext uri="{9D8B030D-6E8A-4147-A177-3AD203B41FA5}">
                      <a16:colId xmlns:a16="http://schemas.microsoft.com/office/drawing/2014/main" val="2437735200"/>
                    </a:ext>
                  </a:extLst>
                </a:gridCol>
                <a:gridCol w="1418966">
                  <a:extLst>
                    <a:ext uri="{9D8B030D-6E8A-4147-A177-3AD203B41FA5}">
                      <a16:colId xmlns:a16="http://schemas.microsoft.com/office/drawing/2014/main" val="3891567249"/>
                    </a:ext>
                  </a:extLst>
                </a:gridCol>
                <a:gridCol w="1418966">
                  <a:extLst>
                    <a:ext uri="{9D8B030D-6E8A-4147-A177-3AD203B41FA5}">
                      <a16:colId xmlns:a16="http://schemas.microsoft.com/office/drawing/2014/main" val="912104332"/>
                    </a:ext>
                  </a:extLst>
                </a:gridCol>
              </a:tblGrid>
              <a:tr h="360000">
                <a:tc>
                  <a:txBody>
                    <a:bodyPr/>
                    <a:lstStyle/>
                    <a:p>
                      <a:pPr algn="ctr"/>
                      <a:endParaRPr kumimoji="1" lang="ja-JP" altLang="en-US" sz="1600" b="0">
                        <a:solidFill>
                          <a:schemeClr val="tx1"/>
                        </a:solidFill>
                        <a:latin typeface="+mn-ea"/>
                        <a:ea typeface="+mn-ea"/>
                      </a:endParaRPr>
                    </a:p>
                  </a:txBody>
                  <a:tcPr/>
                </a:tc>
                <a:tc>
                  <a:txBody>
                    <a:bodyPr/>
                    <a:lstStyle/>
                    <a:p>
                      <a:pPr algn="ctr"/>
                      <a:r>
                        <a:rPr kumimoji="1" lang="en-US" altLang="ja-JP" sz="1600" b="0" dirty="0" err="1">
                          <a:solidFill>
                            <a:schemeClr val="tx1"/>
                          </a:solidFill>
                          <a:latin typeface="+mn-ea"/>
                          <a:ea typeface="+mn-ea"/>
                        </a:rPr>
                        <a:t>JCompaths</a:t>
                      </a:r>
                      <a:endParaRPr kumimoji="1" lang="ja-JP" altLang="en-US" sz="1600" b="0">
                        <a:solidFill>
                          <a:schemeClr val="tx1"/>
                        </a:solidFill>
                        <a:latin typeface="+mn-ea"/>
                        <a:ea typeface="+mn-ea"/>
                      </a:endParaRPr>
                    </a:p>
                  </a:txBody>
                  <a:tcPr/>
                </a:tc>
                <a:tc>
                  <a:txBody>
                    <a:bodyPr/>
                    <a:lstStyle/>
                    <a:p>
                      <a:pPr algn="ctr"/>
                      <a:r>
                        <a:rPr kumimoji="1" lang="en-US" altLang="ja-JP" sz="1600" b="0" dirty="0" err="1">
                          <a:solidFill>
                            <a:schemeClr val="tx1"/>
                          </a:solidFill>
                          <a:latin typeface="+mn-ea"/>
                          <a:ea typeface="+mn-ea"/>
                        </a:rPr>
                        <a:t>didiffff</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GitHub</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88066718"/>
                  </a:ext>
                </a:extLst>
              </a:tr>
              <a:tr h="360000">
                <a:tc>
                  <a:txBody>
                    <a:bodyPr/>
                    <a:lstStyle/>
                    <a:p>
                      <a:pPr algn="ctr"/>
                      <a:r>
                        <a:rPr kumimoji="1" lang="ja-JP" altLang="en-US" sz="1600" b="0">
                          <a:solidFill>
                            <a:schemeClr val="tx1"/>
                          </a:solidFill>
                          <a:latin typeface="+mn-ea"/>
                          <a:ea typeface="+mn-ea"/>
                        </a:rPr>
                        <a:t>中央値</a:t>
                      </a:r>
                    </a:p>
                  </a:txBody>
                  <a:tcPr/>
                </a:tc>
                <a:tc>
                  <a:txBody>
                    <a:bodyPr/>
                    <a:lstStyle/>
                    <a:p>
                      <a:pPr algn="ctr"/>
                      <a:r>
                        <a:rPr kumimoji="1" lang="en-US" altLang="ja-JP" sz="1600" b="0" dirty="0">
                          <a:solidFill>
                            <a:schemeClr val="tx1"/>
                          </a:solidFill>
                          <a:latin typeface="+mn-ea"/>
                          <a:ea typeface="+mn-ea"/>
                        </a:rPr>
                        <a:t>15</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44</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17</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32</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18</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14</a:t>
                      </a:r>
                      <a:r>
                        <a:rPr kumimoji="1" lang="ja-JP" altLang="en-US" sz="1600" b="0">
                          <a:solidFill>
                            <a:schemeClr val="tx1"/>
                          </a:solidFill>
                          <a:latin typeface="+mn-ea"/>
                          <a:ea typeface="+mn-ea"/>
                        </a:rPr>
                        <a:t>秒</a:t>
                      </a:r>
                    </a:p>
                  </a:txBody>
                  <a:tcPr/>
                </a:tc>
                <a:extLst>
                  <a:ext uri="{0D108BD9-81ED-4DB2-BD59-A6C34878D82A}">
                    <a16:rowId xmlns:a16="http://schemas.microsoft.com/office/drawing/2014/main" val="1526625360"/>
                  </a:ext>
                </a:extLst>
              </a:tr>
              <a:tr h="360000">
                <a:tc>
                  <a:txBody>
                    <a:bodyPr/>
                    <a:lstStyle/>
                    <a:p>
                      <a:pPr algn="ctr"/>
                      <a:r>
                        <a:rPr kumimoji="1" lang="ja-JP" altLang="en-US" sz="1600" b="0">
                          <a:solidFill>
                            <a:schemeClr val="tx1"/>
                          </a:solidFill>
                          <a:latin typeface="+mn-ea"/>
                          <a:ea typeface="+mn-ea"/>
                        </a:rPr>
                        <a:t>平均値</a:t>
                      </a:r>
                    </a:p>
                  </a:txBody>
                  <a:tcPr/>
                </a:tc>
                <a:tc>
                  <a:txBody>
                    <a:bodyPr/>
                    <a:lstStyle/>
                    <a:p>
                      <a:pPr algn="ctr"/>
                      <a:r>
                        <a:rPr kumimoji="1" lang="en-US" altLang="ja-JP" sz="1600" b="0" dirty="0">
                          <a:solidFill>
                            <a:schemeClr val="tx1"/>
                          </a:solidFill>
                          <a:latin typeface="+mn-ea"/>
                          <a:ea typeface="+mn-ea"/>
                        </a:rPr>
                        <a:t>14</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31</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16</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35</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15</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49</a:t>
                      </a:r>
                      <a:r>
                        <a:rPr kumimoji="1" lang="ja-JP" altLang="en-US" sz="1600" b="0">
                          <a:solidFill>
                            <a:schemeClr val="tx1"/>
                          </a:solidFill>
                          <a:latin typeface="+mn-ea"/>
                          <a:ea typeface="+mn-ea"/>
                        </a:rPr>
                        <a:t>秒</a:t>
                      </a:r>
                    </a:p>
                  </a:txBody>
                  <a:tcPr/>
                </a:tc>
                <a:extLst>
                  <a:ext uri="{0D108BD9-81ED-4DB2-BD59-A6C34878D82A}">
                    <a16:rowId xmlns:a16="http://schemas.microsoft.com/office/drawing/2014/main" val="1020944983"/>
                  </a:ext>
                </a:extLst>
              </a:tr>
            </a:tbl>
          </a:graphicData>
        </a:graphic>
      </p:graphicFrame>
      <p:sp>
        <p:nvSpPr>
          <p:cNvPr id="4" name="スライド番号プレースホルダー 3">
            <a:extLst>
              <a:ext uri="{FF2B5EF4-FFF2-40B4-BE49-F238E27FC236}">
                <a16:creationId xmlns:a16="http://schemas.microsoft.com/office/drawing/2014/main" id="{4FA0B310-47AC-9F85-3065-28A972C8B68B}"/>
              </a:ext>
            </a:extLst>
          </p:cNvPr>
          <p:cNvSpPr>
            <a:spLocks noGrp="1"/>
          </p:cNvSpPr>
          <p:nvPr>
            <p:ph type="sldNum" sz="quarter" idx="12"/>
          </p:nvPr>
        </p:nvSpPr>
        <p:spPr/>
        <p:txBody>
          <a:bodyPr/>
          <a:lstStyle/>
          <a:p>
            <a:pPr>
              <a:defRPr/>
            </a:pPr>
            <a:fld id="{B12562F3-4A2F-4E07-B7D3-3E764FB0DEC6}" type="slidenum">
              <a:rPr lang="en-US" altLang="ja-JP" smtClean="0"/>
              <a:pPr>
                <a:defRPr/>
              </a:pPr>
              <a:t>27</a:t>
            </a:fld>
            <a:endParaRPr lang="en-US" altLang="ja-JP" dirty="0"/>
          </a:p>
        </p:txBody>
      </p:sp>
      <p:graphicFrame>
        <p:nvGraphicFramePr>
          <p:cNvPr id="8" name="表 6">
            <a:extLst>
              <a:ext uri="{FF2B5EF4-FFF2-40B4-BE49-F238E27FC236}">
                <a16:creationId xmlns:a16="http://schemas.microsoft.com/office/drawing/2014/main" id="{FA1F48AB-299C-13F7-9CD8-4743D29DF981}"/>
              </a:ext>
            </a:extLst>
          </p:cNvPr>
          <p:cNvGraphicFramePr>
            <a:graphicFrameLocks/>
          </p:cNvGraphicFramePr>
          <p:nvPr/>
        </p:nvGraphicFramePr>
        <p:xfrm>
          <a:off x="1590806" y="3534132"/>
          <a:ext cx="5265687" cy="1080000"/>
        </p:xfrm>
        <a:graphic>
          <a:graphicData uri="http://schemas.openxmlformats.org/drawingml/2006/table">
            <a:tbl>
              <a:tblPr firstRow="1" bandRow="1">
                <a:tableStyleId>{5C22544A-7EE6-4342-B048-85BDC9FD1C3A}</a:tableStyleId>
              </a:tblPr>
              <a:tblGrid>
                <a:gridCol w="1061660">
                  <a:extLst>
                    <a:ext uri="{9D8B030D-6E8A-4147-A177-3AD203B41FA5}">
                      <a16:colId xmlns:a16="http://schemas.microsoft.com/office/drawing/2014/main" val="3844804265"/>
                    </a:ext>
                  </a:extLst>
                </a:gridCol>
                <a:gridCol w="1366095">
                  <a:extLst>
                    <a:ext uri="{9D8B030D-6E8A-4147-A177-3AD203B41FA5}">
                      <a16:colId xmlns:a16="http://schemas.microsoft.com/office/drawing/2014/main" val="4190874530"/>
                    </a:ext>
                  </a:extLst>
                </a:gridCol>
                <a:gridCol w="1418966">
                  <a:extLst>
                    <a:ext uri="{9D8B030D-6E8A-4147-A177-3AD203B41FA5}">
                      <a16:colId xmlns:a16="http://schemas.microsoft.com/office/drawing/2014/main" val="3891567249"/>
                    </a:ext>
                  </a:extLst>
                </a:gridCol>
                <a:gridCol w="1418966">
                  <a:extLst>
                    <a:ext uri="{9D8B030D-6E8A-4147-A177-3AD203B41FA5}">
                      <a16:colId xmlns:a16="http://schemas.microsoft.com/office/drawing/2014/main" val="3857137341"/>
                    </a:ext>
                  </a:extLst>
                </a:gridCol>
              </a:tblGrid>
              <a:tr h="360000">
                <a:tc>
                  <a:txBody>
                    <a:bodyPr/>
                    <a:lstStyle/>
                    <a:p>
                      <a:pPr algn="ctr"/>
                      <a:endParaRPr kumimoji="1" lang="ja-JP" altLang="en-US" sz="1600" b="0">
                        <a:solidFill>
                          <a:schemeClr val="tx1"/>
                        </a:solidFill>
                        <a:latin typeface="+mn-ea"/>
                        <a:ea typeface="+mn-ea"/>
                      </a:endParaRPr>
                    </a:p>
                  </a:txBody>
                  <a:tcPr/>
                </a:tc>
                <a:tc>
                  <a:txBody>
                    <a:bodyPr/>
                    <a:lstStyle/>
                    <a:p>
                      <a:pPr algn="ctr"/>
                      <a:r>
                        <a:rPr kumimoji="1" lang="en-US" altLang="ja-JP" sz="1600" b="0" dirty="0" err="1">
                          <a:solidFill>
                            <a:schemeClr val="tx1"/>
                          </a:solidFill>
                          <a:latin typeface="+mn-ea"/>
                          <a:ea typeface="+mn-ea"/>
                        </a:rPr>
                        <a:t>JCompaths</a:t>
                      </a:r>
                      <a:endParaRPr kumimoji="1" lang="ja-JP" altLang="en-US" sz="1600" b="0">
                        <a:solidFill>
                          <a:schemeClr val="tx1"/>
                        </a:solidFill>
                        <a:latin typeface="+mn-ea"/>
                        <a:ea typeface="+mn-ea"/>
                      </a:endParaRPr>
                    </a:p>
                  </a:txBody>
                  <a:tcPr/>
                </a:tc>
                <a:tc>
                  <a:txBody>
                    <a:bodyPr/>
                    <a:lstStyle/>
                    <a:p>
                      <a:pPr algn="ctr"/>
                      <a:r>
                        <a:rPr kumimoji="1" lang="en-US" altLang="ja-JP" sz="1600" b="0" dirty="0" err="1">
                          <a:solidFill>
                            <a:schemeClr val="tx1"/>
                          </a:solidFill>
                          <a:latin typeface="+mn-ea"/>
                          <a:ea typeface="+mn-ea"/>
                        </a:rPr>
                        <a:t>didiffff</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GitHub</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88066718"/>
                  </a:ext>
                </a:extLst>
              </a:tr>
              <a:tr h="360000">
                <a:tc>
                  <a:txBody>
                    <a:bodyPr/>
                    <a:lstStyle/>
                    <a:p>
                      <a:pPr algn="ctr"/>
                      <a:r>
                        <a:rPr kumimoji="1" lang="ja-JP" altLang="en-US" sz="1600" b="0">
                          <a:solidFill>
                            <a:schemeClr val="tx1"/>
                          </a:solidFill>
                          <a:latin typeface="+mn-ea"/>
                          <a:ea typeface="+mn-ea"/>
                        </a:rPr>
                        <a:t>中央値</a:t>
                      </a:r>
                    </a:p>
                  </a:txBody>
                  <a:tcPr/>
                </a:tc>
                <a:tc>
                  <a:txBody>
                    <a:bodyPr/>
                    <a:lstStyle/>
                    <a:p>
                      <a:pPr algn="ctr"/>
                      <a:r>
                        <a:rPr kumimoji="1" lang="en-US" altLang="ja-JP" sz="1600" b="0" dirty="0">
                          <a:solidFill>
                            <a:schemeClr val="tx1"/>
                          </a:solidFill>
                          <a:latin typeface="+mn-ea"/>
                          <a:ea typeface="+mn-ea"/>
                        </a:rPr>
                        <a:t>1</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1</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2</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1526625360"/>
                  </a:ext>
                </a:extLst>
              </a:tr>
              <a:tr h="360000">
                <a:tc>
                  <a:txBody>
                    <a:bodyPr/>
                    <a:lstStyle/>
                    <a:p>
                      <a:pPr algn="ctr"/>
                      <a:r>
                        <a:rPr kumimoji="1" lang="ja-JP" altLang="en-US" sz="1600" b="0">
                          <a:solidFill>
                            <a:schemeClr val="tx1"/>
                          </a:solidFill>
                          <a:latin typeface="+mn-ea"/>
                          <a:ea typeface="+mn-ea"/>
                        </a:rPr>
                        <a:t>平均値</a:t>
                      </a:r>
                    </a:p>
                  </a:txBody>
                  <a:tcPr/>
                </a:tc>
                <a:tc>
                  <a:txBody>
                    <a:bodyPr/>
                    <a:lstStyle/>
                    <a:p>
                      <a:pPr algn="ctr"/>
                      <a:r>
                        <a:rPr kumimoji="1" lang="en-US" altLang="ja-JP" sz="1600" b="0" dirty="0">
                          <a:solidFill>
                            <a:schemeClr val="tx1"/>
                          </a:solidFill>
                          <a:latin typeface="+mn-ea"/>
                          <a:ea typeface="+mn-ea"/>
                        </a:rPr>
                        <a:t>1.4</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1.4</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2</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1020944983"/>
                  </a:ext>
                </a:extLst>
              </a:tr>
            </a:tbl>
          </a:graphicData>
        </a:graphic>
      </p:graphicFrame>
      <p:sp>
        <p:nvSpPr>
          <p:cNvPr id="9" name="テキスト ボックス 8">
            <a:extLst>
              <a:ext uri="{FF2B5EF4-FFF2-40B4-BE49-F238E27FC236}">
                <a16:creationId xmlns:a16="http://schemas.microsoft.com/office/drawing/2014/main" id="{FBA4E7B1-4A7E-81A4-C435-93E5F99D5A4B}"/>
              </a:ext>
            </a:extLst>
          </p:cNvPr>
          <p:cNvSpPr txBox="1"/>
          <p:nvPr/>
        </p:nvSpPr>
        <p:spPr>
          <a:xfrm>
            <a:off x="457200" y="1538171"/>
            <a:ext cx="3037840" cy="400110"/>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000">
                <a:latin typeface="+mn-ea"/>
                <a:ea typeface="+mn-ea"/>
              </a:rPr>
              <a:t>タスクの所要時間</a:t>
            </a:r>
          </a:p>
        </p:txBody>
      </p:sp>
      <p:sp>
        <p:nvSpPr>
          <p:cNvPr id="10" name="テキスト ボックス 9">
            <a:extLst>
              <a:ext uri="{FF2B5EF4-FFF2-40B4-BE49-F238E27FC236}">
                <a16:creationId xmlns:a16="http://schemas.microsoft.com/office/drawing/2014/main" id="{59730B65-EF0F-2065-83EF-7CBCD71110D2}"/>
              </a:ext>
            </a:extLst>
          </p:cNvPr>
          <p:cNvSpPr txBox="1"/>
          <p:nvPr/>
        </p:nvSpPr>
        <p:spPr>
          <a:xfrm>
            <a:off x="457200" y="3153788"/>
            <a:ext cx="2464602" cy="400110"/>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000">
                <a:latin typeface="+mn-ea"/>
                <a:ea typeface="+mn-ea"/>
              </a:rPr>
              <a:t>タスクの点数</a:t>
            </a:r>
          </a:p>
        </p:txBody>
      </p:sp>
      <p:graphicFrame>
        <p:nvGraphicFramePr>
          <p:cNvPr id="12" name="表 6">
            <a:extLst>
              <a:ext uri="{FF2B5EF4-FFF2-40B4-BE49-F238E27FC236}">
                <a16:creationId xmlns:a16="http://schemas.microsoft.com/office/drawing/2014/main" id="{DF739F3C-7AC1-7BC4-A2EF-1D8E4D5E8B09}"/>
              </a:ext>
            </a:extLst>
          </p:cNvPr>
          <p:cNvGraphicFramePr>
            <a:graphicFrameLocks/>
          </p:cNvGraphicFramePr>
          <p:nvPr/>
        </p:nvGraphicFramePr>
        <p:xfrm>
          <a:off x="1590806" y="5085807"/>
          <a:ext cx="5265687" cy="1080000"/>
        </p:xfrm>
        <a:graphic>
          <a:graphicData uri="http://schemas.openxmlformats.org/drawingml/2006/table">
            <a:tbl>
              <a:tblPr firstRow="1" bandRow="1">
                <a:tableStyleId>{5C22544A-7EE6-4342-B048-85BDC9FD1C3A}</a:tableStyleId>
              </a:tblPr>
              <a:tblGrid>
                <a:gridCol w="1047369">
                  <a:extLst>
                    <a:ext uri="{9D8B030D-6E8A-4147-A177-3AD203B41FA5}">
                      <a16:colId xmlns:a16="http://schemas.microsoft.com/office/drawing/2014/main" val="3844804265"/>
                    </a:ext>
                  </a:extLst>
                </a:gridCol>
                <a:gridCol w="1347706">
                  <a:extLst>
                    <a:ext uri="{9D8B030D-6E8A-4147-A177-3AD203B41FA5}">
                      <a16:colId xmlns:a16="http://schemas.microsoft.com/office/drawing/2014/main" val="1970830032"/>
                    </a:ext>
                  </a:extLst>
                </a:gridCol>
                <a:gridCol w="1399866">
                  <a:extLst>
                    <a:ext uri="{9D8B030D-6E8A-4147-A177-3AD203B41FA5}">
                      <a16:colId xmlns:a16="http://schemas.microsoft.com/office/drawing/2014/main" val="3891567249"/>
                    </a:ext>
                  </a:extLst>
                </a:gridCol>
                <a:gridCol w="1470746">
                  <a:extLst>
                    <a:ext uri="{9D8B030D-6E8A-4147-A177-3AD203B41FA5}">
                      <a16:colId xmlns:a16="http://schemas.microsoft.com/office/drawing/2014/main" val="2460002346"/>
                    </a:ext>
                  </a:extLst>
                </a:gridCol>
              </a:tblGrid>
              <a:tr h="360000">
                <a:tc>
                  <a:txBody>
                    <a:bodyPr/>
                    <a:lstStyle/>
                    <a:p>
                      <a:pPr algn="ctr"/>
                      <a:endParaRPr kumimoji="1" lang="ja-JP" altLang="en-US" sz="1600" b="0">
                        <a:solidFill>
                          <a:schemeClr val="tx1"/>
                        </a:solidFill>
                        <a:latin typeface="+mn-ea"/>
                        <a:ea typeface="+mn-ea"/>
                      </a:endParaRPr>
                    </a:p>
                  </a:txBody>
                  <a:tcPr/>
                </a:tc>
                <a:tc>
                  <a:txBody>
                    <a:bodyPr/>
                    <a:lstStyle/>
                    <a:p>
                      <a:pPr algn="ctr"/>
                      <a:r>
                        <a:rPr kumimoji="1" lang="en-US" altLang="ja-JP" sz="1600" b="0" dirty="0" err="1">
                          <a:solidFill>
                            <a:schemeClr val="tx1"/>
                          </a:solidFill>
                          <a:latin typeface="+mn-ea"/>
                          <a:ea typeface="+mn-ea"/>
                        </a:rPr>
                        <a:t>JCompaths</a:t>
                      </a:r>
                      <a:endParaRPr kumimoji="1" lang="ja-JP" altLang="en-US" sz="1600" b="0">
                        <a:solidFill>
                          <a:schemeClr val="tx1"/>
                        </a:solidFill>
                        <a:latin typeface="+mn-ea"/>
                        <a:ea typeface="+mn-ea"/>
                      </a:endParaRPr>
                    </a:p>
                  </a:txBody>
                  <a:tcPr/>
                </a:tc>
                <a:tc>
                  <a:txBody>
                    <a:bodyPr/>
                    <a:lstStyle/>
                    <a:p>
                      <a:pPr algn="ctr"/>
                      <a:r>
                        <a:rPr kumimoji="1" lang="en-US" altLang="ja-JP" sz="1600" b="0" dirty="0" err="1">
                          <a:solidFill>
                            <a:schemeClr val="tx1"/>
                          </a:solidFill>
                          <a:latin typeface="+mn-ea"/>
                          <a:ea typeface="+mn-ea"/>
                        </a:rPr>
                        <a:t>didiffff</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GitHub</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88066718"/>
                  </a:ext>
                </a:extLst>
              </a:tr>
              <a:tr h="360000">
                <a:tc>
                  <a:txBody>
                    <a:bodyPr/>
                    <a:lstStyle/>
                    <a:p>
                      <a:pPr algn="ctr"/>
                      <a:r>
                        <a:rPr kumimoji="1" lang="ja-JP" altLang="en-US" sz="1600" b="0">
                          <a:solidFill>
                            <a:schemeClr val="tx1"/>
                          </a:solidFill>
                          <a:latin typeface="+mn-ea"/>
                          <a:ea typeface="+mn-ea"/>
                        </a:rPr>
                        <a:t>中央値</a:t>
                      </a:r>
                    </a:p>
                  </a:txBody>
                  <a:tcPr/>
                </a:tc>
                <a:tc>
                  <a:txBody>
                    <a:bodyPr/>
                    <a:lstStyle/>
                    <a:p>
                      <a:pPr algn="ctr"/>
                      <a:r>
                        <a:rPr kumimoji="1" lang="en-US" altLang="ja-JP" sz="1600" b="0" dirty="0">
                          <a:solidFill>
                            <a:schemeClr val="tx1"/>
                          </a:solidFill>
                          <a:latin typeface="+mn-ea"/>
                          <a:ea typeface="+mn-ea"/>
                        </a:rPr>
                        <a:t>67.5</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66.25</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73.75</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1526625360"/>
                  </a:ext>
                </a:extLst>
              </a:tr>
              <a:tr h="360000">
                <a:tc>
                  <a:txBody>
                    <a:bodyPr/>
                    <a:lstStyle/>
                    <a:p>
                      <a:pPr algn="ctr"/>
                      <a:r>
                        <a:rPr kumimoji="1" lang="ja-JP" altLang="en-US" sz="1600" b="0">
                          <a:solidFill>
                            <a:schemeClr val="tx1"/>
                          </a:solidFill>
                          <a:latin typeface="+mn-ea"/>
                          <a:ea typeface="+mn-ea"/>
                        </a:rPr>
                        <a:t>平均値</a:t>
                      </a:r>
                    </a:p>
                  </a:txBody>
                  <a:tcPr/>
                </a:tc>
                <a:tc>
                  <a:txBody>
                    <a:bodyPr/>
                    <a:lstStyle/>
                    <a:p>
                      <a:pPr algn="ctr"/>
                      <a:r>
                        <a:rPr kumimoji="1" lang="en-US" altLang="ja-JP" sz="1600" b="0" dirty="0">
                          <a:solidFill>
                            <a:schemeClr val="tx1"/>
                          </a:solidFill>
                          <a:latin typeface="+mn-ea"/>
                          <a:ea typeface="+mn-ea"/>
                        </a:rPr>
                        <a:t>63.25</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60.5</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72</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1020944983"/>
                  </a:ext>
                </a:extLst>
              </a:tr>
            </a:tbl>
          </a:graphicData>
        </a:graphic>
      </p:graphicFrame>
      <p:sp>
        <p:nvSpPr>
          <p:cNvPr id="13" name="テキスト ボックス 12">
            <a:extLst>
              <a:ext uri="{FF2B5EF4-FFF2-40B4-BE49-F238E27FC236}">
                <a16:creationId xmlns:a16="http://schemas.microsoft.com/office/drawing/2014/main" id="{3633E10A-FCDF-F43E-EC35-EDA7E60F1699}"/>
              </a:ext>
            </a:extLst>
          </p:cNvPr>
          <p:cNvSpPr txBox="1"/>
          <p:nvPr/>
        </p:nvSpPr>
        <p:spPr>
          <a:xfrm>
            <a:off x="457200" y="4711857"/>
            <a:ext cx="2312202" cy="400110"/>
          </a:xfrm>
          <a:prstGeom prst="rect">
            <a:avLst/>
          </a:prstGeom>
          <a:noFill/>
        </p:spPr>
        <p:txBody>
          <a:bodyPr wrap="square" rtlCol="0">
            <a:spAutoFit/>
          </a:bodyPr>
          <a:lstStyle/>
          <a:p>
            <a:pPr marL="342900" indent="-342900">
              <a:buFont typeface="Arial" panose="020B0604020202020204" pitchFamily="34" charset="0"/>
              <a:buChar char="•"/>
            </a:pPr>
            <a:r>
              <a:rPr lang="en-US" altLang="ja-JP" sz="2000" dirty="0">
                <a:latin typeface="+mn-ea"/>
                <a:ea typeface="+mn-ea"/>
              </a:rPr>
              <a:t>SUS</a:t>
            </a:r>
            <a:r>
              <a:rPr kumimoji="1" lang="ja-JP" altLang="en-US" sz="2000">
                <a:latin typeface="+mn-ea"/>
                <a:ea typeface="+mn-ea"/>
              </a:rPr>
              <a:t>のスコア</a:t>
            </a:r>
          </a:p>
        </p:txBody>
      </p:sp>
      <p:sp>
        <p:nvSpPr>
          <p:cNvPr id="14" name="日付プレースホルダー 3">
            <a:extLst>
              <a:ext uri="{FF2B5EF4-FFF2-40B4-BE49-F238E27FC236}">
                <a16:creationId xmlns:a16="http://schemas.microsoft.com/office/drawing/2014/main" id="{8BE55AB2-E743-BBA2-0BDA-C82DB086C92E}"/>
              </a:ext>
            </a:extLst>
          </p:cNvPr>
          <p:cNvSpPr>
            <a:spLocks noGrp="1"/>
          </p:cNvSpPr>
          <p:nvPr>
            <p:ph type="dt" sz="half" idx="10"/>
          </p:nvPr>
        </p:nvSpPr>
        <p:spPr>
          <a:xfrm>
            <a:off x="6555784" y="6596063"/>
            <a:ext cx="2192930" cy="261937"/>
          </a:xfrm>
        </p:spPr>
        <p:txBody>
          <a:bodyPr/>
          <a:lstStyle/>
          <a:p>
            <a:pPr>
              <a:defRPr/>
            </a:pPr>
            <a:r>
              <a:rPr lang="en-US" altLang="ja-JP" dirty="0"/>
              <a:t>Feb/14/2023</a:t>
            </a:r>
          </a:p>
        </p:txBody>
      </p:sp>
    </p:spTree>
    <p:extLst>
      <p:ext uri="{BB962C8B-B14F-4D97-AF65-F5344CB8AC3E}">
        <p14:creationId xmlns:p14="http://schemas.microsoft.com/office/powerpoint/2010/main" val="3887894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7F7DB2-50C7-AF26-821C-0ADC355F7AE9}"/>
              </a:ext>
            </a:extLst>
          </p:cNvPr>
          <p:cNvSpPr>
            <a:spLocks noGrp="1"/>
          </p:cNvSpPr>
          <p:nvPr>
            <p:ph type="title"/>
          </p:nvPr>
        </p:nvSpPr>
        <p:spPr/>
        <p:txBody>
          <a:bodyPr/>
          <a:lstStyle/>
          <a:p>
            <a:r>
              <a:rPr kumimoji="1" lang="ja-JP" altLang="en-US"/>
              <a:t>タスクの所要時間</a:t>
            </a:r>
          </a:p>
        </p:txBody>
      </p:sp>
      <p:sp>
        <p:nvSpPr>
          <p:cNvPr id="4" name="スライド番号プレースホルダー 3">
            <a:extLst>
              <a:ext uri="{FF2B5EF4-FFF2-40B4-BE49-F238E27FC236}">
                <a16:creationId xmlns:a16="http://schemas.microsoft.com/office/drawing/2014/main" id="{8A96188B-E6AD-87C3-44AB-F10C7A1C9649}"/>
              </a:ext>
            </a:extLst>
          </p:cNvPr>
          <p:cNvSpPr>
            <a:spLocks noGrp="1"/>
          </p:cNvSpPr>
          <p:nvPr>
            <p:ph type="sldNum" sz="quarter" idx="12"/>
          </p:nvPr>
        </p:nvSpPr>
        <p:spPr/>
        <p:txBody>
          <a:bodyPr/>
          <a:lstStyle/>
          <a:p>
            <a:pPr>
              <a:defRPr/>
            </a:pPr>
            <a:fld id="{B12562F3-4A2F-4E07-B7D3-3E764FB0DEC6}" type="slidenum">
              <a:rPr lang="en-US" altLang="ja-JP" smtClean="0"/>
              <a:pPr>
                <a:defRPr/>
              </a:pPr>
              <a:t>28</a:t>
            </a:fld>
            <a:endParaRPr lang="en-US" altLang="ja-JP" dirty="0"/>
          </a:p>
        </p:txBody>
      </p:sp>
      <p:sp>
        <p:nvSpPr>
          <p:cNvPr id="5" name="日付プレースホルダー 4">
            <a:extLst>
              <a:ext uri="{FF2B5EF4-FFF2-40B4-BE49-F238E27FC236}">
                <a16:creationId xmlns:a16="http://schemas.microsoft.com/office/drawing/2014/main" id="{E3CB4343-50A8-42D9-D99C-67C5627F4F9F}"/>
              </a:ext>
            </a:extLst>
          </p:cNvPr>
          <p:cNvSpPr>
            <a:spLocks noGrp="1"/>
          </p:cNvSpPr>
          <p:nvPr>
            <p:ph type="dt" sz="half" idx="10"/>
          </p:nvPr>
        </p:nvSpPr>
        <p:spPr/>
        <p:txBody>
          <a:bodyPr/>
          <a:lstStyle/>
          <a:p>
            <a:pPr>
              <a:defRPr/>
            </a:pPr>
            <a:r>
              <a:rPr lang="en-US" altLang="ja-JP"/>
              <a:t>Feb/14/2023</a:t>
            </a:r>
            <a:endParaRPr lang="en-US" altLang="ja-JP" dirty="0"/>
          </a:p>
        </p:txBody>
      </p:sp>
      <p:graphicFrame>
        <p:nvGraphicFramePr>
          <p:cNvPr id="9" name="表 6">
            <a:extLst>
              <a:ext uri="{FF2B5EF4-FFF2-40B4-BE49-F238E27FC236}">
                <a16:creationId xmlns:a16="http://schemas.microsoft.com/office/drawing/2014/main" id="{D17A7E0F-2157-3B48-D269-9E712E0F9F84}"/>
              </a:ext>
            </a:extLst>
          </p:cNvPr>
          <p:cNvGraphicFramePr>
            <a:graphicFrameLocks/>
          </p:cNvGraphicFramePr>
          <p:nvPr>
            <p:extLst>
              <p:ext uri="{D42A27DB-BD31-4B8C-83A1-F6EECF244321}">
                <p14:modId xmlns:p14="http://schemas.microsoft.com/office/powerpoint/2010/main" val="3381367496"/>
              </p:ext>
            </p:extLst>
          </p:nvPr>
        </p:nvGraphicFramePr>
        <p:xfrm>
          <a:off x="1706166" y="1607005"/>
          <a:ext cx="5720556" cy="4320000"/>
        </p:xfrm>
        <a:graphic>
          <a:graphicData uri="http://schemas.openxmlformats.org/drawingml/2006/table">
            <a:tbl>
              <a:tblPr firstRow="1" lastRow="1" bandRow="1">
                <a:tableStyleId>{5C22544A-7EE6-4342-B048-85BDC9FD1C3A}</a:tableStyleId>
              </a:tblPr>
              <a:tblGrid>
                <a:gridCol w="1137845">
                  <a:extLst>
                    <a:ext uri="{9D8B030D-6E8A-4147-A177-3AD203B41FA5}">
                      <a16:colId xmlns:a16="http://schemas.microsoft.com/office/drawing/2014/main" val="3844804265"/>
                    </a:ext>
                  </a:extLst>
                </a:gridCol>
                <a:gridCol w="1464126">
                  <a:extLst>
                    <a:ext uri="{9D8B030D-6E8A-4147-A177-3AD203B41FA5}">
                      <a16:colId xmlns:a16="http://schemas.microsoft.com/office/drawing/2014/main" val="1463725830"/>
                    </a:ext>
                  </a:extLst>
                </a:gridCol>
                <a:gridCol w="1520791">
                  <a:extLst>
                    <a:ext uri="{9D8B030D-6E8A-4147-A177-3AD203B41FA5}">
                      <a16:colId xmlns:a16="http://schemas.microsoft.com/office/drawing/2014/main" val="3891567249"/>
                    </a:ext>
                  </a:extLst>
                </a:gridCol>
                <a:gridCol w="1597794">
                  <a:extLst>
                    <a:ext uri="{9D8B030D-6E8A-4147-A177-3AD203B41FA5}">
                      <a16:colId xmlns:a16="http://schemas.microsoft.com/office/drawing/2014/main" val="2460002346"/>
                    </a:ext>
                  </a:extLst>
                </a:gridCol>
              </a:tblGrid>
              <a:tr h="360000">
                <a:tc>
                  <a:txBody>
                    <a:bodyPr/>
                    <a:lstStyle/>
                    <a:p>
                      <a:pPr algn="ctr"/>
                      <a:r>
                        <a:rPr kumimoji="1" lang="ja-JP" altLang="en-US" sz="1600" b="0">
                          <a:solidFill>
                            <a:schemeClr val="tx1"/>
                          </a:solidFill>
                          <a:latin typeface="+mn-ea"/>
                          <a:ea typeface="+mn-ea"/>
                        </a:rPr>
                        <a:t>被験者</a:t>
                      </a:r>
                    </a:p>
                  </a:txBody>
                  <a:tcPr/>
                </a:tc>
                <a:tc>
                  <a:txBody>
                    <a:bodyPr/>
                    <a:lstStyle/>
                    <a:p>
                      <a:pPr algn="ctr"/>
                      <a:r>
                        <a:rPr kumimoji="1" lang="en-US" altLang="ja-JP" sz="1600" b="0" dirty="0">
                          <a:solidFill>
                            <a:schemeClr val="tx1"/>
                          </a:solidFill>
                          <a:latin typeface="+mn-ea"/>
                          <a:ea typeface="+mn-ea"/>
                        </a:rPr>
                        <a:t>GitHub</a:t>
                      </a:r>
                      <a:endParaRPr kumimoji="1" lang="ja-JP" altLang="en-US" sz="1600" b="0">
                        <a:solidFill>
                          <a:schemeClr val="tx1"/>
                        </a:solidFill>
                        <a:latin typeface="+mn-ea"/>
                        <a:ea typeface="+mn-ea"/>
                      </a:endParaRPr>
                    </a:p>
                  </a:txBody>
                  <a:tcPr/>
                </a:tc>
                <a:tc>
                  <a:txBody>
                    <a:bodyPr/>
                    <a:lstStyle/>
                    <a:p>
                      <a:pPr algn="ctr"/>
                      <a:r>
                        <a:rPr kumimoji="1" lang="en-US" altLang="ja-JP" sz="1600" b="0" dirty="0" err="1">
                          <a:solidFill>
                            <a:schemeClr val="tx1"/>
                          </a:solidFill>
                          <a:latin typeface="+mn-ea"/>
                          <a:ea typeface="+mn-ea"/>
                        </a:rPr>
                        <a:t>didiffff</a:t>
                      </a:r>
                      <a:endParaRPr kumimoji="1" lang="ja-JP" altLang="en-US" sz="1600" b="0">
                        <a:solidFill>
                          <a:schemeClr val="tx1"/>
                        </a:solidFill>
                        <a:latin typeface="+mn-ea"/>
                        <a:ea typeface="+mn-ea"/>
                      </a:endParaRPr>
                    </a:p>
                  </a:txBody>
                  <a:tcPr/>
                </a:tc>
                <a:tc>
                  <a:txBody>
                    <a:bodyPr/>
                    <a:lstStyle/>
                    <a:p>
                      <a:pPr algn="ctr"/>
                      <a:r>
                        <a:rPr kumimoji="1" lang="en-US" altLang="ja-JP" sz="1600" b="0" dirty="0" err="1">
                          <a:solidFill>
                            <a:schemeClr val="tx1"/>
                          </a:solidFill>
                          <a:latin typeface="+mn-ea"/>
                          <a:ea typeface="+mn-ea"/>
                        </a:rPr>
                        <a:t>JCompaths</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88066718"/>
                  </a:ext>
                </a:extLst>
              </a:tr>
              <a:tr h="360000">
                <a:tc>
                  <a:txBody>
                    <a:bodyPr/>
                    <a:lstStyle/>
                    <a:p>
                      <a:pPr algn="ctr"/>
                      <a:r>
                        <a:rPr kumimoji="1" lang="en-US" altLang="ja-JP" sz="1600" b="0" dirty="0">
                          <a:solidFill>
                            <a:schemeClr val="tx1"/>
                          </a:solidFill>
                          <a:latin typeface="+mn-ea"/>
                          <a:ea typeface="+mn-ea"/>
                        </a:rPr>
                        <a:t>A</a:t>
                      </a:r>
                    </a:p>
                  </a:txBody>
                  <a:tcPr/>
                </a:tc>
                <a:tc>
                  <a:txBody>
                    <a:bodyPr/>
                    <a:lstStyle/>
                    <a:p>
                      <a:pPr algn="ctr"/>
                      <a:r>
                        <a:rPr kumimoji="1" lang="en-US" altLang="ja-JP" sz="1600" b="0" dirty="0">
                          <a:solidFill>
                            <a:schemeClr val="tx1"/>
                          </a:solidFill>
                          <a:latin typeface="+mn-ea"/>
                          <a:ea typeface="+mn-ea"/>
                        </a:rPr>
                        <a:t>7</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10</a:t>
                      </a:r>
                      <a:r>
                        <a:rPr kumimoji="1" lang="ja-JP" altLang="en-US" sz="1600" b="0">
                          <a:solidFill>
                            <a:schemeClr val="tx1"/>
                          </a:solidFill>
                          <a:latin typeface="+mn-ea"/>
                          <a:ea typeface="+mn-ea"/>
                        </a:rPr>
                        <a:t>秒</a:t>
                      </a:r>
                      <a:endParaRPr kumimoji="1" lang="en-US" altLang="ja-JP" sz="1600" b="0" dirty="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9</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25</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13</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27</a:t>
                      </a:r>
                      <a:r>
                        <a:rPr kumimoji="1" lang="ja-JP" altLang="en-US" sz="1600" b="0">
                          <a:solidFill>
                            <a:schemeClr val="tx1"/>
                          </a:solidFill>
                          <a:latin typeface="+mn-ea"/>
                          <a:ea typeface="+mn-ea"/>
                        </a:rPr>
                        <a:t>秒</a:t>
                      </a:r>
                    </a:p>
                  </a:txBody>
                  <a:tcPr/>
                </a:tc>
                <a:extLst>
                  <a:ext uri="{0D108BD9-81ED-4DB2-BD59-A6C34878D82A}">
                    <a16:rowId xmlns:a16="http://schemas.microsoft.com/office/drawing/2014/main" val="1526625360"/>
                  </a:ext>
                </a:extLst>
              </a:tr>
              <a:tr h="360000">
                <a:tc>
                  <a:txBody>
                    <a:bodyPr/>
                    <a:lstStyle/>
                    <a:p>
                      <a:pPr algn="ctr"/>
                      <a:r>
                        <a:rPr kumimoji="1" lang="en-US" altLang="ja-JP" sz="1600" b="0" dirty="0">
                          <a:solidFill>
                            <a:schemeClr val="tx1"/>
                          </a:solidFill>
                          <a:latin typeface="+mn-ea"/>
                          <a:ea typeface="+mn-ea"/>
                        </a:rPr>
                        <a:t>B</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20</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00</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18</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58</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7</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29</a:t>
                      </a:r>
                      <a:r>
                        <a:rPr kumimoji="1" lang="ja-JP" altLang="en-US" sz="1600" b="0">
                          <a:solidFill>
                            <a:schemeClr val="tx1"/>
                          </a:solidFill>
                          <a:latin typeface="+mn-ea"/>
                          <a:ea typeface="+mn-ea"/>
                        </a:rPr>
                        <a:t>秒</a:t>
                      </a:r>
                    </a:p>
                  </a:txBody>
                  <a:tcPr/>
                </a:tc>
                <a:extLst>
                  <a:ext uri="{0D108BD9-81ED-4DB2-BD59-A6C34878D82A}">
                    <a16:rowId xmlns:a16="http://schemas.microsoft.com/office/drawing/2014/main" val="1020944983"/>
                  </a:ext>
                </a:extLst>
              </a:tr>
              <a:tr h="360000">
                <a:tc>
                  <a:txBody>
                    <a:bodyPr/>
                    <a:lstStyle/>
                    <a:p>
                      <a:pPr algn="ctr"/>
                      <a:r>
                        <a:rPr kumimoji="1" lang="en-US" altLang="ja-JP" sz="1600" b="0" dirty="0">
                          <a:solidFill>
                            <a:schemeClr val="tx1"/>
                          </a:solidFill>
                          <a:latin typeface="+mn-ea"/>
                          <a:ea typeface="+mn-ea"/>
                        </a:rPr>
                        <a:t>C</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9</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32</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9</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40</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20</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00</a:t>
                      </a:r>
                      <a:r>
                        <a:rPr kumimoji="1" lang="ja-JP" altLang="en-US" sz="1600" b="0">
                          <a:solidFill>
                            <a:schemeClr val="tx1"/>
                          </a:solidFill>
                          <a:latin typeface="+mn-ea"/>
                          <a:ea typeface="+mn-ea"/>
                        </a:rPr>
                        <a:t>秒</a:t>
                      </a:r>
                    </a:p>
                  </a:txBody>
                  <a:tcPr/>
                </a:tc>
                <a:extLst>
                  <a:ext uri="{0D108BD9-81ED-4DB2-BD59-A6C34878D82A}">
                    <a16:rowId xmlns:a16="http://schemas.microsoft.com/office/drawing/2014/main" val="200669212"/>
                  </a:ext>
                </a:extLst>
              </a:tr>
              <a:tr h="360000">
                <a:tc>
                  <a:txBody>
                    <a:bodyPr/>
                    <a:lstStyle/>
                    <a:p>
                      <a:pPr algn="ctr"/>
                      <a:r>
                        <a:rPr kumimoji="1" lang="en-US" altLang="ja-JP" sz="1600" b="0" dirty="0">
                          <a:solidFill>
                            <a:schemeClr val="tx1"/>
                          </a:solidFill>
                          <a:latin typeface="+mn-ea"/>
                          <a:ea typeface="+mn-ea"/>
                        </a:rPr>
                        <a:t>D</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15</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37</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15</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51</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20</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00</a:t>
                      </a:r>
                      <a:r>
                        <a:rPr kumimoji="1" lang="ja-JP" altLang="en-US" sz="1600" b="0">
                          <a:solidFill>
                            <a:schemeClr val="tx1"/>
                          </a:solidFill>
                          <a:latin typeface="+mn-ea"/>
                          <a:ea typeface="+mn-ea"/>
                        </a:rPr>
                        <a:t>秒</a:t>
                      </a:r>
                    </a:p>
                  </a:txBody>
                  <a:tcPr/>
                </a:tc>
                <a:extLst>
                  <a:ext uri="{0D108BD9-81ED-4DB2-BD59-A6C34878D82A}">
                    <a16:rowId xmlns:a16="http://schemas.microsoft.com/office/drawing/2014/main" val="615694297"/>
                  </a:ext>
                </a:extLst>
              </a:tr>
              <a:tr h="360000">
                <a:tc>
                  <a:txBody>
                    <a:bodyPr/>
                    <a:lstStyle/>
                    <a:p>
                      <a:pPr algn="ctr"/>
                      <a:r>
                        <a:rPr kumimoji="1" lang="en-US" altLang="ja-JP" sz="1600" b="0" dirty="0">
                          <a:solidFill>
                            <a:schemeClr val="tx1"/>
                          </a:solidFill>
                          <a:latin typeface="+mn-ea"/>
                          <a:ea typeface="+mn-ea"/>
                        </a:rPr>
                        <a:t>E</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20</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00</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20</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00</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20</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00</a:t>
                      </a:r>
                      <a:r>
                        <a:rPr kumimoji="1" lang="ja-JP" altLang="en-US" sz="1600" b="0">
                          <a:solidFill>
                            <a:schemeClr val="tx1"/>
                          </a:solidFill>
                          <a:latin typeface="+mn-ea"/>
                          <a:ea typeface="+mn-ea"/>
                        </a:rPr>
                        <a:t>秒</a:t>
                      </a:r>
                    </a:p>
                  </a:txBody>
                  <a:tcPr/>
                </a:tc>
                <a:extLst>
                  <a:ext uri="{0D108BD9-81ED-4DB2-BD59-A6C34878D82A}">
                    <a16:rowId xmlns:a16="http://schemas.microsoft.com/office/drawing/2014/main" val="863993932"/>
                  </a:ext>
                </a:extLst>
              </a:tr>
              <a:tr h="360000">
                <a:tc>
                  <a:txBody>
                    <a:bodyPr/>
                    <a:lstStyle/>
                    <a:p>
                      <a:pPr algn="ctr"/>
                      <a:r>
                        <a:rPr kumimoji="1" lang="en-US" altLang="ja-JP" sz="1600" b="0" dirty="0">
                          <a:solidFill>
                            <a:schemeClr val="tx1"/>
                          </a:solidFill>
                          <a:latin typeface="+mn-ea"/>
                          <a:ea typeface="+mn-ea"/>
                        </a:rPr>
                        <a:t>F</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14</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07</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15</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52</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9</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03</a:t>
                      </a:r>
                      <a:r>
                        <a:rPr kumimoji="1" lang="ja-JP" altLang="en-US" sz="1600" b="0">
                          <a:solidFill>
                            <a:schemeClr val="tx1"/>
                          </a:solidFill>
                          <a:latin typeface="+mn-ea"/>
                          <a:ea typeface="+mn-ea"/>
                        </a:rPr>
                        <a:t>秒</a:t>
                      </a:r>
                    </a:p>
                  </a:txBody>
                  <a:tcPr/>
                </a:tc>
                <a:extLst>
                  <a:ext uri="{0D108BD9-81ED-4DB2-BD59-A6C34878D82A}">
                    <a16:rowId xmlns:a16="http://schemas.microsoft.com/office/drawing/2014/main" val="2202319000"/>
                  </a:ext>
                </a:extLst>
              </a:tr>
              <a:tr h="360000">
                <a:tc>
                  <a:txBody>
                    <a:bodyPr/>
                    <a:lstStyle/>
                    <a:p>
                      <a:pPr algn="ctr"/>
                      <a:r>
                        <a:rPr kumimoji="1" lang="en-US" altLang="ja-JP" sz="1600" b="0" dirty="0">
                          <a:solidFill>
                            <a:schemeClr val="tx1"/>
                          </a:solidFill>
                          <a:latin typeface="+mn-ea"/>
                          <a:ea typeface="+mn-ea"/>
                        </a:rPr>
                        <a:t>G</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17</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42</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20</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00</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20</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00</a:t>
                      </a:r>
                      <a:r>
                        <a:rPr kumimoji="1" lang="ja-JP" altLang="en-US" sz="1600" b="0">
                          <a:solidFill>
                            <a:schemeClr val="tx1"/>
                          </a:solidFill>
                          <a:latin typeface="+mn-ea"/>
                          <a:ea typeface="+mn-ea"/>
                        </a:rPr>
                        <a:t>秒</a:t>
                      </a:r>
                    </a:p>
                  </a:txBody>
                  <a:tcPr/>
                </a:tc>
                <a:extLst>
                  <a:ext uri="{0D108BD9-81ED-4DB2-BD59-A6C34878D82A}">
                    <a16:rowId xmlns:a16="http://schemas.microsoft.com/office/drawing/2014/main" val="4089111451"/>
                  </a:ext>
                </a:extLst>
              </a:tr>
              <a:tr h="360000">
                <a:tc>
                  <a:txBody>
                    <a:bodyPr/>
                    <a:lstStyle/>
                    <a:p>
                      <a:pPr algn="ctr"/>
                      <a:r>
                        <a:rPr kumimoji="1" lang="en-US" altLang="ja-JP" sz="1600" b="0" dirty="0">
                          <a:solidFill>
                            <a:schemeClr val="tx1"/>
                          </a:solidFill>
                          <a:latin typeface="+mn-ea"/>
                          <a:ea typeface="+mn-ea"/>
                        </a:rPr>
                        <a:t>H</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15</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15</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16</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07</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16</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28</a:t>
                      </a:r>
                      <a:r>
                        <a:rPr kumimoji="1" lang="ja-JP" altLang="en-US" sz="1600" b="0">
                          <a:solidFill>
                            <a:schemeClr val="tx1"/>
                          </a:solidFill>
                          <a:latin typeface="+mn-ea"/>
                          <a:ea typeface="+mn-ea"/>
                        </a:rPr>
                        <a:t>秒</a:t>
                      </a:r>
                    </a:p>
                  </a:txBody>
                  <a:tcPr/>
                </a:tc>
                <a:extLst>
                  <a:ext uri="{0D108BD9-81ED-4DB2-BD59-A6C34878D82A}">
                    <a16:rowId xmlns:a16="http://schemas.microsoft.com/office/drawing/2014/main" val="2949167722"/>
                  </a:ext>
                </a:extLst>
              </a:tr>
              <a:tr h="360000">
                <a:tc>
                  <a:txBody>
                    <a:bodyPr/>
                    <a:lstStyle/>
                    <a:p>
                      <a:pPr algn="ctr"/>
                      <a:r>
                        <a:rPr kumimoji="1" lang="en-US" altLang="ja-JP" sz="1600" b="0" dirty="0">
                          <a:solidFill>
                            <a:schemeClr val="tx1"/>
                          </a:solidFill>
                          <a:latin typeface="+mn-ea"/>
                          <a:ea typeface="+mn-ea"/>
                        </a:rPr>
                        <a:t>I</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5</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13</a:t>
                      </a:r>
                      <a:r>
                        <a:rPr kumimoji="1" lang="ja-JP" altLang="en-US" sz="1600" b="0">
                          <a:solidFill>
                            <a:schemeClr val="tx1"/>
                          </a:solidFill>
                          <a:latin typeface="+mn-ea"/>
                          <a:ea typeface="+mn-ea"/>
                        </a:rPr>
                        <a:t>秒</a:t>
                      </a:r>
                      <a:endParaRPr kumimoji="1" lang="en-US" altLang="ja-JP" sz="1600" b="0" dirty="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20</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00</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11</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46</a:t>
                      </a:r>
                      <a:r>
                        <a:rPr kumimoji="1" lang="ja-JP" altLang="en-US" sz="1600" b="0">
                          <a:solidFill>
                            <a:schemeClr val="tx1"/>
                          </a:solidFill>
                          <a:latin typeface="+mn-ea"/>
                          <a:ea typeface="+mn-ea"/>
                        </a:rPr>
                        <a:t>秒</a:t>
                      </a:r>
                    </a:p>
                  </a:txBody>
                  <a:tcPr/>
                </a:tc>
                <a:extLst>
                  <a:ext uri="{0D108BD9-81ED-4DB2-BD59-A6C34878D82A}">
                    <a16:rowId xmlns:a16="http://schemas.microsoft.com/office/drawing/2014/main" val="2128132744"/>
                  </a:ext>
                </a:extLst>
              </a:tr>
              <a:tr h="360000">
                <a:tc>
                  <a:txBody>
                    <a:bodyPr/>
                    <a:lstStyle/>
                    <a:p>
                      <a:pPr algn="ctr"/>
                      <a:r>
                        <a:rPr kumimoji="1" lang="en-US" altLang="ja-JP" sz="1600" b="0" dirty="0">
                          <a:solidFill>
                            <a:schemeClr val="tx1"/>
                          </a:solidFill>
                          <a:latin typeface="+mn-ea"/>
                          <a:ea typeface="+mn-ea"/>
                        </a:rPr>
                        <a:t>J</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20</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00</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20</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00</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20</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00</a:t>
                      </a:r>
                      <a:r>
                        <a:rPr kumimoji="1" lang="ja-JP" altLang="en-US" sz="1600" b="0">
                          <a:solidFill>
                            <a:schemeClr val="tx1"/>
                          </a:solidFill>
                          <a:latin typeface="+mn-ea"/>
                          <a:ea typeface="+mn-ea"/>
                        </a:rPr>
                        <a:t>秒</a:t>
                      </a:r>
                      <a:endParaRPr kumimoji="1" lang="en-US" altLang="ja-JP" sz="1600" b="0" dirty="0">
                        <a:solidFill>
                          <a:schemeClr val="tx1"/>
                        </a:solidFill>
                        <a:latin typeface="+mn-ea"/>
                        <a:ea typeface="+mn-ea"/>
                      </a:endParaRPr>
                    </a:p>
                  </a:txBody>
                  <a:tcPr/>
                </a:tc>
                <a:extLst>
                  <a:ext uri="{0D108BD9-81ED-4DB2-BD59-A6C34878D82A}">
                    <a16:rowId xmlns:a16="http://schemas.microsoft.com/office/drawing/2014/main" val="1370626420"/>
                  </a:ext>
                </a:extLst>
              </a:tr>
              <a:tr h="360000">
                <a:tc>
                  <a:txBody>
                    <a:bodyPr/>
                    <a:lstStyle/>
                    <a:p>
                      <a:pPr algn="ctr"/>
                      <a:r>
                        <a:rPr kumimoji="1" lang="ja-JP" altLang="en-US" sz="1600" b="0">
                          <a:solidFill>
                            <a:schemeClr val="tx1"/>
                          </a:solidFill>
                          <a:latin typeface="+mn-ea"/>
                          <a:ea typeface="+mn-ea"/>
                        </a:rPr>
                        <a:t>平均</a:t>
                      </a:r>
                    </a:p>
                  </a:txBody>
                  <a:tcPr/>
                </a:tc>
                <a:tc>
                  <a:txBody>
                    <a:bodyPr/>
                    <a:lstStyle/>
                    <a:p>
                      <a:pPr algn="ctr"/>
                      <a:r>
                        <a:rPr kumimoji="1" lang="en-US" altLang="ja-JP" sz="1600" b="0" dirty="0">
                          <a:solidFill>
                            <a:schemeClr val="tx1"/>
                          </a:solidFill>
                          <a:latin typeface="+mn-ea"/>
                          <a:ea typeface="+mn-ea"/>
                        </a:rPr>
                        <a:t>14</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31</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16</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35</a:t>
                      </a:r>
                      <a:r>
                        <a:rPr kumimoji="1" lang="ja-JP" altLang="en-US" sz="1600" b="0">
                          <a:solidFill>
                            <a:schemeClr val="tx1"/>
                          </a:solidFill>
                          <a:latin typeface="+mn-ea"/>
                          <a:ea typeface="+mn-ea"/>
                        </a:rPr>
                        <a:t>秒</a:t>
                      </a:r>
                    </a:p>
                  </a:txBody>
                  <a:tcPr/>
                </a:tc>
                <a:tc>
                  <a:txBody>
                    <a:bodyPr/>
                    <a:lstStyle/>
                    <a:p>
                      <a:pPr algn="ctr"/>
                      <a:r>
                        <a:rPr kumimoji="1" lang="en-US" altLang="ja-JP" sz="1600" b="0" dirty="0">
                          <a:solidFill>
                            <a:schemeClr val="tx1"/>
                          </a:solidFill>
                          <a:latin typeface="+mn-ea"/>
                          <a:ea typeface="+mn-ea"/>
                        </a:rPr>
                        <a:t>15</a:t>
                      </a:r>
                      <a:r>
                        <a:rPr kumimoji="1" lang="ja-JP" altLang="en-US" sz="1600" b="0">
                          <a:solidFill>
                            <a:schemeClr val="tx1"/>
                          </a:solidFill>
                          <a:latin typeface="+mn-ea"/>
                          <a:ea typeface="+mn-ea"/>
                        </a:rPr>
                        <a:t>分</a:t>
                      </a:r>
                      <a:r>
                        <a:rPr kumimoji="1" lang="en-US" altLang="ja-JP" sz="1600" b="0" dirty="0">
                          <a:solidFill>
                            <a:schemeClr val="tx1"/>
                          </a:solidFill>
                          <a:latin typeface="+mn-ea"/>
                          <a:ea typeface="+mn-ea"/>
                        </a:rPr>
                        <a:t>49</a:t>
                      </a:r>
                      <a:r>
                        <a:rPr kumimoji="1" lang="ja-JP" altLang="en-US" sz="1600" b="0">
                          <a:solidFill>
                            <a:schemeClr val="tx1"/>
                          </a:solidFill>
                          <a:latin typeface="+mn-ea"/>
                          <a:ea typeface="+mn-ea"/>
                        </a:rPr>
                        <a:t>秒</a:t>
                      </a:r>
                      <a:endParaRPr kumimoji="1" lang="en-US" altLang="ja-JP" sz="1600" b="0" dirty="0">
                        <a:solidFill>
                          <a:schemeClr val="tx1"/>
                        </a:solidFill>
                        <a:latin typeface="+mn-ea"/>
                        <a:ea typeface="+mn-ea"/>
                      </a:endParaRPr>
                    </a:p>
                  </a:txBody>
                  <a:tcPr/>
                </a:tc>
                <a:extLst>
                  <a:ext uri="{0D108BD9-81ED-4DB2-BD59-A6C34878D82A}">
                    <a16:rowId xmlns:a16="http://schemas.microsoft.com/office/drawing/2014/main" val="642531921"/>
                  </a:ext>
                </a:extLst>
              </a:tr>
            </a:tbl>
          </a:graphicData>
        </a:graphic>
      </p:graphicFrame>
      <p:sp>
        <p:nvSpPr>
          <p:cNvPr id="10" name="テキスト ボックス 9">
            <a:extLst>
              <a:ext uri="{FF2B5EF4-FFF2-40B4-BE49-F238E27FC236}">
                <a16:creationId xmlns:a16="http://schemas.microsoft.com/office/drawing/2014/main" id="{4918E1F0-5DD2-C93D-63B8-7A614CDB1A2A}"/>
              </a:ext>
            </a:extLst>
          </p:cNvPr>
          <p:cNvSpPr txBox="1"/>
          <p:nvPr/>
        </p:nvSpPr>
        <p:spPr>
          <a:xfrm>
            <a:off x="5372955" y="5916317"/>
            <a:ext cx="2053767" cy="369332"/>
          </a:xfrm>
          <a:prstGeom prst="rect">
            <a:avLst/>
          </a:prstGeom>
          <a:noFill/>
        </p:spPr>
        <p:txBody>
          <a:bodyPr wrap="none" rtlCol="0">
            <a:spAutoFit/>
          </a:bodyPr>
          <a:lstStyle/>
          <a:p>
            <a:r>
              <a:rPr kumimoji="1" lang="en-US" altLang="ja-JP" sz="1800" dirty="0"/>
              <a:t>※</a:t>
            </a:r>
            <a:r>
              <a:rPr kumimoji="1" lang="ja-JP" altLang="en-US" sz="1800"/>
              <a:t>制限時間は</a:t>
            </a:r>
            <a:r>
              <a:rPr kumimoji="1" lang="en-US" altLang="ja-JP" sz="1800" dirty="0"/>
              <a:t>20</a:t>
            </a:r>
            <a:r>
              <a:rPr kumimoji="1" lang="ja-JP" altLang="en-US" sz="1800"/>
              <a:t>分</a:t>
            </a:r>
          </a:p>
        </p:txBody>
      </p:sp>
    </p:spTree>
    <p:extLst>
      <p:ext uri="{BB962C8B-B14F-4D97-AF65-F5344CB8AC3E}">
        <p14:creationId xmlns:p14="http://schemas.microsoft.com/office/powerpoint/2010/main" val="3363949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7F7DB2-50C7-AF26-821C-0ADC355F7AE9}"/>
              </a:ext>
            </a:extLst>
          </p:cNvPr>
          <p:cNvSpPr>
            <a:spLocks noGrp="1"/>
          </p:cNvSpPr>
          <p:nvPr>
            <p:ph type="title"/>
          </p:nvPr>
        </p:nvSpPr>
        <p:spPr/>
        <p:txBody>
          <a:bodyPr/>
          <a:lstStyle/>
          <a:p>
            <a:r>
              <a:rPr kumimoji="1" lang="ja-JP" altLang="en-US"/>
              <a:t>タスクの点数</a:t>
            </a:r>
          </a:p>
        </p:txBody>
      </p:sp>
      <p:sp>
        <p:nvSpPr>
          <p:cNvPr id="4" name="スライド番号プレースホルダー 3">
            <a:extLst>
              <a:ext uri="{FF2B5EF4-FFF2-40B4-BE49-F238E27FC236}">
                <a16:creationId xmlns:a16="http://schemas.microsoft.com/office/drawing/2014/main" id="{8A96188B-E6AD-87C3-44AB-F10C7A1C9649}"/>
              </a:ext>
            </a:extLst>
          </p:cNvPr>
          <p:cNvSpPr>
            <a:spLocks noGrp="1"/>
          </p:cNvSpPr>
          <p:nvPr>
            <p:ph type="sldNum" sz="quarter" idx="12"/>
          </p:nvPr>
        </p:nvSpPr>
        <p:spPr/>
        <p:txBody>
          <a:bodyPr/>
          <a:lstStyle/>
          <a:p>
            <a:pPr>
              <a:defRPr/>
            </a:pPr>
            <a:fld id="{B12562F3-4A2F-4E07-B7D3-3E764FB0DEC6}" type="slidenum">
              <a:rPr lang="en-US" altLang="ja-JP" smtClean="0"/>
              <a:pPr>
                <a:defRPr/>
              </a:pPr>
              <a:t>29</a:t>
            </a:fld>
            <a:endParaRPr lang="en-US" altLang="ja-JP" dirty="0"/>
          </a:p>
        </p:txBody>
      </p:sp>
      <p:sp>
        <p:nvSpPr>
          <p:cNvPr id="5" name="日付プレースホルダー 4">
            <a:extLst>
              <a:ext uri="{FF2B5EF4-FFF2-40B4-BE49-F238E27FC236}">
                <a16:creationId xmlns:a16="http://schemas.microsoft.com/office/drawing/2014/main" id="{E3CB4343-50A8-42D9-D99C-67C5627F4F9F}"/>
              </a:ext>
            </a:extLst>
          </p:cNvPr>
          <p:cNvSpPr>
            <a:spLocks noGrp="1"/>
          </p:cNvSpPr>
          <p:nvPr>
            <p:ph type="dt" sz="half" idx="10"/>
          </p:nvPr>
        </p:nvSpPr>
        <p:spPr/>
        <p:txBody>
          <a:bodyPr/>
          <a:lstStyle/>
          <a:p>
            <a:pPr>
              <a:defRPr/>
            </a:pPr>
            <a:r>
              <a:rPr lang="en-US" altLang="ja-JP"/>
              <a:t>Feb/14/2023</a:t>
            </a:r>
            <a:endParaRPr lang="en-US" altLang="ja-JP" dirty="0"/>
          </a:p>
        </p:txBody>
      </p:sp>
      <p:graphicFrame>
        <p:nvGraphicFramePr>
          <p:cNvPr id="9" name="表 6">
            <a:extLst>
              <a:ext uri="{FF2B5EF4-FFF2-40B4-BE49-F238E27FC236}">
                <a16:creationId xmlns:a16="http://schemas.microsoft.com/office/drawing/2014/main" id="{D17A7E0F-2157-3B48-D269-9E712E0F9F84}"/>
              </a:ext>
            </a:extLst>
          </p:cNvPr>
          <p:cNvGraphicFramePr>
            <a:graphicFrameLocks/>
          </p:cNvGraphicFramePr>
          <p:nvPr>
            <p:extLst>
              <p:ext uri="{D42A27DB-BD31-4B8C-83A1-F6EECF244321}">
                <p14:modId xmlns:p14="http://schemas.microsoft.com/office/powerpoint/2010/main" val="102145985"/>
              </p:ext>
            </p:extLst>
          </p:nvPr>
        </p:nvGraphicFramePr>
        <p:xfrm>
          <a:off x="1706166" y="1607005"/>
          <a:ext cx="5720556" cy="4320000"/>
        </p:xfrm>
        <a:graphic>
          <a:graphicData uri="http://schemas.openxmlformats.org/drawingml/2006/table">
            <a:tbl>
              <a:tblPr firstRow="1" lastRow="1" bandRow="1">
                <a:tableStyleId>{5C22544A-7EE6-4342-B048-85BDC9FD1C3A}</a:tableStyleId>
              </a:tblPr>
              <a:tblGrid>
                <a:gridCol w="1137845">
                  <a:extLst>
                    <a:ext uri="{9D8B030D-6E8A-4147-A177-3AD203B41FA5}">
                      <a16:colId xmlns:a16="http://schemas.microsoft.com/office/drawing/2014/main" val="3844804265"/>
                    </a:ext>
                  </a:extLst>
                </a:gridCol>
                <a:gridCol w="1464126">
                  <a:extLst>
                    <a:ext uri="{9D8B030D-6E8A-4147-A177-3AD203B41FA5}">
                      <a16:colId xmlns:a16="http://schemas.microsoft.com/office/drawing/2014/main" val="1463725830"/>
                    </a:ext>
                  </a:extLst>
                </a:gridCol>
                <a:gridCol w="1520791">
                  <a:extLst>
                    <a:ext uri="{9D8B030D-6E8A-4147-A177-3AD203B41FA5}">
                      <a16:colId xmlns:a16="http://schemas.microsoft.com/office/drawing/2014/main" val="3891567249"/>
                    </a:ext>
                  </a:extLst>
                </a:gridCol>
                <a:gridCol w="1597794">
                  <a:extLst>
                    <a:ext uri="{9D8B030D-6E8A-4147-A177-3AD203B41FA5}">
                      <a16:colId xmlns:a16="http://schemas.microsoft.com/office/drawing/2014/main" val="2460002346"/>
                    </a:ext>
                  </a:extLst>
                </a:gridCol>
              </a:tblGrid>
              <a:tr h="360000">
                <a:tc>
                  <a:txBody>
                    <a:bodyPr/>
                    <a:lstStyle/>
                    <a:p>
                      <a:pPr algn="ctr"/>
                      <a:r>
                        <a:rPr kumimoji="1" lang="ja-JP" altLang="en-US" sz="1600" b="0">
                          <a:solidFill>
                            <a:schemeClr val="tx1"/>
                          </a:solidFill>
                          <a:latin typeface="+mn-ea"/>
                          <a:ea typeface="+mn-ea"/>
                        </a:rPr>
                        <a:t>被験者</a:t>
                      </a:r>
                    </a:p>
                  </a:txBody>
                  <a:tcPr/>
                </a:tc>
                <a:tc>
                  <a:txBody>
                    <a:bodyPr/>
                    <a:lstStyle/>
                    <a:p>
                      <a:pPr algn="ctr"/>
                      <a:r>
                        <a:rPr kumimoji="1" lang="en-US" altLang="ja-JP" sz="1600" b="0" dirty="0" err="1">
                          <a:solidFill>
                            <a:schemeClr val="tx1"/>
                          </a:solidFill>
                          <a:latin typeface="+mn-ea"/>
                          <a:ea typeface="+mn-ea"/>
                        </a:rPr>
                        <a:t>JCompaths</a:t>
                      </a:r>
                      <a:endParaRPr kumimoji="1" lang="ja-JP" altLang="en-US" sz="1600" b="0">
                        <a:solidFill>
                          <a:schemeClr val="tx1"/>
                        </a:solidFill>
                        <a:latin typeface="+mn-ea"/>
                        <a:ea typeface="+mn-ea"/>
                      </a:endParaRPr>
                    </a:p>
                  </a:txBody>
                  <a:tcPr/>
                </a:tc>
                <a:tc>
                  <a:txBody>
                    <a:bodyPr/>
                    <a:lstStyle/>
                    <a:p>
                      <a:pPr algn="ctr"/>
                      <a:r>
                        <a:rPr kumimoji="1" lang="en-US" altLang="ja-JP" sz="1600" b="0" dirty="0" err="1">
                          <a:solidFill>
                            <a:schemeClr val="tx1"/>
                          </a:solidFill>
                          <a:latin typeface="+mn-ea"/>
                          <a:ea typeface="+mn-ea"/>
                        </a:rPr>
                        <a:t>didiffff</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GitHub</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88066718"/>
                  </a:ext>
                </a:extLst>
              </a:tr>
              <a:tr h="360000">
                <a:tc>
                  <a:txBody>
                    <a:bodyPr/>
                    <a:lstStyle/>
                    <a:p>
                      <a:pPr algn="ctr"/>
                      <a:r>
                        <a:rPr kumimoji="1" lang="en-US" altLang="ja-JP" sz="1600" b="0" dirty="0">
                          <a:solidFill>
                            <a:schemeClr val="tx1"/>
                          </a:solidFill>
                          <a:latin typeface="+mn-ea"/>
                          <a:ea typeface="+mn-ea"/>
                        </a:rPr>
                        <a:t>A</a:t>
                      </a:r>
                    </a:p>
                  </a:txBody>
                  <a:tcPr/>
                </a:tc>
                <a:tc>
                  <a:txBody>
                    <a:bodyPr/>
                    <a:lstStyle/>
                    <a:p>
                      <a:pPr algn="ctr"/>
                      <a:r>
                        <a:rPr kumimoji="1" lang="en-US" altLang="ja-JP" sz="1600" b="0" dirty="0">
                          <a:solidFill>
                            <a:schemeClr val="tx1"/>
                          </a:solidFill>
                          <a:latin typeface="+mn-ea"/>
                          <a:ea typeface="+mn-ea"/>
                        </a:rPr>
                        <a:t>1</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0</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1</a:t>
                      </a:r>
                    </a:p>
                  </a:txBody>
                  <a:tcPr/>
                </a:tc>
                <a:extLst>
                  <a:ext uri="{0D108BD9-81ED-4DB2-BD59-A6C34878D82A}">
                    <a16:rowId xmlns:a16="http://schemas.microsoft.com/office/drawing/2014/main" val="1526625360"/>
                  </a:ext>
                </a:extLst>
              </a:tr>
              <a:tr h="360000">
                <a:tc>
                  <a:txBody>
                    <a:bodyPr/>
                    <a:lstStyle/>
                    <a:p>
                      <a:pPr algn="ctr"/>
                      <a:r>
                        <a:rPr kumimoji="1" lang="en-US" altLang="ja-JP" sz="1600" b="0" dirty="0">
                          <a:solidFill>
                            <a:schemeClr val="tx1"/>
                          </a:solidFill>
                          <a:latin typeface="+mn-ea"/>
                          <a:ea typeface="+mn-ea"/>
                        </a:rPr>
                        <a:t>B</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1</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0</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2</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1020944983"/>
                  </a:ext>
                </a:extLst>
              </a:tr>
              <a:tr h="360000">
                <a:tc>
                  <a:txBody>
                    <a:bodyPr/>
                    <a:lstStyle/>
                    <a:p>
                      <a:pPr algn="ctr"/>
                      <a:r>
                        <a:rPr kumimoji="1" lang="en-US" altLang="ja-JP" sz="1600" b="0" dirty="0">
                          <a:solidFill>
                            <a:schemeClr val="tx1"/>
                          </a:solidFill>
                          <a:latin typeface="+mn-ea"/>
                          <a:ea typeface="+mn-ea"/>
                        </a:rPr>
                        <a:t>C</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0</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3</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2</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200669212"/>
                  </a:ext>
                </a:extLst>
              </a:tr>
              <a:tr h="360000">
                <a:tc>
                  <a:txBody>
                    <a:bodyPr/>
                    <a:lstStyle/>
                    <a:p>
                      <a:pPr algn="ctr"/>
                      <a:r>
                        <a:rPr kumimoji="1" lang="en-US" altLang="ja-JP" sz="1600" b="0" dirty="0">
                          <a:solidFill>
                            <a:schemeClr val="tx1"/>
                          </a:solidFill>
                          <a:latin typeface="+mn-ea"/>
                          <a:ea typeface="+mn-ea"/>
                        </a:rPr>
                        <a:t>D</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4</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3</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2</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615694297"/>
                  </a:ext>
                </a:extLst>
              </a:tr>
              <a:tr h="360000">
                <a:tc>
                  <a:txBody>
                    <a:bodyPr/>
                    <a:lstStyle/>
                    <a:p>
                      <a:pPr algn="ctr"/>
                      <a:r>
                        <a:rPr kumimoji="1" lang="en-US" altLang="ja-JP" sz="1600" b="0" dirty="0">
                          <a:solidFill>
                            <a:schemeClr val="tx1"/>
                          </a:solidFill>
                          <a:latin typeface="+mn-ea"/>
                          <a:ea typeface="+mn-ea"/>
                        </a:rPr>
                        <a:t>E</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1</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1</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3</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863993932"/>
                  </a:ext>
                </a:extLst>
              </a:tr>
              <a:tr h="360000">
                <a:tc>
                  <a:txBody>
                    <a:bodyPr/>
                    <a:lstStyle/>
                    <a:p>
                      <a:pPr algn="ctr"/>
                      <a:r>
                        <a:rPr kumimoji="1" lang="en-US" altLang="ja-JP" sz="1600" b="0" dirty="0">
                          <a:solidFill>
                            <a:schemeClr val="tx1"/>
                          </a:solidFill>
                          <a:latin typeface="+mn-ea"/>
                          <a:ea typeface="+mn-ea"/>
                        </a:rPr>
                        <a:t>F</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1</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2</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1</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2202319000"/>
                  </a:ext>
                </a:extLst>
              </a:tr>
              <a:tr h="360000">
                <a:tc>
                  <a:txBody>
                    <a:bodyPr/>
                    <a:lstStyle/>
                    <a:p>
                      <a:pPr algn="ctr"/>
                      <a:r>
                        <a:rPr kumimoji="1" lang="en-US" altLang="ja-JP" sz="1600" b="0" dirty="0">
                          <a:solidFill>
                            <a:schemeClr val="tx1"/>
                          </a:solidFill>
                          <a:latin typeface="+mn-ea"/>
                          <a:ea typeface="+mn-ea"/>
                        </a:rPr>
                        <a:t>G</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3</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1</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3</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4089111451"/>
                  </a:ext>
                </a:extLst>
              </a:tr>
              <a:tr h="360000">
                <a:tc>
                  <a:txBody>
                    <a:bodyPr/>
                    <a:lstStyle/>
                    <a:p>
                      <a:pPr algn="ctr"/>
                      <a:r>
                        <a:rPr kumimoji="1" lang="en-US" altLang="ja-JP" sz="1600" b="0" dirty="0">
                          <a:solidFill>
                            <a:schemeClr val="tx1"/>
                          </a:solidFill>
                          <a:latin typeface="+mn-ea"/>
                          <a:ea typeface="+mn-ea"/>
                        </a:rPr>
                        <a:t>H</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1</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3</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1</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2949167722"/>
                  </a:ext>
                </a:extLst>
              </a:tr>
              <a:tr h="360000">
                <a:tc>
                  <a:txBody>
                    <a:bodyPr/>
                    <a:lstStyle/>
                    <a:p>
                      <a:pPr algn="ctr"/>
                      <a:r>
                        <a:rPr kumimoji="1" lang="en-US" altLang="ja-JP" sz="1600" b="0" dirty="0">
                          <a:solidFill>
                            <a:schemeClr val="tx1"/>
                          </a:solidFill>
                          <a:latin typeface="+mn-ea"/>
                          <a:ea typeface="+mn-ea"/>
                        </a:rPr>
                        <a:t>I</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2</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0</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3</a:t>
                      </a:r>
                    </a:p>
                  </a:txBody>
                  <a:tcPr/>
                </a:tc>
                <a:extLst>
                  <a:ext uri="{0D108BD9-81ED-4DB2-BD59-A6C34878D82A}">
                    <a16:rowId xmlns:a16="http://schemas.microsoft.com/office/drawing/2014/main" val="2128132744"/>
                  </a:ext>
                </a:extLst>
              </a:tr>
              <a:tr h="360000">
                <a:tc>
                  <a:txBody>
                    <a:bodyPr/>
                    <a:lstStyle/>
                    <a:p>
                      <a:pPr algn="ctr"/>
                      <a:r>
                        <a:rPr kumimoji="1" lang="en-US" altLang="ja-JP" sz="1600" b="0" dirty="0">
                          <a:solidFill>
                            <a:schemeClr val="tx1"/>
                          </a:solidFill>
                          <a:latin typeface="+mn-ea"/>
                          <a:ea typeface="+mn-ea"/>
                        </a:rPr>
                        <a:t>J</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0</a:t>
                      </a:r>
                    </a:p>
                  </a:txBody>
                  <a:tcPr/>
                </a:tc>
                <a:tc>
                  <a:txBody>
                    <a:bodyPr/>
                    <a:lstStyle/>
                    <a:p>
                      <a:pPr algn="ctr"/>
                      <a:r>
                        <a:rPr kumimoji="1" lang="en-US" altLang="ja-JP" sz="1600" b="0" dirty="0">
                          <a:solidFill>
                            <a:schemeClr val="tx1"/>
                          </a:solidFill>
                          <a:latin typeface="+mn-ea"/>
                          <a:ea typeface="+mn-ea"/>
                        </a:rPr>
                        <a:t>1</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2</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1370626420"/>
                  </a:ext>
                </a:extLst>
              </a:tr>
              <a:tr h="360000">
                <a:tc>
                  <a:txBody>
                    <a:bodyPr/>
                    <a:lstStyle/>
                    <a:p>
                      <a:pPr algn="ctr"/>
                      <a:r>
                        <a:rPr kumimoji="1" lang="ja-JP" altLang="en-US" sz="1600" b="0">
                          <a:solidFill>
                            <a:schemeClr val="tx1"/>
                          </a:solidFill>
                          <a:latin typeface="+mn-ea"/>
                          <a:ea typeface="+mn-ea"/>
                        </a:rPr>
                        <a:t>平均</a:t>
                      </a:r>
                    </a:p>
                  </a:txBody>
                  <a:tcPr/>
                </a:tc>
                <a:tc>
                  <a:txBody>
                    <a:bodyPr/>
                    <a:lstStyle/>
                    <a:p>
                      <a:pPr algn="ctr"/>
                      <a:r>
                        <a:rPr kumimoji="1" lang="en-US" altLang="ja-JP" sz="1600" b="0" dirty="0">
                          <a:solidFill>
                            <a:schemeClr val="tx1"/>
                          </a:solidFill>
                          <a:latin typeface="+mn-ea"/>
                          <a:ea typeface="+mn-ea"/>
                        </a:rPr>
                        <a:t>1.4</a:t>
                      </a:r>
                    </a:p>
                  </a:txBody>
                  <a:tcPr/>
                </a:tc>
                <a:tc>
                  <a:txBody>
                    <a:bodyPr/>
                    <a:lstStyle/>
                    <a:p>
                      <a:pPr algn="ctr"/>
                      <a:r>
                        <a:rPr kumimoji="1" lang="en-US" altLang="ja-JP" sz="1600" b="0" dirty="0">
                          <a:solidFill>
                            <a:schemeClr val="tx1"/>
                          </a:solidFill>
                          <a:latin typeface="+mn-ea"/>
                          <a:ea typeface="+mn-ea"/>
                        </a:rPr>
                        <a:t>1.4</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2</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642531921"/>
                  </a:ext>
                </a:extLst>
              </a:tr>
            </a:tbl>
          </a:graphicData>
        </a:graphic>
      </p:graphicFrame>
      <p:sp>
        <p:nvSpPr>
          <p:cNvPr id="6" name="テキスト ボックス 5">
            <a:extLst>
              <a:ext uri="{FF2B5EF4-FFF2-40B4-BE49-F238E27FC236}">
                <a16:creationId xmlns:a16="http://schemas.microsoft.com/office/drawing/2014/main" id="{C66FB05B-7671-7A9C-B7B1-A63E9181F8FD}"/>
              </a:ext>
            </a:extLst>
          </p:cNvPr>
          <p:cNvSpPr txBox="1"/>
          <p:nvPr/>
        </p:nvSpPr>
        <p:spPr>
          <a:xfrm>
            <a:off x="6175799" y="5931706"/>
            <a:ext cx="1250923" cy="369332"/>
          </a:xfrm>
          <a:prstGeom prst="rect">
            <a:avLst/>
          </a:prstGeom>
          <a:noFill/>
        </p:spPr>
        <p:txBody>
          <a:bodyPr wrap="square" rtlCol="0">
            <a:spAutoFit/>
          </a:bodyPr>
          <a:lstStyle/>
          <a:p>
            <a:r>
              <a:rPr kumimoji="1" lang="en-US" altLang="ja-JP" sz="1800" dirty="0"/>
              <a:t>※</a:t>
            </a:r>
            <a:r>
              <a:rPr kumimoji="1" lang="ja-JP" altLang="en-US" sz="1800"/>
              <a:t>上限は</a:t>
            </a:r>
            <a:r>
              <a:rPr kumimoji="1" lang="en-US" altLang="ja-JP" sz="1800" dirty="0"/>
              <a:t>4</a:t>
            </a:r>
            <a:endParaRPr kumimoji="1" lang="ja-JP" altLang="en-US" sz="1800"/>
          </a:p>
        </p:txBody>
      </p:sp>
    </p:spTree>
    <p:extLst>
      <p:ext uri="{BB962C8B-B14F-4D97-AF65-F5344CB8AC3E}">
        <p14:creationId xmlns:p14="http://schemas.microsoft.com/office/powerpoint/2010/main" val="184603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線コネクタ 15">
            <a:extLst>
              <a:ext uri="{FF2B5EF4-FFF2-40B4-BE49-F238E27FC236}">
                <a16:creationId xmlns:a16="http://schemas.microsoft.com/office/drawing/2014/main" id="{4B7FC8C5-A23C-4467-35D6-8B7CBED098E1}"/>
              </a:ext>
            </a:extLst>
          </p:cNvPr>
          <p:cNvCxnSpPr>
            <a:cxnSpLocks/>
            <a:stCxn id="15" idx="2"/>
          </p:cNvCxnSpPr>
          <p:nvPr/>
        </p:nvCxnSpPr>
        <p:spPr>
          <a:xfrm flipH="1">
            <a:off x="7516427" y="4608001"/>
            <a:ext cx="163217" cy="27519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357FEFE7-A663-8448-D2FC-6BECE82F3CCF}"/>
              </a:ext>
            </a:extLst>
          </p:cNvPr>
          <p:cNvSpPr>
            <a:spLocks noGrp="1"/>
          </p:cNvSpPr>
          <p:nvPr>
            <p:ph type="title"/>
          </p:nvPr>
        </p:nvSpPr>
        <p:spPr/>
        <p:txBody>
          <a:bodyPr/>
          <a:lstStyle/>
          <a:p>
            <a:r>
              <a:rPr kumimoji="1" lang="ja-JP" altLang="en-US"/>
              <a:t>先行研究</a:t>
            </a:r>
          </a:p>
        </p:txBody>
      </p:sp>
      <p:sp>
        <p:nvSpPr>
          <p:cNvPr id="3" name="コンテンツ プレースホルダー 2">
            <a:extLst>
              <a:ext uri="{FF2B5EF4-FFF2-40B4-BE49-F238E27FC236}">
                <a16:creationId xmlns:a16="http://schemas.microsoft.com/office/drawing/2014/main" id="{C2EF840B-9D34-FC04-80D3-8D39D7870189}"/>
              </a:ext>
            </a:extLst>
          </p:cNvPr>
          <p:cNvSpPr>
            <a:spLocks noGrp="1"/>
          </p:cNvSpPr>
          <p:nvPr>
            <p:ph idx="1"/>
          </p:nvPr>
        </p:nvSpPr>
        <p:spPr>
          <a:xfrm>
            <a:off x="468312" y="1489316"/>
            <a:ext cx="5071558" cy="3360210"/>
          </a:xfrm>
        </p:spPr>
        <p:txBody>
          <a:bodyPr/>
          <a:lstStyle/>
          <a:p>
            <a:pPr marL="0" indent="0">
              <a:buNone/>
            </a:pPr>
            <a:r>
              <a:rPr kumimoji="1" lang="en-US" altLang="ja-JP" sz="2800" u="sng" dirty="0" err="1"/>
              <a:t>didiffff</a:t>
            </a:r>
            <a:r>
              <a:rPr lang="en-US" altLang="ja-JP" sz="2400" dirty="0"/>
              <a:t>[2</a:t>
            </a:r>
            <a:r>
              <a:rPr kumimoji="1" lang="en-US" altLang="ja-JP" sz="2400" dirty="0"/>
              <a:t>]</a:t>
            </a:r>
            <a:endParaRPr kumimoji="1" lang="en-US" altLang="ja-JP" sz="2800" dirty="0"/>
          </a:p>
          <a:p>
            <a:r>
              <a:rPr lang="ja-JP" altLang="en-US" sz="2200"/>
              <a:t>コード変更前後における</a:t>
            </a:r>
            <a:br>
              <a:rPr lang="en-US" altLang="ja-JP" sz="2200" dirty="0"/>
            </a:br>
            <a:r>
              <a:rPr lang="ja-JP" altLang="en-US" sz="2200"/>
              <a:t>実行の記録とソースファイルから，</a:t>
            </a:r>
            <a:br>
              <a:rPr lang="en-US" altLang="ja-JP" sz="2200" dirty="0"/>
            </a:br>
            <a:r>
              <a:rPr lang="ja-JP" altLang="en-US" sz="2200"/>
              <a:t>実行の変化を可視化するツール</a:t>
            </a:r>
            <a:endParaRPr lang="en-US" altLang="ja-JP" sz="2200" dirty="0"/>
          </a:p>
          <a:p>
            <a:r>
              <a:rPr lang="ja-JP" altLang="en-US" sz="2200"/>
              <a:t>コードの差分</a:t>
            </a:r>
            <a:r>
              <a:rPr lang="en-US" altLang="ja-JP" sz="2200" dirty="0"/>
              <a:t> </a:t>
            </a:r>
            <a:r>
              <a:rPr lang="en-US" altLang="ja-JP" sz="2200" dirty="0">
                <a:latin typeface="Tahoma" panose="020B0604030504040204" pitchFamily="34" charset="0"/>
                <a:ea typeface="Tahoma" panose="020B0604030504040204" pitchFamily="34" charset="0"/>
                <a:cs typeface="Tahoma" panose="020B0604030504040204" pitchFamily="34" charset="0"/>
              </a:rPr>
              <a:t>+</a:t>
            </a:r>
            <a:br>
              <a:rPr lang="en-US" altLang="ja-JP" sz="2200" dirty="0"/>
            </a:br>
            <a:r>
              <a:rPr lang="ja-JP" altLang="en-US" sz="2200"/>
              <a:t>変数トークンのトレース</a:t>
            </a:r>
            <a:r>
              <a:rPr lang="en-US" altLang="ja-JP" sz="2200" dirty="0"/>
              <a:t>*</a:t>
            </a:r>
            <a:r>
              <a:rPr lang="ja-JP" altLang="en-US" sz="2200"/>
              <a:t>の差分</a:t>
            </a:r>
            <a:br>
              <a:rPr lang="en-US" altLang="ja-JP" sz="2200" dirty="0"/>
            </a:br>
            <a:r>
              <a:rPr lang="ja-JP" altLang="en-US" sz="2200"/>
              <a:t>を表示</a:t>
            </a:r>
            <a:endParaRPr lang="en-US" altLang="ja-JP" sz="2200" dirty="0"/>
          </a:p>
          <a:p>
            <a:r>
              <a:rPr lang="ja-JP" altLang="en-US" sz="2200" kern="0"/>
              <a:t>差分に応じてトークンを色分け</a:t>
            </a:r>
            <a:endParaRPr lang="en-US" altLang="ja-JP" sz="2200" kern="0" dirty="0"/>
          </a:p>
          <a:p>
            <a:pPr marL="0" indent="0">
              <a:buNone/>
            </a:pPr>
            <a:endParaRPr lang="en-US" altLang="ja-JP" sz="2400" dirty="0"/>
          </a:p>
        </p:txBody>
      </p:sp>
      <p:sp>
        <p:nvSpPr>
          <p:cNvPr id="6" name="スライド番号プレースホルダー 5">
            <a:extLst>
              <a:ext uri="{FF2B5EF4-FFF2-40B4-BE49-F238E27FC236}">
                <a16:creationId xmlns:a16="http://schemas.microsoft.com/office/drawing/2014/main" id="{E1FD66F5-D141-6ADF-15D8-FBE93B1EECE7}"/>
              </a:ext>
            </a:extLst>
          </p:cNvPr>
          <p:cNvSpPr>
            <a:spLocks noGrp="1"/>
          </p:cNvSpPr>
          <p:nvPr>
            <p:ph type="sldNum" sz="quarter" idx="12"/>
          </p:nvPr>
        </p:nvSpPr>
        <p:spPr/>
        <p:txBody>
          <a:bodyPr/>
          <a:lstStyle/>
          <a:p>
            <a:pPr>
              <a:defRPr/>
            </a:pPr>
            <a:fld id="{B12562F3-4A2F-4E07-B7D3-3E764FB0DEC6}" type="slidenum">
              <a:rPr lang="en-US" altLang="ja-JP" smtClean="0"/>
              <a:pPr>
                <a:defRPr/>
              </a:pPr>
              <a:t>3</a:t>
            </a:fld>
            <a:endParaRPr lang="en-US" altLang="ja-JP" dirty="0"/>
          </a:p>
        </p:txBody>
      </p:sp>
      <p:pic>
        <p:nvPicPr>
          <p:cNvPr id="7" name="図 6" descr="タイムライン&#10;&#10;中程度の精度で自動的に生成された説明">
            <a:extLst>
              <a:ext uri="{FF2B5EF4-FFF2-40B4-BE49-F238E27FC236}">
                <a16:creationId xmlns:a16="http://schemas.microsoft.com/office/drawing/2014/main" id="{C1C399D9-E6D7-BFC7-9EC0-64DA553A9C7A}"/>
              </a:ext>
            </a:extLst>
          </p:cNvPr>
          <p:cNvPicPr>
            <a:picLocks noChangeAspect="1"/>
          </p:cNvPicPr>
          <p:nvPr/>
        </p:nvPicPr>
        <p:blipFill rotWithShape="1">
          <a:blip r:embed="rId3">
            <a:extLst>
              <a:ext uri="{28A0092B-C50C-407E-A947-70E740481C1C}">
                <a14:useLocalDpi xmlns:a14="http://schemas.microsoft.com/office/drawing/2010/main" val="0"/>
              </a:ext>
            </a:extLst>
          </a:blip>
          <a:srcRect l="25985" t="2546" r="34822" b="6335"/>
          <a:stretch/>
        </p:blipFill>
        <p:spPr>
          <a:xfrm>
            <a:off x="5528759" y="1544089"/>
            <a:ext cx="3146929" cy="3073191"/>
          </a:xfrm>
          <a:prstGeom prst="rect">
            <a:avLst/>
          </a:prstGeom>
          <a:ln w="6350">
            <a:solidFill>
              <a:schemeClr val="tx1"/>
            </a:solidFill>
          </a:ln>
        </p:spPr>
      </p:pic>
      <p:pic>
        <p:nvPicPr>
          <p:cNvPr id="8" name="図 7" descr="タイムライン&#10;&#10;中程度の精度で自動的に生成された説明">
            <a:extLst>
              <a:ext uri="{FF2B5EF4-FFF2-40B4-BE49-F238E27FC236}">
                <a16:creationId xmlns:a16="http://schemas.microsoft.com/office/drawing/2014/main" id="{4EBB1FEA-5F9E-0954-5F23-D36B0C5F12E7}"/>
              </a:ext>
            </a:extLst>
          </p:cNvPr>
          <p:cNvPicPr>
            <a:picLocks noChangeAspect="1"/>
          </p:cNvPicPr>
          <p:nvPr/>
        </p:nvPicPr>
        <p:blipFill rotWithShape="1">
          <a:blip r:embed="rId3">
            <a:extLst>
              <a:ext uri="{28A0092B-C50C-407E-A947-70E740481C1C}">
                <a14:useLocalDpi xmlns:a14="http://schemas.microsoft.com/office/drawing/2010/main" val="0"/>
              </a:ext>
            </a:extLst>
          </a:blip>
          <a:srcRect l="75845" t="3955" r="9017" b="66681"/>
          <a:stretch/>
        </p:blipFill>
        <p:spPr>
          <a:xfrm>
            <a:off x="6104171" y="4848901"/>
            <a:ext cx="1738689" cy="1416625"/>
          </a:xfrm>
          <a:prstGeom prst="rect">
            <a:avLst/>
          </a:prstGeom>
          <a:ln w="19050">
            <a:solidFill>
              <a:schemeClr val="accent2"/>
            </a:solidFill>
          </a:ln>
        </p:spPr>
      </p:pic>
      <p:cxnSp>
        <p:nvCxnSpPr>
          <p:cNvPr id="9" name="直線矢印コネクタ 8">
            <a:extLst>
              <a:ext uri="{FF2B5EF4-FFF2-40B4-BE49-F238E27FC236}">
                <a16:creationId xmlns:a16="http://schemas.microsoft.com/office/drawing/2014/main" id="{EFE0CB67-010F-6A3F-B84B-6ACA967AD6B3}"/>
              </a:ext>
            </a:extLst>
          </p:cNvPr>
          <p:cNvCxnSpPr>
            <a:cxnSpLocks/>
          </p:cNvCxnSpPr>
          <p:nvPr/>
        </p:nvCxnSpPr>
        <p:spPr>
          <a:xfrm>
            <a:off x="6006770" y="5692639"/>
            <a:ext cx="341067" cy="0"/>
          </a:xfrm>
          <a:prstGeom prst="straightConnector1">
            <a:avLst/>
          </a:prstGeom>
          <a:ln w="38100">
            <a:solidFill>
              <a:srgbClr val="FF8181"/>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777A42AC-63F8-824E-9A07-2D734974A631}"/>
              </a:ext>
            </a:extLst>
          </p:cNvPr>
          <p:cNvSpPr txBox="1"/>
          <p:nvPr/>
        </p:nvSpPr>
        <p:spPr>
          <a:xfrm>
            <a:off x="4464048" y="5573685"/>
            <a:ext cx="1580057" cy="584775"/>
          </a:xfrm>
          <a:prstGeom prst="rect">
            <a:avLst/>
          </a:prstGeom>
          <a:solidFill>
            <a:schemeClr val="bg1"/>
          </a:solidFill>
          <a:ln w="28575">
            <a:solidFill>
              <a:srgbClr val="FF8181"/>
            </a:solidFill>
          </a:ln>
        </p:spPr>
        <p:txBody>
          <a:bodyPr wrap="square" rtlCol="0">
            <a:spAutoFit/>
          </a:bodyPr>
          <a:lstStyle/>
          <a:p>
            <a:pPr algn="ctr"/>
            <a:r>
              <a:rPr kumimoji="1" lang="ja-JP" altLang="en-US" sz="1600"/>
              <a:t>コード変更前の</a:t>
            </a:r>
            <a:br>
              <a:rPr kumimoji="1" lang="en-US" altLang="ja-JP" sz="1600" dirty="0"/>
            </a:br>
            <a:r>
              <a:rPr kumimoji="1" lang="ja-JP" altLang="en-US" sz="1600"/>
              <a:t>トレース</a:t>
            </a:r>
          </a:p>
        </p:txBody>
      </p:sp>
      <p:sp>
        <p:nvSpPr>
          <p:cNvPr id="11" name="正方形/長方形 10">
            <a:extLst>
              <a:ext uri="{FF2B5EF4-FFF2-40B4-BE49-F238E27FC236}">
                <a16:creationId xmlns:a16="http://schemas.microsoft.com/office/drawing/2014/main" id="{9F7D88EB-FD74-797D-5AAC-1DDD0E18CB20}"/>
              </a:ext>
            </a:extLst>
          </p:cNvPr>
          <p:cNvSpPr/>
          <p:nvPr/>
        </p:nvSpPr>
        <p:spPr>
          <a:xfrm>
            <a:off x="6347837" y="5549424"/>
            <a:ext cx="374991" cy="568850"/>
          </a:xfrm>
          <a:prstGeom prst="rect">
            <a:avLst/>
          </a:prstGeom>
          <a:noFill/>
          <a:ln w="38100">
            <a:solidFill>
              <a:srgbClr val="FF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8E852B4-6454-92A9-7480-12697EFD2D4A}"/>
              </a:ext>
            </a:extLst>
          </p:cNvPr>
          <p:cNvSpPr/>
          <p:nvPr/>
        </p:nvSpPr>
        <p:spPr>
          <a:xfrm>
            <a:off x="6973515" y="5549424"/>
            <a:ext cx="374992" cy="349200"/>
          </a:xfrm>
          <a:prstGeom prst="rect">
            <a:avLst/>
          </a:prstGeom>
          <a:noFill/>
          <a:ln w="38100">
            <a:solidFill>
              <a:srgbClr val="87F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a:extLst>
              <a:ext uri="{FF2B5EF4-FFF2-40B4-BE49-F238E27FC236}">
                <a16:creationId xmlns:a16="http://schemas.microsoft.com/office/drawing/2014/main" id="{AB89BF18-9268-FD33-71E0-6F75EA2D2B05}"/>
              </a:ext>
            </a:extLst>
          </p:cNvPr>
          <p:cNvCxnSpPr>
            <a:cxnSpLocks/>
          </p:cNvCxnSpPr>
          <p:nvPr/>
        </p:nvCxnSpPr>
        <p:spPr>
          <a:xfrm flipH="1">
            <a:off x="7347308" y="5685128"/>
            <a:ext cx="386015" cy="0"/>
          </a:xfrm>
          <a:prstGeom prst="straightConnector1">
            <a:avLst/>
          </a:prstGeom>
          <a:ln w="38100">
            <a:solidFill>
              <a:srgbClr val="87F168"/>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2E97DCBE-3600-AA2C-9816-905E5E6C206E}"/>
              </a:ext>
            </a:extLst>
          </p:cNvPr>
          <p:cNvSpPr/>
          <p:nvPr/>
        </p:nvSpPr>
        <p:spPr>
          <a:xfrm>
            <a:off x="7516427" y="4423151"/>
            <a:ext cx="326433" cy="18485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BD406249-2ED3-AF13-9732-A0F1BAD88439}"/>
              </a:ext>
            </a:extLst>
          </p:cNvPr>
          <p:cNvSpPr txBox="1"/>
          <p:nvPr/>
        </p:nvSpPr>
        <p:spPr>
          <a:xfrm>
            <a:off x="578709" y="4720487"/>
            <a:ext cx="4205163" cy="646331"/>
          </a:xfrm>
          <a:prstGeom prst="rect">
            <a:avLst/>
          </a:prstGeom>
          <a:ln w="12700">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800" dirty="0"/>
              <a:t>*</a:t>
            </a:r>
            <a:r>
              <a:rPr lang="ja-JP" altLang="en-US" sz="1800"/>
              <a:t>トレース：</a:t>
            </a:r>
            <a:br>
              <a:rPr lang="en-US" altLang="ja-JP" sz="1800" dirty="0"/>
            </a:br>
            <a:r>
              <a:rPr lang="ja-JP" altLang="en-US" sz="1800"/>
              <a:t>　プログラム</a:t>
            </a:r>
            <a:r>
              <a:rPr kumimoji="1" lang="ja-JP" altLang="en-US" sz="1800"/>
              <a:t>実行時にとった値の系列</a:t>
            </a:r>
          </a:p>
        </p:txBody>
      </p:sp>
      <p:sp>
        <p:nvSpPr>
          <p:cNvPr id="12" name="テキスト ボックス 11">
            <a:extLst>
              <a:ext uri="{FF2B5EF4-FFF2-40B4-BE49-F238E27FC236}">
                <a16:creationId xmlns:a16="http://schemas.microsoft.com/office/drawing/2014/main" id="{BCBD313A-B29A-684F-D5A9-8B184F48E149}"/>
              </a:ext>
            </a:extLst>
          </p:cNvPr>
          <p:cNvSpPr txBox="1"/>
          <p:nvPr/>
        </p:nvSpPr>
        <p:spPr>
          <a:xfrm>
            <a:off x="7623815" y="5560983"/>
            <a:ext cx="1046530" cy="584775"/>
          </a:xfrm>
          <a:prstGeom prst="rect">
            <a:avLst/>
          </a:prstGeom>
          <a:solidFill>
            <a:schemeClr val="bg1"/>
          </a:solidFill>
          <a:ln w="28575">
            <a:solidFill>
              <a:srgbClr val="87F168"/>
            </a:solidFill>
          </a:ln>
        </p:spPr>
        <p:txBody>
          <a:bodyPr wrap="square" rtlCol="0">
            <a:spAutoFit/>
          </a:bodyPr>
          <a:lstStyle/>
          <a:p>
            <a:pPr algn="ctr"/>
            <a:r>
              <a:rPr kumimoji="1" lang="ja-JP" altLang="en-US" sz="1600"/>
              <a:t>変更後の</a:t>
            </a:r>
            <a:br>
              <a:rPr kumimoji="1" lang="en-US" altLang="ja-JP" sz="1600" dirty="0"/>
            </a:br>
            <a:r>
              <a:rPr kumimoji="1" lang="ja-JP" altLang="en-US" sz="1600"/>
              <a:t>トレース</a:t>
            </a:r>
          </a:p>
        </p:txBody>
      </p:sp>
      <p:sp>
        <p:nvSpPr>
          <p:cNvPr id="5" name="テキスト ボックス 4">
            <a:extLst>
              <a:ext uri="{FF2B5EF4-FFF2-40B4-BE49-F238E27FC236}">
                <a16:creationId xmlns:a16="http://schemas.microsoft.com/office/drawing/2014/main" id="{B4F85034-929B-385F-1676-53F94E8BA655}"/>
              </a:ext>
            </a:extLst>
          </p:cNvPr>
          <p:cNvSpPr txBox="1"/>
          <p:nvPr/>
        </p:nvSpPr>
        <p:spPr>
          <a:xfrm>
            <a:off x="451644" y="5610083"/>
            <a:ext cx="3761717" cy="738664"/>
          </a:xfrm>
          <a:prstGeom prst="rect">
            <a:avLst/>
          </a:prstGeom>
          <a:noFill/>
        </p:spPr>
        <p:txBody>
          <a:bodyPr wrap="square" rtlCol="0">
            <a:spAutoFit/>
          </a:bodyPr>
          <a:lstStyle/>
          <a:p>
            <a:r>
              <a:rPr lang="en-US" altLang="ja-JP" sz="1050" dirty="0"/>
              <a:t>[2</a:t>
            </a:r>
            <a:r>
              <a:rPr kumimoji="1" lang="en-US" altLang="ja-JP" sz="1050" dirty="0"/>
              <a:t>] </a:t>
            </a:r>
            <a:r>
              <a:rPr lang="en" altLang="ja-JP" sz="1050" b="0" i="0" dirty="0">
                <a:effectLst/>
                <a:latin typeface="+mn-ea"/>
                <a:ea typeface="+mn-ea"/>
              </a:rPr>
              <a:t>T. Kanda</a:t>
            </a:r>
            <a:r>
              <a:rPr lang="en-US" altLang="ja-JP" sz="1050" b="0" i="0" dirty="0">
                <a:effectLst/>
                <a:latin typeface="+mn-ea"/>
                <a:ea typeface="+mn-ea"/>
              </a:rPr>
              <a:t> </a:t>
            </a:r>
            <a:r>
              <a:rPr lang="en-US" altLang="ja-JP" sz="1050" b="0" i="1" dirty="0">
                <a:effectLst/>
                <a:latin typeface="+mn-ea"/>
                <a:ea typeface="+mn-ea"/>
              </a:rPr>
              <a:t>et al.</a:t>
            </a:r>
            <a:r>
              <a:rPr lang="en" altLang="ja-JP" sz="1050" dirty="0">
                <a:latin typeface="+mn-ea"/>
                <a:ea typeface="+mn-ea"/>
              </a:rPr>
              <a:t>: “</a:t>
            </a:r>
            <a:r>
              <a:rPr lang="en" altLang="ja-JP" sz="1050" b="0" i="0" dirty="0" err="1">
                <a:effectLst/>
                <a:latin typeface="+mn-ea"/>
                <a:ea typeface="+mn-ea"/>
              </a:rPr>
              <a:t>didiffff</a:t>
            </a:r>
            <a:r>
              <a:rPr lang="en" altLang="ja-JP" sz="1050" b="0" i="0" dirty="0">
                <a:effectLst/>
                <a:latin typeface="+mn-ea"/>
                <a:ea typeface="+mn-ea"/>
              </a:rPr>
              <a:t>: A Viewer for Comparing Changes in both Code and Execution Traces”, </a:t>
            </a:r>
            <a:r>
              <a:rPr lang="en" altLang="ja-JP" sz="1050" b="0" i="1" dirty="0">
                <a:effectLst/>
                <a:latin typeface="+mn-ea"/>
                <a:ea typeface="+mn-ea"/>
              </a:rPr>
              <a:t>Proceedings of the</a:t>
            </a:r>
            <a:r>
              <a:rPr lang="en" altLang="ja-JP" sz="1050" b="0" i="0" dirty="0">
                <a:effectLst/>
                <a:latin typeface="+mn-ea"/>
                <a:ea typeface="+mn-ea"/>
              </a:rPr>
              <a:t> </a:t>
            </a:r>
            <a:r>
              <a:rPr lang="en" altLang="ja-JP" sz="1050" b="0" i="1" dirty="0">
                <a:effectLst/>
                <a:latin typeface="+mn-ea"/>
                <a:ea typeface="+mn-ea"/>
              </a:rPr>
              <a:t>IEEE/ACM 30th International Conference on Program Comprehension</a:t>
            </a:r>
            <a:r>
              <a:rPr lang="en" altLang="ja-JP" sz="1050" b="0" i="0" dirty="0">
                <a:effectLst/>
                <a:latin typeface="+mn-ea"/>
                <a:ea typeface="+mn-ea"/>
              </a:rPr>
              <a:t>, pp. 528-532, 2022.</a:t>
            </a:r>
            <a:endParaRPr kumimoji="1" lang="ja-JP" altLang="en-US" sz="1050"/>
          </a:p>
        </p:txBody>
      </p:sp>
      <p:sp>
        <p:nvSpPr>
          <p:cNvPr id="4" name="日付プレースホルダー 3">
            <a:extLst>
              <a:ext uri="{FF2B5EF4-FFF2-40B4-BE49-F238E27FC236}">
                <a16:creationId xmlns:a16="http://schemas.microsoft.com/office/drawing/2014/main" id="{2D4A4CE0-A07B-A622-A566-083BC21DB59D}"/>
              </a:ext>
            </a:extLst>
          </p:cNvPr>
          <p:cNvSpPr>
            <a:spLocks noGrp="1"/>
          </p:cNvSpPr>
          <p:nvPr>
            <p:ph type="dt" sz="half" idx="10"/>
          </p:nvPr>
        </p:nvSpPr>
        <p:spPr>
          <a:xfrm>
            <a:off x="6555784" y="6596063"/>
            <a:ext cx="2192930" cy="261937"/>
          </a:xfrm>
        </p:spPr>
        <p:txBody>
          <a:bodyPr/>
          <a:lstStyle/>
          <a:p>
            <a:pPr>
              <a:defRPr/>
            </a:pPr>
            <a:r>
              <a:rPr lang="en-US" altLang="ja-JP" dirty="0"/>
              <a:t>Feb/14/2023</a:t>
            </a:r>
          </a:p>
        </p:txBody>
      </p:sp>
      <p:sp>
        <p:nvSpPr>
          <p:cNvPr id="28" name="正方形/長方形 27">
            <a:extLst>
              <a:ext uri="{FF2B5EF4-FFF2-40B4-BE49-F238E27FC236}">
                <a16:creationId xmlns:a16="http://schemas.microsoft.com/office/drawing/2014/main" id="{1B7D86D4-A00D-AC4D-0449-993DAD592F0F}"/>
              </a:ext>
            </a:extLst>
          </p:cNvPr>
          <p:cNvSpPr/>
          <p:nvPr/>
        </p:nvSpPr>
        <p:spPr>
          <a:xfrm>
            <a:off x="6834292" y="3657600"/>
            <a:ext cx="256851" cy="18485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6F01E04A-D5E4-38F4-918D-CB78801FBA6E}"/>
              </a:ext>
            </a:extLst>
          </p:cNvPr>
          <p:cNvCxnSpPr>
            <a:cxnSpLocks/>
          </p:cNvCxnSpPr>
          <p:nvPr/>
        </p:nvCxnSpPr>
        <p:spPr>
          <a:xfrm flipH="1">
            <a:off x="6973515" y="3220856"/>
            <a:ext cx="178652" cy="436744"/>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pic>
        <p:nvPicPr>
          <p:cNvPr id="27" name="図 26" descr="テーブル が含まれている画像&#10;&#10;自動的に生成された説明">
            <a:extLst>
              <a:ext uri="{FF2B5EF4-FFF2-40B4-BE49-F238E27FC236}">
                <a16:creationId xmlns:a16="http://schemas.microsoft.com/office/drawing/2014/main" id="{1109541E-B4BD-5810-E579-0260701E98C0}"/>
              </a:ext>
            </a:extLst>
          </p:cNvPr>
          <p:cNvPicPr>
            <a:picLocks noChangeAspect="1"/>
          </p:cNvPicPr>
          <p:nvPr/>
        </p:nvPicPr>
        <p:blipFill rotWithShape="1">
          <a:blip r:embed="rId4">
            <a:extLst>
              <a:ext uri="{28A0092B-C50C-407E-A947-70E740481C1C}">
                <a14:useLocalDpi xmlns:a14="http://schemas.microsoft.com/office/drawing/2010/main" val="0"/>
              </a:ext>
            </a:extLst>
          </a:blip>
          <a:srcRect t="11720" b="76652"/>
          <a:stretch/>
        </p:blipFill>
        <p:spPr>
          <a:xfrm>
            <a:off x="6749010" y="2945667"/>
            <a:ext cx="1243254" cy="275189"/>
          </a:xfrm>
          <a:prstGeom prst="rect">
            <a:avLst/>
          </a:prstGeom>
          <a:ln w="19050">
            <a:solidFill>
              <a:schemeClr val="accent2"/>
            </a:solidFill>
          </a:ln>
        </p:spPr>
      </p:pic>
    </p:spTree>
    <p:extLst>
      <p:ext uri="{BB962C8B-B14F-4D97-AF65-F5344CB8AC3E}">
        <p14:creationId xmlns:p14="http://schemas.microsoft.com/office/powerpoint/2010/main" val="1819050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7F7DB2-50C7-AF26-821C-0ADC355F7AE9}"/>
              </a:ext>
            </a:extLst>
          </p:cNvPr>
          <p:cNvSpPr>
            <a:spLocks noGrp="1"/>
          </p:cNvSpPr>
          <p:nvPr>
            <p:ph type="title"/>
          </p:nvPr>
        </p:nvSpPr>
        <p:spPr/>
        <p:txBody>
          <a:bodyPr/>
          <a:lstStyle/>
          <a:p>
            <a:r>
              <a:rPr lang="en-US" altLang="ja-JP" dirty="0"/>
              <a:t>SUS</a:t>
            </a:r>
            <a:r>
              <a:rPr kumimoji="1" lang="ja-JP" altLang="en-US"/>
              <a:t>のスコア</a:t>
            </a:r>
          </a:p>
        </p:txBody>
      </p:sp>
      <p:sp>
        <p:nvSpPr>
          <p:cNvPr id="4" name="スライド番号プレースホルダー 3">
            <a:extLst>
              <a:ext uri="{FF2B5EF4-FFF2-40B4-BE49-F238E27FC236}">
                <a16:creationId xmlns:a16="http://schemas.microsoft.com/office/drawing/2014/main" id="{8A96188B-E6AD-87C3-44AB-F10C7A1C9649}"/>
              </a:ext>
            </a:extLst>
          </p:cNvPr>
          <p:cNvSpPr>
            <a:spLocks noGrp="1"/>
          </p:cNvSpPr>
          <p:nvPr>
            <p:ph type="sldNum" sz="quarter" idx="12"/>
          </p:nvPr>
        </p:nvSpPr>
        <p:spPr/>
        <p:txBody>
          <a:bodyPr/>
          <a:lstStyle/>
          <a:p>
            <a:pPr>
              <a:defRPr/>
            </a:pPr>
            <a:fld id="{B12562F3-4A2F-4E07-B7D3-3E764FB0DEC6}" type="slidenum">
              <a:rPr lang="en-US" altLang="ja-JP" smtClean="0"/>
              <a:pPr>
                <a:defRPr/>
              </a:pPr>
              <a:t>30</a:t>
            </a:fld>
            <a:endParaRPr lang="en-US" altLang="ja-JP" dirty="0"/>
          </a:p>
        </p:txBody>
      </p:sp>
      <p:sp>
        <p:nvSpPr>
          <p:cNvPr id="5" name="日付プレースホルダー 4">
            <a:extLst>
              <a:ext uri="{FF2B5EF4-FFF2-40B4-BE49-F238E27FC236}">
                <a16:creationId xmlns:a16="http://schemas.microsoft.com/office/drawing/2014/main" id="{E3CB4343-50A8-42D9-D99C-67C5627F4F9F}"/>
              </a:ext>
            </a:extLst>
          </p:cNvPr>
          <p:cNvSpPr>
            <a:spLocks noGrp="1"/>
          </p:cNvSpPr>
          <p:nvPr>
            <p:ph type="dt" sz="half" idx="10"/>
          </p:nvPr>
        </p:nvSpPr>
        <p:spPr/>
        <p:txBody>
          <a:bodyPr/>
          <a:lstStyle/>
          <a:p>
            <a:pPr>
              <a:defRPr/>
            </a:pPr>
            <a:r>
              <a:rPr lang="en-US" altLang="ja-JP"/>
              <a:t>Feb/14/2023</a:t>
            </a:r>
            <a:endParaRPr lang="en-US" altLang="ja-JP" dirty="0"/>
          </a:p>
        </p:txBody>
      </p:sp>
      <p:graphicFrame>
        <p:nvGraphicFramePr>
          <p:cNvPr id="9" name="表 6">
            <a:extLst>
              <a:ext uri="{FF2B5EF4-FFF2-40B4-BE49-F238E27FC236}">
                <a16:creationId xmlns:a16="http://schemas.microsoft.com/office/drawing/2014/main" id="{D17A7E0F-2157-3B48-D269-9E712E0F9F84}"/>
              </a:ext>
            </a:extLst>
          </p:cNvPr>
          <p:cNvGraphicFramePr>
            <a:graphicFrameLocks/>
          </p:cNvGraphicFramePr>
          <p:nvPr>
            <p:extLst>
              <p:ext uri="{D42A27DB-BD31-4B8C-83A1-F6EECF244321}">
                <p14:modId xmlns:p14="http://schemas.microsoft.com/office/powerpoint/2010/main" val="2737569517"/>
              </p:ext>
            </p:extLst>
          </p:nvPr>
        </p:nvGraphicFramePr>
        <p:xfrm>
          <a:off x="1706166" y="1607005"/>
          <a:ext cx="5720556" cy="4320000"/>
        </p:xfrm>
        <a:graphic>
          <a:graphicData uri="http://schemas.openxmlformats.org/drawingml/2006/table">
            <a:tbl>
              <a:tblPr firstRow="1" lastRow="1" bandRow="1">
                <a:tableStyleId>{5C22544A-7EE6-4342-B048-85BDC9FD1C3A}</a:tableStyleId>
              </a:tblPr>
              <a:tblGrid>
                <a:gridCol w="1137845">
                  <a:extLst>
                    <a:ext uri="{9D8B030D-6E8A-4147-A177-3AD203B41FA5}">
                      <a16:colId xmlns:a16="http://schemas.microsoft.com/office/drawing/2014/main" val="3844804265"/>
                    </a:ext>
                  </a:extLst>
                </a:gridCol>
                <a:gridCol w="1464126">
                  <a:extLst>
                    <a:ext uri="{9D8B030D-6E8A-4147-A177-3AD203B41FA5}">
                      <a16:colId xmlns:a16="http://schemas.microsoft.com/office/drawing/2014/main" val="1463725830"/>
                    </a:ext>
                  </a:extLst>
                </a:gridCol>
                <a:gridCol w="1520791">
                  <a:extLst>
                    <a:ext uri="{9D8B030D-6E8A-4147-A177-3AD203B41FA5}">
                      <a16:colId xmlns:a16="http://schemas.microsoft.com/office/drawing/2014/main" val="3891567249"/>
                    </a:ext>
                  </a:extLst>
                </a:gridCol>
                <a:gridCol w="1597794">
                  <a:extLst>
                    <a:ext uri="{9D8B030D-6E8A-4147-A177-3AD203B41FA5}">
                      <a16:colId xmlns:a16="http://schemas.microsoft.com/office/drawing/2014/main" val="2460002346"/>
                    </a:ext>
                  </a:extLst>
                </a:gridCol>
              </a:tblGrid>
              <a:tr h="360000">
                <a:tc>
                  <a:txBody>
                    <a:bodyPr/>
                    <a:lstStyle/>
                    <a:p>
                      <a:pPr algn="ctr"/>
                      <a:r>
                        <a:rPr kumimoji="1" lang="ja-JP" altLang="en-US" sz="1600" b="0">
                          <a:solidFill>
                            <a:schemeClr val="tx1"/>
                          </a:solidFill>
                          <a:latin typeface="+mn-ea"/>
                          <a:ea typeface="+mn-ea"/>
                        </a:rPr>
                        <a:t>被験者</a:t>
                      </a:r>
                    </a:p>
                  </a:txBody>
                  <a:tcPr/>
                </a:tc>
                <a:tc>
                  <a:txBody>
                    <a:bodyPr/>
                    <a:lstStyle/>
                    <a:p>
                      <a:pPr algn="ctr"/>
                      <a:r>
                        <a:rPr kumimoji="1" lang="en-US" altLang="ja-JP" sz="1600" b="0" dirty="0" err="1">
                          <a:solidFill>
                            <a:schemeClr val="tx1"/>
                          </a:solidFill>
                          <a:latin typeface="+mn-ea"/>
                          <a:ea typeface="+mn-ea"/>
                        </a:rPr>
                        <a:t>JCompaths</a:t>
                      </a:r>
                      <a:endParaRPr kumimoji="1" lang="ja-JP" altLang="en-US" sz="1600" b="0">
                        <a:solidFill>
                          <a:schemeClr val="tx1"/>
                        </a:solidFill>
                        <a:latin typeface="+mn-ea"/>
                        <a:ea typeface="+mn-ea"/>
                      </a:endParaRPr>
                    </a:p>
                  </a:txBody>
                  <a:tcPr/>
                </a:tc>
                <a:tc>
                  <a:txBody>
                    <a:bodyPr/>
                    <a:lstStyle/>
                    <a:p>
                      <a:pPr algn="ctr"/>
                      <a:r>
                        <a:rPr kumimoji="1" lang="en-US" altLang="ja-JP" sz="1600" b="0" dirty="0" err="1">
                          <a:solidFill>
                            <a:schemeClr val="tx1"/>
                          </a:solidFill>
                          <a:latin typeface="+mn-ea"/>
                          <a:ea typeface="+mn-ea"/>
                        </a:rPr>
                        <a:t>didiffff</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GitHub</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88066718"/>
                  </a:ext>
                </a:extLst>
              </a:tr>
              <a:tr h="360000">
                <a:tc>
                  <a:txBody>
                    <a:bodyPr/>
                    <a:lstStyle/>
                    <a:p>
                      <a:pPr algn="ctr"/>
                      <a:r>
                        <a:rPr kumimoji="1" lang="en-US" altLang="ja-JP" sz="1600" b="0" dirty="0">
                          <a:solidFill>
                            <a:schemeClr val="tx1"/>
                          </a:solidFill>
                          <a:latin typeface="+mn-ea"/>
                          <a:ea typeface="+mn-ea"/>
                        </a:rPr>
                        <a:t>A</a:t>
                      </a:r>
                    </a:p>
                  </a:txBody>
                  <a:tcPr/>
                </a:tc>
                <a:tc>
                  <a:txBody>
                    <a:bodyPr/>
                    <a:lstStyle/>
                    <a:p>
                      <a:pPr algn="ctr"/>
                      <a:r>
                        <a:rPr kumimoji="1" lang="en-US" altLang="ja-JP" sz="1600" b="0" dirty="0">
                          <a:solidFill>
                            <a:schemeClr val="tx1"/>
                          </a:solidFill>
                          <a:latin typeface="+mn-ea"/>
                          <a:ea typeface="+mn-ea"/>
                        </a:rPr>
                        <a:t>85</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60</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57.5</a:t>
                      </a:r>
                    </a:p>
                  </a:txBody>
                  <a:tcPr/>
                </a:tc>
                <a:extLst>
                  <a:ext uri="{0D108BD9-81ED-4DB2-BD59-A6C34878D82A}">
                    <a16:rowId xmlns:a16="http://schemas.microsoft.com/office/drawing/2014/main" val="1526625360"/>
                  </a:ext>
                </a:extLst>
              </a:tr>
              <a:tr h="360000">
                <a:tc>
                  <a:txBody>
                    <a:bodyPr/>
                    <a:lstStyle/>
                    <a:p>
                      <a:pPr algn="ctr"/>
                      <a:r>
                        <a:rPr kumimoji="1" lang="en-US" altLang="ja-JP" sz="1600" b="0" dirty="0">
                          <a:solidFill>
                            <a:schemeClr val="tx1"/>
                          </a:solidFill>
                          <a:latin typeface="+mn-ea"/>
                          <a:ea typeface="+mn-ea"/>
                        </a:rPr>
                        <a:t>B</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67.5</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67.5</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70</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1020944983"/>
                  </a:ext>
                </a:extLst>
              </a:tr>
              <a:tr h="360000">
                <a:tc>
                  <a:txBody>
                    <a:bodyPr/>
                    <a:lstStyle/>
                    <a:p>
                      <a:pPr algn="ctr"/>
                      <a:r>
                        <a:rPr kumimoji="1" lang="en-US" altLang="ja-JP" sz="1600" b="0" dirty="0">
                          <a:solidFill>
                            <a:schemeClr val="tx1"/>
                          </a:solidFill>
                          <a:latin typeface="+mn-ea"/>
                          <a:ea typeface="+mn-ea"/>
                        </a:rPr>
                        <a:t>C</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77.5</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77.5</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90</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200669212"/>
                  </a:ext>
                </a:extLst>
              </a:tr>
              <a:tr h="360000">
                <a:tc>
                  <a:txBody>
                    <a:bodyPr/>
                    <a:lstStyle/>
                    <a:p>
                      <a:pPr algn="ctr"/>
                      <a:r>
                        <a:rPr kumimoji="1" lang="en-US" altLang="ja-JP" sz="1600" b="0" dirty="0">
                          <a:solidFill>
                            <a:schemeClr val="tx1"/>
                          </a:solidFill>
                          <a:latin typeface="+mn-ea"/>
                          <a:ea typeface="+mn-ea"/>
                        </a:rPr>
                        <a:t>D</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72.5</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70</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70</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615694297"/>
                  </a:ext>
                </a:extLst>
              </a:tr>
              <a:tr h="360000">
                <a:tc>
                  <a:txBody>
                    <a:bodyPr/>
                    <a:lstStyle/>
                    <a:p>
                      <a:pPr algn="ctr"/>
                      <a:r>
                        <a:rPr kumimoji="1" lang="en-US" altLang="ja-JP" sz="1600" b="0" dirty="0">
                          <a:solidFill>
                            <a:schemeClr val="tx1"/>
                          </a:solidFill>
                          <a:latin typeface="+mn-ea"/>
                          <a:ea typeface="+mn-ea"/>
                        </a:rPr>
                        <a:t>E</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77.5</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67.5</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85</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863993932"/>
                  </a:ext>
                </a:extLst>
              </a:tr>
              <a:tr h="360000">
                <a:tc>
                  <a:txBody>
                    <a:bodyPr/>
                    <a:lstStyle/>
                    <a:p>
                      <a:pPr algn="ctr"/>
                      <a:r>
                        <a:rPr kumimoji="1" lang="en-US" altLang="ja-JP" sz="1600" b="0" dirty="0">
                          <a:solidFill>
                            <a:schemeClr val="tx1"/>
                          </a:solidFill>
                          <a:latin typeface="+mn-ea"/>
                          <a:ea typeface="+mn-ea"/>
                        </a:rPr>
                        <a:t>F</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42.5</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55</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82.5</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2202319000"/>
                  </a:ext>
                </a:extLst>
              </a:tr>
              <a:tr h="360000">
                <a:tc>
                  <a:txBody>
                    <a:bodyPr/>
                    <a:lstStyle/>
                    <a:p>
                      <a:pPr algn="ctr"/>
                      <a:r>
                        <a:rPr kumimoji="1" lang="en-US" altLang="ja-JP" sz="1600" b="0" dirty="0">
                          <a:solidFill>
                            <a:schemeClr val="tx1"/>
                          </a:solidFill>
                          <a:latin typeface="+mn-ea"/>
                          <a:ea typeface="+mn-ea"/>
                        </a:rPr>
                        <a:t>G</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62.5</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70</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70</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4089111451"/>
                  </a:ext>
                </a:extLst>
              </a:tr>
              <a:tr h="360000">
                <a:tc>
                  <a:txBody>
                    <a:bodyPr/>
                    <a:lstStyle/>
                    <a:p>
                      <a:pPr algn="ctr"/>
                      <a:r>
                        <a:rPr kumimoji="1" lang="en-US" altLang="ja-JP" sz="1600" b="0" dirty="0">
                          <a:solidFill>
                            <a:schemeClr val="tx1"/>
                          </a:solidFill>
                          <a:latin typeface="+mn-ea"/>
                          <a:ea typeface="+mn-ea"/>
                        </a:rPr>
                        <a:t>H</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15</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27.5</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77.5</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2949167722"/>
                  </a:ext>
                </a:extLst>
              </a:tr>
              <a:tr h="360000">
                <a:tc>
                  <a:txBody>
                    <a:bodyPr/>
                    <a:lstStyle/>
                    <a:p>
                      <a:pPr algn="ctr"/>
                      <a:r>
                        <a:rPr kumimoji="1" lang="en-US" altLang="ja-JP" sz="1600" b="0" dirty="0">
                          <a:solidFill>
                            <a:schemeClr val="tx1"/>
                          </a:solidFill>
                          <a:latin typeface="+mn-ea"/>
                          <a:ea typeface="+mn-ea"/>
                        </a:rPr>
                        <a:t>I</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65</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65</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87.5</a:t>
                      </a:r>
                    </a:p>
                  </a:txBody>
                  <a:tcPr/>
                </a:tc>
                <a:extLst>
                  <a:ext uri="{0D108BD9-81ED-4DB2-BD59-A6C34878D82A}">
                    <a16:rowId xmlns:a16="http://schemas.microsoft.com/office/drawing/2014/main" val="2128132744"/>
                  </a:ext>
                </a:extLst>
              </a:tr>
              <a:tr h="360000">
                <a:tc>
                  <a:txBody>
                    <a:bodyPr/>
                    <a:lstStyle/>
                    <a:p>
                      <a:pPr algn="ctr"/>
                      <a:r>
                        <a:rPr kumimoji="1" lang="en-US" altLang="ja-JP" sz="1600" b="0" dirty="0">
                          <a:solidFill>
                            <a:schemeClr val="tx1"/>
                          </a:solidFill>
                          <a:latin typeface="+mn-ea"/>
                          <a:ea typeface="+mn-ea"/>
                        </a:rPr>
                        <a:t>J</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67.5</a:t>
                      </a:r>
                    </a:p>
                  </a:txBody>
                  <a:tcPr/>
                </a:tc>
                <a:tc>
                  <a:txBody>
                    <a:bodyPr/>
                    <a:lstStyle/>
                    <a:p>
                      <a:pPr algn="ctr"/>
                      <a:r>
                        <a:rPr kumimoji="1" lang="en-US" altLang="ja-JP" sz="1600" b="0" dirty="0">
                          <a:solidFill>
                            <a:schemeClr val="tx1"/>
                          </a:solidFill>
                          <a:latin typeface="+mn-ea"/>
                          <a:ea typeface="+mn-ea"/>
                        </a:rPr>
                        <a:t>45</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30</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1370626420"/>
                  </a:ext>
                </a:extLst>
              </a:tr>
              <a:tr h="360000">
                <a:tc>
                  <a:txBody>
                    <a:bodyPr/>
                    <a:lstStyle/>
                    <a:p>
                      <a:pPr algn="ctr"/>
                      <a:r>
                        <a:rPr kumimoji="1" lang="ja-JP" altLang="en-US" sz="1600" b="0">
                          <a:solidFill>
                            <a:schemeClr val="tx1"/>
                          </a:solidFill>
                          <a:latin typeface="+mn-ea"/>
                          <a:ea typeface="+mn-ea"/>
                        </a:rPr>
                        <a:t>平均</a:t>
                      </a:r>
                    </a:p>
                  </a:txBody>
                  <a:tcPr/>
                </a:tc>
                <a:tc>
                  <a:txBody>
                    <a:bodyPr/>
                    <a:lstStyle/>
                    <a:p>
                      <a:pPr algn="ctr"/>
                      <a:r>
                        <a:rPr kumimoji="1" lang="en-US" altLang="ja-JP" sz="1600" b="0" dirty="0">
                          <a:solidFill>
                            <a:schemeClr val="tx1"/>
                          </a:solidFill>
                          <a:latin typeface="+mn-ea"/>
                          <a:ea typeface="+mn-ea"/>
                        </a:rPr>
                        <a:t>63.25</a:t>
                      </a:r>
                    </a:p>
                  </a:txBody>
                  <a:tcPr/>
                </a:tc>
                <a:tc>
                  <a:txBody>
                    <a:bodyPr/>
                    <a:lstStyle/>
                    <a:p>
                      <a:pPr algn="ctr"/>
                      <a:r>
                        <a:rPr kumimoji="1" lang="en-US" altLang="ja-JP" sz="1600" b="0" dirty="0">
                          <a:solidFill>
                            <a:schemeClr val="tx1"/>
                          </a:solidFill>
                          <a:latin typeface="+mn-ea"/>
                          <a:ea typeface="+mn-ea"/>
                        </a:rPr>
                        <a:t>60.5</a:t>
                      </a:r>
                      <a:endParaRPr kumimoji="1" lang="ja-JP" altLang="en-US" sz="1600" b="0">
                        <a:solidFill>
                          <a:schemeClr val="tx1"/>
                        </a:solidFill>
                        <a:latin typeface="+mn-ea"/>
                        <a:ea typeface="+mn-ea"/>
                      </a:endParaRPr>
                    </a:p>
                  </a:txBody>
                  <a:tcPr/>
                </a:tc>
                <a:tc>
                  <a:txBody>
                    <a:bodyPr/>
                    <a:lstStyle/>
                    <a:p>
                      <a:pPr algn="ctr"/>
                      <a:r>
                        <a:rPr kumimoji="1" lang="en-US" altLang="ja-JP" sz="1600" b="0" dirty="0">
                          <a:solidFill>
                            <a:schemeClr val="tx1"/>
                          </a:solidFill>
                          <a:latin typeface="+mn-ea"/>
                          <a:ea typeface="+mn-ea"/>
                        </a:rPr>
                        <a:t>72</a:t>
                      </a:r>
                      <a:endParaRPr kumimoji="1" lang="ja-JP" altLang="en-US" sz="1600" b="0">
                        <a:solidFill>
                          <a:schemeClr val="tx1"/>
                        </a:solidFill>
                        <a:latin typeface="+mn-ea"/>
                        <a:ea typeface="+mn-ea"/>
                      </a:endParaRPr>
                    </a:p>
                  </a:txBody>
                  <a:tcPr/>
                </a:tc>
                <a:extLst>
                  <a:ext uri="{0D108BD9-81ED-4DB2-BD59-A6C34878D82A}">
                    <a16:rowId xmlns:a16="http://schemas.microsoft.com/office/drawing/2014/main" val="642531921"/>
                  </a:ext>
                </a:extLst>
              </a:tr>
            </a:tbl>
          </a:graphicData>
        </a:graphic>
      </p:graphicFrame>
      <p:sp>
        <p:nvSpPr>
          <p:cNvPr id="3" name="テキスト ボックス 2">
            <a:extLst>
              <a:ext uri="{FF2B5EF4-FFF2-40B4-BE49-F238E27FC236}">
                <a16:creationId xmlns:a16="http://schemas.microsoft.com/office/drawing/2014/main" id="{51401776-295C-4BDC-3F82-D645BBB0CEFA}"/>
              </a:ext>
            </a:extLst>
          </p:cNvPr>
          <p:cNvSpPr txBox="1"/>
          <p:nvPr/>
        </p:nvSpPr>
        <p:spPr>
          <a:xfrm>
            <a:off x="5924494" y="5922016"/>
            <a:ext cx="1502228" cy="369332"/>
          </a:xfrm>
          <a:prstGeom prst="rect">
            <a:avLst/>
          </a:prstGeom>
          <a:noFill/>
        </p:spPr>
        <p:txBody>
          <a:bodyPr wrap="square" rtlCol="0">
            <a:spAutoFit/>
          </a:bodyPr>
          <a:lstStyle/>
          <a:p>
            <a:r>
              <a:rPr kumimoji="1" lang="en-US" altLang="ja-JP" sz="1800" dirty="0"/>
              <a:t>※</a:t>
            </a:r>
            <a:r>
              <a:rPr kumimoji="1" lang="ja-JP" altLang="en-US" sz="1800"/>
              <a:t>上限は</a:t>
            </a:r>
            <a:r>
              <a:rPr lang="en-US" altLang="ja-JP" sz="1800" dirty="0"/>
              <a:t>100</a:t>
            </a:r>
            <a:endParaRPr kumimoji="1" lang="ja-JP" altLang="en-US" sz="1800"/>
          </a:p>
        </p:txBody>
      </p:sp>
    </p:spTree>
    <p:extLst>
      <p:ext uri="{BB962C8B-B14F-4D97-AF65-F5344CB8AC3E}">
        <p14:creationId xmlns:p14="http://schemas.microsoft.com/office/powerpoint/2010/main" val="1495025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3E41A3-A7FD-5FB3-77F2-4849A4484974}"/>
              </a:ext>
            </a:extLst>
          </p:cNvPr>
          <p:cNvSpPr>
            <a:spLocks noGrp="1"/>
          </p:cNvSpPr>
          <p:nvPr>
            <p:ph type="title"/>
          </p:nvPr>
        </p:nvSpPr>
        <p:spPr/>
        <p:txBody>
          <a:bodyPr/>
          <a:lstStyle/>
          <a:p>
            <a:r>
              <a:rPr kumimoji="1" lang="ja-JP" altLang="en-US"/>
              <a:t>実用上の課題</a:t>
            </a:r>
          </a:p>
        </p:txBody>
      </p:sp>
      <p:sp>
        <p:nvSpPr>
          <p:cNvPr id="3" name="コンテンツ プレースホルダー 2">
            <a:extLst>
              <a:ext uri="{FF2B5EF4-FFF2-40B4-BE49-F238E27FC236}">
                <a16:creationId xmlns:a16="http://schemas.microsoft.com/office/drawing/2014/main" id="{A336B776-4640-61BA-2D79-882E9F79DC55}"/>
              </a:ext>
            </a:extLst>
          </p:cNvPr>
          <p:cNvSpPr>
            <a:spLocks noGrp="1"/>
          </p:cNvSpPr>
          <p:nvPr>
            <p:ph idx="1"/>
          </p:nvPr>
        </p:nvSpPr>
        <p:spPr/>
        <p:txBody>
          <a:bodyPr/>
          <a:lstStyle/>
          <a:p>
            <a:r>
              <a:rPr kumimoji="1" lang="ja-JP" altLang="en-US" sz="2400"/>
              <a:t>メソッドの呼び出しを追う機能がない</a:t>
            </a:r>
            <a:endParaRPr kumimoji="1" lang="en-US" altLang="ja-JP" sz="2400" dirty="0"/>
          </a:p>
          <a:p>
            <a:pPr lvl="1"/>
            <a:r>
              <a:rPr lang="ja-JP" altLang="en-US" sz="2000"/>
              <a:t>メソッド内の挙動を見るのに特化</a:t>
            </a:r>
            <a:endParaRPr lang="en-US" altLang="ja-JP" sz="1200" dirty="0"/>
          </a:p>
          <a:p>
            <a:pPr lvl="1"/>
            <a:endParaRPr kumimoji="1" lang="en-US" altLang="ja-JP" sz="2400" dirty="0"/>
          </a:p>
          <a:p>
            <a:r>
              <a:rPr lang="ja-JP" altLang="en-US" sz="2400"/>
              <a:t>オブジェクトの中身がわからないことが多い</a:t>
            </a:r>
            <a:endParaRPr lang="en-US" altLang="ja-JP" sz="2400" dirty="0"/>
          </a:p>
          <a:p>
            <a:pPr lvl="1"/>
            <a:r>
              <a:rPr lang="ja-JP" altLang="en-US" sz="2000"/>
              <a:t>プリミティブ型の変数のみ値を見れる</a:t>
            </a:r>
            <a:endParaRPr lang="en-US" altLang="ja-JP" sz="2000" dirty="0"/>
          </a:p>
          <a:p>
            <a:pPr lvl="1"/>
            <a:endParaRPr kumimoji="1" lang="en-US" altLang="ja-JP" sz="2000" dirty="0"/>
          </a:p>
          <a:p>
            <a:r>
              <a:rPr lang="ja-JP" altLang="en-US" sz="2400"/>
              <a:t>トレースが正しく表示されない場合がある</a:t>
            </a:r>
            <a:endParaRPr lang="en-US" altLang="ja-JP" sz="2400" dirty="0"/>
          </a:p>
          <a:p>
            <a:pPr lvl="1"/>
            <a:r>
              <a:rPr kumimoji="1" lang="ja-JP" altLang="en-US" sz="2000"/>
              <a:t>文が複数行にまたがる場合</a:t>
            </a:r>
            <a:endParaRPr kumimoji="1" lang="en-US" altLang="ja-JP" sz="2000" dirty="0"/>
          </a:p>
          <a:p>
            <a:pPr lvl="1"/>
            <a:r>
              <a:rPr kumimoji="1" lang="en-US" altLang="ja-JP" sz="2000" dirty="0"/>
              <a:t>+=, -=</a:t>
            </a:r>
            <a:r>
              <a:rPr lang="en-US" altLang="ja-JP" sz="2000" dirty="0"/>
              <a:t> </a:t>
            </a:r>
            <a:r>
              <a:rPr lang="ja-JP" altLang="en-US" sz="2000"/>
              <a:t>などの演算子が出現する場合</a:t>
            </a:r>
            <a:endParaRPr kumimoji="1" lang="ja-JP" altLang="en-US" sz="2000"/>
          </a:p>
        </p:txBody>
      </p:sp>
      <p:sp>
        <p:nvSpPr>
          <p:cNvPr id="6" name="スライド番号プレースホルダー 5">
            <a:extLst>
              <a:ext uri="{FF2B5EF4-FFF2-40B4-BE49-F238E27FC236}">
                <a16:creationId xmlns:a16="http://schemas.microsoft.com/office/drawing/2014/main" id="{AE8D4AC9-1326-2BFE-2507-ED70499E3A80}"/>
              </a:ext>
            </a:extLst>
          </p:cNvPr>
          <p:cNvSpPr>
            <a:spLocks noGrp="1"/>
          </p:cNvSpPr>
          <p:nvPr>
            <p:ph type="sldNum" sz="quarter" idx="12"/>
          </p:nvPr>
        </p:nvSpPr>
        <p:spPr/>
        <p:txBody>
          <a:bodyPr/>
          <a:lstStyle/>
          <a:p>
            <a:pPr>
              <a:defRPr/>
            </a:pPr>
            <a:fld id="{B12562F3-4A2F-4E07-B7D3-3E764FB0DEC6}" type="slidenum">
              <a:rPr lang="en-US" altLang="ja-JP" smtClean="0"/>
              <a:pPr>
                <a:defRPr/>
              </a:pPr>
              <a:t>31</a:t>
            </a:fld>
            <a:endParaRPr lang="en-US" altLang="ja-JP" dirty="0"/>
          </a:p>
        </p:txBody>
      </p:sp>
      <p:sp>
        <p:nvSpPr>
          <p:cNvPr id="4" name="日付プレースホルダー 3">
            <a:extLst>
              <a:ext uri="{FF2B5EF4-FFF2-40B4-BE49-F238E27FC236}">
                <a16:creationId xmlns:a16="http://schemas.microsoft.com/office/drawing/2014/main" id="{DA7ED9AF-3E90-7115-1015-BE74D14D2391}"/>
              </a:ext>
            </a:extLst>
          </p:cNvPr>
          <p:cNvSpPr>
            <a:spLocks noGrp="1"/>
          </p:cNvSpPr>
          <p:nvPr>
            <p:ph type="dt" sz="half" idx="10"/>
          </p:nvPr>
        </p:nvSpPr>
        <p:spPr>
          <a:xfrm>
            <a:off x="6555784" y="6596063"/>
            <a:ext cx="2192930" cy="261937"/>
          </a:xfrm>
        </p:spPr>
        <p:txBody>
          <a:bodyPr/>
          <a:lstStyle/>
          <a:p>
            <a:pPr>
              <a:defRPr/>
            </a:pPr>
            <a:r>
              <a:rPr lang="en-US" altLang="ja-JP" dirty="0"/>
              <a:t>Feb/14/2023</a:t>
            </a:r>
          </a:p>
        </p:txBody>
      </p:sp>
    </p:spTree>
    <p:extLst>
      <p:ext uri="{BB962C8B-B14F-4D97-AF65-F5344CB8AC3E}">
        <p14:creationId xmlns:p14="http://schemas.microsoft.com/office/powerpoint/2010/main" val="2936757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4B4A59-4CD7-E245-A61B-8547220261F5}"/>
              </a:ext>
            </a:extLst>
          </p:cNvPr>
          <p:cNvSpPr>
            <a:spLocks noGrp="1"/>
          </p:cNvSpPr>
          <p:nvPr>
            <p:ph type="title"/>
          </p:nvPr>
        </p:nvSpPr>
        <p:spPr/>
        <p:txBody>
          <a:bodyPr/>
          <a:lstStyle/>
          <a:p>
            <a:r>
              <a:rPr kumimoji="1" lang="en-US" altLang="ja-JP" dirty="0" err="1"/>
              <a:t>didiffff</a:t>
            </a:r>
            <a:r>
              <a:rPr kumimoji="1" lang="en-US" altLang="ja-JP" dirty="0"/>
              <a:t> </a:t>
            </a:r>
            <a:r>
              <a:rPr kumimoji="1" lang="ja-JP" altLang="en-US"/>
              <a:t>の問題点</a:t>
            </a:r>
          </a:p>
        </p:txBody>
      </p:sp>
      <p:sp>
        <p:nvSpPr>
          <p:cNvPr id="3" name="コンテンツ プレースホルダー 2">
            <a:extLst>
              <a:ext uri="{FF2B5EF4-FFF2-40B4-BE49-F238E27FC236}">
                <a16:creationId xmlns:a16="http://schemas.microsoft.com/office/drawing/2014/main" id="{2A2EA26E-9CFD-D48F-6831-0B1C6ED5DF8D}"/>
              </a:ext>
            </a:extLst>
          </p:cNvPr>
          <p:cNvSpPr>
            <a:spLocks noGrp="1"/>
          </p:cNvSpPr>
          <p:nvPr>
            <p:ph idx="1"/>
          </p:nvPr>
        </p:nvSpPr>
        <p:spPr>
          <a:xfrm>
            <a:off x="457200" y="1600200"/>
            <a:ext cx="8229600" cy="1648488"/>
          </a:xfrm>
        </p:spPr>
        <p:txBody>
          <a:bodyPr/>
          <a:lstStyle/>
          <a:p>
            <a:r>
              <a:rPr kumimoji="1" lang="ja-JP" altLang="en-US" sz="2400"/>
              <a:t>トレースの各値が，実行全体のどの時点のものか不明</a:t>
            </a:r>
            <a:endParaRPr kumimoji="1" lang="en-US" altLang="ja-JP" sz="2400" dirty="0"/>
          </a:p>
          <a:p>
            <a:pPr lvl="1"/>
            <a:r>
              <a:rPr lang="ja-JP" altLang="en-US" sz="2000"/>
              <a:t>何回目のメソッド実行？</a:t>
            </a:r>
            <a:r>
              <a:rPr lang="en-US" altLang="ja-JP" sz="2000" dirty="0"/>
              <a:t> </a:t>
            </a:r>
          </a:p>
          <a:p>
            <a:pPr lvl="1"/>
            <a:r>
              <a:rPr lang="ja-JP" altLang="en-US" sz="2000"/>
              <a:t>何回目のループ？</a:t>
            </a:r>
            <a:endParaRPr lang="en-US" altLang="ja-JP" sz="2000" dirty="0"/>
          </a:p>
          <a:p>
            <a:pPr marL="0" indent="0">
              <a:buNone/>
            </a:pPr>
            <a:r>
              <a:rPr lang="en-US" altLang="ja-JP" sz="2400" dirty="0">
                <a:latin typeface="Tahoma" panose="020B0604030504040204" pitchFamily="34" charset="0"/>
                <a:ea typeface="Tahoma" panose="020B0604030504040204" pitchFamily="34" charset="0"/>
                <a:cs typeface="Tahoma" panose="020B0604030504040204" pitchFamily="34" charset="0"/>
              </a:rPr>
              <a:t>→</a:t>
            </a:r>
            <a:r>
              <a:rPr lang="en-US" altLang="ja-JP" sz="2400" dirty="0"/>
              <a:t> </a:t>
            </a:r>
            <a:r>
              <a:rPr lang="ja-JP" altLang="en-US" sz="2400"/>
              <a:t>トークン間の値の依存関係が不明</a:t>
            </a:r>
            <a:endParaRPr lang="en-US" altLang="ja-JP" sz="2400" dirty="0"/>
          </a:p>
        </p:txBody>
      </p:sp>
      <p:sp>
        <p:nvSpPr>
          <p:cNvPr id="6" name="スライド番号プレースホルダー 5">
            <a:extLst>
              <a:ext uri="{FF2B5EF4-FFF2-40B4-BE49-F238E27FC236}">
                <a16:creationId xmlns:a16="http://schemas.microsoft.com/office/drawing/2014/main" id="{0295A151-48B0-BB45-C4F0-5F5FD1999D2E}"/>
              </a:ext>
            </a:extLst>
          </p:cNvPr>
          <p:cNvSpPr>
            <a:spLocks noGrp="1"/>
          </p:cNvSpPr>
          <p:nvPr>
            <p:ph type="sldNum" sz="quarter" idx="12"/>
          </p:nvPr>
        </p:nvSpPr>
        <p:spPr/>
        <p:txBody>
          <a:bodyPr/>
          <a:lstStyle/>
          <a:p>
            <a:pPr>
              <a:defRPr/>
            </a:pPr>
            <a:fld id="{B12562F3-4A2F-4E07-B7D3-3E764FB0DEC6}" type="slidenum">
              <a:rPr lang="en-US" altLang="ja-JP" smtClean="0"/>
              <a:pPr>
                <a:defRPr/>
              </a:pPr>
              <a:t>4</a:t>
            </a:fld>
            <a:endParaRPr lang="en-US" altLang="ja-JP" dirty="0"/>
          </a:p>
        </p:txBody>
      </p:sp>
      <p:sp>
        <p:nvSpPr>
          <p:cNvPr id="4" name="日付プレースホルダー 3">
            <a:extLst>
              <a:ext uri="{FF2B5EF4-FFF2-40B4-BE49-F238E27FC236}">
                <a16:creationId xmlns:a16="http://schemas.microsoft.com/office/drawing/2014/main" id="{37875EE8-8130-17C9-C892-B0C7E67FF0F0}"/>
              </a:ext>
            </a:extLst>
          </p:cNvPr>
          <p:cNvSpPr>
            <a:spLocks noGrp="1"/>
          </p:cNvSpPr>
          <p:nvPr>
            <p:ph type="dt" sz="half" idx="10"/>
          </p:nvPr>
        </p:nvSpPr>
        <p:spPr>
          <a:xfrm>
            <a:off x="6555784" y="6596063"/>
            <a:ext cx="2192930" cy="261937"/>
          </a:xfrm>
        </p:spPr>
        <p:txBody>
          <a:bodyPr/>
          <a:lstStyle/>
          <a:p>
            <a:pPr>
              <a:defRPr/>
            </a:pPr>
            <a:r>
              <a:rPr lang="en-US" altLang="ja-JP" dirty="0"/>
              <a:t>Feb/14/2023</a:t>
            </a:r>
          </a:p>
        </p:txBody>
      </p:sp>
      <p:pic>
        <p:nvPicPr>
          <p:cNvPr id="7" name="コンテンツ プレースホルダー 6" descr="タイムライン&#10;&#10;自動的に生成された説明">
            <a:extLst>
              <a:ext uri="{FF2B5EF4-FFF2-40B4-BE49-F238E27FC236}">
                <a16:creationId xmlns:a16="http://schemas.microsoft.com/office/drawing/2014/main" id="{D3CA40F9-37BE-71E1-935C-2B211D807872}"/>
              </a:ext>
            </a:extLst>
          </p:cNvPr>
          <p:cNvPicPr>
            <a:picLocks noChangeAspect="1"/>
          </p:cNvPicPr>
          <p:nvPr/>
        </p:nvPicPr>
        <p:blipFill rotWithShape="1">
          <a:blip r:embed="rId3">
            <a:extLst>
              <a:ext uri="{28A0092B-C50C-407E-A947-70E740481C1C}">
                <a14:useLocalDpi xmlns:a14="http://schemas.microsoft.com/office/drawing/2010/main" val="0"/>
              </a:ext>
            </a:extLst>
          </a:blip>
          <a:srcRect t="18267" r="11056" b="23663"/>
          <a:stretch/>
        </p:blipFill>
        <p:spPr bwMode="auto">
          <a:xfrm>
            <a:off x="457200" y="3488108"/>
            <a:ext cx="6481351" cy="2151281"/>
          </a:xfrm>
          <a:prstGeom prst="rect">
            <a:avLst/>
          </a:prstGeom>
          <a:noFill/>
          <a:ln w="9525">
            <a:solidFill>
              <a:schemeClr val="bg2"/>
            </a:solidFill>
            <a:miter lim="800000"/>
            <a:headEnd/>
            <a:tailEnd/>
          </a:ln>
          <a:effectLst/>
        </p:spPr>
      </p:pic>
      <p:cxnSp>
        <p:nvCxnSpPr>
          <p:cNvPr id="19" name="直線コネクタ 18">
            <a:extLst>
              <a:ext uri="{FF2B5EF4-FFF2-40B4-BE49-F238E27FC236}">
                <a16:creationId xmlns:a16="http://schemas.microsoft.com/office/drawing/2014/main" id="{DB088D85-1B01-349E-DA9B-389477F06BC9}"/>
              </a:ext>
            </a:extLst>
          </p:cNvPr>
          <p:cNvCxnSpPr>
            <a:cxnSpLocks/>
            <a:stCxn id="14" idx="3"/>
          </p:cNvCxnSpPr>
          <p:nvPr/>
        </p:nvCxnSpPr>
        <p:spPr>
          <a:xfrm flipV="1">
            <a:off x="3748691" y="3425343"/>
            <a:ext cx="2341689" cy="1466932"/>
          </a:xfrm>
          <a:prstGeom prst="line">
            <a:avLst/>
          </a:prstGeom>
          <a:ln w="28575">
            <a:solidFill>
              <a:srgbClr val="FFAA00"/>
            </a:solidFill>
            <a:prstDash val="sysDash"/>
          </a:ln>
        </p:spPr>
        <p:style>
          <a:lnRef idx="1">
            <a:schemeClr val="accent1"/>
          </a:lnRef>
          <a:fillRef idx="0">
            <a:schemeClr val="accent1"/>
          </a:fillRef>
          <a:effectRef idx="0">
            <a:schemeClr val="accent1"/>
          </a:effectRef>
          <a:fontRef idx="minor">
            <a:schemeClr val="tx1"/>
          </a:fontRef>
        </p:style>
      </p:cxnSp>
      <p:pic>
        <p:nvPicPr>
          <p:cNvPr id="15" name="図 14" descr="テーブル が含まれている画像&#10;&#10;自動的に生成された説明">
            <a:extLst>
              <a:ext uri="{FF2B5EF4-FFF2-40B4-BE49-F238E27FC236}">
                <a16:creationId xmlns:a16="http://schemas.microsoft.com/office/drawing/2014/main" id="{415BAAB9-DFAC-A418-3B07-69422EEAA7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8154" y="4576672"/>
            <a:ext cx="1150938" cy="1644197"/>
          </a:xfrm>
          <a:prstGeom prst="rect">
            <a:avLst/>
          </a:prstGeom>
          <a:ln w="28575">
            <a:solidFill>
              <a:schemeClr val="accent2"/>
            </a:solidFill>
          </a:ln>
        </p:spPr>
      </p:pic>
      <p:pic>
        <p:nvPicPr>
          <p:cNvPr id="17" name="図 16" descr="テーブル&#10;&#10;中程度の精度で自動的に生成された説明">
            <a:extLst>
              <a:ext uri="{FF2B5EF4-FFF2-40B4-BE49-F238E27FC236}">
                <a16:creationId xmlns:a16="http://schemas.microsoft.com/office/drawing/2014/main" id="{77A2329F-DF77-48ED-71FD-A4307C7467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4116" y="2669674"/>
            <a:ext cx="2582684" cy="3549600"/>
          </a:xfrm>
          <a:prstGeom prst="rect">
            <a:avLst/>
          </a:prstGeom>
          <a:ln w="28575">
            <a:solidFill>
              <a:srgbClr val="FFAA00"/>
            </a:solidFill>
          </a:ln>
        </p:spPr>
      </p:pic>
      <p:sp>
        <p:nvSpPr>
          <p:cNvPr id="22" name="正方形/長方形 21">
            <a:extLst>
              <a:ext uri="{FF2B5EF4-FFF2-40B4-BE49-F238E27FC236}">
                <a16:creationId xmlns:a16="http://schemas.microsoft.com/office/drawing/2014/main" id="{56181C21-A1F7-6204-D106-AF978F8577DA}"/>
              </a:ext>
            </a:extLst>
          </p:cNvPr>
          <p:cNvSpPr/>
          <p:nvPr/>
        </p:nvSpPr>
        <p:spPr>
          <a:xfrm>
            <a:off x="4988710" y="5725408"/>
            <a:ext cx="521966" cy="165155"/>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00000"/>
              </a:solidFill>
            </a:endParaRPr>
          </a:p>
        </p:txBody>
      </p:sp>
      <p:cxnSp>
        <p:nvCxnSpPr>
          <p:cNvPr id="24" name="直線矢印コネクタ 23">
            <a:extLst>
              <a:ext uri="{FF2B5EF4-FFF2-40B4-BE49-F238E27FC236}">
                <a16:creationId xmlns:a16="http://schemas.microsoft.com/office/drawing/2014/main" id="{8292E7E5-D27E-BC6C-264D-C505A3BE3AB6}"/>
              </a:ext>
            </a:extLst>
          </p:cNvPr>
          <p:cNvCxnSpPr>
            <a:cxnSpLocks/>
            <a:stCxn id="22" idx="3"/>
          </p:cNvCxnSpPr>
          <p:nvPr/>
        </p:nvCxnSpPr>
        <p:spPr>
          <a:xfrm flipV="1">
            <a:off x="5510676" y="4044462"/>
            <a:ext cx="2021315" cy="176352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2F5B3D1D-57B9-2F8D-24AC-9558A6D6A3C3}"/>
              </a:ext>
            </a:extLst>
          </p:cNvPr>
          <p:cNvCxnSpPr>
            <a:cxnSpLocks/>
            <a:stCxn id="22" idx="3"/>
          </p:cNvCxnSpPr>
          <p:nvPr/>
        </p:nvCxnSpPr>
        <p:spPr>
          <a:xfrm flipV="1">
            <a:off x="5510676" y="5667258"/>
            <a:ext cx="800172" cy="14072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F7EFEFAB-A417-794D-E619-1A2AB44D3E64}"/>
              </a:ext>
            </a:extLst>
          </p:cNvPr>
          <p:cNvCxnSpPr>
            <a:cxnSpLocks/>
          </p:cNvCxnSpPr>
          <p:nvPr/>
        </p:nvCxnSpPr>
        <p:spPr>
          <a:xfrm flipV="1">
            <a:off x="5510676" y="3912577"/>
            <a:ext cx="814561" cy="189540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470435D-92C0-FB9A-CD58-DD13D3F33201}"/>
              </a:ext>
            </a:extLst>
          </p:cNvPr>
          <p:cNvSpPr txBox="1"/>
          <p:nvPr/>
        </p:nvSpPr>
        <p:spPr>
          <a:xfrm>
            <a:off x="6349605" y="4523069"/>
            <a:ext cx="2021315" cy="1015663"/>
          </a:xfrm>
          <a:prstGeom prst="rect">
            <a:avLst/>
          </a:prstGeom>
          <a:solidFill>
            <a:schemeClr val="bg1"/>
          </a:solidFill>
          <a:ln>
            <a:noFill/>
          </a:ln>
        </p:spPr>
        <p:txBody>
          <a:bodyPr wrap="square" rtlCol="0">
            <a:spAutoFit/>
          </a:bodyPr>
          <a:lstStyle/>
          <a:p>
            <a:r>
              <a:rPr lang="en-US" altLang="ja-JP" sz="2000" dirty="0">
                <a:solidFill>
                  <a:srgbClr val="C00000"/>
                </a:solidFill>
                <a:latin typeface="+mn-ea"/>
                <a:ea typeface="+mn-ea"/>
              </a:rPr>
              <a:t>2. </a:t>
            </a:r>
            <a:r>
              <a:rPr kumimoji="1" lang="ja-JP" altLang="en-US" sz="2000">
                <a:solidFill>
                  <a:srgbClr val="C00000"/>
                </a:solidFill>
                <a:latin typeface="+mn-ea"/>
                <a:ea typeface="+mn-ea"/>
              </a:rPr>
              <a:t>どの値に</a:t>
            </a:r>
            <a:br>
              <a:rPr kumimoji="1" lang="en-US" altLang="ja-JP" sz="2000" dirty="0">
                <a:solidFill>
                  <a:srgbClr val="C00000"/>
                </a:solidFill>
                <a:latin typeface="+mn-ea"/>
                <a:ea typeface="+mn-ea"/>
              </a:rPr>
            </a:br>
            <a:r>
              <a:rPr kumimoji="1" lang="ja-JP" altLang="en-US" sz="2000">
                <a:solidFill>
                  <a:srgbClr val="C00000"/>
                </a:solidFill>
                <a:latin typeface="+mn-ea"/>
                <a:ea typeface="+mn-ea"/>
              </a:rPr>
              <a:t>依存しているか</a:t>
            </a:r>
            <a:br>
              <a:rPr kumimoji="1" lang="en-US" altLang="ja-JP" sz="2000" dirty="0">
                <a:solidFill>
                  <a:srgbClr val="C00000"/>
                </a:solidFill>
                <a:latin typeface="+mn-ea"/>
                <a:ea typeface="+mn-ea"/>
              </a:rPr>
            </a:br>
            <a:r>
              <a:rPr kumimoji="1" lang="ja-JP" altLang="en-US" sz="2000">
                <a:solidFill>
                  <a:srgbClr val="C00000"/>
                </a:solidFill>
                <a:latin typeface="+mn-ea"/>
                <a:ea typeface="+mn-ea"/>
              </a:rPr>
              <a:t>わからない</a:t>
            </a:r>
          </a:p>
        </p:txBody>
      </p:sp>
      <p:sp>
        <p:nvSpPr>
          <p:cNvPr id="34" name="テキスト ボックス 33">
            <a:extLst>
              <a:ext uri="{FF2B5EF4-FFF2-40B4-BE49-F238E27FC236}">
                <a16:creationId xmlns:a16="http://schemas.microsoft.com/office/drawing/2014/main" id="{444FF051-C5BD-9304-0346-600C4E086241}"/>
              </a:ext>
            </a:extLst>
          </p:cNvPr>
          <p:cNvSpPr txBox="1"/>
          <p:nvPr/>
        </p:nvSpPr>
        <p:spPr>
          <a:xfrm>
            <a:off x="3260035" y="5760852"/>
            <a:ext cx="1714285" cy="400110"/>
          </a:xfrm>
          <a:prstGeom prst="rect">
            <a:avLst/>
          </a:prstGeom>
          <a:solidFill>
            <a:schemeClr val="bg1"/>
          </a:solidFill>
          <a:ln>
            <a:noFill/>
          </a:ln>
        </p:spPr>
        <p:txBody>
          <a:bodyPr wrap="square" rtlCol="0">
            <a:spAutoFit/>
          </a:bodyPr>
          <a:lstStyle/>
          <a:p>
            <a:r>
              <a:rPr kumimoji="1" lang="en-US" altLang="ja-JP" sz="2000" dirty="0">
                <a:solidFill>
                  <a:srgbClr val="C00000"/>
                </a:solidFill>
                <a:latin typeface="+mn-ea"/>
                <a:ea typeface="+mn-ea"/>
              </a:rPr>
              <a:t>1. </a:t>
            </a:r>
            <a:r>
              <a:rPr kumimoji="1" lang="ja-JP" altLang="en-US" sz="2000">
                <a:solidFill>
                  <a:srgbClr val="C00000"/>
                </a:solidFill>
                <a:latin typeface="+mn-ea"/>
                <a:ea typeface="+mn-ea"/>
              </a:rPr>
              <a:t>差分を発見</a:t>
            </a:r>
            <a:endParaRPr kumimoji="1" lang="en-US" altLang="ja-JP" sz="2000" dirty="0">
              <a:solidFill>
                <a:srgbClr val="C00000"/>
              </a:solidFill>
              <a:latin typeface="+mn-ea"/>
              <a:ea typeface="+mn-ea"/>
            </a:endParaRPr>
          </a:p>
        </p:txBody>
      </p:sp>
      <p:sp>
        <p:nvSpPr>
          <p:cNvPr id="41" name="テキスト ボックス 40">
            <a:extLst>
              <a:ext uri="{FF2B5EF4-FFF2-40B4-BE49-F238E27FC236}">
                <a16:creationId xmlns:a16="http://schemas.microsoft.com/office/drawing/2014/main" id="{E14131D2-2C42-E73F-8B80-C67F8BD480F6}"/>
              </a:ext>
            </a:extLst>
          </p:cNvPr>
          <p:cNvSpPr txBox="1"/>
          <p:nvPr/>
        </p:nvSpPr>
        <p:spPr>
          <a:xfrm>
            <a:off x="6376930" y="3899872"/>
            <a:ext cx="266554" cy="461665"/>
          </a:xfrm>
          <a:prstGeom prst="rect">
            <a:avLst/>
          </a:prstGeom>
          <a:noFill/>
        </p:spPr>
        <p:txBody>
          <a:bodyPr wrap="square" rtlCol="0">
            <a:spAutoFit/>
          </a:bodyPr>
          <a:lstStyle/>
          <a:p>
            <a:pPr algn="ctr"/>
            <a:r>
              <a:rPr lang="en-US" altLang="ja-JP" dirty="0">
                <a:solidFill>
                  <a:srgbClr val="C00000"/>
                </a:solidFill>
              </a:rPr>
              <a:t>?</a:t>
            </a:r>
            <a:endParaRPr kumimoji="1" lang="en-US" altLang="ja-JP" dirty="0">
              <a:solidFill>
                <a:srgbClr val="C00000"/>
              </a:solidFill>
            </a:endParaRPr>
          </a:p>
        </p:txBody>
      </p:sp>
      <p:cxnSp>
        <p:nvCxnSpPr>
          <p:cNvPr id="5" name="直線コネクタ 4">
            <a:extLst>
              <a:ext uri="{FF2B5EF4-FFF2-40B4-BE49-F238E27FC236}">
                <a16:creationId xmlns:a16="http://schemas.microsoft.com/office/drawing/2014/main" id="{A738A580-5330-08C6-2B02-1EF976469825}"/>
              </a:ext>
            </a:extLst>
          </p:cNvPr>
          <p:cNvCxnSpPr>
            <a:cxnSpLocks/>
            <a:stCxn id="9" idx="3"/>
            <a:endCxn id="15" idx="1"/>
          </p:cNvCxnSpPr>
          <p:nvPr/>
        </p:nvCxnSpPr>
        <p:spPr>
          <a:xfrm>
            <a:off x="3674100" y="5322184"/>
            <a:ext cx="1194054" cy="76587"/>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E726DA97-371C-12D6-A317-24A5B044885E}"/>
              </a:ext>
            </a:extLst>
          </p:cNvPr>
          <p:cNvSpPr/>
          <p:nvPr/>
        </p:nvSpPr>
        <p:spPr>
          <a:xfrm>
            <a:off x="3468280" y="5183918"/>
            <a:ext cx="205820" cy="27653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2A7E9B11-408D-D5A6-8F7B-F2CD92B8EF7A}"/>
              </a:ext>
            </a:extLst>
          </p:cNvPr>
          <p:cNvSpPr/>
          <p:nvPr/>
        </p:nvSpPr>
        <p:spPr>
          <a:xfrm>
            <a:off x="3024963" y="4754009"/>
            <a:ext cx="723728" cy="276531"/>
          </a:xfrm>
          <a:prstGeom prst="rect">
            <a:avLst/>
          </a:prstGeom>
          <a:noFill/>
          <a:ln w="76200">
            <a:solidFill>
              <a:srgbClr val="FFA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386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00D401-8FEE-F307-065F-E273E8F22242}"/>
              </a:ext>
            </a:extLst>
          </p:cNvPr>
          <p:cNvSpPr>
            <a:spLocks noGrp="1"/>
          </p:cNvSpPr>
          <p:nvPr>
            <p:ph type="title"/>
          </p:nvPr>
        </p:nvSpPr>
        <p:spPr/>
        <p:txBody>
          <a:bodyPr/>
          <a:lstStyle/>
          <a:p>
            <a:r>
              <a:rPr lang="ja-JP" altLang="en-US"/>
              <a:t>提案手法</a:t>
            </a:r>
            <a:endParaRPr kumimoji="1" lang="ja-JP" altLang="en-US"/>
          </a:p>
        </p:txBody>
      </p:sp>
      <p:sp>
        <p:nvSpPr>
          <p:cNvPr id="3" name="コンテンツ プレースホルダー 2">
            <a:extLst>
              <a:ext uri="{FF2B5EF4-FFF2-40B4-BE49-F238E27FC236}">
                <a16:creationId xmlns:a16="http://schemas.microsoft.com/office/drawing/2014/main" id="{51DCF8C2-5F43-9AA4-FF5F-AFCDEF781A59}"/>
              </a:ext>
            </a:extLst>
          </p:cNvPr>
          <p:cNvSpPr>
            <a:spLocks noGrp="1"/>
          </p:cNvSpPr>
          <p:nvPr>
            <p:ph idx="1"/>
          </p:nvPr>
        </p:nvSpPr>
        <p:spPr>
          <a:xfrm>
            <a:off x="457200" y="1586604"/>
            <a:ext cx="8229600" cy="950971"/>
          </a:xfrm>
        </p:spPr>
        <p:txBody>
          <a:bodyPr/>
          <a:lstStyle/>
          <a:p>
            <a:r>
              <a:rPr kumimoji="1" lang="ja-JP" altLang="en-US" sz="2400" u="sng">
                <a:solidFill>
                  <a:schemeClr val="accent2"/>
                </a:solidFill>
              </a:rPr>
              <a:t>コードの繰り返し実行される部分</a:t>
            </a:r>
            <a:r>
              <a:rPr kumimoji="1" lang="ja-JP" altLang="en-US" sz="2400"/>
              <a:t>に着目</a:t>
            </a:r>
            <a:endParaRPr lang="en-US" altLang="ja-JP" sz="2400" dirty="0"/>
          </a:p>
          <a:p>
            <a:pPr marL="0" indent="0">
              <a:buNone/>
            </a:pPr>
            <a:endParaRPr lang="en-US" altLang="ja-JP" sz="2800" kern="0" dirty="0">
              <a:solidFill>
                <a:schemeClr val="accent2"/>
              </a:solidFill>
            </a:endParaRPr>
          </a:p>
        </p:txBody>
      </p:sp>
      <p:sp>
        <p:nvSpPr>
          <p:cNvPr id="6" name="スライド番号プレースホルダー 5">
            <a:extLst>
              <a:ext uri="{FF2B5EF4-FFF2-40B4-BE49-F238E27FC236}">
                <a16:creationId xmlns:a16="http://schemas.microsoft.com/office/drawing/2014/main" id="{17CD1E66-037B-7558-4A6E-338E34E9BFA0}"/>
              </a:ext>
            </a:extLst>
          </p:cNvPr>
          <p:cNvSpPr>
            <a:spLocks noGrp="1"/>
          </p:cNvSpPr>
          <p:nvPr>
            <p:ph type="sldNum" sz="quarter" idx="12"/>
          </p:nvPr>
        </p:nvSpPr>
        <p:spPr/>
        <p:txBody>
          <a:bodyPr/>
          <a:lstStyle/>
          <a:p>
            <a:pPr>
              <a:defRPr/>
            </a:pPr>
            <a:fld id="{B12562F3-4A2F-4E07-B7D3-3E764FB0DEC6}" type="slidenum">
              <a:rPr lang="en-US" altLang="ja-JP" smtClean="0"/>
              <a:pPr>
                <a:defRPr/>
              </a:pPr>
              <a:t>5</a:t>
            </a:fld>
            <a:endParaRPr lang="en-US" altLang="ja-JP" dirty="0"/>
          </a:p>
        </p:txBody>
      </p:sp>
      <p:cxnSp>
        <p:nvCxnSpPr>
          <p:cNvPr id="8" name="直線矢印コネクタ 7">
            <a:extLst>
              <a:ext uri="{FF2B5EF4-FFF2-40B4-BE49-F238E27FC236}">
                <a16:creationId xmlns:a16="http://schemas.microsoft.com/office/drawing/2014/main" id="{B137A4C3-2DA0-24E8-A608-92DEDFD15A96}"/>
              </a:ext>
            </a:extLst>
          </p:cNvPr>
          <p:cNvCxnSpPr>
            <a:cxnSpLocks/>
          </p:cNvCxnSpPr>
          <p:nvPr/>
        </p:nvCxnSpPr>
        <p:spPr>
          <a:xfrm>
            <a:off x="1062143" y="1991094"/>
            <a:ext cx="0" cy="1826155"/>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sp>
        <p:nvSpPr>
          <p:cNvPr id="4" name="日付プレースホルダー 3">
            <a:extLst>
              <a:ext uri="{FF2B5EF4-FFF2-40B4-BE49-F238E27FC236}">
                <a16:creationId xmlns:a16="http://schemas.microsoft.com/office/drawing/2014/main" id="{DBC81F34-0601-C378-C99A-E2158FCC1911}"/>
              </a:ext>
            </a:extLst>
          </p:cNvPr>
          <p:cNvSpPr>
            <a:spLocks noGrp="1"/>
          </p:cNvSpPr>
          <p:nvPr>
            <p:ph type="dt" sz="half" idx="10"/>
          </p:nvPr>
        </p:nvSpPr>
        <p:spPr>
          <a:xfrm>
            <a:off x="6555784" y="6596063"/>
            <a:ext cx="2192930" cy="261937"/>
          </a:xfrm>
        </p:spPr>
        <p:txBody>
          <a:bodyPr/>
          <a:lstStyle/>
          <a:p>
            <a:pPr>
              <a:defRPr/>
            </a:pPr>
            <a:r>
              <a:rPr lang="en-US" altLang="ja-JP" dirty="0"/>
              <a:t>Feb/14/2023</a:t>
            </a:r>
          </a:p>
        </p:txBody>
      </p:sp>
      <p:sp>
        <p:nvSpPr>
          <p:cNvPr id="10" name="テキスト ボックス 9">
            <a:extLst>
              <a:ext uri="{FF2B5EF4-FFF2-40B4-BE49-F238E27FC236}">
                <a16:creationId xmlns:a16="http://schemas.microsoft.com/office/drawing/2014/main" id="{DDA2B068-80FD-B9DE-114A-0DE3DECBC88C}"/>
              </a:ext>
            </a:extLst>
          </p:cNvPr>
          <p:cNvSpPr txBox="1"/>
          <p:nvPr/>
        </p:nvSpPr>
        <p:spPr>
          <a:xfrm>
            <a:off x="912413" y="3072931"/>
            <a:ext cx="2914152" cy="400110"/>
          </a:xfrm>
          <a:prstGeom prst="rect">
            <a:avLst/>
          </a:prstGeom>
          <a:solidFill>
            <a:schemeClr val="bg1"/>
          </a:solidFill>
          <a:ln w="12700">
            <a:solidFill>
              <a:schemeClr val="accent2"/>
            </a:solidFill>
          </a:ln>
        </p:spPr>
        <p:txBody>
          <a:bodyPr wrap="square" rtlCol="0">
            <a:spAutoFit/>
          </a:bodyPr>
          <a:lstStyle/>
          <a:p>
            <a:pPr algn="ctr"/>
            <a:r>
              <a:rPr lang="en-US" altLang="ja-JP" sz="2000" dirty="0"/>
              <a:t>2</a:t>
            </a:r>
            <a:r>
              <a:rPr lang="ja-JP" altLang="en-US" sz="2000"/>
              <a:t>つに分類して対応</a:t>
            </a:r>
            <a:endParaRPr lang="en-US" altLang="ja-JP" sz="2000" dirty="0"/>
          </a:p>
        </p:txBody>
      </p:sp>
      <p:sp>
        <p:nvSpPr>
          <p:cNvPr id="13" name="コンテンツ プレースホルダー 2">
            <a:extLst>
              <a:ext uri="{FF2B5EF4-FFF2-40B4-BE49-F238E27FC236}">
                <a16:creationId xmlns:a16="http://schemas.microsoft.com/office/drawing/2014/main" id="{7B48B7F3-F665-2985-0E32-BB945F365761}"/>
              </a:ext>
            </a:extLst>
          </p:cNvPr>
          <p:cNvSpPr txBox="1">
            <a:spLocks/>
          </p:cNvSpPr>
          <p:nvPr/>
        </p:nvSpPr>
        <p:spPr bwMode="auto">
          <a:xfrm>
            <a:off x="894522" y="3791849"/>
            <a:ext cx="6361038" cy="16913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ea"/>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ea"/>
                <a:ea typeface="+mn-ea"/>
              </a:defRPr>
            </a:lvl2pPr>
            <a:lvl3pPr marL="1143000" indent="-228600" algn="l" rtl="0" eaLnBrk="1" fontAlgn="base" hangingPunct="1">
              <a:spcBef>
                <a:spcPct val="20000"/>
              </a:spcBef>
              <a:spcAft>
                <a:spcPct val="0"/>
              </a:spcAft>
              <a:buChar char="•"/>
              <a:defRPr kumimoji="1" sz="2400">
                <a:solidFill>
                  <a:schemeClr val="tx1"/>
                </a:solidFill>
                <a:latin typeface="+mn-ea"/>
                <a:ea typeface="+mn-ea"/>
              </a:defRPr>
            </a:lvl3pPr>
            <a:lvl4pPr marL="1600200" indent="-228600" algn="l" rtl="0" eaLnBrk="1" fontAlgn="base" hangingPunct="1">
              <a:spcBef>
                <a:spcPct val="20000"/>
              </a:spcBef>
              <a:spcAft>
                <a:spcPct val="0"/>
              </a:spcAft>
              <a:buChar char="–"/>
              <a:defRPr kumimoji="1" sz="2000">
                <a:solidFill>
                  <a:schemeClr val="tx1"/>
                </a:solidFill>
                <a:latin typeface="+mn-ea"/>
                <a:ea typeface="+mn-ea"/>
              </a:defRPr>
            </a:lvl4pPr>
            <a:lvl5pPr marL="2057400" indent="-228600" algn="l" rtl="0" eaLnBrk="1" fontAlgn="base" hangingPunct="1">
              <a:spcBef>
                <a:spcPct val="20000"/>
              </a:spcBef>
              <a:spcAft>
                <a:spcPct val="0"/>
              </a:spcAft>
              <a:buChar char="»"/>
              <a:defRPr kumimoji="1" sz="2000">
                <a:solidFill>
                  <a:schemeClr val="tx1"/>
                </a:solidFill>
                <a:latin typeface="+mn-ea"/>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457200" indent="-457200">
              <a:buFont typeface="+mj-lt"/>
              <a:buAutoNum type="arabicPeriod"/>
            </a:pPr>
            <a:r>
              <a:rPr lang="ja-JP" altLang="en-US" sz="2400" kern="0">
                <a:solidFill>
                  <a:schemeClr val="accent2"/>
                </a:solidFill>
              </a:rPr>
              <a:t>複数回呼ばれるメソッド</a:t>
            </a:r>
            <a:endParaRPr lang="en-US" altLang="ja-JP" sz="2400" kern="0" dirty="0">
              <a:solidFill>
                <a:schemeClr val="accent2"/>
              </a:solidFill>
            </a:endParaRPr>
          </a:p>
          <a:p>
            <a:pPr lvl="1"/>
            <a:r>
              <a:rPr lang="ja-JP" altLang="en-US" sz="2000" kern="0"/>
              <a:t>メソッドの</a:t>
            </a:r>
            <a:r>
              <a:rPr lang="en-US" altLang="ja-JP" sz="2000" kern="0" dirty="0"/>
              <a:t>1</a:t>
            </a:r>
            <a:r>
              <a:rPr lang="ja-JP" altLang="en-US" sz="2000" kern="0"/>
              <a:t>回の実行ごとにトレースを分割</a:t>
            </a:r>
            <a:endParaRPr lang="en-US" altLang="ja-JP" sz="2000" kern="0" dirty="0"/>
          </a:p>
          <a:p>
            <a:pPr marL="514350" indent="-514350">
              <a:buFont typeface="+mj-lt"/>
              <a:buAutoNum type="arabicPeriod"/>
            </a:pPr>
            <a:r>
              <a:rPr lang="en-US" altLang="ja-JP" sz="2400" kern="0" dirty="0">
                <a:solidFill>
                  <a:schemeClr val="accent2"/>
                </a:solidFill>
              </a:rPr>
              <a:t>for, while</a:t>
            </a:r>
            <a:r>
              <a:rPr lang="ja-JP" altLang="en-US" sz="2400" kern="0">
                <a:solidFill>
                  <a:schemeClr val="accent2"/>
                </a:solidFill>
              </a:rPr>
              <a:t>などのループ</a:t>
            </a:r>
            <a:endParaRPr lang="en-US" altLang="ja-JP" sz="2400" kern="0" dirty="0">
              <a:solidFill>
                <a:schemeClr val="accent2"/>
              </a:solidFill>
            </a:endParaRPr>
          </a:p>
          <a:p>
            <a:pPr lvl="1"/>
            <a:r>
              <a:rPr lang="ja-JP" altLang="en-US" sz="2000" kern="0"/>
              <a:t>既存研究に基づく実行経路の表示を導入</a:t>
            </a:r>
            <a:endParaRPr lang="en-US" altLang="ja-JP" sz="2000" kern="0" dirty="0"/>
          </a:p>
          <a:p>
            <a:pPr marL="400050" lvl="1" indent="0">
              <a:buFontTx/>
              <a:buNone/>
            </a:pPr>
            <a:endParaRPr lang="en-US" altLang="ja-JP" sz="2000" kern="0" dirty="0">
              <a:solidFill>
                <a:schemeClr val="accent2"/>
              </a:solidFill>
            </a:endParaRPr>
          </a:p>
        </p:txBody>
      </p:sp>
      <p:sp>
        <p:nvSpPr>
          <p:cNvPr id="17" name="コンテンツ プレースホルダー 2">
            <a:extLst>
              <a:ext uri="{FF2B5EF4-FFF2-40B4-BE49-F238E27FC236}">
                <a16:creationId xmlns:a16="http://schemas.microsoft.com/office/drawing/2014/main" id="{E0A5A5BF-23F7-9DE3-0C1B-051BBECCDD4F}"/>
              </a:ext>
            </a:extLst>
          </p:cNvPr>
          <p:cNvSpPr txBox="1">
            <a:spLocks/>
          </p:cNvSpPr>
          <p:nvPr/>
        </p:nvSpPr>
        <p:spPr bwMode="auto">
          <a:xfrm>
            <a:off x="708392" y="2040314"/>
            <a:ext cx="6448292" cy="9211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ea"/>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ea"/>
                <a:ea typeface="+mn-ea"/>
              </a:defRPr>
            </a:lvl2pPr>
            <a:lvl3pPr marL="1143000" indent="-228600" algn="l" rtl="0" eaLnBrk="1" fontAlgn="base" hangingPunct="1">
              <a:spcBef>
                <a:spcPct val="20000"/>
              </a:spcBef>
              <a:spcAft>
                <a:spcPct val="0"/>
              </a:spcAft>
              <a:buChar char="•"/>
              <a:defRPr kumimoji="1" sz="2400">
                <a:solidFill>
                  <a:schemeClr val="tx1"/>
                </a:solidFill>
                <a:latin typeface="+mn-ea"/>
                <a:ea typeface="+mn-ea"/>
              </a:defRPr>
            </a:lvl3pPr>
            <a:lvl4pPr marL="1600200" indent="-228600" algn="l" rtl="0" eaLnBrk="1" fontAlgn="base" hangingPunct="1">
              <a:spcBef>
                <a:spcPct val="20000"/>
              </a:spcBef>
              <a:spcAft>
                <a:spcPct val="0"/>
              </a:spcAft>
              <a:buChar char="–"/>
              <a:defRPr kumimoji="1" sz="2000">
                <a:solidFill>
                  <a:schemeClr val="tx1"/>
                </a:solidFill>
                <a:latin typeface="+mn-ea"/>
                <a:ea typeface="+mn-ea"/>
              </a:defRPr>
            </a:lvl4pPr>
            <a:lvl5pPr marL="2057400" indent="-228600" algn="l" rtl="0" eaLnBrk="1" fontAlgn="base" hangingPunct="1">
              <a:spcBef>
                <a:spcPct val="20000"/>
              </a:spcBef>
              <a:spcAft>
                <a:spcPct val="0"/>
              </a:spcAft>
              <a:buChar char="»"/>
              <a:defRPr kumimoji="1" sz="2000">
                <a:solidFill>
                  <a:schemeClr val="tx1"/>
                </a:solidFill>
                <a:latin typeface="+mn-ea"/>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lvl="1"/>
            <a:r>
              <a:rPr lang="ja-JP" altLang="en-US" sz="2400" kern="0"/>
              <a:t>トレースの各値が，何回目の繰り返しに</a:t>
            </a:r>
            <a:br>
              <a:rPr lang="en-US" altLang="ja-JP" sz="2400" kern="0" dirty="0"/>
            </a:br>
            <a:r>
              <a:rPr lang="ja-JP" altLang="en-US" sz="2400" kern="0"/>
              <a:t>おけるものかを明らかにする</a:t>
            </a:r>
            <a:endParaRPr lang="en-US" altLang="ja-JP" sz="2400" kern="0" dirty="0"/>
          </a:p>
          <a:p>
            <a:pPr marL="0" indent="0">
              <a:buFontTx/>
              <a:buNone/>
            </a:pPr>
            <a:endParaRPr lang="en-US" altLang="ja-JP" sz="2800" kern="0" dirty="0">
              <a:solidFill>
                <a:schemeClr val="accent2"/>
              </a:solidFill>
            </a:endParaRPr>
          </a:p>
        </p:txBody>
      </p:sp>
      <p:sp>
        <p:nvSpPr>
          <p:cNvPr id="21" name="コンテンツ プレースホルダー 2">
            <a:extLst>
              <a:ext uri="{FF2B5EF4-FFF2-40B4-BE49-F238E27FC236}">
                <a16:creationId xmlns:a16="http://schemas.microsoft.com/office/drawing/2014/main" id="{9330BF4C-6935-D1F4-F731-C9B3CCD031A1}"/>
              </a:ext>
            </a:extLst>
          </p:cNvPr>
          <p:cNvSpPr txBox="1">
            <a:spLocks/>
          </p:cNvSpPr>
          <p:nvPr/>
        </p:nvSpPr>
        <p:spPr bwMode="auto">
          <a:xfrm>
            <a:off x="457200" y="5642437"/>
            <a:ext cx="8229600" cy="489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ea"/>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ea"/>
                <a:ea typeface="+mn-ea"/>
              </a:defRPr>
            </a:lvl2pPr>
            <a:lvl3pPr marL="1143000" indent="-228600" algn="l" rtl="0" eaLnBrk="1" fontAlgn="base" hangingPunct="1">
              <a:spcBef>
                <a:spcPct val="20000"/>
              </a:spcBef>
              <a:spcAft>
                <a:spcPct val="0"/>
              </a:spcAft>
              <a:buChar char="•"/>
              <a:defRPr kumimoji="1" sz="2400">
                <a:solidFill>
                  <a:schemeClr val="tx1"/>
                </a:solidFill>
                <a:latin typeface="+mn-ea"/>
                <a:ea typeface="+mn-ea"/>
              </a:defRPr>
            </a:lvl3pPr>
            <a:lvl4pPr marL="1600200" indent="-228600" algn="l" rtl="0" eaLnBrk="1" fontAlgn="base" hangingPunct="1">
              <a:spcBef>
                <a:spcPct val="20000"/>
              </a:spcBef>
              <a:spcAft>
                <a:spcPct val="0"/>
              </a:spcAft>
              <a:buChar char="–"/>
              <a:defRPr kumimoji="1" sz="2000">
                <a:solidFill>
                  <a:schemeClr val="tx1"/>
                </a:solidFill>
                <a:latin typeface="+mn-ea"/>
                <a:ea typeface="+mn-ea"/>
              </a:defRPr>
            </a:lvl4pPr>
            <a:lvl5pPr marL="2057400" indent="-228600" algn="l" rtl="0" eaLnBrk="1" fontAlgn="base" hangingPunct="1">
              <a:spcBef>
                <a:spcPct val="20000"/>
              </a:spcBef>
              <a:spcAft>
                <a:spcPct val="0"/>
              </a:spcAft>
              <a:buChar char="»"/>
              <a:defRPr kumimoji="1" sz="2000">
                <a:solidFill>
                  <a:schemeClr val="tx1"/>
                </a:solidFill>
                <a:latin typeface="+mn-ea"/>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en-US" altLang="ja-JP" sz="2400" kern="0" dirty="0" err="1"/>
              <a:t>didiffff</a:t>
            </a:r>
            <a:r>
              <a:rPr lang="ja-JP" altLang="en-US" sz="2400" kern="0"/>
              <a:t>を拡張した可視化ツール</a:t>
            </a:r>
            <a:r>
              <a:rPr lang="en-US" altLang="ja-JP" sz="2400" kern="0" dirty="0"/>
              <a:t> </a:t>
            </a:r>
            <a:r>
              <a:rPr lang="en-US" altLang="ja-JP" sz="2800" kern="0" dirty="0" err="1">
                <a:solidFill>
                  <a:srgbClr val="C00000"/>
                </a:solidFill>
              </a:rPr>
              <a:t>JCompaths</a:t>
            </a:r>
            <a:r>
              <a:rPr lang="en-US" altLang="ja-JP" sz="2800" kern="0" dirty="0">
                <a:solidFill>
                  <a:srgbClr val="C00000"/>
                </a:solidFill>
              </a:rPr>
              <a:t> </a:t>
            </a:r>
            <a:r>
              <a:rPr lang="ja-JP" altLang="en-US" sz="2400" kern="0"/>
              <a:t>として実装</a:t>
            </a:r>
            <a:endParaRPr lang="en-US" altLang="ja-JP" sz="2400" kern="0" dirty="0"/>
          </a:p>
        </p:txBody>
      </p:sp>
    </p:spTree>
    <p:extLst>
      <p:ext uri="{BB962C8B-B14F-4D97-AF65-F5344CB8AC3E}">
        <p14:creationId xmlns:p14="http://schemas.microsoft.com/office/powerpoint/2010/main" val="1695234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アプリケーション&#10;&#10;自動的に生成された説明">
            <a:extLst>
              <a:ext uri="{FF2B5EF4-FFF2-40B4-BE49-F238E27FC236}">
                <a16:creationId xmlns:a16="http://schemas.microsoft.com/office/drawing/2014/main" id="{5569D0F2-6362-64DF-315F-648DB9147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12" y="3006878"/>
            <a:ext cx="7772400" cy="3008376"/>
          </a:xfrm>
          <a:prstGeom prst="rect">
            <a:avLst/>
          </a:prstGeom>
          <a:ln w="6350">
            <a:solidFill>
              <a:schemeClr val="tx1"/>
            </a:solidFill>
          </a:ln>
        </p:spPr>
      </p:pic>
      <p:sp>
        <p:nvSpPr>
          <p:cNvPr id="2" name="タイトル 1">
            <a:extLst>
              <a:ext uri="{FF2B5EF4-FFF2-40B4-BE49-F238E27FC236}">
                <a16:creationId xmlns:a16="http://schemas.microsoft.com/office/drawing/2014/main" id="{DFEDDC3D-9FD7-B512-A5A8-B468E7721800}"/>
              </a:ext>
            </a:extLst>
          </p:cNvPr>
          <p:cNvSpPr>
            <a:spLocks noGrp="1"/>
          </p:cNvSpPr>
          <p:nvPr>
            <p:ph type="title"/>
          </p:nvPr>
        </p:nvSpPr>
        <p:spPr>
          <a:xfrm>
            <a:off x="457200" y="324742"/>
            <a:ext cx="8218488" cy="1143000"/>
          </a:xfrm>
        </p:spPr>
        <p:txBody>
          <a:bodyPr/>
          <a:lstStyle/>
          <a:p>
            <a:pPr marL="457200" indent="-457200">
              <a:buFont typeface="+mj-lt"/>
              <a:buAutoNum type="arabicPeriod"/>
            </a:pPr>
            <a:r>
              <a:rPr lang="ja-JP" altLang="en-US" sz="3600" kern="0">
                <a:solidFill>
                  <a:schemeClr val="tx1"/>
                </a:solidFill>
              </a:rPr>
              <a:t>複数回呼ばれるメソッド</a:t>
            </a:r>
            <a:r>
              <a:rPr lang="ja-JP" altLang="en-US" sz="3600">
                <a:solidFill>
                  <a:schemeClr val="tx1"/>
                </a:solidFill>
              </a:rPr>
              <a:t>への対応</a:t>
            </a:r>
            <a:endParaRPr lang="en-US" altLang="ja-JP" sz="3600" kern="0" dirty="0">
              <a:solidFill>
                <a:schemeClr val="tx1"/>
              </a:solidFill>
            </a:endParaRPr>
          </a:p>
        </p:txBody>
      </p:sp>
      <p:sp>
        <p:nvSpPr>
          <p:cNvPr id="3" name="コンテンツ プレースホルダー 2">
            <a:extLst>
              <a:ext uri="{FF2B5EF4-FFF2-40B4-BE49-F238E27FC236}">
                <a16:creationId xmlns:a16="http://schemas.microsoft.com/office/drawing/2014/main" id="{6E260835-3B76-85A6-0A30-7A3CF66FC4C8}"/>
              </a:ext>
            </a:extLst>
          </p:cNvPr>
          <p:cNvSpPr>
            <a:spLocks noGrp="1"/>
          </p:cNvSpPr>
          <p:nvPr>
            <p:ph idx="1"/>
          </p:nvPr>
        </p:nvSpPr>
        <p:spPr>
          <a:xfrm>
            <a:off x="457200" y="1600200"/>
            <a:ext cx="8229600" cy="942553"/>
          </a:xfrm>
        </p:spPr>
        <p:txBody>
          <a:bodyPr/>
          <a:lstStyle/>
          <a:p>
            <a:r>
              <a:rPr lang="ja-JP" altLang="en-US" sz="2400"/>
              <a:t>メソッドの</a:t>
            </a:r>
            <a:r>
              <a:rPr lang="en-US" altLang="ja-JP" sz="2400" dirty="0"/>
              <a:t>1</a:t>
            </a:r>
            <a:r>
              <a:rPr lang="ja-JP" altLang="en-US" sz="2400"/>
              <a:t>回の実行ごとにトレースを分割</a:t>
            </a:r>
            <a:endParaRPr lang="en-US" altLang="ja-JP" sz="2400" dirty="0"/>
          </a:p>
          <a:p>
            <a:r>
              <a:rPr lang="ja-JP" altLang="en-US" sz="2400"/>
              <a:t>切り替え部分で，トレースに差分のある実行を強調</a:t>
            </a:r>
            <a:endParaRPr lang="en-US" altLang="ja-JP" sz="2400" dirty="0"/>
          </a:p>
          <a:p>
            <a:endParaRPr kumimoji="1" lang="ja-JP" altLang="en-US" sz="2400"/>
          </a:p>
        </p:txBody>
      </p:sp>
      <p:sp>
        <p:nvSpPr>
          <p:cNvPr id="6" name="スライド番号プレースホルダー 5">
            <a:extLst>
              <a:ext uri="{FF2B5EF4-FFF2-40B4-BE49-F238E27FC236}">
                <a16:creationId xmlns:a16="http://schemas.microsoft.com/office/drawing/2014/main" id="{15EE829E-C8AF-2E71-C10A-FF8114A1D5FE}"/>
              </a:ext>
            </a:extLst>
          </p:cNvPr>
          <p:cNvSpPr>
            <a:spLocks noGrp="1"/>
          </p:cNvSpPr>
          <p:nvPr>
            <p:ph type="sldNum" sz="quarter" idx="12"/>
          </p:nvPr>
        </p:nvSpPr>
        <p:spPr/>
        <p:txBody>
          <a:bodyPr/>
          <a:lstStyle/>
          <a:p>
            <a:pPr>
              <a:defRPr/>
            </a:pPr>
            <a:fld id="{B12562F3-4A2F-4E07-B7D3-3E764FB0DEC6}" type="slidenum">
              <a:rPr lang="en-US" altLang="ja-JP" smtClean="0"/>
              <a:pPr>
                <a:defRPr/>
              </a:pPr>
              <a:t>6</a:t>
            </a:fld>
            <a:endParaRPr lang="en-US" altLang="ja-JP" dirty="0"/>
          </a:p>
        </p:txBody>
      </p:sp>
      <p:sp>
        <p:nvSpPr>
          <p:cNvPr id="25" name="フリーフォーム 24">
            <a:extLst>
              <a:ext uri="{FF2B5EF4-FFF2-40B4-BE49-F238E27FC236}">
                <a16:creationId xmlns:a16="http://schemas.microsoft.com/office/drawing/2014/main" id="{A8CB3C7A-2757-5185-111F-76BF1EB2E01B}"/>
              </a:ext>
            </a:extLst>
          </p:cNvPr>
          <p:cNvSpPr/>
          <p:nvPr/>
        </p:nvSpPr>
        <p:spPr>
          <a:xfrm rot="20715920">
            <a:off x="5983950" y="3637386"/>
            <a:ext cx="310498" cy="264318"/>
          </a:xfrm>
          <a:custGeom>
            <a:avLst/>
            <a:gdLst>
              <a:gd name="connsiteX0" fmla="*/ 0 w 310498"/>
              <a:gd name="connsiteY0" fmla="*/ 0 h 264318"/>
              <a:gd name="connsiteX1" fmla="*/ 307182 w 310498"/>
              <a:gd name="connsiteY1" fmla="*/ 78581 h 264318"/>
              <a:gd name="connsiteX2" fmla="*/ 135732 w 310498"/>
              <a:gd name="connsiteY2" fmla="*/ 264318 h 264318"/>
            </a:gdLst>
            <a:ahLst/>
            <a:cxnLst>
              <a:cxn ang="0">
                <a:pos x="connsiteX0" y="connsiteY0"/>
              </a:cxn>
              <a:cxn ang="0">
                <a:pos x="connsiteX1" y="connsiteY1"/>
              </a:cxn>
              <a:cxn ang="0">
                <a:pos x="connsiteX2" y="connsiteY2"/>
              </a:cxn>
            </a:cxnLst>
            <a:rect l="l" t="t" r="r" b="b"/>
            <a:pathLst>
              <a:path w="310498" h="264318">
                <a:moveTo>
                  <a:pt x="0" y="0"/>
                </a:moveTo>
                <a:cubicBezTo>
                  <a:pt x="142280" y="17264"/>
                  <a:pt x="284560" y="34528"/>
                  <a:pt x="307182" y="78581"/>
                </a:cubicBezTo>
                <a:cubicBezTo>
                  <a:pt x="329804" y="122634"/>
                  <a:pt x="232768" y="193476"/>
                  <a:pt x="135732" y="264318"/>
                </a:cubicBezTo>
              </a:path>
            </a:pathLst>
          </a:custGeom>
          <a:ln>
            <a:solidFill>
              <a:srgbClr val="C00000"/>
            </a:solidFill>
            <a:headEnd type="triangle"/>
            <a:tailEnd type="triangle"/>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27" name="フリーフォーム 26">
            <a:extLst>
              <a:ext uri="{FF2B5EF4-FFF2-40B4-BE49-F238E27FC236}">
                <a16:creationId xmlns:a16="http://schemas.microsoft.com/office/drawing/2014/main" id="{D6F87DE4-0D18-6C8D-0135-5332DE9E171A}"/>
              </a:ext>
            </a:extLst>
          </p:cNvPr>
          <p:cNvSpPr/>
          <p:nvPr/>
        </p:nvSpPr>
        <p:spPr>
          <a:xfrm rot="20715920">
            <a:off x="8073570" y="4482367"/>
            <a:ext cx="310498" cy="264318"/>
          </a:xfrm>
          <a:custGeom>
            <a:avLst/>
            <a:gdLst>
              <a:gd name="connsiteX0" fmla="*/ 0 w 310498"/>
              <a:gd name="connsiteY0" fmla="*/ 0 h 264318"/>
              <a:gd name="connsiteX1" fmla="*/ 307182 w 310498"/>
              <a:gd name="connsiteY1" fmla="*/ 78581 h 264318"/>
              <a:gd name="connsiteX2" fmla="*/ 135732 w 310498"/>
              <a:gd name="connsiteY2" fmla="*/ 264318 h 264318"/>
            </a:gdLst>
            <a:ahLst/>
            <a:cxnLst>
              <a:cxn ang="0">
                <a:pos x="connsiteX0" y="connsiteY0"/>
              </a:cxn>
              <a:cxn ang="0">
                <a:pos x="connsiteX1" y="connsiteY1"/>
              </a:cxn>
              <a:cxn ang="0">
                <a:pos x="connsiteX2" y="connsiteY2"/>
              </a:cxn>
            </a:cxnLst>
            <a:rect l="l" t="t" r="r" b="b"/>
            <a:pathLst>
              <a:path w="310498" h="264318">
                <a:moveTo>
                  <a:pt x="0" y="0"/>
                </a:moveTo>
                <a:cubicBezTo>
                  <a:pt x="142280" y="17264"/>
                  <a:pt x="284560" y="34528"/>
                  <a:pt x="307182" y="78581"/>
                </a:cubicBezTo>
                <a:cubicBezTo>
                  <a:pt x="329804" y="122634"/>
                  <a:pt x="232768" y="193476"/>
                  <a:pt x="135732" y="264318"/>
                </a:cubicBezTo>
              </a:path>
            </a:pathLst>
          </a:custGeom>
          <a:ln>
            <a:solidFill>
              <a:srgbClr val="C00000"/>
            </a:solidFill>
            <a:headEnd type="triangle"/>
            <a:tailEnd type="triangle"/>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E5FB735E-8EEB-7CC0-003E-8BD603CCDAB8}"/>
              </a:ext>
            </a:extLst>
          </p:cNvPr>
          <p:cNvSpPr txBox="1"/>
          <p:nvPr/>
        </p:nvSpPr>
        <p:spPr>
          <a:xfrm>
            <a:off x="6380631" y="3266475"/>
            <a:ext cx="2368082" cy="338554"/>
          </a:xfrm>
          <a:prstGeom prst="rect">
            <a:avLst/>
          </a:prstGeom>
          <a:solidFill>
            <a:schemeClr val="bg1"/>
          </a:solidFill>
          <a:ln w="12700">
            <a:solidFill>
              <a:srgbClr val="C00000"/>
            </a:solidFill>
          </a:ln>
        </p:spPr>
        <p:txBody>
          <a:bodyPr wrap="square" rtlCol="0">
            <a:spAutoFit/>
          </a:bodyPr>
          <a:lstStyle/>
          <a:p>
            <a:pPr algn="ctr"/>
            <a:r>
              <a:rPr kumimoji="1" lang="ja-JP" altLang="en-US" sz="1600">
                <a:solidFill>
                  <a:srgbClr val="C00000"/>
                </a:solidFill>
              </a:rPr>
              <a:t>実行を順に切り替え可能</a:t>
            </a:r>
          </a:p>
        </p:txBody>
      </p:sp>
      <p:sp>
        <p:nvSpPr>
          <p:cNvPr id="38" name="テキスト ボックス 37">
            <a:extLst>
              <a:ext uri="{FF2B5EF4-FFF2-40B4-BE49-F238E27FC236}">
                <a16:creationId xmlns:a16="http://schemas.microsoft.com/office/drawing/2014/main" id="{AB8D1C6A-B83D-364E-B9FE-7518637FE352}"/>
              </a:ext>
            </a:extLst>
          </p:cNvPr>
          <p:cNvSpPr txBox="1"/>
          <p:nvPr/>
        </p:nvSpPr>
        <p:spPr>
          <a:xfrm>
            <a:off x="3683122" y="4777978"/>
            <a:ext cx="2162953" cy="338554"/>
          </a:xfrm>
          <a:prstGeom prst="rect">
            <a:avLst/>
          </a:prstGeom>
          <a:solidFill>
            <a:schemeClr val="bg1"/>
          </a:solidFill>
          <a:ln w="12700">
            <a:solidFill>
              <a:srgbClr val="AC52E9"/>
            </a:solidFill>
          </a:ln>
        </p:spPr>
        <p:txBody>
          <a:bodyPr wrap="square" rtlCol="0">
            <a:spAutoFit/>
          </a:bodyPr>
          <a:lstStyle/>
          <a:p>
            <a:pPr algn="ctr"/>
            <a:r>
              <a:rPr kumimoji="1" lang="ja-JP" altLang="en-US" sz="1600">
                <a:solidFill>
                  <a:srgbClr val="AC52E9"/>
                </a:solidFill>
              </a:rPr>
              <a:t>差分のある回は強調</a:t>
            </a:r>
          </a:p>
        </p:txBody>
      </p:sp>
      <p:cxnSp>
        <p:nvCxnSpPr>
          <p:cNvPr id="9" name="直線矢印コネクタ 8">
            <a:extLst>
              <a:ext uri="{FF2B5EF4-FFF2-40B4-BE49-F238E27FC236}">
                <a16:creationId xmlns:a16="http://schemas.microsoft.com/office/drawing/2014/main" id="{34832B93-4922-AB7A-FDA5-499FAB1B404B}"/>
              </a:ext>
            </a:extLst>
          </p:cNvPr>
          <p:cNvCxnSpPr>
            <a:cxnSpLocks/>
          </p:cNvCxnSpPr>
          <p:nvPr/>
        </p:nvCxnSpPr>
        <p:spPr>
          <a:xfrm>
            <a:off x="650829" y="3103812"/>
            <a:ext cx="291503" cy="480115"/>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 name="日付プレースホルダー 3">
            <a:extLst>
              <a:ext uri="{FF2B5EF4-FFF2-40B4-BE49-F238E27FC236}">
                <a16:creationId xmlns:a16="http://schemas.microsoft.com/office/drawing/2014/main" id="{411C12E0-5461-479C-9355-E343DFE06990}"/>
              </a:ext>
            </a:extLst>
          </p:cNvPr>
          <p:cNvSpPr>
            <a:spLocks noGrp="1"/>
          </p:cNvSpPr>
          <p:nvPr>
            <p:ph type="dt" sz="half" idx="10"/>
          </p:nvPr>
        </p:nvSpPr>
        <p:spPr>
          <a:xfrm>
            <a:off x="6555784" y="6596063"/>
            <a:ext cx="2192930" cy="261937"/>
          </a:xfrm>
        </p:spPr>
        <p:txBody>
          <a:bodyPr/>
          <a:lstStyle/>
          <a:p>
            <a:pPr>
              <a:defRPr/>
            </a:pPr>
            <a:r>
              <a:rPr lang="en-US" altLang="ja-JP" dirty="0"/>
              <a:t>Feb/14/2023</a:t>
            </a:r>
          </a:p>
        </p:txBody>
      </p:sp>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FFD53BF4-04D2-EAA1-AF3D-9B5E76EA079B}"/>
              </a:ext>
            </a:extLst>
          </p:cNvPr>
          <p:cNvPicPr>
            <a:picLocks noChangeAspect="1"/>
          </p:cNvPicPr>
          <p:nvPr/>
        </p:nvPicPr>
        <p:blipFill rotWithShape="1">
          <a:blip r:embed="rId4">
            <a:extLst>
              <a:ext uri="{28A0092B-C50C-407E-A947-70E740481C1C}">
                <a14:useLocalDpi xmlns:a14="http://schemas.microsoft.com/office/drawing/2010/main" val="0"/>
              </a:ext>
            </a:extLst>
          </a:blip>
          <a:srcRect l="32818" t="17355" r="32693" b="70026"/>
          <a:stretch/>
        </p:blipFill>
        <p:spPr>
          <a:xfrm>
            <a:off x="3317902" y="4087919"/>
            <a:ext cx="2680570" cy="379649"/>
          </a:xfrm>
          <a:prstGeom prst="rect">
            <a:avLst/>
          </a:prstGeom>
          <a:ln w="19050">
            <a:solidFill>
              <a:srgbClr val="C00000"/>
            </a:solidFill>
          </a:ln>
        </p:spPr>
      </p:pic>
      <p:sp>
        <p:nvSpPr>
          <p:cNvPr id="18" name="テキスト ボックス 17">
            <a:extLst>
              <a:ext uri="{FF2B5EF4-FFF2-40B4-BE49-F238E27FC236}">
                <a16:creationId xmlns:a16="http://schemas.microsoft.com/office/drawing/2014/main" id="{B327F255-269D-AA29-EFC5-B0A1B600B262}"/>
              </a:ext>
            </a:extLst>
          </p:cNvPr>
          <p:cNvSpPr txBox="1"/>
          <p:nvPr/>
        </p:nvSpPr>
        <p:spPr>
          <a:xfrm rot="5400000">
            <a:off x="4541008" y="3736939"/>
            <a:ext cx="376875" cy="400110"/>
          </a:xfrm>
          <a:prstGeom prst="rect">
            <a:avLst/>
          </a:prstGeom>
          <a:noFill/>
        </p:spPr>
        <p:txBody>
          <a:bodyPr wrap="square" rtlCol="0" anchor="ctr">
            <a:spAutoFit/>
          </a:bodyPr>
          <a:lstStyle/>
          <a:p>
            <a:pPr algn="ctr"/>
            <a:r>
              <a:rPr kumimoji="1" lang="en-US" altLang="ja-JP" sz="2000" dirty="0">
                <a:solidFill>
                  <a:srgbClr val="C00000"/>
                </a:solidFill>
              </a:rPr>
              <a:t>…</a:t>
            </a:r>
            <a:endParaRPr kumimoji="1" lang="ja-JP" altLang="en-US" sz="2000">
              <a:solidFill>
                <a:srgbClr val="C00000"/>
              </a:solidFill>
            </a:endParaRPr>
          </a:p>
        </p:txBody>
      </p:sp>
      <p:pic>
        <p:nvPicPr>
          <p:cNvPr id="14" name="図 13" descr="グラフィカル ユーザー インターフェイス, アプリケーション&#10;&#10;自動的に生成された説明">
            <a:extLst>
              <a:ext uri="{FF2B5EF4-FFF2-40B4-BE49-F238E27FC236}">
                <a16:creationId xmlns:a16="http://schemas.microsoft.com/office/drawing/2014/main" id="{ED30A6FB-E131-5D8B-3008-62FE8743DE13}"/>
              </a:ext>
            </a:extLst>
          </p:cNvPr>
          <p:cNvPicPr>
            <a:picLocks noChangeAspect="1"/>
          </p:cNvPicPr>
          <p:nvPr/>
        </p:nvPicPr>
        <p:blipFill rotWithShape="1">
          <a:blip r:embed="rId4">
            <a:extLst>
              <a:ext uri="{28A0092B-C50C-407E-A947-70E740481C1C}">
                <a14:useLocalDpi xmlns:a14="http://schemas.microsoft.com/office/drawing/2010/main" val="0"/>
              </a:ext>
            </a:extLst>
          </a:blip>
          <a:srcRect l="72172" t="26911" r="4688" b="44844"/>
          <a:stretch/>
        </p:blipFill>
        <p:spPr>
          <a:xfrm>
            <a:off x="6536922" y="4823560"/>
            <a:ext cx="1798523" cy="849695"/>
          </a:xfrm>
          <a:prstGeom prst="rect">
            <a:avLst/>
          </a:prstGeom>
          <a:ln w="19050">
            <a:solidFill>
              <a:srgbClr val="C00000"/>
            </a:solidFill>
          </a:ln>
        </p:spPr>
      </p:pic>
      <p:sp>
        <p:nvSpPr>
          <p:cNvPr id="31" name="テキスト ボックス 30">
            <a:extLst>
              <a:ext uri="{FF2B5EF4-FFF2-40B4-BE49-F238E27FC236}">
                <a16:creationId xmlns:a16="http://schemas.microsoft.com/office/drawing/2014/main" id="{17A85FAE-48A2-BAFE-5B01-B908B8D6EFE0}"/>
              </a:ext>
            </a:extLst>
          </p:cNvPr>
          <p:cNvSpPr txBox="1"/>
          <p:nvPr/>
        </p:nvSpPr>
        <p:spPr>
          <a:xfrm>
            <a:off x="530956" y="2775306"/>
            <a:ext cx="2580189" cy="338554"/>
          </a:xfrm>
          <a:prstGeom prst="rect">
            <a:avLst/>
          </a:prstGeom>
          <a:solidFill>
            <a:schemeClr val="bg1"/>
          </a:solidFill>
          <a:ln w="12700">
            <a:solidFill>
              <a:schemeClr val="accent2"/>
            </a:solidFill>
          </a:ln>
        </p:spPr>
        <p:txBody>
          <a:bodyPr wrap="square" rtlCol="0">
            <a:spAutoFit/>
          </a:bodyPr>
          <a:lstStyle/>
          <a:p>
            <a:pPr algn="ctr"/>
            <a:r>
              <a:rPr kumimoji="1" lang="ja-JP" altLang="en-US" sz="1600">
                <a:solidFill>
                  <a:schemeClr val="accent2"/>
                </a:solidFill>
              </a:rPr>
              <a:t>メソッド単位でのコード表示</a:t>
            </a:r>
          </a:p>
        </p:txBody>
      </p:sp>
      <p:cxnSp>
        <p:nvCxnSpPr>
          <p:cNvPr id="35" name="直線矢印コネクタ 34">
            <a:extLst>
              <a:ext uri="{FF2B5EF4-FFF2-40B4-BE49-F238E27FC236}">
                <a16:creationId xmlns:a16="http://schemas.microsoft.com/office/drawing/2014/main" id="{01361051-B756-06FB-0D0D-5A588B66F08C}"/>
              </a:ext>
            </a:extLst>
          </p:cNvPr>
          <p:cNvCxnSpPr>
            <a:cxnSpLocks/>
            <a:stCxn id="38" idx="0"/>
          </p:cNvCxnSpPr>
          <p:nvPr/>
        </p:nvCxnSpPr>
        <p:spPr>
          <a:xfrm flipV="1">
            <a:off x="4764599" y="4357886"/>
            <a:ext cx="100245" cy="420092"/>
          </a:xfrm>
          <a:prstGeom prst="straightConnector1">
            <a:avLst/>
          </a:prstGeom>
          <a:ln w="12700">
            <a:solidFill>
              <a:srgbClr val="AC52E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822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F9A51B-6C75-637B-8F22-B761CD3B1278}"/>
              </a:ext>
            </a:extLst>
          </p:cNvPr>
          <p:cNvSpPr>
            <a:spLocks noGrp="1"/>
          </p:cNvSpPr>
          <p:nvPr>
            <p:ph type="title"/>
          </p:nvPr>
        </p:nvSpPr>
        <p:spPr>
          <a:xfrm>
            <a:off x="457200" y="323406"/>
            <a:ext cx="8218488" cy="1143000"/>
          </a:xfrm>
        </p:spPr>
        <p:txBody>
          <a:bodyPr/>
          <a:lstStyle/>
          <a:p>
            <a:pPr marL="514350" indent="-514350">
              <a:buFont typeface="+mj-lt"/>
              <a:buAutoNum type="arabicPeriod" startAt="2"/>
            </a:pPr>
            <a:r>
              <a:rPr kumimoji="1" lang="en-US" altLang="ja-JP" sz="3600" dirty="0"/>
              <a:t>for, while</a:t>
            </a:r>
            <a:r>
              <a:rPr kumimoji="1" lang="ja-JP" altLang="en-US" sz="3600"/>
              <a:t>などのループ</a:t>
            </a:r>
            <a:r>
              <a:rPr lang="ja-JP" altLang="en-US" sz="3600"/>
              <a:t>への対応</a:t>
            </a:r>
            <a:r>
              <a:rPr lang="en-US" altLang="ja-JP" sz="3600" dirty="0"/>
              <a:t> </a:t>
            </a:r>
            <a:r>
              <a:rPr lang="en-US" altLang="ja-JP" sz="3200" dirty="0"/>
              <a:t>(1/2)</a:t>
            </a:r>
          </a:p>
        </p:txBody>
      </p:sp>
      <p:sp>
        <p:nvSpPr>
          <p:cNvPr id="3" name="コンテンツ プレースホルダー 2">
            <a:extLst>
              <a:ext uri="{FF2B5EF4-FFF2-40B4-BE49-F238E27FC236}">
                <a16:creationId xmlns:a16="http://schemas.microsoft.com/office/drawing/2014/main" id="{C16A9E3B-2695-6A41-AB38-52DE0655F052}"/>
              </a:ext>
            </a:extLst>
          </p:cNvPr>
          <p:cNvSpPr>
            <a:spLocks noGrp="1"/>
          </p:cNvSpPr>
          <p:nvPr>
            <p:ph idx="1"/>
          </p:nvPr>
        </p:nvSpPr>
        <p:spPr>
          <a:xfrm>
            <a:off x="457200" y="1600199"/>
            <a:ext cx="8229600" cy="461665"/>
          </a:xfrm>
        </p:spPr>
        <p:txBody>
          <a:bodyPr>
            <a:spAutoFit/>
          </a:bodyPr>
          <a:lstStyle/>
          <a:p>
            <a:r>
              <a:rPr lang="en-US" altLang="ja-JP" sz="2400" u="sng" dirty="0" err="1">
                <a:solidFill>
                  <a:schemeClr val="accent2"/>
                </a:solidFill>
              </a:rPr>
              <a:t>REMViewer</a:t>
            </a:r>
            <a:r>
              <a:rPr lang="en-US" altLang="ja-JP" sz="2000" u="sng" dirty="0">
                <a:solidFill>
                  <a:schemeClr val="accent2"/>
                </a:solidFill>
              </a:rPr>
              <a:t>[3]</a:t>
            </a:r>
            <a:r>
              <a:rPr lang="en-US" altLang="ja-JP" sz="2400" u="sng" baseline="30000" dirty="0">
                <a:solidFill>
                  <a:schemeClr val="accent2"/>
                </a:solidFill>
              </a:rPr>
              <a:t> </a:t>
            </a:r>
            <a:r>
              <a:rPr lang="ja-JP" altLang="en-US" sz="2400" u="sng">
                <a:solidFill>
                  <a:schemeClr val="accent2"/>
                </a:solidFill>
              </a:rPr>
              <a:t>の矩形による実行経路</a:t>
            </a:r>
            <a:r>
              <a:rPr lang="en-US" altLang="ja-JP" sz="2400" u="sng" dirty="0">
                <a:solidFill>
                  <a:schemeClr val="accent2"/>
                </a:solidFill>
              </a:rPr>
              <a:t>*</a:t>
            </a:r>
            <a:r>
              <a:rPr lang="ja-JP" altLang="en-US" sz="2400" u="sng">
                <a:solidFill>
                  <a:schemeClr val="accent2"/>
                </a:solidFill>
              </a:rPr>
              <a:t>の表示</a:t>
            </a:r>
            <a:r>
              <a:rPr lang="ja-JP" altLang="en-US" sz="2400"/>
              <a:t>を導入</a:t>
            </a:r>
            <a:endParaRPr lang="en-US" altLang="ja-JP" sz="2400" dirty="0"/>
          </a:p>
        </p:txBody>
      </p:sp>
      <p:sp>
        <p:nvSpPr>
          <p:cNvPr id="6" name="スライド番号プレースホルダー 5">
            <a:extLst>
              <a:ext uri="{FF2B5EF4-FFF2-40B4-BE49-F238E27FC236}">
                <a16:creationId xmlns:a16="http://schemas.microsoft.com/office/drawing/2014/main" id="{89F9118D-5E18-237B-7306-7A8FB7E44BD1}"/>
              </a:ext>
            </a:extLst>
          </p:cNvPr>
          <p:cNvSpPr>
            <a:spLocks noGrp="1"/>
          </p:cNvSpPr>
          <p:nvPr>
            <p:ph type="sldNum" sz="quarter" idx="12"/>
          </p:nvPr>
        </p:nvSpPr>
        <p:spPr/>
        <p:txBody>
          <a:bodyPr/>
          <a:lstStyle/>
          <a:p>
            <a:pPr>
              <a:defRPr/>
            </a:pPr>
            <a:fld id="{B12562F3-4A2F-4E07-B7D3-3E764FB0DEC6}" type="slidenum">
              <a:rPr lang="en-US" altLang="ja-JP" smtClean="0"/>
              <a:pPr>
                <a:defRPr/>
              </a:pPr>
              <a:t>7</a:t>
            </a:fld>
            <a:endParaRPr lang="en-US" altLang="ja-JP" dirty="0"/>
          </a:p>
        </p:txBody>
      </p:sp>
      <p:sp>
        <p:nvSpPr>
          <p:cNvPr id="41" name="テキスト ボックス 40">
            <a:extLst>
              <a:ext uri="{FF2B5EF4-FFF2-40B4-BE49-F238E27FC236}">
                <a16:creationId xmlns:a16="http://schemas.microsoft.com/office/drawing/2014/main" id="{98B4AC19-E61F-B0D9-0EB1-A7384E3932AE}"/>
              </a:ext>
            </a:extLst>
          </p:cNvPr>
          <p:cNvSpPr txBox="1"/>
          <p:nvPr/>
        </p:nvSpPr>
        <p:spPr>
          <a:xfrm>
            <a:off x="6607399" y="2092007"/>
            <a:ext cx="2068288" cy="830997"/>
          </a:xfrm>
          <a:prstGeom prst="rect">
            <a:avLst/>
          </a:prstGeom>
          <a:solidFill>
            <a:schemeClr val="bg1"/>
          </a:solidFill>
          <a:ln w="12700">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sz="1600" dirty="0"/>
              <a:t>* </a:t>
            </a:r>
            <a:r>
              <a:rPr kumimoji="1" lang="ja-JP" altLang="en-US" sz="1600"/>
              <a:t>実行経路：</a:t>
            </a:r>
            <a:endParaRPr kumimoji="1" lang="en-US" altLang="ja-JP" sz="1600" dirty="0"/>
          </a:p>
          <a:p>
            <a:r>
              <a:rPr lang="ja-JP" altLang="en-US" sz="1600"/>
              <a:t>　コード中に現れる</a:t>
            </a:r>
            <a:br>
              <a:rPr lang="en-US" altLang="ja-JP" sz="1600" dirty="0"/>
            </a:br>
            <a:r>
              <a:rPr lang="ja-JP" altLang="en-US" sz="1600"/>
              <a:t>　各文の実行系列</a:t>
            </a:r>
            <a:endParaRPr kumimoji="1" lang="ja-JP" altLang="en-US" sz="1600"/>
          </a:p>
        </p:txBody>
      </p:sp>
      <p:sp>
        <p:nvSpPr>
          <p:cNvPr id="10" name="コンテンツ プレースホルダー 2">
            <a:extLst>
              <a:ext uri="{FF2B5EF4-FFF2-40B4-BE49-F238E27FC236}">
                <a16:creationId xmlns:a16="http://schemas.microsoft.com/office/drawing/2014/main" id="{4B58A10C-2196-5E27-EC2A-A7D02AB43A5B}"/>
              </a:ext>
            </a:extLst>
          </p:cNvPr>
          <p:cNvSpPr txBox="1">
            <a:spLocks/>
          </p:cNvSpPr>
          <p:nvPr/>
        </p:nvSpPr>
        <p:spPr bwMode="auto">
          <a:xfrm>
            <a:off x="446088" y="4897086"/>
            <a:ext cx="822960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kumimoji="1" sz="3200">
                <a:solidFill>
                  <a:schemeClr val="tx1"/>
                </a:solidFill>
                <a:latin typeface="+mn-ea"/>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ea"/>
                <a:ea typeface="+mn-ea"/>
              </a:defRPr>
            </a:lvl2pPr>
            <a:lvl3pPr marL="1143000" indent="-228600" algn="l" rtl="0" eaLnBrk="1" fontAlgn="base" hangingPunct="1">
              <a:spcBef>
                <a:spcPct val="20000"/>
              </a:spcBef>
              <a:spcAft>
                <a:spcPct val="0"/>
              </a:spcAft>
              <a:buChar char="•"/>
              <a:defRPr kumimoji="1" sz="2400">
                <a:solidFill>
                  <a:schemeClr val="tx1"/>
                </a:solidFill>
                <a:latin typeface="+mn-ea"/>
                <a:ea typeface="+mn-ea"/>
              </a:defRPr>
            </a:lvl3pPr>
            <a:lvl4pPr marL="1600200" indent="-228600" algn="l" rtl="0" eaLnBrk="1" fontAlgn="base" hangingPunct="1">
              <a:spcBef>
                <a:spcPct val="20000"/>
              </a:spcBef>
              <a:spcAft>
                <a:spcPct val="0"/>
              </a:spcAft>
              <a:buChar char="–"/>
              <a:defRPr kumimoji="1" sz="2000">
                <a:solidFill>
                  <a:schemeClr val="tx1"/>
                </a:solidFill>
                <a:latin typeface="+mn-ea"/>
                <a:ea typeface="+mn-ea"/>
              </a:defRPr>
            </a:lvl4pPr>
            <a:lvl5pPr marL="2057400" indent="-228600" algn="l" rtl="0" eaLnBrk="1" fontAlgn="base" hangingPunct="1">
              <a:spcBef>
                <a:spcPct val="20000"/>
              </a:spcBef>
              <a:spcAft>
                <a:spcPct val="0"/>
              </a:spcAft>
              <a:buChar char="»"/>
              <a:defRPr kumimoji="1" sz="2000">
                <a:solidFill>
                  <a:schemeClr val="tx1"/>
                </a:solidFill>
                <a:latin typeface="+mn-ea"/>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en-US" altLang="ja-JP" sz="2400" kern="0" dirty="0"/>
              <a:t>2</a:t>
            </a:r>
            <a:r>
              <a:rPr lang="ja-JP" altLang="en-US" sz="2400" kern="0"/>
              <a:t>つの実行経路の差分を表現するため拡張（次ページ）</a:t>
            </a:r>
            <a:endParaRPr lang="en-US" altLang="ja-JP" sz="2400" kern="0" dirty="0"/>
          </a:p>
        </p:txBody>
      </p:sp>
      <p:sp>
        <p:nvSpPr>
          <p:cNvPr id="19" name="テキスト ボックス 18">
            <a:extLst>
              <a:ext uri="{FF2B5EF4-FFF2-40B4-BE49-F238E27FC236}">
                <a16:creationId xmlns:a16="http://schemas.microsoft.com/office/drawing/2014/main" id="{C1A49301-F814-9CF4-B2BA-5E709678FF22}"/>
              </a:ext>
            </a:extLst>
          </p:cNvPr>
          <p:cNvSpPr txBox="1"/>
          <p:nvPr/>
        </p:nvSpPr>
        <p:spPr>
          <a:xfrm>
            <a:off x="457201" y="5859065"/>
            <a:ext cx="8218486" cy="415498"/>
          </a:xfrm>
          <a:prstGeom prst="rect">
            <a:avLst/>
          </a:prstGeom>
          <a:noFill/>
        </p:spPr>
        <p:txBody>
          <a:bodyPr wrap="square" rtlCol="0">
            <a:spAutoFit/>
          </a:bodyPr>
          <a:lstStyle/>
          <a:p>
            <a:pPr marL="0" indent="0">
              <a:buNone/>
            </a:pPr>
            <a:r>
              <a:rPr lang="en" altLang="ja-JP" sz="1050" dirty="0"/>
              <a:t>[</a:t>
            </a:r>
            <a:r>
              <a:rPr lang="en" altLang="ja-JP" sz="1050" dirty="0">
                <a:latin typeface="+mn-ea"/>
                <a:ea typeface="+mn-ea"/>
              </a:rPr>
              <a:t>3</a:t>
            </a:r>
            <a:r>
              <a:rPr kumimoji="1" lang="en" altLang="ja-JP" sz="1050" dirty="0">
                <a:latin typeface="+mn-ea"/>
                <a:ea typeface="+mn-ea"/>
              </a:rPr>
              <a:t>] </a:t>
            </a:r>
            <a:r>
              <a:rPr kumimoji="1" lang="ja-JP" altLang="en-US" sz="1050">
                <a:latin typeface="+mn-ea"/>
                <a:ea typeface="+mn-ea"/>
              </a:rPr>
              <a:t>松村 俊徳</a:t>
            </a:r>
            <a:r>
              <a:rPr lang="ja-JP" altLang="en-US" sz="1050">
                <a:latin typeface="+mn-ea"/>
                <a:ea typeface="+mn-ea"/>
              </a:rPr>
              <a:t>ほか</a:t>
            </a:r>
            <a:r>
              <a:rPr lang="en-US" altLang="ja-JP" sz="1050" dirty="0">
                <a:latin typeface="+mn-ea"/>
                <a:ea typeface="+mn-ea"/>
              </a:rPr>
              <a:t>: </a:t>
            </a:r>
            <a:r>
              <a:rPr lang="en" altLang="ja-JP" sz="1050" dirty="0">
                <a:latin typeface="+mn-ea"/>
                <a:ea typeface="+mn-ea"/>
              </a:rPr>
              <a:t>“</a:t>
            </a:r>
            <a:r>
              <a:rPr lang="en" altLang="ja-JP" sz="1050" b="0" i="0" dirty="0" err="1">
                <a:solidFill>
                  <a:srgbClr val="000000"/>
                </a:solidFill>
                <a:effectLst/>
                <a:latin typeface="+mn-ea"/>
                <a:ea typeface="+mn-ea"/>
              </a:rPr>
              <a:t>REMViewer</a:t>
            </a:r>
            <a:r>
              <a:rPr lang="en" altLang="ja-JP" sz="1050" b="0" i="0" dirty="0">
                <a:solidFill>
                  <a:srgbClr val="000000"/>
                </a:solidFill>
                <a:effectLst/>
                <a:latin typeface="+mn-ea"/>
                <a:ea typeface="+mn-ea"/>
              </a:rPr>
              <a:t>: </a:t>
            </a:r>
            <a:r>
              <a:rPr lang="ja-JP" altLang="en-US" sz="1050" b="0" i="0">
                <a:solidFill>
                  <a:srgbClr val="000000"/>
                </a:solidFill>
                <a:effectLst/>
                <a:latin typeface="+mn-ea"/>
                <a:ea typeface="+mn-ea"/>
              </a:rPr>
              <a:t>複数回実行され</a:t>
            </a:r>
            <a:r>
              <a:rPr lang="ja-JP" altLang="en-US" sz="1050">
                <a:solidFill>
                  <a:srgbClr val="000000"/>
                </a:solidFill>
              </a:rPr>
              <a:t>た</a:t>
            </a:r>
            <a:r>
              <a:rPr lang="en" altLang="ja-JP" sz="1050" b="0" i="0" dirty="0">
                <a:solidFill>
                  <a:srgbClr val="000000"/>
                </a:solidFill>
                <a:effectLst/>
                <a:latin typeface="+mn-ea"/>
                <a:ea typeface="+mn-ea"/>
              </a:rPr>
              <a:t>Java</a:t>
            </a:r>
            <a:r>
              <a:rPr lang="ja-JP" altLang="en-US" sz="1050" b="0" i="0">
                <a:solidFill>
                  <a:srgbClr val="000000"/>
                </a:solidFill>
                <a:effectLst/>
                <a:latin typeface="+mn-ea"/>
                <a:ea typeface="+mn-ea"/>
              </a:rPr>
              <a:t>メソッドの実行可視化ツール</a:t>
            </a:r>
            <a:r>
              <a:rPr lang="en" altLang="ja-JP" sz="1050" dirty="0">
                <a:solidFill>
                  <a:srgbClr val="000000"/>
                </a:solidFill>
                <a:latin typeface="+mn-ea"/>
                <a:ea typeface="+mn-ea"/>
              </a:rPr>
              <a:t>”,</a:t>
            </a:r>
            <a:r>
              <a:rPr kumimoji="1" lang="en-US" altLang="ja-JP" sz="1050" dirty="0">
                <a:latin typeface="+mn-ea"/>
                <a:ea typeface="+mn-ea"/>
              </a:rPr>
              <a:t> </a:t>
            </a:r>
            <a:r>
              <a:rPr kumimoji="1" lang="ja-JP" altLang="en-US" sz="1050">
                <a:latin typeface="+mn-ea"/>
                <a:ea typeface="+mn-ea"/>
              </a:rPr>
              <a:t>コンピュータソフトウェア</a:t>
            </a:r>
            <a:r>
              <a:rPr kumimoji="1" lang="en-US" altLang="ja-JP" sz="1050" dirty="0">
                <a:latin typeface="+mn-ea"/>
                <a:ea typeface="+mn-ea"/>
              </a:rPr>
              <a:t>, Vol.32, No.3, pp.137-148, 2015.</a:t>
            </a:r>
            <a:endParaRPr kumimoji="1" lang="ja-JP" altLang="en-US" sz="1050">
              <a:latin typeface="+mn-ea"/>
              <a:ea typeface="+mn-ea"/>
            </a:endParaRPr>
          </a:p>
        </p:txBody>
      </p:sp>
      <p:pic>
        <p:nvPicPr>
          <p:cNvPr id="7" name="図 6" descr="テキスト&#10;&#10;自動的に生成された説明">
            <a:extLst>
              <a:ext uri="{FF2B5EF4-FFF2-40B4-BE49-F238E27FC236}">
                <a16:creationId xmlns:a16="http://schemas.microsoft.com/office/drawing/2014/main" id="{FD180335-F6B8-CE34-A281-111CDBEE63BF}"/>
              </a:ext>
            </a:extLst>
          </p:cNvPr>
          <p:cNvPicPr>
            <a:picLocks noChangeAspect="1"/>
          </p:cNvPicPr>
          <p:nvPr/>
        </p:nvPicPr>
        <p:blipFill rotWithShape="1">
          <a:blip r:embed="rId3">
            <a:extLst>
              <a:ext uri="{28A0092B-C50C-407E-A947-70E740481C1C}">
                <a14:useLocalDpi xmlns:a14="http://schemas.microsoft.com/office/drawing/2010/main" val="0"/>
              </a:ext>
            </a:extLst>
          </a:blip>
          <a:srcRect l="-3150" t="8676" r="26464" b="2733"/>
          <a:stretch/>
        </p:blipFill>
        <p:spPr>
          <a:xfrm>
            <a:off x="907001" y="2200717"/>
            <a:ext cx="3934982" cy="2363129"/>
          </a:xfrm>
          <a:prstGeom prst="rect">
            <a:avLst/>
          </a:prstGeom>
          <a:ln w="19050">
            <a:solidFill>
              <a:schemeClr val="accent2"/>
            </a:solidFill>
          </a:ln>
        </p:spPr>
      </p:pic>
      <p:grpSp>
        <p:nvGrpSpPr>
          <p:cNvPr id="21" name="グループ化 20">
            <a:extLst>
              <a:ext uri="{FF2B5EF4-FFF2-40B4-BE49-F238E27FC236}">
                <a16:creationId xmlns:a16="http://schemas.microsoft.com/office/drawing/2014/main" id="{9F1B159E-17D9-F73E-83BD-1EAE42D9DADF}"/>
              </a:ext>
            </a:extLst>
          </p:cNvPr>
          <p:cNvGrpSpPr/>
          <p:nvPr/>
        </p:nvGrpSpPr>
        <p:grpSpPr>
          <a:xfrm>
            <a:off x="4955990" y="2053719"/>
            <a:ext cx="1321904" cy="2515529"/>
            <a:chOff x="4955990" y="2053719"/>
            <a:chExt cx="1321904" cy="2515529"/>
          </a:xfrm>
        </p:grpSpPr>
        <p:pic>
          <p:nvPicPr>
            <p:cNvPr id="11" name="図 10" descr="テキスト&#10;&#10;自動的に生成された説明">
              <a:extLst>
                <a:ext uri="{FF2B5EF4-FFF2-40B4-BE49-F238E27FC236}">
                  <a16:creationId xmlns:a16="http://schemas.microsoft.com/office/drawing/2014/main" id="{CEB2CEF7-8B0B-AE26-81E2-F3D3167855A0}"/>
                </a:ext>
              </a:extLst>
            </p:cNvPr>
            <p:cNvPicPr>
              <a:picLocks noChangeAspect="1"/>
            </p:cNvPicPr>
            <p:nvPr/>
          </p:nvPicPr>
          <p:blipFill rotWithShape="1">
            <a:blip r:embed="rId3">
              <a:extLst>
                <a:ext uri="{28A0092B-C50C-407E-A947-70E740481C1C}">
                  <a14:useLocalDpi xmlns:a14="http://schemas.microsoft.com/office/drawing/2010/main" val="0"/>
                </a:ext>
              </a:extLst>
            </a:blip>
            <a:srcRect l="74053" t="2963" r="186" b="2732"/>
            <a:stretch/>
          </p:blipFill>
          <p:spPr>
            <a:xfrm>
              <a:off x="4955990" y="2053719"/>
              <a:ext cx="1321904" cy="2515529"/>
            </a:xfrm>
            <a:prstGeom prst="rect">
              <a:avLst/>
            </a:prstGeom>
            <a:ln w="19050">
              <a:noFill/>
            </a:ln>
          </p:spPr>
        </p:pic>
        <p:sp>
          <p:nvSpPr>
            <p:cNvPr id="16" name="正方形/長方形 15">
              <a:extLst>
                <a:ext uri="{FF2B5EF4-FFF2-40B4-BE49-F238E27FC236}">
                  <a16:creationId xmlns:a16="http://schemas.microsoft.com/office/drawing/2014/main" id="{9F8961BD-AD92-079E-964D-0C6713071302}"/>
                </a:ext>
              </a:extLst>
            </p:cNvPr>
            <p:cNvSpPr/>
            <p:nvPr/>
          </p:nvSpPr>
          <p:spPr>
            <a:xfrm>
              <a:off x="5994400" y="2092007"/>
              <a:ext cx="283494" cy="267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日付プレースホルダー 3">
            <a:extLst>
              <a:ext uri="{FF2B5EF4-FFF2-40B4-BE49-F238E27FC236}">
                <a16:creationId xmlns:a16="http://schemas.microsoft.com/office/drawing/2014/main" id="{68E6BF71-B95D-2BC6-E67F-FC01AA7BDA86}"/>
              </a:ext>
            </a:extLst>
          </p:cNvPr>
          <p:cNvSpPr>
            <a:spLocks noGrp="1"/>
          </p:cNvSpPr>
          <p:nvPr>
            <p:ph type="dt" sz="half" idx="10"/>
          </p:nvPr>
        </p:nvSpPr>
        <p:spPr>
          <a:xfrm>
            <a:off x="6555784" y="6596063"/>
            <a:ext cx="2192930" cy="261937"/>
          </a:xfrm>
        </p:spPr>
        <p:txBody>
          <a:bodyPr/>
          <a:lstStyle/>
          <a:p>
            <a:pPr>
              <a:defRPr/>
            </a:pPr>
            <a:r>
              <a:rPr lang="en-US" altLang="ja-JP" dirty="0"/>
              <a:t>Feb/14/2023</a:t>
            </a:r>
          </a:p>
        </p:txBody>
      </p:sp>
    </p:spTree>
    <p:extLst>
      <p:ext uri="{BB962C8B-B14F-4D97-AF65-F5344CB8AC3E}">
        <p14:creationId xmlns:p14="http://schemas.microsoft.com/office/powerpoint/2010/main" val="19245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自動的に生成された説明">
            <a:extLst>
              <a:ext uri="{FF2B5EF4-FFF2-40B4-BE49-F238E27FC236}">
                <a16:creationId xmlns:a16="http://schemas.microsoft.com/office/drawing/2014/main" id="{C52C1714-D912-79B5-8C1B-CDA3623A3817}"/>
              </a:ext>
            </a:extLst>
          </p:cNvPr>
          <p:cNvPicPr>
            <a:picLocks noChangeAspect="1"/>
          </p:cNvPicPr>
          <p:nvPr/>
        </p:nvPicPr>
        <p:blipFill rotWithShape="1">
          <a:blip r:embed="rId3">
            <a:extLst>
              <a:ext uri="{28A0092B-C50C-407E-A947-70E740481C1C}">
                <a14:useLocalDpi xmlns:a14="http://schemas.microsoft.com/office/drawing/2010/main" val="0"/>
              </a:ext>
            </a:extLst>
          </a:blip>
          <a:srcRect l="705" t="55713" r="45664" b="8748"/>
          <a:stretch/>
        </p:blipFill>
        <p:spPr>
          <a:xfrm>
            <a:off x="1159221" y="4333461"/>
            <a:ext cx="4922576" cy="1318406"/>
          </a:xfrm>
          <a:prstGeom prst="rect">
            <a:avLst/>
          </a:prstGeom>
          <a:ln w="6350">
            <a:solidFill>
              <a:schemeClr val="tx1"/>
            </a:solidFill>
          </a:ln>
        </p:spPr>
      </p:pic>
      <p:sp>
        <p:nvSpPr>
          <p:cNvPr id="6" name="スライド番号プレースホルダー 5">
            <a:extLst>
              <a:ext uri="{FF2B5EF4-FFF2-40B4-BE49-F238E27FC236}">
                <a16:creationId xmlns:a16="http://schemas.microsoft.com/office/drawing/2014/main" id="{438F67B1-7EB7-D10B-793C-E7C47C64AD68}"/>
              </a:ext>
            </a:extLst>
          </p:cNvPr>
          <p:cNvSpPr>
            <a:spLocks noGrp="1"/>
          </p:cNvSpPr>
          <p:nvPr>
            <p:ph type="sldNum" sz="quarter" idx="12"/>
          </p:nvPr>
        </p:nvSpPr>
        <p:spPr/>
        <p:txBody>
          <a:bodyPr/>
          <a:lstStyle/>
          <a:p>
            <a:pPr>
              <a:defRPr/>
            </a:pPr>
            <a:fld id="{B12562F3-4A2F-4E07-B7D3-3E764FB0DEC6}" type="slidenum">
              <a:rPr lang="en-US" altLang="ja-JP" smtClean="0"/>
              <a:pPr>
                <a:defRPr/>
              </a:pPr>
              <a:t>8</a:t>
            </a:fld>
            <a:endParaRPr lang="en-US" altLang="ja-JP" dirty="0"/>
          </a:p>
        </p:txBody>
      </p:sp>
      <p:sp>
        <p:nvSpPr>
          <p:cNvPr id="13" name="コンテンツ プレースホルダー 2">
            <a:extLst>
              <a:ext uri="{FF2B5EF4-FFF2-40B4-BE49-F238E27FC236}">
                <a16:creationId xmlns:a16="http://schemas.microsoft.com/office/drawing/2014/main" id="{F59E23F9-E330-2673-60E6-6C15B65D75E7}"/>
              </a:ext>
            </a:extLst>
          </p:cNvPr>
          <p:cNvSpPr>
            <a:spLocks noGrp="1"/>
          </p:cNvSpPr>
          <p:nvPr>
            <p:ph idx="1"/>
          </p:nvPr>
        </p:nvSpPr>
        <p:spPr>
          <a:xfrm>
            <a:off x="457200" y="1600201"/>
            <a:ext cx="8229600" cy="461665"/>
          </a:xfrm>
        </p:spPr>
        <p:txBody>
          <a:bodyPr>
            <a:spAutoFit/>
          </a:bodyPr>
          <a:lstStyle/>
          <a:p>
            <a:r>
              <a:rPr lang="ja-JP" altLang="en-US" sz="2400"/>
              <a:t>矩形を</a:t>
            </a:r>
            <a:r>
              <a:rPr lang="en-US" altLang="ja-JP" sz="2400" dirty="0"/>
              <a:t>3</a:t>
            </a:r>
            <a:r>
              <a:rPr lang="ja-JP" altLang="en-US" sz="2400"/>
              <a:t>色にしてコードの変更前後に対応</a:t>
            </a:r>
            <a:endParaRPr lang="en-US" altLang="ja-JP" sz="2400" dirty="0"/>
          </a:p>
        </p:txBody>
      </p:sp>
      <p:cxnSp>
        <p:nvCxnSpPr>
          <p:cNvPr id="46" name="直線コネクタ 45">
            <a:extLst>
              <a:ext uri="{FF2B5EF4-FFF2-40B4-BE49-F238E27FC236}">
                <a16:creationId xmlns:a16="http://schemas.microsoft.com/office/drawing/2014/main" id="{BFA3ABC3-3F25-12BE-831E-E3F662E329C5}"/>
              </a:ext>
            </a:extLst>
          </p:cNvPr>
          <p:cNvCxnSpPr>
            <a:cxnSpLocks/>
            <a:stCxn id="47" idx="3"/>
          </p:cNvCxnSpPr>
          <p:nvPr/>
        </p:nvCxnSpPr>
        <p:spPr>
          <a:xfrm flipV="1">
            <a:off x="3776237" y="4974448"/>
            <a:ext cx="2064172" cy="503298"/>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F479F6ED-CDAB-C2EB-A8AA-8958641F0A20}"/>
              </a:ext>
            </a:extLst>
          </p:cNvPr>
          <p:cNvSpPr/>
          <p:nvPr/>
        </p:nvSpPr>
        <p:spPr>
          <a:xfrm>
            <a:off x="3425054" y="5381856"/>
            <a:ext cx="351183" cy="19178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7FF18902-26A3-3492-A652-9A4CFE548BBF}"/>
              </a:ext>
            </a:extLst>
          </p:cNvPr>
          <p:cNvGrpSpPr/>
          <p:nvPr/>
        </p:nvGrpSpPr>
        <p:grpSpPr>
          <a:xfrm rot="19656567">
            <a:off x="2940941" y="5420647"/>
            <a:ext cx="345457" cy="421561"/>
            <a:chOff x="3997868" y="1790171"/>
            <a:chExt cx="3748813" cy="4797614"/>
          </a:xfrm>
        </p:grpSpPr>
        <p:pic>
          <p:nvPicPr>
            <p:cNvPr id="14" name="グラフィックス 13" descr="カーソル 単色塗りつぶし">
              <a:extLst>
                <a:ext uri="{FF2B5EF4-FFF2-40B4-BE49-F238E27FC236}">
                  <a16:creationId xmlns:a16="http://schemas.microsoft.com/office/drawing/2014/main" id="{E7EB6EA6-3FE9-1979-DDC1-EB6D8C8DA2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700000">
              <a:off x="3997868" y="2838972"/>
              <a:ext cx="3748813" cy="3748813"/>
            </a:xfrm>
            <a:prstGeom prst="rect">
              <a:avLst/>
            </a:prstGeom>
          </p:spPr>
        </p:pic>
        <p:cxnSp>
          <p:nvCxnSpPr>
            <p:cNvPr id="15" name="直線コネクタ 14">
              <a:extLst>
                <a:ext uri="{FF2B5EF4-FFF2-40B4-BE49-F238E27FC236}">
                  <a16:creationId xmlns:a16="http://schemas.microsoft.com/office/drawing/2014/main" id="{ED6B0F8C-46ED-3837-DF3E-0237B4704922}"/>
                </a:ext>
              </a:extLst>
            </p:cNvPr>
            <p:cNvCxnSpPr>
              <a:cxnSpLocks/>
            </p:cNvCxnSpPr>
            <p:nvPr/>
          </p:nvCxnSpPr>
          <p:spPr>
            <a:xfrm flipV="1">
              <a:off x="6431025" y="2280339"/>
              <a:ext cx="627418" cy="649692"/>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8B18198D-9DB9-4E35-C9AF-9A56544B6292}"/>
                </a:ext>
              </a:extLst>
            </p:cNvPr>
            <p:cNvCxnSpPr>
              <a:cxnSpLocks/>
            </p:cNvCxnSpPr>
            <p:nvPr/>
          </p:nvCxnSpPr>
          <p:spPr>
            <a:xfrm>
              <a:off x="5872274" y="1790171"/>
              <a:ext cx="0" cy="893699"/>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CD5C2A0B-878B-5563-593C-245EEC7B8F4B}"/>
                </a:ext>
              </a:extLst>
            </p:cNvPr>
            <p:cNvCxnSpPr>
              <a:cxnSpLocks/>
            </p:cNvCxnSpPr>
            <p:nvPr/>
          </p:nvCxnSpPr>
          <p:spPr>
            <a:xfrm flipH="1" flipV="1">
              <a:off x="4715742" y="2286323"/>
              <a:ext cx="655924" cy="653194"/>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 name="タイトル 1">
            <a:extLst>
              <a:ext uri="{FF2B5EF4-FFF2-40B4-BE49-F238E27FC236}">
                <a16:creationId xmlns:a16="http://schemas.microsoft.com/office/drawing/2014/main" id="{866300A1-EF3B-0793-5529-E12671CCB3E9}"/>
              </a:ext>
            </a:extLst>
          </p:cNvPr>
          <p:cNvSpPr>
            <a:spLocks noGrp="1"/>
          </p:cNvSpPr>
          <p:nvPr>
            <p:ph type="title"/>
          </p:nvPr>
        </p:nvSpPr>
        <p:spPr>
          <a:xfrm>
            <a:off x="457200" y="323406"/>
            <a:ext cx="8218488" cy="1143000"/>
          </a:xfrm>
        </p:spPr>
        <p:txBody>
          <a:bodyPr/>
          <a:lstStyle/>
          <a:p>
            <a:pPr marL="514350" indent="-514350">
              <a:buFont typeface="+mj-lt"/>
              <a:buAutoNum type="arabicPeriod" startAt="2"/>
            </a:pPr>
            <a:r>
              <a:rPr kumimoji="1" lang="en-US" altLang="ja-JP" sz="3600" dirty="0"/>
              <a:t>for, while</a:t>
            </a:r>
            <a:r>
              <a:rPr kumimoji="1" lang="ja-JP" altLang="en-US" sz="3600"/>
              <a:t>などのループ</a:t>
            </a:r>
            <a:r>
              <a:rPr lang="ja-JP" altLang="en-US" sz="3600"/>
              <a:t>への対応</a:t>
            </a:r>
            <a:r>
              <a:rPr lang="en-US" altLang="ja-JP" sz="3600" dirty="0"/>
              <a:t> </a:t>
            </a:r>
            <a:r>
              <a:rPr lang="en-US" altLang="ja-JP" sz="3200" dirty="0"/>
              <a:t>(2/2)</a:t>
            </a:r>
          </a:p>
        </p:txBody>
      </p:sp>
      <p:graphicFrame>
        <p:nvGraphicFramePr>
          <p:cNvPr id="11" name="表 37">
            <a:extLst>
              <a:ext uri="{FF2B5EF4-FFF2-40B4-BE49-F238E27FC236}">
                <a16:creationId xmlns:a16="http://schemas.microsoft.com/office/drawing/2014/main" id="{8DF3A613-26DF-E8F2-9148-A68862667F8A}"/>
              </a:ext>
            </a:extLst>
          </p:cNvPr>
          <p:cNvGraphicFramePr>
            <a:graphicFrameLocks noGrp="1"/>
          </p:cNvGraphicFramePr>
          <p:nvPr/>
        </p:nvGraphicFramePr>
        <p:xfrm>
          <a:off x="872862" y="2049560"/>
          <a:ext cx="3499113" cy="1296000"/>
        </p:xfrm>
        <a:graphic>
          <a:graphicData uri="http://schemas.openxmlformats.org/drawingml/2006/table">
            <a:tbl>
              <a:tblPr bandRow="1">
                <a:tableStyleId>{5940675A-B579-460E-94D1-54222C63F5DA}</a:tableStyleId>
              </a:tblPr>
              <a:tblGrid>
                <a:gridCol w="295831">
                  <a:extLst>
                    <a:ext uri="{9D8B030D-6E8A-4147-A177-3AD203B41FA5}">
                      <a16:colId xmlns:a16="http://schemas.microsoft.com/office/drawing/2014/main" val="151052292"/>
                    </a:ext>
                  </a:extLst>
                </a:gridCol>
                <a:gridCol w="3203282">
                  <a:extLst>
                    <a:ext uri="{9D8B030D-6E8A-4147-A177-3AD203B41FA5}">
                      <a16:colId xmlns:a16="http://schemas.microsoft.com/office/drawing/2014/main" val="1355568359"/>
                    </a:ext>
                  </a:extLst>
                </a:gridCol>
              </a:tblGrid>
              <a:tr h="432000">
                <a:tc>
                  <a:txBody>
                    <a:bodyPr/>
                    <a:lstStyle/>
                    <a:p>
                      <a:pPr algn="l"/>
                      <a:endParaRPr kumimoji="1" lang="ja-JP" altLang="en-US" sz="16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3D3"/>
                    </a:solidFill>
                  </a:tcPr>
                </a:tc>
                <a:tc>
                  <a:txBody>
                    <a:bodyPr/>
                    <a:lstStyle/>
                    <a:p>
                      <a:pPr algn="l"/>
                      <a:r>
                        <a:rPr kumimoji="1" lang="ja-JP" altLang="en-US" sz="1600"/>
                        <a:t>コード変更前にのみ</a:t>
                      </a:r>
                      <a:r>
                        <a:rPr kumimoji="1" lang="ja-JP" altLang="en-US" sz="1600">
                          <a:solidFill>
                            <a:sysClr val="windowText" lastClr="000000"/>
                          </a:solidFill>
                        </a:rPr>
                        <a:t>ある</a:t>
                      </a:r>
                      <a:r>
                        <a:rPr kumimoji="1" lang="ja-JP" altLang="en-US" sz="1600"/>
                        <a:t>経路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49463696"/>
                  </a:ext>
                </a:extLst>
              </a:tr>
              <a:tr h="432000">
                <a:tc>
                  <a:txBody>
                    <a:bodyPr/>
                    <a:lstStyle/>
                    <a:p>
                      <a:pPr algn="l"/>
                      <a:endParaRPr kumimoji="1" lang="ja-JP" altLang="en-US" sz="16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EFFDA"/>
                    </a:solidFill>
                  </a:tcPr>
                </a:tc>
                <a:tc>
                  <a:txBody>
                    <a:bodyPr/>
                    <a:lstStyle/>
                    <a:p>
                      <a:pPr algn="l"/>
                      <a:r>
                        <a:rPr kumimoji="1" lang="ja-JP" altLang="en-US" sz="1600"/>
                        <a:t>コード変更後にのみある経路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573705012"/>
                  </a:ext>
                </a:extLst>
              </a:tr>
              <a:tr h="432000">
                <a:tc>
                  <a:txBody>
                    <a:bodyPr/>
                    <a:lstStyle/>
                    <a:p>
                      <a:pPr algn="l"/>
                      <a:endParaRPr kumimoji="1" lang="ja-JP" altLang="en-US" sz="16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D8EEFF"/>
                    </a:solidFill>
                  </a:tcPr>
                </a:tc>
                <a:tc>
                  <a:txBody>
                    <a:bodyPr/>
                    <a:lstStyle/>
                    <a:p>
                      <a:pPr algn="l"/>
                      <a:r>
                        <a:rPr kumimoji="1" lang="ja-JP" altLang="en-US" sz="1600"/>
                        <a:t>コード変更前後で共通する経路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86814516"/>
                  </a:ext>
                </a:extLst>
              </a:tr>
            </a:tbl>
          </a:graphicData>
        </a:graphic>
      </p:graphicFrame>
      <p:sp>
        <p:nvSpPr>
          <p:cNvPr id="20" name="コンテンツ プレースホルダー 2">
            <a:extLst>
              <a:ext uri="{FF2B5EF4-FFF2-40B4-BE49-F238E27FC236}">
                <a16:creationId xmlns:a16="http://schemas.microsoft.com/office/drawing/2014/main" id="{7C685379-88C1-9CDE-5F4D-A099180DE805}"/>
              </a:ext>
            </a:extLst>
          </p:cNvPr>
          <p:cNvSpPr txBox="1">
            <a:spLocks/>
          </p:cNvSpPr>
          <p:nvPr/>
        </p:nvSpPr>
        <p:spPr bwMode="auto">
          <a:xfrm>
            <a:off x="469571" y="3491099"/>
            <a:ext cx="822960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kumimoji="1" sz="3200">
                <a:solidFill>
                  <a:schemeClr val="tx1"/>
                </a:solidFill>
                <a:latin typeface="+mn-ea"/>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ea"/>
                <a:ea typeface="+mn-ea"/>
              </a:defRPr>
            </a:lvl2pPr>
            <a:lvl3pPr marL="1143000" indent="-228600" algn="l" rtl="0" eaLnBrk="1" fontAlgn="base" hangingPunct="1">
              <a:spcBef>
                <a:spcPct val="20000"/>
              </a:spcBef>
              <a:spcAft>
                <a:spcPct val="0"/>
              </a:spcAft>
              <a:buChar char="•"/>
              <a:defRPr kumimoji="1" sz="2400">
                <a:solidFill>
                  <a:schemeClr val="tx1"/>
                </a:solidFill>
                <a:latin typeface="+mn-ea"/>
                <a:ea typeface="+mn-ea"/>
              </a:defRPr>
            </a:lvl3pPr>
            <a:lvl4pPr marL="1600200" indent="-228600" algn="l" rtl="0" eaLnBrk="1" fontAlgn="base" hangingPunct="1">
              <a:spcBef>
                <a:spcPct val="20000"/>
              </a:spcBef>
              <a:spcAft>
                <a:spcPct val="0"/>
              </a:spcAft>
              <a:buChar char="–"/>
              <a:defRPr kumimoji="1" sz="2000">
                <a:solidFill>
                  <a:schemeClr val="tx1"/>
                </a:solidFill>
                <a:latin typeface="+mn-ea"/>
                <a:ea typeface="+mn-ea"/>
              </a:defRPr>
            </a:lvl4pPr>
            <a:lvl5pPr marL="2057400" indent="-228600" algn="l" rtl="0" eaLnBrk="1" fontAlgn="base" hangingPunct="1">
              <a:spcBef>
                <a:spcPct val="20000"/>
              </a:spcBef>
              <a:spcAft>
                <a:spcPct val="0"/>
              </a:spcAft>
              <a:buChar char="»"/>
              <a:defRPr kumimoji="1" sz="2000">
                <a:solidFill>
                  <a:schemeClr val="tx1"/>
                </a:solidFill>
                <a:latin typeface="+mn-ea"/>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ja-JP" altLang="en-US" sz="2400" kern="0"/>
              <a:t>矩形のクリックにより対応するトレースの値を強調</a:t>
            </a:r>
            <a:endParaRPr lang="en-US" altLang="ja-JP" sz="2400" kern="0" dirty="0"/>
          </a:p>
        </p:txBody>
      </p:sp>
      <p:sp>
        <p:nvSpPr>
          <p:cNvPr id="2" name="日付プレースホルダー 3">
            <a:extLst>
              <a:ext uri="{FF2B5EF4-FFF2-40B4-BE49-F238E27FC236}">
                <a16:creationId xmlns:a16="http://schemas.microsoft.com/office/drawing/2014/main" id="{D6F3FFDB-E3B5-31F2-9823-946806423CBC}"/>
              </a:ext>
            </a:extLst>
          </p:cNvPr>
          <p:cNvSpPr>
            <a:spLocks noGrp="1"/>
          </p:cNvSpPr>
          <p:nvPr>
            <p:ph type="dt" sz="half" idx="10"/>
          </p:nvPr>
        </p:nvSpPr>
        <p:spPr>
          <a:xfrm>
            <a:off x="6555784" y="6596063"/>
            <a:ext cx="2192930" cy="261937"/>
          </a:xfrm>
        </p:spPr>
        <p:txBody>
          <a:bodyPr/>
          <a:lstStyle/>
          <a:p>
            <a:pPr>
              <a:defRPr/>
            </a:pPr>
            <a:r>
              <a:rPr lang="en-US" altLang="ja-JP" dirty="0"/>
              <a:t>Feb/14/2023</a:t>
            </a:r>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084746B6-7EC7-6737-6183-B9E7C6592DBA}"/>
              </a:ext>
            </a:extLst>
          </p:cNvPr>
          <p:cNvPicPr>
            <a:picLocks noChangeAspect="1"/>
          </p:cNvPicPr>
          <p:nvPr/>
        </p:nvPicPr>
        <p:blipFill rotWithShape="1">
          <a:blip r:embed="rId3">
            <a:extLst>
              <a:ext uri="{28A0092B-C50C-407E-A947-70E740481C1C}">
                <a14:useLocalDpi xmlns:a14="http://schemas.microsoft.com/office/drawing/2010/main" val="0"/>
              </a:ext>
            </a:extLst>
          </a:blip>
          <a:srcRect l="71598" t="27919" r="7983" b="25316"/>
          <a:stretch/>
        </p:blipFill>
        <p:spPr>
          <a:xfrm>
            <a:off x="5840409" y="4133549"/>
            <a:ext cx="1874093" cy="1734806"/>
          </a:xfrm>
          <a:prstGeom prst="rect">
            <a:avLst/>
          </a:prstGeom>
          <a:ln w="19050">
            <a:solidFill>
              <a:schemeClr val="accent2"/>
            </a:solidFill>
          </a:ln>
        </p:spPr>
      </p:pic>
      <p:sp>
        <p:nvSpPr>
          <p:cNvPr id="9" name="テキスト ボックス 8">
            <a:extLst>
              <a:ext uri="{FF2B5EF4-FFF2-40B4-BE49-F238E27FC236}">
                <a16:creationId xmlns:a16="http://schemas.microsoft.com/office/drawing/2014/main" id="{28931DC4-01A4-CA64-8E61-2D209A3ECB52}"/>
              </a:ext>
            </a:extLst>
          </p:cNvPr>
          <p:cNvSpPr txBox="1"/>
          <p:nvPr/>
        </p:nvSpPr>
        <p:spPr>
          <a:xfrm>
            <a:off x="3228246" y="5794032"/>
            <a:ext cx="2771441" cy="338554"/>
          </a:xfrm>
          <a:prstGeom prst="rect">
            <a:avLst/>
          </a:prstGeom>
          <a:solidFill>
            <a:schemeClr val="bg1"/>
          </a:solidFill>
          <a:ln w="12700">
            <a:solidFill>
              <a:srgbClr val="C00000"/>
            </a:solidFill>
          </a:ln>
        </p:spPr>
        <p:txBody>
          <a:bodyPr wrap="square" rtlCol="0">
            <a:spAutoFit/>
          </a:bodyPr>
          <a:lstStyle/>
          <a:p>
            <a:pPr algn="dist"/>
            <a:r>
              <a:rPr kumimoji="1" lang="ja-JP" altLang="en-US" sz="1600">
                <a:solidFill>
                  <a:srgbClr val="C00000"/>
                </a:solidFill>
              </a:rPr>
              <a:t>クリックで対応する値を強調</a:t>
            </a:r>
          </a:p>
        </p:txBody>
      </p:sp>
      <p:cxnSp>
        <p:nvCxnSpPr>
          <p:cNvPr id="36" name="直線矢印コネクタ 35">
            <a:extLst>
              <a:ext uri="{FF2B5EF4-FFF2-40B4-BE49-F238E27FC236}">
                <a16:creationId xmlns:a16="http://schemas.microsoft.com/office/drawing/2014/main" id="{A550EA88-1350-301F-51C7-CA70913393F9}"/>
              </a:ext>
            </a:extLst>
          </p:cNvPr>
          <p:cNvCxnSpPr>
            <a:cxnSpLocks/>
            <a:stCxn id="9" idx="3"/>
          </p:cNvCxnSpPr>
          <p:nvPr/>
        </p:nvCxnSpPr>
        <p:spPr>
          <a:xfrm flipV="1">
            <a:off x="5999687" y="5595811"/>
            <a:ext cx="241388" cy="36749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F5F20C30-B363-C72E-2114-1D2E242F9A9A}"/>
              </a:ext>
            </a:extLst>
          </p:cNvPr>
          <p:cNvCxnSpPr>
            <a:cxnSpLocks/>
            <a:stCxn id="9" idx="3"/>
          </p:cNvCxnSpPr>
          <p:nvPr/>
        </p:nvCxnSpPr>
        <p:spPr>
          <a:xfrm flipV="1">
            <a:off x="5999687" y="5348116"/>
            <a:ext cx="777769" cy="61519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211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4B4A59-4CD7-E245-A61B-8547220261F5}"/>
              </a:ext>
            </a:extLst>
          </p:cNvPr>
          <p:cNvSpPr>
            <a:spLocks noGrp="1"/>
          </p:cNvSpPr>
          <p:nvPr>
            <p:ph type="title"/>
          </p:nvPr>
        </p:nvSpPr>
        <p:spPr/>
        <p:txBody>
          <a:bodyPr/>
          <a:lstStyle/>
          <a:p>
            <a:r>
              <a:rPr kumimoji="1" lang="en-US" altLang="ja-JP" dirty="0" err="1"/>
              <a:t>didiffff</a:t>
            </a:r>
            <a:r>
              <a:rPr kumimoji="1" lang="en-US" altLang="ja-JP" dirty="0"/>
              <a:t> </a:t>
            </a:r>
            <a:r>
              <a:rPr kumimoji="1" lang="ja-JP" altLang="en-US"/>
              <a:t>の問題点</a:t>
            </a:r>
            <a:r>
              <a:rPr kumimoji="1" lang="en-US" altLang="ja-JP" dirty="0"/>
              <a:t> (</a:t>
            </a:r>
            <a:r>
              <a:rPr kumimoji="1" lang="ja-JP" altLang="en-US"/>
              <a:t>再掲</a:t>
            </a:r>
            <a:r>
              <a:rPr kumimoji="1" lang="en-US" altLang="ja-JP" dirty="0"/>
              <a:t>)</a:t>
            </a:r>
            <a:endParaRPr kumimoji="1" lang="ja-JP" altLang="en-US"/>
          </a:p>
        </p:txBody>
      </p:sp>
      <p:sp>
        <p:nvSpPr>
          <p:cNvPr id="3" name="コンテンツ プレースホルダー 2">
            <a:extLst>
              <a:ext uri="{FF2B5EF4-FFF2-40B4-BE49-F238E27FC236}">
                <a16:creationId xmlns:a16="http://schemas.microsoft.com/office/drawing/2014/main" id="{2A2EA26E-9CFD-D48F-6831-0B1C6ED5DF8D}"/>
              </a:ext>
            </a:extLst>
          </p:cNvPr>
          <p:cNvSpPr>
            <a:spLocks noGrp="1"/>
          </p:cNvSpPr>
          <p:nvPr>
            <p:ph idx="1"/>
          </p:nvPr>
        </p:nvSpPr>
        <p:spPr>
          <a:xfrm>
            <a:off x="457200" y="1600200"/>
            <a:ext cx="8229600" cy="900524"/>
          </a:xfrm>
        </p:spPr>
        <p:txBody>
          <a:bodyPr/>
          <a:lstStyle/>
          <a:p>
            <a:r>
              <a:rPr kumimoji="1" lang="ja-JP" altLang="en-US" sz="2400"/>
              <a:t>トレースの各値が，実行全体のどの時点のものか不明</a:t>
            </a:r>
            <a:endParaRPr kumimoji="1" lang="en-US" altLang="ja-JP" sz="2400" dirty="0"/>
          </a:p>
          <a:p>
            <a:pPr marL="0" indent="0">
              <a:buNone/>
            </a:pPr>
            <a:r>
              <a:rPr lang="en-US" altLang="ja-JP" sz="2400" dirty="0">
                <a:latin typeface="Tahoma" panose="020B0604030504040204" pitchFamily="34" charset="0"/>
                <a:ea typeface="Tahoma" panose="020B0604030504040204" pitchFamily="34" charset="0"/>
                <a:cs typeface="Tahoma" panose="020B0604030504040204" pitchFamily="34" charset="0"/>
              </a:rPr>
              <a:t>→</a:t>
            </a:r>
            <a:r>
              <a:rPr lang="en-US" altLang="ja-JP" sz="2400" dirty="0"/>
              <a:t> </a:t>
            </a:r>
            <a:r>
              <a:rPr lang="ja-JP" altLang="en-US" sz="2400"/>
              <a:t>トークン間の値の依存関係が不明</a:t>
            </a:r>
            <a:endParaRPr lang="en-US" altLang="ja-JP" sz="2400" dirty="0"/>
          </a:p>
        </p:txBody>
      </p:sp>
      <p:sp>
        <p:nvSpPr>
          <p:cNvPr id="6" name="スライド番号プレースホルダー 5">
            <a:extLst>
              <a:ext uri="{FF2B5EF4-FFF2-40B4-BE49-F238E27FC236}">
                <a16:creationId xmlns:a16="http://schemas.microsoft.com/office/drawing/2014/main" id="{0295A151-48B0-BB45-C4F0-5F5FD1999D2E}"/>
              </a:ext>
            </a:extLst>
          </p:cNvPr>
          <p:cNvSpPr>
            <a:spLocks noGrp="1"/>
          </p:cNvSpPr>
          <p:nvPr>
            <p:ph type="sldNum" sz="quarter" idx="12"/>
          </p:nvPr>
        </p:nvSpPr>
        <p:spPr/>
        <p:txBody>
          <a:bodyPr/>
          <a:lstStyle/>
          <a:p>
            <a:pPr>
              <a:defRPr/>
            </a:pPr>
            <a:fld id="{B12562F3-4A2F-4E07-B7D3-3E764FB0DEC6}" type="slidenum">
              <a:rPr lang="en-US" altLang="ja-JP" smtClean="0"/>
              <a:pPr>
                <a:defRPr/>
              </a:pPr>
              <a:t>9</a:t>
            </a:fld>
            <a:endParaRPr lang="en-US" altLang="ja-JP" dirty="0"/>
          </a:p>
        </p:txBody>
      </p:sp>
      <p:sp>
        <p:nvSpPr>
          <p:cNvPr id="4" name="日付プレースホルダー 3">
            <a:extLst>
              <a:ext uri="{FF2B5EF4-FFF2-40B4-BE49-F238E27FC236}">
                <a16:creationId xmlns:a16="http://schemas.microsoft.com/office/drawing/2014/main" id="{37875EE8-8130-17C9-C892-B0C7E67FF0F0}"/>
              </a:ext>
            </a:extLst>
          </p:cNvPr>
          <p:cNvSpPr>
            <a:spLocks noGrp="1"/>
          </p:cNvSpPr>
          <p:nvPr>
            <p:ph type="dt" sz="half" idx="10"/>
          </p:nvPr>
        </p:nvSpPr>
        <p:spPr>
          <a:xfrm>
            <a:off x="6555784" y="6596063"/>
            <a:ext cx="2192930" cy="261937"/>
          </a:xfrm>
        </p:spPr>
        <p:txBody>
          <a:bodyPr/>
          <a:lstStyle/>
          <a:p>
            <a:pPr>
              <a:defRPr/>
            </a:pPr>
            <a:r>
              <a:rPr lang="en-US" altLang="ja-JP" dirty="0"/>
              <a:t>Feb/14/2023</a:t>
            </a:r>
          </a:p>
        </p:txBody>
      </p:sp>
      <p:sp>
        <p:nvSpPr>
          <p:cNvPr id="10" name="コンテンツ プレースホルダー 2">
            <a:extLst>
              <a:ext uri="{FF2B5EF4-FFF2-40B4-BE49-F238E27FC236}">
                <a16:creationId xmlns:a16="http://schemas.microsoft.com/office/drawing/2014/main" id="{D73DE2C8-AD99-C6B7-2001-0FA7506897DA}"/>
              </a:ext>
            </a:extLst>
          </p:cNvPr>
          <p:cNvSpPr txBox="1">
            <a:spLocks/>
          </p:cNvSpPr>
          <p:nvPr/>
        </p:nvSpPr>
        <p:spPr bwMode="auto">
          <a:xfrm>
            <a:off x="1162292" y="5732941"/>
            <a:ext cx="6808304" cy="442989"/>
          </a:xfrm>
          <a:prstGeom prst="rect">
            <a:avLst/>
          </a:prstGeom>
          <a:noFill/>
          <a:ln w="12700">
            <a:solidFill>
              <a:srgbClr val="C00000"/>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ea"/>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ea"/>
                <a:ea typeface="+mn-ea"/>
              </a:defRPr>
            </a:lvl2pPr>
            <a:lvl3pPr marL="1143000" indent="-228600" algn="l" rtl="0" eaLnBrk="1" fontAlgn="base" hangingPunct="1">
              <a:spcBef>
                <a:spcPct val="20000"/>
              </a:spcBef>
              <a:spcAft>
                <a:spcPct val="0"/>
              </a:spcAft>
              <a:buChar char="•"/>
              <a:defRPr kumimoji="1" sz="2400">
                <a:solidFill>
                  <a:schemeClr val="tx1"/>
                </a:solidFill>
                <a:latin typeface="+mn-ea"/>
                <a:ea typeface="+mn-ea"/>
              </a:defRPr>
            </a:lvl3pPr>
            <a:lvl4pPr marL="1600200" indent="-228600" algn="l" rtl="0" eaLnBrk="1" fontAlgn="base" hangingPunct="1">
              <a:spcBef>
                <a:spcPct val="20000"/>
              </a:spcBef>
              <a:spcAft>
                <a:spcPct val="0"/>
              </a:spcAft>
              <a:buChar char="–"/>
              <a:defRPr kumimoji="1" sz="2000">
                <a:solidFill>
                  <a:schemeClr val="tx1"/>
                </a:solidFill>
                <a:latin typeface="+mn-ea"/>
                <a:ea typeface="+mn-ea"/>
              </a:defRPr>
            </a:lvl4pPr>
            <a:lvl5pPr marL="2057400" indent="-228600" algn="l" rtl="0" eaLnBrk="1" fontAlgn="base" hangingPunct="1">
              <a:spcBef>
                <a:spcPct val="20000"/>
              </a:spcBef>
              <a:spcAft>
                <a:spcPct val="0"/>
              </a:spcAft>
              <a:buChar char="»"/>
              <a:defRPr kumimoji="1" sz="2000">
                <a:solidFill>
                  <a:schemeClr val="tx1"/>
                </a:solidFill>
                <a:latin typeface="+mn-ea"/>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gn="ctr">
              <a:buNone/>
            </a:pPr>
            <a:r>
              <a:rPr lang="ja-JP" altLang="en-US" sz="2400" kern="0"/>
              <a:t>この例を</a:t>
            </a:r>
            <a:r>
              <a:rPr lang="en-US" altLang="ja-JP" sz="2400" kern="0" dirty="0" err="1"/>
              <a:t>JCompaths</a:t>
            </a:r>
            <a:r>
              <a:rPr lang="ja-JP" altLang="en-US" sz="2400" kern="0"/>
              <a:t>で可視化する（次ページ）</a:t>
            </a:r>
            <a:endParaRPr lang="en-US" altLang="ja-JP" sz="2400" kern="0" dirty="0"/>
          </a:p>
        </p:txBody>
      </p:sp>
      <p:pic>
        <p:nvPicPr>
          <p:cNvPr id="8" name="コンテンツ プレースホルダー 6" descr="タイムライン&#10;&#10;自動的に生成された説明">
            <a:extLst>
              <a:ext uri="{FF2B5EF4-FFF2-40B4-BE49-F238E27FC236}">
                <a16:creationId xmlns:a16="http://schemas.microsoft.com/office/drawing/2014/main" id="{122D2968-FDF1-FBEF-3017-09DF770DF2F4}"/>
              </a:ext>
            </a:extLst>
          </p:cNvPr>
          <p:cNvPicPr>
            <a:picLocks noChangeAspect="1"/>
          </p:cNvPicPr>
          <p:nvPr/>
        </p:nvPicPr>
        <p:blipFill rotWithShape="1">
          <a:blip r:embed="rId3">
            <a:extLst>
              <a:ext uri="{28A0092B-C50C-407E-A947-70E740481C1C}">
                <a14:useLocalDpi xmlns:a14="http://schemas.microsoft.com/office/drawing/2010/main" val="0"/>
              </a:ext>
            </a:extLst>
          </a:blip>
          <a:srcRect t="18267" r="11056" b="23663"/>
          <a:stretch/>
        </p:blipFill>
        <p:spPr bwMode="auto">
          <a:xfrm>
            <a:off x="457200" y="2759286"/>
            <a:ext cx="6481351" cy="2151281"/>
          </a:xfrm>
          <a:prstGeom prst="rect">
            <a:avLst/>
          </a:prstGeom>
          <a:noFill/>
          <a:ln w="9525">
            <a:solidFill>
              <a:schemeClr val="bg2"/>
            </a:solidFill>
            <a:miter lim="800000"/>
            <a:headEnd/>
            <a:tailEnd/>
          </a:ln>
          <a:effectLst/>
        </p:spPr>
      </p:pic>
      <p:cxnSp>
        <p:nvCxnSpPr>
          <p:cNvPr id="11" name="直線コネクタ 10">
            <a:extLst>
              <a:ext uri="{FF2B5EF4-FFF2-40B4-BE49-F238E27FC236}">
                <a16:creationId xmlns:a16="http://schemas.microsoft.com/office/drawing/2014/main" id="{37D81CD4-53ED-9966-4C1E-005526C7B54D}"/>
              </a:ext>
            </a:extLst>
          </p:cNvPr>
          <p:cNvCxnSpPr>
            <a:cxnSpLocks/>
            <a:stCxn id="31" idx="3"/>
          </p:cNvCxnSpPr>
          <p:nvPr/>
        </p:nvCxnSpPr>
        <p:spPr>
          <a:xfrm flipV="1">
            <a:off x="3748691" y="2696521"/>
            <a:ext cx="2341689" cy="1466932"/>
          </a:xfrm>
          <a:prstGeom prst="line">
            <a:avLst/>
          </a:prstGeom>
          <a:ln w="28575">
            <a:solidFill>
              <a:srgbClr val="FFAA00"/>
            </a:solidFill>
            <a:prstDash val="sysDash"/>
          </a:ln>
        </p:spPr>
        <p:style>
          <a:lnRef idx="1">
            <a:schemeClr val="accent1"/>
          </a:lnRef>
          <a:fillRef idx="0">
            <a:schemeClr val="accent1"/>
          </a:fillRef>
          <a:effectRef idx="0">
            <a:schemeClr val="accent1"/>
          </a:effectRef>
          <a:fontRef idx="minor">
            <a:schemeClr val="tx1"/>
          </a:fontRef>
        </p:style>
      </p:cxnSp>
      <p:pic>
        <p:nvPicPr>
          <p:cNvPr id="12" name="図 11" descr="テーブル が含まれている画像&#10;&#10;自動的に生成された説明">
            <a:extLst>
              <a:ext uri="{FF2B5EF4-FFF2-40B4-BE49-F238E27FC236}">
                <a16:creationId xmlns:a16="http://schemas.microsoft.com/office/drawing/2014/main" id="{FA4934CB-49D8-3B4B-A7E1-A597356829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8154" y="3847850"/>
            <a:ext cx="1150938" cy="1644197"/>
          </a:xfrm>
          <a:prstGeom prst="rect">
            <a:avLst/>
          </a:prstGeom>
          <a:ln w="28575">
            <a:solidFill>
              <a:schemeClr val="accent2"/>
            </a:solidFill>
          </a:ln>
        </p:spPr>
      </p:pic>
      <p:pic>
        <p:nvPicPr>
          <p:cNvPr id="13" name="図 12" descr="テーブル&#10;&#10;中程度の精度で自動的に生成された説明">
            <a:extLst>
              <a:ext uri="{FF2B5EF4-FFF2-40B4-BE49-F238E27FC236}">
                <a16:creationId xmlns:a16="http://schemas.microsoft.com/office/drawing/2014/main" id="{B635CFB9-62E8-6A95-BA3F-A2425D0546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4116" y="2285154"/>
            <a:ext cx="2582684" cy="3205297"/>
          </a:xfrm>
          <a:prstGeom prst="rect">
            <a:avLst/>
          </a:prstGeom>
          <a:ln w="28575">
            <a:solidFill>
              <a:srgbClr val="FFAA00"/>
            </a:solidFill>
          </a:ln>
        </p:spPr>
      </p:pic>
      <p:sp>
        <p:nvSpPr>
          <p:cNvPr id="16" name="正方形/長方形 15">
            <a:extLst>
              <a:ext uri="{FF2B5EF4-FFF2-40B4-BE49-F238E27FC236}">
                <a16:creationId xmlns:a16="http://schemas.microsoft.com/office/drawing/2014/main" id="{0FA4D3D6-C964-9936-4197-C92892CAE8D6}"/>
              </a:ext>
            </a:extLst>
          </p:cNvPr>
          <p:cNvSpPr/>
          <p:nvPr/>
        </p:nvSpPr>
        <p:spPr>
          <a:xfrm>
            <a:off x="4988710" y="4996586"/>
            <a:ext cx="521966" cy="165155"/>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00000"/>
              </a:solidFill>
            </a:endParaRPr>
          </a:p>
        </p:txBody>
      </p:sp>
      <p:cxnSp>
        <p:nvCxnSpPr>
          <p:cNvPr id="18" name="直線矢印コネクタ 17">
            <a:extLst>
              <a:ext uri="{FF2B5EF4-FFF2-40B4-BE49-F238E27FC236}">
                <a16:creationId xmlns:a16="http://schemas.microsoft.com/office/drawing/2014/main" id="{B78871D6-C933-D5F2-9858-FC1A4EE12B84}"/>
              </a:ext>
            </a:extLst>
          </p:cNvPr>
          <p:cNvCxnSpPr>
            <a:cxnSpLocks/>
            <a:stCxn id="16" idx="3"/>
          </p:cNvCxnSpPr>
          <p:nvPr/>
        </p:nvCxnSpPr>
        <p:spPr>
          <a:xfrm flipV="1">
            <a:off x="5510676" y="3315640"/>
            <a:ext cx="2021315" cy="176352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F4E5D1B6-D0A1-5650-1688-CABA685A717D}"/>
              </a:ext>
            </a:extLst>
          </p:cNvPr>
          <p:cNvCxnSpPr>
            <a:cxnSpLocks/>
            <a:stCxn id="16" idx="3"/>
          </p:cNvCxnSpPr>
          <p:nvPr/>
        </p:nvCxnSpPr>
        <p:spPr>
          <a:xfrm flipV="1">
            <a:off x="5510676" y="4938436"/>
            <a:ext cx="800172" cy="14072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4006481D-1907-7E7E-3853-670EFD230346}"/>
              </a:ext>
            </a:extLst>
          </p:cNvPr>
          <p:cNvCxnSpPr>
            <a:cxnSpLocks/>
          </p:cNvCxnSpPr>
          <p:nvPr/>
        </p:nvCxnSpPr>
        <p:spPr>
          <a:xfrm flipV="1">
            <a:off x="5510676" y="3183755"/>
            <a:ext cx="814561" cy="189540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D4EB1887-F6A7-4B93-D5ED-3119E1ACD470}"/>
              </a:ext>
            </a:extLst>
          </p:cNvPr>
          <p:cNvSpPr txBox="1"/>
          <p:nvPr/>
        </p:nvSpPr>
        <p:spPr>
          <a:xfrm>
            <a:off x="6416015" y="3794247"/>
            <a:ext cx="2021314" cy="1015663"/>
          </a:xfrm>
          <a:prstGeom prst="rect">
            <a:avLst/>
          </a:prstGeom>
          <a:solidFill>
            <a:schemeClr val="bg1"/>
          </a:solidFill>
          <a:ln>
            <a:noFill/>
          </a:ln>
        </p:spPr>
        <p:txBody>
          <a:bodyPr wrap="square" rtlCol="0">
            <a:spAutoFit/>
          </a:bodyPr>
          <a:lstStyle/>
          <a:p>
            <a:r>
              <a:rPr lang="en-US" altLang="ja-JP" sz="2000" dirty="0">
                <a:solidFill>
                  <a:srgbClr val="C00000"/>
                </a:solidFill>
                <a:latin typeface="+mn-ea"/>
                <a:ea typeface="+mn-ea"/>
              </a:rPr>
              <a:t>2. </a:t>
            </a:r>
            <a:r>
              <a:rPr kumimoji="1" lang="ja-JP" altLang="en-US" sz="2000">
                <a:solidFill>
                  <a:srgbClr val="C00000"/>
                </a:solidFill>
                <a:latin typeface="+mn-ea"/>
                <a:ea typeface="+mn-ea"/>
              </a:rPr>
              <a:t>どの値に</a:t>
            </a:r>
            <a:br>
              <a:rPr kumimoji="1" lang="en-US" altLang="ja-JP" sz="2000" dirty="0">
                <a:solidFill>
                  <a:srgbClr val="C00000"/>
                </a:solidFill>
                <a:latin typeface="+mn-ea"/>
                <a:ea typeface="+mn-ea"/>
              </a:rPr>
            </a:br>
            <a:r>
              <a:rPr kumimoji="1" lang="ja-JP" altLang="en-US" sz="2000">
                <a:solidFill>
                  <a:srgbClr val="C00000"/>
                </a:solidFill>
                <a:latin typeface="+mn-ea"/>
                <a:ea typeface="+mn-ea"/>
              </a:rPr>
              <a:t>依存しているか</a:t>
            </a:r>
            <a:br>
              <a:rPr kumimoji="1" lang="en-US" altLang="ja-JP" sz="2000" dirty="0">
                <a:solidFill>
                  <a:srgbClr val="C00000"/>
                </a:solidFill>
                <a:latin typeface="+mn-ea"/>
                <a:ea typeface="+mn-ea"/>
              </a:rPr>
            </a:br>
            <a:r>
              <a:rPr kumimoji="1" lang="ja-JP" altLang="en-US" sz="2000">
                <a:solidFill>
                  <a:srgbClr val="C00000"/>
                </a:solidFill>
                <a:latin typeface="+mn-ea"/>
                <a:ea typeface="+mn-ea"/>
              </a:rPr>
              <a:t>わからない</a:t>
            </a:r>
          </a:p>
        </p:txBody>
      </p:sp>
      <p:sp>
        <p:nvSpPr>
          <p:cNvPr id="26" name="テキスト ボックス 25">
            <a:extLst>
              <a:ext uri="{FF2B5EF4-FFF2-40B4-BE49-F238E27FC236}">
                <a16:creationId xmlns:a16="http://schemas.microsoft.com/office/drawing/2014/main" id="{314DBBBA-8F62-FFE9-B3BE-A50C1203C77E}"/>
              </a:ext>
            </a:extLst>
          </p:cNvPr>
          <p:cNvSpPr txBox="1"/>
          <p:nvPr/>
        </p:nvSpPr>
        <p:spPr>
          <a:xfrm>
            <a:off x="3268717" y="5032030"/>
            <a:ext cx="1705604" cy="400110"/>
          </a:xfrm>
          <a:prstGeom prst="rect">
            <a:avLst/>
          </a:prstGeom>
          <a:solidFill>
            <a:schemeClr val="bg1"/>
          </a:solidFill>
          <a:ln>
            <a:noFill/>
          </a:ln>
        </p:spPr>
        <p:txBody>
          <a:bodyPr wrap="square" rtlCol="0">
            <a:spAutoFit/>
          </a:bodyPr>
          <a:lstStyle/>
          <a:p>
            <a:r>
              <a:rPr kumimoji="1" lang="en-US" altLang="ja-JP" sz="2000" dirty="0">
                <a:solidFill>
                  <a:srgbClr val="C00000"/>
                </a:solidFill>
                <a:latin typeface="+mn-ea"/>
                <a:ea typeface="+mn-ea"/>
              </a:rPr>
              <a:t>1. </a:t>
            </a:r>
            <a:r>
              <a:rPr kumimoji="1" lang="ja-JP" altLang="en-US" sz="2000">
                <a:solidFill>
                  <a:srgbClr val="C00000"/>
                </a:solidFill>
                <a:latin typeface="+mn-ea"/>
                <a:ea typeface="+mn-ea"/>
              </a:rPr>
              <a:t>差分を発見</a:t>
            </a:r>
            <a:endParaRPr kumimoji="1" lang="en-US" altLang="ja-JP" sz="2000" dirty="0">
              <a:solidFill>
                <a:srgbClr val="C00000"/>
              </a:solidFill>
              <a:latin typeface="+mn-ea"/>
              <a:ea typeface="+mn-ea"/>
            </a:endParaRPr>
          </a:p>
        </p:txBody>
      </p:sp>
      <p:sp>
        <p:nvSpPr>
          <p:cNvPr id="27" name="テキスト ボックス 26">
            <a:extLst>
              <a:ext uri="{FF2B5EF4-FFF2-40B4-BE49-F238E27FC236}">
                <a16:creationId xmlns:a16="http://schemas.microsoft.com/office/drawing/2014/main" id="{9CF89B75-6CA7-4787-F049-5EB37CC451DB}"/>
              </a:ext>
            </a:extLst>
          </p:cNvPr>
          <p:cNvSpPr txBox="1"/>
          <p:nvPr/>
        </p:nvSpPr>
        <p:spPr>
          <a:xfrm>
            <a:off x="6376930" y="3171050"/>
            <a:ext cx="266554" cy="461665"/>
          </a:xfrm>
          <a:prstGeom prst="rect">
            <a:avLst/>
          </a:prstGeom>
          <a:noFill/>
        </p:spPr>
        <p:txBody>
          <a:bodyPr wrap="square" rtlCol="0">
            <a:spAutoFit/>
          </a:bodyPr>
          <a:lstStyle/>
          <a:p>
            <a:pPr algn="ctr"/>
            <a:r>
              <a:rPr lang="en-US" altLang="ja-JP" dirty="0">
                <a:solidFill>
                  <a:srgbClr val="C00000"/>
                </a:solidFill>
              </a:rPr>
              <a:t>?</a:t>
            </a:r>
            <a:endParaRPr kumimoji="1" lang="en-US" altLang="ja-JP" dirty="0">
              <a:solidFill>
                <a:srgbClr val="C00000"/>
              </a:solidFill>
            </a:endParaRPr>
          </a:p>
        </p:txBody>
      </p:sp>
      <p:cxnSp>
        <p:nvCxnSpPr>
          <p:cNvPr id="29" name="直線コネクタ 28">
            <a:extLst>
              <a:ext uri="{FF2B5EF4-FFF2-40B4-BE49-F238E27FC236}">
                <a16:creationId xmlns:a16="http://schemas.microsoft.com/office/drawing/2014/main" id="{0BD11834-8E4F-A43F-E988-83F5F7325B62}"/>
              </a:ext>
            </a:extLst>
          </p:cNvPr>
          <p:cNvCxnSpPr>
            <a:cxnSpLocks/>
            <a:stCxn id="30" idx="3"/>
            <a:endCxn id="12" idx="1"/>
          </p:cNvCxnSpPr>
          <p:nvPr/>
        </p:nvCxnSpPr>
        <p:spPr>
          <a:xfrm>
            <a:off x="3674100" y="4593362"/>
            <a:ext cx="1194054" cy="76587"/>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4255B9D7-C789-C6B5-6397-096039A8EC5E}"/>
              </a:ext>
            </a:extLst>
          </p:cNvPr>
          <p:cNvSpPr/>
          <p:nvPr/>
        </p:nvSpPr>
        <p:spPr>
          <a:xfrm>
            <a:off x="3468280" y="4455096"/>
            <a:ext cx="205820" cy="27653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5C978285-FF55-ACA5-52A5-E6AA49B94730}"/>
              </a:ext>
            </a:extLst>
          </p:cNvPr>
          <p:cNvSpPr/>
          <p:nvPr/>
        </p:nvSpPr>
        <p:spPr>
          <a:xfrm>
            <a:off x="3024963" y="4025187"/>
            <a:ext cx="723728" cy="276531"/>
          </a:xfrm>
          <a:prstGeom prst="rect">
            <a:avLst/>
          </a:prstGeom>
          <a:noFill/>
          <a:ln w="76200">
            <a:solidFill>
              <a:srgbClr val="FFA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09461806"/>
      </p:ext>
    </p:extLst>
  </p:cSld>
  <p:clrMapOvr>
    <a:masterClrMapping/>
  </p:clrMapOvr>
</p:sld>
</file>

<file path=ppt/theme/theme1.xml><?xml version="1.0" encoding="utf-8"?>
<a:theme xmlns:a="http://schemas.openxmlformats.org/drawingml/2006/main" name="Sel-CoolMetal-white-BIZUDP-4-3">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2">
      <a:majorFont>
        <a:latin typeface="Arial"/>
        <a:ea typeface="BIZ UDPゴシック"/>
        <a:cs typeface=""/>
      </a:majorFont>
      <a:minorFont>
        <a:latin typeface="Arial"/>
        <a:ea typeface="BIZ UD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el-CoolMetal-white-BIZUDP-4-3" id="{AC618545-B774-4E0B-B1BF-B056EACEA12D}" vid="{AF307B06-4A4C-49C1-9F08-27BD83801A6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Sel-CoolMetal-white-BIZUDP-4-3</Template>
  <TotalTime>26748</TotalTime>
  <Words>4156</Words>
  <Application>Microsoft Macintosh PowerPoint</Application>
  <PresentationFormat>画面に合わせる (4:3)</PresentationFormat>
  <Paragraphs>589</Paragraphs>
  <Slides>31</Slides>
  <Notes>23</Notes>
  <HiddenSlides>12</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31</vt:i4>
      </vt:variant>
    </vt:vector>
  </HeadingPairs>
  <TitlesOfParts>
    <vt:vector size="39" baseType="lpstr">
      <vt:lpstr>BIZ UDPゴシック</vt:lpstr>
      <vt:lpstr>NotoSansJP</vt:lpstr>
      <vt:lpstr>游ゴシック</vt:lpstr>
      <vt:lpstr>Arial</vt:lpstr>
      <vt:lpstr>Courier New</vt:lpstr>
      <vt:lpstr>Tahoma</vt:lpstr>
      <vt:lpstr>Wingdings</vt:lpstr>
      <vt:lpstr>Sel-CoolMetal-white-BIZUDP-4-3</vt:lpstr>
      <vt:lpstr>ソースコードの変更前後における メソッドの実行の変化を可視化するツール</vt:lpstr>
      <vt:lpstr>背景</vt:lpstr>
      <vt:lpstr>先行研究</vt:lpstr>
      <vt:lpstr>didiffff の問題点</vt:lpstr>
      <vt:lpstr>提案手法</vt:lpstr>
      <vt:lpstr>複数回呼ばれるメソッドへの対応</vt:lpstr>
      <vt:lpstr>for, whileなどのループへの対応 (1/2)</vt:lpstr>
      <vt:lpstr>for, whileなどのループへの対応 (2/2)</vt:lpstr>
      <vt:lpstr>didiffff の問題点 (再掲)</vt:lpstr>
      <vt:lpstr>JCompathsの使用例</vt:lpstr>
      <vt:lpstr>評価実験</vt:lpstr>
      <vt:lpstr>タスクの概要</vt:lpstr>
      <vt:lpstr>結果：タスクの所要時間</vt:lpstr>
      <vt:lpstr>結果：タスクの点数</vt:lpstr>
      <vt:lpstr>タスクの結果に対する考察</vt:lpstr>
      <vt:lpstr>アンケートの概要</vt:lpstr>
      <vt:lpstr>結果：SUSのスコア</vt:lpstr>
      <vt:lpstr>結果：自由記述</vt:lpstr>
      <vt:lpstr>まとめと今後の課題</vt:lpstr>
      <vt:lpstr>PowerPoint プレゼンテーション</vt:lpstr>
      <vt:lpstr>処理の流れ</vt:lpstr>
      <vt:lpstr>ビューアの全体図</vt:lpstr>
      <vt:lpstr>ファイルの選択</vt:lpstr>
      <vt:lpstr>メソッドの選択</vt:lpstr>
      <vt:lpstr>その他の改良点</vt:lpstr>
      <vt:lpstr>記述のフォーマット</vt:lpstr>
      <vt:lpstr>平均値と中央値</vt:lpstr>
      <vt:lpstr>タスクの所要時間</vt:lpstr>
      <vt:lpstr>タスクの点数</vt:lpstr>
      <vt:lpstr>SUSのスコア</vt:lpstr>
      <vt:lpstr>実用上の課題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2回のプログラム実行における変化を より詳細に可視化する手法の提案</dc:title>
  <dc:creator>橋本　悠樹</dc:creator>
  <cp:lastModifiedBy>橋本　悠樹</cp:lastModifiedBy>
  <cp:revision>98</cp:revision>
  <cp:lastPrinted>2023-02-10T03:51:44Z</cp:lastPrinted>
  <dcterms:created xsi:type="dcterms:W3CDTF">2022-11-28T08:14:23Z</dcterms:created>
  <dcterms:modified xsi:type="dcterms:W3CDTF">2023-02-13T16:50:51Z</dcterms:modified>
</cp:coreProperties>
</file>