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Lst>
  <p:notesMasterIdLst>
    <p:notesMasterId r:id="rId60"/>
  </p:notesMasterIdLst>
  <p:sldIdLst>
    <p:sldId id="256" r:id="rId2"/>
    <p:sldId id="257" r:id="rId3"/>
    <p:sldId id="332" r:id="rId4"/>
    <p:sldId id="261" r:id="rId5"/>
    <p:sldId id="264" r:id="rId6"/>
    <p:sldId id="282" r:id="rId7"/>
    <p:sldId id="301" r:id="rId8"/>
    <p:sldId id="297" r:id="rId9"/>
    <p:sldId id="299" r:id="rId10"/>
    <p:sldId id="300" r:id="rId11"/>
    <p:sldId id="302" r:id="rId12"/>
    <p:sldId id="303" r:id="rId13"/>
    <p:sldId id="304" r:id="rId14"/>
    <p:sldId id="288" r:id="rId15"/>
    <p:sldId id="259" r:id="rId16"/>
    <p:sldId id="314" r:id="rId17"/>
    <p:sldId id="290" r:id="rId18"/>
    <p:sldId id="331" r:id="rId19"/>
    <p:sldId id="268" r:id="rId20"/>
    <p:sldId id="272" r:id="rId21"/>
    <p:sldId id="333" r:id="rId22"/>
    <p:sldId id="334" r:id="rId23"/>
    <p:sldId id="276" r:id="rId24"/>
    <p:sldId id="278" r:id="rId25"/>
    <p:sldId id="330" r:id="rId26"/>
    <p:sldId id="335" r:id="rId27"/>
    <p:sldId id="281" r:id="rId28"/>
    <p:sldId id="279" r:id="rId29"/>
    <p:sldId id="258" r:id="rId30"/>
    <p:sldId id="296" r:id="rId31"/>
    <p:sldId id="298" r:id="rId32"/>
    <p:sldId id="275" r:id="rId33"/>
    <p:sldId id="305" r:id="rId34"/>
    <p:sldId id="267" r:id="rId35"/>
    <p:sldId id="306" r:id="rId36"/>
    <p:sldId id="307" r:id="rId37"/>
    <p:sldId id="308" r:id="rId38"/>
    <p:sldId id="289" r:id="rId39"/>
    <p:sldId id="284" r:id="rId40"/>
    <p:sldId id="273" r:id="rId41"/>
    <p:sldId id="320" r:id="rId42"/>
    <p:sldId id="321" r:id="rId43"/>
    <p:sldId id="322" r:id="rId44"/>
    <p:sldId id="323" r:id="rId45"/>
    <p:sldId id="324" r:id="rId46"/>
    <p:sldId id="266" r:id="rId47"/>
    <p:sldId id="292" r:id="rId48"/>
    <p:sldId id="291" r:id="rId49"/>
    <p:sldId id="318" r:id="rId50"/>
    <p:sldId id="325" r:id="rId51"/>
    <p:sldId id="326" r:id="rId52"/>
    <p:sldId id="293" r:id="rId53"/>
    <p:sldId id="270" r:id="rId54"/>
    <p:sldId id="319" r:id="rId55"/>
    <p:sldId id="328" r:id="rId56"/>
    <p:sldId id="327" r:id="rId57"/>
    <p:sldId id="329" r:id="rId58"/>
    <p:sldId id="295" r:id="rId59"/>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3DCE4F-4DD1-AFF8-9640-DD1889431FD9}" name="HAMAMOTO Nagi" initials="" userId="S::u971296f@ecs.osaka-u.ac.jp::dd6262ee-37a5-488b-b167-e0cf886c8b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24272C"/>
    <a:srgbClr val="FE6207"/>
    <a:srgbClr val="FFFFFF"/>
    <a:srgbClr val="CB500E"/>
    <a:srgbClr val="808486"/>
    <a:srgbClr val="CBDDED"/>
    <a:srgbClr val="1E77B4"/>
    <a:srgbClr val="FFD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82656"/>
  </p:normalViewPr>
  <p:slideViewPr>
    <p:cSldViewPr snapToGrid="0">
      <p:cViewPr>
        <p:scale>
          <a:sx n="94" d="100"/>
          <a:sy n="94" d="100"/>
        </p:scale>
        <p:origin x="1056" y="88"/>
      </p:cViewPr>
      <p:guideLst/>
    </p:cSldViewPr>
  </p:slid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9613625971651"/>
          <c:y val="3.7003366071014079E-2"/>
          <c:w val="0.87293449931412892"/>
          <c:h val="0.73794510038351868"/>
        </c:manualLayout>
      </c:layout>
      <c:barChart>
        <c:barDir val="col"/>
        <c:grouping val="clustered"/>
        <c:varyColors val="0"/>
        <c:ser>
          <c:idx val="0"/>
          <c:order val="0"/>
          <c:tx>
            <c:strRef>
              <c:f>Sheet5!$B$1</c:f>
              <c:strCache>
                <c:ptCount val="1"/>
                <c:pt idx="0">
                  <c:v>初期スコア</c:v>
                </c:pt>
              </c:strCache>
            </c:strRef>
          </c:tx>
          <c:spPr>
            <a:solidFill>
              <a:schemeClr val="accent4">
                <a:lumMod val="75000"/>
              </a:schemeClr>
            </a:solidFill>
            <a:ln>
              <a:noFill/>
            </a:ln>
            <a:effectLst/>
          </c:spPr>
          <c:invertIfNegative val="0"/>
          <c:cat>
            <c:numRef>
              <c:f>Sheet5!$A$2:$A$21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Sheet5!$B$2:$B$21</c:f>
              <c:numCache>
                <c:formatCode>General</c:formatCode>
                <c:ptCount val="20"/>
                <c:pt idx="0">
                  <c:v>0.78900000000000003</c:v>
                </c:pt>
                <c:pt idx="1">
                  <c:v>0.66900000000000004</c:v>
                </c:pt>
                <c:pt idx="2">
                  <c:v>0.61899999999999999</c:v>
                </c:pt>
                <c:pt idx="3">
                  <c:v>0.622</c:v>
                </c:pt>
                <c:pt idx="4">
                  <c:v>0.68899999999999995</c:v>
                </c:pt>
                <c:pt idx="5">
                  <c:v>0.79200000000000004</c:v>
                </c:pt>
                <c:pt idx="6">
                  <c:v>0.75</c:v>
                </c:pt>
                <c:pt idx="7">
                  <c:v>0.70499999999999996</c:v>
                </c:pt>
                <c:pt idx="8">
                  <c:v>0.91300000000000003</c:v>
                </c:pt>
                <c:pt idx="9">
                  <c:v>0.45500000000000002</c:v>
                </c:pt>
                <c:pt idx="10">
                  <c:v>0.96499999999999997</c:v>
                </c:pt>
                <c:pt idx="11">
                  <c:v>0.51100000000000001</c:v>
                </c:pt>
                <c:pt idx="12">
                  <c:v>0.60499999999999998</c:v>
                </c:pt>
                <c:pt idx="13">
                  <c:v>0.59199999999999997</c:v>
                </c:pt>
                <c:pt idx="14">
                  <c:v>0.32800000000000001</c:v>
                </c:pt>
                <c:pt idx="15">
                  <c:v>0.41899999999999998</c:v>
                </c:pt>
                <c:pt idx="16">
                  <c:v>0.19800000000000001</c:v>
                </c:pt>
                <c:pt idx="17">
                  <c:v>0.191</c:v>
                </c:pt>
                <c:pt idx="18">
                  <c:v>0.85399999999999998</c:v>
                </c:pt>
                <c:pt idx="19">
                  <c:v>0.54800000000000004</c:v>
                </c:pt>
              </c:numCache>
            </c:numRef>
          </c:val>
          <c:extLst>
            <c:ext xmlns:c16="http://schemas.microsoft.com/office/drawing/2014/chart" uri="{C3380CC4-5D6E-409C-BE32-E72D297353CC}">
              <c16:uniqueId val="{00000000-2D83-B84B-B5F1-838DD6347B36}"/>
            </c:ext>
          </c:extLst>
        </c:ser>
        <c:ser>
          <c:idx val="1"/>
          <c:order val="1"/>
          <c:tx>
            <c:strRef>
              <c:f>Sheet5!$C$1</c:f>
              <c:strCache>
                <c:ptCount val="1"/>
                <c:pt idx="0">
                  <c:v>最終スコア</c:v>
                </c:pt>
              </c:strCache>
            </c:strRef>
          </c:tx>
          <c:spPr>
            <a:solidFill>
              <a:srgbClr val="FE6207"/>
            </a:solidFill>
            <a:ln>
              <a:noFill/>
            </a:ln>
            <a:effectLst/>
          </c:spPr>
          <c:invertIfNegative val="0"/>
          <c:cat>
            <c:numRef>
              <c:f>Sheet5!$A$2:$A$21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Sheet5!$C$2:$C$21</c:f>
              <c:numCache>
                <c:formatCode>General</c:formatCode>
                <c:ptCount val="20"/>
                <c:pt idx="0">
                  <c:v>0.78900000000000003</c:v>
                </c:pt>
                <c:pt idx="1">
                  <c:v>0.61599999999999999</c:v>
                </c:pt>
                <c:pt idx="2">
                  <c:v>0.61899999999999999</c:v>
                </c:pt>
                <c:pt idx="3">
                  <c:v>0.65700000000000003</c:v>
                </c:pt>
                <c:pt idx="4">
                  <c:v>0.69699999999999995</c:v>
                </c:pt>
                <c:pt idx="5">
                  <c:v>1</c:v>
                </c:pt>
                <c:pt idx="6">
                  <c:v>0.92900000000000005</c:v>
                </c:pt>
                <c:pt idx="7">
                  <c:v>0.98</c:v>
                </c:pt>
                <c:pt idx="8">
                  <c:v>0.95499999999999996</c:v>
                </c:pt>
                <c:pt idx="9">
                  <c:v>0.48299999999999998</c:v>
                </c:pt>
                <c:pt idx="10">
                  <c:v>0.98</c:v>
                </c:pt>
                <c:pt idx="11">
                  <c:v>0.56299999999999994</c:v>
                </c:pt>
                <c:pt idx="12">
                  <c:v>0.64</c:v>
                </c:pt>
                <c:pt idx="13">
                  <c:v>0.70199999999999996</c:v>
                </c:pt>
                <c:pt idx="14">
                  <c:v>0.32800000000000001</c:v>
                </c:pt>
                <c:pt idx="15">
                  <c:v>0.51900000000000002</c:v>
                </c:pt>
                <c:pt idx="16">
                  <c:v>0.254</c:v>
                </c:pt>
                <c:pt idx="17">
                  <c:v>0.41499999999999998</c:v>
                </c:pt>
                <c:pt idx="18">
                  <c:v>0.85499999999999998</c:v>
                </c:pt>
                <c:pt idx="19">
                  <c:v>0.54800000000000004</c:v>
                </c:pt>
              </c:numCache>
            </c:numRef>
          </c:val>
          <c:extLst>
            <c:ext xmlns:c16="http://schemas.microsoft.com/office/drawing/2014/chart" uri="{C3380CC4-5D6E-409C-BE32-E72D297353CC}">
              <c16:uniqueId val="{00000001-2D83-B84B-B5F1-838DD6347B36}"/>
            </c:ext>
          </c:extLst>
        </c:ser>
        <c:dLbls>
          <c:showLegendKey val="0"/>
          <c:showVal val="0"/>
          <c:showCatName val="0"/>
          <c:showSerName val="0"/>
          <c:showPercent val="0"/>
          <c:showBubbleSize val="0"/>
        </c:dLbls>
        <c:gapWidth val="78"/>
        <c:axId val="1526946352"/>
        <c:axId val="1801528112"/>
      </c:barChart>
      <c:catAx>
        <c:axId val="15269463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altLang="en-US" sz="1800" b="1">
                    <a:solidFill>
                      <a:schemeClr val="tx1"/>
                    </a:solidFill>
                  </a:rPr>
                  <a:t>クラス</a:t>
                </a:r>
                <a:r>
                  <a:rPr lang="en-US" altLang="ja-JP" sz="1800" b="1" dirty="0">
                    <a:solidFill>
                      <a:schemeClr val="tx1"/>
                    </a:solidFill>
                  </a:rPr>
                  <a:t>ID</a:t>
                </a:r>
                <a:endParaRPr lang="ja-JP" altLang="en-US" sz="1800" b="1">
                  <a:solidFill>
                    <a:schemeClr val="tx1"/>
                  </a:solidFill>
                </a:endParaRPr>
              </a:p>
            </c:rich>
          </c:tx>
          <c:layout>
            <c:manualLayout>
              <c:xMode val="edge"/>
              <c:yMode val="edge"/>
              <c:x val="0.46128166438042983"/>
              <c:y val="0.845257447829156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801528112"/>
        <c:crosses val="autoZero"/>
        <c:auto val="1"/>
        <c:lblAlgn val="ctr"/>
        <c:lblOffset val="100"/>
        <c:noMultiLvlLbl val="0"/>
      </c:catAx>
      <c:valAx>
        <c:axId val="180152811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ltLang="ja-JP" sz="1800" b="1" dirty="0">
                    <a:solidFill>
                      <a:schemeClr val="tx1"/>
                    </a:solidFill>
                  </a:rPr>
                  <a:t>SBFL</a:t>
                </a:r>
                <a:r>
                  <a:rPr lang="ja-JP" altLang="en-US" sz="1800" b="1">
                    <a:solidFill>
                      <a:schemeClr val="tx1"/>
                    </a:solidFill>
                  </a:rPr>
                  <a:t>スコア</a:t>
                </a:r>
              </a:p>
            </c:rich>
          </c:tx>
          <c:layout>
            <c:manualLayout>
              <c:xMode val="edge"/>
              <c:yMode val="edge"/>
              <c:x val="1.4517604023776864E-3"/>
              <c:y val="0.3158206152099498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solidFill>
              <a:schemeClr val="bg1"/>
            </a:solidFill>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ja-JP"/>
          </a:p>
        </c:txPr>
        <c:crossAx val="1526946352"/>
        <c:crosses val="autoZero"/>
        <c:crossBetween val="between"/>
      </c:valAx>
      <c:spPr>
        <a:noFill/>
        <a:ln>
          <a:noFill/>
        </a:ln>
        <a:effectLst/>
      </c:spPr>
    </c:plotArea>
    <c:legend>
      <c:legendPos val="b"/>
      <c:layout>
        <c:manualLayout>
          <c:xMode val="edge"/>
          <c:yMode val="edge"/>
          <c:x val="0.33314837677183357"/>
          <c:y val="0.9409640580498615"/>
          <c:w val="0.36970267489711933"/>
          <c:h val="5.361965667409895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19208785295642"/>
          <c:y val="5.9592263957941809E-2"/>
          <c:w val="0.83540708545281406"/>
          <c:h val="0.79699828890547364"/>
        </c:manualLayout>
      </c:layout>
      <c:barChart>
        <c:barDir val="col"/>
        <c:grouping val="clustered"/>
        <c:varyColors val="0"/>
        <c:ser>
          <c:idx val="0"/>
          <c:order val="0"/>
          <c:spPr>
            <a:solidFill>
              <a:schemeClr val="accent4"/>
            </a:solidFill>
            <a:ln>
              <a:noFill/>
            </a:ln>
            <a:effectLst/>
          </c:spPr>
          <c:invertIfNegative val="0"/>
          <c:val>
            <c:numRef>
              <c:f>graph!$U$4:$U$23</c:f>
              <c:numCache>
                <c:formatCode>General</c:formatCode>
                <c:ptCount val="20"/>
                <c:pt idx="0">
                  <c:v>0</c:v>
                </c:pt>
                <c:pt idx="1">
                  <c:v>-5.2999999999999999E-2</c:v>
                </c:pt>
                <c:pt idx="2">
                  <c:v>0</c:v>
                </c:pt>
                <c:pt idx="3">
                  <c:v>3.5000000000000003E-2</c:v>
                </c:pt>
                <c:pt idx="4">
                  <c:v>8.0000000000000002E-3</c:v>
                </c:pt>
                <c:pt idx="5">
                  <c:v>0.20799999999999999</c:v>
                </c:pt>
                <c:pt idx="6">
                  <c:v>0.17899999999999999</c:v>
                </c:pt>
                <c:pt idx="7">
                  <c:v>0.27500000000000002</c:v>
                </c:pt>
                <c:pt idx="8">
                  <c:v>4.2000000000000003E-2</c:v>
                </c:pt>
                <c:pt idx="9">
                  <c:v>2.8000000000000001E-2</c:v>
                </c:pt>
                <c:pt idx="10">
                  <c:v>1.4999999999999999E-2</c:v>
                </c:pt>
                <c:pt idx="11">
                  <c:v>5.1999999999999998E-2</c:v>
                </c:pt>
                <c:pt idx="12">
                  <c:v>3.5000000000000003E-2</c:v>
                </c:pt>
                <c:pt idx="13">
                  <c:v>0.11</c:v>
                </c:pt>
                <c:pt idx="14">
                  <c:v>0</c:v>
                </c:pt>
                <c:pt idx="15">
                  <c:v>0.1</c:v>
                </c:pt>
                <c:pt idx="16">
                  <c:v>5.6000000000000001E-2</c:v>
                </c:pt>
                <c:pt idx="17">
                  <c:v>0.224</c:v>
                </c:pt>
                <c:pt idx="18">
                  <c:v>1E-3</c:v>
                </c:pt>
                <c:pt idx="19">
                  <c:v>0</c:v>
                </c:pt>
              </c:numCache>
            </c:numRef>
          </c:val>
          <c:extLst>
            <c:ext xmlns:c16="http://schemas.microsoft.com/office/drawing/2014/chart" uri="{C3380CC4-5D6E-409C-BE32-E72D297353CC}">
              <c16:uniqueId val="{00000000-A460-644D-A2CB-D2604D99E807}"/>
            </c:ext>
          </c:extLst>
        </c:ser>
        <c:dLbls>
          <c:showLegendKey val="0"/>
          <c:showVal val="0"/>
          <c:showCatName val="0"/>
          <c:showSerName val="0"/>
          <c:showPercent val="0"/>
          <c:showBubbleSize val="0"/>
        </c:dLbls>
        <c:gapWidth val="40"/>
        <c:overlap val="-27"/>
        <c:axId val="1849225216"/>
        <c:axId val="1839057664"/>
      </c:barChart>
      <c:catAx>
        <c:axId val="184922521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lumMod val="10000"/>
                      </a:schemeClr>
                    </a:solidFill>
                    <a:latin typeface="+mn-lt"/>
                    <a:ea typeface="+mn-ea"/>
                    <a:cs typeface="+mn-cs"/>
                  </a:defRPr>
                </a:pPr>
                <a:r>
                  <a:rPr lang="ja-JP" altLang="en-US" sz="1800" b="1">
                    <a:solidFill>
                      <a:schemeClr val="bg2">
                        <a:lumMod val="10000"/>
                      </a:schemeClr>
                    </a:solidFill>
                  </a:rPr>
                  <a:t>クラス</a:t>
                </a:r>
                <a:r>
                  <a:rPr lang="en-US" altLang="ja-JP" sz="1800" b="1" dirty="0">
                    <a:solidFill>
                      <a:schemeClr val="bg2">
                        <a:lumMod val="10000"/>
                      </a:schemeClr>
                    </a:solidFill>
                  </a:rPr>
                  <a:t>ID</a:t>
                </a:r>
                <a:endParaRPr lang="ja-JP" altLang="en-US" sz="1800" b="1">
                  <a:solidFill>
                    <a:schemeClr val="bg2">
                      <a:lumMod val="10000"/>
                    </a:schemeClr>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bg2">
                      <a:lumMod val="10000"/>
                    </a:schemeClr>
                  </a:solidFill>
                  <a:latin typeface="+mn-lt"/>
                  <a:ea typeface="+mn-ea"/>
                  <a:cs typeface="+mn-cs"/>
                </a:defRPr>
              </a:pPr>
              <a:endParaRPr lang="ja-JP"/>
            </a:p>
          </c:txPr>
        </c:title>
        <c:numFmt formatCode="General" sourceLinked="1"/>
        <c:majorTickMark val="none"/>
        <c:minorTickMark val="none"/>
        <c:tickLblPos val="low"/>
        <c:spPr>
          <a:noFill/>
          <a:ln w="12700" cap="flat" cmpd="sng" algn="ctr">
            <a:solidFill>
              <a:schemeClr val="bg2">
                <a:lumMod val="10000"/>
              </a:schemeClr>
            </a:solidFill>
            <a:round/>
          </a:ln>
          <a:effectLst/>
        </c:spPr>
        <c:txPr>
          <a:bodyPr rot="-60000000" spcFirstLastPara="1" vertOverflow="ellipsis" vert="horz" wrap="square" anchor="ctr" anchorCtr="1"/>
          <a:lstStyle/>
          <a:p>
            <a:pPr>
              <a:defRPr sz="1400" b="1" i="0" u="none" strike="noStrike" kern="1200" baseline="0">
                <a:solidFill>
                  <a:schemeClr val="bg1">
                    <a:lumMod val="10000"/>
                  </a:schemeClr>
                </a:solidFill>
                <a:latin typeface="+mn-lt"/>
                <a:ea typeface="+mn-ea"/>
                <a:cs typeface="+mn-cs"/>
              </a:defRPr>
            </a:pPr>
            <a:endParaRPr lang="ja-JP"/>
          </a:p>
        </c:txPr>
        <c:crossAx val="1839057664"/>
        <c:crosses val="autoZero"/>
        <c:auto val="1"/>
        <c:lblAlgn val="ctr"/>
        <c:lblOffset val="100"/>
        <c:noMultiLvlLbl val="0"/>
      </c:catAx>
      <c:valAx>
        <c:axId val="1839057664"/>
        <c:scaling>
          <c:orientation val="minMax"/>
        </c:scaling>
        <c:delete val="0"/>
        <c:axPos val="l"/>
        <c:majorGridlines>
          <c:spPr>
            <a:ln w="9525" cap="flat" cmpd="sng" algn="ctr">
              <a:solidFill>
                <a:schemeClr val="bg1">
                  <a:lumMod val="9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lumMod val="10000"/>
                      </a:schemeClr>
                    </a:solidFill>
                    <a:latin typeface="+mn-lt"/>
                    <a:ea typeface="+mn-ea"/>
                    <a:cs typeface="+mn-cs"/>
                  </a:defRPr>
                </a:pPr>
                <a:r>
                  <a:rPr lang="en-US" altLang="ja-JP" sz="1800" b="1" dirty="0">
                    <a:solidFill>
                      <a:schemeClr val="bg2">
                        <a:lumMod val="10000"/>
                      </a:schemeClr>
                    </a:solidFill>
                  </a:rPr>
                  <a:t>SBFL</a:t>
                </a:r>
                <a:r>
                  <a:rPr lang="ja-JP" altLang="en-US" sz="1800" b="1">
                    <a:solidFill>
                      <a:schemeClr val="bg2">
                        <a:lumMod val="10000"/>
                      </a:schemeClr>
                    </a:solidFill>
                  </a:rPr>
                  <a:t>スコアの変化量</a:t>
                </a:r>
              </a:p>
            </c:rich>
          </c:tx>
          <c:layout>
            <c:manualLayout>
              <c:xMode val="edge"/>
              <c:yMode val="edge"/>
              <c:x val="7.6819075712881019E-3"/>
              <c:y val="0.2591235783403818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lumMod val="10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10000"/>
                  </a:schemeClr>
                </a:solidFill>
                <a:latin typeface="+mn-lt"/>
                <a:ea typeface="+mn-ea"/>
                <a:cs typeface="+mn-cs"/>
              </a:defRPr>
            </a:pPr>
            <a:endParaRPr lang="ja-JP"/>
          </a:p>
        </c:txPr>
        <c:crossAx val="184922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8759F67-1A17-774A-B3C6-CE37CEAC5A1D}" type="datetimeFigureOut">
              <a:rPr kumimoji="1" lang="ja-JP" altLang="en-US" smtClean="0"/>
              <a:t>2025/2/9</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B958707-6139-0B4C-847E-F4382D84F88E}" type="slidenum">
              <a:rPr kumimoji="1" lang="ja-JP" altLang="en-US" smtClean="0"/>
              <a:t>‹#›</a:t>
            </a:fld>
            <a:endParaRPr kumimoji="1" lang="ja-JP" altLang="en-US"/>
          </a:p>
        </p:txBody>
      </p:sp>
    </p:spTree>
    <p:extLst>
      <p:ext uri="{BB962C8B-B14F-4D97-AF65-F5344CB8AC3E}">
        <p14:creationId xmlns:p14="http://schemas.microsoft.com/office/powerpoint/2010/main" val="66792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0</a:t>
            </a:fld>
            <a:endParaRPr kumimoji="1" lang="ja-JP" altLang="en-US"/>
          </a:p>
        </p:txBody>
      </p:sp>
    </p:spTree>
    <p:extLst>
      <p:ext uri="{BB962C8B-B14F-4D97-AF65-F5344CB8AC3E}">
        <p14:creationId xmlns:p14="http://schemas.microsoft.com/office/powerpoint/2010/main" val="199611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AB26-DBD0-FEE7-E73A-4282EDFAD4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820C88-6B1E-6B75-38AF-BA0F55E82F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FDAAE1-1D16-C8BF-1837-A1C17170441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883D1B9-12E6-AA53-C27D-0C322045A4A0}"/>
              </a:ext>
            </a:extLst>
          </p:cNvPr>
          <p:cNvSpPr>
            <a:spLocks noGrp="1"/>
          </p:cNvSpPr>
          <p:nvPr>
            <p:ph type="sldNum" sz="quarter" idx="5"/>
          </p:nvPr>
        </p:nvSpPr>
        <p:spPr/>
        <p:txBody>
          <a:bodyPr/>
          <a:lstStyle/>
          <a:p>
            <a:fld id="{AB958707-6139-0B4C-847E-F4382D84F88E}" type="slidenum">
              <a:rPr kumimoji="1" lang="ja-JP" altLang="en-US" smtClean="0"/>
              <a:t>10</a:t>
            </a:fld>
            <a:endParaRPr kumimoji="1" lang="ja-JP" altLang="en-US"/>
          </a:p>
        </p:txBody>
      </p:sp>
    </p:spTree>
    <p:extLst>
      <p:ext uri="{BB962C8B-B14F-4D97-AF65-F5344CB8AC3E}">
        <p14:creationId xmlns:p14="http://schemas.microsoft.com/office/powerpoint/2010/main" val="88638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7050-02A3-1814-AFF8-91E9F3B718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7259F2-11AB-8257-176D-01478ABFFC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F8B191-2156-FA88-2927-809AD7F6FDA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CE65D82-2F3A-1429-D0A3-8C23504B49F6}"/>
              </a:ext>
            </a:extLst>
          </p:cNvPr>
          <p:cNvSpPr>
            <a:spLocks noGrp="1"/>
          </p:cNvSpPr>
          <p:nvPr>
            <p:ph type="sldNum" sz="quarter" idx="5"/>
          </p:nvPr>
        </p:nvSpPr>
        <p:spPr/>
        <p:txBody>
          <a:bodyPr/>
          <a:lstStyle/>
          <a:p>
            <a:fld id="{AB958707-6139-0B4C-847E-F4382D84F88E}" type="slidenum">
              <a:rPr kumimoji="1" lang="ja-JP" altLang="en-US" smtClean="0"/>
              <a:t>11</a:t>
            </a:fld>
            <a:endParaRPr kumimoji="1" lang="ja-JP" altLang="en-US"/>
          </a:p>
        </p:txBody>
      </p:sp>
    </p:spTree>
    <p:extLst>
      <p:ext uri="{BB962C8B-B14F-4D97-AF65-F5344CB8AC3E}">
        <p14:creationId xmlns:p14="http://schemas.microsoft.com/office/powerpoint/2010/main" val="181977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464F9-D15C-0786-47A2-412803DB79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D915B62-AE09-D47F-A861-E081E9848E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54A1E6-30BC-729F-51C6-D49FAAFBC1C3}"/>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EAD87B49-3AD1-51F9-98E7-4DA52941FCAF}"/>
              </a:ext>
            </a:extLst>
          </p:cNvPr>
          <p:cNvSpPr>
            <a:spLocks noGrp="1"/>
          </p:cNvSpPr>
          <p:nvPr>
            <p:ph type="sldNum" sz="quarter" idx="5"/>
          </p:nvPr>
        </p:nvSpPr>
        <p:spPr/>
        <p:txBody>
          <a:bodyPr/>
          <a:lstStyle/>
          <a:p>
            <a:fld id="{AB958707-6139-0B4C-847E-F4382D84F88E}" type="slidenum">
              <a:rPr kumimoji="1" lang="ja-JP" altLang="en-US" smtClean="0"/>
              <a:t>12</a:t>
            </a:fld>
            <a:endParaRPr kumimoji="1" lang="ja-JP" altLang="en-US"/>
          </a:p>
        </p:txBody>
      </p:sp>
    </p:spTree>
    <p:extLst>
      <p:ext uri="{BB962C8B-B14F-4D97-AF65-F5344CB8AC3E}">
        <p14:creationId xmlns:p14="http://schemas.microsoft.com/office/powerpoint/2010/main" val="208638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FEFCD-B825-9C80-BA3E-5B2252545D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6C8E47-FEF1-F793-34CC-67C149888C4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5BCFC1-D5AA-CCDF-1FC6-57EDB3B2AA5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7346CA0-A838-5C66-D3D3-44F86D2E41C6}"/>
              </a:ext>
            </a:extLst>
          </p:cNvPr>
          <p:cNvSpPr>
            <a:spLocks noGrp="1"/>
          </p:cNvSpPr>
          <p:nvPr>
            <p:ph type="sldNum" sz="quarter" idx="5"/>
          </p:nvPr>
        </p:nvSpPr>
        <p:spPr/>
        <p:txBody>
          <a:bodyPr/>
          <a:lstStyle/>
          <a:p>
            <a:fld id="{AB958707-6139-0B4C-847E-F4382D84F88E}" type="slidenum">
              <a:rPr kumimoji="1" lang="ja-JP" altLang="en-US" smtClean="0"/>
              <a:t>13</a:t>
            </a:fld>
            <a:endParaRPr kumimoji="1" lang="ja-JP" altLang="en-US"/>
          </a:p>
        </p:txBody>
      </p:sp>
    </p:spTree>
    <p:extLst>
      <p:ext uri="{BB962C8B-B14F-4D97-AF65-F5344CB8AC3E}">
        <p14:creationId xmlns:p14="http://schemas.microsoft.com/office/powerpoint/2010/main" val="279589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まず対象</a:t>
            </a:r>
            <a:endParaRPr kumimoji="1" lang="en-US" altLang="ja-JP" dirty="0"/>
          </a:p>
          <a:p>
            <a:r>
              <a:rPr kumimoji="1" lang="ja-JP" altLang="en-US"/>
              <a:t>何個のソフトウェア？規模？</a:t>
            </a:r>
            <a:endParaRPr kumimoji="1" lang="en-US" altLang="ja-JP" dirty="0"/>
          </a:p>
          <a:p>
            <a:r>
              <a:rPr kumimoji="1" lang="ja-JP" altLang="en-US"/>
              <a:t>その後に条件</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14</a:t>
            </a:fld>
            <a:endParaRPr kumimoji="1" lang="ja-JP" altLang="en-US"/>
          </a:p>
        </p:txBody>
      </p:sp>
    </p:spTree>
    <p:extLst>
      <p:ext uri="{BB962C8B-B14F-4D97-AF65-F5344CB8AC3E}">
        <p14:creationId xmlns:p14="http://schemas.microsoft.com/office/powerpoint/2010/main" val="87872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C531-0425-4B16-0518-F4A4CA381D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5C8B8C-38B5-C84E-1857-AD588B3B46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823E07-EF61-DEC8-FA55-8805D0C8D21C}"/>
              </a:ext>
            </a:extLst>
          </p:cNvPr>
          <p:cNvSpPr>
            <a:spLocks noGrp="1"/>
          </p:cNvSpPr>
          <p:nvPr>
            <p:ph type="body" idx="1"/>
          </p:nvPr>
        </p:nvSpPr>
        <p:spPr/>
        <p:txBody>
          <a:bodyPr/>
          <a:lstStyle/>
          <a:p>
            <a:r>
              <a:rPr kumimoji="1" lang="ja-JP" altLang="en-US"/>
              <a:t>クラスファイルの</a:t>
            </a:r>
            <a:r>
              <a:rPr kumimoji="1" lang="en-US" altLang="ja-JP" dirty="0"/>
              <a:t>SBFL</a:t>
            </a:r>
            <a:r>
              <a:rPr kumimoji="1" lang="ja-JP" altLang="en-US"/>
              <a:t>スコアの変遷に関する結果。</a:t>
            </a:r>
            <a:endParaRPr kumimoji="1" lang="en-US" altLang="ja-JP" dirty="0"/>
          </a:p>
          <a:p>
            <a:r>
              <a:rPr kumimoji="1" lang="ja-JP" altLang="en-US"/>
              <a:t>スコアが上昇する傾向にあるが、</a:t>
            </a:r>
            <a:endParaRPr kumimoji="1" lang="en-US" altLang="ja-JP" dirty="0"/>
          </a:p>
          <a:p>
            <a:r>
              <a:rPr kumimoji="1" lang="en-US" altLang="ja-JP" dirty="0"/>
              <a:t>0.3</a:t>
            </a:r>
            <a:r>
              <a:rPr kumimoji="1" lang="ja-JP" altLang="en-US"/>
              <a:t>以上の変化は見られない</a:t>
            </a:r>
            <a:endParaRPr kumimoji="1" lang="en-US" altLang="ja-JP" dirty="0"/>
          </a:p>
          <a:p>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A5A8FADF-1DA9-0558-6BBA-B7768DA9CD5D}"/>
              </a:ext>
            </a:extLst>
          </p:cNvPr>
          <p:cNvSpPr>
            <a:spLocks noGrp="1"/>
          </p:cNvSpPr>
          <p:nvPr>
            <p:ph type="sldNum" sz="quarter" idx="5"/>
          </p:nvPr>
        </p:nvSpPr>
        <p:spPr/>
        <p:txBody>
          <a:bodyPr/>
          <a:lstStyle/>
          <a:p>
            <a:fld id="{AB958707-6139-0B4C-847E-F4382D84F88E}" type="slidenum">
              <a:rPr kumimoji="1" lang="ja-JP" altLang="en-US" smtClean="0"/>
              <a:t>17</a:t>
            </a:fld>
            <a:endParaRPr kumimoji="1" lang="ja-JP" altLang="en-US"/>
          </a:p>
        </p:txBody>
      </p:sp>
    </p:spTree>
    <p:extLst>
      <p:ext uri="{BB962C8B-B14F-4D97-AF65-F5344CB8AC3E}">
        <p14:creationId xmlns:p14="http://schemas.microsoft.com/office/powerpoint/2010/main" val="13410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18</a:t>
            </a:fld>
            <a:endParaRPr kumimoji="1" lang="ja-JP" altLang="en-US"/>
          </a:p>
        </p:txBody>
      </p:sp>
    </p:spTree>
    <p:extLst>
      <p:ext uri="{BB962C8B-B14F-4D97-AF65-F5344CB8AC3E}">
        <p14:creationId xmlns:p14="http://schemas.microsoft.com/office/powerpoint/2010/main" val="173097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274</a:t>
            </a:r>
            <a:r>
              <a:rPr kumimoji="1" lang="ja-JP" altLang="en-US"/>
              <a:t>の変更がどのくらいスコアを変化させるのかをヒストグラムで表現。変化なしは除外。</a:t>
            </a:r>
            <a:endParaRPr kumimoji="1" lang="en-US" altLang="ja-JP" dirty="0"/>
          </a:p>
          <a:p>
            <a:endParaRPr kumimoji="1" lang="en-US" altLang="ja-JP" dirty="0"/>
          </a:p>
          <a:p>
            <a:endParaRPr kumimoji="1" lang="en-US" altLang="ja-JP" dirty="0"/>
          </a:p>
          <a:p>
            <a:r>
              <a:rPr kumimoji="1" lang="ja-JP" altLang="en-US"/>
              <a:t>ボックスプロット？</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19</a:t>
            </a:fld>
            <a:endParaRPr kumimoji="1" lang="ja-JP" altLang="en-US"/>
          </a:p>
        </p:txBody>
      </p:sp>
    </p:spTree>
    <p:extLst>
      <p:ext uri="{BB962C8B-B14F-4D97-AF65-F5344CB8AC3E}">
        <p14:creationId xmlns:p14="http://schemas.microsoft.com/office/powerpoint/2010/main" val="3232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7A889-78CF-60F0-2726-79D63896B6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CC4B23-644C-5EF8-789F-503866ABFD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679AE3-1039-E5CB-FA79-FA7F39D70D88}"/>
              </a:ext>
            </a:extLst>
          </p:cNvPr>
          <p:cNvSpPr>
            <a:spLocks noGrp="1"/>
          </p:cNvSpPr>
          <p:nvPr>
            <p:ph type="body" idx="1"/>
          </p:nvPr>
        </p:nvSpPr>
        <p:spPr/>
        <p:txBody>
          <a:bodyPr/>
          <a:lstStyle/>
          <a:p>
            <a:r>
              <a:rPr kumimoji="1" lang="ja-JP" altLang="en-US"/>
              <a:t>箱ひげじゃなくていい</a:t>
            </a:r>
            <a:endParaRPr kumimoji="1" lang="en-US" altLang="ja-JP" dirty="0"/>
          </a:p>
        </p:txBody>
      </p:sp>
      <p:sp>
        <p:nvSpPr>
          <p:cNvPr id="4" name="スライド番号プレースホルダー 3">
            <a:extLst>
              <a:ext uri="{FF2B5EF4-FFF2-40B4-BE49-F238E27FC236}">
                <a16:creationId xmlns:a16="http://schemas.microsoft.com/office/drawing/2014/main" id="{7F549EA6-5514-2A38-1AA0-DE0A1A66B580}"/>
              </a:ext>
            </a:extLst>
          </p:cNvPr>
          <p:cNvSpPr>
            <a:spLocks noGrp="1"/>
          </p:cNvSpPr>
          <p:nvPr>
            <p:ph type="sldNum" sz="quarter" idx="5"/>
          </p:nvPr>
        </p:nvSpPr>
        <p:spPr/>
        <p:txBody>
          <a:bodyPr/>
          <a:lstStyle/>
          <a:p>
            <a:fld id="{AB958707-6139-0B4C-847E-F4382D84F88E}" type="slidenum">
              <a:rPr kumimoji="1" lang="ja-JP" altLang="en-US" smtClean="0"/>
              <a:t>20</a:t>
            </a:fld>
            <a:endParaRPr kumimoji="1" lang="ja-JP" altLang="en-US"/>
          </a:p>
        </p:txBody>
      </p:sp>
    </p:spTree>
    <p:extLst>
      <p:ext uri="{BB962C8B-B14F-4D97-AF65-F5344CB8AC3E}">
        <p14:creationId xmlns:p14="http://schemas.microsoft.com/office/powerpoint/2010/main" val="85997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4AE78-48DE-56D6-7C9F-104F491BA1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391C3E-8B3F-35CA-50DD-8EEC6FFD13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8261CD-D47A-D3B5-7C4C-7F6D33534E41}"/>
              </a:ext>
            </a:extLst>
          </p:cNvPr>
          <p:cNvSpPr>
            <a:spLocks noGrp="1"/>
          </p:cNvSpPr>
          <p:nvPr>
            <p:ph type="body" idx="1"/>
          </p:nvPr>
        </p:nvSpPr>
        <p:spPr/>
        <p:txBody>
          <a:bodyPr/>
          <a:lstStyle/>
          <a:p>
            <a:r>
              <a:rPr kumimoji="1" lang="ja-JP" altLang="en-US"/>
              <a:t>値のプロット</a:t>
            </a:r>
            <a:endParaRPr kumimoji="1" lang="en-US" altLang="ja-JP" dirty="0"/>
          </a:p>
        </p:txBody>
      </p:sp>
      <p:sp>
        <p:nvSpPr>
          <p:cNvPr id="4" name="スライド番号プレースホルダー 3">
            <a:extLst>
              <a:ext uri="{FF2B5EF4-FFF2-40B4-BE49-F238E27FC236}">
                <a16:creationId xmlns:a16="http://schemas.microsoft.com/office/drawing/2014/main" id="{ED91F11F-7CBC-FAF8-2B09-82C52F19C69C}"/>
              </a:ext>
            </a:extLst>
          </p:cNvPr>
          <p:cNvSpPr>
            <a:spLocks noGrp="1"/>
          </p:cNvSpPr>
          <p:nvPr>
            <p:ph type="sldNum" sz="quarter" idx="5"/>
          </p:nvPr>
        </p:nvSpPr>
        <p:spPr/>
        <p:txBody>
          <a:bodyPr/>
          <a:lstStyle/>
          <a:p>
            <a:fld id="{AB958707-6139-0B4C-847E-F4382D84F88E}" type="slidenum">
              <a:rPr kumimoji="1" lang="ja-JP" altLang="en-US" smtClean="0"/>
              <a:t>21</a:t>
            </a:fld>
            <a:endParaRPr kumimoji="1" lang="ja-JP" altLang="en-US"/>
          </a:p>
        </p:txBody>
      </p:sp>
    </p:spTree>
    <p:extLst>
      <p:ext uri="{BB962C8B-B14F-4D97-AF65-F5344CB8AC3E}">
        <p14:creationId xmlns:p14="http://schemas.microsoft.com/office/powerpoint/2010/main" val="178259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例が欲しい</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1</a:t>
            </a:fld>
            <a:endParaRPr kumimoji="1" lang="ja-JP" altLang="en-US"/>
          </a:p>
        </p:txBody>
      </p:sp>
    </p:spTree>
    <p:extLst>
      <p:ext uri="{BB962C8B-B14F-4D97-AF65-F5344CB8AC3E}">
        <p14:creationId xmlns:p14="http://schemas.microsoft.com/office/powerpoint/2010/main" val="647544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22</a:t>
            </a:fld>
            <a:endParaRPr kumimoji="1" lang="ja-JP" altLang="en-US"/>
          </a:p>
        </p:txBody>
      </p:sp>
    </p:spTree>
    <p:extLst>
      <p:ext uri="{BB962C8B-B14F-4D97-AF65-F5344CB8AC3E}">
        <p14:creationId xmlns:p14="http://schemas.microsoft.com/office/powerpoint/2010/main" val="3286860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与えやすい→上げやすい</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23</a:t>
            </a:fld>
            <a:endParaRPr kumimoji="1" lang="ja-JP" altLang="en-US"/>
          </a:p>
        </p:txBody>
      </p:sp>
    </p:spTree>
    <p:extLst>
      <p:ext uri="{BB962C8B-B14F-4D97-AF65-F5344CB8AC3E}">
        <p14:creationId xmlns:p14="http://schemas.microsoft.com/office/powerpoint/2010/main" val="3667973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6E083-FECE-A98A-2EDA-3C14FA3BE3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90E03B-F185-A640-6DFA-93FA672A49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DAD3A6-33B4-4DDE-A937-F33911EDF559}"/>
              </a:ext>
            </a:extLst>
          </p:cNvPr>
          <p:cNvSpPr>
            <a:spLocks noGrp="1"/>
          </p:cNvSpPr>
          <p:nvPr>
            <p:ph type="body" idx="1"/>
          </p:nvPr>
        </p:nvSpPr>
        <p:spPr/>
        <p:txBody>
          <a:bodyPr/>
          <a:lstStyle/>
          <a:p>
            <a:r>
              <a:rPr kumimoji="1" lang="ja-JP" altLang="en-US"/>
              <a:t>箱ひげじゃなくていい</a:t>
            </a:r>
            <a:endParaRPr kumimoji="1" lang="en-US" altLang="ja-JP" dirty="0"/>
          </a:p>
        </p:txBody>
      </p:sp>
      <p:sp>
        <p:nvSpPr>
          <p:cNvPr id="4" name="スライド番号プレースホルダー 3">
            <a:extLst>
              <a:ext uri="{FF2B5EF4-FFF2-40B4-BE49-F238E27FC236}">
                <a16:creationId xmlns:a16="http://schemas.microsoft.com/office/drawing/2014/main" id="{9B5891FC-83EB-D1E9-9C8D-2B9F2F3250F2}"/>
              </a:ext>
            </a:extLst>
          </p:cNvPr>
          <p:cNvSpPr>
            <a:spLocks noGrp="1"/>
          </p:cNvSpPr>
          <p:nvPr>
            <p:ph type="sldNum" sz="quarter" idx="5"/>
          </p:nvPr>
        </p:nvSpPr>
        <p:spPr/>
        <p:txBody>
          <a:bodyPr/>
          <a:lstStyle/>
          <a:p>
            <a:fld id="{AB958707-6139-0B4C-847E-F4382D84F88E}" type="slidenum">
              <a:rPr kumimoji="1" lang="ja-JP" altLang="en-US" smtClean="0"/>
              <a:t>27</a:t>
            </a:fld>
            <a:endParaRPr kumimoji="1" lang="ja-JP" altLang="en-US"/>
          </a:p>
        </p:txBody>
      </p:sp>
    </p:spTree>
    <p:extLst>
      <p:ext uri="{BB962C8B-B14F-4D97-AF65-F5344CB8AC3E}">
        <p14:creationId xmlns:p14="http://schemas.microsoft.com/office/powerpoint/2010/main" val="2071787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矢印いらない</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28</a:t>
            </a:fld>
            <a:endParaRPr kumimoji="1" lang="ja-JP" altLang="en-US"/>
          </a:p>
        </p:txBody>
      </p:sp>
    </p:spTree>
    <p:extLst>
      <p:ext uri="{BB962C8B-B14F-4D97-AF65-F5344CB8AC3E}">
        <p14:creationId xmlns:p14="http://schemas.microsoft.com/office/powerpoint/2010/main" val="395760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7044A-D774-7C39-2813-436244E37E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AFA388-A3BF-BF53-E265-FFD604FFDC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B6335C-7881-01EB-F000-EFB1AD07C04A}"/>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176EF2F7-ABFF-2C10-D617-494F305017B4}"/>
              </a:ext>
            </a:extLst>
          </p:cNvPr>
          <p:cNvSpPr>
            <a:spLocks noGrp="1"/>
          </p:cNvSpPr>
          <p:nvPr>
            <p:ph type="sldNum" sz="quarter" idx="5"/>
          </p:nvPr>
        </p:nvSpPr>
        <p:spPr/>
        <p:txBody>
          <a:bodyPr/>
          <a:lstStyle/>
          <a:p>
            <a:fld id="{AB958707-6139-0B4C-847E-F4382D84F88E}" type="slidenum">
              <a:rPr kumimoji="1" lang="ja-JP" altLang="en-US" smtClean="0"/>
              <a:t>29</a:t>
            </a:fld>
            <a:endParaRPr kumimoji="1" lang="ja-JP" altLang="en-US"/>
          </a:p>
        </p:txBody>
      </p:sp>
    </p:spTree>
    <p:extLst>
      <p:ext uri="{BB962C8B-B14F-4D97-AF65-F5344CB8AC3E}">
        <p14:creationId xmlns:p14="http://schemas.microsoft.com/office/powerpoint/2010/main" val="512066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FEC48-2DA1-D9D9-9286-100C889E89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C5E63F-ED61-3EA9-BD60-20C1C5047A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19327E-00A4-61A0-43D8-A7F436B6F042}"/>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388E36D0-C1AB-BF26-8412-BCD44BAE8B28}"/>
              </a:ext>
            </a:extLst>
          </p:cNvPr>
          <p:cNvSpPr>
            <a:spLocks noGrp="1"/>
          </p:cNvSpPr>
          <p:nvPr>
            <p:ph type="sldNum" sz="quarter" idx="5"/>
          </p:nvPr>
        </p:nvSpPr>
        <p:spPr/>
        <p:txBody>
          <a:bodyPr/>
          <a:lstStyle/>
          <a:p>
            <a:fld id="{AB958707-6139-0B4C-847E-F4382D84F88E}" type="slidenum">
              <a:rPr kumimoji="1" lang="ja-JP" altLang="en-US" smtClean="0"/>
              <a:t>30</a:t>
            </a:fld>
            <a:endParaRPr kumimoji="1" lang="ja-JP" altLang="en-US"/>
          </a:p>
        </p:txBody>
      </p:sp>
    </p:spTree>
    <p:extLst>
      <p:ext uri="{BB962C8B-B14F-4D97-AF65-F5344CB8AC3E}">
        <p14:creationId xmlns:p14="http://schemas.microsoft.com/office/powerpoint/2010/main" val="289114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31</a:t>
            </a:fld>
            <a:endParaRPr kumimoji="1" lang="ja-JP" altLang="en-US"/>
          </a:p>
        </p:txBody>
      </p:sp>
    </p:spTree>
    <p:extLst>
      <p:ext uri="{BB962C8B-B14F-4D97-AF65-F5344CB8AC3E}">
        <p14:creationId xmlns:p14="http://schemas.microsoft.com/office/powerpoint/2010/main" val="4001758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66282-9677-E5CE-37C0-FCF2781DF8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177FF3-6AA5-4375-5FC0-5745FBE4BAA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CF0A61-7023-AD83-2624-19C8F3D8CC88}"/>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3990B4B4-E2F3-0520-1AD4-9B337FDB0848}"/>
              </a:ext>
            </a:extLst>
          </p:cNvPr>
          <p:cNvSpPr>
            <a:spLocks noGrp="1"/>
          </p:cNvSpPr>
          <p:nvPr>
            <p:ph type="sldNum" sz="quarter" idx="5"/>
          </p:nvPr>
        </p:nvSpPr>
        <p:spPr/>
        <p:txBody>
          <a:bodyPr/>
          <a:lstStyle/>
          <a:p>
            <a:fld id="{AB958707-6139-0B4C-847E-F4382D84F88E}" type="slidenum">
              <a:rPr kumimoji="1" lang="ja-JP" altLang="en-US" smtClean="0"/>
              <a:t>32</a:t>
            </a:fld>
            <a:endParaRPr kumimoji="1" lang="ja-JP" altLang="en-US"/>
          </a:p>
        </p:txBody>
      </p:sp>
    </p:spTree>
    <p:extLst>
      <p:ext uri="{BB962C8B-B14F-4D97-AF65-F5344CB8AC3E}">
        <p14:creationId xmlns:p14="http://schemas.microsoft.com/office/powerpoint/2010/main" val="700408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クラスファイルの</a:t>
            </a:r>
            <a:r>
              <a:rPr kumimoji="1" lang="en-US" altLang="ja-JP" dirty="0"/>
              <a:t>SBFL</a:t>
            </a:r>
            <a:r>
              <a:rPr kumimoji="1" lang="ja-JP" altLang="en-US"/>
              <a:t>スコアの変遷に関する結果。</a:t>
            </a:r>
            <a:endParaRPr kumimoji="1" lang="en-US" altLang="ja-JP" dirty="0"/>
          </a:p>
          <a:p>
            <a:r>
              <a:rPr kumimoji="1" lang="ja-JP" altLang="en-US"/>
              <a:t>スコアが上昇する傾向にあるが、</a:t>
            </a:r>
            <a:endParaRPr kumimoji="1" lang="en-US" altLang="ja-JP" dirty="0"/>
          </a:p>
          <a:p>
            <a:r>
              <a:rPr kumimoji="1" lang="en-US" altLang="ja-JP" dirty="0"/>
              <a:t>0.3</a:t>
            </a:r>
            <a:r>
              <a:rPr kumimoji="1" lang="ja-JP" altLang="en-US"/>
              <a:t>以上の変化は見られない</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33</a:t>
            </a:fld>
            <a:endParaRPr kumimoji="1" lang="ja-JP" altLang="en-US"/>
          </a:p>
        </p:txBody>
      </p:sp>
    </p:spTree>
    <p:extLst>
      <p:ext uri="{BB962C8B-B14F-4D97-AF65-F5344CB8AC3E}">
        <p14:creationId xmlns:p14="http://schemas.microsoft.com/office/powerpoint/2010/main" val="2542007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DEA89-7844-4791-C1AB-49C637FCC4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32035C-FFC6-0A1A-027A-A48558B281E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72DC51-7EE1-B74D-B3E0-CA36D7424E2F}"/>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324568FF-93EB-F3CA-1C04-6DDEA056EC3D}"/>
              </a:ext>
            </a:extLst>
          </p:cNvPr>
          <p:cNvSpPr>
            <a:spLocks noGrp="1"/>
          </p:cNvSpPr>
          <p:nvPr>
            <p:ph type="sldNum" sz="quarter" idx="5"/>
          </p:nvPr>
        </p:nvSpPr>
        <p:spPr/>
        <p:txBody>
          <a:bodyPr/>
          <a:lstStyle/>
          <a:p>
            <a:fld id="{AB958707-6139-0B4C-847E-F4382D84F88E}" type="slidenum">
              <a:rPr kumimoji="1" lang="ja-JP" altLang="en-US" smtClean="0"/>
              <a:t>34</a:t>
            </a:fld>
            <a:endParaRPr kumimoji="1" lang="ja-JP" altLang="en-US"/>
          </a:p>
        </p:txBody>
      </p:sp>
    </p:spTree>
    <p:extLst>
      <p:ext uri="{BB962C8B-B14F-4D97-AF65-F5344CB8AC3E}">
        <p14:creationId xmlns:p14="http://schemas.microsoft.com/office/powerpoint/2010/main" val="49919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ここで疑惑値を入れたい</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2</a:t>
            </a:fld>
            <a:endParaRPr kumimoji="1" lang="ja-JP" altLang="en-US"/>
          </a:p>
        </p:txBody>
      </p:sp>
    </p:spTree>
    <p:extLst>
      <p:ext uri="{BB962C8B-B14F-4D97-AF65-F5344CB8AC3E}">
        <p14:creationId xmlns:p14="http://schemas.microsoft.com/office/powerpoint/2010/main" val="3180911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505E-B6CD-045E-9912-BDBF0D126D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5E2D50-E6AE-8B62-05EE-5AEFBF11F4A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4D33D8-7C85-DDFC-FF34-3BB6F01F38C7}"/>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EA1A9542-45C4-10F8-1E2E-065DC775C2C1}"/>
              </a:ext>
            </a:extLst>
          </p:cNvPr>
          <p:cNvSpPr>
            <a:spLocks noGrp="1"/>
          </p:cNvSpPr>
          <p:nvPr>
            <p:ph type="sldNum" sz="quarter" idx="5"/>
          </p:nvPr>
        </p:nvSpPr>
        <p:spPr/>
        <p:txBody>
          <a:bodyPr/>
          <a:lstStyle/>
          <a:p>
            <a:fld id="{AB958707-6139-0B4C-847E-F4382D84F88E}" type="slidenum">
              <a:rPr kumimoji="1" lang="ja-JP" altLang="en-US" smtClean="0"/>
              <a:t>35</a:t>
            </a:fld>
            <a:endParaRPr kumimoji="1" lang="ja-JP" altLang="en-US"/>
          </a:p>
        </p:txBody>
      </p:sp>
    </p:spTree>
    <p:extLst>
      <p:ext uri="{BB962C8B-B14F-4D97-AF65-F5344CB8AC3E}">
        <p14:creationId xmlns:p14="http://schemas.microsoft.com/office/powerpoint/2010/main" val="3759470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942A-A648-CD8D-0E0D-E2DD088D0C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DC0E46-A8C0-ED24-D51D-D8DFC630F9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CC0548-4594-FDCE-CBE3-A82A35F6F118}"/>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349D25A2-5959-B4A6-231A-76E860CC9F46}"/>
              </a:ext>
            </a:extLst>
          </p:cNvPr>
          <p:cNvSpPr>
            <a:spLocks noGrp="1"/>
          </p:cNvSpPr>
          <p:nvPr>
            <p:ph type="sldNum" sz="quarter" idx="5"/>
          </p:nvPr>
        </p:nvSpPr>
        <p:spPr/>
        <p:txBody>
          <a:bodyPr/>
          <a:lstStyle/>
          <a:p>
            <a:fld id="{AB958707-6139-0B4C-847E-F4382D84F88E}" type="slidenum">
              <a:rPr kumimoji="1" lang="ja-JP" altLang="en-US" smtClean="0"/>
              <a:t>36</a:t>
            </a:fld>
            <a:endParaRPr kumimoji="1" lang="ja-JP" altLang="en-US"/>
          </a:p>
        </p:txBody>
      </p:sp>
    </p:spTree>
    <p:extLst>
      <p:ext uri="{BB962C8B-B14F-4D97-AF65-F5344CB8AC3E}">
        <p14:creationId xmlns:p14="http://schemas.microsoft.com/office/powerpoint/2010/main" val="391092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A1591-5286-3708-BAE6-5667CE7568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B966A2-C7FE-28A2-8023-240752988E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B80BB5-AE5B-58FF-1576-D113958FF098}"/>
              </a:ext>
            </a:extLst>
          </p:cNvPr>
          <p:cNvSpPr>
            <a:spLocks noGrp="1"/>
          </p:cNvSpPr>
          <p:nvPr>
            <p:ph type="body" idx="1"/>
          </p:nvPr>
        </p:nvSpPr>
        <p:spPr/>
        <p:txBody>
          <a:bodyPr/>
          <a:lstStyle/>
          <a:p>
            <a:r>
              <a:rPr kumimoji="1" lang="ja-JP" altLang="en-US"/>
              <a:t>先ほど説明した先行研究の手法を用いて、ソースコード、またはテストコードがコミットで変更された段階での</a:t>
            </a:r>
            <a:r>
              <a:rPr kumimoji="1" lang="en-US" altLang="ja-JP" dirty="0"/>
              <a:t>SBFL</a:t>
            </a:r>
            <a:r>
              <a:rPr kumimoji="1" lang="ja-JP" altLang="en-US"/>
              <a:t>スコアをそれぞれ測定していく</a:t>
            </a:r>
            <a:r>
              <a:rPr kumimoji="1" lang="en-US" altLang="ja-JP" dirty="0"/>
              <a:t>.</a:t>
            </a:r>
          </a:p>
          <a:p>
            <a:endParaRPr kumimoji="1" lang="en-US" altLang="ja-JP" dirty="0"/>
          </a:p>
          <a:p>
            <a:r>
              <a:rPr kumimoji="1" lang="ja-JP" altLang="en-US"/>
              <a:t>黒枠は「</a:t>
            </a:r>
            <a:r>
              <a:rPr kumimoji="1" lang="en-US" altLang="ja-JP" dirty="0"/>
              <a:t>SBFL</a:t>
            </a:r>
            <a:r>
              <a:rPr kumimoji="1" lang="ja-JP" altLang="en-US"/>
              <a:t>スコア」</a:t>
            </a:r>
            <a:endParaRPr kumimoji="1" lang="en-US" altLang="ja-JP" dirty="0"/>
          </a:p>
          <a:p>
            <a:endParaRPr kumimoji="1" lang="en-US" altLang="ja-JP" dirty="0"/>
          </a:p>
          <a:p>
            <a:r>
              <a:rPr kumimoji="1" lang="ja-JP" altLang="en-US"/>
              <a:t>アニメーションで流れを</a:t>
            </a:r>
          </a:p>
        </p:txBody>
      </p:sp>
      <p:sp>
        <p:nvSpPr>
          <p:cNvPr id="4" name="スライド番号プレースホルダー 3">
            <a:extLst>
              <a:ext uri="{FF2B5EF4-FFF2-40B4-BE49-F238E27FC236}">
                <a16:creationId xmlns:a16="http://schemas.microsoft.com/office/drawing/2014/main" id="{C8741E34-94D1-4D48-0B1A-46C5F9417AE1}"/>
              </a:ext>
            </a:extLst>
          </p:cNvPr>
          <p:cNvSpPr>
            <a:spLocks noGrp="1"/>
          </p:cNvSpPr>
          <p:nvPr>
            <p:ph type="sldNum" sz="quarter" idx="5"/>
          </p:nvPr>
        </p:nvSpPr>
        <p:spPr/>
        <p:txBody>
          <a:bodyPr/>
          <a:lstStyle/>
          <a:p>
            <a:fld id="{AB958707-6139-0B4C-847E-F4382D84F88E}" type="slidenum">
              <a:rPr kumimoji="1" lang="ja-JP" altLang="en-US" smtClean="0"/>
              <a:t>37</a:t>
            </a:fld>
            <a:endParaRPr kumimoji="1" lang="ja-JP" altLang="en-US"/>
          </a:p>
        </p:txBody>
      </p:sp>
    </p:spTree>
    <p:extLst>
      <p:ext uri="{BB962C8B-B14F-4D97-AF65-F5344CB8AC3E}">
        <p14:creationId xmlns:p14="http://schemas.microsoft.com/office/powerpoint/2010/main" val="3792670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4C7D4-837D-2BE6-2DB8-E0A25DA48F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0C27A3-88D7-E36A-0091-B1D1A07C09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8F4C64-029F-49E8-C772-CD73C62DCE5D}"/>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010630DA-6D4E-4C36-AF0B-B24CF983427F}"/>
              </a:ext>
            </a:extLst>
          </p:cNvPr>
          <p:cNvSpPr>
            <a:spLocks noGrp="1"/>
          </p:cNvSpPr>
          <p:nvPr>
            <p:ph type="sldNum" sz="quarter" idx="5"/>
          </p:nvPr>
        </p:nvSpPr>
        <p:spPr/>
        <p:txBody>
          <a:bodyPr/>
          <a:lstStyle/>
          <a:p>
            <a:fld id="{AB958707-6139-0B4C-847E-F4382D84F88E}" type="slidenum">
              <a:rPr kumimoji="1" lang="ja-JP" altLang="en-US" smtClean="0"/>
              <a:t>38</a:t>
            </a:fld>
            <a:endParaRPr kumimoji="1" lang="ja-JP" altLang="en-US"/>
          </a:p>
        </p:txBody>
      </p:sp>
    </p:spTree>
    <p:extLst>
      <p:ext uri="{BB962C8B-B14F-4D97-AF65-F5344CB8AC3E}">
        <p14:creationId xmlns:p14="http://schemas.microsoft.com/office/powerpoint/2010/main" val="205527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10B8-D4C3-B431-7387-938D79FF7F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225B8C-4304-9DA3-70FB-00189ADA74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ED36441-F50C-C8B9-BEA2-2D4F28407901}"/>
              </a:ext>
            </a:extLst>
          </p:cNvPr>
          <p:cNvSpPr>
            <a:spLocks noGrp="1"/>
          </p:cNvSpPr>
          <p:nvPr>
            <p:ph type="body" idx="1"/>
          </p:nvPr>
        </p:nvSpPr>
        <p:spPr/>
        <p:txBody>
          <a:bodyPr/>
          <a:lstStyle/>
          <a:p>
            <a:r>
              <a:rPr kumimoji="1" lang="ja-JP" altLang="en-US"/>
              <a:t>１個</a:t>
            </a:r>
            <a:endParaRPr kumimoji="1" lang="en-US" altLang="ja-JP" dirty="0"/>
          </a:p>
          <a:p>
            <a:r>
              <a:rPr kumimoji="1" lang="ja-JP" altLang="en-US"/>
              <a:t>なくても？</a:t>
            </a:r>
            <a:endParaRPr kumimoji="1" lang="en-US" altLang="ja-JP" dirty="0"/>
          </a:p>
          <a:p>
            <a:r>
              <a:rPr kumimoji="1" lang="ja-JP" altLang="en-US"/>
              <a:t>進化？</a:t>
            </a:r>
          </a:p>
        </p:txBody>
      </p:sp>
      <p:sp>
        <p:nvSpPr>
          <p:cNvPr id="4" name="スライド番号プレースホルダー 3">
            <a:extLst>
              <a:ext uri="{FF2B5EF4-FFF2-40B4-BE49-F238E27FC236}">
                <a16:creationId xmlns:a16="http://schemas.microsoft.com/office/drawing/2014/main" id="{E6E504B8-8C61-5BA3-F0EC-42AA0AB0318C}"/>
              </a:ext>
            </a:extLst>
          </p:cNvPr>
          <p:cNvSpPr>
            <a:spLocks noGrp="1"/>
          </p:cNvSpPr>
          <p:nvPr>
            <p:ph type="sldNum" sz="quarter" idx="5"/>
          </p:nvPr>
        </p:nvSpPr>
        <p:spPr/>
        <p:txBody>
          <a:bodyPr/>
          <a:lstStyle/>
          <a:p>
            <a:fld id="{AB958707-6139-0B4C-847E-F4382D84F88E}" type="slidenum">
              <a:rPr kumimoji="1" lang="ja-JP" altLang="en-US" smtClean="0"/>
              <a:t>39</a:t>
            </a:fld>
            <a:endParaRPr kumimoji="1" lang="ja-JP" altLang="en-US"/>
          </a:p>
        </p:txBody>
      </p:sp>
    </p:spTree>
    <p:extLst>
      <p:ext uri="{BB962C8B-B14F-4D97-AF65-F5344CB8AC3E}">
        <p14:creationId xmlns:p14="http://schemas.microsoft.com/office/powerpoint/2010/main" val="3603426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0D510-FFE1-6C05-93A3-9C521F43B7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196F2D-3307-483C-00CB-AF3BA10E0C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5CD99A-9A34-00EE-F018-5D2D77852780}"/>
              </a:ext>
            </a:extLst>
          </p:cNvPr>
          <p:cNvSpPr>
            <a:spLocks noGrp="1"/>
          </p:cNvSpPr>
          <p:nvPr>
            <p:ph type="body" idx="1"/>
          </p:nvPr>
        </p:nvSpPr>
        <p:spPr/>
        <p:txBody>
          <a:bodyPr/>
          <a:lstStyle/>
          <a:p>
            <a:r>
              <a:rPr kumimoji="1" lang="ja-JP" altLang="en-US"/>
              <a:t>先ほど説明した先行研究の手法を用いて、ソースコード、またはテストコードがコミットで変更された段階での</a:t>
            </a:r>
            <a:r>
              <a:rPr kumimoji="1" lang="en-US" altLang="ja-JP" dirty="0"/>
              <a:t>SBFL</a:t>
            </a:r>
            <a:r>
              <a:rPr kumimoji="1" lang="ja-JP" altLang="en-US"/>
              <a:t>スコアをそれぞれ測定していく</a:t>
            </a:r>
            <a:r>
              <a:rPr kumimoji="1" lang="en-US" altLang="ja-JP" dirty="0"/>
              <a:t>.</a:t>
            </a:r>
          </a:p>
          <a:p>
            <a:endParaRPr kumimoji="1" lang="en-US" altLang="ja-JP" dirty="0"/>
          </a:p>
          <a:p>
            <a:r>
              <a:rPr kumimoji="1" lang="ja-JP" altLang="en-US"/>
              <a:t>黒枠は「</a:t>
            </a:r>
            <a:r>
              <a:rPr kumimoji="1" lang="en-US" altLang="ja-JP" dirty="0"/>
              <a:t>SBFL</a:t>
            </a:r>
            <a:r>
              <a:rPr kumimoji="1" lang="ja-JP" altLang="en-US"/>
              <a:t>スコア」</a:t>
            </a:r>
            <a:endParaRPr kumimoji="1" lang="en-US" altLang="ja-JP" dirty="0"/>
          </a:p>
          <a:p>
            <a:endParaRPr kumimoji="1" lang="en-US" altLang="ja-JP" dirty="0"/>
          </a:p>
          <a:p>
            <a:r>
              <a:rPr kumimoji="1" lang="ja-JP" altLang="en-US"/>
              <a:t>アニメーションで流れを</a:t>
            </a:r>
          </a:p>
        </p:txBody>
      </p:sp>
      <p:sp>
        <p:nvSpPr>
          <p:cNvPr id="4" name="スライド番号プレースホルダー 3">
            <a:extLst>
              <a:ext uri="{FF2B5EF4-FFF2-40B4-BE49-F238E27FC236}">
                <a16:creationId xmlns:a16="http://schemas.microsoft.com/office/drawing/2014/main" id="{56B1C8A1-10FF-AD3E-8B1F-EAF05FDB4873}"/>
              </a:ext>
            </a:extLst>
          </p:cNvPr>
          <p:cNvSpPr>
            <a:spLocks noGrp="1"/>
          </p:cNvSpPr>
          <p:nvPr>
            <p:ph type="sldNum" sz="quarter" idx="5"/>
          </p:nvPr>
        </p:nvSpPr>
        <p:spPr/>
        <p:txBody>
          <a:bodyPr/>
          <a:lstStyle/>
          <a:p>
            <a:fld id="{AB958707-6139-0B4C-847E-F4382D84F88E}" type="slidenum">
              <a:rPr kumimoji="1" lang="ja-JP" altLang="en-US" smtClean="0"/>
              <a:t>40</a:t>
            </a:fld>
            <a:endParaRPr kumimoji="1" lang="ja-JP" altLang="en-US"/>
          </a:p>
        </p:txBody>
      </p:sp>
    </p:spTree>
    <p:extLst>
      <p:ext uri="{BB962C8B-B14F-4D97-AF65-F5344CB8AC3E}">
        <p14:creationId xmlns:p14="http://schemas.microsoft.com/office/powerpoint/2010/main" val="4382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883F-FACD-6F96-74BD-9C890F02BC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092307-3DB1-2590-05EE-79C9E7279E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1316D0-8143-7D5D-7512-2E3984CF9EEA}"/>
              </a:ext>
            </a:extLst>
          </p:cNvPr>
          <p:cNvSpPr>
            <a:spLocks noGrp="1"/>
          </p:cNvSpPr>
          <p:nvPr>
            <p:ph type="body" idx="1"/>
          </p:nvPr>
        </p:nvSpPr>
        <p:spPr/>
        <p:txBody>
          <a:bodyPr/>
          <a:lstStyle/>
          <a:p>
            <a:r>
              <a:rPr kumimoji="1" lang="ja-JP" altLang="en-US"/>
              <a:t>先ほど説明した先行研究の手法を用いて、ソースコード、またはテストコードがコミットで変更された段階での</a:t>
            </a:r>
            <a:r>
              <a:rPr kumimoji="1" lang="en-US" altLang="ja-JP" dirty="0"/>
              <a:t>SBFL</a:t>
            </a:r>
            <a:r>
              <a:rPr kumimoji="1" lang="ja-JP" altLang="en-US"/>
              <a:t>スコアをそれぞれ測定していく</a:t>
            </a:r>
            <a:r>
              <a:rPr kumimoji="1" lang="en-US" altLang="ja-JP" dirty="0"/>
              <a:t>.</a:t>
            </a:r>
          </a:p>
          <a:p>
            <a:endParaRPr kumimoji="1" lang="en-US" altLang="ja-JP" dirty="0"/>
          </a:p>
          <a:p>
            <a:r>
              <a:rPr kumimoji="1" lang="ja-JP" altLang="en-US"/>
              <a:t>黒枠は「</a:t>
            </a:r>
            <a:r>
              <a:rPr kumimoji="1" lang="en-US" altLang="ja-JP" dirty="0"/>
              <a:t>SBFL</a:t>
            </a:r>
            <a:r>
              <a:rPr kumimoji="1" lang="ja-JP" altLang="en-US"/>
              <a:t>スコア」</a:t>
            </a:r>
            <a:endParaRPr kumimoji="1" lang="en-US" altLang="ja-JP" dirty="0"/>
          </a:p>
          <a:p>
            <a:endParaRPr kumimoji="1" lang="en-US" altLang="ja-JP" dirty="0"/>
          </a:p>
          <a:p>
            <a:r>
              <a:rPr kumimoji="1" lang="ja-JP" altLang="en-US"/>
              <a:t>アニメーションで流れを</a:t>
            </a:r>
          </a:p>
        </p:txBody>
      </p:sp>
      <p:sp>
        <p:nvSpPr>
          <p:cNvPr id="4" name="スライド番号プレースホルダー 3">
            <a:extLst>
              <a:ext uri="{FF2B5EF4-FFF2-40B4-BE49-F238E27FC236}">
                <a16:creationId xmlns:a16="http://schemas.microsoft.com/office/drawing/2014/main" id="{87E6F5D9-FF20-4B0D-E8C8-73D70BEBF8F5}"/>
              </a:ext>
            </a:extLst>
          </p:cNvPr>
          <p:cNvSpPr>
            <a:spLocks noGrp="1"/>
          </p:cNvSpPr>
          <p:nvPr>
            <p:ph type="sldNum" sz="quarter" idx="5"/>
          </p:nvPr>
        </p:nvSpPr>
        <p:spPr/>
        <p:txBody>
          <a:bodyPr/>
          <a:lstStyle/>
          <a:p>
            <a:fld id="{AB958707-6139-0B4C-847E-F4382D84F88E}" type="slidenum">
              <a:rPr kumimoji="1" lang="ja-JP" altLang="en-US" smtClean="0"/>
              <a:t>41</a:t>
            </a:fld>
            <a:endParaRPr kumimoji="1" lang="ja-JP" altLang="en-US"/>
          </a:p>
        </p:txBody>
      </p:sp>
    </p:spTree>
    <p:extLst>
      <p:ext uri="{BB962C8B-B14F-4D97-AF65-F5344CB8AC3E}">
        <p14:creationId xmlns:p14="http://schemas.microsoft.com/office/powerpoint/2010/main" val="440557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37B67-ADAE-FBFA-D284-F7FFF49F9C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ED1055-0B32-2289-6995-530ACE6143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121185-8F22-A5F9-ECED-4DF6887D6B16}"/>
              </a:ext>
            </a:extLst>
          </p:cNvPr>
          <p:cNvSpPr>
            <a:spLocks noGrp="1"/>
          </p:cNvSpPr>
          <p:nvPr>
            <p:ph type="body" idx="1"/>
          </p:nvPr>
        </p:nvSpPr>
        <p:spPr/>
        <p:txBody>
          <a:bodyPr/>
          <a:lstStyle/>
          <a:p>
            <a:r>
              <a:rPr kumimoji="1" lang="ja-JP" altLang="en-US"/>
              <a:t>先ほど説明した先行研究の手法を用いて、ソースコード、またはテストコードがコミットで変更された段階での</a:t>
            </a:r>
            <a:r>
              <a:rPr kumimoji="1" lang="en-US" altLang="ja-JP" dirty="0"/>
              <a:t>SBFL</a:t>
            </a:r>
            <a:r>
              <a:rPr kumimoji="1" lang="ja-JP" altLang="en-US"/>
              <a:t>スコアをそれぞれ測定していく</a:t>
            </a:r>
            <a:r>
              <a:rPr kumimoji="1" lang="en-US" altLang="ja-JP" dirty="0"/>
              <a:t>.</a:t>
            </a:r>
          </a:p>
          <a:p>
            <a:endParaRPr kumimoji="1" lang="en-US" altLang="ja-JP" dirty="0"/>
          </a:p>
          <a:p>
            <a:r>
              <a:rPr kumimoji="1" lang="ja-JP" altLang="en-US"/>
              <a:t>黒枠は「</a:t>
            </a:r>
            <a:r>
              <a:rPr kumimoji="1" lang="en-US" altLang="ja-JP" dirty="0"/>
              <a:t>SBFL</a:t>
            </a:r>
            <a:r>
              <a:rPr kumimoji="1" lang="ja-JP" altLang="en-US"/>
              <a:t>スコア」</a:t>
            </a:r>
            <a:endParaRPr kumimoji="1" lang="en-US" altLang="ja-JP" dirty="0"/>
          </a:p>
          <a:p>
            <a:endParaRPr kumimoji="1" lang="en-US" altLang="ja-JP" dirty="0"/>
          </a:p>
          <a:p>
            <a:r>
              <a:rPr kumimoji="1" lang="ja-JP" altLang="en-US"/>
              <a:t>アニメーションで流れを</a:t>
            </a:r>
          </a:p>
        </p:txBody>
      </p:sp>
      <p:sp>
        <p:nvSpPr>
          <p:cNvPr id="4" name="スライド番号プレースホルダー 3">
            <a:extLst>
              <a:ext uri="{FF2B5EF4-FFF2-40B4-BE49-F238E27FC236}">
                <a16:creationId xmlns:a16="http://schemas.microsoft.com/office/drawing/2014/main" id="{2D9BCD38-44E2-1322-B187-C9F42E1A2E4D}"/>
              </a:ext>
            </a:extLst>
          </p:cNvPr>
          <p:cNvSpPr>
            <a:spLocks noGrp="1"/>
          </p:cNvSpPr>
          <p:nvPr>
            <p:ph type="sldNum" sz="quarter" idx="5"/>
          </p:nvPr>
        </p:nvSpPr>
        <p:spPr/>
        <p:txBody>
          <a:bodyPr/>
          <a:lstStyle/>
          <a:p>
            <a:fld id="{AB958707-6139-0B4C-847E-F4382D84F88E}" type="slidenum">
              <a:rPr kumimoji="1" lang="ja-JP" altLang="en-US" smtClean="0"/>
              <a:t>42</a:t>
            </a:fld>
            <a:endParaRPr kumimoji="1" lang="ja-JP" altLang="en-US"/>
          </a:p>
        </p:txBody>
      </p:sp>
    </p:spTree>
    <p:extLst>
      <p:ext uri="{BB962C8B-B14F-4D97-AF65-F5344CB8AC3E}">
        <p14:creationId xmlns:p14="http://schemas.microsoft.com/office/powerpoint/2010/main" val="2806618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A4BC-9B3F-D9D6-824F-4586A105BA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0DB651-34E2-86FB-6FED-4D1DEA3A1D3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80DE39-7567-45D4-6029-ACC6E8B2F5F7}"/>
              </a:ext>
            </a:extLst>
          </p:cNvPr>
          <p:cNvSpPr>
            <a:spLocks noGrp="1"/>
          </p:cNvSpPr>
          <p:nvPr>
            <p:ph type="body" idx="1"/>
          </p:nvPr>
        </p:nvSpPr>
        <p:spPr/>
        <p:txBody>
          <a:bodyPr/>
          <a:lstStyle/>
          <a:p>
            <a:r>
              <a:rPr kumimoji="1" lang="ja-JP" altLang="en-US"/>
              <a:t>先ほど説明した先行研究の手法を用いて、ソースコード、またはテストコードがコミットで変更された段階での</a:t>
            </a:r>
            <a:r>
              <a:rPr kumimoji="1" lang="en-US" altLang="ja-JP" dirty="0"/>
              <a:t>SBFL</a:t>
            </a:r>
            <a:r>
              <a:rPr kumimoji="1" lang="ja-JP" altLang="en-US"/>
              <a:t>スコアをそれぞれ測定していく</a:t>
            </a:r>
            <a:r>
              <a:rPr kumimoji="1" lang="en-US" altLang="ja-JP" dirty="0"/>
              <a:t>.</a:t>
            </a:r>
          </a:p>
          <a:p>
            <a:endParaRPr kumimoji="1" lang="en-US" altLang="ja-JP" dirty="0"/>
          </a:p>
          <a:p>
            <a:r>
              <a:rPr kumimoji="1" lang="ja-JP" altLang="en-US"/>
              <a:t>黒枠は「</a:t>
            </a:r>
            <a:r>
              <a:rPr kumimoji="1" lang="en-US" altLang="ja-JP" dirty="0"/>
              <a:t>SBFL</a:t>
            </a:r>
            <a:r>
              <a:rPr kumimoji="1" lang="ja-JP" altLang="en-US"/>
              <a:t>スコア」</a:t>
            </a:r>
            <a:endParaRPr kumimoji="1" lang="en-US" altLang="ja-JP" dirty="0"/>
          </a:p>
          <a:p>
            <a:endParaRPr kumimoji="1" lang="en-US" altLang="ja-JP" dirty="0"/>
          </a:p>
          <a:p>
            <a:r>
              <a:rPr kumimoji="1" lang="ja-JP" altLang="en-US"/>
              <a:t>アニメーションで流れを</a:t>
            </a:r>
          </a:p>
        </p:txBody>
      </p:sp>
      <p:sp>
        <p:nvSpPr>
          <p:cNvPr id="4" name="スライド番号プレースホルダー 3">
            <a:extLst>
              <a:ext uri="{FF2B5EF4-FFF2-40B4-BE49-F238E27FC236}">
                <a16:creationId xmlns:a16="http://schemas.microsoft.com/office/drawing/2014/main" id="{A7CD938E-596C-11FD-6E3C-AC550A3CA32E}"/>
              </a:ext>
            </a:extLst>
          </p:cNvPr>
          <p:cNvSpPr>
            <a:spLocks noGrp="1"/>
          </p:cNvSpPr>
          <p:nvPr>
            <p:ph type="sldNum" sz="quarter" idx="5"/>
          </p:nvPr>
        </p:nvSpPr>
        <p:spPr/>
        <p:txBody>
          <a:bodyPr/>
          <a:lstStyle/>
          <a:p>
            <a:fld id="{AB958707-6139-0B4C-847E-F4382D84F88E}" type="slidenum">
              <a:rPr kumimoji="1" lang="ja-JP" altLang="en-US" smtClean="0"/>
              <a:t>43</a:t>
            </a:fld>
            <a:endParaRPr kumimoji="1" lang="ja-JP" altLang="en-US"/>
          </a:p>
        </p:txBody>
      </p:sp>
    </p:spTree>
    <p:extLst>
      <p:ext uri="{BB962C8B-B14F-4D97-AF65-F5344CB8AC3E}">
        <p14:creationId xmlns:p14="http://schemas.microsoft.com/office/powerpoint/2010/main" val="1364006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210E-461B-5598-FBD2-B1BC11353F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95A142-84DE-6C87-7B38-0B43D0B48E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9DD3A4-1795-92D5-61CA-E1B590C45FA2}"/>
              </a:ext>
            </a:extLst>
          </p:cNvPr>
          <p:cNvSpPr>
            <a:spLocks noGrp="1"/>
          </p:cNvSpPr>
          <p:nvPr>
            <p:ph type="body" idx="1"/>
          </p:nvPr>
        </p:nvSpPr>
        <p:spPr/>
        <p:txBody>
          <a:bodyPr/>
          <a:lstStyle/>
          <a:p>
            <a:r>
              <a:rPr kumimoji="1" lang="ja-JP" altLang="en-US"/>
              <a:t>先ほど説明した先行研究の手法を用いて、ソースコード、またはテストコードがコミットで変更された段階での</a:t>
            </a:r>
            <a:r>
              <a:rPr kumimoji="1" lang="en-US" altLang="ja-JP" dirty="0"/>
              <a:t>SBFL</a:t>
            </a:r>
            <a:r>
              <a:rPr kumimoji="1" lang="ja-JP" altLang="en-US"/>
              <a:t>スコアをそれぞれ測定していく</a:t>
            </a:r>
            <a:r>
              <a:rPr kumimoji="1" lang="en-US" altLang="ja-JP" dirty="0"/>
              <a:t>.</a:t>
            </a:r>
          </a:p>
          <a:p>
            <a:endParaRPr kumimoji="1" lang="en-US" altLang="ja-JP" dirty="0"/>
          </a:p>
          <a:p>
            <a:r>
              <a:rPr kumimoji="1" lang="ja-JP" altLang="en-US"/>
              <a:t>黒枠は「</a:t>
            </a:r>
            <a:r>
              <a:rPr kumimoji="1" lang="en-US" altLang="ja-JP" dirty="0"/>
              <a:t>SBFL</a:t>
            </a:r>
            <a:r>
              <a:rPr kumimoji="1" lang="ja-JP" altLang="en-US"/>
              <a:t>スコア」</a:t>
            </a:r>
            <a:endParaRPr kumimoji="1" lang="en-US" altLang="ja-JP" dirty="0"/>
          </a:p>
          <a:p>
            <a:endParaRPr kumimoji="1" lang="en-US" altLang="ja-JP" dirty="0"/>
          </a:p>
          <a:p>
            <a:r>
              <a:rPr kumimoji="1" lang="ja-JP" altLang="en-US"/>
              <a:t>アニメーションで流れを</a:t>
            </a:r>
          </a:p>
        </p:txBody>
      </p:sp>
      <p:sp>
        <p:nvSpPr>
          <p:cNvPr id="4" name="スライド番号プレースホルダー 3">
            <a:extLst>
              <a:ext uri="{FF2B5EF4-FFF2-40B4-BE49-F238E27FC236}">
                <a16:creationId xmlns:a16="http://schemas.microsoft.com/office/drawing/2014/main" id="{1A4AC97D-5CEE-203F-52B4-7DA7B6645D7B}"/>
              </a:ext>
            </a:extLst>
          </p:cNvPr>
          <p:cNvSpPr>
            <a:spLocks noGrp="1"/>
          </p:cNvSpPr>
          <p:nvPr>
            <p:ph type="sldNum" sz="quarter" idx="5"/>
          </p:nvPr>
        </p:nvSpPr>
        <p:spPr/>
        <p:txBody>
          <a:bodyPr/>
          <a:lstStyle/>
          <a:p>
            <a:fld id="{AB958707-6139-0B4C-847E-F4382D84F88E}" type="slidenum">
              <a:rPr kumimoji="1" lang="ja-JP" altLang="en-US" smtClean="0"/>
              <a:t>44</a:t>
            </a:fld>
            <a:endParaRPr kumimoji="1" lang="ja-JP" altLang="en-US"/>
          </a:p>
        </p:txBody>
      </p:sp>
    </p:spTree>
    <p:extLst>
      <p:ext uri="{BB962C8B-B14F-4D97-AF65-F5344CB8AC3E}">
        <p14:creationId xmlns:p14="http://schemas.microsoft.com/office/powerpoint/2010/main" val="12336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。消去</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3</a:t>
            </a:fld>
            <a:endParaRPr kumimoji="1" lang="ja-JP" altLang="en-US"/>
          </a:p>
        </p:txBody>
      </p:sp>
    </p:spTree>
    <p:extLst>
      <p:ext uri="{BB962C8B-B14F-4D97-AF65-F5344CB8AC3E}">
        <p14:creationId xmlns:p14="http://schemas.microsoft.com/office/powerpoint/2010/main" val="2111169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テスト環境に関する問題</a:t>
            </a:r>
            <a:endParaRPr kumimoji="1" lang="en-US" altLang="ja-JP" dirty="0"/>
          </a:p>
          <a:p>
            <a:endParaRPr kumimoji="1" lang="en-US" altLang="ja-JP" dirty="0"/>
          </a:p>
          <a:p>
            <a:r>
              <a:rPr kumimoji="1" lang="ja-JP" altLang="en-US"/>
              <a:t>なくてもいい？</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45</a:t>
            </a:fld>
            <a:endParaRPr kumimoji="1" lang="ja-JP" altLang="en-US"/>
          </a:p>
        </p:txBody>
      </p:sp>
    </p:spTree>
    <p:extLst>
      <p:ext uri="{BB962C8B-B14F-4D97-AF65-F5344CB8AC3E}">
        <p14:creationId xmlns:p14="http://schemas.microsoft.com/office/powerpoint/2010/main" val="134642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6CF8-2397-E509-0109-DA104817111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660918-E1A5-2D91-62E0-0E825BEC4C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5EC038-1DBA-E782-E087-C230C9DFBF58}"/>
              </a:ext>
            </a:extLst>
          </p:cNvPr>
          <p:cNvSpPr>
            <a:spLocks noGrp="1"/>
          </p:cNvSpPr>
          <p:nvPr>
            <p:ph type="body" idx="1"/>
          </p:nvPr>
        </p:nvSpPr>
        <p:spPr/>
        <p:txBody>
          <a:bodyPr/>
          <a:lstStyle/>
          <a:p>
            <a:r>
              <a:rPr kumimoji="1" lang="en-US" altLang="ja-JP" dirty="0"/>
              <a:t>282</a:t>
            </a:r>
            <a:r>
              <a:rPr kumimoji="1" lang="ja-JP" altLang="en-US"/>
              <a:t>の変更がどのくらいスコアを変化させるのかをヒストグラムで表現。変化なしは除外。</a:t>
            </a:r>
            <a:endParaRPr kumimoji="1" lang="en-US" altLang="ja-JP" dirty="0"/>
          </a:p>
          <a:p>
            <a:r>
              <a:rPr kumimoji="1" lang="ja-JP" altLang="en-US"/>
              <a:t>もう少ししっかり統計的に分析できたら</a:t>
            </a:r>
            <a:r>
              <a:rPr kumimoji="1" lang="en-US" altLang="ja-JP" dirty="0"/>
              <a:t>…</a:t>
            </a:r>
          </a:p>
          <a:p>
            <a:endParaRPr kumimoji="1" lang="en-US" altLang="ja-JP" dirty="0"/>
          </a:p>
          <a:p>
            <a:endParaRPr kumimoji="1" lang="en-US" altLang="ja-JP" dirty="0"/>
          </a:p>
          <a:p>
            <a:r>
              <a:rPr kumimoji="1" lang="ja-JP" altLang="en-US"/>
              <a:t>ボックスプロット？</a:t>
            </a:r>
          </a:p>
        </p:txBody>
      </p:sp>
      <p:sp>
        <p:nvSpPr>
          <p:cNvPr id="4" name="スライド番号プレースホルダー 3">
            <a:extLst>
              <a:ext uri="{FF2B5EF4-FFF2-40B4-BE49-F238E27FC236}">
                <a16:creationId xmlns:a16="http://schemas.microsoft.com/office/drawing/2014/main" id="{C3F41C03-6461-3E53-56C2-EAB3548BF5AC}"/>
              </a:ext>
            </a:extLst>
          </p:cNvPr>
          <p:cNvSpPr>
            <a:spLocks noGrp="1"/>
          </p:cNvSpPr>
          <p:nvPr>
            <p:ph type="sldNum" sz="quarter" idx="5"/>
          </p:nvPr>
        </p:nvSpPr>
        <p:spPr/>
        <p:txBody>
          <a:bodyPr/>
          <a:lstStyle/>
          <a:p>
            <a:fld id="{AB958707-6139-0B4C-847E-F4382D84F88E}" type="slidenum">
              <a:rPr kumimoji="1" lang="ja-JP" altLang="en-US" smtClean="0"/>
              <a:t>46</a:t>
            </a:fld>
            <a:endParaRPr kumimoji="1" lang="ja-JP" altLang="en-US"/>
          </a:p>
        </p:txBody>
      </p:sp>
    </p:spTree>
    <p:extLst>
      <p:ext uri="{BB962C8B-B14F-4D97-AF65-F5344CB8AC3E}">
        <p14:creationId xmlns:p14="http://schemas.microsoft.com/office/powerpoint/2010/main" val="2103877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EDD9-C171-9D8D-C489-D153E8DC2F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A59259-F442-EF1E-4273-772B244EBB4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3EB87D-CFC0-B7C1-3E5F-2792F308DBAD}"/>
              </a:ext>
            </a:extLst>
          </p:cNvPr>
          <p:cNvSpPr>
            <a:spLocks noGrp="1"/>
          </p:cNvSpPr>
          <p:nvPr>
            <p:ph type="body" idx="1"/>
          </p:nvPr>
        </p:nvSpPr>
        <p:spPr/>
        <p:txBody>
          <a:bodyPr/>
          <a:lstStyle/>
          <a:p>
            <a:r>
              <a:rPr kumimoji="1" lang="ja-JP" altLang="en-US"/>
              <a:t>クラスファイルの</a:t>
            </a:r>
            <a:r>
              <a:rPr kumimoji="1" lang="en-US" altLang="ja-JP" dirty="0"/>
              <a:t>SBFL</a:t>
            </a:r>
            <a:r>
              <a:rPr kumimoji="1" lang="ja-JP" altLang="en-US"/>
              <a:t>スコアの変遷に関する結果。</a:t>
            </a:r>
            <a:endParaRPr kumimoji="1" lang="en-US" altLang="ja-JP" dirty="0"/>
          </a:p>
          <a:p>
            <a:r>
              <a:rPr kumimoji="1" lang="ja-JP" altLang="en-US"/>
              <a:t>基本的には更新するにつれてスコアが上昇する傾向にあるが、</a:t>
            </a:r>
            <a:endParaRPr kumimoji="1" lang="en-US" altLang="ja-JP" dirty="0"/>
          </a:p>
          <a:p>
            <a:r>
              <a:rPr kumimoji="1" lang="en-US" altLang="ja-JP" dirty="0"/>
              <a:t>0.3</a:t>
            </a:r>
            <a:r>
              <a:rPr kumimoji="1" lang="ja-JP" altLang="en-US"/>
              <a:t>以上の変化は見られない</a:t>
            </a:r>
            <a:endParaRPr kumimoji="1" lang="en-US" altLang="ja-JP" dirty="0"/>
          </a:p>
          <a:p>
            <a:endParaRPr kumimoji="1" lang="en-US" altLang="ja-JP" dirty="0"/>
          </a:p>
          <a:p>
            <a:endParaRPr kumimoji="1" lang="en-US" altLang="ja-JP" dirty="0"/>
          </a:p>
          <a:p>
            <a:r>
              <a:rPr kumimoji="1" lang="ja-JP" altLang="en-US"/>
              <a:t>ボックスプロット？</a:t>
            </a:r>
            <a:endParaRPr kumimoji="1" lang="en-US" altLang="ja-JP" dirty="0"/>
          </a:p>
          <a:p>
            <a:endParaRPr kumimoji="1" lang="en-US" altLang="ja-JP" dirty="0"/>
          </a:p>
          <a:p>
            <a:r>
              <a:rPr kumimoji="1" lang="ja-JP" altLang="en-US"/>
              <a:t>最大最小だけでいい</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FDDE2AA8-AD91-922C-CD13-64C2BB45ED4F}"/>
              </a:ext>
            </a:extLst>
          </p:cNvPr>
          <p:cNvSpPr>
            <a:spLocks noGrp="1"/>
          </p:cNvSpPr>
          <p:nvPr>
            <p:ph type="sldNum" sz="quarter" idx="5"/>
          </p:nvPr>
        </p:nvSpPr>
        <p:spPr/>
        <p:txBody>
          <a:bodyPr/>
          <a:lstStyle/>
          <a:p>
            <a:fld id="{AB958707-6139-0B4C-847E-F4382D84F88E}" type="slidenum">
              <a:rPr kumimoji="1" lang="ja-JP" altLang="en-US" smtClean="0"/>
              <a:t>47</a:t>
            </a:fld>
            <a:endParaRPr kumimoji="1" lang="ja-JP" altLang="en-US"/>
          </a:p>
        </p:txBody>
      </p:sp>
    </p:spTree>
    <p:extLst>
      <p:ext uri="{BB962C8B-B14F-4D97-AF65-F5344CB8AC3E}">
        <p14:creationId xmlns:p14="http://schemas.microsoft.com/office/powerpoint/2010/main" val="3021323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0AEA6-B770-7220-6564-EE4B9B5758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640106-8C17-D574-902B-CC16CAEAAD2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9EC0C2F-DB5D-7B49-FE9D-A7E60E559572}"/>
              </a:ext>
            </a:extLst>
          </p:cNvPr>
          <p:cNvSpPr>
            <a:spLocks noGrp="1"/>
          </p:cNvSpPr>
          <p:nvPr>
            <p:ph type="body" idx="1"/>
          </p:nvPr>
        </p:nvSpPr>
        <p:spPr/>
        <p:txBody>
          <a:bodyPr/>
          <a:lstStyle/>
          <a:p>
            <a:r>
              <a:rPr kumimoji="1" lang="ja-JP" altLang="en-US"/>
              <a:t>値のプロット</a:t>
            </a:r>
            <a:endParaRPr kumimoji="1" lang="en-US" altLang="ja-JP" dirty="0"/>
          </a:p>
        </p:txBody>
      </p:sp>
      <p:sp>
        <p:nvSpPr>
          <p:cNvPr id="4" name="スライド番号プレースホルダー 3">
            <a:extLst>
              <a:ext uri="{FF2B5EF4-FFF2-40B4-BE49-F238E27FC236}">
                <a16:creationId xmlns:a16="http://schemas.microsoft.com/office/drawing/2014/main" id="{FB2578BF-E105-1FF6-7F11-F885E618691C}"/>
              </a:ext>
            </a:extLst>
          </p:cNvPr>
          <p:cNvSpPr>
            <a:spLocks noGrp="1"/>
          </p:cNvSpPr>
          <p:nvPr>
            <p:ph type="sldNum" sz="quarter" idx="5"/>
          </p:nvPr>
        </p:nvSpPr>
        <p:spPr/>
        <p:txBody>
          <a:bodyPr/>
          <a:lstStyle/>
          <a:p>
            <a:fld id="{AB958707-6139-0B4C-847E-F4382D84F88E}" type="slidenum">
              <a:rPr kumimoji="1" lang="ja-JP" altLang="en-US" smtClean="0"/>
              <a:t>48</a:t>
            </a:fld>
            <a:endParaRPr kumimoji="1" lang="ja-JP" altLang="en-US"/>
          </a:p>
        </p:txBody>
      </p:sp>
    </p:spTree>
    <p:extLst>
      <p:ext uri="{BB962C8B-B14F-4D97-AF65-F5344CB8AC3E}">
        <p14:creationId xmlns:p14="http://schemas.microsoft.com/office/powerpoint/2010/main" val="1185799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7D42-42F6-61F3-A37E-6AE86351EF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EE80D3-A8B7-97AE-B591-B9A8C5DC4B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76C9F9-5A1D-0439-EA9D-FA5DFC5A12A7}"/>
              </a:ext>
            </a:extLst>
          </p:cNvPr>
          <p:cNvSpPr>
            <a:spLocks noGrp="1"/>
          </p:cNvSpPr>
          <p:nvPr>
            <p:ph type="body" idx="1"/>
          </p:nvPr>
        </p:nvSpPr>
        <p:spPr/>
        <p:txBody>
          <a:bodyPr/>
          <a:lstStyle/>
          <a:p>
            <a:r>
              <a:rPr kumimoji="1" lang="en-US" altLang="ja-JP" dirty="0"/>
              <a:t>public</a:t>
            </a:r>
            <a:r>
              <a:rPr kumimoji="1" lang="ja-JP" altLang="en-US"/>
              <a:t>メソッドの追加は新しい機能の追加、</a:t>
            </a:r>
            <a:r>
              <a:rPr kumimoji="1" lang="en-US" altLang="ja-JP" dirty="0"/>
              <a:t>private</a:t>
            </a:r>
            <a:r>
              <a:rPr kumimoji="1" lang="ja-JP" altLang="en-US"/>
              <a:t>メソッドの追加は既存の処理の分離</a:t>
            </a:r>
            <a:r>
              <a:rPr kumimoji="1" lang="en-US" altLang="ja-JP" dirty="0"/>
              <a:t>(</a:t>
            </a:r>
            <a:r>
              <a:rPr kumimoji="1" lang="ja-JP" altLang="en-US"/>
              <a:t>いわばリファクタリングの一種</a:t>
            </a:r>
            <a:r>
              <a:rPr kumimoji="1" lang="en-US" altLang="ja-JP" dirty="0"/>
              <a:t>)</a:t>
            </a:r>
            <a:r>
              <a:rPr kumimoji="1" lang="ja-JP" altLang="en-US"/>
              <a:t>とみなせる</a:t>
            </a:r>
            <a:endParaRPr kumimoji="1" lang="en-US" altLang="ja-JP" dirty="0"/>
          </a:p>
          <a:p>
            <a:r>
              <a:rPr kumimoji="1" lang="ja-JP" altLang="en-US"/>
              <a:t>異常値の検出？</a:t>
            </a:r>
            <a:endParaRPr kumimoji="1" lang="en-US" altLang="ja-JP" dirty="0"/>
          </a:p>
          <a:p>
            <a:r>
              <a:rPr kumimoji="1" lang="ja-JP" altLang="en-US"/>
              <a:t>メソッド変更のみ分類</a:t>
            </a:r>
            <a:endParaRPr kumimoji="1" lang="en-US" altLang="ja-JP" dirty="0"/>
          </a:p>
          <a:p>
            <a:r>
              <a:rPr kumimoji="1" lang="ja-JP" altLang="en-US"/>
              <a:t>いらない項目はまとめよう</a:t>
            </a:r>
            <a:endParaRPr kumimoji="1" lang="en-US" altLang="ja-JP" dirty="0"/>
          </a:p>
          <a:p>
            <a:endParaRPr kumimoji="1" lang="en-US" altLang="ja-JP" dirty="0"/>
          </a:p>
          <a:p>
            <a:r>
              <a:rPr kumimoji="1" lang="ja-JP" altLang="en-US"/>
              <a:t>プロダクトコードにも言及</a:t>
            </a:r>
            <a:endParaRPr kumimoji="1" lang="en-US" altLang="ja-JP" dirty="0"/>
          </a:p>
          <a:p>
            <a:endParaRPr kumimoji="1" lang="en-US" altLang="ja-JP" dirty="0"/>
          </a:p>
          <a:p>
            <a:endParaRPr kumimoji="1" lang="en-US" altLang="ja-JP" dirty="0"/>
          </a:p>
          <a:p>
            <a:r>
              <a:rPr kumimoji="1" lang="ja-JP" altLang="en-US"/>
              <a:t>行数</a:t>
            </a:r>
            <a:endParaRPr kumimoji="1" lang="en-US" altLang="ja-JP" dirty="0"/>
          </a:p>
        </p:txBody>
      </p:sp>
      <p:sp>
        <p:nvSpPr>
          <p:cNvPr id="4" name="スライド番号プレースホルダー 3">
            <a:extLst>
              <a:ext uri="{FF2B5EF4-FFF2-40B4-BE49-F238E27FC236}">
                <a16:creationId xmlns:a16="http://schemas.microsoft.com/office/drawing/2014/main" id="{ED44F3B9-2647-625B-D3DE-6DA7F5DBCDB5}"/>
              </a:ext>
            </a:extLst>
          </p:cNvPr>
          <p:cNvSpPr>
            <a:spLocks noGrp="1"/>
          </p:cNvSpPr>
          <p:nvPr>
            <p:ph type="sldNum" sz="quarter" idx="5"/>
          </p:nvPr>
        </p:nvSpPr>
        <p:spPr/>
        <p:txBody>
          <a:bodyPr/>
          <a:lstStyle/>
          <a:p>
            <a:fld id="{AB958707-6139-0B4C-847E-F4382D84F88E}" type="slidenum">
              <a:rPr kumimoji="1" lang="ja-JP" altLang="en-US" smtClean="0"/>
              <a:t>49</a:t>
            </a:fld>
            <a:endParaRPr kumimoji="1" lang="ja-JP" altLang="en-US"/>
          </a:p>
        </p:txBody>
      </p:sp>
    </p:spTree>
    <p:extLst>
      <p:ext uri="{BB962C8B-B14F-4D97-AF65-F5344CB8AC3E}">
        <p14:creationId xmlns:p14="http://schemas.microsoft.com/office/powerpoint/2010/main" val="91755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F0914-47D1-8E51-6190-2F3414A8D4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C30ED6-6D92-398F-836C-9FAC0FB2E7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F7E8B7C-BC9B-9CD2-5906-A209627A8598}"/>
              </a:ext>
            </a:extLst>
          </p:cNvPr>
          <p:cNvSpPr>
            <a:spLocks noGrp="1"/>
          </p:cNvSpPr>
          <p:nvPr>
            <p:ph type="body" idx="1"/>
          </p:nvPr>
        </p:nvSpPr>
        <p:spPr/>
        <p:txBody>
          <a:bodyPr/>
          <a:lstStyle/>
          <a:p>
            <a:r>
              <a:rPr kumimoji="1" lang="en-US" altLang="ja-JP" dirty="0"/>
              <a:t>public</a:t>
            </a:r>
            <a:r>
              <a:rPr kumimoji="1" lang="ja-JP" altLang="en-US"/>
              <a:t>メソッドの追加は新しい機能の追加、</a:t>
            </a:r>
            <a:r>
              <a:rPr kumimoji="1" lang="en-US" altLang="ja-JP" dirty="0"/>
              <a:t>private</a:t>
            </a:r>
            <a:r>
              <a:rPr kumimoji="1" lang="ja-JP" altLang="en-US"/>
              <a:t>メソッドの追加は既存の処理の分離</a:t>
            </a:r>
            <a:r>
              <a:rPr kumimoji="1" lang="en-US" altLang="ja-JP" dirty="0"/>
              <a:t>(</a:t>
            </a:r>
            <a:r>
              <a:rPr kumimoji="1" lang="ja-JP" altLang="en-US"/>
              <a:t>いわばリファクタリングの一種</a:t>
            </a:r>
            <a:r>
              <a:rPr kumimoji="1" lang="en-US" altLang="ja-JP" dirty="0"/>
              <a:t>)</a:t>
            </a:r>
            <a:r>
              <a:rPr kumimoji="1" lang="ja-JP" altLang="en-US"/>
              <a:t>とみなせる</a:t>
            </a:r>
            <a:endParaRPr kumimoji="1" lang="en-US" altLang="ja-JP" dirty="0"/>
          </a:p>
          <a:p>
            <a:r>
              <a:rPr kumimoji="1" lang="ja-JP" altLang="en-US"/>
              <a:t>異常値の検出？</a:t>
            </a:r>
            <a:endParaRPr kumimoji="1" lang="en-US" altLang="ja-JP" dirty="0"/>
          </a:p>
          <a:p>
            <a:r>
              <a:rPr kumimoji="1" lang="ja-JP" altLang="en-US"/>
              <a:t>メソッド変更のみ分類</a:t>
            </a:r>
            <a:endParaRPr kumimoji="1" lang="en-US" altLang="ja-JP" dirty="0"/>
          </a:p>
          <a:p>
            <a:r>
              <a:rPr kumimoji="1" lang="ja-JP" altLang="en-US"/>
              <a:t>いらない項目はまとめよう</a:t>
            </a:r>
            <a:endParaRPr kumimoji="1" lang="en-US" altLang="ja-JP" dirty="0"/>
          </a:p>
          <a:p>
            <a:endParaRPr kumimoji="1" lang="en-US" altLang="ja-JP" dirty="0"/>
          </a:p>
          <a:p>
            <a:r>
              <a:rPr kumimoji="1" lang="ja-JP" altLang="en-US"/>
              <a:t>プロダクトコードにも言及</a:t>
            </a:r>
            <a:endParaRPr kumimoji="1" lang="en-US" altLang="ja-JP" dirty="0"/>
          </a:p>
          <a:p>
            <a:endParaRPr kumimoji="1" lang="en-US" altLang="ja-JP" dirty="0"/>
          </a:p>
          <a:p>
            <a:endParaRPr kumimoji="1" lang="en-US" altLang="ja-JP" dirty="0"/>
          </a:p>
          <a:p>
            <a:r>
              <a:rPr kumimoji="1" lang="ja-JP" altLang="en-US"/>
              <a:t>行数</a:t>
            </a:r>
            <a:endParaRPr kumimoji="1" lang="en-US" altLang="ja-JP" dirty="0"/>
          </a:p>
        </p:txBody>
      </p:sp>
      <p:sp>
        <p:nvSpPr>
          <p:cNvPr id="4" name="スライド番号プレースホルダー 3">
            <a:extLst>
              <a:ext uri="{FF2B5EF4-FFF2-40B4-BE49-F238E27FC236}">
                <a16:creationId xmlns:a16="http://schemas.microsoft.com/office/drawing/2014/main" id="{5E485E5E-0F70-583C-8FD9-58E680673C32}"/>
              </a:ext>
            </a:extLst>
          </p:cNvPr>
          <p:cNvSpPr>
            <a:spLocks noGrp="1"/>
          </p:cNvSpPr>
          <p:nvPr>
            <p:ph type="sldNum" sz="quarter" idx="5"/>
          </p:nvPr>
        </p:nvSpPr>
        <p:spPr/>
        <p:txBody>
          <a:bodyPr/>
          <a:lstStyle/>
          <a:p>
            <a:fld id="{AB958707-6139-0B4C-847E-F4382D84F88E}" type="slidenum">
              <a:rPr kumimoji="1" lang="ja-JP" altLang="en-US" smtClean="0"/>
              <a:t>50</a:t>
            </a:fld>
            <a:endParaRPr kumimoji="1" lang="ja-JP" altLang="en-US"/>
          </a:p>
        </p:txBody>
      </p:sp>
    </p:spTree>
    <p:extLst>
      <p:ext uri="{BB962C8B-B14F-4D97-AF65-F5344CB8AC3E}">
        <p14:creationId xmlns:p14="http://schemas.microsoft.com/office/powerpoint/2010/main" val="2033208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B03BC-B83E-5C7F-06B8-529E10A32D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BB9EBB0-E28D-F670-7C74-F603D40229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1F6AC1-7BD1-F16A-6115-D0F63335D58B}"/>
              </a:ext>
            </a:extLst>
          </p:cNvPr>
          <p:cNvSpPr>
            <a:spLocks noGrp="1"/>
          </p:cNvSpPr>
          <p:nvPr>
            <p:ph type="body" idx="1"/>
          </p:nvPr>
        </p:nvSpPr>
        <p:spPr/>
        <p:txBody>
          <a:bodyPr/>
          <a:lstStyle/>
          <a:p>
            <a:r>
              <a:rPr kumimoji="1" lang="en-US" altLang="ja-JP" dirty="0"/>
              <a:t>public</a:t>
            </a:r>
            <a:r>
              <a:rPr kumimoji="1" lang="ja-JP" altLang="en-US"/>
              <a:t>メソッドの追加は新しい機能の追加、</a:t>
            </a:r>
            <a:r>
              <a:rPr kumimoji="1" lang="en-US" altLang="ja-JP" dirty="0"/>
              <a:t>private</a:t>
            </a:r>
            <a:r>
              <a:rPr kumimoji="1" lang="ja-JP" altLang="en-US"/>
              <a:t>メソッドの追加は既存の処理の分離</a:t>
            </a:r>
            <a:r>
              <a:rPr kumimoji="1" lang="en-US" altLang="ja-JP" dirty="0"/>
              <a:t>(</a:t>
            </a:r>
            <a:r>
              <a:rPr kumimoji="1" lang="ja-JP" altLang="en-US"/>
              <a:t>いわばリファクタリングの一種</a:t>
            </a:r>
            <a:r>
              <a:rPr kumimoji="1" lang="en-US" altLang="ja-JP" dirty="0"/>
              <a:t>)</a:t>
            </a:r>
            <a:r>
              <a:rPr kumimoji="1" lang="ja-JP" altLang="en-US"/>
              <a:t>とみなせる</a:t>
            </a:r>
            <a:endParaRPr kumimoji="1" lang="en-US" altLang="ja-JP" dirty="0"/>
          </a:p>
          <a:p>
            <a:r>
              <a:rPr kumimoji="1" lang="ja-JP" altLang="en-US"/>
              <a:t>異常値の検出？</a:t>
            </a:r>
            <a:endParaRPr kumimoji="1" lang="en-US" altLang="ja-JP" dirty="0"/>
          </a:p>
          <a:p>
            <a:r>
              <a:rPr kumimoji="1" lang="ja-JP" altLang="en-US"/>
              <a:t>メソッド変更のみ分類</a:t>
            </a:r>
            <a:endParaRPr kumimoji="1" lang="en-US" altLang="ja-JP" dirty="0"/>
          </a:p>
          <a:p>
            <a:r>
              <a:rPr kumimoji="1" lang="ja-JP" altLang="en-US"/>
              <a:t>いらない項目はまとめよう</a:t>
            </a:r>
            <a:endParaRPr kumimoji="1" lang="en-US" altLang="ja-JP" dirty="0"/>
          </a:p>
          <a:p>
            <a:endParaRPr kumimoji="1" lang="en-US" altLang="ja-JP" dirty="0"/>
          </a:p>
          <a:p>
            <a:r>
              <a:rPr kumimoji="1" lang="ja-JP" altLang="en-US"/>
              <a:t>プロダクトコードにも言及</a:t>
            </a:r>
            <a:endParaRPr kumimoji="1" lang="en-US" altLang="ja-JP" dirty="0"/>
          </a:p>
          <a:p>
            <a:endParaRPr kumimoji="1" lang="en-US" altLang="ja-JP" dirty="0"/>
          </a:p>
          <a:p>
            <a:endParaRPr kumimoji="1" lang="en-US" altLang="ja-JP" dirty="0"/>
          </a:p>
          <a:p>
            <a:r>
              <a:rPr kumimoji="1" lang="ja-JP" altLang="en-US"/>
              <a:t>行数</a:t>
            </a:r>
            <a:endParaRPr kumimoji="1" lang="en-US" altLang="ja-JP" dirty="0"/>
          </a:p>
        </p:txBody>
      </p:sp>
      <p:sp>
        <p:nvSpPr>
          <p:cNvPr id="4" name="スライド番号プレースホルダー 3">
            <a:extLst>
              <a:ext uri="{FF2B5EF4-FFF2-40B4-BE49-F238E27FC236}">
                <a16:creationId xmlns:a16="http://schemas.microsoft.com/office/drawing/2014/main" id="{0EA2B2F6-0B52-B4C8-717C-5789FE662F77}"/>
              </a:ext>
            </a:extLst>
          </p:cNvPr>
          <p:cNvSpPr>
            <a:spLocks noGrp="1"/>
          </p:cNvSpPr>
          <p:nvPr>
            <p:ph type="sldNum" sz="quarter" idx="5"/>
          </p:nvPr>
        </p:nvSpPr>
        <p:spPr/>
        <p:txBody>
          <a:bodyPr/>
          <a:lstStyle/>
          <a:p>
            <a:fld id="{AB958707-6139-0B4C-847E-F4382D84F88E}" type="slidenum">
              <a:rPr kumimoji="1" lang="ja-JP" altLang="en-US" smtClean="0"/>
              <a:t>51</a:t>
            </a:fld>
            <a:endParaRPr kumimoji="1" lang="ja-JP" altLang="en-US"/>
          </a:p>
        </p:txBody>
      </p:sp>
    </p:spTree>
    <p:extLst>
      <p:ext uri="{BB962C8B-B14F-4D97-AF65-F5344CB8AC3E}">
        <p14:creationId xmlns:p14="http://schemas.microsoft.com/office/powerpoint/2010/main" val="2948593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public</a:t>
            </a:r>
            <a:r>
              <a:rPr kumimoji="1" lang="ja-JP" altLang="en-US"/>
              <a:t>メソッドの追加は新しい機能の追加、</a:t>
            </a:r>
            <a:r>
              <a:rPr kumimoji="1" lang="en-US" altLang="ja-JP" dirty="0"/>
              <a:t>private</a:t>
            </a:r>
            <a:r>
              <a:rPr kumimoji="1" lang="ja-JP" altLang="en-US"/>
              <a:t>メソッドの追加は既存の処理の分離</a:t>
            </a:r>
            <a:r>
              <a:rPr kumimoji="1" lang="en-US" altLang="ja-JP" dirty="0"/>
              <a:t>(</a:t>
            </a:r>
            <a:r>
              <a:rPr kumimoji="1" lang="ja-JP" altLang="en-US"/>
              <a:t>いわばリファクタリングの一種</a:t>
            </a:r>
            <a:r>
              <a:rPr kumimoji="1" lang="en-US" altLang="ja-JP" dirty="0"/>
              <a:t>)</a:t>
            </a:r>
            <a:r>
              <a:rPr kumimoji="1" lang="ja-JP" altLang="en-US"/>
              <a:t>とみなせる</a:t>
            </a:r>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52</a:t>
            </a:fld>
            <a:endParaRPr kumimoji="1" lang="ja-JP" altLang="en-US"/>
          </a:p>
        </p:txBody>
      </p:sp>
    </p:spTree>
    <p:extLst>
      <p:ext uri="{BB962C8B-B14F-4D97-AF65-F5344CB8AC3E}">
        <p14:creationId xmlns:p14="http://schemas.microsoft.com/office/powerpoint/2010/main" val="3827386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43ED-6FA0-D797-296A-AC78FD8449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2BB188C-47E2-A0AE-B15E-1545603863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2B808F-072F-DBFA-63D5-CD8E56CDBCE7}"/>
              </a:ext>
            </a:extLst>
          </p:cNvPr>
          <p:cNvSpPr>
            <a:spLocks noGrp="1"/>
          </p:cNvSpPr>
          <p:nvPr>
            <p:ph type="body" idx="1"/>
          </p:nvPr>
        </p:nvSpPr>
        <p:spPr/>
        <p:txBody>
          <a:bodyPr/>
          <a:lstStyle/>
          <a:p>
            <a:r>
              <a:rPr kumimoji="1" lang="ja-JP" altLang="en-US"/>
              <a:t>下いらない</a:t>
            </a:r>
            <a:endParaRPr kumimoji="1" lang="en-US" altLang="ja-JP" dirty="0"/>
          </a:p>
          <a:p>
            <a:endParaRPr kumimoji="1" lang="en-US" altLang="ja-JP" dirty="0"/>
          </a:p>
          <a:p>
            <a:r>
              <a:rPr kumimoji="1" lang="ja-JP" altLang="en-US"/>
              <a:t>開発者へのアドバイス</a:t>
            </a:r>
          </a:p>
        </p:txBody>
      </p:sp>
      <p:sp>
        <p:nvSpPr>
          <p:cNvPr id="4" name="スライド番号プレースホルダー 3">
            <a:extLst>
              <a:ext uri="{FF2B5EF4-FFF2-40B4-BE49-F238E27FC236}">
                <a16:creationId xmlns:a16="http://schemas.microsoft.com/office/drawing/2014/main" id="{9A3D0818-DEC7-693B-5F2E-1EAB454FA026}"/>
              </a:ext>
            </a:extLst>
          </p:cNvPr>
          <p:cNvSpPr>
            <a:spLocks noGrp="1"/>
          </p:cNvSpPr>
          <p:nvPr>
            <p:ph type="sldNum" sz="quarter" idx="5"/>
          </p:nvPr>
        </p:nvSpPr>
        <p:spPr/>
        <p:txBody>
          <a:bodyPr/>
          <a:lstStyle/>
          <a:p>
            <a:fld id="{AB958707-6139-0B4C-847E-F4382D84F88E}" type="slidenum">
              <a:rPr kumimoji="1" lang="ja-JP" altLang="en-US" smtClean="0"/>
              <a:t>53</a:t>
            </a:fld>
            <a:endParaRPr kumimoji="1" lang="ja-JP" altLang="en-US"/>
          </a:p>
        </p:txBody>
      </p:sp>
    </p:spTree>
    <p:extLst>
      <p:ext uri="{BB962C8B-B14F-4D97-AF65-F5344CB8AC3E}">
        <p14:creationId xmlns:p14="http://schemas.microsoft.com/office/powerpoint/2010/main" val="685162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6863E-3C60-F161-3701-9B695BF2528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805528-65C0-FAC4-36E0-766B91E2BA5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A284358-0158-6BC5-695B-FD74EDFA559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053A044-918C-29D2-B2A9-91F1EE8F173A}"/>
              </a:ext>
            </a:extLst>
          </p:cNvPr>
          <p:cNvSpPr>
            <a:spLocks noGrp="1"/>
          </p:cNvSpPr>
          <p:nvPr>
            <p:ph type="sldNum" sz="quarter" idx="5"/>
          </p:nvPr>
        </p:nvSpPr>
        <p:spPr/>
        <p:txBody>
          <a:bodyPr/>
          <a:lstStyle/>
          <a:p>
            <a:fld id="{AB958707-6139-0B4C-847E-F4382D84F88E}" type="slidenum">
              <a:rPr kumimoji="1" lang="ja-JP" altLang="en-US" smtClean="0"/>
              <a:t>54</a:t>
            </a:fld>
            <a:endParaRPr kumimoji="1" lang="ja-JP" altLang="en-US"/>
          </a:p>
        </p:txBody>
      </p:sp>
    </p:spTree>
    <p:extLst>
      <p:ext uri="{BB962C8B-B14F-4D97-AF65-F5344CB8AC3E}">
        <p14:creationId xmlns:p14="http://schemas.microsoft.com/office/powerpoint/2010/main" val="325789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4</a:t>
            </a:fld>
            <a:endParaRPr kumimoji="1" lang="ja-JP" altLang="en-US"/>
          </a:p>
        </p:txBody>
      </p:sp>
    </p:spTree>
    <p:extLst>
      <p:ext uri="{BB962C8B-B14F-4D97-AF65-F5344CB8AC3E}">
        <p14:creationId xmlns:p14="http://schemas.microsoft.com/office/powerpoint/2010/main" val="1285213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F4CF3-2C0F-1D5A-4700-C7A6C8CE08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F91642-FBDA-F2B6-6E4D-294C5E15D1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2DE8E3-255A-155F-D141-BEA5E5DF5342}"/>
              </a:ext>
            </a:extLst>
          </p:cNvPr>
          <p:cNvSpPr>
            <a:spLocks noGrp="1"/>
          </p:cNvSpPr>
          <p:nvPr>
            <p:ph type="body" idx="1"/>
          </p:nvPr>
        </p:nvSpPr>
        <p:spPr/>
        <p:txBody>
          <a:bodyPr/>
          <a:lstStyle/>
          <a:p>
            <a:r>
              <a:rPr kumimoji="1" lang="ja-JP" altLang="en-US"/>
              <a:t>下いらない</a:t>
            </a:r>
            <a:endParaRPr kumimoji="1" lang="en-US" altLang="ja-JP" dirty="0"/>
          </a:p>
          <a:p>
            <a:endParaRPr kumimoji="1" lang="en-US" altLang="ja-JP" dirty="0"/>
          </a:p>
          <a:p>
            <a:r>
              <a:rPr kumimoji="1" lang="ja-JP" altLang="en-US"/>
              <a:t>開発者へのアドバイス</a:t>
            </a:r>
          </a:p>
        </p:txBody>
      </p:sp>
      <p:sp>
        <p:nvSpPr>
          <p:cNvPr id="4" name="スライド番号プレースホルダー 3">
            <a:extLst>
              <a:ext uri="{FF2B5EF4-FFF2-40B4-BE49-F238E27FC236}">
                <a16:creationId xmlns:a16="http://schemas.microsoft.com/office/drawing/2014/main" id="{3AB9156D-575D-9F20-93CB-F96F8AC977CD}"/>
              </a:ext>
            </a:extLst>
          </p:cNvPr>
          <p:cNvSpPr>
            <a:spLocks noGrp="1"/>
          </p:cNvSpPr>
          <p:nvPr>
            <p:ph type="sldNum" sz="quarter" idx="5"/>
          </p:nvPr>
        </p:nvSpPr>
        <p:spPr/>
        <p:txBody>
          <a:bodyPr/>
          <a:lstStyle/>
          <a:p>
            <a:fld id="{AB958707-6139-0B4C-847E-F4382D84F88E}" type="slidenum">
              <a:rPr kumimoji="1" lang="ja-JP" altLang="en-US" smtClean="0"/>
              <a:t>55</a:t>
            </a:fld>
            <a:endParaRPr kumimoji="1" lang="ja-JP" altLang="en-US"/>
          </a:p>
        </p:txBody>
      </p:sp>
    </p:spTree>
    <p:extLst>
      <p:ext uri="{BB962C8B-B14F-4D97-AF65-F5344CB8AC3E}">
        <p14:creationId xmlns:p14="http://schemas.microsoft.com/office/powerpoint/2010/main" val="3980125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56</a:t>
            </a:fld>
            <a:endParaRPr kumimoji="1" lang="ja-JP" altLang="en-US"/>
          </a:p>
        </p:txBody>
      </p:sp>
    </p:spTree>
    <p:extLst>
      <p:ext uri="{BB962C8B-B14F-4D97-AF65-F5344CB8AC3E}">
        <p14:creationId xmlns:p14="http://schemas.microsoft.com/office/powerpoint/2010/main" val="100603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C1A5B-0227-6313-DE20-E209CC78CB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CF99FC-66E2-79E7-8064-880B59B4BB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8DC50B-B056-96D6-9B4C-8D2F24BBEDA5}"/>
              </a:ext>
            </a:extLst>
          </p:cNvPr>
          <p:cNvSpPr>
            <a:spLocks noGrp="1"/>
          </p:cNvSpPr>
          <p:nvPr>
            <p:ph type="body" idx="1"/>
          </p:nvPr>
        </p:nvSpPr>
        <p:spPr/>
        <p:txBody>
          <a:bodyPr/>
          <a:lstStyle/>
          <a:p>
            <a:r>
              <a:rPr kumimoji="1" lang="ja-JP" altLang="en-US"/>
              <a:t>下いらない</a:t>
            </a:r>
            <a:endParaRPr kumimoji="1" lang="en-US" altLang="ja-JP" dirty="0"/>
          </a:p>
          <a:p>
            <a:endParaRPr kumimoji="1" lang="en-US" altLang="ja-JP" dirty="0"/>
          </a:p>
          <a:p>
            <a:r>
              <a:rPr kumimoji="1" lang="ja-JP" altLang="en-US"/>
              <a:t>開発者へのアドバイス</a:t>
            </a:r>
          </a:p>
        </p:txBody>
      </p:sp>
      <p:sp>
        <p:nvSpPr>
          <p:cNvPr id="4" name="スライド番号プレースホルダー 3">
            <a:extLst>
              <a:ext uri="{FF2B5EF4-FFF2-40B4-BE49-F238E27FC236}">
                <a16:creationId xmlns:a16="http://schemas.microsoft.com/office/drawing/2014/main" id="{6B1CF8BD-66FD-FF98-EDE7-117B126152A9}"/>
              </a:ext>
            </a:extLst>
          </p:cNvPr>
          <p:cNvSpPr>
            <a:spLocks noGrp="1"/>
          </p:cNvSpPr>
          <p:nvPr>
            <p:ph type="sldNum" sz="quarter" idx="5"/>
          </p:nvPr>
        </p:nvSpPr>
        <p:spPr/>
        <p:txBody>
          <a:bodyPr/>
          <a:lstStyle/>
          <a:p>
            <a:fld id="{AB958707-6139-0B4C-847E-F4382D84F88E}" type="slidenum">
              <a:rPr kumimoji="1" lang="ja-JP" altLang="en-US" smtClean="0"/>
              <a:t>57</a:t>
            </a:fld>
            <a:endParaRPr kumimoji="1" lang="ja-JP" altLang="en-US"/>
          </a:p>
        </p:txBody>
      </p:sp>
    </p:spTree>
    <p:extLst>
      <p:ext uri="{BB962C8B-B14F-4D97-AF65-F5344CB8AC3E}">
        <p14:creationId xmlns:p14="http://schemas.microsoft.com/office/powerpoint/2010/main" val="111127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0482-2CFC-C493-DC58-7DB6FFD46E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41615B-88C2-E800-A9C7-715E2ED03E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3209A2-D0DB-948B-4C5B-660AD39F4DFD}"/>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DCB34C9B-6C3E-0A70-D5C9-2F5C2EBFD386}"/>
              </a:ext>
            </a:extLst>
          </p:cNvPr>
          <p:cNvSpPr>
            <a:spLocks noGrp="1"/>
          </p:cNvSpPr>
          <p:nvPr>
            <p:ph type="sldNum" sz="quarter" idx="5"/>
          </p:nvPr>
        </p:nvSpPr>
        <p:spPr/>
        <p:txBody>
          <a:bodyPr/>
          <a:lstStyle/>
          <a:p>
            <a:fld id="{AB958707-6139-0B4C-847E-F4382D84F88E}" type="slidenum">
              <a:rPr kumimoji="1" lang="ja-JP" altLang="en-US" smtClean="0"/>
              <a:t>5</a:t>
            </a:fld>
            <a:endParaRPr kumimoji="1" lang="ja-JP" altLang="en-US"/>
          </a:p>
        </p:txBody>
      </p:sp>
    </p:spTree>
    <p:extLst>
      <p:ext uri="{BB962C8B-B14F-4D97-AF65-F5344CB8AC3E}">
        <p14:creationId xmlns:p14="http://schemas.microsoft.com/office/powerpoint/2010/main" val="195152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8E3-677F-914D-E0C5-4F2A891C37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459070-0804-C090-690C-9A8C71AF67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73CFB6-10D3-4838-3E5A-5E01DA367D33}"/>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E19B24D5-E766-FF78-569A-4D890D19F9F6}"/>
              </a:ext>
            </a:extLst>
          </p:cNvPr>
          <p:cNvSpPr>
            <a:spLocks noGrp="1"/>
          </p:cNvSpPr>
          <p:nvPr>
            <p:ph type="sldNum" sz="quarter" idx="5"/>
          </p:nvPr>
        </p:nvSpPr>
        <p:spPr/>
        <p:txBody>
          <a:bodyPr/>
          <a:lstStyle/>
          <a:p>
            <a:fld id="{AB958707-6139-0B4C-847E-F4382D84F88E}" type="slidenum">
              <a:rPr kumimoji="1" lang="ja-JP" altLang="en-US" smtClean="0"/>
              <a:t>6</a:t>
            </a:fld>
            <a:endParaRPr kumimoji="1" lang="ja-JP" altLang="en-US"/>
          </a:p>
        </p:txBody>
      </p:sp>
    </p:spTree>
    <p:extLst>
      <p:ext uri="{BB962C8B-B14F-4D97-AF65-F5344CB8AC3E}">
        <p14:creationId xmlns:p14="http://schemas.microsoft.com/office/powerpoint/2010/main" val="275783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57F8-7ADD-4428-CC21-D1C6FD8A09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50E70BF-2110-FAF6-DC1C-C4EEF405B1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047C08F-F742-8068-9827-41AFBCFD8D60}"/>
              </a:ext>
            </a:extLst>
          </p:cNvPr>
          <p:cNvSpPr>
            <a:spLocks noGrp="1"/>
          </p:cNvSpPr>
          <p:nvPr>
            <p:ph type="body" idx="1"/>
          </p:nvPr>
        </p:nvSpPr>
        <p:spPr/>
        <p:txBody>
          <a:bodyPr/>
          <a:lstStyle/>
          <a:p>
            <a:r>
              <a:rPr kumimoji="1" lang="ja-JP" altLang="en-US"/>
              <a:t>先行研究として、</a:t>
            </a:r>
            <a:r>
              <a:rPr kumimoji="1" lang="en-US" altLang="ja-JP" dirty="0"/>
              <a:t>SBFL</a:t>
            </a:r>
            <a:r>
              <a:rPr kumimoji="1" lang="ja-JP" altLang="en-US"/>
              <a:t>適合性を数値として表すための指標として</a:t>
            </a:r>
            <a:r>
              <a:rPr kumimoji="1" lang="en-US" altLang="ja-JP" dirty="0"/>
              <a:t>SBFL</a:t>
            </a:r>
            <a:r>
              <a:rPr kumimoji="1" lang="ja-JP" altLang="en-US"/>
              <a:t>スコアの計測手法が提案されている。</a:t>
            </a:r>
            <a:endParaRPr kumimoji="1" lang="en-US" altLang="ja-JP" dirty="0"/>
          </a:p>
          <a:p>
            <a:endParaRPr kumimoji="1" lang="en-US" altLang="ja-JP" dirty="0"/>
          </a:p>
          <a:p>
            <a:endParaRPr kumimoji="1" lang="en-US" altLang="ja-JP" dirty="0"/>
          </a:p>
          <a:p>
            <a:r>
              <a:rPr kumimoji="1" lang="ja-JP" altLang="en-US"/>
              <a:t>タイトルに</a:t>
            </a:r>
            <a:r>
              <a:rPr kumimoji="1" lang="en-US" altLang="ja-JP" dirty="0"/>
              <a:t>SBFL</a:t>
            </a:r>
            <a:r>
              <a:rPr kumimoji="1" lang="ja-JP" altLang="en-US"/>
              <a:t>スコアを入れる</a:t>
            </a:r>
            <a:endParaRPr kumimoji="1" lang="en-US" altLang="ja-JP" dirty="0"/>
          </a:p>
          <a:p>
            <a:r>
              <a:rPr kumimoji="1" lang="ja-JP" altLang="en-US"/>
              <a:t>アイデア</a:t>
            </a:r>
            <a:r>
              <a:rPr kumimoji="1" lang="en-US" altLang="ja-JP" dirty="0"/>
              <a:t>(</a:t>
            </a:r>
            <a:r>
              <a:rPr kumimoji="1" lang="ja-JP" altLang="en-US"/>
              <a:t>ミュータントの生成、テストの事項</a:t>
            </a:r>
            <a:r>
              <a:rPr kumimoji="1"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9C19747B-DC09-7F82-6675-3C8F4B5B1B86}"/>
              </a:ext>
            </a:extLst>
          </p:cNvPr>
          <p:cNvSpPr>
            <a:spLocks noGrp="1"/>
          </p:cNvSpPr>
          <p:nvPr>
            <p:ph type="sldNum" sz="quarter" idx="5"/>
          </p:nvPr>
        </p:nvSpPr>
        <p:spPr/>
        <p:txBody>
          <a:bodyPr/>
          <a:lstStyle/>
          <a:p>
            <a:fld id="{AB958707-6139-0B4C-847E-F4382D84F88E}" type="slidenum">
              <a:rPr kumimoji="1" lang="ja-JP" altLang="en-US" smtClean="0"/>
              <a:t>7</a:t>
            </a:fld>
            <a:endParaRPr kumimoji="1" lang="ja-JP" altLang="en-US"/>
          </a:p>
        </p:txBody>
      </p:sp>
    </p:spTree>
    <p:extLst>
      <p:ext uri="{BB962C8B-B14F-4D97-AF65-F5344CB8AC3E}">
        <p14:creationId xmlns:p14="http://schemas.microsoft.com/office/powerpoint/2010/main" val="235218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フォント大きめ、</a:t>
            </a:r>
            <a:r>
              <a:rPr kumimoji="1" lang="en-US" altLang="ja-JP" dirty="0"/>
              <a:t>k</a:t>
            </a:r>
            <a:endParaRPr kumimoji="1" lang="ja-JP" altLang="en-US"/>
          </a:p>
        </p:txBody>
      </p:sp>
      <p:sp>
        <p:nvSpPr>
          <p:cNvPr id="4" name="スライド番号プレースホルダー 3"/>
          <p:cNvSpPr>
            <a:spLocks noGrp="1"/>
          </p:cNvSpPr>
          <p:nvPr>
            <p:ph type="sldNum" sz="quarter" idx="5"/>
          </p:nvPr>
        </p:nvSpPr>
        <p:spPr/>
        <p:txBody>
          <a:bodyPr/>
          <a:lstStyle/>
          <a:p>
            <a:fld id="{AB958707-6139-0B4C-847E-F4382D84F88E}" type="slidenum">
              <a:rPr kumimoji="1" lang="ja-JP" altLang="en-US" smtClean="0"/>
              <a:t>9</a:t>
            </a:fld>
            <a:endParaRPr kumimoji="1" lang="ja-JP" altLang="en-US"/>
          </a:p>
        </p:txBody>
      </p:sp>
    </p:spTree>
    <p:extLst>
      <p:ext uri="{BB962C8B-B14F-4D97-AF65-F5344CB8AC3E}">
        <p14:creationId xmlns:p14="http://schemas.microsoft.com/office/powerpoint/2010/main" val="389429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350" spc="0" baseline="0" dirty="0">
                <a:solidFill>
                  <a:schemeClr val="bg1"/>
                </a:solidFill>
                <a:latin typeface="Segoe UI" panose="020B0502040204020203" pitchFamily="34" charset="0"/>
                <a:ea typeface="+mn-ea"/>
                <a:cs typeface="Segoe UI" panose="020B0502040204020203" pitchFamily="34" charset="0"/>
              </a:rPr>
            </a:br>
            <a:r>
              <a:rPr kumimoji="1" lang="en-US" altLang="ja-JP" sz="1350" spc="0" baseline="0" dirty="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350" spc="0" baseline="0" dirty="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350" spc="0" baseline="0" dirty="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4" y="6369591"/>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baseline="0"/>
            </a:lvl1pPr>
            <a:lvl2pPr marL="360000" indent="0">
              <a:defRPr baseline="0"/>
            </a:lvl2pPr>
            <a:lvl3pPr marL="720000" indent="0">
              <a:defRPr baseline="0"/>
            </a:lvl3pPr>
            <a:lvl4pPr marL="1008000" indent="0">
              <a:defRPr baseline="0"/>
            </a:lvl4pPr>
            <a:lvl5pPr marL="1260000" indent="0">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35422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lvl1pPr>
            <a:lvl2pPr marL="770400" indent="-360000">
              <a:buClr>
                <a:schemeClr val="tx1"/>
              </a:buClr>
              <a:buSzPct val="100000"/>
              <a:buFont typeface="+mj-lt"/>
              <a:buAutoNum type="arabicPeriod"/>
              <a:defRPr baseline="0"/>
            </a:lvl2pPr>
            <a:lvl3pPr marL="1116000" indent="-342000">
              <a:buClr>
                <a:schemeClr val="tx1"/>
              </a:buClr>
              <a:buSzPct val="100000"/>
              <a:buFont typeface="+mj-lt"/>
              <a:buAutoNum type="arabicPeriod"/>
              <a:defRPr baseline="0"/>
            </a:lvl3pPr>
            <a:lvl4pPr marL="1425600" indent="-306900">
              <a:buClr>
                <a:schemeClr val="tx1"/>
              </a:buClr>
              <a:buSzPct val="100000"/>
              <a:buFont typeface="+mj-lt"/>
              <a:buAutoNum type="arabicPeriod"/>
              <a:defRPr baseline="0"/>
            </a:lvl4pPr>
            <a:lvl5pPr marL="1620000" indent="-2340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B16735D3-C9E7-F649-AF37-A9D08763696D}" type="slidenum">
              <a:rPr kumimoji="1" lang="ja-JP" altLang="en-US" smtClean="0"/>
              <a:t>‹#›</a:t>
            </a:fld>
            <a:endParaRPr kumimoji="1" lang="ja-JP" altLang="en-US"/>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32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5999"/>
            <a:ext cx="8352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mn-ea"/>
                <a:cs typeface="Segoe UI" panose="020B0502040204020203" pitchFamily="34" charset="0"/>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12.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0.png"/><Relationship Id="rId15" Type="http://schemas.openxmlformats.org/officeDocument/2006/relationships/image" Target="../media/image13.png"/><Relationship Id="rId10" Type="http://schemas.openxmlformats.org/officeDocument/2006/relationships/image" Target="../media/image80.png"/><Relationship Id="rId4" Type="http://schemas.openxmlformats.org/officeDocument/2006/relationships/image" Target="../media/image2.svg"/><Relationship Id="rId9" Type="http://schemas.openxmlformats.org/officeDocument/2006/relationships/image" Target="../media/image70.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svg"/><Relationship Id="rId7"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0.png"/><Relationship Id="rId15" Type="http://schemas.openxmlformats.org/officeDocument/2006/relationships/image" Target="../media/image13.png"/><Relationship Id="rId10" Type="http://schemas.openxmlformats.org/officeDocument/2006/relationships/image" Target="../media/image80.png"/><Relationship Id="rId4" Type="http://schemas.openxmlformats.org/officeDocument/2006/relationships/image" Target="../media/image2.svg"/><Relationship Id="rId9" Type="http://schemas.openxmlformats.org/officeDocument/2006/relationships/image" Target="../media/image70.png"/><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30.png"/></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sv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30.sv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5.svg"/><Relationship Id="rId4" Type="http://schemas.openxmlformats.org/officeDocument/2006/relationships/image" Target="../media/image30.svg"/><Relationship Id="rId9"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0.png"/><Relationship Id="rId1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1A0182-CCF6-A4F7-0EF9-0A47FBF4B980}"/>
              </a:ext>
            </a:extLst>
          </p:cNvPr>
          <p:cNvSpPr>
            <a:spLocks noGrp="1"/>
          </p:cNvSpPr>
          <p:nvPr>
            <p:ph type="ctrTitle"/>
          </p:nvPr>
        </p:nvSpPr>
        <p:spPr/>
        <p:txBody>
          <a:bodyPr/>
          <a:lstStyle/>
          <a:p>
            <a:r>
              <a:rPr lang="ja-JP" altLang="en-US"/>
              <a:t>ソフトウェアの変遷に伴う</a:t>
            </a:r>
            <a:br>
              <a:rPr lang="en-US" altLang="ja-JP" dirty="0"/>
            </a:br>
            <a:r>
              <a:rPr lang="en-US" altLang="ja-JP" dirty="0"/>
              <a:t>SBFL</a:t>
            </a:r>
            <a:r>
              <a:rPr lang="ja-JP" altLang="en-US"/>
              <a:t>適合性の変遷調査</a:t>
            </a:r>
            <a:endParaRPr kumimoji="1" lang="ja-JP" altLang="en-US"/>
          </a:p>
        </p:txBody>
      </p:sp>
      <p:sp>
        <p:nvSpPr>
          <p:cNvPr id="3" name="字幕 2">
            <a:extLst>
              <a:ext uri="{FF2B5EF4-FFF2-40B4-BE49-F238E27FC236}">
                <a16:creationId xmlns:a16="http://schemas.microsoft.com/office/drawing/2014/main" id="{11F742A6-99E8-F69F-D6C9-4118A513CC92}"/>
              </a:ext>
            </a:extLst>
          </p:cNvPr>
          <p:cNvSpPr>
            <a:spLocks noGrp="1"/>
          </p:cNvSpPr>
          <p:nvPr>
            <p:ph type="subTitle" idx="1"/>
          </p:nvPr>
        </p:nvSpPr>
        <p:spPr/>
        <p:txBody>
          <a:bodyPr/>
          <a:lstStyle/>
          <a:p>
            <a:r>
              <a:rPr kumimoji="1" lang="ja-JP" altLang="en-US"/>
              <a:t>肥後研究室</a:t>
            </a:r>
            <a:endParaRPr kumimoji="1" lang="en-US" altLang="ja-JP" dirty="0"/>
          </a:p>
          <a:p>
            <a:r>
              <a:rPr kumimoji="1" lang="ja-JP" altLang="en-US"/>
              <a:t>濱本</a:t>
            </a:r>
            <a:r>
              <a:rPr kumimoji="1" lang="en-US" altLang="ja-JP" dirty="0"/>
              <a:t> </a:t>
            </a:r>
            <a:r>
              <a:rPr kumimoji="1" lang="ja-JP" altLang="en-US"/>
              <a:t>凪</a:t>
            </a:r>
            <a:endParaRPr kumimoji="1" lang="en-US" altLang="ja-JP" dirty="0"/>
          </a:p>
          <a:p>
            <a:endParaRPr kumimoji="1" lang="ja-JP" altLang="en-US"/>
          </a:p>
        </p:txBody>
      </p:sp>
    </p:spTree>
    <p:extLst>
      <p:ext uri="{BB962C8B-B14F-4D97-AF65-F5344CB8AC3E}">
        <p14:creationId xmlns:p14="http://schemas.microsoft.com/office/powerpoint/2010/main" val="187718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C7EFC-D87B-0AE3-0C3C-31CC062BC4D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2D5084-ECC8-A214-3C2A-CB3C63E8C01D}"/>
              </a:ext>
            </a:extLst>
          </p:cNvPr>
          <p:cNvSpPr>
            <a:spLocks noGrp="1"/>
          </p:cNvSpPr>
          <p:nvPr>
            <p:ph type="title"/>
          </p:nvPr>
        </p:nvSpPr>
        <p:spPr/>
        <p:txBody>
          <a:bodyPr/>
          <a:lstStyle/>
          <a:p>
            <a:r>
              <a:rPr kumimoji="1" lang="en-US" altLang="ja-JP" dirty="0"/>
              <a:t>SBFL</a:t>
            </a:r>
            <a:r>
              <a:rPr kumimoji="1" lang="ja-JP" altLang="en-US"/>
              <a:t>の実行</a:t>
            </a:r>
            <a:r>
              <a:rPr kumimoji="1" lang="en-US" altLang="ja-JP" dirty="0"/>
              <a:t>(1/3)</a:t>
            </a:r>
            <a:endParaRPr kumimoji="1" lang="ja-JP" altLang="en-US"/>
          </a:p>
        </p:txBody>
      </p:sp>
      <p:sp>
        <p:nvSpPr>
          <p:cNvPr id="4" name="スライド番号プレースホルダー 3">
            <a:extLst>
              <a:ext uri="{FF2B5EF4-FFF2-40B4-BE49-F238E27FC236}">
                <a16:creationId xmlns:a16="http://schemas.microsoft.com/office/drawing/2014/main" id="{D3D4CA53-9B54-6214-E9AA-9F11CA794547}"/>
              </a:ext>
            </a:extLst>
          </p:cNvPr>
          <p:cNvSpPr>
            <a:spLocks noGrp="1"/>
          </p:cNvSpPr>
          <p:nvPr>
            <p:ph type="sldNum" sz="quarter" idx="12"/>
          </p:nvPr>
        </p:nvSpPr>
        <p:spPr/>
        <p:txBody>
          <a:bodyPr/>
          <a:lstStyle/>
          <a:p>
            <a:fld id="{B16735D3-C9E7-F649-AF37-A9D08763696D}" type="slidenum">
              <a:rPr lang="ja-JP" altLang="en-US" smtClean="0"/>
              <a:pPr/>
              <a:t>9</a:t>
            </a:fld>
            <a:endParaRPr lang="ja-JP" altLang="en-US"/>
          </a:p>
        </p:txBody>
      </p:sp>
      <p:sp>
        <p:nvSpPr>
          <p:cNvPr id="97" name="テキスト ボックス 96">
            <a:extLst>
              <a:ext uri="{FF2B5EF4-FFF2-40B4-BE49-F238E27FC236}">
                <a16:creationId xmlns:a16="http://schemas.microsoft.com/office/drawing/2014/main" id="{B75026D2-BCA3-411A-9FB5-5ED51822CF29}"/>
              </a:ext>
            </a:extLst>
          </p:cNvPr>
          <p:cNvSpPr txBox="1"/>
          <p:nvPr/>
        </p:nvSpPr>
        <p:spPr>
          <a:xfrm>
            <a:off x="461119" y="4573032"/>
            <a:ext cx="7520683" cy="430887"/>
          </a:xfrm>
          <a:prstGeom prst="rect">
            <a:avLst/>
          </a:prstGeom>
          <a:noFill/>
        </p:spPr>
        <p:txBody>
          <a:bodyPr wrap="square" rtlCol="0">
            <a:spAutoFit/>
          </a:bodyPr>
          <a:lstStyle/>
          <a:p>
            <a:r>
              <a:rPr kumimoji="1" lang="ja-JP" altLang="en-US" sz="2200"/>
              <a:t>各文に対して疑惑値を算出</a:t>
            </a:r>
          </a:p>
        </p:txBody>
      </p:sp>
      <p:cxnSp>
        <p:nvCxnSpPr>
          <p:cNvPr id="38" name="直線コネクタ 37">
            <a:extLst>
              <a:ext uri="{FF2B5EF4-FFF2-40B4-BE49-F238E27FC236}">
                <a16:creationId xmlns:a16="http://schemas.microsoft.com/office/drawing/2014/main" id="{F30A24A3-E48A-3243-5D20-6B43C5ABFBA9}"/>
              </a:ext>
            </a:extLst>
          </p:cNvPr>
          <p:cNvCxnSpPr>
            <a:cxnSpLocks/>
          </p:cNvCxnSpPr>
          <p:nvPr/>
        </p:nvCxnSpPr>
        <p:spPr>
          <a:xfrm>
            <a:off x="271913" y="3720716"/>
            <a:ext cx="8555997"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C2E42E80-E026-832A-502D-BBD553190BB6}"/>
              </a:ext>
            </a:extLst>
          </p:cNvPr>
          <p:cNvCxnSpPr>
            <a:cxnSpLocks/>
          </p:cNvCxnSpPr>
          <p:nvPr/>
        </p:nvCxnSpPr>
        <p:spPr>
          <a:xfrm>
            <a:off x="282227" y="3416599"/>
            <a:ext cx="8545683" cy="1415"/>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F63E4AE-D691-F4D2-CAF4-C5B17FA5B51E}"/>
              </a:ext>
            </a:extLst>
          </p:cNvPr>
          <p:cNvCxnSpPr>
            <a:cxnSpLocks/>
          </p:cNvCxnSpPr>
          <p:nvPr/>
        </p:nvCxnSpPr>
        <p:spPr>
          <a:xfrm>
            <a:off x="282227" y="1949432"/>
            <a:ext cx="8545683" cy="3806"/>
          </a:xfrm>
          <a:prstGeom prst="line">
            <a:avLst/>
          </a:prstGeom>
          <a:ln w="254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C54FCA9-C466-C8EB-376E-93C7BE915337}"/>
              </a:ext>
            </a:extLst>
          </p:cNvPr>
          <p:cNvCxnSpPr>
            <a:cxnSpLocks/>
          </p:cNvCxnSpPr>
          <p:nvPr/>
        </p:nvCxnSpPr>
        <p:spPr>
          <a:xfrm>
            <a:off x="282227" y="2250354"/>
            <a:ext cx="8543940"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013BCB91-35FB-698D-323A-A2B9560D72D4}"/>
              </a:ext>
            </a:extLst>
          </p:cNvPr>
          <p:cNvCxnSpPr>
            <a:cxnSpLocks/>
          </p:cNvCxnSpPr>
          <p:nvPr/>
        </p:nvCxnSpPr>
        <p:spPr>
          <a:xfrm>
            <a:off x="282227" y="2524962"/>
            <a:ext cx="8545683"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257BEFE-CABA-D959-2728-3B73C0E10BAF}"/>
              </a:ext>
            </a:extLst>
          </p:cNvPr>
          <p:cNvCxnSpPr>
            <a:cxnSpLocks/>
          </p:cNvCxnSpPr>
          <p:nvPr/>
        </p:nvCxnSpPr>
        <p:spPr>
          <a:xfrm>
            <a:off x="277069" y="2824776"/>
            <a:ext cx="8545683"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472E20B-2786-B827-0916-2A8FF7F3C55D}"/>
              </a:ext>
            </a:extLst>
          </p:cNvPr>
          <p:cNvCxnSpPr>
            <a:cxnSpLocks/>
          </p:cNvCxnSpPr>
          <p:nvPr/>
        </p:nvCxnSpPr>
        <p:spPr>
          <a:xfrm flipV="1">
            <a:off x="294001" y="3111475"/>
            <a:ext cx="8555997"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D4857989-2F7E-4E94-4613-421035CC0905}"/>
              </a:ext>
            </a:extLst>
          </p:cNvPr>
          <p:cNvCxnSpPr>
            <a:cxnSpLocks/>
          </p:cNvCxnSpPr>
          <p:nvPr/>
        </p:nvCxnSpPr>
        <p:spPr>
          <a:xfrm flipV="1">
            <a:off x="6090649"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687D778-8822-4FEF-26C2-1BE9A3432AA5}"/>
              </a:ext>
            </a:extLst>
          </p:cNvPr>
          <p:cNvCxnSpPr>
            <a:cxnSpLocks/>
          </p:cNvCxnSpPr>
          <p:nvPr/>
        </p:nvCxnSpPr>
        <p:spPr>
          <a:xfrm flipV="1">
            <a:off x="6915215"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CAE60DC-E674-3A23-F4BA-C1637D8AF064}"/>
              </a:ext>
            </a:extLst>
          </p:cNvPr>
          <p:cNvCxnSpPr>
            <a:cxnSpLocks/>
          </p:cNvCxnSpPr>
          <p:nvPr/>
        </p:nvCxnSpPr>
        <p:spPr>
          <a:xfrm flipV="1">
            <a:off x="7517738" y="1646117"/>
            <a:ext cx="0" cy="2676053"/>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489B1EFF-D0D6-F816-09C8-5238C9DA962D}"/>
              </a:ext>
            </a:extLst>
          </p:cNvPr>
          <p:cNvSpPr txBox="1"/>
          <p:nvPr/>
        </p:nvSpPr>
        <p:spPr>
          <a:xfrm>
            <a:off x="6884562" y="1619996"/>
            <a:ext cx="767748" cy="369332"/>
          </a:xfrm>
          <a:prstGeom prst="rect">
            <a:avLst/>
          </a:prstGeom>
          <a:noFill/>
        </p:spPr>
        <p:txBody>
          <a:bodyPr wrap="square" rtlCol="0">
            <a:spAutoFit/>
          </a:bodyPr>
          <a:lstStyle/>
          <a:p>
            <a:r>
              <a:rPr kumimoji="1" lang="ja-JP" altLang="en-US">
                <a:solidFill>
                  <a:schemeClr val="bg2">
                    <a:lumMod val="10000"/>
                  </a:schemeClr>
                </a:solidFill>
              </a:rPr>
              <a:t>順位</a:t>
            </a:r>
          </a:p>
        </p:txBody>
      </p:sp>
      <p:sp>
        <p:nvSpPr>
          <p:cNvPr id="59" name="正方形/長方形 58">
            <a:extLst>
              <a:ext uri="{FF2B5EF4-FFF2-40B4-BE49-F238E27FC236}">
                <a16:creationId xmlns:a16="http://schemas.microsoft.com/office/drawing/2014/main" id="{9CD18278-30F3-774E-0458-18EC96E143C9}"/>
              </a:ext>
            </a:extLst>
          </p:cNvPr>
          <p:cNvSpPr/>
          <p:nvPr/>
        </p:nvSpPr>
        <p:spPr>
          <a:xfrm>
            <a:off x="282227" y="1654289"/>
            <a:ext cx="8545683" cy="2667881"/>
          </a:xfrm>
          <a:prstGeom prst="rect">
            <a:avLst/>
          </a:prstGeom>
          <a:noFill/>
          <a:ln w="317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0" name="テキスト ボックス 59">
            <a:extLst>
              <a:ext uri="{FF2B5EF4-FFF2-40B4-BE49-F238E27FC236}">
                <a16:creationId xmlns:a16="http://schemas.microsoft.com/office/drawing/2014/main" id="{BC0AE649-0CF7-0041-22AE-B43C83161BAD}"/>
              </a:ext>
            </a:extLst>
          </p:cNvPr>
          <p:cNvSpPr txBox="1"/>
          <p:nvPr/>
        </p:nvSpPr>
        <p:spPr>
          <a:xfrm>
            <a:off x="7524804" y="1616559"/>
            <a:ext cx="1430007" cy="369332"/>
          </a:xfrm>
          <a:prstGeom prst="rect">
            <a:avLst/>
          </a:prstGeom>
          <a:noFill/>
        </p:spPr>
        <p:txBody>
          <a:bodyPr wrap="square" rtlCol="0">
            <a:spAutoFit/>
          </a:bodyPr>
          <a:lstStyle/>
          <a:p>
            <a:r>
              <a:rPr lang="ja-JP" altLang="en-US">
                <a:solidFill>
                  <a:schemeClr val="bg2">
                    <a:lumMod val="10000"/>
                  </a:schemeClr>
                </a:solidFill>
              </a:rPr>
              <a:t>正規化順位</a:t>
            </a:r>
            <a:endParaRPr kumimoji="1" lang="ja-JP" altLang="en-US">
              <a:solidFill>
                <a:schemeClr val="bg2">
                  <a:lumMod val="10000"/>
                </a:schemeClr>
              </a:solidFill>
            </a:endParaRPr>
          </a:p>
        </p:txBody>
      </p:sp>
      <p:sp>
        <p:nvSpPr>
          <p:cNvPr id="61" name="テキスト ボックス 60">
            <a:extLst>
              <a:ext uri="{FF2B5EF4-FFF2-40B4-BE49-F238E27FC236}">
                <a16:creationId xmlns:a16="http://schemas.microsoft.com/office/drawing/2014/main" id="{04CAA36E-56B1-42B7-B7A1-554C9412AFC7}"/>
              </a:ext>
            </a:extLst>
          </p:cNvPr>
          <p:cNvSpPr txBox="1"/>
          <p:nvPr/>
        </p:nvSpPr>
        <p:spPr>
          <a:xfrm>
            <a:off x="6090649" y="1617684"/>
            <a:ext cx="992153" cy="369332"/>
          </a:xfrm>
          <a:prstGeom prst="rect">
            <a:avLst/>
          </a:prstGeom>
          <a:noFill/>
        </p:spPr>
        <p:txBody>
          <a:bodyPr wrap="square" rtlCol="0">
            <a:spAutoFit/>
          </a:bodyPr>
          <a:lstStyle/>
          <a:p>
            <a:r>
              <a:rPr kumimoji="1" lang="ja-JP" altLang="en-US">
                <a:solidFill>
                  <a:schemeClr val="bg2">
                    <a:lumMod val="10000"/>
                  </a:schemeClr>
                </a:solidFill>
              </a:rPr>
              <a:t>疑惑値</a:t>
            </a:r>
          </a:p>
        </p:txBody>
      </p:sp>
      <p:cxnSp>
        <p:nvCxnSpPr>
          <p:cNvPr id="62" name="直線コネクタ 61">
            <a:extLst>
              <a:ext uri="{FF2B5EF4-FFF2-40B4-BE49-F238E27FC236}">
                <a16:creationId xmlns:a16="http://schemas.microsoft.com/office/drawing/2014/main" id="{BE453307-8098-6FE8-9AE2-CD6177AC94AD}"/>
              </a:ext>
            </a:extLst>
          </p:cNvPr>
          <p:cNvCxnSpPr>
            <a:cxnSpLocks/>
          </p:cNvCxnSpPr>
          <p:nvPr/>
        </p:nvCxnSpPr>
        <p:spPr>
          <a:xfrm flipV="1">
            <a:off x="605153"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テキスト ボックス 62">
                <a:extLst>
                  <a:ext uri="{FF2B5EF4-FFF2-40B4-BE49-F238E27FC236}">
                    <a16:creationId xmlns:a16="http://schemas.microsoft.com/office/drawing/2014/main" id="{33D62C38-B6D0-948B-EB54-2B1BE64EA737}"/>
                  </a:ext>
                </a:extLst>
              </p:cNvPr>
              <p:cNvSpPr txBox="1"/>
              <p:nvPr/>
            </p:nvSpPr>
            <p:spPr>
              <a:xfrm>
                <a:off x="237573" y="2716308"/>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4</m:t>
                          </m:r>
                        </m:sub>
                      </m:sSub>
                    </m:oMath>
                  </m:oMathPara>
                </a14:m>
                <a:endParaRPr kumimoji="1" lang="ja-JP" altLang="en-US" sz="2000"/>
              </a:p>
            </p:txBody>
          </p:sp>
        </mc:Choice>
        <mc:Fallback>
          <p:sp>
            <p:nvSpPr>
              <p:cNvPr id="63" name="テキスト ボックス 62">
                <a:extLst>
                  <a:ext uri="{FF2B5EF4-FFF2-40B4-BE49-F238E27FC236}">
                    <a16:creationId xmlns:a16="http://schemas.microsoft.com/office/drawing/2014/main" id="{33D62C38-B6D0-948B-EB54-2B1BE64EA737}"/>
                  </a:ext>
                </a:extLst>
              </p:cNvPr>
              <p:cNvSpPr txBox="1">
                <a:spLocks noRot="1" noChangeAspect="1" noMove="1" noResize="1" noEditPoints="1" noAdjustHandles="1" noChangeArrowheads="1" noChangeShapeType="1" noTextEdit="1"/>
              </p:cNvSpPr>
              <p:nvPr/>
            </p:nvSpPr>
            <p:spPr>
              <a:xfrm>
                <a:off x="237573" y="2716308"/>
                <a:ext cx="373559" cy="40011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5" name="テキスト ボックス 64">
                <a:extLst>
                  <a:ext uri="{FF2B5EF4-FFF2-40B4-BE49-F238E27FC236}">
                    <a16:creationId xmlns:a16="http://schemas.microsoft.com/office/drawing/2014/main" id="{F720B2C0-1341-3660-7B91-82E73C974F5F}"/>
                  </a:ext>
                </a:extLst>
              </p:cNvPr>
              <p:cNvSpPr txBox="1"/>
              <p:nvPr/>
            </p:nvSpPr>
            <p:spPr>
              <a:xfrm>
                <a:off x="243222" y="2116616"/>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a:p>
            </p:txBody>
          </p:sp>
        </mc:Choice>
        <mc:Fallback>
          <p:sp>
            <p:nvSpPr>
              <p:cNvPr id="65" name="テキスト ボックス 64">
                <a:extLst>
                  <a:ext uri="{FF2B5EF4-FFF2-40B4-BE49-F238E27FC236}">
                    <a16:creationId xmlns:a16="http://schemas.microsoft.com/office/drawing/2014/main" id="{F720B2C0-1341-3660-7B91-82E73C974F5F}"/>
                  </a:ext>
                </a:extLst>
              </p:cNvPr>
              <p:cNvSpPr txBox="1">
                <a:spLocks noRot="1" noChangeAspect="1" noMove="1" noResize="1" noEditPoints="1" noAdjustHandles="1" noChangeArrowheads="1" noChangeShapeType="1" noTextEdit="1"/>
              </p:cNvSpPr>
              <p:nvPr/>
            </p:nvSpPr>
            <p:spPr>
              <a:xfrm>
                <a:off x="243222" y="2116616"/>
                <a:ext cx="373559" cy="40011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5913C8D7-D27A-C34D-154F-AD247F0D118E}"/>
                  </a:ext>
                </a:extLst>
              </p:cNvPr>
              <p:cNvSpPr txBox="1"/>
              <p:nvPr/>
            </p:nvSpPr>
            <p:spPr>
              <a:xfrm>
                <a:off x="241301" y="2407563"/>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3</m:t>
                          </m:r>
                        </m:sub>
                      </m:sSub>
                    </m:oMath>
                  </m:oMathPara>
                </a14:m>
                <a:endParaRPr kumimoji="1" lang="ja-JP" altLang="en-US" sz="2000"/>
              </a:p>
            </p:txBody>
          </p:sp>
        </mc:Choice>
        <mc:Fallback>
          <p:sp>
            <p:nvSpPr>
              <p:cNvPr id="66" name="テキスト ボックス 65">
                <a:extLst>
                  <a:ext uri="{FF2B5EF4-FFF2-40B4-BE49-F238E27FC236}">
                    <a16:creationId xmlns:a16="http://schemas.microsoft.com/office/drawing/2014/main" id="{5913C8D7-D27A-C34D-154F-AD247F0D118E}"/>
                  </a:ext>
                </a:extLst>
              </p:cNvPr>
              <p:cNvSpPr txBox="1">
                <a:spLocks noRot="1" noChangeAspect="1" noMove="1" noResize="1" noEditPoints="1" noAdjustHandles="1" noChangeArrowheads="1" noChangeShapeType="1" noTextEdit="1"/>
              </p:cNvSpPr>
              <p:nvPr/>
            </p:nvSpPr>
            <p:spPr>
              <a:xfrm>
                <a:off x="241301" y="2407563"/>
                <a:ext cx="373559" cy="40011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7" name="テキスト ボックス 66">
                <a:extLst>
                  <a:ext uri="{FF2B5EF4-FFF2-40B4-BE49-F238E27FC236}">
                    <a16:creationId xmlns:a16="http://schemas.microsoft.com/office/drawing/2014/main" id="{CAD4AD26-8603-0012-9E6F-4F2C64AE3A84}"/>
                  </a:ext>
                </a:extLst>
              </p:cNvPr>
              <p:cNvSpPr txBox="1"/>
              <p:nvPr/>
            </p:nvSpPr>
            <p:spPr>
              <a:xfrm>
                <a:off x="240744" y="3007756"/>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5</m:t>
                          </m:r>
                        </m:sub>
                      </m:sSub>
                    </m:oMath>
                  </m:oMathPara>
                </a14:m>
                <a:endParaRPr kumimoji="1" lang="ja-JP" altLang="en-US" sz="2000"/>
              </a:p>
            </p:txBody>
          </p:sp>
        </mc:Choice>
        <mc:Fallback>
          <p:sp>
            <p:nvSpPr>
              <p:cNvPr id="67" name="テキスト ボックス 66">
                <a:extLst>
                  <a:ext uri="{FF2B5EF4-FFF2-40B4-BE49-F238E27FC236}">
                    <a16:creationId xmlns:a16="http://schemas.microsoft.com/office/drawing/2014/main" id="{CAD4AD26-8603-0012-9E6F-4F2C64AE3A84}"/>
                  </a:ext>
                </a:extLst>
              </p:cNvPr>
              <p:cNvSpPr txBox="1">
                <a:spLocks noRot="1" noChangeAspect="1" noMove="1" noResize="1" noEditPoints="1" noAdjustHandles="1" noChangeArrowheads="1" noChangeShapeType="1" noTextEdit="1"/>
              </p:cNvSpPr>
              <p:nvPr/>
            </p:nvSpPr>
            <p:spPr>
              <a:xfrm>
                <a:off x="240744" y="3007756"/>
                <a:ext cx="373559"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8" name="テキスト ボックス 67">
                <a:extLst>
                  <a:ext uri="{FF2B5EF4-FFF2-40B4-BE49-F238E27FC236}">
                    <a16:creationId xmlns:a16="http://schemas.microsoft.com/office/drawing/2014/main" id="{8B909EE6-0C37-3EB1-D086-9E499716764B}"/>
                  </a:ext>
                </a:extLst>
              </p:cNvPr>
              <p:cNvSpPr txBox="1"/>
              <p:nvPr/>
            </p:nvSpPr>
            <p:spPr>
              <a:xfrm>
                <a:off x="237573" y="3307964"/>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6</m:t>
                          </m:r>
                        </m:sub>
                      </m:sSub>
                    </m:oMath>
                  </m:oMathPara>
                </a14:m>
                <a:endParaRPr kumimoji="1" lang="ja-JP" altLang="en-US" sz="2000"/>
              </a:p>
            </p:txBody>
          </p:sp>
        </mc:Choice>
        <mc:Fallback>
          <p:sp>
            <p:nvSpPr>
              <p:cNvPr id="68" name="テキスト ボックス 67">
                <a:extLst>
                  <a:ext uri="{FF2B5EF4-FFF2-40B4-BE49-F238E27FC236}">
                    <a16:creationId xmlns:a16="http://schemas.microsoft.com/office/drawing/2014/main" id="{8B909EE6-0C37-3EB1-D086-9E499716764B}"/>
                  </a:ext>
                </a:extLst>
              </p:cNvPr>
              <p:cNvSpPr txBox="1">
                <a:spLocks noRot="1" noChangeAspect="1" noMove="1" noResize="1" noEditPoints="1" noAdjustHandles="1" noChangeArrowheads="1" noChangeShapeType="1" noTextEdit="1"/>
              </p:cNvSpPr>
              <p:nvPr/>
            </p:nvSpPr>
            <p:spPr>
              <a:xfrm>
                <a:off x="237573" y="3307964"/>
                <a:ext cx="373559"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9" name="テキスト ボックス 68">
                <a:extLst>
                  <a:ext uri="{FF2B5EF4-FFF2-40B4-BE49-F238E27FC236}">
                    <a16:creationId xmlns:a16="http://schemas.microsoft.com/office/drawing/2014/main" id="{522DBE8A-96B9-0A59-2D9C-E3622A3D6C98}"/>
                  </a:ext>
                </a:extLst>
              </p:cNvPr>
              <p:cNvSpPr txBox="1"/>
              <p:nvPr/>
            </p:nvSpPr>
            <p:spPr>
              <a:xfrm>
                <a:off x="250487" y="3610032"/>
                <a:ext cx="37894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7</m:t>
                          </m:r>
                        </m:sub>
                      </m:sSub>
                    </m:oMath>
                  </m:oMathPara>
                </a14:m>
                <a:endParaRPr kumimoji="1" lang="ja-JP" altLang="en-US" sz="2000"/>
              </a:p>
            </p:txBody>
          </p:sp>
        </mc:Choice>
        <mc:Fallback>
          <p:sp>
            <p:nvSpPr>
              <p:cNvPr id="69" name="テキスト ボックス 68">
                <a:extLst>
                  <a:ext uri="{FF2B5EF4-FFF2-40B4-BE49-F238E27FC236}">
                    <a16:creationId xmlns:a16="http://schemas.microsoft.com/office/drawing/2014/main" id="{522DBE8A-96B9-0A59-2D9C-E3622A3D6C98}"/>
                  </a:ext>
                </a:extLst>
              </p:cNvPr>
              <p:cNvSpPr txBox="1">
                <a:spLocks noRot="1" noChangeAspect="1" noMove="1" noResize="1" noEditPoints="1" noAdjustHandles="1" noChangeArrowheads="1" noChangeShapeType="1" noTextEdit="1"/>
              </p:cNvSpPr>
              <p:nvPr/>
            </p:nvSpPr>
            <p:spPr>
              <a:xfrm>
                <a:off x="250487" y="3610032"/>
                <a:ext cx="378946" cy="400110"/>
              </a:xfrm>
              <a:prstGeom prst="rect">
                <a:avLst/>
              </a:prstGeom>
              <a:blipFill>
                <a:blip r:embed="rId8"/>
                <a:stretch>
                  <a:fillRect/>
                </a:stretch>
              </a:blipFill>
            </p:spPr>
            <p:txBody>
              <a:bodyPr/>
              <a:lstStyle/>
              <a:p>
                <a:r>
                  <a:rPr lang="ja-JP" altLang="en-US">
                    <a:noFill/>
                  </a:rPr>
                  <a:t> </a:t>
                </a:r>
              </a:p>
            </p:txBody>
          </p:sp>
        </mc:Fallback>
      </mc:AlternateContent>
      <p:sp>
        <p:nvSpPr>
          <p:cNvPr id="70" name="テキスト ボックス 69">
            <a:extLst>
              <a:ext uri="{FF2B5EF4-FFF2-40B4-BE49-F238E27FC236}">
                <a16:creationId xmlns:a16="http://schemas.microsoft.com/office/drawing/2014/main" id="{5C368F07-34B0-C293-7BE8-9B39643839A4}"/>
              </a:ext>
            </a:extLst>
          </p:cNvPr>
          <p:cNvSpPr txBox="1"/>
          <p:nvPr/>
        </p:nvSpPr>
        <p:spPr>
          <a:xfrm>
            <a:off x="6271698" y="1921526"/>
            <a:ext cx="494493" cy="369332"/>
          </a:xfrm>
          <a:prstGeom prst="rect">
            <a:avLst/>
          </a:prstGeom>
          <a:noFill/>
        </p:spPr>
        <p:txBody>
          <a:bodyPr wrap="square" rtlCol="0">
            <a:spAutoFit/>
          </a:bodyPr>
          <a:lstStyle/>
          <a:p>
            <a:r>
              <a:rPr kumimoji="1" lang="en-US" altLang="ja-JP" dirty="0">
                <a:solidFill>
                  <a:srgbClr val="FF0000"/>
                </a:solidFill>
              </a:rPr>
              <a:t>0.7</a:t>
            </a:r>
            <a:endParaRPr kumimoji="1" lang="ja-JP" altLang="en-US">
              <a:solidFill>
                <a:srgbClr val="FF0000"/>
              </a:solidFill>
            </a:endParaRPr>
          </a:p>
        </p:txBody>
      </p:sp>
      <p:sp>
        <p:nvSpPr>
          <p:cNvPr id="71" name="テキスト ボックス 70">
            <a:extLst>
              <a:ext uri="{FF2B5EF4-FFF2-40B4-BE49-F238E27FC236}">
                <a16:creationId xmlns:a16="http://schemas.microsoft.com/office/drawing/2014/main" id="{2EC9F859-EF0C-680E-E0BA-71A62020AAEA}"/>
              </a:ext>
            </a:extLst>
          </p:cNvPr>
          <p:cNvSpPr txBox="1"/>
          <p:nvPr/>
        </p:nvSpPr>
        <p:spPr>
          <a:xfrm>
            <a:off x="6269408" y="2199556"/>
            <a:ext cx="609027" cy="369332"/>
          </a:xfrm>
          <a:prstGeom prst="rect">
            <a:avLst/>
          </a:prstGeom>
          <a:noFill/>
        </p:spPr>
        <p:txBody>
          <a:bodyPr wrap="square" rtlCol="0">
            <a:spAutoFit/>
          </a:bodyPr>
          <a:lstStyle/>
          <a:p>
            <a:r>
              <a:rPr kumimoji="1" lang="en-US" altLang="ja-JP" dirty="0"/>
              <a:t>0.7</a:t>
            </a:r>
            <a:endParaRPr kumimoji="1" lang="ja-JP" altLang="en-US"/>
          </a:p>
        </p:txBody>
      </p:sp>
      <p:sp>
        <p:nvSpPr>
          <p:cNvPr id="72" name="テキスト ボックス 71">
            <a:extLst>
              <a:ext uri="{FF2B5EF4-FFF2-40B4-BE49-F238E27FC236}">
                <a16:creationId xmlns:a16="http://schemas.microsoft.com/office/drawing/2014/main" id="{5BD7AA55-9B23-E823-3DB5-545378ECC1B0}"/>
              </a:ext>
            </a:extLst>
          </p:cNvPr>
          <p:cNvSpPr txBox="1"/>
          <p:nvPr/>
        </p:nvSpPr>
        <p:spPr>
          <a:xfrm>
            <a:off x="6263545" y="2491399"/>
            <a:ext cx="545953" cy="369332"/>
          </a:xfrm>
          <a:prstGeom prst="rect">
            <a:avLst/>
          </a:prstGeom>
          <a:noFill/>
        </p:spPr>
        <p:txBody>
          <a:bodyPr wrap="square" rtlCol="0">
            <a:spAutoFit/>
          </a:bodyPr>
          <a:lstStyle/>
          <a:p>
            <a:r>
              <a:rPr kumimoji="1" lang="en-US" altLang="ja-JP" dirty="0"/>
              <a:t>0.7</a:t>
            </a:r>
            <a:endParaRPr kumimoji="1" lang="ja-JP" altLang="en-US"/>
          </a:p>
        </p:txBody>
      </p:sp>
      <p:sp>
        <p:nvSpPr>
          <p:cNvPr id="73" name="テキスト ボックス 72">
            <a:extLst>
              <a:ext uri="{FF2B5EF4-FFF2-40B4-BE49-F238E27FC236}">
                <a16:creationId xmlns:a16="http://schemas.microsoft.com/office/drawing/2014/main" id="{7F2DB23D-8A68-BB1B-2EB5-10F4D023F112}"/>
              </a:ext>
            </a:extLst>
          </p:cNvPr>
          <p:cNvSpPr txBox="1"/>
          <p:nvPr/>
        </p:nvSpPr>
        <p:spPr>
          <a:xfrm>
            <a:off x="6257106" y="2778620"/>
            <a:ext cx="556266" cy="369332"/>
          </a:xfrm>
          <a:prstGeom prst="rect">
            <a:avLst/>
          </a:prstGeom>
          <a:noFill/>
        </p:spPr>
        <p:txBody>
          <a:bodyPr wrap="square" rtlCol="0">
            <a:spAutoFit/>
          </a:bodyPr>
          <a:lstStyle/>
          <a:p>
            <a:r>
              <a:rPr lang="en-US" altLang="ja-JP" dirty="0"/>
              <a:t>0.0</a:t>
            </a:r>
            <a:endParaRPr kumimoji="1" lang="ja-JP" altLang="en-US"/>
          </a:p>
        </p:txBody>
      </p:sp>
      <p:sp>
        <p:nvSpPr>
          <p:cNvPr id="74" name="テキスト ボックス 73">
            <a:extLst>
              <a:ext uri="{FF2B5EF4-FFF2-40B4-BE49-F238E27FC236}">
                <a16:creationId xmlns:a16="http://schemas.microsoft.com/office/drawing/2014/main" id="{F6AF7945-157C-F0F3-BD6C-9544F228596C}"/>
              </a:ext>
            </a:extLst>
          </p:cNvPr>
          <p:cNvSpPr txBox="1"/>
          <p:nvPr/>
        </p:nvSpPr>
        <p:spPr>
          <a:xfrm>
            <a:off x="6257106" y="3077960"/>
            <a:ext cx="545953" cy="369332"/>
          </a:xfrm>
          <a:prstGeom prst="rect">
            <a:avLst/>
          </a:prstGeom>
          <a:noFill/>
        </p:spPr>
        <p:txBody>
          <a:bodyPr wrap="square" rtlCol="0">
            <a:spAutoFit/>
          </a:bodyPr>
          <a:lstStyle/>
          <a:p>
            <a:r>
              <a:rPr lang="en-US" altLang="ja-JP" dirty="0"/>
              <a:t>1.0</a:t>
            </a:r>
            <a:endParaRPr kumimoji="1" lang="ja-JP" altLang="en-US"/>
          </a:p>
        </p:txBody>
      </p:sp>
      <p:sp>
        <p:nvSpPr>
          <p:cNvPr id="75" name="テキスト ボックス 74">
            <a:extLst>
              <a:ext uri="{FF2B5EF4-FFF2-40B4-BE49-F238E27FC236}">
                <a16:creationId xmlns:a16="http://schemas.microsoft.com/office/drawing/2014/main" id="{1CAC41BE-F568-FDFE-B668-BEBC09AC7FD0}"/>
              </a:ext>
            </a:extLst>
          </p:cNvPr>
          <p:cNvSpPr txBox="1"/>
          <p:nvPr/>
        </p:nvSpPr>
        <p:spPr>
          <a:xfrm>
            <a:off x="6267228" y="3375594"/>
            <a:ext cx="588877" cy="369332"/>
          </a:xfrm>
          <a:prstGeom prst="rect">
            <a:avLst/>
          </a:prstGeom>
          <a:noFill/>
        </p:spPr>
        <p:txBody>
          <a:bodyPr wrap="square" rtlCol="0">
            <a:spAutoFit/>
          </a:bodyPr>
          <a:lstStyle/>
          <a:p>
            <a:r>
              <a:rPr kumimoji="1" lang="en-US" altLang="ja-JP" dirty="0"/>
              <a:t>0.5</a:t>
            </a:r>
            <a:endParaRPr kumimoji="1" lang="ja-JP" altLang="en-US"/>
          </a:p>
        </p:txBody>
      </p:sp>
      <p:sp>
        <p:nvSpPr>
          <p:cNvPr id="76" name="テキスト ボックス 75">
            <a:extLst>
              <a:ext uri="{FF2B5EF4-FFF2-40B4-BE49-F238E27FC236}">
                <a16:creationId xmlns:a16="http://schemas.microsoft.com/office/drawing/2014/main" id="{73E6F83C-90E9-8F3D-8F19-98F9D2FD85BF}"/>
              </a:ext>
            </a:extLst>
          </p:cNvPr>
          <p:cNvSpPr txBox="1"/>
          <p:nvPr/>
        </p:nvSpPr>
        <p:spPr>
          <a:xfrm>
            <a:off x="6266074" y="3671198"/>
            <a:ext cx="530921" cy="369332"/>
          </a:xfrm>
          <a:prstGeom prst="rect">
            <a:avLst/>
          </a:prstGeom>
          <a:noFill/>
        </p:spPr>
        <p:txBody>
          <a:bodyPr wrap="square" rtlCol="0">
            <a:spAutoFit/>
          </a:bodyPr>
          <a:lstStyle/>
          <a:p>
            <a:r>
              <a:rPr kumimoji="1" lang="en-US" altLang="ja-JP" dirty="0"/>
              <a:t>0.7</a:t>
            </a:r>
            <a:endParaRPr kumimoji="1" lang="ja-JP" altLang="en-US"/>
          </a:p>
        </p:txBody>
      </p:sp>
      <p:pic>
        <p:nvPicPr>
          <p:cNvPr id="78" name="グラフィックス 77" descr="虫 単色塗りつぶし">
            <a:extLst>
              <a:ext uri="{FF2B5EF4-FFF2-40B4-BE49-F238E27FC236}">
                <a16:creationId xmlns:a16="http://schemas.microsoft.com/office/drawing/2014/main" id="{2B060EE6-0EF0-ADA0-0A36-7F0CFD4C19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608" y="1962408"/>
            <a:ext cx="272439" cy="272439"/>
          </a:xfrm>
          <a:prstGeom prst="rect">
            <a:avLst/>
          </a:prstGeom>
        </p:spPr>
      </p:pic>
      <p:cxnSp>
        <p:nvCxnSpPr>
          <p:cNvPr id="79" name="直線コネクタ 78">
            <a:extLst>
              <a:ext uri="{FF2B5EF4-FFF2-40B4-BE49-F238E27FC236}">
                <a16:creationId xmlns:a16="http://schemas.microsoft.com/office/drawing/2014/main" id="{710E9F9A-24CA-B8A4-1F6A-BF231FE7CA63}"/>
              </a:ext>
            </a:extLst>
          </p:cNvPr>
          <p:cNvCxnSpPr>
            <a:cxnSpLocks/>
          </p:cNvCxnSpPr>
          <p:nvPr/>
        </p:nvCxnSpPr>
        <p:spPr>
          <a:xfrm>
            <a:off x="282227" y="3998747"/>
            <a:ext cx="8545683" cy="0"/>
          </a:xfrm>
          <a:prstGeom prst="line">
            <a:avLst/>
          </a:prstGeom>
          <a:ln w="254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3" name="テキスト ボックス 92">
                <a:extLst>
                  <a:ext uri="{FF2B5EF4-FFF2-40B4-BE49-F238E27FC236}">
                    <a16:creationId xmlns:a16="http://schemas.microsoft.com/office/drawing/2014/main" id="{79540C3A-531D-D8D8-DB31-750AE566E62D}"/>
                  </a:ext>
                </a:extLst>
              </p:cNvPr>
              <p:cNvSpPr txBox="1"/>
              <p:nvPr/>
            </p:nvSpPr>
            <p:spPr>
              <a:xfrm>
                <a:off x="130093" y="1836638"/>
                <a:ext cx="662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rPr>
                            <m:t>𝑠</m:t>
                          </m:r>
                        </m:e>
                        <m:sub>
                          <m:r>
                            <a:rPr kumimoji="1" lang="en-US" altLang="ja-JP" sz="2000" b="0" i="1" smtClean="0">
                              <a:solidFill>
                                <a:srgbClr val="FF0000"/>
                              </a:solidFill>
                              <a:latin typeface="Cambria Math" panose="02040503050406030204" pitchFamily="18" charset="0"/>
                            </a:rPr>
                            <m:t>1</m:t>
                          </m:r>
                        </m:sub>
                      </m:sSub>
                    </m:oMath>
                  </m:oMathPara>
                </a14:m>
                <a:endParaRPr kumimoji="1" lang="ja-JP" altLang="en-US" sz="2000"/>
              </a:p>
            </p:txBody>
          </p:sp>
        </mc:Choice>
        <mc:Fallback>
          <p:sp>
            <p:nvSpPr>
              <p:cNvPr id="93" name="テキスト ボックス 92">
                <a:extLst>
                  <a:ext uri="{FF2B5EF4-FFF2-40B4-BE49-F238E27FC236}">
                    <a16:creationId xmlns:a16="http://schemas.microsoft.com/office/drawing/2014/main" id="{79540C3A-531D-D8D8-DB31-750AE566E62D}"/>
                  </a:ext>
                </a:extLst>
              </p:cNvPr>
              <p:cNvSpPr txBox="1">
                <a:spLocks noRot="1" noChangeAspect="1" noMove="1" noResize="1" noEditPoints="1" noAdjustHandles="1" noChangeArrowheads="1" noChangeShapeType="1" noTextEdit="1"/>
              </p:cNvSpPr>
              <p:nvPr/>
            </p:nvSpPr>
            <p:spPr>
              <a:xfrm>
                <a:off x="130093" y="1836638"/>
                <a:ext cx="662052" cy="400110"/>
              </a:xfrm>
              <a:prstGeom prst="rect">
                <a:avLst/>
              </a:prstGeom>
              <a:blipFill>
                <a:blip r:embed="rId11"/>
                <a:stretch>
                  <a:fillRect/>
                </a:stretch>
              </a:blipFill>
            </p:spPr>
            <p:txBody>
              <a:bodyPr/>
              <a:lstStyle/>
              <a:p>
                <a:r>
                  <a:rPr lang="ja-JP" altLang="en-US">
                    <a:noFill/>
                  </a:rPr>
                  <a:t> </a:t>
                </a:r>
              </a:p>
            </p:txBody>
          </p:sp>
        </mc:Fallback>
      </mc:AlternateContent>
      <p:sp>
        <p:nvSpPr>
          <p:cNvPr id="104" name="コンテンツ プレースホルダー 5">
            <a:extLst>
              <a:ext uri="{FF2B5EF4-FFF2-40B4-BE49-F238E27FC236}">
                <a16:creationId xmlns:a16="http://schemas.microsoft.com/office/drawing/2014/main" id="{054D4CCA-B2A1-590D-836B-B4935FAF9AF9}"/>
              </a:ext>
            </a:extLst>
          </p:cNvPr>
          <p:cNvSpPr txBox="1">
            <a:spLocks/>
          </p:cNvSpPr>
          <p:nvPr/>
        </p:nvSpPr>
        <p:spPr>
          <a:xfrm>
            <a:off x="623452" y="1074311"/>
            <a:ext cx="6011420" cy="3279153"/>
          </a:xfrm>
          <a:prstGeom prst="rect">
            <a:avLst/>
          </a:prstGeom>
          <a:noFill/>
          <a:ln w="28575">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800"/>
              </a:lnSpc>
            </a:pPr>
            <a:endParaRPr lang="en" altLang="ja-JP" sz="1900" dirty="0">
              <a:solidFill>
                <a:schemeClr val="bg1">
                  <a:lumMod val="10000"/>
                </a:schemeClr>
              </a:solidFill>
            </a:endParaRPr>
          </a:p>
          <a:p>
            <a:pPr>
              <a:lnSpc>
                <a:spcPct val="100000"/>
              </a:lnSpc>
            </a:pPr>
            <a:r>
              <a:rPr lang="en" altLang="ja-JP" sz="1900" dirty="0">
                <a:solidFill>
                  <a:schemeClr val="bg1">
                    <a:lumMod val="10000"/>
                  </a:schemeClr>
                </a:solidFill>
                <a:latin typeface="Consolas" panose="020B0609020204030204" pitchFamily="49" charset="0"/>
                <a:cs typeface="Consolas" panose="020B0609020204030204" pitchFamily="49" charset="0"/>
              </a:rPr>
              <a:t>public int method(int value) {</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US"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rgbClr val="FF0000"/>
                </a:solidFill>
                <a:latin typeface="Consolas" panose="020B0609020204030204" pitchFamily="49" charset="0"/>
                <a:cs typeface="Consolas" panose="020B0609020204030204" pitchFamily="49" charset="0"/>
              </a:rPr>
              <a:t>boolean</a:t>
            </a:r>
            <a:r>
              <a:rPr lang="en" altLang="ja-JP" sz="1900" dirty="0">
                <a:solidFill>
                  <a:srgbClr val="FF0000"/>
                </a:solidFill>
                <a:latin typeface="Consolas" panose="020B0609020204030204" pitchFamily="49" charset="0"/>
                <a:cs typeface="Consolas" panose="020B0609020204030204" pitchFamily="49" charset="0"/>
              </a:rPr>
              <a:t> </a:t>
            </a:r>
            <a:r>
              <a:rPr lang="en" altLang="ja-JP" sz="1900" dirty="0" err="1">
                <a:solidFill>
                  <a:srgbClr val="FF0000"/>
                </a:solidFill>
                <a:latin typeface="Consolas" panose="020B0609020204030204" pitchFamily="49" charset="0"/>
                <a:cs typeface="Consolas" panose="020B0609020204030204" pitchFamily="49" charset="0"/>
              </a:rPr>
              <a:t>isPositive</a:t>
            </a:r>
            <a:r>
              <a:rPr lang="en" altLang="ja-JP" sz="1900" dirty="0">
                <a:solidFill>
                  <a:srgbClr val="FF0000"/>
                </a:solidFill>
                <a:latin typeface="Consolas" panose="020B0609020204030204" pitchFamily="49" charset="0"/>
                <a:cs typeface="Consolas" panose="020B0609020204030204" pitchFamily="49" charset="0"/>
              </a:rPr>
              <a:t> = (0 &lt; value);</a:t>
            </a:r>
            <a:br>
              <a:rPr lang="en" altLang="ja-JP" sz="1900" dirty="0">
                <a:solidFill>
                  <a:srgbClr val="FF0000"/>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chemeClr val="bg1">
                    <a:lumMod val="10000"/>
                  </a:schemeClr>
                </a:solidFill>
                <a:latin typeface="Consolas" panose="020B0609020204030204" pitchFamily="49" charset="0"/>
                <a:cs typeface="Consolas" panose="020B0609020204030204" pitchFamily="49" charset="0"/>
              </a:rPr>
              <a:t>boolean</a:t>
            </a:r>
            <a:r>
              <a:rPr lang="en"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chemeClr val="bg1">
                    <a:lumMod val="10000"/>
                  </a:schemeClr>
                </a:solidFill>
                <a:latin typeface="Consolas" panose="020B0609020204030204" pitchFamily="49" charset="0"/>
                <a:cs typeface="Consolas" panose="020B0609020204030204" pitchFamily="49" charset="0"/>
              </a:rPr>
              <a:t>isNegative</a:t>
            </a:r>
            <a:r>
              <a:rPr lang="en" altLang="ja-JP" sz="1900" dirty="0">
                <a:solidFill>
                  <a:schemeClr val="bg1">
                    <a:lumMod val="10000"/>
                  </a:schemeClr>
                </a:solidFill>
                <a:latin typeface="Consolas" panose="020B0609020204030204" pitchFamily="49" charset="0"/>
                <a:cs typeface="Consolas" panose="020B0609020204030204" pitchFamily="49" charset="0"/>
              </a:rPr>
              <a:t> = (value &gt;= 0);</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if (</a:t>
            </a:r>
            <a:r>
              <a:rPr lang="en" altLang="ja-JP" sz="1900" dirty="0" err="1">
                <a:solidFill>
                  <a:schemeClr val="bg1">
                    <a:lumMod val="10000"/>
                  </a:schemeClr>
                </a:solidFill>
                <a:latin typeface="Consolas" panose="020B0609020204030204" pitchFamily="49" charset="0"/>
                <a:cs typeface="Consolas" panose="020B0609020204030204" pitchFamily="49" charset="0"/>
              </a:rPr>
              <a:t>isPositive</a:t>
            </a:r>
            <a:r>
              <a:rPr lang="en" altLang="ja-JP" sz="1900" dirty="0">
                <a:solidFill>
                  <a:schemeClr val="bg1">
                    <a:lumMod val="10000"/>
                  </a:schemeClr>
                </a:solidFill>
                <a:latin typeface="Consolas" panose="020B0609020204030204" pitchFamily="49" charset="0"/>
                <a:cs typeface="Consolas" panose="020B0609020204030204" pitchFamily="49" charset="0"/>
              </a:rPr>
              <a:t>)</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else if (</a:t>
            </a:r>
            <a:r>
              <a:rPr lang="en" altLang="ja-JP" sz="1900" dirty="0" err="1">
                <a:solidFill>
                  <a:schemeClr val="bg1">
                    <a:lumMod val="10000"/>
                  </a:schemeClr>
                </a:solidFill>
                <a:latin typeface="Consolas" panose="020B0609020204030204" pitchFamily="49" charset="0"/>
                <a:cs typeface="Consolas" panose="020B0609020204030204" pitchFamily="49" charset="0"/>
              </a:rPr>
              <a:t>isNegative</a:t>
            </a:r>
            <a:r>
              <a:rPr lang="en" altLang="ja-JP" sz="1900" dirty="0">
                <a:solidFill>
                  <a:schemeClr val="bg1">
                    <a:lumMod val="10000"/>
                  </a:schemeClr>
                </a:solidFill>
                <a:latin typeface="Consolas" panose="020B0609020204030204" pitchFamily="49" charset="0"/>
                <a:cs typeface="Consolas" panose="020B0609020204030204" pitchFamily="49" charset="0"/>
              </a:rPr>
              <a:t>)</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return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9289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C958E-A0A7-DD07-5611-2B8F1B295DC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438345C-B51B-B32C-7EA4-9C51A9B88B45}"/>
              </a:ext>
            </a:extLst>
          </p:cNvPr>
          <p:cNvSpPr>
            <a:spLocks noGrp="1"/>
          </p:cNvSpPr>
          <p:nvPr>
            <p:ph type="title"/>
          </p:nvPr>
        </p:nvSpPr>
        <p:spPr/>
        <p:txBody>
          <a:bodyPr/>
          <a:lstStyle/>
          <a:p>
            <a:r>
              <a:rPr kumimoji="1" lang="en-US" altLang="ja-JP" dirty="0"/>
              <a:t>SBFL</a:t>
            </a:r>
            <a:r>
              <a:rPr kumimoji="1" lang="ja-JP" altLang="en-US"/>
              <a:t>の実行</a:t>
            </a:r>
            <a:r>
              <a:rPr kumimoji="1" lang="en-US" altLang="ja-JP" dirty="0"/>
              <a:t>(2/3)</a:t>
            </a:r>
            <a:endParaRPr kumimoji="1" lang="ja-JP" altLang="en-US"/>
          </a:p>
        </p:txBody>
      </p:sp>
      <p:sp>
        <p:nvSpPr>
          <p:cNvPr id="4" name="スライド番号プレースホルダー 3">
            <a:extLst>
              <a:ext uri="{FF2B5EF4-FFF2-40B4-BE49-F238E27FC236}">
                <a16:creationId xmlns:a16="http://schemas.microsoft.com/office/drawing/2014/main" id="{1FE11E73-2221-2DEE-7CC6-D3DF1CD4DE72}"/>
              </a:ext>
            </a:extLst>
          </p:cNvPr>
          <p:cNvSpPr>
            <a:spLocks noGrp="1"/>
          </p:cNvSpPr>
          <p:nvPr>
            <p:ph type="sldNum" sz="quarter" idx="12"/>
          </p:nvPr>
        </p:nvSpPr>
        <p:spPr/>
        <p:txBody>
          <a:bodyPr/>
          <a:lstStyle/>
          <a:p>
            <a:fld id="{B16735D3-C9E7-F649-AF37-A9D08763696D}" type="slidenum">
              <a:rPr lang="ja-JP" altLang="en-US" smtClean="0"/>
              <a:pPr/>
              <a:t>10</a:t>
            </a:fld>
            <a:endParaRPr lang="ja-JP" altLang="en-US"/>
          </a:p>
        </p:txBody>
      </p:sp>
      <p:sp>
        <p:nvSpPr>
          <p:cNvPr id="97" name="テキスト ボックス 96">
            <a:extLst>
              <a:ext uri="{FF2B5EF4-FFF2-40B4-BE49-F238E27FC236}">
                <a16:creationId xmlns:a16="http://schemas.microsoft.com/office/drawing/2014/main" id="{59F9F7DA-B417-2113-8674-02FAC82B0A91}"/>
              </a:ext>
            </a:extLst>
          </p:cNvPr>
          <p:cNvSpPr txBox="1"/>
          <p:nvPr/>
        </p:nvSpPr>
        <p:spPr>
          <a:xfrm>
            <a:off x="605153" y="4656166"/>
            <a:ext cx="7520683" cy="1785104"/>
          </a:xfrm>
          <a:prstGeom prst="rect">
            <a:avLst/>
          </a:prstGeom>
          <a:noFill/>
        </p:spPr>
        <p:txBody>
          <a:bodyPr wrap="square" rtlCol="0">
            <a:spAutoFit/>
          </a:bodyPr>
          <a:lstStyle/>
          <a:p>
            <a:r>
              <a:rPr kumimoji="1" lang="ja-JP" altLang="en-US" sz="2200"/>
              <a:t>疑惑値を降順に</a:t>
            </a:r>
            <a:r>
              <a:rPr lang="ja-JP" altLang="en-US" sz="2200"/>
              <a:t>順位をつける</a:t>
            </a:r>
            <a:endParaRPr lang="en-US" altLang="ja-JP" sz="2200" dirty="0"/>
          </a:p>
          <a:p>
            <a:endParaRPr lang="en-US" altLang="ja-JP" sz="2200" dirty="0"/>
          </a:p>
          <a:p>
            <a:r>
              <a:rPr lang="ja-JP" altLang="en-US" sz="2200"/>
              <a:t>順位</a:t>
            </a:r>
            <a:r>
              <a:rPr lang="en-US" altLang="ja-JP" sz="2200" dirty="0"/>
              <a:t> = </a:t>
            </a:r>
            <a:r>
              <a:rPr lang="ja-JP" altLang="en-US" sz="2200" u="sng"/>
              <a:t>降順に並べた時に最大で確認すべき文の数</a:t>
            </a:r>
            <a:endParaRPr lang="en-US" altLang="ja-JP" sz="2200" u="sng" dirty="0"/>
          </a:p>
          <a:p>
            <a:endParaRPr lang="en-US" altLang="ja-JP" sz="2200" dirty="0"/>
          </a:p>
          <a:p>
            <a:endParaRPr kumimoji="1" lang="en-US" altLang="ja-JP" sz="2200" dirty="0"/>
          </a:p>
        </p:txBody>
      </p:sp>
      <p:cxnSp>
        <p:nvCxnSpPr>
          <p:cNvPr id="80" name="直線コネクタ 79">
            <a:extLst>
              <a:ext uri="{FF2B5EF4-FFF2-40B4-BE49-F238E27FC236}">
                <a16:creationId xmlns:a16="http://schemas.microsoft.com/office/drawing/2014/main" id="{97DB76A9-5437-9698-BB47-331976B264A8}"/>
              </a:ext>
            </a:extLst>
          </p:cNvPr>
          <p:cNvCxnSpPr>
            <a:cxnSpLocks/>
          </p:cNvCxnSpPr>
          <p:nvPr/>
        </p:nvCxnSpPr>
        <p:spPr>
          <a:xfrm>
            <a:off x="271913" y="3720716"/>
            <a:ext cx="8555997"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5DF3EA7F-87EC-C961-F607-54F8CD7676EA}"/>
              </a:ext>
            </a:extLst>
          </p:cNvPr>
          <p:cNvCxnSpPr>
            <a:cxnSpLocks/>
          </p:cNvCxnSpPr>
          <p:nvPr/>
        </p:nvCxnSpPr>
        <p:spPr>
          <a:xfrm>
            <a:off x="282227" y="3416599"/>
            <a:ext cx="8545683" cy="1415"/>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DAA0651-EC81-6DBB-E202-8C60C79C3218}"/>
              </a:ext>
            </a:extLst>
          </p:cNvPr>
          <p:cNvCxnSpPr>
            <a:cxnSpLocks/>
          </p:cNvCxnSpPr>
          <p:nvPr/>
        </p:nvCxnSpPr>
        <p:spPr>
          <a:xfrm>
            <a:off x="282227" y="1949432"/>
            <a:ext cx="8545683" cy="3806"/>
          </a:xfrm>
          <a:prstGeom prst="line">
            <a:avLst/>
          </a:prstGeom>
          <a:ln w="254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145688AE-0EE8-6B49-79B3-74478EEFA2D1}"/>
              </a:ext>
            </a:extLst>
          </p:cNvPr>
          <p:cNvCxnSpPr>
            <a:cxnSpLocks/>
          </p:cNvCxnSpPr>
          <p:nvPr/>
        </p:nvCxnSpPr>
        <p:spPr>
          <a:xfrm>
            <a:off x="282227" y="2250354"/>
            <a:ext cx="8543940"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F5B77CD7-E737-C3CD-191E-6D3E418FEC48}"/>
              </a:ext>
            </a:extLst>
          </p:cNvPr>
          <p:cNvCxnSpPr>
            <a:cxnSpLocks/>
          </p:cNvCxnSpPr>
          <p:nvPr/>
        </p:nvCxnSpPr>
        <p:spPr>
          <a:xfrm>
            <a:off x="282227" y="2524962"/>
            <a:ext cx="8545683"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37F8CA-D884-4E21-31CC-397AC088A80D}"/>
              </a:ext>
            </a:extLst>
          </p:cNvPr>
          <p:cNvCxnSpPr>
            <a:cxnSpLocks/>
          </p:cNvCxnSpPr>
          <p:nvPr/>
        </p:nvCxnSpPr>
        <p:spPr>
          <a:xfrm>
            <a:off x="277069" y="2824776"/>
            <a:ext cx="8545683"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11846266-712E-D122-CC3A-FF56CA9EFEDE}"/>
              </a:ext>
            </a:extLst>
          </p:cNvPr>
          <p:cNvCxnSpPr>
            <a:cxnSpLocks/>
          </p:cNvCxnSpPr>
          <p:nvPr/>
        </p:nvCxnSpPr>
        <p:spPr>
          <a:xfrm flipV="1">
            <a:off x="294001" y="3111475"/>
            <a:ext cx="8555997"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B2C56C6D-552F-8EE5-FFA1-AA367820C0A0}"/>
              </a:ext>
            </a:extLst>
          </p:cNvPr>
          <p:cNvCxnSpPr>
            <a:cxnSpLocks/>
          </p:cNvCxnSpPr>
          <p:nvPr/>
        </p:nvCxnSpPr>
        <p:spPr>
          <a:xfrm flipV="1">
            <a:off x="6090649"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71796AF3-DF41-5120-86FD-FB23EDEADADB}"/>
              </a:ext>
            </a:extLst>
          </p:cNvPr>
          <p:cNvCxnSpPr>
            <a:cxnSpLocks/>
          </p:cNvCxnSpPr>
          <p:nvPr/>
        </p:nvCxnSpPr>
        <p:spPr>
          <a:xfrm flipV="1">
            <a:off x="6915215"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8645AB0-13B6-9D47-014B-70ABA7CF82B4}"/>
              </a:ext>
            </a:extLst>
          </p:cNvPr>
          <p:cNvCxnSpPr>
            <a:cxnSpLocks/>
          </p:cNvCxnSpPr>
          <p:nvPr/>
        </p:nvCxnSpPr>
        <p:spPr>
          <a:xfrm flipV="1">
            <a:off x="7517738" y="1646117"/>
            <a:ext cx="0" cy="2676053"/>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D03D57ED-5B7B-8903-5E28-81DCBF91817A}"/>
              </a:ext>
            </a:extLst>
          </p:cNvPr>
          <p:cNvSpPr txBox="1"/>
          <p:nvPr/>
        </p:nvSpPr>
        <p:spPr>
          <a:xfrm>
            <a:off x="6884562" y="1619996"/>
            <a:ext cx="767748" cy="369332"/>
          </a:xfrm>
          <a:prstGeom prst="rect">
            <a:avLst/>
          </a:prstGeom>
          <a:noFill/>
        </p:spPr>
        <p:txBody>
          <a:bodyPr wrap="square" rtlCol="0">
            <a:spAutoFit/>
          </a:bodyPr>
          <a:lstStyle/>
          <a:p>
            <a:r>
              <a:rPr kumimoji="1" lang="ja-JP" altLang="en-US">
                <a:solidFill>
                  <a:schemeClr val="bg2">
                    <a:lumMod val="10000"/>
                  </a:schemeClr>
                </a:solidFill>
              </a:rPr>
              <a:t>順位</a:t>
            </a:r>
          </a:p>
        </p:txBody>
      </p:sp>
      <p:sp>
        <p:nvSpPr>
          <p:cNvPr id="98" name="正方形/長方形 97">
            <a:extLst>
              <a:ext uri="{FF2B5EF4-FFF2-40B4-BE49-F238E27FC236}">
                <a16:creationId xmlns:a16="http://schemas.microsoft.com/office/drawing/2014/main" id="{E6628804-E2FF-443B-175E-F85BC2421470}"/>
              </a:ext>
            </a:extLst>
          </p:cNvPr>
          <p:cNvSpPr/>
          <p:nvPr/>
        </p:nvSpPr>
        <p:spPr>
          <a:xfrm>
            <a:off x="282227" y="1654289"/>
            <a:ext cx="8545683" cy="2667881"/>
          </a:xfrm>
          <a:prstGeom prst="rect">
            <a:avLst/>
          </a:prstGeom>
          <a:noFill/>
          <a:ln w="317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9" name="テキスト ボックス 98">
            <a:extLst>
              <a:ext uri="{FF2B5EF4-FFF2-40B4-BE49-F238E27FC236}">
                <a16:creationId xmlns:a16="http://schemas.microsoft.com/office/drawing/2014/main" id="{D1BD6ACB-84D8-9348-2B39-27CEC40FBA17}"/>
              </a:ext>
            </a:extLst>
          </p:cNvPr>
          <p:cNvSpPr txBox="1"/>
          <p:nvPr/>
        </p:nvSpPr>
        <p:spPr>
          <a:xfrm>
            <a:off x="7524804" y="1616559"/>
            <a:ext cx="1430007" cy="369332"/>
          </a:xfrm>
          <a:prstGeom prst="rect">
            <a:avLst/>
          </a:prstGeom>
          <a:noFill/>
        </p:spPr>
        <p:txBody>
          <a:bodyPr wrap="square" rtlCol="0">
            <a:spAutoFit/>
          </a:bodyPr>
          <a:lstStyle/>
          <a:p>
            <a:r>
              <a:rPr lang="ja-JP" altLang="en-US">
                <a:solidFill>
                  <a:schemeClr val="bg2">
                    <a:lumMod val="10000"/>
                  </a:schemeClr>
                </a:solidFill>
              </a:rPr>
              <a:t>正規化順位</a:t>
            </a:r>
            <a:endParaRPr kumimoji="1" lang="ja-JP" altLang="en-US">
              <a:solidFill>
                <a:schemeClr val="bg2">
                  <a:lumMod val="10000"/>
                </a:schemeClr>
              </a:solidFill>
            </a:endParaRPr>
          </a:p>
        </p:txBody>
      </p:sp>
      <p:sp>
        <p:nvSpPr>
          <p:cNvPr id="100" name="テキスト ボックス 99">
            <a:extLst>
              <a:ext uri="{FF2B5EF4-FFF2-40B4-BE49-F238E27FC236}">
                <a16:creationId xmlns:a16="http://schemas.microsoft.com/office/drawing/2014/main" id="{8AB863E9-4D96-EAEC-F534-7357BE6C0092}"/>
              </a:ext>
            </a:extLst>
          </p:cNvPr>
          <p:cNvSpPr txBox="1"/>
          <p:nvPr/>
        </p:nvSpPr>
        <p:spPr>
          <a:xfrm>
            <a:off x="6090649" y="1617684"/>
            <a:ext cx="992153" cy="369332"/>
          </a:xfrm>
          <a:prstGeom prst="rect">
            <a:avLst/>
          </a:prstGeom>
          <a:noFill/>
        </p:spPr>
        <p:txBody>
          <a:bodyPr wrap="square" rtlCol="0">
            <a:spAutoFit/>
          </a:bodyPr>
          <a:lstStyle/>
          <a:p>
            <a:r>
              <a:rPr kumimoji="1" lang="ja-JP" altLang="en-US">
                <a:solidFill>
                  <a:schemeClr val="bg2">
                    <a:lumMod val="10000"/>
                  </a:schemeClr>
                </a:solidFill>
              </a:rPr>
              <a:t>疑惑値</a:t>
            </a:r>
          </a:p>
        </p:txBody>
      </p:sp>
      <p:cxnSp>
        <p:nvCxnSpPr>
          <p:cNvPr id="101" name="直線コネクタ 100">
            <a:extLst>
              <a:ext uri="{FF2B5EF4-FFF2-40B4-BE49-F238E27FC236}">
                <a16:creationId xmlns:a16="http://schemas.microsoft.com/office/drawing/2014/main" id="{540CE501-F3D4-656F-2DE5-EBC300DABA61}"/>
              </a:ext>
            </a:extLst>
          </p:cNvPr>
          <p:cNvCxnSpPr>
            <a:cxnSpLocks/>
          </p:cNvCxnSpPr>
          <p:nvPr/>
        </p:nvCxnSpPr>
        <p:spPr>
          <a:xfrm flipV="1">
            <a:off x="605153"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2" name="テキスト ボックス 101">
                <a:extLst>
                  <a:ext uri="{FF2B5EF4-FFF2-40B4-BE49-F238E27FC236}">
                    <a16:creationId xmlns:a16="http://schemas.microsoft.com/office/drawing/2014/main" id="{659C6E6C-D01A-0141-9672-FF98F430045F}"/>
                  </a:ext>
                </a:extLst>
              </p:cNvPr>
              <p:cNvSpPr txBox="1"/>
              <p:nvPr/>
            </p:nvSpPr>
            <p:spPr>
              <a:xfrm>
                <a:off x="237573" y="2716308"/>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4</m:t>
                          </m:r>
                        </m:sub>
                      </m:sSub>
                    </m:oMath>
                  </m:oMathPara>
                </a14:m>
                <a:endParaRPr kumimoji="1" lang="ja-JP" altLang="en-US" sz="2000"/>
              </a:p>
            </p:txBody>
          </p:sp>
        </mc:Choice>
        <mc:Fallback>
          <p:sp>
            <p:nvSpPr>
              <p:cNvPr id="102" name="テキスト ボックス 101">
                <a:extLst>
                  <a:ext uri="{FF2B5EF4-FFF2-40B4-BE49-F238E27FC236}">
                    <a16:creationId xmlns:a16="http://schemas.microsoft.com/office/drawing/2014/main" id="{659C6E6C-D01A-0141-9672-FF98F430045F}"/>
                  </a:ext>
                </a:extLst>
              </p:cNvPr>
              <p:cNvSpPr txBox="1">
                <a:spLocks noRot="1" noChangeAspect="1" noMove="1" noResize="1" noEditPoints="1" noAdjustHandles="1" noChangeArrowheads="1" noChangeShapeType="1" noTextEdit="1"/>
              </p:cNvSpPr>
              <p:nvPr/>
            </p:nvSpPr>
            <p:spPr>
              <a:xfrm>
                <a:off x="237573" y="2716308"/>
                <a:ext cx="373559" cy="40011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3" name="テキスト ボックス 102">
                <a:extLst>
                  <a:ext uri="{FF2B5EF4-FFF2-40B4-BE49-F238E27FC236}">
                    <a16:creationId xmlns:a16="http://schemas.microsoft.com/office/drawing/2014/main" id="{019FDCFD-F021-00A8-7F49-028FA1BB1F29}"/>
                  </a:ext>
                </a:extLst>
              </p:cNvPr>
              <p:cNvSpPr txBox="1"/>
              <p:nvPr/>
            </p:nvSpPr>
            <p:spPr>
              <a:xfrm>
                <a:off x="243222" y="2116616"/>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a:p>
            </p:txBody>
          </p:sp>
        </mc:Choice>
        <mc:Fallback>
          <p:sp>
            <p:nvSpPr>
              <p:cNvPr id="103" name="テキスト ボックス 102">
                <a:extLst>
                  <a:ext uri="{FF2B5EF4-FFF2-40B4-BE49-F238E27FC236}">
                    <a16:creationId xmlns:a16="http://schemas.microsoft.com/office/drawing/2014/main" id="{019FDCFD-F021-00A8-7F49-028FA1BB1F29}"/>
                  </a:ext>
                </a:extLst>
              </p:cNvPr>
              <p:cNvSpPr txBox="1">
                <a:spLocks noRot="1" noChangeAspect="1" noMove="1" noResize="1" noEditPoints="1" noAdjustHandles="1" noChangeArrowheads="1" noChangeShapeType="1" noTextEdit="1"/>
              </p:cNvSpPr>
              <p:nvPr/>
            </p:nvSpPr>
            <p:spPr>
              <a:xfrm>
                <a:off x="243222" y="2116616"/>
                <a:ext cx="373559" cy="40011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4" name="テキスト ボックス 103">
                <a:extLst>
                  <a:ext uri="{FF2B5EF4-FFF2-40B4-BE49-F238E27FC236}">
                    <a16:creationId xmlns:a16="http://schemas.microsoft.com/office/drawing/2014/main" id="{C2DB09D9-4D35-E0BF-0C73-AE84E047DE96}"/>
                  </a:ext>
                </a:extLst>
              </p:cNvPr>
              <p:cNvSpPr txBox="1"/>
              <p:nvPr/>
            </p:nvSpPr>
            <p:spPr>
              <a:xfrm>
                <a:off x="241301" y="2407563"/>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3</m:t>
                          </m:r>
                        </m:sub>
                      </m:sSub>
                    </m:oMath>
                  </m:oMathPara>
                </a14:m>
                <a:endParaRPr kumimoji="1" lang="ja-JP" altLang="en-US" sz="2000"/>
              </a:p>
            </p:txBody>
          </p:sp>
        </mc:Choice>
        <mc:Fallback>
          <p:sp>
            <p:nvSpPr>
              <p:cNvPr id="104" name="テキスト ボックス 103">
                <a:extLst>
                  <a:ext uri="{FF2B5EF4-FFF2-40B4-BE49-F238E27FC236}">
                    <a16:creationId xmlns:a16="http://schemas.microsoft.com/office/drawing/2014/main" id="{C2DB09D9-4D35-E0BF-0C73-AE84E047DE96}"/>
                  </a:ext>
                </a:extLst>
              </p:cNvPr>
              <p:cNvSpPr txBox="1">
                <a:spLocks noRot="1" noChangeAspect="1" noMove="1" noResize="1" noEditPoints="1" noAdjustHandles="1" noChangeArrowheads="1" noChangeShapeType="1" noTextEdit="1"/>
              </p:cNvSpPr>
              <p:nvPr/>
            </p:nvSpPr>
            <p:spPr>
              <a:xfrm>
                <a:off x="241301" y="2407563"/>
                <a:ext cx="373559" cy="40011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5" name="テキスト ボックス 104">
                <a:extLst>
                  <a:ext uri="{FF2B5EF4-FFF2-40B4-BE49-F238E27FC236}">
                    <a16:creationId xmlns:a16="http://schemas.microsoft.com/office/drawing/2014/main" id="{BCDEEE3D-4A1C-3259-E719-327DD4F645C1}"/>
                  </a:ext>
                </a:extLst>
              </p:cNvPr>
              <p:cNvSpPr txBox="1"/>
              <p:nvPr/>
            </p:nvSpPr>
            <p:spPr>
              <a:xfrm>
                <a:off x="240744" y="3007756"/>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5</m:t>
                          </m:r>
                        </m:sub>
                      </m:sSub>
                    </m:oMath>
                  </m:oMathPara>
                </a14:m>
                <a:endParaRPr kumimoji="1" lang="ja-JP" altLang="en-US" sz="2000"/>
              </a:p>
            </p:txBody>
          </p:sp>
        </mc:Choice>
        <mc:Fallback>
          <p:sp>
            <p:nvSpPr>
              <p:cNvPr id="105" name="テキスト ボックス 104">
                <a:extLst>
                  <a:ext uri="{FF2B5EF4-FFF2-40B4-BE49-F238E27FC236}">
                    <a16:creationId xmlns:a16="http://schemas.microsoft.com/office/drawing/2014/main" id="{BCDEEE3D-4A1C-3259-E719-327DD4F645C1}"/>
                  </a:ext>
                </a:extLst>
              </p:cNvPr>
              <p:cNvSpPr txBox="1">
                <a:spLocks noRot="1" noChangeAspect="1" noMove="1" noResize="1" noEditPoints="1" noAdjustHandles="1" noChangeArrowheads="1" noChangeShapeType="1" noTextEdit="1"/>
              </p:cNvSpPr>
              <p:nvPr/>
            </p:nvSpPr>
            <p:spPr>
              <a:xfrm>
                <a:off x="240744" y="3007756"/>
                <a:ext cx="373559"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6" name="テキスト ボックス 105">
                <a:extLst>
                  <a:ext uri="{FF2B5EF4-FFF2-40B4-BE49-F238E27FC236}">
                    <a16:creationId xmlns:a16="http://schemas.microsoft.com/office/drawing/2014/main" id="{55842D68-C704-2F85-DDD5-5149E2D77FAB}"/>
                  </a:ext>
                </a:extLst>
              </p:cNvPr>
              <p:cNvSpPr txBox="1"/>
              <p:nvPr/>
            </p:nvSpPr>
            <p:spPr>
              <a:xfrm>
                <a:off x="237573" y="3307964"/>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6</m:t>
                          </m:r>
                        </m:sub>
                      </m:sSub>
                    </m:oMath>
                  </m:oMathPara>
                </a14:m>
                <a:endParaRPr kumimoji="1" lang="ja-JP" altLang="en-US" sz="2000"/>
              </a:p>
            </p:txBody>
          </p:sp>
        </mc:Choice>
        <mc:Fallback>
          <p:sp>
            <p:nvSpPr>
              <p:cNvPr id="106" name="テキスト ボックス 105">
                <a:extLst>
                  <a:ext uri="{FF2B5EF4-FFF2-40B4-BE49-F238E27FC236}">
                    <a16:creationId xmlns:a16="http://schemas.microsoft.com/office/drawing/2014/main" id="{55842D68-C704-2F85-DDD5-5149E2D77FAB}"/>
                  </a:ext>
                </a:extLst>
              </p:cNvPr>
              <p:cNvSpPr txBox="1">
                <a:spLocks noRot="1" noChangeAspect="1" noMove="1" noResize="1" noEditPoints="1" noAdjustHandles="1" noChangeArrowheads="1" noChangeShapeType="1" noTextEdit="1"/>
              </p:cNvSpPr>
              <p:nvPr/>
            </p:nvSpPr>
            <p:spPr>
              <a:xfrm>
                <a:off x="237573" y="3307964"/>
                <a:ext cx="373559"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7" name="テキスト ボックス 106">
                <a:extLst>
                  <a:ext uri="{FF2B5EF4-FFF2-40B4-BE49-F238E27FC236}">
                    <a16:creationId xmlns:a16="http://schemas.microsoft.com/office/drawing/2014/main" id="{D2CB32B2-7006-2450-2788-6B7FE9C21DA7}"/>
                  </a:ext>
                </a:extLst>
              </p:cNvPr>
              <p:cNvSpPr txBox="1"/>
              <p:nvPr/>
            </p:nvSpPr>
            <p:spPr>
              <a:xfrm>
                <a:off x="250487" y="3610032"/>
                <a:ext cx="37894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7</m:t>
                          </m:r>
                        </m:sub>
                      </m:sSub>
                    </m:oMath>
                  </m:oMathPara>
                </a14:m>
                <a:endParaRPr kumimoji="1" lang="ja-JP" altLang="en-US" sz="2000"/>
              </a:p>
            </p:txBody>
          </p:sp>
        </mc:Choice>
        <mc:Fallback>
          <p:sp>
            <p:nvSpPr>
              <p:cNvPr id="107" name="テキスト ボックス 106">
                <a:extLst>
                  <a:ext uri="{FF2B5EF4-FFF2-40B4-BE49-F238E27FC236}">
                    <a16:creationId xmlns:a16="http://schemas.microsoft.com/office/drawing/2014/main" id="{D2CB32B2-7006-2450-2788-6B7FE9C21DA7}"/>
                  </a:ext>
                </a:extLst>
              </p:cNvPr>
              <p:cNvSpPr txBox="1">
                <a:spLocks noRot="1" noChangeAspect="1" noMove="1" noResize="1" noEditPoints="1" noAdjustHandles="1" noChangeArrowheads="1" noChangeShapeType="1" noTextEdit="1"/>
              </p:cNvSpPr>
              <p:nvPr/>
            </p:nvSpPr>
            <p:spPr>
              <a:xfrm>
                <a:off x="250487" y="3610032"/>
                <a:ext cx="378946" cy="400110"/>
              </a:xfrm>
              <a:prstGeom prst="rect">
                <a:avLst/>
              </a:prstGeom>
              <a:blipFill>
                <a:blip r:embed="rId8"/>
                <a:stretch>
                  <a:fillRect/>
                </a:stretch>
              </a:blipFill>
            </p:spPr>
            <p:txBody>
              <a:bodyPr/>
              <a:lstStyle/>
              <a:p>
                <a:r>
                  <a:rPr lang="ja-JP" altLang="en-US">
                    <a:noFill/>
                  </a:rPr>
                  <a:t> </a:t>
                </a:r>
              </a:p>
            </p:txBody>
          </p:sp>
        </mc:Fallback>
      </mc:AlternateContent>
      <p:sp>
        <p:nvSpPr>
          <p:cNvPr id="108" name="テキスト ボックス 107">
            <a:extLst>
              <a:ext uri="{FF2B5EF4-FFF2-40B4-BE49-F238E27FC236}">
                <a16:creationId xmlns:a16="http://schemas.microsoft.com/office/drawing/2014/main" id="{2CFA39E2-53B6-595A-9EF5-A811E8C36CF2}"/>
              </a:ext>
            </a:extLst>
          </p:cNvPr>
          <p:cNvSpPr txBox="1"/>
          <p:nvPr/>
        </p:nvSpPr>
        <p:spPr>
          <a:xfrm>
            <a:off x="6271698" y="1921526"/>
            <a:ext cx="494493" cy="369332"/>
          </a:xfrm>
          <a:prstGeom prst="rect">
            <a:avLst/>
          </a:prstGeom>
          <a:noFill/>
        </p:spPr>
        <p:txBody>
          <a:bodyPr wrap="square" rtlCol="0">
            <a:spAutoFit/>
          </a:bodyPr>
          <a:lstStyle/>
          <a:p>
            <a:r>
              <a:rPr kumimoji="1" lang="en-US" altLang="ja-JP" dirty="0">
                <a:solidFill>
                  <a:srgbClr val="FF0000"/>
                </a:solidFill>
              </a:rPr>
              <a:t>0.7</a:t>
            </a:r>
            <a:endParaRPr kumimoji="1" lang="ja-JP" altLang="en-US">
              <a:solidFill>
                <a:srgbClr val="FF0000"/>
              </a:solidFill>
            </a:endParaRPr>
          </a:p>
        </p:txBody>
      </p:sp>
      <p:sp>
        <p:nvSpPr>
          <p:cNvPr id="109" name="テキスト ボックス 108">
            <a:extLst>
              <a:ext uri="{FF2B5EF4-FFF2-40B4-BE49-F238E27FC236}">
                <a16:creationId xmlns:a16="http://schemas.microsoft.com/office/drawing/2014/main" id="{B46FCEE1-EC5A-EC92-31D0-375A10F42776}"/>
              </a:ext>
            </a:extLst>
          </p:cNvPr>
          <p:cNvSpPr txBox="1"/>
          <p:nvPr/>
        </p:nvSpPr>
        <p:spPr>
          <a:xfrm>
            <a:off x="6269408" y="2199556"/>
            <a:ext cx="609027" cy="369332"/>
          </a:xfrm>
          <a:prstGeom prst="rect">
            <a:avLst/>
          </a:prstGeom>
          <a:noFill/>
        </p:spPr>
        <p:txBody>
          <a:bodyPr wrap="square" rtlCol="0">
            <a:spAutoFit/>
          </a:bodyPr>
          <a:lstStyle/>
          <a:p>
            <a:r>
              <a:rPr kumimoji="1" lang="en-US" altLang="ja-JP" dirty="0"/>
              <a:t>0.7</a:t>
            </a:r>
            <a:endParaRPr kumimoji="1" lang="ja-JP" altLang="en-US"/>
          </a:p>
        </p:txBody>
      </p:sp>
      <p:sp>
        <p:nvSpPr>
          <p:cNvPr id="110" name="テキスト ボックス 109">
            <a:extLst>
              <a:ext uri="{FF2B5EF4-FFF2-40B4-BE49-F238E27FC236}">
                <a16:creationId xmlns:a16="http://schemas.microsoft.com/office/drawing/2014/main" id="{153FC8A7-5054-F2A1-2AA7-82BAC39C4E59}"/>
              </a:ext>
            </a:extLst>
          </p:cNvPr>
          <p:cNvSpPr txBox="1"/>
          <p:nvPr/>
        </p:nvSpPr>
        <p:spPr>
          <a:xfrm>
            <a:off x="6263545" y="2491399"/>
            <a:ext cx="545953" cy="369332"/>
          </a:xfrm>
          <a:prstGeom prst="rect">
            <a:avLst/>
          </a:prstGeom>
          <a:noFill/>
        </p:spPr>
        <p:txBody>
          <a:bodyPr wrap="square" rtlCol="0">
            <a:spAutoFit/>
          </a:bodyPr>
          <a:lstStyle/>
          <a:p>
            <a:r>
              <a:rPr kumimoji="1" lang="en-US" altLang="ja-JP" dirty="0"/>
              <a:t>0.7</a:t>
            </a:r>
            <a:endParaRPr kumimoji="1" lang="ja-JP" altLang="en-US"/>
          </a:p>
        </p:txBody>
      </p:sp>
      <p:sp>
        <p:nvSpPr>
          <p:cNvPr id="111" name="テキスト ボックス 110">
            <a:extLst>
              <a:ext uri="{FF2B5EF4-FFF2-40B4-BE49-F238E27FC236}">
                <a16:creationId xmlns:a16="http://schemas.microsoft.com/office/drawing/2014/main" id="{477CB622-F637-F3EF-6E01-7D2F538AD0BF}"/>
              </a:ext>
            </a:extLst>
          </p:cNvPr>
          <p:cNvSpPr txBox="1"/>
          <p:nvPr/>
        </p:nvSpPr>
        <p:spPr>
          <a:xfrm>
            <a:off x="6257106" y="2778620"/>
            <a:ext cx="556266" cy="369332"/>
          </a:xfrm>
          <a:prstGeom prst="rect">
            <a:avLst/>
          </a:prstGeom>
          <a:noFill/>
        </p:spPr>
        <p:txBody>
          <a:bodyPr wrap="square" rtlCol="0">
            <a:spAutoFit/>
          </a:bodyPr>
          <a:lstStyle/>
          <a:p>
            <a:r>
              <a:rPr lang="en-US" altLang="ja-JP" dirty="0"/>
              <a:t>0.0</a:t>
            </a:r>
            <a:endParaRPr kumimoji="1" lang="ja-JP" altLang="en-US"/>
          </a:p>
        </p:txBody>
      </p:sp>
      <p:sp>
        <p:nvSpPr>
          <p:cNvPr id="112" name="テキスト ボックス 111">
            <a:extLst>
              <a:ext uri="{FF2B5EF4-FFF2-40B4-BE49-F238E27FC236}">
                <a16:creationId xmlns:a16="http://schemas.microsoft.com/office/drawing/2014/main" id="{D194BA4B-9B93-FA78-9F0C-5B51F02F92F9}"/>
              </a:ext>
            </a:extLst>
          </p:cNvPr>
          <p:cNvSpPr txBox="1"/>
          <p:nvPr/>
        </p:nvSpPr>
        <p:spPr>
          <a:xfrm>
            <a:off x="6257106" y="3077960"/>
            <a:ext cx="545953" cy="369332"/>
          </a:xfrm>
          <a:prstGeom prst="rect">
            <a:avLst/>
          </a:prstGeom>
          <a:noFill/>
        </p:spPr>
        <p:txBody>
          <a:bodyPr wrap="square" rtlCol="0">
            <a:spAutoFit/>
          </a:bodyPr>
          <a:lstStyle/>
          <a:p>
            <a:r>
              <a:rPr lang="en-US" altLang="ja-JP" dirty="0"/>
              <a:t>1.0</a:t>
            </a:r>
            <a:endParaRPr kumimoji="1" lang="ja-JP" altLang="en-US"/>
          </a:p>
        </p:txBody>
      </p:sp>
      <p:sp>
        <p:nvSpPr>
          <p:cNvPr id="113" name="テキスト ボックス 112">
            <a:extLst>
              <a:ext uri="{FF2B5EF4-FFF2-40B4-BE49-F238E27FC236}">
                <a16:creationId xmlns:a16="http://schemas.microsoft.com/office/drawing/2014/main" id="{FFB2BFA6-00F8-2A36-2586-C5730241AE3D}"/>
              </a:ext>
            </a:extLst>
          </p:cNvPr>
          <p:cNvSpPr txBox="1"/>
          <p:nvPr/>
        </p:nvSpPr>
        <p:spPr>
          <a:xfrm>
            <a:off x="6267228" y="3375594"/>
            <a:ext cx="588877" cy="369332"/>
          </a:xfrm>
          <a:prstGeom prst="rect">
            <a:avLst/>
          </a:prstGeom>
          <a:noFill/>
        </p:spPr>
        <p:txBody>
          <a:bodyPr wrap="square" rtlCol="0">
            <a:spAutoFit/>
          </a:bodyPr>
          <a:lstStyle/>
          <a:p>
            <a:r>
              <a:rPr kumimoji="1" lang="en-US" altLang="ja-JP" dirty="0"/>
              <a:t>0.5</a:t>
            </a:r>
            <a:endParaRPr kumimoji="1" lang="ja-JP" altLang="en-US"/>
          </a:p>
        </p:txBody>
      </p:sp>
      <p:sp>
        <p:nvSpPr>
          <p:cNvPr id="114" name="テキスト ボックス 113">
            <a:extLst>
              <a:ext uri="{FF2B5EF4-FFF2-40B4-BE49-F238E27FC236}">
                <a16:creationId xmlns:a16="http://schemas.microsoft.com/office/drawing/2014/main" id="{C14A7387-24F7-42F5-800A-D2CB7E8A8F46}"/>
              </a:ext>
            </a:extLst>
          </p:cNvPr>
          <p:cNvSpPr txBox="1"/>
          <p:nvPr/>
        </p:nvSpPr>
        <p:spPr>
          <a:xfrm>
            <a:off x="6266074" y="3671198"/>
            <a:ext cx="530921" cy="369332"/>
          </a:xfrm>
          <a:prstGeom prst="rect">
            <a:avLst/>
          </a:prstGeom>
          <a:noFill/>
        </p:spPr>
        <p:txBody>
          <a:bodyPr wrap="square" rtlCol="0">
            <a:spAutoFit/>
          </a:bodyPr>
          <a:lstStyle/>
          <a:p>
            <a:r>
              <a:rPr kumimoji="1" lang="en-US" altLang="ja-JP" dirty="0"/>
              <a:t>0.7</a:t>
            </a:r>
            <a:endParaRPr kumimoji="1" lang="ja-JP" altLang="en-US"/>
          </a:p>
        </p:txBody>
      </p:sp>
      <p:pic>
        <p:nvPicPr>
          <p:cNvPr id="115" name="グラフィックス 114" descr="虫 単色塗りつぶし">
            <a:extLst>
              <a:ext uri="{FF2B5EF4-FFF2-40B4-BE49-F238E27FC236}">
                <a16:creationId xmlns:a16="http://schemas.microsoft.com/office/drawing/2014/main" id="{00A60DEA-A8FA-0AC6-1112-D3DD21F86C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608" y="1962408"/>
            <a:ext cx="272439" cy="272439"/>
          </a:xfrm>
          <a:prstGeom prst="rect">
            <a:avLst/>
          </a:prstGeom>
        </p:spPr>
      </p:pic>
      <p:cxnSp>
        <p:nvCxnSpPr>
          <p:cNvPr id="116" name="直線コネクタ 115">
            <a:extLst>
              <a:ext uri="{FF2B5EF4-FFF2-40B4-BE49-F238E27FC236}">
                <a16:creationId xmlns:a16="http://schemas.microsoft.com/office/drawing/2014/main" id="{554C746E-0EB4-4680-5FCA-A8C5E9F24F14}"/>
              </a:ext>
            </a:extLst>
          </p:cNvPr>
          <p:cNvCxnSpPr>
            <a:cxnSpLocks/>
          </p:cNvCxnSpPr>
          <p:nvPr/>
        </p:nvCxnSpPr>
        <p:spPr>
          <a:xfrm>
            <a:off x="282227" y="3998747"/>
            <a:ext cx="8545683" cy="0"/>
          </a:xfrm>
          <a:prstGeom prst="line">
            <a:avLst/>
          </a:prstGeom>
          <a:ln w="254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95A89BE7-B57D-E22B-7542-9FD2CBD4AF55}"/>
              </a:ext>
            </a:extLst>
          </p:cNvPr>
          <p:cNvSpPr txBox="1"/>
          <p:nvPr/>
        </p:nvSpPr>
        <p:spPr>
          <a:xfrm>
            <a:off x="6974334" y="1913882"/>
            <a:ext cx="494493" cy="369332"/>
          </a:xfrm>
          <a:prstGeom prst="rect">
            <a:avLst/>
          </a:prstGeom>
          <a:noFill/>
        </p:spPr>
        <p:txBody>
          <a:bodyPr wrap="square" rtlCol="0">
            <a:spAutoFit/>
          </a:bodyPr>
          <a:lstStyle/>
          <a:p>
            <a:pPr algn="ctr"/>
            <a:r>
              <a:rPr kumimoji="1" lang="en-US" altLang="ja-JP" dirty="0">
                <a:solidFill>
                  <a:srgbClr val="FF0000"/>
                </a:solidFill>
              </a:rPr>
              <a:t>5</a:t>
            </a:r>
            <a:endParaRPr kumimoji="1" lang="ja-JP" altLang="en-US">
              <a:solidFill>
                <a:srgbClr val="FF0000"/>
              </a:solidFill>
            </a:endParaRPr>
          </a:p>
        </p:txBody>
      </p:sp>
      <p:sp>
        <p:nvSpPr>
          <p:cNvPr id="118" name="テキスト ボックス 117">
            <a:extLst>
              <a:ext uri="{FF2B5EF4-FFF2-40B4-BE49-F238E27FC236}">
                <a16:creationId xmlns:a16="http://schemas.microsoft.com/office/drawing/2014/main" id="{C6A740EC-F56E-3F89-9DF9-E17AF46AC211}"/>
              </a:ext>
            </a:extLst>
          </p:cNvPr>
          <p:cNvSpPr txBox="1"/>
          <p:nvPr/>
        </p:nvSpPr>
        <p:spPr>
          <a:xfrm>
            <a:off x="6915213" y="2193620"/>
            <a:ext cx="609027" cy="369332"/>
          </a:xfrm>
          <a:prstGeom prst="rect">
            <a:avLst/>
          </a:prstGeom>
          <a:noFill/>
        </p:spPr>
        <p:txBody>
          <a:bodyPr wrap="square" rtlCol="0">
            <a:spAutoFit/>
          </a:bodyPr>
          <a:lstStyle/>
          <a:p>
            <a:pPr algn="ctr"/>
            <a:r>
              <a:rPr kumimoji="1" lang="en-US" altLang="ja-JP" dirty="0"/>
              <a:t>5</a:t>
            </a:r>
            <a:endParaRPr kumimoji="1" lang="ja-JP" altLang="en-US"/>
          </a:p>
        </p:txBody>
      </p:sp>
      <p:sp>
        <p:nvSpPr>
          <p:cNvPr id="119" name="テキスト ボックス 118">
            <a:extLst>
              <a:ext uri="{FF2B5EF4-FFF2-40B4-BE49-F238E27FC236}">
                <a16:creationId xmlns:a16="http://schemas.microsoft.com/office/drawing/2014/main" id="{DA9FC0DE-4B8A-5433-F49C-00A14639AD22}"/>
              </a:ext>
            </a:extLst>
          </p:cNvPr>
          <p:cNvSpPr txBox="1"/>
          <p:nvPr/>
        </p:nvSpPr>
        <p:spPr>
          <a:xfrm>
            <a:off x="6915214" y="3073141"/>
            <a:ext cx="609027" cy="369332"/>
          </a:xfrm>
          <a:prstGeom prst="rect">
            <a:avLst/>
          </a:prstGeom>
          <a:noFill/>
        </p:spPr>
        <p:txBody>
          <a:bodyPr wrap="square" rtlCol="0">
            <a:spAutoFit/>
          </a:bodyPr>
          <a:lstStyle/>
          <a:p>
            <a:pPr algn="ctr"/>
            <a:r>
              <a:rPr kumimoji="1" lang="en-US" altLang="ja-JP" dirty="0"/>
              <a:t>1</a:t>
            </a:r>
            <a:endParaRPr kumimoji="1" lang="ja-JP" altLang="en-US"/>
          </a:p>
        </p:txBody>
      </p:sp>
      <p:sp>
        <p:nvSpPr>
          <p:cNvPr id="120" name="テキスト ボックス 119">
            <a:extLst>
              <a:ext uri="{FF2B5EF4-FFF2-40B4-BE49-F238E27FC236}">
                <a16:creationId xmlns:a16="http://schemas.microsoft.com/office/drawing/2014/main" id="{3B307665-F5FC-3F8B-7FE4-57E6C51BD393}"/>
              </a:ext>
            </a:extLst>
          </p:cNvPr>
          <p:cNvSpPr txBox="1"/>
          <p:nvPr/>
        </p:nvSpPr>
        <p:spPr>
          <a:xfrm>
            <a:off x="6915214" y="2490958"/>
            <a:ext cx="609027" cy="369332"/>
          </a:xfrm>
          <a:prstGeom prst="rect">
            <a:avLst/>
          </a:prstGeom>
          <a:noFill/>
        </p:spPr>
        <p:txBody>
          <a:bodyPr wrap="square" rtlCol="0">
            <a:spAutoFit/>
          </a:bodyPr>
          <a:lstStyle/>
          <a:p>
            <a:pPr algn="ctr"/>
            <a:r>
              <a:rPr kumimoji="1" lang="en-US" altLang="ja-JP" dirty="0"/>
              <a:t>5</a:t>
            </a:r>
            <a:endParaRPr kumimoji="1" lang="ja-JP" altLang="en-US"/>
          </a:p>
        </p:txBody>
      </p:sp>
      <p:sp>
        <p:nvSpPr>
          <p:cNvPr id="121" name="テキスト ボックス 120">
            <a:extLst>
              <a:ext uri="{FF2B5EF4-FFF2-40B4-BE49-F238E27FC236}">
                <a16:creationId xmlns:a16="http://schemas.microsoft.com/office/drawing/2014/main" id="{7C7FA4E0-6C64-625A-4F55-21427FAFF6DD}"/>
              </a:ext>
            </a:extLst>
          </p:cNvPr>
          <p:cNvSpPr txBox="1"/>
          <p:nvPr/>
        </p:nvSpPr>
        <p:spPr>
          <a:xfrm>
            <a:off x="6915215" y="3670115"/>
            <a:ext cx="609027" cy="369332"/>
          </a:xfrm>
          <a:prstGeom prst="rect">
            <a:avLst/>
          </a:prstGeom>
          <a:noFill/>
        </p:spPr>
        <p:txBody>
          <a:bodyPr wrap="square" rtlCol="0">
            <a:spAutoFit/>
          </a:bodyPr>
          <a:lstStyle/>
          <a:p>
            <a:pPr algn="ctr"/>
            <a:r>
              <a:rPr kumimoji="1" lang="en-US" altLang="ja-JP" dirty="0"/>
              <a:t>5</a:t>
            </a:r>
            <a:endParaRPr kumimoji="1" lang="ja-JP" altLang="en-US"/>
          </a:p>
        </p:txBody>
      </p:sp>
      <p:sp>
        <p:nvSpPr>
          <p:cNvPr id="122" name="テキスト ボックス 121">
            <a:extLst>
              <a:ext uri="{FF2B5EF4-FFF2-40B4-BE49-F238E27FC236}">
                <a16:creationId xmlns:a16="http://schemas.microsoft.com/office/drawing/2014/main" id="{65DB4DF3-AA93-99BE-690A-6B176F32DAAF}"/>
              </a:ext>
            </a:extLst>
          </p:cNvPr>
          <p:cNvSpPr txBox="1"/>
          <p:nvPr/>
        </p:nvSpPr>
        <p:spPr>
          <a:xfrm>
            <a:off x="6915215" y="3371257"/>
            <a:ext cx="609027" cy="369332"/>
          </a:xfrm>
          <a:prstGeom prst="rect">
            <a:avLst/>
          </a:prstGeom>
          <a:noFill/>
        </p:spPr>
        <p:txBody>
          <a:bodyPr wrap="square" rtlCol="0">
            <a:spAutoFit/>
          </a:bodyPr>
          <a:lstStyle/>
          <a:p>
            <a:pPr algn="ctr"/>
            <a:r>
              <a:rPr lang="en-US" altLang="ja-JP" dirty="0"/>
              <a:t>6</a:t>
            </a:r>
            <a:endParaRPr kumimoji="1" lang="ja-JP" altLang="en-US"/>
          </a:p>
        </p:txBody>
      </p:sp>
      <p:sp>
        <p:nvSpPr>
          <p:cNvPr id="123" name="テキスト ボックス 122">
            <a:extLst>
              <a:ext uri="{FF2B5EF4-FFF2-40B4-BE49-F238E27FC236}">
                <a16:creationId xmlns:a16="http://schemas.microsoft.com/office/drawing/2014/main" id="{DF9B28B9-9F96-AC10-30F2-0751ECCB3E6E}"/>
              </a:ext>
            </a:extLst>
          </p:cNvPr>
          <p:cNvSpPr txBox="1"/>
          <p:nvPr/>
        </p:nvSpPr>
        <p:spPr>
          <a:xfrm>
            <a:off x="6918919" y="2799477"/>
            <a:ext cx="604809" cy="369332"/>
          </a:xfrm>
          <a:prstGeom prst="rect">
            <a:avLst/>
          </a:prstGeom>
          <a:noFill/>
        </p:spPr>
        <p:txBody>
          <a:bodyPr wrap="square" rtlCol="0">
            <a:spAutoFit/>
          </a:bodyPr>
          <a:lstStyle/>
          <a:p>
            <a:pPr algn="ctr"/>
            <a:r>
              <a:rPr kumimoji="1" lang="en-US" altLang="ja-JP" dirty="0"/>
              <a:t>7</a:t>
            </a:r>
            <a:endParaRPr kumimoji="1" lang="ja-JP" altLang="en-US"/>
          </a:p>
        </p:txBody>
      </p:sp>
      <mc:AlternateContent xmlns:mc="http://schemas.openxmlformats.org/markup-compatibility/2006">
        <mc:Choice xmlns:a14="http://schemas.microsoft.com/office/drawing/2010/main" Requires="a14">
          <p:sp>
            <p:nvSpPr>
              <p:cNvPr id="124" name="テキスト ボックス 123">
                <a:extLst>
                  <a:ext uri="{FF2B5EF4-FFF2-40B4-BE49-F238E27FC236}">
                    <a16:creationId xmlns:a16="http://schemas.microsoft.com/office/drawing/2014/main" id="{8EC9184B-5079-7798-0D06-BA6EDAA222B2}"/>
                  </a:ext>
                </a:extLst>
              </p:cNvPr>
              <p:cNvSpPr txBox="1"/>
              <p:nvPr/>
            </p:nvSpPr>
            <p:spPr>
              <a:xfrm>
                <a:off x="130093" y="1836638"/>
                <a:ext cx="662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rPr>
                            <m:t>𝑠</m:t>
                          </m:r>
                        </m:e>
                        <m:sub>
                          <m:r>
                            <a:rPr kumimoji="1" lang="en-US" altLang="ja-JP" sz="2000" b="0" i="1" smtClean="0">
                              <a:solidFill>
                                <a:srgbClr val="FF0000"/>
                              </a:solidFill>
                              <a:latin typeface="Cambria Math" panose="02040503050406030204" pitchFamily="18" charset="0"/>
                            </a:rPr>
                            <m:t>1</m:t>
                          </m:r>
                        </m:sub>
                      </m:sSub>
                    </m:oMath>
                  </m:oMathPara>
                </a14:m>
                <a:endParaRPr kumimoji="1" lang="ja-JP" altLang="en-US" sz="2000"/>
              </a:p>
            </p:txBody>
          </p:sp>
        </mc:Choice>
        <mc:Fallback>
          <p:sp>
            <p:nvSpPr>
              <p:cNvPr id="124" name="テキスト ボックス 123">
                <a:extLst>
                  <a:ext uri="{FF2B5EF4-FFF2-40B4-BE49-F238E27FC236}">
                    <a16:creationId xmlns:a16="http://schemas.microsoft.com/office/drawing/2014/main" id="{8EC9184B-5079-7798-0D06-BA6EDAA222B2}"/>
                  </a:ext>
                </a:extLst>
              </p:cNvPr>
              <p:cNvSpPr txBox="1">
                <a:spLocks noRot="1" noChangeAspect="1" noMove="1" noResize="1" noEditPoints="1" noAdjustHandles="1" noChangeArrowheads="1" noChangeShapeType="1" noTextEdit="1"/>
              </p:cNvSpPr>
              <p:nvPr/>
            </p:nvSpPr>
            <p:spPr>
              <a:xfrm>
                <a:off x="130093" y="1836638"/>
                <a:ext cx="662052" cy="400110"/>
              </a:xfrm>
              <a:prstGeom prst="rect">
                <a:avLst/>
              </a:prstGeom>
              <a:blipFill>
                <a:blip r:embed="rId11"/>
                <a:stretch>
                  <a:fillRect/>
                </a:stretch>
              </a:blipFill>
            </p:spPr>
            <p:txBody>
              <a:bodyPr/>
              <a:lstStyle/>
              <a:p>
                <a:r>
                  <a:rPr lang="ja-JP" altLang="en-US">
                    <a:noFill/>
                  </a:rPr>
                  <a:t> </a:t>
                </a:r>
              </a:p>
            </p:txBody>
          </p:sp>
        </mc:Fallback>
      </mc:AlternateContent>
      <p:sp>
        <p:nvSpPr>
          <p:cNvPr id="132" name="コンテンツ プレースホルダー 5">
            <a:extLst>
              <a:ext uri="{FF2B5EF4-FFF2-40B4-BE49-F238E27FC236}">
                <a16:creationId xmlns:a16="http://schemas.microsoft.com/office/drawing/2014/main" id="{1AEB46E7-0134-385D-E105-04CB36899C6D}"/>
              </a:ext>
            </a:extLst>
          </p:cNvPr>
          <p:cNvSpPr txBox="1">
            <a:spLocks/>
          </p:cNvSpPr>
          <p:nvPr/>
        </p:nvSpPr>
        <p:spPr>
          <a:xfrm>
            <a:off x="623452" y="1074311"/>
            <a:ext cx="6011420" cy="3279153"/>
          </a:xfrm>
          <a:prstGeom prst="rect">
            <a:avLst/>
          </a:prstGeom>
          <a:noFill/>
          <a:ln w="28575">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800"/>
              </a:lnSpc>
            </a:pPr>
            <a:endParaRPr lang="en" altLang="ja-JP" sz="1900" dirty="0">
              <a:solidFill>
                <a:schemeClr val="bg1">
                  <a:lumMod val="10000"/>
                </a:schemeClr>
              </a:solidFill>
            </a:endParaRPr>
          </a:p>
          <a:p>
            <a:pPr>
              <a:lnSpc>
                <a:spcPct val="100000"/>
              </a:lnSpc>
            </a:pPr>
            <a:r>
              <a:rPr lang="en" altLang="ja-JP" sz="1900" dirty="0">
                <a:solidFill>
                  <a:schemeClr val="bg1">
                    <a:lumMod val="10000"/>
                  </a:schemeClr>
                </a:solidFill>
                <a:latin typeface="Consolas" panose="020B0609020204030204" pitchFamily="49" charset="0"/>
                <a:cs typeface="Consolas" panose="020B0609020204030204" pitchFamily="49" charset="0"/>
              </a:rPr>
              <a:t>public int method(int value) {</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US"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rgbClr val="FF0000"/>
                </a:solidFill>
                <a:latin typeface="Consolas" panose="020B0609020204030204" pitchFamily="49" charset="0"/>
                <a:cs typeface="Consolas" panose="020B0609020204030204" pitchFamily="49" charset="0"/>
              </a:rPr>
              <a:t>boolean</a:t>
            </a:r>
            <a:r>
              <a:rPr lang="en" altLang="ja-JP" sz="1900" dirty="0">
                <a:solidFill>
                  <a:srgbClr val="FF0000"/>
                </a:solidFill>
                <a:latin typeface="Consolas" panose="020B0609020204030204" pitchFamily="49" charset="0"/>
                <a:cs typeface="Consolas" panose="020B0609020204030204" pitchFamily="49" charset="0"/>
              </a:rPr>
              <a:t> </a:t>
            </a:r>
            <a:r>
              <a:rPr lang="en" altLang="ja-JP" sz="1900" dirty="0" err="1">
                <a:solidFill>
                  <a:srgbClr val="FF0000"/>
                </a:solidFill>
                <a:latin typeface="Consolas" panose="020B0609020204030204" pitchFamily="49" charset="0"/>
                <a:cs typeface="Consolas" panose="020B0609020204030204" pitchFamily="49" charset="0"/>
              </a:rPr>
              <a:t>isPositive</a:t>
            </a:r>
            <a:r>
              <a:rPr lang="en" altLang="ja-JP" sz="1900" dirty="0">
                <a:solidFill>
                  <a:srgbClr val="FF0000"/>
                </a:solidFill>
                <a:latin typeface="Consolas" panose="020B0609020204030204" pitchFamily="49" charset="0"/>
                <a:cs typeface="Consolas" panose="020B0609020204030204" pitchFamily="49" charset="0"/>
              </a:rPr>
              <a:t> = (0 &lt; value);</a:t>
            </a:r>
            <a:br>
              <a:rPr lang="en" altLang="ja-JP" sz="1900" dirty="0">
                <a:solidFill>
                  <a:srgbClr val="FF0000"/>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chemeClr val="bg1">
                    <a:lumMod val="10000"/>
                  </a:schemeClr>
                </a:solidFill>
                <a:latin typeface="Consolas" panose="020B0609020204030204" pitchFamily="49" charset="0"/>
                <a:cs typeface="Consolas" panose="020B0609020204030204" pitchFamily="49" charset="0"/>
              </a:rPr>
              <a:t>boolean</a:t>
            </a:r>
            <a:r>
              <a:rPr lang="en"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chemeClr val="bg1">
                    <a:lumMod val="10000"/>
                  </a:schemeClr>
                </a:solidFill>
                <a:latin typeface="Consolas" panose="020B0609020204030204" pitchFamily="49" charset="0"/>
                <a:cs typeface="Consolas" panose="020B0609020204030204" pitchFamily="49" charset="0"/>
              </a:rPr>
              <a:t>isNegative</a:t>
            </a:r>
            <a:r>
              <a:rPr lang="en" altLang="ja-JP" sz="1900" dirty="0">
                <a:solidFill>
                  <a:schemeClr val="bg1">
                    <a:lumMod val="10000"/>
                  </a:schemeClr>
                </a:solidFill>
                <a:latin typeface="Consolas" panose="020B0609020204030204" pitchFamily="49" charset="0"/>
                <a:cs typeface="Consolas" panose="020B0609020204030204" pitchFamily="49" charset="0"/>
              </a:rPr>
              <a:t> = (value &gt;= 0);</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if (</a:t>
            </a:r>
            <a:r>
              <a:rPr lang="en" altLang="ja-JP" sz="1900" dirty="0" err="1">
                <a:solidFill>
                  <a:schemeClr val="bg1">
                    <a:lumMod val="10000"/>
                  </a:schemeClr>
                </a:solidFill>
                <a:latin typeface="Consolas" panose="020B0609020204030204" pitchFamily="49" charset="0"/>
                <a:cs typeface="Consolas" panose="020B0609020204030204" pitchFamily="49" charset="0"/>
              </a:rPr>
              <a:t>isPositive</a:t>
            </a:r>
            <a:r>
              <a:rPr lang="en" altLang="ja-JP" sz="1900" dirty="0">
                <a:solidFill>
                  <a:schemeClr val="bg1">
                    <a:lumMod val="10000"/>
                  </a:schemeClr>
                </a:solidFill>
                <a:latin typeface="Consolas" panose="020B0609020204030204" pitchFamily="49" charset="0"/>
                <a:cs typeface="Consolas" panose="020B0609020204030204" pitchFamily="49" charset="0"/>
              </a:rPr>
              <a:t>)</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else if (</a:t>
            </a:r>
            <a:r>
              <a:rPr lang="en" altLang="ja-JP" sz="1900" dirty="0" err="1">
                <a:solidFill>
                  <a:schemeClr val="bg1">
                    <a:lumMod val="10000"/>
                  </a:schemeClr>
                </a:solidFill>
                <a:latin typeface="Consolas" panose="020B0609020204030204" pitchFamily="49" charset="0"/>
                <a:cs typeface="Consolas" panose="020B0609020204030204" pitchFamily="49" charset="0"/>
              </a:rPr>
              <a:t>isNegative</a:t>
            </a:r>
            <a:r>
              <a:rPr lang="en" altLang="ja-JP" sz="1900" dirty="0">
                <a:solidFill>
                  <a:schemeClr val="bg1">
                    <a:lumMod val="10000"/>
                  </a:schemeClr>
                </a:solidFill>
                <a:latin typeface="Consolas" panose="020B0609020204030204" pitchFamily="49" charset="0"/>
                <a:cs typeface="Consolas" panose="020B0609020204030204" pitchFamily="49" charset="0"/>
              </a:rPr>
              <a:t>)</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return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77702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AFCC-034F-3E8D-7553-00307A16E1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BE1606-15CF-A29C-8E1F-1F48228521D2}"/>
              </a:ext>
            </a:extLst>
          </p:cNvPr>
          <p:cNvSpPr>
            <a:spLocks noGrp="1"/>
          </p:cNvSpPr>
          <p:nvPr>
            <p:ph type="title"/>
          </p:nvPr>
        </p:nvSpPr>
        <p:spPr/>
        <p:txBody>
          <a:bodyPr/>
          <a:lstStyle/>
          <a:p>
            <a:r>
              <a:rPr kumimoji="1" lang="en-US" altLang="ja-JP" dirty="0"/>
              <a:t>SBFL</a:t>
            </a:r>
            <a:r>
              <a:rPr kumimoji="1" lang="ja-JP" altLang="en-US"/>
              <a:t>の実行</a:t>
            </a:r>
            <a:r>
              <a:rPr kumimoji="1" lang="en-US" altLang="ja-JP" dirty="0"/>
              <a:t>(3/3)</a:t>
            </a:r>
            <a:endParaRPr kumimoji="1" lang="ja-JP" altLang="en-US"/>
          </a:p>
        </p:txBody>
      </p:sp>
      <p:sp>
        <p:nvSpPr>
          <p:cNvPr id="4" name="スライド番号プレースホルダー 3">
            <a:extLst>
              <a:ext uri="{FF2B5EF4-FFF2-40B4-BE49-F238E27FC236}">
                <a16:creationId xmlns:a16="http://schemas.microsoft.com/office/drawing/2014/main" id="{3321DF4B-C081-169A-E6B8-5AFCB127D279}"/>
              </a:ext>
            </a:extLst>
          </p:cNvPr>
          <p:cNvSpPr>
            <a:spLocks noGrp="1"/>
          </p:cNvSpPr>
          <p:nvPr>
            <p:ph type="sldNum" sz="quarter" idx="12"/>
          </p:nvPr>
        </p:nvSpPr>
        <p:spPr/>
        <p:txBody>
          <a:bodyPr/>
          <a:lstStyle/>
          <a:p>
            <a:fld id="{B16735D3-C9E7-F649-AF37-A9D08763696D}" type="slidenum">
              <a:rPr lang="ja-JP" altLang="en-US" smtClean="0"/>
              <a:pPr/>
              <a:t>11</a:t>
            </a:fld>
            <a:endParaRPr lang="ja-JP" altLang="en-US"/>
          </a:p>
        </p:txBody>
      </p:sp>
      <mc:AlternateContent xmlns:mc="http://schemas.openxmlformats.org/markup-compatibility/2006">
        <mc:Choice xmlns:a14="http://schemas.microsoft.com/office/drawing/2010/main" Requires="a14">
          <p:sp>
            <p:nvSpPr>
              <p:cNvPr id="97" name="テキスト ボックス 96">
                <a:extLst>
                  <a:ext uri="{FF2B5EF4-FFF2-40B4-BE49-F238E27FC236}">
                    <a16:creationId xmlns:a16="http://schemas.microsoft.com/office/drawing/2014/main" id="{28866598-7C68-7AB8-0A17-F64AE6574596}"/>
                  </a:ext>
                </a:extLst>
              </p:cNvPr>
              <p:cNvSpPr txBox="1"/>
              <p:nvPr/>
            </p:nvSpPr>
            <p:spPr>
              <a:xfrm>
                <a:off x="461119" y="4536443"/>
                <a:ext cx="7520683" cy="1754326"/>
              </a:xfrm>
              <a:prstGeom prst="rect">
                <a:avLst/>
              </a:prstGeom>
              <a:noFill/>
            </p:spPr>
            <p:txBody>
              <a:bodyPr wrap="square" rtlCol="0">
                <a:spAutoFit/>
              </a:bodyPr>
              <a:lstStyle/>
              <a:p>
                <a:r>
                  <a:rPr lang="ja-JP" altLang="en-US" sz="2200"/>
                  <a:t>・順位を</a:t>
                </a:r>
                <a:r>
                  <a:rPr lang="en-US" altLang="ja-JP" sz="2200" dirty="0"/>
                  <a:t>0</a:t>
                </a:r>
                <a:r>
                  <a:rPr lang="ja-JP" altLang="en-US" sz="2200"/>
                  <a:t>から</a:t>
                </a:r>
                <a:r>
                  <a:rPr lang="en-US" altLang="ja-JP" sz="2200" dirty="0"/>
                  <a:t>1</a:t>
                </a:r>
                <a:r>
                  <a:rPr lang="ja-JP" altLang="en-US" sz="2200"/>
                  <a:t>の範囲で正規化</a:t>
                </a:r>
                <a:endParaRPr lang="en-US" altLang="ja-JP" sz="2200" dirty="0"/>
              </a:p>
              <a:p>
                <a:r>
                  <a:rPr lang="ja-JP" altLang="en-US" sz="2200"/>
                  <a:t>　</a:t>
                </a:r>
                <a:r>
                  <a:rPr lang="en-US" altLang="ja-JP" sz="2200" dirty="0"/>
                  <a:t>…</a:t>
                </a:r>
                <a:r>
                  <a:rPr lang="ja-JP" altLang="en-US" sz="2200"/>
                  <a:t>文の総数によって順位の価値が異なるため</a:t>
                </a:r>
                <a:endParaRPr lang="en-US" altLang="ja-JP" sz="2200" dirty="0"/>
              </a:p>
              <a:p>
                <a:endParaRPr lang="en-US" altLang="ja-JP" sz="2200" dirty="0"/>
              </a:p>
              <a:p>
                <a:r>
                  <a:rPr lang="ja-JP" altLang="en-US" sz="2200"/>
                  <a:t>・欠陥文</a:t>
                </a:r>
                <a14:m>
                  <m:oMath xmlns:m="http://schemas.openxmlformats.org/officeDocument/2006/math">
                    <m:sSub>
                      <m:sSubPr>
                        <m:ctrlPr>
                          <a:rPr lang="en-US" altLang="ja-JP" sz="2200" i="1" smtClean="0">
                            <a:latin typeface="Cambria Math" panose="02040503050406030204" pitchFamily="18" charset="0"/>
                          </a:rPr>
                        </m:ctrlPr>
                      </m:sSubPr>
                      <m:e>
                        <m:r>
                          <a:rPr lang="en-US" altLang="ja-JP" sz="2200" b="0" i="1" smtClean="0">
                            <a:latin typeface="Cambria Math" panose="02040503050406030204" pitchFamily="18" charset="0"/>
                          </a:rPr>
                          <m:t>𝑠</m:t>
                        </m:r>
                      </m:e>
                      <m:sub>
                        <m:r>
                          <a:rPr lang="en-US" altLang="ja-JP" sz="2200" b="0" i="1" smtClean="0">
                            <a:latin typeface="Cambria Math" panose="02040503050406030204" pitchFamily="18" charset="0"/>
                          </a:rPr>
                          <m:t>1</m:t>
                        </m:r>
                      </m:sub>
                    </m:sSub>
                  </m:oMath>
                </a14:m>
                <a:r>
                  <a:rPr lang="ja-JP" altLang="en-US" sz="2200"/>
                  <a:t>の正規化順位が</a:t>
                </a:r>
                <a14:m>
                  <m:oMath xmlns:m="http://schemas.openxmlformats.org/officeDocument/2006/math">
                    <m:r>
                      <a:rPr lang="en-US" altLang="ja-JP" sz="2200" b="0" i="1" smtClean="0">
                        <a:latin typeface="Cambria Math" panose="02040503050406030204" pitchFamily="18" charset="0"/>
                      </a:rPr>
                      <m:t>𝑟𝑆𝑐𝑜𝑟𝑒</m:t>
                    </m:r>
                  </m:oMath>
                </a14:m>
                <a:r>
                  <a:rPr lang="ja-JP" altLang="en-US" sz="2200"/>
                  <a:t>となる</a:t>
                </a:r>
                <a:endParaRPr lang="en-US" altLang="ja-JP" sz="2200" dirty="0"/>
              </a:p>
              <a:p>
                <a:endParaRPr kumimoji="1" lang="en-US" altLang="ja-JP" sz="2000" dirty="0"/>
              </a:p>
            </p:txBody>
          </p:sp>
        </mc:Choice>
        <mc:Fallback>
          <p:sp>
            <p:nvSpPr>
              <p:cNvPr id="97" name="テキスト ボックス 96">
                <a:extLst>
                  <a:ext uri="{FF2B5EF4-FFF2-40B4-BE49-F238E27FC236}">
                    <a16:creationId xmlns:a16="http://schemas.microsoft.com/office/drawing/2014/main" id="{28866598-7C68-7AB8-0A17-F64AE6574596}"/>
                  </a:ext>
                </a:extLst>
              </p:cNvPr>
              <p:cNvSpPr txBox="1">
                <a:spLocks noRot="1" noChangeAspect="1" noMove="1" noResize="1" noEditPoints="1" noAdjustHandles="1" noChangeArrowheads="1" noChangeShapeType="1" noTextEdit="1"/>
              </p:cNvSpPr>
              <p:nvPr/>
            </p:nvSpPr>
            <p:spPr>
              <a:xfrm>
                <a:off x="461119" y="4536443"/>
                <a:ext cx="7520683" cy="1754326"/>
              </a:xfrm>
              <a:prstGeom prst="rect">
                <a:avLst/>
              </a:prstGeom>
              <a:blipFill>
                <a:blip r:embed="rId3"/>
                <a:stretch>
                  <a:fillRect l="-1012" t="-2878"/>
                </a:stretch>
              </a:blipFill>
            </p:spPr>
            <p:txBody>
              <a:bodyPr/>
              <a:lstStyle/>
              <a:p>
                <a:r>
                  <a:rPr lang="ja-JP" altLang="en-US">
                    <a:noFill/>
                  </a:rPr>
                  <a:t> </a:t>
                </a:r>
              </a:p>
            </p:txBody>
          </p:sp>
        </mc:Fallback>
      </mc:AlternateContent>
      <p:cxnSp>
        <p:nvCxnSpPr>
          <p:cNvPr id="38" name="直線コネクタ 37">
            <a:extLst>
              <a:ext uri="{FF2B5EF4-FFF2-40B4-BE49-F238E27FC236}">
                <a16:creationId xmlns:a16="http://schemas.microsoft.com/office/drawing/2014/main" id="{DDC34E77-0239-F0D8-E403-180D5E6BF206}"/>
              </a:ext>
            </a:extLst>
          </p:cNvPr>
          <p:cNvCxnSpPr>
            <a:cxnSpLocks/>
          </p:cNvCxnSpPr>
          <p:nvPr/>
        </p:nvCxnSpPr>
        <p:spPr>
          <a:xfrm>
            <a:off x="271913" y="3720716"/>
            <a:ext cx="8555997"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0769758-4EF6-A4DD-2C0D-DEC5B4864503}"/>
              </a:ext>
            </a:extLst>
          </p:cNvPr>
          <p:cNvCxnSpPr>
            <a:cxnSpLocks/>
          </p:cNvCxnSpPr>
          <p:nvPr/>
        </p:nvCxnSpPr>
        <p:spPr>
          <a:xfrm>
            <a:off x="282227" y="3416599"/>
            <a:ext cx="8545683" cy="1415"/>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03242F4-5E77-0FF1-4E47-EF4AF51CF3CC}"/>
              </a:ext>
            </a:extLst>
          </p:cNvPr>
          <p:cNvCxnSpPr>
            <a:cxnSpLocks/>
          </p:cNvCxnSpPr>
          <p:nvPr/>
        </p:nvCxnSpPr>
        <p:spPr>
          <a:xfrm>
            <a:off x="282227" y="1949432"/>
            <a:ext cx="8545683" cy="3806"/>
          </a:xfrm>
          <a:prstGeom prst="line">
            <a:avLst/>
          </a:prstGeom>
          <a:ln w="254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E19362E-5236-3F6E-143E-EEBEF5DA5148}"/>
              </a:ext>
            </a:extLst>
          </p:cNvPr>
          <p:cNvCxnSpPr>
            <a:cxnSpLocks/>
          </p:cNvCxnSpPr>
          <p:nvPr/>
        </p:nvCxnSpPr>
        <p:spPr>
          <a:xfrm>
            <a:off x="282227" y="2250354"/>
            <a:ext cx="8543940"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16DE2F5-4536-F324-6CAB-BCFEE980C13C}"/>
              </a:ext>
            </a:extLst>
          </p:cNvPr>
          <p:cNvCxnSpPr>
            <a:cxnSpLocks/>
          </p:cNvCxnSpPr>
          <p:nvPr/>
        </p:nvCxnSpPr>
        <p:spPr>
          <a:xfrm>
            <a:off x="282227" y="2524962"/>
            <a:ext cx="8545683"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F70AFD0-D9FD-5FF9-EFC5-307DE43D49E0}"/>
              </a:ext>
            </a:extLst>
          </p:cNvPr>
          <p:cNvCxnSpPr>
            <a:cxnSpLocks/>
          </p:cNvCxnSpPr>
          <p:nvPr/>
        </p:nvCxnSpPr>
        <p:spPr>
          <a:xfrm>
            <a:off x="277069" y="2824776"/>
            <a:ext cx="8545683"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B97A84F-7B6C-D331-81AB-42B5AD453DB0}"/>
              </a:ext>
            </a:extLst>
          </p:cNvPr>
          <p:cNvCxnSpPr>
            <a:cxnSpLocks/>
          </p:cNvCxnSpPr>
          <p:nvPr/>
        </p:nvCxnSpPr>
        <p:spPr>
          <a:xfrm flipV="1">
            <a:off x="294001" y="3111475"/>
            <a:ext cx="8555997" cy="0"/>
          </a:xfrm>
          <a:prstGeom prst="line">
            <a:avLst/>
          </a:prstGeom>
          <a:ln w="2540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6C7B6365-BEA1-23A8-B66C-9ED330D7EBFE}"/>
              </a:ext>
            </a:extLst>
          </p:cNvPr>
          <p:cNvCxnSpPr>
            <a:cxnSpLocks/>
          </p:cNvCxnSpPr>
          <p:nvPr/>
        </p:nvCxnSpPr>
        <p:spPr>
          <a:xfrm flipV="1">
            <a:off x="6090649"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E386C0C-D166-C89D-30C7-52081FD2BCB6}"/>
              </a:ext>
            </a:extLst>
          </p:cNvPr>
          <p:cNvCxnSpPr>
            <a:cxnSpLocks/>
          </p:cNvCxnSpPr>
          <p:nvPr/>
        </p:nvCxnSpPr>
        <p:spPr>
          <a:xfrm flipV="1">
            <a:off x="6915215"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D734AAF-4E4A-715D-E42A-8E57A2EB35FB}"/>
              </a:ext>
            </a:extLst>
          </p:cNvPr>
          <p:cNvCxnSpPr>
            <a:cxnSpLocks/>
          </p:cNvCxnSpPr>
          <p:nvPr/>
        </p:nvCxnSpPr>
        <p:spPr>
          <a:xfrm flipV="1">
            <a:off x="7517738" y="1646117"/>
            <a:ext cx="0" cy="2676053"/>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F2BA1890-A9D7-E0A7-943B-0BFF9D32BA63}"/>
              </a:ext>
            </a:extLst>
          </p:cNvPr>
          <p:cNvSpPr txBox="1"/>
          <p:nvPr/>
        </p:nvSpPr>
        <p:spPr>
          <a:xfrm>
            <a:off x="6884562" y="1619996"/>
            <a:ext cx="767748" cy="369332"/>
          </a:xfrm>
          <a:prstGeom prst="rect">
            <a:avLst/>
          </a:prstGeom>
          <a:noFill/>
        </p:spPr>
        <p:txBody>
          <a:bodyPr wrap="square" rtlCol="0">
            <a:spAutoFit/>
          </a:bodyPr>
          <a:lstStyle/>
          <a:p>
            <a:r>
              <a:rPr kumimoji="1" lang="ja-JP" altLang="en-US">
                <a:solidFill>
                  <a:schemeClr val="bg2">
                    <a:lumMod val="10000"/>
                  </a:schemeClr>
                </a:solidFill>
              </a:rPr>
              <a:t>順位</a:t>
            </a:r>
          </a:p>
        </p:txBody>
      </p:sp>
      <p:sp>
        <p:nvSpPr>
          <p:cNvPr id="59" name="正方形/長方形 58">
            <a:extLst>
              <a:ext uri="{FF2B5EF4-FFF2-40B4-BE49-F238E27FC236}">
                <a16:creationId xmlns:a16="http://schemas.microsoft.com/office/drawing/2014/main" id="{880B0B65-C51C-7014-FC92-E18EB37B7EC7}"/>
              </a:ext>
            </a:extLst>
          </p:cNvPr>
          <p:cNvSpPr/>
          <p:nvPr/>
        </p:nvSpPr>
        <p:spPr>
          <a:xfrm>
            <a:off x="282227" y="1654289"/>
            <a:ext cx="8545683" cy="2667881"/>
          </a:xfrm>
          <a:prstGeom prst="rect">
            <a:avLst/>
          </a:prstGeom>
          <a:noFill/>
          <a:ln w="317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0" name="テキスト ボックス 59">
            <a:extLst>
              <a:ext uri="{FF2B5EF4-FFF2-40B4-BE49-F238E27FC236}">
                <a16:creationId xmlns:a16="http://schemas.microsoft.com/office/drawing/2014/main" id="{9D375865-0F0F-A7AC-3A64-675FC7E73772}"/>
              </a:ext>
            </a:extLst>
          </p:cNvPr>
          <p:cNvSpPr txBox="1"/>
          <p:nvPr/>
        </p:nvSpPr>
        <p:spPr>
          <a:xfrm>
            <a:off x="7524804" y="1616559"/>
            <a:ext cx="1430007" cy="369332"/>
          </a:xfrm>
          <a:prstGeom prst="rect">
            <a:avLst/>
          </a:prstGeom>
          <a:noFill/>
        </p:spPr>
        <p:txBody>
          <a:bodyPr wrap="square" rtlCol="0">
            <a:spAutoFit/>
          </a:bodyPr>
          <a:lstStyle/>
          <a:p>
            <a:r>
              <a:rPr lang="ja-JP" altLang="en-US">
                <a:solidFill>
                  <a:schemeClr val="bg2">
                    <a:lumMod val="10000"/>
                  </a:schemeClr>
                </a:solidFill>
              </a:rPr>
              <a:t>正規化順位</a:t>
            </a:r>
            <a:endParaRPr kumimoji="1" lang="ja-JP" altLang="en-US">
              <a:solidFill>
                <a:schemeClr val="bg2">
                  <a:lumMod val="10000"/>
                </a:schemeClr>
              </a:solidFill>
            </a:endParaRPr>
          </a:p>
        </p:txBody>
      </p:sp>
      <p:sp>
        <p:nvSpPr>
          <p:cNvPr id="61" name="テキスト ボックス 60">
            <a:extLst>
              <a:ext uri="{FF2B5EF4-FFF2-40B4-BE49-F238E27FC236}">
                <a16:creationId xmlns:a16="http://schemas.microsoft.com/office/drawing/2014/main" id="{470ABE07-EAC8-E38D-A492-CF5DB2C064F1}"/>
              </a:ext>
            </a:extLst>
          </p:cNvPr>
          <p:cNvSpPr txBox="1"/>
          <p:nvPr/>
        </p:nvSpPr>
        <p:spPr>
          <a:xfrm>
            <a:off x="6090649" y="1617684"/>
            <a:ext cx="992153" cy="369332"/>
          </a:xfrm>
          <a:prstGeom prst="rect">
            <a:avLst/>
          </a:prstGeom>
          <a:noFill/>
        </p:spPr>
        <p:txBody>
          <a:bodyPr wrap="square" rtlCol="0">
            <a:spAutoFit/>
          </a:bodyPr>
          <a:lstStyle/>
          <a:p>
            <a:r>
              <a:rPr kumimoji="1" lang="ja-JP" altLang="en-US">
                <a:solidFill>
                  <a:schemeClr val="bg2">
                    <a:lumMod val="10000"/>
                  </a:schemeClr>
                </a:solidFill>
              </a:rPr>
              <a:t>疑惑値</a:t>
            </a:r>
          </a:p>
        </p:txBody>
      </p:sp>
      <p:cxnSp>
        <p:nvCxnSpPr>
          <p:cNvPr id="62" name="直線コネクタ 61">
            <a:extLst>
              <a:ext uri="{FF2B5EF4-FFF2-40B4-BE49-F238E27FC236}">
                <a16:creationId xmlns:a16="http://schemas.microsoft.com/office/drawing/2014/main" id="{8233A176-B5A2-4180-957B-CE8FB8BF3580}"/>
              </a:ext>
            </a:extLst>
          </p:cNvPr>
          <p:cNvCxnSpPr>
            <a:cxnSpLocks/>
          </p:cNvCxnSpPr>
          <p:nvPr/>
        </p:nvCxnSpPr>
        <p:spPr>
          <a:xfrm flipV="1">
            <a:off x="605153" y="1665725"/>
            <a:ext cx="0" cy="2656445"/>
          </a:xfrm>
          <a:prstGeom prst="line">
            <a:avLst/>
          </a:prstGeom>
          <a:ln w="317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テキスト ボックス 62">
                <a:extLst>
                  <a:ext uri="{FF2B5EF4-FFF2-40B4-BE49-F238E27FC236}">
                    <a16:creationId xmlns:a16="http://schemas.microsoft.com/office/drawing/2014/main" id="{6680983C-F1DD-6119-F326-08C72CE37C26}"/>
                  </a:ext>
                </a:extLst>
              </p:cNvPr>
              <p:cNvSpPr txBox="1"/>
              <p:nvPr/>
            </p:nvSpPr>
            <p:spPr>
              <a:xfrm>
                <a:off x="237573" y="2716308"/>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4</m:t>
                          </m:r>
                        </m:sub>
                      </m:sSub>
                    </m:oMath>
                  </m:oMathPara>
                </a14:m>
                <a:endParaRPr kumimoji="1" lang="ja-JP" altLang="en-US" sz="2000"/>
              </a:p>
            </p:txBody>
          </p:sp>
        </mc:Choice>
        <mc:Fallback>
          <p:sp>
            <p:nvSpPr>
              <p:cNvPr id="63" name="テキスト ボックス 62">
                <a:extLst>
                  <a:ext uri="{FF2B5EF4-FFF2-40B4-BE49-F238E27FC236}">
                    <a16:creationId xmlns:a16="http://schemas.microsoft.com/office/drawing/2014/main" id="{6680983C-F1DD-6119-F326-08C72CE37C26}"/>
                  </a:ext>
                </a:extLst>
              </p:cNvPr>
              <p:cNvSpPr txBox="1">
                <a:spLocks noRot="1" noChangeAspect="1" noMove="1" noResize="1" noEditPoints="1" noAdjustHandles="1" noChangeArrowheads="1" noChangeShapeType="1" noTextEdit="1"/>
              </p:cNvSpPr>
              <p:nvPr/>
            </p:nvSpPr>
            <p:spPr>
              <a:xfrm>
                <a:off x="237573" y="2716308"/>
                <a:ext cx="373559" cy="40011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5" name="テキスト ボックス 64">
                <a:extLst>
                  <a:ext uri="{FF2B5EF4-FFF2-40B4-BE49-F238E27FC236}">
                    <a16:creationId xmlns:a16="http://schemas.microsoft.com/office/drawing/2014/main" id="{872E6BA2-4405-9A48-9DB5-A256DDFA40B2}"/>
                  </a:ext>
                </a:extLst>
              </p:cNvPr>
              <p:cNvSpPr txBox="1"/>
              <p:nvPr/>
            </p:nvSpPr>
            <p:spPr>
              <a:xfrm>
                <a:off x="243222" y="2116616"/>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2</m:t>
                          </m:r>
                        </m:sub>
                      </m:sSub>
                    </m:oMath>
                  </m:oMathPara>
                </a14:m>
                <a:endParaRPr kumimoji="1" lang="ja-JP" altLang="en-US" sz="2000"/>
              </a:p>
            </p:txBody>
          </p:sp>
        </mc:Choice>
        <mc:Fallback>
          <p:sp>
            <p:nvSpPr>
              <p:cNvPr id="65" name="テキスト ボックス 64">
                <a:extLst>
                  <a:ext uri="{FF2B5EF4-FFF2-40B4-BE49-F238E27FC236}">
                    <a16:creationId xmlns:a16="http://schemas.microsoft.com/office/drawing/2014/main" id="{872E6BA2-4405-9A48-9DB5-A256DDFA40B2}"/>
                  </a:ext>
                </a:extLst>
              </p:cNvPr>
              <p:cNvSpPr txBox="1">
                <a:spLocks noRot="1" noChangeAspect="1" noMove="1" noResize="1" noEditPoints="1" noAdjustHandles="1" noChangeArrowheads="1" noChangeShapeType="1" noTextEdit="1"/>
              </p:cNvSpPr>
              <p:nvPr/>
            </p:nvSpPr>
            <p:spPr>
              <a:xfrm>
                <a:off x="243222" y="2116616"/>
                <a:ext cx="373559" cy="40011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A75FF7A7-C31D-E7A5-518C-BAE9D7F5FD2A}"/>
                  </a:ext>
                </a:extLst>
              </p:cNvPr>
              <p:cNvSpPr txBox="1"/>
              <p:nvPr/>
            </p:nvSpPr>
            <p:spPr>
              <a:xfrm>
                <a:off x="241301" y="2407563"/>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3</m:t>
                          </m:r>
                        </m:sub>
                      </m:sSub>
                    </m:oMath>
                  </m:oMathPara>
                </a14:m>
                <a:endParaRPr kumimoji="1" lang="ja-JP" altLang="en-US" sz="2000"/>
              </a:p>
            </p:txBody>
          </p:sp>
        </mc:Choice>
        <mc:Fallback>
          <p:sp>
            <p:nvSpPr>
              <p:cNvPr id="66" name="テキスト ボックス 65">
                <a:extLst>
                  <a:ext uri="{FF2B5EF4-FFF2-40B4-BE49-F238E27FC236}">
                    <a16:creationId xmlns:a16="http://schemas.microsoft.com/office/drawing/2014/main" id="{A75FF7A7-C31D-E7A5-518C-BAE9D7F5FD2A}"/>
                  </a:ext>
                </a:extLst>
              </p:cNvPr>
              <p:cNvSpPr txBox="1">
                <a:spLocks noRot="1" noChangeAspect="1" noMove="1" noResize="1" noEditPoints="1" noAdjustHandles="1" noChangeArrowheads="1" noChangeShapeType="1" noTextEdit="1"/>
              </p:cNvSpPr>
              <p:nvPr/>
            </p:nvSpPr>
            <p:spPr>
              <a:xfrm>
                <a:off x="241301" y="2407563"/>
                <a:ext cx="373559"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7" name="テキスト ボックス 66">
                <a:extLst>
                  <a:ext uri="{FF2B5EF4-FFF2-40B4-BE49-F238E27FC236}">
                    <a16:creationId xmlns:a16="http://schemas.microsoft.com/office/drawing/2014/main" id="{3691BE84-4A13-32DC-48C8-26873E98A129}"/>
                  </a:ext>
                </a:extLst>
              </p:cNvPr>
              <p:cNvSpPr txBox="1"/>
              <p:nvPr/>
            </p:nvSpPr>
            <p:spPr>
              <a:xfrm>
                <a:off x="240744" y="3007756"/>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5</m:t>
                          </m:r>
                        </m:sub>
                      </m:sSub>
                    </m:oMath>
                  </m:oMathPara>
                </a14:m>
                <a:endParaRPr kumimoji="1" lang="ja-JP" altLang="en-US" sz="2000"/>
              </a:p>
            </p:txBody>
          </p:sp>
        </mc:Choice>
        <mc:Fallback>
          <p:sp>
            <p:nvSpPr>
              <p:cNvPr id="67" name="テキスト ボックス 66">
                <a:extLst>
                  <a:ext uri="{FF2B5EF4-FFF2-40B4-BE49-F238E27FC236}">
                    <a16:creationId xmlns:a16="http://schemas.microsoft.com/office/drawing/2014/main" id="{3691BE84-4A13-32DC-48C8-26873E98A129}"/>
                  </a:ext>
                </a:extLst>
              </p:cNvPr>
              <p:cNvSpPr txBox="1">
                <a:spLocks noRot="1" noChangeAspect="1" noMove="1" noResize="1" noEditPoints="1" noAdjustHandles="1" noChangeArrowheads="1" noChangeShapeType="1" noTextEdit="1"/>
              </p:cNvSpPr>
              <p:nvPr/>
            </p:nvSpPr>
            <p:spPr>
              <a:xfrm>
                <a:off x="240744" y="3007756"/>
                <a:ext cx="373559"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8" name="テキスト ボックス 67">
                <a:extLst>
                  <a:ext uri="{FF2B5EF4-FFF2-40B4-BE49-F238E27FC236}">
                    <a16:creationId xmlns:a16="http://schemas.microsoft.com/office/drawing/2014/main" id="{32FFD576-8ACC-9AB8-31FC-11FE02700DBC}"/>
                  </a:ext>
                </a:extLst>
              </p:cNvPr>
              <p:cNvSpPr txBox="1"/>
              <p:nvPr/>
            </p:nvSpPr>
            <p:spPr>
              <a:xfrm>
                <a:off x="237573" y="3307964"/>
                <a:ext cx="37355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6</m:t>
                          </m:r>
                        </m:sub>
                      </m:sSub>
                    </m:oMath>
                  </m:oMathPara>
                </a14:m>
                <a:endParaRPr kumimoji="1" lang="ja-JP" altLang="en-US" sz="2000"/>
              </a:p>
            </p:txBody>
          </p:sp>
        </mc:Choice>
        <mc:Fallback>
          <p:sp>
            <p:nvSpPr>
              <p:cNvPr id="68" name="テキスト ボックス 67">
                <a:extLst>
                  <a:ext uri="{FF2B5EF4-FFF2-40B4-BE49-F238E27FC236}">
                    <a16:creationId xmlns:a16="http://schemas.microsoft.com/office/drawing/2014/main" id="{32FFD576-8ACC-9AB8-31FC-11FE02700DBC}"/>
                  </a:ext>
                </a:extLst>
              </p:cNvPr>
              <p:cNvSpPr txBox="1">
                <a:spLocks noRot="1" noChangeAspect="1" noMove="1" noResize="1" noEditPoints="1" noAdjustHandles="1" noChangeArrowheads="1" noChangeShapeType="1" noTextEdit="1"/>
              </p:cNvSpPr>
              <p:nvPr/>
            </p:nvSpPr>
            <p:spPr>
              <a:xfrm>
                <a:off x="237573" y="3307964"/>
                <a:ext cx="373559" cy="40011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9" name="テキスト ボックス 68">
                <a:extLst>
                  <a:ext uri="{FF2B5EF4-FFF2-40B4-BE49-F238E27FC236}">
                    <a16:creationId xmlns:a16="http://schemas.microsoft.com/office/drawing/2014/main" id="{D02E7B1C-8839-5D6F-D6EB-1E4C7EC95871}"/>
                  </a:ext>
                </a:extLst>
              </p:cNvPr>
              <p:cNvSpPr txBox="1"/>
              <p:nvPr/>
            </p:nvSpPr>
            <p:spPr>
              <a:xfrm>
                <a:off x="250487" y="3610032"/>
                <a:ext cx="37894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7</m:t>
                          </m:r>
                        </m:sub>
                      </m:sSub>
                    </m:oMath>
                  </m:oMathPara>
                </a14:m>
                <a:endParaRPr kumimoji="1" lang="ja-JP" altLang="en-US" sz="2000"/>
              </a:p>
            </p:txBody>
          </p:sp>
        </mc:Choice>
        <mc:Fallback>
          <p:sp>
            <p:nvSpPr>
              <p:cNvPr id="69" name="テキスト ボックス 68">
                <a:extLst>
                  <a:ext uri="{FF2B5EF4-FFF2-40B4-BE49-F238E27FC236}">
                    <a16:creationId xmlns:a16="http://schemas.microsoft.com/office/drawing/2014/main" id="{D02E7B1C-8839-5D6F-D6EB-1E4C7EC95871}"/>
                  </a:ext>
                </a:extLst>
              </p:cNvPr>
              <p:cNvSpPr txBox="1">
                <a:spLocks noRot="1" noChangeAspect="1" noMove="1" noResize="1" noEditPoints="1" noAdjustHandles="1" noChangeArrowheads="1" noChangeShapeType="1" noTextEdit="1"/>
              </p:cNvSpPr>
              <p:nvPr/>
            </p:nvSpPr>
            <p:spPr>
              <a:xfrm>
                <a:off x="250487" y="3610032"/>
                <a:ext cx="378946" cy="400110"/>
              </a:xfrm>
              <a:prstGeom prst="rect">
                <a:avLst/>
              </a:prstGeom>
              <a:blipFill>
                <a:blip r:embed="rId9"/>
                <a:stretch>
                  <a:fillRect/>
                </a:stretch>
              </a:blipFill>
            </p:spPr>
            <p:txBody>
              <a:bodyPr/>
              <a:lstStyle/>
              <a:p>
                <a:r>
                  <a:rPr lang="ja-JP" altLang="en-US">
                    <a:noFill/>
                  </a:rPr>
                  <a:t> </a:t>
                </a:r>
              </a:p>
            </p:txBody>
          </p:sp>
        </mc:Fallback>
      </mc:AlternateContent>
      <p:sp>
        <p:nvSpPr>
          <p:cNvPr id="70" name="テキスト ボックス 69">
            <a:extLst>
              <a:ext uri="{FF2B5EF4-FFF2-40B4-BE49-F238E27FC236}">
                <a16:creationId xmlns:a16="http://schemas.microsoft.com/office/drawing/2014/main" id="{FBF6F789-CC67-F31D-C972-6AE77C0F8BF8}"/>
              </a:ext>
            </a:extLst>
          </p:cNvPr>
          <p:cNvSpPr txBox="1"/>
          <p:nvPr/>
        </p:nvSpPr>
        <p:spPr>
          <a:xfrm>
            <a:off x="6271698" y="1921526"/>
            <a:ext cx="494493" cy="369332"/>
          </a:xfrm>
          <a:prstGeom prst="rect">
            <a:avLst/>
          </a:prstGeom>
          <a:noFill/>
        </p:spPr>
        <p:txBody>
          <a:bodyPr wrap="square" rtlCol="0">
            <a:spAutoFit/>
          </a:bodyPr>
          <a:lstStyle/>
          <a:p>
            <a:r>
              <a:rPr kumimoji="1" lang="en-US" altLang="ja-JP" dirty="0">
                <a:solidFill>
                  <a:srgbClr val="FF0000"/>
                </a:solidFill>
              </a:rPr>
              <a:t>0.7</a:t>
            </a:r>
            <a:endParaRPr kumimoji="1" lang="ja-JP" altLang="en-US">
              <a:solidFill>
                <a:srgbClr val="FF0000"/>
              </a:solidFill>
            </a:endParaRPr>
          </a:p>
        </p:txBody>
      </p:sp>
      <p:sp>
        <p:nvSpPr>
          <p:cNvPr id="71" name="テキスト ボックス 70">
            <a:extLst>
              <a:ext uri="{FF2B5EF4-FFF2-40B4-BE49-F238E27FC236}">
                <a16:creationId xmlns:a16="http://schemas.microsoft.com/office/drawing/2014/main" id="{10EE0C3F-2235-2668-0B22-61772F955FBB}"/>
              </a:ext>
            </a:extLst>
          </p:cNvPr>
          <p:cNvSpPr txBox="1"/>
          <p:nvPr/>
        </p:nvSpPr>
        <p:spPr>
          <a:xfrm>
            <a:off x="6269408" y="2199556"/>
            <a:ext cx="609027" cy="369332"/>
          </a:xfrm>
          <a:prstGeom prst="rect">
            <a:avLst/>
          </a:prstGeom>
          <a:noFill/>
        </p:spPr>
        <p:txBody>
          <a:bodyPr wrap="square" rtlCol="0">
            <a:spAutoFit/>
          </a:bodyPr>
          <a:lstStyle/>
          <a:p>
            <a:r>
              <a:rPr kumimoji="1" lang="en-US" altLang="ja-JP" dirty="0"/>
              <a:t>0.7</a:t>
            </a:r>
            <a:endParaRPr kumimoji="1" lang="ja-JP" altLang="en-US"/>
          </a:p>
        </p:txBody>
      </p:sp>
      <p:sp>
        <p:nvSpPr>
          <p:cNvPr id="72" name="テキスト ボックス 71">
            <a:extLst>
              <a:ext uri="{FF2B5EF4-FFF2-40B4-BE49-F238E27FC236}">
                <a16:creationId xmlns:a16="http://schemas.microsoft.com/office/drawing/2014/main" id="{3D8D5F85-CE9F-F8FE-9533-70A671BC2D0E}"/>
              </a:ext>
            </a:extLst>
          </p:cNvPr>
          <p:cNvSpPr txBox="1"/>
          <p:nvPr/>
        </p:nvSpPr>
        <p:spPr>
          <a:xfrm>
            <a:off x="6263545" y="2491399"/>
            <a:ext cx="545953" cy="369332"/>
          </a:xfrm>
          <a:prstGeom prst="rect">
            <a:avLst/>
          </a:prstGeom>
          <a:noFill/>
        </p:spPr>
        <p:txBody>
          <a:bodyPr wrap="square" rtlCol="0">
            <a:spAutoFit/>
          </a:bodyPr>
          <a:lstStyle/>
          <a:p>
            <a:r>
              <a:rPr kumimoji="1" lang="en-US" altLang="ja-JP" dirty="0"/>
              <a:t>0.7</a:t>
            </a:r>
            <a:endParaRPr kumimoji="1" lang="ja-JP" altLang="en-US"/>
          </a:p>
        </p:txBody>
      </p:sp>
      <p:sp>
        <p:nvSpPr>
          <p:cNvPr id="73" name="テキスト ボックス 72">
            <a:extLst>
              <a:ext uri="{FF2B5EF4-FFF2-40B4-BE49-F238E27FC236}">
                <a16:creationId xmlns:a16="http://schemas.microsoft.com/office/drawing/2014/main" id="{E1F18BEC-51E0-B5EF-47BA-2AE9D379B4BE}"/>
              </a:ext>
            </a:extLst>
          </p:cNvPr>
          <p:cNvSpPr txBox="1"/>
          <p:nvPr/>
        </p:nvSpPr>
        <p:spPr>
          <a:xfrm>
            <a:off x="6257106" y="2778620"/>
            <a:ext cx="556266" cy="369332"/>
          </a:xfrm>
          <a:prstGeom prst="rect">
            <a:avLst/>
          </a:prstGeom>
          <a:noFill/>
        </p:spPr>
        <p:txBody>
          <a:bodyPr wrap="square" rtlCol="0">
            <a:spAutoFit/>
          </a:bodyPr>
          <a:lstStyle/>
          <a:p>
            <a:r>
              <a:rPr lang="en-US" altLang="ja-JP" dirty="0"/>
              <a:t>0.0</a:t>
            </a:r>
            <a:endParaRPr kumimoji="1" lang="ja-JP" altLang="en-US"/>
          </a:p>
        </p:txBody>
      </p:sp>
      <p:sp>
        <p:nvSpPr>
          <p:cNvPr id="74" name="テキスト ボックス 73">
            <a:extLst>
              <a:ext uri="{FF2B5EF4-FFF2-40B4-BE49-F238E27FC236}">
                <a16:creationId xmlns:a16="http://schemas.microsoft.com/office/drawing/2014/main" id="{075B7F08-0086-D2AC-CDC4-8254F1F51DA9}"/>
              </a:ext>
            </a:extLst>
          </p:cNvPr>
          <p:cNvSpPr txBox="1"/>
          <p:nvPr/>
        </p:nvSpPr>
        <p:spPr>
          <a:xfrm>
            <a:off x="6257106" y="3077960"/>
            <a:ext cx="545953" cy="369332"/>
          </a:xfrm>
          <a:prstGeom prst="rect">
            <a:avLst/>
          </a:prstGeom>
          <a:noFill/>
        </p:spPr>
        <p:txBody>
          <a:bodyPr wrap="square" rtlCol="0">
            <a:spAutoFit/>
          </a:bodyPr>
          <a:lstStyle/>
          <a:p>
            <a:r>
              <a:rPr lang="en-US" altLang="ja-JP" dirty="0"/>
              <a:t>1.0</a:t>
            </a:r>
            <a:endParaRPr kumimoji="1" lang="ja-JP" altLang="en-US"/>
          </a:p>
        </p:txBody>
      </p:sp>
      <p:sp>
        <p:nvSpPr>
          <p:cNvPr id="75" name="テキスト ボックス 74">
            <a:extLst>
              <a:ext uri="{FF2B5EF4-FFF2-40B4-BE49-F238E27FC236}">
                <a16:creationId xmlns:a16="http://schemas.microsoft.com/office/drawing/2014/main" id="{11A17FF6-C097-1AF1-B7FA-F25FF57EA197}"/>
              </a:ext>
            </a:extLst>
          </p:cNvPr>
          <p:cNvSpPr txBox="1"/>
          <p:nvPr/>
        </p:nvSpPr>
        <p:spPr>
          <a:xfrm>
            <a:off x="6267228" y="3375594"/>
            <a:ext cx="588877" cy="369332"/>
          </a:xfrm>
          <a:prstGeom prst="rect">
            <a:avLst/>
          </a:prstGeom>
          <a:noFill/>
        </p:spPr>
        <p:txBody>
          <a:bodyPr wrap="square" rtlCol="0">
            <a:spAutoFit/>
          </a:bodyPr>
          <a:lstStyle/>
          <a:p>
            <a:r>
              <a:rPr kumimoji="1" lang="en-US" altLang="ja-JP" dirty="0"/>
              <a:t>0.5</a:t>
            </a:r>
            <a:endParaRPr kumimoji="1" lang="ja-JP" altLang="en-US"/>
          </a:p>
        </p:txBody>
      </p:sp>
      <p:sp>
        <p:nvSpPr>
          <p:cNvPr id="76" name="テキスト ボックス 75">
            <a:extLst>
              <a:ext uri="{FF2B5EF4-FFF2-40B4-BE49-F238E27FC236}">
                <a16:creationId xmlns:a16="http://schemas.microsoft.com/office/drawing/2014/main" id="{383E5A71-98DB-F22A-7E3B-C15A70159C5E}"/>
              </a:ext>
            </a:extLst>
          </p:cNvPr>
          <p:cNvSpPr txBox="1"/>
          <p:nvPr/>
        </p:nvSpPr>
        <p:spPr>
          <a:xfrm>
            <a:off x="6266074" y="3671198"/>
            <a:ext cx="530921" cy="369332"/>
          </a:xfrm>
          <a:prstGeom prst="rect">
            <a:avLst/>
          </a:prstGeom>
          <a:noFill/>
        </p:spPr>
        <p:txBody>
          <a:bodyPr wrap="square" rtlCol="0">
            <a:spAutoFit/>
          </a:bodyPr>
          <a:lstStyle/>
          <a:p>
            <a:r>
              <a:rPr kumimoji="1" lang="en-US" altLang="ja-JP" dirty="0"/>
              <a:t>0.7</a:t>
            </a:r>
            <a:endParaRPr kumimoji="1" lang="ja-JP" altLang="en-US"/>
          </a:p>
        </p:txBody>
      </p:sp>
      <p:pic>
        <p:nvPicPr>
          <p:cNvPr id="78" name="グラフィックス 77" descr="虫 単色塗りつぶし">
            <a:extLst>
              <a:ext uri="{FF2B5EF4-FFF2-40B4-BE49-F238E27FC236}">
                <a16:creationId xmlns:a16="http://schemas.microsoft.com/office/drawing/2014/main" id="{24A11924-4374-20DF-7248-F10FDAB880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5608" y="1962408"/>
            <a:ext cx="272439" cy="272439"/>
          </a:xfrm>
          <a:prstGeom prst="rect">
            <a:avLst/>
          </a:prstGeom>
        </p:spPr>
      </p:pic>
      <p:cxnSp>
        <p:nvCxnSpPr>
          <p:cNvPr id="79" name="直線コネクタ 78">
            <a:extLst>
              <a:ext uri="{FF2B5EF4-FFF2-40B4-BE49-F238E27FC236}">
                <a16:creationId xmlns:a16="http://schemas.microsoft.com/office/drawing/2014/main" id="{3016A4BF-A44D-AAE2-5B01-0D345560323C}"/>
              </a:ext>
            </a:extLst>
          </p:cNvPr>
          <p:cNvCxnSpPr>
            <a:cxnSpLocks/>
          </p:cNvCxnSpPr>
          <p:nvPr/>
        </p:nvCxnSpPr>
        <p:spPr>
          <a:xfrm>
            <a:off x="282227" y="3998747"/>
            <a:ext cx="8545683" cy="0"/>
          </a:xfrm>
          <a:prstGeom prst="line">
            <a:avLst/>
          </a:prstGeom>
          <a:ln w="254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764122D7-E54E-5C81-0D1D-E593A8F525A9}"/>
              </a:ext>
            </a:extLst>
          </p:cNvPr>
          <p:cNvSpPr txBox="1"/>
          <p:nvPr/>
        </p:nvSpPr>
        <p:spPr>
          <a:xfrm>
            <a:off x="6974334" y="1913882"/>
            <a:ext cx="494493" cy="369332"/>
          </a:xfrm>
          <a:prstGeom prst="rect">
            <a:avLst/>
          </a:prstGeom>
          <a:noFill/>
        </p:spPr>
        <p:txBody>
          <a:bodyPr wrap="square" rtlCol="0">
            <a:spAutoFit/>
          </a:bodyPr>
          <a:lstStyle/>
          <a:p>
            <a:pPr algn="ctr"/>
            <a:r>
              <a:rPr kumimoji="1" lang="en-US" altLang="ja-JP" dirty="0">
                <a:solidFill>
                  <a:srgbClr val="FF0000"/>
                </a:solidFill>
              </a:rPr>
              <a:t>5</a:t>
            </a:r>
            <a:endParaRPr kumimoji="1" lang="ja-JP" altLang="en-US">
              <a:solidFill>
                <a:srgbClr val="FF0000"/>
              </a:solidFill>
            </a:endParaRPr>
          </a:p>
        </p:txBody>
      </p:sp>
      <p:sp>
        <p:nvSpPr>
          <p:cNvPr id="81" name="テキスト ボックス 80">
            <a:extLst>
              <a:ext uri="{FF2B5EF4-FFF2-40B4-BE49-F238E27FC236}">
                <a16:creationId xmlns:a16="http://schemas.microsoft.com/office/drawing/2014/main" id="{5F9D1E5B-7345-4D57-FA47-DC366F78A276}"/>
              </a:ext>
            </a:extLst>
          </p:cNvPr>
          <p:cNvSpPr txBox="1"/>
          <p:nvPr/>
        </p:nvSpPr>
        <p:spPr>
          <a:xfrm>
            <a:off x="6915213" y="2193620"/>
            <a:ext cx="609027" cy="369332"/>
          </a:xfrm>
          <a:prstGeom prst="rect">
            <a:avLst/>
          </a:prstGeom>
          <a:noFill/>
        </p:spPr>
        <p:txBody>
          <a:bodyPr wrap="square" rtlCol="0">
            <a:spAutoFit/>
          </a:bodyPr>
          <a:lstStyle/>
          <a:p>
            <a:pPr algn="ctr"/>
            <a:r>
              <a:rPr kumimoji="1" lang="en-US" altLang="ja-JP" dirty="0"/>
              <a:t>5</a:t>
            </a:r>
            <a:endParaRPr kumimoji="1" lang="ja-JP" altLang="en-US"/>
          </a:p>
        </p:txBody>
      </p:sp>
      <p:sp>
        <p:nvSpPr>
          <p:cNvPr id="82" name="テキスト ボックス 81">
            <a:extLst>
              <a:ext uri="{FF2B5EF4-FFF2-40B4-BE49-F238E27FC236}">
                <a16:creationId xmlns:a16="http://schemas.microsoft.com/office/drawing/2014/main" id="{7980CAF4-90CE-84D6-4ECA-3338C095803A}"/>
              </a:ext>
            </a:extLst>
          </p:cNvPr>
          <p:cNvSpPr txBox="1"/>
          <p:nvPr/>
        </p:nvSpPr>
        <p:spPr>
          <a:xfrm>
            <a:off x="6915214" y="3073141"/>
            <a:ext cx="609027" cy="369332"/>
          </a:xfrm>
          <a:prstGeom prst="rect">
            <a:avLst/>
          </a:prstGeom>
          <a:noFill/>
        </p:spPr>
        <p:txBody>
          <a:bodyPr wrap="square" rtlCol="0">
            <a:spAutoFit/>
          </a:bodyPr>
          <a:lstStyle/>
          <a:p>
            <a:pPr algn="ctr"/>
            <a:r>
              <a:rPr kumimoji="1" lang="en-US" altLang="ja-JP" dirty="0"/>
              <a:t>1</a:t>
            </a:r>
            <a:endParaRPr kumimoji="1" lang="ja-JP" altLang="en-US"/>
          </a:p>
        </p:txBody>
      </p:sp>
      <p:sp>
        <p:nvSpPr>
          <p:cNvPr id="83" name="テキスト ボックス 82">
            <a:extLst>
              <a:ext uri="{FF2B5EF4-FFF2-40B4-BE49-F238E27FC236}">
                <a16:creationId xmlns:a16="http://schemas.microsoft.com/office/drawing/2014/main" id="{24AA84BE-7F2A-E0B8-0794-DD35B7B1F25D}"/>
              </a:ext>
            </a:extLst>
          </p:cNvPr>
          <p:cNvSpPr txBox="1"/>
          <p:nvPr/>
        </p:nvSpPr>
        <p:spPr>
          <a:xfrm>
            <a:off x="6915214" y="2490958"/>
            <a:ext cx="609027" cy="369332"/>
          </a:xfrm>
          <a:prstGeom prst="rect">
            <a:avLst/>
          </a:prstGeom>
          <a:noFill/>
        </p:spPr>
        <p:txBody>
          <a:bodyPr wrap="square" rtlCol="0">
            <a:spAutoFit/>
          </a:bodyPr>
          <a:lstStyle/>
          <a:p>
            <a:pPr algn="ctr"/>
            <a:r>
              <a:rPr kumimoji="1" lang="en-US" altLang="ja-JP" dirty="0"/>
              <a:t>5</a:t>
            </a:r>
            <a:endParaRPr kumimoji="1" lang="ja-JP" altLang="en-US"/>
          </a:p>
        </p:txBody>
      </p:sp>
      <p:sp>
        <p:nvSpPr>
          <p:cNvPr id="90" name="テキスト ボックス 89">
            <a:extLst>
              <a:ext uri="{FF2B5EF4-FFF2-40B4-BE49-F238E27FC236}">
                <a16:creationId xmlns:a16="http://schemas.microsoft.com/office/drawing/2014/main" id="{A0F314EF-172D-DDF1-49A5-DABF2F964DC7}"/>
              </a:ext>
            </a:extLst>
          </p:cNvPr>
          <p:cNvSpPr txBox="1"/>
          <p:nvPr/>
        </p:nvSpPr>
        <p:spPr>
          <a:xfrm>
            <a:off x="6915215" y="3670115"/>
            <a:ext cx="609027" cy="369332"/>
          </a:xfrm>
          <a:prstGeom prst="rect">
            <a:avLst/>
          </a:prstGeom>
          <a:noFill/>
        </p:spPr>
        <p:txBody>
          <a:bodyPr wrap="square" rtlCol="0">
            <a:spAutoFit/>
          </a:bodyPr>
          <a:lstStyle/>
          <a:p>
            <a:pPr algn="ctr"/>
            <a:r>
              <a:rPr kumimoji="1" lang="en-US" altLang="ja-JP" dirty="0"/>
              <a:t>5</a:t>
            </a:r>
            <a:endParaRPr kumimoji="1" lang="ja-JP" altLang="en-US"/>
          </a:p>
        </p:txBody>
      </p:sp>
      <p:sp>
        <p:nvSpPr>
          <p:cNvPr id="91" name="テキスト ボックス 90">
            <a:extLst>
              <a:ext uri="{FF2B5EF4-FFF2-40B4-BE49-F238E27FC236}">
                <a16:creationId xmlns:a16="http://schemas.microsoft.com/office/drawing/2014/main" id="{7943CFAF-E634-FF6C-2C76-9365A3E15F11}"/>
              </a:ext>
            </a:extLst>
          </p:cNvPr>
          <p:cNvSpPr txBox="1"/>
          <p:nvPr/>
        </p:nvSpPr>
        <p:spPr>
          <a:xfrm>
            <a:off x="6915215" y="3371257"/>
            <a:ext cx="609027" cy="369332"/>
          </a:xfrm>
          <a:prstGeom prst="rect">
            <a:avLst/>
          </a:prstGeom>
          <a:noFill/>
        </p:spPr>
        <p:txBody>
          <a:bodyPr wrap="square" rtlCol="0">
            <a:spAutoFit/>
          </a:bodyPr>
          <a:lstStyle/>
          <a:p>
            <a:pPr algn="ctr"/>
            <a:r>
              <a:rPr lang="en-US" altLang="ja-JP" dirty="0"/>
              <a:t>6</a:t>
            </a:r>
            <a:endParaRPr kumimoji="1" lang="ja-JP" altLang="en-US"/>
          </a:p>
        </p:txBody>
      </p:sp>
      <p:sp>
        <p:nvSpPr>
          <p:cNvPr id="92" name="テキスト ボックス 91">
            <a:extLst>
              <a:ext uri="{FF2B5EF4-FFF2-40B4-BE49-F238E27FC236}">
                <a16:creationId xmlns:a16="http://schemas.microsoft.com/office/drawing/2014/main" id="{EF569F1D-1837-02F6-30DA-A072423CF1E8}"/>
              </a:ext>
            </a:extLst>
          </p:cNvPr>
          <p:cNvSpPr txBox="1"/>
          <p:nvPr/>
        </p:nvSpPr>
        <p:spPr>
          <a:xfrm>
            <a:off x="6918919" y="2799477"/>
            <a:ext cx="604809" cy="369332"/>
          </a:xfrm>
          <a:prstGeom prst="rect">
            <a:avLst/>
          </a:prstGeom>
          <a:noFill/>
        </p:spPr>
        <p:txBody>
          <a:bodyPr wrap="square" rtlCol="0">
            <a:spAutoFit/>
          </a:bodyPr>
          <a:lstStyle/>
          <a:p>
            <a:pPr algn="ctr"/>
            <a:r>
              <a:rPr kumimoji="1" lang="en-US" altLang="ja-JP" dirty="0"/>
              <a:t>7</a:t>
            </a:r>
            <a:endParaRPr kumimoji="1" lang="ja-JP" altLang="en-US"/>
          </a:p>
        </p:txBody>
      </p:sp>
      <mc:AlternateContent xmlns:mc="http://schemas.openxmlformats.org/markup-compatibility/2006">
        <mc:Choice xmlns:a14="http://schemas.microsoft.com/office/drawing/2010/main" Requires="a14">
          <p:sp>
            <p:nvSpPr>
              <p:cNvPr id="93" name="テキスト ボックス 92">
                <a:extLst>
                  <a:ext uri="{FF2B5EF4-FFF2-40B4-BE49-F238E27FC236}">
                    <a16:creationId xmlns:a16="http://schemas.microsoft.com/office/drawing/2014/main" id="{ECE8EC62-8BEE-2523-173C-2D8FDCF537E6}"/>
                  </a:ext>
                </a:extLst>
              </p:cNvPr>
              <p:cNvSpPr txBox="1"/>
              <p:nvPr/>
            </p:nvSpPr>
            <p:spPr>
              <a:xfrm>
                <a:off x="130093" y="1836638"/>
                <a:ext cx="662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rgbClr val="FF0000"/>
                              </a:solidFill>
                              <a:latin typeface="Cambria Math" panose="02040503050406030204" pitchFamily="18" charset="0"/>
                            </a:rPr>
                          </m:ctrlPr>
                        </m:sSubPr>
                        <m:e>
                          <m:r>
                            <a:rPr kumimoji="1" lang="en-US" altLang="ja-JP" sz="2000" b="0" i="1" smtClean="0">
                              <a:solidFill>
                                <a:srgbClr val="FF0000"/>
                              </a:solidFill>
                              <a:latin typeface="Cambria Math" panose="02040503050406030204" pitchFamily="18" charset="0"/>
                            </a:rPr>
                            <m:t>𝑠</m:t>
                          </m:r>
                        </m:e>
                        <m:sub>
                          <m:r>
                            <a:rPr kumimoji="1" lang="en-US" altLang="ja-JP" sz="2000" b="0" i="1" smtClean="0">
                              <a:solidFill>
                                <a:srgbClr val="FF0000"/>
                              </a:solidFill>
                              <a:latin typeface="Cambria Math" panose="02040503050406030204" pitchFamily="18" charset="0"/>
                            </a:rPr>
                            <m:t>1</m:t>
                          </m:r>
                        </m:sub>
                      </m:sSub>
                    </m:oMath>
                  </m:oMathPara>
                </a14:m>
                <a:endParaRPr kumimoji="1" lang="ja-JP" altLang="en-US" sz="2000"/>
              </a:p>
            </p:txBody>
          </p:sp>
        </mc:Choice>
        <mc:Fallback>
          <p:sp>
            <p:nvSpPr>
              <p:cNvPr id="93" name="テキスト ボックス 92">
                <a:extLst>
                  <a:ext uri="{FF2B5EF4-FFF2-40B4-BE49-F238E27FC236}">
                    <a16:creationId xmlns:a16="http://schemas.microsoft.com/office/drawing/2014/main" id="{ECE8EC62-8BEE-2523-173C-2D8FDCF537E6}"/>
                  </a:ext>
                </a:extLst>
              </p:cNvPr>
              <p:cNvSpPr txBox="1">
                <a:spLocks noRot="1" noChangeAspect="1" noMove="1" noResize="1" noEditPoints="1" noAdjustHandles="1" noChangeArrowheads="1" noChangeShapeType="1" noTextEdit="1"/>
              </p:cNvSpPr>
              <p:nvPr/>
            </p:nvSpPr>
            <p:spPr>
              <a:xfrm>
                <a:off x="130093" y="1836638"/>
                <a:ext cx="662052" cy="400110"/>
              </a:xfrm>
              <a:prstGeom prst="rect">
                <a:avLst/>
              </a:prstGeom>
              <a:blipFill>
                <a:blip r:embed="rId12"/>
                <a:stretch>
                  <a:fillRect/>
                </a:stretch>
              </a:blipFill>
            </p:spPr>
            <p:txBody>
              <a:bodyPr/>
              <a:lstStyle/>
              <a:p>
                <a:r>
                  <a:rPr lang="ja-JP" altLang="en-US">
                    <a:noFill/>
                  </a:rPr>
                  <a:t> </a:t>
                </a:r>
              </a:p>
            </p:txBody>
          </p:sp>
        </mc:Fallback>
      </mc:AlternateContent>
      <p:sp>
        <p:nvSpPr>
          <p:cNvPr id="94" name="テキスト ボックス 93">
            <a:extLst>
              <a:ext uri="{FF2B5EF4-FFF2-40B4-BE49-F238E27FC236}">
                <a16:creationId xmlns:a16="http://schemas.microsoft.com/office/drawing/2014/main" id="{D3E0E737-1A32-5206-66FA-B01788A7FF66}"/>
              </a:ext>
            </a:extLst>
          </p:cNvPr>
          <p:cNvSpPr txBox="1"/>
          <p:nvPr/>
        </p:nvSpPr>
        <p:spPr>
          <a:xfrm>
            <a:off x="7785162" y="1923510"/>
            <a:ext cx="767748" cy="369332"/>
          </a:xfrm>
          <a:prstGeom prst="rect">
            <a:avLst/>
          </a:prstGeom>
          <a:noFill/>
        </p:spPr>
        <p:txBody>
          <a:bodyPr wrap="square" rtlCol="0">
            <a:spAutoFit/>
          </a:bodyPr>
          <a:lstStyle/>
          <a:p>
            <a:pPr algn="ctr"/>
            <a:r>
              <a:rPr lang="en-US" altLang="ja-JP" dirty="0">
                <a:solidFill>
                  <a:srgbClr val="FF0000"/>
                </a:solidFill>
              </a:rPr>
              <a:t>0.33</a:t>
            </a:r>
            <a:endParaRPr kumimoji="1" lang="ja-JP" altLang="en-US">
              <a:solidFill>
                <a:srgbClr val="FF0000"/>
              </a:solidFill>
            </a:endParaRPr>
          </a:p>
        </p:txBody>
      </p:sp>
      <p:sp>
        <p:nvSpPr>
          <p:cNvPr id="96" name="テキスト ボックス 95">
            <a:extLst>
              <a:ext uri="{FF2B5EF4-FFF2-40B4-BE49-F238E27FC236}">
                <a16:creationId xmlns:a16="http://schemas.microsoft.com/office/drawing/2014/main" id="{E7995F5C-7683-83D4-A312-158C344755A4}"/>
              </a:ext>
            </a:extLst>
          </p:cNvPr>
          <p:cNvSpPr txBox="1"/>
          <p:nvPr/>
        </p:nvSpPr>
        <p:spPr>
          <a:xfrm>
            <a:off x="7756361" y="2200004"/>
            <a:ext cx="839081" cy="369332"/>
          </a:xfrm>
          <a:prstGeom prst="rect">
            <a:avLst/>
          </a:prstGeom>
          <a:noFill/>
        </p:spPr>
        <p:txBody>
          <a:bodyPr wrap="square" rtlCol="0">
            <a:spAutoFit/>
          </a:bodyPr>
          <a:lstStyle/>
          <a:p>
            <a:pPr algn="ctr"/>
            <a:r>
              <a:rPr lang="en-US" altLang="ja-JP" dirty="0"/>
              <a:t>0.33</a:t>
            </a:r>
            <a:endParaRPr kumimoji="1" lang="ja-JP" altLang="en-US"/>
          </a:p>
        </p:txBody>
      </p:sp>
      <p:sp>
        <p:nvSpPr>
          <p:cNvPr id="98" name="テキスト ボックス 97">
            <a:extLst>
              <a:ext uri="{FF2B5EF4-FFF2-40B4-BE49-F238E27FC236}">
                <a16:creationId xmlns:a16="http://schemas.microsoft.com/office/drawing/2014/main" id="{BD5ACF2E-1B4A-EDA5-8A3B-7D968516B38A}"/>
              </a:ext>
            </a:extLst>
          </p:cNvPr>
          <p:cNvSpPr txBox="1"/>
          <p:nvPr/>
        </p:nvSpPr>
        <p:spPr>
          <a:xfrm>
            <a:off x="7761928" y="2487446"/>
            <a:ext cx="839081" cy="369332"/>
          </a:xfrm>
          <a:prstGeom prst="rect">
            <a:avLst/>
          </a:prstGeom>
          <a:noFill/>
        </p:spPr>
        <p:txBody>
          <a:bodyPr wrap="square" rtlCol="0">
            <a:spAutoFit/>
          </a:bodyPr>
          <a:lstStyle/>
          <a:p>
            <a:pPr algn="ctr"/>
            <a:r>
              <a:rPr lang="en-US" altLang="ja-JP" dirty="0"/>
              <a:t>0.33</a:t>
            </a:r>
            <a:endParaRPr kumimoji="1" lang="ja-JP" altLang="en-US"/>
          </a:p>
        </p:txBody>
      </p:sp>
      <p:sp>
        <p:nvSpPr>
          <p:cNvPr id="99" name="テキスト ボックス 98">
            <a:extLst>
              <a:ext uri="{FF2B5EF4-FFF2-40B4-BE49-F238E27FC236}">
                <a16:creationId xmlns:a16="http://schemas.microsoft.com/office/drawing/2014/main" id="{B0B1B1D0-9C06-A227-D47D-154840229A55}"/>
              </a:ext>
            </a:extLst>
          </p:cNvPr>
          <p:cNvSpPr txBox="1"/>
          <p:nvPr/>
        </p:nvSpPr>
        <p:spPr>
          <a:xfrm>
            <a:off x="7768566" y="3660078"/>
            <a:ext cx="839081" cy="369332"/>
          </a:xfrm>
          <a:prstGeom prst="rect">
            <a:avLst/>
          </a:prstGeom>
          <a:noFill/>
        </p:spPr>
        <p:txBody>
          <a:bodyPr wrap="square" rtlCol="0">
            <a:spAutoFit/>
          </a:bodyPr>
          <a:lstStyle/>
          <a:p>
            <a:pPr algn="ctr"/>
            <a:r>
              <a:rPr lang="en-US" altLang="ja-JP" dirty="0"/>
              <a:t>0.33</a:t>
            </a:r>
            <a:endParaRPr kumimoji="1" lang="ja-JP" altLang="en-US"/>
          </a:p>
        </p:txBody>
      </p:sp>
      <p:sp>
        <p:nvSpPr>
          <p:cNvPr id="100" name="テキスト ボックス 99">
            <a:extLst>
              <a:ext uri="{FF2B5EF4-FFF2-40B4-BE49-F238E27FC236}">
                <a16:creationId xmlns:a16="http://schemas.microsoft.com/office/drawing/2014/main" id="{5FE933A7-6109-50E1-323F-184A9B2C3D86}"/>
              </a:ext>
            </a:extLst>
          </p:cNvPr>
          <p:cNvSpPr txBox="1"/>
          <p:nvPr/>
        </p:nvSpPr>
        <p:spPr>
          <a:xfrm>
            <a:off x="7759467" y="3068682"/>
            <a:ext cx="839081" cy="369332"/>
          </a:xfrm>
          <a:prstGeom prst="rect">
            <a:avLst/>
          </a:prstGeom>
          <a:noFill/>
        </p:spPr>
        <p:txBody>
          <a:bodyPr wrap="square" rtlCol="0">
            <a:spAutoFit/>
          </a:bodyPr>
          <a:lstStyle/>
          <a:p>
            <a:pPr algn="ctr"/>
            <a:r>
              <a:rPr lang="en-US" altLang="ja-JP" dirty="0"/>
              <a:t>1.00</a:t>
            </a:r>
            <a:endParaRPr kumimoji="1" lang="ja-JP" altLang="en-US"/>
          </a:p>
        </p:txBody>
      </p:sp>
      <p:sp>
        <p:nvSpPr>
          <p:cNvPr id="101" name="テキスト ボックス 100">
            <a:extLst>
              <a:ext uri="{FF2B5EF4-FFF2-40B4-BE49-F238E27FC236}">
                <a16:creationId xmlns:a16="http://schemas.microsoft.com/office/drawing/2014/main" id="{0C338806-39A1-87A2-11E3-BC85A683B7EF}"/>
              </a:ext>
            </a:extLst>
          </p:cNvPr>
          <p:cNvSpPr txBox="1"/>
          <p:nvPr/>
        </p:nvSpPr>
        <p:spPr>
          <a:xfrm>
            <a:off x="7759466" y="2778620"/>
            <a:ext cx="839081" cy="369332"/>
          </a:xfrm>
          <a:prstGeom prst="rect">
            <a:avLst/>
          </a:prstGeom>
          <a:noFill/>
        </p:spPr>
        <p:txBody>
          <a:bodyPr wrap="square" rtlCol="0">
            <a:spAutoFit/>
          </a:bodyPr>
          <a:lstStyle/>
          <a:p>
            <a:pPr algn="ctr"/>
            <a:r>
              <a:rPr lang="en-US" altLang="ja-JP" dirty="0"/>
              <a:t>0.00</a:t>
            </a:r>
            <a:endParaRPr kumimoji="1" lang="ja-JP" altLang="en-US"/>
          </a:p>
        </p:txBody>
      </p:sp>
      <p:sp>
        <p:nvSpPr>
          <p:cNvPr id="102" name="テキスト ボックス 101">
            <a:extLst>
              <a:ext uri="{FF2B5EF4-FFF2-40B4-BE49-F238E27FC236}">
                <a16:creationId xmlns:a16="http://schemas.microsoft.com/office/drawing/2014/main" id="{A3DFCCA8-1787-A2C2-4B1C-20C2B52F8919}"/>
              </a:ext>
            </a:extLst>
          </p:cNvPr>
          <p:cNvSpPr txBox="1"/>
          <p:nvPr/>
        </p:nvSpPr>
        <p:spPr>
          <a:xfrm>
            <a:off x="7768565" y="3380258"/>
            <a:ext cx="839081" cy="369332"/>
          </a:xfrm>
          <a:prstGeom prst="rect">
            <a:avLst/>
          </a:prstGeom>
          <a:noFill/>
        </p:spPr>
        <p:txBody>
          <a:bodyPr wrap="square" rtlCol="0">
            <a:spAutoFit/>
          </a:bodyPr>
          <a:lstStyle/>
          <a:p>
            <a:pPr algn="ctr"/>
            <a:r>
              <a:rPr lang="en-US" altLang="ja-JP" dirty="0"/>
              <a:t>0.17</a:t>
            </a:r>
            <a:endParaRPr kumimoji="1" lang="ja-JP" altLang="en-US"/>
          </a:p>
        </p:txBody>
      </p:sp>
      <p:sp>
        <p:nvSpPr>
          <p:cNvPr id="37" name="コンテンツ プレースホルダー 5">
            <a:extLst>
              <a:ext uri="{FF2B5EF4-FFF2-40B4-BE49-F238E27FC236}">
                <a16:creationId xmlns:a16="http://schemas.microsoft.com/office/drawing/2014/main" id="{2C73A31D-306D-CD30-EB10-85B4F5531E6E}"/>
              </a:ext>
            </a:extLst>
          </p:cNvPr>
          <p:cNvSpPr txBox="1">
            <a:spLocks/>
          </p:cNvSpPr>
          <p:nvPr/>
        </p:nvSpPr>
        <p:spPr>
          <a:xfrm>
            <a:off x="623452" y="1074311"/>
            <a:ext cx="6011420" cy="3279153"/>
          </a:xfrm>
          <a:prstGeom prst="rect">
            <a:avLst/>
          </a:prstGeom>
          <a:noFill/>
          <a:ln w="28575">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800"/>
              </a:lnSpc>
            </a:pPr>
            <a:endParaRPr lang="en" altLang="ja-JP" sz="1900" dirty="0">
              <a:solidFill>
                <a:schemeClr val="bg1">
                  <a:lumMod val="10000"/>
                </a:schemeClr>
              </a:solidFill>
            </a:endParaRPr>
          </a:p>
          <a:p>
            <a:pPr>
              <a:lnSpc>
                <a:spcPct val="100000"/>
              </a:lnSpc>
            </a:pPr>
            <a:r>
              <a:rPr lang="en" altLang="ja-JP" sz="1900" dirty="0">
                <a:solidFill>
                  <a:schemeClr val="bg1">
                    <a:lumMod val="10000"/>
                  </a:schemeClr>
                </a:solidFill>
                <a:latin typeface="Consolas" panose="020B0609020204030204" pitchFamily="49" charset="0"/>
                <a:cs typeface="Consolas" panose="020B0609020204030204" pitchFamily="49" charset="0"/>
              </a:rPr>
              <a:t>public int method(int value) {</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US"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rgbClr val="FF0000"/>
                </a:solidFill>
                <a:latin typeface="Consolas" panose="020B0609020204030204" pitchFamily="49" charset="0"/>
                <a:cs typeface="Consolas" panose="020B0609020204030204" pitchFamily="49" charset="0"/>
              </a:rPr>
              <a:t>boolean</a:t>
            </a:r>
            <a:r>
              <a:rPr lang="en" altLang="ja-JP" sz="1900" dirty="0">
                <a:solidFill>
                  <a:srgbClr val="FF0000"/>
                </a:solidFill>
                <a:latin typeface="Consolas" panose="020B0609020204030204" pitchFamily="49" charset="0"/>
                <a:cs typeface="Consolas" panose="020B0609020204030204" pitchFamily="49" charset="0"/>
              </a:rPr>
              <a:t> </a:t>
            </a:r>
            <a:r>
              <a:rPr lang="en" altLang="ja-JP" sz="1900" dirty="0" err="1">
                <a:solidFill>
                  <a:srgbClr val="FF0000"/>
                </a:solidFill>
                <a:latin typeface="Consolas" panose="020B0609020204030204" pitchFamily="49" charset="0"/>
                <a:cs typeface="Consolas" panose="020B0609020204030204" pitchFamily="49" charset="0"/>
              </a:rPr>
              <a:t>isPositive</a:t>
            </a:r>
            <a:r>
              <a:rPr lang="en" altLang="ja-JP" sz="1900" dirty="0">
                <a:solidFill>
                  <a:srgbClr val="FF0000"/>
                </a:solidFill>
                <a:latin typeface="Consolas" panose="020B0609020204030204" pitchFamily="49" charset="0"/>
                <a:cs typeface="Consolas" panose="020B0609020204030204" pitchFamily="49" charset="0"/>
              </a:rPr>
              <a:t> = (0 &lt; value);</a:t>
            </a:r>
            <a:br>
              <a:rPr lang="en" altLang="ja-JP" sz="1900" dirty="0">
                <a:solidFill>
                  <a:srgbClr val="FF0000"/>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chemeClr val="bg1">
                    <a:lumMod val="10000"/>
                  </a:schemeClr>
                </a:solidFill>
                <a:latin typeface="Consolas" panose="020B0609020204030204" pitchFamily="49" charset="0"/>
                <a:cs typeface="Consolas" panose="020B0609020204030204" pitchFamily="49" charset="0"/>
              </a:rPr>
              <a:t>boolean</a:t>
            </a:r>
            <a:r>
              <a:rPr lang="en" altLang="ja-JP" sz="1900" dirty="0">
                <a:solidFill>
                  <a:schemeClr val="bg1">
                    <a:lumMod val="10000"/>
                  </a:schemeClr>
                </a:solidFill>
                <a:latin typeface="Consolas" panose="020B0609020204030204" pitchFamily="49" charset="0"/>
                <a:cs typeface="Consolas" panose="020B0609020204030204" pitchFamily="49" charset="0"/>
              </a:rPr>
              <a:t> </a:t>
            </a:r>
            <a:r>
              <a:rPr lang="en" altLang="ja-JP" sz="1900" dirty="0" err="1">
                <a:solidFill>
                  <a:schemeClr val="bg1">
                    <a:lumMod val="10000"/>
                  </a:schemeClr>
                </a:solidFill>
                <a:latin typeface="Consolas" panose="020B0609020204030204" pitchFamily="49" charset="0"/>
                <a:cs typeface="Consolas" panose="020B0609020204030204" pitchFamily="49" charset="0"/>
              </a:rPr>
              <a:t>isNegative</a:t>
            </a:r>
            <a:r>
              <a:rPr lang="en" altLang="ja-JP" sz="1900" dirty="0">
                <a:solidFill>
                  <a:schemeClr val="bg1">
                    <a:lumMod val="10000"/>
                  </a:schemeClr>
                </a:solidFill>
                <a:latin typeface="Consolas" panose="020B0609020204030204" pitchFamily="49" charset="0"/>
                <a:cs typeface="Consolas" panose="020B0609020204030204" pitchFamily="49" charset="0"/>
              </a:rPr>
              <a:t> = (value &gt;= 0);</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if (</a:t>
            </a:r>
            <a:r>
              <a:rPr lang="en" altLang="ja-JP" sz="1900" dirty="0" err="1">
                <a:solidFill>
                  <a:schemeClr val="bg1">
                    <a:lumMod val="10000"/>
                  </a:schemeClr>
                </a:solidFill>
                <a:latin typeface="Consolas" panose="020B0609020204030204" pitchFamily="49" charset="0"/>
                <a:cs typeface="Consolas" panose="020B0609020204030204" pitchFamily="49" charset="0"/>
              </a:rPr>
              <a:t>isPositive</a:t>
            </a:r>
            <a:r>
              <a:rPr lang="en" altLang="ja-JP" sz="1900" dirty="0">
                <a:solidFill>
                  <a:schemeClr val="bg1">
                    <a:lumMod val="10000"/>
                  </a:schemeClr>
                </a:solidFill>
                <a:latin typeface="Consolas" panose="020B0609020204030204" pitchFamily="49" charset="0"/>
                <a:cs typeface="Consolas" panose="020B0609020204030204" pitchFamily="49" charset="0"/>
              </a:rPr>
              <a:t>)</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else if (</a:t>
            </a:r>
            <a:r>
              <a:rPr lang="en" altLang="ja-JP" sz="1900" dirty="0" err="1">
                <a:solidFill>
                  <a:schemeClr val="bg1">
                    <a:lumMod val="10000"/>
                  </a:schemeClr>
                </a:solidFill>
                <a:latin typeface="Consolas" panose="020B0609020204030204" pitchFamily="49" charset="0"/>
                <a:cs typeface="Consolas" panose="020B0609020204030204" pitchFamily="49" charset="0"/>
              </a:rPr>
              <a:t>isNegative</a:t>
            </a:r>
            <a:r>
              <a:rPr lang="en" altLang="ja-JP" sz="1900" dirty="0">
                <a:solidFill>
                  <a:schemeClr val="bg1">
                    <a:lumMod val="10000"/>
                  </a:schemeClr>
                </a:solidFill>
                <a:latin typeface="Consolas" panose="020B0609020204030204" pitchFamily="49" charset="0"/>
                <a:cs typeface="Consolas" panose="020B0609020204030204" pitchFamily="49" charset="0"/>
              </a:rPr>
              <a:t>)</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  return value;</a:t>
            </a:r>
            <a:br>
              <a:rPr lang="en" altLang="ja-JP" sz="1900" dirty="0">
                <a:solidFill>
                  <a:schemeClr val="bg1">
                    <a:lumMod val="10000"/>
                  </a:schemeClr>
                </a:solidFill>
                <a:latin typeface="Consolas" panose="020B0609020204030204" pitchFamily="49" charset="0"/>
                <a:cs typeface="Consolas" panose="020B0609020204030204" pitchFamily="49" charset="0"/>
              </a:rPr>
            </a:br>
            <a:r>
              <a:rPr lang="en" altLang="ja-JP" sz="1900" dirty="0">
                <a:solidFill>
                  <a:schemeClr val="bg1">
                    <a:lumMod val="10000"/>
                  </a:schemeClr>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14657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6DBF-A022-414C-849F-0416FC3BE4D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F15109-8F1A-9EE9-73B5-B050F355DAE3}"/>
              </a:ext>
            </a:extLst>
          </p:cNvPr>
          <p:cNvSpPr>
            <a:spLocks noGrp="1"/>
          </p:cNvSpPr>
          <p:nvPr>
            <p:ph type="title"/>
          </p:nvPr>
        </p:nvSpPr>
        <p:spPr/>
        <p:txBody>
          <a:bodyPr/>
          <a:lstStyle/>
          <a:p>
            <a:r>
              <a:rPr lang="ja-JP" altLang="en-US"/>
              <a:t>既存研究</a:t>
            </a:r>
            <a:r>
              <a:rPr lang="en-US" altLang="ja-JP" sz="1800" dirty="0"/>
              <a:t>[1]</a:t>
            </a:r>
            <a:r>
              <a:rPr lang="ja-JP" altLang="en-US"/>
              <a:t>：</a:t>
            </a:r>
            <a:r>
              <a:rPr lang="en-US" altLang="ja-JP" dirty="0"/>
              <a:t>SBFL</a:t>
            </a:r>
            <a:r>
              <a:rPr lang="ja-JP" altLang="en-US"/>
              <a:t>スコアの計測実験</a:t>
            </a:r>
            <a:br>
              <a:rPr kumimoji="1" lang="en-US" altLang="ja-JP" dirty="0"/>
            </a:br>
            <a:endParaRPr kumimoji="1" lang="ja-JP" altLang="en-US"/>
          </a:p>
        </p:txBody>
      </p:sp>
      <p:sp>
        <p:nvSpPr>
          <p:cNvPr id="4" name="スライド番号プレースホルダー 3">
            <a:extLst>
              <a:ext uri="{FF2B5EF4-FFF2-40B4-BE49-F238E27FC236}">
                <a16:creationId xmlns:a16="http://schemas.microsoft.com/office/drawing/2014/main" id="{B4B72284-C2D2-D8D8-21D1-02D7C505DD46}"/>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a:p>
        </p:txBody>
      </p:sp>
      <p:sp>
        <p:nvSpPr>
          <p:cNvPr id="5" name="テキスト ボックス 4">
            <a:extLst>
              <a:ext uri="{FF2B5EF4-FFF2-40B4-BE49-F238E27FC236}">
                <a16:creationId xmlns:a16="http://schemas.microsoft.com/office/drawing/2014/main" id="{F4FB3CE1-EDFA-FA55-640E-C75EA2F67A0B}"/>
              </a:ext>
            </a:extLst>
          </p:cNvPr>
          <p:cNvSpPr txBox="1"/>
          <p:nvPr/>
        </p:nvSpPr>
        <p:spPr>
          <a:xfrm>
            <a:off x="310656" y="5974780"/>
            <a:ext cx="9040608" cy="523220"/>
          </a:xfrm>
          <a:prstGeom prst="rect">
            <a:avLst/>
          </a:prstGeom>
          <a:noFill/>
        </p:spPr>
        <p:txBody>
          <a:bodyPr wrap="square" rtlCol="0">
            <a:spAutoFit/>
          </a:bodyPr>
          <a:lstStyle/>
          <a:p>
            <a:r>
              <a:rPr lang="en-US" altLang="ja-JP" sz="1400" dirty="0"/>
              <a:t>[1]</a:t>
            </a:r>
            <a:r>
              <a:rPr lang="ja-JP" altLang="en-US" sz="1400">
                <a:effectLst/>
                <a:latin typeface="YuMincho"/>
              </a:rPr>
              <a:t>佐々木唯</a:t>
            </a:r>
            <a:r>
              <a:rPr lang="en-US" altLang="ja-JP" sz="1400" dirty="0">
                <a:effectLst/>
                <a:latin typeface="YuMincho"/>
              </a:rPr>
              <a:t>, </a:t>
            </a:r>
            <a:r>
              <a:rPr lang="ja-JP" altLang="en-US" sz="1400">
                <a:effectLst/>
                <a:latin typeface="YuMincho"/>
              </a:rPr>
              <a:t>肥後芳樹</a:t>
            </a:r>
            <a:r>
              <a:rPr lang="en-US" altLang="ja-JP" sz="1400" dirty="0">
                <a:effectLst/>
                <a:latin typeface="YuMincho"/>
              </a:rPr>
              <a:t>, </a:t>
            </a:r>
            <a:r>
              <a:rPr lang="ja-JP" altLang="en-US" sz="1400">
                <a:effectLst/>
                <a:latin typeface="YuMincho"/>
              </a:rPr>
              <a:t>柗本真佑</a:t>
            </a:r>
            <a:r>
              <a:rPr lang="en-US" altLang="ja-JP" sz="1400" dirty="0">
                <a:effectLst/>
                <a:latin typeface="YuMincho"/>
              </a:rPr>
              <a:t>, </a:t>
            </a:r>
            <a:r>
              <a:rPr lang="ja-JP" altLang="en-US" sz="1400">
                <a:effectLst/>
                <a:latin typeface="YuMincho"/>
              </a:rPr>
              <a:t>楠本真二 </a:t>
            </a:r>
            <a:r>
              <a:rPr lang="en-US" altLang="ja-JP" sz="1400" dirty="0">
                <a:effectLst/>
                <a:latin typeface="YuMincho"/>
              </a:rPr>
              <a:t>: </a:t>
            </a:r>
            <a:r>
              <a:rPr lang="ja-JP" altLang="en-US" sz="1400">
                <a:effectLst/>
                <a:latin typeface="YuMincho"/>
              </a:rPr>
              <a:t>プログラムに対する欠陥限局の適合性計測</a:t>
            </a:r>
            <a:r>
              <a:rPr lang="en-US" altLang="ja-JP" sz="1400" dirty="0">
                <a:effectLst/>
                <a:latin typeface="YuMincho"/>
              </a:rPr>
              <a:t>, </a:t>
            </a:r>
          </a:p>
          <a:p>
            <a:r>
              <a:rPr lang="en-US" altLang="ja-JP" sz="1400" dirty="0">
                <a:latin typeface="YuMincho"/>
              </a:rPr>
              <a:t>     </a:t>
            </a:r>
            <a:r>
              <a:rPr lang="ja-JP" altLang="en-US" sz="1400">
                <a:effectLst/>
                <a:latin typeface="YuMincho"/>
              </a:rPr>
              <a:t>情報処理学会論文誌</a:t>
            </a:r>
            <a:r>
              <a:rPr lang="en-US" altLang="ja-JP" sz="1400" dirty="0">
                <a:effectLst/>
                <a:latin typeface="YuMincho"/>
              </a:rPr>
              <a:t>, </a:t>
            </a:r>
            <a:r>
              <a:rPr lang="en" altLang="ja-JP" sz="1400" dirty="0">
                <a:effectLst/>
                <a:latin typeface="YuMincho"/>
              </a:rPr>
              <a:t>Vol.62, No.4, pp.1029-1038 (Apr. 2021)</a:t>
            </a:r>
            <a:endParaRPr lang="en" altLang="ja-JP" sz="1400" dirty="0"/>
          </a:p>
        </p:txBody>
      </p:sp>
      <p:pic>
        <p:nvPicPr>
          <p:cNvPr id="31" name="グラフィックス 30" descr="ドキュメント 枠線">
            <a:extLst>
              <a:ext uri="{FF2B5EF4-FFF2-40B4-BE49-F238E27FC236}">
                <a16:creationId xmlns:a16="http://schemas.microsoft.com/office/drawing/2014/main" id="{4DABEEE3-2D7D-E5C5-B798-7A7AE0BC1B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788" y="2864760"/>
            <a:ext cx="931393" cy="931393"/>
          </a:xfrm>
          <a:prstGeom prst="rect">
            <a:avLst/>
          </a:prstGeom>
        </p:spPr>
      </p:pic>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A0C4A831-1984-E23C-319A-7C84C07ED893}"/>
                  </a:ext>
                </a:extLst>
              </p:cNvPr>
              <p:cNvSpPr txBox="1"/>
              <p:nvPr/>
            </p:nvSpPr>
            <p:spPr>
              <a:xfrm>
                <a:off x="94765" y="2611162"/>
                <a:ext cx="1388586" cy="338554"/>
              </a:xfrm>
              <a:prstGeom prst="rect">
                <a:avLst/>
              </a:prstGeom>
              <a:noFill/>
            </p:spPr>
            <p:txBody>
              <a:bodyPr wrap="square" rtlCol="0">
                <a:spAutoFit/>
              </a:bodyPr>
              <a:lstStyle/>
              <a:p>
                <a:pPr algn="ctr"/>
                <a:r>
                  <a:rPr kumimoji="1" lang="ja-JP" altLang="en-US" sz="1600"/>
                  <a:t>プログラム</a:t>
                </a:r>
                <a14:m>
                  <m:oMath xmlns:m="http://schemas.openxmlformats.org/officeDocument/2006/math">
                    <m:r>
                      <a:rPr kumimoji="1" lang="en-US" altLang="ja-JP" sz="1600" b="0" i="1" smtClean="0">
                        <a:latin typeface="Cambria Math" panose="02040503050406030204" pitchFamily="18" charset="0"/>
                      </a:rPr>
                      <m:t>𝑝</m:t>
                    </m:r>
                  </m:oMath>
                </a14:m>
                <a:endParaRPr kumimoji="1" lang="en-US" altLang="ja-JP" sz="1600" b="0" dirty="0"/>
              </a:p>
            </p:txBody>
          </p:sp>
        </mc:Choice>
        <mc:Fallback xmlns="">
          <p:sp>
            <p:nvSpPr>
              <p:cNvPr id="32" name="テキスト ボックス 31">
                <a:extLst>
                  <a:ext uri="{FF2B5EF4-FFF2-40B4-BE49-F238E27FC236}">
                    <a16:creationId xmlns:a16="http://schemas.microsoft.com/office/drawing/2014/main" id="{A0C4A831-1984-E23C-319A-7C84C07ED893}"/>
                  </a:ext>
                </a:extLst>
              </p:cNvPr>
              <p:cNvSpPr txBox="1">
                <a:spLocks noRot="1" noChangeAspect="1" noMove="1" noResize="1" noEditPoints="1" noAdjustHandles="1" noChangeArrowheads="1" noChangeShapeType="1" noTextEdit="1"/>
              </p:cNvSpPr>
              <p:nvPr/>
            </p:nvSpPr>
            <p:spPr>
              <a:xfrm>
                <a:off x="94765" y="2611162"/>
                <a:ext cx="1388586" cy="338554"/>
              </a:xfrm>
              <a:prstGeom prst="rect">
                <a:avLst/>
              </a:prstGeom>
              <a:blipFill>
                <a:blip r:embed="rId5"/>
                <a:stretch>
                  <a:fillRect t="-3571" b="-25000"/>
                </a:stretch>
              </a:blipFill>
            </p:spPr>
            <p:txBody>
              <a:bodyPr/>
              <a:lstStyle/>
              <a:p>
                <a:r>
                  <a:rPr lang="ja-JP" altLang="en-US">
                    <a:noFill/>
                  </a:rPr>
                  <a:t> </a:t>
                </a:r>
              </a:p>
            </p:txBody>
          </p:sp>
        </mc:Fallback>
      </mc:AlternateContent>
      <p:pic>
        <p:nvPicPr>
          <p:cNvPr id="34" name="グラフィックス 33" descr="歯車 枠線">
            <a:extLst>
              <a:ext uri="{FF2B5EF4-FFF2-40B4-BE49-F238E27FC236}">
                <a16:creationId xmlns:a16="http://schemas.microsoft.com/office/drawing/2014/main" id="{622768A1-44A1-D209-0BEE-00B73D969E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288" y="4131681"/>
            <a:ext cx="919072" cy="919072"/>
          </a:xfrm>
          <a:prstGeom prst="rect">
            <a:avLst/>
          </a:prstGeom>
        </p:spPr>
      </p:pic>
      <p:cxnSp>
        <p:nvCxnSpPr>
          <p:cNvPr id="36" name="直線矢印コネクタ 35">
            <a:extLst>
              <a:ext uri="{FF2B5EF4-FFF2-40B4-BE49-F238E27FC236}">
                <a16:creationId xmlns:a16="http://schemas.microsoft.com/office/drawing/2014/main" id="{D4EE7127-AE23-0276-20BE-62562AB42293}"/>
              </a:ext>
            </a:extLst>
          </p:cNvPr>
          <p:cNvCxnSpPr>
            <a:cxnSpLocks/>
          </p:cNvCxnSpPr>
          <p:nvPr/>
        </p:nvCxnSpPr>
        <p:spPr>
          <a:xfrm>
            <a:off x="1278181" y="3330456"/>
            <a:ext cx="1094543"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B15DA22-960C-107E-4471-7471848C2012}"/>
                  </a:ext>
                </a:extLst>
              </p:cNvPr>
              <p:cNvSpPr txBox="1"/>
              <p:nvPr/>
            </p:nvSpPr>
            <p:spPr>
              <a:xfrm>
                <a:off x="120289" y="5033604"/>
                <a:ext cx="2252435" cy="338554"/>
              </a:xfrm>
              <a:prstGeom prst="rect">
                <a:avLst/>
              </a:prstGeom>
              <a:noFill/>
            </p:spPr>
            <p:txBody>
              <a:bodyPr wrap="square" rtlCol="0">
                <a:spAutoFit/>
              </a:bodyPr>
              <a:lstStyle/>
              <a:p>
                <a:pPr algn="ctr"/>
                <a:r>
                  <a:rPr kumimoji="1" lang="ja-JP" altLang="en-US" sz="1600"/>
                  <a:t>ミュータント生成器</a:t>
                </a:r>
                <a14:m>
                  <m:oMath xmlns:m="http://schemas.openxmlformats.org/officeDocument/2006/math">
                    <m:r>
                      <a:rPr kumimoji="1" lang="en-US" altLang="ja-JP" sz="1600" b="0" i="1" smtClean="0">
                        <a:latin typeface="Cambria Math" panose="02040503050406030204" pitchFamily="18" charset="0"/>
                      </a:rPr>
                      <m:t>𝐺</m:t>
                    </m:r>
                  </m:oMath>
                </a14:m>
                <a:endParaRPr kumimoji="1" lang="ja-JP" altLang="en-US" sz="1600"/>
              </a:p>
            </p:txBody>
          </p:sp>
        </mc:Choice>
        <mc:Fallback xmlns="">
          <p:sp>
            <p:nvSpPr>
              <p:cNvPr id="37" name="テキスト ボックス 36">
                <a:extLst>
                  <a:ext uri="{FF2B5EF4-FFF2-40B4-BE49-F238E27FC236}">
                    <a16:creationId xmlns:a16="http://schemas.microsoft.com/office/drawing/2014/main" id="{5B15DA22-960C-107E-4471-7471848C2012}"/>
                  </a:ext>
                </a:extLst>
              </p:cNvPr>
              <p:cNvSpPr txBox="1">
                <a:spLocks noRot="1" noChangeAspect="1" noMove="1" noResize="1" noEditPoints="1" noAdjustHandles="1" noChangeArrowheads="1" noChangeShapeType="1" noTextEdit="1"/>
              </p:cNvSpPr>
              <p:nvPr/>
            </p:nvSpPr>
            <p:spPr>
              <a:xfrm>
                <a:off x="120289" y="5033604"/>
                <a:ext cx="2252435" cy="338554"/>
              </a:xfrm>
              <a:prstGeom prst="rect">
                <a:avLst/>
              </a:prstGeom>
              <a:blipFill>
                <a:blip r:embed="rId8"/>
                <a:stretch>
                  <a:fillRect t="-3704" b="-25926"/>
                </a:stretch>
              </a:blipFill>
            </p:spPr>
            <p:txBody>
              <a:bodyPr/>
              <a:lstStyle/>
              <a:p>
                <a:r>
                  <a:rPr lang="ja-JP" altLang="en-US">
                    <a:noFill/>
                  </a:rPr>
                  <a:t> </a:t>
                </a:r>
              </a:p>
            </p:txBody>
          </p:sp>
        </mc:Fallback>
      </mc:AlternateContent>
      <p:cxnSp>
        <p:nvCxnSpPr>
          <p:cNvPr id="45" name="カギ線コネクタ 44">
            <a:extLst>
              <a:ext uri="{FF2B5EF4-FFF2-40B4-BE49-F238E27FC236}">
                <a16:creationId xmlns:a16="http://schemas.microsoft.com/office/drawing/2014/main" id="{00864997-F482-60DC-72F1-6B60071C4CCF}"/>
              </a:ext>
            </a:extLst>
          </p:cNvPr>
          <p:cNvCxnSpPr>
            <a:cxnSpLocks/>
          </p:cNvCxnSpPr>
          <p:nvPr/>
        </p:nvCxnSpPr>
        <p:spPr>
          <a:xfrm rot="5400000" flipH="1" flipV="1">
            <a:off x="1126782" y="3785252"/>
            <a:ext cx="1338303" cy="457253"/>
          </a:xfrm>
          <a:prstGeom prst="bentConnector3">
            <a:avLst>
              <a:gd name="adj1" fmla="val 1344"/>
            </a:avLst>
          </a:prstGeom>
          <a:ln w="381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pic>
        <p:nvPicPr>
          <p:cNvPr id="47" name="グラフィックス 46" descr="ドキュメント 枠線">
            <a:extLst>
              <a:ext uri="{FF2B5EF4-FFF2-40B4-BE49-F238E27FC236}">
                <a16:creationId xmlns:a16="http://schemas.microsoft.com/office/drawing/2014/main" id="{C805402D-3C91-C8D1-D507-D3A054511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7936" y="2901416"/>
            <a:ext cx="931393" cy="931393"/>
          </a:xfrm>
          <a:prstGeom prst="rect">
            <a:avLst/>
          </a:prstGeom>
        </p:spPr>
      </p:pic>
      <p:pic>
        <p:nvPicPr>
          <p:cNvPr id="48" name="グラフィックス 47" descr="ドキュメント 枠線">
            <a:extLst>
              <a:ext uri="{FF2B5EF4-FFF2-40B4-BE49-F238E27FC236}">
                <a16:creationId xmlns:a16="http://schemas.microsoft.com/office/drawing/2014/main" id="{A7C8E7C2-731C-4304-B02D-0AD87BC4B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6069" y="2879029"/>
            <a:ext cx="931393" cy="931393"/>
          </a:xfrm>
          <a:prstGeom prst="rect">
            <a:avLst/>
          </a:prstGeom>
        </p:spPr>
      </p:pic>
      <p:sp>
        <p:nvSpPr>
          <p:cNvPr id="50" name="テキスト ボックス 49">
            <a:extLst>
              <a:ext uri="{FF2B5EF4-FFF2-40B4-BE49-F238E27FC236}">
                <a16:creationId xmlns:a16="http://schemas.microsoft.com/office/drawing/2014/main" id="{177EC1D0-58EE-D1DF-CBBF-B9EBFB323CCF}"/>
              </a:ext>
            </a:extLst>
          </p:cNvPr>
          <p:cNvSpPr txBox="1"/>
          <p:nvPr/>
        </p:nvSpPr>
        <p:spPr>
          <a:xfrm>
            <a:off x="2956958" y="3232076"/>
            <a:ext cx="1388586" cy="338554"/>
          </a:xfrm>
          <a:prstGeom prst="rect">
            <a:avLst/>
          </a:prstGeom>
          <a:noFill/>
        </p:spPr>
        <p:txBody>
          <a:bodyPr wrap="square" rtlCol="0">
            <a:spAutoFit/>
          </a:bodyPr>
          <a:lstStyle/>
          <a:p>
            <a:pPr algn="ctr"/>
            <a:r>
              <a:rPr kumimoji="1" lang="ja-JP" altLang="en-US" sz="1600"/>
              <a:t>・・・</a:t>
            </a:r>
          </a:p>
        </p:txBody>
      </p:sp>
      <p:cxnSp>
        <p:nvCxnSpPr>
          <p:cNvPr id="52" name="直線コネクタ 51">
            <a:extLst>
              <a:ext uri="{FF2B5EF4-FFF2-40B4-BE49-F238E27FC236}">
                <a16:creationId xmlns:a16="http://schemas.microsoft.com/office/drawing/2014/main" id="{C4BE022D-A123-125C-5F78-A56C009E6A5B}"/>
              </a:ext>
            </a:extLst>
          </p:cNvPr>
          <p:cNvCxnSpPr>
            <a:cxnSpLocks/>
          </p:cNvCxnSpPr>
          <p:nvPr/>
        </p:nvCxnSpPr>
        <p:spPr>
          <a:xfrm>
            <a:off x="2735210" y="3319614"/>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30A2981-2E98-BA32-A1AF-6B2ADEAF954C}"/>
              </a:ext>
            </a:extLst>
          </p:cNvPr>
          <p:cNvCxnSpPr>
            <a:cxnSpLocks/>
          </p:cNvCxnSpPr>
          <p:nvPr/>
        </p:nvCxnSpPr>
        <p:spPr>
          <a:xfrm>
            <a:off x="4233343" y="3607847"/>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03BFE1CE-74C8-2339-4DBF-9BC4A4076C19}"/>
                  </a:ext>
                </a:extLst>
              </p:cNvPr>
              <p:cNvSpPr txBox="1"/>
              <p:nvPr/>
            </p:nvSpPr>
            <p:spPr>
              <a:xfrm>
                <a:off x="2001722" y="2660923"/>
                <a:ext cx="2411529" cy="338554"/>
              </a:xfrm>
              <a:prstGeom prst="rect">
                <a:avLst/>
              </a:prstGeom>
              <a:noFill/>
            </p:spPr>
            <p:txBody>
              <a:bodyPr wrap="square" rtlCol="0">
                <a:spAutoFit/>
              </a:bodyPr>
              <a:lstStyle/>
              <a:p>
                <a:r>
                  <a:rPr lang="ja-JP" altLang="en-US" sz="1600"/>
                  <a:t>ミュータント</a:t>
                </a: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𝑚</m:t>
                        </m:r>
                      </m:e>
                      <m:sub>
                        <m:r>
                          <a:rPr lang="en-US" altLang="ja-JP" sz="1600" b="0" i="1" smtClean="0">
                            <a:latin typeface="Cambria Math" panose="02040503050406030204" pitchFamily="18" charset="0"/>
                          </a:rPr>
                          <m:t>1  </m:t>
                        </m:r>
                      </m:sub>
                    </m:sSub>
                  </m:oMath>
                </a14:m>
                <a:r>
                  <a:rPr kumimoji="1" lang="en-US" altLang="ja-JP" sz="1600" dirty="0"/>
                  <a:t>…</a:t>
                </a:r>
                <a:endParaRPr kumimoji="1" lang="ja-JP" altLang="en-US" sz="1600"/>
              </a:p>
            </p:txBody>
          </p:sp>
        </mc:Choice>
        <mc:Fallback xmlns="">
          <p:sp>
            <p:nvSpPr>
              <p:cNvPr id="56" name="テキスト ボックス 55">
                <a:extLst>
                  <a:ext uri="{FF2B5EF4-FFF2-40B4-BE49-F238E27FC236}">
                    <a16:creationId xmlns:a16="http://schemas.microsoft.com/office/drawing/2014/main" id="{03BFE1CE-74C8-2339-4DBF-9BC4A4076C19}"/>
                  </a:ext>
                </a:extLst>
              </p:cNvPr>
              <p:cNvSpPr txBox="1">
                <a:spLocks noRot="1" noChangeAspect="1" noMove="1" noResize="1" noEditPoints="1" noAdjustHandles="1" noChangeArrowheads="1" noChangeShapeType="1" noTextEdit="1"/>
              </p:cNvSpPr>
              <p:nvPr/>
            </p:nvSpPr>
            <p:spPr>
              <a:xfrm>
                <a:off x="2001722" y="2660923"/>
                <a:ext cx="2411529" cy="338554"/>
              </a:xfrm>
              <a:prstGeom prst="rect">
                <a:avLst/>
              </a:prstGeom>
              <a:blipFill>
                <a:blip r:embed="rId9"/>
                <a:stretch>
                  <a:fillRect l="-1047" t="-7143"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DF639FDB-19F4-F652-1AB4-9AFBA05D7AF2}"/>
                  </a:ext>
                </a:extLst>
              </p:cNvPr>
              <p:cNvSpPr txBox="1"/>
              <p:nvPr/>
            </p:nvSpPr>
            <p:spPr>
              <a:xfrm>
                <a:off x="3703066" y="2656788"/>
                <a:ext cx="1854442" cy="338554"/>
              </a:xfrm>
              <a:prstGeom prst="rect">
                <a:avLst/>
              </a:prstGeom>
              <a:noFill/>
            </p:spPr>
            <p:txBody>
              <a:bodyPr wrap="square" rtlCol="0">
                <a:spAutoFit/>
              </a:bodyPr>
              <a:lstStyle/>
              <a:p>
                <a:pPr algn="ctr"/>
                <a:r>
                  <a:rPr lang="ja-JP" altLang="en-US" sz="1600"/>
                  <a:t>ミュータント</a:t>
                </a: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𝑚</m:t>
                        </m:r>
                      </m:e>
                      <m:sub>
                        <m:r>
                          <a:rPr lang="en-US" altLang="ja-JP" sz="1600" b="0" i="1" smtClean="0">
                            <a:latin typeface="Cambria Math" panose="02040503050406030204" pitchFamily="18" charset="0"/>
                          </a:rPr>
                          <m:t>𝑛</m:t>
                        </m:r>
                      </m:sub>
                    </m:sSub>
                  </m:oMath>
                </a14:m>
                <a:endParaRPr kumimoji="1" lang="ja-JP" altLang="en-US" sz="1600"/>
              </a:p>
            </p:txBody>
          </p:sp>
        </mc:Choice>
        <mc:Fallback xmlns="">
          <p:sp>
            <p:nvSpPr>
              <p:cNvPr id="57" name="テキスト ボックス 56">
                <a:extLst>
                  <a:ext uri="{FF2B5EF4-FFF2-40B4-BE49-F238E27FC236}">
                    <a16:creationId xmlns:a16="http://schemas.microsoft.com/office/drawing/2014/main" id="{DF639FDB-19F4-F652-1AB4-9AFBA05D7AF2}"/>
                  </a:ext>
                </a:extLst>
              </p:cNvPr>
              <p:cNvSpPr txBox="1">
                <a:spLocks noRot="1" noChangeAspect="1" noMove="1" noResize="1" noEditPoints="1" noAdjustHandles="1" noChangeArrowheads="1" noChangeShapeType="1" noTextEdit="1"/>
              </p:cNvSpPr>
              <p:nvPr/>
            </p:nvSpPr>
            <p:spPr>
              <a:xfrm>
                <a:off x="3703066" y="2656788"/>
                <a:ext cx="1854442" cy="338554"/>
              </a:xfrm>
              <a:prstGeom prst="rect">
                <a:avLst/>
              </a:prstGeom>
              <a:blipFill>
                <a:blip r:embed="rId10"/>
                <a:stretch>
                  <a:fillRect t="-7407" b="-25926"/>
                </a:stretch>
              </a:blipFill>
            </p:spPr>
            <p:txBody>
              <a:bodyPr/>
              <a:lstStyle/>
              <a:p>
                <a:r>
                  <a:rPr lang="ja-JP" altLang="en-US">
                    <a:noFill/>
                  </a:rPr>
                  <a:t> </a:t>
                </a:r>
              </a:p>
            </p:txBody>
          </p:sp>
        </mc:Fallback>
      </mc:AlternateContent>
      <p:pic>
        <p:nvPicPr>
          <p:cNvPr id="65" name="グラフィックス 64" descr="ドキュメント 枠線">
            <a:extLst>
              <a:ext uri="{FF2B5EF4-FFF2-40B4-BE49-F238E27FC236}">
                <a16:creationId xmlns:a16="http://schemas.microsoft.com/office/drawing/2014/main" id="{ADFBCFB9-33A9-AA65-40C3-F364A1BCD0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29497" y="4321203"/>
            <a:ext cx="739100" cy="739100"/>
          </a:xfrm>
          <a:prstGeom prst="rect">
            <a:avLst/>
          </a:prstGeom>
        </p:spPr>
      </p:pic>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E7FAC9BB-785D-DEB4-D239-2E5830227948}"/>
                  </a:ext>
                </a:extLst>
              </p:cNvPr>
              <p:cNvSpPr txBox="1"/>
              <p:nvPr/>
            </p:nvSpPr>
            <p:spPr>
              <a:xfrm>
                <a:off x="3472830" y="5050753"/>
                <a:ext cx="2252435" cy="338554"/>
              </a:xfrm>
              <a:prstGeom prst="rect">
                <a:avLst/>
              </a:prstGeom>
              <a:noFill/>
            </p:spPr>
            <p:txBody>
              <a:bodyPr wrap="square" rtlCol="0">
                <a:spAutoFit/>
              </a:bodyPr>
              <a:lstStyle/>
              <a:p>
                <a:pPr algn="ctr"/>
                <a:r>
                  <a:rPr kumimoji="1" lang="ja-JP" altLang="en-US" sz="1600"/>
                  <a:t>テストスイート</a:t>
                </a:r>
                <a14:m>
                  <m:oMath xmlns:m="http://schemas.openxmlformats.org/officeDocument/2006/math">
                    <m:r>
                      <a:rPr kumimoji="1" lang="en-US" altLang="ja-JP" sz="1600" b="0" i="1" smtClean="0">
                        <a:latin typeface="Cambria Math" panose="02040503050406030204" pitchFamily="18" charset="0"/>
                      </a:rPr>
                      <m:t>𝑇</m:t>
                    </m:r>
                  </m:oMath>
                </a14:m>
                <a:endParaRPr kumimoji="1" lang="en-US" altLang="ja-JP" sz="1600" b="0" dirty="0"/>
              </a:p>
            </p:txBody>
          </p:sp>
        </mc:Choice>
        <mc:Fallback xmlns="">
          <p:sp>
            <p:nvSpPr>
              <p:cNvPr id="66" name="テキスト ボックス 65">
                <a:extLst>
                  <a:ext uri="{FF2B5EF4-FFF2-40B4-BE49-F238E27FC236}">
                    <a16:creationId xmlns:a16="http://schemas.microsoft.com/office/drawing/2014/main" id="{E7FAC9BB-785D-DEB4-D239-2E5830227948}"/>
                  </a:ext>
                </a:extLst>
              </p:cNvPr>
              <p:cNvSpPr txBox="1">
                <a:spLocks noRot="1" noChangeAspect="1" noMove="1" noResize="1" noEditPoints="1" noAdjustHandles="1" noChangeArrowheads="1" noChangeShapeType="1" noTextEdit="1"/>
              </p:cNvSpPr>
              <p:nvPr/>
            </p:nvSpPr>
            <p:spPr>
              <a:xfrm>
                <a:off x="3472830" y="5050753"/>
                <a:ext cx="2252435" cy="338554"/>
              </a:xfrm>
              <a:prstGeom prst="rect">
                <a:avLst/>
              </a:prstGeom>
              <a:blipFill>
                <a:blip r:embed="rId13"/>
                <a:stretch>
                  <a:fillRect t="-3571" b="-25000"/>
                </a:stretch>
              </a:blipFill>
            </p:spPr>
            <p:txBody>
              <a:bodyPr/>
              <a:lstStyle/>
              <a:p>
                <a:r>
                  <a:rPr lang="ja-JP" altLang="en-US">
                    <a:noFill/>
                  </a:rPr>
                  <a:t> </a:t>
                </a:r>
              </a:p>
            </p:txBody>
          </p:sp>
        </mc:Fallback>
      </mc:AlternateContent>
      <p:cxnSp>
        <p:nvCxnSpPr>
          <p:cNvPr id="67" name="直線矢印コネクタ 66">
            <a:extLst>
              <a:ext uri="{FF2B5EF4-FFF2-40B4-BE49-F238E27FC236}">
                <a16:creationId xmlns:a16="http://schemas.microsoft.com/office/drawing/2014/main" id="{8885B711-85E6-DB48-BFA9-11157C58609D}"/>
              </a:ext>
            </a:extLst>
          </p:cNvPr>
          <p:cNvCxnSpPr>
            <a:cxnSpLocks/>
          </p:cNvCxnSpPr>
          <p:nvPr/>
        </p:nvCxnSpPr>
        <p:spPr>
          <a:xfrm flipV="1">
            <a:off x="4993724" y="3316390"/>
            <a:ext cx="820087" cy="675"/>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カギ線コネクタ 72">
            <a:extLst>
              <a:ext uri="{FF2B5EF4-FFF2-40B4-BE49-F238E27FC236}">
                <a16:creationId xmlns:a16="http://schemas.microsoft.com/office/drawing/2014/main" id="{B76E4C87-1544-F9DA-DF02-6A0C96E85308}"/>
              </a:ext>
            </a:extLst>
          </p:cNvPr>
          <p:cNvCxnSpPr>
            <a:cxnSpLocks/>
          </p:cNvCxnSpPr>
          <p:nvPr/>
        </p:nvCxnSpPr>
        <p:spPr>
          <a:xfrm rot="5400000" flipH="1" flipV="1">
            <a:off x="4539726" y="3820560"/>
            <a:ext cx="1372291" cy="363951"/>
          </a:xfrm>
          <a:prstGeom prst="bentConnector3">
            <a:avLst>
              <a:gd name="adj1" fmla="val -1489"/>
            </a:avLst>
          </a:prstGeom>
          <a:ln w="381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C81067E4-8364-0936-F202-F8924C3704C9}"/>
                  </a:ext>
                </a:extLst>
              </p:cNvPr>
              <p:cNvSpPr txBox="1"/>
              <p:nvPr/>
            </p:nvSpPr>
            <p:spPr>
              <a:xfrm>
                <a:off x="5863983" y="3119416"/>
                <a:ext cx="3351807" cy="353943"/>
              </a:xfrm>
              <a:prstGeom prst="rect">
                <a:avLst/>
              </a:prstGeom>
              <a:noFill/>
            </p:spPr>
            <p:txBody>
              <a:bodyPr wrap="square" rtlCol="0">
                <a:spAutoFit/>
              </a:bodyPr>
              <a:lstStyle/>
              <a:p>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1</m:t>
                        </m:r>
                      </m:sub>
                    </m:sSub>
                    <m:r>
                      <a:rPr kumimoji="1" lang="en-US" altLang="ja-JP" sz="1700" b="0" i="1" smtClean="0">
                        <a:latin typeface="Cambria Math" panose="02040503050406030204" pitchFamily="18" charset="0"/>
                      </a:rPr>
                      <m:t>)</m:t>
                    </m:r>
                  </m:oMath>
                </a14:m>
                <a:r>
                  <a:rPr kumimoji="1" lang="ja-JP" altLang="en-US" sz="1700"/>
                  <a:t>・・・</a:t>
                </a:r>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𝑛</m:t>
                        </m:r>
                      </m:sub>
                    </m:sSub>
                    <m:r>
                      <a:rPr kumimoji="1" lang="en-US" altLang="ja-JP" sz="1700" b="0" i="1" smtClean="0">
                        <a:latin typeface="Cambria Math" panose="02040503050406030204" pitchFamily="18" charset="0"/>
                      </a:rPr>
                      <m:t>)</m:t>
                    </m:r>
                  </m:oMath>
                </a14:m>
                <a:endParaRPr kumimoji="1" lang="ja-JP" altLang="en-US" sz="1700"/>
              </a:p>
            </p:txBody>
          </p:sp>
        </mc:Choice>
        <mc:Fallback xmlns="">
          <p:sp>
            <p:nvSpPr>
              <p:cNvPr id="78" name="テキスト ボックス 77">
                <a:extLst>
                  <a:ext uri="{FF2B5EF4-FFF2-40B4-BE49-F238E27FC236}">
                    <a16:creationId xmlns:a16="http://schemas.microsoft.com/office/drawing/2014/main" id="{C81067E4-8364-0936-F202-F8924C3704C9}"/>
                  </a:ext>
                </a:extLst>
              </p:cNvPr>
              <p:cNvSpPr txBox="1">
                <a:spLocks noRot="1" noChangeAspect="1" noMove="1" noResize="1" noEditPoints="1" noAdjustHandles="1" noChangeArrowheads="1" noChangeShapeType="1" noTextEdit="1"/>
              </p:cNvSpPr>
              <p:nvPr/>
            </p:nvSpPr>
            <p:spPr>
              <a:xfrm>
                <a:off x="5863983" y="3119416"/>
                <a:ext cx="3351807" cy="353943"/>
              </a:xfrm>
              <a:prstGeom prst="rect">
                <a:avLst/>
              </a:prstGeom>
              <a:blipFill>
                <a:blip r:embed="rId14"/>
                <a:stretch>
                  <a:fillRect t="-6897" b="-24138"/>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ED5DF141-30BF-D040-53C6-5320B69C38EF}"/>
              </a:ext>
            </a:extLst>
          </p:cNvPr>
          <p:cNvCxnSpPr>
            <a:cxnSpLocks/>
            <a:endCxn id="83" idx="0"/>
          </p:cNvCxnSpPr>
          <p:nvPr/>
        </p:nvCxnSpPr>
        <p:spPr>
          <a:xfrm>
            <a:off x="7488061" y="3547096"/>
            <a:ext cx="0" cy="13689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4AE23A86-9DD4-0110-B8F1-26F518E4FA1D}"/>
                  </a:ext>
                </a:extLst>
              </p:cNvPr>
              <p:cNvSpPr txBox="1"/>
              <p:nvPr/>
            </p:nvSpPr>
            <p:spPr>
              <a:xfrm>
                <a:off x="6491040" y="4915999"/>
                <a:ext cx="1994041"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𝑺𝑩𝑭𝑳𝑺𝒄𝒐𝒓𝒆</m:t>
                          </m:r>
                        </m:e>
                        <m:sup>
                          <m:r>
                            <a:rPr kumimoji="1" lang="en-US" altLang="ja-JP" b="1" i="1" smtClean="0">
                              <a:latin typeface="Cambria Math" panose="02040503050406030204" pitchFamily="18" charset="0"/>
                            </a:rPr>
                            <m:t>𝑻</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𝑮</m:t>
                          </m:r>
                        </m:sup>
                      </m:sSup>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𝒎</m:t>
                      </m:r>
                      <m:r>
                        <a:rPr kumimoji="1" lang="en-US" altLang="ja-JP" b="1" i="1" smtClean="0">
                          <a:latin typeface="Cambria Math" panose="02040503050406030204" pitchFamily="18" charset="0"/>
                        </a:rPr>
                        <m:t>)</m:t>
                      </m:r>
                    </m:oMath>
                  </m:oMathPara>
                </a14:m>
                <a:endParaRPr kumimoji="1" lang="ja-JP" altLang="en-US" b="1"/>
              </a:p>
            </p:txBody>
          </p:sp>
        </mc:Choice>
        <mc:Fallback xmlns="">
          <p:sp>
            <p:nvSpPr>
              <p:cNvPr id="83" name="テキスト ボックス 82">
                <a:extLst>
                  <a:ext uri="{FF2B5EF4-FFF2-40B4-BE49-F238E27FC236}">
                    <a16:creationId xmlns:a16="http://schemas.microsoft.com/office/drawing/2014/main" id="{4AE23A86-9DD4-0110-B8F1-26F518E4FA1D}"/>
                  </a:ext>
                </a:extLst>
              </p:cNvPr>
              <p:cNvSpPr txBox="1">
                <a:spLocks noRot="1" noChangeAspect="1" noMove="1" noResize="1" noEditPoints="1" noAdjustHandles="1" noChangeArrowheads="1" noChangeShapeType="1" noTextEdit="1"/>
              </p:cNvSpPr>
              <p:nvPr/>
            </p:nvSpPr>
            <p:spPr>
              <a:xfrm>
                <a:off x="6491040" y="4915999"/>
                <a:ext cx="1994041" cy="375552"/>
              </a:xfrm>
              <a:prstGeom prst="rect">
                <a:avLst/>
              </a:prstGeom>
              <a:blipFill>
                <a:blip r:embed="rId15"/>
                <a:stretch>
                  <a:fillRect r="-3165" b="-16129"/>
                </a:stretch>
              </a:blipFill>
            </p:spPr>
            <p:txBody>
              <a:bodyPr/>
              <a:lstStyle/>
              <a:p>
                <a:r>
                  <a:rPr lang="ja-JP" altLang="en-US">
                    <a:noFill/>
                  </a:rPr>
                  <a:t> </a:t>
                </a:r>
              </a:p>
            </p:txBody>
          </p:sp>
        </mc:Fallback>
      </mc:AlternateContent>
      <p:sp>
        <p:nvSpPr>
          <p:cNvPr id="84" name="正方形/長方形 83">
            <a:extLst>
              <a:ext uri="{FF2B5EF4-FFF2-40B4-BE49-F238E27FC236}">
                <a16:creationId xmlns:a16="http://schemas.microsoft.com/office/drawing/2014/main" id="{8DA1BB7F-1158-39A2-63D9-033509FFB425}"/>
              </a:ext>
            </a:extLst>
          </p:cNvPr>
          <p:cNvSpPr/>
          <p:nvPr/>
        </p:nvSpPr>
        <p:spPr>
          <a:xfrm>
            <a:off x="215746" y="2611162"/>
            <a:ext cx="5648225" cy="2742704"/>
          </a:xfrm>
          <a:prstGeom prst="rect">
            <a:avLst/>
          </a:prstGeom>
          <a:solidFill>
            <a:schemeClr val="bg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6" name="テキスト ボックス 85">
            <a:extLst>
              <a:ext uri="{FF2B5EF4-FFF2-40B4-BE49-F238E27FC236}">
                <a16:creationId xmlns:a16="http://schemas.microsoft.com/office/drawing/2014/main" id="{CB137034-28FF-CB23-F87E-15118E0D3504}"/>
              </a:ext>
            </a:extLst>
          </p:cNvPr>
          <p:cNvSpPr txBox="1"/>
          <p:nvPr/>
        </p:nvSpPr>
        <p:spPr>
          <a:xfrm>
            <a:off x="396000" y="1719943"/>
            <a:ext cx="7141273" cy="461665"/>
          </a:xfrm>
          <a:prstGeom prst="rect">
            <a:avLst/>
          </a:prstGeom>
          <a:noFill/>
        </p:spPr>
        <p:txBody>
          <a:bodyPr wrap="square" rtlCol="0">
            <a:spAutoFit/>
          </a:bodyPr>
          <a:lstStyle/>
          <a:p>
            <a:r>
              <a:rPr lang="en-US" altLang="ja-JP" sz="2400" dirty="0"/>
              <a:t>Step3</a:t>
            </a:r>
            <a:r>
              <a:rPr lang="ja-JP" altLang="en-US" sz="2400"/>
              <a:t>：</a:t>
            </a:r>
            <a:r>
              <a:rPr lang="en-US" altLang="ja-JP" sz="2400" dirty="0"/>
              <a:t>SBFL</a:t>
            </a:r>
            <a:r>
              <a:rPr lang="ja-JP" altLang="en-US" sz="2400"/>
              <a:t>スコアの算出</a:t>
            </a:r>
            <a:endParaRPr kumimoji="1" lang="ja-JP" altLang="en-US" sz="2400"/>
          </a:p>
        </p:txBody>
      </p:sp>
      <mc:AlternateContent xmlns:mc="http://schemas.openxmlformats.org/markup-compatibility/2006" xmlns:a14="http://schemas.microsoft.com/office/drawing/2010/main">
        <mc:Choice Requires="a14">
          <p:sp>
            <p:nvSpPr>
              <p:cNvPr id="3" name="円形吹き出し 2">
                <a:extLst>
                  <a:ext uri="{FF2B5EF4-FFF2-40B4-BE49-F238E27FC236}">
                    <a16:creationId xmlns:a16="http://schemas.microsoft.com/office/drawing/2014/main" id="{5426505E-7FB9-B297-7E0C-54700FA8E0A8}"/>
                  </a:ext>
                </a:extLst>
              </p:cNvPr>
              <p:cNvSpPr/>
              <p:nvPr/>
            </p:nvSpPr>
            <p:spPr>
              <a:xfrm>
                <a:off x="310655" y="3464715"/>
                <a:ext cx="5648217" cy="1550597"/>
              </a:xfrm>
              <a:prstGeom prst="wedgeEllipseCallout">
                <a:avLst>
                  <a:gd name="adj1" fmla="val 59661"/>
                  <a:gd name="adj2" fmla="val 47725"/>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lang="ja-JP" altLang="en-US" sz="2000" b="1" spc="110">
                    <a:solidFill>
                      <a:schemeClr val="tx1"/>
                    </a:solidFill>
                    <a:latin typeface="Segoe UI" panose="020B0502040204020203" pitchFamily="34" charset="0"/>
                    <a:cs typeface="Segoe UI" panose="020B0502040204020203" pitchFamily="34" charset="0"/>
                  </a:rPr>
                  <a:t>各ミュータントの</a:t>
                </a:r>
                <a:r>
                  <a:rPr lang="en-US" altLang="ja-JP" sz="2000" b="1" spc="110" dirty="0">
                    <a:solidFill>
                      <a:schemeClr val="tx1"/>
                    </a:solidFill>
                    <a:latin typeface="Segoe UI" panose="020B0502040204020203" pitchFamily="34" charset="0"/>
                    <a:cs typeface="Segoe UI" panose="020B0502040204020203" pitchFamily="34" charset="0"/>
                  </a:rPr>
                  <a:t>SBFL</a:t>
                </a:r>
                <a:r>
                  <a:rPr lang="ja-JP" altLang="en-US" sz="2000" b="1" spc="110">
                    <a:solidFill>
                      <a:schemeClr val="tx1"/>
                    </a:solidFill>
                    <a:latin typeface="Segoe UI" panose="020B0502040204020203" pitchFamily="34" charset="0"/>
                    <a:cs typeface="Segoe UI" panose="020B0502040204020203" pitchFamily="34" charset="0"/>
                  </a:rPr>
                  <a:t>結果</a:t>
                </a:r>
                <a14:m>
                  <m:oMath xmlns:m="http://schemas.openxmlformats.org/officeDocument/2006/math">
                    <m:r>
                      <a:rPr lang="en-US" altLang="ja-JP" sz="2000" b="1" i="1" spc="110" smtClean="0">
                        <a:solidFill>
                          <a:schemeClr val="tx1"/>
                        </a:solidFill>
                        <a:latin typeface="Cambria Math" panose="02040503050406030204" pitchFamily="18" charset="0"/>
                        <a:cs typeface="Segoe UI" panose="020B0502040204020203" pitchFamily="34" charset="0"/>
                      </a:rPr>
                      <m:t>𝒓𝑺𝒄𝒐𝒓𝒆</m:t>
                    </m:r>
                    <m:r>
                      <a:rPr lang="en-US" altLang="ja-JP" sz="2000" b="1" i="1" spc="110" smtClean="0">
                        <a:solidFill>
                          <a:schemeClr val="tx1"/>
                        </a:solidFill>
                        <a:latin typeface="Cambria Math" panose="02040503050406030204" pitchFamily="18" charset="0"/>
                        <a:cs typeface="Segoe UI" panose="020B0502040204020203" pitchFamily="34" charset="0"/>
                      </a:rPr>
                      <m:t>(</m:t>
                    </m:r>
                    <m:r>
                      <a:rPr lang="en-US" altLang="ja-JP" sz="2000" b="1" i="1" spc="110" smtClean="0">
                        <a:solidFill>
                          <a:schemeClr val="tx1"/>
                        </a:solidFill>
                        <a:latin typeface="Cambria Math" panose="02040503050406030204" pitchFamily="18" charset="0"/>
                        <a:cs typeface="Segoe UI" panose="020B0502040204020203" pitchFamily="34" charset="0"/>
                      </a:rPr>
                      <m:t>𝒎</m:t>
                    </m:r>
                    <m:r>
                      <a:rPr lang="en-US" altLang="ja-JP" sz="2000" b="1" i="1" spc="110" smtClean="0">
                        <a:solidFill>
                          <a:schemeClr val="tx1"/>
                        </a:solidFill>
                        <a:latin typeface="Cambria Math" panose="02040503050406030204" pitchFamily="18" charset="0"/>
                        <a:cs typeface="Segoe UI" panose="020B0502040204020203" pitchFamily="34" charset="0"/>
                      </a:rPr>
                      <m:t>)</m:t>
                    </m:r>
                  </m:oMath>
                </a14:m>
                <a:r>
                  <a:rPr lang="ja-JP" altLang="en-US" sz="2000" b="1" spc="110">
                    <a:solidFill>
                      <a:schemeClr val="tx1"/>
                    </a:solidFill>
                    <a:latin typeface="Segoe UI" panose="020B0502040204020203" pitchFamily="34" charset="0"/>
                    <a:cs typeface="Segoe UI" panose="020B0502040204020203" pitchFamily="34" charset="0"/>
                  </a:rPr>
                  <a:t>の平均</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mc:Choice>
        <mc:Fallback xmlns="">
          <p:sp>
            <p:nvSpPr>
              <p:cNvPr id="3" name="円形吹き出し 2">
                <a:extLst>
                  <a:ext uri="{FF2B5EF4-FFF2-40B4-BE49-F238E27FC236}">
                    <a16:creationId xmlns:a16="http://schemas.microsoft.com/office/drawing/2014/main" id="{5426505E-7FB9-B297-7E0C-54700FA8E0A8}"/>
                  </a:ext>
                </a:extLst>
              </p:cNvPr>
              <p:cNvSpPr>
                <a:spLocks noRot="1" noChangeAspect="1" noMove="1" noResize="1" noEditPoints="1" noAdjustHandles="1" noChangeArrowheads="1" noChangeShapeType="1" noTextEdit="1"/>
              </p:cNvSpPr>
              <p:nvPr/>
            </p:nvSpPr>
            <p:spPr>
              <a:xfrm>
                <a:off x="310655" y="3464715"/>
                <a:ext cx="5648217" cy="1550597"/>
              </a:xfrm>
              <a:prstGeom prst="wedgeEllipseCallout">
                <a:avLst>
                  <a:gd name="adj1" fmla="val 59661"/>
                  <a:gd name="adj2" fmla="val 47725"/>
                </a:avLst>
              </a:prstGeom>
              <a:blipFill>
                <a:blip r:embed="rId16"/>
                <a:stretch>
                  <a:fillRect l="-1000"/>
                </a:stretch>
              </a:blipFill>
              <a:ln w="38100">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27990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723A-72F3-3841-6606-95D9FE5DA0E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CB0A53-C89B-870C-3063-1499CCBF75EA}"/>
              </a:ext>
            </a:extLst>
          </p:cNvPr>
          <p:cNvSpPr>
            <a:spLocks noGrp="1"/>
          </p:cNvSpPr>
          <p:nvPr>
            <p:ph type="title"/>
          </p:nvPr>
        </p:nvSpPr>
        <p:spPr/>
        <p:txBody>
          <a:bodyPr/>
          <a:lstStyle/>
          <a:p>
            <a:r>
              <a:rPr kumimoji="1" lang="ja-JP" altLang="en-US"/>
              <a:t>既存研究からの発展的アイデア</a:t>
            </a:r>
          </a:p>
        </p:txBody>
      </p:sp>
      <p:sp>
        <p:nvSpPr>
          <p:cNvPr id="3" name="コンテンツ プレースホルダー 2">
            <a:extLst>
              <a:ext uri="{FF2B5EF4-FFF2-40B4-BE49-F238E27FC236}">
                <a16:creationId xmlns:a16="http://schemas.microsoft.com/office/drawing/2014/main" id="{60209A88-4259-37E8-AA40-2C443567A469}"/>
              </a:ext>
            </a:extLst>
          </p:cNvPr>
          <p:cNvSpPr>
            <a:spLocks noGrp="1"/>
          </p:cNvSpPr>
          <p:nvPr>
            <p:ph idx="1"/>
          </p:nvPr>
        </p:nvSpPr>
        <p:spPr/>
        <p:txBody>
          <a:bodyPr/>
          <a:lstStyle/>
          <a:p>
            <a:r>
              <a:rPr lang="ja-JP" altLang="en-US" sz="2400" b="1"/>
              <a:t>対象プログラムの進化に着目</a:t>
            </a:r>
            <a:endParaRPr lang="en-US" altLang="ja-JP" sz="2400" b="1" dirty="0"/>
          </a:p>
          <a:p>
            <a:pPr>
              <a:buNone/>
            </a:pPr>
            <a:r>
              <a:rPr lang="ja-JP" altLang="en-US" sz="2400"/>
              <a:t>　・プログラムの複数回の更新に伴う</a:t>
            </a:r>
            <a:br>
              <a:rPr lang="en-US" altLang="ja-JP" sz="2400" dirty="0"/>
            </a:br>
            <a:r>
              <a:rPr lang="ja-JP" altLang="en-US" sz="2400"/>
              <a:t>　</a:t>
            </a:r>
            <a:r>
              <a:rPr lang="ja-JP" altLang="en-US" sz="2400" dirty="0"/>
              <a:t>　</a:t>
            </a:r>
            <a:r>
              <a:rPr lang="en-US" altLang="ja-JP" sz="2400" dirty="0"/>
              <a:t>SBFL</a:t>
            </a:r>
            <a:r>
              <a:rPr lang="ja-JP" altLang="en-US" sz="2400"/>
              <a:t>スコアの変化を評価</a:t>
            </a:r>
            <a:endParaRPr lang="en-US" altLang="ja-JP" sz="2400" dirty="0"/>
          </a:p>
          <a:p>
            <a:endParaRPr lang="en-US" altLang="ja-JP" sz="2400" dirty="0"/>
          </a:p>
          <a:p>
            <a:r>
              <a:rPr lang="ja-JP" altLang="en-US" sz="2400" b="1"/>
              <a:t>対象プログラムの規模を拡大</a:t>
            </a:r>
            <a:r>
              <a:rPr kumimoji="1" lang="ja-JP" altLang="en-US" sz="2400" b="1"/>
              <a:t>　</a:t>
            </a:r>
            <a:endParaRPr kumimoji="1" lang="en-US" altLang="ja-JP" sz="2400" b="1" dirty="0"/>
          </a:p>
          <a:p>
            <a:r>
              <a:rPr lang="ja-JP" altLang="en-US" sz="2400"/>
              <a:t>　・計測対象を</a:t>
            </a:r>
            <a:r>
              <a:rPr lang="en-US" altLang="ja-JP" sz="2400" dirty="0"/>
              <a:t>GitHub</a:t>
            </a:r>
            <a:r>
              <a:rPr lang="ja-JP" altLang="en-US" sz="2400"/>
              <a:t>から選定</a:t>
            </a:r>
            <a:endParaRPr lang="en-US" altLang="ja-JP" sz="2400" dirty="0"/>
          </a:p>
          <a:p>
            <a:r>
              <a:rPr lang="ja-JP" altLang="en-US" sz="2400"/>
              <a:t>　・実用的なプログラムに対して</a:t>
            </a:r>
            <a:r>
              <a:rPr lang="en-US" altLang="ja-JP" sz="2400" dirty="0"/>
              <a:t>SBFL</a:t>
            </a:r>
            <a:r>
              <a:rPr lang="ja-JP" altLang="en-US" sz="2400"/>
              <a:t>スコアを計測</a:t>
            </a:r>
            <a:endParaRPr lang="en-US" altLang="ja-JP" sz="2400" dirty="0"/>
          </a:p>
        </p:txBody>
      </p:sp>
      <p:sp>
        <p:nvSpPr>
          <p:cNvPr id="4" name="スライド番号プレースホルダー 3">
            <a:extLst>
              <a:ext uri="{FF2B5EF4-FFF2-40B4-BE49-F238E27FC236}">
                <a16:creationId xmlns:a16="http://schemas.microsoft.com/office/drawing/2014/main" id="{02B85562-D943-EFF1-F117-CA4079906F44}"/>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a:p>
        </p:txBody>
      </p:sp>
    </p:spTree>
    <p:extLst>
      <p:ext uri="{BB962C8B-B14F-4D97-AF65-F5344CB8AC3E}">
        <p14:creationId xmlns:p14="http://schemas.microsoft.com/office/powerpoint/2010/main" val="25842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2DDF78-1F92-0CB8-76A1-273FB1E943BA}"/>
              </a:ext>
            </a:extLst>
          </p:cNvPr>
          <p:cNvSpPr>
            <a:spLocks noGrp="1"/>
          </p:cNvSpPr>
          <p:nvPr>
            <p:ph type="title"/>
          </p:nvPr>
        </p:nvSpPr>
        <p:spPr/>
        <p:txBody>
          <a:bodyPr/>
          <a:lstStyle/>
          <a:p>
            <a:r>
              <a:rPr lang="ja-JP" altLang="en-US"/>
              <a:t>実験内容</a:t>
            </a:r>
            <a:endParaRPr kumimoji="1" lang="ja-JP" altLang="en-US"/>
          </a:p>
        </p:txBody>
      </p:sp>
      <p:sp>
        <p:nvSpPr>
          <p:cNvPr id="3" name="コンテンツ プレースホルダー 2">
            <a:extLst>
              <a:ext uri="{FF2B5EF4-FFF2-40B4-BE49-F238E27FC236}">
                <a16:creationId xmlns:a16="http://schemas.microsoft.com/office/drawing/2014/main" id="{46435729-B119-F849-5BC1-A6086157E68A}"/>
              </a:ext>
            </a:extLst>
          </p:cNvPr>
          <p:cNvSpPr>
            <a:spLocks noGrp="1"/>
          </p:cNvSpPr>
          <p:nvPr>
            <p:ph idx="1"/>
          </p:nvPr>
        </p:nvSpPr>
        <p:spPr/>
        <p:txBody>
          <a:bodyPr/>
          <a:lstStyle/>
          <a:p>
            <a:pPr>
              <a:buNone/>
            </a:pPr>
            <a:r>
              <a:rPr lang="ja-JP" altLang="en-US" sz="2400" b="1"/>
              <a:t>計測対象</a:t>
            </a:r>
            <a:endParaRPr lang="en-US" altLang="ja-JP" sz="2400" b="1" dirty="0"/>
          </a:p>
          <a:p>
            <a:pPr>
              <a:buNone/>
            </a:pPr>
            <a:r>
              <a:rPr lang="ja-JP" altLang="en-US" sz="2400" b="1"/>
              <a:t>　</a:t>
            </a:r>
            <a:r>
              <a:rPr lang="en-US" altLang="ja-JP" sz="2400" dirty="0"/>
              <a:t>Apache Commons</a:t>
            </a:r>
            <a:r>
              <a:rPr lang="en-US" altLang="ja-JP" sz="1600" dirty="0"/>
              <a:t>[2]</a:t>
            </a:r>
          </a:p>
          <a:p>
            <a:pPr>
              <a:buNone/>
            </a:pPr>
            <a:r>
              <a:rPr lang="ja-JP" altLang="en-US" sz="2400"/>
              <a:t>　　・</a:t>
            </a:r>
            <a:r>
              <a:rPr lang="en-US" altLang="ja-JP" sz="2400" dirty="0"/>
              <a:t>8</a:t>
            </a:r>
            <a:r>
              <a:rPr lang="ja-JP" altLang="en-US" sz="2400"/>
              <a:t>つのライブラリ内の</a:t>
            </a:r>
            <a:r>
              <a:rPr lang="en-US" altLang="ja-JP" sz="2400" dirty="0"/>
              <a:t>20</a:t>
            </a:r>
            <a:r>
              <a:rPr lang="ja-JP" altLang="en-US" sz="2400"/>
              <a:t>の</a:t>
            </a:r>
            <a:r>
              <a:rPr lang="en-US" altLang="ja-JP" sz="2400" dirty="0"/>
              <a:t>Java</a:t>
            </a:r>
            <a:r>
              <a:rPr lang="ja-JP" altLang="en-US" sz="2400"/>
              <a:t>クラスファイル</a:t>
            </a:r>
            <a:endParaRPr lang="en-US" altLang="ja-JP" sz="2400" dirty="0"/>
          </a:p>
          <a:p>
            <a:pPr>
              <a:buNone/>
            </a:pPr>
            <a:r>
              <a:rPr lang="en-US" altLang="ja-JP" sz="2400" b="1" dirty="0"/>
              <a:t>   </a:t>
            </a:r>
            <a:r>
              <a:rPr lang="ja-JP" altLang="en-US" sz="2400" b="1"/>
              <a:t>　</a:t>
            </a:r>
            <a:r>
              <a:rPr lang="ja-JP" altLang="en-US" sz="2400"/>
              <a:t>・ソースコードの規模は約</a:t>
            </a:r>
            <a:r>
              <a:rPr lang="en-US" altLang="ja-JP" sz="2400" dirty="0"/>
              <a:t>60~1,500</a:t>
            </a:r>
            <a:r>
              <a:rPr lang="ja-JP" altLang="en-US" sz="2400"/>
              <a:t>行</a:t>
            </a:r>
            <a:endParaRPr lang="en-US" altLang="ja-JP" sz="2400" dirty="0"/>
          </a:p>
          <a:p>
            <a:pPr>
              <a:buNone/>
            </a:pPr>
            <a:r>
              <a:rPr lang="ja-JP" altLang="en-US" sz="2400"/>
              <a:t>　　・変更回数は</a:t>
            </a:r>
            <a:r>
              <a:rPr lang="en-US" altLang="ja-JP" sz="2400" dirty="0"/>
              <a:t>4~42</a:t>
            </a:r>
            <a:r>
              <a:rPr lang="ja-JP" altLang="en-US" sz="2400"/>
              <a:t>回</a:t>
            </a:r>
            <a:endParaRPr lang="en-US" altLang="ja-JP" sz="2400" dirty="0"/>
          </a:p>
          <a:p>
            <a:pPr>
              <a:buNone/>
            </a:pPr>
            <a:br>
              <a:rPr lang="en-US" altLang="ja-JP" sz="2400" dirty="0"/>
            </a:br>
            <a:r>
              <a:rPr lang="ja-JP" altLang="en-US" sz="2400" b="1"/>
              <a:t>計測方法</a:t>
            </a:r>
            <a:endParaRPr lang="en-US" altLang="ja-JP" sz="2400" b="1" dirty="0"/>
          </a:p>
          <a:p>
            <a:r>
              <a:rPr lang="ja-JP" altLang="en-US" sz="2400"/>
              <a:t>　・対象プログラムの変更情報を過去のコミットから取得</a:t>
            </a:r>
            <a:endParaRPr lang="en-US" altLang="ja-JP" sz="2400" dirty="0"/>
          </a:p>
          <a:p>
            <a:r>
              <a:rPr lang="ja-JP" altLang="en-US" sz="2400"/>
              <a:t>　・各変更ごとに</a:t>
            </a:r>
            <a:r>
              <a:rPr lang="en-US" altLang="ja-JP" sz="2400" dirty="0"/>
              <a:t>SBFL</a:t>
            </a:r>
            <a:r>
              <a:rPr lang="ja-JP" altLang="en-US" sz="2400"/>
              <a:t>スコアを計測</a:t>
            </a:r>
            <a:endParaRPr lang="en-US" altLang="ja-JP" sz="2400" dirty="0"/>
          </a:p>
        </p:txBody>
      </p:sp>
      <p:sp>
        <p:nvSpPr>
          <p:cNvPr id="4" name="スライド番号プレースホルダー 3">
            <a:extLst>
              <a:ext uri="{FF2B5EF4-FFF2-40B4-BE49-F238E27FC236}">
                <a16:creationId xmlns:a16="http://schemas.microsoft.com/office/drawing/2014/main" id="{4B6CE46C-0FA5-61CF-271A-87E55F29F146}"/>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a:p>
        </p:txBody>
      </p:sp>
      <p:sp>
        <p:nvSpPr>
          <p:cNvPr id="6" name="テキスト ボックス 5">
            <a:extLst>
              <a:ext uri="{FF2B5EF4-FFF2-40B4-BE49-F238E27FC236}">
                <a16:creationId xmlns:a16="http://schemas.microsoft.com/office/drawing/2014/main" id="{16721BBD-F423-4486-033A-BC3BE73B8364}"/>
              </a:ext>
            </a:extLst>
          </p:cNvPr>
          <p:cNvSpPr txBox="1"/>
          <p:nvPr/>
        </p:nvSpPr>
        <p:spPr>
          <a:xfrm>
            <a:off x="396000" y="6190223"/>
            <a:ext cx="9040608" cy="307777"/>
          </a:xfrm>
          <a:prstGeom prst="rect">
            <a:avLst/>
          </a:prstGeom>
          <a:noFill/>
        </p:spPr>
        <p:txBody>
          <a:bodyPr wrap="square" rtlCol="0">
            <a:spAutoFit/>
          </a:bodyPr>
          <a:lstStyle/>
          <a:p>
            <a:r>
              <a:rPr lang="en-US" altLang="ja-JP" sz="1400" dirty="0"/>
              <a:t>[2] https://</a:t>
            </a:r>
            <a:r>
              <a:rPr lang="en-US" altLang="ja-JP" sz="1400" dirty="0" err="1"/>
              <a:t>commons.apache.org</a:t>
            </a:r>
            <a:r>
              <a:rPr lang="en-US" altLang="ja-JP" sz="1400" dirty="0"/>
              <a:t>/</a:t>
            </a:r>
            <a:endParaRPr lang="en" altLang="ja-JP" sz="1400" dirty="0"/>
          </a:p>
        </p:txBody>
      </p:sp>
    </p:spTree>
    <p:extLst>
      <p:ext uri="{BB962C8B-B14F-4D97-AF65-F5344CB8AC3E}">
        <p14:creationId xmlns:p14="http://schemas.microsoft.com/office/powerpoint/2010/main" val="285826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2D0813-D7B3-2399-61FE-61C6FB74D327}"/>
              </a:ext>
            </a:extLst>
          </p:cNvPr>
          <p:cNvSpPr>
            <a:spLocks noGrp="1"/>
          </p:cNvSpPr>
          <p:nvPr>
            <p:ph type="title"/>
          </p:nvPr>
        </p:nvSpPr>
        <p:spPr/>
        <p:txBody>
          <a:bodyPr/>
          <a:lstStyle/>
          <a:p>
            <a:r>
              <a:rPr kumimoji="1" lang="ja-JP" altLang="en-US"/>
              <a:t>実験手順</a:t>
            </a:r>
          </a:p>
        </p:txBody>
      </p:sp>
      <p:sp>
        <p:nvSpPr>
          <p:cNvPr id="4" name="スライド番号プレースホルダー 3">
            <a:extLst>
              <a:ext uri="{FF2B5EF4-FFF2-40B4-BE49-F238E27FC236}">
                <a16:creationId xmlns:a16="http://schemas.microsoft.com/office/drawing/2014/main" id="{C9F10993-D297-7FE6-1161-0695A6028963}"/>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a:p>
        </p:txBody>
      </p:sp>
      <p:sp>
        <p:nvSpPr>
          <p:cNvPr id="6" name="テキスト ボックス 5">
            <a:extLst>
              <a:ext uri="{FF2B5EF4-FFF2-40B4-BE49-F238E27FC236}">
                <a16:creationId xmlns:a16="http://schemas.microsoft.com/office/drawing/2014/main" id="{09EBD0E5-8D0C-1B41-1B90-16A30DB9B732}"/>
              </a:ext>
            </a:extLst>
          </p:cNvPr>
          <p:cNvSpPr txBox="1"/>
          <p:nvPr/>
        </p:nvSpPr>
        <p:spPr>
          <a:xfrm>
            <a:off x="250073" y="3196415"/>
            <a:ext cx="2399603" cy="646331"/>
          </a:xfrm>
          <a:prstGeom prst="rect">
            <a:avLst/>
          </a:prstGeom>
          <a:noFill/>
        </p:spPr>
        <p:txBody>
          <a:bodyPr wrap="square" rtlCol="0">
            <a:spAutoFit/>
          </a:bodyPr>
          <a:lstStyle/>
          <a:p>
            <a:pPr algn="ctr"/>
            <a:r>
              <a:rPr kumimoji="1" lang="en-US" altLang="ja-JP" b="1" dirty="0"/>
              <a:t>GitHub</a:t>
            </a:r>
            <a:endParaRPr lang="en-US" altLang="ja-JP" b="1" dirty="0"/>
          </a:p>
          <a:p>
            <a:pPr algn="ctr"/>
            <a:r>
              <a:rPr kumimoji="1" lang="ja-JP" altLang="en-US" b="1"/>
              <a:t>コミットデータ</a:t>
            </a:r>
          </a:p>
        </p:txBody>
      </p:sp>
      <p:sp>
        <p:nvSpPr>
          <p:cNvPr id="7" name="テキスト ボックス 6">
            <a:extLst>
              <a:ext uri="{FF2B5EF4-FFF2-40B4-BE49-F238E27FC236}">
                <a16:creationId xmlns:a16="http://schemas.microsoft.com/office/drawing/2014/main" id="{FD534836-D249-9A6A-4819-F6C924922D04}"/>
              </a:ext>
            </a:extLst>
          </p:cNvPr>
          <p:cNvSpPr txBox="1"/>
          <p:nvPr/>
        </p:nvSpPr>
        <p:spPr>
          <a:xfrm>
            <a:off x="5326742" y="3051325"/>
            <a:ext cx="1609047" cy="307777"/>
          </a:xfrm>
          <a:prstGeom prst="rect">
            <a:avLst/>
          </a:prstGeom>
          <a:noFill/>
        </p:spPr>
        <p:txBody>
          <a:bodyPr wrap="square" rtlCol="0">
            <a:spAutoFit/>
          </a:bodyPr>
          <a:lstStyle/>
          <a:p>
            <a:pPr algn="ctr"/>
            <a:r>
              <a:rPr kumimoji="1" lang="ja-JP" altLang="en-US" sz="1400" b="1"/>
              <a:t>プロダクトコード</a:t>
            </a:r>
          </a:p>
        </p:txBody>
      </p:sp>
      <p:sp>
        <p:nvSpPr>
          <p:cNvPr id="8" name="テキスト ボックス 7">
            <a:extLst>
              <a:ext uri="{FF2B5EF4-FFF2-40B4-BE49-F238E27FC236}">
                <a16:creationId xmlns:a16="http://schemas.microsoft.com/office/drawing/2014/main" id="{0E627A8C-8706-A97C-D695-8A805F88561A}"/>
              </a:ext>
            </a:extLst>
          </p:cNvPr>
          <p:cNvSpPr txBox="1"/>
          <p:nvPr/>
        </p:nvSpPr>
        <p:spPr>
          <a:xfrm>
            <a:off x="6962488" y="3051325"/>
            <a:ext cx="1269572" cy="307777"/>
          </a:xfrm>
          <a:prstGeom prst="rect">
            <a:avLst/>
          </a:prstGeom>
          <a:noFill/>
        </p:spPr>
        <p:txBody>
          <a:bodyPr wrap="square" rtlCol="0">
            <a:spAutoFit/>
          </a:bodyPr>
          <a:lstStyle/>
          <a:p>
            <a:pPr algn="ctr"/>
            <a:r>
              <a:rPr kumimoji="1" lang="ja-JP" altLang="en-US" sz="1400" b="1"/>
              <a:t>テストコード</a:t>
            </a:r>
          </a:p>
        </p:txBody>
      </p:sp>
      <p:sp>
        <p:nvSpPr>
          <p:cNvPr id="9" name="角丸四角形 8">
            <a:extLst>
              <a:ext uri="{FF2B5EF4-FFF2-40B4-BE49-F238E27FC236}">
                <a16:creationId xmlns:a16="http://schemas.microsoft.com/office/drawing/2014/main" id="{213FB390-36B3-E2F9-FFBA-F7653FC26350}"/>
              </a:ext>
            </a:extLst>
          </p:cNvPr>
          <p:cNvSpPr/>
          <p:nvPr/>
        </p:nvSpPr>
        <p:spPr>
          <a:xfrm>
            <a:off x="5140870" y="1925072"/>
            <a:ext cx="3373389" cy="1557196"/>
          </a:xfrm>
          <a:prstGeom prst="round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60000"/>
                  <a:lumOff val="40000"/>
                </a:schemeClr>
              </a:solidFill>
            </a:endParaRPr>
          </a:p>
        </p:txBody>
      </p:sp>
      <p:pic>
        <p:nvPicPr>
          <p:cNvPr id="15" name="グラフィックス 14" descr="統計 単色塗りつぶし">
            <a:extLst>
              <a:ext uri="{FF2B5EF4-FFF2-40B4-BE49-F238E27FC236}">
                <a16:creationId xmlns:a16="http://schemas.microsoft.com/office/drawing/2014/main" id="{429FA03B-66EF-2FF3-2C20-E94BC84CF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6487" y="4497291"/>
            <a:ext cx="1239500" cy="1239500"/>
          </a:xfrm>
          <a:prstGeom prst="rect">
            <a:avLst/>
          </a:prstGeom>
        </p:spPr>
      </p:pic>
      <p:sp>
        <p:nvSpPr>
          <p:cNvPr id="17" name="テキスト ボックス 16">
            <a:extLst>
              <a:ext uri="{FF2B5EF4-FFF2-40B4-BE49-F238E27FC236}">
                <a16:creationId xmlns:a16="http://schemas.microsoft.com/office/drawing/2014/main" id="{9E809431-B226-343F-B2FC-686164EE8F37}"/>
              </a:ext>
            </a:extLst>
          </p:cNvPr>
          <p:cNvSpPr txBox="1"/>
          <p:nvPr/>
        </p:nvSpPr>
        <p:spPr>
          <a:xfrm>
            <a:off x="1304206" y="5606977"/>
            <a:ext cx="2344061" cy="369332"/>
          </a:xfrm>
          <a:prstGeom prst="rect">
            <a:avLst/>
          </a:prstGeom>
          <a:noFill/>
        </p:spPr>
        <p:txBody>
          <a:bodyPr wrap="square" rtlCol="0">
            <a:spAutoFit/>
          </a:bodyPr>
          <a:lstStyle/>
          <a:p>
            <a:pPr algn="ctr"/>
            <a:r>
              <a:rPr kumimoji="1" lang="en-US" altLang="ja-JP" b="1" dirty="0"/>
              <a:t>SBFL</a:t>
            </a:r>
            <a:r>
              <a:rPr kumimoji="1" lang="ja-JP" altLang="en-US" b="1"/>
              <a:t>スコアの変遷</a:t>
            </a:r>
          </a:p>
        </p:txBody>
      </p:sp>
      <p:pic>
        <p:nvPicPr>
          <p:cNvPr id="18" name="グラフィックス 17" descr="ドキュメント 単色塗りつぶし">
            <a:extLst>
              <a:ext uri="{FF2B5EF4-FFF2-40B4-BE49-F238E27FC236}">
                <a16:creationId xmlns:a16="http://schemas.microsoft.com/office/drawing/2014/main" id="{F18DBF63-0A30-AA0A-08DD-8B5FEDF24B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1268" y="2250079"/>
            <a:ext cx="857903" cy="857903"/>
          </a:xfrm>
          <a:prstGeom prst="rect">
            <a:avLst/>
          </a:prstGeom>
        </p:spPr>
      </p:pic>
      <p:sp>
        <p:nvSpPr>
          <p:cNvPr id="19" name="正方形/長方形 18">
            <a:extLst>
              <a:ext uri="{FF2B5EF4-FFF2-40B4-BE49-F238E27FC236}">
                <a16:creationId xmlns:a16="http://schemas.microsoft.com/office/drawing/2014/main" id="{E3C04BF6-BD78-4CA7-E2BB-10C81F70045F}"/>
              </a:ext>
            </a:extLst>
          </p:cNvPr>
          <p:cNvSpPr/>
          <p:nvPr/>
        </p:nvSpPr>
        <p:spPr>
          <a:xfrm>
            <a:off x="5812417" y="2250079"/>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グラフィックス 19" descr="ドキュメント 単色塗りつぶし">
            <a:extLst>
              <a:ext uri="{FF2B5EF4-FFF2-40B4-BE49-F238E27FC236}">
                <a16:creationId xmlns:a16="http://schemas.microsoft.com/office/drawing/2014/main" id="{FBD847D2-EDE2-BC4D-E4C9-9D714886A3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3451" y="2183196"/>
            <a:ext cx="857903" cy="857903"/>
          </a:xfrm>
          <a:prstGeom prst="rect">
            <a:avLst/>
          </a:prstGeom>
        </p:spPr>
      </p:pic>
      <p:sp>
        <p:nvSpPr>
          <p:cNvPr id="21" name="正方形/長方形 20">
            <a:extLst>
              <a:ext uri="{FF2B5EF4-FFF2-40B4-BE49-F238E27FC236}">
                <a16:creationId xmlns:a16="http://schemas.microsoft.com/office/drawing/2014/main" id="{59EE4E5D-8156-D0D2-F217-B8A5F662C687}"/>
              </a:ext>
            </a:extLst>
          </p:cNvPr>
          <p:cNvSpPr/>
          <p:nvPr/>
        </p:nvSpPr>
        <p:spPr>
          <a:xfrm>
            <a:off x="5894600" y="2185708"/>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グラフィックス 21" descr="ドキュメント 単色塗りつぶし">
            <a:extLst>
              <a:ext uri="{FF2B5EF4-FFF2-40B4-BE49-F238E27FC236}">
                <a16:creationId xmlns:a16="http://schemas.microsoft.com/office/drawing/2014/main" id="{716B070D-9F19-75F2-5428-4C86F30D5C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45634" y="2116313"/>
            <a:ext cx="857903" cy="857903"/>
          </a:xfrm>
          <a:prstGeom prst="rect">
            <a:avLst/>
          </a:prstGeom>
        </p:spPr>
      </p:pic>
      <p:pic>
        <p:nvPicPr>
          <p:cNvPr id="23" name="グラフィックス 22" descr="ドキュメント 単色塗りつぶし">
            <a:extLst>
              <a:ext uri="{FF2B5EF4-FFF2-40B4-BE49-F238E27FC236}">
                <a16:creationId xmlns:a16="http://schemas.microsoft.com/office/drawing/2014/main" id="{5F307CA7-69A8-A11F-ADDB-999EF2281F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22274" y="2250079"/>
            <a:ext cx="857903" cy="857903"/>
          </a:xfrm>
          <a:prstGeom prst="rect">
            <a:avLst/>
          </a:prstGeom>
        </p:spPr>
      </p:pic>
      <p:sp>
        <p:nvSpPr>
          <p:cNvPr id="24" name="正方形/長方形 23">
            <a:extLst>
              <a:ext uri="{FF2B5EF4-FFF2-40B4-BE49-F238E27FC236}">
                <a16:creationId xmlns:a16="http://schemas.microsoft.com/office/drawing/2014/main" id="{41256AB5-95CB-382B-977C-8FA3242E04F7}"/>
              </a:ext>
            </a:extLst>
          </p:cNvPr>
          <p:cNvSpPr/>
          <p:nvPr/>
        </p:nvSpPr>
        <p:spPr>
          <a:xfrm>
            <a:off x="7353423" y="2250079"/>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グラフィックス 24" descr="ドキュメント 単色塗りつぶし">
            <a:extLst>
              <a:ext uri="{FF2B5EF4-FFF2-40B4-BE49-F238E27FC236}">
                <a16:creationId xmlns:a16="http://schemas.microsoft.com/office/drawing/2014/main" id="{09DC2AAE-0890-BF17-E0D5-69FA0CD414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4457" y="2183196"/>
            <a:ext cx="857903" cy="857903"/>
          </a:xfrm>
          <a:prstGeom prst="rect">
            <a:avLst/>
          </a:prstGeom>
        </p:spPr>
      </p:pic>
      <p:sp>
        <p:nvSpPr>
          <p:cNvPr id="26" name="正方形/長方形 25">
            <a:extLst>
              <a:ext uri="{FF2B5EF4-FFF2-40B4-BE49-F238E27FC236}">
                <a16:creationId xmlns:a16="http://schemas.microsoft.com/office/drawing/2014/main" id="{1D09B3C6-9377-2CCE-1A55-74DF765B53E3}"/>
              </a:ext>
            </a:extLst>
          </p:cNvPr>
          <p:cNvSpPr/>
          <p:nvPr/>
        </p:nvSpPr>
        <p:spPr>
          <a:xfrm>
            <a:off x="7435606" y="2185708"/>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29F65907-4D2B-22A2-3F77-2F890162F997}"/>
              </a:ext>
            </a:extLst>
          </p:cNvPr>
          <p:cNvCxnSpPr>
            <a:cxnSpLocks/>
            <a:stCxn id="28" idx="3"/>
          </p:cNvCxnSpPr>
          <p:nvPr/>
        </p:nvCxnSpPr>
        <p:spPr>
          <a:xfrm>
            <a:off x="2249784" y="2597986"/>
            <a:ext cx="2719633" cy="113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グラフィックス 26" descr="ドキュメント 単色塗りつぶし">
            <a:extLst>
              <a:ext uri="{FF2B5EF4-FFF2-40B4-BE49-F238E27FC236}">
                <a16:creationId xmlns:a16="http://schemas.microsoft.com/office/drawing/2014/main" id="{96537FE5-4BFF-22F5-3656-508C0E8898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6640" y="2116313"/>
            <a:ext cx="857903" cy="857903"/>
          </a:xfrm>
          <a:prstGeom prst="rect">
            <a:avLst/>
          </a:prstGeom>
        </p:spPr>
      </p:pic>
      <p:pic>
        <p:nvPicPr>
          <p:cNvPr id="28" name="Picture 2" descr="GitHub - How does Git versioning work? What is Git?">
            <a:extLst>
              <a:ext uri="{FF2B5EF4-FFF2-40B4-BE49-F238E27FC236}">
                <a16:creationId xmlns:a16="http://schemas.microsoft.com/office/drawing/2014/main" id="{DDDA0A86-6AA8-EEF7-35BC-8AFBBF88D56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23083" r="76572">
                        <a14:backgroundMark x1="28203" y1="19091" x2="28203" y2="19091"/>
                        <a14:backgroundMark x1="97610" y1="19091" x2="97610" y2="19091"/>
                      </a14:backgroundRemoval>
                    </a14:imgEffect>
                  </a14:imgLayer>
                </a14:imgProps>
              </a:ext>
              <a:ext uri="{28A0092B-C50C-407E-A947-70E740481C1C}">
                <a14:useLocalDpi xmlns:a14="http://schemas.microsoft.com/office/drawing/2010/main" val="0"/>
              </a:ext>
            </a:extLst>
          </a:blip>
          <a:srcRect l="16397" r="16742"/>
          <a:stretch/>
        </p:blipFill>
        <p:spPr bwMode="auto">
          <a:xfrm>
            <a:off x="649967" y="1843161"/>
            <a:ext cx="1599817" cy="150965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7DDF43C9-95A7-1DAA-FB36-D597D9F953CB}"/>
              </a:ext>
            </a:extLst>
          </p:cNvPr>
          <p:cNvSpPr txBox="1"/>
          <p:nvPr/>
        </p:nvSpPr>
        <p:spPr>
          <a:xfrm>
            <a:off x="2436269" y="2158955"/>
            <a:ext cx="2277276" cy="369332"/>
          </a:xfrm>
          <a:prstGeom prst="rect">
            <a:avLst/>
          </a:prstGeom>
          <a:solidFill>
            <a:srgbClr val="F5F5F5"/>
          </a:solidFill>
          <a:ln>
            <a:noFill/>
          </a:ln>
        </p:spPr>
        <p:txBody>
          <a:bodyPr wrap="square" rtlCol="0">
            <a:spAutoFit/>
          </a:bodyPr>
          <a:lstStyle/>
          <a:p>
            <a:pPr algn="ctr"/>
            <a:r>
              <a:rPr lang="en-US" altLang="ja-JP" b="1" dirty="0"/>
              <a:t>1. </a:t>
            </a:r>
            <a:r>
              <a:rPr lang="ja-JP" altLang="en-US" b="1"/>
              <a:t>プログラムの取得</a:t>
            </a:r>
            <a:endParaRPr kumimoji="1" lang="ja-JP" altLang="en-US" b="1"/>
          </a:p>
        </p:txBody>
      </p:sp>
      <p:cxnSp>
        <p:nvCxnSpPr>
          <p:cNvPr id="37" name="直線矢印コネクタ 36">
            <a:extLst>
              <a:ext uri="{FF2B5EF4-FFF2-40B4-BE49-F238E27FC236}">
                <a16:creationId xmlns:a16="http://schemas.microsoft.com/office/drawing/2014/main" id="{212149AF-371D-04E4-8E4D-B907721F2DFD}"/>
              </a:ext>
            </a:extLst>
          </p:cNvPr>
          <p:cNvCxnSpPr>
            <a:cxnSpLocks/>
          </p:cNvCxnSpPr>
          <p:nvPr/>
        </p:nvCxnSpPr>
        <p:spPr>
          <a:xfrm flipH="1">
            <a:off x="3253707" y="3537477"/>
            <a:ext cx="1887163" cy="1064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FD495C45-B198-0A2E-A9AD-21F5CF95D148}"/>
              </a:ext>
            </a:extLst>
          </p:cNvPr>
          <p:cNvSpPr txBox="1"/>
          <p:nvPr/>
        </p:nvSpPr>
        <p:spPr>
          <a:xfrm>
            <a:off x="3237207" y="3832327"/>
            <a:ext cx="2344061" cy="369332"/>
          </a:xfrm>
          <a:prstGeom prst="rect">
            <a:avLst/>
          </a:prstGeom>
          <a:solidFill>
            <a:srgbClr val="F5F5F5"/>
          </a:solidFill>
          <a:ln>
            <a:noFill/>
          </a:ln>
        </p:spPr>
        <p:txBody>
          <a:bodyPr wrap="square" rtlCol="0">
            <a:spAutoFit/>
          </a:bodyPr>
          <a:lstStyle/>
          <a:p>
            <a:pPr algn="ctr"/>
            <a:r>
              <a:rPr kumimoji="1" lang="en-US" altLang="ja-JP" b="1" dirty="0"/>
              <a:t>2. SBFL</a:t>
            </a:r>
            <a:r>
              <a:rPr kumimoji="1" lang="ja-JP" altLang="en-US" b="1"/>
              <a:t>スコアの計測</a:t>
            </a:r>
          </a:p>
        </p:txBody>
      </p:sp>
      <p:cxnSp>
        <p:nvCxnSpPr>
          <p:cNvPr id="41" name="直線矢印コネクタ 40">
            <a:extLst>
              <a:ext uri="{FF2B5EF4-FFF2-40B4-BE49-F238E27FC236}">
                <a16:creationId xmlns:a16="http://schemas.microsoft.com/office/drawing/2014/main" id="{5602549A-2843-A38F-2733-67B06B16E732}"/>
              </a:ext>
            </a:extLst>
          </p:cNvPr>
          <p:cNvCxnSpPr>
            <a:cxnSpLocks/>
          </p:cNvCxnSpPr>
          <p:nvPr/>
        </p:nvCxnSpPr>
        <p:spPr>
          <a:xfrm>
            <a:off x="3541853" y="5117041"/>
            <a:ext cx="283053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グラフィックス 44" descr="クリップボード 単色塗りつぶし">
            <a:extLst>
              <a:ext uri="{FF2B5EF4-FFF2-40B4-BE49-F238E27FC236}">
                <a16:creationId xmlns:a16="http://schemas.microsoft.com/office/drawing/2014/main" id="{1F51BB85-4565-25D2-F170-5F3E12431F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03537" y="4471339"/>
            <a:ext cx="1239499" cy="1239499"/>
          </a:xfrm>
          <a:prstGeom prst="rect">
            <a:avLst/>
          </a:prstGeom>
        </p:spPr>
      </p:pic>
      <p:sp>
        <p:nvSpPr>
          <p:cNvPr id="46" name="テキスト ボックス 45">
            <a:extLst>
              <a:ext uri="{FF2B5EF4-FFF2-40B4-BE49-F238E27FC236}">
                <a16:creationId xmlns:a16="http://schemas.microsoft.com/office/drawing/2014/main" id="{1C548C78-558F-3F20-9416-0BD44046EAED}"/>
              </a:ext>
            </a:extLst>
          </p:cNvPr>
          <p:cNvSpPr txBox="1"/>
          <p:nvPr/>
        </p:nvSpPr>
        <p:spPr>
          <a:xfrm>
            <a:off x="6051255" y="5615119"/>
            <a:ext cx="2344061" cy="369332"/>
          </a:xfrm>
          <a:prstGeom prst="rect">
            <a:avLst/>
          </a:prstGeom>
          <a:noFill/>
        </p:spPr>
        <p:txBody>
          <a:bodyPr wrap="square" rtlCol="0">
            <a:spAutoFit/>
          </a:bodyPr>
          <a:lstStyle/>
          <a:p>
            <a:pPr algn="ctr"/>
            <a:r>
              <a:rPr lang="ja-JP" altLang="en-US" b="1"/>
              <a:t>分析</a:t>
            </a:r>
            <a:r>
              <a:rPr kumimoji="1" lang="ja-JP" altLang="en-US" b="1"/>
              <a:t>結果</a:t>
            </a:r>
          </a:p>
        </p:txBody>
      </p:sp>
      <p:sp>
        <p:nvSpPr>
          <p:cNvPr id="47" name="テキスト ボックス 46">
            <a:extLst>
              <a:ext uri="{FF2B5EF4-FFF2-40B4-BE49-F238E27FC236}">
                <a16:creationId xmlns:a16="http://schemas.microsoft.com/office/drawing/2014/main" id="{CB790A3D-C84D-6ACB-1265-47346AA629BB}"/>
              </a:ext>
            </a:extLst>
          </p:cNvPr>
          <p:cNvSpPr txBox="1"/>
          <p:nvPr/>
        </p:nvSpPr>
        <p:spPr>
          <a:xfrm>
            <a:off x="4006989" y="5186472"/>
            <a:ext cx="1685545" cy="369332"/>
          </a:xfrm>
          <a:prstGeom prst="rect">
            <a:avLst/>
          </a:prstGeom>
          <a:solidFill>
            <a:srgbClr val="F5F5F5"/>
          </a:solidFill>
          <a:ln>
            <a:noFill/>
          </a:ln>
        </p:spPr>
        <p:txBody>
          <a:bodyPr wrap="square" rtlCol="0">
            <a:spAutoFit/>
          </a:bodyPr>
          <a:lstStyle/>
          <a:p>
            <a:pPr algn="ctr"/>
            <a:r>
              <a:rPr lang="en-US" altLang="ja-JP" b="1" dirty="0"/>
              <a:t>3. </a:t>
            </a:r>
            <a:r>
              <a:rPr lang="ja-JP" altLang="en-US" b="1"/>
              <a:t>変化の分析</a:t>
            </a:r>
            <a:r>
              <a:rPr lang="en-US" altLang="ja-JP" b="1" dirty="0"/>
              <a:t> </a:t>
            </a:r>
            <a:endParaRPr kumimoji="1" lang="ja-JP" altLang="en-US" b="1"/>
          </a:p>
        </p:txBody>
      </p:sp>
      <p:sp>
        <p:nvSpPr>
          <p:cNvPr id="54" name="正方形/長方形 53">
            <a:extLst>
              <a:ext uri="{FF2B5EF4-FFF2-40B4-BE49-F238E27FC236}">
                <a16:creationId xmlns:a16="http://schemas.microsoft.com/office/drawing/2014/main" id="{7BBF4D0F-DD7C-EDE2-4F83-514AA1BC99AE}"/>
              </a:ext>
            </a:extLst>
          </p:cNvPr>
          <p:cNvSpPr/>
          <p:nvPr/>
        </p:nvSpPr>
        <p:spPr>
          <a:xfrm>
            <a:off x="395998" y="1699591"/>
            <a:ext cx="1838383" cy="2132736"/>
          </a:xfrm>
          <a:prstGeom prst="rect">
            <a:avLst/>
          </a:prstGeom>
          <a:solidFill>
            <a:schemeClr val="bg1">
              <a:alpha val="74163"/>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6" name="正方形/長方形 55">
            <a:extLst>
              <a:ext uri="{FF2B5EF4-FFF2-40B4-BE49-F238E27FC236}">
                <a16:creationId xmlns:a16="http://schemas.microsoft.com/office/drawing/2014/main" id="{8411D3D0-3662-C995-D4C0-4AC87911FD58}"/>
              </a:ext>
            </a:extLst>
          </p:cNvPr>
          <p:cNvSpPr/>
          <p:nvPr/>
        </p:nvSpPr>
        <p:spPr>
          <a:xfrm>
            <a:off x="2206645" y="2137623"/>
            <a:ext cx="2794759" cy="750745"/>
          </a:xfrm>
          <a:prstGeom prst="rect">
            <a:avLst/>
          </a:prstGeom>
          <a:solidFill>
            <a:schemeClr val="bg1">
              <a:alpha val="74163"/>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7" name="正方形/長方形 56">
            <a:extLst>
              <a:ext uri="{FF2B5EF4-FFF2-40B4-BE49-F238E27FC236}">
                <a16:creationId xmlns:a16="http://schemas.microsoft.com/office/drawing/2014/main" id="{366D0DA9-D7BD-7AAB-6F64-DFF8DB0B254A}"/>
              </a:ext>
            </a:extLst>
          </p:cNvPr>
          <p:cNvSpPr/>
          <p:nvPr/>
        </p:nvSpPr>
        <p:spPr>
          <a:xfrm>
            <a:off x="5070424" y="1809081"/>
            <a:ext cx="3677576" cy="1705644"/>
          </a:xfrm>
          <a:prstGeom prst="rect">
            <a:avLst/>
          </a:prstGeom>
          <a:solidFill>
            <a:schemeClr val="bg1">
              <a:alpha val="74163"/>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8" name="正方形/長方形 57">
            <a:extLst>
              <a:ext uri="{FF2B5EF4-FFF2-40B4-BE49-F238E27FC236}">
                <a16:creationId xmlns:a16="http://schemas.microsoft.com/office/drawing/2014/main" id="{BB14F262-C865-5E89-1AFB-CA8E57657DFF}"/>
              </a:ext>
            </a:extLst>
          </p:cNvPr>
          <p:cNvSpPr/>
          <p:nvPr/>
        </p:nvSpPr>
        <p:spPr>
          <a:xfrm>
            <a:off x="2971056" y="3522140"/>
            <a:ext cx="3677576" cy="1096824"/>
          </a:xfrm>
          <a:prstGeom prst="rect">
            <a:avLst/>
          </a:prstGeom>
          <a:solidFill>
            <a:schemeClr val="bg1">
              <a:alpha val="74163"/>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9" name="正方形/長方形 58">
            <a:extLst>
              <a:ext uri="{FF2B5EF4-FFF2-40B4-BE49-F238E27FC236}">
                <a16:creationId xmlns:a16="http://schemas.microsoft.com/office/drawing/2014/main" id="{D4C4E664-8835-F5E7-1BD0-B67D2687988F}"/>
              </a:ext>
            </a:extLst>
          </p:cNvPr>
          <p:cNvSpPr/>
          <p:nvPr/>
        </p:nvSpPr>
        <p:spPr>
          <a:xfrm>
            <a:off x="1469517" y="4647099"/>
            <a:ext cx="1985192" cy="1445635"/>
          </a:xfrm>
          <a:prstGeom prst="rect">
            <a:avLst/>
          </a:prstGeom>
          <a:solidFill>
            <a:schemeClr val="bg1">
              <a:alpha val="74163"/>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1" name="正方形/長方形 60">
            <a:extLst>
              <a:ext uri="{FF2B5EF4-FFF2-40B4-BE49-F238E27FC236}">
                <a16:creationId xmlns:a16="http://schemas.microsoft.com/office/drawing/2014/main" id="{75D8EF93-B22B-5305-61E8-6CE5F9C34175}"/>
              </a:ext>
            </a:extLst>
          </p:cNvPr>
          <p:cNvSpPr/>
          <p:nvPr/>
        </p:nvSpPr>
        <p:spPr>
          <a:xfrm>
            <a:off x="6551262" y="4368270"/>
            <a:ext cx="1511098" cy="1732591"/>
          </a:xfrm>
          <a:prstGeom prst="rect">
            <a:avLst/>
          </a:prstGeom>
          <a:solidFill>
            <a:schemeClr val="bg1">
              <a:alpha val="74163"/>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2" name="正方形/長方形 61">
            <a:extLst>
              <a:ext uri="{FF2B5EF4-FFF2-40B4-BE49-F238E27FC236}">
                <a16:creationId xmlns:a16="http://schemas.microsoft.com/office/drawing/2014/main" id="{854DBF13-4334-C41F-4157-BBED1D7708CE}"/>
              </a:ext>
            </a:extLst>
          </p:cNvPr>
          <p:cNvSpPr/>
          <p:nvPr/>
        </p:nvSpPr>
        <p:spPr>
          <a:xfrm>
            <a:off x="3435442" y="4740681"/>
            <a:ext cx="3085912" cy="886557"/>
          </a:xfrm>
          <a:prstGeom prst="rect">
            <a:avLst/>
          </a:prstGeom>
          <a:solidFill>
            <a:schemeClr val="bg1">
              <a:alpha val="74163"/>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955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xit" presetSubtype="0" fill="hold" grpId="2" nodeType="withEffect">
                                  <p:stCondLst>
                                    <p:cond delay="0"/>
                                  </p:stCondLst>
                                  <p:childTnLst>
                                    <p:set>
                                      <p:cBhvr>
                                        <p:cTn id="30" dur="1" fill="hold">
                                          <p:stCondLst>
                                            <p:cond delay="0"/>
                                          </p:stCondLst>
                                        </p:cTn>
                                        <p:tgtEl>
                                          <p:spTgt spid="5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P spid="58" grpId="0" animBg="1"/>
      <p:bldP spid="58" grpId="1" animBg="1"/>
      <p:bldP spid="58" grpId="2" animBg="1"/>
      <p:bldP spid="59" grpId="0" animBg="1"/>
      <p:bldP spid="59" grpId="1" animBg="1"/>
      <p:bldP spid="59" grpId="2" animBg="1"/>
      <p:bldP spid="61" grpId="0" animBg="1"/>
      <p:bldP spid="61" grpId="1" animBg="1"/>
      <p:bldP spid="62" grpId="0" animBg="1"/>
      <p:bldP spid="6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E9F5A-B94D-CF54-D365-7A69C7D7AF98}"/>
              </a:ext>
            </a:extLst>
          </p:cNvPr>
          <p:cNvSpPr>
            <a:spLocks noGrp="1"/>
          </p:cNvSpPr>
          <p:nvPr>
            <p:ph type="title"/>
          </p:nvPr>
        </p:nvSpPr>
        <p:spPr/>
        <p:txBody>
          <a:bodyPr/>
          <a:lstStyle/>
          <a:p>
            <a:r>
              <a:rPr kumimoji="1" lang="ja-JP" altLang="en-US"/>
              <a:t>調査内容</a:t>
            </a:r>
          </a:p>
        </p:txBody>
      </p:sp>
      <p:sp>
        <p:nvSpPr>
          <p:cNvPr id="3" name="コンテンツ プレースホルダー 2">
            <a:extLst>
              <a:ext uri="{FF2B5EF4-FFF2-40B4-BE49-F238E27FC236}">
                <a16:creationId xmlns:a16="http://schemas.microsoft.com/office/drawing/2014/main" id="{7CA7084D-4C9C-9337-80E5-6436052AC5E1}"/>
              </a:ext>
            </a:extLst>
          </p:cNvPr>
          <p:cNvSpPr>
            <a:spLocks noGrp="1"/>
          </p:cNvSpPr>
          <p:nvPr>
            <p:ph idx="1"/>
          </p:nvPr>
        </p:nvSpPr>
        <p:spPr/>
        <p:txBody>
          <a:bodyPr/>
          <a:lstStyle/>
          <a:p>
            <a:pPr marL="0" indent="0">
              <a:buNone/>
            </a:pPr>
            <a:r>
              <a:rPr lang="ja-JP" altLang="en-US" sz="2400" b="1"/>
              <a:t>調査</a:t>
            </a:r>
            <a:r>
              <a:rPr lang="en-US" altLang="ja-JP" sz="2400" b="1" dirty="0"/>
              <a:t>1</a:t>
            </a:r>
          </a:p>
          <a:p>
            <a:pPr marL="0" indent="0">
              <a:buNone/>
            </a:pPr>
            <a:r>
              <a:rPr kumimoji="1" lang="ja-JP" altLang="en-US" sz="2400"/>
              <a:t>　プログラムの初期状態から最終状態への</a:t>
            </a:r>
            <a:r>
              <a:rPr kumimoji="1" lang="en-US" altLang="ja-JP" sz="2400" dirty="0"/>
              <a:t>SBFL</a:t>
            </a:r>
            <a:r>
              <a:rPr kumimoji="1" lang="ja-JP" altLang="en-US" sz="2400"/>
              <a:t>スコア変化</a:t>
            </a:r>
            <a:endParaRPr kumimoji="1" lang="en-US" altLang="ja-JP" sz="2400" dirty="0"/>
          </a:p>
          <a:p>
            <a:pPr marL="0" indent="0">
              <a:buNone/>
            </a:pPr>
            <a:endParaRPr lang="en-US" altLang="ja-JP" sz="2400" dirty="0"/>
          </a:p>
          <a:p>
            <a:pPr marL="0" indent="0">
              <a:buNone/>
            </a:pPr>
            <a:r>
              <a:rPr lang="ja-JP" altLang="en-US" sz="2400" b="1"/>
              <a:t>調査</a:t>
            </a:r>
            <a:r>
              <a:rPr lang="en-US" altLang="ja-JP" sz="2400" b="1" dirty="0"/>
              <a:t>2</a:t>
            </a:r>
          </a:p>
          <a:p>
            <a:pPr marL="0" indent="0">
              <a:buNone/>
            </a:pPr>
            <a:r>
              <a:rPr lang="ja-JP" altLang="en-US" sz="2400"/>
              <a:t>　対象プログラムの各変更と</a:t>
            </a:r>
            <a:r>
              <a:rPr kumimoji="1" lang="en-US" altLang="ja-JP" sz="2400" dirty="0"/>
              <a:t>SBFL</a:t>
            </a:r>
            <a:r>
              <a:rPr kumimoji="1" lang="ja-JP" altLang="en-US" sz="2400"/>
              <a:t>スコアの関係</a:t>
            </a:r>
            <a:endParaRPr lang="en-US" altLang="ja-JP" sz="2400" dirty="0"/>
          </a:p>
          <a:p>
            <a:pPr marL="0" indent="0">
              <a:buNone/>
            </a:pPr>
            <a:r>
              <a:rPr kumimoji="1" lang="ja-JP" altLang="en-US" sz="2400"/>
              <a:t>　　</a:t>
            </a:r>
            <a:r>
              <a:rPr kumimoji="1" lang="en-US" altLang="ja-JP" sz="2400" dirty="0"/>
              <a:t> (</a:t>
            </a:r>
            <a:r>
              <a:rPr lang="en-US" altLang="ja-JP" sz="2400" dirty="0"/>
              <a:t>Ⅰ)</a:t>
            </a:r>
            <a:r>
              <a:rPr lang="ja-JP" altLang="en-US" sz="2400"/>
              <a:t>変更によるスコア変化の傾向</a:t>
            </a:r>
            <a:endParaRPr lang="en-US" altLang="ja-JP" sz="2400" dirty="0"/>
          </a:p>
          <a:p>
            <a:pPr marL="0" indent="0">
              <a:buNone/>
            </a:pPr>
            <a:r>
              <a:rPr kumimoji="1" lang="ja-JP" altLang="en-US" sz="2400"/>
              <a:t>　　</a:t>
            </a:r>
            <a:r>
              <a:rPr kumimoji="1" lang="en-US" altLang="ja-JP" sz="2400" dirty="0"/>
              <a:t> (Ⅱ)</a:t>
            </a:r>
            <a:r>
              <a:rPr kumimoji="1" lang="ja-JP" altLang="en-US" sz="2400"/>
              <a:t>変更によるスコアの変化量</a:t>
            </a:r>
            <a:endParaRPr kumimoji="1" lang="en-US" altLang="ja-JP" sz="2400" dirty="0"/>
          </a:p>
          <a:p>
            <a:pPr marL="0" indent="0">
              <a:buNone/>
            </a:pPr>
            <a:r>
              <a:rPr lang="ja-JP" altLang="en-US" sz="2400"/>
              <a:t>　　</a:t>
            </a:r>
            <a:r>
              <a:rPr lang="en-US" altLang="ja-JP" sz="2400" dirty="0"/>
              <a:t> (Ⅲ)</a:t>
            </a:r>
            <a:r>
              <a:rPr lang="ja-JP" altLang="en-US" sz="2400"/>
              <a:t>変更内容の分類</a:t>
            </a:r>
            <a:endParaRPr kumimoji="1" lang="ja-JP" altLang="en-US" sz="2400"/>
          </a:p>
        </p:txBody>
      </p:sp>
      <p:sp>
        <p:nvSpPr>
          <p:cNvPr id="4" name="スライド番号プレースホルダー 3">
            <a:extLst>
              <a:ext uri="{FF2B5EF4-FFF2-40B4-BE49-F238E27FC236}">
                <a16:creationId xmlns:a16="http://schemas.microsoft.com/office/drawing/2014/main" id="{E21FD4C4-6DAA-EA42-A71C-67BD7D383413}"/>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a:p>
        </p:txBody>
      </p:sp>
    </p:spTree>
    <p:extLst>
      <p:ext uri="{BB962C8B-B14F-4D97-AF65-F5344CB8AC3E}">
        <p14:creationId xmlns:p14="http://schemas.microsoft.com/office/powerpoint/2010/main" val="345869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49CFF-8C3F-22F0-22DA-EA7E1AB7CC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0B4EDC-7749-6F1F-F976-1968CC50131B}"/>
              </a:ext>
            </a:extLst>
          </p:cNvPr>
          <p:cNvSpPr>
            <a:spLocks noGrp="1"/>
          </p:cNvSpPr>
          <p:nvPr>
            <p:ph type="title"/>
          </p:nvPr>
        </p:nvSpPr>
        <p:spPr/>
        <p:txBody>
          <a:bodyPr/>
          <a:lstStyle/>
          <a:p>
            <a:r>
              <a:rPr kumimoji="1" lang="ja-JP" altLang="en-US"/>
              <a:t>調査</a:t>
            </a:r>
            <a:r>
              <a:rPr kumimoji="1" lang="en-US" altLang="ja-JP" dirty="0"/>
              <a:t>1: </a:t>
            </a:r>
            <a:r>
              <a:rPr kumimoji="1" lang="ja-JP" altLang="en-US"/>
              <a:t>初期スコアから最終スコアへの変化</a:t>
            </a:r>
          </a:p>
        </p:txBody>
      </p:sp>
      <p:sp>
        <p:nvSpPr>
          <p:cNvPr id="4" name="スライド番号プレースホルダー 3">
            <a:extLst>
              <a:ext uri="{FF2B5EF4-FFF2-40B4-BE49-F238E27FC236}">
                <a16:creationId xmlns:a16="http://schemas.microsoft.com/office/drawing/2014/main" id="{202A1CCD-900C-78B1-D1D9-D48CB0767E50}"/>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a:p>
        </p:txBody>
      </p:sp>
      <p:graphicFrame>
        <p:nvGraphicFramePr>
          <p:cNvPr id="3" name="グラフ 2">
            <a:extLst>
              <a:ext uri="{FF2B5EF4-FFF2-40B4-BE49-F238E27FC236}">
                <a16:creationId xmlns:a16="http://schemas.microsoft.com/office/drawing/2014/main" id="{B28784CA-FD82-6F21-A106-0A4BFFA5BB01}"/>
              </a:ext>
            </a:extLst>
          </p:cNvPr>
          <p:cNvGraphicFramePr>
            <a:graphicFrameLocks/>
          </p:cNvGraphicFramePr>
          <p:nvPr>
            <p:extLst>
              <p:ext uri="{D42A27DB-BD31-4B8C-83A1-F6EECF244321}">
                <p14:modId xmlns:p14="http://schemas.microsoft.com/office/powerpoint/2010/main" val="3644363269"/>
              </p:ext>
            </p:extLst>
          </p:nvPr>
        </p:nvGraphicFramePr>
        <p:xfrm>
          <a:off x="198000" y="1586635"/>
          <a:ext cx="8748000" cy="5024229"/>
        </p:xfrm>
        <a:graphic>
          <a:graphicData uri="http://schemas.openxmlformats.org/drawingml/2006/chart">
            <c:chart xmlns:c="http://schemas.openxmlformats.org/drawingml/2006/chart" xmlns:r="http://schemas.openxmlformats.org/officeDocument/2006/relationships" r:id="rId3"/>
          </a:graphicData>
        </a:graphic>
      </p:graphicFrame>
      <p:sp>
        <p:nvSpPr>
          <p:cNvPr id="6" name="角丸四角形吹き出し 5">
            <a:extLst>
              <a:ext uri="{FF2B5EF4-FFF2-40B4-BE49-F238E27FC236}">
                <a16:creationId xmlns:a16="http://schemas.microsoft.com/office/drawing/2014/main" id="{61D9AC18-D8D6-2EE2-A2CD-926CF8ECE4EB}"/>
              </a:ext>
            </a:extLst>
          </p:cNvPr>
          <p:cNvSpPr/>
          <p:nvPr/>
        </p:nvSpPr>
        <p:spPr>
          <a:xfrm>
            <a:off x="1168400" y="1739900"/>
            <a:ext cx="2374900" cy="762000"/>
          </a:xfrm>
          <a:prstGeom prst="wedgeRoundRectCallout">
            <a:avLst>
              <a:gd name="adj1" fmla="val -25876"/>
              <a:gd name="adj2" fmla="val 108344"/>
              <a:gd name="adj3" fmla="val 16667"/>
            </a:avLst>
          </a:prstGeom>
          <a:solidFill>
            <a:srgbClr val="F5F5F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低下したクラスは</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kumimoji="1" lang="en-US" altLang="ja-JP" sz="2000" spc="110" baseline="0" dirty="0">
                <a:solidFill>
                  <a:schemeClr val="tx1"/>
                </a:solidFill>
                <a:latin typeface="Segoe UI" panose="020B0502040204020203" pitchFamily="34" charset="0"/>
                <a:cs typeface="Segoe UI" panose="020B0502040204020203" pitchFamily="34" charset="0"/>
              </a:rPr>
              <a:t>1</a:t>
            </a:r>
            <a:r>
              <a:rPr kumimoji="1" lang="ja-JP" altLang="en-US" sz="2000" spc="110" baseline="0">
                <a:solidFill>
                  <a:schemeClr val="tx1"/>
                </a:solidFill>
                <a:latin typeface="Segoe UI" panose="020B0502040204020203" pitchFamily="34" charset="0"/>
                <a:cs typeface="Segoe UI" panose="020B0502040204020203" pitchFamily="34" charset="0"/>
              </a:rPr>
              <a:t>つのみ</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角丸四角形 6">
            <a:extLst>
              <a:ext uri="{FF2B5EF4-FFF2-40B4-BE49-F238E27FC236}">
                <a16:creationId xmlns:a16="http://schemas.microsoft.com/office/drawing/2014/main" id="{EC3D497B-018A-391A-8448-1A9154F7D915}"/>
              </a:ext>
            </a:extLst>
          </p:cNvPr>
          <p:cNvSpPr/>
          <p:nvPr/>
        </p:nvSpPr>
        <p:spPr>
          <a:xfrm>
            <a:off x="4962418" y="1406635"/>
            <a:ext cx="3983582" cy="3600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・多くのクラスが上昇している</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61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2C1CE-C402-D60A-3D45-DEB014AC089C}"/>
              </a:ext>
            </a:extLst>
          </p:cNvPr>
          <p:cNvSpPr>
            <a:spLocks noGrp="1"/>
          </p:cNvSpPr>
          <p:nvPr>
            <p:ph type="title"/>
          </p:nvPr>
        </p:nvSpPr>
        <p:spPr>
          <a:xfrm>
            <a:off x="88146" y="432001"/>
            <a:ext cx="8967708" cy="540000"/>
          </a:xfrm>
        </p:spPr>
        <p:txBody>
          <a:bodyPr/>
          <a:lstStyle/>
          <a:p>
            <a:r>
              <a:rPr lang="ja-JP" altLang="en-US"/>
              <a:t>調査</a:t>
            </a:r>
            <a:r>
              <a:rPr lang="en-US" altLang="ja-JP" dirty="0"/>
              <a:t>2:</a:t>
            </a:r>
            <a:r>
              <a:rPr lang="ja-JP" altLang="en-US"/>
              <a:t>プログラム変更と</a:t>
            </a:r>
            <a:r>
              <a:rPr lang="en-US" altLang="ja-JP" dirty="0"/>
              <a:t>SBFL</a:t>
            </a:r>
            <a:r>
              <a:rPr lang="ja-JP" altLang="en-US"/>
              <a:t>スコアの関係</a:t>
            </a:r>
            <a:r>
              <a:rPr lang="en-US" altLang="ja-JP" dirty="0"/>
              <a:t>(1/4)</a:t>
            </a:r>
            <a:endParaRPr kumimoji="1" lang="ja-JP" altLang="en-US"/>
          </a:p>
        </p:txBody>
      </p:sp>
      <p:sp>
        <p:nvSpPr>
          <p:cNvPr id="3" name="コンテンツ プレースホルダー 2">
            <a:extLst>
              <a:ext uri="{FF2B5EF4-FFF2-40B4-BE49-F238E27FC236}">
                <a16:creationId xmlns:a16="http://schemas.microsoft.com/office/drawing/2014/main" id="{AD27DFF4-2D26-F01A-A541-6C63A5153FC5}"/>
              </a:ext>
            </a:extLst>
          </p:cNvPr>
          <p:cNvSpPr>
            <a:spLocks noGrp="1"/>
          </p:cNvSpPr>
          <p:nvPr>
            <p:ph idx="1"/>
          </p:nvPr>
        </p:nvSpPr>
        <p:spPr>
          <a:xfrm>
            <a:off x="396000" y="2124000"/>
            <a:ext cx="8352000" cy="4734000"/>
          </a:xfrm>
        </p:spPr>
        <p:txBody>
          <a:bodyPr/>
          <a:lstStyle/>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r>
              <a:rPr lang="ja-JP" altLang="en-US" sz="2400"/>
              <a:t>・ともに約</a:t>
            </a:r>
            <a:r>
              <a:rPr lang="en-US" altLang="ja-JP" sz="2400" dirty="0"/>
              <a:t>75%</a:t>
            </a:r>
            <a:r>
              <a:rPr lang="ja-JP" altLang="en-US" sz="2400"/>
              <a:t>が「変化なし」</a:t>
            </a:r>
            <a:endParaRPr lang="en-US" altLang="ja-JP" sz="2400" dirty="0"/>
          </a:p>
          <a:p>
            <a:pPr>
              <a:buNone/>
            </a:pPr>
            <a:r>
              <a:rPr lang="ja-JP" altLang="en-US" sz="2400"/>
              <a:t>・テストコードの変更は</a:t>
            </a:r>
            <a:r>
              <a:rPr lang="en-US" altLang="ja-JP" sz="2400" dirty="0"/>
              <a:t>SBFL</a:t>
            </a:r>
            <a:r>
              <a:rPr lang="ja-JP" altLang="en-US" sz="2400"/>
              <a:t>スコアを上昇させやすい</a:t>
            </a:r>
            <a:endParaRPr lang="en-US" altLang="ja-JP" sz="2400" dirty="0"/>
          </a:p>
          <a:p>
            <a:pPr>
              <a:buNone/>
            </a:pPr>
            <a:endParaRPr lang="en-US" altLang="ja-JP" sz="2400" dirty="0"/>
          </a:p>
          <a:p>
            <a:pPr>
              <a:buNone/>
            </a:pPr>
            <a:r>
              <a:rPr lang="ja-JP" altLang="en-US" sz="2400"/>
              <a:t>　</a:t>
            </a:r>
            <a:endParaRPr lang="en-US" altLang="ja-JP" sz="2400" dirty="0"/>
          </a:p>
          <a:p>
            <a:pPr>
              <a:buNone/>
            </a:pPr>
            <a:endParaRPr lang="en-US" altLang="ja-JP" sz="2400" dirty="0"/>
          </a:p>
        </p:txBody>
      </p:sp>
      <p:sp>
        <p:nvSpPr>
          <p:cNvPr id="4" name="スライド番号プレースホルダー 3">
            <a:extLst>
              <a:ext uri="{FF2B5EF4-FFF2-40B4-BE49-F238E27FC236}">
                <a16:creationId xmlns:a16="http://schemas.microsoft.com/office/drawing/2014/main" id="{80C8CE07-2C25-FB56-4F76-50946F6CDDAE}"/>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a:p>
        </p:txBody>
      </p:sp>
      <p:graphicFrame>
        <p:nvGraphicFramePr>
          <p:cNvPr id="5" name="表 4">
            <a:extLst>
              <a:ext uri="{FF2B5EF4-FFF2-40B4-BE49-F238E27FC236}">
                <a16:creationId xmlns:a16="http://schemas.microsoft.com/office/drawing/2014/main" id="{0B2F0E42-6B5C-6215-3B9F-AB9E16017E1D}"/>
              </a:ext>
            </a:extLst>
          </p:cNvPr>
          <p:cNvGraphicFramePr>
            <a:graphicFrameLocks noGrp="1"/>
          </p:cNvGraphicFramePr>
          <p:nvPr>
            <p:extLst>
              <p:ext uri="{D42A27DB-BD31-4B8C-83A1-F6EECF244321}">
                <p14:modId xmlns:p14="http://schemas.microsoft.com/office/powerpoint/2010/main" val="936446938"/>
              </p:ext>
            </p:extLst>
          </p:nvPr>
        </p:nvGraphicFramePr>
        <p:xfrm>
          <a:off x="564847" y="2436936"/>
          <a:ext cx="8014306" cy="2297065"/>
        </p:xfrm>
        <a:graphic>
          <a:graphicData uri="http://schemas.openxmlformats.org/drawingml/2006/table">
            <a:tbl>
              <a:tblPr firstRow="1" bandRow="1">
                <a:tableStyleId>{5C22544A-7EE6-4342-B048-85BDC9FD1C3A}</a:tableStyleId>
              </a:tblPr>
              <a:tblGrid>
                <a:gridCol w="2012098">
                  <a:extLst>
                    <a:ext uri="{9D8B030D-6E8A-4147-A177-3AD203B41FA5}">
                      <a16:colId xmlns:a16="http://schemas.microsoft.com/office/drawing/2014/main" val="1156581891"/>
                    </a:ext>
                  </a:extLst>
                </a:gridCol>
                <a:gridCol w="1500552">
                  <a:extLst>
                    <a:ext uri="{9D8B030D-6E8A-4147-A177-3AD203B41FA5}">
                      <a16:colId xmlns:a16="http://schemas.microsoft.com/office/drawing/2014/main" val="3720047940"/>
                    </a:ext>
                  </a:extLst>
                </a:gridCol>
                <a:gridCol w="1500552">
                  <a:extLst>
                    <a:ext uri="{9D8B030D-6E8A-4147-A177-3AD203B41FA5}">
                      <a16:colId xmlns:a16="http://schemas.microsoft.com/office/drawing/2014/main" val="1604744502"/>
                    </a:ext>
                  </a:extLst>
                </a:gridCol>
                <a:gridCol w="1500552">
                  <a:extLst>
                    <a:ext uri="{9D8B030D-6E8A-4147-A177-3AD203B41FA5}">
                      <a16:colId xmlns:a16="http://schemas.microsoft.com/office/drawing/2014/main" val="1935895697"/>
                    </a:ext>
                  </a:extLst>
                </a:gridCol>
                <a:gridCol w="1500552">
                  <a:extLst>
                    <a:ext uri="{9D8B030D-6E8A-4147-A177-3AD203B41FA5}">
                      <a16:colId xmlns:a16="http://schemas.microsoft.com/office/drawing/2014/main" val="3339782344"/>
                    </a:ext>
                  </a:extLst>
                </a:gridCol>
              </a:tblGrid>
              <a:tr h="695487">
                <a:tc>
                  <a:txBody>
                    <a:bodyPr/>
                    <a:lstStyle/>
                    <a:p>
                      <a:pPr algn="ctr"/>
                      <a:r>
                        <a:rPr kumimoji="1" lang="ja-JP" altLang="en-US">
                          <a:solidFill>
                            <a:schemeClr val="bg1"/>
                          </a:solidFill>
                          <a:latin typeface="MS Gothic" panose="020B0609070205080204" pitchFamily="49" charset="-128"/>
                          <a:ea typeface="MS Gothic" panose="020B0609070205080204" pitchFamily="49" charset="-128"/>
                        </a:rPr>
                        <a:t>コード変更</a:t>
                      </a:r>
                    </a:p>
                  </a:txBody>
                  <a:tcPr anchor="ctr">
                    <a:solidFill>
                      <a:schemeClr val="bg1"/>
                    </a:solidFill>
                  </a:tcPr>
                </a:tc>
                <a:tc>
                  <a:txBody>
                    <a:bodyPr/>
                    <a:lstStyle/>
                    <a:p>
                      <a:pPr algn="ctr"/>
                      <a:r>
                        <a:rPr kumimoji="1" lang="ja-JP" altLang="en-US">
                          <a:solidFill>
                            <a:schemeClr val="bg1"/>
                          </a:solidFill>
                          <a:latin typeface="MS Gothic" panose="020B0609070205080204" pitchFamily="49" charset="-128"/>
                          <a:ea typeface="MS Gothic" panose="020B0609070205080204" pitchFamily="49" charset="-128"/>
                        </a:rPr>
                        <a:t>上昇</a:t>
                      </a:r>
                    </a:p>
                  </a:txBody>
                  <a:tcPr anchor="ctr"/>
                </a:tc>
                <a:tc>
                  <a:txBody>
                    <a:bodyPr/>
                    <a:lstStyle/>
                    <a:p>
                      <a:pPr algn="ctr"/>
                      <a:r>
                        <a:rPr kumimoji="1" lang="ja-JP" altLang="en-US">
                          <a:solidFill>
                            <a:schemeClr val="bg1"/>
                          </a:solidFill>
                          <a:latin typeface="MS Gothic" panose="020B0609070205080204" pitchFamily="49" charset="-128"/>
                          <a:ea typeface="MS Gothic" panose="020B0609070205080204" pitchFamily="49" charset="-128"/>
                        </a:rPr>
                        <a:t>低下</a:t>
                      </a:r>
                    </a:p>
                  </a:txBody>
                  <a:tcPr anchor="ctr"/>
                </a:tc>
                <a:tc>
                  <a:txBody>
                    <a:bodyPr/>
                    <a:lstStyle/>
                    <a:p>
                      <a:pPr algn="ctr"/>
                      <a:r>
                        <a:rPr kumimoji="1" lang="ja-JP" altLang="en-US">
                          <a:solidFill>
                            <a:schemeClr val="bg1"/>
                          </a:solidFill>
                          <a:latin typeface="MS Gothic" panose="020B0609070205080204" pitchFamily="49" charset="-128"/>
                          <a:ea typeface="MS Gothic" panose="020B0609070205080204" pitchFamily="49" charset="-128"/>
                        </a:rPr>
                        <a:t>変化なし</a:t>
                      </a:r>
                    </a:p>
                  </a:txBody>
                  <a:tcPr anchor="ctr"/>
                </a:tc>
                <a:tc>
                  <a:txBody>
                    <a:bodyPr/>
                    <a:lstStyle/>
                    <a:p>
                      <a:pPr algn="ctr"/>
                      <a:r>
                        <a:rPr kumimoji="1" lang="ja-JP" altLang="en-US">
                          <a:solidFill>
                            <a:schemeClr val="bg1"/>
                          </a:solidFill>
                          <a:latin typeface="MS Gothic" panose="020B0609070205080204" pitchFamily="49" charset="-128"/>
                          <a:ea typeface="MS Gothic" panose="020B0609070205080204" pitchFamily="49" charset="-128"/>
                        </a:rPr>
                        <a:t>計</a:t>
                      </a:r>
                    </a:p>
                  </a:txBody>
                  <a:tcPr anchor="ctr"/>
                </a:tc>
                <a:extLst>
                  <a:ext uri="{0D108BD9-81ED-4DB2-BD59-A6C34878D82A}">
                    <a16:rowId xmlns:a16="http://schemas.microsoft.com/office/drawing/2014/main" val="624568760"/>
                  </a:ext>
                </a:extLst>
              </a:tr>
              <a:tr h="800789">
                <a:tc>
                  <a:txBody>
                    <a:bodyPr/>
                    <a:lstStyle/>
                    <a:p>
                      <a:pPr algn="ctr"/>
                      <a:r>
                        <a:rPr kumimoji="1" lang="ja-JP" altLang="en-US">
                          <a:solidFill>
                            <a:schemeClr val="bg1"/>
                          </a:solidFill>
                          <a:latin typeface="MS Gothic" panose="020B0609070205080204" pitchFamily="49" charset="-128"/>
                          <a:ea typeface="MS Gothic" panose="020B0609070205080204" pitchFamily="49" charset="-128"/>
                        </a:rPr>
                        <a:t>プロダクトコード</a:t>
                      </a:r>
                    </a:p>
                  </a:txBody>
                  <a:tcPr anchor="ctr">
                    <a:solidFill>
                      <a:srgbClr val="0070C0"/>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21</a:t>
                      </a:r>
                    </a:p>
                    <a:p>
                      <a:pPr algn="ctr"/>
                      <a:r>
                        <a:rPr kumimoji="1" lang="en-US" altLang="ja-JP" sz="1800" b="1" dirty="0">
                          <a:solidFill>
                            <a:schemeClr val="bg1">
                              <a:lumMod val="10000"/>
                            </a:schemeClr>
                          </a:solidFill>
                          <a:latin typeface="+mj-lt"/>
                          <a:ea typeface="MS Gothic" panose="020B0609070205080204" pitchFamily="49" charset="-128"/>
                        </a:rPr>
                        <a:t>(12.1%)</a:t>
                      </a:r>
                      <a:endParaRPr kumimoji="1" lang="ja-JP" altLang="en-US" sz="1800" b="1">
                        <a:solidFill>
                          <a:schemeClr val="bg1">
                            <a:lumMod val="10000"/>
                          </a:schemeClr>
                        </a:solidFill>
                        <a:latin typeface="+mj-lt"/>
                        <a:ea typeface="MS Gothic" panose="020B0609070205080204" pitchFamily="49" charset="-128"/>
                      </a:endParaRPr>
                    </a:p>
                  </a:txBody>
                  <a:tcPr anchor="ctr">
                    <a:solidFill>
                      <a:schemeClr val="bg2"/>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20</a:t>
                      </a:r>
                    </a:p>
                    <a:p>
                      <a:pPr algn="ctr"/>
                      <a:r>
                        <a:rPr kumimoji="1" lang="en-US" altLang="ja-JP" sz="1800" b="1" dirty="0">
                          <a:solidFill>
                            <a:schemeClr val="bg1">
                              <a:lumMod val="10000"/>
                            </a:schemeClr>
                          </a:solidFill>
                          <a:latin typeface="+mj-lt"/>
                          <a:ea typeface="MS Gothic" panose="020B0609070205080204" pitchFamily="49" charset="-128"/>
                        </a:rPr>
                        <a:t>(11.5%)</a:t>
                      </a:r>
                      <a:endParaRPr kumimoji="1" lang="ja-JP" altLang="en-US" sz="1800" b="1">
                        <a:solidFill>
                          <a:schemeClr val="bg1">
                            <a:lumMod val="10000"/>
                          </a:schemeClr>
                        </a:solidFill>
                        <a:latin typeface="+mj-lt"/>
                        <a:ea typeface="MS Gothic" panose="020B0609070205080204" pitchFamily="49" charset="-128"/>
                      </a:endParaRPr>
                    </a:p>
                  </a:txBody>
                  <a:tcPr anchor="ctr">
                    <a:solidFill>
                      <a:schemeClr val="bg2"/>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133</a:t>
                      </a:r>
                    </a:p>
                    <a:p>
                      <a:pPr algn="ctr"/>
                      <a:r>
                        <a:rPr kumimoji="1" lang="en-US" altLang="ja-JP" sz="1800" b="1" dirty="0">
                          <a:solidFill>
                            <a:schemeClr val="bg1">
                              <a:lumMod val="10000"/>
                            </a:schemeClr>
                          </a:solidFill>
                          <a:latin typeface="+mj-lt"/>
                          <a:ea typeface="MS Gothic" panose="020B0609070205080204" pitchFamily="49" charset="-128"/>
                        </a:rPr>
                        <a:t>(76.4%)</a:t>
                      </a:r>
                      <a:endParaRPr kumimoji="1" lang="ja-JP" altLang="en-US" sz="1800" b="1">
                        <a:solidFill>
                          <a:schemeClr val="bg1">
                            <a:lumMod val="10000"/>
                          </a:schemeClr>
                        </a:solidFill>
                        <a:latin typeface="+mj-lt"/>
                        <a:ea typeface="MS Gothic" panose="020B0609070205080204" pitchFamily="49" charset="-128"/>
                      </a:endParaRPr>
                    </a:p>
                  </a:txBody>
                  <a:tcPr anchor="ctr">
                    <a:solidFill>
                      <a:schemeClr val="bg2"/>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174</a:t>
                      </a:r>
                    </a:p>
                  </a:txBody>
                  <a:tcPr anchor="ctr">
                    <a:solidFill>
                      <a:schemeClr val="bg2"/>
                    </a:solidFill>
                  </a:tcPr>
                </a:tc>
                <a:extLst>
                  <a:ext uri="{0D108BD9-81ED-4DB2-BD59-A6C34878D82A}">
                    <a16:rowId xmlns:a16="http://schemas.microsoft.com/office/drawing/2014/main" val="386476123"/>
                  </a:ext>
                </a:extLst>
              </a:tr>
              <a:tr h="800789">
                <a:tc>
                  <a:txBody>
                    <a:bodyPr/>
                    <a:lstStyle/>
                    <a:p>
                      <a:pPr algn="ctr"/>
                      <a:r>
                        <a:rPr kumimoji="1" lang="ja-JP" altLang="en-US">
                          <a:solidFill>
                            <a:schemeClr val="bg1"/>
                          </a:solidFill>
                          <a:latin typeface="MS Gothic" panose="020B0609070205080204" pitchFamily="49" charset="-128"/>
                          <a:ea typeface="MS Gothic" panose="020B0609070205080204" pitchFamily="49" charset="-128"/>
                        </a:rPr>
                        <a:t>テストコード</a:t>
                      </a:r>
                    </a:p>
                  </a:txBody>
                  <a:tcPr anchor="ctr">
                    <a:solidFill>
                      <a:srgbClr val="0070C0"/>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bg1">
                              <a:lumMod val="10000"/>
                            </a:schemeClr>
                          </a:solidFill>
                          <a:latin typeface="+mn-lt"/>
                          <a:ea typeface="MS Gothic" panose="020B0609070205080204" pitchFamily="49" charset="-128"/>
                          <a:cs typeface="+mn-cs"/>
                        </a:rPr>
                        <a:t>(19.0%)</a:t>
                      </a:r>
                      <a:endParaRPr kumimoji="1" lang="ja-JP" altLang="en-US" sz="1800" b="1" kern="1200">
                        <a:solidFill>
                          <a:schemeClr val="bg1">
                            <a:lumMod val="10000"/>
                          </a:schemeClr>
                        </a:solidFill>
                        <a:latin typeface="+mn-lt"/>
                        <a:ea typeface="MS Gothic" panose="020B0609070205080204" pitchFamily="49" charset="-128"/>
                        <a:cs typeface="+mn-cs"/>
                      </a:endParaRPr>
                    </a:p>
                  </a:txBody>
                  <a:tcPr anchor="ctr">
                    <a:solidFill>
                      <a:schemeClr val="bg2"/>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6</a:t>
                      </a:r>
                    </a:p>
                    <a:p>
                      <a:pPr algn="ctr"/>
                      <a:r>
                        <a:rPr kumimoji="1" lang="en-US" altLang="ja-JP" sz="1800" b="1" dirty="0">
                          <a:solidFill>
                            <a:schemeClr val="bg1">
                              <a:lumMod val="10000"/>
                            </a:schemeClr>
                          </a:solidFill>
                          <a:latin typeface="+mj-lt"/>
                          <a:ea typeface="MS Gothic" panose="020B0609070205080204" pitchFamily="49" charset="-128"/>
                        </a:rPr>
                        <a:t>(6.0%)</a:t>
                      </a:r>
                      <a:endParaRPr kumimoji="1" lang="ja-JP" altLang="en-US" sz="1800" b="1">
                        <a:solidFill>
                          <a:schemeClr val="bg1">
                            <a:lumMod val="10000"/>
                          </a:schemeClr>
                        </a:solidFill>
                        <a:latin typeface="+mj-lt"/>
                        <a:ea typeface="MS Gothic" panose="020B0609070205080204" pitchFamily="49" charset="-128"/>
                      </a:endParaRPr>
                    </a:p>
                  </a:txBody>
                  <a:tcPr anchor="ctr">
                    <a:solidFill>
                      <a:schemeClr val="bg2"/>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75</a:t>
                      </a:r>
                    </a:p>
                    <a:p>
                      <a:pPr algn="ctr"/>
                      <a:r>
                        <a:rPr kumimoji="1" lang="en-US" altLang="ja-JP" sz="1800" b="1" dirty="0">
                          <a:solidFill>
                            <a:schemeClr val="bg1">
                              <a:lumMod val="10000"/>
                            </a:schemeClr>
                          </a:solidFill>
                          <a:latin typeface="+mj-lt"/>
                          <a:ea typeface="MS Gothic" panose="020B0609070205080204" pitchFamily="49" charset="-128"/>
                        </a:rPr>
                        <a:t>(75.0%)</a:t>
                      </a:r>
                      <a:endParaRPr kumimoji="1" lang="ja-JP" altLang="en-US" sz="1800" b="1">
                        <a:solidFill>
                          <a:schemeClr val="bg1">
                            <a:lumMod val="10000"/>
                          </a:schemeClr>
                        </a:solidFill>
                        <a:latin typeface="+mj-lt"/>
                        <a:ea typeface="MS Gothic" panose="020B0609070205080204" pitchFamily="49" charset="-128"/>
                      </a:endParaRPr>
                    </a:p>
                  </a:txBody>
                  <a:tcPr anchor="ctr">
                    <a:solidFill>
                      <a:schemeClr val="bg2"/>
                    </a:solidFill>
                  </a:tcPr>
                </a:tc>
                <a:tc>
                  <a:txBody>
                    <a:bodyPr/>
                    <a:lstStyle/>
                    <a:p>
                      <a:pPr algn="ctr"/>
                      <a:r>
                        <a:rPr kumimoji="1" lang="en-US" altLang="ja-JP" sz="1800" b="1" dirty="0">
                          <a:solidFill>
                            <a:schemeClr val="bg1">
                              <a:lumMod val="10000"/>
                            </a:schemeClr>
                          </a:solidFill>
                          <a:latin typeface="+mj-lt"/>
                          <a:ea typeface="MS Gothic" panose="020B0609070205080204" pitchFamily="49" charset="-128"/>
                        </a:rPr>
                        <a:t>100</a:t>
                      </a:r>
                      <a:endParaRPr kumimoji="1" lang="ja-JP" altLang="en-US" sz="1800" b="1">
                        <a:solidFill>
                          <a:schemeClr val="bg1">
                            <a:lumMod val="10000"/>
                          </a:schemeClr>
                        </a:solidFill>
                        <a:latin typeface="+mj-lt"/>
                        <a:ea typeface="MS Gothic" panose="020B0609070205080204" pitchFamily="49" charset="-128"/>
                      </a:endParaRPr>
                    </a:p>
                  </a:txBody>
                  <a:tcPr anchor="ctr">
                    <a:solidFill>
                      <a:schemeClr val="bg2"/>
                    </a:solidFill>
                  </a:tcPr>
                </a:tc>
                <a:extLst>
                  <a:ext uri="{0D108BD9-81ED-4DB2-BD59-A6C34878D82A}">
                    <a16:rowId xmlns:a16="http://schemas.microsoft.com/office/drawing/2014/main" val="3563487388"/>
                  </a:ext>
                </a:extLst>
              </a:tr>
            </a:tbl>
          </a:graphicData>
        </a:graphic>
      </p:graphicFrame>
      <p:sp>
        <p:nvSpPr>
          <p:cNvPr id="12" name="テキスト ボックス 11">
            <a:extLst>
              <a:ext uri="{FF2B5EF4-FFF2-40B4-BE49-F238E27FC236}">
                <a16:creationId xmlns:a16="http://schemas.microsoft.com/office/drawing/2014/main" id="{DAA55C94-FC8B-05BF-8A0C-1BB8ED6CF71A}"/>
              </a:ext>
            </a:extLst>
          </p:cNvPr>
          <p:cNvSpPr txBox="1"/>
          <p:nvPr/>
        </p:nvSpPr>
        <p:spPr>
          <a:xfrm>
            <a:off x="395999" y="1662335"/>
            <a:ext cx="7708909" cy="461665"/>
          </a:xfrm>
          <a:prstGeom prst="rect">
            <a:avLst/>
          </a:prstGeom>
          <a:noFill/>
        </p:spPr>
        <p:txBody>
          <a:bodyPr wrap="square" rtlCol="0">
            <a:spAutoFit/>
          </a:bodyPr>
          <a:lstStyle/>
          <a:p>
            <a:r>
              <a:rPr kumimoji="1" lang="en-US" altLang="ja-JP" sz="2400" dirty="0"/>
              <a:t>(Ⅰ): </a:t>
            </a:r>
            <a:r>
              <a:rPr kumimoji="1" lang="ja-JP" altLang="en-US" sz="2400"/>
              <a:t>プログラムの変更によるスコア変化の傾向を分析</a:t>
            </a:r>
          </a:p>
        </p:txBody>
      </p:sp>
    </p:spTree>
    <p:extLst>
      <p:ext uri="{BB962C8B-B14F-4D97-AF65-F5344CB8AC3E}">
        <p14:creationId xmlns:p14="http://schemas.microsoft.com/office/powerpoint/2010/main" val="210404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81F7E-938A-64AF-0317-CE4CE47D6B0F}"/>
              </a:ext>
            </a:extLst>
          </p:cNvPr>
          <p:cNvSpPr>
            <a:spLocks noGrp="1"/>
          </p:cNvSpPr>
          <p:nvPr>
            <p:ph type="title"/>
          </p:nvPr>
        </p:nvSpPr>
        <p:spPr/>
        <p:txBody>
          <a:bodyPr/>
          <a:lstStyle/>
          <a:p>
            <a:r>
              <a:rPr kumimoji="1" lang="ja-JP" altLang="en-US"/>
              <a:t>研究背景</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53F981AB-5213-4DDE-4AF4-4D218DA10F8E}"/>
              </a:ext>
            </a:extLst>
          </p:cNvPr>
          <p:cNvSpPr>
            <a:spLocks noGrp="1"/>
          </p:cNvSpPr>
          <p:nvPr>
            <p:ph idx="1"/>
          </p:nvPr>
        </p:nvSpPr>
        <p:spPr/>
        <p:txBody>
          <a:bodyPr/>
          <a:lstStyle/>
          <a:p>
            <a:pPr>
              <a:buNone/>
            </a:pPr>
            <a:r>
              <a:rPr lang="en-US" altLang="ja-JP" b="1" dirty="0"/>
              <a:t>SBFL(Spectrum-Based Fault Localization)</a:t>
            </a:r>
          </a:p>
          <a:p>
            <a:pPr>
              <a:buNone/>
            </a:pPr>
            <a:r>
              <a:rPr lang="ja-JP" altLang="en-US" sz="2400" b="1"/>
              <a:t>　</a:t>
            </a:r>
            <a:r>
              <a:rPr lang="ja-JP" altLang="en-US" sz="2400"/>
              <a:t>・欠陥限局技術の</a:t>
            </a:r>
            <a:r>
              <a:rPr lang="en-US" altLang="ja-JP" sz="2400" dirty="0"/>
              <a:t>1</a:t>
            </a:r>
            <a:r>
              <a:rPr lang="ja-JP" altLang="en-US" sz="2400"/>
              <a:t>つ</a:t>
            </a:r>
            <a:endParaRPr lang="en-US" altLang="ja-JP" sz="2400" dirty="0"/>
          </a:p>
          <a:p>
            <a:r>
              <a:rPr lang="ja-JP" altLang="en-US" sz="2400"/>
              <a:t>　・「失敗するテストケースで頻繁に実行される文に</a:t>
            </a:r>
            <a:br>
              <a:rPr lang="en-US" altLang="ja-JP" sz="2400" dirty="0"/>
            </a:br>
            <a:r>
              <a:rPr lang="ja-JP" altLang="en-US" sz="2400"/>
              <a:t>　　欠陥が含まれる可能性が高い」というアイデア</a:t>
            </a:r>
            <a:endParaRPr lang="en-US" altLang="ja-JP" sz="2400" dirty="0"/>
          </a:p>
          <a:p>
            <a:pPr>
              <a:buNone/>
            </a:pPr>
            <a:r>
              <a:rPr lang="ja-JP" altLang="en-US" sz="2400"/>
              <a:t>　・テストケースごとに、成否とどの文が実行されたか</a:t>
            </a:r>
            <a:br>
              <a:rPr lang="en-US" altLang="ja-JP" sz="2400" dirty="0"/>
            </a:br>
            <a:r>
              <a:rPr lang="ja-JP" altLang="en-US" sz="2400"/>
              <a:t>　　という情報</a:t>
            </a:r>
            <a:r>
              <a:rPr lang="en-US" altLang="ja-JP" sz="2400" dirty="0"/>
              <a:t>(</a:t>
            </a:r>
            <a:r>
              <a:rPr lang="ja-JP" altLang="en-US" sz="2400"/>
              <a:t>実行経路情報</a:t>
            </a:r>
            <a:r>
              <a:rPr lang="en-US" altLang="ja-JP" sz="2400" dirty="0"/>
              <a:t>)</a:t>
            </a:r>
            <a:r>
              <a:rPr lang="ja-JP" altLang="en-US" sz="2400"/>
              <a:t>をもとに欠陥を含む文を推測</a:t>
            </a:r>
            <a:endParaRPr lang="en-US" altLang="ja-JP" sz="2400" dirty="0"/>
          </a:p>
        </p:txBody>
      </p:sp>
      <p:sp>
        <p:nvSpPr>
          <p:cNvPr id="4" name="スライド番号プレースホルダー 3">
            <a:extLst>
              <a:ext uri="{FF2B5EF4-FFF2-40B4-BE49-F238E27FC236}">
                <a16:creationId xmlns:a16="http://schemas.microsoft.com/office/drawing/2014/main" id="{A2CCD3BD-88D8-096E-3C03-8C55514B1B75}"/>
              </a:ext>
            </a:extLst>
          </p:cNvPr>
          <p:cNvSpPr>
            <a:spLocks noGrp="1"/>
          </p:cNvSpPr>
          <p:nvPr>
            <p:ph type="sldNum" sz="quarter" idx="12"/>
          </p:nvPr>
        </p:nvSpPr>
        <p:spPr/>
        <p:txBody>
          <a:bodyPr/>
          <a:lstStyle/>
          <a:p>
            <a:fld id="{B16735D3-C9E7-F649-AF37-A9D08763696D}" type="slidenum">
              <a:rPr lang="ja-JP" altLang="en-US" smtClean="0"/>
              <a:pPr/>
              <a:t>1</a:t>
            </a:fld>
            <a:endParaRPr lang="ja-JP" altLang="en-US"/>
          </a:p>
        </p:txBody>
      </p:sp>
    </p:spTree>
    <p:extLst>
      <p:ext uri="{BB962C8B-B14F-4D97-AF65-F5344CB8AC3E}">
        <p14:creationId xmlns:p14="http://schemas.microsoft.com/office/powerpoint/2010/main" val="377898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BD93F-8EA2-641F-0726-81488380008E}"/>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3FAFF63-D561-C6D0-6E95-8A69EE4EFA7C}"/>
              </a:ext>
            </a:extLst>
          </p:cNvPr>
          <p:cNvSpPr>
            <a:spLocks noGrp="1"/>
          </p:cNvSpPr>
          <p:nvPr>
            <p:ph idx="1"/>
          </p:nvPr>
        </p:nvSpPr>
        <p:spPr/>
        <p:txBody>
          <a:bodyPr/>
          <a:lstStyle/>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p:txBody>
      </p:sp>
      <p:sp>
        <p:nvSpPr>
          <p:cNvPr id="4" name="スライド番号プレースホルダー 3">
            <a:extLst>
              <a:ext uri="{FF2B5EF4-FFF2-40B4-BE49-F238E27FC236}">
                <a16:creationId xmlns:a16="http://schemas.microsoft.com/office/drawing/2014/main" id="{CFBFAD9A-CFDA-B52A-9F29-4DB359952985}"/>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a:p>
        </p:txBody>
      </p:sp>
      <p:sp>
        <p:nvSpPr>
          <p:cNvPr id="10" name="テキスト ボックス 9">
            <a:extLst>
              <a:ext uri="{FF2B5EF4-FFF2-40B4-BE49-F238E27FC236}">
                <a16:creationId xmlns:a16="http://schemas.microsoft.com/office/drawing/2014/main" id="{C403AB3A-1482-A1E7-24EB-A3BDCFF5C037}"/>
              </a:ext>
            </a:extLst>
          </p:cNvPr>
          <p:cNvSpPr txBox="1"/>
          <p:nvPr/>
        </p:nvSpPr>
        <p:spPr>
          <a:xfrm>
            <a:off x="489359" y="5934172"/>
            <a:ext cx="8474532" cy="430887"/>
          </a:xfrm>
          <a:prstGeom prst="rect">
            <a:avLst/>
          </a:prstGeom>
          <a:noFill/>
        </p:spPr>
        <p:txBody>
          <a:bodyPr wrap="square" rtlCol="0">
            <a:spAutoFit/>
          </a:bodyPr>
          <a:lstStyle/>
          <a:p>
            <a:r>
              <a:rPr kumimoji="1" lang="ja-JP" altLang="en-US" sz="2200"/>
              <a:t>テストコードの変更の方が</a:t>
            </a:r>
            <a:r>
              <a:rPr kumimoji="1" lang="en-US" altLang="ja-JP" sz="2200" dirty="0"/>
              <a:t>SBFL</a:t>
            </a:r>
            <a:r>
              <a:rPr kumimoji="1" lang="ja-JP" altLang="en-US" sz="2200"/>
              <a:t>スコアへの影響が大きい</a:t>
            </a:r>
            <a:endParaRPr kumimoji="1" lang="en-US" altLang="ja-JP" sz="2200" dirty="0"/>
          </a:p>
        </p:txBody>
      </p:sp>
      <p:sp>
        <p:nvSpPr>
          <p:cNvPr id="11" name="テキスト ボックス 10">
            <a:extLst>
              <a:ext uri="{FF2B5EF4-FFF2-40B4-BE49-F238E27FC236}">
                <a16:creationId xmlns:a16="http://schemas.microsoft.com/office/drawing/2014/main" id="{0D3D3AC3-E3EA-18ED-7CEF-3039A2E77A7A}"/>
              </a:ext>
            </a:extLst>
          </p:cNvPr>
          <p:cNvSpPr txBox="1"/>
          <p:nvPr/>
        </p:nvSpPr>
        <p:spPr>
          <a:xfrm>
            <a:off x="286242" y="1589132"/>
            <a:ext cx="8571514" cy="830997"/>
          </a:xfrm>
          <a:prstGeom prst="rect">
            <a:avLst/>
          </a:prstGeom>
          <a:noFill/>
        </p:spPr>
        <p:txBody>
          <a:bodyPr wrap="square" rtlCol="0">
            <a:spAutoFit/>
          </a:bodyPr>
          <a:lstStyle/>
          <a:p>
            <a:r>
              <a:rPr kumimoji="1" lang="en-US" altLang="ja-JP" sz="2400" dirty="0"/>
              <a:t>(Ⅱ): SBFL</a:t>
            </a:r>
            <a:r>
              <a:rPr kumimoji="1" lang="ja-JP" altLang="en-US" sz="2400"/>
              <a:t>スコアが変化した際の変化量を分析</a:t>
            </a:r>
            <a:endParaRPr kumimoji="1" lang="en-US" altLang="ja-JP" sz="2400" dirty="0"/>
          </a:p>
          <a:p>
            <a:r>
              <a:rPr lang="ja-JP" altLang="en-US" sz="2400"/>
              <a:t>　</a:t>
            </a:r>
            <a:r>
              <a:rPr lang="en-US" altLang="ja-JP" sz="2400" dirty="0"/>
              <a:t>   ※(Ⅰ)</a:t>
            </a:r>
            <a:r>
              <a:rPr lang="ja-JP" altLang="en-US" sz="2400"/>
              <a:t>の</a:t>
            </a:r>
            <a:r>
              <a:rPr kumimoji="1" lang="ja-JP" altLang="en-US" sz="2400"/>
              <a:t>「変化なし」は除外</a:t>
            </a:r>
            <a:r>
              <a:rPr kumimoji="1" lang="en-US" altLang="ja-JP" sz="2400" dirty="0"/>
              <a:t>  </a:t>
            </a:r>
            <a:endParaRPr kumimoji="1" lang="ja-JP" altLang="en-US" sz="2400"/>
          </a:p>
        </p:txBody>
      </p:sp>
      <p:pic>
        <p:nvPicPr>
          <p:cNvPr id="52" name="図 51" descr="箱ひげ図&#10;&#10;自動的に生成された説明">
            <a:extLst>
              <a:ext uri="{FF2B5EF4-FFF2-40B4-BE49-F238E27FC236}">
                <a16:creationId xmlns:a16="http://schemas.microsoft.com/office/drawing/2014/main" id="{B460E1C8-8A92-8BD7-11C7-36BF8596278E}"/>
              </a:ext>
            </a:extLst>
          </p:cNvPr>
          <p:cNvPicPr>
            <a:picLocks noChangeAspect="1"/>
          </p:cNvPicPr>
          <p:nvPr/>
        </p:nvPicPr>
        <p:blipFill>
          <a:blip r:embed="rId3"/>
          <a:stretch>
            <a:fillRect/>
          </a:stretch>
        </p:blipFill>
        <p:spPr>
          <a:xfrm>
            <a:off x="928194" y="2436040"/>
            <a:ext cx="7287611" cy="3082111"/>
          </a:xfrm>
          <a:prstGeom prst="rect">
            <a:avLst/>
          </a:prstGeom>
        </p:spPr>
      </p:pic>
      <p:sp>
        <p:nvSpPr>
          <p:cNvPr id="53" name="テキスト ボックス 52">
            <a:extLst>
              <a:ext uri="{FF2B5EF4-FFF2-40B4-BE49-F238E27FC236}">
                <a16:creationId xmlns:a16="http://schemas.microsoft.com/office/drawing/2014/main" id="{AFDC6693-4FCC-997C-8FA6-8745F438D4A9}"/>
              </a:ext>
            </a:extLst>
          </p:cNvPr>
          <p:cNvSpPr txBox="1"/>
          <p:nvPr/>
        </p:nvSpPr>
        <p:spPr>
          <a:xfrm>
            <a:off x="4154664" y="5468398"/>
            <a:ext cx="2535936" cy="369332"/>
          </a:xfrm>
          <a:prstGeom prst="rect">
            <a:avLst/>
          </a:prstGeom>
          <a:noFill/>
        </p:spPr>
        <p:txBody>
          <a:bodyPr wrap="square" rtlCol="0">
            <a:spAutoFit/>
          </a:bodyPr>
          <a:lstStyle/>
          <a:p>
            <a:pPr algn="ctr"/>
            <a:r>
              <a:rPr kumimoji="1" lang="en-US" altLang="ja-JP" b="1" dirty="0">
                <a:solidFill>
                  <a:schemeClr val="bg2">
                    <a:lumMod val="10000"/>
                  </a:schemeClr>
                </a:solidFill>
              </a:rPr>
              <a:t>SBFL</a:t>
            </a:r>
            <a:r>
              <a:rPr kumimoji="1" lang="ja-JP" altLang="en-US" b="1">
                <a:solidFill>
                  <a:schemeClr val="bg2">
                    <a:lumMod val="10000"/>
                  </a:schemeClr>
                </a:solidFill>
              </a:rPr>
              <a:t>スコア</a:t>
            </a:r>
            <a:r>
              <a:rPr lang="ja-JP" altLang="en-US" sz="1600" b="1">
                <a:solidFill>
                  <a:schemeClr val="bg2">
                    <a:lumMod val="10000"/>
                  </a:schemeClr>
                </a:solidFill>
              </a:rPr>
              <a:t>変化量</a:t>
            </a:r>
            <a:endParaRPr kumimoji="1" lang="ja-JP" altLang="en-US" sz="1600" b="1">
              <a:solidFill>
                <a:schemeClr val="bg2">
                  <a:lumMod val="10000"/>
                </a:schemeClr>
              </a:solidFill>
            </a:endParaRPr>
          </a:p>
        </p:txBody>
      </p:sp>
      <p:sp>
        <p:nvSpPr>
          <p:cNvPr id="57" name="タイトル 1">
            <a:extLst>
              <a:ext uri="{FF2B5EF4-FFF2-40B4-BE49-F238E27FC236}">
                <a16:creationId xmlns:a16="http://schemas.microsoft.com/office/drawing/2014/main" id="{5A129CEE-69C1-9D73-6EFC-D9C779891D15}"/>
              </a:ext>
            </a:extLst>
          </p:cNvPr>
          <p:cNvSpPr>
            <a:spLocks noGrp="1"/>
          </p:cNvSpPr>
          <p:nvPr>
            <p:ph type="title"/>
          </p:nvPr>
        </p:nvSpPr>
        <p:spPr>
          <a:xfrm>
            <a:off x="88146" y="432001"/>
            <a:ext cx="8967708" cy="540000"/>
          </a:xfrm>
        </p:spPr>
        <p:txBody>
          <a:bodyPr/>
          <a:lstStyle/>
          <a:p>
            <a:r>
              <a:rPr lang="ja-JP" altLang="en-US"/>
              <a:t>調査</a:t>
            </a:r>
            <a:r>
              <a:rPr lang="en-US" altLang="ja-JP" dirty="0"/>
              <a:t>2:</a:t>
            </a:r>
            <a:r>
              <a:rPr lang="ja-JP" altLang="en-US"/>
              <a:t>プログラム変更と</a:t>
            </a:r>
            <a:r>
              <a:rPr lang="en-US" altLang="ja-JP" dirty="0"/>
              <a:t>SBFL</a:t>
            </a:r>
            <a:r>
              <a:rPr lang="ja-JP" altLang="en-US"/>
              <a:t>スコアの関係</a:t>
            </a:r>
            <a:r>
              <a:rPr lang="en-US" altLang="ja-JP" dirty="0"/>
              <a:t>(2/4)</a:t>
            </a:r>
            <a:endParaRPr kumimoji="1" lang="ja-JP" altLang="en-US"/>
          </a:p>
        </p:txBody>
      </p:sp>
      <p:cxnSp>
        <p:nvCxnSpPr>
          <p:cNvPr id="59" name="直線コネクタ 58">
            <a:extLst>
              <a:ext uri="{FF2B5EF4-FFF2-40B4-BE49-F238E27FC236}">
                <a16:creationId xmlns:a16="http://schemas.microsoft.com/office/drawing/2014/main" id="{54350F5D-9EE2-2241-EAA6-1C8C4A620B6C}"/>
              </a:ext>
            </a:extLst>
          </p:cNvPr>
          <p:cNvCxnSpPr>
            <a:cxnSpLocks/>
          </p:cNvCxnSpPr>
          <p:nvPr/>
        </p:nvCxnSpPr>
        <p:spPr>
          <a:xfrm>
            <a:off x="5300870" y="2564572"/>
            <a:ext cx="0" cy="438978"/>
          </a:xfrm>
          <a:prstGeom prst="line">
            <a:avLst/>
          </a:prstGeom>
          <a:ln w="12700">
            <a:solidFill>
              <a:schemeClr val="bg1">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490EE6CD-A4DD-60B1-1F1A-1372F6B19F73}"/>
              </a:ext>
            </a:extLst>
          </p:cNvPr>
          <p:cNvCxnSpPr>
            <a:cxnSpLocks/>
          </p:cNvCxnSpPr>
          <p:nvPr/>
        </p:nvCxnSpPr>
        <p:spPr>
          <a:xfrm>
            <a:off x="5300870" y="3676061"/>
            <a:ext cx="0" cy="394050"/>
          </a:xfrm>
          <a:prstGeom prst="line">
            <a:avLst/>
          </a:prstGeom>
          <a:ln w="12700">
            <a:solidFill>
              <a:schemeClr val="bg1">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62715EE9-1A16-2180-CF66-4B9D29DCC20C}"/>
              </a:ext>
            </a:extLst>
          </p:cNvPr>
          <p:cNvCxnSpPr>
            <a:cxnSpLocks/>
          </p:cNvCxnSpPr>
          <p:nvPr/>
        </p:nvCxnSpPr>
        <p:spPr>
          <a:xfrm>
            <a:off x="5299887" y="4746433"/>
            <a:ext cx="983" cy="425642"/>
          </a:xfrm>
          <a:prstGeom prst="line">
            <a:avLst/>
          </a:prstGeom>
          <a:ln w="12700">
            <a:solidFill>
              <a:schemeClr val="bg1">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06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08A26-5C2F-A925-219E-F19A1E1870D8}"/>
            </a:ext>
          </a:extLst>
        </p:cNvPr>
        <p:cNvGrpSpPr/>
        <p:nvPr/>
      </p:nvGrpSpPr>
      <p:grpSpPr>
        <a:xfrm>
          <a:off x="0" y="0"/>
          <a:ext cx="0" cy="0"/>
          <a:chOff x="0" y="0"/>
          <a:chExt cx="0" cy="0"/>
        </a:xfrm>
      </p:grpSpPr>
      <p:pic>
        <p:nvPicPr>
          <p:cNvPr id="12" name="図 11" descr="グラフィカル ユーザー インターフェイス&#10;&#10;自動的に生成された説明">
            <a:extLst>
              <a:ext uri="{FF2B5EF4-FFF2-40B4-BE49-F238E27FC236}">
                <a16:creationId xmlns:a16="http://schemas.microsoft.com/office/drawing/2014/main" id="{C5CAD23A-6783-078C-54F1-05C76086F0A2}"/>
              </a:ext>
            </a:extLst>
          </p:cNvPr>
          <p:cNvPicPr>
            <a:picLocks noChangeAspect="1"/>
          </p:cNvPicPr>
          <p:nvPr/>
        </p:nvPicPr>
        <p:blipFill>
          <a:blip r:embed="rId3"/>
          <a:srcRect b="7227"/>
          <a:stretch/>
        </p:blipFill>
        <p:spPr>
          <a:xfrm>
            <a:off x="88145" y="2027924"/>
            <a:ext cx="9002697" cy="4095245"/>
          </a:xfrm>
          <a:prstGeom prst="rect">
            <a:avLst/>
          </a:prstGeom>
        </p:spPr>
      </p:pic>
      <p:sp>
        <p:nvSpPr>
          <p:cNvPr id="9" name="テキスト ボックス 8">
            <a:extLst>
              <a:ext uri="{FF2B5EF4-FFF2-40B4-BE49-F238E27FC236}">
                <a16:creationId xmlns:a16="http://schemas.microsoft.com/office/drawing/2014/main" id="{96D1DE70-B117-D9F7-8523-3F847C685494}"/>
              </a:ext>
            </a:extLst>
          </p:cNvPr>
          <p:cNvSpPr txBox="1"/>
          <p:nvPr/>
        </p:nvSpPr>
        <p:spPr>
          <a:xfrm>
            <a:off x="290671" y="1548121"/>
            <a:ext cx="8177467" cy="461665"/>
          </a:xfrm>
          <a:prstGeom prst="rect">
            <a:avLst/>
          </a:prstGeom>
          <a:noFill/>
        </p:spPr>
        <p:txBody>
          <a:bodyPr wrap="square" rtlCol="0">
            <a:spAutoFit/>
          </a:bodyPr>
          <a:lstStyle/>
          <a:p>
            <a:r>
              <a:rPr lang="en-US" altLang="ja-JP" sz="2400" dirty="0"/>
              <a:t>(Ⅲ):</a:t>
            </a:r>
            <a:r>
              <a:rPr lang="ja-JP" altLang="en-US" sz="2400"/>
              <a:t> </a:t>
            </a:r>
            <a:r>
              <a:rPr kumimoji="1" lang="ja-JP" altLang="en-US" sz="2400"/>
              <a:t>変化量を変更内容ごとに分類</a:t>
            </a:r>
          </a:p>
        </p:txBody>
      </p:sp>
      <p:sp>
        <p:nvSpPr>
          <p:cNvPr id="28" name="角丸四角形吹き出し 27">
            <a:extLst>
              <a:ext uri="{FF2B5EF4-FFF2-40B4-BE49-F238E27FC236}">
                <a16:creationId xmlns:a16="http://schemas.microsoft.com/office/drawing/2014/main" id="{0CF3F196-5353-849E-3D04-FDF2CAD85F27}"/>
              </a:ext>
            </a:extLst>
          </p:cNvPr>
          <p:cNvSpPr/>
          <p:nvPr/>
        </p:nvSpPr>
        <p:spPr>
          <a:xfrm>
            <a:off x="3715374" y="2261819"/>
            <a:ext cx="2021921" cy="540000"/>
          </a:xfrm>
          <a:prstGeom prst="wedgeRoundRectCallout">
            <a:avLst>
              <a:gd name="adj1" fmla="val 51978"/>
              <a:gd name="adj2" fmla="val 105214"/>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低下させやすい</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9" name="角丸四角形吹き出し 28">
            <a:extLst>
              <a:ext uri="{FF2B5EF4-FFF2-40B4-BE49-F238E27FC236}">
                <a16:creationId xmlns:a16="http://schemas.microsoft.com/office/drawing/2014/main" id="{2FCC9462-4BCF-ECC7-D233-E59A8F13B1DB}"/>
              </a:ext>
            </a:extLst>
          </p:cNvPr>
          <p:cNvSpPr/>
          <p:nvPr/>
        </p:nvSpPr>
        <p:spPr>
          <a:xfrm>
            <a:off x="7033933" y="4374365"/>
            <a:ext cx="2021921" cy="540000"/>
          </a:xfrm>
          <a:prstGeom prst="wedgeRoundRectCallout">
            <a:avLst>
              <a:gd name="adj1" fmla="val -57840"/>
              <a:gd name="adj2" fmla="val -91778"/>
              <a:gd name="adj3" fmla="val 16667"/>
            </a:avLst>
          </a:prstGeom>
          <a:solidFill>
            <a:srgbClr val="FFFF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上昇させやすい</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6C3B9636-06B1-EC27-7F43-E6A03BFC05FB}"/>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a:p>
        </p:txBody>
      </p:sp>
      <p:sp>
        <p:nvSpPr>
          <p:cNvPr id="70" name="タイトル 1">
            <a:extLst>
              <a:ext uri="{FF2B5EF4-FFF2-40B4-BE49-F238E27FC236}">
                <a16:creationId xmlns:a16="http://schemas.microsoft.com/office/drawing/2014/main" id="{BE330FBB-1EE9-138E-EE63-2F19FDFC03A2}"/>
              </a:ext>
            </a:extLst>
          </p:cNvPr>
          <p:cNvSpPr>
            <a:spLocks noGrp="1"/>
          </p:cNvSpPr>
          <p:nvPr>
            <p:ph type="title"/>
          </p:nvPr>
        </p:nvSpPr>
        <p:spPr>
          <a:xfrm>
            <a:off x="88146" y="432001"/>
            <a:ext cx="8967708" cy="540000"/>
          </a:xfrm>
        </p:spPr>
        <p:txBody>
          <a:bodyPr/>
          <a:lstStyle/>
          <a:p>
            <a:r>
              <a:rPr lang="ja-JP" altLang="en-US"/>
              <a:t>調査</a:t>
            </a:r>
            <a:r>
              <a:rPr lang="en-US" altLang="ja-JP" dirty="0"/>
              <a:t>2:</a:t>
            </a:r>
            <a:r>
              <a:rPr lang="ja-JP" altLang="en-US"/>
              <a:t>プログラム変更と</a:t>
            </a:r>
            <a:r>
              <a:rPr lang="en-US" altLang="ja-JP" dirty="0"/>
              <a:t>SBFL</a:t>
            </a:r>
            <a:r>
              <a:rPr lang="ja-JP" altLang="en-US"/>
              <a:t>スコアの関係</a:t>
            </a:r>
            <a:r>
              <a:rPr lang="en-US" altLang="ja-JP" dirty="0"/>
              <a:t>(3/4)</a:t>
            </a:r>
            <a:endParaRPr kumimoji="1" lang="ja-JP" altLang="en-US"/>
          </a:p>
        </p:txBody>
      </p:sp>
      <p:sp>
        <p:nvSpPr>
          <p:cNvPr id="10" name="テキスト ボックス 9">
            <a:extLst>
              <a:ext uri="{FF2B5EF4-FFF2-40B4-BE49-F238E27FC236}">
                <a16:creationId xmlns:a16="http://schemas.microsoft.com/office/drawing/2014/main" id="{DD6A900B-BD85-9B09-42EE-F827124F1D65}"/>
              </a:ext>
            </a:extLst>
          </p:cNvPr>
          <p:cNvSpPr txBox="1"/>
          <p:nvPr/>
        </p:nvSpPr>
        <p:spPr>
          <a:xfrm>
            <a:off x="5351266" y="6141308"/>
            <a:ext cx="2107568" cy="338554"/>
          </a:xfrm>
          <a:prstGeom prst="rect">
            <a:avLst/>
          </a:prstGeom>
          <a:noFill/>
        </p:spPr>
        <p:txBody>
          <a:bodyPr wrap="square" rtlCol="0">
            <a:spAutoFit/>
          </a:bodyPr>
          <a:lstStyle/>
          <a:p>
            <a:r>
              <a:rPr kumimoji="1" lang="en-US" altLang="ja-JP" sz="1600" b="1" dirty="0">
                <a:solidFill>
                  <a:schemeClr val="bg2">
                    <a:lumMod val="10000"/>
                  </a:schemeClr>
                </a:solidFill>
              </a:rPr>
              <a:t>SBFL</a:t>
            </a:r>
            <a:r>
              <a:rPr kumimoji="1" lang="ja-JP" altLang="en-US" sz="1600" b="1">
                <a:solidFill>
                  <a:schemeClr val="bg2">
                    <a:lumMod val="10000"/>
                  </a:schemeClr>
                </a:solidFill>
              </a:rPr>
              <a:t>スコア変化量</a:t>
            </a:r>
          </a:p>
        </p:txBody>
      </p:sp>
      <p:sp>
        <p:nvSpPr>
          <p:cNvPr id="14" name="テキスト ボックス 13">
            <a:extLst>
              <a:ext uri="{FF2B5EF4-FFF2-40B4-BE49-F238E27FC236}">
                <a16:creationId xmlns:a16="http://schemas.microsoft.com/office/drawing/2014/main" id="{16B65BCD-B29E-A617-0523-51AB43EA0787}"/>
              </a:ext>
            </a:extLst>
          </p:cNvPr>
          <p:cNvSpPr txBox="1"/>
          <p:nvPr/>
        </p:nvSpPr>
        <p:spPr>
          <a:xfrm>
            <a:off x="7435767" y="2261819"/>
            <a:ext cx="1620087" cy="369332"/>
          </a:xfrm>
          <a:prstGeom prst="rect">
            <a:avLst/>
          </a:prstGeom>
          <a:noFill/>
        </p:spPr>
        <p:txBody>
          <a:bodyPr wrap="square" rtlCol="0">
            <a:spAutoFit/>
          </a:bodyPr>
          <a:lstStyle/>
          <a:p>
            <a:r>
              <a:rPr lang="en-US" altLang="ja-JP" dirty="0"/>
              <a:t>(×</a:t>
            </a:r>
            <a:r>
              <a:rPr kumimoji="1" lang="ja-JP" altLang="en-US"/>
              <a:t>は平均値</a:t>
            </a:r>
            <a:r>
              <a:rPr kumimoji="1" lang="en-US" altLang="ja-JP" dirty="0"/>
              <a:t>)</a:t>
            </a:r>
            <a:endParaRPr kumimoji="1" lang="ja-JP" altLang="en-US"/>
          </a:p>
        </p:txBody>
      </p:sp>
    </p:spTree>
    <p:extLst>
      <p:ext uri="{BB962C8B-B14F-4D97-AF65-F5344CB8AC3E}">
        <p14:creationId xmlns:p14="http://schemas.microsoft.com/office/powerpoint/2010/main" val="4553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E713A-748A-D315-409C-5C44338E3E9A}"/>
            </a:ext>
          </a:extLst>
        </p:cNvPr>
        <p:cNvGrpSpPr/>
        <p:nvPr/>
      </p:nvGrpSpPr>
      <p:grpSpPr>
        <a:xfrm>
          <a:off x="0" y="0"/>
          <a:ext cx="0" cy="0"/>
          <a:chOff x="0" y="0"/>
          <a:chExt cx="0" cy="0"/>
        </a:xfrm>
      </p:grpSpPr>
      <p:pic>
        <p:nvPicPr>
          <p:cNvPr id="8" name="図 7" descr="グラフィカル ユーザー インターフェイス が含まれている画像&#10;&#10;自動的に生成された説明">
            <a:extLst>
              <a:ext uri="{FF2B5EF4-FFF2-40B4-BE49-F238E27FC236}">
                <a16:creationId xmlns:a16="http://schemas.microsoft.com/office/drawing/2014/main" id="{9E4389DF-ABFB-0FE6-F21E-62FC9AC8C74C}"/>
              </a:ext>
            </a:extLst>
          </p:cNvPr>
          <p:cNvPicPr>
            <a:picLocks noChangeAspect="1"/>
          </p:cNvPicPr>
          <p:nvPr/>
        </p:nvPicPr>
        <p:blipFill>
          <a:blip r:embed="rId3"/>
          <a:stretch>
            <a:fillRect/>
          </a:stretch>
        </p:blipFill>
        <p:spPr>
          <a:xfrm>
            <a:off x="165408" y="1604495"/>
            <a:ext cx="8890446" cy="4416223"/>
          </a:xfrm>
          <a:prstGeom prst="rect">
            <a:avLst/>
          </a:prstGeom>
        </p:spPr>
      </p:pic>
      <p:sp>
        <p:nvSpPr>
          <p:cNvPr id="4" name="スライド番号プレースホルダー 3">
            <a:extLst>
              <a:ext uri="{FF2B5EF4-FFF2-40B4-BE49-F238E27FC236}">
                <a16:creationId xmlns:a16="http://schemas.microsoft.com/office/drawing/2014/main" id="{C4A0FF19-2F05-7BDF-21FE-455779941B78}"/>
              </a:ext>
            </a:extLst>
          </p:cNvPr>
          <p:cNvSpPr>
            <a:spLocks noGrp="1"/>
          </p:cNvSpPr>
          <p:nvPr>
            <p:ph type="sldNum" sz="quarter" idx="12"/>
          </p:nvPr>
        </p:nvSpPr>
        <p:spPr/>
        <p:txBody>
          <a:bodyPr/>
          <a:lstStyle/>
          <a:p>
            <a:fld id="{B16735D3-C9E7-F649-AF37-A9D08763696D}" type="slidenum">
              <a:rPr lang="ja-JP" altLang="en-US" smtClean="0"/>
              <a:pPr/>
              <a:t>21</a:t>
            </a:fld>
            <a:endParaRPr lang="ja-JP" altLang="en-US"/>
          </a:p>
        </p:txBody>
      </p:sp>
      <p:sp>
        <p:nvSpPr>
          <p:cNvPr id="40" name="テキスト ボックス 39">
            <a:extLst>
              <a:ext uri="{FF2B5EF4-FFF2-40B4-BE49-F238E27FC236}">
                <a16:creationId xmlns:a16="http://schemas.microsoft.com/office/drawing/2014/main" id="{749295E2-23ED-7060-AAA1-C89F12B1A245}"/>
              </a:ext>
            </a:extLst>
          </p:cNvPr>
          <p:cNvSpPr txBox="1"/>
          <p:nvPr/>
        </p:nvSpPr>
        <p:spPr>
          <a:xfrm>
            <a:off x="5277125" y="5943600"/>
            <a:ext cx="2107568" cy="338554"/>
          </a:xfrm>
          <a:prstGeom prst="rect">
            <a:avLst/>
          </a:prstGeom>
          <a:noFill/>
        </p:spPr>
        <p:txBody>
          <a:bodyPr wrap="square" rtlCol="0">
            <a:spAutoFit/>
          </a:bodyPr>
          <a:lstStyle/>
          <a:p>
            <a:r>
              <a:rPr kumimoji="1" lang="en-US" altLang="ja-JP" sz="1600" b="1" dirty="0">
                <a:solidFill>
                  <a:schemeClr val="bg2">
                    <a:lumMod val="10000"/>
                  </a:schemeClr>
                </a:solidFill>
              </a:rPr>
              <a:t>SBFL</a:t>
            </a:r>
            <a:r>
              <a:rPr kumimoji="1" lang="ja-JP" altLang="en-US" sz="1600" b="1">
                <a:solidFill>
                  <a:schemeClr val="bg2">
                    <a:lumMod val="10000"/>
                  </a:schemeClr>
                </a:solidFill>
              </a:rPr>
              <a:t>スコア変化量</a:t>
            </a:r>
          </a:p>
        </p:txBody>
      </p:sp>
      <p:sp>
        <p:nvSpPr>
          <p:cNvPr id="44" name="タイトル 1">
            <a:extLst>
              <a:ext uri="{FF2B5EF4-FFF2-40B4-BE49-F238E27FC236}">
                <a16:creationId xmlns:a16="http://schemas.microsoft.com/office/drawing/2014/main" id="{FAECBAF7-6E7D-45BD-C1AF-1D3466CE4D15}"/>
              </a:ext>
            </a:extLst>
          </p:cNvPr>
          <p:cNvSpPr>
            <a:spLocks noGrp="1"/>
          </p:cNvSpPr>
          <p:nvPr>
            <p:ph type="title"/>
          </p:nvPr>
        </p:nvSpPr>
        <p:spPr>
          <a:xfrm>
            <a:off x="88146" y="432001"/>
            <a:ext cx="8967708" cy="540000"/>
          </a:xfrm>
        </p:spPr>
        <p:txBody>
          <a:bodyPr/>
          <a:lstStyle/>
          <a:p>
            <a:r>
              <a:rPr lang="ja-JP" altLang="en-US"/>
              <a:t>調査</a:t>
            </a:r>
            <a:r>
              <a:rPr lang="en-US" altLang="ja-JP" dirty="0"/>
              <a:t>2:</a:t>
            </a:r>
            <a:r>
              <a:rPr lang="ja-JP" altLang="en-US"/>
              <a:t>プログラム変更と</a:t>
            </a:r>
            <a:r>
              <a:rPr lang="en-US" altLang="ja-JP" dirty="0"/>
              <a:t>SBFL</a:t>
            </a:r>
            <a:r>
              <a:rPr lang="ja-JP" altLang="en-US"/>
              <a:t>スコアの関係</a:t>
            </a:r>
            <a:r>
              <a:rPr lang="en-US" altLang="ja-JP" dirty="0"/>
              <a:t>(4/4)</a:t>
            </a:r>
            <a:endParaRPr kumimoji="1" lang="ja-JP" altLang="en-US"/>
          </a:p>
        </p:txBody>
      </p:sp>
      <p:sp>
        <p:nvSpPr>
          <p:cNvPr id="19" name="角丸四角形吹き出し 18">
            <a:extLst>
              <a:ext uri="{FF2B5EF4-FFF2-40B4-BE49-F238E27FC236}">
                <a16:creationId xmlns:a16="http://schemas.microsoft.com/office/drawing/2014/main" id="{8A9C856C-1739-6C5D-0184-648A30A813E4}"/>
              </a:ext>
            </a:extLst>
          </p:cNvPr>
          <p:cNvSpPr/>
          <p:nvPr/>
        </p:nvSpPr>
        <p:spPr>
          <a:xfrm>
            <a:off x="6909174" y="3019949"/>
            <a:ext cx="2021921" cy="540000"/>
          </a:xfrm>
          <a:prstGeom prst="wedgeRoundRectCallout">
            <a:avLst>
              <a:gd name="adj1" fmla="val -41076"/>
              <a:gd name="adj2" fmla="val -134475"/>
              <a:gd name="adj3" fmla="val 16667"/>
            </a:avLst>
          </a:prstGeom>
          <a:solidFill>
            <a:srgbClr val="FFFF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上昇させやすい</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E5709FDC-FCC8-815A-3066-F78D155ECED2}"/>
              </a:ext>
            </a:extLst>
          </p:cNvPr>
          <p:cNvSpPr txBox="1"/>
          <p:nvPr/>
        </p:nvSpPr>
        <p:spPr>
          <a:xfrm>
            <a:off x="7435767" y="1648387"/>
            <a:ext cx="1620087" cy="369332"/>
          </a:xfrm>
          <a:prstGeom prst="rect">
            <a:avLst/>
          </a:prstGeom>
          <a:noFill/>
        </p:spPr>
        <p:txBody>
          <a:bodyPr wrap="square" rtlCol="0">
            <a:spAutoFit/>
          </a:bodyPr>
          <a:lstStyle/>
          <a:p>
            <a:r>
              <a:rPr lang="en-US" altLang="ja-JP" dirty="0"/>
              <a:t>(×</a:t>
            </a:r>
            <a:r>
              <a:rPr kumimoji="1" lang="ja-JP" altLang="en-US"/>
              <a:t>は平均値</a:t>
            </a:r>
            <a:r>
              <a:rPr kumimoji="1" lang="en-US" altLang="ja-JP" dirty="0"/>
              <a:t>)</a:t>
            </a:r>
            <a:endParaRPr kumimoji="1" lang="ja-JP" altLang="en-US"/>
          </a:p>
        </p:txBody>
      </p:sp>
    </p:spTree>
    <p:extLst>
      <p:ext uri="{BB962C8B-B14F-4D97-AF65-F5344CB8AC3E}">
        <p14:creationId xmlns:p14="http://schemas.microsoft.com/office/powerpoint/2010/main" val="299213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20239-9565-EB81-C6F4-64BB2C6F5A13}"/>
              </a:ext>
            </a:extLst>
          </p:cNvPr>
          <p:cNvSpPr>
            <a:spLocks noGrp="1"/>
          </p:cNvSpPr>
          <p:nvPr>
            <p:ph type="title"/>
          </p:nvPr>
        </p:nvSpPr>
        <p:spPr/>
        <p:txBody>
          <a:bodyPr/>
          <a:lstStyle/>
          <a:p>
            <a:r>
              <a:rPr lang="ja-JP" altLang="en-US"/>
              <a:t>結果と</a:t>
            </a:r>
            <a:r>
              <a:rPr kumimoji="1" lang="ja-JP" altLang="en-US"/>
              <a:t>考察</a:t>
            </a:r>
          </a:p>
        </p:txBody>
      </p:sp>
      <p:sp>
        <p:nvSpPr>
          <p:cNvPr id="3" name="コンテンツ プレースホルダー 2">
            <a:extLst>
              <a:ext uri="{FF2B5EF4-FFF2-40B4-BE49-F238E27FC236}">
                <a16:creationId xmlns:a16="http://schemas.microsoft.com/office/drawing/2014/main" id="{8655BFC9-397A-E005-A382-ECB0BEBE3B57}"/>
              </a:ext>
            </a:extLst>
          </p:cNvPr>
          <p:cNvSpPr>
            <a:spLocks noGrp="1"/>
          </p:cNvSpPr>
          <p:nvPr>
            <p:ph idx="1"/>
          </p:nvPr>
        </p:nvSpPr>
        <p:spPr>
          <a:xfrm>
            <a:off x="382145" y="1728000"/>
            <a:ext cx="8352000" cy="4734000"/>
          </a:xfrm>
        </p:spPr>
        <p:txBody>
          <a:bodyPr/>
          <a:lstStyle/>
          <a:p>
            <a:pPr>
              <a:buNone/>
            </a:pPr>
            <a:r>
              <a:rPr lang="ja-JP" altLang="en-US" sz="2400" b="1"/>
              <a:t>結果</a:t>
            </a:r>
            <a:endParaRPr lang="en-US" altLang="ja-JP" sz="2400" b="1" dirty="0"/>
          </a:p>
          <a:p>
            <a:pPr>
              <a:buNone/>
            </a:pPr>
            <a:r>
              <a:rPr lang="ja-JP" altLang="en-US" sz="2200"/>
              <a:t>・プログラムの進化に伴い</a:t>
            </a:r>
            <a:r>
              <a:rPr lang="en-US" altLang="ja-JP" sz="2200" dirty="0"/>
              <a:t>SBFL</a:t>
            </a:r>
            <a:r>
              <a:rPr lang="ja-JP" altLang="en-US" sz="2200"/>
              <a:t>適合性は向上</a:t>
            </a:r>
            <a:endParaRPr lang="en-US" altLang="ja-JP" sz="2200" dirty="0"/>
          </a:p>
          <a:p>
            <a:pPr>
              <a:buNone/>
            </a:pPr>
            <a:r>
              <a:rPr lang="ja-JP" altLang="en-US" sz="2200"/>
              <a:t>・プロダクトコードよりもテストコードが影響を与えやすい</a:t>
            </a:r>
            <a:endParaRPr lang="en-US" altLang="ja-JP" sz="2200" dirty="0"/>
          </a:p>
          <a:p>
            <a:pPr>
              <a:buNone/>
            </a:pPr>
            <a:r>
              <a:rPr lang="ja-JP" altLang="en-US" sz="2200"/>
              <a:t>・メソッドやテストケースの追加が影響を与えやすい</a:t>
            </a:r>
            <a:br>
              <a:rPr lang="en-US" altLang="ja-JP" sz="2400" dirty="0"/>
            </a:br>
            <a:endParaRPr lang="en-US" altLang="ja-JP" sz="2400" dirty="0"/>
          </a:p>
          <a:p>
            <a:pPr>
              <a:buNone/>
            </a:pPr>
            <a:r>
              <a:rPr lang="ja-JP" altLang="en-US" sz="2400" b="1"/>
              <a:t>考察</a:t>
            </a:r>
            <a:endParaRPr lang="en-US" altLang="ja-JP" sz="2400" b="1" dirty="0"/>
          </a:p>
          <a:p>
            <a:pPr>
              <a:buNone/>
            </a:pPr>
            <a:r>
              <a:rPr lang="ja-JP" altLang="en-US" sz="2200"/>
              <a:t>・</a:t>
            </a:r>
            <a:r>
              <a:rPr lang="en-US" altLang="ja-JP" sz="2200" dirty="0"/>
              <a:t>SBFL</a:t>
            </a:r>
            <a:r>
              <a:rPr lang="ja-JP" altLang="en-US" sz="2200"/>
              <a:t>適合性はメソッド数やテストケース数に依存</a:t>
            </a:r>
            <a:endParaRPr lang="en-US" altLang="ja-JP" sz="2200" dirty="0"/>
          </a:p>
          <a:p>
            <a:pPr>
              <a:buNone/>
            </a:pPr>
            <a:r>
              <a:rPr lang="ja-JP" altLang="en-US" sz="2200" b="1"/>
              <a:t>　</a:t>
            </a:r>
            <a:r>
              <a:rPr lang="en-US" altLang="ja-JP" sz="2200" b="1" dirty="0"/>
              <a:t> </a:t>
            </a:r>
            <a:r>
              <a:rPr lang="en-US" altLang="ja-JP" sz="2200" dirty="0"/>
              <a:t>…</a:t>
            </a:r>
            <a:r>
              <a:rPr lang="ja-JP" altLang="en-US" sz="2200"/>
              <a:t>メソッドやテストケースの追加は</a:t>
            </a:r>
            <a:br>
              <a:rPr lang="en-US" altLang="ja-JP" sz="2200" dirty="0"/>
            </a:br>
            <a:r>
              <a:rPr lang="ja-JP" altLang="en-US" sz="2200"/>
              <a:t>　　実行経路情報を変化させるため</a:t>
            </a:r>
            <a:endParaRPr lang="en-US" altLang="ja-JP" sz="2200" dirty="0"/>
          </a:p>
          <a:p>
            <a:pPr>
              <a:buNone/>
            </a:pPr>
            <a:r>
              <a:rPr lang="ja-JP" altLang="en-US" sz="2200"/>
              <a:t>・テストコードによる検証を意識したソフトウェア開発が重要</a:t>
            </a:r>
            <a:br>
              <a:rPr lang="en-US" altLang="ja-JP" sz="2200" b="1" dirty="0"/>
            </a:br>
            <a:endParaRPr lang="en-US" altLang="ja-JP" sz="2200" b="1" dirty="0"/>
          </a:p>
          <a:p>
            <a:pPr>
              <a:buNone/>
            </a:pPr>
            <a:endParaRPr lang="en-US" altLang="ja-JP" sz="2200" b="1" dirty="0"/>
          </a:p>
        </p:txBody>
      </p:sp>
      <p:sp>
        <p:nvSpPr>
          <p:cNvPr id="4" name="スライド番号プレースホルダー 3">
            <a:extLst>
              <a:ext uri="{FF2B5EF4-FFF2-40B4-BE49-F238E27FC236}">
                <a16:creationId xmlns:a16="http://schemas.microsoft.com/office/drawing/2014/main" id="{50E2546C-1495-A259-9937-80DDE8F23C4A}"/>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a:p>
        </p:txBody>
      </p:sp>
    </p:spTree>
    <p:extLst>
      <p:ext uri="{BB962C8B-B14F-4D97-AF65-F5344CB8AC3E}">
        <p14:creationId xmlns:p14="http://schemas.microsoft.com/office/powerpoint/2010/main" val="3126281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E5507-5FC5-EF0C-25AC-488BAD4B074F}"/>
              </a:ext>
            </a:extLst>
          </p:cNvPr>
          <p:cNvSpPr>
            <a:spLocks noGrp="1"/>
          </p:cNvSpPr>
          <p:nvPr>
            <p:ph type="title"/>
          </p:nvPr>
        </p:nvSpPr>
        <p:spPr/>
        <p:txBody>
          <a:bodyPr/>
          <a:lstStyle/>
          <a:p>
            <a:r>
              <a:rPr kumimoji="1" lang="ja-JP" altLang="en-US"/>
              <a:t>まとめと今後の展望</a:t>
            </a:r>
          </a:p>
        </p:txBody>
      </p:sp>
      <p:sp>
        <p:nvSpPr>
          <p:cNvPr id="3" name="コンテンツ プレースホルダー 2">
            <a:extLst>
              <a:ext uri="{FF2B5EF4-FFF2-40B4-BE49-F238E27FC236}">
                <a16:creationId xmlns:a16="http://schemas.microsoft.com/office/drawing/2014/main" id="{E1C2333C-9DB8-24E8-8C46-7743B4967951}"/>
              </a:ext>
            </a:extLst>
          </p:cNvPr>
          <p:cNvSpPr>
            <a:spLocks noGrp="1"/>
          </p:cNvSpPr>
          <p:nvPr>
            <p:ph idx="1"/>
          </p:nvPr>
        </p:nvSpPr>
        <p:spPr/>
        <p:txBody>
          <a:bodyPr/>
          <a:lstStyle/>
          <a:p>
            <a:pPr>
              <a:buNone/>
            </a:pPr>
            <a:r>
              <a:rPr lang="ja-JP" altLang="en-US" sz="2400" b="1"/>
              <a:t>まとめ</a:t>
            </a:r>
            <a:endParaRPr lang="en-US" altLang="ja-JP" sz="2400" b="1" dirty="0"/>
          </a:p>
          <a:p>
            <a:pPr>
              <a:buNone/>
            </a:pPr>
            <a:r>
              <a:rPr lang="ja-JP" altLang="en-US" sz="2300"/>
              <a:t>・ソフトウェアの進化に伴う</a:t>
            </a:r>
            <a:r>
              <a:rPr lang="en-US" altLang="ja-JP" sz="2300" dirty="0"/>
              <a:t>SBFL</a:t>
            </a:r>
            <a:r>
              <a:rPr lang="ja-JP" altLang="en-US" sz="2300"/>
              <a:t>スコアの変遷を調査</a:t>
            </a:r>
            <a:endParaRPr lang="en-US" altLang="ja-JP" sz="2300" dirty="0"/>
          </a:p>
          <a:p>
            <a:r>
              <a:rPr lang="ja-JP" altLang="en-US" sz="2300"/>
              <a:t>・</a:t>
            </a:r>
            <a:r>
              <a:rPr lang="en-US" altLang="ja-JP" sz="2300" dirty="0"/>
              <a:t>SBFL</a:t>
            </a:r>
            <a:r>
              <a:rPr lang="ja-JP" altLang="en-US" sz="2300"/>
              <a:t>スコアは上昇する傾向が見られた</a:t>
            </a:r>
            <a:endParaRPr lang="en-US" altLang="ja-JP" sz="2300" dirty="0"/>
          </a:p>
          <a:p>
            <a:r>
              <a:rPr lang="ja-JP" altLang="en-US" sz="2300"/>
              <a:t>・メソッドやテストケースの追加が影響を与えやすい</a:t>
            </a:r>
            <a:endParaRPr lang="en-US" altLang="ja-JP" sz="2300" dirty="0"/>
          </a:p>
          <a:p>
            <a:endParaRPr lang="en-US" altLang="ja-JP" sz="2400" dirty="0"/>
          </a:p>
          <a:p>
            <a:r>
              <a:rPr lang="ja-JP" altLang="en-US" sz="2400" b="1"/>
              <a:t>今後の展望</a:t>
            </a:r>
            <a:endParaRPr lang="en-US" altLang="ja-JP" sz="2400" b="1" dirty="0"/>
          </a:p>
          <a:p>
            <a:r>
              <a:rPr lang="ja-JP" altLang="en-US" sz="2300"/>
              <a:t>・計測対象プログラムの追加</a:t>
            </a:r>
            <a:endParaRPr kumimoji="1" lang="en-US" altLang="ja-JP" sz="2300" dirty="0"/>
          </a:p>
          <a:p>
            <a:pPr>
              <a:buNone/>
            </a:pPr>
            <a:r>
              <a:rPr kumimoji="1" lang="ja-JP" altLang="en-US" sz="2300"/>
              <a:t>・メソッド数</a:t>
            </a:r>
            <a:r>
              <a:rPr lang="ja-JP" altLang="en-US" sz="2300"/>
              <a:t>やテストケース数</a:t>
            </a:r>
            <a:r>
              <a:rPr kumimoji="1" lang="ja-JP" altLang="en-US" sz="2300"/>
              <a:t>と</a:t>
            </a:r>
            <a:r>
              <a:rPr kumimoji="1" lang="en-US" altLang="ja-JP" sz="2300" dirty="0"/>
              <a:t>SBFL</a:t>
            </a:r>
            <a:r>
              <a:rPr lang="ja-JP" altLang="en-US" sz="2300"/>
              <a:t>適合性の関係性調査</a:t>
            </a:r>
            <a:endParaRPr kumimoji="1" lang="en-US" altLang="ja-JP" sz="2300" dirty="0"/>
          </a:p>
          <a:p>
            <a:pPr>
              <a:buNone/>
            </a:pPr>
            <a:endParaRPr kumimoji="1" lang="ja-JP" altLang="en-US" sz="2400"/>
          </a:p>
        </p:txBody>
      </p:sp>
      <p:sp>
        <p:nvSpPr>
          <p:cNvPr id="4" name="スライド番号プレースホルダー 3">
            <a:extLst>
              <a:ext uri="{FF2B5EF4-FFF2-40B4-BE49-F238E27FC236}">
                <a16:creationId xmlns:a16="http://schemas.microsoft.com/office/drawing/2014/main" id="{7A65C6B0-FED7-A372-1CD0-38BF0998DA67}"/>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a:p>
        </p:txBody>
      </p:sp>
    </p:spTree>
    <p:extLst>
      <p:ext uri="{BB962C8B-B14F-4D97-AF65-F5344CB8AC3E}">
        <p14:creationId xmlns:p14="http://schemas.microsoft.com/office/powerpoint/2010/main" val="306511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A0C01-F86C-8D8A-97E3-2EF4DE712AF6}"/>
              </a:ext>
            </a:extLst>
          </p:cNvPr>
          <p:cNvSpPr>
            <a:spLocks noGrp="1"/>
          </p:cNvSpPr>
          <p:nvPr>
            <p:ph type="title"/>
          </p:nvPr>
        </p:nvSpPr>
        <p:spPr/>
        <p:txBody>
          <a:bodyPr/>
          <a:lstStyle/>
          <a:p>
            <a:r>
              <a:rPr kumimoji="1" lang="ja-JP" altLang="en-US"/>
              <a:t>補足：</a:t>
            </a:r>
            <a:r>
              <a:rPr kumimoji="1" lang="en-US" altLang="ja-JP" dirty="0"/>
              <a:t>SBFL</a:t>
            </a:r>
            <a:r>
              <a:rPr kumimoji="1" lang="ja-JP" altLang="en-US"/>
              <a:t>スコアの変遷の取得</a:t>
            </a:r>
          </a:p>
        </p:txBody>
      </p:sp>
      <p:sp>
        <p:nvSpPr>
          <p:cNvPr id="4" name="スライド番号プレースホルダー 3">
            <a:extLst>
              <a:ext uri="{FF2B5EF4-FFF2-40B4-BE49-F238E27FC236}">
                <a16:creationId xmlns:a16="http://schemas.microsoft.com/office/drawing/2014/main" id="{DAE74E35-806C-27A6-F7B9-E5541D909E41}"/>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a:p>
        </p:txBody>
      </p:sp>
      <p:pic>
        <p:nvPicPr>
          <p:cNvPr id="70" name="コンテンツ プレースホルダー 69" descr="ダイアグラム&#10;&#10;自動的に生成された説明">
            <a:extLst>
              <a:ext uri="{FF2B5EF4-FFF2-40B4-BE49-F238E27FC236}">
                <a16:creationId xmlns:a16="http://schemas.microsoft.com/office/drawing/2014/main" id="{1D775C1C-4BEB-44D5-81F5-7E710E2D4C40}"/>
              </a:ext>
            </a:extLst>
          </p:cNvPr>
          <p:cNvPicPr>
            <a:picLocks noGrp="1" noChangeAspect="1"/>
          </p:cNvPicPr>
          <p:nvPr>
            <p:ph idx="1"/>
          </p:nvPr>
        </p:nvPicPr>
        <p:blipFill>
          <a:blip r:embed="rId2"/>
          <a:stretch>
            <a:fillRect/>
          </a:stretch>
        </p:blipFill>
        <p:spPr>
          <a:xfrm>
            <a:off x="1773716" y="1409825"/>
            <a:ext cx="5264264" cy="5052889"/>
          </a:xfrm>
        </p:spPr>
      </p:pic>
    </p:spTree>
    <p:extLst>
      <p:ext uri="{BB962C8B-B14F-4D97-AF65-F5344CB8AC3E}">
        <p14:creationId xmlns:p14="http://schemas.microsoft.com/office/powerpoint/2010/main" val="68923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3406-3C26-B613-B45B-6478445E05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FAF4B1-C13D-DE9A-8297-C83542DED198}"/>
              </a:ext>
            </a:extLst>
          </p:cNvPr>
          <p:cNvSpPr>
            <a:spLocks noGrp="1"/>
          </p:cNvSpPr>
          <p:nvPr>
            <p:ph type="title"/>
          </p:nvPr>
        </p:nvSpPr>
        <p:spPr/>
        <p:txBody>
          <a:bodyPr/>
          <a:lstStyle/>
          <a:p>
            <a:r>
              <a:rPr kumimoji="1" lang="ja-JP" altLang="en-US"/>
              <a:t>補足：同時変更の際の処理</a:t>
            </a:r>
          </a:p>
        </p:txBody>
      </p:sp>
      <p:sp>
        <p:nvSpPr>
          <p:cNvPr id="4" name="スライド番号プレースホルダー 3">
            <a:extLst>
              <a:ext uri="{FF2B5EF4-FFF2-40B4-BE49-F238E27FC236}">
                <a16:creationId xmlns:a16="http://schemas.microsoft.com/office/drawing/2014/main" id="{2A63EFB4-53F2-7C31-F430-6EE077526754}"/>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a:p>
        </p:txBody>
      </p:sp>
      <p:pic>
        <p:nvPicPr>
          <p:cNvPr id="10" name="コンテンツ プレースホルダー 9">
            <a:extLst>
              <a:ext uri="{FF2B5EF4-FFF2-40B4-BE49-F238E27FC236}">
                <a16:creationId xmlns:a16="http://schemas.microsoft.com/office/drawing/2014/main" id="{958B3E31-FD4D-4ECB-EDE3-F035006B1BDB}"/>
              </a:ext>
            </a:extLst>
          </p:cNvPr>
          <p:cNvPicPr>
            <a:picLocks noGrp="1" noChangeAspect="1"/>
          </p:cNvPicPr>
          <p:nvPr>
            <p:ph idx="1"/>
          </p:nvPr>
        </p:nvPicPr>
        <p:blipFill>
          <a:blip r:embed="rId2"/>
          <a:stretch>
            <a:fillRect/>
          </a:stretch>
        </p:blipFill>
        <p:spPr>
          <a:xfrm>
            <a:off x="1640737" y="1446142"/>
            <a:ext cx="6468136" cy="5015857"/>
          </a:xfrm>
        </p:spPr>
      </p:pic>
    </p:spTree>
    <p:extLst>
      <p:ext uri="{BB962C8B-B14F-4D97-AF65-F5344CB8AC3E}">
        <p14:creationId xmlns:p14="http://schemas.microsoft.com/office/powerpoint/2010/main" val="2161663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DE83BB-2FD7-B96C-74C7-00B3A90144A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23E668-B607-CEF2-760F-57D78A531109}"/>
              </a:ext>
            </a:extLst>
          </p:cNvPr>
          <p:cNvSpPr>
            <a:spLocks noGrp="1"/>
          </p:cNvSpPr>
          <p:nvPr>
            <p:ph type="title"/>
          </p:nvPr>
        </p:nvSpPr>
        <p:spPr/>
        <p:txBody>
          <a:bodyPr/>
          <a:lstStyle/>
          <a:p>
            <a:r>
              <a:rPr kumimoji="1" lang="ja-JP" altLang="en-US"/>
              <a:t>研究背景</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A5FE3BD6-2C51-077B-9B95-98463ED9C75E}"/>
              </a:ext>
            </a:extLst>
          </p:cNvPr>
          <p:cNvSpPr>
            <a:spLocks noGrp="1"/>
          </p:cNvSpPr>
          <p:nvPr>
            <p:ph idx="1"/>
          </p:nvPr>
        </p:nvSpPr>
        <p:spPr/>
        <p:txBody>
          <a:bodyPr/>
          <a:lstStyle/>
          <a:p>
            <a:pPr>
              <a:buNone/>
            </a:pPr>
            <a:r>
              <a:rPr lang="en-US" altLang="ja-JP" b="1" dirty="0"/>
              <a:t>SBFL</a:t>
            </a:r>
            <a:r>
              <a:rPr lang="ja-JP" altLang="en-US" b="1"/>
              <a:t>適合性</a:t>
            </a:r>
            <a:endParaRPr lang="en-US" altLang="ja-JP" b="1" dirty="0"/>
          </a:p>
          <a:p>
            <a:pPr>
              <a:buNone/>
            </a:pPr>
            <a:r>
              <a:rPr lang="ja-JP" altLang="en-US" b="1"/>
              <a:t>　・</a:t>
            </a:r>
            <a:r>
              <a:rPr lang="ja-JP" altLang="en-US" sz="2800"/>
              <a:t>デバッグ作業を支援する指標の一つ</a:t>
            </a:r>
            <a:endParaRPr lang="en-US" altLang="ja-JP" b="1" dirty="0"/>
          </a:p>
          <a:p>
            <a:pPr>
              <a:buNone/>
            </a:pPr>
            <a:r>
              <a:rPr lang="ja-JP" altLang="en-US" b="1"/>
              <a:t>　・</a:t>
            </a:r>
            <a:r>
              <a:rPr lang="ja-JP" altLang="en-US"/>
              <a:t>対象プログラムにおいて欠陥限局が</a:t>
            </a:r>
            <a:endParaRPr lang="en-US" altLang="ja-JP" dirty="0"/>
          </a:p>
          <a:p>
            <a:pPr>
              <a:buNone/>
            </a:pPr>
            <a:r>
              <a:rPr lang="ja-JP" altLang="en-US"/>
              <a:t>　　どのくらいうまく働くかを表す</a:t>
            </a:r>
            <a:endParaRPr lang="en-US" altLang="ja-JP" dirty="0"/>
          </a:p>
          <a:p>
            <a:pPr>
              <a:buNone/>
            </a:pPr>
            <a:r>
              <a:rPr kumimoji="1" lang="ja-JP" altLang="en-US"/>
              <a:t>　</a:t>
            </a:r>
            <a:endParaRPr kumimoji="1" lang="en-US" altLang="ja-JP" dirty="0"/>
          </a:p>
          <a:p>
            <a:r>
              <a:rPr lang="ja-JP" altLang="en-US"/>
              <a:t>　</a:t>
            </a:r>
            <a:r>
              <a:rPr lang="en-US" altLang="ja-JP" u="sng" dirty="0"/>
              <a:t>SBFL(Spectrum-Based Fault Localization)</a:t>
            </a:r>
            <a:r>
              <a:rPr lang="en-US" altLang="ja-JP" dirty="0"/>
              <a:t>…</a:t>
            </a:r>
            <a:br>
              <a:rPr lang="en-US" altLang="ja-JP" dirty="0"/>
            </a:br>
            <a:r>
              <a:rPr lang="ja-JP" altLang="en-US"/>
              <a:t>　・</a:t>
            </a:r>
            <a:r>
              <a:rPr lang="ja-JP" altLang="en-US" sz="2400"/>
              <a:t>欠陥限局技術の</a:t>
            </a:r>
            <a:r>
              <a:rPr lang="en-US" altLang="ja-JP" sz="2400" dirty="0"/>
              <a:t>1</a:t>
            </a:r>
            <a:r>
              <a:rPr lang="ja-JP" altLang="en-US" sz="2400"/>
              <a:t>つ</a:t>
            </a:r>
            <a:endParaRPr lang="en-US" altLang="ja-JP" sz="2400" dirty="0"/>
          </a:p>
          <a:p>
            <a:r>
              <a:rPr lang="ja-JP" altLang="en-US" sz="2400"/>
              <a:t>　・テストケースごとの成否とどの文が実行されたか</a:t>
            </a:r>
            <a:endParaRPr lang="en-US" altLang="ja-JP" sz="2400" dirty="0"/>
          </a:p>
          <a:p>
            <a:r>
              <a:rPr lang="ja-JP" altLang="en-US" sz="2400"/>
              <a:t>　　という情報をもとに欠陥を含む文を推測する</a:t>
            </a:r>
            <a:endParaRPr lang="en-US" altLang="ja-JP" sz="2400" dirty="0"/>
          </a:p>
          <a:p>
            <a:pPr>
              <a:buNone/>
            </a:pPr>
            <a:endParaRPr kumimoji="1" lang="ja-JP" altLang="en-US"/>
          </a:p>
        </p:txBody>
      </p:sp>
      <p:sp>
        <p:nvSpPr>
          <p:cNvPr id="4" name="スライド番号プレースホルダー 3">
            <a:extLst>
              <a:ext uri="{FF2B5EF4-FFF2-40B4-BE49-F238E27FC236}">
                <a16:creationId xmlns:a16="http://schemas.microsoft.com/office/drawing/2014/main" id="{EB22C3DA-C071-8599-22B7-B6D707709433}"/>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a:p>
        </p:txBody>
      </p:sp>
    </p:spTree>
    <p:extLst>
      <p:ext uri="{BB962C8B-B14F-4D97-AF65-F5344CB8AC3E}">
        <p14:creationId xmlns:p14="http://schemas.microsoft.com/office/powerpoint/2010/main" val="337321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E46645-3D45-C4A8-378E-AE6BDB7E33C6}"/>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DD66BE1-D5D0-3132-06C3-F25A2B23F7DC}"/>
              </a:ext>
            </a:extLst>
          </p:cNvPr>
          <p:cNvSpPr txBox="1"/>
          <p:nvPr/>
        </p:nvSpPr>
        <p:spPr>
          <a:xfrm>
            <a:off x="290671" y="1548121"/>
            <a:ext cx="8177467" cy="461665"/>
          </a:xfrm>
          <a:prstGeom prst="rect">
            <a:avLst/>
          </a:prstGeom>
          <a:noFill/>
        </p:spPr>
        <p:txBody>
          <a:bodyPr wrap="square" rtlCol="0">
            <a:spAutoFit/>
          </a:bodyPr>
          <a:lstStyle/>
          <a:p>
            <a:r>
              <a:rPr lang="en-US" altLang="ja-JP" sz="2400" dirty="0"/>
              <a:t>(Ⅲ):</a:t>
            </a:r>
            <a:r>
              <a:rPr lang="ja-JP" altLang="en-US" sz="2400"/>
              <a:t> </a:t>
            </a:r>
            <a:r>
              <a:rPr kumimoji="1" lang="ja-JP" altLang="en-US" sz="2400"/>
              <a:t>変化量を変更内容ごとに分類</a:t>
            </a:r>
          </a:p>
        </p:txBody>
      </p:sp>
      <p:pic>
        <p:nvPicPr>
          <p:cNvPr id="25" name="コンテンツ プレースホルダー 24" descr="グラフィカル ユーザー インターフェイス&#10;&#10;低い精度で自動的に生成された説明">
            <a:extLst>
              <a:ext uri="{FF2B5EF4-FFF2-40B4-BE49-F238E27FC236}">
                <a16:creationId xmlns:a16="http://schemas.microsoft.com/office/drawing/2014/main" id="{19008EB2-54F3-A4EB-782E-2367054AC6F9}"/>
              </a:ext>
            </a:extLst>
          </p:cNvPr>
          <p:cNvPicPr>
            <a:picLocks noGrp="1" noChangeAspect="1"/>
          </p:cNvPicPr>
          <p:nvPr>
            <p:ph idx="1"/>
          </p:nvPr>
        </p:nvPicPr>
        <p:blipFill>
          <a:blip r:embed="rId3"/>
          <a:stretch>
            <a:fillRect/>
          </a:stretch>
        </p:blipFill>
        <p:spPr>
          <a:xfrm>
            <a:off x="552933" y="2093974"/>
            <a:ext cx="8020534" cy="4095410"/>
          </a:xfrm>
        </p:spPr>
      </p:pic>
      <p:sp>
        <p:nvSpPr>
          <p:cNvPr id="28" name="角丸四角形吹き出し 27">
            <a:extLst>
              <a:ext uri="{FF2B5EF4-FFF2-40B4-BE49-F238E27FC236}">
                <a16:creationId xmlns:a16="http://schemas.microsoft.com/office/drawing/2014/main" id="{3BF2CE94-51D2-54D9-9BD1-30E0B633ED13}"/>
              </a:ext>
            </a:extLst>
          </p:cNvPr>
          <p:cNvSpPr/>
          <p:nvPr/>
        </p:nvSpPr>
        <p:spPr>
          <a:xfrm>
            <a:off x="6446217" y="2369805"/>
            <a:ext cx="2021921" cy="540000"/>
          </a:xfrm>
          <a:prstGeom prst="wedgeRoundRectCallout">
            <a:avLst>
              <a:gd name="adj1" fmla="val -48249"/>
              <a:gd name="adj2" fmla="val 112079"/>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低下させやすい</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9" name="角丸四角形吹き出し 28">
            <a:extLst>
              <a:ext uri="{FF2B5EF4-FFF2-40B4-BE49-F238E27FC236}">
                <a16:creationId xmlns:a16="http://schemas.microsoft.com/office/drawing/2014/main" id="{C00B540F-4B39-E946-7EE9-7951E2A3A187}"/>
              </a:ext>
            </a:extLst>
          </p:cNvPr>
          <p:cNvSpPr/>
          <p:nvPr/>
        </p:nvSpPr>
        <p:spPr>
          <a:xfrm>
            <a:off x="3802408" y="4284744"/>
            <a:ext cx="2021921" cy="540000"/>
          </a:xfrm>
          <a:prstGeom prst="wedgeRoundRectCallout">
            <a:avLst>
              <a:gd name="adj1" fmla="val 53998"/>
              <a:gd name="adj2" fmla="val -94066"/>
              <a:gd name="adj3" fmla="val 16667"/>
            </a:avLst>
          </a:prstGeom>
          <a:solidFill>
            <a:srgbClr val="FFFF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上昇させやすい</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31" name="直線コネクタ 30">
            <a:extLst>
              <a:ext uri="{FF2B5EF4-FFF2-40B4-BE49-F238E27FC236}">
                <a16:creationId xmlns:a16="http://schemas.microsoft.com/office/drawing/2014/main" id="{54E0F726-939C-9F53-8ABA-332742008B3C}"/>
              </a:ext>
            </a:extLst>
          </p:cNvPr>
          <p:cNvCxnSpPr>
            <a:cxnSpLocks/>
          </p:cNvCxnSpPr>
          <p:nvPr/>
        </p:nvCxnSpPr>
        <p:spPr>
          <a:xfrm>
            <a:off x="6163200" y="2829059"/>
            <a:ext cx="0" cy="208800"/>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3F155B84-B2C6-DC26-B75F-757E8EC2E852}"/>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a:p>
        </p:txBody>
      </p:sp>
      <p:cxnSp>
        <p:nvCxnSpPr>
          <p:cNvPr id="39" name="直線コネクタ 38">
            <a:extLst>
              <a:ext uri="{FF2B5EF4-FFF2-40B4-BE49-F238E27FC236}">
                <a16:creationId xmlns:a16="http://schemas.microsoft.com/office/drawing/2014/main" id="{BC655C8C-4BDE-5ED1-7517-364DE53DA2F3}"/>
              </a:ext>
            </a:extLst>
          </p:cNvPr>
          <p:cNvCxnSpPr>
            <a:cxnSpLocks/>
          </p:cNvCxnSpPr>
          <p:nvPr/>
        </p:nvCxnSpPr>
        <p:spPr>
          <a:xfrm>
            <a:off x="6164159" y="3502066"/>
            <a:ext cx="0" cy="244434"/>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723232A-872E-1E9B-D206-188DE2FF6494}"/>
              </a:ext>
            </a:extLst>
          </p:cNvPr>
          <p:cNvCxnSpPr>
            <a:cxnSpLocks/>
          </p:cNvCxnSpPr>
          <p:nvPr/>
        </p:nvCxnSpPr>
        <p:spPr>
          <a:xfrm>
            <a:off x="6164159" y="4210091"/>
            <a:ext cx="0" cy="501609"/>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2AE497E-4041-6AF8-B781-FAF7DC218AC0}"/>
              </a:ext>
            </a:extLst>
          </p:cNvPr>
          <p:cNvCxnSpPr>
            <a:cxnSpLocks/>
          </p:cNvCxnSpPr>
          <p:nvPr/>
        </p:nvCxnSpPr>
        <p:spPr>
          <a:xfrm flipH="1">
            <a:off x="6164159" y="5670550"/>
            <a:ext cx="1484" cy="215900"/>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6FBD369-22ED-563F-45CA-98E6EB6D0BC2}"/>
              </a:ext>
            </a:extLst>
          </p:cNvPr>
          <p:cNvCxnSpPr>
            <a:cxnSpLocks/>
          </p:cNvCxnSpPr>
          <p:nvPr/>
        </p:nvCxnSpPr>
        <p:spPr>
          <a:xfrm>
            <a:off x="6164159" y="4743491"/>
            <a:ext cx="0" cy="463509"/>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809F14A1-1F5F-ED10-A54A-C3EA10E6E04E}"/>
              </a:ext>
            </a:extLst>
          </p:cNvPr>
          <p:cNvCxnSpPr>
            <a:cxnSpLocks/>
          </p:cNvCxnSpPr>
          <p:nvPr/>
        </p:nvCxnSpPr>
        <p:spPr>
          <a:xfrm>
            <a:off x="6163200" y="3056400"/>
            <a:ext cx="0" cy="428400"/>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FCA761C7-9B05-7FC1-DC74-7835F95EEAEF}"/>
              </a:ext>
            </a:extLst>
          </p:cNvPr>
          <p:cNvSpPr txBox="1"/>
          <p:nvPr/>
        </p:nvSpPr>
        <p:spPr>
          <a:xfrm>
            <a:off x="5236052" y="6165850"/>
            <a:ext cx="2107568" cy="338554"/>
          </a:xfrm>
          <a:prstGeom prst="rect">
            <a:avLst/>
          </a:prstGeom>
          <a:noFill/>
        </p:spPr>
        <p:txBody>
          <a:bodyPr wrap="square" rtlCol="0">
            <a:spAutoFit/>
          </a:bodyPr>
          <a:lstStyle/>
          <a:p>
            <a:r>
              <a:rPr kumimoji="1" lang="en-US" altLang="ja-JP" sz="1600" b="1" dirty="0">
                <a:solidFill>
                  <a:schemeClr val="bg2">
                    <a:lumMod val="10000"/>
                  </a:schemeClr>
                </a:solidFill>
              </a:rPr>
              <a:t>SBFL</a:t>
            </a:r>
            <a:r>
              <a:rPr kumimoji="1" lang="ja-JP" altLang="en-US" sz="1600" b="1">
                <a:solidFill>
                  <a:schemeClr val="bg2">
                    <a:lumMod val="10000"/>
                  </a:schemeClr>
                </a:solidFill>
              </a:rPr>
              <a:t>スコア変化量</a:t>
            </a:r>
          </a:p>
        </p:txBody>
      </p:sp>
      <p:sp>
        <p:nvSpPr>
          <p:cNvPr id="70" name="タイトル 1">
            <a:extLst>
              <a:ext uri="{FF2B5EF4-FFF2-40B4-BE49-F238E27FC236}">
                <a16:creationId xmlns:a16="http://schemas.microsoft.com/office/drawing/2014/main" id="{5A875ED1-1199-98CC-530C-5050E5FBD88F}"/>
              </a:ext>
            </a:extLst>
          </p:cNvPr>
          <p:cNvSpPr>
            <a:spLocks noGrp="1"/>
          </p:cNvSpPr>
          <p:nvPr>
            <p:ph type="title"/>
          </p:nvPr>
        </p:nvSpPr>
        <p:spPr>
          <a:xfrm>
            <a:off x="88146" y="432001"/>
            <a:ext cx="8967708" cy="540000"/>
          </a:xfrm>
        </p:spPr>
        <p:txBody>
          <a:bodyPr/>
          <a:lstStyle/>
          <a:p>
            <a:r>
              <a:rPr lang="ja-JP" altLang="en-US"/>
              <a:t>調査</a:t>
            </a:r>
            <a:r>
              <a:rPr lang="en-US" altLang="ja-JP" dirty="0"/>
              <a:t>2:</a:t>
            </a:r>
            <a:r>
              <a:rPr lang="ja-JP" altLang="en-US"/>
              <a:t>プログラム変更と</a:t>
            </a:r>
            <a:r>
              <a:rPr lang="en-US" altLang="ja-JP" dirty="0"/>
              <a:t>SBFL</a:t>
            </a:r>
            <a:r>
              <a:rPr lang="ja-JP" altLang="en-US"/>
              <a:t>スコアの関係</a:t>
            </a:r>
            <a:r>
              <a:rPr lang="en-US" altLang="ja-JP" dirty="0"/>
              <a:t>(3/4)</a:t>
            </a:r>
            <a:endParaRPr kumimoji="1" lang="ja-JP" altLang="en-US"/>
          </a:p>
        </p:txBody>
      </p:sp>
    </p:spTree>
    <p:extLst>
      <p:ext uri="{BB962C8B-B14F-4D97-AF65-F5344CB8AC3E}">
        <p14:creationId xmlns:p14="http://schemas.microsoft.com/office/powerpoint/2010/main" val="29915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327D2-D46B-8387-4E7C-01BD62B49F2F}"/>
              </a:ext>
            </a:extLst>
          </p:cNvPr>
          <p:cNvSpPr>
            <a:spLocks noGrp="1"/>
          </p:cNvSpPr>
          <p:nvPr>
            <p:ph type="title"/>
          </p:nvPr>
        </p:nvSpPr>
        <p:spPr/>
        <p:txBody>
          <a:bodyPr/>
          <a:lstStyle/>
          <a:p>
            <a:r>
              <a:rPr kumimoji="1" lang="ja-JP" altLang="en-US"/>
              <a:t>研究の目的</a:t>
            </a:r>
          </a:p>
        </p:txBody>
      </p:sp>
      <p:sp>
        <p:nvSpPr>
          <p:cNvPr id="3" name="コンテンツ プレースホルダー 2">
            <a:extLst>
              <a:ext uri="{FF2B5EF4-FFF2-40B4-BE49-F238E27FC236}">
                <a16:creationId xmlns:a16="http://schemas.microsoft.com/office/drawing/2014/main" id="{1AB41E06-AA7A-54E5-476C-7F3AB210C2C0}"/>
              </a:ext>
            </a:extLst>
          </p:cNvPr>
          <p:cNvSpPr>
            <a:spLocks noGrp="1"/>
          </p:cNvSpPr>
          <p:nvPr>
            <p:ph idx="1"/>
          </p:nvPr>
        </p:nvSpPr>
        <p:spPr/>
        <p:txBody>
          <a:bodyPr/>
          <a:lstStyle/>
          <a:p>
            <a:r>
              <a:rPr lang="ja-JP" altLang="en-US"/>
              <a:t>　プログラムの変更による</a:t>
            </a:r>
            <a:r>
              <a:rPr lang="en-US" altLang="ja-JP" dirty="0"/>
              <a:t>SBFL</a:t>
            </a:r>
            <a:r>
              <a:rPr lang="ja-JP" altLang="en-US"/>
              <a:t>適合性の</a:t>
            </a:r>
            <a:br>
              <a:rPr lang="en-US" altLang="ja-JP" dirty="0"/>
            </a:br>
            <a:r>
              <a:rPr lang="ja-JP" altLang="en-US" dirty="0"/>
              <a:t>　</a:t>
            </a:r>
            <a:r>
              <a:rPr lang="ja-JP" altLang="en-US"/>
              <a:t>変化を知る</a:t>
            </a:r>
            <a:endParaRPr lang="en-US" altLang="ja-JP" dirty="0"/>
          </a:p>
          <a:p>
            <a:endParaRPr lang="en-US" altLang="ja-JP" dirty="0"/>
          </a:p>
          <a:p>
            <a:r>
              <a:rPr lang="ja-JP" altLang="en-US"/>
              <a:t>→</a:t>
            </a:r>
            <a:r>
              <a:rPr lang="en-US" altLang="ja-JP" dirty="0"/>
              <a:t> </a:t>
            </a:r>
            <a:r>
              <a:rPr lang="ja-JP" altLang="en-US"/>
              <a:t>欠陥限局がよりうまく働く</a:t>
            </a:r>
            <a:br>
              <a:rPr lang="en-US" altLang="ja-JP" dirty="0"/>
            </a:br>
            <a:r>
              <a:rPr lang="ja-JP" altLang="en-US"/>
              <a:t>　</a:t>
            </a:r>
            <a:r>
              <a:rPr lang="en-US" altLang="ja-JP" dirty="0"/>
              <a:t> </a:t>
            </a:r>
            <a:r>
              <a:rPr lang="ja-JP" altLang="en-US"/>
              <a:t>コーディングの知見を得られる</a:t>
            </a:r>
            <a:endParaRPr lang="en-US" altLang="ja-JP" dirty="0"/>
          </a:p>
          <a:p>
            <a:endParaRPr lang="en-US" altLang="ja-JP" dirty="0"/>
          </a:p>
          <a:p>
            <a:r>
              <a:rPr lang="ja-JP" altLang="en-US"/>
              <a:t>→</a:t>
            </a:r>
            <a:r>
              <a:rPr lang="en-US" altLang="ja-JP" dirty="0"/>
              <a:t> </a:t>
            </a:r>
            <a:r>
              <a:rPr lang="ja-JP" altLang="en-US"/>
              <a:t>バグの少ないシステムの開発</a:t>
            </a:r>
            <a:r>
              <a:rPr lang="en-US" altLang="ja-JP" dirty="0"/>
              <a:t>,</a:t>
            </a:r>
            <a:br>
              <a:rPr lang="en-US" altLang="ja-JP" dirty="0"/>
            </a:br>
            <a:r>
              <a:rPr lang="ja-JP" altLang="en-US"/>
              <a:t>　</a:t>
            </a:r>
            <a:r>
              <a:rPr lang="en-US" altLang="ja-JP" dirty="0"/>
              <a:t> </a:t>
            </a:r>
            <a:r>
              <a:rPr lang="ja-JP" altLang="en-US"/>
              <a:t>ソフトウェア品質の向上</a:t>
            </a:r>
            <a:endParaRPr lang="en-US" altLang="ja-JP" dirty="0"/>
          </a:p>
        </p:txBody>
      </p:sp>
      <p:sp>
        <p:nvSpPr>
          <p:cNvPr id="4" name="スライド番号プレースホルダー 3">
            <a:extLst>
              <a:ext uri="{FF2B5EF4-FFF2-40B4-BE49-F238E27FC236}">
                <a16:creationId xmlns:a16="http://schemas.microsoft.com/office/drawing/2014/main" id="{09AFB01E-918D-D221-BD1A-E8258E0A4364}"/>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a:p>
        </p:txBody>
      </p:sp>
    </p:spTree>
    <p:extLst>
      <p:ext uri="{BB962C8B-B14F-4D97-AF65-F5344CB8AC3E}">
        <p14:creationId xmlns:p14="http://schemas.microsoft.com/office/powerpoint/2010/main" val="196166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479CE-AE24-2D15-8D4B-4D51276ACB7E}"/>
              </a:ext>
            </a:extLst>
          </p:cNvPr>
          <p:cNvSpPr>
            <a:spLocks noGrp="1"/>
          </p:cNvSpPr>
          <p:nvPr>
            <p:ph type="title"/>
          </p:nvPr>
        </p:nvSpPr>
        <p:spPr/>
        <p:txBody>
          <a:bodyPr/>
          <a:lstStyle/>
          <a:p>
            <a:r>
              <a:rPr kumimoji="1" lang="en-US" altLang="ja-JP" dirty="0"/>
              <a:t>SBFL</a:t>
            </a:r>
            <a:r>
              <a:rPr kumimoji="1" lang="ja-JP" altLang="en-US"/>
              <a:t>の例</a:t>
            </a:r>
          </a:p>
        </p:txBody>
      </p:sp>
      <p:sp>
        <p:nvSpPr>
          <p:cNvPr id="4" name="スライド番号プレースホルダー 3">
            <a:extLst>
              <a:ext uri="{FF2B5EF4-FFF2-40B4-BE49-F238E27FC236}">
                <a16:creationId xmlns:a16="http://schemas.microsoft.com/office/drawing/2014/main" id="{A9C282AF-B79C-A5B7-BA9A-1EF9E7D52DB3}"/>
              </a:ext>
            </a:extLst>
          </p:cNvPr>
          <p:cNvSpPr>
            <a:spLocks noGrp="1"/>
          </p:cNvSpPr>
          <p:nvPr>
            <p:ph type="sldNum" sz="quarter" idx="12"/>
          </p:nvPr>
        </p:nvSpPr>
        <p:spPr/>
        <p:txBody>
          <a:bodyPr/>
          <a:lstStyle/>
          <a:p>
            <a:fld id="{B16735D3-C9E7-F649-AF37-A9D08763696D}" type="slidenum">
              <a:rPr lang="ja-JP" altLang="en-US" smtClean="0"/>
              <a:pPr/>
              <a:t>2</a:t>
            </a:fld>
            <a:endParaRPr lang="ja-JP" altLang="en-US"/>
          </a:p>
        </p:txBody>
      </p:sp>
      <p:sp>
        <p:nvSpPr>
          <p:cNvPr id="5" name="テキスト ボックス 4">
            <a:extLst>
              <a:ext uri="{FF2B5EF4-FFF2-40B4-BE49-F238E27FC236}">
                <a16:creationId xmlns:a16="http://schemas.microsoft.com/office/drawing/2014/main" id="{5835369C-3447-FC71-3195-8CB77B6F3D77}"/>
              </a:ext>
            </a:extLst>
          </p:cNvPr>
          <p:cNvSpPr txBox="1"/>
          <p:nvPr/>
        </p:nvSpPr>
        <p:spPr>
          <a:xfrm>
            <a:off x="259864" y="2780520"/>
            <a:ext cx="4176000" cy="2351156"/>
          </a:xfrm>
          <a:prstGeom prst="rect">
            <a:avLst/>
          </a:prstGeom>
          <a:noFill/>
        </p:spPr>
        <p:txBody>
          <a:bodyPr wrap="square" rtlCol="0">
            <a:spAutoFit/>
          </a:bodyPr>
          <a:lstStyle/>
          <a:p>
            <a:pPr>
              <a:lnSpc>
                <a:spcPct val="150000"/>
              </a:lnSpc>
            </a:pPr>
            <a:r>
              <a:rPr kumimoji="1" lang="en-US" altLang="ja-JP" sz="2000" dirty="0">
                <a:latin typeface="Consolas" panose="020B0609020204030204" pitchFamily="49" charset="0"/>
                <a:cs typeface="Consolas" panose="020B0609020204030204" pitchFamily="49" charset="0"/>
              </a:rPr>
              <a:t>    if (0 &lt; a)</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return true;</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if (0 &lt;= b)</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return true;</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return false;</a:t>
            </a:r>
          </a:p>
        </p:txBody>
      </p:sp>
      <p:sp>
        <p:nvSpPr>
          <p:cNvPr id="6" name="正方形/長方形 5">
            <a:extLst>
              <a:ext uri="{FF2B5EF4-FFF2-40B4-BE49-F238E27FC236}">
                <a16:creationId xmlns:a16="http://schemas.microsoft.com/office/drawing/2014/main" id="{9C78DF3B-E0EA-F216-1EDE-8932E631D858}"/>
              </a:ext>
            </a:extLst>
          </p:cNvPr>
          <p:cNvSpPr/>
          <p:nvPr/>
        </p:nvSpPr>
        <p:spPr>
          <a:xfrm>
            <a:off x="574974" y="2391869"/>
            <a:ext cx="7892976" cy="27398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8" name="直線コネクタ 7">
            <a:extLst>
              <a:ext uri="{FF2B5EF4-FFF2-40B4-BE49-F238E27FC236}">
                <a16:creationId xmlns:a16="http://schemas.microsoft.com/office/drawing/2014/main" id="{79ED1B57-414E-23CD-FB4D-5490CF760FD7}"/>
              </a:ext>
            </a:extLst>
          </p:cNvPr>
          <p:cNvCxnSpPr>
            <a:cxnSpLocks/>
          </p:cNvCxnSpPr>
          <p:nvPr/>
        </p:nvCxnSpPr>
        <p:spPr>
          <a:xfrm>
            <a:off x="574973" y="2829141"/>
            <a:ext cx="7892978" cy="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EAEAF52-38C7-4673-3AA7-AAF74E4B6C46}"/>
              </a:ext>
            </a:extLst>
          </p:cNvPr>
          <p:cNvCxnSpPr>
            <a:cxnSpLocks/>
          </p:cNvCxnSpPr>
          <p:nvPr/>
        </p:nvCxnSpPr>
        <p:spPr>
          <a:xfrm>
            <a:off x="4291951" y="2391868"/>
            <a:ext cx="0" cy="3137253"/>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DEAF785-4D77-6D2E-8742-5FAA371297F0}"/>
              </a:ext>
            </a:extLst>
          </p:cNvPr>
          <p:cNvCxnSpPr>
            <a:cxnSpLocks/>
          </p:cNvCxnSpPr>
          <p:nvPr/>
        </p:nvCxnSpPr>
        <p:spPr>
          <a:xfrm>
            <a:off x="5745767" y="2384805"/>
            <a:ext cx="0" cy="3137253"/>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071B6FC-BF23-B541-4C33-271DD30B07B9}"/>
              </a:ext>
            </a:extLst>
          </p:cNvPr>
          <p:cNvCxnSpPr>
            <a:cxnSpLocks/>
          </p:cNvCxnSpPr>
          <p:nvPr/>
        </p:nvCxnSpPr>
        <p:spPr>
          <a:xfrm>
            <a:off x="5028888" y="2406935"/>
            <a:ext cx="0" cy="3137253"/>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2628ED2-6D22-A98D-296C-73D6DF192DFA}"/>
              </a:ext>
            </a:extLst>
          </p:cNvPr>
          <p:cNvCxnSpPr>
            <a:cxnSpLocks/>
          </p:cNvCxnSpPr>
          <p:nvPr/>
        </p:nvCxnSpPr>
        <p:spPr>
          <a:xfrm>
            <a:off x="6463242" y="2384804"/>
            <a:ext cx="0" cy="3137253"/>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2D9C20D-3A40-CEAF-5251-086AF3EE7BAC}"/>
              </a:ext>
            </a:extLst>
          </p:cNvPr>
          <p:cNvCxnSpPr>
            <a:cxnSpLocks/>
          </p:cNvCxnSpPr>
          <p:nvPr/>
        </p:nvCxnSpPr>
        <p:spPr>
          <a:xfrm>
            <a:off x="574973" y="3290634"/>
            <a:ext cx="7892978" cy="0"/>
          </a:xfrm>
          <a:prstGeom prst="line">
            <a:avLst/>
          </a:prstGeom>
          <a:ln w="28575">
            <a:solidFill>
              <a:schemeClr val="tx1">
                <a:alpha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2480E20-5F4A-E96B-C60F-2F86BE22589F}"/>
              </a:ext>
            </a:extLst>
          </p:cNvPr>
          <p:cNvCxnSpPr>
            <a:cxnSpLocks/>
          </p:cNvCxnSpPr>
          <p:nvPr/>
        </p:nvCxnSpPr>
        <p:spPr>
          <a:xfrm>
            <a:off x="574973" y="3773127"/>
            <a:ext cx="7892978" cy="0"/>
          </a:xfrm>
          <a:prstGeom prst="line">
            <a:avLst/>
          </a:prstGeom>
          <a:ln w="28575">
            <a:solidFill>
              <a:schemeClr val="tx1">
                <a:alpha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837B3EE-7742-A459-28A9-05C4A483DE5E}"/>
              </a:ext>
            </a:extLst>
          </p:cNvPr>
          <p:cNvCxnSpPr>
            <a:cxnSpLocks/>
          </p:cNvCxnSpPr>
          <p:nvPr/>
        </p:nvCxnSpPr>
        <p:spPr>
          <a:xfrm>
            <a:off x="574973" y="4221741"/>
            <a:ext cx="7892978" cy="0"/>
          </a:xfrm>
          <a:prstGeom prst="line">
            <a:avLst/>
          </a:prstGeom>
          <a:ln w="28575">
            <a:solidFill>
              <a:schemeClr val="tx1">
                <a:alpha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036F335-FA65-6F0D-11D0-FBCA009A77AC}"/>
              </a:ext>
            </a:extLst>
          </p:cNvPr>
          <p:cNvCxnSpPr>
            <a:cxnSpLocks/>
          </p:cNvCxnSpPr>
          <p:nvPr/>
        </p:nvCxnSpPr>
        <p:spPr>
          <a:xfrm>
            <a:off x="574973" y="4670355"/>
            <a:ext cx="7892978" cy="0"/>
          </a:xfrm>
          <a:prstGeom prst="line">
            <a:avLst/>
          </a:prstGeom>
          <a:ln w="28575">
            <a:solidFill>
              <a:schemeClr val="tx1">
                <a:alpha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734748B-CF24-B6DA-91B3-D01F2DAA056C}"/>
              </a:ext>
            </a:extLst>
          </p:cNvPr>
          <p:cNvSpPr txBox="1"/>
          <p:nvPr/>
        </p:nvSpPr>
        <p:spPr>
          <a:xfrm>
            <a:off x="4381721" y="2434740"/>
            <a:ext cx="602061" cy="369332"/>
          </a:xfrm>
          <a:prstGeom prst="rect">
            <a:avLst/>
          </a:prstGeom>
          <a:noFill/>
        </p:spPr>
        <p:txBody>
          <a:bodyPr wrap="square" rtlCol="0">
            <a:spAutoFit/>
          </a:bodyPr>
          <a:lstStyle/>
          <a:p>
            <a:pPr algn="ctr"/>
            <a:r>
              <a:rPr kumimoji="1" lang="en-US" altLang="ja-JP" b="1" dirty="0"/>
              <a:t>TC1</a:t>
            </a:r>
            <a:endParaRPr kumimoji="1" lang="ja-JP" altLang="en-US" b="1"/>
          </a:p>
        </p:txBody>
      </p:sp>
      <p:sp>
        <p:nvSpPr>
          <p:cNvPr id="27" name="テキスト ボックス 26">
            <a:extLst>
              <a:ext uri="{FF2B5EF4-FFF2-40B4-BE49-F238E27FC236}">
                <a16:creationId xmlns:a16="http://schemas.microsoft.com/office/drawing/2014/main" id="{EC5FBBB0-0100-3878-14A0-4DD7D04ACEEA}"/>
              </a:ext>
            </a:extLst>
          </p:cNvPr>
          <p:cNvSpPr txBox="1"/>
          <p:nvPr/>
        </p:nvSpPr>
        <p:spPr>
          <a:xfrm>
            <a:off x="5091018" y="2432439"/>
            <a:ext cx="602061" cy="369332"/>
          </a:xfrm>
          <a:prstGeom prst="rect">
            <a:avLst/>
          </a:prstGeom>
          <a:noFill/>
        </p:spPr>
        <p:txBody>
          <a:bodyPr wrap="square" rtlCol="0">
            <a:spAutoFit/>
          </a:bodyPr>
          <a:lstStyle/>
          <a:p>
            <a:pPr algn="ctr"/>
            <a:r>
              <a:rPr kumimoji="1" lang="en-US" altLang="ja-JP" b="1" dirty="0"/>
              <a:t>TC2</a:t>
            </a:r>
            <a:endParaRPr kumimoji="1" lang="ja-JP" altLang="en-US" b="1"/>
          </a:p>
        </p:txBody>
      </p:sp>
      <p:sp>
        <p:nvSpPr>
          <p:cNvPr id="28" name="テキスト ボックス 27">
            <a:extLst>
              <a:ext uri="{FF2B5EF4-FFF2-40B4-BE49-F238E27FC236}">
                <a16:creationId xmlns:a16="http://schemas.microsoft.com/office/drawing/2014/main" id="{BBF854BF-84CE-D63B-2D8D-3D86F85757DA}"/>
              </a:ext>
            </a:extLst>
          </p:cNvPr>
          <p:cNvSpPr txBox="1"/>
          <p:nvPr/>
        </p:nvSpPr>
        <p:spPr>
          <a:xfrm>
            <a:off x="5800221" y="2432439"/>
            <a:ext cx="602061" cy="369332"/>
          </a:xfrm>
          <a:prstGeom prst="rect">
            <a:avLst/>
          </a:prstGeom>
          <a:noFill/>
        </p:spPr>
        <p:txBody>
          <a:bodyPr wrap="square" rtlCol="0">
            <a:spAutoFit/>
          </a:bodyPr>
          <a:lstStyle/>
          <a:p>
            <a:pPr algn="ctr"/>
            <a:r>
              <a:rPr kumimoji="1" lang="en-US" altLang="ja-JP" b="1" dirty="0"/>
              <a:t>TC3</a:t>
            </a:r>
            <a:endParaRPr kumimoji="1" lang="ja-JP" altLang="en-US" b="1"/>
          </a:p>
        </p:txBody>
      </p:sp>
      <p:sp>
        <p:nvSpPr>
          <p:cNvPr id="29" name="テキスト ボックス 28">
            <a:extLst>
              <a:ext uri="{FF2B5EF4-FFF2-40B4-BE49-F238E27FC236}">
                <a16:creationId xmlns:a16="http://schemas.microsoft.com/office/drawing/2014/main" id="{437B1090-F090-64CA-D10F-C25FD49310D3}"/>
              </a:ext>
            </a:extLst>
          </p:cNvPr>
          <p:cNvSpPr txBox="1"/>
          <p:nvPr/>
        </p:nvSpPr>
        <p:spPr>
          <a:xfrm>
            <a:off x="6498510" y="2438760"/>
            <a:ext cx="602061" cy="369332"/>
          </a:xfrm>
          <a:prstGeom prst="rect">
            <a:avLst/>
          </a:prstGeom>
          <a:noFill/>
        </p:spPr>
        <p:txBody>
          <a:bodyPr wrap="square" rtlCol="0">
            <a:spAutoFit/>
          </a:bodyPr>
          <a:lstStyle/>
          <a:p>
            <a:pPr algn="ctr"/>
            <a:r>
              <a:rPr kumimoji="1" lang="en-US" altLang="ja-JP" b="1" dirty="0"/>
              <a:t>TC4</a:t>
            </a:r>
            <a:endParaRPr kumimoji="1" lang="ja-JP" altLang="en-US" b="1"/>
          </a:p>
        </p:txBody>
      </p:sp>
      <p:sp>
        <p:nvSpPr>
          <p:cNvPr id="41" name="テキスト ボックス 40">
            <a:extLst>
              <a:ext uri="{FF2B5EF4-FFF2-40B4-BE49-F238E27FC236}">
                <a16:creationId xmlns:a16="http://schemas.microsoft.com/office/drawing/2014/main" id="{B63F1F87-BA25-3DE7-61E0-9D51C70E26C9}"/>
              </a:ext>
            </a:extLst>
          </p:cNvPr>
          <p:cNvSpPr txBox="1"/>
          <p:nvPr/>
        </p:nvSpPr>
        <p:spPr>
          <a:xfrm>
            <a:off x="2670836" y="5144078"/>
            <a:ext cx="1621114" cy="400110"/>
          </a:xfrm>
          <a:prstGeom prst="rect">
            <a:avLst/>
          </a:prstGeom>
          <a:noFill/>
        </p:spPr>
        <p:txBody>
          <a:bodyPr wrap="square" rtlCol="0">
            <a:spAutoFit/>
          </a:bodyPr>
          <a:lstStyle/>
          <a:p>
            <a:pPr algn="ctr"/>
            <a:r>
              <a:rPr kumimoji="1" lang="ja-JP" altLang="en-US" sz="2000"/>
              <a:t>テスト結果</a:t>
            </a:r>
          </a:p>
        </p:txBody>
      </p:sp>
      <p:sp>
        <p:nvSpPr>
          <p:cNvPr id="42" name="正方形/長方形 41">
            <a:extLst>
              <a:ext uri="{FF2B5EF4-FFF2-40B4-BE49-F238E27FC236}">
                <a16:creationId xmlns:a16="http://schemas.microsoft.com/office/drawing/2014/main" id="{79F5BE05-3C00-0573-7765-1FDF8AE091C5}"/>
              </a:ext>
            </a:extLst>
          </p:cNvPr>
          <p:cNvSpPr/>
          <p:nvPr/>
        </p:nvSpPr>
        <p:spPr>
          <a:xfrm>
            <a:off x="2670837" y="5129011"/>
            <a:ext cx="4503922" cy="4001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48" name="円/楕円 47">
            <a:extLst>
              <a:ext uri="{FF2B5EF4-FFF2-40B4-BE49-F238E27FC236}">
                <a16:creationId xmlns:a16="http://schemas.microsoft.com/office/drawing/2014/main" id="{CEE093E6-B5BE-C1DC-8779-767007C55886}"/>
              </a:ext>
            </a:extLst>
          </p:cNvPr>
          <p:cNvSpPr/>
          <p:nvPr/>
        </p:nvSpPr>
        <p:spPr>
          <a:xfrm>
            <a:off x="4545835" y="5195479"/>
            <a:ext cx="270000" cy="27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49" name="円/楕円 48">
            <a:extLst>
              <a:ext uri="{FF2B5EF4-FFF2-40B4-BE49-F238E27FC236}">
                <a16:creationId xmlns:a16="http://schemas.microsoft.com/office/drawing/2014/main" id="{B34608B6-0A84-27E5-9458-8AF5F9F256E4}"/>
              </a:ext>
            </a:extLst>
          </p:cNvPr>
          <p:cNvSpPr/>
          <p:nvPr/>
        </p:nvSpPr>
        <p:spPr>
          <a:xfrm>
            <a:off x="5259637" y="5195479"/>
            <a:ext cx="270000" cy="27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5" name="フリーフォーム 54">
            <a:extLst>
              <a:ext uri="{FF2B5EF4-FFF2-40B4-BE49-F238E27FC236}">
                <a16:creationId xmlns:a16="http://schemas.microsoft.com/office/drawing/2014/main" id="{E3A58DDA-3017-EF62-3CF4-09514A17600A}"/>
              </a:ext>
            </a:extLst>
          </p:cNvPr>
          <p:cNvSpPr/>
          <p:nvPr/>
        </p:nvSpPr>
        <p:spPr>
          <a:xfrm>
            <a:off x="6674447" y="3865619"/>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a:extLst>
              <a:ext uri="{FF2B5EF4-FFF2-40B4-BE49-F238E27FC236}">
                <a16:creationId xmlns:a16="http://schemas.microsoft.com/office/drawing/2014/main" id="{44076215-3541-4E37-7692-E071FE783062}"/>
              </a:ext>
            </a:extLst>
          </p:cNvPr>
          <p:cNvSpPr/>
          <p:nvPr/>
        </p:nvSpPr>
        <p:spPr>
          <a:xfrm>
            <a:off x="4547043" y="3405967"/>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a:extLst>
              <a:ext uri="{FF2B5EF4-FFF2-40B4-BE49-F238E27FC236}">
                <a16:creationId xmlns:a16="http://schemas.microsoft.com/office/drawing/2014/main" id="{E752786C-29BB-DD4E-2AFF-DFD6E6FCC4E1}"/>
              </a:ext>
            </a:extLst>
          </p:cNvPr>
          <p:cNvSpPr/>
          <p:nvPr/>
        </p:nvSpPr>
        <p:spPr>
          <a:xfrm>
            <a:off x="6673538" y="2932234"/>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a:extLst>
              <a:ext uri="{FF2B5EF4-FFF2-40B4-BE49-F238E27FC236}">
                <a16:creationId xmlns:a16="http://schemas.microsoft.com/office/drawing/2014/main" id="{3CECA513-E5F9-C89D-0A18-14A6D34EFC40}"/>
              </a:ext>
            </a:extLst>
          </p:cNvPr>
          <p:cNvSpPr/>
          <p:nvPr/>
        </p:nvSpPr>
        <p:spPr>
          <a:xfrm>
            <a:off x="5961898" y="2932234"/>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a:extLst>
              <a:ext uri="{FF2B5EF4-FFF2-40B4-BE49-F238E27FC236}">
                <a16:creationId xmlns:a16="http://schemas.microsoft.com/office/drawing/2014/main" id="{D3D77AF5-988A-C600-0062-40E6DD511CD3}"/>
              </a:ext>
            </a:extLst>
          </p:cNvPr>
          <p:cNvSpPr/>
          <p:nvPr/>
        </p:nvSpPr>
        <p:spPr>
          <a:xfrm>
            <a:off x="5275450" y="2932234"/>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a:extLst>
              <a:ext uri="{FF2B5EF4-FFF2-40B4-BE49-F238E27FC236}">
                <a16:creationId xmlns:a16="http://schemas.microsoft.com/office/drawing/2014/main" id="{FEC687BF-559C-2237-FABA-CC14A9456067}"/>
              </a:ext>
            </a:extLst>
          </p:cNvPr>
          <p:cNvSpPr/>
          <p:nvPr/>
        </p:nvSpPr>
        <p:spPr>
          <a:xfrm>
            <a:off x="4541939" y="2954397"/>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a:extLst>
              <a:ext uri="{FF2B5EF4-FFF2-40B4-BE49-F238E27FC236}">
                <a16:creationId xmlns:a16="http://schemas.microsoft.com/office/drawing/2014/main" id="{74344C62-B14E-F3F6-7C8F-5A9CCACC07EF}"/>
              </a:ext>
            </a:extLst>
          </p:cNvPr>
          <p:cNvSpPr/>
          <p:nvPr/>
        </p:nvSpPr>
        <p:spPr>
          <a:xfrm>
            <a:off x="5266724" y="3403241"/>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a:extLst>
              <a:ext uri="{FF2B5EF4-FFF2-40B4-BE49-F238E27FC236}">
                <a16:creationId xmlns:a16="http://schemas.microsoft.com/office/drawing/2014/main" id="{D6F959D3-4A34-951D-449C-3CCBA9A32C73}"/>
              </a:ext>
            </a:extLst>
          </p:cNvPr>
          <p:cNvSpPr/>
          <p:nvPr/>
        </p:nvSpPr>
        <p:spPr>
          <a:xfrm>
            <a:off x="5986413" y="3900318"/>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a:extLst>
              <a:ext uri="{FF2B5EF4-FFF2-40B4-BE49-F238E27FC236}">
                <a16:creationId xmlns:a16="http://schemas.microsoft.com/office/drawing/2014/main" id="{53DA937F-250C-4D79-375E-DEAC1387E2EE}"/>
              </a:ext>
            </a:extLst>
          </p:cNvPr>
          <p:cNvSpPr/>
          <p:nvPr/>
        </p:nvSpPr>
        <p:spPr>
          <a:xfrm>
            <a:off x="5961898" y="4757140"/>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a:extLst>
              <a:ext uri="{FF2B5EF4-FFF2-40B4-BE49-F238E27FC236}">
                <a16:creationId xmlns:a16="http://schemas.microsoft.com/office/drawing/2014/main" id="{20F053DA-10DF-50B8-EAD6-A4A4E44D80EF}"/>
              </a:ext>
            </a:extLst>
          </p:cNvPr>
          <p:cNvSpPr/>
          <p:nvPr/>
        </p:nvSpPr>
        <p:spPr>
          <a:xfrm>
            <a:off x="6675748" y="4313811"/>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a:extLst>
              <a:ext uri="{FF2B5EF4-FFF2-40B4-BE49-F238E27FC236}">
                <a16:creationId xmlns:a16="http://schemas.microsoft.com/office/drawing/2014/main" id="{91B0303C-D550-49C2-9FFD-F9C3A42D7C39}"/>
              </a:ext>
            </a:extLst>
          </p:cNvPr>
          <p:cNvCxnSpPr/>
          <p:nvPr/>
        </p:nvCxnSpPr>
        <p:spPr>
          <a:xfrm>
            <a:off x="5986413" y="5203101"/>
            <a:ext cx="277792" cy="270000"/>
          </a:xfrm>
          <a:prstGeom prst="line">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A3944EB-013F-CCB5-9BBA-0C5E7C37CDF3}"/>
              </a:ext>
            </a:extLst>
          </p:cNvPr>
          <p:cNvCxnSpPr>
            <a:cxnSpLocks/>
          </p:cNvCxnSpPr>
          <p:nvPr/>
        </p:nvCxnSpPr>
        <p:spPr>
          <a:xfrm flipV="1">
            <a:off x="5992854" y="5189980"/>
            <a:ext cx="256707" cy="283121"/>
          </a:xfrm>
          <a:prstGeom prst="line">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4F1EC368-0175-749E-9344-8B6C0E695489}"/>
              </a:ext>
            </a:extLst>
          </p:cNvPr>
          <p:cNvCxnSpPr/>
          <p:nvPr/>
        </p:nvCxnSpPr>
        <p:spPr>
          <a:xfrm>
            <a:off x="6696481" y="5206811"/>
            <a:ext cx="277792" cy="270000"/>
          </a:xfrm>
          <a:prstGeom prst="line">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D77A0B9A-E88B-9277-F8C7-E50B21C9B9DF}"/>
              </a:ext>
            </a:extLst>
          </p:cNvPr>
          <p:cNvCxnSpPr>
            <a:cxnSpLocks/>
          </p:cNvCxnSpPr>
          <p:nvPr/>
        </p:nvCxnSpPr>
        <p:spPr>
          <a:xfrm flipV="1">
            <a:off x="6702922" y="5193690"/>
            <a:ext cx="256707" cy="283121"/>
          </a:xfrm>
          <a:prstGeom prst="line">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A6C22BD0-E919-63C5-0905-3774A841D303}"/>
              </a:ext>
            </a:extLst>
          </p:cNvPr>
          <p:cNvSpPr txBox="1"/>
          <p:nvPr/>
        </p:nvSpPr>
        <p:spPr>
          <a:xfrm>
            <a:off x="259864" y="2777854"/>
            <a:ext cx="4176000" cy="2351156"/>
          </a:xfrm>
          <a:prstGeom prst="rect">
            <a:avLst/>
          </a:prstGeom>
          <a:noFill/>
        </p:spPr>
        <p:txBody>
          <a:bodyPr wrap="square" rtlCol="0">
            <a:spAutoFit/>
          </a:bodyPr>
          <a:lstStyle/>
          <a:p>
            <a:pPr>
              <a:lnSpc>
                <a:spcPct val="150000"/>
              </a:lnSpc>
            </a:pPr>
            <a:r>
              <a:rPr kumimoji="1" lang="en-US" altLang="ja-JP" sz="2000" dirty="0">
                <a:latin typeface="Consolas" panose="020B0609020204030204" pitchFamily="49" charset="0"/>
                <a:cs typeface="Consolas" panose="020B0609020204030204" pitchFamily="49" charset="0"/>
              </a:rPr>
              <a:t>    if (0 &lt; a)</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return true;</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a:t>
            </a:r>
            <a:r>
              <a:rPr kumimoji="1" lang="en-US" altLang="ja-JP" sz="2000" dirty="0">
                <a:solidFill>
                  <a:srgbClr val="FF0000"/>
                </a:solidFill>
                <a:latin typeface="Consolas" panose="020B0609020204030204" pitchFamily="49" charset="0"/>
                <a:cs typeface="Consolas" panose="020B0609020204030204" pitchFamily="49" charset="0"/>
              </a:rPr>
              <a:t>if (0 &lt;= b)</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return true;</a:t>
            </a:r>
            <a:br>
              <a:rPr kumimoji="1" lang="en-US" altLang="ja-JP" sz="2000" dirty="0">
                <a:latin typeface="Consolas" panose="020B0609020204030204" pitchFamily="49" charset="0"/>
                <a:cs typeface="Consolas" panose="020B0609020204030204" pitchFamily="49" charset="0"/>
              </a:rPr>
            </a:br>
            <a:r>
              <a:rPr kumimoji="1" lang="en-US" altLang="ja-JP" sz="2000" dirty="0">
                <a:latin typeface="Consolas" panose="020B0609020204030204" pitchFamily="49" charset="0"/>
                <a:cs typeface="Consolas" panose="020B0609020204030204" pitchFamily="49" charset="0"/>
              </a:rPr>
              <a:t>    return false;</a:t>
            </a:r>
          </a:p>
        </p:txBody>
      </p:sp>
      <p:sp>
        <p:nvSpPr>
          <p:cNvPr id="80" name="テキスト ボックス 79">
            <a:extLst>
              <a:ext uri="{FF2B5EF4-FFF2-40B4-BE49-F238E27FC236}">
                <a16:creationId xmlns:a16="http://schemas.microsoft.com/office/drawing/2014/main" id="{A6FCA479-CED0-5415-A24B-EC15E1545106}"/>
              </a:ext>
            </a:extLst>
          </p:cNvPr>
          <p:cNvSpPr txBox="1"/>
          <p:nvPr/>
        </p:nvSpPr>
        <p:spPr>
          <a:xfrm>
            <a:off x="396000" y="1674048"/>
            <a:ext cx="6953866" cy="430887"/>
          </a:xfrm>
          <a:prstGeom prst="rect">
            <a:avLst/>
          </a:prstGeom>
          <a:noFill/>
        </p:spPr>
        <p:txBody>
          <a:bodyPr wrap="square" rtlCol="0">
            <a:spAutoFit/>
          </a:bodyPr>
          <a:lstStyle/>
          <a:p>
            <a:r>
              <a:rPr kumimoji="1" lang="en-US" altLang="ja-JP" sz="2200" dirty="0"/>
              <a:t>TC</a:t>
            </a:r>
            <a:r>
              <a:rPr kumimoji="1" lang="ja-JP" altLang="en-US" sz="2200"/>
              <a:t>：テストケース　　　：文の実行</a:t>
            </a:r>
          </a:p>
        </p:txBody>
      </p:sp>
      <p:sp>
        <p:nvSpPr>
          <p:cNvPr id="81" name="フリーフォーム 80">
            <a:extLst>
              <a:ext uri="{FF2B5EF4-FFF2-40B4-BE49-F238E27FC236}">
                <a16:creationId xmlns:a16="http://schemas.microsoft.com/office/drawing/2014/main" id="{9D1A278F-6755-20CA-24C7-C7444762340F}"/>
              </a:ext>
            </a:extLst>
          </p:cNvPr>
          <p:cNvSpPr/>
          <p:nvPr/>
        </p:nvSpPr>
        <p:spPr>
          <a:xfrm>
            <a:off x="3272627" y="1740334"/>
            <a:ext cx="277792" cy="243068"/>
          </a:xfrm>
          <a:custGeom>
            <a:avLst/>
            <a:gdLst>
              <a:gd name="connsiteX0" fmla="*/ 0 w 277792"/>
              <a:gd name="connsiteY0" fmla="*/ 127321 h 243068"/>
              <a:gd name="connsiteX1" fmla="*/ 115746 w 277792"/>
              <a:gd name="connsiteY1" fmla="*/ 243068 h 243068"/>
              <a:gd name="connsiteX2" fmla="*/ 277792 w 277792"/>
              <a:gd name="connsiteY2" fmla="*/ 0 h 243068"/>
              <a:gd name="connsiteX3" fmla="*/ 277792 w 277792"/>
              <a:gd name="connsiteY3" fmla="*/ 0 h 243068"/>
            </a:gdLst>
            <a:ahLst/>
            <a:cxnLst>
              <a:cxn ang="0">
                <a:pos x="connsiteX0" y="connsiteY0"/>
              </a:cxn>
              <a:cxn ang="0">
                <a:pos x="connsiteX1" y="connsiteY1"/>
              </a:cxn>
              <a:cxn ang="0">
                <a:pos x="connsiteX2" y="connsiteY2"/>
              </a:cxn>
              <a:cxn ang="0">
                <a:pos x="connsiteX3" y="connsiteY3"/>
              </a:cxn>
            </a:cxnLst>
            <a:rect l="l" t="t" r="r" b="b"/>
            <a:pathLst>
              <a:path w="277792" h="243068">
                <a:moveTo>
                  <a:pt x="0" y="127321"/>
                </a:moveTo>
                <a:lnTo>
                  <a:pt x="115746" y="243068"/>
                </a:lnTo>
                <a:lnTo>
                  <a:pt x="277792" y="0"/>
                </a:lnTo>
                <a:lnTo>
                  <a:pt x="277792"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B24D9258-A238-59C8-D0E8-E3DCE59CF7D2}"/>
              </a:ext>
            </a:extLst>
          </p:cNvPr>
          <p:cNvSpPr txBox="1"/>
          <p:nvPr/>
        </p:nvSpPr>
        <p:spPr>
          <a:xfrm>
            <a:off x="405662" y="2432439"/>
            <a:ext cx="2713624" cy="400110"/>
          </a:xfrm>
          <a:prstGeom prst="rect">
            <a:avLst/>
          </a:prstGeom>
          <a:noFill/>
        </p:spPr>
        <p:txBody>
          <a:bodyPr wrap="square" rtlCol="0">
            <a:spAutoFit/>
          </a:bodyPr>
          <a:lstStyle/>
          <a:p>
            <a:pPr algn="ctr"/>
            <a:r>
              <a:rPr lang="ja-JP" altLang="en-US" sz="2000"/>
              <a:t>プロダクト</a:t>
            </a:r>
            <a:r>
              <a:rPr kumimoji="1" lang="ja-JP" altLang="en-US" sz="2000"/>
              <a:t>コード</a:t>
            </a:r>
          </a:p>
        </p:txBody>
      </p:sp>
      <p:cxnSp>
        <p:nvCxnSpPr>
          <p:cNvPr id="103" name="直線コネクタ 102">
            <a:extLst>
              <a:ext uri="{FF2B5EF4-FFF2-40B4-BE49-F238E27FC236}">
                <a16:creationId xmlns:a16="http://schemas.microsoft.com/office/drawing/2014/main" id="{6099FAF3-C9C9-EF24-26C8-647717834864}"/>
              </a:ext>
            </a:extLst>
          </p:cNvPr>
          <p:cNvCxnSpPr>
            <a:cxnSpLocks/>
          </p:cNvCxnSpPr>
          <p:nvPr/>
        </p:nvCxnSpPr>
        <p:spPr>
          <a:xfrm>
            <a:off x="4241151" y="2384805"/>
            <a:ext cx="0" cy="3137253"/>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7" name="角丸四角形吹き出し 76">
            <a:extLst>
              <a:ext uri="{FF2B5EF4-FFF2-40B4-BE49-F238E27FC236}">
                <a16:creationId xmlns:a16="http://schemas.microsoft.com/office/drawing/2014/main" id="{7BD0F50C-724E-7AF6-CCFE-3286B950A74E}"/>
              </a:ext>
            </a:extLst>
          </p:cNvPr>
          <p:cNvSpPr/>
          <p:nvPr/>
        </p:nvSpPr>
        <p:spPr>
          <a:xfrm>
            <a:off x="3386291" y="3901242"/>
            <a:ext cx="2305024" cy="677044"/>
          </a:xfrm>
          <a:prstGeom prst="wedgeRoundRectCallout">
            <a:avLst>
              <a:gd name="adj1" fmla="val -75980"/>
              <a:gd name="adj2" fmla="val -36138"/>
              <a:gd name="adj3" fmla="val 16667"/>
            </a:avLst>
          </a:prstGeom>
          <a:solidFill>
            <a:srgbClr val="F5F5F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lang="ja-JP" altLang="en-US" sz="2000" b="1" spc="110">
                <a:solidFill>
                  <a:schemeClr val="tx1"/>
                </a:solidFill>
                <a:latin typeface="Segoe UI" panose="020B0502040204020203" pitchFamily="34" charset="0"/>
                <a:cs typeface="Segoe UI" panose="020B0502040204020203" pitchFamily="34" charset="0"/>
              </a:rPr>
              <a:t>欠陥</a:t>
            </a:r>
            <a:r>
              <a:rPr kumimoji="1" lang="ja-JP" altLang="en-US" sz="2000" b="1" spc="110" baseline="0">
                <a:solidFill>
                  <a:schemeClr val="tx1"/>
                </a:solidFill>
                <a:latin typeface="Segoe UI" panose="020B0502040204020203" pitchFamily="34" charset="0"/>
                <a:cs typeface="Segoe UI" panose="020B0502040204020203" pitchFamily="34" charset="0"/>
              </a:rPr>
              <a:t>が含まれる</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可能性が高い</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04" name="直線コネクタ 103">
            <a:extLst>
              <a:ext uri="{FF2B5EF4-FFF2-40B4-BE49-F238E27FC236}">
                <a16:creationId xmlns:a16="http://schemas.microsoft.com/office/drawing/2014/main" id="{2CAFCD69-9DD0-CE46-19FD-3353FFD101C1}"/>
              </a:ext>
            </a:extLst>
          </p:cNvPr>
          <p:cNvCxnSpPr>
            <a:cxnSpLocks/>
          </p:cNvCxnSpPr>
          <p:nvPr/>
        </p:nvCxnSpPr>
        <p:spPr>
          <a:xfrm>
            <a:off x="7174759" y="2384804"/>
            <a:ext cx="0" cy="3137253"/>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EBE6ABB9-BE5E-82BF-F55C-880C3EF5B02A}"/>
              </a:ext>
            </a:extLst>
          </p:cNvPr>
          <p:cNvSpPr txBox="1"/>
          <p:nvPr/>
        </p:nvSpPr>
        <p:spPr>
          <a:xfrm>
            <a:off x="7269332" y="2431697"/>
            <a:ext cx="1104046" cy="369332"/>
          </a:xfrm>
          <a:prstGeom prst="rect">
            <a:avLst/>
          </a:prstGeom>
          <a:noFill/>
        </p:spPr>
        <p:txBody>
          <a:bodyPr wrap="square" rtlCol="0">
            <a:spAutoFit/>
          </a:bodyPr>
          <a:lstStyle/>
          <a:p>
            <a:pPr algn="ctr"/>
            <a:r>
              <a:rPr kumimoji="1" lang="ja-JP" altLang="en-US" b="1"/>
              <a:t>疑惑</a:t>
            </a:r>
            <a:r>
              <a:rPr lang="ja-JP" altLang="en-US" b="1"/>
              <a:t>値</a:t>
            </a:r>
            <a:endParaRPr kumimoji="1" lang="ja-JP" altLang="en-US" b="1"/>
          </a:p>
        </p:txBody>
      </p:sp>
      <p:sp>
        <p:nvSpPr>
          <p:cNvPr id="106" name="テキスト ボックス 105">
            <a:extLst>
              <a:ext uri="{FF2B5EF4-FFF2-40B4-BE49-F238E27FC236}">
                <a16:creationId xmlns:a16="http://schemas.microsoft.com/office/drawing/2014/main" id="{BA2DDAE0-0ABD-563C-0C10-B1F3BAD9EF05}"/>
              </a:ext>
            </a:extLst>
          </p:cNvPr>
          <p:cNvSpPr txBox="1"/>
          <p:nvPr/>
        </p:nvSpPr>
        <p:spPr>
          <a:xfrm>
            <a:off x="7539159" y="2873803"/>
            <a:ext cx="602061" cy="369332"/>
          </a:xfrm>
          <a:prstGeom prst="rect">
            <a:avLst/>
          </a:prstGeom>
          <a:noFill/>
        </p:spPr>
        <p:txBody>
          <a:bodyPr wrap="square" rtlCol="0">
            <a:spAutoFit/>
          </a:bodyPr>
          <a:lstStyle/>
          <a:p>
            <a:pPr algn="ctr"/>
            <a:r>
              <a:rPr kumimoji="1" lang="en-US" altLang="ja-JP" b="1" dirty="0"/>
              <a:t>0.3</a:t>
            </a:r>
            <a:endParaRPr kumimoji="1" lang="ja-JP" altLang="en-US" b="1"/>
          </a:p>
        </p:txBody>
      </p:sp>
      <p:sp>
        <p:nvSpPr>
          <p:cNvPr id="107" name="テキスト ボックス 106">
            <a:extLst>
              <a:ext uri="{FF2B5EF4-FFF2-40B4-BE49-F238E27FC236}">
                <a16:creationId xmlns:a16="http://schemas.microsoft.com/office/drawing/2014/main" id="{7AC6F7CF-12A5-1173-A159-B739100CD959}"/>
              </a:ext>
            </a:extLst>
          </p:cNvPr>
          <p:cNvSpPr txBox="1"/>
          <p:nvPr/>
        </p:nvSpPr>
        <p:spPr>
          <a:xfrm>
            <a:off x="7534759" y="3357761"/>
            <a:ext cx="602061" cy="369332"/>
          </a:xfrm>
          <a:prstGeom prst="rect">
            <a:avLst/>
          </a:prstGeom>
          <a:noFill/>
        </p:spPr>
        <p:txBody>
          <a:bodyPr wrap="square" rtlCol="0">
            <a:spAutoFit/>
          </a:bodyPr>
          <a:lstStyle/>
          <a:p>
            <a:pPr algn="ctr"/>
            <a:r>
              <a:rPr kumimoji="1" lang="en-US" altLang="ja-JP" b="1" dirty="0"/>
              <a:t>0.0</a:t>
            </a:r>
            <a:endParaRPr kumimoji="1" lang="ja-JP" altLang="en-US" b="1"/>
          </a:p>
        </p:txBody>
      </p:sp>
      <p:sp>
        <p:nvSpPr>
          <p:cNvPr id="108" name="テキスト ボックス 107">
            <a:extLst>
              <a:ext uri="{FF2B5EF4-FFF2-40B4-BE49-F238E27FC236}">
                <a16:creationId xmlns:a16="http://schemas.microsoft.com/office/drawing/2014/main" id="{50AF5D28-9BA2-AA4B-30FA-8CF377E61DC0}"/>
              </a:ext>
            </a:extLst>
          </p:cNvPr>
          <p:cNvSpPr txBox="1"/>
          <p:nvPr/>
        </p:nvSpPr>
        <p:spPr>
          <a:xfrm>
            <a:off x="7534759" y="3820094"/>
            <a:ext cx="602061" cy="369332"/>
          </a:xfrm>
          <a:prstGeom prst="rect">
            <a:avLst/>
          </a:prstGeom>
          <a:noFill/>
        </p:spPr>
        <p:txBody>
          <a:bodyPr wrap="square" rtlCol="0">
            <a:spAutoFit/>
          </a:bodyPr>
          <a:lstStyle/>
          <a:p>
            <a:pPr algn="ctr"/>
            <a:r>
              <a:rPr kumimoji="1" lang="en-US" altLang="ja-JP" b="1" dirty="0"/>
              <a:t>0.7</a:t>
            </a:r>
            <a:endParaRPr kumimoji="1" lang="ja-JP" altLang="en-US" b="1"/>
          </a:p>
        </p:txBody>
      </p:sp>
      <p:sp>
        <p:nvSpPr>
          <p:cNvPr id="109" name="テキスト ボックス 108">
            <a:extLst>
              <a:ext uri="{FF2B5EF4-FFF2-40B4-BE49-F238E27FC236}">
                <a16:creationId xmlns:a16="http://schemas.microsoft.com/office/drawing/2014/main" id="{4021101E-99E4-6BD8-293A-122EDF2CF82F}"/>
              </a:ext>
            </a:extLst>
          </p:cNvPr>
          <p:cNvSpPr txBox="1"/>
          <p:nvPr/>
        </p:nvSpPr>
        <p:spPr>
          <a:xfrm>
            <a:off x="7544486" y="4264734"/>
            <a:ext cx="602061" cy="369332"/>
          </a:xfrm>
          <a:prstGeom prst="rect">
            <a:avLst/>
          </a:prstGeom>
          <a:noFill/>
        </p:spPr>
        <p:txBody>
          <a:bodyPr wrap="square" rtlCol="0">
            <a:spAutoFit/>
          </a:bodyPr>
          <a:lstStyle/>
          <a:p>
            <a:pPr algn="ctr"/>
            <a:r>
              <a:rPr kumimoji="1" lang="en-US" altLang="ja-JP" b="1" dirty="0"/>
              <a:t>0.0</a:t>
            </a:r>
            <a:endParaRPr kumimoji="1" lang="ja-JP" altLang="en-US" b="1"/>
          </a:p>
        </p:txBody>
      </p:sp>
      <p:sp>
        <p:nvSpPr>
          <p:cNvPr id="110" name="テキスト ボックス 109">
            <a:extLst>
              <a:ext uri="{FF2B5EF4-FFF2-40B4-BE49-F238E27FC236}">
                <a16:creationId xmlns:a16="http://schemas.microsoft.com/office/drawing/2014/main" id="{AA73EBC8-22E9-BCC7-B2F2-32E331AF5E8C}"/>
              </a:ext>
            </a:extLst>
          </p:cNvPr>
          <p:cNvSpPr txBox="1"/>
          <p:nvPr/>
        </p:nvSpPr>
        <p:spPr>
          <a:xfrm>
            <a:off x="7534759" y="4721594"/>
            <a:ext cx="602061" cy="369332"/>
          </a:xfrm>
          <a:prstGeom prst="rect">
            <a:avLst/>
          </a:prstGeom>
          <a:noFill/>
        </p:spPr>
        <p:txBody>
          <a:bodyPr wrap="square" rtlCol="0">
            <a:spAutoFit/>
          </a:bodyPr>
          <a:lstStyle/>
          <a:p>
            <a:pPr algn="ctr"/>
            <a:r>
              <a:rPr kumimoji="1" lang="en-US" altLang="ja-JP" b="1" dirty="0"/>
              <a:t>0.5</a:t>
            </a:r>
            <a:endParaRPr kumimoji="1" lang="ja-JP" altLang="en-US" b="1"/>
          </a:p>
        </p:txBody>
      </p:sp>
    </p:spTree>
    <p:extLst>
      <p:ext uri="{BB962C8B-B14F-4D97-AF65-F5344CB8AC3E}">
        <p14:creationId xmlns:p14="http://schemas.microsoft.com/office/powerpoint/2010/main" val="17819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blinds(horizontal)">
                                      <p:cBhvr>
                                        <p:cTn id="9" dur="500"/>
                                        <p:tgtEl>
                                          <p:spTgt spid="77"/>
                                        </p:tgtEl>
                                      </p:cBhvr>
                                    </p:animEffect>
                                  </p:childTnLst>
                                </p:cTn>
                              </p:par>
                              <p:par>
                                <p:cTn id="10" presetID="3" presetClass="emph" presetSubtype="2" fill="hold" grpId="0" nodeType="withEffect">
                                  <p:stCondLst>
                                    <p:cond delay="0"/>
                                  </p:stCondLst>
                                  <p:childTnLst>
                                    <p:animClr clrSpc="rgb" dir="cw">
                                      <p:cBhvr override="childStyle">
                                        <p:cTn id="11" dur="10" fill="hold"/>
                                        <p:tgtEl>
                                          <p:spTgt spid="10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108"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7B418E-6272-5354-7C4D-F63A75E2713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E4227C-475E-E886-430E-FE4C0835F5F8}"/>
              </a:ext>
            </a:extLst>
          </p:cNvPr>
          <p:cNvSpPr>
            <a:spLocks noGrp="1"/>
          </p:cNvSpPr>
          <p:nvPr>
            <p:ph type="title"/>
          </p:nvPr>
        </p:nvSpPr>
        <p:spPr/>
        <p:txBody>
          <a:bodyPr/>
          <a:lstStyle/>
          <a:p>
            <a:r>
              <a:rPr lang="ja-JP" altLang="en-US"/>
              <a:t>既存研究</a:t>
            </a:r>
            <a:r>
              <a:rPr lang="en-US" altLang="ja-JP" sz="1800" dirty="0"/>
              <a:t>[1]</a:t>
            </a:r>
            <a:r>
              <a:rPr lang="ja-JP" altLang="en-US"/>
              <a:t>：</a:t>
            </a:r>
            <a:r>
              <a:rPr lang="en-US" altLang="ja-JP" dirty="0"/>
              <a:t>SBFL</a:t>
            </a:r>
            <a:r>
              <a:rPr lang="ja-JP" altLang="en-US"/>
              <a:t>スコアの計測実験</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2D812752-8425-58F8-A703-CBD0E41A5C02}"/>
              </a:ext>
            </a:extLst>
          </p:cNvPr>
          <p:cNvSpPr>
            <a:spLocks noGrp="1"/>
          </p:cNvSpPr>
          <p:nvPr>
            <p:ph idx="1"/>
          </p:nvPr>
        </p:nvSpPr>
        <p:spPr>
          <a:xfrm>
            <a:off x="396000" y="1642940"/>
            <a:ext cx="8352000" cy="4734000"/>
          </a:xfrm>
        </p:spPr>
        <p:txBody>
          <a:bodyPr/>
          <a:lstStyle/>
          <a:p>
            <a:r>
              <a:rPr lang="ja-JP" altLang="en-US" sz="2200"/>
              <a:t>プログラムの</a:t>
            </a:r>
            <a:r>
              <a:rPr lang="en-US" altLang="ja-JP" sz="2200" dirty="0"/>
              <a:t>1</a:t>
            </a:r>
            <a:r>
              <a:rPr lang="ja-JP" altLang="en-US" sz="2200"/>
              <a:t>箇所に欠陥を発生させ</a:t>
            </a:r>
            <a:r>
              <a:rPr lang="en-US" altLang="ja-JP" sz="2200" dirty="0"/>
              <a:t>(</a:t>
            </a:r>
            <a:r>
              <a:rPr lang="ja-JP" altLang="en-US" sz="2200"/>
              <a:t>ミューテーション</a:t>
            </a:r>
            <a:r>
              <a:rPr lang="en-US" altLang="ja-JP" sz="2200" dirty="0"/>
              <a:t>)</a:t>
            </a:r>
            <a:r>
              <a:rPr lang="ja-JP" altLang="en-US" sz="2200"/>
              <a:t>、</a:t>
            </a:r>
            <a:br>
              <a:rPr lang="en-US" altLang="ja-JP" sz="2200" dirty="0"/>
            </a:br>
            <a:r>
              <a:rPr lang="ja-JP" altLang="en-US" sz="2200"/>
              <a:t>テストの実行により</a:t>
            </a:r>
            <a:r>
              <a:rPr lang="en-US" altLang="ja-JP" sz="2200" dirty="0"/>
              <a:t>SBFL</a:t>
            </a:r>
            <a:r>
              <a:rPr lang="ja-JP" altLang="en-US" sz="2200"/>
              <a:t>スコアを算出</a:t>
            </a:r>
            <a:endParaRPr lang="en-US" altLang="ja-JP" sz="2200" dirty="0"/>
          </a:p>
          <a:p>
            <a:endParaRPr kumimoji="1" lang="ja-JP" altLang="en-US"/>
          </a:p>
        </p:txBody>
      </p:sp>
      <p:sp>
        <p:nvSpPr>
          <p:cNvPr id="4" name="スライド番号プレースホルダー 3">
            <a:extLst>
              <a:ext uri="{FF2B5EF4-FFF2-40B4-BE49-F238E27FC236}">
                <a16:creationId xmlns:a16="http://schemas.microsoft.com/office/drawing/2014/main" id="{77B44912-BBC0-EA71-F62A-755B1CD04781}"/>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a:p>
        </p:txBody>
      </p:sp>
      <p:sp>
        <p:nvSpPr>
          <p:cNvPr id="5" name="テキスト ボックス 4">
            <a:extLst>
              <a:ext uri="{FF2B5EF4-FFF2-40B4-BE49-F238E27FC236}">
                <a16:creationId xmlns:a16="http://schemas.microsoft.com/office/drawing/2014/main" id="{CBF8CB36-A538-1D31-0167-73562B2683C1}"/>
              </a:ext>
            </a:extLst>
          </p:cNvPr>
          <p:cNvSpPr txBox="1"/>
          <p:nvPr/>
        </p:nvSpPr>
        <p:spPr>
          <a:xfrm>
            <a:off x="310656" y="5974780"/>
            <a:ext cx="9040608" cy="523220"/>
          </a:xfrm>
          <a:prstGeom prst="rect">
            <a:avLst/>
          </a:prstGeom>
          <a:noFill/>
        </p:spPr>
        <p:txBody>
          <a:bodyPr wrap="square" rtlCol="0">
            <a:spAutoFit/>
          </a:bodyPr>
          <a:lstStyle/>
          <a:p>
            <a:r>
              <a:rPr lang="en-US" altLang="ja-JP" sz="1400" dirty="0"/>
              <a:t>[1]</a:t>
            </a:r>
            <a:r>
              <a:rPr lang="ja-JP" altLang="en-US" sz="1400">
                <a:effectLst/>
                <a:latin typeface="YuMincho"/>
              </a:rPr>
              <a:t>佐々木唯</a:t>
            </a:r>
            <a:r>
              <a:rPr lang="en-US" altLang="ja-JP" sz="1400" dirty="0">
                <a:effectLst/>
                <a:latin typeface="YuMincho"/>
              </a:rPr>
              <a:t>, </a:t>
            </a:r>
            <a:r>
              <a:rPr lang="ja-JP" altLang="en-US" sz="1400">
                <a:effectLst/>
                <a:latin typeface="YuMincho"/>
              </a:rPr>
              <a:t>肥後芳樹</a:t>
            </a:r>
            <a:r>
              <a:rPr lang="en-US" altLang="ja-JP" sz="1400" dirty="0">
                <a:effectLst/>
                <a:latin typeface="YuMincho"/>
              </a:rPr>
              <a:t>, </a:t>
            </a:r>
            <a:r>
              <a:rPr lang="ja-JP" altLang="en-US" sz="1400">
                <a:effectLst/>
                <a:latin typeface="YuMincho"/>
              </a:rPr>
              <a:t>柗本真佑</a:t>
            </a:r>
            <a:r>
              <a:rPr lang="en-US" altLang="ja-JP" sz="1400" dirty="0">
                <a:effectLst/>
                <a:latin typeface="YuMincho"/>
              </a:rPr>
              <a:t>, </a:t>
            </a:r>
            <a:r>
              <a:rPr lang="ja-JP" altLang="en-US" sz="1400">
                <a:effectLst/>
                <a:latin typeface="YuMincho"/>
              </a:rPr>
              <a:t>楠本真二 </a:t>
            </a:r>
            <a:r>
              <a:rPr lang="en-US" altLang="ja-JP" sz="1400" dirty="0">
                <a:effectLst/>
                <a:latin typeface="YuMincho"/>
              </a:rPr>
              <a:t>: </a:t>
            </a:r>
            <a:r>
              <a:rPr lang="ja-JP" altLang="en-US" sz="1400">
                <a:effectLst/>
                <a:latin typeface="YuMincho"/>
              </a:rPr>
              <a:t>プログラムに対する欠陥限局の適合性計測</a:t>
            </a:r>
            <a:r>
              <a:rPr lang="en-US" altLang="ja-JP" sz="1400" dirty="0">
                <a:effectLst/>
                <a:latin typeface="YuMincho"/>
              </a:rPr>
              <a:t>, </a:t>
            </a:r>
          </a:p>
          <a:p>
            <a:r>
              <a:rPr lang="en-US" altLang="ja-JP" sz="1400" dirty="0">
                <a:latin typeface="YuMincho"/>
              </a:rPr>
              <a:t>     </a:t>
            </a:r>
            <a:r>
              <a:rPr lang="ja-JP" altLang="en-US" sz="1400">
                <a:effectLst/>
                <a:latin typeface="YuMincho"/>
              </a:rPr>
              <a:t>情報処理学会論文誌</a:t>
            </a:r>
            <a:r>
              <a:rPr lang="en-US" altLang="ja-JP" sz="1400" dirty="0">
                <a:effectLst/>
                <a:latin typeface="YuMincho"/>
              </a:rPr>
              <a:t>, </a:t>
            </a:r>
            <a:r>
              <a:rPr lang="en" altLang="ja-JP" sz="1400" dirty="0">
                <a:effectLst/>
                <a:latin typeface="YuMincho"/>
              </a:rPr>
              <a:t>Vol.62, No.4, pp.1029-1038 (Apr. 2021)</a:t>
            </a:r>
            <a:endParaRPr lang="en" altLang="ja-JP" sz="1400" dirty="0"/>
          </a:p>
        </p:txBody>
      </p:sp>
      <p:pic>
        <p:nvPicPr>
          <p:cNvPr id="19" name="グラフィックス 18" descr="ドキュメント 単色塗りつぶし">
            <a:extLst>
              <a:ext uri="{FF2B5EF4-FFF2-40B4-BE49-F238E27FC236}">
                <a16:creationId xmlns:a16="http://schemas.microsoft.com/office/drawing/2014/main" id="{3D4A1A78-D182-FDD7-FED7-2B23AEC9F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232" y="4203421"/>
            <a:ext cx="1011019" cy="1011019"/>
          </a:xfrm>
          <a:prstGeom prst="rect">
            <a:avLst/>
          </a:prstGeom>
        </p:spPr>
      </p:pic>
      <p:sp>
        <p:nvSpPr>
          <p:cNvPr id="20" name="テキスト ボックス 19">
            <a:extLst>
              <a:ext uri="{FF2B5EF4-FFF2-40B4-BE49-F238E27FC236}">
                <a16:creationId xmlns:a16="http://schemas.microsoft.com/office/drawing/2014/main" id="{2BA2718D-22DF-0BA9-AEB1-D69AB0A94861}"/>
              </a:ext>
            </a:extLst>
          </p:cNvPr>
          <p:cNvSpPr txBox="1"/>
          <p:nvPr/>
        </p:nvSpPr>
        <p:spPr>
          <a:xfrm>
            <a:off x="821053" y="5209774"/>
            <a:ext cx="1339376" cy="369332"/>
          </a:xfrm>
          <a:prstGeom prst="rect">
            <a:avLst/>
          </a:prstGeom>
          <a:noFill/>
        </p:spPr>
        <p:txBody>
          <a:bodyPr wrap="square" rtlCol="0">
            <a:spAutoFit/>
          </a:bodyPr>
          <a:lstStyle/>
          <a:p>
            <a:pPr algn="ctr"/>
            <a:r>
              <a:rPr kumimoji="1" lang="ja-JP" altLang="en-US"/>
              <a:t>プログラム</a:t>
            </a:r>
          </a:p>
        </p:txBody>
      </p:sp>
      <p:pic>
        <p:nvPicPr>
          <p:cNvPr id="21" name="グラフィックス 20" descr="ドキュメント 単色塗りつぶし">
            <a:extLst>
              <a:ext uri="{FF2B5EF4-FFF2-40B4-BE49-F238E27FC236}">
                <a16:creationId xmlns:a16="http://schemas.microsoft.com/office/drawing/2014/main" id="{04392106-21C0-0EF6-B7D1-E868B05955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6490" y="4203421"/>
            <a:ext cx="1011019" cy="1011019"/>
          </a:xfrm>
          <a:prstGeom prst="rect">
            <a:avLst/>
          </a:prstGeom>
        </p:spPr>
      </p:pic>
      <p:sp>
        <p:nvSpPr>
          <p:cNvPr id="22" name="テキスト ボックス 21">
            <a:extLst>
              <a:ext uri="{FF2B5EF4-FFF2-40B4-BE49-F238E27FC236}">
                <a16:creationId xmlns:a16="http://schemas.microsoft.com/office/drawing/2014/main" id="{C6D1A461-3C2A-067A-AB38-25BA7B775198}"/>
              </a:ext>
            </a:extLst>
          </p:cNvPr>
          <p:cNvSpPr txBox="1"/>
          <p:nvPr/>
        </p:nvSpPr>
        <p:spPr>
          <a:xfrm>
            <a:off x="3638287" y="5209774"/>
            <a:ext cx="1867424" cy="646331"/>
          </a:xfrm>
          <a:prstGeom prst="rect">
            <a:avLst/>
          </a:prstGeom>
          <a:noFill/>
        </p:spPr>
        <p:txBody>
          <a:bodyPr wrap="square" rtlCol="0">
            <a:spAutoFit/>
          </a:bodyPr>
          <a:lstStyle/>
          <a:p>
            <a:pPr algn="ctr"/>
            <a:r>
              <a:rPr kumimoji="1" lang="ja-JP" altLang="en-US"/>
              <a:t>欠陥プログラム</a:t>
            </a:r>
            <a:endParaRPr kumimoji="1" lang="en-US" altLang="ja-JP" dirty="0"/>
          </a:p>
          <a:p>
            <a:pPr algn="ctr"/>
            <a:r>
              <a:rPr lang="en-US" altLang="ja-JP" dirty="0"/>
              <a:t>(</a:t>
            </a:r>
            <a:r>
              <a:rPr lang="ja-JP" altLang="en-US"/>
              <a:t>ミュータント</a:t>
            </a:r>
            <a:r>
              <a:rPr lang="en-US" altLang="ja-JP" dirty="0"/>
              <a:t>)</a:t>
            </a:r>
            <a:endParaRPr kumimoji="1" lang="ja-JP" altLang="en-US"/>
          </a:p>
        </p:txBody>
      </p:sp>
      <p:sp>
        <p:nvSpPr>
          <p:cNvPr id="23" name="右矢印 22">
            <a:extLst>
              <a:ext uri="{FF2B5EF4-FFF2-40B4-BE49-F238E27FC236}">
                <a16:creationId xmlns:a16="http://schemas.microsoft.com/office/drawing/2014/main" id="{D153E4A6-5E28-C147-E29E-C2C9352A44B5}"/>
              </a:ext>
            </a:extLst>
          </p:cNvPr>
          <p:cNvSpPr/>
          <p:nvPr/>
        </p:nvSpPr>
        <p:spPr>
          <a:xfrm>
            <a:off x="2366685" y="4515747"/>
            <a:ext cx="1329370" cy="386366"/>
          </a:xfrm>
          <a:prstGeom prst="rightArrow">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4" name="右矢印 23">
            <a:extLst>
              <a:ext uri="{FF2B5EF4-FFF2-40B4-BE49-F238E27FC236}">
                <a16:creationId xmlns:a16="http://schemas.microsoft.com/office/drawing/2014/main" id="{A75A6170-14CF-DBFD-5A36-B024AB85F659}"/>
              </a:ext>
            </a:extLst>
          </p:cNvPr>
          <p:cNvSpPr/>
          <p:nvPr/>
        </p:nvSpPr>
        <p:spPr>
          <a:xfrm>
            <a:off x="5505711" y="4530152"/>
            <a:ext cx="1329370" cy="386366"/>
          </a:xfrm>
          <a:prstGeom prst="rightArrow">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6" name="グラフィックス 25" descr="クリップボード 単色塗りつぶし">
            <a:extLst>
              <a:ext uri="{FF2B5EF4-FFF2-40B4-BE49-F238E27FC236}">
                <a16:creationId xmlns:a16="http://schemas.microsoft.com/office/drawing/2014/main" id="{2FB17542-C2EB-CAEE-5A31-9BE252E8E4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7748" y="4184411"/>
            <a:ext cx="1068230" cy="1068230"/>
          </a:xfrm>
          <a:prstGeom prst="rect">
            <a:avLst/>
          </a:prstGeom>
        </p:spPr>
      </p:pic>
      <p:sp>
        <p:nvSpPr>
          <p:cNvPr id="27" name="テキスト ボックス 26">
            <a:extLst>
              <a:ext uri="{FF2B5EF4-FFF2-40B4-BE49-F238E27FC236}">
                <a16:creationId xmlns:a16="http://schemas.microsoft.com/office/drawing/2014/main" id="{6193A2BE-B480-DE48-51BC-B07BE41443BD}"/>
              </a:ext>
            </a:extLst>
          </p:cNvPr>
          <p:cNvSpPr txBox="1"/>
          <p:nvPr/>
        </p:nvSpPr>
        <p:spPr>
          <a:xfrm>
            <a:off x="6905725" y="5209774"/>
            <a:ext cx="1552276" cy="369332"/>
          </a:xfrm>
          <a:prstGeom prst="rect">
            <a:avLst/>
          </a:prstGeom>
          <a:noFill/>
        </p:spPr>
        <p:txBody>
          <a:bodyPr wrap="square" rtlCol="0">
            <a:spAutoFit/>
          </a:bodyPr>
          <a:lstStyle/>
          <a:p>
            <a:pPr algn="ctr"/>
            <a:r>
              <a:rPr kumimoji="1" lang="en-US" altLang="ja-JP" dirty="0"/>
              <a:t>SBFL</a:t>
            </a:r>
            <a:r>
              <a:rPr kumimoji="1" lang="ja-JP" altLang="en-US"/>
              <a:t>スコア</a:t>
            </a:r>
          </a:p>
        </p:txBody>
      </p:sp>
      <p:sp>
        <p:nvSpPr>
          <p:cNvPr id="28" name="円形吹き出し 27">
            <a:extLst>
              <a:ext uri="{FF2B5EF4-FFF2-40B4-BE49-F238E27FC236}">
                <a16:creationId xmlns:a16="http://schemas.microsoft.com/office/drawing/2014/main" id="{156F4465-1713-B9CD-2064-4A3E047D5409}"/>
              </a:ext>
            </a:extLst>
          </p:cNvPr>
          <p:cNvSpPr/>
          <p:nvPr/>
        </p:nvSpPr>
        <p:spPr>
          <a:xfrm>
            <a:off x="1654595" y="2742725"/>
            <a:ext cx="2575749" cy="1425332"/>
          </a:xfrm>
          <a:prstGeom prst="wedgeEllipseCallout">
            <a:avLst>
              <a:gd name="adj1" fmla="val 167"/>
              <a:gd name="adj2" fmla="val 6505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spc="110" baseline="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rPr>
              <a:t>プログラムに</a:t>
            </a:r>
            <a:endParaRPr kumimoji="1" lang="en-US" altLang="ja-JP" sz="2000" spc="110" baseline="0" dirty="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endParaRPr>
          </a:p>
          <a:p>
            <a:pPr algn="ctr">
              <a:lnSpc>
                <a:spcPct val="90000"/>
              </a:lnSpc>
              <a:spcBef>
                <a:spcPts val="300"/>
              </a:spcBef>
              <a:spcAft>
                <a:spcPts val="100"/>
              </a:spcAft>
            </a:pPr>
            <a:r>
              <a:rPr lang="ja-JP" altLang="en-US" sz="2000" spc="11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rPr>
              <a:t>意図的に</a:t>
            </a:r>
            <a:endParaRPr lang="en-US" altLang="ja-JP" sz="2000" spc="110" dirty="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endParaRPr>
          </a:p>
          <a:p>
            <a:pPr algn="ctr">
              <a:lnSpc>
                <a:spcPct val="90000"/>
              </a:lnSpc>
              <a:spcBef>
                <a:spcPts val="300"/>
              </a:spcBef>
              <a:spcAft>
                <a:spcPts val="100"/>
              </a:spcAft>
            </a:pPr>
            <a:r>
              <a:rPr kumimoji="1" lang="ja-JP" altLang="en-US" sz="2000" spc="110" baseline="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rPr>
              <a:t>欠陥を発生</a:t>
            </a:r>
            <a:endParaRPr kumimoji="1" lang="ja-JP" altLang="en-US" sz="2000" spc="110" baseline="0" dirty="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endParaRPr>
          </a:p>
        </p:txBody>
      </p:sp>
      <p:sp>
        <p:nvSpPr>
          <p:cNvPr id="29" name="円形吹き出し 28">
            <a:extLst>
              <a:ext uri="{FF2B5EF4-FFF2-40B4-BE49-F238E27FC236}">
                <a16:creationId xmlns:a16="http://schemas.microsoft.com/office/drawing/2014/main" id="{FF02E3AE-072D-67ED-1F28-0F4532763D09}"/>
              </a:ext>
            </a:extLst>
          </p:cNvPr>
          <p:cNvSpPr/>
          <p:nvPr/>
        </p:nvSpPr>
        <p:spPr>
          <a:xfrm>
            <a:off x="4699000" y="2736695"/>
            <a:ext cx="2984500" cy="1425332"/>
          </a:xfrm>
          <a:prstGeom prst="wedgeEllipseCallout">
            <a:avLst>
              <a:gd name="adj1" fmla="val 167"/>
              <a:gd name="adj2" fmla="val 6505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sz="2000" spc="11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rPr>
              <a:t>テストから以下を取得</a:t>
            </a:r>
            <a:endParaRPr kumimoji="1" lang="en-US" altLang="ja-JP" sz="2000" spc="110" baseline="0" dirty="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endParaRPr>
          </a:p>
          <a:p>
            <a:pPr algn="ctr">
              <a:lnSpc>
                <a:spcPct val="90000"/>
              </a:lnSpc>
              <a:spcBef>
                <a:spcPts val="300"/>
              </a:spcBef>
              <a:spcAft>
                <a:spcPts val="100"/>
              </a:spcAft>
            </a:pPr>
            <a:r>
              <a:rPr lang="ja-JP" altLang="en-US" sz="2000" spc="11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rPr>
              <a:t>・テストケースの成否</a:t>
            </a:r>
            <a:endParaRPr lang="en-US" altLang="ja-JP" sz="2000" spc="110" dirty="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endParaRPr>
          </a:p>
          <a:p>
            <a:pPr algn="ctr">
              <a:lnSpc>
                <a:spcPct val="90000"/>
              </a:lnSpc>
              <a:spcBef>
                <a:spcPts val="300"/>
              </a:spcBef>
              <a:spcAft>
                <a:spcPts val="100"/>
              </a:spcAft>
            </a:pPr>
            <a:r>
              <a:rPr kumimoji="1" lang="ja-JP" altLang="en-US" sz="2000" spc="110" baseline="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rPr>
              <a:t>・実行経路情報</a:t>
            </a:r>
            <a:endParaRPr kumimoji="1" lang="en-US" altLang="ja-JP" sz="2000" spc="110" baseline="0" dirty="0">
              <a:solidFill>
                <a:schemeClr val="bg1">
                  <a:lumMod val="10000"/>
                </a:schemeClr>
              </a:solidFill>
              <a:latin typeface="MS PGothic" panose="020B0600070205080204" pitchFamily="34" charset="-128"/>
              <a:ea typeface="MS PGothic" panose="020B0600070205080204" pitchFamily="34" charset="-128"/>
              <a:cs typeface="Segoe UI" panose="020B0502040204020203" pitchFamily="34" charset="0"/>
            </a:endParaRPr>
          </a:p>
        </p:txBody>
      </p:sp>
    </p:spTree>
    <p:extLst>
      <p:ext uri="{BB962C8B-B14F-4D97-AF65-F5344CB8AC3E}">
        <p14:creationId xmlns:p14="http://schemas.microsoft.com/office/powerpoint/2010/main" val="4099625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92EB37B-B50D-D90C-A8E9-421311F6C5F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DD0DE8-D7FB-A243-4DA3-48CC6E284AD3}"/>
              </a:ext>
            </a:extLst>
          </p:cNvPr>
          <p:cNvSpPr>
            <a:spLocks noGrp="1"/>
          </p:cNvSpPr>
          <p:nvPr>
            <p:ph type="title"/>
          </p:nvPr>
        </p:nvSpPr>
        <p:spPr/>
        <p:txBody>
          <a:bodyPr/>
          <a:lstStyle/>
          <a:p>
            <a:r>
              <a:rPr lang="ja-JP" altLang="en-US"/>
              <a:t>既存研究</a:t>
            </a:r>
            <a:r>
              <a:rPr lang="en-US" altLang="ja-JP" sz="1800" dirty="0"/>
              <a:t>[1]</a:t>
            </a:r>
            <a:r>
              <a:rPr lang="ja-JP" altLang="en-US"/>
              <a:t>：</a:t>
            </a:r>
            <a:r>
              <a:rPr lang="en-US" altLang="ja-JP" dirty="0"/>
              <a:t>SBFL</a:t>
            </a:r>
            <a:r>
              <a:rPr lang="ja-JP" altLang="en-US"/>
              <a:t>スコアの計測実験</a:t>
            </a:r>
            <a:br>
              <a:rPr kumimoji="1" lang="en-US" altLang="ja-JP" dirty="0"/>
            </a:br>
            <a:endParaRPr kumimoji="1" lang="ja-JP" altLang="en-US"/>
          </a:p>
        </p:txBody>
      </p:sp>
      <p:sp>
        <p:nvSpPr>
          <p:cNvPr id="4" name="スライド番号プレースホルダー 3">
            <a:extLst>
              <a:ext uri="{FF2B5EF4-FFF2-40B4-BE49-F238E27FC236}">
                <a16:creationId xmlns:a16="http://schemas.microsoft.com/office/drawing/2014/main" id="{3878302C-69F2-E4E8-C4EA-3BC4505F9AC1}"/>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a:p>
        </p:txBody>
      </p:sp>
      <p:sp>
        <p:nvSpPr>
          <p:cNvPr id="5" name="テキスト ボックス 4">
            <a:extLst>
              <a:ext uri="{FF2B5EF4-FFF2-40B4-BE49-F238E27FC236}">
                <a16:creationId xmlns:a16="http://schemas.microsoft.com/office/drawing/2014/main" id="{D18690F9-DFCA-6D46-9D09-7B0C50A3D270}"/>
              </a:ext>
            </a:extLst>
          </p:cNvPr>
          <p:cNvSpPr txBox="1"/>
          <p:nvPr/>
        </p:nvSpPr>
        <p:spPr>
          <a:xfrm>
            <a:off x="310656" y="5974780"/>
            <a:ext cx="9040608" cy="523220"/>
          </a:xfrm>
          <a:prstGeom prst="rect">
            <a:avLst/>
          </a:prstGeom>
          <a:noFill/>
        </p:spPr>
        <p:txBody>
          <a:bodyPr wrap="square" rtlCol="0">
            <a:spAutoFit/>
          </a:bodyPr>
          <a:lstStyle/>
          <a:p>
            <a:r>
              <a:rPr lang="en-US" altLang="ja-JP" sz="1400" dirty="0"/>
              <a:t>[1]</a:t>
            </a:r>
            <a:r>
              <a:rPr lang="ja-JP" altLang="en-US" sz="1400">
                <a:effectLst/>
                <a:latin typeface="YuMincho"/>
              </a:rPr>
              <a:t>佐々木唯</a:t>
            </a:r>
            <a:r>
              <a:rPr lang="en-US" altLang="ja-JP" sz="1400" dirty="0">
                <a:effectLst/>
                <a:latin typeface="YuMincho"/>
              </a:rPr>
              <a:t>, </a:t>
            </a:r>
            <a:r>
              <a:rPr lang="ja-JP" altLang="en-US" sz="1400">
                <a:effectLst/>
                <a:latin typeface="YuMincho"/>
              </a:rPr>
              <a:t>肥後芳樹</a:t>
            </a:r>
            <a:r>
              <a:rPr lang="en-US" altLang="ja-JP" sz="1400" dirty="0">
                <a:effectLst/>
                <a:latin typeface="YuMincho"/>
              </a:rPr>
              <a:t>, </a:t>
            </a:r>
            <a:r>
              <a:rPr lang="ja-JP" altLang="en-US" sz="1400">
                <a:effectLst/>
                <a:latin typeface="YuMincho"/>
              </a:rPr>
              <a:t>柗本真佑</a:t>
            </a:r>
            <a:r>
              <a:rPr lang="en-US" altLang="ja-JP" sz="1400" dirty="0">
                <a:effectLst/>
                <a:latin typeface="YuMincho"/>
              </a:rPr>
              <a:t>, </a:t>
            </a:r>
            <a:r>
              <a:rPr lang="ja-JP" altLang="en-US" sz="1400">
                <a:effectLst/>
                <a:latin typeface="YuMincho"/>
              </a:rPr>
              <a:t>楠本真二 </a:t>
            </a:r>
            <a:r>
              <a:rPr lang="en-US" altLang="ja-JP" sz="1400" dirty="0">
                <a:effectLst/>
                <a:latin typeface="YuMincho"/>
              </a:rPr>
              <a:t>: </a:t>
            </a:r>
            <a:r>
              <a:rPr lang="ja-JP" altLang="en-US" sz="1400">
                <a:effectLst/>
                <a:latin typeface="YuMincho"/>
              </a:rPr>
              <a:t>プログラムに対する欠陥限局の適合性計測</a:t>
            </a:r>
            <a:r>
              <a:rPr lang="en-US" altLang="ja-JP" sz="1400" dirty="0">
                <a:effectLst/>
                <a:latin typeface="YuMincho"/>
              </a:rPr>
              <a:t>, </a:t>
            </a:r>
          </a:p>
          <a:p>
            <a:r>
              <a:rPr lang="en-US" altLang="ja-JP" sz="1400" dirty="0">
                <a:latin typeface="YuMincho"/>
              </a:rPr>
              <a:t>     </a:t>
            </a:r>
            <a:r>
              <a:rPr lang="ja-JP" altLang="en-US" sz="1400">
                <a:effectLst/>
                <a:latin typeface="YuMincho"/>
              </a:rPr>
              <a:t>情報処理学会論文誌</a:t>
            </a:r>
            <a:r>
              <a:rPr lang="en-US" altLang="ja-JP" sz="1400" dirty="0">
                <a:effectLst/>
                <a:latin typeface="YuMincho"/>
              </a:rPr>
              <a:t>, </a:t>
            </a:r>
            <a:r>
              <a:rPr lang="en" altLang="ja-JP" sz="1400" dirty="0">
                <a:effectLst/>
                <a:latin typeface="YuMincho"/>
              </a:rPr>
              <a:t>Vol.62, No.4, pp.1029-1038 (Apr. 2021)</a:t>
            </a:r>
            <a:endParaRPr lang="en" altLang="ja-JP" sz="1400" dirty="0"/>
          </a:p>
        </p:txBody>
      </p:sp>
      <p:pic>
        <p:nvPicPr>
          <p:cNvPr id="31" name="グラフィックス 30" descr="ドキュメント 枠線">
            <a:extLst>
              <a:ext uri="{FF2B5EF4-FFF2-40B4-BE49-F238E27FC236}">
                <a16:creationId xmlns:a16="http://schemas.microsoft.com/office/drawing/2014/main" id="{EFE64388-5512-3230-9FCC-D2698B44F9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788" y="2864760"/>
            <a:ext cx="931393" cy="931393"/>
          </a:xfrm>
          <a:prstGeom prst="rect">
            <a:avLst/>
          </a:prstGeom>
        </p:spPr>
      </p:pic>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59ACFADC-3E1A-6212-63AA-5435B0F7E783}"/>
                  </a:ext>
                </a:extLst>
              </p:cNvPr>
              <p:cNvSpPr txBox="1"/>
              <p:nvPr/>
            </p:nvSpPr>
            <p:spPr>
              <a:xfrm>
                <a:off x="94765" y="2611162"/>
                <a:ext cx="1388586" cy="338554"/>
              </a:xfrm>
              <a:prstGeom prst="rect">
                <a:avLst/>
              </a:prstGeom>
              <a:noFill/>
            </p:spPr>
            <p:txBody>
              <a:bodyPr wrap="square" rtlCol="0">
                <a:spAutoFit/>
              </a:bodyPr>
              <a:lstStyle/>
              <a:p>
                <a:pPr algn="ctr"/>
                <a:r>
                  <a:rPr kumimoji="1" lang="ja-JP" altLang="en-US" sz="1600"/>
                  <a:t>プログラム</a:t>
                </a:r>
                <a14:m>
                  <m:oMath xmlns:m="http://schemas.openxmlformats.org/officeDocument/2006/math">
                    <m:r>
                      <a:rPr kumimoji="1" lang="en-US" altLang="ja-JP" sz="1600" b="0" i="1" smtClean="0">
                        <a:latin typeface="Cambria Math" panose="02040503050406030204" pitchFamily="18" charset="0"/>
                      </a:rPr>
                      <m:t>𝑝</m:t>
                    </m:r>
                  </m:oMath>
                </a14:m>
                <a:endParaRPr kumimoji="1" lang="en-US" altLang="ja-JP" sz="1600" b="0" dirty="0"/>
              </a:p>
            </p:txBody>
          </p:sp>
        </mc:Choice>
        <mc:Fallback xmlns="">
          <p:sp>
            <p:nvSpPr>
              <p:cNvPr id="32" name="テキスト ボックス 31">
                <a:extLst>
                  <a:ext uri="{FF2B5EF4-FFF2-40B4-BE49-F238E27FC236}">
                    <a16:creationId xmlns:a16="http://schemas.microsoft.com/office/drawing/2014/main" id="{59ACFADC-3E1A-6212-63AA-5435B0F7E783}"/>
                  </a:ext>
                </a:extLst>
              </p:cNvPr>
              <p:cNvSpPr txBox="1">
                <a:spLocks noRot="1" noChangeAspect="1" noMove="1" noResize="1" noEditPoints="1" noAdjustHandles="1" noChangeArrowheads="1" noChangeShapeType="1" noTextEdit="1"/>
              </p:cNvSpPr>
              <p:nvPr/>
            </p:nvSpPr>
            <p:spPr>
              <a:xfrm>
                <a:off x="94765" y="2611162"/>
                <a:ext cx="1388586" cy="338554"/>
              </a:xfrm>
              <a:prstGeom prst="rect">
                <a:avLst/>
              </a:prstGeom>
              <a:blipFill>
                <a:blip r:embed="rId5"/>
                <a:stretch>
                  <a:fillRect t="-3571" b="-25000"/>
                </a:stretch>
              </a:blipFill>
            </p:spPr>
            <p:txBody>
              <a:bodyPr/>
              <a:lstStyle/>
              <a:p>
                <a:r>
                  <a:rPr lang="ja-JP" altLang="en-US">
                    <a:noFill/>
                  </a:rPr>
                  <a:t> </a:t>
                </a:r>
              </a:p>
            </p:txBody>
          </p:sp>
        </mc:Fallback>
      </mc:AlternateContent>
      <p:pic>
        <p:nvPicPr>
          <p:cNvPr id="34" name="グラフィックス 33" descr="歯車 枠線">
            <a:extLst>
              <a:ext uri="{FF2B5EF4-FFF2-40B4-BE49-F238E27FC236}">
                <a16:creationId xmlns:a16="http://schemas.microsoft.com/office/drawing/2014/main" id="{99FC149C-BEC8-2FBB-07B0-2A7B1FD6A8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288" y="4131681"/>
            <a:ext cx="919072" cy="919072"/>
          </a:xfrm>
          <a:prstGeom prst="rect">
            <a:avLst/>
          </a:prstGeom>
        </p:spPr>
      </p:pic>
      <p:cxnSp>
        <p:nvCxnSpPr>
          <p:cNvPr id="36" name="直線矢印コネクタ 35">
            <a:extLst>
              <a:ext uri="{FF2B5EF4-FFF2-40B4-BE49-F238E27FC236}">
                <a16:creationId xmlns:a16="http://schemas.microsoft.com/office/drawing/2014/main" id="{EC8F6538-E11E-21C2-F55B-84B43E414B57}"/>
              </a:ext>
            </a:extLst>
          </p:cNvPr>
          <p:cNvCxnSpPr>
            <a:cxnSpLocks/>
          </p:cNvCxnSpPr>
          <p:nvPr/>
        </p:nvCxnSpPr>
        <p:spPr>
          <a:xfrm>
            <a:off x="1278181" y="3330456"/>
            <a:ext cx="1094543"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1D0D966-A3C8-4A84-8E3B-800CB4BFC2A7}"/>
                  </a:ext>
                </a:extLst>
              </p:cNvPr>
              <p:cNvSpPr txBox="1"/>
              <p:nvPr/>
            </p:nvSpPr>
            <p:spPr>
              <a:xfrm>
                <a:off x="120289" y="5033604"/>
                <a:ext cx="2252435" cy="338554"/>
              </a:xfrm>
              <a:prstGeom prst="rect">
                <a:avLst/>
              </a:prstGeom>
              <a:noFill/>
            </p:spPr>
            <p:txBody>
              <a:bodyPr wrap="square" rtlCol="0">
                <a:spAutoFit/>
              </a:bodyPr>
              <a:lstStyle/>
              <a:p>
                <a:pPr algn="ctr"/>
                <a:r>
                  <a:rPr kumimoji="1" lang="ja-JP" altLang="en-US" sz="1600"/>
                  <a:t>ミュータント生成器</a:t>
                </a:r>
                <a14:m>
                  <m:oMath xmlns:m="http://schemas.openxmlformats.org/officeDocument/2006/math">
                    <m:r>
                      <a:rPr kumimoji="1" lang="en-US" altLang="ja-JP" sz="1600" b="0" i="1" smtClean="0">
                        <a:latin typeface="Cambria Math" panose="02040503050406030204" pitchFamily="18" charset="0"/>
                      </a:rPr>
                      <m:t>𝐺</m:t>
                    </m:r>
                  </m:oMath>
                </a14:m>
                <a:endParaRPr kumimoji="1" lang="ja-JP" altLang="en-US" sz="1600"/>
              </a:p>
            </p:txBody>
          </p:sp>
        </mc:Choice>
        <mc:Fallback xmlns="">
          <p:sp>
            <p:nvSpPr>
              <p:cNvPr id="37" name="テキスト ボックス 36">
                <a:extLst>
                  <a:ext uri="{FF2B5EF4-FFF2-40B4-BE49-F238E27FC236}">
                    <a16:creationId xmlns:a16="http://schemas.microsoft.com/office/drawing/2014/main" id="{51D0D966-A3C8-4A84-8E3B-800CB4BFC2A7}"/>
                  </a:ext>
                </a:extLst>
              </p:cNvPr>
              <p:cNvSpPr txBox="1">
                <a:spLocks noRot="1" noChangeAspect="1" noMove="1" noResize="1" noEditPoints="1" noAdjustHandles="1" noChangeArrowheads="1" noChangeShapeType="1" noTextEdit="1"/>
              </p:cNvSpPr>
              <p:nvPr/>
            </p:nvSpPr>
            <p:spPr>
              <a:xfrm>
                <a:off x="120289" y="5033604"/>
                <a:ext cx="2252435" cy="338554"/>
              </a:xfrm>
              <a:prstGeom prst="rect">
                <a:avLst/>
              </a:prstGeom>
              <a:blipFill>
                <a:blip r:embed="rId8"/>
                <a:stretch>
                  <a:fillRect t="-3704" b="-25926"/>
                </a:stretch>
              </a:blipFill>
            </p:spPr>
            <p:txBody>
              <a:bodyPr/>
              <a:lstStyle/>
              <a:p>
                <a:r>
                  <a:rPr lang="ja-JP" altLang="en-US">
                    <a:noFill/>
                  </a:rPr>
                  <a:t> </a:t>
                </a:r>
              </a:p>
            </p:txBody>
          </p:sp>
        </mc:Fallback>
      </mc:AlternateContent>
      <p:cxnSp>
        <p:nvCxnSpPr>
          <p:cNvPr id="45" name="カギ線コネクタ 44">
            <a:extLst>
              <a:ext uri="{FF2B5EF4-FFF2-40B4-BE49-F238E27FC236}">
                <a16:creationId xmlns:a16="http://schemas.microsoft.com/office/drawing/2014/main" id="{2FEA43AE-028D-5F38-A7B8-4E03AD3AB1FD}"/>
              </a:ext>
            </a:extLst>
          </p:cNvPr>
          <p:cNvCxnSpPr>
            <a:cxnSpLocks/>
          </p:cNvCxnSpPr>
          <p:nvPr/>
        </p:nvCxnSpPr>
        <p:spPr>
          <a:xfrm rot="5400000" flipH="1" flipV="1">
            <a:off x="1126782" y="3785252"/>
            <a:ext cx="1338303" cy="457253"/>
          </a:xfrm>
          <a:prstGeom prst="bentConnector3">
            <a:avLst>
              <a:gd name="adj1" fmla="val 1344"/>
            </a:avLst>
          </a:prstGeom>
          <a:ln w="381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pic>
        <p:nvPicPr>
          <p:cNvPr id="47" name="グラフィックス 46" descr="ドキュメント 枠線">
            <a:extLst>
              <a:ext uri="{FF2B5EF4-FFF2-40B4-BE49-F238E27FC236}">
                <a16:creationId xmlns:a16="http://schemas.microsoft.com/office/drawing/2014/main" id="{20FD88F0-5265-53C8-3E68-926745A5C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7936" y="2901416"/>
            <a:ext cx="931393" cy="931393"/>
          </a:xfrm>
          <a:prstGeom prst="rect">
            <a:avLst/>
          </a:prstGeom>
        </p:spPr>
      </p:pic>
      <p:pic>
        <p:nvPicPr>
          <p:cNvPr id="48" name="グラフィックス 47" descr="ドキュメント 枠線">
            <a:extLst>
              <a:ext uri="{FF2B5EF4-FFF2-40B4-BE49-F238E27FC236}">
                <a16:creationId xmlns:a16="http://schemas.microsoft.com/office/drawing/2014/main" id="{ED5FDA1A-3B72-948B-2D60-8BA92B61A4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6069" y="2879029"/>
            <a:ext cx="931393" cy="931393"/>
          </a:xfrm>
          <a:prstGeom prst="rect">
            <a:avLst/>
          </a:prstGeom>
        </p:spPr>
      </p:pic>
      <p:sp>
        <p:nvSpPr>
          <p:cNvPr id="50" name="テキスト ボックス 49">
            <a:extLst>
              <a:ext uri="{FF2B5EF4-FFF2-40B4-BE49-F238E27FC236}">
                <a16:creationId xmlns:a16="http://schemas.microsoft.com/office/drawing/2014/main" id="{E7E2EAF4-0A1D-FDF2-2298-B2B8DD3B96AF}"/>
              </a:ext>
            </a:extLst>
          </p:cNvPr>
          <p:cNvSpPr txBox="1"/>
          <p:nvPr/>
        </p:nvSpPr>
        <p:spPr>
          <a:xfrm>
            <a:off x="2956958" y="3232076"/>
            <a:ext cx="1388586" cy="338554"/>
          </a:xfrm>
          <a:prstGeom prst="rect">
            <a:avLst/>
          </a:prstGeom>
          <a:noFill/>
        </p:spPr>
        <p:txBody>
          <a:bodyPr wrap="square" rtlCol="0">
            <a:spAutoFit/>
          </a:bodyPr>
          <a:lstStyle/>
          <a:p>
            <a:pPr algn="ctr"/>
            <a:r>
              <a:rPr kumimoji="1" lang="ja-JP" altLang="en-US" sz="1600"/>
              <a:t>・・・</a:t>
            </a:r>
          </a:p>
        </p:txBody>
      </p:sp>
      <p:cxnSp>
        <p:nvCxnSpPr>
          <p:cNvPr id="52" name="直線コネクタ 51">
            <a:extLst>
              <a:ext uri="{FF2B5EF4-FFF2-40B4-BE49-F238E27FC236}">
                <a16:creationId xmlns:a16="http://schemas.microsoft.com/office/drawing/2014/main" id="{6784EDA2-8FF2-37D0-CB53-D40B896E1FAB}"/>
              </a:ext>
            </a:extLst>
          </p:cNvPr>
          <p:cNvCxnSpPr>
            <a:cxnSpLocks/>
          </p:cNvCxnSpPr>
          <p:nvPr/>
        </p:nvCxnSpPr>
        <p:spPr>
          <a:xfrm>
            <a:off x="2735210" y="3319614"/>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1860D8F-FB17-1C91-603E-09F17108BDA0}"/>
              </a:ext>
            </a:extLst>
          </p:cNvPr>
          <p:cNvCxnSpPr>
            <a:cxnSpLocks/>
          </p:cNvCxnSpPr>
          <p:nvPr/>
        </p:nvCxnSpPr>
        <p:spPr>
          <a:xfrm>
            <a:off x="4233343" y="3607847"/>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4AC8D316-4CFC-EC80-8797-2E3E92F0E07F}"/>
                  </a:ext>
                </a:extLst>
              </p:cNvPr>
              <p:cNvSpPr txBox="1"/>
              <p:nvPr/>
            </p:nvSpPr>
            <p:spPr>
              <a:xfrm>
                <a:off x="2001722" y="2660923"/>
                <a:ext cx="2411529" cy="338554"/>
              </a:xfrm>
              <a:prstGeom prst="rect">
                <a:avLst/>
              </a:prstGeom>
              <a:noFill/>
            </p:spPr>
            <p:txBody>
              <a:bodyPr wrap="square" rtlCol="0">
                <a:spAutoFit/>
              </a:bodyPr>
              <a:lstStyle/>
              <a:p>
                <a:r>
                  <a:rPr lang="ja-JP" altLang="en-US" sz="1600"/>
                  <a:t>ミュータント</a:t>
                </a: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𝑚</m:t>
                        </m:r>
                      </m:e>
                      <m:sub>
                        <m:r>
                          <a:rPr lang="en-US" altLang="ja-JP" sz="1600" b="0" i="1" smtClean="0">
                            <a:latin typeface="Cambria Math" panose="02040503050406030204" pitchFamily="18" charset="0"/>
                          </a:rPr>
                          <m:t>1  </m:t>
                        </m:r>
                      </m:sub>
                    </m:sSub>
                  </m:oMath>
                </a14:m>
                <a:r>
                  <a:rPr kumimoji="1" lang="en-US" altLang="ja-JP" sz="1600" dirty="0"/>
                  <a:t>…</a:t>
                </a:r>
                <a:endParaRPr kumimoji="1" lang="ja-JP" altLang="en-US" sz="1600"/>
              </a:p>
            </p:txBody>
          </p:sp>
        </mc:Choice>
        <mc:Fallback xmlns="">
          <p:sp>
            <p:nvSpPr>
              <p:cNvPr id="56" name="テキスト ボックス 55">
                <a:extLst>
                  <a:ext uri="{FF2B5EF4-FFF2-40B4-BE49-F238E27FC236}">
                    <a16:creationId xmlns:a16="http://schemas.microsoft.com/office/drawing/2014/main" id="{4AC8D316-4CFC-EC80-8797-2E3E92F0E07F}"/>
                  </a:ext>
                </a:extLst>
              </p:cNvPr>
              <p:cNvSpPr txBox="1">
                <a:spLocks noRot="1" noChangeAspect="1" noMove="1" noResize="1" noEditPoints="1" noAdjustHandles="1" noChangeArrowheads="1" noChangeShapeType="1" noTextEdit="1"/>
              </p:cNvSpPr>
              <p:nvPr/>
            </p:nvSpPr>
            <p:spPr>
              <a:xfrm>
                <a:off x="2001722" y="2660923"/>
                <a:ext cx="2411529" cy="338554"/>
              </a:xfrm>
              <a:prstGeom prst="rect">
                <a:avLst/>
              </a:prstGeom>
              <a:blipFill>
                <a:blip r:embed="rId9"/>
                <a:stretch>
                  <a:fillRect l="-1047" t="-7143"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B2D62AB5-766C-63E3-CD42-846022B4EC2E}"/>
                  </a:ext>
                </a:extLst>
              </p:cNvPr>
              <p:cNvSpPr txBox="1"/>
              <p:nvPr/>
            </p:nvSpPr>
            <p:spPr>
              <a:xfrm>
                <a:off x="3703066" y="2656788"/>
                <a:ext cx="1854442" cy="338554"/>
              </a:xfrm>
              <a:prstGeom prst="rect">
                <a:avLst/>
              </a:prstGeom>
              <a:noFill/>
            </p:spPr>
            <p:txBody>
              <a:bodyPr wrap="square" rtlCol="0">
                <a:spAutoFit/>
              </a:bodyPr>
              <a:lstStyle/>
              <a:p>
                <a:pPr algn="ctr"/>
                <a:r>
                  <a:rPr lang="ja-JP" altLang="en-US" sz="1600"/>
                  <a:t>ミュータント</a:t>
                </a: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𝑚</m:t>
                        </m:r>
                      </m:e>
                      <m:sub>
                        <m:r>
                          <a:rPr lang="en-US" altLang="ja-JP" sz="1600" b="0" i="1" smtClean="0">
                            <a:latin typeface="Cambria Math" panose="02040503050406030204" pitchFamily="18" charset="0"/>
                          </a:rPr>
                          <m:t>𝑛</m:t>
                        </m:r>
                      </m:sub>
                    </m:sSub>
                  </m:oMath>
                </a14:m>
                <a:endParaRPr kumimoji="1" lang="ja-JP" altLang="en-US" sz="1600"/>
              </a:p>
            </p:txBody>
          </p:sp>
        </mc:Choice>
        <mc:Fallback xmlns="">
          <p:sp>
            <p:nvSpPr>
              <p:cNvPr id="57" name="テキスト ボックス 56">
                <a:extLst>
                  <a:ext uri="{FF2B5EF4-FFF2-40B4-BE49-F238E27FC236}">
                    <a16:creationId xmlns:a16="http://schemas.microsoft.com/office/drawing/2014/main" id="{B2D62AB5-766C-63E3-CD42-846022B4EC2E}"/>
                  </a:ext>
                </a:extLst>
              </p:cNvPr>
              <p:cNvSpPr txBox="1">
                <a:spLocks noRot="1" noChangeAspect="1" noMove="1" noResize="1" noEditPoints="1" noAdjustHandles="1" noChangeArrowheads="1" noChangeShapeType="1" noTextEdit="1"/>
              </p:cNvSpPr>
              <p:nvPr/>
            </p:nvSpPr>
            <p:spPr>
              <a:xfrm>
                <a:off x="3703066" y="2656788"/>
                <a:ext cx="1854442" cy="338554"/>
              </a:xfrm>
              <a:prstGeom prst="rect">
                <a:avLst/>
              </a:prstGeom>
              <a:blipFill>
                <a:blip r:embed="rId10"/>
                <a:stretch>
                  <a:fillRect t="-7407" b="-25926"/>
                </a:stretch>
              </a:blipFill>
            </p:spPr>
            <p:txBody>
              <a:bodyPr/>
              <a:lstStyle/>
              <a:p>
                <a:r>
                  <a:rPr lang="ja-JP" altLang="en-US">
                    <a:noFill/>
                  </a:rPr>
                  <a:t> </a:t>
                </a:r>
              </a:p>
            </p:txBody>
          </p:sp>
        </mc:Fallback>
      </mc:AlternateContent>
      <p:pic>
        <p:nvPicPr>
          <p:cNvPr id="65" name="グラフィックス 64" descr="ドキュメント 枠線">
            <a:extLst>
              <a:ext uri="{FF2B5EF4-FFF2-40B4-BE49-F238E27FC236}">
                <a16:creationId xmlns:a16="http://schemas.microsoft.com/office/drawing/2014/main" id="{11BCC796-B49A-BD86-FE13-7DEC3BD8B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29497" y="4321203"/>
            <a:ext cx="739100" cy="739100"/>
          </a:xfrm>
          <a:prstGeom prst="rect">
            <a:avLst/>
          </a:prstGeom>
        </p:spPr>
      </p:pic>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D85DE4D8-1AAB-66EF-0807-0E6C08EB14A0}"/>
                  </a:ext>
                </a:extLst>
              </p:cNvPr>
              <p:cNvSpPr txBox="1"/>
              <p:nvPr/>
            </p:nvSpPr>
            <p:spPr>
              <a:xfrm>
                <a:off x="3472830" y="5050753"/>
                <a:ext cx="2252435" cy="338554"/>
              </a:xfrm>
              <a:prstGeom prst="rect">
                <a:avLst/>
              </a:prstGeom>
              <a:noFill/>
            </p:spPr>
            <p:txBody>
              <a:bodyPr wrap="square" rtlCol="0">
                <a:spAutoFit/>
              </a:bodyPr>
              <a:lstStyle/>
              <a:p>
                <a:pPr algn="ctr"/>
                <a:r>
                  <a:rPr kumimoji="1" lang="ja-JP" altLang="en-US" sz="1600"/>
                  <a:t>テストスイート</a:t>
                </a:r>
                <a14:m>
                  <m:oMath xmlns:m="http://schemas.openxmlformats.org/officeDocument/2006/math">
                    <m:r>
                      <a:rPr kumimoji="1" lang="en-US" altLang="ja-JP" sz="1600" b="0" i="1" smtClean="0">
                        <a:latin typeface="Cambria Math" panose="02040503050406030204" pitchFamily="18" charset="0"/>
                      </a:rPr>
                      <m:t>𝑇</m:t>
                    </m:r>
                  </m:oMath>
                </a14:m>
                <a:endParaRPr kumimoji="1" lang="en-US" altLang="ja-JP" sz="1600" b="0" dirty="0"/>
              </a:p>
            </p:txBody>
          </p:sp>
        </mc:Choice>
        <mc:Fallback xmlns="">
          <p:sp>
            <p:nvSpPr>
              <p:cNvPr id="66" name="テキスト ボックス 65">
                <a:extLst>
                  <a:ext uri="{FF2B5EF4-FFF2-40B4-BE49-F238E27FC236}">
                    <a16:creationId xmlns:a16="http://schemas.microsoft.com/office/drawing/2014/main" id="{D85DE4D8-1AAB-66EF-0807-0E6C08EB14A0}"/>
                  </a:ext>
                </a:extLst>
              </p:cNvPr>
              <p:cNvSpPr txBox="1">
                <a:spLocks noRot="1" noChangeAspect="1" noMove="1" noResize="1" noEditPoints="1" noAdjustHandles="1" noChangeArrowheads="1" noChangeShapeType="1" noTextEdit="1"/>
              </p:cNvSpPr>
              <p:nvPr/>
            </p:nvSpPr>
            <p:spPr>
              <a:xfrm>
                <a:off x="3472830" y="5050753"/>
                <a:ext cx="2252435" cy="338554"/>
              </a:xfrm>
              <a:prstGeom prst="rect">
                <a:avLst/>
              </a:prstGeom>
              <a:blipFill>
                <a:blip r:embed="rId13"/>
                <a:stretch>
                  <a:fillRect t="-3571" b="-25000"/>
                </a:stretch>
              </a:blipFill>
            </p:spPr>
            <p:txBody>
              <a:bodyPr/>
              <a:lstStyle/>
              <a:p>
                <a:r>
                  <a:rPr lang="ja-JP" altLang="en-US">
                    <a:noFill/>
                  </a:rPr>
                  <a:t> </a:t>
                </a:r>
              </a:p>
            </p:txBody>
          </p:sp>
        </mc:Fallback>
      </mc:AlternateContent>
      <p:cxnSp>
        <p:nvCxnSpPr>
          <p:cNvPr id="67" name="直線矢印コネクタ 66">
            <a:extLst>
              <a:ext uri="{FF2B5EF4-FFF2-40B4-BE49-F238E27FC236}">
                <a16:creationId xmlns:a16="http://schemas.microsoft.com/office/drawing/2014/main" id="{9CEC294B-ED3B-0B21-4A39-7B972BD0FC80}"/>
              </a:ext>
            </a:extLst>
          </p:cNvPr>
          <p:cNvCxnSpPr>
            <a:cxnSpLocks/>
          </p:cNvCxnSpPr>
          <p:nvPr/>
        </p:nvCxnSpPr>
        <p:spPr>
          <a:xfrm flipV="1">
            <a:off x="4993724" y="3316390"/>
            <a:ext cx="820087" cy="675"/>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カギ線コネクタ 72">
            <a:extLst>
              <a:ext uri="{FF2B5EF4-FFF2-40B4-BE49-F238E27FC236}">
                <a16:creationId xmlns:a16="http://schemas.microsoft.com/office/drawing/2014/main" id="{14E6F4D6-3A5A-8CBE-8CB4-9C3E8A01F349}"/>
              </a:ext>
            </a:extLst>
          </p:cNvPr>
          <p:cNvCxnSpPr>
            <a:cxnSpLocks/>
          </p:cNvCxnSpPr>
          <p:nvPr/>
        </p:nvCxnSpPr>
        <p:spPr>
          <a:xfrm rot="5400000" flipH="1" flipV="1">
            <a:off x="4539726" y="3820560"/>
            <a:ext cx="1372291" cy="363951"/>
          </a:xfrm>
          <a:prstGeom prst="bentConnector3">
            <a:avLst>
              <a:gd name="adj1" fmla="val -1489"/>
            </a:avLst>
          </a:prstGeom>
          <a:ln w="381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AA66775D-2262-B923-5F0E-5DE9CEA4AE28}"/>
                  </a:ext>
                </a:extLst>
              </p:cNvPr>
              <p:cNvSpPr txBox="1"/>
              <p:nvPr/>
            </p:nvSpPr>
            <p:spPr>
              <a:xfrm>
                <a:off x="5863983" y="3119416"/>
                <a:ext cx="3351807" cy="353943"/>
              </a:xfrm>
              <a:prstGeom prst="rect">
                <a:avLst/>
              </a:prstGeom>
              <a:noFill/>
            </p:spPr>
            <p:txBody>
              <a:bodyPr wrap="square" rtlCol="0">
                <a:spAutoFit/>
              </a:bodyPr>
              <a:lstStyle/>
              <a:p>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1</m:t>
                        </m:r>
                      </m:sub>
                    </m:sSub>
                    <m:r>
                      <a:rPr kumimoji="1" lang="en-US" altLang="ja-JP" sz="1700" b="0" i="1" smtClean="0">
                        <a:latin typeface="Cambria Math" panose="02040503050406030204" pitchFamily="18" charset="0"/>
                      </a:rPr>
                      <m:t>)</m:t>
                    </m:r>
                  </m:oMath>
                </a14:m>
                <a:r>
                  <a:rPr kumimoji="1" lang="ja-JP" altLang="en-US" sz="1700"/>
                  <a:t>・・・</a:t>
                </a:r>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𝑛</m:t>
                        </m:r>
                      </m:sub>
                    </m:sSub>
                    <m:r>
                      <a:rPr kumimoji="1" lang="en-US" altLang="ja-JP" sz="1700" b="0" i="1" smtClean="0">
                        <a:latin typeface="Cambria Math" panose="02040503050406030204" pitchFamily="18" charset="0"/>
                      </a:rPr>
                      <m:t>)</m:t>
                    </m:r>
                  </m:oMath>
                </a14:m>
                <a:endParaRPr kumimoji="1" lang="ja-JP" altLang="en-US" sz="1700"/>
              </a:p>
            </p:txBody>
          </p:sp>
        </mc:Choice>
        <mc:Fallback xmlns="">
          <p:sp>
            <p:nvSpPr>
              <p:cNvPr id="78" name="テキスト ボックス 77">
                <a:extLst>
                  <a:ext uri="{FF2B5EF4-FFF2-40B4-BE49-F238E27FC236}">
                    <a16:creationId xmlns:a16="http://schemas.microsoft.com/office/drawing/2014/main" id="{AA66775D-2262-B923-5F0E-5DE9CEA4AE28}"/>
                  </a:ext>
                </a:extLst>
              </p:cNvPr>
              <p:cNvSpPr txBox="1">
                <a:spLocks noRot="1" noChangeAspect="1" noMove="1" noResize="1" noEditPoints="1" noAdjustHandles="1" noChangeArrowheads="1" noChangeShapeType="1" noTextEdit="1"/>
              </p:cNvSpPr>
              <p:nvPr/>
            </p:nvSpPr>
            <p:spPr>
              <a:xfrm>
                <a:off x="5863983" y="3119416"/>
                <a:ext cx="3351807" cy="353943"/>
              </a:xfrm>
              <a:prstGeom prst="rect">
                <a:avLst/>
              </a:prstGeom>
              <a:blipFill>
                <a:blip r:embed="rId14"/>
                <a:stretch>
                  <a:fillRect t="-6897" b="-24138"/>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B272B0BB-97CD-6ABF-DAA8-A215C886BB8E}"/>
              </a:ext>
            </a:extLst>
          </p:cNvPr>
          <p:cNvCxnSpPr>
            <a:cxnSpLocks/>
            <a:endCxn id="83" idx="0"/>
          </p:cNvCxnSpPr>
          <p:nvPr/>
        </p:nvCxnSpPr>
        <p:spPr>
          <a:xfrm>
            <a:off x="7488061" y="3547096"/>
            <a:ext cx="0" cy="13689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7DCF80E6-AAFA-17CD-A108-DA0F5EF0932D}"/>
                  </a:ext>
                </a:extLst>
              </p:cNvPr>
              <p:cNvSpPr txBox="1"/>
              <p:nvPr/>
            </p:nvSpPr>
            <p:spPr>
              <a:xfrm>
                <a:off x="6491040" y="4915999"/>
                <a:ext cx="1994041"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𝑺𝑩𝑭𝑳𝑺𝒄𝒐𝒓𝒆</m:t>
                          </m:r>
                        </m:e>
                        <m:sup>
                          <m:r>
                            <a:rPr kumimoji="1" lang="en-US" altLang="ja-JP" b="1" i="1" smtClean="0">
                              <a:latin typeface="Cambria Math" panose="02040503050406030204" pitchFamily="18" charset="0"/>
                            </a:rPr>
                            <m:t>𝑻</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𝑮</m:t>
                          </m:r>
                        </m:sup>
                      </m:sSup>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𝒎</m:t>
                      </m:r>
                      <m:r>
                        <a:rPr kumimoji="1" lang="en-US" altLang="ja-JP" b="1" i="1" smtClean="0">
                          <a:latin typeface="Cambria Math" panose="02040503050406030204" pitchFamily="18" charset="0"/>
                        </a:rPr>
                        <m:t>)</m:t>
                      </m:r>
                    </m:oMath>
                  </m:oMathPara>
                </a14:m>
                <a:endParaRPr kumimoji="1" lang="ja-JP" altLang="en-US" b="1"/>
              </a:p>
            </p:txBody>
          </p:sp>
        </mc:Choice>
        <mc:Fallback xmlns="">
          <p:sp>
            <p:nvSpPr>
              <p:cNvPr id="83" name="テキスト ボックス 82">
                <a:extLst>
                  <a:ext uri="{FF2B5EF4-FFF2-40B4-BE49-F238E27FC236}">
                    <a16:creationId xmlns:a16="http://schemas.microsoft.com/office/drawing/2014/main" id="{7DCF80E6-AAFA-17CD-A108-DA0F5EF0932D}"/>
                  </a:ext>
                </a:extLst>
              </p:cNvPr>
              <p:cNvSpPr txBox="1">
                <a:spLocks noRot="1" noChangeAspect="1" noMove="1" noResize="1" noEditPoints="1" noAdjustHandles="1" noChangeArrowheads="1" noChangeShapeType="1" noTextEdit="1"/>
              </p:cNvSpPr>
              <p:nvPr/>
            </p:nvSpPr>
            <p:spPr>
              <a:xfrm>
                <a:off x="6491040" y="4915999"/>
                <a:ext cx="1994041" cy="375552"/>
              </a:xfrm>
              <a:prstGeom prst="rect">
                <a:avLst/>
              </a:prstGeom>
              <a:blipFill>
                <a:blip r:embed="rId15"/>
                <a:stretch>
                  <a:fillRect r="-3165" b="-16129"/>
                </a:stretch>
              </a:blipFill>
            </p:spPr>
            <p:txBody>
              <a:bodyPr/>
              <a:lstStyle/>
              <a:p>
                <a:r>
                  <a:rPr lang="ja-JP" altLang="en-US">
                    <a:noFill/>
                  </a:rPr>
                  <a:t> </a:t>
                </a:r>
              </a:p>
            </p:txBody>
          </p:sp>
        </mc:Fallback>
      </mc:AlternateContent>
      <p:sp>
        <p:nvSpPr>
          <p:cNvPr id="84" name="正方形/長方形 83">
            <a:extLst>
              <a:ext uri="{FF2B5EF4-FFF2-40B4-BE49-F238E27FC236}">
                <a16:creationId xmlns:a16="http://schemas.microsoft.com/office/drawing/2014/main" id="{60C599BE-8B95-CC61-B5E1-E7EC6B5AA231}"/>
              </a:ext>
            </a:extLst>
          </p:cNvPr>
          <p:cNvSpPr/>
          <p:nvPr/>
        </p:nvSpPr>
        <p:spPr>
          <a:xfrm>
            <a:off x="215746" y="2611162"/>
            <a:ext cx="5648225" cy="2742704"/>
          </a:xfrm>
          <a:prstGeom prst="rect">
            <a:avLst/>
          </a:prstGeom>
          <a:solidFill>
            <a:schemeClr val="bg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6" name="テキスト ボックス 85">
            <a:extLst>
              <a:ext uri="{FF2B5EF4-FFF2-40B4-BE49-F238E27FC236}">
                <a16:creationId xmlns:a16="http://schemas.microsoft.com/office/drawing/2014/main" id="{0E3FD314-FA15-EE70-8C4D-7AD936681FA7}"/>
              </a:ext>
            </a:extLst>
          </p:cNvPr>
          <p:cNvSpPr txBox="1"/>
          <p:nvPr/>
        </p:nvSpPr>
        <p:spPr>
          <a:xfrm>
            <a:off x="396000" y="1719943"/>
            <a:ext cx="7141273" cy="461665"/>
          </a:xfrm>
          <a:prstGeom prst="rect">
            <a:avLst/>
          </a:prstGeom>
          <a:noFill/>
        </p:spPr>
        <p:txBody>
          <a:bodyPr wrap="square" rtlCol="0">
            <a:spAutoFit/>
          </a:bodyPr>
          <a:lstStyle/>
          <a:p>
            <a:r>
              <a:rPr lang="en-US" altLang="ja-JP" sz="2400" dirty="0"/>
              <a:t>Step3</a:t>
            </a:r>
            <a:r>
              <a:rPr lang="ja-JP" altLang="en-US" sz="2400"/>
              <a:t>：</a:t>
            </a:r>
            <a:r>
              <a:rPr lang="en-US" altLang="ja-JP" sz="2400" dirty="0"/>
              <a:t>SBFL</a:t>
            </a:r>
            <a:r>
              <a:rPr lang="ja-JP" altLang="en-US" sz="2400"/>
              <a:t>スコアの算出</a:t>
            </a:r>
            <a:endParaRPr kumimoji="1" lang="ja-JP" altLang="en-US" sz="2400"/>
          </a:p>
        </p:txBody>
      </p:sp>
    </p:spTree>
    <p:extLst>
      <p:ext uri="{BB962C8B-B14F-4D97-AF65-F5344CB8AC3E}">
        <p14:creationId xmlns:p14="http://schemas.microsoft.com/office/powerpoint/2010/main" val="55588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DDB298-9BED-2A96-600E-D617B9B6D37B}"/>
              </a:ext>
            </a:extLst>
          </p:cNvPr>
          <p:cNvSpPr>
            <a:spLocks noGrp="1"/>
          </p:cNvSpPr>
          <p:nvPr>
            <p:ph type="title"/>
          </p:nvPr>
        </p:nvSpPr>
        <p:spPr/>
        <p:txBody>
          <a:bodyPr/>
          <a:lstStyle/>
          <a:p>
            <a:r>
              <a:rPr kumimoji="1" lang="ja-JP" altLang="en-US"/>
              <a:t>既存研究からの発展的アイデア</a:t>
            </a:r>
          </a:p>
        </p:txBody>
      </p:sp>
      <p:sp>
        <p:nvSpPr>
          <p:cNvPr id="3" name="コンテンツ プレースホルダー 2">
            <a:extLst>
              <a:ext uri="{FF2B5EF4-FFF2-40B4-BE49-F238E27FC236}">
                <a16:creationId xmlns:a16="http://schemas.microsoft.com/office/drawing/2014/main" id="{0C9B290F-FDC8-C118-C5CF-BE1536B6CAB8}"/>
              </a:ext>
            </a:extLst>
          </p:cNvPr>
          <p:cNvSpPr>
            <a:spLocks noGrp="1"/>
          </p:cNvSpPr>
          <p:nvPr>
            <p:ph idx="1"/>
          </p:nvPr>
        </p:nvSpPr>
        <p:spPr/>
        <p:txBody>
          <a:bodyPr/>
          <a:lstStyle/>
          <a:p>
            <a:r>
              <a:rPr lang="ja-JP" altLang="en-US" sz="2400" b="1"/>
              <a:t>プログラムの複数回の変更に着目</a:t>
            </a:r>
            <a:endParaRPr lang="en-US" altLang="ja-JP" sz="2400" b="1" dirty="0"/>
          </a:p>
          <a:p>
            <a:r>
              <a:rPr lang="ja-JP" altLang="en-US" sz="2400"/>
              <a:t>　</a:t>
            </a:r>
            <a:r>
              <a:rPr kumimoji="1" lang="ja-JP" altLang="en-US" sz="2400"/>
              <a:t>リファクタリングを題材とした比較実験であり</a:t>
            </a:r>
            <a:br>
              <a:rPr lang="en-US" altLang="ja-JP" sz="2400" dirty="0"/>
            </a:br>
            <a:r>
              <a:rPr lang="ja-JP" altLang="en-US" sz="2400"/>
              <a:t>　プログラムの進化に伴うスコアの変化を</a:t>
            </a:r>
            <a:br>
              <a:rPr lang="en-US" altLang="ja-JP" sz="2400" dirty="0"/>
            </a:br>
            <a:r>
              <a:rPr lang="ja-JP" altLang="en-US" sz="2400"/>
              <a:t>　評価できていない</a:t>
            </a:r>
            <a:endParaRPr lang="en-US" altLang="ja-JP" sz="2400" dirty="0"/>
          </a:p>
          <a:p>
            <a:endParaRPr lang="en-US" altLang="ja-JP" sz="2400" dirty="0"/>
          </a:p>
          <a:p>
            <a:r>
              <a:rPr lang="ja-JP" altLang="en-US" sz="2400" b="1"/>
              <a:t>対象プログラムの規模を拡大</a:t>
            </a:r>
            <a:r>
              <a:rPr kumimoji="1" lang="ja-JP" altLang="en-US" sz="2400" b="1"/>
              <a:t>　</a:t>
            </a:r>
            <a:endParaRPr kumimoji="1" lang="en-US" altLang="ja-JP" sz="2400" b="1" dirty="0"/>
          </a:p>
          <a:p>
            <a:r>
              <a:rPr lang="ja-JP" altLang="en-US" sz="2400"/>
              <a:t>　対象は研究のために作成された</a:t>
            </a:r>
            <a:br>
              <a:rPr lang="en-US" altLang="ja-JP" sz="2400" dirty="0"/>
            </a:br>
            <a:r>
              <a:rPr lang="ja-JP" altLang="en-US" sz="2400"/>
              <a:t>　単一メソッドで構成される</a:t>
            </a:r>
            <a:r>
              <a:rPr lang="en-US" altLang="ja-JP" sz="2400" dirty="0"/>
              <a:t>10</a:t>
            </a:r>
            <a:r>
              <a:rPr lang="ja-JP" altLang="en-US" sz="2400"/>
              <a:t>行程度のクラスのみ</a:t>
            </a:r>
            <a:endParaRPr lang="en-US" altLang="ja-JP" sz="2400" dirty="0"/>
          </a:p>
          <a:p>
            <a:r>
              <a:rPr lang="ja-JP" altLang="en-US" sz="2400"/>
              <a:t>　実在するプログラムに対して実験できていない</a:t>
            </a:r>
            <a:endParaRPr lang="en-US" altLang="ja-JP" sz="2400" dirty="0"/>
          </a:p>
        </p:txBody>
      </p:sp>
      <p:sp>
        <p:nvSpPr>
          <p:cNvPr id="4" name="スライド番号プレースホルダー 3">
            <a:extLst>
              <a:ext uri="{FF2B5EF4-FFF2-40B4-BE49-F238E27FC236}">
                <a16:creationId xmlns:a16="http://schemas.microsoft.com/office/drawing/2014/main" id="{E6CA92F6-F6EF-26B2-8E76-B4F5856EDF1A}"/>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a:p>
        </p:txBody>
      </p:sp>
    </p:spTree>
    <p:extLst>
      <p:ext uri="{BB962C8B-B14F-4D97-AF65-F5344CB8AC3E}">
        <p14:creationId xmlns:p14="http://schemas.microsoft.com/office/powerpoint/2010/main" val="332789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45246C-B63A-090A-9139-DB8F6AB4418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55C06C2D-FD82-868B-D7E9-2ED2222C9956}"/>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𝟏</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𝟐</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𝟑</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𝟒</m:t>
                                    </m:r>
                                  </m:sub>
                                </m:sSub>
                              </m:oMath>
                            </m:oMathPara>
                          </a14:m>
                          <a:endParaRPr kumimoji="1" lang="ja-JP" altLang="en-US"/>
                        </a:p>
                      </a:txBody>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58568">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Choice>
        <mc:Fallback xmlns="">
          <p:graphicFrame>
            <p:nvGraphicFramePr>
              <p:cNvPr id="6" name="表 5">
                <a:extLst>
                  <a:ext uri="{FF2B5EF4-FFF2-40B4-BE49-F238E27FC236}">
                    <a16:creationId xmlns:a16="http://schemas.microsoft.com/office/drawing/2014/main" id="{55C06C2D-FD82-868B-D7E9-2ED2222C9956}"/>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endParaRPr lang="ja-JP"/>
                        </a:p>
                      </a:txBody>
                      <a:tcPr>
                        <a:blipFill>
                          <a:blip r:embed="rId3"/>
                          <a:stretch>
                            <a:fillRect l="-394805" r="-305195" b="-803333"/>
                          </a:stretch>
                        </a:blipFill>
                      </a:tcPr>
                    </a:tc>
                    <a:tc>
                      <a:txBody>
                        <a:bodyPr/>
                        <a:lstStyle/>
                        <a:p>
                          <a:endParaRPr lang="ja-JP"/>
                        </a:p>
                      </a:txBody>
                      <a:tcPr>
                        <a:blipFill>
                          <a:blip r:embed="rId3"/>
                          <a:stretch>
                            <a:fillRect l="-494805" r="-205195" b="-803333"/>
                          </a:stretch>
                        </a:blipFill>
                      </a:tcPr>
                    </a:tc>
                    <a:tc>
                      <a:txBody>
                        <a:bodyPr/>
                        <a:lstStyle/>
                        <a:p>
                          <a:endParaRPr lang="ja-JP"/>
                        </a:p>
                      </a:txBody>
                      <a:tcPr>
                        <a:blipFill>
                          <a:blip r:embed="rId3"/>
                          <a:stretch>
                            <a:fillRect l="-587179" r="-102564" b="-803333"/>
                          </a:stretch>
                        </a:blipFill>
                      </a:tcPr>
                    </a:tc>
                    <a:tc>
                      <a:txBody>
                        <a:bodyPr/>
                        <a:lstStyle/>
                        <a:p>
                          <a:endParaRPr lang="ja-JP"/>
                        </a:p>
                      </a:txBody>
                      <a:tcPr>
                        <a:blipFill>
                          <a:blip r:embed="rId3"/>
                          <a:stretch>
                            <a:fillRect l="-696104" r="-3896" b="-803333"/>
                          </a:stretch>
                        </a:blipFill>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65760">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Fallback>
      </mc:AlternateContent>
      <p:sp>
        <p:nvSpPr>
          <p:cNvPr id="2" name="タイトル 1">
            <a:extLst>
              <a:ext uri="{FF2B5EF4-FFF2-40B4-BE49-F238E27FC236}">
                <a16:creationId xmlns:a16="http://schemas.microsoft.com/office/drawing/2014/main" id="{1DBE9400-2CD7-2A90-D1EB-EF8BE81E4C6A}"/>
              </a:ext>
            </a:extLst>
          </p:cNvPr>
          <p:cNvSpPr>
            <a:spLocks noGrp="1"/>
          </p:cNvSpPr>
          <p:nvPr>
            <p:ph type="title"/>
          </p:nvPr>
        </p:nvSpPr>
        <p:spPr/>
        <p:txBody>
          <a:bodyPr/>
          <a:lstStyle/>
          <a:p>
            <a:r>
              <a:rPr kumimoji="1" lang="ja-JP" altLang="en-US"/>
              <a:t>既存研究：テストケース成否と実行経路情報</a:t>
            </a:r>
          </a:p>
        </p:txBody>
      </p:sp>
      <p:sp>
        <p:nvSpPr>
          <p:cNvPr id="4" name="スライド番号プレースホルダー 3">
            <a:extLst>
              <a:ext uri="{FF2B5EF4-FFF2-40B4-BE49-F238E27FC236}">
                <a16:creationId xmlns:a16="http://schemas.microsoft.com/office/drawing/2014/main" id="{D2471729-A34C-F397-3E4B-EF687147798B}"/>
              </a:ext>
            </a:extLst>
          </p:cNvPr>
          <p:cNvSpPr>
            <a:spLocks noGrp="1"/>
          </p:cNvSpPr>
          <p:nvPr>
            <p:ph type="sldNum" sz="quarter" idx="12"/>
          </p:nvPr>
        </p:nvSpPr>
        <p:spPr/>
        <p:txBody>
          <a:bodyPr/>
          <a:lstStyle/>
          <a:p>
            <a:fld id="{B16735D3-C9E7-F649-AF37-A9D08763696D}" type="slidenum">
              <a:rPr lang="ja-JP" altLang="en-US" smtClean="0"/>
              <a:pPr/>
              <a:t>32</a:t>
            </a:fld>
            <a:endParaRPr lang="ja-JP" altLang="en-US"/>
          </a:p>
        </p:txBody>
      </p:sp>
      <p:sp>
        <p:nvSpPr>
          <p:cNvPr id="3" name="テキスト ボックス 2">
            <a:extLst>
              <a:ext uri="{FF2B5EF4-FFF2-40B4-BE49-F238E27FC236}">
                <a16:creationId xmlns:a16="http://schemas.microsoft.com/office/drawing/2014/main" id="{D8531E8C-BED1-9708-5A7D-10E0EE576304}"/>
              </a:ext>
            </a:extLst>
          </p:cNvPr>
          <p:cNvSpPr txBox="1"/>
          <p:nvPr/>
        </p:nvSpPr>
        <p:spPr>
          <a:xfrm>
            <a:off x="725960" y="2999428"/>
            <a:ext cx="3815392" cy="3026791"/>
          </a:xfrm>
          <a:prstGeom prst="rect">
            <a:avLst/>
          </a:prstGeom>
          <a:noFill/>
          <a:ln w="28575">
            <a:noFill/>
          </a:ln>
        </p:spPr>
        <p:txBody>
          <a:bodyPr wrap="square" rtlCol="0">
            <a:spAutoFit/>
          </a:bodyPr>
          <a:lstStyle/>
          <a:p>
            <a:pPr>
              <a:lnSpc>
                <a:spcPts val="2860"/>
              </a:lnSpc>
            </a:pPr>
            <a:r>
              <a:rPr lang="en" altLang="ja-JP" dirty="0">
                <a:solidFill>
                  <a:schemeClr val="bg1">
                    <a:lumMod val="10000"/>
                  </a:schemeClr>
                </a:solidFill>
                <a:effectLst/>
              </a:rPr>
              <a:t>public </a:t>
            </a:r>
            <a:r>
              <a:rPr lang="en" altLang="ja-JP" dirty="0" err="1">
                <a:solidFill>
                  <a:schemeClr val="bg1">
                    <a:lumMod val="10000"/>
                  </a:schemeClr>
                </a:solidFill>
                <a:effectLst/>
              </a:rPr>
              <a:t>boolean</a:t>
            </a:r>
            <a:r>
              <a:rPr lang="en" altLang="ja-JP" dirty="0">
                <a:solidFill>
                  <a:schemeClr val="bg1">
                    <a:lumMod val="10000"/>
                  </a:schemeClr>
                </a:solidFill>
                <a:effectLst/>
              </a:rPr>
              <a:t> method(int a, int b) {</a:t>
            </a:r>
            <a:br>
              <a:rPr lang="en" altLang="ja-JP" dirty="0">
                <a:solidFill>
                  <a:schemeClr val="bg1">
                    <a:lumMod val="10000"/>
                  </a:schemeClr>
                </a:solidFill>
                <a:effectLst/>
              </a:rPr>
            </a:br>
            <a:r>
              <a:rPr lang="en" altLang="ja-JP" dirty="0">
                <a:solidFill>
                  <a:schemeClr val="bg1">
                    <a:lumMod val="10000"/>
                  </a:schemeClr>
                </a:solidFill>
                <a:effectLst/>
              </a:rPr>
              <a:t>       if (</a:t>
            </a:r>
            <a:r>
              <a:rPr lang="en" altLang="ja-JP" dirty="0">
                <a:solidFill>
                  <a:srgbClr val="FF0000"/>
                </a:solidFill>
                <a:effectLst/>
              </a:rPr>
              <a:t>0</a:t>
            </a:r>
            <a:r>
              <a:rPr lang="en" altLang="ja-JP" dirty="0">
                <a:solidFill>
                  <a:schemeClr val="bg1">
                    <a:lumMod val="10000"/>
                  </a:schemeClr>
                </a:solidFill>
                <a:effectLst/>
              </a:rPr>
              <a:t> </a:t>
            </a:r>
            <a:r>
              <a:rPr lang="en" altLang="ja-JP" dirty="0">
                <a:solidFill>
                  <a:schemeClr val="bg2">
                    <a:lumMod val="10000"/>
                  </a:schemeClr>
                </a:solidFill>
                <a:effectLst/>
              </a:rPr>
              <a:t>&lt;</a:t>
            </a:r>
            <a:r>
              <a:rPr lang="en" altLang="ja-JP" dirty="0">
                <a:solidFill>
                  <a:schemeClr val="bg1">
                    <a:lumMod val="10000"/>
                  </a:schemeClr>
                </a:solidFill>
                <a:effectLst/>
              </a:rPr>
              <a:t> </a:t>
            </a:r>
            <a:r>
              <a:rPr lang="en" altLang="ja-JP" dirty="0">
                <a:solidFill>
                  <a:schemeClr val="bg1">
                    <a:lumMod val="10000"/>
                  </a:schemeClr>
                </a:solidFill>
              </a:rPr>
              <a:t>a</a:t>
            </a:r>
            <a:r>
              <a:rPr lang="en" altLang="ja-JP" dirty="0">
                <a:solidFill>
                  <a:schemeClr val="bg1">
                    <a:lumMod val="10000"/>
                  </a:schemeClr>
                </a:solidFill>
                <a:effectLst/>
              </a:rPr>
              <a:t>)</a:t>
            </a:r>
            <a:br>
              <a:rPr lang="en" altLang="ja-JP" dirty="0">
                <a:solidFill>
                  <a:schemeClr val="bg1">
                    <a:lumMod val="10000"/>
                  </a:schemeClr>
                </a:solidFill>
                <a:effectLst/>
              </a:rPr>
            </a:br>
            <a:r>
              <a:rPr lang="en" altLang="ja-JP" dirty="0">
                <a:solidFill>
                  <a:schemeClr val="bg1">
                    <a:lumMod val="10000"/>
                  </a:schemeClr>
                </a:solidFill>
                <a:effectLst/>
              </a:rPr>
              <a:t>           return true;</a:t>
            </a:r>
          </a:p>
          <a:p>
            <a:pPr>
              <a:lnSpc>
                <a:spcPts val="2860"/>
              </a:lnSpc>
            </a:pPr>
            <a:br>
              <a:rPr lang="en" altLang="ja-JP" dirty="0">
                <a:solidFill>
                  <a:schemeClr val="bg1">
                    <a:lumMod val="10000"/>
                  </a:schemeClr>
                </a:solidFill>
                <a:effectLst/>
              </a:rPr>
            </a:br>
            <a:r>
              <a:rPr lang="en" altLang="ja-JP" dirty="0">
                <a:solidFill>
                  <a:schemeClr val="bg1">
                    <a:lumMod val="10000"/>
                  </a:schemeClr>
                </a:solidFill>
                <a:effectLst/>
              </a:rPr>
              <a:t>       if (0 &lt; b)</a:t>
            </a:r>
            <a:br>
              <a:rPr lang="en" altLang="ja-JP" dirty="0">
                <a:solidFill>
                  <a:schemeClr val="bg1">
                    <a:lumMod val="10000"/>
                  </a:schemeClr>
                </a:solidFill>
                <a:effectLst/>
              </a:rPr>
            </a:br>
            <a:r>
              <a:rPr lang="en" altLang="ja-JP" dirty="0">
                <a:solidFill>
                  <a:schemeClr val="bg1">
                    <a:lumMod val="10000"/>
                  </a:schemeClr>
                </a:solidFill>
                <a:effectLst/>
              </a:rPr>
              <a:t>           return true;</a:t>
            </a:r>
            <a:br>
              <a:rPr lang="en" altLang="ja-JP" dirty="0">
                <a:solidFill>
                  <a:schemeClr val="bg1">
                    <a:lumMod val="10000"/>
                  </a:schemeClr>
                </a:solidFill>
                <a:effectLst/>
              </a:rPr>
            </a:br>
            <a:r>
              <a:rPr lang="en" altLang="ja-JP" dirty="0">
                <a:solidFill>
                  <a:schemeClr val="bg1">
                    <a:lumMod val="10000"/>
                  </a:schemeClr>
                </a:solidFill>
                <a:effectLst/>
              </a:rPr>
              <a:t>       return false;</a:t>
            </a:r>
            <a:br>
              <a:rPr lang="en" altLang="ja-JP" dirty="0">
                <a:solidFill>
                  <a:schemeClr val="bg1">
                    <a:lumMod val="10000"/>
                  </a:schemeClr>
                </a:solidFill>
                <a:effectLst/>
              </a:rPr>
            </a:br>
            <a:r>
              <a:rPr lang="en" altLang="ja-JP" dirty="0">
                <a:solidFill>
                  <a:schemeClr val="bg1">
                    <a:lumMod val="10000"/>
                  </a:schemeClr>
                </a:solidFill>
                <a:effectLst/>
              </a:rPr>
              <a:t>}</a:t>
            </a:r>
          </a:p>
        </p:txBody>
      </p:sp>
      <p:sp>
        <p:nvSpPr>
          <p:cNvPr id="11" name="テキスト ボックス 10">
            <a:extLst>
              <a:ext uri="{FF2B5EF4-FFF2-40B4-BE49-F238E27FC236}">
                <a16:creationId xmlns:a16="http://schemas.microsoft.com/office/drawing/2014/main" id="{A60EA08F-D2B0-F522-3C7D-33B65C86F07F}"/>
              </a:ext>
            </a:extLst>
          </p:cNvPr>
          <p:cNvSpPr txBox="1"/>
          <p:nvPr/>
        </p:nvSpPr>
        <p:spPr>
          <a:xfrm>
            <a:off x="2216744" y="6091758"/>
            <a:ext cx="5342734" cy="369332"/>
          </a:xfrm>
          <a:prstGeom prst="rect">
            <a:avLst/>
          </a:prstGeom>
          <a:noFill/>
        </p:spPr>
        <p:txBody>
          <a:bodyPr wrap="square" rtlCol="0">
            <a:spAutoFit/>
          </a:bodyPr>
          <a:lstStyle/>
          <a:p>
            <a:r>
              <a:rPr lang="ja-JP" altLang="en-US"/>
              <a:t>テストケースの成否</a:t>
            </a:r>
            <a:r>
              <a:rPr kumimoji="1" lang="en-US" altLang="ja-JP" dirty="0"/>
              <a:t>:</a:t>
            </a:r>
            <a:r>
              <a:rPr kumimoji="1" lang="ja-JP" altLang="en-US"/>
              <a:t>　　</a:t>
            </a:r>
            <a:r>
              <a:rPr kumimoji="1" lang="en-US" altLang="ja-JP" dirty="0"/>
              <a:t> </a:t>
            </a:r>
            <a:r>
              <a:rPr kumimoji="1" lang="en-US" altLang="ja-JP" dirty="0">
                <a:latin typeface="MS PGothic" panose="020B0600070205080204" pitchFamily="34" charset="-128"/>
                <a:ea typeface="MS PGothic" panose="020B0600070205080204" pitchFamily="34" charset="-128"/>
              </a:rPr>
              <a:t>○          </a:t>
            </a:r>
            <a:endParaRPr kumimoji="1" lang="ja-JP" altLang="en-US">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AF1C5A20-1484-9122-8484-E3D3482455E7}"/>
              </a:ext>
            </a:extLst>
          </p:cNvPr>
          <p:cNvSpPr txBox="1"/>
          <p:nvPr/>
        </p:nvSpPr>
        <p:spPr>
          <a:xfrm>
            <a:off x="4572000" y="2251754"/>
            <a:ext cx="3923837" cy="369332"/>
          </a:xfrm>
          <a:prstGeom prst="rect">
            <a:avLst/>
          </a:prstGeom>
          <a:solidFill>
            <a:schemeClr val="accent1"/>
          </a:solidFill>
        </p:spPr>
        <p:txBody>
          <a:bodyPr wrap="square" rtlCol="0">
            <a:spAutoFit/>
          </a:bodyPr>
          <a:lstStyle/>
          <a:p>
            <a:pPr algn="ctr"/>
            <a:r>
              <a:rPr kumimoji="1" lang="ja-JP" altLang="en-US">
                <a:solidFill>
                  <a:schemeClr val="bg1"/>
                </a:solidFill>
                <a:latin typeface="MS PGothic" panose="020B0600070205080204" pitchFamily="34" charset="-128"/>
                <a:ea typeface="MS PGothic" panose="020B0600070205080204" pitchFamily="34" charset="-128"/>
              </a:rPr>
              <a:t>実行経路情報</a:t>
            </a: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0F8309A6-6F1E-B4AB-A112-069BAF41CBE9}"/>
                  </a:ext>
                </a:extLst>
              </p:cNvPr>
              <p:cNvSpPr txBox="1"/>
              <p:nvPr/>
            </p:nvSpPr>
            <p:spPr>
              <a:xfrm>
                <a:off x="395999" y="1610386"/>
                <a:ext cx="8352000" cy="461665"/>
              </a:xfrm>
              <a:prstGeom prst="rect">
                <a:avLst/>
              </a:prstGeom>
              <a:noFill/>
            </p:spPr>
            <p:txBody>
              <a:bodyPr wrap="square" rtlCol="0">
                <a:spAutoFit/>
              </a:bodyPr>
              <a:lstStyle/>
              <a:p>
                <a:r>
                  <a:rPr kumimoji="1" lang="ja-JP" altLang="en-US" sz="2400"/>
                  <a:t>例</a:t>
                </a:r>
                <a:r>
                  <a:rPr kumimoji="1" lang="en-US" altLang="ja-JP" sz="2400" dirty="0"/>
                  <a:t>) </a:t>
                </a:r>
                <a:r>
                  <a:rPr kumimoji="1" lang="ja-JP" altLang="en-US" sz="2400"/>
                  <a:t>テストケース</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1</m:t>
                        </m:r>
                      </m:sub>
                    </m:sSub>
                  </m:oMath>
                </a14:m>
                <a:r>
                  <a:rPr kumimoji="1" lang="ja-JP" altLang="en-US" sz="2400" dirty="0"/>
                  <a:t>：</a:t>
                </a:r>
                <a:r>
                  <a:rPr kumimoji="1" lang="en-US" altLang="ja-JP" sz="2400" dirty="0"/>
                  <a:t>method(1, 1) = true</a:t>
                </a:r>
                <a:endParaRPr kumimoji="1" lang="ja-JP" altLang="en-US" sz="2400"/>
              </a:p>
            </p:txBody>
          </p:sp>
        </mc:Choice>
        <mc:Fallback xmlns="">
          <p:sp>
            <p:nvSpPr>
              <p:cNvPr id="19" name="テキスト ボックス 18">
                <a:extLst>
                  <a:ext uri="{FF2B5EF4-FFF2-40B4-BE49-F238E27FC236}">
                    <a16:creationId xmlns:a16="http://schemas.microsoft.com/office/drawing/2014/main" id="{0F8309A6-6F1E-B4AB-A112-069BAF41CBE9}"/>
                  </a:ext>
                </a:extLst>
              </p:cNvPr>
              <p:cNvSpPr txBox="1">
                <a:spLocks noRot="1" noChangeAspect="1" noMove="1" noResize="1" noEditPoints="1" noAdjustHandles="1" noChangeArrowheads="1" noChangeShapeType="1" noTextEdit="1"/>
              </p:cNvSpPr>
              <p:nvPr/>
            </p:nvSpPr>
            <p:spPr>
              <a:xfrm>
                <a:off x="395999" y="1610386"/>
                <a:ext cx="8352000" cy="461665"/>
              </a:xfrm>
              <a:prstGeom prst="rect">
                <a:avLst/>
              </a:prstGeom>
              <a:blipFill>
                <a:blip r:embed="rId4"/>
                <a:stretch>
                  <a:fillRect l="-1216" t="-13158" b="-28947"/>
                </a:stretch>
              </a:blipFill>
            </p:spPr>
            <p:txBody>
              <a:bodyPr/>
              <a:lstStyle/>
              <a:p>
                <a:r>
                  <a:rPr lang="ja-JP" altLang="en-US">
                    <a:noFill/>
                  </a:rPr>
                  <a:t> </a:t>
                </a:r>
              </a:p>
            </p:txBody>
          </p:sp>
        </mc:Fallback>
      </mc:AlternateContent>
      <p:pic>
        <p:nvPicPr>
          <p:cNvPr id="21" name="グラフィックス 20" descr="チェック マーク 単色塗りつぶし">
            <a:extLst>
              <a:ext uri="{FF2B5EF4-FFF2-40B4-BE49-F238E27FC236}">
                <a16:creationId xmlns:a16="http://schemas.microsoft.com/office/drawing/2014/main" id="{D694342F-A576-9F94-5DD5-02A306F1B7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060174"/>
            <a:ext cx="309504" cy="309504"/>
          </a:xfrm>
          <a:prstGeom prst="rect">
            <a:avLst/>
          </a:prstGeom>
        </p:spPr>
      </p:pic>
      <p:pic>
        <p:nvPicPr>
          <p:cNvPr id="22" name="グラフィックス 21" descr="チェック マーク 単色塗りつぶし">
            <a:extLst>
              <a:ext uri="{FF2B5EF4-FFF2-40B4-BE49-F238E27FC236}">
                <a16:creationId xmlns:a16="http://schemas.microsoft.com/office/drawing/2014/main" id="{0C57397D-E330-5B4A-F2F1-3932FA58AC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435217"/>
            <a:ext cx="309504" cy="309504"/>
          </a:xfrm>
          <a:prstGeom prst="rect">
            <a:avLst/>
          </a:prstGeom>
        </p:spPr>
      </p:pic>
      <p:pic>
        <p:nvPicPr>
          <p:cNvPr id="23" name="グラフィックス 22" descr="チェック マーク 単色塗りつぶし">
            <a:extLst>
              <a:ext uri="{FF2B5EF4-FFF2-40B4-BE49-F238E27FC236}">
                <a16:creationId xmlns:a16="http://schemas.microsoft.com/office/drawing/2014/main" id="{8792149E-0EF1-2E01-67E5-DE66FD426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5716715"/>
            <a:ext cx="309504" cy="309504"/>
          </a:xfrm>
          <a:prstGeom prst="rect">
            <a:avLst/>
          </a:prstGeom>
        </p:spPr>
      </p:pic>
      <p:pic>
        <p:nvPicPr>
          <p:cNvPr id="31" name="グラフィックス 30" descr="チェック マーク 単色塗りつぶし">
            <a:extLst>
              <a:ext uri="{FF2B5EF4-FFF2-40B4-BE49-F238E27FC236}">
                <a16:creationId xmlns:a16="http://schemas.microsoft.com/office/drawing/2014/main" id="{43B019EB-E157-ECDB-2D2A-454D1DDBBB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810260"/>
            <a:ext cx="309504" cy="309504"/>
          </a:xfrm>
          <a:prstGeom prst="rect">
            <a:avLst/>
          </a:prstGeom>
        </p:spPr>
      </p:pic>
    </p:spTree>
    <p:extLst>
      <p:ext uri="{BB962C8B-B14F-4D97-AF65-F5344CB8AC3E}">
        <p14:creationId xmlns:p14="http://schemas.microsoft.com/office/powerpoint/2010/main" val="1983320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B23E0-FB01-361E-922F-96C04DBF1F77}"/>
              </a:ext>
            </a:extLst>
          </p:cNvPr>
          <p:cNvSpPr>
            <a:spLocks noGrp="1"/>
          </p:cNvSpPr>
          <p:nvPr>
            <p:ph type="title"/>
          </p:nvPr>
        </p:nvSpPr>
        <p:spPr/>
        <p:txBody>
          <a:bodyPr/>
          <a:lstStyle/>
          <a:p>
            <a:r>
              <a:rPr kumimoji="1" lang="ja-JP" altLang="en-US"/>
              <a:t>調査</a:t>
            </a:r>
            <a:r>
              <a:rPr kumimoji="1" lang="en-US" altLang="ja-JP" dirty="0"/>
              <a:t>1: </a:t>
            </a:r>
            <a:r>
              <a:rPr kumimoji="1" lang="ja-JP" altLang="en-US"/>
              <a:t>初期スコアから最終スコアへの変化</a:t>
            </a:r>
          </a:p>
        </p:txBody>
      </p:sp>
      <p:sp>
        <p:nvSpPr>
          <p:cNvPr id="4" name="スライド番号プレースホルダー 3">
            <a:extLst>
              <a:ext uri="{FF2B5EF4-FFF2-40B4-BE49-F238E27FC236}">
                <a16:creationId xmlns:a16="http://schemas.microsoft.com/office/drawing/2014/main" id="{257BD25A-FD46-DDD9-FB58-9108A86E3137}"/>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a:p>
        </p:txBody>
      </p:sp>
      <p:graphicFrame>
        <p:nvGraphicFramePr>
          <p:cNvPr id="19" name="グラフ 18">
            <a:extLst>
              <a:ext uri="{FF2B5EF4-FFF2-40B4-BE49-F238E27FC236}">
                <a16:creationId xmlns:a16="http://schemas.microsoft.com/office/drawing/2014/main" id="{C862C930-73AB-667D-CE60-D0270D4EB8C0}"/>
              </a:ext>
            </a:extLst>
          </p:cNvPr>
          <p:cNvGraphicFramePr>
            <a:graphicFrameLocks/>
          </p:cNvGraphicFramePr>
          <p:nvPr>
            <p:extLst>
              <p:ext uri="{D42A27DB-BD31-4B8C-83A1-F6EECF244321}">
                <p14:modId xmlns:p14="http://schemas.microsoft.com/office/powerpoint/2010/main" val="485371709"/>
              </p:ext>
            </p:extLst>
          </p:nvPr>
        </p:nvGraphicFramePr>
        <p:xfrm>
          <a:off x="304800" y="1481328"/>
          <a:ext cx="8266176" cy="5016672"/>
        </p:xfrm>
        <a:graphic>
          <a:graphicData uri="http://schemas.openxmlformats.org/drawingml/2006/chart">
            <c:chart xmlns:c="http://schemas.openxmlformats.org/drawingml/2006/chart" xmlns:r="http://schemas.openxmlformats.org/officeDocument/2006/relationships" r:id="rId3"/>
          </a:graphicData>
        </a:graphic>
      </p:graphicFrame>
      <p:sp>
        <p:nvSpPr>
          <p:cNvPr id="21" name="角丸四角形 20">
            <a:extLst>
              <a:ext uri="{FF2B5EF4-FFF2-40B4-BE49-F238E27FC236}">
                <a16:creationId xmlns:a16="http://schemas.microsoft.com/office/drawing/2014/main" id="{7E1DFC2D-2105-8FBA-285B-CF48359F931C}"/>
              </a:ext>
            </a:extLst>
          </p:cNvPr>
          <p:cNvSpPr/>
          <p:nvPr/>
        </p:nvSpPr>
        <p:spPr>
          <a:xfrm>
            <a:off x="4361928" y="1584960"/>
            <a:ext cx="4657344" cy="79248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・多くのクラスが上昇している</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a:t>
            </a:r>
            <a:r>
              <a:rPr lang="en-US" altLang="ja-JP" sz="2000" spc="110" dirty="0">
                <a:solidFill>
                  <a:schemeClr val="tx1"/>
                </a:solidFill>
                <a:latin typeface="Segoe UI" panose="020B0502040204020203" pitchFamily="34" charset="0"/>
                <a:cs typeface="Segoe UI" panose="020B0502040204020203" pitchFamily="34" charset="0"/>
              </a:rPr>
              <a:t>0.3</a:t>
            </a:r>
            <a:r>
              <a:rPr lang="ja-JP" altLang="en-US" sz="2000" spc="110">
                <a:solidFill>
                  <a:schemeClr val="tx1"/>
                </a:solidFill>
                <a:latin typeface="Segoe UI" panose="020B0502040204020203" pitchFamily="34" charset="0"/>
                <a:cs typeface="Segoe UI" panose="020B0502040204020203" pitchFamily="34" charset="0"/>
              </a:rPr>
              <a:t>以上の大きな変化は見られない</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8" name="角丸四角形 27">
            <a:extLst>
              <a:ext uri="{FF2B5EF4-FFF2-40B4-BE49-F238E27FC236}">
                <a16:creationId xmlns:a16="http://schemas.microsoft.com/office/drawing/2014/main" id="{FA8CE426-E323-EC85-E925-F9E4F0F46400}"/>
              </a:ext>
            </a:extLst>
          </p:cNvPr>
          <p:cNvSpPr/>
          <p:nvPr/>
        </p:nvSpPr>
        <p:spPr>
          <a:xfrm>
            <a:off x="2353056" y="5071872"/>
            <a:ext cx="3243072" cy="402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低下したクラスは</a:t>
            </a:r>
            <a:r>
              <a:rPr kumimoji="1" lang="en-US" altLang="ja-JP" sz="2000" spc="110" baseline="0" dirty="0">
                <a:solidFill>
                  <a:schemeClr val="tx1"/>
                </a:solidFill>
                <a:latin typeface="Segoe UI" panose="020B0502040204020203" pitchFamily="34" charset="0"/>
                <a:cs typeface="Segoe UI" panose="020B0502040204020203" pitchFamily="34" charset="0"/>
              </a:rPr>
              <a:t>1</a:t>
            </a:r>
            <a:r>
              <a:rPr kumimoji="1" lang="ja-JP" altLang="en-US" sz="2000" spc="110" baseline="0">
                <a:solidFill>
                  <a:schemeClr val="tx1"/>
                </a:solidFill>
                <a:latin typeface="Segoe UI" panose="020B0502040204020203" pitchFamily="34" charset="0"/>
                <a:cs typeface="Segoe UI" panose="020B0502040204020203" pitchFamily="34" charset="0"/>
              </a:rPr>
              <a:t>つのみ</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0" name="円/楕円 29">
            <a:extLst>
              <a:ext uri="{FF2B5EF4-FFF2-40B4-BE49-F238E27FC236}">
                <a16:creationId xmlns:a16="http://schemas.microsoft.com/office/drawing/2014/main" id="{6AB07762-BE49-9E77-C346-5C163BF3955A}"/>
              </a:ext>
            </a:extLst>
          </p:cNvPr>
          <p:cNvSpPr/>
          <p:nvPr/>
        </p:nvSpPr>
        <p:spPr>
          <a:xfrm>
            <a:off x="1796043" y="4623816"/>
            <a:ext cx="426720" cy="8961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rgbClr val="1E77B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664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125FF1-58E1-C83A-A94A-288C84D49FD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0850FDE5-298E-936B-77E4-D3330DB809DD}"/>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𝟏</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𝟐</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𝟑</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𝟒</m:t>
                                    </m:r>
                                  </m:sub>
                                </m:sSub>
                              </m:oMath>
                            </m:oMathPara>
                          </a14:m>
                          <a:endParaRPr kumimoji="1" lang="ja-JP" altLang="en-US"/>
                        </a:p>
                      </a:txBody>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58568">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Choice>
        <mc:Fallback xmlns="">
          <p:graphicFrame>
            <p:nvGraphicFramePr>
              <p:cNvPr id="6" name="表 5">
                <a:extLst>
                  <a:ext uri="{FF2B5EF4-FFF2-40B4-BE49-F238E27FC236}">
                    <a16:creationId xmlns:a16="http://schemas.microsoft.com/office/drawing/2014/main" id="{0850FDE5-298E-936B-77E4-D3330DB809DD}"/>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endParaRPr lang="ja-JP"/>
                        </a:p>
                      </a:txBody>
                      <a:tcPr>
                        <a:blipFill>
                          <a:blip r:embed="rId3"/>
                          <a:stretch>
                            <a:fillRect l="-394805" r="-305195" b="-803333"/>
                          </a:stretch>
                        </a:blipFill>
                      </a:tcPr>
                    </a:tc>
                    <a:tc>
                      <a:txBody>
                        <a:bodyPr/>
                        <a:lstStyle/>
                        <a:p>
                          <a:endParaRPr lang="ja-JP"/>
                        </a:p>
                      </a:txBody>
                      <a:tcPr>
                        <a:blipFill>
                          <a:blip r:embed="rId3"/>
                          <a:stretch>
                            <a:fillRect l="-494805" r="-205195" b="-803333"/>
                          </a:stretch>
                        </a:blipFill>
                      </a:tcPr>
                    </a:tc>
                    <a:tc>
                      <a:txBody>
                        <a:bodyPr/>
                        <a:lstStyle/>
                        <a:p>
                          <a:endParaRPr lang="ja-JP"/>
                        </a:p>
                      </a:txBody>
                      <a:tcPr>
                        <a:blipFill>
                          <a:blip r:embed="rId3"/>
                          <a:stretch>
                            <a:fillRect l="-587179" r="-102564" b="-803333"/>
                          </a:stretch>
                        </a:blipFill>
                      </a:tcPr>
                    </a:tc>
                    <a:tc>
                      <a:txBody>
                        <a:bodyPr/>
                        <a:lstStyle/>
                        <a:p>
                          <a:endParaRPr lang="ja-JP"/>
                        </a:p>
                      </a:txBody>
                      <a:tcPr>
                        <a:blipFill>
                          <a:blip r:embed="rId3"/>
                          <a:stretch>
                            <a:fillRect l="-696104" r="-3896" b="-803333"/>
                          </a:stretch>
                        </a:blipFill>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65760">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Fallback>
      </mc:AlternateContent>
      <p:sp>
        <p:nvSpPr>
          <p:cNvPr id="2" name="タイトル 1">
            <a:extLst>
              <a:ext uri="{FF2B5EF4-FFF2-40B4-BE49-F238E27FC236}">
                <a16:creationId xmlns:a16="http://schemas.microsoft.com/office/drawing/2014/main" id="{F5BD88CC-27CE-5166-20F9-9B6061966410}"/>
              </a:ext>
            </a:extLst>
          </p:cNvPr>
          <p:cNvSpPr>
            <a:spLocks noGrp="1"/>
          </p:cNvSpPr>
          <p:nvPr>
            <p:ph type="title"/>
          </p:nvPr>
        </p:nvSpPr>
        <p:spPr/>
        <p:txBody>
          <a:bodyPr/>
          <a:lstStyle/>
          <a:p>
            <a:r>
              <a:rPr kumimoji="1" lang="ja-JP" altLang="en-US"/>
              <a:t>既存研究：テストケース成否と実行経路情報</a:t>
            </a:r>
          </a:p>
        </p:txBody>
      </p:sp>
      <p:sp>
        <p:nvSpPr>
          <p:cNvPr id="4" name="スライド番号プレースホルダー 3">
            <a:extLst>
              <a:ext uri="{FF2B5EF4-FFF2-40B4-BE49-F238E27FC236}">
                <a16:creationId xmlns:a16="http://schemas.microsoft.com/office/drawing/2014/main" id="{FB9BDAC3-91DF-4FD2-5B9C-FF8A4B2DF5D5}"/>
              </a:ext>
            </a:extLst>
          </p:cNvPr>
          <p:cNvSpPr>
            <a:spLocks noGrp="1"/>
          </p:cNvSpPr>
          <p:nvPr>
            <p:ph type="sldNum" sz="quarter" idx="12"/>
          </p:nvPr>
        </p:nvSpPr>
        <p:spPr/>
        <p:txBody>
          <a:bodyPr/>
          <a:lstStyle/>
          <a:p>
            <a:fld id="{B16735D3-C9E7-F649-AF37-A9D08763696D}" type="slidenum">
              <a:rPr lang="ja-JP" altLang="en-US" smtClean="0"/>
              <a:pPr/>
              <a:t>34</a:t>
            </a:fld>
            <a:endParaRPr lang="ja-JP" altLang="en-US"/>
          </a:p>
        </p:txBody>
      </p:sp>
      <p:sp>
        <p:nvSpPr>
          <p:cNvPr id="3" name="テキスト ボックス 2">
            <a:extLst>
              <a:ext uri="{FF2B5EF4-FFF2-40B4-BE49-F238E27FC236}">
                <a16:creationId xmlns:a16="http://schemas.microsoft.com/office/drawing/2014/main" id="{DA91436A-3B08-241D-65AF-651E85C44CD9}"/>
              </a:ext>
            </a:extLst>
          </p:cNvPr>
          <p:cNvSpPr txBox="1"/>
          <p:nvPr/>
        </p:nvSpPr>
        <p:spPr>
          <a:xfrm>
            <a:off x="725960" y="2999428"/>
            <a:ext cx="3815392" cy="3026791"/>
          </a:xfrm>
          <a:prstGeom prst="rect">
            <a:avLst/>
          </a:prstGeom>
          <a:noFill/>
          <a:ln w="28575">
            <a:noFill/>
          </a:ln>
        </p:spPr>
        <p:txBody>
          <a:bodyPr wrap="square" rtlCol="0">
            <a:spAutoFit/>
          </a:bodyPr>
          <a:lstStyle/>
          <a:p>
            <a:pPr>
              <a:lnSpc>
                <a:spcPts val="2860"/>
              </a:lnSpc>
            </a:pPr>
            <a:r>
              <a:rPr lang="en" altLang="ja-JP" dirty="0">
                <a:solidFill>
                  <a:schemeClr val="bg1">
                    <a:lumMod val="10000"/>
                  </a:schemeClr>
                </a:solidFill>
                <a:effectLst/>
              </a:rPr>
              <a:t>public </a:t>
            </a:r>
            <a:r>
              <a:rPr lang="en" altLang="ja-JP" dirty="0" err="1">
                <a:solidFill>
                  <a:schemeClr val="bg1">
                    <a:lumMod val="10000"/>
                  </a:schemeClr>
                </a:solidFill>
                <a:effectLst/>
              </a:rPr>
              <a:t>boolean</a:t>
            </a:r>
            <a:r>
              <a:rPr lang="en" altLang="ja-JP" dirty="0">
                <a:solidFill>
                  <a:schemeClr val="bg1">
                    <a:lumMod val="10000"/>
                  </a:schemeClr>
                </a:solidFill>
                <a:effectLst/>
              </a:rPr>
              <a:t> method(int a, int b) {</a:t>
            </a:r>
            <a:br>
              <a:rPr lang="en" altLang="ja-JP" dirty="0">
                <a:solidFill>
                  <a:schemeClr val="bg1">
                    <a:lumMod val="10000"/>
                  </a:schemeClr>
                </a:solidFill>
                <a:effectLst/>
              </a:rPr>
            </a:br>
            <a:r>
              <a:rPr lang="en" altLang="ja-JP" dirty="0">
                <a:solidFill>
                  <a:schemeClr val="bg1">
                    <a:lumMod val="10000"/>
                  </a:schemeClr>
                </a:solidFill>
                <a:effectLst/>
              </a:rPr>
              <a:t>       if (</a:t>
            </a:r>
            <a:r>
              <a:rPr lang="en" altLang="ja-JP" dirty="0">
                <a:solidFill>
                  <a:srgbClr val="FF0000"/>
                </a:solidFill>
                <a:effectLst/>
              </a:rPr>
              <a:t>0</a:t>
            </a:r>
            <a:r>
              <a:rPr lang="en" altLang="ja-JP" dirty="0">
                <a:solidFill>
                  <a:schemeClr val="bg1">
                    <a:lumMod val="10000"/>
                  </a:schemeClr>
                </a:solidFill>
                <a:effectLst/>
              </a:rPr>
              <a:t> </a:t>
            </a:r>
            <a:r>
              <a:rPr lang="en" altLang="ja-JP" dirty="0">
                <a:solidFill>
                  <a:schemeClr val="bg2">
                    <a:lumMod val="10000"/>
                  </a:schemeClr>
                </a:solidFill>
                <a:effectLst/>
              </a:rPr>
              <a:t>&lt;</a:t>
            </a:r>
            <a:r>
              <a:rPr lang="en" altLang="ja-JP" dirty="0">
                <a:solidFill>
                  <a:schemeClr val="bg1">
                    <a:lumMod val="10000"/>
                  </a:schemeClr>
                </a:solidFill>
                <a:effectLst/>
              </a:rPr>
              <a:t> a)</a:t>
            </a:r>
            <a:br>
              <a:rPr lang="en" altLang="ja-JP" dirty="0">
                <a:solidFill>
                  <a:schemeClr val="bg1">
                    <a:lumMod val="10000"/>
                  </a:schemeClr>
                </a:solidFill>
                <a:effectLst/>
              </a:rPr>
            </a:br>
            <a:r>
              <a:rPr lang="en" altLang="ja-JP" dirty="0">
                <a:solidFill>
                  <a:schemeClr val="bg1">
                    <a:lumMod val="10000"/>
                  </a:schemeClr>
                </a:solidFill>
                <a:effectLst/>
              </a:rPr>
              <a:t>           return true;</a:t>
            </a:r>
          </a:p>
          <a:p>
            <a:pPr>
              <a:lnSpc>
                <a:spcPts val="2860"/>
              </a:lnSpc>
            </a:pPr>
            <a:br>
              <a:rPr lang="en" altLang="ja-JP" dirty="0">
                <a:solidFill>
                  <a:schemeClr val="bg1">
                    <a:lumMod val="10000"/>
                  </a:schemeClr>
                </a:solidFill>
                <a:effectLst/>
              </a:rPr>
            </a:br>
            <a:r>
              <a:rPr lang="en" altLang="ja-JP" dirty="0">
                <a:solidFill>
                  <a:schemeClr val="bg1">
                    <a:lumMod val="10000"/>
                  </a:schemeClr>
                </a:solidFill>
                <a:effectLst/>
              </a:rPr>
              <a:t>       if (0 &lt; b)</a:t>
            </a:r>
            <a:br>
              <a:rPr lang="en" altLang="ja-JP" dirty="0">
                <a:solidFill>
                  <a:schemeClr val="bg1">
                    <a:lumMod val="10000"/>
                  </a:schemeClr>
                </a:solidFill>
                <a:effectLst/>
              </a:rPr>
            </a:br>
            <a:r>
              <a:rPr lang="en" altLang="ja-JP" dirty="0">
                <a:solidFill>
                  <a:schemeClr val="bg1">
                    <a:lumMod val="10000"/>
                  </a:schemeClr>
                </a:solidFill>
                <a:effectLst/>
              </a:rPr>
              <a:t>           return true;</a:t>
            </a:r>
            <a:br>
              <a:rPr lang="en" altLang="ja-JP" dirty="0">
                <a:solidFill>
                  <a:schemeClr val="bg1">
                    <a:lumMod val="10000"/>
                  </a:schemeClr>
                </a:solidFill>
                <a:effectLst/>
              </a:rPr>
            </a:br>
            <a:r>
              <a:rPr lang="en" altLang="ja-JP" dirty="0">
                <a:solidFill>
                  <a:schemeClr val="bg1">
                    <a:lumMod val="10000"/>
                  </a:schemeClr>
                </a:solidFill>
                <a:effectLst/>
              </a:rPr>
              <a:t>       return false;</a:t>
            </a:r>
            <a:br>
              <a:rPr lang="en" altLang="ja-JP" dirty="0">
                <a:solidFill>
                  <a:schemeClr val="bg1">
                    <a:lumMod val="10000"/>
                  </a:schemeClr>
                </a:solidFill>
                <a:effectLst/>
              </a:rPr>
            </a:br>
            <a:r>
              <a:rPr lang="en" altLang="ja-JP" dirty="0">
                <a:solidFill>
                  <a:schemeClr val="bg1">
                    <a:lumMod val="10000"/>
                  </a:schemeClr>
                </a:solidFill>
                <a:effectLst/>
              </a:rPr>
              <a:t>}</a:t>
            </a:r>
          </a:p>
        </p:txBody>
      </p:sp>
      <p:sp>
        <p:nvSpPr>
          <p:cNvPr id="12" name="テキスト ボックス 11">
            <a:extLst>
              <a:ext uri="{FF2B5EF4-FFF2-40B4-BE49-F238E27FC236}">
                <a16:creationId xmlns:a16="http://schemas.microsoft.com/office/drawing/2014/main" id="{E8A0549C-A289-7B63-E386-26313ABD3305}"/>
              </a:ext>
            </a:extLst>
          </p:cNvPr>
          <p:cNvSpPr txBox="1"/>
          <p:nvPr/>
        </p:nvSpPr>
        <p:spPr>
          <a:xfrm>
            <a:off x="4572000" y="2251754"/>
            <a:ext cx="3923837" cy="369332"/>
          </a:xfrm>
          <a:prstGeom prst="rect">
            <a:avLst/>
          </a:prstGeom>
          <a:solidFill>
            <a:schemeClr val="accent1"/>
          </a:solidFill>
        </p:spPr>
        <p:txBody>
          <a:bodyPr wrap="square" rtlCol="0">
            <a:spAutoFit/>
          </a:bodyPr>
          <a:lstStyle/>
          <a:p>
            <a:pPr algn="ctr"/>
            <a:r>
              <a:rPr kumimoji="1" lang="ja-JP" altLang="en-US">
                <a:solidFill>
                  <a:schemeClr val="bg1"/>
                </a:solidFill>
                <a:latin typeface="MS PGothic" panose="020B0600070205080204" pitchFamily="34" charset="-128"/>
                <a:ea typeface="MS PGothic" panose="020B0600070205080204" pitchFamily="34" charset="-128"/>
              </a:rPr>
              <a:t>実行経路情報</a:t>
            </a: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C09945E-84F7-50D8-DD93-27FDC3EC613B}"/>
                  </a:ext>
                </a:extLst>
              </p:cNvPr>
              <p:cNvSpPr txBox="1"/>
              <p:nvPr/>
            </p:nvSpPr>
            <p:spPr>
              <a:xfrm>
                <a:off x="395999" y="1610386"/>
                <a:ext cx="8352000" cy="461665"/>
              </a:xfrm>
              <a:prstGeom prst="rect">
                <a:avLst/>
              </a:prstGeom>
              <a:noFill/>
            </p:spPr>
            <p:txBody>
              <a:bodyPr wrap="square" rtlCol="0">
                <a:spAutoFit/>
              </a:bodyPr>
              <a:lstStyle/>
              <a:p>
                <a:r>
                  <a:rPr kumimoji="1" lang="ja-JP" altLang="en-US" sz="2400"/>
                  <a:t>例</a:t>
                </a:r>
                <a:r>
                  <a:rPr kumimoji="1" lang="en-US" altLang="ja-JP" sz="2400" dirty="0"/>
                  <a:t>) </a:t>
                </a:r>
                <a:r>
                  <a:rPr kumimoji="1" lang="ja-JP" altLang="en-US" sz="2400"/>
                  <a:t>テストケース</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2</m:t>
                        </m:r>
                      </m:sub>
                    </m:sSub>
                  </m:oMath>
                </a14:m>
                <a:r>
                  <a:rPr kumimoji="1" lang="ja-JP" altLang="en-US" sz="2400" dirty="0"/>
                  <a:t>：</a:t>
                </a:r>
                <a:r>
                  <a:rPr kumimoji="1" lang="en-US" altLang="ja-JP" sz="2400" dirty="0"/>
                  <a:t>method(1, 0) = </a:t>
                </a:r>
                <a:r>
                  <a:rPr lang="en-US" altLang="ja-JP" sz="2400" dirty="0"/>
                  <a:t>false</a:t>
                </a:r>
                <a:endParaRPr kumimoji="1" lang="ja-JP" altLang="en-US" sz="2400"/>
              </a:p>
            </p:txBody>
          </p:sp>
        </mc:Choice>
        <mc:Fallback xmlns="">
          <p:sp>
            <p:nvSpPr>
              <p:cNvPr id="19" name="テキスト ボックス 18">
                <a:extLst>
                  <a:ext uri="{FF2B5EF4-FFF2-40B4-BE49-F238E27FC236}">
                    <a16:creationId xmlns:a16="http://schemas.microsoft.com/office/drawing/2014/main" id="{5C09945E-84F7-50D8-DD93-27FDC3EC613B}"/>
                  </a:ext>
                </a:extLst>
              </p:cNvPr>
              <p:cNvSpPr txBox="1">
                <a:spLocks noRot="1" noChangeAspect="1" noMove="1" noResize="1" noEditPoints="1" noAdjustHandles="1" noChangeArrowheads="1" noChangeShapeType="1" noTextEdit="1"/>
              </p:cNvSpPr>
              <p:nvPr/>
            </p:nvSpPr>
            <p:spPr>
              <a:xfrm>
                <a:off x="395999" y="1610386"/>
                <a:ext cx="8352000" cy="461665"/>
              </a:xfrm>
              <a:prstGeom prst="rect">
                <a:avLst/>
              </a:prstGeom>
              <a:blipFill>
                <a:blip r:embed="rId4"/>
                <a:stretch>
                  <a:fillRect l="-1216" t="-13158" b="-28947"/>
                </a:stretch>
              </a:blipFill>
            </p:spPr>
            <p:txBody>
              <a:bodyPr/>
              <a:lstStyle/>
              <a:p>
                <a:r>
                  <a:rPr lang="ja-JP" altLang="en-US">
                    <a:noFill/>
                  </a:rPr>
                  <a:t> </a:t>
                </a:r>
              </a:p>
            </p:txBody>
          </p:sp>
        </mc:Fallback>
      </mc:AlternateContent>
      <p:pic>
        <p:nvPicPr>
          <p:cNvPr id="21" name="グラフィックス 20" descr="チェック マーク 単色塗りつぶし">
            <a:extLst>
              <a:ext uri="{FF2B5EF4-FFF2-40B4-BE49-F238E27FC236}">
                <a16:creationId xmlns:a16="http://schemas.microsoft.com/office/drawing/2014/main" id="{CFC01C15-D6F9-4D86-2B48-362254776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060174"/>
            <a:ext cx="309504" cy="309504"/>
          </a:xfrm>
          <a:prstGeom prst="rect">
            <a:avLst/>
          </a:prstGeom>
        </p:spPr>
      </p:pic>
      <p:pic>
        <p:nvPicPr>
          <p:cNvPr id="22" name="グラフィックス 21" descr="チェック マーク 単色塗りつぶし">
            <a:extLst>
              <a:ext uri="{FF2B5EF4-FFF2-40B4-BE49-F238E27FC236}">
                <a16:creationId xmlns:a16="http://schemas.microsoft.com/office/drawing/2014/main" id="{F1B8A542-1731-462A-3535-6246374AFC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435217"/>
            <a:ext cx="309504" cy="309504"/>
          </a:xfrm>
          <a:prstGeom prst="rect">
            <a:avLst/>
          </a:prstGeom>
        </p:spPr>
      </p:pic>
      <p:pic>
        <p:nvPicPr>
          <p:cNvPr id="23" name="グラフィックス 22" descr="チェック マーク 単色塗りつぶし">
            <a:extLst>
              <a:ext uri="{FF2B5EF4-FFF2-40B4-BE49-F238E27FC236}">
                <a16:creationId xmlns:a16="http://schemas.microsoft.com/office/drawing/2014/main" id="{A48A5A3D-1DAB-0037-B823-DD093861EF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5716715"/>
            <a:ext cx="309504" cy="309504"/>
          </a:xfrm>
          <a:prstGeom prst="rect">
            <a:avLst/>
          </a:prstGeom>
        </p:spPr>
      </p:pic>
      <p:pic>
        <p:nvPicPr>
          <p:cNvPr id="31" name="グラフィックス 30" descr="チェック マーク 単色塗りつぶし">
            <a:extLst>
              <a:ext uri="{FF2B5EF4-FFF2-40B4-BE49-F238E27FC236}">
                <a16:creationId xmlns:a16="http://schemas.microsoft.com/office/drawing/2014/main" id="{743475F3-37FC-9AF1-8829-F5765ACF88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810260"/>
            <a:ext cx="309504" cy="309504"/>
          </a:xfrm>
          <a:prstGeom prst="rect">
            <a:avLst/>
          </a:prstGeom>
        </p:spPr>
      </p:pic>
      <p:pic>
        <p:nvPicPr>
          <p:cNvPr id="5" name="グラフィックス 4" descr="チェック マーク 単色塗りつぶし">
            <a:extLst>
              <a:ext uri="{FF2B5EF4-FFF2-40B4-BE49-F238E27FC236}">
                <a16:creationId xmlns:a16="http://schemas.microsoft.com/office/drawing/2014/main" id="{43DC3336-006C-626D-6E2D-46E4207BF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060174"/>
            <a:ext cx="309504" cy="309504"/>
          </a:xfrm>
          <a:prstGeom prst="rect">
            <a:avLst/>
          </a:prstGeom>
        </p:spPr>
      </p:pic>
      <p:pic>
        <p:nvPicPr>
          <p:cNvPr id="7" name="グラフィックス 6" descr="チェック マーク 単色塗りつぶし">
            <a:extLst>
              <a:ext uri="{FF2B5EF4-FFF2-40B4-BE49-F238E27FC236}">
                <a16:creationId xmlns:a16="http://schemas.microsoft.com/office/drawing/2014/main" id="{D4036EF1-6BAF-142A-1340-8B77B4E818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435217"/>
            <a:ext cx="309504" cy="309504"/>
          </a:xfrm>
          <a:prstGeom prst="rect">
            <a:avLst/>
          </a:prstGeom>
        </p:spPr>
      </p:pic>
      <p:pic>
        <p:nvPicPr>
          <p:cNvPr id="8" name="グラフィックス 7" descr="チェック マーク 単色塗りつぶし">
            <a:extLst>
              <a:ext uri="{FF2B5EF4-FFF2-40B4-BE49-F238E27FC236}">
                <a16:creationId xmlns:a16="http://schemas.microsoft.com/office/drawing/2014/main" id="{42874921-0885-ACCE-248C-FD1E63D35C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814134"/>
            <a:ext cx="309504" cy="309504"/>
          </a:xfrm>
          <a:prstGeom prst="rect">
            <a:avLst/>
          </a:prstGeom>
        </p:spPr>
      </p:pic>
      <p:pic>
        <p:nvPicPr>
          <p:cNvPr id="9" name="グラフィックス 8" descr="チェック マーク 単色塗りつぶし">
            <a:extLst>
              <a:ext uri="{FF2B5EF4-FFF2-40B4-BE49-F238E27FC236}">
                <a16:creationId xmlns:a16="http://schemas.microsoft.com/office/drawing/2014/main" id="{70265CFD-C75C-AB3C-F347-041081AAD2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5716715"/>
            <a:ext cx="309504" cy="309504"/>
          </a:xfrm>
          <a:prstGeom prst="rect">
            <a:avLst/>
          </a:prstGeom>
        </p:spPr>
      </p:pic>
      <p:sp>
        <p:nvSpPr>
          <p:cNvPr id="10" name="テキスト ボックス 9">
            <a:extLst>
              <a:ext uri="{FF2B5EF4-FFF2-40B4-BE49-F238E27FC236}">
                <a16:creationId xmlns:a16="http://schemas.microsoft.com/office/drawing/2014/main" id="{50A3FA07-C291-593A-38B3-A83322A0156B}"/>
              </a:ext>
            </a:extLst>
          </p:cNvPr>
          <p:cNvSpPr txBox="1"/>
          <p:nvPr/>
        </p:nvSpPr>
        <p:spPr>
          <a:xfrm>
            <a:off x="2216744" y="6091758"/>
            <a:ext cx="5342734" cy="369332"/>
          </a:xfrm>
          <a:prstGeom prst="rect">
            <a:avLst/>
          </a:prstGeom>
          <a:noFill/>
        </p:spPr>
        <p:txBody>
          <a:bodyPr wrap="square" rtlCol="0">
            <a:spAutoFit/>
          </a:bodyPr>
          <a:lstStyle/>
          <a:p>
            <a:r>
              <a:rPr lang="ja-JP" altLang="en-US"/>
              <a:t>テストケースの成否</a:t>
            </a:r>
            <a:r>
              <a:rPr kumimoji="1" lang="en-US" altLang="ja-JP" dirty="0"/>
              <a:t>:</a:t>
            </a:r>
            <a:r>
              <a:rPr kumimoji="1" lang="ja-JP" altLang="en-US"/>
              <a:t>　　</a:t>
            </a:r>
            <a:r>
              <a:rPr kumimoji="1" lang="en-US" altLang="ja-JP" dirty="0"/>
              <a:t> </a:t>
            </a:r>
            <a:r>
              <a:rPr kumimoji="1" lang="en-US" altLang="ja-JP" dirty="0">
                <a:latin typeface="MS PGothic" panose="020B0600070205080204" pitchFamily="34" charset="-128"/>
                <a:ea typeface="MS PGothic" panose="020B0600070205080204" pitchFamily="34" charset="-128"/>
              </a:rPr>
              <a:t>○           ×          </a:t>
            </a:r>
            <a:endParaRPr kumimoji="1" lang="ja-JP" altLang="en-US">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77639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B271295-8BAC-D11F-BE57-D9B6E8C931A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009F2348-5606-FFFA-6F46-B5659B4FEE32}"/>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𝟏</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𝟐</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𝟑</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𝟒</m:t>
                                    </m:r>
                                  </m:sub>
                                </m:sSub>
                              </m:oMath>
                            </m:oMathPara>
                          </a14:m>
                          <a:endParaRPr kumimoji="1" lang="ja-JP" altLang="en-US"/>
                        </a:p>
                      </a:txBody>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58568">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Choice>
        <mc:Fallback xmlns="">
          <p:graphicFrame>
            <p:nvGraphicFramePr>
              <p:cNvPr id="6" name="表 5">
                <a:extLst>
                  <a:ext uri="{FF2B5EF4-FFF2-40B4-BE49-F238E27FC236}">
                    <a16:creationId xmlns:a16="http://schemas.microsoft.com/office/drawing/2014/main" id="{009F2348-5606-FFFA-6F46-B5659B4FEE32}"/>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endParaRPr lang="ja-JP"/>
                        </a:p>
                      </a:txBody>
                      <a:tcPr>
                        <a:blipFill>
                          <a:blip r:embed="rId3"/>
                          <a:stretch>
                            <a:fillRect l="-394805" r="-305195" b="-803333"/>
                          </a:stretch>
                        </a:blipFill>
                      </a:tcPr>
                    </a:tc>
                    <a:tc>
                      <a:txBody>
                        <a:bodyPr/>
                        <a:lstStyle/>
                        <a:p>
                          <a:endParaRPr lang="ja-JP"/>
                        </a:p>
                      </a:txBody>
                      <a:tcPr>
                        <a:blipFill>
                          <a:blip r:embed="rId3"/>
                          <a:stretch>
                            <a:fillRect l="-494805" r="-205195" b="-803333"/>
                          </a:stretch>
                        </a:blipFill>
                      </a:tcPr>
                    </a:tc>
                    <a:tc>
                      <a:txBody>
                        <a:bodyPr/>
                        <a:lstStyle/>
                        <a:p>
                          <a:endParaRPr lang="ja-JP"/>
                        </a:p>
                      </a:txBody>
                      <a:tcPr>
                        <a:blipFill>
                          <a:blip r:embed="rId3"/>
                          <a:stretch>
                            <a:fillRect l="-587179" r="-102564" b="-803333"/>
                          </a:stretch>
                        </a:blipFill>
                      </a:tcPr>
                    </a:tc>
                    <a:tc>
                      <a:txBody>
                        <a:bodyPr/>
                        <a:lstStyle/>
                        <a:p>
                          <a:endParaRPr lang="ja-JP"/>
                        </a:p>
                      </a:txBody>
                      <a:tcPr>
                        <a:blipFill>
                          <a:blip r:embed="rId3"/>
                          <a:stretch>
                            <a:fillRect l="-696104" r="-3896" b="-803333"/>
                          </a:stretch>
                        </a:blipFill>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65760">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Fallback>
      </mc:AlternateContent>
      <p:sp>
        <p:nvSpPr>
          <p:cNvPr id="2" name="タイトル 1">
            <a:extLst>
              <a:ext uri="{FF2B5EF4-FFF2-40B4-BE49-F238E27FC236}">
                <a16:creationId xmlns:a16="http://schemas.microsoft.com/office/drawing/2014/main" id="{F0552DBC-D0A7-3C3A-5338-AE58C651EE66}"/>
              </a:ext>
            </a:extLst>
          </p:cNvPr>
          <p:cNvSpPr>
            <a:spLocks noGrp="1"/>
          </p:cNvSpPr>
          <p:nvPr>
            <p:ph type="title"/>
          </p:nvPr>
        </p:nvSpPr>
        <p:spPr/>
        <p:txBody>
          <a:bodyPr/>
          <a:lstStyle/>
          <a:p>
            <a:r>
              <a:rPr kumimoji="1" lang="ja-JP" altLang="en-US"/>
              <a:t>既存研究：テストケース成否と実行経路情報</a:t>
            </a:r>
          </a:p>
        </p:txBody>
      </p:sp>
      <p:sp>
        <p:nvSpPr>
          <p:cNvPr id="4" name="スライド番号プレースホルダー 3">
            <a:extLst>
              <a:ext uri="{FF2B5EF4-FFF2-40B4-BE49-F238E27FC236}">
                <a16:creationId xmlns:a16="http://schemas.microsoft.com/office/drawing/2014/main" id="{234D58B7-BF23-2EA6-949F-66B97B4F3367}"/>
              </a:ext>
            </a:extLst>
          </p:cNvPr>
          <p:cNvSpPr>
            <a:spLocks noGrp="1"/>
          </p:cNvSpPr>
          <p:nvPr>
            <p:ph type="sldNum" sz="quarter" idx="12"/>
          </p:nvPr>
        </p:nvSpPr>
        <p:spPr/>
        <p:txBody>
          <a:bodyPr/>
          <a:lstStyle/>
          <a:p>
            <a:fld id="{B16735D3-C9E7-F649-AF37-A9D08763696D}" type="slidenum">
              <a:rPr lang="ja-JP" altLang="en-US" smtClean="0"/>
              <a:pPr/>
              <a:t>35</a:t>
            </a:fld>
            <a:endParaRPr lang="ja-JP" altLang="en-US"/>
          </a:p>
        </p:txBody>
      </p:sp>
      <p:sp>
        <p:nvSpPr>
          <p:cNvPr id="3" name="テキスト ボックス 2">
            <a:extLst>
              <a:ext uri="{FF2B5EF4-FFF2-40B4-BE49-F238E27FC236}">
                <a16:creationId xmlns:a16="http://schemas.microsoft.com/office/drawing/2014/main" id="{A84C93C3-2CEF-A2C1-4549-F24ABC60DEE5}"/>
              </a:ext>
            </a:extLst>
          </p:cNvPr>
          <p:cNvSpPr txBox="1"/>
          <p:nvPr/>
        </p:nvSpPr>
        <p:spPr>
          <a:xfrm>
            <a:off x="725960" y="2999428"/>
            <a:ext cx="3815392" cy="3026791"/>
          </a:xfrm>
          <a:prstGeom prst="rect">
            <a:avLst/>
          </a:prstGeom>
          <a:noFill/>
          <a:ln w="28575">
            <a:noFill/>
          </a:ln>
        </p:spPr>
        <p:txBody>
          <a:bodyPr wrap="square" rtlCol="0">
            <a:spAutoFit/>
          </a:bodyPr>
          <a:lstStyle/>
          <a:p>
            <a:pPr>
              <a:lnSpc>
                <a:spcPts val="2860"/>
              </a:lnSpc>
            </a:pPr>
            <a:r>
              <a:rPr lang="en" altLang="ja-JP" dirty="0">
                <a:solidFill>
                  <a:schemeClr val="bg1">
                    <a:lumMod val="10000"/>
                  </a:schemeClr>
                </a:solidFill>
                <a:effectLst/>
              </a:rPr>
              <a:t>public </a:t>
            </a:r>
            <a:r>
              <a:rPr lang="en" altLang="ja-JP" dirty="0" err="1">
                <a:solidFill>
                  <a:schemeClr val="bg1">
                    <a:lumMod val="10000"/>
                  </a:schemeClr>
                </a:solidFill>
                <a:effectLst/>
              </a:rPr>
              <a:t>boolean</a:t>
            </a:r>
            <a:r>
              <a:rPr lang="en" altLang="ja-JP" dirty="0">
                <a:solidFill>
                  <a:schemeClr val="bg1">
                    <a:lumMod val="10000"/>
                  </a:schemeClr>
                </a:solidFill>
                <a:effectLst/>
              </a:rPr>
              <a:t> method(int a, int b) {</a:t>
            </a:r>
            <a:br>
              <a:rPr lang="en" altLang="ja-JP" dirty="0">
                <a:solidFill>
                  <a:schemeClr val="bg1">
                    <a:lumMod val="10000"/>
                  </a:schemeClr>
                </a:solidFill>
                <a:effectLst/>
              </a:rPr>
            </a:br>
            <a:r>
              <a:rPr lang="en" altLang="ja-JP" dirty="0">
                <a:solidFill>
                  <a:schemeClr val="bg1">
                    <a:lumMod val="10000"/>
                  </a:schemeClr>
                </a:solidFill>
                <a:effectLst/>
              </a:rPr>
              <a:t>       if (</a:t>
            </a:r>
            <a:r>
              <a:rPr lang="en" altLang="ja-JP" dirty="0">
                <a:solidFill>
                  <a:srgbClr val="FF0000"/>
                </a:solidFill>
                <a:effectLst/>
              </a:rPr>
              <a:t>0</a:t>
            </a:r>
            <a:r>
              <a:rPr lang="en" altLang="ja-JP" dirty="0">
                <a:solidFill>
                  <a:schemeClr val="bg1">
                    <a:lumMod val="10000"/>
                  </a:schemeClr>
                </a:solidFill>
                <a:effectLst/>
              </a:rPr>
              <a:t> </a:t>
            </a:r>
            <a:r>
              <a:rPr lang="en" altLang="ja-JP" dirty="0">
                <a:solidFill>
                  <a:schemeClr val="bg2">
                    <a:lumMod val="10000"/>
                  </a:schemeClr>
                </a:solidFill>
                <a:effectLst/>
              </a:rPr>
              <a:t>&lt;</a:t>
            </a:r>
            <a:r>
              <a:rPr lang="en" altLang="ja-JP" dirty="0">
                <a:solidFill>
                  <a:schemeClr val="bg1">
                    <a:lumMod val="10000"/>
                  </a:schemeClr>
                </a:solidFill>
                <a:effectLst/>
              </a:rPr>
              <a:t> a)</a:t>
            </a:r>
            <a:br>
              <a:rPr lang="en" altLang="ja-JP" dirty="0">
                <a:solidFill>
                  <a:schemeClr val="bg1">
                    <a:lumMod val="10000"/>
                  </a:schemeClr>
                </a:solidFill>
                <a:effectLst/>
              </a:rPr>
            </a:br>
            <a:r>
              <a:rPr lang="en" altLang="ja-JP" dirty="0">
                <a:solidFill>
                  <a:schemeClr val="bg1">
                    <a:lumMod val="10000"/>
                  </a:schemeClr>
                </a:solidFill>
                <a:effectLst/>
              </a:rPr>
              <a:t>           return true;</a:t>
            </a:r>
          </a:p>
          <a:p>
            <a:pPr>
              <a:lnSpc>
                <a:spcPts val="2860"/>
              </a:lnSpc>
            </a:pPr>
            <a:br>
              <a:rPr lang="en" altLang="ja-JP" dirty="0">
                <a:solidFill>
                  <a:schemeClr val="bg1">
                    <a:lumMod val="10000"/>
                  </a:schemeClr>
                </a:solidFill>
                <a:effectLst/>
              </a:rPr>
            </a:br>
            <a:r>
              <a:rPr lang="en" altLang="ja-JP" dirty="0">
                <a:solidFill>
                  <a:schemeClr val="bg1">
                    <a:lumMod val="10000"/>
                  </a:schemeClr>
                </a:solidFill>
                <a:effectLst/>
              </a:rPr>
              <a:t>       if (0 &lt; b)</a:t>
            </a:r>
            <a:br>
              <a:rPr lang="en" altLang="ja-JP" dirty="0">
                <a:solidFill>
                  <a:schemeClr val="bg1">
                    <a:lumMod val="10000"/>
                  </a:schemeClr>
                </a:solidFill>
                <a:effectLst/>
              </a:rPr>
            </a:br>
            <a:r>
              <a:rPr lang="en" altLang="ja-JP" dirty="0">
                <a:solidFill>
                  <a:schemeClr val="bg1">
                    <a:lumMod val="10000"/>
                  </a:schemeClr>
                </a:solidFill>
                <a:effectLst/>
              </a:rPr>
              <a:t>           return true;</a:t>
            </a:r>
            <a:br>
              <a:rPr lang="en" altLang="ja-JP" dirty="0">
                <a:solidFill>
                  <a:schemeClr val="bg1">
                    <a:lumMod val="10000"/>
                  </a:schemeClr>
                </a:solidFill>
                <a:effectLst/>
              </a:rPr>
            </a:br>
            <a:r>
              <a:rPr lang="en" altLang="ja-JP" dirty="0">
                <a:solidFill>
                  <a:schemeClr val="bg1">
                    <a:lumMod val="10000"/>
                  </a:schemeClr>
                </a:solidFill>
                <a:effectLst/>
              </a:rPr>
              <a:t>       return false;</a:t>
            </a:r>
            <a:br>
              <a:rPr lang="en" altLang="ja-JP" dirty="0">
                <a:solidFill>
                  <a:schemeClr val="bg1">
                    <a:lumMod val="10000"/>
                  </a:schemeClr>
                </a:solidFill>
                <a:effectLst/>
              </a:rPr>
            </a:br>
            <a:r>
              <a:rPr lang="en" altLang="ja-JP" dirty="0">
                <a:solidFill>
                  <a:schemeClr val="bg1">
                    <a:lumMod val="10000"/>
                  </a:schemeClr>
                </a:solidFill>
                <a:effectLst/>
              </a:rPr>
              <a:t>}</a:t>
            </a:r>
          </a:p>
        </p:txBody>
      </p:sp>
      <p:sp>
        <p:nvSpPr>
          <p:cNvPr id="12" name="テキスト ボックス 11">
            <a:extLst>
              <a:ext uri="{FF2B5EF4-FFF2-40B4-BE49-F238E27FC236}">
                <a16:creationId xmlns:a16="http://schemas.microsoft.com/office/drawing/2014/main" id="{52706189-B60B-A5A6-511F-0A49B2C8383C}"/>
              </a:ext>
            </a:extLst>
          </p:cNvPr>
          <p:cNvSpPr txBox="1"/>
          <p:nvPr/>
        </p:nvSpPr>
        <p:spPr>
          <a:xfrm>
            <a:off x="4572000" y="2251754"/>
            <a:ext cx="3923837" cy="369332"/>
          </a:xfrm>
          <a:prstGeom prst="rect">
            <a:avLst/>
          </a:prstGeom>
          <a:solidFill>
            <a:schemeClr val="accent1"/>
          </a:solidFill>
        </p:spPr>
        <p:txBody>
          <a:bodyPr wrap="square" rtlCol="0">
            <a:spAutoFit/>
          </a:bodyPr>
          <a:lstStyle/>
          <a:p>
            <a:pPr algn="ctr"/>
            <a:r>
              <a:rPr kumimoji="1" lang="ja-JP" altLang="en-US">
                <a:solidFill>
                  <a:schemeClr val="bg1"/>
                </a:solidFill>
                <a:latin typeface="MS PGothic" panose="020B0600070205080204" pitchFamily="34" charset="-128"/>
                <a:ea typeface="MS PGothic" panose="020B0600070205080204" pitchFamily="34" charset="-128"/>
              </a:rPr>
              <a:t>実行経路情報</a:t>
            </a: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85297A9-3F80-EE07-FD7A-5FBD2013D438}"/>
                  </a:ext>
                </a:extLst>
              </p:cNvPr>
              <p:cNvSpPr txBox="1"/>
              <p:nvPr/>
            </p:nvSpPr>
            <p:spPr>
              <a:xfrm>
                <a:off x="395999" y="1610386"/>
                <a:ext cx="8352000" cy="461665"/>
              </a:xfrm>
              <a:prstGeom prst="rect">
                <a:avLst/>
              </a:prstGeom>
              <a:noFill/>
            </p:spPr>
            <p:txBody>
              <a:bodyPr wrap="square" rtlCol="0">
                <a:spAutoFit/>
              </a:bodyPr>
              <a:lstStyle/>
              <a:p>
                <a:r>
                  <a:rPr kumimoji="1" lang="ja-JP" altLang="en-US" sz="2400"/>
                  <a:t>例</a:t>
                </a:r>
                <a:r>
                  <a:rPr kumimoji="1" lang="en-US" altLang="ja-JP" sz="2400" dirty="0"/>
                  <a:t>) </a:t>
                </a:r>
                <a:r>
                  <a:rPr kumimoji="1" lang="ja-JP" altLang="en-US" sz="2400"/>
                  <a:t>テストケース</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3</m:t>
                        </m:r>
                      </m:sub>
                    </m:sSub>
                  </m:oMath>
                </a14:m>
                <a:r>
                  <a:rPr kumimoji="1" lang="ja-JP" altLang="en-US" sz="2400" dirty="0"/>
                  <a:t>：</a:t>
                </a:r>
                <a:r>
                  <a:rPr kumimoji="1" lang="en-US" altLang="ja-JP" sz="2400" dirty="0"/>
                  <a:t>method(0, 1) = </a:t>
                </a:r>
                <a:r>
                  <a:rPr lang="en-US" altLang="ja-JP" sz="2400" dirty="0"/>
                  <a:t>false</a:t>
                </a:r>
                <a:endParaRPr kumimoji="1" lang="ja-JP" altLang="en-US" sz="2400"/>
              </a:p>
            </p:txBody>
          </p:sp>
        </mc:Choice>
        <mc:Fallback xmlns="">
          <p:sp>
            <p:nvSpPr>
              <p:cNvPr id="19" name="テキスト ボックス 18">
                <a:extLst>
                  <a:ext uri="{FF2B5EF4-FFF2-40B4-BE49-F238E27FC236}">
                    <a16:creationId xmlns:a16="http://schemas.microsoft.com/office/drawing/2014/main" id="{C85297A9-3F80-EE07-FD7A-5FBD2013D438}"/>
                  </a:ext>
                </a:extLst>
              </p:cNvPr>
              <p:cNvSpPr txBox="1">
                <a:spLocks noRot="1" noChangeAspect="1" noMove="1" noResize="1" noEditPoints="1" noAdjustHandles="1" noChangeArrowheads="1" noChangeShapeType="1" noTextEdit="1"/>
              </p:cNvSpPr>
              <p:nvPr/>
            </p:nvSpPr>
            <p:spPr>
              <a:xfrm>
                <a:off x="395999" y="1610386"/>
                <a:ext cx="8352000" cy="461665"/>
              </a:xfrm>
              <a:prstGeom prst="rect">
                <a:avLst/>
              </a:prstGeom>
              <a:blipFill>
                <a:blip r:embed="rId4"/>
                <a:stretch>
                  <a:fillRect l="-1216" t="-13158" b="-28947"/>
                </a:stretch>
              </a:blipFill>
            </p:spPr>
            <p:txBody>
              <a:bodyPr/>
              <a:lstStyle/>
              <a:p>
                <a:r>
                  <a:rPr lang="ja-JP" altLang="en-US">
                    <a:noFill/>
                  </a:rPr>
                  <a:t> </a:t>
                </a:r>
              </a:p>
            </p:txBody>
          </p:sp>
        </mc:Fallback>
      </mc:AlternateContent>
      <p:pic>
        <p:nvPicPr>
          <p:cNvPr id="21" name="グラフィックス 20" descr="チェック マーク 単色塗りつぶし">
            <a:extLst>
              <a:ext uri="{FF2B5EF4-FFF2-40B4-BE49-F238E27FC236}">
                <a16:creationId xmlns:a16="http://schemas.microsoft.com/office/drawing/2014/main" id="{26EB688C-6DAF-DFB0-370D-87BD876BC6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060174"/>
            <a:ext cx="309504" cy="309504"/>
          </a:xfrm>
          <a:prstGeom prst="rect">
            <a:avLst/>
          </a:prstGeom>
        </p:spPr>
      </p:pic>
      <p:pic>
        <p:nvPicPr>
          <p:cNvPr id="22" name="グラフィックス 21" descr="チェック マーク 単色塗りつぶし">
            <a:extLst>
              <a:ext uri="{FF2B5EF4-FFF2-40B4-BE49-F238E27FC236}">
                <a16:creationId xmlns:a16="http://schemas.microsoft.com/office/drawing/2014/main" id="{660C2863-2527-FA73-4C70-3CB207F222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435217"/>
            <a:ext cx="309504" cy="309504"/>
          </a:xfrm>
          <a:prstGeom prst="rect">
            <a:avLst/>
          </a:prstGeom>
        </p:spPr>
      </p:pic>
      <p:pic>
        <p:nvPicPr>
          <p:cNvPr id="23" name="グラフィックス 22" descr="チェック マーク 単色塗りつぶし">
            <a:extLst>
              <a:ext uri="{FF2B5EF4-FFF2-40B4-BE49-F238E27FC236}">
                <a16:creationId xmlns:a16="http://schemas.microsoft.com/office/drawing/2014/main" id="{C169BBC0-AEC8-10B6-7F36-D74E6BD694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5716715"/>
            <a:ext cx="309504" cy="309504"/>
          </a:xfrm>
          <a:prstGeom prst="rect">
            <a:avLst/>
          </a:prstGeom>
        </p:spPr>
      </p:pic>
      <p:pic>
        <p:nvPicPr>
          <p:cNvPr id="31" name="グラフィックス 30" descr="チェック マーク 単色塗りつぶし">
            <a:extLst>
              <a:ext uri="{FF2B5EF4-FFF2-40B4-BE49-F238E27FC236}">
                <a16:creationId xmlns:a16="http://schemas.microsoft.com/office/drawing/2014/main" id="{D15A2382-16E7-48FB-6C1B-7229C37A5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810260"/>
            <a:ext cx="309504" cy="309504"/>
          </a:xfrm>
          <a:prstGeom prst="rect">
            <a:avLst/>
          </a:prstGeom>
        </p:spPr>
      </p:pic>
      <p:pic>
        <p:nvPicPr>
          <p:cNvPr id="5" name="グラフィックス 4" descr="チェック マーク 単色塗りつぶし">
            <a:extLst>
              <a:ext uri="{FF2B5EF4-FFF2-40B4-BE49-F238E27FC236}">
                <a16:creationId xmlns:a16="http://schemas.microsoft.com/office/drawing/2014/main" id="{48A96534-3C9E-BEB6-5632-7D2656CF5F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060174"/>
            <a:ext cx="309504" cy="309504"/>
          </a:xfrm>
          <a:prstGeom prst="rect">
            <a:avLst/>
          </a:prstGeom>
        </p:spPr>
      </p:pic>
      <p:pic>
        <p:nvPicPr>
          <p:cNvPr id="7" name="グラフィックス 6" descr="チェック マーク 単色塗りつぶし">
            <a:extLst>
              <a:ext uri="{FF2B5EF4-FFF2-40B4-BE49-F238E27FC236}">
                <a16:creationId xmlns:a16="http://schemas.microsoft.com/office/drawing/2014/main" id="{6E99F2EC-2C80-954B-3931-164CBF1EEF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435217"/>
            <a:ext cx="309504" cy="309504"/>
          </a:xfrm>
          <a:prstGeom prst="rect">
            <a:avLst/>
          </a:prstGeom>
        </p:spPr>
      </p:pic>
      <p:pic>
        <p:nvPicPr>
          <p:cNvPr id="8" name="グラフィックス 7" descr="チェック マーク 単色塗りつぶし">
            <a:extLst>
              <a:ext uri="{FF2B5EF4-FFF2-40B4-BE49-F238E27FC236}">
                <a16:creationId xmlns:a16="http://schemas.microsoft.com/office/drawing/2014/main" id="{886E2D41-4629-64CE-3E5C-9CCB9571E6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814134"/>
            <a:ext cx="309504" cy="309504"/>
          </a:xfrm>
          <a:prstGeom prst="rect">
            <a:avLst/>
          </a:prstGeom>
        </p:spPr>
      </p:pic>
      <p:pic>
        <p:nvPicPr>
          <p:cNvPr id="9" name="グラフィックス 8" descr="チェック マーク 単色塗りつぶし">
            <a:extLst>
              <a:ext uri="{FF2B5EF4-FFF2-40B4-BE49-F238E27FC236}">
                <a16:creationId xmlns:a16="http://schemas.microsoft.com/office/drawing/2014/main" id="{0C10C77A-A1C8-BBC1-F273-19C15BE2BB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5716715"/>
            <a:ext cx="309504" cy="309504"/>
          </a:xfrm>
          <a:prstGeom prst="rect">
            <a:avLst/>
          </a:prstGeom>
        </p:spPr>
      </p:pic>
      <p:pic>
        <p:nvPicPr>
          <p:cNvPr id="10" name="グラフィックス 9" descr="チェック マーク 単色塗りつぶし">
            <a:extLst>
              <a:ext uri="{FF2B5EF4-FFF2-40B4-BE49-F238E27FC236}">
                <a16:creationId xmlns:a16="http://schemas.microsoft.com/office/drawing/2014/main" id="{6CE03A61-4F8D-3B8B-5B14-04D912C5D2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3060174"/>
            <a:ext cx="309504" cy="309504"/>
          </a:xfrm>
          <a:prstGeom prst="rect">
            <a:avLst/>
          </a:prstGeom>
        </p:spPr>
      </p:pic>
      <p:pic>
        <p:nvPicPr>
          <p:cNvPr id="13" name="グラフィックス 12" descr="チェック マーク 単色塗りつぶし">
            <a:extLst>
              <a:ext uri="{FF2B5EF4-FFF2-40B4-BE49-F238E27FC236}">
                <a16:creationId xmlns:a16="http://schemas.microsoft.com/office/drawing/2014/main" id="{A71B80DF-3276-1CD3-26D8-DCE7F94F99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3429000"/>
            <a:ext cx="309504" cy="309504"/>
          </a:xfrm>
          <a:prstGeom prst="rect">
            <a:avLst/>
          </a:prstGeom>
        </p:spPr>
      </p:pic>
      <p:pic>
        <p:nvPicPr>
          <p:cNvPr id="14" name="グラフィックス 13" descr="チェック マーク 単色塗りつぶし">
            <a:extLst>
              <a:ext uri="{FF2B5EF4-FFF2-40B4-BE49-F238E27FC236}">
                <a16:creationId xmlns:a16="http://schemas.microsoft.com/office/drawing/2014/main" id="{EE65F66B-A0CD-9328-DEB2-276E041114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4576451"/>
            <a:ext cx="309504" cy="309504"/>
          </a:xfrm>
          <a:prstGeom prst="rect">
            <a:avLst/>
          </a:prstGeom>
        </p:spPr>
      </p:pic>
      <p:pic>
        <p:nvPicPr>
          <p:cNvPr id="15" name="グラフィックス 14" descr="チェック マーク 単色塗りつぶし">
            <a:extLst>
              <a:ext uri="{FF2B5EF4-FFF2-40B4-BE49-F238E27FC236}">
                <a16:creationId xmlns:a16="http://schemas.microsoft.com/office/drawing/2014/main" id="{6B89E714-28A4-732F-94EC-EA6BA29EF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4945783"/>
            <a:ext cx="309504" cy="309504"/>
          </a:xfrm>
          <a:prstGeom prst="rect">
            <a:avLst/>
          </a:prstGeom>
        </p:spPr>
      </p:pic>
      <p:pic>
        <p:nvPicPr>
          <p:cNvPr id="16" name="グラフィックス 15" descr="チェック マーク 単色塗りつぶし">
            <a:extLst>
              <a:ext uri="{FF2B5EF4-FFF2-40B4-BE49-F238E27FC236}">
                <a16:creationId xmlns:a16="http://schemas.microsoft.com/office/drawing/2014/main" id="{0F12169F-BBC7-E03A-C780-AD8A3303FB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5708094"/>
            <a:ext cx="309504" cy="309504"/>
          </a:xfrm>
          <a:prstGeom prst="rect">
            <a:avLst/>
          </a:prstGeom>
        </p:spPr>
      </p:pic>
      <p:sp>
        <p:nvSpPr>
          <p:cNvPr id="17" name="テキスト ボックス 16">
            <a:extLst>
              <a:ext uri="{FF2B5EF4-FFF2-40B4-BE49-F238E27FC236}">
                <a16:creationId xmlns:a16="http://schemas.microsoft.com/office/drawing/2014/main" id="{408004DE-CF87-67DC-4CB6-0163417CBFD5}"/>
              </a:ext>
            </a:extLst>
          </p:cNvPr>
          <p:cNvSpPr txBox="1"/>
          <p:nvPr/>
        </p:nvSpPr>
        <p:spPr>
          <a:xfrm>
            <a:off x="2216744" y="6091758"/>
            <a:ext cx="5342734" cy="369332"/>
          </a:xfrm>
          <a:prstGeom prst="rect">
            <a:avLst/>
          </a:prstGeom>
          <a:noFill/>
        </p:spPr>
        <p:txBody>
          <a:bodyPr wrap="square" rtlCol="0">
            <a:spAutoFit/>
          </a:bodyPr>
          <a:lstStyle/>
          <a:p>
            <a:r>
              <a:rPr lang="ja-JP" altLang="en-US"/>
              <a:t>テストケースの成否</a:t>
            </a:r>
            <a:r>
              <a:rPr kumimoji="1" lang="en-US" altLang="ja-JP" dirty="0"/>
              <a:t>:</a:t>
            </a:r>
            <a:r>
              <a:rPr kumimoji="1" lang="ja-JP" altLang="en-US"/>
              <a:t>　　</a:t>
            </a:r>
            <a:r>
              <a:rPr kumimoji="1" lang="en-US" altLang="ja-JP" dirty="0"/>
              <a:t> </a:t>
            </a:r>
            <a:r>
              <a:rPr kumimoji="1" lang="en-US" altLang="ja-JP" dirty="0">
                <a:latin typeface="MS PGothic" panose="020B0600070205080204" pitchFamily="34" charset="-128"/>
                <a:ea typeface="MS PGothic" panose="020B0600070205080204" pitchFamily="34" charset="-128"/>
              </a:rPr>
              <a:t>○           ×           ×          </a:t>
            </a:r>
            <a:endParaRPr kumimoji="1" lang="ja-JP" altLang="en-US">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273081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674013-B4B2-0D4D-54E7-E45BEE46F90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4A0DD095-7319-8DD5-C4FF-5C7C89ABA117}"/>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𝟏</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𝟐</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𝟑</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𝟒</m:t>
                                    </m:r>
                                  </m:sub>
                                </m:sSub>
                              </m:oMath>
                            </m:oMathPara>
                          </a14:m>
                          <a:endParaRPr kumimoji="1" lang="ja-JP" altLang="en-US"/>
                        </a:p>
                      </a:txBody>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58568">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Choice>
        <mc:Fallback xmlns="">
          <p:graphicFrame>
            <p:nvGraphicFramePr>
              <p:cNvPr id="6" name="表 5">
                <a:extLst>
                  <a:ext uri="{FF2B5EF4-FFF2-40B4-BE49-F238E27FC236}">
                    <a16:creationId xmlns:a16="http://schemas.microsoft.com/office/drawing/2014/main" id="{4A0DD095-7319-8DD5-C4FF-5C7C89ABA117}"/>
                  </a:ext>
                </a:extLst>
              </p:cNvPr>
              <p:cNvGraphicFramePr>
                <a:graphicFrameLocks noGrp="1"/>
              </p:cNvGraphicFramePr>
              <p:nvPr/>
            </p:nvGraphicFramePr>
            <p:xfrm>
              <a:off x="725960" y="2627975"/>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endParaRPr lang="ja-JP"/>
                        </a:p>
                      </a:txBody>
                      <a:tcPr>
                        <a:blipFill>
                          <a:blip r:embed="rId3"/>
                          <a:stretch>
                            <a:fillRect l="-394805" r="-305195" b="-803333"/>
                          </a:stretch>
                        </a:blipFill>
                      </a:tcPr>
                    </a:tc>
                    <a:tc>
                      <a:txBody>
                        <a:bodyPr/>
                        <a:lstStyle/>
                        <a:p>
                          <a:endParaRPr lang="ja-JP"/>
                        </a:p>
                      </a:txBody>
                      <a:tcPr>
                        <a:blipFill>
                          <a:blip r:embed="rId3"/>
                          <a:stretch>
                            <a:fillRect l="-494805" r="-205195" b="-803333"/>
                          </a:stretch>
                        </a:blipFill>
                      </a:tcPr>
                    </a:tc>
                    <a:tc>
                      <a:txBody>
                        <a:bodyPr/>
                        <a:lstStyle/>
                        <a:p>
                          <a:endParaRPr lang="ja-JP"/>
                        </a:p>
                      </a:txBody>
                      <a:tcPr>
                        <a:blipFill>
                          <a:blip r:embed="rId3"/>
                          <a:stretch>
                            <a:fillRect l="-587179" r="-102564" b="-803333"/>
                          </a:stretch>
                        </a:blipFill>
                      </a:tcPr>
                    </a:tc>
                    <a:tc>
                      <a:txBody>
                        <a:bodyPr/>
                        <a:lstStyle/>
                        <a:p>
                          <a:endParaRPr lang="ja-JP"/>
                        </a:p>
                      </a:txBody>
                      <a:tcPr>
                        <a:blipFill>
                          <a:blip r:embed="rId3"/>
                          <a:stretch>
                            <a:fillRect l="-696104" r="-3896" b="-803333"/>
                          </a:stretch>
                        </a:blipFill>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65760">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Fallback>
      </mc:AlternateContent>
      <p:sp>
        <p:nvSpPr>
          <p:cNvPr id="2" name="タイトル 1">
            <a:extLst>
              <a:ext uri="{FF2B5EF4-FFF2-40B4-BE49-F238E27FC236}">
                <a16:creationId xmlns:a16="http://schemas.microsoft.com/office/drawing/2014/main" id="{DE4AFA5A-98D0-18BD-6737-F1F09AA0104E}"/>
              </a:ext>
            </a:extLst>
          </p:cNvPr>
          <p:cNvSpPr>
            <a:spLocks noGrp="1"/>
          </p:cNvSpPr>
          <p:nvPr>
            <p:ph type="title"/>
          </p:nvPr>
        </p:nvSpPr>
        <p:spPr/>
        <p:txBody>
          <a:bodyPr/>
          <a:lstStyle/>
          <a:p>
            <a:r>
              <a:rPr kumimoji="1" lang="ja-JP" altLang="en-US"/>
              <a:t>既存研究：テストケース成否と実行経路情報</a:t>
            </a:r>
          </a:p>
        </p:txBody>
      </p:sp>
      <p:sp>
        <p:nvSpPr>
          <p:cNvPr id="4" name="スライド番号プレースホルダー 3">
            <a:extLst>
              <a:ext uri="{FF2B5EF4-FFF2-40B4-BE49-F238E27FC236}">
                <a16:creationId xmlns:a16="http://schemas.microsoft.com/office/drawing/2014/main" id="{DCB04478-9DF5-EA15-2959-71B48284765B}"/>
              </a:ext>
            </a:extLst>
          </p:cNvPr>
          <p:cNvSpPr>
            <a:spLocks noGrp="1"/>
          </p:cNvSpPr>
          <p:nvPr>
            <p:ph type="sldNum" sz="quarter" idx="12"/>
          </p:nvPr>
        </p:nvSpPr>
        <p:spPr/>
        <p:txBody>
          <a:bodyPr/>
          <a:lstStyle/>
          <a:p>
            <a:fld id="{B16735D3-C9E7-F649-AF37-A9D08763696D}" type="slidenum">
              <a:rPr lang="ja-JP" altLang="en-US" smtClean="0"/>
              <a:pPr/>
              <a:t>36</a:t>
            </a:fld>
            <a:endParaRPr lang="ja-JP" altLang="en-US"/>
          </a:p>
        </p:txBody>
      </p:sp>
      <p:sp>
        <p:nvSpPr>
          <p:cNvPr id="3" name="テキスト ボックス 2">
            <a:extLst>
              <a:ext uri="{FF2B5EF4-FFF2-40B4-BE49-F238E27FC236}">
                <a16:creationId xmlns:a16="http://schemas.microsoft.com/office/drawing/2014/main" id="{FFB3715A-F300-25F4-B7B2-FF442F27658A}"/>
              </a:ext>
            </a:extLst>
          </p:cNvPr>
          <p:cNvSpPr txBox="1"/>
          <p:nvPr/>
        </p:nvSpPr>
        <p:spPr>
          <a:xfrm>
            <a:off x="725960" y="2999428"/>
            <a:ext cx="3815392" cy="3026791"/>
          </a:xfrm>
          <a:prstGeom prst="rect">
            <a:avLst/>
          </a:prstGeom>
          <a:noFill/>
          <a:ln w="28575">
            <a:noFill/>
          </a:ln>
        </p:spPr>
        <p:txBody>
          <a:bodyPr wrap="square" rtlCol="0">
            <a:spAutoFit/>
          </a:bodyPr>
          <a:lstStyle/>
          <a:p>
            <a:pPr>
              <a:lnSpc>
                <a:spcPts val="2860"/>
              </a:lnSpc>
            </a:pPr>
            <a:r>
              <a:rPr lang="en" altLang="ja-JP" dirty="0">
                <a:solidFill>
                  <a:schemeClr val="bg1">
                    <a:lumMod val="10000"/>
                  </a:schemeClr>
                </a:solidFill>
                <a:effectLst/>
              </a:rPr>
              <a:t>public </a:t>
            </a:r>
            <a:r>
              <a:rPr lang="en" altLang="ja-JP" dirty="0" err="1">
                <a:solidFill>
                  <a:schemeClr val="bg1">
                    <a:lumMod val="10000"/>
                  </a:schemeClr>
                </a:solidFill>
                <a:effectLst/>
              </a:rPr>
              <a:t>boolean</a:t>
            </a:r>
            <a:r>
              <a:rPr lang="en" altLang="ja-JP" dirty="0">
                <a:solidFill>
                  <a:schemeClr val="bg1">
                    <a:lumMod val="10000"/>
                  </a:schemeClr>
                </a:solidFill>
                <a:effectLst/>
              </a:rPr>
              <a:t> method(int a, int b) {</a:t>
            </a:r>
            <a:br>
              <a:rPr lang="en" altLang="ja-JP" dirty="0">
                <a:solidFill>
                  <a:schemeClr val="bg1">
                    <a:lumMod val="10000"/>
                  </a:schemeClr>
                </a:solidFill>
                <a:effectLst/>
              </a:rPr>
            </a:br>
            <a:r>
              <a:rPr lang="en" altLang="ja-JP" dirty="0">
                <a:solidFill>
                  <a:schemeClr val="bg1">
                    <a:lumMod val="10000"/>
                  </a:schemeClr>
                </a:solidFill>
                <a:effectLst/>
              </a:rPr>
              <a:t>       if (</a:t>
            </a:r>
            <a:r>
              <a:rPr lang="en" altLang="ja-JP" dirty="0">
                <a:solidFill>
                  <a:srgbClr val="FF0000"/>
                </a:solidFill>
                <a:effectLst/>
              </a:rPr>
              <a:t>0</a:t>
            </a:r>
            <a:r>
              <a:rPr lang="en" altLang="ja-JP" dirty="0">
                <a:solidFill>
                  <a:schemeClr val="bg1">
                    <a:lumMod val="10000"/>
                  </a:schemeClr>
                </a:solidFill>
                <a:effectLst/>
              </a:rPr>
              <a:t> </a:t>
            </a:r>
            <a:r>
              <a:rPr lang="en" altLang="ja-JP" dirty="0">
                <a:solidFill>
                  <a:schemeClr val="bg2">
                    <a:lumMod val="10000"/>
                  </a:schemeClr>
                </a:solidFill>
                <a:effectLst/>
              </a:rPr>
              <a:t>&lt;</a:t>
            </a:r>
            <a:r>
              <a:rPr lang="en" altLang="ja-JP" dirty="0">
                <a:solidFill>
                  <a:schemeClr val="bg1">
                    <a:lumMod val="10000"/>
                  </a:schemeClr>
                </a:solidFill>
                <a:effectLst/>
              </a:rPr>
              <a:t> a)</a:t>
            </a:r>
            <a:br>
              <a:rPr lang="en" altLang="ja-JP" dirty="0">
                <a:solidFill>
                  <a:schemeClr val="bg1">
                    <a:lumMod val="10000"/>
                  </a:schemeClr>
                </a:solidFill>
                <a:effectLst/>
              </a:rPr>
            </a:br>
            <a:r>
              <a:rPr lang="en" altLang="ja-JP" dirty="0">
                <a:solidFill>
                  <a:schemeClr val="bg1">
                    <a:lumMod val="10000"/>
                  </a:schemeClr>
                </a:solidFill>
                <a:effectLst/>
              </a:rPr>
              <a:t>           return true;</a:t>
            </a:r>
          </a:p>
          <a:p>
            <a:pPr>
              <a:lnSpc>
                <a:spcPts val="2860"/>
              </a:lnSpc>
            </a:pPr>
            <a:br>
              <a:rPr lang="en" altLang="ja-JP" dirty="0">
                <a:solidFill>
                  <a:schemeClr val="bg1">
                    <a:lumMod val="10000"/>
                  </a:schemeClr>
                </a:solidFill>
                <a:effectLst/>
              </a:rPr>
            </a:br>
            <a:r>
              <a:rPr lang="en" altLang="ja-JP" dirty="0">
                <a:solidFill>
                  <a:schemeClr val="bg1">
                    <a:lumMod val="10000"/>
                  </a:schemeClr>
                </a:solidFill>
                <a:effectLst/>
              </a:rPr>
              <a:t>       if (0 &lt; b)</a:t>
            </a:r>
            <a:br>
              <a:rPr lang="en" altLang="ja-JP" dirty="0">
                <a:solidFill>
                  <a:schemeClr val="bg1">
                    <a:lumMod val="10000"/>
                  </a:schemeClr>
                </a:solidFill>
                <a:effectLst/>
              </a:rPr>
            </a:br>
            <a:r>
              <a:rPr lang="en" altLang="ja-JP" dirty="0">
                <a:solidFill>
                  <a:schemeClr val="bg1">
                    <a:lumMod val="10000"/>
                  </a:schemeClr>
                </a:solidFill>
                <a:effectLst/>
              </a:rPr>
              <a:t>           return true;</a:t>
            </a:r>
            <a:br>
              <a:rPr lang="en" altLang="ja-JP" dirty="0">
                <a:solidFill>
                  <a:schemeClr val="bg1">
                    <a:lumMod val="10000"/>
                  </a:schemeClr>
                </a:solidFill>
                <a:effectLst/>
              </a:rPr>
            </a:br>
            <a:r>
              <a:rPr lang="en" altLang="ja-JP" dirty="0">
                <a:solidFill>
                  <a:schemeClr val="bg1">
                    <a:lumMod val="10000"/>
                  </a:schemeClr>
                </a:solidFill>
                <a:effectLst/>
              </a:rPr>
              <a:t>       return false;</a:t>
            </a:r>
            <a:br>
              <a:rPr lang="en" altLang="ja-JP" dirty="0">
                <a:solidFill>
                  <a:schemeClr val="bg1">
                    <a:lumMod val="10000"/>
                  </a:schemeClr>
                </a:solidFill>
                <a:effectLst/>
              </a:rPr>
            </a:br>
            <a:r>
              <a:rPr lang="en" altLang="ja-JP" dirty="0">
                <a:solidFill>
                  <a:schemeClr val="bg1">
                    <a:lumMod val="10000"/>
                  </a:schemeClr>
                </a:solidFill>
                <a:effectLst/>
              </a:rPr>
              <a:t>}</a:t>
            </a:r>
          </a:p>
        </p:txBody>
      </p:sp>
      <p:sp>
        <p:nvSpPr>
          <p:cNvPr id="12" name="テキスト ボックス 11">
            <a:extLst>
              <a:ext uri="{FF2B5EF4-FFF2-40B4-BE49-F238E27FC236}">
                <a16:creationId xmlns:a16="http://schemas.microsoft.com/office/drawing/2014/main" id="{AD8662A4-0234-2EFA-319F-81284DA96ADF}"/>
              </a:ext>
            </a:extLst>
          </p:cNvPr>
          <p:cNvSpPr txBox="1"/>
          <p:nvPr/>
        </p:nvSpPr>
        <p:spPr>
          <a:xfrm>
            <a:off x="4572000" y="2251754"/>
            <a:ext cx="3923837" cy="369332"/>
          </a:xfrm>
          <a:prstGeom prst="rect">
            <a:avLst/>
          </a:prstGeom>
          <a:solidFill>
            <a:schemeClr val="accent1"/>
          </a:solidFill>
        </p:spPr>
        <p:txBody>
          <a:bodyPr wrap="square" rtlCol="0">
            <a:spAutoFit/>
          </a:bodyPr>
          <a:lstStyle/>
          <a:p>
            <a:pPr algn="ctr"/>
            <a:r>
              <a:rPr kumimoji="1" lang="ja-JP" altLang="en-US">
                <a:solidFill>
                  <a:schemeClr val="bg1"/>
                </a:solidFill>
                <a:latin typeface="MS PGothic" panose="020B0600070205080204" pitchFamily="34" charset="-128"/>
                <a:ea typeface="MS PGothic" panose="020B0600070205080204" pitchFamily="34" charset="-128"/>
              </a:rPr>
              <a:t>実行経路情報</a:t>
            </a: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F7866B81-ACBB-24DE-2AE9-55DA061DD4E3}"/>
                  </a:ext>
                </a:extLst>
              </p:cNvPr>
              <p:cNvSpPr txBox="1"/>
              <p:nvPr/>
            </p:nvSpPr>
            <p:spPr>
              <a:xfrm>
                <a:off x="395999" y="1610386"/>
                <a:ext cx="8352000" cy="461665"/>
              </a:xfrm>
              <a:prstGeom prst="rect">
                <a:avLst/>
              </a:prstGeom>
              <a:noFill/>
            </p:spPr>
            <p:txBody>
              <a:bodyPr wrap="square" rtlCol="0">
                <a:spAutoFit/>
              </a:bodyPr>
              <a:lstStyle/>
              <a:p>
                <a:r>
                  <a:rPr kumimoji="1" lang="ja-JP" altLang="en-US" sz="2400"/>
                  <a:t>例</a:t>
                </a:r>
                <a:r>
                  <a:rPr kumimoji="1" lang="en-US" altLang="ja-JP" sz="2400" dirty="0"/>
                  <a:t>) </a:t>
                </a:r>
                <a:r>
                  <a:rPr kumimoji="1" lang="ja-JP" altLang="en-US" sz="2400"/>
                  <a:t>テストケース</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4</m:t>
                        </m:r>
                      </m:sub>
                    </m:sSub>
                  </m:oMath>
                </a14:m>
                <a:r>
                  <a:rPr kumimoji="1" lang="ja-JP" altLang="en-US" sz="2400" dirty="0"/>
                  <a:t>：</a:t>
                </a:r>
                <a:r>
                  <a:rPr kumimoji="1" lang="en-US" altLang="ja-JP" sz="2400" dirty="0"/>
                  <a:t>method(0, 0) = </a:t>
                </a:r>
                <a:r>
                  <a:rPr lang="en-US" altLang="ja-JP" sz="2400" dirty="0"/>
                  <a:t>true</a:t>
                </a:r>
                <a:endParaRPr kumimoji="1" lang="ja-JP" altLang="en-US" sz="2400"/>
              </a:p>
            </p:txBody>
          </p:sp>
        </mc:Choice>
        <mc:Fallback xmlns="">
          <p:sp>
            <p:nvSpPr>
              <p:cNvPr id="19" name="テキスト ボックス 18">
                <a:extLst>
                  <a:ext uri="{FF2B5EF4-FFF2-40B4-BE49-F238E27FC236}">
                    <a16:creationId xmlns:a16="http://schemas.microsoft.com/office/drawing/2014/main" id="{F7866B81-ACBB-24DE-2AE9-55DA061DD4E3}"/>
                  </a:ext>
                </a:extLst>
              </p:cNvPr>
              <p:cNvSpPr txBox="1">
                <a:spLocks noRot="1" noChangeAspect="1" noMove="1" noResize="1" noEditPoints="1" noAdjustHandles="1" noChangeArrowheads="1" noChangeShapeType="1" noTextEdit="1"/>
              </p:cNvSpPr>
              <p:nvPr/>
            </p:nvSpPr>
            <p:spPr>
              <a:xfrm>
                <a:off x="395999" y="1610386"/>
                <a:ext cx="8352000" cy="461665"/>
              </a:xfrm>
              <a:prstGeom prst="rect">
                <a:avLst/>
              </a:prstGeom>
              <a:blipFill>
                <a:blip r:embed="rId4"/>
                <a:stretch>
                  <a:fillRect l="-1216" t="-13158" b="-28947"/>
                </a:stretch>
              </a:blipFill>
            </p:spPr>
            <p:txBody>
              <a:bodyPr/>
              <a:lstStyle/>
              <a:p>
                <a:r>
                  <a:rPr lang="ja-JP" altLang="en-US">
                    <a:noFill/>
                  </a:rPr>
                  <a:t> </a:t>
                </a:r>
              </a:p>
            </p:txBody>
          </p:sp>
        </mc:Fallback>
      </mc:AlternateContent>
      <p:pic>
        <p:nvPicPr>
          <p:cNvPr id="21" name="グラフィックス 20" descr="チェック マーク 単色塗りつぶし">
            <a:extLst>
              <a:ext uri="{FF2B5EF4-FFF2-40B4-BE49-F238E27FC236}">
                <a16:creationId xmlns:a16="http://schemas.microsoft.com/office/drawing/2014/main" id="{F87EFC95-997F-DC36-E3D4-AB1D700E2B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060174"/>
            <a:ext cx="309504" cy="309504"/>
          </a:xfrm>
          <a:prstGeom prst="rect">
            <a:avLst/>
          </a:prstGeom>
        </p:spPr>
      </p:pic>
      <p:pic>
        <p:nvPicPr>
          <p:cNvPr id="22" name="グラフィックス 21" descr="チェック マーク 単色塗りつぶし">
            <a:extLst>
              <a:ext uri="{FF2B5EF4-FFF2-40B4-BE49-F238E27FC236}">
                <a16:creationId xmlns:a16="http://schemas.microsoft.com/office/drawing/2014/main" id="{AFA8D197-8EAA-88C3-29C7-DE0EA9335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435217"/>
            <a:ext cx="309504" cy="309504"/>
          </a:xfrm>
          <a:prstGeom prst="rect">
            <a:avLst/>
          </a:prstGeom>
        </p:spPr>
      </p:pic>
      <p:pic>
        <p:nvPicPr>
          <p:cNvPr id="23" name="グラフィックス 22" descr="チェック マーク 単色塗りつぶし">
            <a:extLst>
              <a:ext uri="{FF2B5EF4-FFF2-40B4-BE49-F238E27FC236}">
                <a16:creationId xmlns:a16="http://schemas.microsoft.com/office/drawing/2014/main" id="{048468DE-5275-3C0D-83A5-E80E71A9BF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5716715"/>
            <a:ext cx="309504" cy="309504"/>
          </a:xfrm>
          <a:prstGeom prst="rect">
            <a:avLst/>
          </a:prstGeom>
        </p:spPr>
      </p:pic>
      <p:pic>
        <p:nvPicPr>
          <p:cNvPr id="31" name="グラフィックス 30" descr="チェック マーク 単色塗りつぶし">
            <a:extLst>
              <a:ext uri="{FF2B5EF4-FFF2-40B4-BE49-F238E27FC236}">
                <a16:creationId xmlns:a16="http://schemas.microsoft.com/office/drawing/2014/main" id="{815A01D8-0507-CF66-652C-A05F7A3D9F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11" y="3810260"/>
            <a:ext cx="309504" cy="309504"/>
          </a:xfrm>
          <a:prstGeom prst="rect">
            <a:avLst/>
          </a:prstGeom>
        </p:spPr>
      </p:pic>
      <p:pic>
        <p:nvPicPr>
          <p:cNvPr id="5" name="グラフィックス 4" descr="チェック マーク 単色塗りつぶし">
            <a:extLst>
              <a:ext uri="{FF2B5EF4-FFF2-40B4-BE49-F238E27FC236}">
                <a16:creationId xmlns:a16="http://schemas.microsoft.com/office/drawing/2014/main" id="{C71DA75E-A8D2-2356-6E7F-337EF2B04D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060174"/>
            <a:ext cx="309504" cy="309504"/>
          </a:xfrm>
          <a:prstGeom prst="rect">
            <a:avLst/>
          </a:prstGeom>
        </p:spPr>
      </p:pic>
      <p:pic>
        <p:nvPicPr>
          <p:cNvPr id="7" name="グラフィックス 6" descr="チェック マーク 単色塗りつぶし">
            <a:extLst>
              <a:ext uri="{FF2B5EF4-FFF2-40B4-BE49-F238E27FC236}">
                <a16:creationId xmlns:a16="http://schemas.microsoft.com/office/drawing/2014/main" id="{1A37741B-8374-A212-0B4D-77A702533C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435217"/>
            <a:ext cx="309504" cy="309504"/>
          </a:xfrm>
          <a:prstGeom prst="rect">
            <a:avLst/>
          </a:prstGeom>
        </p:spPr>
      </p:pic>
      <p:pic>
        <p:nvPicPr>
          <p:cNvPr id="8" name="グラフィックス 7" descr="チェック マーク 単色塗りつぶし">
            <a:extLst>
              <a:ext uri="{FF2B5EF4-FFF2-40B4-BE49-F238E27FC236}">
                <a16:creationId xmlns:a16="http://schemas.microsoft.com/office/drawing/2014/main" id="{B28FA376-42F2-8813-C603-C9CEED9BFE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3814134"/>
            <a:ext cx="309504" cy="309504"/>
          </a:xfrm>
          <a:prstGeom prst="rect">
            <a:avLst/>
          </a:prstGeom>
        </p:spPr>
      </p:pic>
      <p:pic>
        <p:nvPicPr>
          <p:cNvPr id="9" name="グラフィックス 8" descr="チェック マーク 単色塗りつぶし">
            <a:extLst>
              <a:ext uri="{FF2B5EF4-FFF2-40B4-BE49-F238E27FC236}">
                <a16:creationId xmlns:a16="http://schemas.microsoft.com/office/drawing/2014/main" id="{BE4DF7E0-D231-CFEB-8C4F-6914F6B3A9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959" y="5716715"/>
            <a:ext cx="309504" cy="309504"/>
          </a:xfrm>
          <a:prstGeom prst="rect">
            <a:avLst/>
          </a:prstGeom>
        </p:spPr>
      </p:pic>
      <p:pic>
        <p:nvPicPr>
          <p:cNvPr id="10" name="グラフィックス 9" descr="チェック マーク 単色塗りつぶし">
            <a:extLst>
              <a:ext uri="{FF2B5EF4-FFF2-40B4-BE49-F238E27FC236}">
                <a16:creationId xmlns:a16="http://schemas.microsoft.com/office/drawing/2014/main" id="{0EE42FF8-32D1-9E69-1638-F5E322E849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3060174"/>
            <a:ext cx="309504" cy="309504"/>
          </a:xfrm>
          <a:prstGeom prst="rect">
            <a:avLst/>
          </a:prstGeom>
        </p:spPr>
      </p:pic>
      <p:pic>
        <p:nvPicPr>
          <p:cNvPr id="13" name="グラフィックス 12" descr="チェック マーク 単色塗りつぶし">
            <a:extLst>
              <a:ext uri="{FF2B5EF4-FFF2-40B4-BE49-F238E27FC236}">
                <a16:creationId xmlns:a16="http://schemas.microsoft.com/office/drawing/2014/main" id="{0AFE9E61-513C-9F72-DFA7-68575F6CE9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3429000"/>
            <a:ext cx="309504" cy="309504"/>
          </a:xfrm>
          <a:prstGeom prst="rect">
            <a:avLst/>
          </a:prstGeom>
        </p:spPr>
      </p:pic>
      <p:pic>
        <p:nvPicPr>
          <p:cNvPr id="14" name="グラフィックス 13" descr="チェック マーク 単色塗りつぶし">
            <a:extLst>
              <a:ext uri="{FF2B5EF4-FFF2-40B4-BE49-F238E27FC236}">
                <a16:creationId xmlns:a16="http://schemas.microsoft.com/office/drawing/2014/main" id="{F5579686-E852-F115-3877-57DFC9211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4576451"/>
            <a:ext cx="309504" cy="309504"/>
          </a:xfrm>
          <a:prstGeom prst="rect">
            <a:avLst/>
          </a:prstGeom>
        </p:spPr>
      </p:pic>
      <p:pic>
        <p:nvPicPr>
          <p:cNvPr id="15" name="グラフィックス 14" descr="チェック マーク 単色塗りつぶし">
            <a:extLst>
              <a:ext uri="{FF2B5EF4-FFF2-40B4-BE49-F238E27FC236}">
                <a16:creationId xmlns:a16="http://schemas.microsoft.com/office/drawing/2014/main" id="{89F32B99-058A-D674-A2AF-1C6CEE8E13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4945783"/>
            <a:ext cx="309504" cy="309504"/>
          </a:xfrm>
          <a:prstGeom prst="rect">
            <a:avLst/>
          </a:prstGeom>
        </p:spPr>
      </p:pic>
      <p:pic>
        <p:nvPicPr>
          <p:cNvPr id="16" name="グラフィックス 15" descr="チェック マーク 単色塗りつぶし">
            <a:extLst>
              <a:ext uri="{FF2B5EF4-FFF2-40B4-BE49-F238E27FC236}">
                <a16:creationId xmlns:a16="http://schemas.microsoft.com/office/drawing/2014/main" id="{D419C9ED-E6FA-C359-B2FE-59A1680580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3807" y="5708094"/>
            <a:ext cx="309504" cy="309504"/>
          </a:xfrm>
          <a:prstGeom prst="rect">
            <a:avLst/>
          </a:prstGeom>
        </p:spPr>
      </p:pic>
      <p:pic>
        <p:nvPicPr>
          <p:cNvPr id="17" name="グラフィックス 16" descr="チェック マーク 単色塗りつぶし">
            <a:extLst>
              <a:ext uri="{FF2B5EF4-FFF2-40B4-BE49-F238E27FC236}">
                <a16:creationId xmlns:a16="http://schemas.microsoft.com/office/drawing/2014/main" id="{4AC80749-F4DF-00A4-CDCD-20D7D8D3CA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655" y="3060174"/>
            <a:ext cx="309504" cy="309504"/>
          </a:xfrm>
          <a:prstGeom prst="rect">
            <a:avLst/>
          </a:prstGeom>
        </p:spPr>
      </p:pic>
      <p:pic>
        <p:nvPicPr>
          <p:cNvPr id="18" name="グラフィックス 17" descr="チェック マーク 単色塗りつぶし">
            <a:extLst>
              <a:ext uri="{FF2B5EF4-FFF2-40B4-BE49-F238E27FC236}">
                <a16:creationId xmlns:a16="http://schemas.microsoft.com/office/drawing/2014/main" id="{B7AEC0C2-041F-9680-7D3E-B35FB689F1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655" y="3431464"/>
            <a:ext cx="309504" cy="309504"/>
          </a:xfrm>
          <a:prstGeom prst="rect">
            <a:avLst/>
          </a:prstGeom>
        </p:spPr>
      </p:pic>
      <p:pic>
        <p:nvPicPr>
          <p:cNvPr id="20" name="グラフィックス 19" descr="チェック マーク 単色塗りつぶし">
            <a:extLst>
              <a:ext uri="{FF2B5EF4-FFF2-40B4-BE49-F238E27FC236}">
                <a16:creationId xmlns:a16="http://schemas.microsoft.com/office/drawing/2014/main" id="{4AD26385-9A7B-4A8F-92B9-77338CE686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655" y="4576451"/>
            <a:ext cx="309504" cy="309504"/>
          </a:xfrm>
          <a:prstGeom prst="rect">
            <a:avLst/>
          </a:prstGeom>
        </p:spPr>
      </p:pic>
      <p:pic>
        <p:nvPicPr>
          <p:cNvPr id="24" name="グラフィックス 23" descr="チェック マーク 単色塗りつぶし">
            <a:extLst>
              <a:ext uri="{FF2B5EF4-FFF2-40B4-BE49-F238E27FC236}">
                <a16:creationId xmlns:a16="http://schemas.microsoft.com/office/drawing/2014/main" id="{57878BCF-A010-7D44-2894-314E123106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655" y="5304929"/>
            <a:ext cx="309504" cy="309504"/>
          </a:xfrm>
          <a:prstGeom prst="rect">
            <a:avLst/>
          </a:prstGeom>
        </p:spPr>
      </p:pic>
      <p:pic>
        <p:nvPicPr>
          <p:cNvPr id="25" name="グラフィックス 24" descr="チェック マーク 単色塗りつぶし">
            <a:extLst>
              <a:ext uri="{FF2B5EF4-FFF2-40B4-BE49-F238E27FC236}">
                <a16:creationId xmlns:a16="http://schemas.microsoft.com/office/drawing/2014/main" id="{57872335-DF09-1A03-D6BE-60519A82BD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655" y="5708094"/>
            <a:ext cx="309504" cy="309504"/>
          </a:xfrm>
          <a:prstGeom prst="rect">
            <a:avLst/>
          </a:prstGeom>
        </p:spPr>
      </p:pic>
      <p:sp>
        <p:nvSpPr>
          <p:cNvPr id="26" name="テキスト ボックス 25">
            <a:extLst>
              <a:ext uri="{FF2B5EF4-FFF2-40B4-BE49-F238E27FC236}">
                <a16:creationId xmlns:a16="http://schemas.microsoft.com/office/drawing/2014/main" id="{0644C908-01B5-8CDB-3427-5F3E4428541C}"/>
              </a:ext>
            </a:extLst>
          </p:cNvPr>
          <p:cNvSpPr txBox="1"/>
          <p:nvPr/>
        </p:nvSpPr>
        <p:spPr>
          <a:xfrm>
            <a:off x="2216744" y="6091758"/>
            <a:ext cx="7028856" cy="369332"/>
          </a:xfrm>
          <a:prstGeom prst="rect">
            <a:avLst/>
          </a:prstGeom>
          <a:noFill/>
        </p:spPr>
        <p:txBody>
          <a:bodyPr wrap="square" rtlCol="0">
            <a:spAutoFit/>
          </a:bodyPr>
          <a:lstStyle/>
          <a:p>
            <a:r>
              <a:rPr lang="ja-JP" altLang="en-US"/>
              <a:t>テストケースの成否</a:t>
            </a:r>
            <a:r>
              <a:rPr kumimoji="1" lang="en-US" altLang="ja-JP" dirty="0"/>
              <a:t>:</a:t>
            </a:r>
            <a:r>
              <a:rPr kumimoji="1" lang="ja-JP" altLang="en-US"/>
              <a:t>　　</a:t>
            </a:r>
            <a:r>
              <a:rPr kumimoji="1" lang="en-US" altLang="ja-JP" dirty="0"/>
              <a:t> </a:t>
            </a:r>
            <a:r>
              <a:rPr kumimoji="1" lang="en-US" altLang="ja-JP" dirty="0">
                <a:latin typeface="MS PGothic" panose="020B0600070205080204" pitchFamily="34" charset="-128"/>
                <a:ea typeface="MS PGothic" panose="020B0600070205080204" pitchFamily="34" charset="-128"/>
              </a:rPr>
              <a:t>○           ×           ×           ×</a:t>
            </a:r>
            <a:endParaRPr kumimoji="1" lang="ja-JP" altLang="en-US">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38763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33F1D3-E158-174F-03EB-B3E6F21540FB}"/>
            </a:ext>
          </a:extLst>
        </p:cNvPr>
        <p:cNvGrpSpPr/>
        <p:nvPr/>
      </p:nvGrpSpPr>
      <p:grpSpPr>
        <a:xfrm>
          <a:off x="0" y="0"/>
          <a:ext cx="0" cy="0"/>
          <a:chOff x="0" y="0"/>
          <a:chExt cx="0" cy="0"/>
        </a:xfrm>
      </p:grpSpPr>
      <p:sp>
        <p:nvSpPr>
          <p:cNvPr id="19" name="三角形 18">
            <a:extLst>
              <a:ext uri="{FF2B5EF4-FFF2-40B4-BE49-F238E27FC236}">
                <a16:creationId xmlns:a16="http://schemas.microsoft.com/office/drawing/2014/main" id="{3E7938E2-64D8-51E5-87A1-CEECA2A2345C}"/>
              </a:ext>
            </a:extLst>
          </p:cNvPr>
          <p:cNvSpPr/>
          <p:nvPr/>
        </p:nvSpPr>
        <p:spPr>
          <a:xfrm rot="10800000">
            <a:off x="2142813" y="4637266"/>
            <a:ext cx="206324" cy="720286"/>
          </a:xfrm>
          <a:prstGeom prst="triangle">
            <a:avLst/>
          </a:prstGeom>
          <a:solidFill>
            <a:schemeClr val="bg2">
              <a:lumMod val="1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61DF526B-5CED-758A-28DE-0E13233B2B78}"/>
              </a:ext>
            </a:extLst>
          </p:cNvPr>
          <p:cNvSpPr>
            <a:spLocks noGrp="1"/>
          </p:cNvSpPr>
          <p:nvPr>
            <p:ph type="title"/>
          </p:nvPr>
        </p:nvSpPr>
        <p:spPr>
          <a:xfrm>
            <a:off x="396000" y="396001"/>
            <a:ext cx="8352000" cy="540000"/>
          </a:xfrm>
        </p:spPr>
        <p:txBody>
          <a:bodyPr wrap="none" anchor="t">
            <a:normAutofit/>
          </a:bodyPr>
          <a:lstStyle/>
          <a:p>
            <a:r>
              <a:rPr lang="ja-JP" altLang="en-US" sz="3000"/>
              <a:t>実験</a:t>
            </a:r>
            <a:r>
              <a:rPr kumimoji="1" lang="ja-JP" altLang="en-US" sz="3000"/>
              <a:t>方法</a:t>
            </a:r>
          </a:p>
        </p:txBody>
      </p:sp>
      <p:pic>
        <p:nvPicPr>
          <p:cNvPr id="5" name="コンテンツ プレースホルダー 4" descr="時計 が含まれている画像&#10;&#10;自動的に生成された説明">
            <a:extLst>
              <a:ext uri="{FF2B5EF4-FFF2-40B4-BE49-F238E27FC236}">
                <a16:creationId xmlns:a16="http://schemas.microsoft.com/office/drawing/2014/main" id="{06FC9CE1-0E37-6E54-25F7-3E7C564B786A}"/>
              </a:ext>
            </a:extLst>
          </p:cNvPr>
          <p:cNvPicPr>
            <a:picLocks noGrp="1" noChangeAspect="1"/>
          </p:cNvPicPr>
          <p:nvPr>
            <p:ph idx="1"/>
          </p:nvPr>
        </p:nvPicPr>
        <p:blipFill>
          <a:blip r:embed="rId3"/>
          <a:stretch>
            <a:fillRect/>
          </a:stretch>
        </p:blipFill>
        <p:spPr>
          <a:xfrm>
            <a:off x="607900" y="1784159"/>
            <a:ext cx="6679593" cy="2822126"/>
          </a:xfrm>
          <a:prstGeom prst="rect">
            <a:avLst/>
          </a:prstGeom>
          <a:noFill/>
          <a:ln w="28575">
            <a:solidFill>
              <a:schemeClr val="bg2">
                <a:lumMod val="10000"/>
              </a:schemeClr>
            </a:solidFill>
          </a:ln>
        </p:spPr>
      </p:pic>
      <p:sp>
        <p:nvSpPr>
          <p:cNvPr id="4" name="スライド番号プレースホルダー 3">
            <a:extLst>
              <a:ext uri="{FF2B5EF4-FFF2-40B4-BE49-F238E27FC236}">
                <a16:creationId xmlns:a16="http://schemas.microsoft.com/office/drawing/2014/main" id="{900CB6D7-52FC-2B16-E82C-163A4B39E71A}"/>
              </a:ext>
            </a:extLst>
          </p:cNvPr>
          <p:cNvSpPr>
            <a:spLocks noGrp="1"/>
          </p:cNvSpPr>
          <p:nvPr>
            <p:ph type="sldNum" sz="quarter" idx="12"/>
          </p:nvPr>
        </p:nvSpPr>
        <p:spPr>
          <a:xfrm>
            <a:off x="6690600" y="6498000"/>
            <a:ext cx="2057400" cy="360000"/>
          </a:xfrm>
        </p:spPr>
        <p:txBody>
          <a:bodyPr wrap="none" anchor="ctr">
            <a:normAutofit/>
          </a:bodyPr>
          <a:lstStyle/>
          <a:p>
            <a:pPr>
              <a:lnSpc>
                <a:spcPct val="90000"/>
              </a:lnSpc>
              <a:spcAft>
                <a:spcPts val="600"/>
              </a:spcAft>
            </a:pPr>
            <a:fld id="{B16735D3-C9E7-F649-AF37-A9D08763696D}" type="slidenum">
              <a:rPr lang="ja-JP" altLang="en-US" sz="1700" smtClean="0"/>
              <a:pPr>
                <a:lnSpc>
                  <a:spcPct val="90000"/>
                </a:lnSpc>
                <a:spcAft>
                  <a:spcPts val="600"/>
                </a:spcAft>
              </a:pPr>
              <a:t>37</a:t>
            </a:fld>
            <a:endParaRPr lang="ja-JP" altLang="en-US" sz="1700"/>
          </a:p>
        </p:txBody>
      </p:sp>
      <p:cxnSp>
        <p:nvCxnSpPr>
          <p:cNvPr id="7" name="直線矢印コネクタ 6">
            <a:extLst>
              <a:ext uri="{FF2B5EF4-FFF2-40B4-BE49-F238E27FC236}">
                <a16:creationId xmlns:a16="http://schemas.microsoft.com/office/drawing/2014/main" id="{C6456D54-B315-3A20-00A0-E5A2E3EC54B4}"/>
              </a:ext>
            </a:extLst>
          </p:cNvPr>
          <p:cNvCxnSpPr>
            <a:cxnSpLocks/>
          </p:cNvCxnSpPr>
          <p:nvPr/>
        </p:nvCxnSpPr>
        <p:spPr>
          <a:xfrm>
            <a:off x="2208514" y="5575786"/>
            <a:ext cx="5024615"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4AD3CF1-A0ED-86E5-4002-E97271431A46}"/>
              </a:ext>
            </a:extLst>
          </p:cNvPr>
          <p:cNvCxnSpPr>
            <a:cxnSpLocks/>
          </p:cNvCxnSpPr>
          <p:nvPr/>
        </p:nvCxnSpPr>
        <p:spPr>
          <a:xfrm>
            <a:off x="2208514" y="5963694"/>
            <a:ext cx="5024615"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71995A45-7CA9-BAEF-4557-53E34A796A2C}"/>
              </a:ext>
            </a:extLst>
          </p:cNvPr>
          <p:cNvSpPr txBox="1"/>
          <p:nvPr/>
        </p:nvSpPr>
        <p:spPr>
          <a:xfrm>
            <a:off x="537651" y="4957239"/>
            <a:ext cx="1757751" cy="369332"/>
          </a:xfrm>
          <a:prstGeom prst="rect">
            <a:avLst/>
          </a:prstGeom>
          <a:noFill/>
          <a:ln w="28575">
            <a:solidFill>
              <a:srgbClr val="0070C0"/>
            </a:solidFill>
          </a:ln>
        </p:spPr>
        <p:txBody>
          <a:bodyPr wrap="square" rtlCol="0">
            <a:spAutoFit/>
          </a:bodyPr>
          <a:lstStyle/>
          <a:p>
            <a:pPr algn="ctr"/>
            <a:r>
              <a:rPr kumimoji="1" lang="en-US" altLang="ja-JP" dirty="0"/>
              <a:t>Commit history</a:t>
            </a:r>
            <a:endParaRPr kumimoji="1" lang="ja-JP" altLang="en-US"/>
          </a:p>
        </p:txBody>
      </p:sp>
      <p:sp>
        <p:nvSpPr>
          <p:cNvPr id="13" name="テキスト ボックス 12">
            <a:extLst>
              <a:ext uri="{FF2B5EF4-FFF2-40B4-BE49-F238E27FC236}">
                <a16:creationId xmlns:a16="http://schemas.microsoft.com/office/drawing/2014/main" id="{177F329B-A7AA-5C29-A02C-6A50FA380B3E}"/>
              </a:ext>
            </a:extLst>
          </p:cNvPr>
          <p:cNvSpPr txBox="1"/>
          <p:nvPr/>
        </p:nvSpPr>
        <p:spPr>
          <a:xfrm>
            <a:off x="945424" y="5400409"/>
            <a:ext cx="1757751" cy="369332"/>
          </a:xfrm>
          <a:prstGeom prst="rect">
            <a:avLst/>
          </a:prstGeom>
          <a:noFill/>
        </p:spPr>
        <p:txBody>
          <a:bodyPr wrap="square" rtlCol="0">
            <a:spAutoFit/>
          </a:bodyPr>
          <a:lstStyle/>
          <a:p>
            <a:r>
              <a:rPr lang="en-US" altLang="ja-JP" dirty="0"/>
              <a:t>Class.java</a:t>
            </a:r>
            <a:endParaRPr kumimoji="1" lang="ja-JP" altLang="en-US"/>
          </a:p>
        </p:txBody>
      </p:sp>
      <p:sp>
        <p:nvSpPr>
          <p:cNvPr id="15" name="テキスト ボックス 14">
            <a:extLst>
              <a:ext uri="{FF2B5EF4-FFF2-40B4-BE49-F238E27FC236}">
                <a16:creationId xmlns:a16="http://schemas.microsoft.com/office/drawing/2014/main" id="{393D116B-6130-EBCD-82C6-2BE9E3BF9674}"/>
              </a:ext>
            </a:extLst>
          </p:cNvPr>
          <p:cNvSpPr txBox="1"/>
          <p:nvPr/>
        </p:nvSpPr>
        <p:spPr>
          <a:xfrm>
            <a:off x="537651" y="5779028"/>
            <a:ext cx="1757751" cy="369332"/>
          </a:xfrm>
          <a:prstGeom prst="rect">
            <a:avLst/>
          </a:prstGeom>
          <a:noFill/>
        </p:spPr>
        <p:txBody>
          <a:bodyPr wrap="square" rtlCol="0">
            <a:spAutoFit/>
          </a:bodyPr>
          <a:lstStyle/>
          <a:p>
            <a:r>
              <a:rPr lang="en-US" altLang="ja-JP" dirty="0"/>
              <a:t>ClassTest.java</a:t>
            </a:r>
            <a:endParaRPr kumimoji="1" lang="ja-JP" altLang="en-US"/>
          </a:p>
        </p:txBody>
      </p:sp>
      <p:sp>
        <p:nvSpPr>
          <p:cNvPr id="17" name="円/楕円 16">
            <a:extLst>
              <a:ext uri="{FF2B5EF4-FFF2-40B4-BE49-F238E27FC236}">
                <a16:creationId xmlns:a16="http://schemas.microsoft.com/office/drawing/2014/main" id="{FCCBC424-7B3E-A5CE-17DF-30B84CA171D2}"/>
              </a:ext>
            </a:extLst>
          </p:cNvPr>
          <p:cNvSpPr/>
          <p:nvPr/>
        </p:nvSpPr>
        <p:spPr>
          <a:xfrm>
            <a:off x="2196548" y="5528631"/>
            <a:ext cx="98854" cy="96731"/>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8" name="円/楕円 17">
            <a:extLst>
              <a:ext uri="{FF2B5EF4-FFF2-40B4-BE49-F238E27FC236}">
                <a16:creationId xmlns:a16="http://schemas.microsoft.com/office/drawing/2014/main" id="{856ED8A3-E26D-8C4C-14C8-B2CACCACDAA0}"/>
              </a:ext>
            </a:extLst>
          </p:cNvPr>
          <p:cNvSpPr/>
          <p:nvPr/>
        </p:nvSpPr>
        <p:spPr>
          <a:xfrm>
            <a:off x="2196548" y="5915328"/>
            <a:ext cx="98854" cy="96731"/>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円/楕円 19">
            <a:extLst>
              <a:ext uri="{FF2B5EF4-FFF2-40B4-BE49-F238E27FC236}">
                <a16:creationId xmlns:a16="http://schemas.microsoft.com/office/drawing/2014/main" id="{A4A6438C-F968-E82E-E9E3-9BC9C38488EF}"/>
              </a:ext>
            </a:extLst>
          </p:cNvPr>
          <p:cNvSpPr/>
          <p:nvPr/>
        </p:nvSpPr>
        <p:spPr>
          <a:xfrm>
            <a:off x="3221784" y="5528631"/>
            <a:ext cx="98854" cy="96731"/>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1" name="円/楕円 20">
            <a:extLst>
              <a:ext uri="{FF2B5EF4-FFF2-40B4-BE49-F238E27FC236}">
                <a16:creationId xmlns:a16="http://schemas.microsoft.com/office/drawing/2014/main" id="{A51B7502-5849-115E-395D-81103DE10DDD}"/>
              </a:ext>
            </a:extLst>
          </p:cNvPr>
          <p:cNvSpPr/>
          <p:nvPr/>
        </p:nvSpPr>
        <p:spPr>
          <a:xfrm>
            <a:off x="4524028" y="5915327"/>
            <a:ext cx="98854" cy="96731"/>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2" name="円/楕円 21">
            <a:extLst>
              <a:ext uri="{FF2B5EF4-FFF2-40B4-BE49-F238E27FC236}">
                <a16:creationId xmlns:a16="http://schemas.microsoft.com/office/drawing/2014/main" id="{E4551CB1-2D33-0F91-557F-D1297E5A4D1A}"/>
              </a:ext>
            </a:extLst>
          </p:cNvPr>
          <p:cNvSpPr/>
          <p:nvPr/>
        </p:nvSpPr>
        <p:spPr>
          <a:xfrm>
            <a:off x="5708744" y="5528631"/>
            <a:ext cx="98854" cy="96731"/>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3" name="三角形 22">
            <a:extLst>
              <a:ext uri="{FF2B5EF4-FFF2-40B4-BE49-F238E27FC236}">
                <a16:creationId xmlns:a16="http://schemas.microsoft.com/office/drawing/2014/main" id="{FAF9E638-0F1C-7873-588B-07C9F3B401AD}"/>
              </a:ext>
            </a:extLst>
          </p:cNvPr>
          <p:cNvSpPr/>
          <p:nvPr/>
        </p:nvSpPr>
        <p:spPr>
          <a:xfrm rot="10800000">
            <a:off x="3168049" y="4637266"/>
            <a:ext cx="206324" cy="720286"/>
          </a:xfrm>
          <a:prstGeom prst="triangle">
            <a:avLst/>
          </a:prstGeom>
          <a:solidFill>
            <a:schemeClr val="bg2">
              <a:lumMod val="1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4" name="三角形 23">
            <a:extLst>
              <a:ext uri="{FF2B5EF4-FFF2-40B4-BE49-F238E27FC236}">
                <a16:creationId xmlns:a16="http://schemas.microsoft.com/office/drawing/2014/main" id="{279B8F3E-4079-5F26-DBAC-8DEA25617D15}"/>
              </a:ext>
            </a:extLst>
          </p:cNvPr>
          <p:cNvSpPr/>
          <p:nvPr/>
        </p:nvSpPr>
        <p:spPr>
          <a:xfrm rot="10800000">
            <a:off x="4463111" y="4649023"/>
            <a:ext cx="206324" cy="720286"/>
          </a:xfrm>
          <a:prstGeom prst="triangle">
            <a:avLst/>
          </a:prstGeom>
          <a:solidFill>
            <a:schemeClr val="bg2">
              <a:lumMod val="1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5" name="三角形 24">
            <a:extLst>
              <a:ext uri="{FF2B5EF4-FFF2-40B4-BE49-F238E27FC236}">
                <a16:creationId xmlns:a16="http://schemas.microsoft.com/office/drawing/2014/main" id="{DC453CD7-D2D1-4C28-5CFF-4D3E678D7D6B}"/>
              </a:ext>
            </a:extLst>
          </p:cNvPr>
          <p:cNvSpPr/>
          <p:nvPr/>
        </p:nvSpPr>
        <p:spPr>
          <a:xfrm rot="10800000">
            <a:off x="5655010" y="4634049"/>
            <a:ext cx="206324" cy="720286"/>
          </a:xfrm>
          <a:prstGeom prst="triangle">
            <a:avLst/>
          </a:prstGeom>
          <a:solidFill>
            <a:schemeClr val="bg2">
              <a:lumMod val="1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6" name="正方形/長方形 25">
            <a:extLst>
              <a:ext uri="{FF2B5EF4-FFF2-40B4-BE49-F238E27FC236}">
                <a16:creationId xmlns:a16="http://schemas.microsoft.com/office/drawing/2014/main" id="{FDA67D79-8CD8-F4A3-9329-95F28190E9E0}"/>
              </a:ext>
            </a:extLst>
          </p:cNvPr>
          <p:cNvSpPr/>
          <p:nvPr/>
        </p:nvSpPr>
        <p:spPr>
          <a:xfrm>
            <a:off x="6345382" y="2050473"/>
            <a:ext cx="692727" cy="70658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8" name="グラフィックス 27" descr="統計 単色塗りつぶし">
            <a:extLst>
              <a:ext uri="{FF2B5EF4-FFF2-40B4-BE49-F238E27FC236}">
                <a16:creationId xmlns:a16="http://schemas.microsoft.com/office/drawing/2014/main" id="{219D7E50-A7DC-8CEE-446C-B1C0DAF63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1383" y="2843650"/>
            <a:ext cx="886617" cy="886617"/>
          </a:xfrm>
          <a:prstGeom prst="rect">
            <a:avLst/>
          </a:prstGeom>
        </p:spPr>
      </p:pic>
      <p:pic>
        <p:nvPicPr>
          <p:cNvPr id="32" name="グラフィックス 31" descr="クリップボード 単色塗りつぶし">
            <a:extLst>
              <a:ext uri="{FF2B5EF4-FFF2-40B4-BE49-F238E27FC236}">
                <a16:creationId xmlns:a16="http://schemas.microsoft.com/office/drawing/2014/main" id="{9A9FA7E7-70F9-6BD9-32A8-C9EFF67A27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4133" y="2001853"/>
            <a:ext cx="792934" cy="792934"/>
          </a:xfrm>
          <a:prstGeom prst="rect">
            <a:avLst/>
          </a:prstGeom>
        </p:spPr>
      </p:pic>
      <p:sp>
        <p:nvSpPr>
          <p:cNvPr id="33" name="右矢印 32">
            <a:extLst>
              <a:ext uri="{FF2B5EF4-FFF2-40B4-BE49-F238E27FC236}">
                <a16:creationId xmlns:a16="http://schemas.microsoft.com/office/drawing/2014/main" id="{9B793AF3-0141-E940-1B61-F8ABF10164CB}"/>
              </a:ext>
            </a:extLst>
          </p:cNvPr>
          <p:cNvSpPr/>
          <p:nvPr/>
        </p:nvSpPr>
        <p:spPr>
          <a:xfrm>
            <a:off x="7331983" y="3110346"/>
            <a:ext cx="484910" cy="318654"/>
          </a:xfrm>
          <a:prstGeom prst="rightArrow">
            <a:avLst/>
          </a:prstGeom>
          <a:solidFill>
            <a:schemeClr val="bg1">
              <a:lumMod val="1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4" name="テキスト ボックス 33">
            <a:extLst>
              <a:ext uri="{FF2B5EF4-FFF2-40B4-BE49-F238E27FC236}">
                <a16:creationId xmlns:a16="http://schemas.microsoft.com/office/drawing/2014/main" id="{81A0B535-1E5B-1C7C-D18A-BA21D93855AE}"/>
              </a:ext>
            </a:extLst>
          </p:cNvPr>
          <p:cNvSpPr txBox="1"/>
          <p:nvPr/>
        </p:nvSpPr>
        <p:spPr>
          <a:xfrm>
            <a:off x="7592341" y="3703734"/>
            <a:ext cx="1424700" cy="338554"/>
          </a:xfrm>
          <a:prstGeom prst="rect">
            <a:avLst/>
          </a:prstGeom>
          <a:noFill/>
        </p:spPr>
        <p:txBody>
          <a:bodyPr wrap="square" rtlCol="0">
            <a:spAutoFit/>
          </a:bodyPr>
          <a:lstStyle/>
          <a:p>
            <a:r>
              <a:rPr kumimoji="1" lang="ja-JP" altLang="en-US" sz="1600">
                <a:solidFill>
                  <a:schemeClr val="bg1">
                    <a:lumMod val="10000"/>
                  </a:schemeClr>
                </a:solidFill>
              </a:rPr>
              <a:t>スコアの変遷</a:t>
            </a:r>
          </a:p>
        </p:txBody>
      </p:sp>
      <p:sp>
        <p:nvSpPr>
          <p:cNvPr id="35" name="円/楕円 34">
            <a:extLst>
              <a:ext uri="{FF2B5EF4-FFF2-40B4-BE49-F238E27FC236}">
                <a16:creationId xmlns:a16="http://schemas.microsoft.com/office/drawing/2014/main" id="{9A8C72FB-9867-2E3D-1170-66B31A9FA633}"/>
              </a:ext>
            </a:extLst>
          </p:cNvPr>
          <p:cNvSpPr/>
          <p:nvPr/>
        </p:nvSpPr>
        <p:spPr>
          <a:xfrm>
            <a:off x="7233129" y="6272296"/>
            <a:ext cx="98854" cy="96731"/>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6" name="テキスト ボックス 35">
            <a:extLst>
              <a:ext uri="{FF2B5EF4-FFF2-40B4-BE49-F238E27FC236}">
                <a16:creationId xmlns:a16="http://schemas.microsoft.com/office/drawing/2014/main" id="{A56D0F76-4047-6109-3EE5-A4F15732BC3E}"/>
              </a:ext>
            </a:extLst>
          </p:cNvPr>
          <p:cNvSpPr txBox="1"/>
          <p:nvPr/>
        </p:nvSpPr>
        <p:spPr>
          <a:xfrm>
            <a:off x="7331983" y="6110092"/>
            <a:ext cx="1104153" cy="369332"/>
          </a:xfrm>
          <a:prstGeom prst="rect">
            <a:avLst/>
          </a:prstGeom>
          <a:noFill/>
        </p:spPr>
        <p:txBody>
          <a:bodyPr wrap="square" rtlCol="0">
            <a:spAutoFit/>
          </a:bodyPr>
          <a:lstStyle/>
          <a:p>
            <a:r>
              <a:rPr kumimoji="1" lang="en-US" altLang="ja-JP" dirty="0"/>
              <a:t>: commit</a:t>
            </a:r>
            <a:endParaRPr kumimoji="1" lang="ja-JP" altLang="en-US"/>
          </a:p>
        </p:txBody>
      </p:sp>
      <p:sp>
        <p:nvSpPr>
          <p:cNvPr id="37" name="正方形/長方形 36">
            <a:extLst>
              <a:ext uri="{FF2B5EF4-FFF2-40B4-BE49-F238E27FC236}">
                <a16:creationId xmlns:a16="http://schemas.microsoft.com/office/drawing/2014/main" id="{7B7B3293-C92A-C128-7F3F-CAAE5DACEF52}"/>
              </a:ext>
            </a:extLst>
          </p:cNvPr>
          <p:cNvSpPr/>
          <p:nvPr/>
        </p:nvSpPr>
        <p:spPr>
          <a:xfrm>
            <a:off x="2088131" y="4320668"/>
            <a:ext cx="157843" cy="21336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41" name="直線コネクタ 40">
            <a:extLst>
              <a:ext uri="{FF2B5EF4-FFF2-40B4-BE49-F238E27FC236}">
                <a16:creationId xmlns:a16="http://schemas.microsoft.com/office/drawing/2014/main" id="{27C486C6-A5E1-0A81-3319-C5A986211DE4}"/>
              </a:ext>
            </a:extLst>
          </p:cNvPr>
          <p:cNvCxnSpPr/>
          <p:nvPr/>
        </p:nvCxnSpPr>
        <p:spPr>
          <a:xfrm>
            <a:off x="7209281" y="5575786"/>
            <a:ext cx="766119" cy="0"/>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D41D034-5BA6-DECC-F30D-1F3DCB3E50ED}"/>
              </a:ext>
            </a:extLst>
          </p:cNvPr>
          <p:cNvCxnSpPr/>
          <p:nvPr/>
        </p:nvCxnSpPr>
        <p:spPr>
          <a:xfrm>
            <a:off x="7233129" y="5963694"/>
            <a:ext cx="766119" cy="0"/>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25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2C8775-4D2B-BF00-DE42-58B3F6FDF40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1F55DDB2-2E0F-35C4-5576-F51E9044C931}"/>
                  </a:ext>
                </a:extLst>
              </p:cNvPr>
              <p:cNvGraphicFramePr>
                <a:graphicFrameLocks noGrp="1"/>
              </p:cNvGraphicFramePr>
              <p:nvPr/>
            </p:nvGraphicFramePr>
            <p:xfrm>
              <a:off x="725960" y="2401609"/>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𝟏</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𝟐</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𝟑</m:t>
                                    </m:r>
                                  </m:sub>
                                </m:sSub>
                              </m:oMath>
                            </m:oMathPara>
                          </a14:m>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i="1" smtClean="0">
                                        <a:latin typeface="Cambria Math" panose="02040503050406030204" pitchFamily="18" charset="0"/>
                                      </a:rPr>
                                      <m:t>t</m:t>
                                    </m:r>
                                  </m:e>
                                  <m:sub>
                                    <m:r>
                                      <a:rPr kumimoji="1" lang="en-US" altLang="ja-JP" b="1" i="1" smtClean="0">
                                        <a:latin typeface="Cambria Math" panose="02040503050406030204" pitchFamily="18" charset="0"/>
                                      </a:rPr>
                                      <m:t>𝟒</m:t>
                                    </m:r>
                                  </m:sub>
                                </m:sSub>
                              </m:oMath>
                            </m:oMathPara>
                          </a14:m>
                          <a:endParaRPr kumimoji="1" lang="ja-JP" altLang="en-US"/>
                        </a:p>
                      </a:txBody>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58568">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Choice>
        <mc:Fallback xmlns="">
          <p:graphicFrame>
            <p:nvGraphicFramePr>
              <p:cNvPr id="6" name="表 5">
                <a:extLst>
                  <a:ext uri="{FF2B5EF4-FFF2-40B4-BE49-F238E27FC236}">
                    <a16:creationId xmlns:a16="http://schemas.microsoft.com/office/drawing/2014/main" id="{1F55DDB2-2E0F-35C4-5576-F51E9044C931}"/>
                  </a:ext>
                </a:extLst>
              </p:cNvPr>
              <p:cNvGraphicFramePr>
                <a:graphicFrameLocks noGrp="1"/>
              </p:cNvGraphicFramePr>
              <p:nvPr/>
            </p:nvGraphicFramePr>
            <p:xfrm>
              <a:off x="725960" y="2401609"/>
              <a:ext cx="7769877" cy="3405432"/>
            </p:xfrm>
            <a:graphic>
              <a:graphicData uri="http://schemas.openxmlformats.org/drawingml/2006/table">
                <a:tbl>
                  <a:tblPr firstRow="1" bandRow="1">
                    <a:tableStyleId>{5C22544A-7EE6-4342-B048-85BDC9FD1C3A}</a:tableStyleId>
                  </a:tblPr>
                  <a:tblGrid>
                    <a:gridCol w="3841769">
                      <a:extLst>
                        <a:ext uri="{9D8B030D-6E8A-4147-A177-3AD203B41FA5}">
                          <a16:colId xmlns:a16="http://schemas.microsoft.com/office/drawing/2014/main" val="3401592756"/>
                        </a:ext>
                      </a:extLst>
                    </a:gridCol>
                    <a:gridCol w="982027">
                      <a:extLst>
                        <a:ext uri="{9D8B030D-6E8A-4147-A177-3AD203B41FA5}">
                          <a16:colId xmlns:a16="http://schemas.microsoft.com/office/drawing/2014/main" val="868317516"/>
                        </a:ext>
                      </a:extLst>
                    </a:gridCol>
                    <a:gridCol w="982027">
                      <a:extLst>
                        <a:ext uri="{9D8B030D-6E8A-4147-A177-3AD203B41FA5}">
                          <a16:colId xmlns:a16="http://schemas.microsoft.com/office/drawing/2014/main" val="3375057593"/>
                        </a:ext>
                      </a:extLst>
                    </a:gridCol>
                    <a:gridCol w="982027">
                      <a:extLst>
                        <a:ext uri="{9D8B030D-6E8A-4147-A177-3AD203B41FA5}">
                          <a16:colId xmlns:a16="http://schemas.microsoft.com/office/drawing/2014/main" val="1995478032"/>
                        </a:ext>
                      </a:extLst>
                    </a:gridCol>
                    <a:gridCol w="982027">
                      <a:extLst>
                        <a:ext uri="{9D8B030D-6E8A-4147-A177-3AD203B41FA5}">
                          <a16:colId xmlns:a16="http://schemas.microsoft.com/office/drawing/2014/main" val="3757589889"/>
                        </a:ext>
                      </a:extLst>
                    </a:gridCol>
                  </a:tblGrid>
                  <a:tr h="379959">
                    <a:tc>
                      <a:txBody>
                        <a:bodyPr/>
                        <a:lstStyle/>
                        <a:p>
                          <a:endParaRPr kumimoji="1" lang="ja-JP" altLang="en-US"/>
                        </a:p>
                      </a:txBody>
                      <a:tcPr/>
                    </a:tc>
                    <a:tc>
                      <a:txBody>
                        <a:bodyPr/>
                        <a:lstStyle/>
                        <a:p>
                          <a:endParaRPr lang="ja-JP"/>
                        </a:p>
                      </a:txBody>
                      <a:tcPr>
                        <a:blipFill>
                          <a:blip r:embed="rId3"/>
                          <a:stretch>
                            <a:fillRect l="-394805" t="-3333" r="-305195" b="-800000"/>
                          </a:stretch>
                        </a:blipFill>
                      </a:tcPr>
                    </a:tc>
                    <a:tc>
                      <a:txBody>
                        <a:bodyPr/>
                        <a:lstStyle/>
                        <a:p>
                          <a:endParaRPr lang="ja-JP"/>
                        </a:p>
                      </a:txBody>
                      <a:tcPr>
                        <a:blipFill>
                          <a:blip r:embed="rId3"/>
                          <a:stretch>
                            <a:fillRect l="-494805" t="-3333" r="-205195" b="-800000"/>
                          </a:stretch>
                        </a:blipFill>
                      </a:tcPr>
                    </a:tc>
                    <a:tc>
                      <a:txBody>
                        <a:bodyPr/>
                        <a:lstStyle/>
                        <a:p>
                          <a:endParaRPr lang="ja-JP"/>
                        </a:p>
                      </a:txBody>
                      <a:tcPr>
                        <a:blipFill>
                          <a:blip r:embed="rId3"/>
                          <a:stretch>
                            <a:fillRect l="-587179" t="-3333" r="-102564" b="-800000"/>
                          </a:stretch>
                        </a:blipFill>
                      </a:tcPr>
                    </a:tc>
                    <a:tc>
                      <a:txBody>
                        <a:bodyPr/>
                        <a:lstStyle/>
                        <a:p>
                          <a:endParaRPr lang="ja-JP"/>
                        </a:p>
                      </a:txBody>
                      <a:tcPr>
                        <a:blipFill>
                          <a:blip r:embed="rId3"/>
                          <a:stretch>
                            <a:fillRect l="-696104" t="-3333" r="-3896" b="-800000"/>
                          </a:stretch>
                        </a:blipFill>
                      </a:tcPr>
                    </a:tc>
                    <a:extLst>
                      <a:ext uri="{0D108BD9-81ED-4DB2-BD59-A6C34878D82A}">
                        <a16:rowId xmlns:a16="http://schemas.microsoft.com/office/drawing/2014/main" val="131709694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3581400693"/>
                      </a:ext>
                    </a:extLst>
                  </a:tr>
                  <a:tr h="379959">
                    <a:tc>
                      <a:txBody>
                        <a:bodyPr/>
                        <a:lstStyle/>
                        <a:p>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tc>
                      <a:txBody>
                        <a:bodyPr/>
                        <a:lstStyle/>
                        <a:p>
                          <a:pPr algn="ctr"/>
                          <a:endParaRPr kumimoji="1" lang="ja-JP" altLang="en-US"/>
                        </a:p>
                      </a:txBody>
                      <a:tcPr>
                        <a:solidFill>
                          <a:schemeClr val="accent6">
                            <a:lumMod val="40000"/>
                            <a:lumOff val="60000"/>
                          </a:schemeClr>
                        </a:solidFill>
                      </a:tcPr>
                    </a:tc>
                    <a:extLst>
                      <a:ext uri="{0D108BD9-81ED-4DB2-BD59-A6C34878D82A}">
                        <a16:rowId xmlns:a16="http://schemas.microsoft.com/office/drawing/2014/main" val="577813327"/>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431335977"/>
                      </a:ext>
                    </a:extLst>
                  </a:tr>
                  <a:tr h="365760">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1897364578"/>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467177134"/>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661355059"/>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2117117882"/>
                      </a:ext>
                    </a:extLst>
                  </a:tr>
                  <a:tr h="379959">
                    <a:tc>
                      <a:txBody>
                        <a:bodyPr/>
                        <a:lstStyle/>
                        <a:p>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tc>
                      <a:txBody>
                        <a:bodyPr/>
                        <a:lstStyle/>
                        <a:p>
                          <a:pPr algn="ctr"/>
                          <a:endParaRPr kumimoji="1" lang="ja-JP" altLang="en-US"/>
                        </a:p>
                      </a:txBody>
                      <a:tcPr>
                        <a:solidFill>
                          <a:schemeClr val="bg2"/>
                        </a:solidFill>
                      </a:tcPr>
                    </a:tc>
                    <a:extLst>
                      <a:ext uri="{0D108BD9-81ED-4DB2-BD59-A6C34878D82A}">
                        <a16:rowId xmlns:a16="http://schemas.microsoft.com/office/drawing/2014/main" val="757547981"/>
                      </a:ext>
                    </a:extLst>
                  </a:tr>
                </a:tbl>
              </a:graphicData>
            </a:graphic>
          </p:graphicFrame>
        </mc:Fallback>
      </mc:AlternateContent>
      <p:sp>
        <p:nvSpPr>
          <p:cNvPr id="2" name="タイトル 1">
            <a:extLst>
              <a:ext uri="{FF2B5EF4-FFF2-40B4-BE49-F238E27FC236}">
                <a16:creationId xmlns:a16="http://schemas.microsoft.com/office/drawing/2014/main" id="{EB6B11C0-012C-78CD-F9BA-5D2B4FA06237}"/>
              </a:ext>
            </a:extLst>
          </p:cNvPr>
          <p:cNvSpPr>
            <a:spLocks noGrp="1"/>
          </p:cNvSpPr>
          <p:nvPr>
            <p:ph type="title"/>
          </p:nvPr>
        </p:nvSpPr>
        <p:spPr/>
        <p:txBody>
          <a:bodyPr/>
          <a:lstStyle/>
          <a:p>
            <a:r>
              <a:rPr kumimoji="1" lang="ja-JP" altLang="en-US"/>
              <a:t>既存研究：テストの実行</a:t>
            </a:r>
          </a:p>
        </p:txBody>
      </p:sp>
      <p:sp>
        <p:nvSpPr>
          <p:cNvPr id="4" name="スライド番号プレースホルダー 3">
            <a:extLst>
              <a:ext uri="{FF2B5EF4-FFF2-40B4-BE49-F238E27FC236}">
                <a16:creationId xmlns:a16="http://schemas.microsoft.com/office/drawing/2014/main" id="{FBEE9C96-B01D-B5FB-E27D-B9DEEE809C5D}"/>
              </a:ext>
            </a:extLst>
          </p:cNvPr>
          <p:cNvSpPr>
            <a:spLocks noGrp="1"/>
          </p:cNvSpPr>
          <p:nvPr>
            <p:ph type="sldNum" sz="quarter" idx="12"/>
          </p:nvPr>
        </p:nvSpPr>
        <p:spPr/>
        <p:txBody>
          <a:bodyPr/>
          <a:lstStyle/>
          <a:p>
            <a:fld id="{B16735D3-C9E7-F649-AF37-A9D08763696D}" type="slidenum">
              <a:rPr lang="ja-JP" altLang="en-US" smtClean="0"/>
              <a:pPr/>
              <a:t>38</a:t>
            </a:fld>
            <a:endParaRPr lang="ja-JP" altLang="en-US"/>
          </a:p>
        </p:txBody>
      </p:sp>
      <p:sp>
        <p:nvSpPr>
          <p:cNvPr id="3" name="テキスト ボックス 2">
            <a:extLst>
              <a:ext uri="{FF2B5EF4-FFF2-40B4-BE49-F238E27FC236}">
                <a16:creationId xmlns:a16="http://schemas.microsoft.com/office/drawing/2014/main" id="{A060ABAA-6641-519A-D312-C5D6EA70D787}"/>
              </a:ext>
            </a:extLst>
          </p:cNvPr>
          <p:cNvSpPr txBox="1"/>
          <p:nvPr/>
        </p:nvSpPr>
        <p:spPr>
          <a:xfrm>
            <a:off x="725960" y="2773062"/>
            <a:ext cx="3815392" cy="3026791"/>
          </a:xfrm>
          <a:prstGeom prst="rect">
            <a:avLst/>
          </a:prstGeom>
          <a:noFill/>
          <a:ln w="28575">
            <a:noFill/>
          </a:ln>
        </p:spPr>
        <p:txBody>
          <a:bodyPr wrap="square" rtlCol="0">
            <a:spAutoFit/>
          </a:bodyPr>
          <a:lstStyle/>
          <a:p>
            <a:pPr>
              <a:lnSpc>
                <a:spcPts val="2860"/>
              </a:lnSpc>
            </a:pPr>
            <a:r>
              <a:rPr lang="en" altLang="ja-JP" dirty="0">
                <a:solidFill>
                  <a:schemeClr val="bg1">
                    <a:lumMod val="10000"/>
                  </a:schemeClr>
                </a:solidFill>
                <a:effectLst/>
              </a:rPr>
              <a:t>public </a:t>
            </a:r>
            <a:r>
              <a:rPr lang="en" altLang="ja-JP" dirty="0" err="1">
                <a:solidFill>
                  <a:schemeClr val="bg1">
                    <a:lumMod val="10000"/>
                  </a:schemeClr>
                </a:solidFill>
                <a:effectLst/>
              </a:rPr>
              <a:t>boolean</a:t>
            </a:r>
            <a:r>
              <a:rPr lang="en" altLang="ja-JP" dirty="0">
                <a:solidFill>
                  <a:schemeClr val="bg1">
                    <a:lumMod val="10000"/>
                  </a:schemeClr>
                </a:solidFill>
                <a:effectLst/>
              </a:rPr>
              <a:t> method(int a, int b) {</a:t>
            </a:r>
            <a:br>
              <a:rPr lang="en" altLang="ja-JP" dirty="0">
                <a:solidFill>
                  <a:schemeClr val="bg1">
                    <a:lumMod val="10000"/>
                  </a:schemeClr>
                </a:solidFill>
                <a:effectLst/>
              </a:rPr>
            </a:br>
            <a:r>
              <a:rPr lang="en" altLang="ja-JP" dirty="0">
                <a:solidFill>
                  <a:schemeClr val="bg1">
                    <a:lumMod val="10000"/>
                  </a:schemeClr>
                </a:solidFill>
                <a:effectLst/>
              </a:rPr>
              <a:t>       if (a </a:t>
            </a:r>
            <a:r>
              <a:rPr lang="en" altLang="ja-JP" dirty="0">
                <a:solidFill>
                  <a:srgbClr val="FF0000"/>
                </a:solidFill>
                <a:effectLst/>
              </a:rPr>
              <a:t>&gt;=</a:t>
            </a:r>
            <a:r>
              <a:rPr lang="en" altLang="ja-JP" dirty="0">
                <a:solidFill>
                  <a:schemeClr val="bg1">
                    <a:lumMod val="10000"/>
                  </a:schemeClr>
                </a:solidFill>
                <a:effectLst/>
              </a:rPr>
              <a:t> 1)</a:t>
            </a:r>
            <a:br>
              <a:rPr lang="en" altLang="ja-JP" dirty="0">
                <a:solidFill>
                  <a:schemeClr val="bg1">
                    <a:lumMod val="10000"/>
                  </a:schemeClr>
                </a:solidFill>
                <a:effectLst/>
              </a:rPr>
            </a:br>
            <a:r>
              <a:rPr lang="en" altLang="ja-JP" dirty="0">
                <a:solidFill>
                  <a:schemeClr val="bg1">
                    <a:lumMod val="10000"/>
                  </a:schemeClr>
                </a:solidFill>
                <a:effectLst/>
              </a:rPr>
              <a:t>           return true;</a:t>
            </a:r>
          </a:p>
          <a:p>
            <a:pPr>
              <a:lnSpc>
                <a:spcPts val="2860"/>
              </a:lnSpc>
            </a:pPr>
            <a:br>
              <a:rPr lang="en" altLang="ja-JP" dirty="0">
                <a:solidFill>
                  <a:schemeClr val="bg1">
                    <a:lumMod val="10000"/>
                  </a:schemeClr>
                </a:solidFill>
                <a:effectLst/>
              </a:rPr>
            </a:br>
            <a:r>
              <a:rPr lang="en" altLang="ja-JP" dirty="0">
                <a:solidFill>
                  <a:schemeClr val="bg1">
                    <a:lumMod val="10000"/>
                  </a:schemeClr>
                </a:solidFill>
                <a:effectLst/>
              </a:rPr>
              <a:t>       if (0 &lt; b)</a:t>
            </a:r>
            <a:br>
              <a:rPr lang="en" altLang="ja-JP" dirty="0">
                <a:solidFill>
                  <a:schemeClr val="bg1">
                    <a:lumMod val="10000"/>
                  </a:schemeClr>
                </a:solidFill>
                <a:effectLst/>
              </a:rPr>
            </a:br>
            <a:r>
              <a:rPr lang="en" altLang="ja-JP" dirty="0">
                <a:solidFill>
                  <a:schemeClr val="bg1">
                    <a:lumMod val="10000"/>
                  </a:schemeClr>
                </a:solidFill>
                <a:effectLst/>
              </a:rPr>
              <a:t>           return true;</a:t>
            </a:r>
            <a:br>
              <a:rPr lang="en" altLang="ja-JP" dirty="0">
                <a:solidFill>
                  <a:schemeClr val="bg1">
                    <a:lumMod val="10000"/>
                  </a:schemeClr>
                </a:solidFill>
                <a:effectLst/>
              </a:rPr>
            </a:br>
            <a:r>
              <a:rPr lang="en" altLang="ja-JP" dirty="0">
                <a:solidFill>
                  <a:schemeClr val="bg1">
                    <a:lumMod val="10000"/>
                  </a:schemeClr>
                </a:solidFill>
                <a:effectLst/>
              </a:rPr>
              <a:t>       return false;</a:t>
            </a:r>
            <a:br>
              <a:rPr lang="en" altLang="ja-JP" dirty="0">
                <a:solidFill>
                  <a:schemeClr val="bg1">
                    <a:lumMod val="10000"/>
                  </a:schemeClr>
                </a:solidFill>
                <a:effectLst/>
              </a:rPr>
            </a:br>
            <a:r>
              <a:rPr lang="en" altLang="ja-JP" dirty="0">
                <a:solidFill>
                  <a:schemeClr val="bg1">
                    <a:lumMod val="10000"/>
                  </a:schemeClr>
                </a:solidFill>
                <a:effectLst/>
              </a:rPr>
              <a:t>}</a:t>
            </a:r>
          </a:p>
        </p:txBody>
      </p:sp>
      <p:sp>
        <p:nvSpPr>
          <p:cNvPr id="11" name="テキスト ボックス 10">
            <a:extLst>
              <a:ext uri="{FF2B5EF4-FFF2-40B4-BE49-F238E27FC236}">
                <a16:creationId xmlns:a16="http://schemas.microsoft.com/office/drawing/2014/main" id="{687F3F27-3116-5F0A-CB5B-F152C04313BF}"/>
              </a:ext>
            </a:extLst>
          </p:cNvPr>
          <p:cNvSpPr txBox="1"/>
          <p:nvPr/>
        </p:nvSpPr>
        <p:spPr>
          <a:xfrm>
            <a:off x="3153104" y="5902302"/>
            <a:ext cx="5342734" cy="369332"/>
          </a:xfrm>
          <a:prstGeom prst="rect">
            <a:avLst/>
          </a:prstGeom>
          <a:noFill/>
        </p:spPr>
        <p:txBody>
          <a:bodyPr wrap="square" rtlCol="0">
            <a:spAutoFit/>
          </a:bodyPr>
          <a:lstStyle/>
          <a:p>
            <a:r>
              <a:rPr kumimoji="1" lang="ja-JP" altLang="en-US"/>
              <a:t>テスト結果</a:t>
            </a:r>
            <a:r>
              <a:rPr kumimoji="1" lang="en-US" altLang="ja-JP" dirty="0"/>
              <a:t>:</a:t>
            </a:r>
            <a:r>
              <a:rPr kumimoji="1" lang="ja-JP" altLang="en-US"/>
              <a:t>　　</a:t>
            </a:r>
            <a:r>
              <a:rPr kumimoji="1" lang="en-US" altLang="ja-JP" dirty="0"/>
              <a:t> </a:t>
            </a:r>
            <a:r>
              <a:rPr kumimoji="1" lang="en-US" altLang="ja-JP" dirty="0">
                <a:latin typeface="MS PGothic" panose="020B0600070205080204" pitchFamily="34" charset="-128"/>
                <a:ea typeface="MS PGothic" panose="020B0600070205080204" pitchFamily="34" charset="-128"/>
              </a:rPr>
              <a:t>○          ○           ×           </a:t>
            </a:r>
            <a:r>
              <a:rPr lang="en-US" altLang="ja-JP" dirty="0">
                <a:latin typeface="MS PGothic" panose="020B0600070205080204" pitchFamily="34" charset="-128"/>
                <a:ea typeface="MS PGothic" panose="020B0600070205080204" pitchFamily="34" charset="-128"/>
              </a:rPr>
              <a:t>×</a:t>
            </a:r>
            <a:endParaRPr kumimoji="1" lang="ja-JP" altLang="en-US">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B09D3A65-A762-F935-974A-FB70777D0F49}"/>
              </a:ext>
            </a:extLst>
          </p:cNvPr>
          <p:cNvSpPr txBox="1"/>
          <p:nvPr/>
        </p:nvSpPr>
        <p:spPr>
          <a:xfrm>
            <a:off x="4572000" y="2025388"/>
            <a:ext cx="3923837" cy="369332"/>
          </a:xfrm>
          <a:prstGeom prst="rect">
            <a:avLst/>
          </a:prstGeom>
          <a:solidFill>
            <a:schemeClr val="accent1"/>
          </a:solidFill>
        </p:spPr>
        <p:txBody>
          <a:bodyPr wrap="square" rtlCol="0">
            <a:spAutoFit/>
          </a:bodyPr>
          <a:lstStyle/>
          <a:p>
            <a:pPr algn="ctr"/>
            <a:r>
              <a:rPr lang="ja-JP" altLang="en-US">
                <a:solidFill>
                  <a:schemeClr val="bg1"/>
                </a:solidFill>
                <a:latin typeface="MS PGothic" panose="020B0600070205080204" pitchFamily="34" charset="-128"/>
                <a:ea typeface="MS PGothic" panose="020B0600070205080204" pitchFamily="34" charset="-128"/>
              </a:rPr>
              <a:t>テストケース</a:t>
            </a:r>
            <a:endParaRPr kumimoji="1" lang="ja-JP" altLang="en-US">
              <a:solidFill>
                <a:schemeClr val="bg1"/>
              </a:solidFill>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A921C2B3-26C4-0E5C-0CC0-28FAA4BE1406}"/>
              </a:ext>
            </a:extLst>
          </p:cNvPr>
          <p:cNvSpPr txBox="1"/>
          <p:nvPr/>
        </p:nvSpPr>
        <p:spPr>
          <a:xfrm>
            <a:off x="396000" y="1563723"/>
            <a:ext cx="1091156" cy="461665"/>
          </a:xfrm>
          <a:prstGeom prst="rect">
            <a:avLst/>
          </a:prstGeom>
          <a:noFill/>
        </p:spPr>
        <p:txBody>
          <a:bodyPr wrap="square" rtlCol="0">
            <a:spAutoFit/>
          </a:bodyPr>
          <a:lstStyle/>
          <a:p>
            <a:r>
              <a:rPr kumimoji="1" lang="ja-JP" altLang="en-US" sz="2400"/>
              <a:t>例</a:t>
            </a:r>
            <a:r>
              <a:rPr kumimoji="1" lang="en-US" altLang="ja-JP" sz="2400" dirty="0"/>
              <a:t>)</a:t>
            </a:r>
            <a:endParaRPr kumimoji="1" lang="ja-JP" altLang="en-US" sz="2400"/>
          </a:p>
        </p:txBody>
      </p:sp>
      <p:pic>
        <p:nvPicPr>
          <p:cNvPr id="21" name="グラフィックス 20" descr="チェック マーク 単色塗りつぶし">
            <a:extLst>
              <a:ext uri="{FF2B5EF4-FFF2-40B4-BE49-F238E27FC236}">
                <a16:creationId xmlns:a16="http://schemas.microsoft.com/office/drawing/2014/main" id="{94E4F892-DBF8-6433-9840-E75D45B092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8111" y="2833808"/>
            <a:ext cx="309504" cy="309504"/>
          </a:xfrm>
          <a:prstGeom prst="rect">
            <a:avLst/>
          </a:prstGeom>
        </p:spPr>
      </p:pic>
      <p:pic>
        <p:nvPicPr>
          <p:cNvPr id="22" name="グラフィックス 21" descr="チェック マーク 単色塗りつぶし">
            <a:extLst>
              <a:ext uri="{FF2B5EF4-FFF2-40B4-BE49-F238E27FC236}">
                <a16:creationId xmlns:a16="http://schemas.microsoft.com/office/drawing/2014/main" id="{4054A5DA-D9BF-14B4-4804-7FB049450E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8111" y="3208851"/>
            <a:ext cx="309504" cy="309504"/>
          </a:xfrm>
          <a:prstGeom prst="rect">
            <a:avLst/>
          </a:prstGeom>
        </p:spPr>
      </p:pic>
      <p:pic>
        <p:nvPicPr>
          <p:cNvPr id="23" name="グラフィックス 22" descr="チェック マーク 単色塗りつぶし">
            <a:extLst>
              <a:ext uri="{FF2B5EF4-FFF2-40B4-BE49-F238E27FC236}">
                <a16:creationId xmlns:a16="http://schemas.microsoft.com/office/drawing/2014/main" id="{1F5F350C-DE9E-C1A3-7ACF-BDACACA0BD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8111" y="5490349"/>
            <a:ext cx="309504" cy="309504"/>
          </a:xfrm>
          <a:prstGeom prst="rect">
            <a:avLst/>
          </a:prstGeom>
        </p:spPr>
      </p:pic>
      <p:pic>
        <p:nvPicPr>
          <p:cNvPr id="24" name="グラフィックス 23" descr="チェック マーク 単色塗りつぶし">
            <a:extLst>
              <a:ext uri="{FF2B5EF4-FFF2-40B4-BE49-F238E27FC236}">
                <a16:creationId xmlns:a16="http://schemas.microsoft.com/office/drawing/2014/main" id="{3A7C87E7-5A86-D36A-1003-DD8BA12D3A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0959" y="2833808"/>
            <a:ext cx="309504" cy="309504"/>
          </a:xfrm>
          <a:prstGeom prst="rect">
            <a:avLst/>
          </a:prstGeom>
        </p:spPr>
      </p:pic>
      <p:pic>
        <p:nvPicPr>
          <p:cNvPr id="25" name="グラフィックス 24" descr="チェック マーク 単色塗りつぶし">
            <a:extLst>
              <a:ext uri="{FF2B5EF4-FFF2-40B4-BE49-F238E27FC236}">
                <a16:creationId xmlns:a16="http://schemas.microsoft.com/office/drawing/2014/main" id="{B0A67B59-C161-49C1-CA12-3ABA1B6302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3807" y="2833808"/>
            <a:ext cx="309504" cy="309504"/>
          </a:xfrm>
          <a:prstGeom prst="rect">
            <a:avLst/>
          </a:prstGeom>
        </p:spPr>
      </p:pic>
      <p:pic>
        <p:nvPicPr>
          <p:cNvPr id="26" name="グラフィックス 25" descr="チェック マーク 単色塗りつぶし">
            <a:extLst>
              <a:ext uri="{FF2B5EF4-FFF2-40B4-BE49-F238E27FC236}">
                <a16:creationId xmlns:a16="http://schemas.microsoft.com/office/drawing/2014/main" id="{CBB800BD-5BC7-57FD-BE7E-4407BDEFFA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6655" y="2833808"/>
            <a:ext cx="309504" cy="309504"/>
          </a:xfrm>
          <a:prstGeom prst="rect">
            <a:avLst/>
          </a:prstGeom>
        </p:spPr>
      </p:pic>
      <p:pic>
        <p:nvPicPr>
          <p:cNvPr id="27" name="グラフィックス 26" descr="チェック マーク 単色塗りつぶし">
            <a:extLst>
              <a:ext uri="{FF2B5EF4-FFF2-40B4-BE49-F238E27FC236}">
                <a16:creationId xmlns:a16="http://schemas.microsoft.com/office/drawing/2014/main" id="{2662FC8F-3798-574B-BEF8-B646E3AF9A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4499" y="3208851"/>
            <a:ext cx="309504" cy="309504"/>
          </a:xfrm>
          <a:prstGeom prst="rect">
            <a:avLst/>
          </a:prstGeom>
        </p:spPr>
      </p:pic>
      <p:pic>
        <p:nvPicPr>
          <p:cNvPr id="28" name="グラフィックス 27" descr="チェック マーク 単色塗りつぶし">
            <a:extLst>
              <a:ext uri="{FF2B5EF4-FFF2-40B4-BE49-F238E27FC236}">
                <a16:creationId xmlns:a16="http://schemas.microsoft.com/office/drawing/2014/main" id="{181AEE6A-3B76-6C7F-43B1-6620615F5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0959" y="5490349"/>
            <a:ext cx="309504" cy="309504"/>
          </a:xfrm>
          <a:prstGeom prst="rect">
            <a:avLst/>
          </a:prstGeom>
        </p:spPr>
      </p:pic>
      <p:pic>
        <p:nvPicPr>
          <p:cNvPr id="29" name="グラフィックス 28" descr="チェック マーク 単色塗りつぶし">
            <a:extLst>
              <a:ext uri="{FF2B5EF4-FFF2-40B4-BE49-F238E27FC236}">
                <a16:creationId xmlns:a16="http://schemas.microsoft.com/office/drawing/2014/main" id="{B997D6EB-B5F2-D6A9-285F-A8CDF6FE1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664" y="3208851"/>
            <a:ext cx="309504" cy="309504"/>
          </a:xfrm>
          <a:prstGeom prst="rect">
            <a:avLst/>
          </a:prstGeom>
        </p:spPr>
      </p:pic>
      <p:pic>
        <p:nvPicPr>
          <p:cNvPr id="30" name="グラフィックス 29" descr="チェック マーク 単色塗りつぶし">
            <a:extLst>
              <a:ext uri="{FF2B5EF4-FFF2-40B4-BE49-F238E27FC236}">
                <a16:creationId xmlns:a16="http://schemas.microsoft.com/office/drawing/2014/main" id="{74EF013F-C5C0-1D75-8487-CC50B42AAA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8947" y="4320424"/>
            <a:ext cx="309504" cy="309504"/>
          </a:xfrm>
          <a:prstGeom prst="rect">
            <a:avLst/>
          </a:prstGeom>
        </p:spPr>
      </p:pic>
      <p:pic>
        <p:nvPicPr>
          <p:cNvPr id="31" name="グラフィックス 30" descr="チェック マーク 単色塗りつぶし">
            <a:extLst>
              <a:ext uri="{FF2B5EF4-FFF2-40B4-BE49-F238E27FC236}">
                <a16:creationId xmlns:a16="http://schemas.microsoft.com/office/drawing/2014/main" id="{83F42822-4650-E816-7690-9A9B43BC96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8111" y="3583894"/>
            <a:ext cx="309504" cy="309504"/>
          </a:xfrm>
          <a:prstGeom prst="rect">
            <a:avLst/>
          </a:prstGeom>
        </p:spPr>
      </p:pic>
      <p:pic>
        <p:nvPicPr>
          <p:cNvPr id="32" name="グラフィックス 31" descr="チェック マーク 単色塗りつぶし">
            <a:extLst>
              <a:ext uri="{FF2B5EF4-FFF2-40B4-BE49-F238E27FC236}">
                <a16:creationId xmlns:a16="http://schemas.microsoft.com/office/drawing/2014/main" id="{F265F2FD-F2BE-F374-7352-DDCF481FA9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9795" y="3583894"/>
            <a:ext cx="309504" cy="309504"/>
          </a:xfrm>
          <a:prstGeom prst="rect">
            <a:avLst/>
          </a:prstGeom>
        </p:spPr>
      </p:pic>
      <p:pic>
        <p:nvPicPr>
          <p:cNvPr id="33" name="グラフィックス 32" descr="チェック マーク 単色塗りつぶし">
            <a:extLst>
              <a:ext uri="{FF2B5EF4-FFF2-40B4-BE49-F238E27FC236}">
                <a16:creationId xmlns:a16="http://schemas.microsoft.com/office/drawing/2014/main" id="{675740CF-EBF5-EE69-FED4-B5BDEAD29E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664" y="5073251"/>
            <a:ext cx="309504" cy="309504"/>
          </a:xfrm>
          <a:prstGeom prst="rect">
            <a:avLst/>
          </a:prstGeom>
        </p:spPr>
      </p:pic>
      <p:pic>
        <p:nvPicPr>
          <p:cNvPr id="34" name="グラフィックス 33" descr="チェック マーク 単色塗りつぶし">
            <a:extLst>
              <a:ext uri="{FF2B5EF4-FFF2-40B4-BE49-F238E27FC236}">
                <a16:creationId xmlns:a16="http://schemas.microsoft.com/office/drawing/2014/main" id="{EFC01D1D-76DB-65B3-12A5-10F62119E9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664" y="5472944"/>
            <a:ext cx="309504" cy="309504"/>
          </a:xfrm>
          <a:prstGeom prst="rect">
            <a:avLst/>
          </a:prstGeom>
        </p:spPr>
      </p:pic>
      <p:pic>
        <p:nvPicPr>
          <p:cNvPr id="35" name="グラフィックス 34" descr="チェック マーク 単色塗りつぶし">
            <a:extLst>
              <a:ext uri="{FF2B5EF4-FFF2-40B4-BE49-F238E27FC236}">
                <a16:creationId xmlns:a16="http://schemas.microsoft.com/office/drawing/2014/main" id="{414098CD-A674-51DD-88A4-56BDB08F26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6655" y="3208851"/>
            <a:ext cx="309504" cy="309504"/>
          </a:xfrm>
          <a:prstGeom prst="rect">
            <a:avLst/>
          </a:prstGeom>
        </p:spPr>
      </p:pic>
      <p:pic>
        <p:nvPicPr>
          <p:cNvPr id="36" name="グラフィックス 35" descr="チェック マーク 単色塗りつぶし">
            <a:extLst>
              <a:ext uri="{FF2B5EF4-FFF2-40B4-BE49-F238E27FC236}">
                <a16:creationId xmlns:a16="http://schemas.microsoft.com/office/drawing/2014/main" id="{3C68B902-D6CD-9034-FBB7-6DA5453C70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6655" y="4322036"/>
            <a:ext cx="309504" cy="309504"/>
          </a:xfrm>
          <a:prstGeom prst="rect">
            <a:avLst/>
          </a:prstGeom>
        </p:spPr>
      </p:pic>
      <p:pic>
        <p:nvPicPr>
          <p:cNvPr id="37" name="グラフィックス 36" descr="チェック マーク 単色塗りつぶし">
            <a:extLst>
              <a:ext uri="{FF2B5EF4-FFF2-40B4-BE49-F238E27FC236}">
                <a16:creationId xmlns:a16="http://schemas.microsoft.com/office/drawing/2014/main" id="{C3A4A0D4-7B1D-6314-55E2-7058179D8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6655" y="4702089"/>
            <a:ext cx="309504" cy="309504"/>
          </a:xfrm>
          <a:prstGeom prst="rect">
            <a:avLst/>
          </a:prstGeom>
        </p:spPr>
      </p:pic>
      <p:pic>
        <p:nvPicPr>
          <p:cNvPr id="38" name="グラフィックス 37" descr="チェック マーク 単色塗りつぶし">
            <a:extLst>
              <a:ext uri="{FF2B5EF4-FFF2-40B4-BE49-F238E27FC236}">
                <a16:creationId xmlns:a16="http://schemas.microsoft.com/office/drawing/2014/main" id="{2511BAF8-54CD-F330-1EC8-C7BB447401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8512" y="5472944"/>
            <a:ext cx="309504" cy="309504"/>
          </a:xfrm>
          <a:prstGeom prst="rect">
            <a:avLst/>
          </a:prstGeom>
        </p:spPr>
      </p:pic>
    </p:spTree>
    <p:extLst>
      <p:ext uri="{BB962C8B-B14F-4D97-AF65-F5344CB8AC3E}">
        <p14:creationId xmlns:p14="http://schemas.microsoft.com/office/powerpoint/2010/main" val="203050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37D12-68F4-346C-0DF5-6898C2F599ED}"/>
              </a:ext>
            </a:extLst>
          </p:cNvPr>
          <p:cNvSpPr>
            <a:spLocks noGrp="1"/>
          </p:cNvSpPr>
          <p:nvPr>
            <p:ph type="title"/>
          </p:nvPr>
        </p:nvSpPr>
        <p:spPr/>
        <p:txBody>
          <a:bodyPr/>
          <a:lstStyle/>
          <a:p>
            <a:r>
              <a:rPr lang="en-US" altLang="ja-JP" dirty="0"/>
              <a:t>SBFL</a:t>
            </a:r>
            <a:r>
              <a:rPr lang="ja-JP" altLang="en-US"/>
              <a:t>適合性と</a:t>
            </a:r>
            <a:r>
              <a:rPr lang="en-US" altLang="ja-JP" dirty="0"/>
              <a:t>SBFL</a:t>
            </a:r>
            <a:r>
              <a:rPr lang="ja-JP" altLang="en-US"/>
              <a:t>スコア</a:t>
            </a:r>
            <a:r>
              <a:rPr lang="en-US" altLang="ja-JP" sz="1600" dirty="0"/>
              <a:t>[1]</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1AF3FABA-9C8D-6DE7-CDA9-64669365AD93}"/>
              </a:ext>
            </a:extLst>
          </p:cNvPr>
          <p:cNvSpPr>
            <a:spLocks noGrp="1"/>
          </p:cNvSpPr>
          <p:nvPr>
            <p:ph idx="1"/>
          </p:nvPr>
        </p:nvSpPr>
        <p:spPr/>
        <p:txBody>
          <a:bodyPr/>
          <a:lstStyle/>
          <a:p>
            <a:pPr>
              <a:buNone/>
            </a:pPr>
            <a:r>
              <a:rPr lang="en-US" altLang="ja-JP" b="1" dirty="0"/>
              <a:t>SBFL</a:t>
            </a:r>
            <a:r>
              <a:rPr lang="ja-JP" altLang="en-US" b="1"/>
              <a:t>適合性</a:t>
            </a:r>
            <a:endParaRPr lang="en-US" altLang="ja-JP" b="1" dirty="0"/>
          </a:p>
          <a:p>
            <a:pPr>
              <a:buNone/>
            </a:pPr>
            <a:r>
              <a:rPr lang="ja-JP" altLang="en-US" sz="2400"/>
              <a:t>　・</a:t>
            </a:r>
            <a:r>
              <a:rPr lang="en-US" altLang="ja-JP" sz="2400" dirty="0"/>
              <a:t>SBFL</a:t>
            </a:r>
            <a:r>
              <a:rPr lang="ja-JP" altLang="en-US" sz="2400"/>
              <a:t>がどのくらいうまく働くかという品質特性</a:t>
            </a:r>
            <a:endParaRPr lang="en-US" altLang="ja-JP" sz="2400" dirty="0"/>
          </a:p>
          <a:p>
            <a:pPr>
              <a:buNone/>
            </a:pPr>
            <a:r>
              <a:rPr lang="ja-JP" altLang="en-US" sz="2400"/>
              <a:t>　・性質を表すものであり、数値化はできない</a:t>
            </a:r>
            <a:endParaRPr kumimoji="1" lang="en-US" altLang="ja-JP" dirty="0"/>
          </a:p>
          <a:p>
            <a:pPr>
              <a:buNone/>
            </a:pPr>
            <a:br>
              <a:rPr lang="en-US" altLang="ja-JP" dirty="0"/>
            </a:br>
            <a:r>
              <a:rPr lang="en-US" altLang="ja-JP" b="1" dirty="0"/>
              <a:t>SBFL</a:t>
            </a:r>
            <a:r>
              <a:rPr lang="ja-JP" altLang="en-US" b="1"/>
              <a:t>スコア</a:t>
            </a:r>
            <a:endParaRPr lang="en-US" altLang="ja-JP" sz="1600" dirty="0"/>
          </a:p>
          <a:p>
            <a:pPr>
              <a:buNone/>
            </a:pPr>
            <a:r>
              <a:rPr kumimoji="1" lang="ja-JP" altLang="en-US" sz="2400"/>
              <a:t>　・</a:t>
            </a:r>
            <a:r>
              <a:rPr kumimoji="1" lang="en-US" altLang="ja-JP" sz="2400" dirty="0"/>
              <a:t>SBFL</a:t>
            </a:r>
            <a:r>
              <a:rPr kumimoji="1" lang="ja-JP" altLang="en-US" sz="2400"/>
              <a:t>適合性を評価するための指標の</a:t>
            </a:r>
            <a:r>
              <a:rPr kumimoji="1" lang="en-US" altLang="ja-JP" sz="2400" dirty="0"/>
              <a:t>1</a:t>
            </a:r>
            <a:r>
              <a:rPr kumimoji="1" lang="ja-JP" altLang="en-US" sz="2400"/>
              <a:t>つ</a:t>
            </a:r>
            <a:endParaRPr kumimoji="1" lang="en-US" altLang="ja-JP" sz="2400" dirty="0"/>
          </a:p>
          <a:p>
            <a:pPr>
              <a:buNone/>
            </a:pPr>
            <a:r>
              <a:rPr lang="ja-JP" altLang="en-US" sz="2400"/>
              <a:t>　・具体的な数値によって表され、</a:t>
            </a:r>
            <a:r>
              <a:rPr lang="en-US" altLang="ja-JP" sz="2400" dirty="0"/>
              <a:t>0</a:t>
            </a:r>
            <a:r>
              <a:rPr lang="ja-JP" altLang="en-US" sz="2400"/>
              <a:t>以上</a:t>
            </a:r>
            <a:r>
              <a:rPr lang="en-US" altLang="ja-JP" sz="2400" dirty="0"/>
              <a:t>1</a:t>
            </a:r>
            <a:r>
              <a:rPr lang="ja-JP" altLang="en-US" sz="2400"/>
              <a:t>以下の値を取る</a:t>
            </a:r>
            <a:endParaRPr lang="en-US" altLang="ja-JP" sz="2400" dirty="0"/>
          </a:p>
          <a:p>
            <a:pPr>
              <a:buNone/>
            </a:pPr>
            <a:r>
              <a:rPr lang="ja-JP" altLang="en-US" sz="2400"/>
              <a:t>　・値が大きいほど欠陥を正確に特定しやすい</a:t>
            </a:r>
            <a:endParaRPr kumimoji="1" lang="ja-JP" altLang="en-US" sz="2400"/>
          </a:p>
        </p:txBody>
      </p:sp>
      <p:sp>
        <p:nvSpPr>
          <p:cNvPr id="4" name="スライド番号プレースホルダー 3">
            <a:extLst>
              <a:ext uri="{FF2B5EF4-FFF2-40B4-BE49-F238E27FC236}">
                <a16:creationId xmlns:a16="http://schemas.microsoft.com/office/drawing/2014/main" id="{CD5C1CB5-6B03-0608-9427-AAF9E435CF63}"/>
              </a:ext>
            </a:extLst>
          </p:cNvPr>
          <p:cNvSpPr>
            <a:spLocks noGrp="1"/>
          </p:cNvSpPr>
          <p:nvPr>
            <p:ph type="sldNum" sz="quarter" idx="12"/>
          </p:nvPr>
        </p:nvSpPr>
        <p:spPr/>
        <p:txBody>
          <a:bodyPr/>
          <a:lstStyle/>
          <a:p>
            <a:fld id="{B16735D3-C9E7-F649-AF37-A9D08763696D}" type="slidenum">
              <a:rPr lang="ja-JP" altLang="en-US" smtClean="0"/>
              <a:pPr/>
              <a:t>3</a:t>
            </a:fld>
            <a:endParaRPr lang="ja-JP" altLang="en-US"/>
          </a:p>
        </p:txBody>
      </p:sp>
      <p:sp>
        <p:nvSpPr>
          <p:cNvPr id="5" name="テキスト ボックス 4">
            <a:extLst>
              <a:ext uri="{FF2B5EF4-FFF2-40B4-BE49-F238E27FC236}">
                <a16:creationId xmlns:a16="http://schemas.microsoft.com/office/drawing/2014/main" id="{A1D7BF09-F119-6AEC-D293-F37DA20BFEB3}"/>
              </a:ext>
            </a:extLst>
          </p:cNvPr>
          <p:cNvSpPr txBox="1"/>
          <p:nvPr/>
        </p:nvSpPr>
        <p:spPr>
          <a:xfrm>
            <a:off x="299018" y="5974998"/>
            <a:ext cx="9040608" cy="523220"/>
          </a:xfrm>
          <a:prstGeom prst="rect">
            <a:avLst/>
          </a:prstGeom>
          <a:noFill/>
        </p:spPr>
        <p:txBody>
          <a:bodyPr wrap="square" rtlCol="0">
            <a:spAutoFit/>
          </a:bodyPr>
          <a:lstStyle/>
          <a:p>
            <a:r>
              <a:rPr lang="en-US" altLang="ja-JP" sz="1400" dirty="0"/>
              <a:t>[1]</a:t>
            </a:r>
            <a:r>
              <a:rPr lang="ja-JP" altLang="en-US" sz="1400">
                <a:effectLst/>
                <a:latin typeface="YuMincho"/>
              </a:rPr>
              <a:t>佐々木唯</a:t>
            </a:r>
            <a:r>
              <a:rPr lang="en-US" altLang="ja-JP" sz="1400" dirty="0">
                <a:effectLst/>
                <a:latin typeface="YuMincho"/>
              </a:rPr>
              <a:t>, </a:t>
            </a:r>
            <a:r>
              <a:rPr lang="ja-JP" altLang="en-US" sz="1400">
                <a:effectLst/>
                <a:latin typeface="YuMincho"/>
              </a:rPr>
              <a:t>肥後芳樹</a:t>
            </a:r>
            <a:r>
              <a:rPr lang="en-US" altLang="ja-JP" sz="1400" dirty="0">
                <a:effectLst/>
                <a:latin typeface="YuMincho"/>
              </a:rPr>
              <a:t>, </a:t>
            </a:r>
            <a:r>
              <a:rPr lang="ja-JP" altLang="en-US" sz="1400">
                <a:effectLst/>
                <a:latin typeface="YuMincho"/>
              </a:rPr>
              <a:t>柗本真佑</a:t>
            </a:r>
            <a:r>
              <a:rPr lang="en-US" altLang="ja-JP" sz="1400" dirty="0">
                <a:effectLst/>
                <a:latin typeface="YuMincho"/>
              </a:rPr>
              <a:t>, </a:t>
            </a:r>
            <a:r>
              <a:rPr lang="ja-JP" altLang="en-US" sz="1400">
                <a:effectLst/>
                <a:latin typeface="YuMincho"/>
              </a:rPr>
              <a:t>楠本真二 </a:t>
            </a:r>
            <a:r>
              <a:rPr lang="en-US" altLang="ja-JP" sz="1400" dirty="0">
                <a:effectLst/>
                <a:latin typeface="YuMincho"/>
              </a:rPr>
              <a:t>: </a:t>
            </a:r>
            <a:r>
              <a:rPr lang="ja-JP" altLang="en-US" sz="1400">
                <a:effectLst/>
                <a:latin typeface="YuMincho"/>
              </a:rPr>
              <a:t>プログラムに対する欠陥限局の適合性計測</a:t>
            </a:r>
            <a:r>
              <a:rPr lang="en-US" altLang="ja-JP" sz="1400" dirty="0">
                <a:effectLst/>
                <a:latin typeface="YuMincho"/>
              </a:rPr>
              <a:t>, </a:t>
            </a:r>
          </a:p>
          <a:p>
            <a:r>
              <a:rPr lang="en-US" altLang="ja-JP" sz="1400" dirty="0">
                <a:latin typeface="YuMincho"/>
              </a:rPr>
              <a:t>     </a:t>
            </a:r>
            <a:r>
              <a:rPr lang="ja-JP" altLang="en-US" sz="1400">
                <a:effectLst/>
                <a:latin typeface="YuMincho"/>
              </a:rPr>
              <a:t>情報処理学会論文誌</a:t>
            </a:r>
            <a:r>
              <a:rPr lang="en-US" altLang="ja-JP" sz="1400" dirty="0">
                <a:effectLst/>
                <a:latin typeface="YuMincho"/>
              </a:rPr>
              <a:t>, </a:t>
            </a:r>
            <a:r>
              <a:rPr lang="en" altLang="ja-JP" sz="1400" dirty="0">
                <a:effectLst/>
                <a:latin typeface="YuMincho"/>
              </a:rPr>
              <a:t>Vol.62, No.4, pp.1029-1038 (Apr. 2021)</a:t>
            </a:r>
            <a:endParaRPr lang="en" altLang="ja-JP" sz="1400" dirty="0"/>
          </a:p>
        </p:txBody>
      </p:sp>
    </p:spTree>
    <p:extLst>
      <p:ext uri="{BB962C8B-B14F-4D97-AF65-F5344CB8AC3E}">
        <p14:creationId xmlns:p14="http://schemas.microsoft.com/office/powerpoint/2010/main" val="135815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28AA2DA-813A-0D7A-5024-2E1995B46F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5AE6FC2-4B4B-6F96-214D-323EB34CB352}"/>
              </a:ext>
            </a:extLst>
          </p:cNvPr>
          <p:cNvSpPr>
            <a:spLocks noGrp="1"/>
          </p:cNvSpPr>
          <p:nvPr>
            <p:ph type="title"/>
          </p:nvPr>
        </p:nvSpPr>
        <p:spPr/>
        <p:txBody>
          <a:bodyPr/>
          <a:lstStyle/>
          <a:p>
            <a:r>
              <a:rPr kumimoji="1" lang="ja-JP" altLang="en-US"/>
              <a:t>研究内容</a:t>
            </a:r>
            <a:br>
              <a:rPr lang="en-US" altLang="ja-JP" dirty="0"/>
            </a:b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B9743095-0DEB-FD22-C448-4651DC591288}"/>
              </a:ext>
            </a:extLst>
          </p:cNvPr>
          <p:cNvSpPr>
            <a:spLocks noGrp="1"/>
          </p:cNvSpPr>
          <p:nvPr>
            <p:ph idx="1"/>
          </p:nvPr>
        </p:nvSpPr>
        <p:spPr/>
        <p:txBody>
          <a:bodyPr/>
          <a:lstStyle/>
          <a:p>
            <a:endParaRPr kumimoji="1" lang="en-US" altLang="ja-JP" dirty="0"/>
          </a:p>
          <a:p>
            <a:r>
              <a:rPr lang="ja-JP" altLang="en-US" sz="2400"/>
              <a:t>・ソースコードとそのテストコードの更新に伴い</a:t>
            </a:r>
            <a:endParaRPr lang="en-US" altLang="ja-JP" sz="2400" dirty="0"/>
          </a:p>
          <a:p>
            <a:r>
              <a:rPr kumimoji="1" lang="ja-JP" altLang="en-US" sz="2400"/>
              <a:t>　</a:t>
            </a:r>
            <a:r>
              <a:rPr kumimoji="1" lang="en-US" altLang="ja-JP" sz="2400" dirty="0"/>
              <a:t>SBFL</a:t>
            </a:r>
            <a:r>
              <a:rPr kumimoji="1" lang="ja-JP" altLang="en-US" sz="2400"/>
              <a:t>適合性がどのように変化していくかを</a:t>
            </a:r>
            <a:endParaRPr kumimoji="1" lang="en-US" altLang="ja-JP" sz="2400" dirty="0"/>
          </a:p>
          <a:p>
            <a:r>
              <a:rPr lang="ja-JP" altLang="en-US" sz="2400"/>
              <a:t>　</a:t>
            </a:r>
            <a:r>
              <a:rPr kumimoji="1" lang="ja-JP" altLang="en-US" sz="2400"/>
              <a:t>調査する</a:t>
            </a:r>
            <a:endParaRPr kumimoji="1" lang="en-US" altLang="ja-JP" sz="2400" dirty="0"/>
          </a:p>
          <a:p>
            <a:endParaRPr lang="en-US" altLang="ja-JP" sz="2400" dirty="0"/>
          </a:p>
          <a:p>
            <a:r>
              <a:rPr lang="ja-JP" altLang="en-US" sz="2400"/>
              <a:t>・どのような変更が</a:t>
            </a:r>
            <a:r>
              <a:rPr lang="en-US" altLang="ja-JP" sz="2400" dirty="0"/>
              <a:t>SBFL</a:t>
            </a:r>
            <a:r>
              <a:rPr lang="ja-JP" altLang="en-US" sz="2400"/>
              <a:t>適合性に影響を与えやすいのか</a:t>
            </a:r>
            <a:endParaRPr lang="en-US" altLang="ja-JP" sz="2400" dirty="0"/>
          </a:p>
          <a:p>
            <a:r>
              <a:rPr lang="ja-JP" altLang="en-US" sz="2400"/>
              <a:t>　調査する</a:t>
            </a:r>
            <a:endParaRPr kumimoji="1" lang="ja-JP" altLang="en-US"/>
          </a:p>
        </p:txBody>
      </p:sp>
      <p:sp>
        <p:nvSpPr>
          <p:cNvPr id="4" name="スライド番号プレースホルダー 3">
            <a:extLst>
              <a:ext uri="{FF2B5EF4-FFF2-40B4-BE49-F238E27FC236}">
                <a16:creationId xmlns:a16="http://schemas.microsoft.com/office/drawing/2014/main" id="{2290075A-AE89-B27A-A046-1833C5C8A015}"/>
              </a:ext>
            </a:extLst>
          </p:cNvPr>
          <p:cNvSpPr>
            <a:spLocks noGrp="1"/>
          </p:cNvSpPr>
          <p:nvPr>
            <p:ph type="sldNum" sz="quarter" idx="12"/>
          </p:nvPr>
        </p:nvSpPr>
        <p:spPr/>
        <p:txBody>
          <a:bodyPr/>
          <a:lstStyle/>
          <a:p>
            <a:fld id="{B16735D3-C9E7-F649-AF37-A9D08763696D}" type="slidenum">
              <a:rPr lang="ja-JP" altLang="en-US" smtClean="0"/>
              <a:pPr/>
              <a:t>39</a:t>
            </a:fld>
            <a:endParaRPr lang="ja-JP" altLang="en-US"/>
          </a:p>
        </p:txBody>
      </p:sp>
    </p:spTree>
    <p:extLst>
      <p:ext uri="{BB962C8B-B14F-4D97-AF65-F5344CB8AC3E}">
        <p14:creationId xmlns:p14="http://schemas.microsoft.com/office/powerpoint/2010/main" val="2759756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09D196A-8DDF-2A3F-F2E2-82038EFB47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381DA0-6BE9-DA5B-EF7D-2A919116C448}"/>
              </a:ext>
            </a:extLst>
          </p:cNvPr>
          <p:cNvSpPr>
            <a:spLocks noGrp="1"/>
          </p:cNvSpPr>
          <p:nvPr>
            <p:ph type="title"/>
          </p:nvPr>
        </p:nvSpPr>
        <p:spPr>
          <a:xfrm>
            <a:off x="396000" y="396001"/>
            <a:ext cx="8352000" cy="540000"/>
          </a:xfrm>
        </p:spPr>
        <p:txBody>
          <a:bodyPr wrap="none" anchor="t">
            <a:normAutofit/>
          </a:bodyPr>
          <a:lstStyle/>
          <a:p>
            <a:r>
              <a:rPr kumimoji="1" lang="ja-JP" altLang="en-US" sz="3000"/>
              <a:t>実験の流れ</a:t>
            </a:r>
          </a:p>
        </p:txBody>
      </p:sp>
      <p:sp>
        <p:nvSpPr>
          <p:cNvPr id="4" name="スライド番号プレースホルダー 3">
            <a:extLst>
              <a:ext uri="{FF2B5EF4-FFF2-40B4-BE49-F238E27FC236}">
                <a16:creationId xmlns:a16="http://schemas.microsoft.com/office/drawing/2014/main" id="{1EA15267-139B-D478-B487-F86CF9B9B2A0}"/>
              </a:ext>
            </a:extLst>
          </p:cNvPr>
          <p:cNvSpPr>
            <a:spLocks noGrp="1"/>
          </p:cNvSpPr>
          <p:nvPr>
            <p:ph type="sldNum" sz="quarter" idx="12"/>
          </p:nvPr>
        </p:nvSpPr>
        <p:spPr>
          <a:xfrm>
            <a:off x="6690600" y="6498000"/>
            <a:ext cx="2057400" cy="360000"/>
          </a:xfrm>
        </p:spPr>
        <p:txBody>
          <a:bodyPr wrap="none" anchor="ctr">
            <a:normAutofit/>
          </a:bodyPr>
          <a:lstStyle/>
          <a:p>
            <a:pPr>
              <a:lnSpc>
                <a:spcPct val="90000"/>
              </a:lnSpc>
              <a:spcAft>
                <a:spcPts val="600"/>
              </a:spcAft>
            </a:pPr>
            <a:fld id="{B16735D3-C9E7-F649-AF37-A9D08763696D}" type="slidenum">
              <a:rPr lang="ja-JP" altLang="en-US" sz="1700" smtClean="0"/>
              <a:pPr>
                <a:lnSpc>
                  <a:spcPct val="90000"/>
                </a:lnSpc>
                <a:spcAft>
                  <a:spcPts val="600"/>
                </a:spcAft>
              </a:pPr>
              <a:t>40</a:t>
            </a:fld>
            <a:endParaRPr lang="ja-JP" altLang="en-US" sz="1700"/>
          </a:p>
        </p:txBody>
      </p:sp>
      <p:pic>
        <p:nvPicPr>
          <p:cNvPr id="46" name="グラフィックス 45" descr="ドキュメント 枠線">
            <a:extLst>
              <a:ext uri="{FF2B5EF4-FFF2-40B4-BE49-F238E27FC236}">
                <a16:creationId xmlns:a16="http://schemas.microsoft.com/office/drawing/2014/main" id="{8CE0330B-01D0-08CA-EBC4-AD7AD094F8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2038108"/>
            <a:ext cx="914400" cy="914400"/>
          </a:xfrm>
          <a:prstGeom prst="rect">
            <a:avLst/>
          </a:prstGeom>
        </p:spPr>
      </p:pic>
      <p:pic>
        <p:nvPicPr>
          <p:cNvPr id="47" name="グラフィックス 46" descr="ドキュメント 枠線">
            <a:extLst>
              <a:ext uri="{FF2B5EF4-FFF2-40B4-BE49-F238E27FC236}">
                <a16:creationId xmlns:a16="http://schemas.microsoft.com/office/drawing/2014/main" id="{B67C1BB8-732E-D096-F1D0-C99BCD782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3429000"/>
            <a:ext cx="914400" cy="914400"/>
          </a:xfrm>
          <a:prstGeom prst="rect">
            <a:avLst/>
          </a:prstGeom>
        </p:spPr>
      </p:pic>
      <p:sp>
        <p:nvSpPr>
          <p:cNvPr id="48" name="テキスト ボックス 47">
            <a:extLst>
              <a:ext uri="{FF2B5EF4-FFF2-40B4-BE49-F238E27FC236}">
                <a16:creationId xmlns:a16="http://schemas.microsoft.com/office/drawing/2014/main" id="{78127C73-F3A5-5759-56E2-D6A72CC00344}"/>
              </a:ext>
            </a:extLst>
          </p:cNvPr>
          <p:cNvSpPr txBox="1"/>
          <p:nvPr/>
        </p:nvSpPr>
        <p:spPr>
          <a:xfrm>
            <a:off x="172618" y="1676644"/>
            <a:ext cx="1813800" cy="338554"/>
          </a:xfrm>
          <a:prstGeom prst="rect">
            <a:avLst/>
          </a:prstGeom>
          <a:noFill/>
        </p:spPr>
        <p:txBody>
          <a:bodyPr wrap="square" rtlCol="0">
            <a:spAutoFit/>
          </a:bodyPr>
          <a:lstStyle/>
          <a:p>
            <a:pPr algn="ctr"/>
            <a:r>
              <a:rPr kumimoji="1" lang="ja-JP" altLang="en-US" sz="1600" b="1"/>
              <a:t>プロダクトコード</a:t>
            </a:r>
          </a:p>
        </p:txBody>
      </p:sp>
      <p:sp>
        <p:nvSpPr>
          <p:cNvPr id="49" name="テキスト ボックス 48">
            <a:extLst>
              <a:ext uri="{FF2B5EF4-FFF2-40B4-BE49-F238E27FC236}">
                <a16:creationId xmlns:a16="http://schemas.microsoft.com/office/drawing/2014/main" id="{A3698753-0F05-3B15-9526-FA54C0165532}"/>
              </a:ext>
            </a:extLst>
          </p:cNvPr>
          <p:cNvSpPr txBox="1"/>
          <p:nvPr/>
        </p:nvSpPr>
        <p:spPr>
          <a:xfrm>
            <a:off x="-12894" y="3086481"/>
            <a:ext cx="1813800" cy="338554"/>
          </a:xfrm>
          <a:prstGeom prst="rect">
            <a:avLst/>
          </a:prstGeom>
          <a:noFill/>
        </p:spPr>
        <p:txBody>
          <a:bodyPr wrap="square" rtlCol="0">
            <a:spAutoFit/>
          </a:bodyPr>
          <a:lstStyle/>
          <a:p>
            <a:pPr algn="ctr"/>
            <a:r>
              <a:rPr lang="ja-JP" altLang="en-US" sz="1600" b="1"/>
              <a:t>テス</a:t>
            </a:r>
            <a:r>
              <a:rPr kumimoji="1" lang="ja-JP" altLang="en-US" sz="1600" b="1"/>
              <a:t>トコード</a:t>
            </a:r>
          </a:p>
        </p:txBody>
      </p:sp>
      <p:sp>
        <p:nvSpPr>
          <p:cNvPr id="50" name="角丸四角形 49">
            <a:extLst>
              <a:ext uri="{FF2B5EF4-FFF2-40B4-BE49-F238E27FC236}">
                <a16:creationId xmlns:a16="http://schemas.microsoft.com/office/drawing/2014/main" id="{42728EA4-DF5F-DB62-6EEB-649C11B15137}"/>
              </a:ext>
            </a:extLst>
          </p:cNvPr>
          <p:cNvSpPr/>
          <p:nvPr/>
        </p:nvSpPr>
        <p:spPr>
          <a:xfrm>
            <a:off x="2933700" y="5295900"/>
            <a:ext cx="3276600" cy="685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b="1" spc="110" baseline="0" dirty="0">
                <a:solidFill>
                  <a:schemeClr val="tx1"/>
                </a:solidFill>
                <a:latin typeface="Segoe UI" panose="020B0502040204020203" pitchFamily="34" charset="0"/>
                <a:cs typeface="Segoe UI" panose="020B0502040204020203" pitchFamily="34" charset="0"/>
              </a:rPr>
              <a:t>SBFL</a:t>
            </a:r>
            <a:r>
              <a:rPr kumimoji="1" lang="ja-JP" altLang="en-US" sz="2000" b="1" spc="110" baseline="0">
                <a:solidFill>
                  <a:schemeClr val="tx1"/>
                </a:solidFill>
                <a:latin typeface="Segoe UI" panose="020B0502040204020203" pitchFamily="34" charset="0"/>
                <a:cs typeface="Segoe UI" panose="020B0502040204020203" pitchFamily="34" charset="0"/>
              </a:rPr>
              <a:t>スコアの測定</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52" name="円/楕円 51">
            <a:extLst>
              <a:ext uri="{FF2B5EF4-FFF2-40B4-BE49-F238E27FC236}">
                <a16:creationId xmlns:a16="http://schemas.microsoft.com/office/drawing/2014/main" id="{50783A22-5304-73D4-564C-8225C3F9C71E}"/>
              </a:ext>
            </a:extLst>
          </p:cNvPr>
          <p:cNvSpPr/>
          <p:nvPr/>
        </p:nvSpPr>
        <p:spPr>
          <a:xfrm>
            <a:off x="1082400" y="3391400"/>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4" name="円/楕円 53">
            <a:extLst>
              <a:ext uri="{FF2B5EF4-FFF2-40B4-BE49-F238E27FC236}">
                <a16:creationId xmlns:a16="http://schemas.microsoft.com/office/drawing/2014/main" id="{6F5E518E-43AA-B6B5-F334-37B67201FD24}"/>
              </a:ext>
            </a:extLst>
          </p:cNvPr>
          <p:cNvSpPr/>
          <p:nvPr/>
        </p:nvSpPr>
        <p:spPr>
          <a:xfrm>
            <a:off x="1082400" y="1992288"/>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56" name="直線矢印コネクタ 55">
            <a:extLst>
              <a:ext uri="{FF2B5EF4-FFF2-40B4-BE49-F238E27FC236}">
                <a16:creationId xmlns:a16="http://schemas.microsoft.com/office/drawing/2014/main" id="{3A87472E-0096-2DCC-ECC9-9AA4407EB9C9}"/>
              </a:ext>
            </a:extLst>
          </p:cNvPr>
          <p:cNvCxnSpPr>
            <a:cxnSpLocks/>
            <a:stCxn id="52" idx="5"/>
          </p:cNvCxnSpPr>
          <p:nvPr/>
        </p:nvCxnSpPr>
        <p:spPr>
          <a:xfrm>
            <a:off x="1956012" y="4269011"/>
            <a:ext cx="2501688" cy="1026889"/>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61EA09FA-0E38-A033-A862-C094881381F4}"/>
              </a:ext>
            </a:extLst>
          </p:cNvPr>
          <p:cNvCxnSpPr>
            <a:cxnSpLocks/>
            <a:endCxn id="50" idx="0"/>
          </p:cNvCxnSpPr>
          <p:nvPr/>
        </p:nvCxnSpPr>
        <p:spPr>
          <a:xfrm>
            <a:off x="1956012" y="2871195"/>
            <a:ext cx="2615988" cy="2424705"/>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780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C9632EF-C073-6BAB-2160-59A400CB80F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F32E1F-321A-F799-037E-A98DB62211F1}"/>
              </a:ext>
            </a:extLst>
          </p:cNvPr>
          <p:cNvSpPr>
            <a:spLocks noGrp="1"/>
          </p:cNvSpPr>
          <p:nvPr>
            <p:ph type="title"/>
          </p:nvPr>
        </p:nvSpPr>
        <p:spPr>
          <a:xfrm>
            <a:off x="396000" y="396001"/>
            <a:ext cx="8352000" cy="540000"/>
          </a:xfrm>
        </p:spPr>
        <p:txBody>
          <a:bodyPr wrap="none" anchor="t">
            <a:normAutofit/>
          </a:bodyPr>
          <a:lstStyle/>
          <a:p>
            <a:r>
              <a:rPr kumimoji="1" lang="ja-JP" altLang="en-US" sz="3000"/>
              <a:t>実験の流れ</a:t>
            </a:r>
          </a:p>
        </p:txBody>
      </p:sp>
      <p:sp>
        <p:nvSpPr>
          <p:cNvPr id="4" name="スライド番号プレースホルダー 3">
            <a:extLst>
              <a:ext uri="{FF2B5EF4-FFF2-40B4-BE49-F238E27FC236}">
                <a16:creationId xmlns:a16="http://schemas.microsoft.com/office/drawing/2014/main" id="{B484DDA6-D268-D9D4-160D-0987E889EC93}"/>
              </a:ext>
            </a:extLst>
          </p:cNvPr>
          <p:cNvSpPr>
            <a:spLocks noGrp="1"/>
          </p:cNvSpPr>
          <p:nvPr>
            <p:ph type="sldNum" sz="quarter" idx="12"/>
          </p:nvPr>
        </p:nvSpPr>
        <p:spPr>
          <a:xfrm>
            <a:off x="6690600" y="6498000"/>
            <a:ext cx="2057400" cy="360000"/>
          </a:xfrm>
        </p:spPr>
        <p:txBody>
          <a:bodyPr wrap="none" anchor="ctr">
            <a:normAutofit/>
          </a:bodyPr>
          <a:lstStyle/>
          <a:p>
            <a:pPr>
              <a:lnSpc>
                <a:spcPct val="90000"/>
              </a:lnSpc>
              <a:spcAft>
                <a:spcPts val="600"/>
              </a:spcAft>
            </a:pPr>
            <a:fld id="{B16735D3-C9E7-F649-AF37-A9D08763696D}" type="slidenum">
              <a:rPr lang="ja-JP" altLang="en-US" sz="1700" smtClean="0"/>
              <a:pPr>
                <a:lnSpc>
                  <a:spcPct val="90000"/>
                </a:lnSpc>
                <a:spcAft>
                  <a:spcPts val="600"/>
                </a:spcAft>
              </a:pPr>
              <a:t>41</a:t>
            </a:fld>
            <a:endParaRPr lang="ja-JP" altLang="en-US" sz="1700"/>
          </a:p>
        </p:txBody>
      </p:sp>
      <p:pic>
        <p:nvPicPr>
          <p:cNvPr id="46" name="グラフィックス 45" descr="ドキュメント 枠線">
            <a:extLst>
              <a:ext uri="{FF2B5EF4-FFF2-40B4-BE49-F238E27FC236}">
                <a16:creationId xmlns:a16="http://schemas.microsoft.com/office/drawing/2014/main" id="{303EB603-58FA-82C3-E333-76B6DD371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2038108"/>
            <a:ext cx="914400" cy="914400"/>
          </a:xfrm>
          <a:prstGeom prst="rect">
            <a:avLst/>
          </a:prstGeom>
        </p:spPr>
      </p:pic>
      <p:pic>
        <p:nvPicPr>
          <p:cNvPr id="47" name="グラフィックス 46" descr="ドキュメント 枠線">
            <a:extLst>
              <a:ext uri="{FF2B5EF4-FFF2-40B4-BE49-F238E27FC236}">
                <a16:creationId xmlns:a16="http://schemas.microsoft.com/office/drawing/2014/main" id="{E5C74D1C-1640-4C96-FF9E-7179DFF41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3429000"/>
            <a:ext cx="914400" cy="914400"/>
          </a:xfrm>
          <a:prstGeom prst="rect">
            <a:avLst/>
          </a:prstGeom>
        </p:spPr>
      </p:pic>
      <p:sp>
        <p:nvSpPr>
          <p:cNvPr id="48" name="テキスト ボックス 47">
            <a:extLst>
              <a:ext uri="{FF2B5EF4-FFF2-40B4-BE49-F238E27FC236}">
                <a16:creationId xmlns:a16="http://schemas.microsoft.com/office/drawing/2014/main" id="{3543D496-C0C8-F68C-6674-9C6F0A6E9515}"/>
              </a:ext>
            </a:extLst>
          </p:cNvPr>
          <p:cNvSpPr txBox="1"/>
          <p:nvPr/>
        </p:nvSpPr>
        <p:spPr>
          <a:xfrm>
            <a:off x="172618" y="1676644"/>
            <a:ext cx="1813800" cy="338554"/>
          </a:xfrm>
          <a:prstGeom prst="rect">
            <a:avLst/>
          </a:prstGeom>
          <a:noFill/>
        </p:spPr>
        <p:txBody>
          <a:bodyPr wrap="square" rtlCol="0">
            <a:spAutoFit/>
          </a:bodyPr>
          <a:lstStyle/>
          <a:p>
            <a:pPr algn="ctr"/>
            <a:r>
              <a:rPr kumimoji="1" lang="ja-JP" altLang="en-US" sz="1600" b="1"/>
              <a:t>プロダクトコード</a:t>
            </a:r>
          </a:p>
        </p:txBody>
      </p:sp>
      <p:sp>
        <p:nvSpPr>
          <p:cNvPr id="49" name="テキスト ボックス 48">
            <a:extLst>
              <a:ext uri="{FF2B5EF4-FFF2-40B4-BE49-F238E27FC236}">
                <a16:creationId xmlns:a16="http://schemas.microsoft.com/office/drawing/2014/main" id="{B642EA01-8223-09E3-C095-7A23E82EBE44}"/>
              </a:ext>
            </a:extLst>
          </p:cNvPr>
          <p:cNvSpPr txBox="1"/>
          <p:nvPr/>
        </p:nvSpPr>
        <p:spPr>
          <a:xfrm>
            <a:off x="-12894" y="3086481"/>
            <a:ext cx="1813800" cy="338554"/>
          </a:xfrm>
          <a:prstGeom prst="rect">
            <a:avLst/>
          </a:prstGeom>
          <a:noFill/>
        </p:spPr>
        <p:txBody>
          <a:bodyPr wrap="square" rtlCol="0">
            <a:spAutoFit/>
          </a:bodyPr>
          <a:lstStyle/>
          <a:p>
            <a:pPr algn="ctr"/>
            <a:r>
              <a:rPr lang="ja-JP" altLang="en-US" sz="1600" b="1"/>
              <a:t>テス</a:t>
            </a:r>
            <a:r>
              <a:rPr kumimoji="1" lang="ja-JP" altLang="en-US" sz="1600" b="1"/>
              <a:t>トコード</a:t>
            </a:r>
          </a:p>
        </p:txBody>
      </p:sp>
      <p:sp>
        <p:nvSpPr>
          <p:cNvPr id="50" name="角丸四角形 49">
            <a:extLst>
              <a:ext uri="{FF2B5EF4-FFF2-40B4-BE49-F238E27FC236}">
                <a16:creationId xmlns:a16="http://schemas.microsoft.com/office/drawing/2014/main" id="{4B078CBB-AE8A-706D-F7D9-716D3DCA2A48}"/>
              </a:ext>
            </a:extLst>
          </p:cNvPr>
          <p:cNvSpPr/>
          <p:nvPr/>
        </p:nvSpPr>
        <p:spPr>
          <a:xfrm>
            <a:off x="2933700" y="5295900"/>
            <a:ext cx="3276600" cy="685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b="1" spc="110" baseline="0" dirty="0">
                <a:solidFill>
                  <a:schemeClr val="tx1"/>
                </a:solidFill>
                <a:latin typeface="Segoe UI" panose="020B0502040204020203" pitchFamily="34" charset="0"/>
                <a:cs typeface="Segoe UI" panose="020B0502040204020203" pitchFamily="34" charset="0"/>
              </a:rPr>
              <a:t>SBFL</a:t>
            </a:r>
            <a:r>
              <a:rPr kumimoji="1" lang="ja-JP" altLang="en-US" sz="2000" b="1" spc="110" baseline="0">
                <a:solidFill>
                  <a:schemeClr val="tx1"/>
                </a:solidFill>
                <a:latin typeface="Segoe UI" panose="020B0502040204020203" pitchFamily="34" charset="0"/>
                <a:cs typeface="Segoe UI" panose="020B0502040204020203" pitchFamily="34" charset="0"/>
              </a:rPr>
              <a:t>スコアの測定</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52" name="円/楕円 51">
            <a:extLst>
              <a:ext uri="{FF2B5EF4-FFF2-40B4-BE49-F238E27FC236}">
                <a16:creationId xmlns:a16="http://schemas.microsoft.com/office/drawing/2014/main" id="{40E5ECF1-992A-DAD1-10CF-5DEAD7DEC181}"/>
              </a:ext>
            </a:extLst>
          </p:cNvPr>
          <p:cNvSpPr/>
          <p:nvPr/>
        </p:nvSpPr>
        <p:spPr>
          <a:xfrm>
            <a:off x="1082400" y="3391400"/>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4" name="円/楕円 53">
            <a:extLst>
              <a:ext uri="{FF2B5EF4-FFF2-40B4-BE49-F238E27FC236}">
                <a16:creationId xmlns:a16="http://schemas.microsoft.com/office/drawing/2014/main" id="{643F4B94-E8AB-04DD-CB7C-DA7DE27DB367}"/>
              </a:ext>
            </a:extLst>
          </p:cNvPr>
          <p:cNvSpPr/>
          <p:nvPr/>
        </p:nvSpPr>
        <p:spPr>
          <a:xfrm>
            <a:off x="4060250" y="2015198"/>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56" name="直線矢印コネクタ 55">
            <a:extLst>
              <a:ext uri="{FF2B5EF4-FFF2-40B4-BE49-F238E27FC236}">
                <a16:creationId xmlns:a16="http://schemas.microsoft.com/office/drawing/2014/main" id="{6AD57A89-A455-7B1B-F539-A1E372F47869}"/>
              </a:ext>
            </a:extLst>
          </p:cNvPr>
          <p:cNvCxnSpPr>
            <a:cxnSpLocks/>
            <a:stCxn id="52" idx="5"/>
            <a:endCxn id="50" idx="0"/>
          </p:cNvCxnSpPr>
          <p:nvPr/>
        </p:nvCxnSpPr>
        <p:spPr>
          <a:xfrm>
            <a:off x="1956012" y="4269011"/>
            <a:ext cx="2615988" cy="1026889"/>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A1BB455F-8908-DE5D-F467-9EBF0FD73AF4}"/>
              </a:ext>
            </a:extLst>
          </p:cNvPr>
          <p:cNvCxnSpPr>
            <a:cxnSpLocks/>
            <a:stCxn id="54" idx="4"/>
            <a:endCxn id="50" idx="0"/>
          </p:cNvCxnSpPr>
          <p:nvPr/>
        </p:nvCxnSpPr>
        <p:spPr>
          <a:xfrm>
            <a:off x="4572000" y="3043383"/>
            <a:ext cx="0" cy="2252517"/>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右矢印 2">
            <a:extLst>
              <a:ext uri="{FF2B5EF4-FFF2-40B4-BE49-F238E27FC236}">
                <a16:creationId xmlns:a16="http://schemas.microsoft.com/office/drawing/2014/main" id="{4D53C194-90FC-BFDD-E4A6-EE18992520D9}"/>
              </a:ext>
            </a:extLst>
          </p:cNvPr>
          <p:cNvSpPr/>
          <p:nvPr/>
        </p:nvSpPr>
        <p:spPr>
          <a:xfrm>
            <a:off x="2494206" y="2104573"/>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pic>
        <p:nvPicPr>
          <p:cNvPr id="5" name="グラフィックス 4" descr="ドキュメント 枠線">
            <a:extLst>
              <a:ext uri="{FF2B5EF4-FFF2-40B4-BE49-F238E27FC236}">
                <a16:creationId xmlns:a16="http://schemas.microsoft.com/office/drawing/2014/main" id="{5731105E-16CB-9268-78CE-DE800A12D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038108"/>
            <a:ext cx="914400" cy="914400"/>
          </a:xfrm>
          <a:prstGeom prst="rect">
            <a:avLst/>
          </a:prstGeom>
        </p:spPr>
      </p:pic>
    </p:spTree>
    <p:extLst>
      <p:ext uri="{BB962C8B-B14F-4D97-AF65-F5344CB8AC3E}">
        <p14:creationId xmlns:p14="http://schemas.microsoft.com/office/powerpoint/2010/main" val="3139617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967BA2-A4B2-E3F0-DBC0-EBDF93C10A5E}"/>
            </a:ext>
          </a:extLst>
        </p:cNvPr>
        <p:cNvGrpSpPr/>
        <p:nvPr/>
      </p:nvGrpSpPr>
      <p:grpSpPr>
        <a:xfrm>
          <a:off x="0" y="0"/>
          <a:ext cx="0" cy="0"/>
          <a:chOff x="0" y="0"/>
          <a:chExt cx="0" cy="0"/>
        </a:xfrm>
      </p:grpSpPr>
      <p:sp>
        <p:nvSpPr>
          <p:cNvPr id="33" name="右矢印 32">
            <a:extLst>
              <a:ext uri="{FF2B5EF4-FFF2-40B4-BE49-F238E27FC236}">
                <a16:creationId xmlns:a16="http://schemas.microsoft.com/office/drawing/2014/main" id="{5C2764EB-BF2C-4425-1E19-5F19EEF7013C}"/>
              </a:ext>
            </a:extLst>
          </p:cNvPr>
          <p:cNvSpPr/>
          <p:nvPr/>
        </p:nvSpPr>
        <p:spPr>
          <a:xfrm>
            <a:off x="2479737" y="2104573"/>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C7CCC678-C8BF-6AC9-4037-9829B9239500}"/>
              </a:ext>
            </a:extLst>
          </p:cNvPr>
          <p:cNvSpPr>
            <a:spLocks noGrp="1"/>
          </p:cNvSpPr>
          <p:nvPr>
            <p:ph type="title"/>
          </p:nvPr>
        </p:nvSpPr>
        <p:spPr>
          <a:xfrm>
            <a:off x="396000" y="396001"/>
            <a:ext cx="8352000" cy="540000"/>
          </a:xfrm>
        </p:spPr>
        <p:txBody>
          <a:bodyPr wrap="none" anchor="t">
            <a:normAutofit/>
          </a:bodyPr>
          <a:lstStyle/>
          <a:p>
            <a:r>
              <a:rPr kumimoji="1" lang="ja-JP" altLang="en-US" sz="3000"/>
              <a:t>実験の流れ</a:t>
            </a:r>
          </a:p>
        </p:txBody>
      </p:sp>
      <p:sp>
        <p:nvSpPr>
          <p:cNvPr id="4" name="スライド番号プレースホルダー 3">
            <a:extLst>
              <a:ext uri="{FF2B5EF4-FFF2-40B4-BE49-F238E27FC236}">
                <a16:creationId xmlns:a16="http://schemas.microsoft.com/office/drawing/2014/main" id="{44B6268D-A8A9-DC0E-5CE6-C0DD87ACE328}"/>
              </a:ext>
            </a:extLst>
          </p:cNvPr>
          <p:cNvSpPr>
            <a:spLocks noGrp="1"/>
          </p:cNvSpPr>
          <p:nvPr>
            <p:ph type="sldNum" sz="quarter" idx="12"/>
          </p:nvPr>
        </p:nvSpPr>
        <p:spPr>
          <a:xfrm>
            <a:off x="6690600" y="6498000"/>
            <a:ext cx="2057400" cy="360000"/>
          </a:xfrm>
        </p:spPr>
        <p:txBody>
          <a:bodyPr wrap="none" anchor="ctr">
            <a:normAutofit/>
          </a:bodyPr>
          <a:lstStyle/>
          <a:p>
            <a:pPr>
              <a:lnSpc>
                <a:spcPct val="90000"/>
              </a:lnSpc>
              <a:spcAft>
                <a:spcPts val="600"/>
              </a:spcAft>
            </a:pPr>
            <a:fld id="{B16735D3-C9E7-F649-AF37-A9D08763696D}" type="slidenum">
              <a:rPr lang="ja-JP" altLang="en-US" sz="1700" smtClean="0"/>
              <a:pPr>
                <a:lnSpc>
                  <a:spcPct val="90000"/>
                </a:lnSpc>
                <a:spcAft>
                  <a:spcPts val="600"/>
                </a:spcAft>
              </a:pPr>
              <a:t>42</a:t>
            </a:fld>
            <a:endParaRPr lang="ja-JP" altLang="en-US" sz="1700"/>
          </a:p>
        </p:txBody>
      </p:sp>
      <p:pic>
        <p:nvPicPr>
          <p:cNvPr id="46" name="グラフィックス 45" descr="ドキュメント 枠線">
            <a:extLst>
              <a:ext uri="{FF2B5EF4-FFF2-40B4-BE49-F238E27FC236}">
                <a16:creationId xmlns:a16="http://schemas.microsoft.com/office/drawing/2014/main" id="{145EA5D5-407E-62BE-BAA0-5A69372C0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2038108"/>
            <a:ext cx="914400" cy="914400"/>
          </a:xfrm>
          <a:prstGeom prst="rect">
            <a:avLst/>
          </a:prstGeom>
        </p:spPr>
      </p:pic>
      <p:pic>
        <p:nvPicPr>
          <p:cNvPr id="47" name="グラフィックス 46" descr="ドキュメント 枠線">
            <a:extLst>
              <a:ext uri="{FF2B5EF4-FFF2-40B4-BE49-F238E27FC236}">
                <a16:creationId xmlns:a16="http://schemas.microsoft.com/office/drawing/2014/main" id="{7654F8B8-8551-B3A0-235D-CB32E9D50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3429000"/>
            <a:ext cx="914400" cy="914400"/>
          </a:xfrm>
          <a:prstGeom prst="rect">
            <a:avLst/>
          </a:prstGeom>
        </p:spPr>
      </p:pic>
      <p:sp>
        <p:nvSpPr>
          <p:cNvPr id="48" name="テキスト ボックス 47">
            <a:extLst>
              <a:ext uri="{FF2B5EF4-FFF2-40B4-BE49-F238E27FC236}">
                <a16:creationId xmlns:a16="http://schemas.microsoft.com/office/drawing/2014/main" id="{F11A3E9B-54F0-829B-ED6A-7202A5C92151}"/>
              </a:ext>
            </a:extLst>
          </p:cNvPr>
          <p:cNvSpPr txBox="1"/>
          <p:nvPr/>
        </p:nvSpPr>
        <p:spPr>
          <a:xfrm>
            <a:off x="172618" y="1676644"/>
            <a:ext cx="1813800" cy="338554"/>
          </a:xfrm>
          <a:prstGeom prst="rect">
            <a:avLst/>
          </a:prstGeom>
          <a:noFill/>
        </p:spPr>
        <p:txBody>
          <a:bodyPr wrap="square" rtlCol="0">
            <a:spAutoFit/>
          </a:bodyPr>
          <a:lstStyle/>
          <a:p>
            <a:pPr algn="ctr"/>
            <a:r>
              <a:rPr kumimoji="1" lang="ja-JP" altLang="en-US" sz="1600" b="1"/>
              <a:t>プロダクトコード</a:t>
            </a:r>
          </a:p>
        </p:txBody>
      </p:sp>
      <p:sp>
        <p:nvSpPr>
          <p:cNvPr id="49" name="テキスト ボックス 48">
            <a:extLst>
              <a:ext uri="{FF2B5EF4-FFF2-40B4-BE49-F238E27FC236}">
                <a16:creationId xmlns:a16="http://schemas.microsoft.com/office/drawing/2014/main" id="{1D4CD43F-3C8F-8781-9AE5-A1C58E8561A1}"/>
              </a:ext>
            </a:extLst>
          </p:cNvPr>
          <p:cNvSpPr txBox="1"/>
          <p:nvPr/>
        </p:nvSpPr>
        <p:spPr>
          <a:xfrm>
            <a:off x="-12894" y="3086481"/>
            <a:ext cx="1813800" cy="338554"/>
          </a:xfrm>
          <a:prstGeom prst="rect">
            <a:avLst/>
          </a:prstGeom>
          <a:noFill/>
        </p:spPr>
        <p:txBody>
          <a:bodyPr wrap="square" rtlCol="0">
            <a:spAutoFit/>
          </a:bodyPr>
          <a:lstStyle/>
          <a:p>
            <a:pPr algn="ctr"/>
            <a:r>
              <a:rPr lang="ja-JP" altLang="en-US" sz="1600" b="1"/>
              <a:t>テス</a:t>
            </a:r>
            <a:r>
              <a:rPr kumimoji="1" lang="ja-JP" altLang="en-US" sz="1600" b="1"/>
              <a:t>トコード</a:t>
            </a:r>
          </a:p>
        </p:txBody>
      </p:sp>
      <p:sp>
        <p:nvSpPr>
          <p:cNvPr id="50" name="角丸四角形 49">
            <a:extLst>
              <a:ext uri="{FF2B5EF4-FFF2-40B4-BE49-F238E27FC236}">
                <a16:creationId xmlns:a16="http://schemas.microsoft.com/office/drawing/2014/main" id="{FCBA64F1-3B77-3562-2BCF-0462F6D6A852}"/>
              </a:ext>
            </a:extLst>
          </p:cNvPr>
          <p:cNvSpPr/>
          <p:nvPr/>
        </p:nvSpPr>
        <p:spPr>
          <a:xfrm>
            <a:off x="2933700" y="5295900"/>
            <a:ext cx="3276600" cy="685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b="1" spc="110" baseline="0" dirty="0">
                <a:solidFill>
                  <a:schemeClr val="tx1"/>
                </a:solidFill>
                <a:latin typeface="Segoe UI" panose="020B0502040204020203" pitchFamily="34" charset="0"/>
                <a:cs typeface="Segoe UI" panose="020B0502040204020203" pitchFamily="34" charset="0"/>
              </a:rPr>
              <a:t>SBFL</a:t>
            </a:r>
            <a:r>
              <a:rPr kumimoji="1" lang="ja-JP" altLang="en-US" sz="2000" b="1" spc="110" baseline="0">
                <a:solidFill>
                  <a:schemeClr val="tx1"/>
                </a:solidFill>
                <a:latin typeface="Segoe UI" panose="020B0502040204020203" pitchFamily="34" charset="0"/>
                <a:cs typeface="Segoe UI" panose="020B0502040204020203" pitchFamily="34" charset="0"/>
              </a:rPr>
              <a:t>スコアの測定</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52" name="円/楕円 51">
            <a:extLst>
              <a:ext uri="{FF2B5EF4-FFF2-40B4-BE49-F238E27FC236}">
                <a16:creationId xmlns:a16="http://schemas.microsoft.com/office/drawing/2014/main" id="{7F8D7B7E-1B5E-01EE-6055-6D5D71231F32}"/>
              </a:ext>
            </a:extLst>
          </p:cNvPr>
          <p:cNvSpPr/>
          <p:nvPr/>
        </p:nvSpPr>
        <p:spPr>
          <a:xfrm>
            <a:off x="4057950" y="3465304"/>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4" name="円/楕円 53">
            <a:extLst>
              <a:ext uri="{FF2B5EF4-FFF2-40B4-BE49-F238E27FC236}">
                <a16:creationId xmlns:a16="http://schemas.microsoft.com/office/drawing/2014/main" id="{31D73117-B746-9CB4-BE32-BFF8FF17B260}"/>
              </a:ext>
            </a:extLst>
          </p:cNvPr>
          <p:cNvSpPr/>
          <p:nvPr/>
        </p:nvSpPr>
        <p:spPr>
          <a:xfrm>
            <a:off x="4060250" y="2015198"/>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5" name="グラフィックス 4" descr="ドキュメント 枠線">
            <a:extLst>
              <a:ext uri="{FF2B5EF4-FFF2-40B4-BE49-F238E27FC236}">
                <a16:creationId xmlns:a16="http://schemas.microsoft.com/office/drawing/2014/main" id="{3B0E2526-FE14-E825-61D3-A4EE4F1F91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038108"/>
            <a:ext cx="914400" cy="914400"/>
          </a:xfrm>
          <a:prstGeom prst="rect">
            <a:avLst/>
          </a:prstGeom>
        </p:spPr>
      </p:pic>
      <p:sp>
        <p:nvSpPr>
          <p:cNvPr id="10" name="正方形/長方形 9">
            <a:extLst>
              <a:ext uri="{FF2B5EF4-FFF2-40B4-BE49-F238E27FC236}">
                <a16:creationId xmlns:a16="http://schemas.microsoft.com/office/drawing/2014/main" id="{6B131227-5CE4-853C-B11D-50BCB10B6569}"/>
              </a:ext>
            </a:extLst>
          </p:cNvPr>
          <p:cNvSpPr/>
          <p:nvPr/>
        </p:nvSpPr>
        <p:spPr>
          <a:xfrm>
            <a:off x="838200" y="2038108"/>
            <a:ext cx="2997200" cy="914400"/>
          </a:xfrm>
          <a:prstGeom prst="rect">
            <a:avLst/>
          </a:prstGeom>
          <a:solidFill>
            <a:schemeClr val="bg1">
              <a:alpha val="80489"/>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右矢印 10">
            <a:extLst>
              <a:ext uri="{FF2B5EF4-FFF2-40B4-BE49-F238E27FC236}">
                <a16:creationId xmlns:a16="http://schemas.microsoft.com/office/drawing/2014/main" id="{2D215CB7-F726-4B32-C2C6-12A242C43227}"/>
              </a:ext>
            </a:extLst>
          </p:cNvPr>
          <p:cNvSpPr/>
          <p:nvPr/>
        </p:nvSpPr>
        <p:spPr>
          <a:xfrm>
            <a:off x="2479737" y="3533580"/>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pic>
        <p:nvPicPr>
          <p:cNvPr id="12" name="グラフィックス 11" descr="ドキュメント 枠線">
            <a:extLst>
              <a:ext uri="{FF2B5EF4-FFF2-40B4-BE49-F238E27FC236}">
                <a16:creationId xmlns:a16="http://schemas.microsoft.com/office/drawing/2014/main" id="{8AE2F582-1D1D-CA54-2709-2BE68BBB75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5197" y="3487541"/>
            <a:ext cx="914400" cy="914400"/>
          </a:xfrm>
          <a:prstGeom prst="rect">
            <a:avLst/>
          </a:prstGeom>
        </p:spPr>
      </p:pic>
      <p:sp>
        <p:nvSpPr>
          <p:cNvPr id="13" name="正方形/長方形 12">
            <a:extLst>
              <a:ext uri="{FF2B5EF4-FFF2-40B4-BE49-F238E27FC236}">
                <a16:creationId xmlns:a16="http://schemas.microsoft.com/office/drawing/2014/main" id="{B58C00E1-EBDC-22EE-16ED-8A3BF8BB6846}"/>
              </a:ext>
            </a:extLst>
          </p:cNvPr>
          <p:cNvSpPr/>
          <p:nvPr/>
        </p:nvSpPr>
        <p:spPr>
          <a:xfrm flipH="1">
            <a:off x="731063" y="3421076"/>
            <a:ext cx="162943" cy="914400"/>
          </a:xfrm>
          <a:prstGeom prst="rect">
            <a:avLst/>
          </a:prstGeom>
          <a:solidFill>
            <a:schemeClr val="bg1">
              <a:alpha val="80489"/>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8" name="カギ線コネクタ 27">
            <a:extLst>
              <a:ext uri="{FF2B5EF4-FFF2-40B4-BE49-F238E27FC236}">
                <a16:creationId xmlns:a16="http://schemas.microsoft.com/office/drawing/2014/main" id="{54828690-1C87-D30C-EA40-06F6C7F85C8A}"/>
              </a:ext>
            </a:extLst>
          </p:cNvPr>
          <p:cNvCxnSpPr>
            <a:cxnSpLocks/>
            <a:stCxn id="54" idx="6"/>
          </p:cNvCxnSpPr>
          <p:nvPr/>
        </p:nvCxnSpPr>
        <p:spPr>
          <a:xfrm flipH="1">
            <a:off x="4711700" y="2529291"/>
            <a:ext cx="372050" cy="2766609"/>
          </a:xfrm>
          <a:prstGeom prst="bentConnector4">
            <a:avLst>
              <a:gd name="adj1" fmla="val -61443"/>
              <a:gd name="adj2" fmla="val 82243"/>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カギ線コネクタ 29">
            <a:extLst>
              <a:ext uri="{FF2B5EF4-FFF2-40B4-BE49-F238E27FC236}">
                <a16:creationId xmlns:a16="http://schemas.microsoft.com/office/drawing/2014/main" id="{B9BD9733-FC57-5D63-AA3F-F31AB35DF22F}"/>
              </a:ext>
            </a:extLst>
          </p:cNvPr>
          <p:cNvCxnSpPr>
            <a:cxnSpLocks/>
            <a:stCxn id="52" idx="4"/>
            <a:endCxn id="50" idx="0"/>
          </p:cNvCxnSpPr>
          <p:nvPr/>
        </p:nvCxnSpPr>
        <p:spPr>
          <a:xfrm rot="16200000" flipH="1">
            <a:off x="4169645" y="4893544"/>
            <a:ext cx="802411" cy="2300"/>
          </a:xfrm>
          <a:prstGeom prst="bentConnector3">
            <a:avLst>
              <a:gd name="adj1" fmla="val 50000"/>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89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04FDDB-1007-0B75-4D05-75B7F5C0CFF7}"/>
            </a:ext>
          </a:extLst>
        </p:cNvPr>
        <p:cNvGrpSpPr/>
        <p:nvPr/>
      </p:nvGrpSpPr>
      <p:grpSpPr>
        <a:xfrm>
          <a:off x="0" y="0"/>
          <a:ext cx="0" cy="0"/>
          <a:chOff x="0" y="0"/>
          <a:chExt cx="0" cy="0"/>
        </a:xfrm>
      </p:grpSpPr>
      <p:sp>
        <p:nvSpPr>
          <p:cNvPr id="33" name="右矢印 32">
            <a:extLst>
              <a:ext uri="{FF2B5EF4-FFF2-40B4-BE49-F238E27FC236}">
                <a16:creationId xmlns:a16="http://schemas.microsoft.com/office/drawing/2014/main" id="{6F81614E-36E2-C19F-F0BD-B9F65E48E064}"/>
              </a:ext>
            </a:extLst>
          </p:cNvPr>
          <p:cNvSpPr/>
          <p:nvPr/>
        </p:nvSpPr>
        <p:spPr>
          <a:xfrm>
            <a:off x="2479737" y="2104573"/>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C604B00D-39C6-B8EA-2022-FBDD79CCD7B6}"/>
              </a:ext>
            </a:extLst>
          </p:cNvPr>
          <p:cNvSpPr>
            <a:spLocks noGrp="1"/>
          </p:cNvSpPr>
          <p:nvPr>
            <p:ph type="title"/>
          </p:nvPr>
        </p:nvSpPr>
        <p:spPr>
          <a:xfrm>
            <a:off x="396000" y="396001"/>
            <a:ext cx="8352000" cy="540000"/>
          </a:xfrm>
        </p:spPr>
        <p:txBody>
          <a:bodyPr wrap="none" anchor="t">
            <a:normAutofit/>
          </a:bodyPr>
          <a:lstStyle/>
          <a:p>
            <a:r>
              <a:rPr kumimoji="1" lang="ja-JP" altLang="en-US" sz="3000"/>
              <a:t>実験の流れ</a:t>
            </a:r>
          </a:p>
        </p:txBody>
      </p:sp>
      <p:sp>
        <p:nvSpPr>
          <p:cNvPr id="4" name="スライド番号プレースホルダー 3">
            <a:extLst>
              <a:ext uri="{FF2B5EF4-FFF2-40B4-BE49-F238E27FC236}">
                <a16:creationId xmlns:a16="http://schemas.microsoft.com/office/drawing/2014/main" id="{560B418B-F634-97F9-E81A-444B709DE7F7}"/>
              </a:ext>
            </a:extLst>
          </p:cNvPr>
          <p:cNvSpPr>
            <a:spLocks noGrp="1"/>
          </p:cNvSpPr>
          <p:nvPr>
            <p:ph type="sldNum" sz="quarter" idx="12"/>
          </p:nvPr>
        </p:nvSpPr>
        <p:spPr>
          <a:xfrm>
            <a:off x="6690600" y="6498000"/>
            <a:ext cx="2057400" cy="360000"/>
          </a:xfrm>
        </p:spPr>
        <p:txBody>
          <a:bodyPr wrap="none" anchor="ctr">
            <a:normAutofit/>
          </a:bodyPr>
          <a:lstStyle/>
          <a:p>
            <a:pPr>
              <a:lnSpc>
                <a:spcPct val="90000"/>
              </a:lnSpc>
              <a:spcAft>
                <a:spcPts val="600"/>
              </a:spcAft>
            </a:pPr>
            <a:fld id="{B16735D3-C9E7-F649-AF37-A9D08763696D}" type="slidenum">
              <a:rPr lang="ja-JP" altLang="en-US" sz="1700" smtClean="0"/>
              <a:pPr>
                <a:lnSpc>
                  <a:spcPct val="90000"/>
                </a:lnSpc>
                <a:spcAft>
                  <a:spcPts val="600"/>
                </a:spcAft>
              </a:pPr>
              <a:t>43</a:t>
            </a:fld>
            <a:endParaRPr lang="ja-JP" altLang="en-US" sz="1700"/>
          </a:p>
        </p:txBody>
      </p:sp>
      <p:pic>
        <p:nvPicPr>
          <p:cNvPr id="46" name="グラフィックス 45" descr="ドキュメント 枠線">
            <a:extLst>
              <a:ext uri="{FF2B5EF4-FFF2-40B4-BE49-F238E27FC236}">
                <a16:creationId xmlns:a16="http://schemas.microsoft.com/office/drawing/2014/main" id="{6BCD1238-8522-629D-712A-FFBA9ECBD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2038108"/>
            <a:ext cx="914400" cy="914400"/>
          </a:xfrm>
          <a:prstGeom prst="rect">
            <a:avLst/>
          </a:prstGeom>
        </p:spPr>
      </p:pic>
      <p:pic>
        <p:nvPicPr>
          <p:cNvPr id="47" name="グラフィックス 46" descr="ドキュメント 枠線">
            <a:extLst>
              <a:ext uri="{FF2B5EF4-FFF2-40B4-BE49-F238E27FC236}">
                <a16:creationId xmlns:a16="http://schemas.microsoft.com/office/drawing/2014/main" id="{0F491C84-1F47-CE76-C0B5-9EB33F0564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3429000"/>
            <a:ext cx="914400" cy="914400"/>
          </a:xfrm>
          <a:prstGeom prst="rect">
            <a:avLst/>
          </a:prstGeom>
        </p:spPr>
      </p:pic>
      <p:sp>
        <p:nvSpPr>
          <p:cNvPr id="48" name="テキスト ボックス 47">
            <a:extLst>
              <a:ext uri="{FF2B5EF4-FFF2-40B4-BE49-F238E27FC236}">
                <a16:creationId xmlns:a16="http://schemas.microsoft.com/office/drawing/2014/main" id="{477FBFEA-8CF7-3438-8DE0-599ADA25E923}"/>
              </a:ext>
            </a:extLst>
          </p:cNvPr>
          <p:cNvSpPr txBox="1"/>
          <p:nvPr/>
        </p:nvSpPr>
        <p:spPr>
          <a:xfrm>
            <a:off x="172618" y="1676644"/>
            <a:ext cx="1813800" cy="338554"/>
          </a:xfrm>
          <a:prstGeom prst="rect">
            <a:avLst/>
          </a:prstGeom>
          <a:noFill/>
        </p:spPr>
        <p:txBody>
          <a:bodyPr wrap="square" rtlCol="0">
            <a:spAutoFit/>
          </a:bodyPr>
          <a:lstStyle/>
          <a:p>
            <a:pPr algn="ctr"/>
            <a:r>
              <a:rPr kumimoji="1" lang="ja-JP" altLang="en-US" sz="1600" b="1"/>
              <a:t>プロダクトコード</a:t>
            </a:r>
          </a:p>
        </p:txBody>
      </p:sp>
      <p:sp>
        <p:nvSpPr>
          <p:cNvPr id="49" name="テキスト ボックス 48">
            <a:extLst>
              <a:ext uri="{FF2B5EF4-FFF2-40B4-BE49-F238E27FC236}">
                <a16:creationId xmlns:a16="http://schemas.microsoft.com/office/drawing/2014/main" id="{F31AA099-F9EF-7DE5-0570-AF6EA13CC57F}"/>
              </a:ext>
            </a:extLst>
          </p:cNvPr>
          <p:cNvSpPr txBox="1"/>
          <p:nvPr/>
        </p:nvSpPr>
        <p:spPr>
          <a:xfrm>
            <a:off x="-12894" y="3086481"/>
            <a:ext cx="1813800" cy="338554"/>
          </a:xfrm>
          <a:prstGeom prst="rect">
            <a:avLst/>
          </a:prstGeom>
          <a:noFill/>
        </p:spPr>
        <p:txBody>
          <a:bodyPr wrap="square" rtlCol="0">
            <a:spAutoFit/>
          </a:bodyPr>
          <a:lstStyle/>
          <a:p>
            <a:pPr algn="ctr"/>
            <a:r>
              <a:rPr lang="ja-JP" altLang="en-US" sz="1600" b="1"/>
              <a:t>テス</a:t>
            </a:r>
            <a:r>
              <a:rPr kumimoji="1" lang="ja-JP" altLang="en-US" sz="1600" b="1"/>
              <a:t>トコード</a:t>
            </a:r>
          </a:p>
        </p:txBody>
      </p:sp>
      <p:sp>
        <p:nvSpPr>
          <p:cNvPr id="50" name="角丸四角形 49">
            <a:extLst>
              <a:ext uri="{FF2B5EF4-FFF2-40B4-BE49-F238E27FC236}">
                <a16:creationId xmlns:a16="http://schemas.microsoft.com/office/drawing/2014/main" id="{B8B24BBB-B8D4-0C15-F558-C206AB8198CC}"/>
              </a:ext>
            </a:extLst>
          </p:cNvPr>
          <p:cNvSpPr/>
          <p:nvPr/>
        </p:nvSpPr>
        <p:spPr>
          <a:xfrm>
            <a:off x="2933700" y="5295900"/>
            <a:ext cx="3276600" cy="685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b="1" spc="110" baseline="0" dirty="0">
                <a:solidFill>
                  <a:schemeClr val="tx1"/>
                </a:solidFill>
                <a:latin typeface="Segoe UI" panose="020B0502040204020203" pitchFamily="34" charset="0"/>
                <a:cs typeface="Segoe UI" panose="020B0502040204020203" pitchFamily="34" charset="0"/>
              </a:rPr>
              <a:t>SBFL</a:t>
            </a:r>
            <a:r>
              <a:rPr kumimoji="1" lang="ja-JP" altLang="en-US" sz="2000" b="1" spc="110" baseline="0">
                <a:solidFill>
                  <a:schemeClr val="tx1"/>
                </a:solidFill>
                <a:latin typeface="Segoe UI" panose="020B0502040204020203" pitchFamily="34" charset="0"/>
                <a:cs typeface="Segoe UI" panose="020B0502040204020203" pitchFamily="34" charset="0"/>
              </a:rPr>
              <a:t>スコアの測定</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52" name="円/楕円 51">
            <a:extLst>
              <a:ext uri="{FF2B5EF4-FFF2-40B4-BE49-F238E27FC236}">
                <a16:creationId xmlns:a16="http://schemas.microsoft.com/office/drawing/2014/main" id="{E6E50DD4-CBDD-B583-F59F-0BD5B4518677}"/>
              </a:ext>
            </a:extLst>
          </p:cNvPr>
          <p:cNvSpPr/>
          <p:nvPr/>
        </p:nvSpPr>
        <p:spPr>
          <a:xfrm>
            <a:off x="4057950" y="3465304"/>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4" name="円/楕円 53">
            <a:extLst>
              <a:ext uri="{FF2B5EF4-FFF2-40B4-BE49-F238E27FC236}">
                <a16:creationId xmlns:a16="http://schemas.microsoft.com/office/drawing/2014/main" id="{F0A68184-924A-2F21-617B-C1C666001D2F}"/>
              </a:ext>
            </a:extLst>
          </p:cNvPr>
          <p:cNvSpPr/>
          <p:nvPr/>
        </p:nvSpPr>
        <p:spPr>
          <a:xfrm>
            <a:off x="7226494" y="2033282"/>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5" name="グラフィックス 4" descr="ドキュメント 枠線">
            <a:extLst>
              <a:ext uri="{FF2B5EF4-FFF2-40B4-BE49-F238E27FC236}">
                <a16:creationId xmlns:a16="http://schemas.microsoft.com/office/drawing/2014/main" id="{D74C4EBF-2A86-D6DA-434B-FC22E24BB7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038108"/>
            <a:ext cx="914400" cy="914400"/>
          </a:xfrm>
          <a:prstGeom prst="rect">
            <a:avLst/>
          </a:prstGeom>
        </p:spPr>
      </p:pic>
      <p:sp>
        <p:nvSpPr>
          <p:cNvPr id="10" name="正方形/長方形 9">
            <a:extLst>
              <a:ext uri="{FF2B5EF4-FFF2-40B4-BE49-F238E27FC236}">
                <a16:creationId xmlns:a16="http://schemas.microsoft.com/office/drawing/2014/main" id="{F89A32DC-5A20-E71C-41E3-E2A502AABE8D}"/>
              </a:ext>
            </a:extLst>
          </p:cNvPr>
          <p:cNvSpPr/>
          <p:nvPr/>
        </p:nvSpPr>
        <p:spPr>
          <a:xfrm>
            <a:off x="838200" y="2038108"/>
            <a:ext cx="2958056" cy="914400"/>
          </a:xfrm>
          <a:prstGeom prst="rect">
            <a:avLst/>
          </a:prstGeom>
          <a:solidFill>
            <a:schemeClr val="bg1">
              <a:alpha val="80489"/>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右矢印 10">
            <a:extLst>
              <a:ext uri="{FF2B5EF4-FFF2-40B4-BE49-F238E27FC236}">
                <a16:creationId xmlns:a16="http://schemas.microsoft.com/office/drawing/2014/main" id="{8CBBEA87-C578-8370-4F58-7959796577E2}"/>
              </a:ext>
            </a:extLst>
          </p:cNvPr>
          <p:cNvSpPr/>
          <p:nvPr/>
        </p:nvSpPr>
        <p:spPr>
          <a:xfrm>
            <a:off x="2479737" y="3533580"/>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pic>
        <p:nvPicPr>
          <p:cNvPr id="12" name="グラフィックス 11" descr="ドキュメント 枠線">
            <a:extLst>
              <a:ext uri="{FF2B5EF4-FFF2-40B4-BE49-F238E27FC236}">
                <a16:creationId xmlns:a16="http://schemas.microsoft.com/office/drawing/2014/main" id="{E5674EF0-6FDA-4A95-43EB-46EE16BF0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5197" y="3487541"/>
            <a:ext cx="914400" cy="914400"/>
          </a:xfrm>
          <a:prstGeom prst="rect">
            <a:avLst/>
          </a:prstGeom>
        </p:spPr>
      </p:pic>
      <p:sp>
        <p:nvSpPr>
          <p:cNvPr id="13" name="正方形/長方形 12">
            <a:extLst>
              <a:ext uri="{FF2B5EF4-FFF2-40B4-BE49-F238E27FC236}">
                <a16:creationId xmlns:a16="http://schemas.microsoft.com/office/drawing/2014/main" id="{C95F8487-4944-6FE4-A660-7DBCC91D4E60}"/>
              </a:ext>
            </a:extLst>
          </p:cNvPr>
          <p:cNvSpPr/>
          <p:nvPr/>
        </p:nvSpPr>
        <p:spPr>
          <a:xfrm>
            <a:off x="894006" y="3421076"/>
            <a:ext cx="2902250" cy="914400"/>
          </a:xfrm>
          <a:prstGeom prst="rect">
            <a:avLst/>
          </a:prstGeom>
          <a:solidFill>
            <a:schemeClr val="bg1">
              <a:alpha val="80489"/>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30" name="カギ線コネクタ 29">
            <a:extLst>
              <a:ext uri="{FF2B5EF4-FFF2-40B4-BE49-F238E27FC236}">
                <a16:creationId xmlns:a16="http://schemas.microsoft.com/office/drawing/2014/main" id="{BA389BCD-33D5-BBE6-A73B-71133240BD31}"/>
              </a:ext>
            </a:extLst>
          </p:cNvPr>
          <p:cNvCxnSpPr>
            <a:cxnSpLocks/>
            <a:stCxn id="52" idx="4"/>
            <a:endCxn id="50" idx="0"/>
          </p:cNvCxnSpPr>
          <p:nvPr/>
        </p:nvCxnSpPr>
        <p:spPr>
          <a:xfrm rot="16200000" flipH="1">
            <a:off x="4169645" y="4893544"/>
            <a:ext cx="802411" cy="2300"/>
          </a:xfrm>
          <a:prstGeom prst="bentConnector3">
            <a:avLst>
              <a:gd name="adj1" fmla="val 50000"/>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 name="グラフィックス 2" descr="ドキュメント 枠線">
            <a:extLst>
              <a:ext uri="{FF2B5EF4-FFF2-40B4-BE49-F238E27FC236}">
                <a16:creationId xmlns:a16="http://schemas.microsoft.com/office/drawing/2014/main" id="{4459E4AE-CD11-AA6F-FE7B-53B945B75C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1644" y="2038108"/>
            <a:ext cx="914400" cy="914400"/>
          </a:xfrm>
          <a:prstGeom prst="rect">
            <a:avLst/>
          </a:prstGeom>
        </p:spPr>
      </p:pic>
      <p:pic>
        <p:nvPicPr>
          <p:cNvPr id="6" name="グラフィックス 5" descr="ドキュメント 枠線">
            <a:extLst>
              <a:ext uri="{FF2B5EF4-FFF2-40B4-BE49-F238E27FC236}">
                <a16:creationId xmlns:a16="http://schemas.microsoft.com/office/drawing/2014/main" id="{F7CBC5EC-13DF-0670-1258-9AC902FD53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1644" y="3488536"/>
            <a:ext cx="914400" cy="914400"/>
          </a:xfrm>
          <a:prstGeom prst="rect">
            <a:avLst/>
          </a:prstGeom>
        </p:spPr>
      </p:pic>
      <p:sp>
        <p:nvSpPr>
          <p:cNvPr id="7" name="右矢印 6">
            <a:extLst>
              <a:ext uri="{FF2B5EF4-FFF2-40B4-BE49-F238E27FC236}">
                <a16:creationId xmlns:a16="http://schemas.microsoft.com/office/drawing/2014/main" id="{250616BA-CD8D-85BC-55C6-7A565D6A5F63}"/>
              </a:ext>
            </a:extLst>
          </p:cNvPr>
          <p:cNvSpPr/>
          <p:nvPr/>
        </p:nvSpPr>
        <p:spPr>
          <a:xfrm>
            <a:off x="5594156" y="2125496"/>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8" name="右矢印 7">
            <a:extLst>
              <a:ext uri="{FF2B5EF4-FFF2-40B4-BE49-F238E27FC236}">
                <a16:creationId xmlns:a16="http://schemas.microsoft.com/office/drawing/2014/main" id="{9823E74B-5C61-62F2-FAD5-C410E47BFA7F}"/>
              </a:ext>
            </a:extLst>
          </p:cNvPr>
          <p:cNvSpPr/>
          <p:nvPr/>
        </p:nvSpPr>
        <p:spPr>
          <a:xfrm>
            <a:off x="5594156" y="3561930"/>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5" name="直線矢印コネクタ 14">
            <a:extLst>
              <a:ext uri="{FF2B5EF4-FFF2-40B4-BE49-F238E27FC236}">
                <a16:creationId xmlns:a16="http://schemas.microsoft.com/office/drawing/2014/main" id="{74B2AA57-F450-7E6C-77C8-95B9EA0DAF85}"/>
              </a:ext>
            </a:extLst>
          </p:cNvPr>
          <p:cNvCxnSpPr>
            <a:stCxn id="54" idx="3"/>
            <a:endCxn id="50" idx="0"/>
          </p:cNvCxnSpPr>
          <p:nvPr/>
        </p:nvCxnSpPr>
        <p:spPr>
          <a:xfrm flipH="1">
            <a:off x="4572000" y="2910893"/>
            <a:ext cx="2804382" cy="2385007"/>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877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70B0B1-F60F-AEC6-98E7-89A30E9FDA71}"/>
            </a:ext>
          </a:extLst>
        </p:cNvPr>
        <p:cNvGrpSpPr/>
        <p:nvPr/>
      </p:nvGrpSpPr>
      <p:grpSpPr>
        <a:xfrm>
          <a:off x="0" y="0"/>
          <a:ext cx="0" cy="0"/>
          <a:chOff x="0" y="0"/>
          <a:chExt cx="0" cy="0"/>
        </a:xfrm>
      </p:grpSpPr>
      <p:sp>
        <p:nvSpPr>
          <p:cNvPr id="7" name="右矢印 6">
            <a:extLst>
              <a:ext uri="{FF2B5EF4-FFF2-40B4-BE49-F238E27FC236}">
                <a16:creationId xmlns:a16="http://schemas.microsoft.com/office/drawing/2014/main" id="{8DB35D25-6AAA-1731-A82D-07CF7F85AC69}"/>
              </a:ext>
            </a:extLst>
          </p:cNvPr>
          <p:cNvSpPr/>
          <p:nvPr/>
        </p:nvSpPr>
        <p:spPr>
          <a:xfrm>
            <a:off x="5594156" y="2125496"/>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33" name="右矢印 32">
            <a:extLst>
              <a:ext uri="{FF2B5EF4-FFF2-40B4-BE49-F238E27FC236}">
                <a16:creationId xmlns:a16="http://schemas.microsoft.com/office/drawing/2014/main" id="{44E5B3FA-B1F4-1155-AA6C-F8C7E980B7CF}"/>
              </a:ext>
            </a:extLst>
          </p:cNvPr>
          <p:cNvSpPr/>
          <p:nvPr/>
        </p:nvSpPr>
        <p:spPr>
          <a:xfrm>
            <a:off x="2479737" y="2104573"/>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D4D8A014-3CB7-EE5C-B3A2-36904CA7C08B}"/>
              </a:ext>
            </a:extLst>
          </p:cNvPr>
          <p:cNvSpPr>
            <a:spLocks noGrp="1"/>
          </p:cNvSpPr>
          <p:nvPr>
            <p:ph type="title"/>
          </p:nvPr>
        </p:nvSpPr>
        <p:spPr>
          <a:xfrm>
            <a:off x="396000" y="396001"/>
            <a:ext cx="8352000" cy="540000"/>
          </a:xfrm>
        </p:spPr>
        <p:txBody>
          <a:bodyPr wrap="none" anchor="t">
            <a:normAutofit/>
          </a:bodyPr>
          <a:lstStyle/>
          <a:p>
            <a:r>
              <a:rPr kumimoji="1" lang="ja-JP" altLang="en-US" sz="3000"/>
              <a:t>実験の流れ</a:t>
            </a:r>
          </a:p>
        </p:txBody>
      </p:sp>
      <p:sp>
        <p:nvSpPr>
          <p:cNvPr id="4" name="スライド番号プレースホルダー 3">
            <a:extLst>
              <a:ext uri="{FF2B5EF4-FFF2-40B4-BE49-F238E27FC236}">
                <a16:creationId xmlns:a16="http://schemas.microsoft.com/office/drawing/2014/main" id="{700E72B9-1D4A-0CE5-2C67-FB9AC06D1A85}"/>
              </a:ext>
            </a:extLst>
          </p:cNvPr>
          <p:cNvSpPr>
            <a:spLocks noGrp="1"/>
          </p:cNvSpPr>
          <p:nvPr>
            <p:ph type="sldNum" sz="quarter" idx="12"/>
          </p:nvPr>
        </p:nvSpPr>
        <p:spPr>
          <a:xfrm>
            <a:off x="6690600" y="6498000"/>
            <a:ext cx="2057400" cy="360000"/>
          </a:xfrm>
        </p:spPr>
        <p:txBody>
          <a:bodyPr wrap="none" anchor="ctr">
            <a:normAutofit/>
          </a:bodyPr>
          <a:lstStyle/>
          <a:p>
            <a:pPr>
              <a:lnSpc>
                <a:spcPct val="90000"/>
              </a:lnSpc>
              <a:spcAft>
                <a:spcPts val="600"/>
              </a:spcAft>
            </a:pPr>
            <a:fld id="{B16735D3-C9E7-F649-AF37-A9D08763696D}" type="slidenum">
              <a:rPr lang="ja-JP" altLang="en-US" sz="1700" smtClean="0"/>
              <a:pPr>
                <a:lnSpc>
                  <a:spcPct val="90000"/>
                </a:lnSpc>
                <a:spcAft>
                  <a:spcPts val="600"/>
                </a:spcAft>
              </a:pPr>
              <a:t>44</a:t>
            </a:fld>
            <a:endParaRPr lang="ja-JP" altLang="en-US" sz="1700"/>
          </a:p>
        </p:txBody>
      </p:sp>
      <p:pic>
        <p:nvPicPr>
          <p:cNvPr id="46" name="グラフィックス 45" descr="ドキュメント 枠線">
            <a:extLst>
              <a:ext uri="{FF2B5EF4-FFF2-40B4-BE49-F238E27FC236}">
                <a16:creationId xmlns:a16="http://schemas.microsoft.com/office/drawing/2014/main" id="{5965D9A7-0BF2-4F83-8DD2-3D50DF2D5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2038108"/>
            <a:ext cx="914400" cy="914400"/>
          </a:xfrm>
          <a:prstGeom prst="rect">
            <a:avLst/>
          </a:prstGeom>
        </p:spPr>
      </p:pic>
      <p:pic>
        <p:nvPicPr>
          <p:cNvPr id="47" name="グラフィックス 46" descr="ドキュメント 枠線">
            <a:extLst>
              <a:ext uri="{FF2B5EF4-FFF2-40B4-BE49-F238E27FC236}">
                <a16:creationId xmlns:a16="http://schemas.microsoft.com/office/drawing/2014/main" id="{7BA2B710-336E-74BF-FE60-5998030AA3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200" y="3429000"/>
            <a:ext cx="914400" cy="914400"/>
          </a:xfrm>
          <a:prstGeom prst="rect">
            <a:avLst/>
          </a:prstGeom>
        </p:spPr>
      </p:pic>
      <p:sp>
        <p:nvSpPr>
          <p:cNvPr id="48" name="テキスト ボックス 47">
            <a:extLst>
              <a:ext uri="{FF2B5EF4-FFF2-40B4-BE49-F238E27FC236}">
                <a16:creationId xmlns:a16="http://schemas.microsoft.com/office/drawing/2014/main" id="{5109E341-9796-84B6-7A59-28607F9A35D8}"/>
              </a:ext>
            </a:extLst>
          </p:cNvPr>
          <p:cNvSpPr txBox="1"/>
          <p:nvPr/>
        </p:nvSpPr>
        <p:spPr>
          <a:xfrm>
            <a:off x="172618" y="1676644"/>
            <a:ext cx="1813800" cy="338554"/>
          </a:xfrm>
          <a:prstGeom prst="rect">
            <a:avLst/>
          </a:prstGeom>
          <a:noFill/>
        </p:spPr>
        <p:txBody>
          <a:bodyPr wrap="square" rtlCol="0">
            <a:spAutoFit/>
          </a:bodyPr>
          <a:lstStyle/>
          <a:p>
            <a:pPr algn="ctr"/>
            <a:r>
              <a:rPr kumimoji="1" lang="ja-JP" altLang="en-US" sz="1600" b="1"/>
              <a:t>プロダクトコード</a:t>
            </a:r>
          </a:p>
        </p:txBody>
      </p:sp>
      <p:sp>
        <p:nvSpPr>
          <p:cNvPr id="49" name="テキスト ボックス 48">
            <a:extLst>
              <a:ext uri="{FF2B5EF4-FFF2-40B4-BE49-F238E27FC236}">
                <a16:creationId xmlns:a16="http://schemas.microsoft.com/office/drawing/2014/main" id="{90582E0F-4B8B-35A9-F9C5-C727F7E6741F}"/>
              </a:ext>
            </a:extLst>
          </p:cNvPr>
          <p:cNvSpPr txBox="1"/>
          <p:nvPr/>
        </p:nvSpPr>
        <p:spPr>
          <a:xfrm>
            <a:off x="-12894" y="3086481"/>
            <a:ext cx="1813800" cy="338554"/>
          </a:xfrm>
          <a:prstGeom prst="rect">
            <a:avLst/>
          </a:prstGeom>
          <a:noFill/>
        </p:spPr>
        <p:txBody>
          <a:bodyPr wrap="square" rtlCol="0">
            <a:spAutoFit/>
          </a:bodyPr>
          <a:lstStyle/>
          <a:p>
            <a:pPr algn="ctr"/>
            <a:r>
              <a:rPr lang="ja-JP" altLang="en-US" sz="1600" b="1"/>
              <a:t>テス</a:t>
            </a:r>
            <a:r>
              <a:rPr kumimoji="1" lang="ja-JP" altLang="en-US" sz="1600" b="1"/>
              <a:t>トコード</a:t>
            </a:r>
          </a:p>
        </p:txBody>
      </p:sp>
      <p:sp>
        <p:nvSpPr>
          <p:cNvPr id="50" name="角丸四角形 49">
            <a:extLst>
              <a:ext uri="{FF2B5EF4-FFF2-40B4-BE49-F238E27FC236}">
                <a16:creationId xmlns:a16="http://schemas.microsoft.com/office/drawing/2014/main" id="{CDEE9D38-9C0C-E6E5-5DD5-3CCCEC9E5182}"/>
              </a:ext>
            </a:extLst>
          </p:cNvPr>
          <p:cNvSpPr/>
          <p:nvPr/>
        </p:nvSpPr>
        <p:spPr>
          <a:xfrm>
            <a:off x="2933700" y="5295900"/>
            <a:ext cx="3276600" cy="685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b="1" spc="110" baseline="0" dirty="0">
                <a:solidFill>
                  <a:schemeClr val="tx1"/>
                </a:solidFill>
                <a:latin typeface="Segoe UI" panose="020B0502040204020203" pitchFamily="34" charset="0"/>
                <a:cs typeface="Segoe UI" panose="020B0502040204020203" pitchFamily="34" charset="0"/>
              </a:rPr>
              <a:t>SBFL</a:t>
            </a:r>
            <a:r>
              <a:rPr kumimoji="1" lang="ja-JP" altLang="en-US" sz="2000" b="1" spc="110" baseline="0">
                <a:solidFill>
                  <a:schemeClr val="tx1"/>
                </a:solidFill>
                <a:latin typeface="Segoe UI" panose="020B0502040204020203" pitchFamily="34" charset="0"/>
                <a:cs typeface="Segoe UI" panose="020B0502040204020203" pitchFamily="34" charset="0"/>
              </a:rPr>
              <a:t>スコアの測定</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52" name="円/楕円 51">
            <a:extLst>
              <a:ext uri="{FF2B5EF4-FFF2-40B4-BE49-F238E27FC236}">
                <a16:creationId xmlns:a16="http://schemas.microsoft.com/office/drawing/2014/main" id="{707D2EFA-8264-8A29-67E9-FF7892E6266A}"/>
              </a:ext>
            </a:extLst>
          </p:cNvPr>
          <p:cNvSpPr/>
          <p:nvPr/>
        </p:nvSpPr>
        <p:spPr>
          <a:xfrm>
            <a:off x="7226494" y="3421076"/>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4" name="円/楕円 53">
            <a:extLst>
              <a:ext uri="{FF2B5EF4-FFF2-40B4-BE49-F238E27FC236}">
                <a16:creationId xmlns:a16="http://schemas.microsoft.com/office/drawing/2014/main" id="{483B8DA9-F5F8-598D-345C-BDFEFAFF4FDC}"/>
              </a:ext>
            </a:extLst>
          </p:cNvPr>
          <p:cNvSpPr/>
          <p:nvPr/>
        </p:nvSpPr>
        <p:spPr>
          <a:xfrm>
            <a:off x="7226494" y="2033282"/>
            <a:ext cx="1023500" cy="1028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5" name="グラフィックス 4" descr="ドキュメント 枠線">
            <a:extLst>
              <a:ext uri="{FF2B5EF4-FFF2-40B4-BE49-F238E27FC236}">
                <a16:creationId xmlns:a16="http://schemas.microsoft.com/office/drawing/2014/main" id="{8495BCD7-27AD-0F09-83D4-DE5192AA5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2038108"/>
            <a:ext cx="914400" cy="914400"/>
          </a:xfrm>
          <a:prstGeom prst="rect">
            <a:avLst/>
          </a:prstGeom>
        </p:spPr>
      </p:pic>
      <p:sp>
        <p:nvSpPr>
          <p:cNvPr id="10" name="正方形/長方形 9">
            <a:extLst>
              <a:ext uri="{FF2B5EF4-FFF2-40B4-BE49-F238E27FC236}">
                <a16:creationId xmlns:a16="http://schemas.microsoft.com/office/drawing/2014/main" id="{51CEE6C3-DBC7-CE64-14B5-42652CE861AB}"/>
              </a:ext>
            </a:extLst>
          </p:cNvPr>
          <p:cNvSpPr/>
          <p:nvPr/>
        </p:nvSpPr>
        <p:spPr>
          <a:xfrm>
            <a:off x="838200" y="2038108"/>
            <a:ext cx="6096000" cy="914400"/>
          </a:xfrm>
          <a:prstGeom prst="rect">
            <a:avLst/>
          </a:prstGeom>
          <a:solidFill>
            <a:schemeClr val="bg1">
              <a:alpha val="80489"/>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右矢印 10">
            <a:extLst>
              <a:ext uri="{FF2B5EF4-FFF2-40B4-BE49-F238E27FC236}">
                <a16:creationId xmlns:a16="http://schemas.microsoft.com/office/drawing/2014/main" id="{F6A4E510-29AD-2287-7F2D-7E9EC21BB211}"/>
              </a:ext>
            </a:extLst>
          </p:cNvPr>
          <p:cNvSpPr/>
          <p:nvPr/>
        </p:nvSpPr>
        <p:spPr>
          <a:xfrm>
            <a:off x="2479737" y="3533580"/>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pic>
        <p:nvPicPr>
          <p:cNvPr id="12" name="グラフィックス 11" descr="ドキュメント 枠線">
            <a:extLst>
              <a:ext uri="{FF2B5EF4-FFF2-40B4-BE49-F238E27FC236}">
                <a16:creationId xmlns:a16="http://schemas.microsoft.com/office/drawing/2014/main" id="{BC4B88DA-8790-D94F-18B8-BAFDCC6C3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5197" y="3487541"/>
            <a:ext cx="914400" cy="914400"/>
          </a:xfrm>
          <a:prstGeom prst="rect">
            <a:avLst/>
          </a:prstGeom>
        </p:spPr>
      </p:pic>
      <p:sp>
        <p:nvSpPr>
          <p:cNvPr id="13" name="正方形/長方形 12">
            <a:extLst>
              <a:ext uri="{FF2B5EF4-FFF2-40B4-BE49-F238E27FC236}">
                <a16:creationId xmlns:a16="http://schemas.microsoft.com/office/drawing/2014/main" id="{4838D39C-9A94-A9A5-F1F5-5038C7C14FB1}"/>
              </a:ext>
            </a:extLst>
          </p:cNvPr>
          <p:cNvSpPr/>
          <p:nvPr/>
        </p:nvSpPr>
        <p:spPr>
          <a:xfrm>
            <a:off x="894006" y="3421076"/>
            <a:ext cx="4135194" cy="914400"/>
          </a:xfrm>
          <a:prstGeom prst="rect">
            <a:avLst/>
          </a:prstGeom>
          <a:solidFill>
            <a:schemeClr val="bg1">
              <a:alpha val="80489"/>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3" name="グラフィックス 2" descr="ドキュメント 枠線">
            <a:extLst>
              <a:ext uri="{FF2B5EF4-FFF2-40B4-BE49-F238E27FC236}">
                <a16:creationId xmlns:a16="http://schemas.microsoft.com/office/drawing/2014/main" id="{80E284E2-090F-BBD5-9E4F-D7849995F5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1644" y="2038108"/>
            <a:ext cx="914400" cy="914400"/>
          </a:xfrm>
          <a:prstGeom prst="rect">
            <a:avLst/>
          </a:prstGeom>
        </p:spPr>
      </p:pic>
      <p:pic>
        <p:nvPicPr>
          <p:cNvPr id="6" name="グラフィックス 5" descr="ドキュメント 枠線">
            <a:extLst>
              <a:ext uri="{FF2B5EF4-FFF2-40B4-BE49-F238E27FC236}">
                <a16:creationId xmlns:a16="http://schemas.microsoft.com/office/drawing/2014/main" id="{C908E3E6-4159-972B-392A-F5030A4F9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1644" y="3488536"/>
            <a:ext cx="914400" cy="914400"/>
          </a:xfrm>
          <a:prstGeom prst="rect">
            <a:avLst/>
          </a:prstGeom>
        </p:spPr>
      </p:pic>
      <p:sp>
        <p:nvSpPr>
          <p:cNvPr id="8" name="右矢印 7">
            <a:extLst>
              <a:ext uri="{FF2B5EF4-FFF2-40B4-BE49-F238E27FC236}">
                <a16:creationId xmlns:a16="http://schemas.microsoft.com/office/drawing/2014/main" id="{151A175C-7CA5-034B-A918-C57EFA43D78D}"/>
              </a:ext>
            </a:extLst>
          </p:cNvPr>
          <p:cNvSpPr/>
          <p:nvPr/>
        </p:nvSpPr>
        <p:spPr>
          <a:xfrm>
            <a:off x="5594156" y="3561930"/>
            <a:ext cx="1232288" cy="781470"/>
          </a:xfrm>
          <a:prstGeom prst="rightArrow">
            <a:avLst>
              <a:gd name="adj1" fmla="val 50000"/>
              <a:gd name="adj2" fmla="val 3756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変更</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cxnSp>
        <p:nvCxnSpPr>
          <p:cNvPr id="15" name="直線矢印コネクタ 14">
            <a:extLst>
              <a:ext uri="{FF2B5EF4-FFF2-40B4-BE49-F238E27FC236}">
                <a16:creationId xmlns:a16="http://schemas.microsoft.com/office/drawing/2014/main" id="{C41DE974-B3EA-C963-E72F-7EECA53BB7C4}"/>
              </a:ext>
            </a:extLst>
          </p:cNvPr>
          <p:cNvCxnSpPr>
            <a:stCxn id="54" idx="3"/>
            <a:endCxn id="50" idx="0"/>
          </p:cNvCxnSpPr>
          <p:nvPr/>
        </p:nvCxnSpPr>
        <p:spPr>
          <a:xfrm flipH="1">
            <a:off x="4572000" y="2910893"/>
            <a:ext cx="2804382" cy="2385007"/>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C738206-0E78-6A08-21E1-D8837726EE69}"/>
              </a:ext>
            </a:extLst>
          </p:cNvPr>
          <p:cNvCxnSpPr>
            <a:cxnSpLocks/>
            <a:stCxn id="52" idx="3"/>
          </p:cNvCxnSpPr>
          <p:nvPr/>
        </p:nvCxnSpPr>
        <p:spPr>
          <a:xfrm flipH="1">
            <a:off x="4717094" y="4298687"/>
            <a:ext cx="2659288" cy="967858"/>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931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D8A2F-4D85-25BD-95CB-758D6D76CC06}"/>
              </a:ext>
            </a:extLst>
          </p:cNvPr>
          <p:cNvSpPr>
            <a:spLocks noGrp="1"/>
          </p:cNvSpPr>
          <p:nvPr>
            <p:ph type="title"/>
          </p:nvPr>
        </p:nvSpPr>
        <p:spPr/>
        <p:txBody>
          <a:bodyPr/>
          <a:lstStyle/>
          <a:p>
            <a:r>
              <a:rPr kumimoji="1" lang="ja-JP" altLang="en-US"/>
              <a:t>計測する上での問題点</a:t>
            </a:r>
          </a:p>
        </p:txBody>
      </p:sp>
      <p:sp>
        <p:nvSpPr>
          <p:cNvPr id="3" name="コンテンツ プレースホルダー 2">
            <a:extLst>
              <a:ext uri="{FF2B5EF4-FFF2-40B4-BE49-F238E27FC236}">
                <a16:creationId xmlns:a16="http://schemas.microsoft.com/office/drawing/2014/main" id="{F47AF323-81E4-46E9-0524-5B39907EB7DB}"/>
              </a:ext>
            </a:extLst>
          </p:cNvPr>
          <p:cNvSpPr>
            <a:spLocks noGrp="1"/>
          </p:cNvSpPr>
          <p:nvPr>
            <p:ph idx="1"/>
          </p:nvPr>
        </p:nvSpPr>
        <p:spPr/>
        <p:txBody>
          <a:bodyPr/>
          <a:lstStyle/>
          <a:p>
            <a:r>
              <a:rPr lang="en-US" altLang="ja-JP" sz="2400" dirty="0"/>
              <a:t>SBFL</a:t>
            </a:r>
            <a:r>
              <a:rPr lang="ja-JP" altLang="en-US" sz="2400"/>
              <a:t>スコア測定ツールが</a:t>
            </a:r>
            <a:r>
              <a:rPr lang="en-US" altLang="ja-JP" sz="2400" dirty="0"/>
              <a:t>JUnit4</a:t>
            </a:r>
            <a:r>
              <a:rPr lang="ja-JP" altLang="en-US" sz="2400"/>
              <a:t>用なのに対し</a:t>
            </a:r>
            <a:r>
              <a:rPr lang="en-US" altLang="ja-JP" sz="2400" dirty="0"/>
              <a:t>,</a:t>
            </a:r>
          </a:p>
          <a:p>
            <a:r>
              <a:rPr lang="ja-JP" altLang="en-US" sz="2400"/>
              <a:t>近年のテストコードは</a:t>
            </a:r>
            <a:endParaRPr lang="en-US" altLang="ja-JP" sz="2400" dirty="0"/>
          </a:p>
          <a:p>
            <a:r>
              <a:rPr lang="en-US" altLang="ja-JP" sz="2400" dirty="0"/>
              <a:t>JUnit5</a:t>
            </a:r>
            <a:r>
              <a:rPr lang="ja-JP" altLang="en-US" sz="2400"/>
              <a:t>用に書かれていることがほとんど</a:t>
            </a:r>
            <a:endParaRPr lang="en-US" altLang="ja-JP" sz="2400" dirty="0"/>
          </a:p>
          <a:p>
            <a:endParaRPr lang="en-US" altLang="ja-JP" sz="2400" dirty="0"/>
          </a:p>
          <a:p>
            <a:r>
              <a:rPr lang="ja-JP" altLang="en-US" sz="2400"/>
              <a:t>→</a:t>
            </a:r>
            <a:r>
              <a:rPr lang="en-US" altLang="ja-JP" sz="2400" dirty="0"/>
              <a:t> JUnit4</a:t>
            </a:r>
            <a:r>
              <a:rPr lang="ja-JP" altLang="en-US" sz="2400"/>
              <a:t>用に書かれている過去のファイルのみ対象にする</a:t>
            </a:r>
            <a:endParaRPr lang="en-US" altLang="ja-JP" sz="2400" dirty="0"/>
          </a:p>
          <a:p>
            <a:r>
              <a:rPr lang="ja-JP" altLang="en-US" sz="2400"/>
              <a:t>　</a:t>
            </a:r>
            <a:r>
              <a:rPr lang="en-US" altLang="ja-JP" sz="2400" dirty="0"/>
              <a:t>(JUnit5</a:t>
            </a:r>
            <a:r>
              <a:rPr lang="ja-JP" altLang="en-US" sz="2400"/>
              <a:t>用のファイルも</a:t>
            </a:r>
            <a:r>
              <a:rPr lang="en-US" altLang="ja-JP" sz="2400" dirty="0"/>
              <a:t>,</a:t>
            </a:r>
          </a:p>
          <a:p>
            <a:r>
              <a:rPr lang="ja-JP" altLang="en-US" sz="2400"/>
              <a:t>　可能なら</a:t>
            </a:r>
            <a:r>
              <a:rPr lang="en-US" altLang="ja-JP" sz="2400" dirty="0"/>
              <a:t>JUnit4</a:t>
            </a:r>
            <a:r>
              <a:rPr lang="ja-JP" altLang="en-US" sz="2400"/>
              <a:t>で動作するように書き換え</a:t>
            </a:r>
            <a:r>
              <a:rPr lang="en-US" altLang="ja-JP" sz="2400" dirty="0"/>
              <a:t>)</a:t>
            </a:r>
          </a:p>
          <a:p>
            <a:r>
              <a:rPr lang="ja-JP" altLang="en-US" sz="2400"/>
              <a:t>　</a:t>
            </a:r>
            <a:endParaRPr lang="en-US" altLang="ja-JP" sz="2400" dirty="0"/>
          </a:p>
          <a:p>
            <a:endParaRPr lang="en-US" altLang="ja-JP" sz="2400" dirty="0"/>
          </a:p>
          <a:p>
            <a:endParaRPr lang="en-US" altLang="ja-JP" sz="2400" dirty="0"/>
          </a:p>
        </p:txBody>
      </p:sp>
      <p:sp>
        <p:nvSpPr>
          <p:cNvPr id="4" name="スライド番号プレースホルダー 3">
            <a:extLst>
              <a:ext uri="{FF2B5EF4-FFF2-40B4-BE49-F238E27FC236}">
                <a16:creationId xmlns:a16="http://schemas.microsoft.com/office/drawing/2014/main" id="{78D0F18F-E07D-5E7E-DAEA-64C059B867C8}"/>
              </a:ext>
            </a:extLst>
          </p:cNvPr>
          <p:cNvSpPr>
            <a:spLocks noGrp="1"/>
          </p:cNvSpPr>
          <p:nvPr>
            <p:ph type="sldNum" sz="quarter" idx="12"/>
          </p:nvPr>
        </p:nvSpPr>
        <p:spPr/>
        <p:txBody>
          <a:bodyPr/>
          <a:lstStyle/>
          <a:p>
            <a:fld id="{B16735D3-C9E7-F649-AF37-A9D08763696D}" type="slidenum">
              <a:rPr lang="ja-JP" altLang="en-US" smtClean="0"/>
              <a:pPr/>
              <a:t>45</a:t>
            </a:fld>
            <a:endParaRPr lang="ja-JP" altLang="en-US"/>
          </a:p>
        </p:txBody>
      </p:sp>
    </p:spTree>
    <p:extLst>
      <p:ext uri="{BB962C8B-B14F-4D97-AF65-F5344CB8AC3E}">
        <p14:creationId xmlns:p14="http://schemas.microsoft.com/office/powerpoint/2010/main" val="874855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01B0B4-549F-1731-4214-4FAB6500D0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F79AF7-9D6C-5C98-6EE8-20528B844764}"/>
              </a:ext>
            </a:extLst>
          </p:cNvPr>
          <p:cNvSpPr>
            <a:spLocks noGrp="1"/>
          </p:cNvSpPr>
          <p:nvPr>
            <p:ph type="title"/>
          </p:nvPr>
        </p:nvSpPr>
        <p:spPr/>
        <p:txBody>
          <a:bodyPr/>
          <a:lstStyle/>
          <a:p>
            <a:r>
              <a:rPr lang="ja-JP" altLang="en-US"/>
              <a:t>実験</a:t>
            </a:r>
            <a:r>
              <a:rPr kumimoji="1" lang="ja-JP" altLang="en-US"/>
              <a:t>結果</a:t>
            </a:r>
          </a:p>
        </p:txBody>
      </p:sp>
      <p:sp>
        <p:nvSpPr>
          <p:cNvPr id="3" name="コンテンツ プレースホルダー 2">
            <a:extLst>
              <a:ext uri="{FF2B5EF4-FFF2-40B4-BE49-F238E27FC236}">
                <a16:creationId xmlns:a16="http://schemas.microsoft.com/office/drawing/2014/main" id="{87CD6DE7-A2A3-E839-5D7C-1219F526DA88}"/>
              </a:ext>
            </a:extLst>
          </p:cNvPr>
          <p:cNvSpPr>
            <a:spLocks noGrp="1"/>
          </p:cNvSpPr>
          <p:nvPr>
            <p:ph idx="1"/>
          </p:nvPr>
        </p:nvSpPr>
        <p:spPr/>
        <p:txBody>
          <a:bodyPr/>
          <a:lstStyle/>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a:p>
            <a:pPr>
              <a:buNone/>
            </a:pPr>
            <a:endParaRPr lang="en-US" altLang="ja-JP" sz="2400" dirty="0"/>
          </a:p>
        </p:txBody>
      </p:sp>
      <p:sp>
        <p:nvSpPr>
          <p:cNvPr id="4" name="スライド番号プレースホルダー 3">
            <a:extLst>
              <a:ext uri="{FF2B5EF4-FFF2-40B4-BE49-F238E27FC236}">
                <a16:creationId xmlns:a16="http://schemas.microsoft.com/office/drawing/2014/main" id="{B1BA24D5-7148-8E7F-9D45-90C8678DB3E8}"/>
              </a:ext>
            </a:extLst>
          </p:cNvPr>
          <p:cNvSpPr>
            <a:spLocks noGrp="1"/>
          </p:cNvSpPr>
          <p:nvPr>
            <p:ph type="sldNum" sz="quarter" idx="12"/>
          </p:nvPr>
        </p:nvSpPr>
        <p:spPr/>
        <p:txBody>
          <a:bodyPr/>
          <a:lstStyle/>
          <a:p>
            <a:fld id="{B16735D3-C9E7-F649-AF37-A9D08763696D}" type="slidenum">
              <a:rPr lang="ja-JP" altLang="en-US" smtClean="0"/>
              <a:pPr/>
              <a:t>46</a:t>
            </a:fld>
            <a:endParaRPr lang="ja-JP" altLang="en-US"/>
          </a:p>
        </p:txBody>
      </p:sp>
      <p:pic>
        <p:nvPicPr>
          <p:cNvPr id="7" name="図 6" descr="グラフ, ヒストグラム&#10;&#10;自動的に生成された説明">
            <a:extLst>
              <a:ext uri="{FF2B5EF4-FFF2-40B4-BE49-F238E27FC236}">
                <a16:creationId xmlns:a16="http://schemas.microsoft.com/office/drawing/2014/main" id="{E9807775-B5B9-6831-94DC-F457E0B577F6}"/>
              </a:ext>
            </a:extLst>
          </p:cNvPr>
          <p:cNvPicPr>
            <a:picLocks noChangeAspect="1"/>
          </p:cNvPicPr>
          <p:nvPr/>
        </p:nvPicPr>
        <p:blipFill>
          <a:blip r:embed="rId3"/>
          <a:srcRect l="-92" t="8777"/>
          <a:stretch/>
        </p:blipFill>
        <p:spPr>
          <a:xfrm>
            <a:off x="392377" y="2786303"/>
            <a:ext cx="4120984" cy="2575832"/>
          </a:xfrm>
          <a:prstGeom prst="rect">
            <a:avLst/>
          </a:prstGeom>
        </p:spPr>
      </p:pic>
      <p:pic>
        <p:nvPicPr>
          <p:cNvPr id="9" name="図 8" descr="グラフ, ヒストグラム&#10;&#10;自動的に生成された説明">
            <a:extLst>
              <a:ext uri="{FF2B5EF4-FFF2-40B4-BE49-F238E27FC236}">
                <a16:creationId xmlns:a16="http://schemas.microsoft.com/office/drawing/2014/main" id="{23363A16-48AF-D9C3-02F5-C2AEC802A85C}"/>
              </a:ext>
            </a:extLst>
          </p:cNvPr>
          <p:cNvPicPr>
            <a:picLocks noChangeAspect="1"/>
          </p:cNvPicPr>
          <p:nvPr/>
        </p:nvPicPr>
        <p:blipFill>
          <a:blip r:embed="rId4"/>
          <a:srcRect t="8676"/>
          <a:stretch/>
        </p:blipFill>
        <p:spPr>
          <a:xfrm>
            <a:off x="4630641" y="2783202"/>
            <a:ext cx="4117360" cy="2575833"/>
          </a:xfrm>
          <a:prstGeom prst="rect">
            <a:avLst/>
          </a:prstGeom>
        </p:spPr>
      </p:pic>
      <p:sp>
        <p:nvSpPr>
          <p:cNvPr id="10" name="テキスト ボックス 9">
            <a:extLst>
              <a:ext uri="{FF2B5EF4-FFF2-40B4-BE49-F238E27FC236}">
                <a16:creationId xmlns:a16="http://schemas.microsoft.com/office/drawing/2014/main" id="{CA28424D-29EF-5641-8561-9A648F290621}"/>
              </a:ext>
            </a:extLst>
          </p:cNvPr>
          <p:cNvSpPr txBox="1"/>
          <p:nvPr/>
        </p:nvSpPr>
        <p:spPr>
          <a:xfrm>
            <a:off x="392377" y="5611453"/>
            <a:ext cx="7916245" cy="830997"/>
          </a:xfrm>
          <a:prstGeom prst="rect">
            <a:avLst/>
          </a:prstGeom>
          <a:noFill/>
        </p:spPr>
        <p:txBody>
          <a:bodyPr wrap="square" rtlCol="0">
            <a:spAutoFit/>
          </a:bodyPr>
          <a:lstStyle/>
          <a:p>
            <a:r>
              <a:rPr kumimoji="1" lang="ja-JP" altLang="en-US" sz="2400"/>
              <a:t>テストの変更の方が</a:t>
            </a:r>
            <a:r>
              <a:rPr lang="ja-JP" altLang="en-US" sz="2400"/>
              <a:t>若干</a:t>
            </a:r>
            <a:r>
              <a:rPr kumimoji="1" lang="ja-JP" altLang="en-US" sz="2400"/>
              <a:t>上がり幅が大きい</a:t>
            </a:r>
            <a:br>
              <a:rPr kumimoji="1" lang="en-US" altLang="ja-JP" sz="2400" dirty="0"/>
            </a:br>
            <a:r>
              <a:rPr kumimoji="1" lang="ja-JP" altLang="en-US" sz="2400"/>
              <a:t>→</a:t>
            </a:r>
            <a:r>
              <a:rPr kumimoji="1" lang="en-US" altLang="ja-JP" sz="2400" dirty="0"/>
              <a:t> </a:t>
            </a:r>
            <a:r>
              <a:rPr kumimoji="1" lang="ja-JP" altLang="en-US" sz="2400"/>
              <a:t>テストの変更が</a:t>
            </a:r>
            <a:r>
              <a:rPr kumimoji="1" lang="en-US" altLang="ja-JP" sz="2400" dirty="0"/>
              <a:t>SBFL</a:t>
            </a:r>
            <a:r>
              <a:rPr kumimoji="1" lang="ja-JP" altLang="en-US" sz="2400"/>
              <a:t>スコアにより良い影響を与える</a:t>
            </a:r>
            <a:r>
              <a:rPr kumimoji="1" lang="en-US" altLang="ja-JP" sz="2400" dirty="0"/>
              <a:t>?</a:t>
            </a:r>
          </a:p>
        </p:txBody>
      </p:sp>
      <p:sp>
        <p:nvSpPr>
          <p:cNvPr id="11" name="テキスト ボックス 10">
            <a:extLst>
              <a:ext uri="{FF2B5EF4-FFF2-40B4-BE49-F238E27FC236}">
                <a16:creationId xmlns:a16="http://schemas.microsoft.com/office/drawing/2014/main" id="{C0283906-6290-1867-032F-622C2C45EDDF}"/>
              </a:ext>
            </a:extLst>
          </p:cNvPr>
          <p:cNvSpPr txBox="1"/>
          <p:nvPr/>
        </p:nvSpPr>
        <p:spPr>
          <a:xfrm>
            <a:off x="392376" y="1680237"/>
            <a:ext cx="7813777" cy="461665"/>
          </a:xfrm>
          <a:prstGeom prst="rect">
            <a:avLst/>
          </a:prstGeom>
          <a:noFill/>
        </p:spPr>
        <p:txBody>
          <a:bodyPr wrap="square" rtlCol="0">
            <a:spAutoFit/>
          </a:bodyPr>
          <a:lstStyle/>
          <a:p>
            <a:r>
              <a:rPr kumimoji="1" lang="en-US" altLang="ja-JP" sz="2400" dirty="0"/>
              <a:t>SBFL</a:t>
            </a:r>
            <a:r>
              <a:rPr kumimoji="1" lang="ja-JP" altLang="en-US" sz="2400"/>
              <a:t>スコアの変動幅についてヒストグラムで表現</a:t>
            </a:r>
          </a:p>
        </p:txBody>
      </p:sp>
      <p:sp>
        <p:nvSpPr>
          <p:cNvPr id="12" name="テキスト ボックス 11">
            <a:extLst>
              <a:ext uri="{FF2B5EF4-FFF2-40B4-BE49-F238E27FC236}">
                <a16:creationId xmlns:a16="http://schemas.microsoft.com/office/drawing/2014/main" id="{E53F278D-3869-4C2A-FE2A-83817FBC6DA8}"/>
              </a:ext>
            </a:extLst>
          </p:cNvPr>
          <p:cNvSpPr txBox="1"/>
          <p:nvPr/>
        </p:nvSpPr>
        <p:spPr>
          <a:xfrm>
            <a:off x="392376" y="2445140"/>
            <a:ext cx="1411709" cy="369332"/>
          </a:xfrm>
          <a:prstGeom prst="rect">
            <a:avLst/>
          </a:prstGeom>
          <a:noFill/>
        </p:spPr>
        <p:txBody>
          <a:bodyPr wrap="square" rtlCol="0">
            <a:spAutoFit/>
          </a:bodyPr>
          <a:lstStyle/>
          <a:p>
            <a:r>
              <a:rPr kumimoji="1" lang="en-US" altLang="ja-JP" dirty="0"/>
              <a:t>(</a:t>
            </a:r>
            <a:r>
              <a:rPr kumimoji="1" lang="ja-JP" altLang="en-US"/>
              <a:t>クラス</a:t>
            </a:r>
            <a:r>
              <a:rPr kumimoji="1" lang="en-US" altLang="ja-JP" dirty="0"/>
              <a:t>)</a:t>
            </a:r>
            <a:endParaRPr kumimoji="1" lang="ja-JP" altLang="en-US"/>
          </a:p>
        </p:txBody>
      </p:sp>
      <p:sp>
        <p:nvSpPr>
          <p:cNvPr id="13" name="テキスト ボックス 12">
            <a:extLst>
              <a:ext uri="{FF2B5EF4-FFF2-40B4-BE49-F238E27FC236}">
                <a16:creationId xmlns:a16="http://schemas.microsoft.com/office/drawing/2014/main" id="{D8488D34-03B4-BDAC-9722-D7E6283E3AF2}"/>
              </a:ext>
            </a:extLst>
          </p:cNvPr>
          <p:cNvSpPr txBox="1"/>
          <p:nvPr/>
        </p:nvSpPr>
        <p:spPr>
          <a:xfrm>
            <a:off x="4570188" y="2425541"/>
            <a:ext cx="1411709" cy="369332"/>
          </a:xfrm>
          <a:prstGeom prst="rect">
            <a:avLst/>
          </a:prstGeom>
          <a:noFill/>
        </p:spPr>
        <p:txBody>
          <a:bodyPr wrap="square" rtlCol="0">
            <a:spAutoFit/>
          </a:bodyPr>
          <a:lstStyle/>
          <a:p>
            <a:r>
              <a:rPr lang="en-US" altLang="ja-JP" dirty="0"/>
              <a:t>(</a:t>
            </a:r>
            <a:r>
              <a:rPr lang="ja-JP" altLang="en-US"/>
              <a:t>テスト</a:t>
            </a:r>
            <a:r>
              <a:rPr kumimoji="1" lang="en-US" altLang="ja-JP" dirty="0"/>
              <a:t>)</a:t>
            </a:r>
            <a:endParaRPr kumimoji="1" lang="ja-JP" altLang="en-US"/>
          </a:p>
        </p:txBody>
      </p:sp>
    </p:spTree>
    <p:extLst>
      <p:ext uri="{BB962C8B-B14F-4D97-AF65-F5344CB8AC3E}">
        <p14:creationId xmlns:p14="http://schemas.microsoft.com/office/powerpoint/2010/main" val="4259736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D9F995B-8754-A61C-AC0B-31703633E2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E6D9BE7-B0B0-94FE-AB26-2576DCE3200F}"/>
              </a:ext>
            </a:extLst>
          </p:cNvPr>
          <p:cNvSpPr>
            <a:spLocks noGrp="1"/>
          </p:cNvSpPr>
          <p:nvPr>
            <p:ph type="title"/>
          </p:nvPr>
        </p:nvSpPr>
        <p:spPr/>
        <p:txBody>
          <a:bodyPr/>
          <a:lstStyle/>
          <a:p>
            <a:r>
              <a:rPr lang="ja-JP" altLang="en-US"/>
              <a:t>実験結果</a:t>
            </a:r>
            <a:endParaRPr kumimoji="1" lang="ja-JP" altLang="en-US"/>
          </a:p>
        </p:txBody>
      </p:sp>
      <p:sp>
        <p:nvSpPr>
          <p:cNvPr id="3" name="コンテンツ プレースホルダー 2">
            <a:extLst>
              <a:ext uri="{FF2B5EF4-FFF2-40B4-BE49-F238E27FC236}">
                <a16:creationId xmlns:a16="http://schemas.microsoft.com/office/drawing/2014/main" id="{4E226FF7-76A1-1113-7B64-E8D6A2C102C6}"/>
              </a:ext>
            </a:extLst>
          </p:cNvPr>
          <p:cNvSpPr>
            <a:spLocks noGrp="1"/>
          </p:cNvSpPr>
          <p:nvPr>
            <p:ph idx="1"/>
          </p:nvPr>
        </p:nvSpPr>
        <p:spPr/>
        <p:txBody>
          <a:bodyPr/>
          <a:lstStyle/>
          <a:p>
            <a:r>
              <a:rPr lang="en-US" altLang="ja-JP" sz="2400" dirty="0"/>
              <a:t>20</a:t>
            </a:r>
            <a:r>
              <a:rPr lang="ja-JP" altLang="en-US" sz="2400"/>
              <a:t>のクラスファイルについて結果を取得</a:t>
            </a:r>
            <a:br>
              <a:rPr lang="en-US" altLang="ja-JP" sz="2400" dirty="0"/>
            </a:br>
            <a:r>
              <a:rPr lang="ja-JP" altLang="en-US" sz="2400"/>
              <a:t>初期状態と比較した</a:t>
            </a:r>
            <a:r>
              <a:rPr lang="en-US" altLang="ja-JP" sz="2400" dirty="0"/>
              <a:t>SBFL</a:t>
            </a:r>
            <a:r>
              <a:rPr lang="ja-JP" altLang="en-US" sz="2400"/>
              <a:t>スコアの変化を分類</a:t>
            </a:r>
            <a:endParaRPr lang="en-US" altLang="ja-JP" sz="2400" dirty="0"/>
          </a:p>
          <a:p>
            <a:endParaRPr kumimoji="1" lang="ja-JP" altLang="en-US" sz="2400"/>
          </a:p>
        </p:txBody>
      </p:sp>
      <p:sp>
        <p:nvSpPr>
          <p:cNvPr id="4" name="スライド番号プレースホルダー 3">
            <a:extLst>
              <a:ext uri="{FF2B5EF4-FFF2-40B4-BE49-F238E27FC236}">
                <a16:creationId xmlns:a16="http://schemas.microsoft.com/office/drawing/2014/main" id="{A4B68784-0BEC-7ECC-C49B-0DA8D94DB0B7}"/>
              </a:ext>
            </a:extLst>
          </p:cNvPr>
          <p:cNvSpPr>
            <a:spLocks noGrp="1"/>
          </p:cNvSpPr>
          <p:nvPr>
            <p:ph type="sldNum" sz="quarter" idx="12"/>
          </p:nvPr>
        </p:nvSpPr>
        <p:spPr/>
        <p:txBody>
          <a:bodyPr/>
          <a:lstStyle/>
          <a:p>
            <a:fld id="{B16735D3-C9E7-F649-AF37-A9D08763696D}" type="slidenum">
              <a:rPr lang="ja-JP" altLang="en-US" smtClean="0"/>
              <a:pPr/>
              <a:t>47</a:t>
            </a:fld>
            <a:endParaRPr lang="ja-JP" altLang="en-US"/>
          </a:p>
        </p:txBody>
      </p:sp>
      <p:graphicFrame>
        <p:nvGraphicFramePr>
          <p:cNvPr id="5" name="表 4">
            <a:extLst>
              <a:ext uri="{FF2B5EF4-FFF2-40B4-BE49-F238E27FC236}">
                <a16:creationId xmlns:a16="http://schemas.microsoft.com/office/drawing/2014/main" id="{16BC9B5F-D41A-FD8F-3867-88B1C776B746}"/>
              </a:ext>
            </a:extLst>
          </p:cNvPr>
          <p:cNvGraphicFramePr>
            <a:graphicFrameLocks noGrp="1"/>
          </p:cNvGraphicFramePr>
          <p:nvPr/>
        </p:nvGraphicFramePr>
        <p:xfrm>
          <a:off x="2633414" y="2570768"/>
          <a:ext cx="6114585" cy="731520"/>
        </p:xfrm>
        <a:graphic>
          <a:graphicData uri="http://schemas.openxmlformats.org/drawingml/2006/table">
            <a:tbl>
              <a:tblPr firstRow="1" bandRow="1">
                <a:tableStyleId>{5C22544A-7EE6-4342-B048-85BDC9FD1C3A}</a:tableStyleId>
              </a:tblPr>
              <a:tblGrid>
                <a:gridCol w="2038195">
                  <a:extLst>
                    <a:ext uri="{9D8B030D-6E8A-4147-A177-3AD203B41FA5}">
                      <a16:colId xmlns:a16="http://schemas.microsoft.com/office/drawing/2014/main" val="3154733231"/>
                    </a:ext>
                  </a:extLst>
                </a:gridCol>
                <a:gridCol w="2038195">
                  <a:extLst>
                    <a:ext uri="{9D8B030D-6E8A-4147-A177-3AD203B41FA5}">
                      <a16:colId xmlns:a16="http://schemas.microsoft.com/office/drawing/2014/main" val="1682329118"/>
                    </a:ext>
                  </a:extLst>
                </a:gridCol>
                <a:gridCol w="2038195">
                  <a:extLst>
                    <a:ext uri="{9D8B030D-6E8A-4147-A177-3AD203B41FA5}">
                      <a16:colId xmlns:a16="http://schemas.microsoft.com/office/drawing/2014/main" val="1752923218"/>
                    </a:ext>
                  </a:extLst>
                </a:gridCol>
              </a:tblGrid>
              <a:tr h="344511">
                <a:tc>
                  <a:txBody>
                    <a:bodyPr/>
                    <a:lstStyle/>
                    <a:p>
                      <a:pPr algn="ctr"/>
                      <a:r>
                        <a:rPr kumimoji="1" lang="ja-JP" altLang="en-US"/>
                        <a:t>上昇</a:t>
                      </a:r>
                    </a:p>
                  </a:txBody>
                  <a:tcPr/>
                </a:tc>
                <a:tc>
                  <a:txBody>
                    <a:bodyPr/>
                    <a:lstStyle/>
                    <a:p>
                      <a:pPr algn="ctr"/>
                      <a:r>
                        <a:rPr kumimoji="1" lang="ja-JP" altLang="en-US"/>
                        <a:t>低下</a:t>
                      </a:r>
                    </a:p>
                  </a:txBody>
                  <a:tcPr/>
                </a:tc>
                <a:tc>
                  <a:txBody>
                    <a:bodyPr/>
                    <a:lstStyle/>
                    <a:p>
                      <a:pPr algn="ctr"/>
                      <a:r>
                        <a:rPr kumimoji="1" lang="ja-JP" altLang="en-US"/>
                        <a:t>変化なし</a:t>
                      </a:r>
                    </a:p>
                  </a:txBody>
                  <a:tcPr/>
                </a:tc>
                <a:extLst>
                  <a:ext uri="{0D108BD9-81ED-4DB2-BD59-A6C34878D82A}">
                    <a16:rowId xmlns:a16="http://schemas.microsoft.com/office/drawing/2014/main" val="1036818330"/>
                  </a:ext>
                </a:extLst>
              </a:tr>
              <a:tr h="344511">
                <a:tc>
                  <a:txBody>
                    <a:bodyPr/>
                    <a:lstStyle/>
                    <a:p>
                      <a:pPr algn="ctr"/>
                      <a:r>
                        <a:rPr kumimoji="1" lang="en-US" altLang="ja-JP" dirty="0"/>
                        <a:t>13</a:t>
                      </a:r>
                      <a:endParaRPr kumimoji="1" lang="ja-JP" altLang="en-US"/>
                    </a:p>
                  </a:txBody>
                  <a:tcPr/>
                </a:tc>
                <a:tc>
                  <a:txBody>
                    <a:bodyPr/>
                    <a:lstStyle/>
                    <a:p>
                      <a:pPr algn="ctr"/>
                      <a:r>
                        <a:rPr kumimoji="1" lang="en-US" altLang="ja-JP" dirty="0"/>
                        <a:t>1</a:t>
                      </a:r>
                      <a:endParaRPr kumimoji="1" lang="ja-JP" altLang="en-US"/>
                    </a:p>
                  </a:txBody>
                  <a:tcPr/>
                </a:tc>
                <a:tc>
                  <a:txBody>
                    <a:bodyPr/>
                    <a:lstStyle/>
                    <a:p>
                      <a:pPr algn="ctr"/>
                      <a:r>
                        <a:rPr kumimoji="1" lang="en-US" altLang="ja-JP" dirty="0"/>
                        <a:t>6</a:t>
                      </a:r>
                      <a:endParaRPr kumimoji="1" lang="ja-JP" altLang="en-US"/>
                    </a:p>
                  </a:txBody>
                  <a:tcPr/>
                </a:tc>
                <a:extLst>
                  <a:ext uri="{0D108BD9-81ED-4DB2-BD59-A6C34878D82A}">
                    <a16:rowId xmlns:a16="http://schemas.microsoft.com/office/drawing/2014/main" val="2215974918"/>
                  </a:ext>
                </a:extLst>
              </a:tr>
            </a:tbl>
          </a:graphicData>
        </a:graphic>
      </p:graphicFrame>
      <p:pic>
        <p:nvPicPr>
          <p:cNvPr id="7" name="図 6" descr="グラフ, ヒストグラム&#10;&#10;自動的に生成された説明">
            <a:extLst>
              <a:ext uri="{FF2B5EF4-FFF2-40B4-BE49-F238E27FC236}">
                <a16:creationId xmlns:a16="http://schemas.microsoft.com/office/drawing/2014/main" id="{CCF0E473-2C61-6D97-548C-869E63EF6BAE}"/>
              </a:ext>
            </a:extLst>
          </p:cNvPr>
          <p:cNvPicPr>
            <a:picLocks noChangeAspect="1"/>
          </p:cNvPicPr>
          <p:nvPr/>
        </p:nvPicPr>
        <p:blipFill>
          <a:blip r:embed="rId3"/>
          <a:stretch>
            <a:fillRect/>
          </a:stretch>
        </p:blipFill>
        <p:spPr>
          <a:xfrm>
            <a:off x="2633415" y="3429000"/>
            <a:ext cx="6114585" cy="2926094"/>
          </a:xfrm>
          <a:prstGeom prst="rect">
            <a:avLst/>
          </a:prstGeom>
        </p:spPr>
      </p:pic>
      <p:sp>
        <p:nvSpPr>
          <p:cNvPr id="8" name="テキスト ボックス 7">
            <a:extLst>
              <a:ext uri="{FF2B5EF4-FFF2-40B4-BE49-F238E27FC236}">
                <a16:creationId xmlns:a16="http://schemas.microsoft.com/office/drawing/2014/main" id="{6AA30323-4D8C-08F2-1C8A-2DD406E94B93}"/>
              </a:ext>
            </a:extLst>
          </p:cNvPr>
          <p:cNvSpPr txBox="1"/>
          <p:nvPr/>
        </p:nvSpPr>
        <p:spPr>
          <a:xfrm>
            <a:off x="544702" y="3954163"/>
            <a:ext cx="1940012" cy="830997"/>
          </a:xfrm>
          <a:prstGeom prst="rect">
            <a:avLst/>
          </a:prstGeom>
          <a:noFill/>
        </p:spPr>
        <p:txBody>
          <a:bodyPr wrap="square" rtlCol="0">
            <a:spAutoFit/>
          </a:bodyPr>
          <a:lstStyle/>
          <a:p>
            <a:r>
              <a:rPr lang="ja-JP" altLang="en-US" sz="2400"/>
              <a:t>→基本的に</a:t>
            </a:r>
            <a:endParaRPr lang="en-US" altLang="ja-JP" sz="2400" dirty="0"/>
          </a:p>
          <a:p>
            <a:r>
              <a:rPr kumimoji="1" lang="en-US" altLang="ja-JP" sz="2400" dirty="0"/>
              <a:t>   </a:t>
            </a:r>
            <a:r>
              <a:rPr kumimoji="1" lang="ja-JP" altLang="en-US" sz="2400"/>
              <a:t>上昇傾向</a:t>
            </a:r>
          </a:p>
        </p:txBody>
      </p:sp>
    </p:spTree>
    <p:extLst>
      <p:ext uri="{BB962C8B-B14F-4D97-AF65-F5344CB8AC3E}">
        <p14:creationId xmlns:p14="http://schemas.microsoft.com/office/powerpoint/2010/main" val="3720234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478865-5620-D1C7-4617-F7466953841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4B1D717-EA97-BB95-0B19-CC7422966B98}"/>
              </a:ext>
            </a:extLst>
          </p:cNvPr>
          <p:cNvSpPr>
            <a:spLocks noGrp="1"/>
          </p:cNvSpPr>
          <p:nvPr>
            <p:ph type="sldNum" sz="quarter" idx="12"/>
          </p:nvPr>
        </p:nvSpPr>
        <p:spPr/>
        <p:txBody>
          <a:bodyPr/>
          <a:lstStyle/>
          <a:p>
            <a:fld id="{B16735D3-C9E7-F649-AF37-A9D08763696D}" type="slidenum">
              <a:rPr lang="ja-JP" altLang="en-US" smtClean="0"/>
              <a:pPr/>
              <a:t>48</a:t>
            </a:fld>
            <a:endParaRPr lang="ja-JP" altLang="en-US"/>
          </a:p>
        </p:txBody>
      </p:sp>
      <p:pic>
        <p:nvPicPr>
          <p:cNvPr id="18" name="コンテンツ プレースホルダー 17" descr="グラフィカル ユーザー インターフェイス&#10;&#10;自動的に生成された説明">
            <a:extLst>
              <a:ext uri="{FF2B5EF4-FFF2-40B4-BE49-F238E27FC236}">
                <a16:creationId xmlns:a16="http://schemas.microsoft.com/office/drawing/2014/main" id="{16E7B776-28EC-68DE-4A24-D6C5548C37B9}"/>
              </a:ext>
            </a:extLst>
          </p:cNvPr>
          <p:cNvPicPr>
            <a:picLocks noGrp="1" noChangeAspect="1"/>
          </p:cNvPicPr>
          <p:nvPr>
            <p:ph idx="1"/>
          </p:nvPr>
        </p:nvPicPr>
        <p:blipFill>
          <a:blip r:embed="rId3"/>
          <a:stretch>
            <a:fillRect/>
          </a:stretch>
        </p:blipFill>
        <p:spPr>
          <a:xfrm>
            <a:off x="535790" y="1519063"/>
            <a:ext cx="8072420" cy="4618800"/>
          </a:xfrm>
        </p:spPr>
      </p:pic>
      <p:sp>
        <p:nvSpPr>
          <p:cNvPr id="19" name="角丸四角形吹き出し 18">
            <a:extLst>
              <a:ext uri="{FF2B5EF4-FFF2-40B4-BE49-F238E27FC236}">
                <a16:creationId xmlns:a16="http://schemas.microsoft.com/office/drawing/2014/main" id="{BBE79DBC-A97E-7001-2D04-E5FDCB0CBFDE}"/>
              </a:ext>
            </a:extLst>
          </p:cNvPr>
          <p:cNvSpPr/>
          <p:nvPr/>
        </p:nvSpPr>
        <p:spPr>
          <a:xfrm>
            <a:off x="6909174" y="3019949"/>
            <a:ext cx="2021921" cy="540000"/>
          </a:xfrm>
          <a:prstGeom prst="wedgeRoundRectCallout">
            <a:avLst>
              <a:gd name="adj1" fmla="val -41076"/>
              <a:gd name="adj2" fmla="val -134475"/>
              <a:gd name="adj3" fmla="val 16667"/>
            </a:avLst>
          </a:prstGeom>
          <a:solidFill>
            <a:srgbClr val="FFFF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上昇させやすい</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0" name="直線コネクタ 19">
            <a:extLst>
              <a:ext uri="{FF2B5EF4-FFF2-40B4-BE49-F238E27FC236}">
                <a16:creationId xmlns:a16="http://schemas.microsoft.com/office/drawing/2014/main" id="{D3D88084-6CAC-3555-F2C2-21C262051E96}"/>
              </a:ext>
            </a:extLst>
          </p:cNvPr>
          <p:cNvCxnSpPr>
            <a:cxnSpLocks/>
          </p:cNvCxnSpPr>
          <p:nvPr/>
        </p:nvCxnSpPr>
        <p:spPr>
          <a:xfrm>
            <a:off x="6255159" y="2024308"/>
            <a:ext cx="0" cy="133216"/>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300F71-289D-A88B-52CD-C11A9F462B71}"/>
              </a:ext>
            </a:extLst>
          </p:cNvPr>
          <p:cNvCxnSpPr>
            <a:cxnSpLocks/>
          </p:cNvCxnSpPr>
          <p:nvPr/>
        </p:nvCxnSpPr>
        <p:spPr>
          <a:xfrm>
            <a:off x="6255159" y="2427533"/>
            <a:ext cx="0" cy="809491"/>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11CE904-33DD-C03E-E8C6-5FDD62C092E4}"/>
              </a:ext>
            </a:extLst>
          </p:cNvPr>
          <p:cNvCxnSpPr>
            <a:cxnSpLocks/>
          </p:cNvCxnSpPr>
          <p:nvPr/>
        </p:nvCxnSpPr>
        <p:spPr>
          <a:xfrm>
            <a:off x="6255159" y="3526083"/>
            <a:ext cx="0" cy="253866"/>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580AFA4-4C94-AF19-F693-5A108F330235}"/>
              </a:ext>
            </a:extLst>
          </p:cNvPr>
          <p:cNvCxnSpPr>
            <a:cxnSpLocks/>
          </p:cNvCxnSpPr>
          <p:nvPr/>
        </p:nvCxnSpPr>
        <p:spPr>
          <a:xfrm>
            <a:off x="6255159" y="4069008"/>
            <a:ext cx="0" cy="1342891"/>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837294E-AAF1-33A5-77C1-081BF37475E6}"/>
              </a:ext>
            </a:extLst>
          </p:cNvPr>
          <p:cNvCxnSpPr>
            <a:cxnSpLocks/>
          </p:cNvCxnSpPr>
          <p:nvPr/>
        </p:nvCxnSpPr>
        <p:spPr>
          <a:xfrm>
            <a:off x="6255159" y="5700958"/>
            <a:ext cx="0" cy="138904"/>
          </a:xfrm>
          <a:prstGeom prst="line">
            <a:avLst/>
          </a:prstGeom>
          <a:ln w="12700">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824E299-1564-B5CC-AF3F-A2654CCF1DDD}"/>
              </a:ext>
            </a:extLst>
          </p:cNvPr>
          <p:cNvCxnSpPr>
            <a:cxnSpLocks/>
          </p:cNvCxnSpPr>
          <p:nvPr/>
        </p:nvCxnSpPr>
        <p:spPr>
          <a:xfrm>
            <a:off x="6257854" y="3255749"/>
            <a:ext cx="0" cy="251999"/>
          </a:xfrm>
          <a:prstGeom prst="line">
            <a:avLst/>
          </a:prstGeom>
          <a:ln w="9525">
            <a:solidFill>
              <a:srgbClr val="24272C"/>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DD42232-6155-B587-236D-C69E0FD56247}"/>
              </a:ext>
            </a:extLst>
          </p:cNvPr>
          <p:cNvCxnSpPr>
            <a:cxnSpLocks/>
          </p:cNvCxnSpPr>
          <p:nvPr/>
        </p:nvCxnSpPr>
        <p:spPr>
          <a:xfrm>
            <a:off x="6253084" y="5430149"/>
            <a:ext cx="0" cy="251999"/>
          </a:xfrm>
          <a:prstGeom prst="line">
            <a:avLst/>
          </a:prstGeom>
          <a:ln w="9525">
            <a:solidFill>
              <a:srgbClr val="24272C"/>
            </a:solidFill>
            <a:tailEnd type="non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FE88786-06C9-333B-0164-AEE1B8343C82}"/>
              </a:ext>
            </a:extLst>
          </p:cNvPr>
          <p:cNvSpPr txBox="1"/>
          <p:nvPr/>
        </p:nvSpPr>
        <p:spPr>
          <a:xfrm>
            <a:off x="5388336" y="6123445"/>
            <a:ext cx="2107568" cy="338554"/>
          </a:xfrm>
          <a:prstGeom prst="rect">
            <a:avLst/>
          </a:prstGeom>
          <a:noFill/>
        </p:spPr>
        <p:txBody>
          <a:bodyPr wrap="square" rtlCol="0">
            <a:spAutoFit/>
          </a:bodyPr>
          <a:lstStyle/>
          <a:p>
            <a:r>
              <a:rPr kumimoji="1" lang="en-US" altLang="ja-JP" sz="1600" b="1" dirty="0">
                <a:solidFill>
                  <a:schemeClr val="bg2">
                    <a:lumMod val="10000"/>
                  </a:schemeClr>
                </a:solidFill>
              </a:rPr>
              <a:t>SBFL</a:t>
            </a:r>
            <a:r>
              <a:rPr kumimoji="1" lang="ja-JP" altLang="en-US" sz="1600" b="1">
                <a:solidFill>
                  <a:schemeClr val="bg2">
                    <a:lumMod val="10000"/>
                  </a:schemeClr>
                </a:solidFill>
              </a:rPr>
              <a:t>スコア変化量</a:t>
            </a:r>
          </a:p>
        </p:txBody>
      </p:sp>
      <p:sp>
        <p:nvSpPr>
          <p:cNvPr id="44" name="タイトル 1">
            <a:extLst>
              <a:ext uri="{FF2B5EF4-FFF2-40B4-BE49-F238E27FC236}">
                <a16:creationId xmlns:a16="http://schemas.microsoft.com/office/drawing/2014/main" id="{C482166F-35F0-8FDB-3F19-34BFE841E774}"/>
              </a:ext>
            </a:extLst>
          </p:cNvPr>
          <p:cNvSpPr>
            <a:spLocks noGrp="1"/>
          </p:cNvSpPr>
          <p:nvPr>
            <p:ph type="title"/>
          </p:nvPr>
        </p:nvSpPr>
        <p:spPr>
          <a:xfrm>
            <a:off x="88146" y="432001"/>
            <a:ext cx="8967708" cy="540000"/>
          </a:xfrm>
        </p:spPr>
        <p:txBody>
          <a:bodyPr/>
          <a:lstStyle/>
          <a:p>
            <a:r>
              <a:rPr lang="ja-JP" altLang="en-US"/>
              <a:t>調査</a:t>
            </a:r>
            <a:r>
              <a:rPr lang="en-US" altLang="ja-JP" dirty="0"/>
              <a:t>2:</a:t>
            </a:r>
            <a:r>
              <a:rPr lang="ja-JP" altLang="en-US"/>
              <a:t>プログラム変更と</a:t>
            </a:r>
            <a:r>
              <a:rPr lang="en-US" altLang="ja-JP" dirty="0"/>
              <a:t>SBFL</a:t>
            </a:r>
            <a:r>
              <a:rPr lang="ja-JP" altLang="en-US"/>
              <a:t>スコアの関係</a:t>
            </a:r>
            <a:r>
              <a:rPr lang="en-US" altLang="ja-JP" dirty="0"/>
              <a:t>(4/4)</a:t>
            </a:r>
            <a:endParaRPr kumimoji="1" lang="ja-JP" altLang="en-US"/>
          </a:p>
        </p:txBody>
      </p:sp>
    </p:spTree>
    <p:extLst>
      <p:ext uri="{BB962C8B-B14F-4D97-AF65-F5344CB8AC3E}">
        <p14:creationId xmlns:p14="http://schemas.microsoft.com/office/powerpoint/2010/main" val="37708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E189BD-D1CC-0AC7-5EEF-83C0439A29D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46C114-47CC-F7B2-BCBC-37FB8D78EE29}"/>
              </a:ext>
            </a:extLst>
          </p:cNvPr>
          <p:cNvSpPr>
            <a:spLocks noGrp="1"/>
          </p:cNvSpPr>
          <p:nvPr>
            <p:ph type="title"/>
          </p:nvPr>
        </p:nvSpPr>
        <p:spPr/>
        <p:txBody>
          <a:bodyPr/>
          <a:lstStyle/>
          <a:p>
            <a:r>
              <a:rPr lang="ja-JP" altLang="en-US"/>
              <a:t>既存研究</a:t>
            </a:r>
            <a:r>
              <a:rPr lang="en-US" altLang="ja-JP" sz="1800" dirty="0"/>
              <a:t>[1]</a:t>
            </a:r>
            <a:r>
              <a:rPr lang="ja-JP" altLang="en-US"/>
              <a:t>：</a:t>
            </a:r>
            <a:r>
              <a:rPr lang="en-US" altLang="ja-JP" dirty="0"/>
              <a:t>SBFL</a:t>
            </a:r>
            <a:r>
              <a:rPr lang="ja-JP" altLang="en-US"/>
              <a:t>スコアの計測</a:t>
            </a:r>
            <a:br>
              <a:rPr lang="en-US" altLang="ja-JP" dirty="0"/>
            </a:br>
            <a:br>
              <a:rPr kumimoji="1" lang="en-US" altLang="ja-JP" dirty="0"/>
            </a:br>
            <a:endParaRPr kumimoji="1" lang="ja-JP" altLang="en-US"/>
          </a:p>
        </p:txBody>
      </p:sp>
      <p:sp>
        <p:nvSpPr>
          <p:cNvPr id="4" name="スライド番号プレースホルダー 3">
            <a:extLst>
              <a:ext uri="{FF2B5EF4-FFF2-40B4-BE49-F238E27FC236}">
                <a16:creationId xmlns:a16="http://schemas.microsoft.com/office/drawing/2014/main" id="{8AB2FB89-02CA-6AD5-D6F4-6AF926770578}"/>
              </a:ext>
            </a:extLst>
          </p:cNvPr>
          <p:cNvSpPr>
            <a:spLocks noGrp="1"/>
          </p:cNvSpPr>
          <p:nvPr>
            <p:ph type="sldNum" sz="quarter" idx="12"/>
          </p:nvPr>
        </p:nvSpPr>
        <p:spPr/>
        <p:txBody>
          <a:bodyPr/>
          <a:lstStyle/>
          <a:p>
            <a:fld id="{B16735D3-C9E7-F649-AF37-A9D08763696D}" type="slidenum">
              <a:rPr lang="ja-JP" altLang="en-US" smtClean="0"/>
              <a:pPr/>
              <a:t>4</a:t>
            </a:fld>
            <a:endParaRPr lang="ja-JP" altLang="en-US"/>
          </a:p>
        </p:txBody>
      </p:sp>
      <p:sp>
        <p:nvSpPr>
          <p:cNvPr id="5" name="テキスト ボックス 4">
            <a:extLst>
              <a:ext uri="{FF2B5EF4-FFF2-40B4-BE49-F238E27FC236}">
                <a16:creationId xmlns:a16="http://schemas.microsoft.com/office/drawing/2014/main" id="{3F08A930-FFFF-7F78-6FA4-797AA68C5424}"/>
              </a:ext>
            </a:extLst>
          </p:cNvPr>
          <p:cNvSpPr txBox="1"/>
          <p:nvPr/>
        </p:nvSpPr>
        <p:spPr>
          <a:xfrm>
            <a:off x="310656" y="5974780"/>
            <a:ext cx="9040608" cy="523220"/>
          </a:xfrm>
          <a:prstGeom prst="rect">
            <a:avLst/>
          </a:prstGeom>
          <a:noFill/>
        </p:spPr>
        <p:txBody>
          <a:bodyPr wrap="square" rtlCol="0">
            <a:spAutoFit/>
          </a:bodyPr>
          <a:lstStyle/>
          <a:p>
            <a:r>
              <a:rPr lang="en-US" altLang="ja-JP" sz="1400" dirty="0"/>
              <a:t>[1]</a:t>
            </a:r>
            <a:r>
              <a:rPr lang="ja-JP" altLang="en-US" sz="1400">
                <a:effectLst/>
                <a:latin typeface="YuMincho"/>
              </a:rPr>
              <a:t>佐々木唯</a:t>
            </a:r>
            <a:r>
              <a:rPr lang="en-US" altLang="ja-JP" sz="1400" dirty="0">
                <a:effectLst/>
                <a:latin typeface="YuMincho"/>
              </a:rPr>
              <a:t>, </a:t>
            </a:r>
            <a:r>
              <a:rPr lang="ja-JP" altLang="en-US" sz="1400">
                <a:effectLst/>
                <a:latin typeface="YuMincho"/>
              </a:rPr>
              <a:t>肥後芳樹</a:t>
            </a:r>
            <a:r>
              <a:rPr lang="en-US" altLang="ja-JP" sz="1400" dirty="0">
                <a:effectLst/>
                <a:latin typeface="YuMincho"/>
              </a:rPr>
              <a:t>, </a:t>
            </a:r>
            <a:r>
              <a:rPr lang="ja-JP" altLang="en-US" sz="1400">
                <a:effectLst/>
                <a:latin typeface="YuMincho"/>
              </a:rPr>
              <a:t>柗本真佑</a:t>
            </a:r>
            <a:r>
              <a:rPr lang="en-US" altLang="ja-JP" sz="1400" dirty="0">
                <a:effectLst/>
                <a:latin typeface="YuMincho"/>
              </a:rPr>
              <a:t>, </a:t>
            </a:r>
            <a:r>
              <a:rPr lang="ja-JP" altLang="en-US" sz="1400">
                <a:effectLst/>
                <a:latin typeface="YuMincho"/>
              </a:rPr>
              <a:t>楠本真二 </a:t>
            </a:r>
            <a:r>
              <a:rPr lang="en-US" altLang="ja-JP" sz="1400" dirty="0">
                <a:effectLst/>
                <a:latin typeface="YuMincho"/>
              </a:rPr>
              <a:t>: </a:t>
            </a:r>
            <a:r>
              <a:rPr lang="ja-JP" altLang="en-US" sz="1400">
                <a:effectLst/>
                <a:latin typeface="YuMincho"/>
              </a:rPr>
              <a:t>プログラムに対する欠陥限局の適合性計測</a:t>
            </a:r>
            <a:r>
              <a:rPr lang="en-US" altLang="ja-JP" sz="1400" dirty="0">
                <a:effectLst/>
                <a:latin typeface="YuMincho"/>
              </a:rPr>
              <a:t>, </a:t>
            </a:r>
          </a:p>
          <a:p>
            <a:r>
              <a:rPr lang="en-US" altLang="ja-JP" sz="1400" dirty="0">
                <a:latin typeface="YuMincho"/>
              </a:rPr>
              <a:t>     </a:t>
            </a:r>
            <a:r>
              <a:rPr lang="ja-JP" altLang="en-US" sz="1400">
                <a:effectLst/>
                <a:latin typeface="YuMincho"/>
              </a:rPr>
              <a:t>情報処理学会論文誌</a:t>
            </a:r>
            <a:r>
              <a:rPr lang="en-US" altLang="ja-JP" sz="1400" dirty="0">
                <a:effectLst/>
                <a:latin typeface="YuMincho"/>
              </a:rPr>
              <a:t>, </a:t>
            </a:r>
            <a:r>
              <a:rPr lang="en" altLang="ja-JP" sz="1400" dirty="0">
                <a:effectLst/>
                <a:latin typeface="YuMincho"/>
              </a:rPr>
              <a:t>Vol.62, No.4, pp.1029-1038 (Apr. 2021)</a:t>
            </a:r>
            <a:endParaRPr lang="en" altLang="ja-JP" sz="1400" dirty="0"/>
          </a:p>
        </p:txBody>
      </p:sp>
      <p:pic>
        <p:nvPicPr>
          <p:cNvPr id="31" name="グラフィックス 30" descr="ドキュメント 枠線">
            <a:extLst>
              <a:ext uri="{FF2B5EF4-FFF2-40B4-BE49-F238E27FC236}">
                <a16:creationId xmlns:a16="http://schemas.microsoft.com/office/drawing/2014/main" id="{4D10C7C3-8B3C-F21D-13C0-634CA1474B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788" y="2864760"/>
            <a:ext cx="931393" cy="931393"/>
          </a:xfrm>
          <a:prstGeom prst="rect">
            <a:avLst/>
          </a:prstGeom>
        </p:spPr>
      </p:pic>
      <mc:AlternateContent xmlns:mc="http://schemas.openxmlformats.org/markup-compatibility/2006">
        <mc:Choice xmlns:a14="http://schemas.microsoft.com/office/drawing/2010/main" Requires="a14">
          <p:sp>
            <p:nvSpPr>
              <p:cNvPr id="32" name="テキスト ボックス 31">
                <a:extLst>
                  <a:ext uri="{FF2B5EF4-FFF2-40B4-BE49-F238E27FC236}">
                    <a16:creationId xmlns:a16="http://schemas.microsoft.com/office/drawing/2014/main" id="{3321E6ED-87BB-D180-1250-85072DAB45EA}"/>
                  </a:ext>
                </a:extLst>
              </p:cNvPr>
              <p:cNvSpPr txBox="1"/>
              <p:nvPr/>
            </p:nvSpPr>
            <p:spPr>
              <a:xfrm>
                <a:off x="-33175" y="2608694"/>
                <a:ext cx="1600482" cy="369332"/>
              </a:xfrm>
              <a:prstGeom prst="rect">
                <a:avLst/>
              </a:prstGeom>
              <a:noFill/>
            </p:spPr>
            <p:txBody>
              <a:bodyPr wrap="square" rtlCol="0">
                <a:spAutoFit/>
              </a:bodyPr>
              <a:lstStyle/>
              <a:p>
                <a:pPr algn="ctr"/>
                <a:r>
                  <a:rPr kumimoji="1" lang="ja-JP" altLang="en-US"/>
                  <a:t>プログラム</a:t>
                </a:r>
                <a14:m>
                  <m:oMath xmlns:m="http://schemas.openxmlformats.org/officeDocument/2006/math">
                    <m:r>
                      <a:rPr kumimoji="1" lang="en-US" altLang="ja-JP" b="0" i="1" smtClean="0">
                        <a:latin typeface="Cambria Math" panose="02040503050406030204" pitchFamily="18" charset="0"/>
                      </a:rPr>
                      <m:t>𝑝</m:t>
                    </m:r>
                  </m:oMath>
                </a14:m>
                <a:endParaRPr kumimoji="1" lang="en-US" altLang="ja-JP" b="0" dirty="0"/>
              </a:p>
            </p:txBody>
          </p:sp>
        </mc:Choice>
        <mc:Fallback>
          <p:sp>
            <p:nvSpPr>
              <p:cNvPr id="32" name="テキスト ボックス 31">
                <a:extLst>
                  <a:ext uri="{FF2B5EF4-FFF2-40B4-BE49-F238E27FC236}">
                    <a16:creationId xmlns:a16="http://schemas.microsoft.com/office/drawing/2014/main" id="{3321E6ED-87BB-D180-1250-85072DAB45EA}"/>
                  </a:ext>
                </a:extLst>
              </p:cNvPr>
              <p:cNvSpPr txBox="1">
                <a:spLocks noRot="1" noChangeAspect="1" noMove="1" noResize="1" noEditPoints="1" noAdjustHandles="1" noChangeArrowheads="1" noChangeShapeType="1" noTextEdit="1"/>
              </p:cNvSpPr>
              <p:nvPr/>
            </p:nvSpPr>
            <p:spPr>
              <a:xfrm>
                <a:off x="-33175" y="2608694"/>
                <a:ext cx="1600482" cy="369332"/>
              </a:xfrm>
              <a:prstGeom prst="rect">
                <a:avLst/>
              </a:prstGeom>
              <a:blipFill>
                <a:blip r:embed="rId5"/>
                <a:stretch>
                  <a:fillRect t="-6667" b="-26667"/>
                </a:stretch>
              </a:blipFill>
            </p:spPr>
            <p:txBody>
              <a:bodyPr/>
              <a:lstStyle/>
              <a:p>
                <a:r>
                  <a:rPr lang="ja-JP" altLang="en-US">
                    <a:noFill/>
                  </a:rPr>
                  <a:t> </a:t>
                </a:r>
              </a:p>
            </p:txBody>
          </p:sp>
        </mc:Fallback>
      </mc:AlternateContent>
      <p:pic>
        <p:nvPicPr>
          <p:cNvPr id="34" name="グラフィックス 33" descr="歯車 枠線">
            <a:extLst>
              <a:ext uri="{FF2B5EF4-FFF2-40B4-BE49-F238E27FC236}">
                <a16:creationId xmlns:a16="http://schemas.microsoft.com/office/drawing/2014/main" id="{BE564A5D-6FB7-0850-A569-DEDCC2018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288" y="4131681"/>
            <a:ext cx="919072" cy="919072"/>
          </a:xfrm>
          <a:prstGeom prst="rect">
            <a:avLst/>
          </a:prstGeom>
        </p:spPr>
      </p:pic>
      <p:cxnSp>
        <p:nvCxnSpPr>
          <p:cNvPr id="36" name="直線矢印コネクタ 35">
            <a:extLst>
              <a:ext uri="{FF2B5EF4-FFF2-40B4-BE49-F238E27FC236}">
                <a16:creationId xmlns:a16="http://schemas.microsoft.com/office/drawing/2014/main" id="{5FD62663-1518-E16B-6F6D-9FAE92DE1DF7}"/>
              </a:ext>
            </a:extLst>
          </p:cNvPr>
          <p:cNvCxnSpPr>
            <a:cxnSpLocks/>
          </p:cNvCxnSpPr>
          <p:nvPr/>
        </p:nvCxnSpPr>
        <p:spPr>
          <a:xfrm>
            <a:off x="1278181" y="3330456"/>
            <a:ext cx="109454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7" name="テキスト ボックス 36">
                <a:extLst>
                  <a:ext uri="{FF2B5EF4-FFF2-40B4-BE49-F238E27FC236}">
                    <a16:creationId xmlns:a16="http://schemas.microsoft.com/office/drawing/2014/main" id="{DC7381F0-FE62-BE0B-ECBB-A6520F00C948}"/>
                  </a:ext>
                </a:extLst>
              </p:cNvPr>
              <p:cNvSpPr txBox="1"/>
              <p:nvPr/>
            </p:nvSpPr>
            <p:spPr>
              <a:xfrm>
                <a:off x="66407" y="4981657"/>
                <a:ext cx="2411529" cy="369332"/>
              </a:xfrm>
              <a:prstGeom prst="rect">
                <a:avLst/>
              </a:prstGeom>
              <a:noFill/>
            </p:spPr>
            <p:txBody>
              <a:bodyPr wrap="square" rtlCol="0">
                <a:spAutoFit/>
              </a:bodyPr>
              <a:lstStyle/>
              <a:p>
                <a:pPr algn="ctr"/>
                <a:r>
                  <a:rPr kumimoji="1" lang="ja-JP" altLang="en-US"/>
                  <a:t>ミュータント生成器</a:t>
                </a:r>
                <a14:m>
                  <m:oMath xmlns:m="http://schemas.openxmlformats.org/officeDocument/2006/math">
                    <m:r>
                      <a:rPr kumimoji="1" lang="en-US" altLang="ja-JP" b="0" i="1" smtClean="0">
                        <a:latin typeface="Cambria Math" panose="02040503050406030204" pitchFamily="18" charset="0"/>
                      </a:rPr>
                      <m:t>𝐺</m:t>
                    </m:r>
                  </m:oMath>
                </a14:m>
                <a:endParaRPr kumimoji="1" lang="ja-JP" altLang="en-US"/>
              </a:p>
            </p:txBody>
          </p:sp>
        </mc:Choice>
        <mc:Fallback>
          <p:sp>
            <p:nvSpPr>
              <p:cNvPr id="37" name="テキスト ボックス 36">
                <a:extLst>
                  <a:ext uri="{FF2B5EF4-FFF2-40B4-BE49-F238E27FC236}">
                    <a16:creationId xmlns:a16="http://schemas.microsoft.com/office/drawing/2014/main" id="{DC7381F0-FE62-BE0B-ECBB-A6520F00C948}"/>
                  </a:ext>
                </a:extLst>
              </p:cNvPr>
              <p:cNvSpPr txBox="1">
                <a:spLocks noRot="1" noChangeAspect="1" noMove="1" noResize="1" noEditPoints="1" noAdjustHandles="1" noChangeArrowheads="1" noChangeShapeType="1" noTextEdit="1"/>
              </p:cNvSpPr>
              <p:nvPr/>
            </p:nvSpPr>
            <p:spPr>
              <a:xfrm>
                <a:off x="66407" y="4981657"/>
                <a:ext cx="2411529" cy="369332"/>
              </a:xfrm>
              <a:prstGeom prst="rect">
                <a:avLst/>
              </a:prstGeom>
              <a:blipFill>
                <a:blip r:embed="rId8"/>
                <a:stretch>
                  <a:fillRect l="-2105" t="-6667" b="-26667"/>
                </a:stretch>
              </a:blipFill>
            </p:spPr>
            <p:txBody>
              <a:bodyPr/>
              <a:lstStyle/>
              <a:p>
                <a:r>
                  <a:rPr lang="ja-JP" altLang="en-US">
                    <a:noFill/>
                  </a:rPr>
                  <a:t> </a:t>
                </a:r>
              </a:p>
            </p:txBody>
          </p:sp>
        </mc:Fallback>
      </mc:AlternateContent>
      <p:cxnSp>
        <p:nvCxnSpPr>
          <p:cNvPr id="45" name="カギ線コネクタ 44">
            <a:extLst>
              <a:ext uri="{FF2B5EF4-FFF2-40B4-BE49-F238E27FC236}">
                <a16:creationId xmlns:a16="http://schemas.microsoft.com/office/drawing/2014/main" id="{04417366-5E0B-B9CC-01FA-CA9B4788FF3A}"/>
              </a:ext>
            </a:extLst>
          </p:cNvPr>
          <p:cNvCxnSpPr>
            <a:cxnSpLocks/>
          </p:cNvCxnSpPr>
          <p:nvPr/>
        </p:nvCxnSpPr>
        <p:spPr>
          <a:xfrm rot="5400000" flipH="1" flipV="1">
            <a:off x="1126782" y="3785252"/>
            <a:ext cx="1338303" cy="457253"/>
          </a:xfrm>
          <a:prstGeom prst="bentConnector3">
            <a:avLst>
              <a:gd name="adj1" fmla="val 1344"/>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47" name="グラフィックス 46" descr="ドキュメント 枠線">
            <a:extLst>
              <a:ext uri="{FF2B5EF4-FFF2-40B4-BE49-F238E27FC236}">
                <a16:creationId xmlns:a16="http://schemas.microsoft.com/office/drawing/2014/main" id="{D9D76085-E211-7626-C1C6-50374F6379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7936" y="2901416"/>
            <a:ext cx="931393" cy="931393"/>
          </a:xfrm>
          <a:prstGeom prst="rect">
            <a:avLst/>
          </a:prstGeom>
        </p:spPr>
      </p:pic>
      <p:pic>
        <p:nvPicPr>
          <p:cNvPr id="48" name="グラフィックス 47" descr="ドキュメント 枠線">
            <a:extLst>
              <a:ext uri="{FF2B5EF4-FFF2-40B4-BE49-F238E27FC236}">
                <a16:creationId xmlns:a16="http://schemas.microsoft.com/office/drawing/2014/main" id="{4611E8E7-C08B-B20A-E6EB-074B6DAB2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6069" y="2879029"/>
            <a:ext cx="931393" cy="931393"/>
          </a:xfrm>
          <a:prstGeom prst="rect">
            <a:avLst/>
          </a:prstGeom>
        </p:spPr>
      </p:pic>
      <p:sp>
        <p:nvSpPr>
          <p:cNvPr id="50" name="テキスト ボックス 49">
            <a:extLst>
              <a:ext uri="{FF2B5EF4-FFF2-40B4-BE49-F238E27FC236}">
                <a16:creationId xmlns:a16="http://schemas.microsoft.com/office/drawing/2014/main" id="{5F50D552-1564-F271-9CFF-980E48E01266}"/>
              </a:ext>
            </a:extLst>
          </p:cNvPr>
          <p:cNvSpPr txBox="1"/>
          <p:nvPr/>
        </p:nvSpPr>
        <p:spPr>
          <a:xfrm>
            <a:off x="2956958" y="3232076"/>
            <a:ext cx="1388586" cy="338554"/>
          </a:xfrm>
          <a:prstGeom prst="rect">
            <a:avLst/>
          </a:prstGeom>
          <a:noFill/>
        </p:spPr>
        <p:txBody>
          <a:bodyPr wrap="square" rtlCol="0">
            <a:spAutoFit/>
          </a:bodyPr>
          <a:lstStyle/>
          <a:p>
            <a:pPr algn="ctr"/>
            <a:r>
              <a:rPr kumimoji="1" lang="ja-JP" altLang="en-US" sz="1600"/>
              <a:t>・・・</a:t>
            </a:r>
          </a:p>
        </p:txBody>
      </p:sp>
      <p:cxnSp>
        <p:nvCxnSpPr>
          <p:cNvPr id="52" name="直線コネクタ 51">
            <a:extLst>
              <a:ext uri="{FF2B5EF4-FFF2-40B4-BE49-F238E27FC236}">
                <a16:creationId xmlns:a16="http://schemas.microsoft.com/office/drawing/2014/main" id="{534735E3-6B5C-ED79-3695-1ED8BAF93A13}"/>
              </a:ext>
            </a:extLst>
          </p:cNvPr>
          <p:cNvCxnSpPr>
            <a:cxnSpLocks/>
          </p:cNvCxnSpPr>
          <p:nvPr/>
        </p:nvCxnSpPr>
        <p:spPr>
          <a:xfrm>
            <a:off x="2735210" y="3319614"/>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E466375-00F9-3023-0D95-AB9B68F1D6DE}"/>
              </a:ext>
            </a:extLst>
          </p:cNvPr>
          <p:cNvCxnSpPr>
            <a:cxnSpLocks/>
          </p:cNvCxnSpPr>
          <p:nvPr/>
        </p:nvCxnSpPr>
        <p:spPr>
          <a:xfrm>
            <a:off x="4233343" y="3607847"/>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6" name="テキスト ボックス 55">
                <a:extLst>
                  <a:ext uri="{FF2B5EF4-FFF2-40B4-BE49-F238E27FC236}">
                    <a16:creationId xmlns:a16="http://schemas.microsoft.com/office/drawing/2014/main" id="{3325C551-5416-A8F8-4F84-03E4BEB81710}"/>
                  </a:ext>
                </a:extLst>
              </p:cNvPr>
              <p:cNvSpPr txBox="1"/>
              <p:nvPr/>
            </p:nvSpPr>
            <p:spPr>
              <a:xfrm>
                <a:off x="1825452" y="2607783"/>
                <a:ext cx="2411529" cy="369332"/>
              </a:xfrm>
              <a:prstGeom prst="rect">
                <a:avLst/>
              </a:prstGeom>
              <a:noFill/>
            </p:spPr>
            <p:txBody>
              <a:bodyPr wrap="square" rtlCol="0">
                <a:spAutoFit/>
              </a:bodyPr>
              <a:lstStyle/>
              <a:p>
                <a:r>
                  <a:rPr lang="ja-JP" altLang="en-US"/>
                  <a:t>ミュータント</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1  </m:t>
                        </m:r>
                      </m:sub>
                    </m:sSub>
                  </m:oMath>
                </a14:m>
                <a:r>
                  <a:rPr kumimoji="1" lang="en-US" altLang="ja-JP" dirty="0"/>
                  <a:t>…</a:t>
                </a:r>
                <a:endParaRPr kumimoji="1" lang="ja-JP" altLang="en-US"/>
              </a:p>
            </p:txBody>
          </p:sp>
        </mc:Choice>
        <mc:Fallback>
          <p:sp>
            <p:nvSpPr>
              <p:cNvPr id="56" name="テキスト ボックス 55">
                <a:extLst>
                  <a:ext uri="{FF2B5EF4-FFF2-40B4-BE49-F238E27FC236}">
                    <a16:creationId xmlns:a16="http://schemas.microsoft.com/office/drawing/2014/main" id="{3325C551-5416-A8F8-4F84-03E4BEB81710}"/>
                  </a:ext>
                </a:extLst>
              </p:cNvPr>
              <p:cNvSpPr txBox="1">
                <a:spLocks noRot="1" noChangeAspect="1" noMove="1" noResize="1" noEditPoints="1" noAdjustHandles="1" noChangeArrowheads="1" noChangeShapeType="1" noTextEdit="1"/>
              </p:cNvSpPr>
              <p:nvPr/>
            </p:nvSpPr>
            <p:spPr>
              <a:xfrm>
                <a:off x="1825452" y="2607783"/>
                <a:ext cx="2411529" cy="369332"/>
              </a:xfrm>
              <a:prstGeom prst="rect">
                <a:avLst/>
              </a:prstGeom>
              <a:blipFill>
                <a:blip r:embed="rId9"/>
                <a:stretch>
                  <a:fillRect l="-2094" t="-10000" b="-2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3CD6BFEA-1A99-DD33-E8C1-1ACB26379F12}"/>
                  </a:ext>
                </a:extLst>
              </p:cNvPr>
              <p:cNvSpPr txBox="1"/>
              <p:nvPr/>
            </p:nvSpPr>
            <p:spPr>
              <a:xfrm>
                <a:off x="3539484" y="2602622"/>
                <a:ext cx="2411529" cy="369332"/>
              </a:xfrm>
              <a:prstGeom prst="rect">
                <a:avLst/>
              </a:prstGeom>
              <a:noFill/>
            </p:spPr>
            <p:txBody>
              <a:bodyPr wrap="square" rtlCol="0">
                <a:spAutoFit/>
              </a:bodyPr>
              <a:lstStyle/>
              <a:p>
                <a:pPr algn="ctr"/>
                <a:r>
                  <a:rPr lang="ja-JP" altLang="en-US"/>
                  <a:t>ミュータント</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𝑛</m:t>
                        </m:r>
                      </m:sub>
                    </m:sSub>
                  </m:oMath>
                </a14:m>
                <a:endParaRPr kumimoji="1" lang="ja-JP" altLang="en-US"/>
              </a:p>
            </p:txBody>
          </p:sp>
        </mc:Choice>
        <mc:Fallback>
          <p:sp>
            <p:nvSpPr>
              <p:cNvPr id="57" name="テキスト ボックス 56">
                <a:extLst>
                  <a:ext uri="{FF2B5EF4-FFF2-40B4-BE49-F238E27FC236}">
                    <a16:creationId xmlns:a16="http://schemas.microsoft.com/office/drawing/2014/main" id="{3CD6BFEA-1A99-DD33-E8C1-1ACB26379F12}"/>
                  </a:ext>
                </a:extLst>
              </p:cNvPr>
              <p:cNvSpPr txBox="1">
                <a:spLocks noRot="1" noChangeAspect="1" noMove="1" noResize="1" noEditPoints="1" noAdjustHandles="1" noChangeArrowheads="1" noChangeShapeType="1" noTextEdit="1"/>
              </p:cNvSpPr>
              <p:nvPr/>
            </p:nvSpPr>
            <p:spPr>
              <a:xfrm>
                <a:off x="3539484" y="2602622"/>
                <a:ext cx="2411529" cy="369332"/>
              </a:xfrm>
              <a:prstGeom prst="rect">
                <a:avLst/>
              </a:prstGeom>
              <a:blipFill>
                <a:blip r:embed="rId10"/>
                <a:stretch>
                  <a:fillRect t="-6452" b="-22581"/>
                </a:stretch>
              </a:blipFill>
            </p:spPr>
            <p:txBody>
              <a:bodyPr/>
              <a:lstStyle/>
              <a:p>
                <a:r>
                  <a:rPr lang="ja-JP" altLang="en-US">
                    <a:noFill/>
                  </a:rPr>
                  <a:t> </a:t>
                </a:r>
              </a:p>
            </p:txBody>
          </p:sp>
        </mc:Fallback>
      </mc:AlternateContent>
      <p:pic>
        <p:nvPicPr>
          <p:cNvPr id="65" name="グラフィックス 64" descr="ドキュメント 枠線">
            <a:extLst>
              <a:ext uri="{FF2B5EF4-FFF2-40B4-BE49-F238E27FC236}">
                <a16:creationId xmlns:a16="http://schemas.microsoft.com/office/drawing/2014/main" id="{F175E329-A63B-96C2-2FD6-A91508ACE0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29497" y="4321203"/>
            <a:ext cx="739100" cy="739100"/>
          </a:xfrm>
          <a:prstGeom prst="rect">
            <a:avLst/>
          </a:prstGeom>
        </p:spPr>
      </p:pic>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ED4EE1E1-5209-AB83-B588-D79432B79AA9}"/>
                  </a:ext>
                </a:extLst>
              </p:cNvPr>
              <p:cNvSpPr txBox="1"/>
              <p:nvPr/>
            </p:nvSpPr>
            <p:spPr>
              <a:xfrm>
                <a:off x="3472830" y="5050753"/>
                <a:ext cx="2252435" cy="338554"/>
              </a:xfrm>
              <a:prstGeom prst="rect">
                <a:avLst/>
              </a:prstGeom>
              <a:noFill/>
            </p:spPr>
            <p:txBody>
              <a:bodyPr wrap="square" rtlCol="0">
                <a:spAutoFit/>
              </a:bodyPr>
              <a:lstStyle/>
              <a:p>
                <a:pPr algn="ctr"/>
                <a:r>
                  <a:rPr kumimoji="1" lang="ja-JP" altLang="en-US" sz="1600"/>
                  <a:t>テストスイート</a:t>
                </a:r>
                <a14:m>
                  <m:oMath xmlns:m="http://schemas.openxmlformats.org/officeDocument/2006/math">
                    <m:r>
                      <a:rPr kumimoji="1" lang="en-US" altLang="ja-JP" sz="1600" b="0" i="1" smtClean="0">
                        <a:latin typeface="Cambria Math" panose="02040503050406030204" pitchFamily="18" charset="0"/>
                      </a:rPr>
                      <m:t>𝑇</m:t>
                    </m:r>
                  </m:oMath>
                </a14:m>
                <a:endParaRPr kumimoji="1" lang="en-US" altLang="ja-JP" sz="1600" b="0" dirty="0"/>
              </a:p>
            </p:txBody>
          </p:sp>
        </mc:Choice>
        <mc:Fallback xmlns="">
          <p:sp>
            <p:nvSpPr>
              <p:cNvPr id="66" name="テキスト ボックス 65">
                <a:extLst>
                  <a:ext uri="{FF2B5EF4-FFF2-40B4-BE49-F238E27FC236}">
                    <a16:creationId xmlns:a16="http://schemas.microsoft.com/office/drawing/2014/main" id="{ED4EE1E1-5209-AB83-B588-D79432B79AA9}"/>
                  </a:ext>
                </a:extLst>
              </p:cNvPr>
              <p:cNvSpPr txBox="1">
                <a:spLocks noRot="1" noChangeAspect="1" noMove="1" noResize="1" noEditPoints="1" noAdjustHandles="1" noChangeArrowheads="1" noChangeShapeType="1" noTextEdit="1"/>
              </p:cNvSpPr>
              <p:nvPr/>
            </p:nvSpPr>
            <p:spPr>
              <a:xfrm>
                <a:off x="3472830" y="5050753"/>
                <a:ext cx="2252435" cy="338554"/>
              </a:xfrm>
              <a:prstGeom prst="rect">
                <a:avLst/>
              </a:prstGeom>
              <a:blipFill>
                <a:blip r:embed="rId13"/>
                <a:stretch>
                  <a:fillRect t="-3571" b="-25000"/>
                </a:stretch>
              </a:blipFill>
            </p:spPr>
            <p:txBody>
              <a:bodyPr/>
              <a:lstStyle/>
              <a:p>
                <a:r>
                  <a:rPr lang="ja-JP" altLang="en-US">
                    <a:noFill/>
                  </a:rPr>
                  <a:t> </a:t>
                </a:r>
              </a:p>
            </p:txBody>
          </p:sp>
        </mc:Fallback>
      </mc:AlternateContent>
      <p:cxnSp>
        <p:nvCxnSpPr>
          <p:cNvPr id="67" name="直線矢印コネクタ 66">
            <a:extLst>
              <a:ext uri="{FF2B5EF4-FFF2-40B4-BE49-F238E27FC236}">
                <a16:creationId xmlns:a16="http://schemas.microsoft.com/office/drawing/2014/main" id="{DFDFE2E9-33DE-8C21-4652-6FA7F144AD43}"/>
              </a:ext>
            </a:extLst>
          </p:cNvPr>
          <p:cNvCxnSpPr>
            <a:cxnSpLocks/>
          </p:cNvCxnSpPr>
          <p:nvPr/>
        </p:nvCxnSpPr>
        <p:spPr>
          <a:xfrm flipV="1">
            <a:off x="4993724" y="3316390"/>
            <a:ext cx="820087" cy="675"/>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カギ線コネクタ 72">
            <a:extLst>
              <a:ext uri="{FF2B5EF4-FFF2-40B4-BE49-F238E27FC236}">
                <a16:creationId xmlns:a16="http://schemas.microsoft.com/office/drawing/2014/main" id="{D6853443-07B3-FB2C-238B-70C9F17D79BF}"/>
              </a:ext>
            </a:extLst>
          </p:cNvPr>
          <p:cNvCxnSpPr>
            <a:cxnSpLocks/>
          </p:cNvCxnSpPr>
          <p:nvPr/>
        </p:nvCxnSpPr>
        <p:spPr>
          <a:xfrm rot="5400000" flipH="1" flipV="1">
            <a:off x="4539726" y="3820560"/>
            <a:ext cx="1372291" cy="363951"/>
          </a:xfrm>
          <a:prstGeom prst="bentConnector3">
            <a:avLst>
              <a:gd name="adj1" fmla="val -1489"/>
            </a:avLst>
          </a:prstGeom>
          <a:ln w="381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46E84D6A-FECB-AFD9-753D-5C4E016CEC5A}"/>
                  </a:ext>
                </a:extLst>
              </p:cNvPr>
              <p:cNvSpPr txBox="1"/>
              <p:nvPr/>
            </p:nvSpPr>
            <p:spPr>
              <a:xfrm>
                <a:off x="5863983" y="3119416"/>
                <a:ext cx="3351807" cy="353943"/>
              </a:xfrm>
              <a:prstGeom prst="rect">
                <a:avLst/>
              </a:prstGeom>
              <a:noFill/>
            </p:spPr>
            <p:txBody>
              <a:bodyPr wrap="square" rtlCol="0">
                <a:spAutoFit/>
              </a:bodyPr>
              <a:lstStyle/>
              <a:p>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1</m:t>
                        </m:r>
                      </m:sub>
                    </m:sSub>
                    <m:r>
                      <a:rPr kumimoji="1" lang="en-US" altLang="ja-JP" sz="1700" b="0" i="1" smtClean="0">
                        <a:latin typeface="Cambria Math" panose="02040503050406030204" pitchFamily="18" charset="0"/>
                      </a:rPr>
                      <m:t>)</m:t>
                    </m:r>
                  </m:oMath>
                </a14:m>
                <a:r>
                  <a:rPr kumimoji="1" lang="ja-JP" altLang="en-US" sz="1700"/>
                  <a:t>・・・</a:t>
                </a:r>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𝑛</m:t>
                        </m:r>
                      </m:sub>
                    </m:sSub>
                    <m:r>
                      <a:rPr kumimoji="1" lang="en-US" altLang="ja-JP" sz="1700" b="0" i="1" smtClean="0">
                        <a:latin typeface="Cambria Math" panose="02040503050406030204" pitchFamily="18" charset="0"/>
                      </a:rPr>
                      <m:t>)</m:t>
                    </m:r>
                  </m:oMath>
                </a14:m>
                <a:endParaRPr kumimoji="1" lang="ja-JP" altLang="en-US" sz="1700"/>
              </a:p>
            </p:txBody>
          </p:sp>
        </mc:Choice>
        <mc:Fallback xmlns="">
          <p:sp>
            <p:nvSpPr>
              <p:cNvPr id="78" name="テキスト ボックス 77">
                <a:extLst>
                  <a:ext uri="{FF2B5EF4-FFF2-40B4-BE49-F238E27FC236}">
                    <a16:creationId xmlns:a16="http://schemas.microsoft.com/office/drawing/2014/main" id="{46E84D6A-FECB-AFD9-753D-5C4E016CEC5A}"/>
                  </a:ext>
                </a:extLst>
              </p:cNvPr>
              <p:cNvSpPr txBox="1">
                <a:spLocks noRot="1" noChangeAspect="1" noMove="1" noResize="1" noEditPoints="1" noAdjustHandles="1" noChangeArrowheads="1" noChangeShapeType="1" noTextEdit="1"/>
              </p:cNvSpPr>
              <p:nvPr/>
            </p:nvSpPr>
            <p:spPr>
              <a:xfrm>
                <a:off x="5863983" y="3119416"/>
                <a:ext cx="3351807" cy="353943"/>
              </a:xfrm>
              <a:prstGeom prst="rect">
                <a:avLst/>
              </a:prstGeom>
              <a:blipFill>
                <a:blip r:embed="rId14"/>
                <a:stretch>
                  <a:fillRect t="-6897" b="-24138"/>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55712ED1-CC0E-654E-3E67-7C764A784D33}"/>
              </a:ext>
            </a:extLst>
          </p:cNvPr>
          <p:cNvCxnSpPr>
            <a:cxnSpLocks/>
            <a:endCxn id="83" idx="0"/>
          </p:cNvCxnSpPr>
          <p:nvPr/>
        </p:nvCxnSpPr>
        <p:spPr>
          <a:xfrm>
            <a:off x="7488061" y="3547096"/>
            <a:ext cx="0" cy="1368903"/>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12037495-896B-4F0F-5481-AF080AE96131}"/>
                  </a:ext>
                </a:extLst>
              </p:cNvPr>
              <p:cNvSpPr txBox="1"/>
              <p:nvPr/>
            </p:nvSpPr>
            <p:spPr>
              <a:xfrm>
                <a:off x="6491040" y="4915999"/>
                <a:ext cx="1994041"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𝑺𝑩𝑭𝑳𝑺𝒄𝒐𝒓𝒆</m:t>
                          </m:r>
                        </m:e>
                        <m:sup>
                          <m:r>
                            <a:rPr kumimoji="1" lang="en-US" altLang="ja-JP" b="1" i="1" smtClean="0">
                              <a:latin typeface="Cambria Math" panose="02040503050406030204" pitchFamily="18" charset="0"/>
                            </a:rPr>
                            <m:t>𝑻</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𝑮</m:t>
                          </m:r>
                        </m:sup>
                      </m:sSup>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𝒎</m:t>
                      </m:r>
                      <m:r>
                        <a:rPr kumimoji="1" lang="en-US" altLang="ja-JP" b="1" i="1" smtClean="0">
                          <a:latin typeface="Cambria Math" panose="02040503050406030204" pitchFamily="18" charset="0"/>
                        </a:rPr>
                        <m:t>)</m:t>
                      </m:r>
                    </m:oMath>
                  </m:oMathPara>
                </a14:m>
                <a:endParaRPr kumimoji="1" lang="ja-JP" altLang="en-US" b="1"/>
              </a:p>
            </p:txBody>
          </p:sp>
        </mc:Choice>
        <mc:Fallback xmlns="">
          <p:sp>
            <p:nvSpPr>
              <p:cNvPr id="83" name="テキスト ボックス 82">
                <a:extLst>
                  <a:ext uri="{FF2B5EF4-FFF2-40B4-BE49-F238E27FC236}">
                    <a16:creationId xmlns:a16="http://schemas.microsoft.com/office/drawing/2014/main" id="{12037495-896B-4F0F-5481-AF080AE96131}"/>
                  </a:ext>
                </a:extLst>
              </p:cNvPr>
              <p:cNvSpPr txBox="1">
                <a:spLocks noRot="1" noChangeAspect="1" noMove="1" noResize="1" noEditPoints="1" noAdjustHandles="1" noChangeArrowheads="1" noChangeShapeType="1" noTextEdit="1"/>
              </p:cNvSpPr>
              <p:nvPr/>
            </p:nvSpPr>
            <p:spPr>
              <a:xfrm>
                <a:off x="6491040" y="4915999"/>
                <a:ext cx="1994041" cy="375552"/>
              </a:xfrm>
              <a:prstGeom prst="rect">
                <a:avLst/>
              </a:prstGeom>
              <a:blipFill>
                <a:blip r:embed="rId15"/>
                <a:stretch>
                  <a:fillRect r="-3165" b="-16129"/>
                </a:stretch>
              </a:blipFill>
            </p:spPr>
            <p:txBody>
              <a:bodyPr/>
              <a:lstStyle/>
              <a:p>
                <a:r>
                  <a:rPr lang="ja-JP" altLang="en-US">
                    <a:noFill/>
                  </a:rPr>
                  <a:t> </a:t>
                </a:r>
              </a:p>
            </p:txBody>
          </p:sp>
        </mc:Fallback>
      </mc:AlternateContent>
      <p:sp>
        <p:nvSpPr>
          <p:cNvPr id="84" name="正方形/長方形 83">
            <a:extLst>
              <a:ext uri="{FF2B5EF4-FFF2-40B4-BE49-F238E27FC236}">
                <a16:creationId xmlns:a16="http://schemas.microsoft.com/office/drawing/2014/main" id="{51E385A9-F1FA-F785-C5B4-3B70FE158627}"/>
              </a:ext>
            </a:extLst>
          </p:cNvPr>
          <p:cNvSpPr/>
          <p:nvPr/>
        </p:nvSpPr>
        <p:spPr>
          <a:xfrm>
            <a:off x="3707377" y="3890170"/>
            <a:ext cx="5096749" cy="1585717"/>
          </a:xfrm>
          <a:prstGeom prst="rect">
            <a:avLst/>
          </a:prstGeom>
          <a:solidFill>
            <a:schemeClr val="bg1">
              <a:alpha val="8013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5" name="正方形/長方形 84">
            <a:extLst>
              <a:ext uri="{FF2B5EF4-FFF2-40B4-BE49-F238E27FC236}">
                <a16:creationId xmlns:a16="http://schemas.microsoft.com/office/drawing/2014/main" id="{8B78D699-9DA4-5D43-DF71-5A62890F9AE1}"/>
              </a:ext>
            </a:extLst>
          </p:cNvPr>
          <p:cNvSpPr/>
          <p:nvPr/>
        </p:nvSpPr>
        <p:spPr>
          <a:xfrm>
            <a:off x="4907460" y="3149413"/>
            <a:ext cx="3925687" cy="739093"/>
          </a:xfrm>
          <a:prstGeom prst="rect">
            <a:avLst/>
          </a:prstGeom>
          <a:solidFill>
            <a:schemeClr val="bg1">
              <a:alpha val="80088"/>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6" name="テキスト ボックス 85">
            <a:extLst>
              <a:ext uri="{FF2B5EF4-FFF2-40B4-BE49-F238E27FC236}">
                <a16:creationId xmlns:a16="http://schemas.microsoft.com/office/drawing/2014/main" id="{C6F82D99-463C-64BE-7C0A-1D937BF3001E}"/>
              </a:ext>
            </a:extLst>
          </p:cNvPr>
          <p:cNvSpPr txBox="1"/>
          <p:nvPr/>
        </p:nvSpPr>
        <p:spPr>
          <a:xfrm>
            <a:off x="396000" y="1719943"/>
            <a:ext cx="8352000" cy="461665"/>
          </a:xfrm>
          <a:prstGeom prst="rect">
            <a:avLst/>
          </a:prstGeom>
          <a:noFill/>
        </p:spPr>
        <p:txBody>
          <a:bodyPr wrap="square" rtlCol="0">
            <a:spAutoFit/>
          </a:bodyPr>
          <a:lstStyle/>
          <a:p>
            <a:r>
              <a:rPr lang="en-US" altLang="ja-JP" sz="2400" dirty="0"/>
              <a:t>Step1</a:t>
            </a:r>
            <a:r>
              <a:rPr lang="ja-JP" altLang="en-US" sz="2400"/>
              <a:t>：ミュータント</a:t>
            </a:r>
            <a:r>
              <a:rPr lang="en-US" altLang="ja-JP" sz="2400" dirty="0"/>
              <a:t>(</a:t>
            </a:r>
            <a:r>
              <a:rPr lang="ja-JP" altLang="en-US" sz="2400"/>
              <a:t>欠陥プログラム</a:t>
            </a:r>
            <a:r>
              <a:rPr lang="en-US" altLang="ja-JP" sz="2400" dirty="0"/>
              <a:t>)</a:t>
            </a:r>
            <a:r>
              <a:rPr lang="ja-JP" altLang="en-US" sz="2400"/>
              <a:t>の生成</a:t>
            </a:r>
            <a:endParaRPr kumimoji="1" lang="ja-JP" altLang="en-US" sz="2400"/>
          </a:p>
        </p:txBody>
      </p:sp>
    </p:spTree>
    <p:extLst>
      <p:ext uri="{BB962C8B-B14F-4D97-AF65-F5344CB8AC3E}">
        <p14:creationId xmlns:p14="http://schemas.microsoft.com/office/powerpoint/2010/main" val="1277802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285C35-7791-A659-95DC-288CDA34A3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9945FB1-D57A-E4EB-64F9-0C8402CDF198}"/>
              </a:ext>
            </a:extLst>
          </p:cNvPr>
          <p:cNvSpPr>
            <a:spLocks noGrp="1"/>
          </p:cNvSpPr>
          <p:nvPr>
            <p:ph type="title"/>
          </p:nvPr>
        </p:nvSpPr>
        <p:spPr/>
        <p:txBody>
          <a:bodyPr/>
          <a:lstStyle/>
          <a:p>
            <a:r>
              <a:rPr lang="ja-JP" altLang="en-US"/>
              <a:t>実験</a:t>
            </a:r>
            <a:r>
              <a:rPr kumimoji="1" lang="ja-JP" altLang="en-US"/>
              <a:t>結果</a:t>
            </a:r>
          </a:p>
        </p:txBody>
      </p:sp>
      <p:sp>
        <p:nvSpPr>
          <p:cNvPr id="4" name="スライド番号プレースホルダー 3">
            <a:extLst>
              <a:ext uri="{FF2B5EF4-FFF2-40B4-BE49-F238E27FC236}">
                <a16:creationId xmlns:a16="http://schemas.microsoft.com/office/drawing/2014/main" id="{316B1E04-9892-6C2D-AD43-CD693B3F96C4}"/>
              </a:ext>
            </a:extLst>
          </p:cNvPr>
          <p:cNvSpPr>
            <a:spLocks noGrp="1"/>
          </p:cNvSpPr>
          <p:nvPr>
            <p:ph type="sldNum" sz="quarter" idx="12"/>
          </p:nvPr>
        </p:nvSpPr>
        <p:spPr/>
        <p:txBody>
          <a:bodyPr/>
          <a:lstStyle/>
          <a:p>
            <a:fld id="{B16735D3-C9E7-F649-AF37-A9D08763696D}" type="slidenum">
              <a:rPr lang="ja-JP" altLang="en-US" smtClean="0"/>
              <a:pPr/>
              <a:t>49</a:t>
            </a:fld>
            <a:endParaRPr lang="ja-JP" altLang="en-US"/>
          </a:p>
        </p:txBody>
      </p:sp>
      <p:sp>
        <p:nvSpPr>
          <p:cNvPr id="9" name="テキスト ボックス 8">
            <a:extLst>
              <a:ext uri="{FF2B5EF4-FFF2-40B4-BE49-F238E27FC236}">
                <a16:creationId xmlns:a16="http://schemas.microsoft.com/office/drawing/2014/main" id="{FA2655A4-2C9C-1C7B-9473-FB4CAEF1499D}"/>
              </a:ext>
            </a:extLst>
          </p:cNvPr>
          <p:cNvSpPr txBox="1"/>
          <p:nvPr/>
        </p:nvSpPr>
        <p:spPr>
          <a:xfrm>
            <a:off x="570532" y="1716497"/>
            <a:ext cx="8177467" cy="430887"/>
          </a:xfrm>
          <a:prstGeom prst="rect">
            <a:avLst/>
          </a:prstGeom>
          <a:noFill/>
        </p:spPr>
        <p:txBody>
          <a:bodyPr wrap="square" rtlCol="0">
            <a:spAutoFit/>
          </a:bodyPr>
          <a:lstStyle/>
          <a:p>
            <a:r>
              <a:rPr kumimoji="1" lang="en-US" altLang="ja-JP" sz="2200" dirty="0"/>
              <a:t>SBFL</a:t>
            </a:r>
            <a:r>
              <a:rPr kumimoji="1" lang="ja-JP" altLang="en-US" sz="2200"/>
              <a:t>スコアに変化が</a:t>
            </a:r>
            <a:r>
              <a:rPr lang="ja-JP" altLang="en-US" sz="2200"/>
              <a:t>生じた際</a:t>
            </a:r>
            <a:r>
              <a:rPr kumimoji="1" lang="ja-JP" altLang="en-US" sz="2200"/>
              <a:t>のソースコードの変更内容を分析</a:t>
            </a:r>
          </a:p>
        </p:txBody>
      </p:sp>
      <p:graphicFrame>
        <p:nvGraphicFramePr>
          <p:cNvPr id="13" name="表 12">
            <a:extLst>
              <a:ext uri="{FF2B5EF4-FFF2-40B4-BE49-F238E27FC236}">
                <a16:creationId xmlns:a16="http://schemas.microsoft.com/office/drawing/2014/main" id="{872D4ED5-43E8-58DA-5E14-919E156102FF}"/>
              </a:ext>
            </a:extLst>
          </p:cNvPr>
          <p:cNvGraphicFramePr>
            <a:graphicFrameLocks noGrp="1"/>
          </p:cNvGraphicFramePr>
          <p:nvPr/>
        </p:nvGraphicFramePr>
        <p:xfrm>
          <a:off x="396000" y="2416375"/>
          <a:ext cx="4000799" cy="2025250"/>
        </p:xfrm>
        <a:graphic>
          <a:graphicData uri="http://schemas.openxmlformats.org/drawingml/2006/table">
            <a:tbl>
              <a:tblPr firstRow="1" bandRow="1">
                <a:tableStyleId>{5C22544A-7EE6-4342-B048-85BDC9FD1C3A}</a:tableStyleId>
              </a:tblPr>
              <a:tblGrid>
                <a:gridCol w="2691288">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405050">
                <a:tc>
                  <a:txBody>
                    <a:bodyPr/>
                    <a:lstStyle/>
                    <a:p>
                      <a:pPr algn="ctr"/>
                      <a:r>
                        <a:rPr kumimoji="1" lang="ja-JP" altLang="en-US"/>
                        <a:t>本体の変更内容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405050">
                <a:tc>
                  <a:txBody>
                    <a:bodyPr/>
                    <a:lstStyle/>
                    <a:p>
                      <a:pPr algn="ctr"/>
                      <a:r>
                        <a:rPr kumimoji="1" lang="en-US" altLang="ja-JP" dirty="0"/>
                        <a:t>public</a:t>
                      </a:r>
                      <a:r>
                        <a:rPr kumimoji="1" lang="ja-JP" altLang="en-US"/>
                        <a:t>メソッドの追加</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3</a:t>
                      </a:r>
                      <a:endParaRPr kumimoji="1" lang="ja-JP" altLang="en-US"/>
                    </a:p>
                  </a:txBody>
                  <a:tcPr/>
                </a:tc>
                <a:extLst>
                  <a:ext uri="{0D108BD9-81ED-4DB2-BD59-A6C34878D82A}">
                    <a16:rowId xmlns:a16="http://schemas.microsoft.com/office/drawing/2014/main" val="2905436179"/>
                  </a:ext>
                </a:extLst>
              </a:tr>
              <a:tr h="405050">
                <a:tc>
                  <a:txBody>
                    <a:bodyPr/>
                    <a:lstStyle/>
                    <a:p>
                      <a:pPr algn="ctr"/>
                      <a:r>
                        <a:rPr kumimoji="1" lang="en-US" altLang="ja-JP" dirty="0"/>
                        <a:t>private</a:t>
                      </a:r>
                      <a:r>
                        <a:rPr kumimoji="1" lang="ja-JP" altLang="en-US"/>
                        <a:t>メソッドの追加</a:t>
                      </a:r>
                    </a:p>
                  </a:txBody>
                  <a:tcPr/>
                </a:tc>
                <a:tc>
                  <a:txBody>
                    <a:bodyPr/>
                    <a:lstStyle/>
                    <a:p>
                      <a:pPr algn="ctr"/>
                      <a:r>
                        <a:rPr kumimoji="1" lang="en-US" altLang="ja-JP" dirty="0"/>
                        <a:t>4</a:t>
                      </a:r>
                      <a:endParaRPr kumimoji="1" lang="ja-JP" altLang="en-US"/>
                    </a:p>
                  </a:txBody>
                  <a:tcPr>
                    <a:solidFill>
                      <a:srgbClr val="FFFF00"/>
                    </a:solidFill>
                  </a:tcPr>
                </a:tc>
                <a:tc>
                  <a:txBody>
                    <a:bodyPr/>
                    <a:lstStyle/>
                    <a:p>
                      <a:pPr algn="ctr"/>
                      <a:r>
                        <a:rPr kumimoji="1" lang="en-US" altLang="ja-JP" dirty="0"/>
                        <a:t>0</a:t>
                      </a:r>
                      <a:endParaRPr kumimoji="1" lang="ja-JP" altLang="en-US"/>
                    </a:p>
                  </a:txBody>
                  <a:tcPr>
                    <a:solidFill>
                      <a:srgbClr val="FFFF00"/>
                    </a:solidFill>
                  </a:tcPr>
                </a:tc>
                <a:extLst>
                  <a:ext uri="{0D108BD9-81ED-4DB2-BD59-A6C34878D82A}">
                    <a16:rowId xmlns:a16="http://schemas.microsoft.com/office/drawing/2014/main" val="3397863129"/>
                  </a:ext>
                </a:extLst>
              </a:tr>
              <a:tr h="405050">
                <a:tc>
                  <a:txBody>
                    <a:bodyPr/>
                    <a:lstStyle/>
                    <a:p>
                      <a:pPr algn="ctr"/>
                      <a:r>
                        <a:rPr kumimoji="1" lang="en-US" altLang="ja-JP" dirty="0"/>
                        <a:t>private</a:t>
                      </a:r>
                      <a:r>
                        <a:rPr kumimoji="1" lang="ja-JP" altLang="en-US"/>
                        <a:t>メソッドの削減</a:t>
                      </a:r>
                    </a:p>
                  </a:txBody>
                  <a:tcPr/>
                </a:tc>
                <a:tc>
                  <a:txBody>
                    <a:bodyPr/>
                    <a:lstStyle/>
                    <a:p>
                      <a:pPr algn="ctr"/>
                      <a:r>
                        <a:rPr kumimoji="1" lang="en-US" altLang="ja-JP" dirty="0"/>
                        <a:t>0</a:t>
                      </a:r>
                      <a:endParaRPr kumimoji="1" lang="ja-JP" altLang="en-US"/>
                    </a:p>
                  </a:txBody>
                  <a:tcPr>
                    <a:solidFill>
                      <a:srgbClr val="FFFF00"/>
                    </a:solidFill>
                  </a:tcPr>
                </a:tc>
                <a:tc>
                  <a:txBody>
                    <a:bodyPr/>
                    <a:lstStyle/>
                    <a:p>
                      <a:pPr algn="ctr"/>
                      <a:r>
                        <a:rPr kumimoji="1" lang="en-US" altLang="ja-JP" dirty="0"/>
                        <a:t>1</a:t>
                      </a:r>
                      <a:endParaRPr kumimoji="1" lang="ja-JP" altLang="en-US"/>
                    </a:p>
                  </a:txBody>
                  <a:tcPr>
                    <a:solidFill>
                      <a:srgbClr val="FFFF00"/>
                    </a:solidFill>
                  </a:tcPr>
                </a:tc>
                <a:extLst>
                  <a:ext uri="{0D108BD9-81ED-4DB2-BD59-A6C34878D82A}">
                    <a16:rowId xmlns:a16="http://schemas.microsoft.com/office/drawing/2014/main" val="3826392726"/>
                  </a:ext>
                </a:extLst>
              </a:tr>
              <a:tr h="405050">
                <a:tc>
                  <a:txBody>
                    <a:bodyPr/>
                    <a:lstStyle/>
                    <a:p>
                      <a:pPr algn="ctr"/>
                      <a:r>
                        <a:rPr kumimoji="1" lang="ja-JP" altLang="en-US">
                          <a:solidFill>
                            <a:schemeClr val="bg2">
                              <a:lumMod val="10000"/>
                            </a:schemeClr>
                          </a:solidFill>
                        </a:rPr>
                        <a:t>その他</a:t>
                      </a:r>
                      <a:endParaRPr kumimoji="1" lang="en-US" altLang="ja-JP" dirty="0">
                        <a:solidFill>
                          <a:schemeClr val="bg2">
                            <a:lumMod val="10000"/>
                          </a:schemeClr>
                        </a:solidFill>
                      </a:endParaRPr>
                    </a:p>
                  </a:txBody>
                  <a:tcPr/>
                </a:tc>
                <a:tc>
                  <a:txBody>
                    <a:bodyPr/>
                    <a:lstStyle/>
                    <a:p>
                      <a:pPr algn="ctr"/>
                      <a:r>
                        <a:rPr kumimoji="1" lang="en-US" altLang="ja-JP" dirty="0"/>
                        <a:t>15</a:t>
                      </a:r>
                      <a:endParaRPr kumimoji="1" lang="ja-JP" altLang="en-US"/>
                    </a:p>
                  </a:txBody>
                  <a:tcPr/>
                </a:tc>
                <a:tc>
                  <a:txBody>
                    <a:bodyPr/>
                    <a:lstStyle/>
                    <a:p>
                      <a:pPr algn="ctr"/>
                      <a:r>
                        <a:rPr kumimoji="1" lang="en-US" altLang="ja-JP" dirty="0"/>
                        <a:t>18</a:t>
                      </a:r>
                      <a:endParaRPr kumimoji="1" lang="ja-JP" altLang="en-US"/>
                    </a:p>
                  </a:txBody>
                  <a:tcPr/>
                </a:tc>
                <a:extLst>
                  <a:ext uri="{0D108BD9-81ED-4DB2-BD59-A6C34878D82A}">
                    <a16:rowId xmlns:a16="http://schemas.microsoft.com/office/drawing/2014/main" val="3796465246"/>
                  </a:ext>
                </a:extLst>
              </a:tr>
            </a:tbl>
          </a:graphicData>
        </a:graphic>
      </p:graphicFrame>
      <p:graphicFrame>
        <p:nvGraphicFramePr>
          <p:cNvPr id="16" name="表 15">
            <a:extLst>
              <a:ext uri="{FF2B5EF4-FFF2-40B4-BE49-F238E27FC236}">
                <a16:creationId xmlns:a16="http://schemas.microsoft.com/office/drawing/2014/main" id="{60E35C15-B789-8E66-43DB-58D28F5E2652}"/>
              </a:ext>
            </a:extLst>
          </p:cNvPr>
          <p:cNvGraphicFramePr>
            <a:graphicFrameLocks noGrp="1"/>
          </p:cNvGraphicFramePr>
          <p:nvPr/>
        </p:nvGraphicFramePr>
        <p:xfrm>
          <a:off x="4707471" y="2233639"/>
          <a:ext cx="4012755" cy="3240400"/>
        </p:xfrm>
        <a:graphic>
          <a:graphicData uri="http://schemas.openxmlformats.org/drawingml/2006/table">
            <a:tbl>
              <a:tblPr firstRow="1" bandRow="1">
                <a:tableStyleId>{5C22544A-7EE6-4342-B048-85BDC9FD1C3A}</a:tableStyleId>
              </a:tblPr>
              <a:tblGrid>
                <a:gridCol w="2703244">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405050">
                <a:tc>
                  <a:txBody>
                    <a:bodyPr/>
                    <a:lstStyle/>
                    <a:p>
                      <a:pPr algn="ctr"/>
                      <a:r>
                        <a:rPr kumimoji="1" lang="ja-JP" altLang="en-US"/>
                        <a:t>テストの変更内容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405050">
                <a:tc>
                  <a:txBody>
                    <a:bodyPr/>
                    <a:lstStyle/>
                    <a:p>
                      <a:pPr algn="ctr"/>
                      <a:r>
                        <a:rPr kumimoji="1" lang="ja-JP" altLang="en-US"/>
                        <a:t>テストケースの追加</a:t>
                      </a:r>
                    </a:p>
                  </a:txBody>
                  <a:tcPr/>
                </a:tc>
                <a:tc>
                  <a:txBody>
                    <a:bodyPr/>
                    <a:lstStyle/>
                    <a:p>
                      <a:pPr algn="ctr"/>
                      <a:r>
                        <a:rPr kumimoji="1" lang="en-US" altLang="ja-JP" dirty="0"/>
                        <a:t>11</a:t>
                      </a:r>
                      <a:endParaRPr kumimoji="1" lang="ja-JP" altLang="en-US"/>
                    </a:p>
                  </a:txBody>
                  <a:tcPr/>
                </a:tc>
                <a:tc>
                  <a:txBody>
                    <a:bodyPr/>
                    <a:lstStyle/>
                    <a:p>
                      <a:pPr algn="ctr"/>
                      <a:r>
                        <a:rPr kumimoji="1" lang="en-US" altLang="ja-JP" dirty="0"/>
                        <a:t>0</a:t>
                      </a:r>
                      <a:endParaRPr kumimoji="1" lang="ja-JP" altLang="en-US"/>
                    </a:p>
                  </a:txBody>
                  <a:tcPr/>
                </a:tc>
                <a:extLst>
                  <a:ext uri="{0D108BD9-81ED-4DB2-BD59-A6C34878D82A}">
                    <a16:rowId xmlns:a16="http://schemas.microsoft.com/office/drawing/2014/main" val="2905436179"/>
                  </a:ext>
                </a:extLst>
              </a:tr>
              <a:tr h="405050">
                <a:tc>
                  <a:txBody>
                    <a:bodyPr/>
                    <a:lstStyle/>
                    <a:p>
                      <a:pPr algn="ctr"/>
                      <a:r>
                        <a:rPr kumimoji="1" lang="ja-JP" altLang="en-US"/>
                        <a:t>テストケースの削減</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2</a:t>
                      </a:r>
                      <a:endParaRPr kumimoji="1" lang="ja-JP" altLang="en-US"/>
                    </a:p>
                  </a:txBody>
                  <a:tcPr/>
                </a:tc>
                <a:extLst>
                  <a:ext uri="{0D108BD9-81ED-4DB2-BD59-A6C34878D82A}">
                    <a16:rowId xmlns:a16="http://schemas.microsoft.com/office/drawing/2014/main" val="3397863129"/>
                  </a:ext>
                </a:extLst>
              </a:tr>
              <a:tr h="405050">
                <a:tc>
                  <a:txBody>
                    <a:bodyPr/>
                    <a:lstStyle/>
                    <a:p>
                      <a:pPr algn="ctr"/>
                      <a:r>
                        <a:rPr kumimoji="1" lang="ja-JP" altLang="en-US"/>
                        <a:t>テスト内容の変更</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3826392726"/>
                  </a:ext>
                </a:extLst>
              </a:tr>
              <a:tr h="405050">
                <a:tc>
                  <a:txBody>
                    <a:bodyPr/>
                    <a:lstStyle/>
                    <a:p>
                      <a:pPr algn="ctr"/>
                      <a:r>
                        <a:rPr kumimoji="1" lang="ja-JP" altLang="en-US"/>
                        <a:t>アサーションの追加</a:t>
                      </a:r>
                    </a:p>
                  </a:txBody>
                  <a:tcPr/>
                </a:tc>
                <a:tc>
                  <a:txBody>
                    <a:bodyPr/>
                    <a:lstStyle/>
                    <a:p>
                      <a:pPr algn="ctr"/>
                      <a:r>
                        <a:rPr kumimoji="1" lang="en-US" altLang="ja-JP" dirty="0"/>
                        <a:t>3</a:t>
                      </a:r>
                      <a:endParaRPr kumimoji="1" lang="ja-JP" altLang="en-US"/>
                    </a:p>
                  </a:txBody>
                  <a:tcPr/>
                </a:tc>
                <a:tc>
                  <a:txBody>
                    <a:bodyPr/>
                    <a:lstStyle/>
                    <a:p>
                      <a:pPr algn="ctr"/>
                      <a:r>
                        <a:rPr kumimoji="1" lang="en-US" altLang="ja-JP" dirty="0"/>
                        <a:t>2</a:t>
                      </a:r>
                      <a:endParaRPr kumimoji="1" lang="ja-JP" altLang="en-US"/>
                    </a:p>
                  </a:txBody>
                  <a:tcPr/>
                </a:tc>
                <a:extLst>
                  <a:ext uri="{0D108BD9-81ED-4DB2-BD59-A6C34878D82A}">
                    <a16:rowId xmlns:a16="http://schemas.microsoft.com/office/drawing/2014/main" val="1230635416"/>
                  </a:ext>
                </a:extLst>
              </a:tr>
              <a:tr h="405050">
                <a:tc>
                  <a:txBody>
                    <a:bodyPr/>
                    <a:lstStyle/>
                    <a:p>
                      <a:pPr algn="ctr"/>
                      <a:r>
                        <a:rPr kumimoji="1" lang="ja-JP" altLang="en-US"/>
                        <a:t>アサーションの削減</a:t>
                      </a:r>
                    </a:p>
                  </a:txBody>
                  <a:tcPr/>
                </a:tc>
                <a:tc>
                  <a:txBody>
                    <a:bodyPr/>
                    <a:lstStyle/>
                    <a:p>
                      <a:pPr algn="ctr"/>
                      <a:r>
                        <a:rPr kumimoji="1" lang="en-US" altLang="ja-JP" dirty="0"/>
                        <a:t>1</a:t>
                      </a:r>
                      <a:endParaRPr kumimoji="1" lang="ja-JP" altLang="en-US"/>
                    </a:p>
                  </a:txBody>
                  <a:tcPr/>
                </a:tc>
                <a:tc>
                  <a:txBody>
                    <a:bodyPr/>
                    <a:lstStyle/>
                    <a:p>
                      <a:pPr algn="ctr"/>
                      <a:r>
                        <a:rPr kumimoji="1" lang="en-US" altLang="ja-JP" dirty="0"/>
                        <a:t>0</a:t>
                      </a:r>
                      <a:endParaRPr kumimoji="1" lang="ja-JP" altLang="en-US"/>
                    </a:p>
                  </a:txBody>
                  <a:tcPr/>
                </a:tc>
                <a:extLst>
                  <a:ext uri="{0D108BD9-81ED-4DB2-BD59-A6C34878D82A}">
                    <a16:rowId xmlns:a16="http://schemas.microsoft.com/office/drawing/2014/main" val="957997277"/>
                  </a:ext>
                </a:extLst>
              </a:tr>
              <a:tr h="405050">
                <a:tc>
                  <a:txBody>
                    <a:bodyPr/>
                    <a:lstStyle/>
                    <a:p>
                      <a:pPr algn="ctr"/>
                      <a:r>
                        <a:rPr kumimoji="1" lang="ja-JP" altLang="en-US"/>
                        <a:t>アサーションの内容変更</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827548852"/>
                  </a:ext>
                </a:extLst>
              </a:tr>
              <a:tr h="405050">
                <a:tc>
                  <a:txBody>
                    <a:bodyPr/>
                    <a:lstStyle/>
                    <a:p>
                      <a:pPr algn="ctr"/>
                      <a:r>
                        <a:rPr kumimoji="1" lang="ja-JP" altLang="en-US"/>
                        <a:t>その他</a:t>
                      </a:r>
                    </a:p>
                  </a:txBody>
                  <a:tcPr/>
                </a:tc>
                <a:tc>
                  <a:txBody>
                    <a:bodyPr/>
                    <a:lstStyle/>
                    <a:p>
                      <a:pPr algn="ctr"/>
                      <a:r>
                        <a:rPr kumimoji="1" lang="en-US" altLang="ja-JP" dirty="0"/>
                        <a:t>6</a:t>
                      </a:r>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714284269"/>
                  </a:ext>
                </a:extLst>
              </a:tr>
            </a:tbl>
          </a:graphicData>
        </a:graphic>
      </p:graphicFrame>
      <p:sp>
        <p:nvSpPr>
          <p:cNvPr id="6" name="テキスト ボックス 5">
            <a:extLst>
              <a:ext uri="{FF2B5EF4-FFF2-40B4-BE49-F238E27FC236}">
                <a16:creationId xmlns:a16="http://schemas.microsoft.com/office/drawing/2014/main" id="{0446E6C3-29EE-94FF-7E6A-7301CA0435F1}"/>
              </a:ext>
            </a:extLst>
          </p:cNvPr>
          <p:cNvSpPr txBox="1"/>
          <p:nvPr/>
        </p:nvSpPr>
        <p:spPr>
          <a:xfrm>
            <a:off x="764496" y="5785964"/>
            <a:ext cx="9685866" cy="400110"/>
          </a:xfrm>
          <a:prstGeom prst="rect">
            <a:avLst/>
          </a:prstGeom>
          <a:noFill/>
        </p:spPr>
        <p:txBody>
          <a:bodyPr wrap="square" rtlCol="0">
            <a:spAutoFit/>
          </a:bodyPr>
          <a:lstStyle/>
          <a:p>
            <a:r>
              <a:rPr lang="ja-JP" altLang="en-US" sz="2000"/>
              <a:t>特にテストケースの増減が</a:t>
            </a:r>
            <a:r>
              <a:rPr lang="en-US" altLang="ja-JP" sz="2000" dirty="0"/>
              <a:t>SBFL</a:t>
            </a:r>
            <a:r>
              <a:rPr lang="ja-JP" altLang="en-US" sz="2000"/>
              <a:t>スコアに影響を与えやすい</a:t>
            </a:r>
            <a:endParaRPr lang="en-US" altLang="ja-JP" sz="2000" dirty="0"/>
          </a:p>
        </p:txBody>
      </p:sp>
      <p:sp>
        <p:nvSpPr>
          <p:cNvPr id="8" name="正方形/長方形 7">
            <a:extLst>
              <a:ext uri="{FF2B5EF4-FFF2-40B4-BE49-F238E27FC236}">
                <a16:creationId xmlns:a16="http://schemas.microsoft.com/office/drawing/2014/main" id="{4C68D2BA-299B-A591-E1BF-4D6F31D0075C}"/>
              </a:ext>
            </a:extLst>
          </p:cNvPr>
          <p:cNvSpPr/>
          <p:nvPr/>
        </p:nvSpPr>
        <p:spPr>
          <a:xfrm>
            <a:off x="4707471" y="2233638"/>
            <a:ext cx="4028572" cy="3240400"/>
          </a:xfrm>
          <a:prstGeom prst="rect">
            <a:avLst/>
          </a:prstGeom>
          <a:solidFill>
            <a:schemeClr val="bg1">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 name="コンテンツ プレースホルダー 4">
            <a:extLst>
              <a:ext uri="{FF2B5EF4-FFF2-40B4-BE49-F238E27FC236}">
                <a16:creationId xmlns:a16="http://schemas.microsoft.com/office/drawing/2014/main" id="{C22FE1DE-B962-20E0-7CA4-4078BA57FE34}"/>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942991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C48924-8572-3264-B396-ABFCA6E861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CDC48A-1F1A-CF4B-5FF6-86B08B979D39}"/>
              </a:ext>
            </a:extLst>
          </p:cNvPr>
          <p:cNvSpPr>
            <a:spLocks noGrp="1"/>
          </p:cNvSpPr>
          <p:nvPr>
            <p:ph type="title"/>
          </p:nvPr>
        </p:nvSpPr>
        <p:spPr/>
        <p:txBody>
          <a:bodyPr/>
          <a:lstStyle/>
          <a:p>
            <a:r>
              <a:rPr lang="ja-JP" altLang="en-US"/>
              <a:t>実験</a:t>
            </a:r>
            <a:r>
              <a:rPr kumimoji="1" lang="ja-JP" altLang="en-US"/>
              <a:t>結果</a:t>
            </a:r>
          </a:p>
        </p:txBody>
      </p:sp>
      <p:sp>
        <p:nvSpPr>
          <p:cNvPr id="4" name="スライド番号プレースホルダー 3">
            <a:extLst>
              <a:ext uri="{FF2B5EF4-FFF2-40B4-BE49-F238E27FC236}">
                <a16:creationId xmlns:a16="http://schemas.microsoft.com/office/drawing/2014/main" id="{80903444-3BC3-09D0-936E-996059296737}"/>
              </a:ext>
            </a:extLst>
          </p:cNvPr>
          <p:cNvSpPr>
            <a:spLocks noGrp="1"/>
          </p:cNvSpPr>
          <p:nvPr>
            <p:ph type="sldNum" sz="quarter" idx="12"/>
          </p:nvPr>
        </p:nvSpPr>
        <p:spPr/>
        <p:txBody>
          <a:bodyPr/>
          <a:lstStyle/>
          <a:p>
            <a:fld id="{B16735D3-C9E7-F649-AF37-A9D08763696D}" type="slidenum">
              <a:rPr lang="ja-JP" altLang="en-US" smtClean="0"/>
              <a:pPr/>
              <a:t>50</a:t>
            </a:fld>
            <a:endParaRPr lang="ja-JP" altLang="en-US"/>
          </a:p>
        </p:txBody>
      </p:sp>
      <p:sp>
        <p:nvSpPr>
          <p:cNvPr id="9" name="テキスト ボックス 8">
            <a:extLst>
              <a:ext uri="{FF2B5EF4-FFF2-40B4-BE49-F238E27FC236}">
                <a16:creationId xmlns:a16="http://schemas.microsoft.com/office/drawing/2014/main" id="{AC459084-E3D8-2895-8979-7C3ACF75EFBB}"/>
              </a:ext>
            </a:extLst>
          </p:cNvPr>
          <p:cNvSpPr txBox="1"/>
          <p:nvPr/>
        </p:nvSpPr>
        <p:spPr>
          <a:xfrm>
            <a:off x="570532" y="1716497"/>
            <a:ext cx="8177467" cy="430887"/>
          </a:xfrm>
          <a:prstGeom prst="rect">
            <a:avLst/>
          </a:prstGeom>
          <a:noFill/>
        </p:spPr>
        <p:txBody>
          <a:bodyPr wrap="square" rtlCol="0">
            <a:spAutoFit/>
          </a:bodyPr>
          <a:lstStyle/>
          <a:p>
            <a:r>
              <a:rPr kumimoji="1" lang="en-US" altLang="ja-JP" sz="2200" dirty="0"/>
              <a:t>SBFL</a:t>
            </a:r>
            <a:r>
              <a:rPr kumimoji="1" lang="ja-JP" altLang="en-US" sz="2200"/>
              <a:t>スコアに変化が</a:t>
            </a:r>
            <a:r>
              <a:rPr lang="ja-JP" altLang="en-US" sz="2200"/>
              <a:t>生じた際</a:t>
            </a:r>
            <a:r>
              <a:rPr kumimoji="1" lang="ja-JP" altLang="en-US" sz="2200"/>
              <a:t>のソースコードの変更内容を分析</a:t>
            </a:r>
          </a:p>
        </p:txBody>
      </p:sp>
      <p:graphicFrame>
        <p:nvGraphicFramePr>
          <p:cNvPr id="13" name="表 12">
            <a:extLst>
              <a:ext uri="{FF2B5EF4-FFF2-40B4-BE49-F238E27FC236}">
                <a16:creationId xmlns:a16="http://schemas.microsoft.com/office/drawing/2014/main" id="{4B8DDE99-3B9F-8772-344B-5307F5E16AF4}"/>
              </a:ext>
            </a:extLst>
          </p:cNvPr>
          <p:cNvGraphicFramePr>
            <a:graphicFrameLocks noGrp="1"/>
          </p:cNvGraphicFramePr>
          <p:nvPr/>
        </p:nvGraphicFramePr>
        <p:xfrm>
          <a:off x="435731" y="2233639"/>
          <a:ext cx="4000799" cy="2025250"/>
        </p:xfrm>
        <a:graphic>
          <a:graphicData uri="http://schemas.openxmlformats.org/drawingml/2006/table">
            <a:tbl>
              <a:tblPr firstRow="1" bandRow="1">
                <a:tableStyleId>{5C22544A-7EE6-4342-B048-85BDC9FD1C3A}</a:tableStyleId>
              </a:tblPr>
              <a:tblGrid>
                <a:gridCol w="2691288">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405050">
                <a:tc>
                  <a:txBody>
                    <a:bodyPr/>
                    <a:lstStyle/>
                    <a:p>
                      <a:pPr algn="ctr"/>
                      <a:r>
                        <a:rPr kumimoji="1" lang="ja-JP" altLang="en-US"/>
                        <a:t>本体の変更内容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405050">
                <a:tc>
                  <a:txBody>
                    <a:bodyPr/>
                    <a:lstStyle/>
                    <a:p>
                      <a:pPr algn="ctr"/>
                      <a:r>
                        <a:rPr kumimoji="1" lang="en-US" altLang="ja-JP" dirty="0"/>
                        <a:t>public</a:t>
                      </a:r>
                      <a:r>
                        <a:rPr kumimoji="1" lang="ja-JP" altLang="en-US"/>
                        <a:t>メソッドの追加</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3</a:t>
                      </a:r>
                      <a:endParaRPr kumimoji="1" lang="ja-JP" altLang="en-US"/>
                    </a:p>
                  </a:txBody>
                  <a:tcPr/>
                </a:tc>
                <a:extLst>
                  <a:ext uri="{0D108BD9-81ED-4DB2-BD59-A6C34878D82A}">
                    <a16:rowId xmlns:a16="http://schemas.microsoft.com/office/drawing/2014/main" val="2905436179"/>
                  </a:ext>
                </a:extLst>
              </a:tr>
              <a:tr h="405050">
                <a:tc>
                  <a:txBody>
                    <a:bodyPr/>
                    <a:lstStyle/>
                    <a:p>
                      <a:pPr algn="ctr"/>
                      <a:r>
                        <a:rPr kumimoji="1" lang="en-US" altLang="ja-JP" dirty="0"/>
                        <a:t>private</a:t>
                      </a:r>
                      <a:r>
                        <a:rPr kumimoji="1" lang="ja-JP" altLang="en-US"/>
                        <a:t>メソッドの追加</a:t>
                      </a:r>
                    </a:p>
                  </a:txBody>
                  <a:tcPr/>
                </a:tc>
                <a:tc>
                  <a:txBody>
                    <a:bodyPr/>
                    <a:lstStyle/>
                    <a:p>
                      <a:pPr algn="ctr"/>
                      <a:r>
                        <a:rPr kumimoji="1" lang="en-US" altLang="ja-JP" dirty="0"/>
                        <a:t>4</a:t>
                      </a:r>
                      <a:endParaRPr kumimoji="1" lang="ja-JP" altLang="en-US"/>
                    </a:p>
                  </a:txBody>
                  <a:tcPr/>
                </a:tc>
                <a:tc>
                  <a:txBody>
                    <a:bodyPr/>
                    <a:lstStyle/>
                    <a:p>
                      <a:pPr algn="ctr"/>
                      <a:r>
                        <a:rPr kumimoji="1" lang="en-US" altLang="ja-JP" dirty="0"/>
                        <a:t>0</a:t>
                      </a:r>
                      <a:endParaRPr kumimoji="1" lang="ja-JP" altLang="en-US"/>
                    </a:p>
                  </a:txBody>
                  <a:tcPr/>
                </a:tc>
                <a:extLst>
                  <a:ext uri="{0D108BD9-81ED-4DB2-BD59-A6C34878D82A}">
                    <a16:rowId xmlns:a16="http://schemas.microsoft.com/office/drawing/2014/main" val="3397863129"/>
                  </a:ext>
                </a:extLst>
              </a:tr>
              <a:tr h="405050">
                <a:tc>
                  <a:txBody>
                    <a:bodyPr/>
                    <a:lstStyle/>
                    <a:p>
                      <a:pPr algn="ctr"/>
                      <a:r>
                        <a:rPr kumimoji="1" lang="en-US" altLang="ja-JP" dirty="0"/>
                        <a:t>private</a:t>
                      </a:r>
                      <a:r>
                        <a:rPr kumimoji="1" lang="ja-JP" altLang="en-US"/>
                        <a:t>メソッドの削減</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3826392726"/>
                  </a:ext>
                </a:extLst>
              </a:tr>
              <a:tr h="405050">
                <a:tc>
                  <a:txBody>
                    <a:bodyPr/>
                    <a:lstStyle/>
                    <a:p>
                      <a:pPr algn="ctr"/>
                      <a:r>
                        <a:rPr kumimoji="1" lang="ja-JP" altLang="en-US">
                          <a:solidFill>
                            <a:schemeClr val="bg2">
                              <a:lumMod val="10000"/>
                            </a:schemeClr>
                          </a:solidFill>
                        </a:rPr>
                        <a:t>その他</a:t>
                      </a:r>
                      <a:endParaRPr kumimoji="1" lang="en-US" altLang="ja-JP" dirty="0">
                        <a:solidFill>
                          <a:schemeClr val="bg2">
                            <a:lumMod val="10000"/>
                          </a:schemeClr>
                        </a:solidFill>
                      </a:endParaRPr>
                    </a:p>
                  </a:txBody>
                  <a:tcPr/>
                </a:tc>
                <a:tc>
                  <a:txBody>
                    <a:bodyPr/>
                    <a:lstStyle/>
                    <a:p>
                      <a:pPr algn="ctr"/>
                      <a:r>
                        <a:rPr kumimoji="1" lang="en-US" altLang="ja-JP" dirty="0"/>
                        <a:t>15</a:t>
                      </a:r>
                      <a:endParaRPr kumimoji="1" lang="ja-JP" altLang="en-US"/>
                    </a:p>
                  </a:txBody>
                  <a:tcPr/>
                </a:tc>
                <a:tc>
                  <a:txBody>
                    <a:bodyPr/>
                    <a:lstStyle/>
                    <a:p>
                      <a:pPr algn="ctr"/>
                      <a:r>
                        <a:rPr kumimoji="1" lang="en-US" altLang="ja-JP" dirty="0"/>
                        <a:t>18</a:t>
                      </a:r>
                      <a:endParaRPr kumimoji="1" lang="ja-JP" altLang="en-US"/>
                    </a:p>
                  </a:txBody>
                  <a:tcPr/>
                </a:tc>
                <a:extLst>
                  <a:ext uri="{0D108BD9-81ED-4DB2-BD59-A6C34878D82A}">
                    <a16:rowId xmlns:a16="http://schemas.microsoft.com/office/drawing/2014/main" val="3796465246"/>
                  </a:ext>
                </a:extLst>
              </a:tr>
            </a:tbl>
          </a:graphicData>
        </a:graphic>
      </p:graphicFrame>
      <p:graphicFrame>
        <p:nvGraphicFramePr>
          <p:cNvPr id="16" name="表 15">
            <a:extLst>
              <a:ext uri="{FF2B5EF4-FFF2-40B4-BE49-F238E27FC236}">
                <a16:creationId xmlns:a16="http://schemas.microsoft.com/office/drawing/2014/main" id="{00BE1723-A2DC-9F5B-95A0-E23B8DC7AF28}"/>
              </a:ext>
            </a:extLst>
          </p:cNvPr>
          <p:cNvGraphicFramePr>
            <a:graphicFrameLocks noGrp="1"/>
          </p:cNvGraphicFramePr>
          <p:nvPr/>
        </p:nvGraphicFramePr>
        <p:xfrm>
          <a:off x="4707471" y="2233639"/>
          <a:ext cx="4012755" cy="3240400"/>
        </p:xfrm>
        <a:graphic>
          <a:graphicData uri="http://schemas.openxmlformats.org/drawingml/2006/table">
            <a:tbl>
              <a:tblPr firstRow="1" bandRow="1">
                <a:tableStyleId>{5C22544A-7EE6-4342-B048-85BDC9FD1C3A}</a:tableStyleId>
              </a:tblPr>
              <a:tblGrid>
                <a:gridCol w="2703244">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405050">
                <a:tc>
                  <a:txBody>
                    <a:bodyPr/>
                    <a:lstStyle/>
                    <a:p>
                      <a:pPr algn="ctr"/>
                      <a:r>
                        <a:rPr kumimoji="1" lang="ja-JP" altLang="en-US"/>
                        <a:t>テストの変更内容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405050">
                <a:tc>
                  <a:txBody>
                    <a:bodyPr/>
                    <a:lstStyle/>
                    <a:p>
                      <a:pPr algn="ctr"/>
                      <a:r>
                        <a:rPr kumimoji="1" lang="ja-JP" altLang="en-US"/>
                        <a:t>テストケースの追加</a:t>
                      </a:r>
                    </a:p>
                  </a:txBody>
                  <a:tcPr/>
                </a:tc>
                <a:tc>
                  <a:txBody>
                    <a:bodyPr/>
                    <a:lstStyle/>
                    <a:p>
                      <a:pPr algn="ctr"/>
                      <a:r>
                        <a:rPr kumimoji="1" lang="en-US" altLang="ja-JP" dirty="0"/>
                        <a:t>11</a:t>
                      </a:r>
                      <a:endParaRPr kumimoji="1" lang="ja-JP" altLang="en-US"/>
                    </a:p>
                  </a:txBody>
                  <a:tcPr>
                    <a:solidFill>
                      <a:srgbClr val="FFFF00"/>
                    </a:solidFill>
                  </a:tcPr>
                </a:tc>
                <a:tc>
                  <a:txBody>
                    <a:bodyPr/>
                    <a:lstStyle/>
                    <a:p>
                      <a:pPr algn="ctr"/>
                      <a:r>
                        <a:rPr kumimoji="1" lang="en-US" altLang="ja-JP" dirty="0"/>
                        <a:t>0</a:t>
                      </a:r>
                      <a:endParaRPr kumimoji="1" lang="ja-JP" altLang="en-US"/>
                    </a:p>
                  </a:txBody>
                  <a:tcPr>
                    <a:solidFill>
                      <a:srgbClr val="FFFF00"/>
                    </a:solidFill>
                  </a:tcPr>
                </a:tc>
                <a:extLst>
                  <a:ext uri="{0D108BD9-81ED-4DB2-BD59-A6C34878D82A}">
                    <a16:rowId xmlns:a16="http://schemas.microsoft.com/office/drawing/2014/main" val="2905436179"/>
                  </a:ext>
                </a:extLst>
              </a:tr>
              <a:tr h="405050">
                <a:tc>
                  <a:txBody>
                    <a:bodyPr/>
                    <a:lstStyle/>
                    <a:p>
                      <a:pPr algn="ctr"/>
                      <a:r>
                        <a:rPr kumimoji="1" lang="ja-JP" altLang="en-US"/>
                        <a:t>テストケースの削減</a:t>
                      </a:r>
                    </a:p>
                  </a:txBody>
                  <a:tcPr/>
                </a:tc>
                <a:tc>
                  <a:txBody>
                    <a:bodyPr/>
                    <a:lstStyle/>
                    <a:p>
                      <a:pPr algn="ctr"/>
                      <a:r>
                        <a:rPr kumimoji="1" lang="en-US" altLang="ja-JP" dirty="0"/>
                        <a:t>0</a:t>
                      </a:r>
                      <a:endParaRPr kumimoji="1" lang="ja-JP" altLang="en-US"/>
                    </a:p>
                  </a:txBody>
                  <a:tcPr>
                    <a:solidFill>
                      <a:srgbClr val="FFFF00"/>
                    </a:solidFill>
                  </a:tcPr>
                </a:tc>
                <a:tc>
                  <a:txBody>
                    <a:bodyPr/>
                    <a:lstStyle/>
                    <a:p>
                      <a:pPr algn="ctr"/>
                      <a:r>
                        <a:rPr kumimoji="1" lang="en-US" altLang="ja-JP" dirty="0"/>
                        <a:t>2</a:t>
                      </a:r>
                      <a:endParaRPr kumimoji="1" lang="ja-JP" altLang="en-US"/>
                    </a:p>
                  </a:txBody>
                  <a:tcPr>
                    <a:solidFill>
                      <a:srgbClr val="FFFF00"/>
                    </a:solidFill>
                  </a:tcPr>
                </a:tc>
                <a:extLst>
                  <a:ext uri="{0D108BD9-81ED-4DB2-BD59-A6C34878D82A}">
                    <a16:rowId xmlns:a16="http://schemas.microsoft.com/office/drawing/2014/main" val="3397863129"/>
                  </a:ext>
                </a:extLst>
              </a:tr>
              <a:tr h="405050">
                <a:tc>
                  <a:txBody>
                    <a:bodyPr/>
                    <a:lstStyle/>
                    <a:p>
                      <a:pPr algn="ctr"/>
                      <a:r>
                        <a:rPr kumimoji="1" lang="ja-JP" altLang="en-US"/>
                        <a:t>テスト内容の変更</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3826392726"/>
                  </a:ext>
                </a:extLst>
              </a:tr>
              <a:tr h="405050">
                <a:tc>
                  <a:txBody>
                    <a:bodyPr/>
                    <a:lstStyle/>
                    <a:p>
                      <a:pPr algn="ctr"/>
                      <a:r>
                        <a:rPr kumimoji="1" lang="ja-JP" altLang="en-US"/>
                        <a:t>アサーションの追加</a:t>
                      </a:r>
                    </a:p>
                  </a:txBody>
                  <a:tcPr/>
                </a:tc>
                <a:tc>
                  <a:txBody>
                    <a:bodyPr/>
                    <a:lstStyle/>
                    <a:p>
                      <a:pPr algn="ctr"/>
                      <a:r>
                        <a:rPr kumimoji="1" lang="en-US" altLang="ja-JP" dirty="0"/>
                        <a:t>3</a:t>
                      </a:r>
                      <a:endParaRPr kumimoji="1" lang="ja-JP" altLang="en-US"/>
                    </a:p>
                  </a:txBody>
                  <a:tcPr/>
                </a:tc>
                <a:tc>
                  <a:txBody>
                    <a:bodyPr/>
                    <a:lstStyle/>
                    <a:p>
                      <a:pPr algn="ctr"/>
                      <a:r>
                        <a:rPr kumimoji="1" lang="en-US" altLang="ja-JP" dirty="0"/>
                        <a:t>2</a:t>
                      </a:r>
                      <a:endParaRPr kumimoji="1" lang="ja-JP" altLang="en-US"/>
                    </a:p>
                  </a:txBody>
                  <a:tcPr/>
                </a:tc>
                <a:extLst>
                  <a:ext uri="{0D108BD9-81ED-4DB2-BD59-A6C34878D82A}">
                    <a16:rowId xmlns:a16="http://schemas.microsoft.com/office/drawing/2014/main" val="1230635416"/>
                  </a:ext>
                </a:extLst>
              </a:tr>
              <a:tr h="405050">
                <a:tc>
                  <a:txBody>
                    <a:bodyPr/>
                    <a:lstStyle/>
                    <a:p>
                      <a:pPr algn="ctr"/>
                      <a:r>
                        <a:rPr kumimoji="1" lang="ja-JP" altLang="en-US"/>
                        <a:t>アサーションの削減</a:t>
                      </a:r>
                    </a:p>
                  </a:txBody>
                  <a:tcPr/>
                </a:tc>
                <a:tc>
                  <a:txBody>
                    <a:bodyPr/>
                    <a:lstStyle/>
                    <a:p>
                      <a:pPr algn="ctr"/>
                      <a:r>
                        <a:rPr kumimoji="1" lang="en-US" altLang="ja-JP" dirty="0"/>
                        <a:t>1</a:t>
                      </a:r>
                      <a:endParaRPr kumimoji="1" lang="ja-JP" altLang="en-US"/>
                    </a:p>
                  </a:txBody>
                  <a:tcPr/>
                </a:tc>
                <a:tc>
                  <a:txBody>
                    <a:bodyPr/>
                    <a:lstStyle/>
                    <a:p>
                      <a:pPr algn="ctr"/>
                      <a:r>
                        <a:rPr kumimoji="1" lang="en-US" altLang="ja-JP" dirty="0"/>
                        <a:t>0</a:t>
                      </a:r>
                      <a:endParaRPr kumimoji="1" lang="ja-JP" altLang="en-US"/>
                    </a:p>
                  </a:txBody>
                  <a:tcPr/>
                </a:tc>
                <a:extLst>
                  <a:ext uri="{0D108BD9-81ED-4DB2-BD59-A6C34878D82A}">
                    <a16:rowId xmlns:a16="http://schemas.microsoft.com/office/drawing/2014/main" val="957997277"/>
                  </a:ext>
                </a:extLst>
              </a:tr>
              <a:tr h="405050">
                <a:tc>
                  <a:txBody>
                    <a:bodyPr/>
                    <a:lstStyle/>
                    <a:p>
                      <a:pPr algn="ctr"/>
                      <a:r>
                        <a:rPr kumimoji="1" lang="ja-JP" altLang="en-US"/>
                        <a:t>アサーションの内容変更</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827548852"/>
                  </a:ext>
                </a:extLst>
              </a:tr>
              <a:tr h="405050">
                <a:tc>
                  <a:txBody>
                    <a:bodyPr/>
                    <a:lstStyle/>
                    <a:p>
                      <a:pPr algn="ctr"/>
                      <a:r>
                        <a:rPr kumimoji="1" lang="ja-JP" altLang="en-US"/>
                        <a:t>その他</a:t>
                      </a:r>
                    </a:p>
                  </a:txBody>
                  <a:tcPr/>
                </a:tc>
                <a:tc>
                  <a:txBody>
                    <a:bodyPr/>
                    <a:lstStyle/>
                    <a:p>
                      <a:pPr algn="ctr"/>
                      <a:r>
                        <a:rPr kumimoji="1" lang="en-US" altLang="ja-JP" dirty="0"/>
                        <a:t>6</a:t>
                      </a:r>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714284269"/>
                  </a:ext>
                </a:extLst>
              </a:tr>
            </a:tbl>
          </a:graphicData>
        </a:graphic>
      </p:graphicFrame>
      <p:sp>
        <p:nvSpPr>
          <p:cNvPr id="6" name="テキスト ボックス 5">
            <a:extLst>
              <a:ext uri="{FF2B5EF4-FFF2-40B4-BE49-F238E27FC236}">
                <a16:creationId xmlns:a16="http://schemas.microsoft.com/office/drawing/2014/main" id="{38275FAC-2BA8-4C5A-00C0-D242C1F8A51B}"/>
              </a:ext>
            </a:extLst>
          </p:cNvPr>
          <p:cNvSpPr txBox="1"/>
          <p:nvPr/>
        </p:nvSpPr>
        <p:spPr>
          <a:xfrm>
            <a:off x="764496" y="5785964"/>
            <a:ext cx="9685866" cy="400110"/>
          </a:xfrm>
          <a:prstGeom prst="rect">
            <a:avLst/>
          </a:prstGeom>
          <a:noFill/>
        </p:spPr>
        <p:txBody>
          <a:bodyPr wrap="square" rtlCol="0">
            <a:spAutoFit/>
          </a:bodyPr>
          <a:lstStyle/>
          <a:p>
            <a:r>
              <a:rPr lang="ja-JP" altLang="en-US" sz="2000"/>
              <a:t>特にテストケースの増減が</a:t>
            </a:r>
            <a:r>
              <a:rPr lang="en-US" altLang="ja-JP" sz="2000" dirty="0"/>
              <a:t>SBFL</a:t>
            </a:r>
            <a:r>
              <a:rPr lang="ja-JP" altLang="en-US" sz="2000"/>
              <a:t>スコアに影響を与えやすい</a:t>
            </a:r>
            <a:endParaRPr lang="en-US" altLang="ja-JP" sz="2000" dirty="0"/>
          </a:p>
        </p:txBody>
      </p:sp>
      <p:sp>
        <p:nvSpPr>
          <p:cNvPr id="3" name="正方形/長方形 2">
            <a:extLst>
              <a:ext uri="{FF2B5EF4-FFF2-40B4-BE49-F238E27FC236}">
                <a16:creationId xmlns:a16="http://schemas.microsoft.com/office/drawing/2014/main" id="{208490E1-C873-F0B5-21EE-ABE740C7A0A8}"/>
              </a:ext>
            </a:extLst>
          </p:cNvPr>
          <p:cNvSpPr/>
          <p:nvPr/>
        </p:nvSpPr>
        <p:spPr>
          <a:xfrm>
            <a:off x="435731" y="2147384"/>
            <a:ext cx="4028572" cy="3240400"/>
          </a:xfrm>
          <a:prstGeom prst="rect">
            <a:avLst/>
          </a:prstGeom>
          <a:solidFill>
            <a:schemeClr val="bg1">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277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579A09-5029-FDE9-221E-344FFCC1F2F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B007F0-72E9-D947-5B50-D77E184AF0BC}"/>
              </a:ext>
            </a:extLst>
          </p:cNvPr>
          <p:cNvSpPr>
            <a:spLocks noGrp="1"/>
          </p:cNvSpPr>
          <p:nvPr>
            <p:ph type="title"/>
          </p:nvPr>
        </p:nvSpPr>
        <p:spPr/>
        <p:txBody>
          <a:bodyPr/>
          <a:lstStyle/>
          <a:p>
            <a:r>
              <a:rPr lang="ja-JP" altLang="en-US"/>
              <a:t>実験</a:t>
            </a:r>
            <a:r>
              <a:rPr kumimoji="1" lang="ja-JP" altLang="en-US"/>
              <a:t>結果</a:t>
            </a:r>
          </a:p>
        </p:txBody>
      </p:sp>
      <p:sp>
        <p:nvSpPr>
          <p:cNvPr id="4" name="スライド番号プレースホルダー 3">
            <a:extLst>
              <a:ext uri="{FF2B5EF4-FFF2-40B4-BE49-F238E27FC236}">
                <a16:creationId xmlns:a16="http://schemas.microsoft.com/office/drawing/2014/main" id="{47F92594-FF13-FD24-0D86-139512BC3B21}"/>
              </a:ext>
            </a:extLst>
          </p:cNvPr>
          <p:cNvSpPr>
            <a:spLocks noGrp="1"/>
          </p:cNvSpPr>
          <p:nvPr>
            <p:ph type="sldNum" sz="quarter" idx="12"/>
          </p:nvPr>
        </p:nvSpPr>
        <p:spPr/>
        <p:txBody>
          <a:bodyPr/>
          <a:lstStyle/>
          <a:p>
            <a:fld id="{B16735D3-C9E7-F649-AF37-A9D08763696D}" type="slidenum">
              <a:rPr lang="ja-JP" altLang="en-US" smtClean="0"/>
              <a:pPr/>
              <a:t>51</a:t>
            </a:fld>
            <a:endParaRPr lang="ja-JP" altLang="en-US"/>
          </a:p>
        </p:txBody>
      </p:sp>
      <p:sp>
        <p:nvSpPr>
          <p:cNvPr id="9" name="テキスト ボックス 8">
            <a:extLst>
              <a:ext uri="{FF2B5EF4-FFF2-40B4-BE49-F238E27FC236}">
                <a16:creationId xmlns:a16="http://schemas.microsoft.com/office/drawing/2014/main" id="{8EA31360-A231-9D7D-98FD-E714F752C446}"/>
              </a:ext>
            </a:extLst>
          </p:cNvPr>
          <p:cNvSpPr txBox="1"/>
          <p:nvPr/>
        </p:nvSpPr>
        <p:spPr>
          <a:xfrm>
            <a:off x="570532" y="1716497"/>
            <a:ext cx="8177467" cy="430887"/>
          </a:xfrm>
          <a:prstGeom prst="rect">
            <a:avLst/>
          </a:prstGeom>
          <a:noFill/>
        </p:spPr>
        <p:txBody>
          <a:bodyPr wrap="square" rtlCol="0">
            <a:spAutoFit/>
          </a:bodyPr>
          <a:lstStyle/>
          <a:p>
            <a:r>
              <a:rPr kumimoji="1" lang="en-US" altLang="ja-JP" sz="2200" dirty="0"/>
              <a:t>SBFL</a:t>
            </a:r>
            <a:r>
              <a:rPr kumimoji="1" lang="ja-JP" altLang="en-US" sz="2200"/>
              <a:t>スコアに変化が</a:t>
            </a:r>
            <a:r>
              <a:rPr lang="ja-JP" altLang="en-US" sz="2200"/>
              <a:t>生じた際</a:t>
            </a:r>
            <a:r>
              <a:rPr kumimoji="1" lang="ja-JP" altLang="en-US" sz="2200"/>
              <a:t>のソースコードの変更内容を分析</a:t>
            </a:r>
          </a:p>
        </p:txBody>
      </p:sp>
      <p:graphicFrame>
        <p:nvGraphicFramePr>
          <p:cNvPr id="13" name="表 12">
            <a:extLst>
              <a:ext uri="{FF2B5EF4-FFF2-40B4-BE49-F238E27FC236}">
                <a16:creationId xmlns:a16="http://schemas.microsoft.com/office/drawing/2014/main" id="{77C267FE-0E26-BB6D-A668-A2A88D069537}"/>
              </a:ext>
            </a:extLst>
          </p:cNvPr>
          <p:cNvGraphicFramePr>
            <a:graphicFrameLocks noGrp="1"/>
          </p:cNvGraphicFramePr>
          <p:nvPr/>
        </p:nvGraphicFramePr>
        <p:xfrm>
          <a:off x="435732" y="2233640"/>
          <a:ext cx="4000799" cy="3240400"/>
        </p:xfrm>
        <a:graphic>
          <a:graphicData uri="http://schemas.openxmlformats.org/drawingml/2006/table">
            <a:tbl>
              <a:tblPr firstRow="1" bandRow="1">
                <a:tableStyleId>{5C22544A-7EE6-4342-B048-85BDC9FD1C3A}</a:tableStyleId>
              </a:tblPr>
              <a:tblGrid>
                <a:gridCol w="2691288">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405050">
                <a:tc>
                  <a:txBody>
                    <a:bodyPr/>
                    <a:lstStyle/>
                    <a:p>
                      <a:pPr algn="ctr"/>
                      <a:r>
                        <a:rPr kumimoji="1" lang="ja-JP" altLang="en-US"/>
                        <a:t>本体の変更内容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405050">
                <a:tc>
                  <a:txBody>
                    <a:bodyPr/>
                    <a:lstStyle/>
                    <a:p>
                      <a:pPr algn="ctr"/>
                      <a:r>
                        <a:rPr kumimoji="1" lang="en-US" altLang="ja-JP" dirty="0"/>
                        <a:t>public</a:t>
                      </a:r>
                      <a:r>
                        <a:rPr kumimoji="1" lang="ja-JP" altLang="en-US"/>
                        <a:t>メソッドの追加</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3</a:t>
                      </a:r>
                      <a:endParaRPr kumimoji="1" lang="ja-JP" altLang="en-US"/>
                    </a:p>
                  </a:txBody>
                  <a:tcPr/>
                </a:tc>
                <a:extLst>
                  <a:ext uri="{0D108BD9-81ED-4DB2-BD59-A6C34878D82A}">
                    <a16:rowId xmlns:a16="http://schemas.microsoft.com/office/drawing/2014/main" val="2905436179"/>
                  </a:ext>
                </a:extLst>
              </a:tr>
              <a:tr h="405050">
                <a:tc>
                  <a:txBody>
                    <a:bodyPr/>
                    <a:lstStyle/>
                    <a:p>
                      <a:pPr algn="ctr"/>
                      <a:r>
                        <a:rPr kumimoji="1" lang="en-US" altLang="ja-JP" dirty="0"/>
                        <a:t>private</a:t>
                      </a:r>
                      <a:r>
                        <a:rPr kumimoji="1" lang="ja-JP" altLang="en-US"/>
                        <a:t>メソッドの追加</a:t>
                      </a:r>
                    </a:p>
                  </a:txBody>
                  <a:tcPr/>
                </a:tc>
                <a:tc>
                  <a:txBody>
                    <a:bodyPr/>
                    <a:lstStyle/>
                    <a:p>
                      <a:pPr algn="ctr"/>
                      <a:r>
                        <a:rPr kumimoji="1" lang="en-US" altLang="ja-JP" dirty="0"/>
                        <a:t>4</a:t>
                      </a:r>
                      <a:endParaRPr kumimoji="1" lang="ja-JP" altLang="en-US"/>
                    </a:p>
                  </a:txBody>
                  <a:tcPr/>
                </a:tc>
                <a:tc>
                  <a:txBody>
                    <a:bodyPr/>
                    <a:lstStyle/>
                    <a:p>
                      <a:pPr algn="ctr"/>
                      <a:r>
                        <a:rPr kumimoji="1" lang="en-US" altLang="ja-JP" dirty="0"/>
                        <a:t>0</a:t>
                      </a:r>
                      <a:endParaRPr kumimoji="1" lang="ja-JP" altLang="en-US"/>
                    </a:p>
                  </a:txBody>
                  <a:tcPr/>
                </a:tc>
                <a:extLst>
                  <a:ext uri="{0D108BD9-81ED-4DB2-BD59-A6C34878D82A}">
                    <a16:rowId xmlns:a16="http://schemas.microsoft.com/office/drawing/2014/main" val="3397863129"/>
                  </a:ext>
                </a:extLst>
              </a:tr>
              <a:tr h="405050">
                <a:tc>
                  <a:txBody>
                    <a:bodyPr/>
                    <a:lstStyle/>
                    <a:p>
                      <a:pPr algn="ctr"/>
                      <a:r>
                        <a:rPr kumimoji="1" lang="en-US" altLang="ja-JP" dirty="0"/>
                        <a:t>private</a:t>
                      </a:r>
                      <a:r>
                        <a:rPr kumimoji="1" lang="ja-JP" altLang="en-US"/>
                        <a:t>メソッドの削減</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3826392726"/>
                  </a:ext>
                </a:extLst>
              </a:tr>
              <a:tr h="405050">
                <a:tc>
                  <a:txBody>
                    <a:bodyPr/>
                    <a:lstStyle/>
                    <a:p>
                      <a:pPr algn="ctr"/>
                      <a:r>
                        <a:rPr kumimoji="1" lang="ja-JP" altLang="en-US"/>
                        <a:t>メソッド内の機能拡張</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0</a:t>
                      </a:r>
                      <a:endParaRPr kumimoji="1" lang="ja-JP" altLang="en-US"/>
                    </a:p>
                  </a:txBody>
                  <a:tcPr/>
                </a:tc>
                <a:extLst>
                  <a:ext uri="{0D108BD9-81ED-4DB2-BD59-A6C34878D82A}">
                    <a16:rowId xmlns:a16="http://schemas.microsoft.com/office/drawing/2014/main" val="1230635416"/>
                  </a:ext>
                </a:extLst>
              </a:tr>
              <a:tr h="405050">
                <a:tc>
                  <a:txBody>
                    <a:bodyPr/>
                    <a:lstStyle/>
                    <a:p>
                      <a:pPr algn="ctr"/>
                      <a:r>
                        <a:rPr kumimoji="1" lang="ja-JP" altLang="en-US"/>
                        <a:t>メソッド内の機能縮小</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957997277"/>
                  </a:ext>
                </a:extLst>
              </a:tr>
              <a:tr h="405050">
                <a:tc>
                  <a:txBody>
                    <a:bodyPr/>
                    <a:lstStyle/>
                    <a:p>
                      <a:pPr algn="ctr"/>
                      <a:r>
                        <a:rPr kumimoji="1" lang="ja-JP" altLang="en-US"/>
                        <a:t>安全性向上</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3</a:t>
                      </a:r>
                      <a:endParaRPr kumimoji="1" lang="ja-JP" altLang="en-US"/>
                    </a:p>
                  </a:txBody>
                  <a:tcPr/>
                </a:tc>
                <a:extLst>
                  <a:ext uri="{0D108BD9-81ED-4DB2-BD59-A6C34878D82A}">
                    <a16:rowId xmlns:a16="http://schemas.microsoft.com/office/drawing/2014/main" val="2827548852"/>
                  </a:ext>
                </a:extLst>
              </a:tr>
              <a:tr h="405050">
                <a:tc>
                  <a:txBody>
                    <a:bodyPr/>
                    <a:lstStyle/>
                    <a:p>
                      <a:pPr algn="ctr"/>
                      <a:r>
                        <a:rPr kumimoji="1" lang="ja-JP" altLang="en-US"/>
                        <a:t>リファクタリング</a:t>
                      </a:r>
                    </a:p>
                  </a:txBody>
                  <a:tcPr/>
                </a:tc>
                <a:tc>
                  <a:txBody>
                    <a:bodyPr/>
                    <a:lstStyle/>
                    <a:p>
                      <a:pPr algn="ctr"/>
                      <a:r>
                        <a:rPr kumimoji="1" lang="en-US" altLang="ja-JP" dirty="0"/>
                        <a:t>13</a:t>
                      </a:r>
                      <a:endParaRPr kumimoji="1" lang="ja-JP" altLang="en-US"/>
                    </a:p>
                  </a:txBody>
                  <a:tcPr/>
                </a:tc>
                <a:tc>
                  <a:txBody>
                    <a:bodyPr/>
                    <a:lstStyle/>
                    <a:p>
                      <a:pPr algn="ctr"/>
                      <a:r>
                        <a:rPr kumimoji="1" lang="en-US" altLang="ja-JP" dirty="0"/>
                        <a:t>14</a:t>
                      </a:r>
                      <a:endParaRPr kumimoji="1" lang="ja-JP" altLang="en-US"/>
                    </a:p>
                  </a:txBody>
                  <a:tcPr/>
                </a:tc>
                <a:extLst>
                  <a:ext uri="{0D108BD9-81ED-4DB2-BD59-A6C34878D82A}">
                    <a16:rowId xmlns:a16="http://schemas.microsoft.com/office/drawing/2014/main" val="2714284269"/>
                  </a:ext>
                </a:extLst>
              </a:tr>
            </a:tbl>
          </a:graphicData>
        </a:graphic>
      </p:graphicFrame>
      <p:graphicFrame>
        <p:nvGraphicFramePr>
          <p:cNvPr id="16" name="表 15">
            <a:extLst>
              <a:ext uri="{FF2B5EF4-FFF2-40B4-BE49-F238E27FC236}">
                <a16:creationId xmlns:a16="http://schemas.microsoft.com/office/drawing/2014/main" id="{D4C7D32C-4C71-948C-965B-E4C9D2A51645}"/>
              </a:ext>
            </a:extLst>
          </p:cNvPr>
          <p:cNvGraphicFramePr>
            <a:graphicFrameLocks noGrp="1"/>
          </p:cNvGraphicFramePr>
          <p:nvPr/>
        </p:nvGraphicFramePr>
        <p:xfrm>
          <a:off x="4707471" y="2233639"/>
          <a:ext cx="4012755" cy="3240400"/>
        </p:xfrm>
        <a:graphic>
          <a:graphicData uri="http://schemas.openxmlformats.org/drawingml/2006/table">
            <a:tbl>
              <a:tblPr firstRow="1" bandRow="1">
                <a:tableStyleId>{5C22544A-7EE6-4342-B048-85BDC9FD1C3A}</a:tableStyleId>
              </a:tblPr>
              <a:tblGrid>
                <a:gridCol w="2703244">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405050">
                <a:tc>
                  <a:txBody>
                    <a:bodyPr/>
                    <a:lstStyle/>
                    <a:p>
                      <a:pPr algn="ctr"/>
                      <a:r>
                        <a:rPr kumimoji="1" lang="ja-JP" altLang="en-US"/>
                        <a:t>テストの変更内容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405050">
                <a:tc>
                  <a:txBody>
                    <a:bodyPr/>
                    <a:lstStyle/>
                    <a:p>
                      <a:pPr algn="ctr"/>
                      <a:r>
                        <a:rPr kumimoji="1" lang="ja-JP" altLang="en-US"/>
                        <a:t>テストケースの追加</a:t>
                      </a:r>
                    </a:p>
                  </a:txBody>
                  <a:tcPr/>
                </a:tc>
                <a:tc>
                  <a:txBody>
                    <a:bodyPr/>
                    <a:lstStyle/>
                    <a:p>
                      <a:pPr algn="ctr"/>
                      <a:r>
                        <a:rPr kumimoji="1" lang="en-US" altLang="ja-JP" dirty="0"/>
                        <a:t>11</a:t>
                      </a:r>
                      <a:endParaRPr kumimoji="1" lang="ja-JP" altLang="en-US"/>
                    </a:p>
                  </a:txBody>
                  <a:tcPr>
                    <a:solidFill>
                      <a:srgbClr val="FFFF00"/>
                    </a:solidFill>
                  </a:tcPr>
                </a:tc>
                <a:tc>
                  <a:txBody>
                    <a:bodyPr/>
                    <a:lstStyle/>
                    <a:p>
                      <a:pPr algn="ctr"/>
                      <a:r>
                        <a:rPr kumimoji="1" lang="en-US" altLang="ja-JP" dirty="0"/>
                        <a:t>0</a:t>
                      </a:r>
                      <a:endParaRPr kumimoji="1" lang="ja-JP" altLang="en-US"/>
                    </a:p>
                  </a:txBody>
                  <a:tcPr>
                    <a:solidFill>
                      <a:srgbClr val="FFFF00"/>
                    </a:solidFill>
                  </a:tcPr>
                </a:tc>
                <a:extLst>
                  <a:ext uri="{0D108BD9-81ED-4DB2-BD59-A6C34878D82A}">
                    <a16:rowId xmlns:a16="http://schemas.microsoft.com/office/drawing/2014/main" val="2905436179"/>
                  </a:ext>
                </a:extLst>
              </a:tr>
              <a:tr h="405050">
                <a:tc>
                  <a:txBody>
                    <a:bodyPr/>
                    <a:lstStyle/>
                    <a:p>
                      <a:pPr algn="ctr"/>
                      <a:r>
                        <a:rPr kumimoji="1" lang="ja-JP" altLang="en-US"/>
                        <a:t>テストケースの削減</a:t>
                      </a:r>
                    </a:p>
                  </a:txBody>
                  <a:tcPr/>
                </a:tc>
                <a:tc>
                  <a:txBody>
                    <a:bodyPr/>
                    <a:lstStyle/>
                    <a:p>
                      <a:pPr algn="ctr"/>
                      <a:r>
                        <a:rPr kumimoji="1" lang="en-US" altLang="ja-JP" dirty="0"/>
                        <a:t>0</a:t>
                      </a:r>
                      <a:endParaRPr kumimoji="1" lang="ja-JP" altLang="en-US"/>
                    </a:p>
                  </a:txBody>
                  <a:tcPr>
                    <a:solidFill>
                      <a:srgbClr val="FFFF00"/>
                    </a:solidFill>
                  </a:tcPr>
                </a:tc>
                <a:tc>
                  <a:txBody>
                    <a:bodyPr/>
                    <a:lstStyle/>
                    <a:p>
                      <a:pPr algn="ctr"/>
                      <a:r>
                        <a:rPr kumimoji="1" lang="en-US" altLang="ja-JP" dirty="0"/>
                        <a:t>2</a:t>
                      </a:r>
                      <a:endParaRPr kumimoji="1" lang="ja-JP" altLang="en-US"/>
                    </a:p>
                  </a:txBody>
                  <a:tcPr>
                    <a:solidFill>
                      <a:srgbClr val="FFFF00"/>
                    </a:solidFill>
                  </a:tcPr>
                </a:tc>
                <a:extLst>
                  <a:ext uri="{0D108BD9-81ED-4DB2-BD59-A6C34878D82A}">
                    <a16:rowId xmlns:a16="http://schemas.microsoft.com/office/drawing/2014/main" val="3397863129"/>
                  </a:ext>
                </a:extLst>
              </a:tr>
              <a:tr h="405050">
                <a:tc>
                  <a:txBody>
                    <a:bodyPr/>
                    <a:lstStyle/>
                    <a:p>
                      <a:pPr algn="ctr"/>
                      <a:r>
                        <a:rPr kumimoji="1" lang="ja-JP" altLang="en-US"/>
                        <a:t>テスト内容の変更</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3826392726"/>
                  </a:ext>
                </a:extLst>
              </a:tr>
              <a:tr h="405050">
                <a:tc>
                  <a:txBody>
                    <a:bodyPr/>
                    <a:lstStyle/>
                    <a:p>
                      <a:pPr algn="ctr"/>
                      <a:r>
                        <a:rPr kumimoji="1" lang="ja-JP" altLang="en-US"/>
                        <a:t>アサーションの追加</a:t>
                      </a:r>
                    </a:p>
                  </a:txBody>
                  <a:tcPr/>
                </a:tc>
                <a:tc>
                  <a:txBody>
                    <a:bodyPr/>
                    <a:lstStyle/>
                    <a:p>
                      <a:pPr algn="ctr"/>
                      <a:r>
                        <a:rPr kumimoji="1" lang="en-US" altLang="ja-JP" dirty="0"/>
                        <a:t>3</a:t>
                      </a:r>
                      <a:endParaRPr kumimoji="1" lang="ja-JP" altLang="en-US"/>
                    </a:p>
                  </a:txBody>
                  <a:tcPr/>
                </a:tc>
                <a:tc>
                  <a:txBody>
                    <a:bodyPr/>
                    <a:lstStyle/>
                    <a:p>
                      <a:pPr algn="ctr"/>
                      <a:r>
                        <a:rPr kumimoji="1" lang="en-US" altLang="ja-JP" dirty="0"/>
                        <a:t>2</a:t>
                      </a:r>
                      <a:endParaRPr kumimoji="1" lang="ja-JP" altLang="en-US"/>
                    </a:p>
                  </a:txBody>
                  <a:tcPr/>
                </a:tc>
                <a:extLst>
                  <a:ext uri="{0D108BD9-81ED-4DB2-BD59-A6C34878D82A}">
                    <a16:rowId xmlns:a16="http://schemas.microsoft.com/office/drawing/2014/main" val="1230635416"/>
                  </a:ext>
                </a:extLst>
              </a:tr>
              <a:tr h="405050">
                <a:tc>
                  <a:txBody>
                    <a:bodyPr/>
                    <a:lstStyle/>
                    <a:p>
                      <a:pPr algn="ctr"/>
                      <a:r>
                        <a:rPr kumimoji="1" lang="ja-JP" altLang="en-US"/>
                        <a:t>アサーションの削減</a:t>
                      </a:r>
                    </a:p>
                  </a:txBody>
                  <a:tcPr/>
                </a:tc>
                <a:tc>
                  <a:txBody>
                    <a:bodyPr/>
                    <a:lstStyle/>
                    <a:p>
                      <a:pPr algn="ctr"/>
                      <a:r>
                        <a:rPr kumimoji="1" lang="en-US" altLang="ja-JP" dirty="0"/>
                        <a:t>1</a:t>
                      </a:r>
                      <a:endParaRPr kumimoji="1" lang="ja-JP" altLang="en-US"/>
                    </a:p>
                  </a:txBody>
                  <a:tcPr/>
                </a:tc>
                <a:tc>
                  <a:txBody>
                    <a:bodyPr/>
                    <a:lstStyle/>
                    <a:p>
                      <a:pPr algn="ctr"/>
                      <a:r>
                        <a:rPr kumimoji="1" lang="en-US" altLang="ja-JP" dirty="0"/>
                        <a:t>0</a:t>
                      </a:r>
                      <a:endParaRPr kumimoji="1" lang="ja-JP" altLang="en-US"/>
                    </a:p>
                  </a:txBody>
                  <a:tcPr/>
                </a:tc>
                <a:extLst>
                  <a:ext uri="{0D108BD9-81ED-4DB2-BD59-A6C34878D82A}">
                    <a16:rowId xmlns:a16="http://schemas.microsoft.com/office/drawing/2014/main" val="957997277"/>
                  </a:ext>
                </a:extLst>
              </a:tr>
              <a:tr h="405050">
                <a:tc>
                  <a:txBody>
                    <a:bodyPr/>
                    <a:lstStyle/>
                    <a:p>
                      <a:pPr algn="ctr"/>
                      <a:r>
                        <a:rPr kumimoji="1" lang="ja-JP" altLang="en-US"/>
                        <a:t>アサーションの内容変更</a:t>
                      </a:r>
                    </a:p>
                  </a:txBody>
                  <a:tcPr/>
                </a:tc>
                <a:tc>
                  <a:txBody>
                    <a:bodyPr/>
                    <a:lstStyle/>
                    <a:p>
                      <a:pPr algn="ctr"/>
                      <a:r>
                        <a:rPr kumimoji="1" lang="en-US" altLang="ja-JP" dirty="0"/>
                        <a:t>0</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827548852"/>
                  </a:ext>
                </a:extLst>
              </a:tr>
              <a:tr h="405050">
                <a:tc>
                  <a:txBody>
                    <a:bodyPr/>
                    <a:lstStyle/>
                    <a:p>
                      <a:pPr algn="ctr"/>
                      <a:r>
                        <a:rPr kumimoji="1" lang="ja-JP" altLang="en-US"/>
                        <a:t>リファクタリング</a:t>
                      </a:r>
                    </a:p>
                  </a:txBody>
                  <a:tcPr/>
                </a:tc>
                <a:tc>
                  <a:txBody>
                    <a:bodyPr/>
                    <a:lstStyle/>
                    <a:p>
                      <a:pPr algn="ctr"/>
                      <a:r>
                        <a:rPr kumimoji="1" lang="en-US" altLang="ja-JP" dirty="0"/>
                        <a:t>6</a:t>
                      </a:r>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714284269"/>
                  </a:ext>
                </a:extLst>
              </a:tr>
            </a:tbl>
          </a:graphicData>
        </a:graphic>
      </p:graphicFrame>
      <p:sp>
        <p:nvSpPr>
          <p:cNvPr id="6" name="テキスト ボックス 5">
            <a:extLst>
              <a:ext uri="{FF2B5EF4-FFF2-40B4-BE49-F238E27FC236}">
                <a16:creationId xmlns:a16="http://schemas.microsoft.com/office/drawing/2014/main" id="{C005F738-C74D-C7D0-FC37-83B236E53745}"/>
              </a:ext>
            </a:extLst>
          </p:cNvPr>
          <p:cNvSpPr txBox="1"/>
          <p:nvPr/>
        </p:nvSpPr>
        <p:spPr>
          <a:xfrm>
            <a:off x="764496" y="5785964"/>
            <a:ext cx="9685866" cy="400110"/>
          </a:xfrm>
          <a:prstGeom prst="rect">
            <a:avLst/>
          </a:prstGeom>
          <a:noFill/>
        </p:spPr>
        <p:txBody>
          <a:bodyPr wrap="square" rtlCol="0">
            <a:spAutoFit/>
          </a:bodyPr>
          <a:lstStyle/>
          <a:p>
            <a:r>
              <a:rPr lang="ja-JP" altLang="en-US" sz="2000"/>
              <a:t>特にテストケースの増減が</a:t>
            </a:r>
            <a:r>
              <a:rPr lang="en-US" altLang="ja-JP" sz="2000" dirty="0"/>
              <a:t>SBFL</a:t>
            </a:r>
            <a:r>
              <a:rPr lang="ja-JP" altLang="en-US" sz="2000"/>
              <a:t>スコアに影響を与えやすい</a:t>
            </a:r>
            <a:endParaRPr lang="en-US" altLang="ja-JP" sz="2000" dirty="0"/>
          </a:p>
        </p:txBody>
      </p:sp>
    </p:spTree>
    <p:extLst>
      <p:ext uri="{BB962C8B-B14F-4D97-AF65-F5344CB8AC3E}">
        <p14:creationId xmlns:p14="http://schemas.microsoft.com/office/powerpoint/2010/main" val="3131045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D6444-9F3C-5047-9435-BE3ED57B6FF3}"/>
              </a:ext>
            </a:extLst>
          </p:cNvPr>
          <p:cNvSpPr>
            <a:spLocks noGrp="1"/>
          </p:cNvSpPr>
          <p:nvPr>
            <p:ph type="title"/>
          </p:nvPr>
        </p:nvSpPr>
        <p:spPr/>
        <p:txBody>
          <a:bodyPr/>
          <a:lstStyle/>
          <a:p>
            <a:r>
              <a:rPr lang="ja-JP" altLang="en-US"/>
              <a:t>実験</a:t>
            </a:r>
            <a:r>
              <a:rPr kumimoji="1" lang="ja-JP" altLang="en-US"/>
              <a:t>結果</a:t>
            </a:r>
          </a:p>
        </p:txBody>
      </p:sp>
      <p:sp>
        <p:nvSpPr>
          <p:cNvPr id="4" name="スライド番号プレースホルダー 3">
            <a:extLst>
              <a:ext uri="{FF2B5EF4-FFF2-40B4-BE49-F238E27FC236}">
                <a16:creationId xmlns:a16="http://schemas.microsoft.com/office/drawing/2014/main" id="{B5379822-BC1E-0FE0-48FE-F1C7A737644F}"/>
              </a:ext>
            </a:extLst>
          </p:cNvPr>
          <p:cNvSpPr>
            <a:spLocks noGrp="1"/>
          </p:cNvSpPr>
          <p:nvPr>
            <p:ph type="sldNum" sz="quarter" idx="12"/>
          </p:nvPr>
        </p:nvSpPr>
        <p:spPr/>
        <p:txBody>
          <a:bodyPr/>
          <a:lstStyle/>
          <a:p>
            <a:fld id="{B16735D3-C9E7-F649-AF37-A9D08763696D}" type="slidenum">
              <a:rPr lang="ja-JP" altLang="en-US" smtClean="0"/>
              <a:pPr/>
              <a:t>52</a:t>
            </a:fld>
            <a:endParaRPr lang="ja-JP" altLang="en-US"/>
          </a:p>
        </p:txBody>
      </p:sp>
      <p:sp>
        <p:nvSpPr>
          <p:cNvPr id="9" name="テキスト ボックス 8">
            <a:extLst>
              <a:ext uri="{FF2B5EF4-FFF2-40B4-BE49-F238E27FC236}">
                <a16:creationId xmlns:a16="http://schemas.microsoft.com/office/drawing/2014/main" id="{821E3B3C-A900-1954-635D-3D00C98C7767}"/>
              </a:ext>
            </a:extLst>
          </p:cNvPr>
          <p:cNvSpPr txBox="1"/>
          <p:nvPr/>
        </p:nvSpPr>
        <p:spPr>
          <a:xfrm>
            <a:off x="570533" y="1716497"/>
            <a:ext cx="8002934" cy="430887"/>
          </a:xfrm>
          <a:prstGeom prst="rect">
            <a:avLst/>
          </a:prstGeom>
          <a:noFill/>
        </p:spPr>
        <p:txBody>
          <a:bodyPr wrap="square" rtlCol="0">
            <a:spAutoFit/>
          </a:bodyPr>
          <a:lstStyle/>
          <a:p>
            <a:r>
              <a:rPr kumimoji="1" lang="en-US" altLang="ja-JP" sz="2200" dirty="0"/>
              <a:t>SBFL</a:t>
            </a:r>
            <a:r>
              <a:rPr kumimoji="1" lang="ja-JP" altLang="en-US" sz="2200"/>
              <a:t>スコアに変化が起きた時のファイルの変更内容を分析</a:t>
            </a:r>
          </a:p>
        </p:txBody>
      </p:sp>
      <p:graphicFrame>
        <p:nvGraphicFramePr>
          <p:cNvPr id="13" name="表 12">
            <a:extLst>
              <a:ext uri="{FF2B5EF4-FFF2-40B4-BE49-F238E27FC236}">
                <a16:creationId xmlns:a16="http://schemas.microsoft.com/office/drawing/2014/main" id="{F51BDA93-5E53-2D15-5576-8E83EF31BEBF}"/>
              </a:ext>
            </a:extLst>
          </p:cNvPr>
          <p:cNvGraphicFramePr>
            <a:graphicFrameLocks noGrp="1"/>
          </p:cNvGraphicFramePr>
          <p:nvPr>
            <p:extLst>
              <p:ext uri="{D42A27DB-BD31-4B8C-83A1-F6EECF244321}">
                <p14:modId xmlns:p14="http://schemas.microsoft.com/office/powerpoint/2010/main" val="3731499072"/>
              </p:ext>
            </p:extLst>
          </p:nvPr>
        </p:nvGraphicFramePr>
        <p:xfrm>
          <a:off x="435732" y="2233640"/>
          <a:ext cx="4000799" cy="2966720"/>
        </p:xfrm>
        <a:graphic>
          <a:graphicData uri="http://schemas.openxmlformats.org/drawingml/2006/table">
            <a:tbl>
              <a:tblPr firstRow="1" bandRow="1">
                <a:tableStyleId>{5C22544A-7EE6-4342-B048-85BDC9FD1C3A}</a:tableStyleId>
              </a:tblPr>
              <a:tblGrid>
                <a:gridCol w="2691288">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370840">
                <a:tc>
                  <a:txBody>
                    <a:bodyPr/>
                    <a:lstStyle/>
                    <a:p>
                      <a:pPr algn="ctr"/>
                      <a:r>
                        <a:rPr kumimoji="1" lang="ja-JP" altLang="en-US"/>
                        <a:t>本体の変更内容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370840">
                <a:tc>
                  <a:txBody>
                    <a:bodyPr/>
                    <a:lstStyle/>
                    <a:p>
                      <a:pPr algn="ctr"/>
                      <a:r>
                        <a:rPr kumimoji="1" lang="en-US" altLang="ja-JP" dirty="0"/>
                        <a:t>public</a:t>
                      </a:r>
                      <a:r>
                        <a:rPr kumimoji="1" lang="ja-JP" altLang="en-US"/>
                        <a:t>メソッドの追加</a:t>
                      </a:r>
                    </a:p>
                  </a:txBody>
                  <a:tcPr/>
                </a:tc>
                <a:tc>
                  <a:txBody>
                    <a:bodyPr/>
                    <a:lstStyle/>
                    <a:p>
                      <a:pPr algn="ctr"/>
                      <a:r>
                        <a:rPr kumimoji="1" lang="en-US" altLang="ja-JP" dirty="0"/>
                        <a:t>2</a:t>
                      </a:r>
                      <a:endParaRPr kumimoji="1" lang="ja-JP" altLang="en-US"/>
                    </a:p>
                  </a:txBody>
                  <a:tcPr>
                    <a:solidFill>
                      <a:schemeClr val="accent1">
                        <a:lumMod val="20000"/>
                        <a:lumOff val="80000"/>
                      </a:schemeClr>
                    </a:solidFill>
                  </a:tcPr>
                </a:tc>
                <a:tc>
                  <a:txBody>
                    <a:bodyPr/>
                    <a:lstStyle/>
                    <a:p>
                      <a:pPr algn="ctr"/>
                      <a:r>
                        <a:rPr kumimoji="1" lang="en-US" altLang="ja-JP" dirty="0"/>
                        <a:t>3</a:t>
                      </a:r>
                      <a:endParaRPr kumimoji="1" lang="ja-JP" altLang="en-US"/>
                    </a:p>
                  </a:txBody>
                  <a:tcPr>
                    <a:solidFill>
                      <a:schemeClr val="accent1">
                        <a:lumMod val="20000"/>
                        <a:lumOff val="80000"/>
                      </a:schemeClr>
                    </a:solidFill>
                  </a:tcPr>
                </a:tc>
                <a:extLst>
                  <a:ext uri="{0D108BD9-81ED-4DB2-BD59-A6C34878D82A}">
                    <a16:rowId xmlns:a16="http://schemas.microsoft.com/office/drawing/2014/main" val="2905436179"/>
                  </a:ext>
                </a:extLst>
              </a:tr>
              <a:tr h="370840">
                <a:tc>
                  <a:txBody>
                    <a:bodyPr/>
                    <a:lstStyle/>
                    <a:p>
                      <a:pPr algn="ctr"/>
                      <a:r>
                        <a:rPr kumimoji="1" lang="en-US" altLang="ja-JP" dirty="0"/>
                        <a:t>private</a:t>
                      </a:r>
                      <a:r>
                        <a:rPr kumimoji="1" lang="ja-JP" altLang="en-US"/>
                        <a:t>メソッドの追加</a:t>
                      </a:r>
                    </a:p>
                  </a:txBody>
                  <a:tcPr/>
                </a:tc>
                <a:tc>
                  <a:txBody>
                    <a:bodyPr/>
                    <a:lstStyle/>
                    <a:p>
                      <a:pPr algn="ctr"/>
                      <a:r>
                        <a:rPr kumimoji="1" lang="en-US" altLang="ja-JP" dirty="0"/>
                        <a:t>4</a:t>
                      </a:r>
                      <a:endParaRPr kumimoji="1" lang="ja-JP" altLang="en-US"/>
                    </a:p>
                  </a:txBody>
                  <a:tcPr>
                    <a:solidFill>
                      <a:srgbClr val="FFFF00"/>
                    </a:solidFill>
                  </a:tcPr>
                </a:tc>
                <a:tc>
                  <a:txBody>
                    <a:bodyPr/>
                    <a:lstStyle/>
                    <a:p>
                      <a:pPr algn="ctr"/>
                      <a:r>
                        <a:rPr kumimoji="1" lang="ja-JP" altLang="en-US"/>
                        <a:t>ー</a:t>
                      </a:r>
                    </a:p>
                  </a:txBody>
                  <a:tcPr>
                    <a:solidFill>
                      <a:srgbClr val="FFFF00"/>
                    </a:solidFill>
                  </a:tcPr>
                </a:tc>
                <a:extLst>
                  <a:ext uri="{0D108BD9-81ED-4DB2-BD59-A6C34878D82A}">
                    <a16:rowId xmlns:a16="http://schemas.microsoft.com/office/drawing/2014/main" val="3397863129"/>
                  </a:ext>
                </a:extLst>
              </a:tr>
              <a:tr h="370840">
                <a:tc>
                  <a:txBody>
                    <a:bodyPr/>
                    <a:lstStyle/>
                    <a:p>
                      <a:pPr algn="ctr"/>
                      <a:r>
                        <a:rPr kumimoji="1" lang="en-US" altLang="ja-JP" dirty="0"/>
                        <a:t>private</a:t>
                      </a:r>
                      <a:r>
                        <a:rPr kumimoji="1" lang="ja-JP" altLang="en-US"/>
                        <a:t>メソッドの削減</a:t>
                      </a:r>
                    </a:p>
                  </a:txBody>
                  <a:tcPr/>
                </a:tc>
                <a:tc>
                  <a:txBody>
                    <a:bodyPr/>
                    <a:lstStyle/>
                    <a:p>
                      <a:pPr algn="ctr"/>
                      <a:r>
                        <a:rPr kumimoji="1" lang="ja-JP" altLang="en-US"/>
                        <a:t>ー</a:t>
                      </a:r>
                    </a:p>
                  </a:txBody>
                  <a:tcPr>
                    <a:solidFill>
                      <a:srgbClr val="FFFF00"/>
                    </a:solidFill>
                  </a:tcPr>
                </a:tc>
                <a:tc>
                  <a:txBody>
                    <a:bodyPr/>
                    <a:lstStyle/>
                    <a:p>
                      <a:pPr algn="ctr"/>
                      <a:r>
                        <a:rPr kumimoji="1" lang="en-US" altLang="ja-JP" dirty="0"/>
                        <a:t>1</a:t>
                      </a:r>
                      <a:endParaRPr kumimoji="1" lang="ja-JP" altLang="en-US"/>
                    </a:p>
                  </a:txBody>
                  <a:tcPr>
                    <a:solidFill>
                      <a:srgbClr val="FFFF00"/>
                    </a:solidFill>
                  </a:tcPr>
                </a:tc>
                <a:extLst>
                  <a:ext uri="{0D108BD9-81ED-4DB2-BD59-A6C34878D82A}">
                    <a16:rowId xmlns:a16="http://schemas.microsoft.com/office/drawing/2014/main" val="3826392726"/>
                  </a:ext>
                </a:extLst>
              </a:tr>
              <a:tr h="370840">
                <a:tc>
                  <a:txBody>
                    <a:bodyPr/>
                    <a:lstStyle/>
                    <a:p>
                      <a:pPr algn="ctr"/>
                      <a:r>
                        <a:rPr kumimoji="1" lang="ja-JP" altLang="en-US"/>
                        <a:t>メソッド内の機能拡張</a:t>
                      </a:r>
                    </a:p>
                  </a:txBody>
                  <a:tcPr/>
                </a:tc>
                <a:tc>
                  <a:txBody>
                    <a:bodyPr/>
                    <a:lstStyle/>
                    <a:p>
                      <a:pPr algn="ctr"/>
                      <a:r>
                        <a:rPr kumimoji="1" lang="en-US" altLang="ja-JP" dirty="0"/>
                        <a:t>2</a:t>
                      </a:r>
                      <a:endParaRPr kumimoji="1" lang="ja-JP" altLang="en-US"/>
                    </a:p>
                  </a:txBody>
                  <a:tcPr/>
                </a:tc>
                <a:tc>
                  <a:txBody>
                    <a:bodyPr/>
                    <a:lstStyle/>
                    <a:p>
                      <a:pPr algn="ctr"/>
                      <a:r>
                        <a:rPr kumimoji="1" lang="ja-JP" altLang="en-US"/>
                        <a:t>ー</a:t>
                      </a:r>
                    </a:p>
                  </a:txBody>
                  <a:tcPr/>
                </a:tc>
                <a:extLst>
                  <a:ext uri="{0D108BD9-81ED-4DB2-BD59-A6C34878D82A}">
                    <a16:rowId xmlns:a16="http://schemas.microsoft.com/office/drawing/2014/main" val="1230635416"/>
                  </a:ext>
                </a:extLst>
              </a:tr>
              <a:tr h="370840">
                <a:tc>
                  <a:txBody>
                    <a:bodyPr/>
                    <a:lstStyle/>
                    <a:p>
                      <a:pPr algn="ctr"/>
                      <a:r>
                        <a:rPr kumimoji="1" lang="ja-JP" altLang="en-US"/>
                        <a:t>メソッド内の機能縮小</a:t>
                      </a:r>
                    </a:p>
                  </a:txBody>
                  <a:tcPr/>
                </a:tc>
                <a:tc>
                  <a:txBody>
                    <a:bodyPr/>
                    <a:lstStyle/>
                    <a:p>
                      <a:pPr algn="ctr"/>
                      <a:r>
                        <a:rPr kumimoji="1" lang="ja-JP" altLang="en-US"/>
                        <a:t>ー</a:t>
                      </a:r>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957997277"/>
                  </a:ext>
                </a:extLst>
              </a:tr>
              <a:tr h="370840">
                <a:tc>
                  <a:txBody>
                    <a:bodyPr/>
                    <a:lstStyle/>
                    <a:p>
                      <a:pPr algn="ctr"/>
                      <a:r>
                        <a:rPr kumimoji="1" lang="ja-JP" altLang="en-US"/>
                        <a:t>安全性向上</a:t>
                      </a:r>
                    </a:p>
                  </a:txBody>
                  <a:tcPr/>
                </a:tc>
                <a:tc>
                  <a:txBody>
                    <a:bodyPr/>
                    <a:lstStyle/>
                    <a:p>
                      <a:pPr algn="ctr"/>
                      <a:r>
                        <a:rPr kumimoji="1" lang="ja-JP" altLang="en-US"/>
                        <a:t>ー</a:t>
                      </a:r>
                    </a:p>
                  </a:txBody>
                  <a:tcPr/>
                </a:tc>
                <a:tc>
                  <a:txBody>
                    <a:bodyPr/>
                    <a:lstStyle/>
                    <a:p>
                      <a:pPr algn="ctr"/>
                      <a:r>
                        <a:rPr kumimoji="1" lang="en-US" altLang="ja-JP" dirty="0"/>
                        <a:t>3</a:t>
                      </a:r>
                      <a:endParaRPr kumimoji="1" lang="ja-JP" altLang="en-US"/>
                    </a:p>
                  </a:txBody>
                  <a:tcPr/>
                </a:tc>
                <a:extLst>
                  <a:ext uri="{0D108BD9-81ED-4DB2-BD59-A6C34878D82A}">
                    <a16:rowId xmlns:a16="http://schemas.microsoft.com/office/drawing/2014/main" val="2827548852"/>
                  </a:ext>
                </a:extLst>
              </a:tr>
              <a:tr h="370840">
                <a:tc>
                  <a:txBody>
                    <a:bodyPr/>
                    <a:lstStyle/>
                    <a:p>
                      <a:pPr algn="ctr"/>
                      <a:r>
                        <a:rPr kumimoji="1" lang="ja-JP" altLang="en-US"/>
                        <a:t>リファクタリング</a:t>
                      </a:r>
                    </a:p>
                  </a:txBody>
                  <a:tcPr/>
                </a:tc>
                <a:tc>
                  <a:txBody>
                    <a:bodyPr/>
                    <a:lstStyle/>
                    <a:p>
                      <a:pPr algn="ctr"/>
                      <a:r>
                        <a:rPr kumimoji="1" lang="en-US" altLang="ja-JP" dirty="0"/>
                        <a:t>13</a:t>
                      </a:r>
                      <a:endParaRPr kumimoji="1" lang="ja-JP" altLang="en-US"/>
                    </a:p>
                  </a:txBody>
                  <a:tcPr/>
                </a:tc>
                <a:tc>
                  <a:txBody>
                    <a:bodyPr/>
                    <a:lstStyle/>
                    <a:p>
                      <a:pPr algn="ctr"/>
                      <a:r>
                        <a:rPr kumimoji="1" lang="en-US" altLang="ja-JP" dirty="0"/>
                        <a:t>14</a:t>
                      </a:r>
                      <a:endParaRPr kumimoji="1" lang="ja-JP" altLang="en-US"/>
                    </a:p>
                  </a:txBody>
                  <a:tcPr/>
                </a:tc>
                <a:extLst>
                  <a:ext uri="{0D108BD9-81ED-4DB2-BD59-A6C34878D82A}">
                    <a16:rowId xmlns:a16="http://schemas.microsoft.com/office/drawing/2014/main" val="2714284269"/>
                  </a:ext>
                </a:extLst>
              </a:tr>
            </a:tbl>
          </a:graphicData>
        </a:graphic>
      </p:graphicFrame>
      <p:graphicFrame>
        <p:nvGraphicFramePr>
          <p:cNvPr id="16" name="表 15">
            <a:extLst>
              <a:ext uri="{FF2B5EF4-FFF2-40B4-BE49-F238E27FC236}">
                <a16:creationId xmlns:a16="http://schemas.microsoft.com/office/drawing/2014/main" id="{3338DB9F-881A-5F92-3B53-5DD0598DEDD1}"/>
              </a:ext>
            </a:extLst>
          </p:cNvPr>
          <p:cNvGraphicFramePr>
            <a:graphicFrameLocks noGrp="1"/>
          </p:cNvGraphicFramePr>
          <p:nvPr>
            <p:extLst>
              <p:ext uri="{D42A27DB-BD31-4B8C-83A1-F6EECF244321}">
                <p14:modId xmlns:p14="http://schemas.microsoft.com/office/powerpoint/2010/main" val="2809638951"/>
              </p:ext>
            </p:extLst>
          </p:nvPr>
        </p:nvGraphicFramePr>
        <p:xfrm>
          <a:off x="4707471" y="2233640"/>
          <a:ext cx="4012755" cy="2966720"/>
        </p:xfrm>
        <a:graphic>
          <a:graphicData uri="http://schemas.openxmlformats.org/drawingml/2006/table">
            <a:tbl>
              <a:tblPr firstRow="1" bandRow="1">
                <a:tableStyleId>{5C22544A-7EE6-4342-B048-85BDC9FD1C3A}</a:tableStyleId>
              </a:tblPr>
              <a:tblGrid>
                <a:gridCol w="2703244">
                  <a:extLst>
                    <a:ext uri="{9D8B030D-6E8A-4147-A177-3AD203B41FA5}">
                      <a16:colId xmlns:a16="http://schemas.microsoft.com/office/drawing/2014/main" val="63829911"/>
                    </a:ext>
                  </a:extLst>
                </a:gridCol>
                <a:gridCol w="654755">
                  <a:extLst>
                    <a:ext uri="{9D8B030D-6E8A-4147-A177-3AD203B41FA5}">
                      <a16:colId xmlns:a16="http://schemas.microsoft.com/office/drawing/2014/main" val="3804504281"/>
                    </a:ext>
                  </a:extLst>
                </a:gridCol>
                <a:gridCol w="654756">
                  <a:extLst>
                    <a:ext uri="{9D8B030D-6E8A-4147-A177-3AD203B41FA5}">
                      <a16:colId xmlns:a16="http://schemas.microsoft.com/office/drawing/2014/main" val="4210446931"/>
                    </a:ext>
                  </a:extLst>
                </a:gridCol>
              </a:tblGrid>
              <a:tr h="370840">
                <a:tc>
                  <a:txBody>
                    <a:bodyPr/>
                    <a:lstStyle/>
                    <a:p>
                      <a:pPr algn="ctr"/>
                      <a:r>
                        <a:rPr kumimoji="1" lang="ja-JP" altLang="en-US"/>
                        <a:t>テストの変更内容</a:t>
                      </a:r>
                    </a:p>
                  </a:txBody>
                  <a:tcPr/>
                </a:tc>
                <a:tc>
                  <a:txBody>
                    <a:bodyPr/>
                    <a:lstStyle/>
                    <a:p>
                      <a:pPr algn="ctr"/>
                      <a:r>
                        <a:rPr kumimoji="1" lang="ja-JP" altLang="en-US"/>
                        <a:t>上昇</a:t>
                      </a:r>
                    </a:p>
                  </a:txBody>
                  <a:tcPr/>
                </a:tc>
                <a:tc>
                  <a:txBody>
                    <a:bodyPr/>
                    <a:lstStyle/>
                    <a:p>
                      <a:pPr algn="ctr"/>
                      <a:r>
                        <a:rPr kumimoji="1" lang="ja-JP" altLang="en-US"/>
                        <a:t>低下</a:t>
                      </a:r>
                    </a:p>
                  </a:txBody>
                  <a:tcPr/>
                </a:tc>
                <a:extLst>
                  <a:ext uri="{0D108BD9-81ED-4DB2-BD59-A6C34878D82A}">
                    <a16:rowId xmlns:a16="http://schemas.microsoft.com/office/drawing/2014/main" val="109550848"/>
                  </a:ext>
                </a:extLst>
              </a:tr>
              <a:tr h="370840">
                <a:tc>
                  <a:txBody>
                    <a:bodyPr/>
                    <a:lstStyle/>
                    <a:p>
                      <a:pPr algn="ctr"/>
                      <a:r>
                        <a:rPr kumimoji="1" lang="ja-JP" altLang="en-US"/>
                        <a:t>テストケースの追加</a:t>
                      </a:r>
                    </a:p>
                  </a:txBody>
                  <a:tcPr/>
                </a:tc>
                <a:tc>
                  <a:txBody>
                    <a:bodyPr/>
                    <a:lstStyle/>
                    <a:p>
                      <a:pPr algn="ctr"/>
                      <a:r>
                        <a:rPr kumimoji="1" lang="en-US" altLang="ja-JP" dirty="0"/>
                        <a:t>11</a:t>
                      </a:r>
                      <a:endParaRPr kumimoji="1" lang="ja-JP" altLang="en-US"/>
                    </a:p>
                  </a:txBody>
                  <a:tcPr/>
                </a:tc>
                <a:tc>
                  <a:txBody>
                    <a:bodyPr/>
                    <a:lstStyle/>
                    <a:p>
                      <a:pPr algn="ctr"/>
                      <a:r>
                        <a:rPr kumimoji="1" lang="ja-JP" altLang="en-US"/>
                        <a:t>ー</a:t>
                      </a:r>
                    </a:p>
                  </a:txBody>
                  <a:tcPr/>
                </a:tc>
                <a:extLst>
                  <a:ext uri="{0D108BD9-81ED-4DB2-BD59-A6C34878D82A}">
                    <a16:rowId xmlns:a16="http://schemas.microsoft.com/office/drawing/2014/main" val="2905436179"/>
                  </a:ext>
                </a:extLst>
              </a:tr>
              <a:tr h="370840">
                <a:tc>
                  <a:txBody>
                    <a:bodyPr/>
                    <a:lstStyle/>
                    <a:p>
                      <a:pPr algn="ctr"/>
                      <a:r>
                        <a:rPr kumimoji="1" lang="ja-JP" altLang="en-US"/>
                        <a:t>テストケースの削減</a:t>
                      </a:r>
                    </a:p>
                  </a:txBody>
                  <a:tcPr/>
                </a:tc>
                <a:tc>
                  <a:txBody>
                    <a:bodyPr/>
                    <a:lstStyle/>
                    <a:p>
                      <a:pPr algn="ctr"/>
                      <a:r>
                        <a:rPr kumimoji="1" lang="ja-JP" altLang="en-US"/>
                        <a:t>ー</a:t>
                      </a:r>
                    </a:p>
                  </a:txBody>
                  <a:tcPr/>
                </a:tc>
                <a:tc>
                  <a:txBody>
                    <a:bodyPr/>
                    <a:lstStyle/>
                    <a:p>
                      <a:pPr algn="ctr"/>
                      <a:r>
                        <a:rPr kumimoji="1" lang="en-US" altLang="ja-JP" dirty="0"/>
                        <a:t>2</a:t>
                      </a:r>
                      <a:endParaRPr kumimoji="1" lang="ja-JP" altLang="en-US"/>
                    </a:p>
                  </a:txBody>
                  <a:tcPr/>
                </a:tc>
                <a:extLst>
                  <a:ext uri="{0D108BD9-81ED-4DB2-BD59-A6C34878D82A}">
                    <a16:rowId xmlns:a16="http://schemas.microsoft.com/office/drawing/2014/main" val="3397863129"/>
                  </a:ext>
                </a:extLst>
              </a:tr>
              <a:tr h="370840">
                <a:tc>
                  <a:txBody>
                    <a:bodyPr/>
                    <a:lstStyle/>
                    <a:p>
                      <a:pPr algn="ctr"/>
                      <a:r>
                        <a:rPr kumimoji="1" lang="ja-JP" altLang="en-US"/>
                        <a:t>テスト内容の変更</a:t>
                      </a:r>
                    </a:p>
                  </a:txBody>
                  <a:tcPr/>
                </a:tc>
                <a:tc>
                  <a:txBody>
                    <a:bodyPr/>
                    <a:lstStyle/>
                    <a:p>
                      <a:pPr algn="ctr"/>
                      <a:r>
                        <a:rPr kumimoji="1" lang="en-US" altLang="ja-JP" dirty="0"/>
                        <a:t>2</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3826392726"/>
                  </a:ext>
                </a:extLst>
              </a:tr>
              <a:tr h="370840">
                <a:tc>
                  <a:txBody>
                    <a:bodyPr/>
                    <a:lstStyle/>
                    <a:p>
                      <a:pPr algn="ctr"/>
                      <a:r>
                        <a:rPr kumimoji="1" lang="ja-JP" altLang="en-US"/>
                        <a:t>アサーションの追加</a:t>
                      </a:r>
                    </a:p>
                  </a:txBody>
                  <a:tcPr/>
                </a:tc>
                <a:tc>
                  <a:txBody>
                    <a:bodyPr/>
                    <a:lstStyle/>
                    <a:p>
                      <a:pPr algn="ctr"/>
                      <a:r>
                        <a:rPr kumimoji="1" lang="en-US" altLang="ja-JP" dirty="0"/>
                        <a:t>3</a:t>
                      </a:r>
                      <a:endParaRPr kumimoji="1" lang="ja-JP" altLang="en-US"/>
                    </a:p>
                  </a:txBody>
                  <a:tcPr/>
                </a:tc>
                <a:tc>
                  <a:txBody>
                    <a:bodyPr/>
                    <a:lstStyle/>
                    <a:p>
                      <a:pPr algn="ctr"/>
                      <a:r>
                        <a:rPr kumimoji="1" lang="en-US" altLang="ja-JP" dirty="0"/>
                        <a:t>2</a:t>
                      </a:r>
                      <a:endParaRPr kumimoji="1" lang="ja-JP" altLang="en-US"/>
                    </a:p>
                  </a:txBody>
                  <a:tcPr/>
                </a:tc>
                <a:extLst>
                  <a:ext uri="{0D108BD9-81ED-4DB2-BD59-A6C34878D82A}">
                    <a16:rowId xmlns:a16="http://schemas.microsoft.com/office/drawing/2014/main" val="1230635416"/>
                  </a:ext>
                </a:extLst>
              </a:tr>
              <a:tr h="370840">
                <a:tc>
                  <a:txBody>
                    <a:bodyPr/>
                    <a:lstStyle/>
                    <a:p>
                      <a:pPr algn="ctr"/>
                      <a:r>
                        <a:rPr kumimoji="1" lang="ja-JP" altLang="en-US"/>
                        <a:t>アサーションの削減</a:t>
                      </a:r>
                    </a:p>
                  </a:txBody>
                  <a:tcPr/>
                </a:tc>
                <a:tc>
                  <a:txBody>
                    <a:bodyPr/>
                    <a:lstStyle/>
                    <a:p>
                      <a:pPr algn="ctr"/>
                      <a:r>
                        <a:rPr kumimoji="1" lang="en-US" altLang="ja-JP" dirty="0"/>
                        <a:t>1</a:t>
                      </a:r>
                      <a:endParaRPr kumimoji="1" lang="ja-JP" altLang="en-US"/>
                    </a:p>
                  </a:txBody>
                  <a:tcPr/>
                </a:tc>
                <a:tc>
                  <a:txBody>
                    <a:bodyPr/>
                    <a:lstStyle/>
                    <a:p>
                      <a:pPr algn="ctr"/>
                      <a:r>
                        <a:rPr kumimoji="1" lang="ja-JP" altLang="en-US"/>
                        <a:t>ー</a:t>
                      </a:r>
                    </a:p>
                  </a:txBody>
                  <a:tcPr/>
                </a:tc>
                <a:extLst>
                  <a:ext uri="{0D108BD9-81ED-4DB2-BD59-A6C34878D82A}">
                    <a16:rowId xmlns:a16="http://schemas.microsoft.com/office/drawing/2014/main" val="957997277"/>
                  </a:ext>
                </a:extLst>
              </a:tr>
              <a:tr h="370840">
                <a:tc>
                  <a:txBody>
                    <a:bodyPr/>
                    <a:lstStyle/>
                    <a:p>
                      <a:pPr algn="ctr"/>
                      <a:r>
                        <a:rPr kumimoji="1" lang="ja-JP" altLang="en-US"/>
                        <a:t>アサーションの内容変更</a:t>
                      </a:r>
                    </a:p>
                  </a:txBody>
                  <a:tcPr/>
                </a:tc>
                <a:tc>
                  <a:txBody>
                    <a:bodyPr/>
                    <a:lstStyle/>
                    <a:p>
                      <a:pPr algn="ctr"/>
                      <a:r>
                        <a:rPr kumimoji="1" lang="ja-JP" altLang="en-US"/>
                        <a:t>ー</a:t>
                      </a:r>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827548852"/>
                  </a:ext>
                </a:extLst>
              </a:tr>
              <a:tr h="370840">
                <a:tc>
                  <a:txBody>
                    <a:bodyPr/>
                    <a:lstStyle/>
                    <a:p>
                      <a:pPr algn="ctr"/>
                      <a:r>
                        <a:rPr kumimoji="1" lang="ja-JP" altLang="en-US"/>
                        <a:t>リファクタリング</a:t>
                      </a:r>
                    </a:p>
                  </a:txBody>
                  <a:tcPr/>
                </a:tc>
                <a:tc>
                  <a:txBody>
                    <a:bodyPr/>
                    <a:lstStyle/>
                    <a:p>
                      <a:pPr algn="ctr"/>
                      <a:r>
                        <a:rPr kumimoji="1" lang="en-US" altLang="ja-JP" dirty="0"/>
                        <a:t>4</a:t>
                      </a:r>
                      <a:endParaRPr kumimoji="1" lang="ja-JP" altLang="en-US"/>
                    </a:p>
                  </a:txBody>
                  <a:tcPr/>
                </a:tc>
                <a:tc>
                  <a:txBody>
                    <a:bodyPr/>
                    <a:lstStyle/>
                    <a:p>
                      <a:pPr algn="ctr"/>
                      <a:r>
                        <a:rPr kumimoji="1" lang="en-US" altLang="ja-JP" dirty="0"/>
                        <a:t>1</a:t>
                      </a:r>
                      <a:endParaRPr kumimoji="1" lang="ja-JP" altLang="en-US"/>
                    </a:p>
                  </a:txBody>
                  <a:tcPr/>
                </a:tc>
                <a:extLst>
                  <a:ext uri="{0D108BD9-81ED-4DB2-BD59-A6C34878D82A}">
                    <a16:rowId xmlns:a16="http://schemas.microsoft.com/office/drawing/2014/main" val="2714284269"/>
                  </a:ext>
                </a:extLst>
              </a:tr>
            </a:tbl>
          </a:graphicData>
        </a:graphic>
      </p:graphicFrame>
      <p:sp>
        <p:nvSpPr>
          <p:cNvPr id="17" name="テキスト ボックス 16">
            <a:extLst>
              <a:ext uri="{FF2B5EF4-FFF2-40B4-BE49-F238E27FC236}">
                <a16:creationId xmlns:a16="http://schemas.microsoft.com/office/drawing/2014/main" id="{56C0B7C9-B4E5-95F5-0A2E-F6F4656C8257}"/>
              </a:ext>
            </a:extLst>
          </p:cNvPr>
          <p:cNvSpPr txBox="1"/>
          <p:nvPr/>
        </p:nvSpPr>
        <p:spPr>
          <a:xfrm>
            <a:off x="570533" y="5495237"/>
            <a:ext cx="9685866" cy="707886"/>
          </a:xfrm>
          <a:prstGeom prst="rect">
            <a:avLst/>
          </a:prstGeom>
          <a:noFill/>
        </p:spPr>
        <p:txBody>
          <a:bodyPr wrap="square" rtlCol="0">
            <a:spAutoFit/>
          </a:bodyPr>
          <a:lstStyle/>
          <a:p>
            <a:r>
              <a:rPr lang="en-US" altLang="ja-JP" sz="2000" dirty="0"/>
              <a:t>public</a:t>
            </a:r>
            <a:r>
              <a:rPr lang="ja-JP" altLang="en-US" sz="2000"/>
              <a:t>メソッド追加は新しい処理機能の追加</a:t>
            </a:r>
            <a:endParaRPr lang="en-US" altLang="ja-JP" sz="2000" dirty="0"/>
          </a:p>
          <a:p>
            <a:r>
              <a:rPr lang="en-US" altLang="ja-JP" sz="2000" dirty="0"/>
              <a:t>p</a:t>
            </a:r>
            <a:r>
              <a:rPr kumimoji="1" lang="en-US" altLang="ja-JP" sz="2000" dirty="0"/>
              <a:t>rivate</a:t>
            </a:r>
            <a:r>
              <a:rPr kumimoji="1" lang="ja-JP" altLang="en-US" sz="2000"/>
              <a:t>メソッド追加は既存機能の分離　</a:t>
            </a:r>
            <a:r>
              <a:rPr lang="ja-JP" altLang="en-US" sz="2000"/>
              <a:t>→　スコア上昇の傾向？　</a:t>
            </a:r>
            <a:endParaRPr lang="en-US" altLang="ja-JP" sz="2000" dirty="0"/>
          </a:p>
        </p:txBody>
      </p:sp>
      <p:sp>
        <p:nvSpPr>
          <p:cNvPr id="18" name="正方形/長方形 17">
            <a:extLst>
              <a:ext uri="{FF2B5EF4-FFF2-40B4-BE49-F238E27FC236}">
                <a16:creationId xmlns:a16="http://schemas.microsoft.com/office/drawing/2014/main" id="{8E631B47-A022-A03E-8551-D446006861CA}"/>
              </a:ext>
            </a:extLst>
          </p:cNvPr>
          <p:cNvSpPr/>
          <p:nvPr/>
        </p:nvSpPr>
        <p:spPr>
          <a:xfrm>
            <a:off x="4707471" y="2215346"/>
            <a:ext cx="4012755" cy="2966720"/>
          </a:xfrm>
          <a:prstGeom prst="rect">
            <a:avLst/>
          </a:prstGeom>
          <a:solidFill>
            <a:schemeClr val="bg1">
              <a:alpha val="6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8224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5AA209-2B4C-0AFF-6A92-042F1D6779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B63E9A-033B-29E1-3E09-EF1580F90CD4}"/>
              </a:ext>
            </a:extLst>
          </p:cNvPr>
          <p:cNvSpPr>
            <a:spLocks noGrp="1"/>
          </p:cNvSpPr>
          <p:nvPr>
            <p:ph type="title"/>
          </p:nvPr>
        </p:nvSpPr>
        <p:spPr/>
        <p:txBody>
          <a:bodyPr/>
          <a:lstStyle/>
          <a:p>
            <a:r>
              <a:rPr kumimoji="1" lang="ja-JP" altLang="en-US"/>
              <a:t>考察</a:t>
            </a:r>
          </a:p>
        </p:txBody>
      </p:sp>
      <p:sp>
        <p:nvSpPr>
          <p:cNvPr id="3" name="コンテンツ プレースホルダー 2">
            <a:extLst>
              <a:ext uri="{FF2B5EF4-FFF2-40B4-BE49-F238E27FC236}">
                <a16:creationId xmlns:a16="http://schemas.microsoft.com/office/drawing/2014/main" id="{8942BCAA-48EC-7FE5-CF9B-CC4501C27DE8}"/>
              </a:ext>
            </a:extLst>
          </p:cNvPr>
          <p:cNvSpPr>
            <a:spLocks noGrp="1"/>
          </p:cNvSpPr>
          <p:nvPr>
            <p:ph idx="1"/>
          </p:nvPr>
        </p:nvSpPr>
        <p:spPr>
          <a:xfrm>
            <a:off x="382145" y="1728000"/>
            <a:ext cx="8352000" cy="4734000"/>
          </a:xfrm>
        </p:spPr>
        <p:txBody>
          <a:bodyPr/>
          <a:lstStyle/>
          <a:p>
            <a:pPr>
              <a:buNone/>
            </a:pPr>
            <a:r>
              <a:rPr lang="ja-JP" altLang="en-US" sz="2400" b="1"/>
              <a:t>結果</a:t>
            </a:r>
            <a:endParaRPr lang="en-US" altLang="ja-JP" sz="2400" b="1" dirty="0"/>
          </a:p>
          <a:p>
            <a:pPr>
              <a:buNone/>
            </a:pPr>
            <a:r>
              <a:rPr lang="ja-JP" altLang="en-US" sz="2300"/>
              <a:t>　・プロダクトコード</a:t>
            </a:r>
            <a:r>
              <a:rPr kumimoji="1" lang="ja-JP" altLang="en-US" sz="2300"/>
              <a:t>の</a:t>
            </a:r>
            <a:r>
              <a:rPr kumimoji="1" lang="en-US" altLang="ja-JP" sz="2300" dirty="0"/>
              <a:t>SBFL</a:t>
            </a:r>
            <a:r>
              <a:rPr kumimoji="1" lang="ja-JP" altLang="en-US" sz="2300"/>
              <a:t>スコアは基本的に上昇</a:t>
            </a:r>
            <a:endParaRPr lang="en-US" altLang="ja-JP" sz="2300" dirty="0"/>
          </a:p>
          <a:p>
            <a:pPr>
              <a:buNone/>
            </a:pPr>
            <a:r>
              <a:rPr kumimoji="1" lang="ja-JP" altLang="en-US" sz="2300"/>
              <a:t>　・テストケースの追加が</a:t>
            </a:r>
            <a:r>
              <a:rPr kumimoji="1" lang="en-US" altLang="ja-JP" sz="2300" dirty="0"/>
              <a:t>SBFL</a:t>
            </a:r>
            <a:r>
              <a:rPr lang="ja-JP" altLang="en-US" sz="2300"/>
              <a:t>スコアを上昇させやすい</a:t>
            </a:r>
            <a:endParaRPr lang="en-US" altLang="ja-JP" sz="2300" dirty="0"/>
          </a:p>
          <a:p>
            <a:pPr>
              <a:buNone/>
            </a:pPr>
            <a:endParaRPr lang="en-US" altLang="ja-JP" sz="2300" dirty="0"/>
          </a:p>
          <a:p>
            <a:pPr>
              <a:buNone/>
            </a:pPr>
            <a:r>
              <a:rPr lang="ja-JP" altLang="en-US" sz="2400" b="1"/>
              <a:t>考察</a:t>
            </a:r>
            <a:endParaRPr lang="en-US" altLang="ja-JP" sz="2400" b="1" dirty="0"/>
          </a:p>
          <a:p>
            <a:r>
              <a:rPr lang="ja-JP" altLang="en-US" sz="2400" b="1"/>
              <a:t>　</a:t>
            </a:r>
            <a:r>
              <a:rPr lang="ja-JP" altLang="en-US" sz="2300"/>
              <a:t>・</a:t>
            </a:r>
            <a:r>
              <a:rPr lang="en-US" altLang="ja-JP" sz="2300" dirty="0"/>
              <a:t>SBFL</a:t>
            </a:r>
            <a:r>
              <a:rPr lang="ja-JP" altLang="en-US" sz="2300"/>
              <a:t>スコアは実行経路情報をもとに計測されるため</a:t>
            </a:r>
            <a:br>
              <a:rPr lang="en-US" altLang="ja-JP" sz="2300" dirty="0"/>
            </a:br>
            <a:r>
              <a:rPr lang="ja-JP" altLang="en-US" sz="2300"/>
              <a:t>　　テストケースの追加によって実行経路情報が増える</a:t>
            </a:r>
            <a:endParaRPr lang="en-US" altLang="ja-JP" sz="2300" dirty="0"/>
          </a:p>
          <a:p>
            <a:pPr>
              <a:buNone/>
            </a:pPr>
            <a:r>
              <a:rPr lang="ja-JP" altLang="en-US" sz="2300"/>
              <a:t>　・</a:t>
            </a:r>
            <a:r>
              <a:rPr lang="en-US" altLang="ja-JP" sz="2300" dirty="0"/>
              <a:t>SBFL</a:t>
            </a:r>
            <a:r>
              <a:rPr lang="ja-JP" altLang="en-US" sz="2300"/>
              <a:t>スコアがテストケース数に依存する可能性</a:t>
            </a:r>
            <a:endParaRPr lang="en-US" altLang="ja-JP" sz="2300" dirty="0"/>
          </a:p>
          <a:p>
            <a:pPr>
              <a:buNone/>
            </a:pPr>
            <a:r>
              <a:rPr lang="ja-JP" altLang="en-US" sz="2300"/>
              <a:t>　・テストケースを重視した開発が重要</a:t>
            </a:r>
            <a:br>
              <a:rPr lang="en-US" altLang="ja-JP" sz="2200" dirty="0"/>
            </a:br>
            <a:r>
              <a:rPr lang="ja-JP" altLang="en-US" sz="2200"/>
              <a:t>　　</a:t>
            </a:r>
            <a:endParaRPr lang="en-US" altLang="ja-JP" sz="2200" dirty="0"/>
          </a:p>
          <a:p>
            <a:endParaRPr lang="en-US" altLang="ja-JP" sz="2400" dirty="0"/>
          </a:p>
          <a:p>
            <a:endParaRPr kumimoji="1" lang="ja-JP" altLang="en-US" sz="2400"/>
          </a:p>
        </p:txBody>
      </p:sp>
      <p:sp>
        <p:nvSpPr>
          <p:cNvPr id="4" name="スライド番号プレースホルダー 3">
            <a:extLst>
              <a:ext uri="{FF2B5EF4-FFF2-40B4-BE49-F238E27FC236}">
                <a16:creationId xmlns:a16="http://schemas.microsoft.com/office/drawing/2014/main" id="{CF240B20-9049-9747-03D6-3A93489AB72D}"/>
              </a:ext>
            </a:extLst>
          </p:cNvPr>
          <p:cNvSpPr>
            <a:spLocks noGrp="1"/>
          </p:cNvSpPr>
          <p:nvPr>
            <p:ph type="sldNum" sz="quarter" idx="12"/>
          </p:nvPr>
        </p:nvSpPr>
        <p:spPr/>
        <p:txBody>
          <a:bodyPr/>
          <a:lstStyle/>
          <a:p>
            <a:fld id="{B16735D3-C9E7-F649-AF37-A9D08763696D}" type="slidenum">
              <a:rPr lang="ja-JP" altLang="en-US" smtClean="0"/>
              <a:pPr/>
              <a:t>53</a:t>
            </a:fld>
            <a:endParaRPr lang="ja-JP" altLang="en-US"/>
          </a:p>
        </p:txBody>
      </p:sp>
    </p:spTree>
    <p:extLst>
      <p:ext uri="{BB962C8B-B14F-4D97-AF65-F5344CB8AC3E}">
        <p14:creationId xmlns:p14="http://schemas.microsoft.com/office/powerpoint/2010/main" val="248909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71DA3C0-1F6B-5F39-D7F3-8ECE30215E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F24231-0D54-727C-C2AA-0564B74A3680}"/>
              </a:ext>
            </a:extLst>
          </p:cNvPr>
          <p:cNvSpPr>
            <a:spLocks noGrp="1"/>
          </p:cNvSpPr>
          <p:nvPr>
            <p:ph type="title"/>
          </p:nvPr>
        </p:nvSpPr>
        <p:spPr/>
        <p:txBody>
          <a:bodyPr/>
          <a:lstStyle/>
          <a:p>
            <a:r>
              <a:rPr kumimoji="1" lang="ja-JP" altLang="en-US"/>
              <a:t>考察</a:t>
            </a:r>
          </a:p>
        </p:txBody>
      </p:sp>
      <p:sp>
        <p:nvSpPr>
          <p:cNvPr id="3" name="コンテンツ プレースホルダー 2">
            <a:extLst>
              <a:ext uri="{FF2B5EF4-FFF2-40B4-BE49-F238E27FC236}">
                <a16:creationId xmlns:a16="http://schemas.microsoft.com/office/drawing/2014/main" id="{63B0272C-C68F-FFCE-C603-E302CCCD500B}"/>
              </a:ext>
            </a:extLst>
          </p:cNvPr>
          <p:cNvSpPr>
            <a:spLocks noGrp="1"/>
          </p:cNvSpPr>
          <p:nvPr>
            <p:ph idx="1"/>
          </p:nvPr>
        </p:nvSpPr>
        <p:spPr>
          <a:xfrm>
            <a:off x="382145" y="1728000"/>
            <a:ext cx="8352000" cy="4734000"/>
          </a:xfrm>
        </p:spPr>
        <p:txBody>
          <a:bodyPr/>
          <a:lstStyle/>
          <a:p>
            <a:pPr>
              <a:buNone/>
            </a:pPr>
            <a:r>
              <a:rPr lang="ja-JP" altLang="en-US" sz="2400" b="1"/>
              <a:t>調査</a:t>
            </a:r>
            <a:r>
              <a:rPr lang="en-US" altLang="ja-JP" sz="2400" b="1" dirty="0"/>
              <a:t>1: </a:t>
            </a:r>
            <a:r>
              <a:rPr lang="ja-JP" altLang="en-US" sz="2400" b="1"/>
              <a:t>各プログラムに</a:t>
            </a:r>
            <a:r>
              <a:rPr lang="en-US" altLang="ja-JP" sz="2400" b="1" dirty="0"/>
              <a:t>SBFL</a:t>
            </a:r>
            <a:r>
              <a:rPr lang="ja-JP" altLang="en-US" sz="2400" b="1"/>
              <a:t>スコアの上界が存在</a:t>
            </a:r>
            <a:endParaRPr lang="en-US" altLang="ja-JP" sz="2400" b="1" dirty="0"/>
          </a:p>
          <a:p>
            <a:pPr>
              <a:buNone/>
            </a:pPr>
            <a:r>
              <a:rPr lang="ja-JP" altLang="en-US" sz="2200" b="1"/>
              <a:t>　</a:t>
            </a:r>
            <a:r>
              <a:rPr lang="ja-JP" altLang="en-US" sz="2200"/>
              <a:t>・</a:t>
            </a:r>
            <a:r>
              <a:rPr lang="en-US" altLang="ja-JP" sz="2200" dirty="0"/>
              <a:t>SBFL</a:t>
            </a:r>
            <a:r>
              <a:rPr lang="ja-JP" altLang="en-US" sz="2200"/>
              <a:t>適合性はプログラムが持つ性質</a:t>
            </a:r>
            <a:endParaRPr lang="en-US" altLang="ja-JP" sz="2200" dirty="0"/>
          </a:p>
          <a:p>
            <a:pPr>
              <a:buNone/>
            </a:pPr>
            <a:r>
              <a:rPr lang="ja-JP" altLang="en-US" sz="2200" b="1"/>
              <a:t>　</a:t>
            </a:r>
            <a:r>
              <a:rPr lang="ja-JP" altLang="en-US" sz="2200"/>
              <a:t>・上界を超える大きなスコア変化は見られない</a:t>
            </a:r>
            <a:br>
              <a:rPr lang="en-US" altLang="ja-JP" sz="2200" b="1" dirty="0"/>
            </a:br>
            <a:endParaRPr lang="en-US" altLang="ja-JP" sz="2400" b="1" dirty="0"/>
          </a:p>
          <a:p>
            <a:pPr>
              <a:buNone/>
            </a:pPr>
            <a:r>
              <a:rPr lang="ja-JP" altLang="en-US" sz="2400" b="1"/>
              <a:t>調査</a:t>
            </a:r>
            <a:r>
              <a:rPr lang="en-US" altLang="ja-JP" sz="2400" b="1" dirty="0"/>
              <a:t>2: SBFL</a:t>
            </a:r>
            <a:r>
              <a:rPr lang="ja-JP" altLang="en-US" sz="2400" b="1"/>
              <a:t>適合性はメソッド数やテストケース数に依存</a:t>
            </a:r>
            <a:endParaRPr lang="en-US" altLang="ja-JP" sz="2400" b="1" dirty="0"/>
          </a:p>
          <a:p>
            <a:pPr>
              <a:buNone/>
            </a:pPr>
            <a:r>
              <a:rPr lang="ja-JP" altLang="en-US" sz="2200" b="1"/>
              <a:t>　</a:t>
            </a:r>
            <a:r>
              <a:rPr lang="ja-JP" altLang="en-US" sz="2200"/>
              <a:t>・</a:t>
            </a:r>
            <a:r>
              <a:rPr lang="en-US" altLang="ja-JP" sz="2200" dirty="0"/>
              <a:t>SBFL</a:t>
            </a:r>
            <a:r>
              <a:rPr lang="ja-JP" altLang="en-US" sz="2200"/>
              <a:t>はコードカバレッジの影響を受ける</a:t>
            </a:r>
            <a:endParaRPr lang="en-US" altLang="ja-JP" sz="2200" dirty="0"/>
          </a:p>
          <a:p>
            <a:pPr>
              <a:buNone/>
            </a:pPr>
            <a:r>
              <a:rPr lang="ja-JP" altLang="en-US" sz="2200" b="1"/>
              <a:t>　</a:t>
            </a:r>
            <a:r>
              <a:rPr lang="ja-JP" altLang="en-US" sz="2200"/>
              <a:t>・メソッドやテストケースの追加は</a:t>
            </a:r>
            <a:endParaRPr lang="en-US" altLang="ja-JP" sz="2200" dirty="0"/>
          </a:p>
          <a:p>
            <a:pPr>
              <a:buNone/>
            </a:pPr>
            <a:r>
              <a:rPr lang="ja-JP" altLang="en-US" sz="2200"/>
              <a:t>　　コードカバレッジを変化させる</a:t>
            </a:r>
            <a:br>
              <a:rPr lang="en-US" altLang="ja-JP" sz="2200" dirty="0"/>
            </a:br>
            <a:endParaRPr lang="en-US" altLang="ja-JP" sz="2200" dirty="0"/>
          </a:p>
          <a:p>
            <a:pPr>
              <a:buNone/>
            </a:pPr>
            <a:r>
              <a:rPr lang="ja-JP" altLang="en-US" sz="2200" b="1"/>
              <a:t>コードカバレッジ</a:t>
            </a:r>
            <a:r>
              <a:rPr lang="ja-JP" altLang="en-US" sz="2200"/>
              <a:t>を意識したソフトウェア開発が重要</a:t>
            </a:r>
            <a:br>
              <a:rPr lang="en-US" altLang="ja-JP" sz="2200" b="1" dirty="0"/>
            </a:br>
            <a:endParaRPr lang="en-US" altLang="ja-JP" sz="2200" b="1" dirty="0"/>
          </a:p>
          <a:p>
            <a:pPr>
              <a:buNone/>
            </a:pPr>
            <a:endParaRPr lang="en-US" altLang="ja-JP" sz="2200" b="1" dirty="0"/>
          </a:p>
        </p:txBody>
      </p:sp>
      <p:sp>
        <p:nvSpPr>
          <p:cNvPr id="4" name="スライド番号プレースホルダー 3">
            <a:extLst>
              <a:ext uri="{FF2B5EF4-FFF2-40B4-BE49-F238E27FC236}">
                <a16:creationId xmlns:a16="http://schemas.microsoft.com/office/drawing/2014/main" id="{B1B44BA1-3349-1E9F-7F5D-7917825C00AB}"/>
              </a:ext>
            </a:extLst>
          </p:cNvPr>
          <p:cNvSpPr>
            <a:spLocks noGrp="1"/>
          </p:cNvSpPr>
          <p:nvPr>
            <p:ph type="sldNum" sz="quarter" idx="12"/>
          </p:nvPr>
        </p:nvSpPr>
        <p:spPr/>
        <p:txBody>
          <a:bodyPr/>
          <a:lstStyle/>
          <a:p>
            <a:fld id="{B16735D3-C9E7-F649-AF37-A9D08763696D}" type="slidenum">
              <a:rPr lang="ja-JP" altLang="en-US" smtClean="0"/>
              <a:pPr/>
              <a:t>54</a:t>
            </a:fld>
            <a:endParaRPr lang="ja-JP" altLang="en-US"/>
          </a:p>
        </p:txBody>
      </p:sp>
    </p:spTree>
    <p:extLst>
      <p:ext uri="{BB962C8B-B14F-4D97-AF65-F5344CB8AC3E}">
        <p14:creationId xmlns:p14="http://schemas.microsoft.com/office/powerpoint/2010/main" val="4227936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70DC949-E567-418C-658D-761E77CDF2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E6C398-990A-49FD-8931-44BF7CC9A432}"/>
              </a:ext>
            </a:extLst>
          </p:cNvPr>
          <p:cNvSpPr>
            <a:spLocks noGrp="1"/>
          </p:cNvSpPr>
          <p:nvPr>
            <p:ph type="title"/>
          </p:nvPr>
        </p:nvSpPr>
        <p:spPr/>
        <p:txBody>
          <a:bodyPr/>
          <a:lstStyle/>
          <a:p>
            <a:r>
              <a:rPr kumimoji="1" lang="ja-JP" altLang="en-US"/>
              <a:t>考察</a:t>
            </a:r>
          </a:p>
        </p:txBody>
      </p:sp>
      <p:sp>
        <p:nvSpPr>
          <p:cNvPr id="3" name="コンテンツ プレースホルダー 2">
            <a:extLst>
              <a:ext uri="{FF2B5EF4-FFF2-40B4-BE49-F238E27FC236}">
                <a16:creationId xmlns:a16="http://schemas.microsoft.com/office/drawing/2014/main" id="{A6489CDF-A84C-03D8-FD59-A455DB5F0669}"/>
              </a:ext>
            </a:extLst>
          </p:cNvPr>
          <p:cNvSpPr>
            <a:spLocks noGrp="1"/>
          </p:cNvSpPr>
          <p:nvPr>
            <p:ph idx="1"/>
          </p:nvPr>
        </p:nvSpPr>
        <p:spPr>
          <a:xfrm>
            <a:off x="382145" y="1728000"/>
            <a:ext cx="8352000" cy="4734000"/>
          </a:xfrm>
        </p:spPr>
        <p:txBody>
          <a:bodyPr/>
          <a:lstStyle/>
          <a:p>
            <a:pPr>
              <a:buNone/>
            </a:pPr>
            <a:r>
              <a:rPr lang="ja-JP" altLang="en-US" sz="2400" b="1"/>
              <a:t>調査</a:t>
            </a:r>
            <a:r>
              <a:rPr lang="en-US" altLang="ja-JP" sz="2400" b="1" dirty="0"/>
              <a:t>1. </a:t>
            </a:r>
            <a:r>
              <a:rPr lang="ja-JP" altLang="en-US" sz="2400" b="1"/>
              <a:t>プログラムごとに</a:t>
            </a:r>
            <a:r>
              <a:rPr lang="en-US" altLang="ja-JP" sz="2400" b="1" dirty="0"/>
              <a:t>SBFL</a:t>
            </a:r>
            <a:r>
              <a:rPr lang="ja-JP" altLang="en-US" sz="2400" b="1"/>
              <a:t>スコアの上界が決まっている</a:t>
            </a:r>
            <a:endParaRPr lang="en-US" altLang="ja-JP" sz="2400" b="1" dirty="0"/>
          </a:p>
          <a:p>
            <a:pPr>
              <a:buNone/>
            </a:pPr>
            <a:r>
              <a:rPr lang="ja-JP" altLang="en-US" sz="2200" b="1"/>
              <a:t>　</a:t>
            </a:r>
            <a:r>
              <a:rPr lang="ja-JP" altLang="en-US" sz="2200"/>
              <a:t>・</a:t>
            </a:r>
            <a:r>
              <a:rPr lang="en-US" altLang="ja-JP" sz="2200" dirty="0"/>
              <a:t>SBFL</a:t>
            </a:r>
            <a:r>
              <a:rPr lang="ja-JP" altLang="en-US" sz="2200"/>
              <a:t>適合性はプログラムが持つ性質</a:t>
            </a:r>
            <a:endParaRPr lang="en-US" altLang="ja-JP" sz="2200" dirty="0"/>
          </a:p>
          <a:p>
            <a:pPr>
              <a:buNone/>
            </a:pPr>
            <a:r>
              <a:rPr lang="ja-JP" altLang="en-US" sz="2200" b="1"/>
              <a:t>　</a:t>
            </a:r>
            <a:r>
              <a:rPr lang="ja-JP" altLang="en-US" sz="2200"/>
              <a:t>・上界を超える大きなスコア変化は見られない</a:t>
            </a:r>
            <a:endParaRPr lang="en-US" altLang="ja-JP" sz="2200" b="1" dirty="0"/>
          </a:p>
          <a:p>
            <a:pPr>
              <a:buNone/>
            </a:pPr>
            <a:endParaRPr lang="en-US" altLang="ja-JP" sz="2400" b="1" dirty="0"/>
          </a:p>
          <a:p>
            <a:pPr>
              <a:buNone/>
            </a:pPr>
            <a:r>
              <a:rPr lang="ja-JP" altLang="en-US" sz="2400" b="1"/>
              <a:t>調査</a:t>
            </a:r>
            <a:r>
              <a:rPr lang="en-US" altLang="ja-JP" sz="2400" b="1" dirty="0"/>
              <a:t>2. SBFL</a:t>
            </a:r>
            <a:r>
              <a:rPr lang="ja-JP" altLang="en-US" sz="2400" b="1"/>
              <a:t>はコードカバレッジに依存する</a:t>
            </a:r>
            <a:endParaRPr lang="en-US" altLang="ja-JP" sz="2400" b="1" dirty="0"/>
          </a:p>
          <a:p>
            <a:pPr>
              <a:buNone/>
            </a:pPr>
            <a:r>
              <a:rPr lang="ja-JP" altLang="en-US" sz="2200" b="1"/>
              <a:t>　</a:t>
            </a:r>
            <a:r>
              <a:rPr lang="ja-JP" altLang="en-US" sz="2200"/>
              <a:t>・テストコードはコードカバレッジに強い影響を与える</a:t>
            </a:r>
            <a:endParaRPr lang="en-US" altLang="ja-JP" sz="2200" dirty="0"/>
          </a:p>
          <a:p>
            <a:pPr>
              <a:buNone/>
            </a:pPr>
            <a:r>
              <a:rPr lang="ja-JP" altLang="en-US" sz="2200" b="1"/>
              <a:t>　</a:t>
            </a:r>
            <a:r>
              <a:rPr lang="ja-JP" altLang="en-US" sz="2200"/>
              <a:t>・</a:t>
            </a:r>
            <a:r>
              <a:rPr lang="en-US" altLang="ja-JP" sz="2200" dirty="0"/>
              <a:t>public</a:t>
            </a:r>
            <a:r>
              <a:rPr lang="ja-JP" altLang="en-US" sz="2200"/>
              <a:t>メソッドやテストケースの追加は</a:t>
            </a:r>
            <a:endParaRPr lang="en-US" altLang="ja-JP" sz="2200" dirty="0"/>
          </a:p>
          <a:p>
            <a:pPr>
              <a:buNone/>
            </a:pPr>
            <a:r>
              <a:rPr lang="ja-JP" altLang="en-US" sz="2200"/>
              <a:t>　　コードカバレッジを変化させる</a:t>
            </a:r>
            <a:endParaRPr lang="en-US" altLang="ja-JP" sz="2200" dirty="0"/>
          </a:p>
          <a:p>
            <a:pPr>
              <a:buNone/>
            </a:pPr>
            <a:r>
              <a:rPr lang="ja-JP" altLang="en-US" sz="2200" b="1"/>
              <a:t>　</a:t>
            </a:r>
            <a:r>
              <a:rPr lang="ja-JP" altLang="en-US" sz="2200"/>
              <a:t>・コードカバレッジを意識したソフトウェア開発が重要</a:t>
            </a:r>
            <a:br>
              <a:rPr lang="en-US" altLang="ja-JP" sz="2200" b="1" dirty="0"/>
            </a:br>
            <a:endParaRPr lang="en-US" altLang="ja-JP" sz="2200" b="1" dirty="0"/>
          </a:p>
          <a:p>
            <a:pPr>
              <a:buNone/>
            </a:pPr>
            <a:endParaRPr lang="en-US" altLang="ja-JP" sz="2200" b="1" dirty="0"/>
          </a:p>
        </p:txBody>
      </p:sp>
      <p:sp>
        <p:nvSpPr>
          <p:cNvPr id="4" name="スライド番号プレースホルダー 3">
            <a:extLst>
              <a:ext uri="{FF2B5EF4-FFF2-40B4-BE49-F238E27FC236}">
                <a16:creationId xmlns:a16="http://schemas.microsoft.com/office/drawing/2014/main" id="{6BFC7AEE-2A39-0F1F-8F25-D53FB705E821}"/>
              </a:ext>
            </a:extLst>
          </p:cNvPr>
          <p:cNvSpPr>
            <a:spLocks noGrp="1"/>
          </p:cNvSpPr>
          <p:nvPr>
            <p:ph type="sldNum" sz="quarter" idx="12"/>
          </p:nvPr>
        </p:nvSpPr>
        <p:spPr/>
        <p:txBody>
          <a:bodyPr/>
          <a:lstStyle/>
          <a:p>
            <a:fld id="{B16735D3-C9E7-F649-AF37-A9D08763696D}" type="slidenum">
              <a:rPr lang="ja-JP" altLang="en-US" smtClean="0"/>
              <a:pPr/>
              <a:t>55</a:t>
            </a:fld>
            <a:endParaRPr lang="ja-JP" altLang="en-US"/>
          </a:p>
        </p:txBody>
      </p:sp>
    </p:spTree>
    <p:extLst>
      <p:ext uri="{BB962C8B-B14F-4D97-AF65-F5344CB8AC3E}">
        <p14:creationId xmlns:p14="http://schemas.microsoft.com/office/powerpoint/2010/main" val="4115734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AE557F-21B8-46CD-15D8-BBC5E8A7B3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42EE99-2BF6-5E18-7589-7143020BB31E}"/>
              </a:ext>
            </a:extLst>
          </p:cNvPr>
          <p:cNvSpPr>
            <a:spLocks noGrp="1"/>
          </p:cNvSpPr>
          <p:nvPr>
            <p:ph type="title"/>
          </p:nvPr>
        </p:nvSpPr>
        <p:spPr/>
        <p:txBody>
          <a:bodyPr/>
          <a:lstStyle/>
          <a:p>
            <a:r>
              <a:rPr kumimoji="1" lang="ja-JP" altLang="en-US"/>
              <a:t>実験手順</a:t>
            </a:r>
          </a:p>
        </p:txBody>
      </p:sp>
      <p:sp>
        <p:nvSpPr>
          <p:cNvPr id="4" name="スライド番号プレースホルダー 3">
            <a:extLst>
              <a:ext uri="{FF2B5EF4-FFF2-40B4-BE49-F238E27FC236}">
                <a16:creationId xmlns:a16="http://schemas.microsoft.com/office/drawing/2014/main" id="{0D1C087D-A0EC-2FA2-CC64-8A72906A4139}"/>
              </a:ext>
            </a:extLst>
          </p:cNvPr>
          <p:cNvSpPr>
            <a:spLocks noGrp="1"/>
          </p:cNvSpPr>
          <p:nvPr>
            <p:ph type="sldNum" sz="quarter" idx="12"/>
          </p:nvPr>
        </p:nvSpPr>
        <p:spPr/>
        <p:txBody>
          <a:bodyPr/>
          <a:lstStyle/>
          <a:p>
            <a:fld id="{B16735D3-C9E7-F649-AF37-A9D08763696D}" type="slidenum">
              <a:rPr lang="ja-JP" altLang="en-US" smtClean="0"/>
              <a:pPr/>
              <a:t>56</a:t>
            </a:fld>
            <a:endParaRPr lang="ja-JP" altLang="en-US"/>
          </a:p>
        </p:txBody>
      </p:sp>
      <p:sp>
        <p:nvSpPr>
          <p:cNvPr id="6" name="テキスト ボックス 5">
            <a:extLst>
              <a:ext uri="{FF2B5EF4-FFF2-40B4-BE49-F238E27FC236}">
                <a16:creationId xmlns:a16="http://schemas.microsoft.com/office/drawing/2014/main" id="{2EC6A3F7-6C8D-3385-3127-E65E74933925}"/>
              </a:ext>
            </a:extLst>
          </p:cNvPr>
          <p:cNvSpPr txBox="1"/>
          <p:nvPr/>
        </p:nvSpPr>
        <p:spPr>
          <a:xfrm>
            <a:off x="250073" y="3196415"/>
            <a:ext cx="2399603" cy="646331"/>
          </a:xfrm>
          <a:prstGeom prst="rect">
            <a:avLst/>
          </a:prstGeom>
          <a:noFill/>
        </p:spPr>
        <p:txBody>
          <a:bodyPr wrap="square" rtlCol="0">
            <a:spAutoFit/>
          </a:bodyPr>
          <a:lstStyle/>
          <a:p>
            <a:pPr algn="ctr"/>
            <a:r>
              <a:rPr kumimoji="1" lang="en-US" altLang="ja-JP" b="1" dirty="0"/>
              <a:t>GitHub</a:t>
            </a:r>
            <a:endParaRPr lang="en-US" altLang="ja-JP" b="1" dirty="0"/>
          </a:p>
          <a:p>
            <a:pPr algn="ctr"/>
            <a:r>
              <a:rPr kumimoji="1" lang="ja-JP" altLang="en-US" b="1"/>
              <a:t>コミットデータ</a:t>
            </a:r>
          </a:p>
        </p:txBody>
      </p:sp>
      <p:sp>
        <p:nvSpPr>
          <p:cNvPr id="7" name="テキスト ボックス 6">
            <a:extLst>
              <a:ext uri="{FF2B5EF4-FFF2-40B4-BE49-F238E27FC236}">
                <a16:creationId xmlns:a16="http://schemas.microsoft.com/office/drawing/2014/main" id="{B66CA7C0-F413-B86D-8F53-E3DE6ECA4EFB}"/>
              </a:ext>
            </a:extLst>
          </p:cNvPr>
          <p:cNvSpPr txBox="1"/>
          <p:nvPr/>
        </p:nvSpPr>
        <p:spPr>
          <a:xfrm>
            <a:off x="5326742" y="3051325"/>
            <a:ext cx="1609047" cy="307777"/>
          </a:xfrm>
          <a:prstGeom prst="rect">
            <a:avLst/>
          </a:prstGeom>
          <a:noFill/>
        </p:spPr>
        <p:txBody>
          <a:bodyPr wrap="square" rtlCol="0">
            <a:spAutoFit/>
          </a:bodyPr>
          <a:lstStyle/>
          <a:p>
            <a:pPr algn="ctr"/>
            <a:r>
              <a:rPr kumimoji="1" lang="ja-JP" altLang="en-US" sz="1400" b="1"/>
              <a:t>プロダクトコード</a:t>
            </a:r>
          </a:p>
        </p:txBody>
      </p:sp>
      <p:sp>
        <p:nvSpPr>
          <p:cNvPr id="8" name="テキスト ボックス 7">
            <a:extLst>
              <a:ext uri="{FF2B5EF4-FFF2-40B4-BE49-F238E27FC236}">
                <a16:creationId xmlns:a16="http://schemas.microsoft.com/office/drawing/2014/main" id="{CAE50318-59B8-72C6-2521-F460ABF7A3F2}"/>
              </a:ext>
            </a:extLst>
          </p:cNvPr>
          <p:cNvSpPr txBox="1"/>
          <p:nvPr/>
        </p:nvSpPr>
        <p:spPr>
          <a:xfrm>
            <a:off x="6962488" y="3051325"/>
            <a:ext cx="1269572" cy="307777"/>
          </a:xfrm>
          <a:prstGeom prst="rect">
            <a:avLst/>
          </a:prstGeom>
          <a:noFill/>
        </p:spPr>
        <p:txBody>
          <a:bodyPr wrap="square" rtlCol="0">
            <a:spAutoFit/>
          </a:bodyPr>
          <a:lstStyle/>
          <a:p>
            <a:pPr algn="ctr"/>
            <a:r>
              <a:rPr kumimoji="1" lang="ja-JP" altLang="en-US" sz="1400" b="1"/>
              <a:t>テストコード</a:t>
            </a:r>
          </a:p>
        </p:txBody>
      </p:sp>
      <p:sp>
        <p:nvSpPr>
          <p:cNvPr id="9" name="角丸四角形 8">
            <a:extLst>
              <a:ext uri="{FF2B5EF4-FFF2-40B4-BE49-F238E27FC236}">
                <a16:creationId xmlns:a16="http://schemas.microsoft.com/office/drawing/2014/main" id="{54D5EE96-896B-FD20-BDD9-4E9F7FC0EE0D}"/>
              </a:ext>
            </a:extLst>
          </p:cNvPr>
          <p:cNvSpPr/>
          <p:nvPr/>
        </p:nvSpPr>
        <p:spPr>
          <a:xfrm>
            <a:off x="5140870" y="1925072"/>
            <a:ext cx="3373389" cy="1557196"/>
          </a:xfrm>
          <a:prstGeom prst="round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60000"/>
                  <a:lumOff val="40000"/>
                </a:schemeClr>
              </a:solidFill>
            </a:endParaRPr>
          </a:p>
        </p:txBody>
      </p:sp>
      <p:pic>
        <p:nvPicPr>
          <p:cNvPr id="15" name="グラフィックス 14" descr="統計 単色塗りつぶし">
            <a:extLst>
              <a:ext uri="{FF2B5EF4-FFF2-40B4-BE49-F238E27FC236}">
                <a16:creationId xmlns:a16="http://schemas.microsoft.com/office/drawing/2014/main" id="{68D69473-7E2E-36A8-C8B8-FA2266B6E6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6487" y="4497291"/>
            <a:ext cx="1239500" cy="1239500"/>
          </a:xfrm>
          <a:prstGeom prst="rect">
            <a:avLst/>
          </a:prstGeom>
        </p:spPr>
      </p:pic>
      <p:sp>
        <p:nvSpPr>
          <p:cNvPr id="17" name="テキスト ボックス 16">
            <a:extLst>
              <a:ext uri="{FF2B5EF4-FFF2-40B4-BE49-F238E27FC236}">
                <a16:creationId xmlns:a16="http://schemas.microsoft.com/office/drawing/2014/main" id="{DA9AB0ED-1B1A-8803-25B7-BC156F488D1F}"/>
              </a:ext>
            </a:extLst>
          </p:cNvPr>
          <p:cNvSpPr txBox="1"/>
          <p:nvPr/>
        </p:nvSpPr>
        <p:spPr>
          <a:xfrm>
            <a:off x="1304206" y="5606977"/>
            <a:ext cx="2344061" cy="369332"/>
          </a:xfrm>
          <a:prstGeom prst="rect">
            <a:avLst/>
          </a:prstGeom>
          <a:noFill/>
        </p:spPr>
        <p:txBody>
          <a:bodyPr wrap="square" rtlCol="0">
            <a:spAutoFit/>
          </a:bodyPr>
          <a:lstStyle/>
          <a:p>
            <a:pPr algn="ctr"/>
            <a:r>
              <a:rPr kumimoji="1" lang="en-US" altLang="ja-JP" b="1" dirty="0"/>
              <a:t>SBFL</a:t>
            </a:r>
            <a:r>
              <a:rPr kumimoji="1" lang="ja-JP" altLang="en-US" b="1"/>
              <a:t>スコアの変遷</a:t>
            </a:r>
          </a:p>
        </p:txBody>
      </p:sp>
      <p:pic>
        <p:nvPicPr>
          <p:cNvPr id="18" name="グラフィックス 17" descr="ドキュメント 単色塗りつぶし">
            <a:extLst>
              <a:ext uri="{FF2B5EF4-FFF2-40B4-BE49-F238E27FC236}">
                <a16:creationId xmlns:a16="http://schemas.microsoft.com/office/drawing/2014/main" id="{06139C22-CD6A-98B6-4567-687E6F5773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1268" y="2250079"/>
            <a:ext cx="857903" cy="857903"/>
          </a:xfrm>
          <a:prstGeom prst="rect">
            <a:avLst/>
          </a:prstGeom>
        </p:spPr>
      </p:pic>
      <p:sp>
        <p:nvSpPr>
          <p:cNvPr id="19" name="正方形/長方形 18">
            <a:extLst>
              <a:ext uri="{FF2B5EF4-FFF2-40B4-BE49-F238E27FC236}">
                <a16:creationId xmlns:a16="http://schemas.microsoft.com/office/drawing/2014/main" id="{4115608C-C70D-E0E4-64BC-ACA30286F44B}"/>
              </a:ext>
            </a:extLst>
          </p:cNvPr>
          <p:cNvSpPr/>
          <p:nvPr/>
        </p:nvSpPr>
        <p:spPr>
          <a:xfrm>
            <a:off x="5812417" y="2250079"/>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グラフィックス 19" descr="ドキュメント 単色塗りつぶし">
            <a:extLst>
              <a:ext uri="{FF2B5EF4-FFF2-40B4-BE49-F238E27FC236}">
                <a16:creationId xmlns:a16="http://schemas.microsoft.com/office/drawing/2014/main" id="{1A00287F-9C08-9BFD-1F08-93C733A3C3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3451" y="2183196"/>
            <a:ext cx="857903" cy="857903"/>
          </a:xfrm>
          <a:prstGeom prst="rect">
            <a:avLst/>
          </a:prstGeom>
        </p:spPr>
      </p:pic>
      <p:sp>
        <p:nvSpPr>
          <p:cNvPr id="21" name="正方形/長方形 20">
            <a:extLst>
              <a:ext uri="{FF2B5EF4-FFF2-40B4-BE49-F238E27FC236}">
                <a16:creationId xmlns:a16="http://schemas.microsoft.com/office/drawing/2014/main" id="{1FE69576-C3FC-B43B-E622-223AFB11BCD5}"/>
              </a:ext>
            </a:extLst>
          </p:cNvPr>
          <p:cNvSpPr/>
          <p:nvPr/>
        </p:nvSpPr>
        <p:spPr>
          <a:xfrm>
            <a:off x="5894600" y="2185708"/>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グラフィックス 21" descr="ドキュメント 単色塗りつぶし">
            <a:extLst>
              <a:ext uri="{FF2B5EF4-FFF2-40B4-BE49-F238E27FC236}">
                <a16:creationId xmlns:a16="http://schemas.microsoft.com/office/drawing/2014/main" id="{202A97F7-F61E-B155-4329-9B0E14CC70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5634" y="2116313"/>
            <a:ext cx="857903" cy="857903"/>
          </a:xfrm>
          <a:prstGeom prst="rect">
            <a:avLst/>
          </a:prstGeom>
        </p:spPr>
      </p:pic>
      <p:pic>
        <p:nvPicPr>
          <p:cNvPr id="23" name="グラフィックス 22" descr="ドキュメント 単色塗りつぶし">
            <a:extLst>
              <a:ext uri="{FF2B5EF4-FFF2-40B4-BE49-F238E27FC236}">
                <a16:creationId xmlns:a16="http://schemas.microsoft.com/office/drawing/2014/main" id="{C4CBD6B7-C365-89B7-0B39-A04882EE82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2274" y="2250079"/>
            <a:ext cx="857903" cy="857903"/>
          </a:xfrm>
          <a:prstGeom prst="rect">
            <a:avLst/>
          </a:prstGeom>
        </p:spPr>
      </p:pic>
      <p:sp>
        <p:nvSpPr>
          <p:cNvPr id="24" name="正方形/長方形 23">
            <a:extLst>
              <a:ext uri="{FF2B5EF4-FFF2-40B4-BE49-F238E27FC236}">
                <a16:creationId xmlns:a16="http://schemas.microsoft.com/office/drawing/2014/main" id="{43D2200A-9790-2B88-7AA7-CEAB8FCD9B14}"/>
              </a:ext>
            </a:extLst>
          </p:cNvPr>
          <p:cNvSpPr/>
          <p:nvPr/>
        </p:nvSpPr>
        <p:spPr>
          <a:xfrm>
            <a:off x="7353423" y="2250079"/>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グラフィックス 24" descr="ドキュメント 単色塗りつぶし">
            <a:extLst>
              <a:ext uri="{FF2B5EF4-FFF2-40B4-BE49-F238E27FC236}">
                <a16:creationId xmlns:a16="http://schemas.microsoft.com/office/drawing/2014/main" id="{F1F19D07-C7DC-5B5C-8FC6-3626DD9C84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4457" y="2183196"/>
            <a:ext cx="857903" cy="857903"/>
          </a:xfrm>
          <a:prstGeom prst="rect">
            <a:avLst/>
          </a:prstGeom>
        </p:spPr>
      </p:pic>
      <p:sp>
        <p:nvSpPr>
          <p:cNvPr id="26" name="正方形/長方形 25">
            <a:extLst>
              <a:ext uri="{FF2B5EF4-FFF2-40B4-BE49-F238E27FC236}">
                <a16:creationId xmlns:a16="http://schemas.microsoft.com/office/drawing/2014/main" id="{5809A8D7-B118-4DBF-8AE7-3E93E7DA3B85}"/>
              </a:ext>
            </a:extLst>
          </p:cNvPr>
          <p:cNvSpPr/>
          <p:nvPr/>
        </p:nvSpPr>
        <p:spPr>
          <a:xfrm>
            <a:off x="7435606" y="2185708"/>
            <a:ext cx="559973" cy="718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9CDDA6C6-F431-F45F-C0C6-DED63B7C9FC3}"/>
              </a:ext>
            </a:extLst>
          </p:cNvPr>
          <p:cNvCxnSpPr>
            <a:cxnSpLocks/>
            <a:stCxn id="28" idx="3"/>
          </p:cNvCxnSpPr>
          <p:nvPr/>
        </p:nvCxnSpPr>
        <p:spPr>
          <a:xfrm>
            <a:off x="2249784" y="2597986"/>
            <a:ext cx="2719633" cy="113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グラフィックス 26" descr="ドキュメント 単色塗りつぶし">
            <a:extLst>
              <a:ext uri="{FF2B5EF4-FFF2-40B4-BE49-F238E27FC236}">
                <a16:creationId xmlns:a16="http://schemas.microsoft.com/office/drawing/2014/main" id="{677F5AE8-AF0D-F07A-7FEB-CC27B69DA5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6640" y="2116313"/>
            <a:ext cx="857903" cy="857903"/>
          </a:xfrm>
          <a:prstGeom prst="rect">
            <a:avLst/>
          </a:prstGeom>
        </p:spPr>
      </p:pic>
      <p:pic>
        <p:nvPicPr>
          <p:cNvPr id="28" name="Picture 2" descr="GitHub - How does Git versioning work? What is Git?">
            <a:extLst>
              <a:ext uri="{FF2B5EF4-FFF2-40B4-BE49-F238E27FC236}">
                <a16:creationId xmlns:a16="http://schemas.microsoft.com/office/drawing/2014/main" id="{58A8A2CB-7281-3B57-902A-43547EF7BB4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23083" r="76572">
                        <a14:backgroundMark x1="28203" y1="19091" x2="28203" y2="19091"/>
                        <a14:backgroundMark x1="97610" y1="19091" x2="97610" y2="19091"/>
                      </a14:backgroundRemoval>
                    </a14:imgEffect>
                  </a14:imgLayer>
                </a14:imgProps>
              </a:ext>
              <a:ext uri="{28A0092B-C50C-407E-A947-70E740481C1C}">
                <a14:useLocalDpi xmlns:a14="http://schemas.microsoft.com/office/drawing/2010/main" val="0"/>
              </a:ext>
            </a:extLst>
          </a:blip>
          <a:srcRect l="16397" r="16742"/>
          <a:stretch/>
        </p:blipFill>
        <p:spPr bwMode="auto">
          <a:xfrm>
            <a:off x="649967" y="1843161"/>
            <a:ext cx="1599817" cy="150965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8CF33C4C-C1AC-D329-8971-50B9AC33BAAC}"/>
              </a:ext>
            </a:extLst>
          </p:cNvPr>
          <p:cNvSpPr txBox="1"/>
          <p:nvPr/>
        </p:nvSpPr>
        <p:spPr>
          <a:xfrm>
            <a:off x="2436269" y="2158955"/>
            <a:ext cx="2277276" cy="369332"/>
          </a:xfrm>
          <a:prstGeom prst="rect">
            <a:avLst/>
          </a:prstGeom>
          <a:solidFill>
            <a:srgbClr val="F5F5F5"/>
          </a:solidFill>
          <a:ln>
            <a:noFill/>
          </a:ln>
        </p:spPr>
        <p:txBody>
          <a:bodyPr wrap="square" rtlCol="0">
            <a:spAutoFit/>
          </a:bodyPr>
          <a:lstStyle/>
          <a:p>
            <a:pPr algn="ctr"/>
            <a:r>
              <a:rPr lang="en-US" altLang="ja-JP" b="1" dirty="0"/>
              <a:t>1. </a:t>
            </a:r>
            <a:r>
              <a:rPr lang="ja-JP" altLang="en-US" b="1"/>
              <a:t>プログラムの取得</a:t>
            </a:r>
            <a:endParaRPr kumimoji="1" lang="ja-JP" altLang="en-US" b="1"/>
          </a:p>
        </p:txBody>
      </p:sp>
      <p:cxnSp>
        <p:nvCxnSpPr>
          <p:cNvPr id="37" name="直線矢印コネクタ 36">
            <a:extLst>
              <a:ext uri="{FF2B5EF4-FFF2-40B4-BE49-F238E27FC236}">
                <a16:creationId xmlns:a16="http://schemas.microsoft.com/office/drawing/2014/main" id="{AFA5F1A5-B9D9-0CE9-B937-B3151250C5E3}"/>
              </a:ext>
            </a:extLst>
          </p:cNvPr>
          <p:cNvCxnSpPr>
            <a:cxnSpLocks/>
          </p:cNvCxnSpPr>
          <p:nvPr/>
        </p:nvCxnSpPr>
        <p:spPr>
          <a:xfrm flipH="1">
            <a:off x="3253707" y="3537477"/>
            <a:ext cx="1887163" cy="1064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B38E0C4-F832-6EF0-0B6B-0949A3E1E9C0}"/>
              </a:ext>
            </a:extLst>
          </p:cNvPr>
          <p:cNvSpPr txBox="1"/>
          <p:nvPr/>
        </p:nvSpPr>
        <p:spPr>
          <a:xfrm>
            <a:off x="3237207" y="3832327"/>
            <a:ext cx="2344061" cy="369332"/>
          </a:xfrm>
          <a:prstGeom prst="rect">
            <a:avLst/>
          </a:prstGeom>
          <a:solidFill>
            <a:srgbClr val="F5F5F5"/>
          </a:solidFill>
          <a:ln>
            <a:noFill/>
          </a:ln>
        </p:spPr>
        <p:txBody>
          <a:bodyPr wrap="square" rtlCol="0">
            <a:spAutoFit/>
          </a:bodyPr>
          <a:lstStyle/>
          <a:p>
            <a:pPr algn="ctr"/>
            <a:r>
              <a:rPr kumimoji="1" lang="en-US" altLang="ja-JP" b="1" dirty="0"/>
              <a:t>2. SBFL</a:t>
            </a:r>
            <a:r>
              <a:rPr kumimoji="1" lang="ja-JP" altLang="en-US" b="1"/>
              <a:t>スコアの計測</a:t>
            </a:r>
          </a:p>
        </p:txBody>
      </p:sp>
      <p:cxnSp>
        <p:nvCxnSpPr>
          <p:cNvPr id="41" name="直線矢印コネクタ 40">
            <a:extLst>
              <a:ext uri="{FF2B5EF4-FFF2-40B4-BE49-F238E27FC236}">
                <a16:creationId xmlns:a16="http://schemas.microsoft.com/office/drawing/2014/main" id="{5E96B02D-CC7D-74B3-348C-04CB6B59BF09}"/>
              </a:ext>
            </a:extLst>
          </p:cNvPr>
          <p:cNvCxnSpPr>
            <a:cxnSpLocks/>
          </p:cNvCxnSpPr>
          <p:nvPr/>
        </p:nvCxnSpPr>
        <p:spPr>
          <a:xfrm>
            <a:off x="3541853" y="5117041"/>
            <a:ext cx="283053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グラフィックス 44" descr="クリップボード 単色塗りつぶし">
            <a:extLst>
              <a:ext uri="{FF2B5EF4-FFF2-40B4-BE49-F238E27FC236}">
                <a16:creationId xmlns:a16="http://schemas.microsoft.com/office/drawing/2014/main" id="{A180E4CB-74DA-6227-9866-8901CD17A1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03537" y="4471339"/>
            <a:ext cx="1239499" cy="1239499"/>
          </a:xfrm>
          <a:prstGeom prst="rect">
            <a:avLst/>
          </a:prstGeom>
        </p:spPr>
      </p:pic>
      <p:sp>
        <p:nvSpPr>
          <p:cNvPr id="46" name="テキスト ボックス 45">
            <a:extLst>
              <a:ext uri="{FF2B5EF4-FFF2-40B4-BE49-F238E27FC236}">
                <a16:creationId xmlns:a16="http://schemas.microsoft.com/office/drawing/2014/main" id="{04E83DDC-B215-72FA-C4D4-16B094FB7A65}"/>
              </a:ext>
            </a:extLst>
          </p:cNvPr>
          <p:cNvSpPr txBox="1"/>
          <p:nvPr/>
        </p:nvSpPr>
        <p:spPr>
          <a:xfrm>
            <a:off x="6051255" y="5615119"/>
            <a:ext cx="2344061" cy="369332"/>
          </a:xfrm>
          <a:prstGeom prst="rect">
            <a:avLst/>
          </a:prstGeom>
          <a:noFill/>
        </p:spPr>
        <p:txBody>
          <a:bodyPr wrap="square" rtlCol="0">
            <a:spAutoFit/>
          </a:bodyPr>
          <a:lstStyle/>
          <a:p>
            <a:pPr algn="ctr"/>
            <a:r>
              <a:rPr lang="ja-JP" altLang="en-US" b="1"/>
              <a:t>分析</a:t>
            </a:r>
            <a:r>
              <a:rPr kumimoji="1" lang="ja-JP" altLang="en-US" b="1"/>
              <a:t>結果</a:t>
            </a:r>
          </a:p>
        </p:txBody>
      </p:sp>
      <p:sp>
        <p:nvSpPr>
          <p:cNvPr id="47" name="テキスト ボックス 46">
            <a:extLst>
              <a:ext uri="{FF2B5EF4-FFF2-40B4-BE49-F238E27FC236}">
                <a16:creationId xmlns:a16="http://schemas.microsoft.com/office/drawing/2014/main" id="{0EF43C2D-1813-3900-23AB-A8B02520113A}"/>
              </a:ext>
            </a:extLst>
          </p:cNvPr>
          <p:cNvSpPr txBox="1"/>
          <p:nvPr/>
        </p:nvSpPr>
        <p:spPr>
          <a:xfrm>
            <a:off x="4006989" y="5186472"/>
            <a:ext cx="1685545" cy="369332"/>
          </a:xfrm>
          <a:prstGeom prst="rect">
            <a:avLst/>
          </a:prstGeom>
          <a:solidFill>
            <a:srgbClr val="F5F5F5"/>
          </a:solidFill>
          <a:ln>
            <a:noFill/>
          </a:ln>
        </p:spPr>
        <p:txBody>
          <a:bodyPr wrap="square" rtlCol="0">
            <a:spAutoFit/>
          </a:bodyPr>
          <a:lstStyle/>
          <a:p>
            <a:pPr algn="ctr"/>
            <a:r>
              <a:rPr lang="en-US" altLang="ja-JP" b="1" dirty="0"/>
              <a:t>3. </a:t>
            </a:r>
            <a:r>
              <a:rPr lang="ja-JP" altLang="en-US" b="1"/>
              <a:t>変化の分析</a:t>
            </a:r>
            <a:r>
              <a:rPr lang="en-US" altLang="ja-JP" b="1" dirty="0"/>
              <a:t> </a:t>
            </a:r>
            <a:endParaRPr kumimoji="1" lang="ja-JP" altLang="en-US" b="1"/>
          </a:p>
        </p:txBody>
      </p:sp>
    </p:spTree>
    <p:extLst>
      <p:ext uri="{BB962C8B-B14F-4D97-AF65-F5344CB8AC3E}">
        <p14:creationId xmlns:p14="http://schemas.microsoft.com/office/powerpoint/2010/main" val="2758686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5EFDF8-0F08-513B-9C2D-338A1B6E5CA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04C67B-D494-6F5B-EF2D-7109A9E5490C}"/>
              </a:ext>
            </a:extLst>
          </p:cNvPr>
          <p:cNvSpPr>
            <a:spLocks noGrp="1"/>
          </p:cNvSpPr>
          <p:nvPr>
            <p:ph type="title"/>
          </p:nvPr>
        </p:nvSpPr>
        <p:spPr/>
        <p:txBody>
          <a:bodyPr/>
          <a:lstStyle/>
          <a:p>
            <a:r>
              <a:rPr kumimoji="1" lang="ja-JP" altLang="en-US"/>
              <a:t>結果と考察</a:t>
            </a:r>
          </a:p>
        </p:txBody>
      </p:sp>
      <p:sp>
        <p:nvSpPr>
          <p:cNvPr id="3" name="コンテンツ プレースホルダー 2">
            <a:extLst>
              <a:ext uri="{FF2B5EF4-FFF2-40B4-BE49-F238E27FC236}">
                <a16:creationId xmlns:a16="http://schemas.microsoft.com/office/drawing/2014/main" id="{9D00EA40-EFD0-68FF-A261-4E927C719B57}"/>
              </a:ext>
            </a:extLst>
          </p:cNvPr>
          <p:cNvSpPr>
            <a:spLocks noGrp="1"/>
          </p:cNvSpPr>
          <p:nvPr>
            <p:ph idx="1"/>
          </p:nvPr>
        </p:nvSpPr>
        <p:spPr/>
        <p:txBody>
          <a:bodyPr/>
          <a:lstStyle/>
          <a:p>
            <a:r>
              <a:rPr lang="ja-JP" altLang="en-US" sz="2400" b="1"/>
              <a:t>結果</a:t>
            </a:r>
            <a:endParaRPr lang="en-US" altLang="ja-JP" sz="2400" b="1" dirty="0"/>
          </a:p>
          <a:p>
            <a:r>
              <a:rPr kumimoji="1" lang="ja-JP" altLang="en-US" sz="2400"/>
              <a:t>・クラスファイルの</a:t>
            </a:r>
            <a:r>
              <a:rPr kumimoji="1" lang="en-US" altLang="ja-JP" sz="2400" dirty="0"/>
              <a:t>SBFL</a:t>
            </a:r>
            <a:r>
              <a:rPr kumimoji="1" lang="ja-JP" altLang="en-US" sz="2400"/>
              <a:t>スコアは上昇傾向</a:t>
            </a:r>
            <a:br>
              <a:rPr lang="en-US" altLang="ja-JP" sz="2400" dirty="0"/>
            </a:br>
            <a:r>
              <a:rPr lang="ja-JP" altLang="en-US" sz="2400"/>
              <a:t>・</a:t>
            </a:r>
            <a:r>
              <a:rPr kumimoji="1" lang="ja-JP" altLang="en-US" sz="2400"/>
              <a:t>テストケースの追加が</a:t>
            </a:r>
            <a:r>
              <a:rPr kumimoji="1" lang="en-US" altLang="ja-JP" sz="2400" dirty="0"/>
              <a:t>SBFL</a:t>
            </a:r>
            <a:r>
              <a:rPr lang="ja-JP" altLang="en-US" sz="2400"/>
              <a:t>スコアを上昇させやすい</a:t>
            </a:r>
            <a:endParaRPr lang="en-US" altLang="ja-JP" sz="2400" dirty="0"/>
          </a:p>
          <a:p>
            <a:r>
              <a:rPr lang="ja-JP" altLang="en-US" sz="2400"/>
              <a:t>　</a:t>
            </a:r>
            <a:r>
              <a:rPr lang="en-US" altLang="ja-JP" sz="2200" dirty="0"/>
              <a:t>SBFL</a:t>
            </a:r>
            <a:r>
              <a:rPr lang="ja-JP" altLang="en-US" sz="2200"/>
              <a:t>スコアは実行経路情報をもとに計測されるため</a:t>
            </a:r>
            <a:br>
              <a:rPr lang="en-US" altLang="ja-JP" sz="2200" dirty="0"/>
            </a:br>
            <a:r>
              <a:rPr lang="ja-JP" altLang="en-US" sz="2200"/>
              <a:t>　テストケースの追加によって実行経路情報が増える</a:t>
            </a:r>
            <a:endParaRPr lang="en-US" altLang="ja-JP" sz="2200" dirty="0"/>
          </a:p>
          <a:p>
            <a:endParaRPr lang="en-US" altLang="ja-JP" sz="2200" dirty="0"/>
          </a:p>
          <a:p>
            <a:r>
              <a:rPr lang="ja-JP" altLang="en-US" sz="2200"/>
              <a:t>クラス本体に機能を追加し、テストケースを追加</a:t>
            </a:r>
            <a:endParaRPr lang="en-US" altLang="ja-JP" sz="2200" dirty="0"/>
          </a:p>
          <a:p>
            <a:r>
              <a:rPr lang="ja-JP" altLang="en-US" sz="2200"/>
              <a:t>→実行経路情報が増えるため、</a:t>
            </a:r>
            <a:r>
              <a:rPr lang="en-US" altLang="ja-JP" sz="2200" dirty="0"/>
              <a:t>SBFL</a:t>
            </a:r>
            <a:r>
              <a:rPr lang="ja-JP" altLang="en-US" sz="2200"/>
              <a:t>スコアが上昇</a:t>
            </a:r>
            <a:endParaRPr lang="en-US" altLang="ja-JP" sz="2200" dirty="0"/>
          </a:p>
          <a:p>
            <a:r>
              <a:rPr lang="ja-JP" altLang="en-US" sz="2200"/>
              <a:t>　</a:t>
            </a:r>
            <a:br>
              <a:rPr lang="en-US" altLang="ja-JP" sz="2200" dirty="0"/>
            </a:br>
            <a:r>
              <a:rPr lang="ja-JP" altLang="en-US" sz="2200"/>
              <a:t>　　</a:t>
            </a:r>
            <a:endParaRPr lang="en-US" altLang="ja-JP" sz="2200" dirty="0"/>
          </a:p>
          <a:p>
            <a:endParaRPr lang="en-US" altLang="ja-JP" sz="2400" dirty="0"/>
          </a:p>
          <a:p>
            <a:endParaRPr kumimoji="1" lang="ja-JP" altLang="en-US" sz="2400"/>
          </a:p>
        </p:txBody>
      </p:sp>
      <p:sp>
        <p:nvSpPr>
          <p:cNvPr id="4" name="スライド番号プレースホルダー 3">
            <a:extLst>
              <a:ext uri="{FF2B5EF4-FFF2-40B4-BE49-F238E27FC236}">
                <a16:creationId xmlns:a16="http://schemas.microsoft.com/office/drawing/2014/main" id="{565A0E4D-86DD-9312-0CDF-C7B533E30C9C}"/>
              </a:ext>
            </a:extLst>
          </p:cNvPr>
          <p:cNvSpPr>
            <a:spLocks noGrp="1"/>
          </p:cNvSpPr>
          <p:nvPr>
            <p:ph type="sldNum" sz="quarter" idx="12"/>
          </p:nvPr>
        </p:nvSpPr>
        <p:spPr/>
        <p:txBody>
          <a:bodyPr/>
          <a:lstStyle/>
          <a:p>
            <a:fld id="{B16735D3-C9E7-F649-AF37-A9D08763696D}" type="slidenum">
              <a:rPr lang="ja-JP" altLang="en-US" smtClean="0"/>
              <a:pPr/>
              <a:t>57</a:t>
            </a:fld>
            <a:endParaRPr lang="ja-JP" altLang="en-US"/>
          </a:p>
        </p:txBody>
      </p:sp>
    </p:spTree>
    <p:extLst>
      <p:ext uri="{BB962C8B-B14F-4D97-AF65-F5344CB8AC3E}">
        <p14:creationId xmlns:p14="http://schemas.microsoft.com/office/powerpoint/2010/main" val="349927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B169-495C-A24F-E026-D717F82D11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442C4E-DE80-DC60-199F-E7FF48D5E1D9}"/>
              </a:ext>
            </a:extLst>
          </p:cNvPr>
          <p:cNvSpPr>
            <a:spLocks noGrp="1"/>
          </p:cNvSpPr>
          <p:nvPr>
            <p:ph type="title"/>
          </p:nvPr>
        </p:nvSpPr>
        <p:spPr/>
        <p:txBody>
          <a:bodyPr/>
          <a:lstStyle/>
          <a:p>
            <a:r>
              <a:rPr lang="ja-JP" altLang="en-US"/>
              <a:t>ミュータントの生成例</a:t>
            </a:r>
            <a:r>
              <a:rPr lang="en-US" altLang="ja-JP" dirty="0"/>
              <a:t>1</a:t>
            </a:r>
            <a:endParaRPr kumimoji="1" lang="ja-JP" altLang="en-US"/>
          </a:p>
        </p:txBody>
      </p:sp>
      <p:sp>
        <p:nvSpPr>
          <p:cNvPr id="4" name="スライド番号プレースホルダー 3">
            <a:extLst>
              <a:ext uri="{FF2B5EF4-FFF2-40B4-BE49-F238E27FC236}">
                <a16:creationId xmlns:a16="http://schemas.microsoft.com/office/drawing/2014/main" id="{8EC03BD1-80C4-125B-2286-CC1DAE74D497}"/>
              </a:ext>
            </a:extLst>
          </p:cNvPr>
          <p:cNvSpPr>
            <a:spLocks noGrp="1"/>
          </p:cNvSpPr>
          <p:nvPr>
            <p:ph type="sldNum" sz="quarter" idx="12"/>
          </p:nvPr>
        </p:nvSpPr>
        <p:spPr/>
        <p:txBody>
          <a:bodyPr/>
          <a:lstStyle/>
          <a:p>
            <a:fld id="{B16735D3-C9E7-F649-AF37-A9D08763696D}" type="slidenum">
              <a:rPr lang="ja-JP" altLang="en-US" smtClean="0"/>
              <a:pPr/>
              <a:t>5</a:t>
            </a:fld>
            <a:endParaRPr lang="ja-JP" altLang="en-US"/>
          </a:p>
        </p:txBody>
      </p:sp>
      <p:sp>
        <p:nvSpPr>
          <p:cNvPr id="13" name="テキスト ボックス 12">
            <a:extLst>
              <a:ext uri="{FF2B5EF4-FFF2-40B4-BE49-F238E27FC236}">
                <a16:creationId xmlns:a16="http://schemas.microsoft.com/office/drawing/2014/main" id="{B56AACB9-8A4F-1A7F-CDE1-3981B8C5947D}"/>
              </a:ext>
            </a:extLst>
          </p:cNvPr>
          <p:cNvSpPr txBox="1"/>
          <p:nvPr/>
        </p:nvSpPr>
        <p:spPr>
          <a:xfrm>
            <a:off x="334572" y="2546999"/>
            <a:ext cx="4078448" cy="3139321"/>
          </a:xfrm>
          <a:prstGeom prst="rect">
            <a:avLst/>
          </a:prstGeom>
          <a:noFill/>
          <a:ln w="28575">
            <a:solidFill>
              <a:schemeClr val="bg1">
                <a:lumMod val="10000"/>
              </a:schemeClr>
            </a:solidFill>
          </a:ln>
        </p:spPr>
        <p:txBody>
          <a:bodyPr wrap="square" rtlCol="0">
            <a:spAutoFit/>
          </a:bodyPr>
          <a:lstStyle/>
          <a:p>
            <a:r>
              <a:rPr lang="en" altLang="ja-JP" dirty="0">
                <a:solidFill>
                  <a:schemeClr val="bg1">
                    <a:lumMod val="10000"/>
                  </a:schemeClr>
                </a:solidFill>
                <a:effectLst/>
                <a:latin typeface="Consolas" panose="020B0609020204030204" pitchFamily="49" charset="0"/>
                <a:cs typeface="Consolas" panose="020B0609020204030204" pitchFamily="49" charset="0"/>
              </a:rPr>
              <a:t>public int method(int value) {</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(0 &lt;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(value &lt; 0);</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else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return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a:t>
            </a:r>
          </a:p>
        </p:txBody>
      </p:sp>
      <p:sp>
        <p:nvSpPr>
          <p:cNvPr id="10" name="テキスト ボックス 9">
            <a:extLst>
              <a:ext uri="{FF2B5EF4-FFF2-40B4-BE49-F238E27FC236}">
                <a16:creationId xmlns:a16="http://schemas.microsoft.com/office/drawing/2014/main" id="{0F290C83-6563-2EC7-B40E-DD6E31C0EF15}"/>
              </a:ext>
            </a:extLst>
          </p:cNvPr>
          <p:cNvSpPr txBox="1"/>
          <p:nvPr/>
        </p:nvSpPr>
        <p:spPr>
          <a:xfrm>
            <a:off x="189031" y="5769622"/>
            <a:ext cx="2083951" cy="369332"/>
          </a:xfrm>
          <a:prstGeom prst="rect">
            <a:avLst/>
          </a:prstGeom>
          <a:noFill/>
        </p:spPr>
        <p:txBody>
          <a:bodyPr wrap="square" rtlCol="0">
            <a:spAutoFit/>
          </a:bodyPr>
          <a:lstStyle/>
          <a:p>
            <a:pPr algn="ctr"/>
            <a:r>
              <a:rPr kumimoji="1" lang="ja-JP" altLang="en-US"/>
              <a:t>元のソースコード</a:t>
            </a:r>
          </a:p>
        </p:txBody>
      </p:sp>
      <p:sp>
        <p:nvSpPr>
          <p:cNvPr id="12" name="テキスト ボックス 11">
            <a:extLst>
              <a:ext uri="{FF2B5EF4-FFF2-40B4-BE49-F238E27FC236}">
                <a16:creationId xmlns:a16="http://schemas.microsoft.com/office/drawing/2014/main" id="{A956D1C4-B7B5-9849-66FD-54E4B3FC7B94}"/>
              </a:ext>
            </a:extLst>
          </p:cNvPr>
          <p:cNvSpPr txBox="1"/>
          <p:nvPr/>
        </p:nvSpPr>
        <p:spPr>
          <a:xfrm>
            <a:off x="334571" y="1550043"/>
            <a:ext cx="5551879" cy="461665"/>
          </a:xfrm>
          <a:prstGeom prst="rect">
            <a:avLst/>
          </a:prstGeom>
          <a:noFill/>
        </p:spPr>
        <p:txBody>
          <a:bodyPr wrap="square" rtlCol="0">
            <a:spAutoFit/>
          </a:bodyPr>
          <a:lstStyle/>
          <a:p>
            <a:r>
              <a:rPr lang="ja-JP" altLang="en-US" sz="2400"/>
              <a:t>各ミュータントは</a:t>
            </a:r>
            <a:r>
              <a:rPr kumimoji="1" lang="en-US" altLang="ja-JP" sz="2400" dirty="0"/>
              <a:t>1</a:t>
            </a:r>
            <a:r>
              <a:rPr kumimoji="1" lang="ja-JP" altLang="en-US" sz="2400"/>
              <a:t>箇所のみ欠陥を含む</a:t>
            </a:r>
          </a:p>
        </p:txBody>
      </p:sp>
      <p:sp>
        <p:nvSpPr>
          <p:cNvPr id="18" name="テキスト ボックス 17">
            <a:extLst>
              <a:ext uri="{FF2B5EF4-FFF2-40B4-BE49-F238E27FC236}">
                <a16:creationId xmlns:a16="http://schemas.microsoft.com/office/drawing/2014/main" id="{0BA2BE10-E9EC-BAAD-C73A-EAFDBBA9EF0B}"/>
              </a:ext>
            </a:extLst>
          </p:cNvPr>
          <p:cNvSpPr txBox="1"/>
          <p:nvPr/>
        </p:nvSpPr>
        <p:spPr>
          <a:xfrm>
            <a:off x="4942428" y="2546999"/>
            <a:ext cx="4078448" cy="3139321"/>
          </a:xfrm>
          <a:prstGeom prst="rect">
            <a:avLst/>
          </a:prstGeom>
          <a:noFill/>
          <a:ln w="28575">
            <a:solidFill>
              <a:schemeClr val="bg1">
                <a:lumMod val="10000"/>
              </a:schemeClr>
            </a:solidFill>
          </a:ln>
        </p:spPr>
        <p:txBody>
          <a:bodyPr wrap="square" rtlCol="0">
            <a:spAutoFit/>
          </a:bodyPr>
          <a:lstStyle/>
          <a:p>
            <a:r>
              <a:rPr lang="en" altLang="ja-JP" dirty="0">
                <a:solidFill>
                  <a:schemeClr val="bg1">
                    <a:lumMod val="10000"/>
                  </a:schemeClr>
                </a:solidFill>
                <a:effectLst/>
                <a:latin typeface="Consolas" panose="020B0609020204030204" pitchFamily="49" charset="0"/>
                <a:cs typeface="Consolas" panose="020B0609020204030204" pitchFamily="49" charset="0"/>
              </a:rPr>
              <a:t>public int method(int value) {</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US" altLang="ja-JP" dirty="0">
                <a:solidFill>
                  <a:srgbClr val="FF0000"/>
                </a:solidFill>
                <a:effectLst/>
                <a:latin typeface="Consolas" panose="020B0609020204030204" pitchFamily="49" charset="0"/>
                <a:cs typeface="Consolas" panose="020B0609020204030204" pitchFamily="49" charset="0"/>
              </a:rPr>
              <a:t>1</a:t>
            </a:r>
            <a:r>
              <a:rPr lang="en" altLang="ja-JP" dirty="0">
                <a:solidFill>
                  <a:srgbClr val="FF0000"/>
                </a:solidFill>
                <a:effectLst/>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&lt;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(value &lt; 0);</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else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return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a:t>
            </a:r>
          </a:p>
        </p:txBody>
      </p:sp>
      <p:sp>
        <p:nvSpPr>
          <p:cNvPr id="19" name="テキスト ボックス 18">
            <a:extLst>
              <a:ext uri="{FF2B5EF4-FFF2-40B4-BE49-F238E27FC236}">
                <a16:creationId xmlns:a16="http://schemas.microsoft.com/office/drawing/2014/main" id="{D90CA802-8CF1-71D2-802C-06FDC41359A0}"/>
              </a:ext>
            </a:extLst>
          </p:cNvPr>
          <p:cNvSpPr txBox="1"/>
          <p:nvPr/>
        </p:nvSpPr>
        <p:spPr>
          <a:xfrm>
            <a:off x="4730982" y="5769622"/>
            <a:ext cx="2083951" cy="369332"/>
          </a:xfrm>
          <a:prstGeom prst="rect">
            <a:avLst/>
          </a:prstGeom>
          <a:noFill/>
        </p:spPr>
        <p:txBody>
          <a:bodyPr wrap="square" rtlCol="0">
            <a:spAutoFit/>
          </a:bodyPr>
          <a:lstStyle/>
          <a:p>
            <a:pPr algn="ctr"/>
            <a:r>
              <a:rPr kumimoji="1" lang="ja-JP" altLang="en-US"/>
              <a:t>ミュータント</a:t>
            </a:r>
            <a:r>
              <a:rPr lang="ja-JP" altLang="en-US"/>
              <a:t>例</a:t>
            </a:r>
            <a:r>
              <a:rPr lang="en-US" altLang="ja-JP" dirty="0"/>
              <a:t>1</a:t>
            </a:r>
            <a:endParaRPr kumimoji="1" lang="ja-JP" altLang="en-US"/>
          </a:p>
        </p:txBody>
      </p:sp>
      <p:sp>
        <p:nvSpPr>
          <p:cNvPr id="8" name="右矢印 7">
            <a:extLst>
              <a:ext uri="{FF2B5EF4-FFF2-40B4-BE49-F238E27FC236}">
                <a16:creationId xmlns:a16="http://schemas.microsoft.com/office/drawing/2014/main" id="{F8197329-4069-6757-9273-3685988C6865}"/>
              </a:ext>
            </a:extLst>
          </p:cNvPr>
          <p:cNvSpPr/>
          <p:nvPr/>
        </p:nvSpPr>
        <p:spPr>
          <a:xfrm>
            <a:off x="4392000" y="3883552"/>
            <a:ext cx="677964" cy="330102"/>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円形吹き出し 8">
            <a:extLst>
              <a:ext uri="{FF2B5EF4-FFF2-40B4-BE49-F238E27FC236}">
                <a16:creationId xmlns:a16="http://schemas.microsoft.com/office/drawing/2014/main" id="{BEC6C941-8D52-CF82-C0B4-7803370AF1DF}"/>
              </a:ext>
            </a:extLst>
          </p:cNvPr>
          <p:cNvSpPr/>
          <p:nvPr/>
        </p:nvSpPr>
        <p:spPr>
          <a:xfrm>
            <a:off x="6140338" y="1623983"/>
            <a:ext cx="2191626" cy="662095"/>
          </a:xfrm>
          <a:prstGeom prst="wedgeEllipseCallout">
            <a:avLst>
              <a:gd name="adj1" fmla="val 3609"/>
              <a:gd name="adj2" fmla="val 165560"/>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b="1" spc="110">
                <a:solidFill>
                  <a:schemeClr val="bg1">
                    <a:lumMod val="10000"/>
                  </a:schemeClr>
                </a:solidFill>
                <a:latin typeface="Segoe UI" panose="020B0502040204020203" pitchFamily="34" charset="0"/>
                <a:cs typeface="Segoe UI" panose="020B0502040204020203" pitchFamily="34" charset="0"/>
              </a:rPr>
              <a:t>値の変更</a:t>
            </a:r>
            <a:endParaRPr kumimoji="1" lang="ja-JP" altLang="en-US" b="1" spc="110" baseline="0" dirty="0">
              <a:solidFill>
                <a:schemeClr val="bg1">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850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DC6FD-2BFA-AC65-F733-BF5228989E0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60291E-5900-2CDD-455E-59B53C7725D8}"/>
              </a:ext>
            </a:extLst>
          </p:cNvPr>
          <p:cNvSpPr>
            <a:spLocks noGrp="1"/>
          </p:cNvSpPr>
          <p:nvPr>
            <p:ph type="title"/>
          </p:nvPr>
        </p:nvSpPr>
        <p:spPr/>
        <p:txBody>
          <a:bodyPr/>
          <a:lstStyle/>
          <a:p>
            <a:r>
              <a:rPr lang="ja-JP" altLang="en-US"/>
              <a:t>ミュータントの生成例</a:t>
            </a:r>
            <a:r>
              <a:rPr lang="en-US" altLang="ja-JP" dirty="0"/>
              <a:t>2</a:t>
            </a:r>
            <a:endParaRPr kumimoji="1" lang="ja-JP" altLang="en-US"/>
          </a:p>
        </p:txBody>
      </p:sp>
      <p:sp>
        <p:nvSpPr>
          <p:cNvPr id="4" name="スライド番号プレースホルダー 3">
            <a:extLst>
              <a:ext uri="{FF2B5EF4-FFF2-40B4-BE49-F238E27FC236}">
                <a16:creationId xmlns:a16="http://schemas.microsoft.com/office/drawing/2014/main" id="{F1DEDDAD-7001-95F6-0AAA-64B5D3FE89D0}"/>
              </a:ext>
            </a:extLst>
          </p:cNvPr>
          <p:cNvSpPr>
            <a:spLocks noGrp="1"/>
          </p:cNvSpPr>
          <p:nvPr>
            <p:ph type="sldNum" sz="quarter" idx="12"/>
          </p:nvPr>
        </p:nvSpPr>
        <p:spPr/>
        <p:txBody>
          <a:bodyPr/>
          <a:lstStyle/>
          <a:p>
            <a:fld id="{B16735D3-C9E7-F649-AF37-A9D08763696D}" type="slidenum">
              <a:rPr lang="ja-JP" altLang="en-US" smtClean="0"/>
              <a:pPr/>
              <a:t>6</a:t>
            </a:fld>
            <a:endParaRPr lang="ja-JP" altLang="en-US"/>
          </a:p>
        </p:txBody>
      </p:sp>
      <p:sp>
        <p:nvSpPr>
          <p:cNvPr id="13" name="テキスト ボックス 12">
            <a:extLst>
              <a:ext uri="{FF2B5EF4-FFF2-40B4-BE49-F238E27FC236}">
                <a16:creationId xmlns:a16="http://schemas.microsoft.com/office/drawing/2014/main" id="{ED13428A-AF8B-A1E5-19EE-692910CE0EAC}"/>
              </a:ext>
            </a:extLst>
          </p:cNvPr>
          <p:cNvSpPr txBox="1"/>
          <p:nvPr/>
        </p:nvSpPr>
        <p:spPr>
          <a:xfrm>
            <a:off x="334572" y="2546999"/>
            <a:ext cx="4078448" cy="3139321"/>
          </a:xfrm>
          <a:prstGeom prst="rect">
            <a:avLst/>
          </a:prstGeom>
          <a:noFill/>
          <a:ln w="28575">
            <a:solidFill>
              <a:schemeClr val="bg1">
                <a:lumMod val="10000"/>
              </a:schemeClr>
            </a:solidFill>
          </a:ln>
        </p:spPr>
        <p:txBody>
          <a:bodyPr wrap="square" rtlCol="0">
            <a:spAutoFit/>
          </a:bodyPr>
          <a:lstStyle/>
          <a:p>
            <a:r>
              <a:rPr lang="en" altLang="ja-JP" dirty="0">
                <a:solidFill>
                  <a:schemeClr val="bg1">
                    <a:lumMod val="10000"/>
                  </a:schemeClr>
                </a:solidFill>
                <a:effectLst/>
                <a:latin typeface="Consolas" panose="020B0609020204030204" pitchFamily="49" charset="0"/>
                <a:cs typeface="Consolas" panose="020B0609020204030204" pitchFamily="49" charset="0"/>
              </a:rPr>
              <a:t>public int method(int value) {</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(0 &lt;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(value &lt; 0);</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else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return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a:t>
            </a:r>
          </a:p>
        </p:txBody>
      </p:sp>
      <p:sp>
        <p:nvSpPr>
          <p:cNvPr id="10" name="テキスト ボックス 9">
            <a:extLst>
              <a:ext uri="{FF2B5EF4-FFF2-40B4-BE49-F238E27FC236}">
                <a16:creationId xmlns:a16="http://schemas.microsoft.com/office/drawing/2014/main" id="{E762B746-D84F-74EF-5061-F58648C935D7}"/>
              </a:ext>
            </a:extLst>
          </p:cNvPr>
          <p:cNvSpPr txBox="1"/>
          <p:nvPr/>
        </p:nvSpPr>
        <p:spPr>
          <a:xfrm>
            <a:off x="189031" y="5769622"/>
            <a:ext cx="2083951" cy="369332"/>
          </a:xfrm>
          <a:prstGeom prst="rect">
            <a:avLst/>
          </a:prstGeom>
          <a:noFill/>
        </p:spPr>
        <p:txBody>
          <a:bodyPr wrap="square" rtlCol="0">
            <a:spAutoFit/>
          </a:bodyPr>
          <a:lstStyle/>
          <a:p>
            <a:pPr algn="ctr"/>
            <a:r>
              <a:rPr kumimoji="1" lang="ja-JP" altLang="en-US"/>
              <a:t>元のソースコード</a:t>
            </a:r>
          </a:p>
        </p:txBody>
      </p:sp>
      <p:sp>
        <p:nvSpPr>
          <p:cNvPr id="12" name="テキスト ボックス 11">
            <a:extLst>
              <a:ext uri="{FF2B5EF4-FFF2-40B4-BE49-F238E27FC236}">
                <a16:creationId xmlns:a16="http://schemas.microsoft.com/office/drawing/2014/main" id="{E97F1438-8A26-9C72-CE35-174C9C961ED7}"/>
              </a:ext>
            </a:extLst>
          </p:cNvPr>
          <p:cNvSpPr txBox="1"/>
          <p:nvPr/>
        </p:nvSpPr>
        <p:spPr>
          <a:xfrm>
            <a:off x="334571" y="1550043"/>
            <a:ext cx="5537591" cy="461665"/>
          </a:xfrm>
          <a:prstGeom prst="rect">
            <a:avLst/>
          </a:prstGeom>
          <a:noFill/>
        </p:spPr>
        <p:txBody>
          <a:bodyPr wrap="square" rtlCol="0">
            <a:spAutoFit/>
          </a:bodyPr>
          <a:lstStyle/>
          <a:p>
            <a:r>
              <a:rPr lang="ja-JP" altLang="en-US" sz="2400"/>
              <a:t>各ミュータントは</a:t>
            </a:r>
            <a:r>
              <a:rPr kumimoji="1" lang="en-US" altLang="ja-JP" sz="2400" dirty="0"/>
              <a:t>1</a:t>
            </a:r>
            <a:r>
              <a:rPr kumimoji="1" lang="ja-JP" altLang="en-US" sz="2400"/>
              <a:t>箇所のみ欠陥を含む</a:t>
            </a:r>
          </a:p>
        </p:txBody>
      </p:sp>
      <p:sp>
        <p:nvSpPr>
          <p:cNvPr id="18" name="テキスト ボックス 17">
            <a:extLst>
              <a:ext uri="{FF2B5EF4-FFF2-40B4-BE49-F238E27FC236}">
                <a16:creationId xmlns:a16="http://schemas.microsoft.com/office/drawing/2014/main" id="{590C0287-56A6-ACCD-EC81-F96339DEC981}"/>
              </a:ext>
            </a:extLst>
          </p:cNvPr>
          <p:cNvSpPr txBox="1"/>
          <p:nvPr/>
        </p:nvSpPr>
        <p:spPr>
          <a:xfrm>
            <a:off x="4942428" y="2546999"/>
            <a:ext cx="4078448" cy="3139321"/>
          </a:xfrm>
          <a:prstGeom prst="rect">
            <a:avLst/>
          </a:prstGeom>
          <a:noFill/>
          <a:ln w="28575">
            <a:solidFill>
              <a:schemeClr val="bg1">
                <a:lumMod val="10000"/>
              </a:schemeClr>
            </a:solidFill>
          </a:ln>
        </p:spPr>
        <p:txBody>
          <a:bodyPr wrap="square" rtlCol="0">
            <a:spAutoFit/>
          </a:bodyPr>
          <a:lstStyle/>
          <a:p>
            <a:r>
              <a:rPr lang="en" altLang="ja-JP" dirty="0">
                <a:solidFill>
                  <a:schemeClr val="bg1">
                    <a:lumMod val="10000"/>
                  </a:schemeClr>
                </a:solidFill>
                <a:effectLst/>
                <a:latin typeface="Consolas" panose="020B0609020204030204" pitchFamily="49" charset="0"/>
                <a:cs typeface="Consolas" panose="020B0609020204030204" pitchFamily="49" charset="0"/>
              </a:rPr>
              <a:t>public int method(int value) {</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US" altLang="ja-JP" dirty="0">
                <a:solidFill>
                  <a:schemeClr val="bg2">
                    <a:lumMod val="10000"/>
                  </a:schemeClr>
                </a:solidFill>
                <a:latin typeface="Consolas" panose="020B0609020204030204" pitchFamily="49" charset="0"/>
                <a:cs typeface="Consolas" panose="020B0609020204030204" pitchFamily="49" charset="0"/>
              </a:rPr>
              <a:t>0</a:t>
            </a:r>
            <a:r>
              <a:rPr lang="en" altLang="ja-JP" dirty="0">
                <a:solidFill>
                  <a:srgbClr val="FF0000"/>
                </a:solidFill>
                <a:effectLst/>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&lt;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boolean</a:t>
            </a:r>
            <a:r>
              <a:rPr lang="en" altLang="ja-JP" dirty="0">
                <a:solidFill>
                  <a:schemeClr val="bg1">
                    <a:lumMod val="10000"/>
                  </a:schemeClr>
                </a:solidFill>
                <a:effectLst/>
                <a:latin typeface="Consolas" panose="020B0609020204030204" pitchFamily="49" charset="0"/>
                <a:cs typeface="Consolas" panose="020B0609020204030204" pitchFamily="49" charset="0"/>
              </a:rPr>
              <a:t>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 </a:t>
            </a:r>
          </a:p>
          <a:p>
            <a:r>
              <a:rPr lang="en" altLang="ja-JP" dirty="0">
                <a:solidFill>
                  <a:schemeClr val="bg1">
                    <a:lumMod val="10000"/>
                  </a:schemeClr>
                </a:solidFill>
                <a:latin typeface="Consolas" panose="020B0609020204030204" pitchFamily="49" charset="0"/>
                <a:cs typeface="Consolas" panose="020B0609020204030204" pitchFamily="49" charset="0"/>
              </a:rPr>
              <a:t>		</a:t>
            </a:r>
            <a:r>
              <a:rPr lang="en" altLang="ja-JP" dirty="0">
                <a:solidFill>
                  <a:schemeClr val="bg1">
                    <a:lumMod val="10000"/>
                  </a:schemeClr>
                </a:solidFill>
                <a:effectLst/>
                <a:latin typeface="Consolas" panose="020B0609020204030204" pitchFamily="49" charset="0"/>
                <a:cs typeface="Consolas" panose="020B0609020204030204" pitchFamily="49" charset="0"/>
              </a:rPr>
              <a:t>= (value </a:t>
            </a:r>
            <a:r>
              <a:rPr lang="en" altLang="ja-JP" dirty="0">
                <a:solidFill>
                  <a:srgbClr val="FF0000"/>
                </a:solidFill>
                <a:effectLst/>
                <a:latin typeface="Consolas" panose="020B0609020204030204" pitchFamily="49" charset="0"/>
                <a:cs typeface="Consolas" panose="020B0609020204030204" pitchFamily="49" charset="0"/>
              </a:rPr>
              <a:t>&gt;=</a:t>
            </a:r>
            <a:r>
              <a:rPr lang="en" altLang="ja-JP" dirty="0">
                <a:solidFill>
                  <a:schemeClr val="bg1">
                    <a:lumMod val="10000"/>
                  </a:schemeClr>
                </a:solidFill>
                <a:effectLst/>
                <a:latin typeface="Consolas" panose="020B0609020204030204" pitchFamily="49" charset="0"/>
                <a:cs typeface="Consolas" panose="020B0609020204030204" pitchFamily="49" charset="0"/>
              </a:rPr>
              <a:t> 0);</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isPositive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else if (</a:t>
            </a:r>
            <a:r>
              <a:rPr lang="en" altLang="ja-JP" dirty="0" err="1">
                <a:solidFill>
                  <a:schemeClr val="bg1">
                    <a:lumMod val="10000"/>
                  </a:schemeClr>
                </a:solidFill>
                <a:effectLst/>
                <a:latin typeface="Consolas" panose="020B0609020204030204" pitchFamily="49" charset="0"/>
                <a:cs typeface="Consolas" panose="020B0609020204030204" pitchFamily="49" charset="0"/>
              </a:rPr>
              <a:t>isNegative</a:t>
            </a:r>
            <a:r>
              <a:rPr lang="en" altLang="ja-JP" dirty="0">
                <a:solidFill>
                  <a:schemeClr val="bg1">
                    <a:lumMod val="10000"/>
                  </a:schemeClr>
                </a:solidFill>
                <a:effectLst/>
                <a:latin typeface="Consolas" panose="020B0609020204030204" pitchFamily="49" charset="0"/>
                <a:cs typeface="Consolas" panose="020B0609020204030204" pitchFamily="49" charset="0"/>
              </a:rPr>
              <a:t>)</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  return value;</a:t>
            </a:r>
            <a:br>
              <a:rPr lang="en" altLang="ja-JP" dirty="0">
                <a:solidFill>
                  <a:schemeClr val="bg1">
                    <a:lumMod val="10000"/>
                  </a:schemeClr>
                </a:solidFill>
                <a:effectLst/>
                <a:latin typeface="Consolas" panose="020B0609020204030204" pitchFamily="49" charset="0"/>
                <a:cs typeface="Consolas" panose="020B0609020204030204" pitchFamily="49" charset="0"/>
              </a:rPr>
            </a:br>
            <a:r>
              <a:rPr lang="en" altLang="ja-JP" dirty="0">
                <a:solidFill>
                  <a:schemeClr val="bg1">
                    <a:lumMod val="10000"/>
                  </a:schemeClr>
                </a:solidFill>
                <a:effectLst/>
                <a:latin typeface="Consolas" panose="020B0609020204030204" pitchFamily="49" charset="0"/>
                <a:cs typeface="Consolas" panose="020B0609020204030204" pitchFamily="49" charset="0"/>
              </a:rPr>
              <a:t>}</a:t>
            </a:r>
          </a:p>
        </p:txBody>
      </p:sp>
      <p:sp>
        <p:nvSpPr>
          <p:cNvPr id="19" name="テキスト ボックス 18">
            <a:extLst>
              <a:ext uri="{FF2B5EF4-FFF2-40B4-BE49-F238E27FC236}">
                <a16:creationId xmlns:a16="http://schemas.microsoft.com/office/drawing/2014/main" id="{F2AE5590-9279-3B89-0BC7-756435AA5DA4}"/>
              </a:ext>
            </a:extLst>
          </p:cNvPr>
          <p:cNvSpPr txBox="1"/>
          <p:nvPr/>
        </p:nvSpPr>
        <p:spPr>
          <a:xfrm>
            <a:off x="4730982" y="5769622"/>
            <a:ext cx="2083951" cy="369332"/>
          </a:xfrm>
          <a:prstGeom prst="rect">
            <a:avLst/>
          </a:prstGeom>
          <a:noFill/>
        </p:spPr>
        <p:txBody>
          <a:bodyPr wrap="square" rtlCol="0">
            <a:spAutoFit/>
          </a:bodyPr>
          <a:lstStyle/>
          <a:p>
            <a:pPr algn="ctr"/>
            <a:r>
              <a:rPr kumimoji="1" lang="ja-JP" altLang="en-US"/>
              <a:t>ミュータント</a:t>
            </a:r>
            <a:r>
              <a:rPr lang="ja-JP" altLang="en-US"/>
              <a:t>例</a:t>
            </a:r>
            <a:r>
              <a:rPr lang="en-US" altLang="ja-JP" dirty="0"/>
              <a:t>2</a:t>
            </a:r>
            <a:endParaRPr kumimoji="1" lang="ja-JP" altLang="en-US"/>
          </a:p>
        </p:txBody>
      </p:sp>
      <p:sp>
        <p:nvSpPr>
          <p:cNvPr id="8" name="右矢印 7">
            <a:extLst>
              <a:ext uri="{FF2B5EF4-FFF2-40B4-BE49-F238E27FC236}">
                <a16:creationId xmlns:a16="http://schemas.microsoft.com/office/drawing/2014/main" id="{A2C6D6B5-E457-834A-0C29-26AC3B4DEF4E}"/>
              </a:ext>
            </a:extLst>
          </p:cNvPr>
          <p:cNvSpPr/>
          <p:nvPr/>
        </p:nvSpPr>
        <p:spPr>
          <a:xfrm>
            <a:off x="4392000" y="3883552"/>
            <a:ext cx="677964" cy="330102"/>
          </a:xfrm>
          <a:prstGeom prst="rightArrow">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highlight>
                <a:srgbClr val="FFFF00"/>
              </a:highlight>
              <a:latin typeface="Segoe UI" panose="020B0502040204020203" pitchFamily="34" charset="0"/>
              <a:cs typeface="Segoe UI" panose="020B0502040204020203" pitchFamily="34" charset="0"/>
            </a:endParaRPr>
          </a:p>
        </p:txBody>
      </p:sp>
      <p:sp>
        <p:nvSpPr>
          <p:cNvPr id="9" name="円形吹き出し 8">
            <a:extLst>
              <a:ext uri="{FF2B5EF4-FFF2-40B4-BE49-F238E27FC236}">
                <a16:creationId xmlns:a16="http://schemas.microsoft.com/office/drawing/2014/main" id="{47948C8E-B9DA-5611-1E0D-704E94CF3C16}"/>
              </a:ext>
            </a:extLst>
          </p:cNvPr>
          <p:cNvSpPr/>
          <p:nvPr/>
        </p:nvSpPr>
        <p:spPr>
          <a:xfrm>
            <a:off x="6765184" y="1701124"/>
            <a:ext cx="2191626" cy="679916"/>
          </a:xfrm>
          <a:prstGeom prst="wedgeEllipseCallout">
            <a:avLst>
              <a:gd name="adj1" fmla="val 10233"/>
              <a:gd name="adj2" fmla="val 231782"/>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b="1" spc="110">
                <a:solidFill>
                  <a:schemeClr val="bg1">
                    <a:lumMod val="10000"/>
                  </a:schemeClr>
                </a:solidFill>
                <a:latin typeface="Segoe UI" panose="020B0502040204020203" pitchFamily="34" charset="0"/>
                <a:cs typeface="Segoe UI" panose="020B0502040204020203" pitchFamily="34" charset="0"/>
              </a:rPr>
              <a:t>関係演算子の変更</a:t>
            </a:r>
            <a:endParaRPr kumimoji="1" lang="ja-JP" altLang="en-US" b="1" spc="110" baseline="0" dirty="0">
              <a:solidFill>
                <a:schemeClr val="bg1">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8507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67594-09AD-6EA1-2BBC-204660965E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698F16-4E96-46C3-54B5-30AC8E70ACF6}"/>
              </a:ext>
            </a:extLst>
          </p:cNvPr>
          <p:cNvSpPr>
            <a:spLocks noGrp="1"/>
          </p:cNvSpPr>
          <p:nvPr>
            <p:ph type="title"/>
          </p:nvPr>
        </p:nvSpPr>
        <p:spPr/>
        <p:txBody>
          <a:bodyPr/>
          <a:lstStyle/>
          <a:p>
            <a:r>
              <a:rPr lang="ja-JP" altLang="en-US"/>
              <a:t>既存研究</a:t>
            </a:r>
            <a:r>
              <a:rPr lang="en-US" altLang="ja-JP" sz="1800" dirty="0"/>
              <a:t>[1]</a:t>
            </a:r>
            <a:r>
              <a:rPr lang="ja-JP" altLang="en-US"/>
              <a:t>：</a:t>
            </a:r>
            <a:r>
              <a:rPr lang="en-US" altLang="ja-JP" dirty="0"/>
              <a:t>SBFL</a:t>
            </a:r>
            <a:r>
              <a:rPr lang="ja-JP" altLang="en-US"/>
              <a:t>スコアの計測実験</a:t>
            </a:r>
            <a:br>
              <a:rPr kumimoji="1" lang="en-US" altLang="ja-JP" dirty="0"/>
            </a:br>
            <a:endParaRPr kumimoji="1" lang="ja-JP" altLang="en-US"/>
          </a:p>
        </p:txBody>
      </p:sp>
      <p:sp>
        <p:nvSpPr>
          <p:cNvPr id="4" name="スライド番号プレースホルダー 3">
            <a:extLst>
              <a:ext uri="{FF2B5EF4-FFF2-40B4-BE49-F238E27FC236}">
                <a16:creationId xmlns:a16="http://schemas.microsoft.com/office/drawing/2014/main" id="{EAB321E8-BEAC-B9F0-A229-BCC536AB2DCB}"/>
              </a:ext>
            </a:extLst>
          </p:cNvPr>
          <p:cNvSpPr>
            <a:spLocks noGrp="1"/>
          </p:cNvSpPr>
          <p:nvPr>
            <p:ph type="sldNum" sz="quarter" idx="12"/>
          </p:nvPr>
        </p:nvSpPr>
        <p:spPr/>
        <p:txBody>
          <a:bodyPr/>
          <a:lstStyle/>
          <a:p>
            <a:fld id="{B16735D3-C9E7-F649-AF37-A9D08763696D}" type="slidenum">
              <a:rPr lang="ja-JP" altLang="en-US" smtClean="0"/>
              <a:pPr/>
              <a:t>7</a:t>
            </a:fld>
            <a:endParaRPr lang="ja-JP" altLang="en-US"/>
          </a:p>
        </p:txBody>
      </p:sp>
      <p:sp>
        <p:nvSpPr>
          <p:cNvPr id="5" name="テキスト ボックス 4">
            <a:extLst>
              <a:ext uri="{FF2B5EF4-FFF2-40B4-BE49-F238E27FC236}">
                <a16:creationId xmlns:a16="http://schemas.microsoft.com/office/drawing/2014/main" id="{4FF0A2D3-5197-1894-EC3A-B369561B5A8C}"/>
              </a:ext>
            </a:extLst>
          </p:cNvPr>
          <p:cNvSpPr txBox="1"/>
          <p:nvPr/>
        </p:nvSpPr>
        <p:spPr>
          <a:xfrm>
            <a:off x="310656" y="5974780"/>
            <a:ext cx="9040608" cy="523220"/>
          </a:xfrm>
          <a:prstGeom prst="rect">
            <a:avLst/>
          </a:prstGeom>
          <a:noFill/>
        </p:spPr>
        <p:txBody>
          <a:bodyPr wrap="square" rtlCol="0">
            <a:spAutoFit/>
          </a:bodyPr>
          <a:lstStyle/>
          <a:p>
            <a:r>
              <a:rPr lang="en-US" altLang="ja-JP" sz="1400" dirty="0"/>
              <a:t>[1]</a:t>
            </a:r>
            <a:r>
              <a:rPr lang="ja-JP" altLang="en-US" sz="1400">
                <a:effectLst/>
                <a:latin typeface="YuMincho"/>
              </a:rPr>
              <a:t>佐々木唯</a:t>
            </a:r>
            <a:r>
              <a:rPr lang="en-US" altLang="ja-JP" sz="1400" dirty="0">
                <a:effectLst/>
                <a:latin typeface="YuMincho"/>
              </a:rPr>
              <a:t>, </a:t>
            </a:r>
            <a:r>
              <a:rPr lang="ja-JP" altLang="en-US" sz="1400">
                <a:effectLst/>
                <a:latin typeface="YuMincho"/>
              </a:rPr>
              <a:t>肥後芳樹</a:t>
            </a:r>
            <a:r>
              <a:rPr lang="en-US" altLang="ja-JP" sz="1400" dirty="0">
                <a:effectLst/>
                <a:latin typeface="YuMincho"/>
              </a:rPr>
              <a:t>, </a:t>
            </a:r>
            <a:r>
              <a:rPr lang="ja-JP" altLang="en-US" sz="1400">
                <a:effectLst/>
                <a:latin typeface="YuMincho"/>
              </a:rPr>
              <a:t>柗本真佑</a:t>
            </a:r>
            <a:r>
              <a:rPr lang="en-US" altLang="ja-JP" sz="1400" dirty="0">
                <a:effectLst/>
                <a:latin typeface="YuMincho"/>
              </a:rPr>
              <a:t>, </a:t>
            </a:r>
            <a:r>
              <a:rPr lang="ja-JP" altLang="en-US" sz="1400">
                <a:effectLst/>
                <a:latin typeface="YuMincho"/>
              </a:rPr>
              <a:t>楠本真二 </a:t>
            </a:r>
            <a:r>
              <a:rPr lang="en-US" altLang="ja-JP" sz="1400" dirty="0">
                <a:effectLst/>
                <a:latin typeface="YuMincho"/>
              </a:rPr>
              <a:t>: </a:t>
            </a:r>
            <a:r>
              <a:rPr lang="ja-JP" altLang="en-US" sz="1400">
                <a:effectLst/>
                <a:latin typeface="YuMincho"/>
              </a:rPr>
              <a:t>プログラムに対する欠陥限局の適合性計測</a:t>
            </a:r>
            <a:r>
              <a:rPr lang="en-US" altLang="ja-JP" sz="1400" dirty="0">
                <a:effectLst/>
                <a:latin typeface="YuMincho"/>
              </a:rPr>
              <a:t>, </a:t>
            </a:r>
          </a:p>
          <a:p>
            <a:r>
              <a:rPr lang="en-US" altLang="ja-JP" sz="1400" dirty="0">
                <a:latin typeface="YuMincho"/>
              </a:rPr>
              <a:t>     </a:t>
            </a:r>
            <a:r>
              <a:rPr lang="ja-JP" altLang="en-US" sz="1400">
                <a:effectLst/>
                <a:latin typeface="YuMincho"/>
              </a:rPr>
              <a:t>情報処理学会論文誌</a:t>
            </a:r>
            <a:r>
              <a:rPr lang="en-US" altLang="ja-JP" sz="1400" dirty="0">
                <a:effectLst/>
                <a:latin typeface="YuMincho"/>
              </a:rPr>
              <a:t>, </a:t>
            </a:r>
            <a:r>
              <a:rPr lang="en" altLang="ja-JP" sz="1400" dirty="0">
                <a:effectLst/>
                <a:latin typeface="YuMincho"/>
              </a:rPr>
              <a:t>Vol.62, No.4, pp.1029-1038 (Apr. 2021)</a:t>
            </a:r>
            <a:endParaRPr lang="en" altLang="ja-JP" sz="1400" dirty="0"/>
          </a:p>
        </p:txBody>
      </p:sp>
      <p:pic>
        <p:nvPicPr>
          <p:cNvPr id="31" name="グラフィックス 30" descr="ドキュメント 枠線">
            <a:extLst>
              <a:ext uri="{FF2B5EF4-FFF2-40B4-BE49-F238E27FC236}">
                <a16:creationId xmlns:a16="http://schemas.microsoft.com/office/drawing/2014/main" id="{83A5F6EA-C5B1-C7E2-6F41-C16DBE7922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788" y="2864760"/>
            <a:ext cx="931393" cy="931393"/>
          </a:xfrm>
          <a:prstGeom prst="rect">
            <a:avLst/>
          </a:prstGeom>
        </p:spPr>
      </p:pic>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668013E-5E37-BDBE-A83A-51FD904F5372}"/>
                  </a:ext>
                </a:extLst>
              </p:cNvPr>
              <p:cNvSpPr txBox="1"/>
              <p:nvPr/>
            </p:nvSpPr>
            <p:spPr>
              <a:xfrm>
                <a:off x="94765" y="2611162"/>
                <a:ext cx="1388586" cy="338554"/>
              </a:xfrm>
              <a:prstGeom prst="rect">
                <a:avLst/>
              </a:prstGeom>
              <a:noFill/>
            </p:spPr>
            <p:txBody>
              <a:bodyPr wrap="square" rtlCol="0">
                <a:spAutoFit/>
              </a:bodyPr>
              <a:lstStyle/>
              <a:p>
                <a:pPr algn="ctr"/>
                <a:r>
                  <a:rPr kumimoji="1" lang="ja-JP" altLang="en-US" sz="1600"/>
                  <a:t>プログラム</a:t>
                </a:r>
                <a14:m>
                  <m:oMath xmlns:m="http://schemas.openxmlformats.org/officeDocument/2006/math">
                    <m:r>
                      <a:rPr kumimoji="1" lang="en-US" altLang="ja-JP" sz="1600" b="0" i="1" smtClean="0">
                        <a:latin typeface="Cambria Math" panose="02040503050406030204" pitchFamily="18" charset="0"/>
                      </a:rPr>
                      <m:t>𝑝</m:t>
                    </m:r>
                  </m:oMath>
                </a14:m>
                <a:endParaRPr kumimoji="1" lang="en-US" altLang="ja-JP" sz="1600" b="0" dirty="0"/>
              </a:p>
            </p:txBody>
          </p:sp>
        </mc:Choice>
        <mc:Fallback xmlns="">
          <p:sp>
            <p:nvSpPr>
              <p:cNvPr id="32" name="テキスト ボックス 31">
                <a:extLst>
                  <a:ext uri="{FF2B5EF4-FFF2-40B4-BE49-F238E27FC236}">
                    <a16:creationId xmlns:a16="http://schemas.microsoft.com/office/drawing/2014/main" id="{9668013E-5E37-BDBE-A83A-51FD904F5372}"/>
                  </a:ext>
                </a:extLst>
              </p:cNvPr>
              <p:cNvSpPr txBox="1">
                <a:spLocks noRot="1" noChangeAspect="1" noMove="1" noResize="1" noEditPoints="1" noAdjustHandles="1" noChangeArrowheads="1" noChangeShapeType="1" noTextEdit="1"/>
              </p:cNvSpPr>
              <p:nvPr/>
            </p:nvSpPr>
            <p:spPr>
              <a:xfrm>
                <a:off x="94765" y="2611162"/>
                <a:ext cx="1388586" cy="338554"/>
              </a:xfrm>
              <a:prstGeom prst="rect">
                <a:avLst/>
              </a:prstGeom>
              <a:blipFill>
                <a:blip r:embed="rId5"/>
                <a:stretch>
                  <a:fillRect t="-3571" b="-25000"/>
                </a:stretch>
              </a:blipFill>
            </p:spPr>
            <p:txBody>
              <a:bodyPr/>
              <a:lstStyle/>
              <a:p>
                <a:r>
                  <a:rPr lang="ja-JP" altLang="en-US">
                    <a:noFill/>
                  </a:rPr>
                  <a:t> </a:t>
                </a:r>
              </a:p>
            </p:txBody>
          </p:sp>
        </mc:Fallback>
      </mc:AlternateContent>
      <p:pic>
        <p:nvPicPr>
          <p:cNvPr id="34" name="グラフィックス 33" descr="歯車 枠線">
            <a:extLst>
              <a:ext uri="{FF2B5EF4-FFF2-40B4-BE49-F238E27FC236}">
                <a16:creationId xmlns:a16="http://schemas.microsoft.com/office/drawing/2014/main" id="{365C8958-C136-67B0-FA5B-3F691D4C65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288" y="4131681"/>
            <a:ext cx="919072" cy="919072"/>
          </a:xfrm>
          <a:prstGeom prst="rect">
            <a:avLst/>
          </a:prstGeom>
        </p:spPr>
      </p:pic>
      <p:cxnSp>
        <p:nvCxnSpPr>
          <p:cNvPr id="36" name="直線矢印コネクタ 35">
            <a:extLst>
              <a:ext uri="{FF2B5EF4-FFF2-40B4-BE49-F238E27FC236}">
                <a16:creationId xmlns:a16="http://schemas.microsoft.com/office/drawing/2014/main" id="{46000133-68A4-B734-2D7F-311101B1130E}"/>
              </a:ext>
            </a:extLst>
          </p:cNvPr>
          <p:cNvCxnSpPr>
            <a:cxnSpLocks/>
          </p:cNvCxnSpPr>
          <p:nvPr/>
        </p:nvCxnSpPr>
        <p:spPr>
          <a:xfrm>
            <a:off x="1278181" y="3330456"/>
            <a:ext cx="1094543"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BEB77951-11C9-CC60-D5C8-E92E5771733B}"/>
                  </a:ext>
                </a:extLst>
              </p:cNvPr>
              <p:cNvSpPr txBox="1"/>
              <p:nvPr/>
            </p:nvSpPr>
            <p:spPr>
              <a:xfrm>
                <a:off x="120289" y="5033604"/>
                <a:ext cx="2252435" cy="338554"/>
              </a:xfrm>
              <a:prstGeom prst="rect">
                <a:avLst/>
              </a:prstGeom>
              <a:noFill/>
            </p:spPr>
            <p:txBody>
              <a:bodyPr wrap="square" rtlCol="0">
                <a:spAutoFit/>
              </a:bodyPr>
              <a:lstStyle/>
              <a:p>
                <a:pPr algn="ctr"/>
                <a:r>
                  <a:rPr kumimoji="1" lang="ja-JP" altLang="en-US" sz="1600"/>
                  <a:t>ミュータント生成器</a:t>
                </a:r>
                <a14:m>
                  <m:oMath xmlns:m="http://schemas.openxmlformats.org/officeDocument/2006/math">
                    <m:r>
                      <a:rPr kumimoji="1" lang="en-US" altLang="ja-JP" sz="1600" b="0" i="1" smtClean="0">
                        <a:latin typeface="Cambria Math" panose="02040503050406030204" pitchFamily="18" charset="0"/>
                      </a:rPr>
                      <m:t>𝐺</m:t>
                    </m:r>
                  </m:oMath>
                </a14:m>
                <a:endParaRPr kumimoji="1" lang="ja-JP" altLang="en-US" sz="1600"/>
              </a:p>
            </p:txBody>
          </p:sp>
        </mc:Choice>
        <mc:Fallback xmlns="">
          <p:sp>
            <p:nvSpPr>
              <p:cNvPr id="37" name="テキスト ボックス 36">
                <a:extLst>
                  <a:ext uri="{FF2B5EF4-FFF2-40B4-BE49-F238E27FC236}">
                    <a16:creationId xmlns:a16="http://schemas.microsoft.com/office/drawing/2014/main" id="{BEB77951-11C9-CC60-D5C8-E92E5771733B}"/>
                  </a:ext>
                </a:extLst>
              </p:cNvPr>
              <p:cNvSpPr txBox="1">
                <a:spLocks noRot="1" noChangeAspect="1" noMove="1" noResize="1" noEditPoints="1" noAdjustHandles="1" noChangeArrowheads="1" noChangeShapeType="1" noTextEdit="1"/>
              </p:cNvSpPr>
              <p:nvPr/>
            </p:nvSpPr>
            <p:spPr>
              <a:xfrm>
                <a:off x="120289" y="5033604"/>
                <a:ext cx="2252435" cy="338554"/>
              </a:xfrm>
              <a:prstGeom prst="rect">
                <a:avLst/>
              </a:prstGeom>
              <a:blipFill>
                <a:blip r:embed="rId8"/>
                <a:stretch>
                  <a:fillRect t="-3704" b="-25926"/>
                </a:stretch>
              </a:blipFill>
            </p:spPr>
            <p:txBody>
              <a:bodyPr/>
              <a:lstStyle/>
              <a:p>
                <a:r>
                  <a:rPr lang="ja-JP" altLang="en-US">
                    <a:noFill/>
                  </a:rPr>
                  <a:t> </a:t>
                </a:r>
              </a:p>
            </p:txBody>
          </p:sp>
        </mc:Fallback>
      </mc:AlternateContent>
      <p:cxnSp>
        <p:nvCxnSpPr>
          <p:cNvPr id="45" name="カギ線コネクタ 44">
            <a:extLst>
              <a:ext uri="{FF2B5EF4-FFF2-40B4-BE49-F238E27FC236}">
                <a16:creationId xmlns:a16="http://schemas.microsoft.com/office/drawing/2014/main" id="{A7A370B3-3C0B-A982-1DBD-23865B8300EA}"/>
              </a:ext>
            </a:extLst>
          </p:cNvPr>
          <p:cNvCxnSpPr>
            <a:cxnSpLocks/>
          </p:cNvCxnSpPr>
          <p:nvPr/>
        </p:nvCxnSpPr>
        <p:spPr>
          <a:xfrm rot="5400000" flipH="1" flipV="1">
            <a:off x="1126782" y="3785252"/>
            <a:ext cx="1338303" cy="457253"/>
          </a:xfrm>
          <a:prstGeom prst="bentConnector3">
            <a:avLst>
              <a:gd name="adj1" fmla="val 1344"/>
            </a:avLst>
          </a:prstGeom>
          <a:ln w="3810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p:pic>
        <p:nvPicPr>
          <p:cNvPr id="47" name="グラフィックス 46" descr="ドキュメント 枠線">
            <a:extLst>
              <a:ext uri="{FF2B5EF4-FFF2-40B4-BE49-F238E27FC236}">
                <a16:creationId xmlns:a16="http://schemas.microsoft.com/office/drawing/2014/main" id="{6C4EDC94-3FEF-E841-D7AD-E8A8E9056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7936" y="2901416"/>
            <a:ext cx="931393" cy="931393"/>
          </a:xfrm>
          <a:prstGeom prst="rect">
            <a:avLst/>
          </a:prstGeom>
        </p:spPr>
      </p:pic>
      <p:pic>
        <p:nvPicPr>
          <p:cNvPr id="48" name="グラフィックス 47" descr="ドキュメント 枠線">
            <a:extLst>
              <a:ext uri="{FF2B5EF4-FFF2-40B4-BE49-F238E27FC236}">
                <a16:creationId xmlns:a16="http://schemas.microsoft.com/office/drawing/2014/main" id="{468B902E-74E8-CF53-C1F3-BECA391DE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6069" y="2879029"/>
            <a:ext cx="931393" cy="931393"/>
          </a:xfrm>
          <a:prstGeom prst="rect">
            <a:avLst/>
          </a:prstGeom>
        </p:spPr>
      </p:pic>
      <p:sp>
        <p:nvSpPr>
          <p:cNvPr id="50" name="テキスト ボックス 49">
            <a:extLst>
              <a:ext uri="{FF2B5EF4-FFF2-40B4-BE49-F238E27FC236}">
                <a16:creationId xmlns:a16="http://schemas.microsoft.com/office/drawing/2014/main" id="{BBB8CE1C-35DF-FA84-8CA0-E2532B4B2E49}"/>
              </a:ext>
            </a:extLst>
          </p:cNvPr>
          <p:cNvSpPr txBox="1"/>
          <p:nvPr/>
        </p:nvSpPr>
        <p:spPr>
          <a:xfrm>
            <a:off x="2956958" y="3232076"/>
            <a:ext cx="1388586" cy="338554"/>
          </a:xfrm>
          <a:prstGeom prst="rect">
            <a:avLst/>
          </a:prstGeom>
          <a:noFill/>
        </p:spPr>
        <p:txBody>
          <a:bodyPr wrap="square" rtlCol="0">
            <a:spAutoFit/>
          </a:bodyPr>
          <a:lstStyle/>
          <a:p>
            <a:pPr algn="ctr"/>
            <a:r>
              <a:rPr kumimoji="1" lang="ja-JP" altLang="en-US" sz="1600"/>
              <a:t>・・・</a:t>
            </a:r>
          </a:p>
        </p:txBody>
      </p:sp>
      <p:cxnSp>
        <p:nvCxnSpPr>
          <p:cNvPr id="52" name="直線コネクタ 51">
            <a:extLst>
              <a:ext uri="{FF2B5EF4-FFF2-40B4-BE49-F238E27FC236}">
                <a16:creationId xmlns:a16="http://schemas.microsoft.com/office/drawing/2014/main" id="{5E867B97-DD2C-857E-3D9F-F3540297812D}"/>
              </a:ext>
            </a:extLst>
          </p:cNvPr>
          <p:cNvCxnSpPr>
            <a:cxnSpLocks/>
          </p:cNvCxnSpPr>
          <p:nvPr/>
        </p:nvCxnSpPr>
        <p:spPr>
          <a:xfrm>
            <a:off x="2735210" y="3319614"/>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953C456-E8B4-1751-5AA5-476BAEC8A6BF}"/>
              </a:ext>
            </a:extLst>
          </p:cNvPr>
          <p:cNvCxnSpPr>
            <a:cxnSpLocks/>
          </p:cNvCxnSpPr>
          <p:nvPr/>
        </p:nvCxnSpPr>
        <p:spPr>
          <a:xfrm>
            <a:off x="4233343" y="3607847"/>
            <a:ext cx="41684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6" name="テキスト ボックス 55">
                <a:extLst>
                  <a:ext uri="{FF2B5EF4-FFF2-40B4-BE49-F238E27FC236}">
                    <a16:creationId xmlns:a16="http://schemas.microsoft.com/office/drawing/2014/main" id="{A9091152-E1B5-7831-2331-1DD9F5229261}"/>
                  </a:ext>
                </a:extLst>
              </p:cNvPr>
              <p:cNvSpPr txBox="1"/>
              <p:nvPr/>
            </p:nvSpPr>
            <p:spPr>
              <a:xfrm>
                <a:off x="1822625" y="2647721"/>
                <a:ext cx="2411529" cy="369332"/>
              </a:xfrm>
              <a:prstGeom prst="rect">
                <a:avLst/>
              </a:prstGeom>
              <a:noFill/>
            </p:spPr>
            <p:txBody>
              <a:bodyPr wrap="square" rtlCol="0">
                <a:spAutoFit/>
              </a:bodyPr>
              <a:lstStyle/>
              <a:p>
                <a:r>
                  <a:rPr lang="ja-JP" altLang="en-US"/>
                  <a:t>ミュータント</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1  </m:t>
                        </m:r>
                      </m:sub>
                    </m:sSub>
                  </m:oMath>
                </a14:m>
                <a:r>
                  <a:rPr kumimoji="1" lang="en-US" altLang="ja-JP" dirty="0"/>
                  <a:t>…</a:t>
                </a:r>
                <a:endParaRPr kumimoji="1" lang="ja-JP" altLang="en-US"/>
              </a:p>
            </p:txBody>
          </p:sp>
        </mc:Choice>
        <mc:Fallback>
          <p:sp>
            <p:nvSpPr>
              <p:cNvPr id="56" name="テキスト ボックス 55">
                <a:extLst>
                  <a:ext uri="{FF2B5EF4-FFF2-40B4-BE49-F238E27FC236}">
                    <a16:creationId xmlns:a16="http://schemas.microsoft.com/office/drawing/2014/main" id="{A9091152-E1B5-7831-2331-1DD9F5229261}"/>
                  </a:ext>
                </a:extLst>
              </p:cNvPr>
              <p:cNvSpPr txBox="1">
                <a:spLocks noRot="1" noChangeAspect="1" noMove="1" noResize="1" noEditPoints="1" noAdjustHandles="1" noChangeArrowheads="1" noChangeShapeType="1" noTextEdit="1"/>
              </p:cNvSpPr>
              <p:nvPr/>
            </p:nvSpPr>
            <p:spPr>
              <a:xfrm>
                <a:off x="1822625" y="2647721"/>
                <a:ext cx="2411529" cy="369332"/>
              </a:xfrm>
              <a:prstGeom prst="rect">
                <a:avLst/>
              </a:prstGeom>
              <a:blipFill>
                <a:blip r:embed="rId9"/>
                <a:stretch>
                  <a:fillRect l="-2094" t="-10000" b="-2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D0C1A096-CA9A-1102-1E6E-3DE6640070D5}"/>
                  </a:ext>
                </a:extLst>
              </p:cNvPr>
              <p:cNvSpPr txBox="1"/>
              <p:nvPr/>
            </p:nvSpPr>
            <p:spPr>
              <a:xfrm>
                <a:off x="3523968" y="2643586"/>
                <a:ext cx="2252435" cy="369332"/>
              </a:xfrm>
              <a:prstGeom prst="rect">
                <a:avLst/>
              </a:prstGeom>
              <a:noFill/>
            </p:spPr>
            <p:txBody>
              <a:bodyPr wrap="square" rtlCol="0">
                <a:spAutoFit/>
              </a:bodyPr>
              <a:lstStyle/>
              <a:p>
                <a:pPr algn="ctr"/>
                <a:r>
                  <a:rPr lang="ja-JP" altLang="en-US"/>
                  <a:t>ミュータント</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𝑚</m:t>
                        </m:r>
                      </m:e>
                      <m:sub>
                        <m:r>
                          <a:rPr lang="en-US" altLang="ja-JP" b="0" i="1" smtClean="0">
                            <a:latin typeface="Cambria Math" panose="02040503050406030204" pitchFamily="18" charset="0"/>
                          </a:rPr>
                          <m:t>𝑛</m:t>
                        </m:r>
                      </m:sub>
                    </m:sSub>
                  </m:oMath>
                </a14:m>
                <a:endParaRPr kumimoji="1" lang="ja-JP" altLang="en-US"/>
              </a:p>
            </p:txBody>
          </p:sp>
        </mc:Choice>
        <mc:Fallback>
          <p:sp>
            <p:nvSpPr>
              <p:cNvPr id="57" name="テキスト ボックス 56">
                <a:extLst>
                  <a:ext uri="{FF2B5EF4-FFF2-40B4-BE49-F238E27FC236}">
                    <a16:creationId xmlns:a16="http://schemas.microsoft.com/office/drawing/2014/main" id="{D0C1A096-CA9A-1102-1E6E-3DE6640070D5}"/>
                  </a:ext>
                </a:extLst>
              </p:cNvPr>
              <p:cNvSpPr txBox="1">
                <a:spLocks noRot="1" noChangeAspect="1" noMove="1" noResize="1" noEditPoints="1" noAdjustHandles="1" noChangeArrowheads="1" noChangeShapeType="1" noTextEdit="1"/>
              </p:cNvSpPr>
              <p:nvPr/>
            </p:nvSpPr>
            <p:spPr>
              <a:xfrm>
                <a:off x="3523968" y="2643586"/>
                <a:ext cx="2252435" cy="369332"/>
              </a:xfrm>
              <a:prstGeom prst="rect">
                <a:avLst/>
              </a:prstGeom>
              <a:blipFill>
                <a:blip r:embed="rId10"/>
                <a:stretch>
                  <a:fillRect t="-10000" b="-23333"/>
                </a:stretch>
              </a:blipFill>
            </p:spPr>
            <p:txBody>
              <a:bodyPr/>
              <a:lstStyle/>
              <a:p>
                <a:r>
                  <a:rPr lang="ja-JP" altLang="en-US">
                    <a:noFill/>
                  </a:rPr>
                  <a:t> </a:t>
                </a:r>
              </a:p>
            </p:txBody>
          </p:sp>
        </mc:Fallback>
      </mc:AlternateContent>
      <p:pic>
        <p:nvPicPr>
          <p:cNvPr id="65" name="グラフィックス 64" descr="ドキュメント 枠線">
            <a:extLst>
              <a:ext uri="{FF2B5EF4-FFF2-40B4-BE49-F238E27FC236}">
                <a16:creationId xmlns:a16="http://schemas.microsoft.com/office/drawing/2014/main" id="{50C2DB1D-C7DA-8662-BBA6-158268A344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29497" y="4321203"/>
            <a:ext cx="739100" cy="739100"/>
          </a:xfrm>
          <a:prstGeom prst="rect">
            <a:avLst/>
          </a:prstGeom>
        </p:spPr>
      </p:pic>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C1B0F48A-41F0-497C-CD3A-6B1D52491299}"/>
                  </a:ext>
                </a:extLst>
              </p:cNvPr>
              <p:cNvSpPr txBox="1"/>
              <p:nvPr/>
            </p:nvSpPr>
            <p:spPr>
              <a:xfrm>
                <a:off x="3472830" y="5050753"/>
                <a:ext cx="2252435" cy="369332"/>
              </a:xfrm>
              <a:prstGeom prst="rect">
                <a:avLst/>
              </a:prstGeom>
              <a:noFill/>
            </p:spPr>
            <p:txBody>
              <a:bodyPr wrap="square" rtlCol="0">
                <a:spAutoFit/>
              </a:bodyPr>
              <a:lstStyle/>
              <a:p>
                <a:pPr algn="ctr"/>
                <a:r>
                  <a:rPr kumimoji="1" lang="ja-JP" altLang="en-US"/>
                  <a:t>テストスイート</a:t>
                </a:r>
                <a14:m>
                  <m:oMath xmlns:m="http://schemas.openxmlformats.org/officeDocument/2006/math">
                    <m:r>
                      <a:rPr kumimoji="1" lang="en-US" altLang="ja-JP" b="0" i="1" smtClean="0">
                        <a:latin typeface="Cambria Math" panose="02040503050406030204" pitchFamily="18" charset="0"/>
                      </a:rPr>
                      <m:t>𝑇</m:t>
                    </m:r>
                  </m:oMath>
                </a14:m>
                <a:endParaRPr kumimoji="1" lang="en-US" altLang="ja-JP" b="0" dirty="0"/>
              </a:p>
            </p:txBody>
          </p:sp>
        </mc:Choice>
        <mc:Fallback>
          <p:sp>
            <p:nvSpPr>
              <p:cNvPr id="66" name="テキスト ボックス 65">
                <a:extLst>
                  <a:ext uri="{FF2B5EF4-FFF2-40B4-BE49-F238E27FC236}">
                    <a16:creationId xmlns:a16="http://schemas.microsoft.com/office/drawing/2014/main" id="{C1B0F48A-41F0-497C-CD3A-6B1D52491299}"/>
                  </a:ext>
                </a:extLst>
              </p:cNvPr>
              <p:cNvSpPr txBox="1">
                <a:spLocks noRot="1" noChangeAspect="1" noMove="1" noResize="1" noEditPoints="1" noAdjustHandles="1" noChangeArrowheads="1" noChangeShapeType="1" noTextEdit="1"/>
              </p:cNvSpPr>
              <p:nvPr/>
            </p:nvSpPr>
            <p:spPr>
              <a:xfrm>
                <a:off x="3472830" y="5050753"/>
                <a:ext cx="2252435" cy="369332"/>
              </a:xfrm>
              <a:prstGeom prst="rect">
                <a:avLst/>
              </a:prstGeom>
              <a:blipFill>
                <a:blip r:embed="rId13"/>
                <a:stretch>
                  <a:fillRect t="-6667" b="-26667"/>
                </a:stretch>
              </a:blipFill>
            </p:spPr>
            <p:txBody>
              <a:bodyPr/>
              <a:lstStyle/>
              <a:p>
                <a:r>
                  <a:rPr lang="ja-JP" altLang="en-US">
                    <a:noFill/>
                  </a:rPr>
                  <a:t> </a:t>
                </a:r>
              </a:p>
            </p:txBody>
          </p:sp>
        </mc:Fallback>
      </mc:AlternateContent>
      <p:cxnSp>
        <p:nvCxnSpPr>
          <p:cNvPr id="67" name="直線矢印コネクタ 66">
            <a:extLst>
              <a:ext uri="{FF2B5EF4-FFF2-40B4-BE49-F238E27FC236}">
                <a16:creationId xmlns:a16="http://schemas.microsoft.com/office/drawing/2014/main" id="{C6E78075-E8F6-8AE5-6E6F-62A903E23C32}"/>
              </a:ext>
            </a:extLst>
          </p:cNvPr>
          <p:cNvCxnSpPr>
            <a:cxnSpLocks/>
          </p:cNvCxnSpPr>
          <p:nvPr/>
        </p:nvCxnSpPr>
        <p:spPr>
          <a:xfrm flipV="1">
            <a:off x="4993724" y="3316390"/>
            <a:ext cx="820087" cy="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カギ線コネクタ 72">
            <a:extLst>
              <a:ext uri="{FF2B5EF4-FFF2-40B4-BE49-F238E27FC236}">
                <a16:creationId xmlns:a16="http://schemas.microsoft.com/office/drawing/2014/main" id="{43AB194F-F729-889A-83B2-48684B633E84}"/>
              </a:ext>
            </a:extLst>
          </p:cNvPr>
          <p:cNvCxnSpPr>
            <a:cxnSpLocks/>
          </p:cNvCxnSpPr>
          <p:nvPr/>
        </p:nvCxnSpPr>
        <p:spPr>
          <a:xfrm rot="5400000" flipH="1" flipV="1">
            <a:off x="4539726" y="3820560"/>
            <a:ext cx="1372291" cy="363951"/>
          </a:xfrm>
          <a:prstGeom prst="bentConnector3">
            <a:avLst>
              <a:gd name="adj1" fmla="val -1489"/>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9ECE037D-725F-B3E8-8FA6-19BBACD4E3C5}"/>
                  </a:ext>
                </a:extLst>
              </p:cNvPr>
              <p:cNvSpPr txBox="1"/>
              <p:nvPr/>
            </p:nvSpPr>
            <p:spPr>
              <a:xfrm>
                <a:off x="5863983" y="3119416"/>
                <a:ext cx="3351807" cy="353943"/>
              </a:xfrm>
              <a:prstGeom prst="rect">
                <a:avLst/>
              </a:prstGeom>
              <a:noFill/>
            </p:spPr>
            <p:txBody>
              <a:bodyPr wrap="square" rtlCol="0">
                <a:spAutoFit/>
              </a:bodyPr>
              <a:lstStyle/>
              <a:p>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1</m:t>
                        </m:r>
                      </m:sub>
                    </m:sSub>
                    <m:r>
                      <a:rPr kumimoji="1" lang="en-US" altLang="ja-JP" sz="1700" b="0" i="1" smtClean="0">
                        <a:latin typeface="Cambria Math" panose="02040503050406030204" pitchFamily="18" charset="0"/>
                      </a:rPr>
                      <m:t>)</m:t>
                    </m:r>
                  </m:oMath>
                </a14:m>
                <a:r>
                  <a:rPr kumimoji="1" lang="ja-JP" altLang="en-US" sz="1700"/>
                  <a:t>・・・</a:t>
                </a:r>
                <a14:m>
                  <m:oMath xmlns:m="http://schemas.openxmlformats.org/officeDocument/2006/math">
                    <m:r>
                      <a:rPr kumimoji="1" lang="en-US" altLang="ja-JP" sz="1700" b="0" i="1" smtClean="0">
                        <a:latin typeface="Cambria Math" panose="02040503050406030204" pitchFamily="18" charset="0"/>
                      </a:rPr>
                      <m:t>𝑟𝑆𝑐𝑜𝑟𝑒</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𝑚</m:t>
                        </m:r>
                      </m:e>
                      <m:sub>
                        <m:r>
                          <a:rPr kumimoji="1" lang="en-US" altLang="ja-JP" sz="1700" b="0" i="1" smtClean="0">
                            <a:latin typeface="Cambria Math" panose="02040503050406030204" pitchFamily="18" charset="0"/>
                          </a:rPr>
                          <m:t>𝑛</m:t>
                        </m:r>
                      </m:sub>
                    </m:sSub>
                    <m:r>
                      <a:rPr kumimoji="1" lang="en-US" altLang="ja-JP" sz="1700" b="0" i="1" smtClean="0">
                        <a:latin typeface="Cambria Math" panose="02040503050406030204" pitchFamily="18" charset="0"/>
                      </a:rPr>
                      <m:t>)</m:t>
                    </m:r>
                  </m:oMath>
                </a14:m>
                <a:endParaRPr kumimoji="1" lang="ja-JP" altLang="en-US" sz="1700"/>
              </a:p>
            </p:txBody>
          </p:sp>
        </mc:Choice>
        <mc:Fallback xmlns="">
          <p:sp>
            <p:nvSpPr>
              <p:cNvPr id="78" name="テキスト ボックス 77">
                <a:extLst>
                  <a:ext uri="{FF2B5EF4-FFF2-40B4-BE49-F238E27FC236}">
                    <a16:creationId xmlns:a16="http://schemas.microsoft.com/office/drawing/2014/main" id="{9ECE037D-725F-B3E8-8FA6-19BBACD4E3C5}"/>
                  </a:ext>
                </a:extLst>
              </p:cNvPr>
              <p:cNvSpPr txBox="1">
                <a:spLocks noRot="1" noChangeAspect="1" noMove="1" noResize="1" noEditPoints="1" noAdjustHandles="1" noChangeArrowheads="1" noChangeShapeType="1" noTextEdit="1"/>
              </p:cNvSpPr>
              <p:nvPr/>
            </p:nvSpPr>
            <p:spPr>
              <a:xfrm>
                <a:off x="5863983" y="3119416"/>
                <a:ext cx="3351807" cy="353943"/>
              </a:xfrm>
              <a:prstGeom prst="rect">
                <a:avLst/>
              </a:prstGeom>
              <a:blipFill>
                <a:blip r:embed="rId14"/>
                <a:stretch>
                  <a:fillRect t="-6897" b="-24138"/>
                </a:stretch>
              </a:blipFill>
            </p:spPr>
            <p:txBody>
              <a:bodyPr/>
              <a:lstStyle/>
              <a:p>
                <a:r>
                  <a:rPr lang="ja-JP" altLang="en-US">
                    <a:noFill/>
                  </a:rPr>
                  <a:t> </a:t>
                </a:r>
              </a:p>
            </p:txBody>
          </p:sp>
        </mc:Fallback>
      </mc:AlternateContent>
      <p:cxnSp>
        <p:nvCxnSpPr>
          <p:cNvPr id="81" name="直線矢印コネクタ 80">
            <a:extLst>
              <a:ext uri="{FF2B5EF4-FFF2-40B4-BE49-F238E27FC236}">
                <a16:creationId xmlns:a16="http://schemas.microsoft.com/office/drawing/2014/main" id="{672A2F47-FDF2-FB33-C992-5D45B2E4E41A}"/>
              </a:ext>
            </a:extLst>
          </p:cNvPr>
          <p:cNvCxnSpPr>
            <a:cxnSpLocks/>
            <a:endCxn id="83" idx="0"/>
          </p:cNvCxnSpPr>
          <p:nvPr/>
        </p:nvCxnSpPr>
        <p:spPr>
          <a:xfrm>
            <a:off x="7488061" y="3547096"/>
            <a:ext cx="0" cy="1368903"/>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F7514859-4E60-37F7-15A4-C3C154CE68BF}"/>
                  </a:ext>
                </a:extLst>
              </p:cNvPr>
              <p:cNvSpPr txBox="1"/>
              <p:nvPr/>
            </p:nvSpPr>
            <p:spPr>
              <a:xfrm>
                <a:off x="6491040" y="4915999"/>
                <a:ext cx="1994041"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𝑺𝑩𝑭𝑳𝑺𝒄𝒐𝒓𝒆</m:t>
                          </m:r>
                        </m:e>
                        <m:sup>
                          <m:r>
                            <a:rPr kumimoji="1" lang="en-US" altLang="ja-JP" b="1" i="1" smtClean="0">
                              <a:latin typeface="Cambria Math" panose="02040503050406030204" pitchFamily="18" charset="0"/>
                            </a:rPr>
                            <m:t>𝑻</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𝑮</m:t>
                          </m:r>
                        </m:sup>
                      </m:sSup>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𝒎</m:t>
                      </m:r>
                      <m:r>
                        <a:rPr kumimoji="1" lang="en-US" altLang="ja-JP" b="1" i="1" smtClean="0">
                          <a:latin typeface="Cambria Math" panose="02040503050406030204" pitchFamily="18" charset="0"/>
                        </a:rPr>
                        <m:t>)</m:t>
                      </m:r>
                    </m:oMath>
                  </m:oMathPara>
                </a14:m>
                <a:endParaRPr kumimoji="1" lang="ja-JP" altLang="en-US" b="1"/>
              </a:p>
            </p:txBody>
          </p:sp>
        </mc:Choice>
        <mc:Fallback xmlns="">
          <p:sp>
            <p:nvSpPr>
              <p:cNvPr id="83" name="テキスト ボックス 82">
                <a:extLst>
                  <a:ext uri="{FF2B5EF4-FFF2-40B4-BE49-F238E27FC236}">
                    <a16:creationId xmlns:a16="http://schemas.microsoft.com/office/drawing/2014/main" id="{F7514859-4E60-37F7-15A4-C3C154CE68BF}"/>
                  </a:ext>
                </a:extLst>
              </p:cNvPr>
              <p:cNvSpPr txBox="1">
                <a:spLocks noRot="1" noChangeAspect="1" noMove="1" noResize="1" noEditPoints="1" noAdjustHandles="1" noChangeArrowheads="1" noChangeShapeType="1" noTextEdit="1"/>
              </p:cNvSpPr>
              <p:nvPr/>
            </p:nvSpPr>
            <p:spPr>
              <a:xfrm>
                <a:off x="6491040" y="4915999"/>
                <a:ext cx="1994041" cy="375552"/>
              </a:xfrm>
              <a:prstGeom prst="rect">
                <a:avLst/>
              </a:prstGeom>
              <a:blipFill>
                <a:blip r:embed="rId15"/>
                <a:stretch>
                  <a:fillRect r="-3165" b="-16129"/>
                </a:stretch>
              </a:blipFill>
            </p:spPr>
            <p:txBody>
              <a:bodyPr/>
              <a:lstStyle/>
              <a:p>
                <a:r>
                  <a:rPr lang="ja-JP" altLang="en-US">
                    <a:noFill/>
                  </a:rPr>
                  <a:t> </a:t>
                </a:r>
              </a:p>
            </p:txBody>
          </p:sp>
        </mc:Fallback>
      </mc:AlternateContent>
      <p:sp>
        <p:nvSpPr>
          <p:cNvPr id="84" name="正方形/長方形 83">
            <a:extLst>
              <a:ext uri="{FF2B5EF4-FFF2-40B4-BE49-F238E27FC236}">
                <a16:creationId xmlns:a16="http://schemas.microsoft.com/office/drawing/2014/main" id="{D2ECF296-3F43-4035-F410-A489F285029E}"/>
              </a:ext>
            </a:extLst>
          </p:cNvPr>
          <p:cNvSpPr/>
          <p:nvPr/>
        </p:nvSpPr>
        <p:spPr>
          <a:xfrm>
            <a:off x="215747" y="3116120"/>
            <a:ext cx="2285076" cy="2237746"/>
          </a:xfrm>
          <a:prstGeom prst="rect">
            <a:avLst/>
          </a:prstGeom>
          <a:solidFill>
            <a:schemeClr val="bg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5" name="正方形/長方形 84">
            <a:extLst>
              <a:ext uri="{FF2B5EF4-FFF2-40B4-BE49-F238E27FC236}">
                <a16:creationId xmlns:a16="http://schemas.microsoft.com/office/drawing/2014/main" id="{313AB2A1-F268-5EA9-0111-B4C25F25C35B}"/>
              </a:ext>
            </a:extLst>
          </p:cNvPr>
          <p:cNvSpPr/>
          <p:nvPr/>
        </p:nvSpPr>
        <p:spPr>
          <a:xfrm>
            <a:off x="267537" y="2576122"/>
            <a:ext cx="1757023" cy="539997"/>
          </a:xfrm>
          <a:prstGeom prst="rect">
            <a:avLst/>
          </a:prstGeom>
          <a:solidFill>
            <a:schemeClr val="bg1">
              <a:alpha val="80268"/>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6" name="テキスト ボックス 85">
            <a:extLst>
              <a:ext uri="{FF2B5EF4-FFF2-40B4-BE49-F238E27FC236}">
                <a16:creationId xmlns:a16="http://schemas.microsoft.com/office/drawing/2014/main" id="{A3B12761-31C0-84EC-BC25-E4AEA6C001F2}"/>
              </a:ext>
            </a:extLst>
          </p:cNvPr>
          <p:cNvSpPr txBox="1"/>
          <p:nvPr/>
        </p:nvSpPr>
        <p:spPr>
          <a:xfrm>
            <a:off x="396000" y="1719943"/>
            <a:ext cx="7141273" cy="461665"/>
          </a:xfrm>
          <a:prstGeom prst="rect">
            <a:avLst/>
          </a:prstGeom>
          <a:noFill/>
        </p:spPr>
        <p:txBody>
          <a:bodyPr wrap="square" rtlCol="0">
            <a:spAutoFit/>
          </a:bodyPr>
          <a:lstStyle/>
          <a:p>
            <a:r>
              <a:rPr lang="en-US" altLang="ja-JP" sz="2400" dirty="0"/>
              <a:t>Step2</a:t>
            </a:r>
            <a:r>
              <a:rPr lang="ja-JP" altLang="en-US" sz="2400"/>
              <a:t>：各ミュータントに</a:t>
            </a:r>
            <a:r>
              <a:rPr lang="en-US" altLang="ja-JP" sz="2400" dirty="0"/>
              <a:t>SBFL</a:t>
            </a:r>
            <a:r>
              <a:rPr lang="ja-JP" altLang="en-US" sz="2400"/>
              <a:t>を実行</a:t>
            </a:r>
            <a:r>
              <a:rPr lang="en-US" altLang="ja-JP" sz="2400" dirty="0"/>
              <a:t> </a:t>
            </a:r>
            <a:endParaRPr kumimoji="1" lang="ja-JP" altLang="en-US" sz="2400"/>
          </a:p>
        </p:txBody>
      </p:sp>
      <p:sp>
        <p:nvSpPr>
          <p:cNvPr id="3" name="正方形/長方形 2">
            <a:extLst>
              <a:ext uri="{FF2B5EF4-FFF2-40B4-BE49-F238E27FC236}">
                <a16:creationId xmlns:a16="http://schemas.microsoft.com/office/drawing/2014/main" id="{A79594A8-1213-D4AC-4E9B-80F1F27E2975}"/>
              </a:ext>
            </a:extLst>
          </p:cNvPr>
          <p:cNvSpPr/>
          <p:nvPr/>
        </p:nvSpPr>
        <p:spPr>
          <a:xfrm>
            <a:off x="6434155" y="3475424"/>
            <a:ext cx="2285076" cy="2237746"/>
          </a:xfrm>
          <a:prstGeom prst="rect">
            <a:avLst/>
          </a:prstGeom>
          <a:solidFill>
            <a:schemeClr val="bg1">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707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04E3B2-9927-09C4-FBF0-3F9EC6F47E3B}"/>
              </a:ext>
            </a:extLst>
          </p:cNvPr>
          <p:cNvSpPr>
            <a:spLocks noGrp="1"/>
          </p:cNvSpPr>
          <p:nvPr>
            <p:ph type="title"/>
          </p:nvPr>
        </p:nvSpPr>
        <p:spPr/>
        <p:txBody>
          <a:bodyPr/>
          <a:lstStyle/>
          <a:p>
            <a:r>
              <a:rPr kumimoji="1" lang="ja-JP" altLang="en-US"/>
              <a:t>疑惑値の算出</a:t>
            </a:r>
          </a:p>
        </p:txBody>
      </p:sp>
      <p:sp>
        <p:nvSpPr>
          <p:cNvPr id="3" name="コンテンツ プレースホルダー 2">
            <a:extLst>
              <a:ext uri="{FF2B5EF4-FFF2-40B4-BE49-F238E27FC236}">
                <a16:creationId xmlns:a16="http://schemas.microsoft.com/office/drawing/2014/main" id="{9C605DAD-337C-A363-4234-55CFEA11DDC7}"/>
              </a:ext>
            </a:extLst>
          </p:cNvPr>
          <p:cNvSpPr>
            <a:spLocks noGrp="1"/>
          </p:cNvSpPr>
          <p:nvPr>
            <p:ph idx="1"/>
          </p:nvPr>
        </p:nvSpPr>
        <p:spPr/>
        <p:txBody>
          <a:bodyPr/>
          <a:lstStyle/>
          <a:p>
            <a:pPr>
              <a:buNone/>
            </a:pPr>
            <a:r>
              <a:rPr kumimoji="1" lang="ja-JP" altLang="en-US" sz="2400"/>
              <a:t>テストスイートの実行結果から</a:t>
            </a:r>
            <a:r>
              <a:rPr lang="ja-JP" altLang="en-US" sz="2400"/>
              <a:t>、</a:t>
            </a:r>
            <a:br>
              <a:rPr lang="en-US" altLang="ja-JP" sz="2400" dirty="0"/>
            </a:br>
            <a:r>
              <a:rPr kumimoji="1" lang="ja-JP" altLang="en-US" sz="2400"/>
              <a:t>ミュータント</a:t>
            </a:r>
            <a:r>
              <a:rPr lang="ja-JP" altLang="en-US" sz="2400"/>
              <a:t>の各文に対して</a:t>
            </a:r>
            <a:r>
              <a:rPr lang="ja-JP" altLang="en-US" sz="2400" b="1"/>
              <a:t>疑惑値</a:t>
            </a:r>
            <a:r>
              <a:rPr lang="ja-JP" altLang="en-US" sz="2400"/>
              <a:t>を算出</a:t>
            </a:r>
            <a:endParaRPr kumimoji="1" lang="en-US" altLang="ja-JP" sz="2400" dirty="0"/>
          </a:p>
        </p:txBody>
      </p:sp>
      <p:sp>
        <p:nvSpPr>
          <p:cNvPr id="4" name="スライド番号プレースホルダー 3">
            <a:extLst>
              <a:ext uri="{FF2B5EF4-FFF2-40B4-BE49-F238E27FC236}">
                <a16:creationId xmlns:a16="http://schemas.microsoft.com/office/drawing/2014/main" id="{52AD6966-E388-D7AF-311F-AB23C4313447}"/>
              </a:ext>
            </a:extLst>
          </p:cNvPr>
          <p:cNvSpPr>
            <a:spLocks noGrp="1"/>
          </p:cNvSpPr>
          <p:nvPr>
            <p:ph type="sldNum" sz="quarter" idx="12"/>
          </p:nvPr>
        </p:nvSpPr>
        <p:spPr/>
        <p:txBody>
          <a:bodyPr/>
          <a:lstStyle/>
          <a:p>
            <a:fld id="{B16735D3-C9E7-F649-AF37-A9D08763696D}" type="slidenum">
              <a:rPr lang="ja-JP" altLang="en-US" smtClean="0"/>
              <a:pPr/>
              <a:t>8</a:t>
            </a:fld>
            <a:endParaRPr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DD349A8-D3AC-A773-A0CC-0D8EE09B78A0}"/>
                  </a:ext>
                </a:extLst>
              </p:cNvPr>
              <p:cNvSpPr txBox="1"/>
              <p:nvPr/>
            </p:nvSpPr>
            <p:spPr>
              <a:xfrm>
                <a:off x="1307307" y="3382177"/>
                <a:ext cx="2164556" cy="461665"/>
              </a:xfrm>
              <a:prstGeom prst="rect">
                <a:avLst/>
              </a:prstGeom>
              <a:noFill/>
            </p:spPr>
            <p:txBody>
              <a:bodyPr wrap="square" rtlCol="0">
                <a:spAutoFit/>
              </a:bodyPr>
              <a:lstStyle/>
              <a:p>
                <a:r>
                  <a:rPr lang="ja-JP" altLang="en-US" sz="2400"/>
                  <a:t>文</a:t>
                </a:r>
                <a14:m>
                  <m:oMath xmlns:m="http://schemas.openxmlformats.org/officeDocument/2006/math">
                    <m:r>
                      <a:rPr lang="en-US" altLang="ja-JP" sz="2400" b="0" i="1" smtClean="0">
                        <a:latin typeface="Cambria Math" panose="02040503050406030204" pitchFamily="18" charset="0"/>
                      </a:rPr>
                      <m:t>𝑠</m:t>
                    </m:r>
                  </m:oMath>
                </a14:m>
                <a:r>
                  <a:rPr kumimoji="1" lang="ja-JP" altLang="en-US" sz="2400"/>
                  <a:t>の疑惑値 </a:t>
                </a:r>
                <a:r>
                  <a:rPr kumimoji="1" lang="en-US" altLang="ja-JP" sz="2400" dirty="0"/>
                  <a:t>= </a:t>
                </a:r>
                <a:endParaRPr kumimoji="1" lang="ja-JP" altLang="en-US" sz="2800"/>
              </a:p>
            </p:txBody>
          </p:sp>
        </mc:Choice>
        <mc:Fallback xmlns="">
          <p:sp>
            <p:nvSpPr>
              <p:cNvPr id="5" name="テキスト ボックス 4">
                <a:extLst>
                  <a:ext uri="{FF2B5EF4-FFF2-40B4-BE49-F238E27FC236}">
                    <a16:creationId xmlns:a16="http://schemas.microsoft.com/office/drawing/2014/main" id="{9DD349A8-D3AC-A773-A0CC-0D8EE09B78A0}"/>
                  </a:ext>
                </a:extLst>
              </p:cNvPr>
              <p:cNvSpPr txBox="1">
                <a:spLocks noRot="1" noChangeAspect="1" noMove="1" noResize="1" noEditPoints="1" noAdjustHandles="1" noChangeArrowheads="1" noChangeShapeType="1" noTextEdit="1"/>
              </p:cNvSpPr>
              <p:nvPr/>
            </p:nvSpPr>
            <p:spPr>
              <a:xfrm>
                <a:off x="1307307" y="3382177"/>
                <a:ext cx="2164556" cy="461665"/>
              </a:xfrm>
              <a:prstGeom prst="rect">
                <a:avLst/>
              </a:prstGeom>
              <a:blipFill>
                <a:blip r:embed="rId2"/>
                <a:stretch>
                  <a:fillRect l="-4070" t="-13514" r="-7558" b="-29730"/>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C4CEBEC8-F6F0-2287-A715-26BB75527C44}"/>
              </a:ext>
            </a:extLst>
          </p:cNvPr>
          <p:cNvCxnSpPr>
            <a:cxnSpLocks/>
          </p:cNvCxnSpPr>
          <p:nvPr/>
        </p:nvCxnSpPr>
        <p:spPr>
          <a:xfrm>
            <a:off x="3471862" y="3627296"/>
            <a:ext cx="4243388" cy="0"/>
          </a:xfrm>
          <a:prstGeom prst="line">
            <a:avLst/>
          </a:prstGeom>
          <a:ln w="19050">
            <a:solidFill>
              <a:schemeClr val="bg2">
                <a:lumMod val="1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E39AF40-EAAF-5C69-6F27-8E6F82552353}"/>
                  </a:ext>
                </a:extLst>
              </p:cNvPr>
              <p:cNvSpPr txBox="1"/>
              <p:nvPr/>
            </p:nvSpPr>
            <p:spPr>
              <a:xfrm>
                <a:off x="3178968" y="3592683"/>
                <a:ext cx="4829175" cy="502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ja-JP" altLang="en-US" sz="2200" i="1" smtClean="0">
                              <a:latin typeface="Cambria Math" panose="02040503050406030204" pitchFamily="18" charset="0"/>
                            </a:rPr>
                          </m:ctrlPr>
                        </m:radPr>
                        <m:deg/>
                        <m:e>
                          <m:r>
                            <a:rPr kumimoji="1" lang="en-US" altLang="ja-JP" sz="2200" b="0" i="1" smtClean="0">
                              <a:latin typeface="Cambria Math" panose="02040503050406030204" pitchFamily="18" charset="0"/>
                            </a:rPr>
                            <m:t>𝑡𝑜𝑡𝑎𝑙𝐹𝑎𝑖𝑙</m:t>
                          </m:r>
                          <m:r>
                            <a:rPr kumimoji="1" lang="en-US" altLang="ja-JP" sz="2200" b="0" i="1" smtClean="0">
                              <a:latin typeface="Cambria Math" panose="02040503050406030204" pitchFamily="18" charset="0"/>
                              <a:ea typeface="Cambria Math" panose="02040503050406030204" pitchFamily="18" charset="0"/>
                            </a:rPr>
                            <m:t>×(</m:t>
                          </m:r>
                          <m:r>
                            <a:rPr kumimoji="1" lang="en-US" altLang="ja-JP" sz="2200" b="0" i="1" smtClean="0">
                              <a:latin typeface="Cambria Math" panose="02040503050406030204" pitchFamily="18" charset="0"/>
                              <a:ea typeface="Cambria Math" panose="02040503050406030204" pitchFamily="18" charset="0"/>
                            </a:rPr>
                            <m:t>𝑓𝑎𝑖𝑙</m:t>
                          </m:r>
                          <m:d>
                            <m:dPr>
                              <m:ctrlPr>
                                <a:rPr kumimoji="1" lang="en-US" altLang="ja-JP" sz="2200" b="0" i="1" smtClean="0">
                                  <a:latin typeface="Cambria Math" panose="02040503050406030204" pitchFamily="18" charset="0"/>
                                  <a:ea typeface="Cambria Math" panose="02040503050406030204" pitchFamily="18" charset="0"/>
                                </a:rPr>
                              </m:ctrlPr>
                            </m:dPr>
                            <m:e>
                              <m:r>
                                <a:rPr kumimoji="1" lang="en-US" altLang="ja-JP" sz="2200" b="0" i="1" smtClean="0">
                                  <a:latin typeface="Cambria Math" panose="02040503050406030204" pitchFamily="18" charset="0"/>
                                  <a:ea typeface="Cambria Math" panose="02040503050406030204" pitchFamily="18" charset="0"/>
                                </a:rPr>
                                <m:t>𝑠</m:t>
                              </m:r>
                            </m:e>
                          </m:d>
                          <m:r>
                            <a:rPr kumimoji="1" lang="en-US" altLang="ja-JP" sz="2200" b="0" i="1" smtClean="0">
                              <a:latin typeface="Cambria Math" panose="02040503050406030204" pitchFamily="18" charset="0"/>
                              <a:ea typeface="Cambria Math" panose="02040503050406030204" pitchFamily="18" charset="0"/>
                            </a:rPr>
                            <m:t>+</m:t>
                          </m:r>
                          <m:r>
                            <a:rPr kumimoji="1" lang="en-US" altLang="ja-JP" sz="2200" b="0" i="1" smtClean="0">
                              <a:latin typeface="Cambria Math" panose="02040503050406030204" pitchFamily="18" charset="0"/>
                              <a:ea typeface="Cambria Math" panose="02040503050406030204" pitchFamily="18" charset="0"/>
                            </a:rPr>
                            <m:t>𝑝𝑎𝑠𝑠</m:t>
                          </m:r>
                          <m:r>
                            <a:rPr kumimoji="1" lang="en-US" altLang="ja-JP" sz="2200" b="0" i="1" smtClean="0">
                              <a:latin typeface="Cambria Math" panose="02040503050406030204" pitchFamily="18" charset="0"/>
                              <a:ea typeface="Cambria Math" panose="02040503050406030204" pitchFamily="18" charset="0"/>
                            </a:rPr>
                            <m:t>(</m:t>
                          </m:r>
                          <m:r>
                            <a:rPr kumimoji="1" lang="en-US" altLang="ja-JP" sz="2200" b="0" i="1" smtClean="0">
                              <a:latin typeface="Cambria Math" panose="02040503050406030204" pitchFamily="18" charset="0"/>
                              <a:ea typeface="Cambria Math" panose="02040503050406030204" pitchFamily="18" charset="0"/>
                            </a:rPr>
                            <m:t>𝑠</m:t>
                          </m:r>
                          <m:r>
                            <a:rPr kumimoji="1" lang="en-US" altLang="ja-JP" sz="2200" b="0" i="1" smtClean="0">
                              <a:latin typeface="Cambria Math" panose="02040503050406030204" pitchFamily="18" charset="0"/>
                              <a:ea typeface="Cambria Math" panose="02040503050406030204" pitchFamily="18" charset="0"/>
                            </a:rPr>
                            <m:t>))</m:t>
                          </m:r>
                        </m:e>
                      </m:rad>
                    </m:oMath>
                  </m:oMathPara>
                </a14:m>
                <a:endParaRPr kumimoji="1" lang="ja-JP" altLang="en-US" sz="2200"/>
              </a:p>
            </p:txBody>
          </p:sp>
        </mc:Choice>
        <mc:Fallback xmlns="">
          <p:sp>
            <p:nvSpPr>
              <p:cNvPr id="8" name="テキスト ボックス 7">
                <a:extLst>
                  <a:ext uri="{FF2B5EF4-FFF2-40B4-BE49-F238E27FC236}">
                    <a16:creationId xmlns:a16="http://schemas.microsoft.com/office/drawing/2014/main" id="{5E39AF40-EAAF-5C69-6F27-8E6F82552353}"/>
                  </a:ext>
                </a:extLst>
              </p:cNvPr>
              <p:cNvSpPr txBox="1">
                <a:spLocks noRot="1" noChangeAspect="1" noMove="1" noResize="1" noEditPoints="1" noAdjustHandles="1" noChangeArrowheads="1" noChangeShapeType="1" noTextEdit="1"/>
              </p:cNvSpPr>
              <p:nvPr/>
            </p:nvSpPr>
            <p:spPr>
              <a:xfrm>
                <a:off x="3178968" y="3592683"/>
                <a:ext cx="4829175" cy="502317"/>
              </a:xfrm>
              <a:prstGeom prst="rect">
                <a:avLst/>
              </a:prstGeom>
              <a:blipFill>
                <a:blip r:embed="rId3"/>
                <a:stretch>
                  <a:fillRect b="-146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ACE298A-AA3C-85C6-C110-BC72D89E87F8}"/>
                  </a:ext>
                </a:extLst>
              </p:cNvPr>
              <p:cNvSpPr txBox="1"/>
              <p:nvPr/>
            </p:nvSpPr>
            <p:spPr>
              <a:xfrm>
                <a:off x="4964904" y="3174962"/>
                <a:ext cx="1257301"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200" b="0" i="1" smtClean="0">
                          <a:latin typeface="Cambria Math" panose="02040503050406030204" pitchFamily="18" charset="0"/>
                        </a:rPr>
                        <m:t>𝑓𝑎𝑖𝑙</m:t>
                      </m:r>
                      <m:r>
                        <a:rPr kumimoji="1" lang="en-US" altLang="ja-JP" sz="2200" b="0" i="1" smtClean="0">
                          <a:latin typeface="Cambria Math" panose="02040503050406030204" pitchFamily="18" charset="0"/>
                        </a:rPr>
                        <m:t>(</m:t>
                      </m:r>
                      <m:r>
                        <a:rPr kumimoji="1" lang="en-US" altLang="ja-JP" sz="2200" b="0" i="1" smtClean="0">
                          <a:latin typeface="Cambria Math" panose="02040503050406030204" pitchFamily="18" charset="0"/>
                        </a:rPr>
                        <m:t>𝑠</m:t>
                      </m:r>
                      <m:r>
                        <a:rPr kumimoji="1" lang="en-US" altLang="ja-JP" sz="2200" b="0" i="1" smtClean="0">
                          <a:latin typeface="Cambria Math" panose="02040503050406030204" pitchFamily="18" charset="0"/>
                        </a:rPr>
                        <m:t>)</m:t>
                      </m:r>
                    </m:oMath>
                  </m:oMathPara>
                </a14:m>
                <a:endParaRPr kumimoji="1" lang="ja-JP" altLang="en-US" sz="2200"/>
              </a:p>
            </p:txBody>
          </p:sp>
        </mc:Choice>
        <mc:Fallback xmlns="">
          <p:sp>
            <p:nvSpPr>
              <p:cNvPr id="9" name="テキスト ボックス 8">
                <a:extLst>
                  <a:ext uri="{FF2B5EF4-FFF2-40B4-BE49-F238E27FC236}">
                    <a16:creationId xmlns:a16="http://schemas.microsoft.com/office/drawing/2014/main" id="{1ACE298A-AA3C-85C6-C110-BC72D89E87F8}"/>
                  </a:ext>
                </a:extLst>
              </p:cNvPr>
              <p:cNvSpPr txBox="1">
                <a:spLocks noRot="1" noChangeAspect="1" noMove="1" noResize="1" noEditPoints="1" noAdjustHandles="1" noChangeArrowheads="1" noChangeShapeType="1" noTextEdit="1"/>
              </p:cNvSpPr>
              <p:nvPr/>
            </p:nvSpPr>
            <p:spPr>
              <a:xfrm>
                <a:off x="4964904" y="3174962"/>
                <a:ext cx="1257301" cy="430887"/>
              </a:xfrm>
              <a:prstGeom prst="rect">
                <a:avLst/>
              </a:prstGeom>
              <a:blipFill>
                <a:blip r:embed="rId4"/>
                <a:stretch>
                  <a:fillRect b="-17143"/>
                </a:stretch>
              </a:blipFill>
            </p:spPr>
            <p:txBody>
              <a:bodyPr/>
              <a:lstStyle/>
              <a:p>
                <a:r>
                  <a:rPr lang="ja-JP" altLang="en-US">
                    <a:noFill/>
                  </a:rPr>
                  <a:t> </a:t>
                </a:r>
              </a:p>
            </p:txBody>
          </p:sp>
        </mc:Fallback>
      </mc:AlternateContent>
      <p:sp>
        <p:nvSpPr>
          <p:cNvPr id="12" name="角丸四角形 11">
            <a:extLst>
              <a:ext uri="{FF2B5EF4-FFF2-40B4-BE49-F238E27FC236}">
                <a16:creationId xmlns:a16="http://schemas.microsoft.com/office/drawing/2014/main" id="{0DBDA9D2-1830-4A4A-C4D3-7CC327210CF9}"/>
              </a:ext>
            </a:extLst>
          </p:cNvPr>
          <p:cNvSpPr/>
          <p:nvPr/>
        </p:nvSpPr>
        <p:spPr>
          <a:xfrm>
            <a:off x="1014413" y="2828925"/>
            <a:ext cx="7115175" cy="16573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7357BE2-A46A-FAB7-94FC-4FDFCA239808}"/>
                  </a:ext>
                </a:extLst>
              </p:cNvPr>
              <p:cNvSpPr txBox="1"/>
              <p:nvPr/>
            </p:nvSpPr>
            <p:spPr>
              <a:xfrm>
                <a:off x="1014412" y="4886325"/>
                <a:ext cx="7243763" cy="1200329"/>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rPr>
                      <m:t>𝑡𝑜𝑡𝑎𝑙𝐹𝑎𝑖𝑙</m:t>
                    </m:r>
                  </m:oMath>
                </a14:m>
                <a:r>
                  <a:rPr kumimoji="1" lang="ja-JP" altLang="en-US" sz="2400"/>
                  <a:t> ：失敗テストケースの数</a:t>
                </a:r>
                <a:endParaRPr kumimoji="1" lang="en-US" altLang="ja-JP" sz="2400" dirty="0"/>
              </a:p>
              <a:p>
                <a14:m>
                  <m:oMath xmlns:m="http://schemas.openxmlformats.org/officeDocument/2006/math">
                    <m:r>
                      <a:rPr kumimoji="1" lang="en-US" altLang="ja-JP" sz="2400" b="0" i="1" smtClean="0">
                        <a:latin typeface="Cambria Math" panose="02040503050406030204" pitchFamily="18" charset="0"/>
                      </a:rPr>
                      <m:t>𝑓𝑎𝑖𝑙</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𝑠</m:t>
                        </m:r>
                      </m:e>
                    </m:d>
                  </m:oMath>
                </a14:m>
                <a:r>
                  <a:rPr kumimoji="1" lang="ja-JP" altLang="en-US" sz="2400"/>
                  <a:t>    ：文</a:t>
                </a:r>
                <a14:m>
                  <m:oMath xmlns:m="http://schemas.openxmlformats.org/officeDocument/2006/math">
                    <m:r>
                      <a:rPr kumimoji="1" lang="en-US" altLang="ja-JP" sz="2400" b="0" i="1" smtClean="0">
                        <a:latin typeface="Cambria Math" panose="02040503050406030204" pitchFamily="18" charset="0"/>
                      </a:rPr>
                      <m:t>𝑠</m:t>
                    </m:r>
                  </m:oMath>
                </a14:m>
                <a:r>
                  <a:rPr kumimoji="1" lang="ja-JP" altLang="en-US" sz="2400"/>
                  <a:t>を実行した失敗テストケースの数</a:t>
                </a:r>
                <a:endParaRPr kumimoji="1" lang="en-US" altLang="ja-JP" sz="2400" dirty="0"/>
              </a:p>
              <a:p>
                <a14:m>
                  <m:oMath xmlns:m="http://schemas.openxmlformats.org/officeDocument/2006/math">
                    <m:r>
                      <a:rPr kumimoji="1" lang="en-US" altLang="ja-JP" sz="2400" b="0" i="1" smtClean="0">
                        <a:latin typeface="Cambria Math" panose="02040503050406030204" pitchFamily="18" charset="0"/>
                      </a:rPr>
                      <m:t>𝑝𝑎𝑠𝑠</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𝑠</m:t>
                        </m:r>
                      </m:e>
                    </m:d>
                    <m:r>
                      <a:rPr kumimoji="1" lang="en-US" altLang="ja-JP" sz="2400" b="0" i="1" smtClean="0">
                        <a:latin typeface="Cambria Math" panose="02040503050406030204" pitchFamily="18" charset="0"/>
                      </a:rPr>
                      <m:t>   </m:t>
                    </m:r>
                  </m:oMath>
                </a14:m>
                <a:r>
                  <a:rPr kumimoji="1" lang="ja-JP" altLang="en-US" sz="2400"/>
                  <a:t> ：文</a:t>
                </a:r>
                <a14:m>
                  <m:oMath xmlns:m="http://schemas.openxmlformats.org/officeDocument/2006/math">
                    <m:r>
                      <a:rPr kumimoji="1" lang="en-US" altLang="ja-JP" sz="2400" b="0" i="1" smtClean="0">
                        <a:latin typeface="Cambria Math" panose="02040503050406030204" pitchFamily="18" charset="0"/>
                      </a:rPr>
                      <m:t>𝑠</m:t>
                    </m:r>
                  </m:oMath>
                </a14:m>
                <a:r>
                  <a:rPr kumimoji="1" lang="ja-JP" altLang="en-US" sz="2400"/>
                  <a:t>を実行した成功テストケースの数</a:t>
                </a:r>
                <a:endParaRPr kumimoji="1" lang="en-US" altLang="ja-JP" sz="2400" dirty="0"/>
              </a:p>
            </p:txBody>
          </p:sp>
        </mc:Choice>
        <mc:Fallback xmlns="">
          <p:sp>
            <p:nvSpPr>
              <p:cNvPr id="13" name="テキスト ボックス 12">
                <a:extLst>
                  <a:ext uri="{FF2B5EF4-FFF2-40B4-BE49-F238E27FC236}">
                    <a16:creationId xmlns:a16="http://schemas.microsoft.com/office/drawing/2014/main" id="{A7357BE2-A46A-FAB7-94FC-4FDFCA239808}"/>
                  </a:ext>
                </a:extLst>
              </p:cNvPr>
              <p:cNvSpPr txBox="1">
                <a:spLocks noRot="1" noChangeAspect="1" noMove="1" noResize="1" noEditPoints="1" noAdjustHandles="1" noChangeArrowheads="1" noChangeShapeType="1" noTextEdit="1"/>
              </p:cNvSpPr>
              <p:nvPr/>
            </p:nvSpPr>
            <p:spPr>
              <a:xfrm>
                <a:off x="1014412" y="4886325"/>
                <a:ext cx="7243763" cy="1200329"/>
              </a:xfrm>
              <a:prstGeom prst="rect">
                <a:avLst/>
              </a:prstGeom>
              <a:blipFill>
                <a:blip r:embed="rId5"/>
                <a:stretch>
                  <a:fillRect l="-699" t="-4167" b="-1145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17167661"/>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higolab1-2</Template>
  <TotalTime>83068</TotalTime>
  <Words>5005</Words>
  <Application>Microsoft Macintosh PowerPoint</Application>
  <PresentationFormat>画面に合わせる (4:3)</PresentationFormat>
  <Paragraphs>1004</Paragraphs>
  <Slides>58</Slides>
  <Notes>52</Notes>
  <HiddenSlides>32</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58</vt:i4>
      </vt:variant>
    </vt:vector>
  </HeadingPairs>
  <TitlesOfParts>
    <vt:vector size="67" baseType="lpstr">
      <vt:lpstr>MS PGothic</vt:lpstr>
      <vt:lpstr>MS Gothic</vt:lpstr>
      <vt:lpstr>YuMincho</vt:lpstr>
      <vt:lpstr>游ゴシック</vt:lpstr>
      <vt:lpstr>Arial</vt:lpstr>
      <vt:lpstr>Cambria Math</vt:lpstr>
      <vt:lpstr>Consolas</vt:lpstr>
      <vt:lpstr>Segoe UI</vt:lpstr>
      <vt:lpstr>higolab1-2</vt:lpstr>
      <vt:lpstr>ソフトウェアの変遷に伴う SBFL適合性の変遷調査</vt:lpstr>
      <vt:lpstr>研究背景 </vt:lpstr>
      <vt:lpstr>SBFLの例</vt:lpstr>
      <vt:lpstr>SBFL適合性とSBFLスコア[1] </vt:lpstr>
      <vt:lpstr>既存研究[1]：SBFLスコアの計測  </vt:lpstr>
      <vt:lpstr>ミュータントの生成例1</vt:lpstr>
      <vt:lpstr>ミュータントの生成例2</vt:lpstr>
      <vt:lpstr>既存研究[1]：SBFLスコアの計測実験 </vt:lpstr>
      <vt:lpstr>疑惑値の算出</vt:lpstr>
      <vt:lpstr>SBFLの実行(1/3)</vt:lpstr>
      <vt:lpstr>SBFLの実行(2/3)</vt:lpstr>
      <vt:lpstr>SBFLの実行(3/3)</vt:lpstr>
      <vt:lpstr>既存研究[1]：SBFLスコアの計測実験 </vt:lpstr>
      <vt:lpstr>既存研究からの発展的アイデア</vt:lpstr>
      <vt:lpstr>実験内容</vt:lpstr>
      <vt:lpstr>実験手順</vt:lpstr>
      <vt:lpstr>調査内容</vt:lpstr>
      <vt:lpstr>調査1: 初期スコアから最終スコアへの変化</vt:lpstr>
      <vt:lpstr>調査2:プログラム変更とSBFLスコアの関係(1/4)</vt:lpstr>
      <vt:lpstr>調査2:プログラム変更とSBFLスコアの関係(2/4)</vt:lpstr>
      <vt:lpstr>調査2:プログラム変更とSBFLスコアの関係(3/4)</vt:lpstr>
      <vt:lpstr>調査2:プログラム変更とSBFLスコアの関係(4/4)</vt:lpstr>
      <vt:lpstr>結果と考察</vt:lpstr>
      <vt:lpstr>まとめと今後の展望</vt:lpstr>
      <vt:lpstr>補足：SBFLスコアの変遷の取得</vt:lpstr>
      <vt:lpstr>補足：同時変更の際の処理</vt:lpstr>
      <vt:lpstr>研究背景 </vt:lpstr>
      <vt:lpstr>調査2:プログラム変更とSBFLスコアの関係(3/4)</vt:lpstr>
      <vt:lpstr>研究の目的</vt:lpstr>
      <vt:lpstr>既存研究[1]：SBFLスコアの計測実験 </vt:lpstr>
      <vt:lpstr>既存研究[1]：SBFLスコアの計測実験 </vt:lpstr>
      <vt:lpstr>既存研究からの発展的アイデア</vt:lpstr>
      <vt:lpstr>既存研究：テストケース成否と実行経路情報</vt:lpstr>
      <vt:lpstr>調査1: 初期スコアから最終スコアへの変化</vt:lpstr>
      <vt:lpstr>既存研究：テストケース成否と実行経路情報</vt:lpstr>
      <vt:lpstr>既存研究：テストケース成否と実行経路情報</vt:lpstr>
      <vt:lpstr>既存研究：テストケース成否と実行経路情報</vt:lpstr>
      <vt:lpstr>実験方法</vt:lpstr>
      <vt:lpstr>既存研究：テストの実行</vt:lpstr>
      <vt:lpstr>研究内容  </vt:lpstr>
      <vt:lpstr>実験の流れ</vt:lpstr>
      <vt:lpstr>実験の流れ</vt:lpstr>
      <vt:lpstr>実験の流れ</vt:lpstr>
      <vt:lpstr>実験の流れ</vt:lpstr>
      <vt:lpstr>実験の流れ</vt:lpstr>
      <vt:lpstr>計測する上での問題点</vt:lpstr>
      <vt:lpstr>実験結果</vt:lpstr>
      <vt:lpstr>実験結果</vt:lpstr>
      <vt:lpstr>調査2:プログラム変更とSBFLスコアの関係(4/4)</vt:lpstr>
      <vt:lpstr>実験結果</vt:lpstr>
      <vt:lpstr>実験結果</vt:lpstr>
      <vt:lpstr>実験結果</vt:lpstr>
      <vt:lpstr>実験結果</vt:lpstr>
      <vt:lpstr>考察</vt:lpstr>
      <vt:lpstr>考察</vt:lpstr>
      <vt:lpstr>考察</vt:lpstr>
      <vt:lpstr>実験手順</vt:lpstr>
      <vt:lpstr>結果と考察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HAMAMOTO Nagi</dc:creator>
  <cp:lastModifiedBy>HAMAMOTO Nagi</cp:lastModifiedBy>
  <cp:revision>19</cp:revision>
  <cp:lastPrinted>2025-02-12T05:01:29Z</cp:lastPrinted>
  <dcterms:created xsi:type="dcterms:W3CDTF">2024-09-28T04:52:06Z</dcterms:created>
  <dcterms:modified xsi:type="dcterms:W3CDTF">2025-02-13T02:17:51Z</dcterms:modified>
</cp:coreProperties>
</file>