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78" r:id="rId4"/>
  </p:sldMasterIdLst>
  <p:notesMasterIdLst>
    <p:notesMasterId r:id="rId32"/>
  </p:notesMasterIdLst>
  <p:sldIdLst>
    <p:sldId id="256" r:id="rId5"/>
    <p:sldId id="312" r:id="rId6"/>
    <p:sldId id="379" r:id="rId7"/>
    <p:sldId id="380" r:id="rId8"/>
    <p:sldId id="259" r:id="rId9"/>
    <p:sldId id="268" r:id="rId10"/>
    <p:sldId id="350" r:id="rId11"/>
    <p:sldId id="381" r:id="rId12"/>
    <p:sldId id="362" r:id="rId13"/>
    <p:sldId id="373" r:id="rId14"/>
    <p:sldId id="387" r:id="rId15"/>
    <p:sldId id="384" r:id="rId16"/>
    <p:sldId id="354" r:id="rId17"/>
    <p:sldId id="353" r:id="rId18"/>
    <p:sldId id="318" r:id="rId19"/>
    <p:sldId id="386" r:id="rId20"/>
    <p:sldId id="338" r:id="rId21"/>
    <p:sldId id="343" r:id="rId22"/>
    <p:sldId id="385" r:id="rId23"/>
    <p:sldId id="330" r:id="rId24"/>
    <p:sldId id="322" r:id="rId25"/>
    <p:sldId id="383" r:id="rId26"/>
    <p:sldId id="325" r:id="rId27"/>
    <p:sldId id="371" r:id="rId28"/>
    <p:sldId id="382" r:id="rId29"/>
    <p:sldId id="342" r:id="rId30"/>
    <p:sldId id="344" r:id="rId31"/>
  </p:sldIdLst>
  <p:sldSz cx="12192000" cy="6858000"/>
  <p:notesSz cx="10234613" cy="7104063"/>
  <p:embeddedFontLst>
    <p:embeddedFont>
      <p:font typeface="Consolas" panose="020B0609020204030204" pitchFamily="49" charset="0"/>
      <p:regular r:id="rId33"/>
      <p:bold r:id="rId34"/>
      <p:italic r:id="rId35"/>
      <p:boldItalic r:id="rId36"/>
    </p:embeddedFont>
    <p:embeddedFont>
      <p:font typeface="游ゴシック" panose="020B0400000000000000" pitchFamily="50" charset="-128"/>
      <p:regular r:id="rId37"/>
      <p:bold r:id="rId38"/>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AAFAB3F-6D4E-471C-A9D1-5C740C7683B9}">
          <p14:sldIdLst>
            <p14:sldId id="256"/>
            <p14:sldId id="312"/>
            <p14:sldId id="379"/>
            <p14:sldId id="380"/>
            <p14:sldId id="259"/>
            <p14:sldId id="268"/>
            <p14:sldId id="350"/>
            <p14:sldId id="381"/>
            <p14:sldId id="362"/>
            <p14:sldId id="373"/>
            <p14:sldId id="387"/>
            <p14:sldId id="384"/>
            <p14:sldId id="354"/>
            <p14:sldId id="353"/>
            <p14:sldId id="318"/>
            <p14:sldId id="386"/>
            <p14:sldId id="338"/>
            <p14:sldId id="343"/>
            <p14:sldId id="385"/>
            <p14:sldId id="330"/>
          </p14:sldIdLst>
        </p14:section>
        <p14:section name="Appendix" id="{CFF1E05A-7065-45E8-A073-9890279EF0DA}">
          <p14:sldIdLst>
            <p14:sldId id="322"/>
            <p14:sldId id="383"/>
            <p14:sldId id="325"/>
            <p14:sldId id="371"/>
            <p14:sldId id="382"/>
            <p14:sldId id="342"/>
            <p14:sldId id="34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13F49"/>
    <a:srgbClr val="4A66AC"/>
    <a:srgbClr val="49913F"/>
    <a:srgbClr val="83913F"/>
    <a:srgbClr val="000000"/>
    <a:srgbClr val="3F3F91"/>
    <a:srgbClr val="2F2FA1"/>
    <a:srgbClr val="1E1EB2"/>
    <a:srgbClr val="B21E3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D86994-BF1D-4DB1-9809-235837D42C4F}" v="666" dt="2025-02-13T08:18:52.823"/>
    <p1510:client id="{DF225F89-7B49-4238-9FB0-5C57B07B882C}" v="333" dt="2025-02-12T04:16:14.439"/>
    <p1510:client id="{F1B4D386-98C3-4016-95B5-CF5A4539CF3A}" v="29" dt="2025-02-12T23:51:26.16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959" autoAdjust="0"/>
  </p:normalViewPr>
  <p:slideViewPr>
    <p:cSldViewPr snapToGrid="0">
      <p:cViewPr varScale="1">
        <p:scale>
          <a:sx n="114" d="100"/>
          <a:sy n="114" d="100"/>
        </p:scale>
        <p:origin x="2044" y="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435000" cy="356437"/>
          </a:xfrm>
          <a:prstGeom prst="rect">
            <a:avLst/>
          </a:prstGeom>
        </p:spPr>
        <p:txBody>
          <a:bodyPr vert="horz" lIns="94650" tIns="47325" rIns="94650" bIns="47325"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246" y="1"/>
            <a:ext cx="4435000" cy="356437"/>
          </a:xfrm>
          <a:prstGeom prst="rect">
            <a:avLst/>
          </a:prstGeom>
        </p:spPr>
        <p:txBody>
          <a:bodyPr vert="horz" lIns="94650" tIns="47325" rIns="94650" bIns="47325" rtlCol="0"/>
          <a:lstStyle>
            <a:lvl1pPr algn="r">
              <a:defRPr sz="1300"/>
            </a:lvl1pPr>
          </a:lstStyle>
          <a:p>
            <a:fld id="{A4C9B8A4-D417-436C-8CCD-1768C6E636A2}" type="datetimeFigureOut">
              <a:rPr kumimoji="1" lang="ja-JP" altLang="en-US" smtClean="0"/>
              <a:t>2025/2/13</a:t>
            </a:fld>
            <a:endParaRPr kumimoji="1" lang="ja-JP" altLang="en-US"/>
          </a:p>
        </p:txBody>
      </p:sp>
      <p:sp>
        <p:nvSpPr>
          <p:cNvPr id="4" name="スライド イメージ プレースホルダー 3"/>
          <p:cNvSpPr>
            <a:spLocks noGrp="1" noRot="1" noChangeAspect="1"/>
          </p:cNvSpPr>
          <p:nvPr>
            <p:ph type="sldImg" idx="2"/>
          </p:nvPr>
        </p:nvSpPr>
        <p:spPr>
          <a:xfrm>
            <a:off x="2987675" y="887413"/>
            <a:ext cx="4259263" cy="2397125"/>
          </a:xfrm>
          <a:prstGeom prst="rect">
            <a:avLst/>
          </a:prstGeom>
          <a:noFill/>
          <a:ln w="12700">
            <a:solidFill>
              <a:prstClr val="black"/>
            </a:solidFill>
          </a:ln>
        </p:spPr>
        <p:txBody>
          <a:bodyPr vert="horz" lIns="94650" tIns="47325" rIns="94650" bIns="47325" rtlCol="0" anchor="ctr"/>
          <a:lstStyle/>
          <a:p>
            <a:endParaRPr lang="ja-JP" altLang="en-US"/>
          </a:p>
        </p:txBody>
      </p:sp>
      <p:sp>
        <p:nvSpPr>
          <p:cNvPr id="5" name="ノート プレースホルダー 4"/>
          <p:cNvSpPr>
            <a:spLocks noGrp="1"/>
          </p:cNvSpPr>
          <p:nvPr>
            <p:ph type="body" sz="quarter" idx="3"/>
          </p:nvPr>
        </p:nvSpPr>
        <p:spPr>
          <a:xfrm>
            <a:off x="1023462" y="3418832"/>
            <a:ext cx="8187690" cy="2797225"/>
          </a:xfrm>
          <a:prstGeom prst="rect">
            <a:avLst/>
          </a:prstGeom>
        </p:spPr>
        <p:txBody>
          <a:bodyPr vert="horz" lIns="94650" tIns="47325" rIns="94650" bIns="473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747630"/>
            <a:ext cx="4435000" cy="356436"/>
          </a:xfrm>
          <a:prstGeom prst="rect">
            <a:avLst/>
          </a:prstGeom>
        </p:spPr>
        <p:txBody>
          <a:bodyPr vert="horz" lIns="94650" tIns="47325" rIns="94650" bIns="4732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246" y="6747630"/>
            <a:ext cx="4435000" cy="356436"/>
          </a:xfrm>
          <a:prstGeom prst="rect">
            <a:avLst/>
          </a:prstGeom>
        </p:spPr>
        <p:txBody>
          <a:bodyPr vert="horz" lIns="94650" tIns="47325" rIns="94650" bIns="47325" rtlCol="0" anchor="b"/>
          <a:lstStyle>
            <a:lvl1pPr algn="r">
              <a:defRPr sz="1300"/>
            </a:lvl1pPr>
          </a:lstStyle>
          <a:p>
            <a:fld id="{1E13983A-B6AC-4DFE-9198-1FCFEFD98039}" type="slidenum">
              <a:rPr kumimoji="1" lang="ja-JP" altLang="en-US" smtClean="0"/>
              <a:t>‹#›</a:t>
            </a:fld>
            <a:endParaRPr kumimoji="1" lang="ja-JP" altLang="en-US"/>
          </a:p>
        </p:txBody>
      </p:sp>
    </p:spTree>
    <p:extLst>
      <p:ext uri="{BB962C8B-B14F-4D97-AF65-F5344CB8AC3E}">
        <p14:creationId xmlns:p14="http://schemas.microsoft.com/office/powerpoint/2010/main" val="21290492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皆さんこんにちは</a:t>
            </a:r>
            <a:r>
              <a:rPr kumimoji="1" lang="en-US" altLang="ja-JP"/>
              <a:t>. </a:t>
            </a:r>
            <a:br>
              <a:rPr kumimoji="1" lang="en-US" altLang="ja-JP"/>
            </a:br>
            <a:r>
              <a:rPr kumimoji="1" lang="ja-JP" altLang="en-US"/>
              <a:t>肥後研究室の山中と申します</a:t>
            </a:r>
            <a:r>
              <a:rPr kumimoji="1" lang="en-US" altLang="ja-JP"/>
              <a:t>. </a:t>
            </a:r>
          </a:p>
          <a:p>
            <a:endParaRPr kumimoji="1" lang="en-US" altLang="ja-JP"/>
          </a:p>
          <a:p>
            <a:r>
              <a:rPr kumimoji="1" lang="ja-JP" altLang="en-US"/>
              <a:t>本日は「テストコードの分岐構造とカバレッジ間における関係の実証的分析」というタイトルで発表させていただきます</a:t>
            </a:r>
            <a:r>
              <a:rPr kumimoji="1" lang="en-US" altLang="ja-JP"/>
              <a:t>. </a:t>
            </a:r>
          </a:p>
          <a:p>
            <a:r>
              <a:rPr kumimoji="1" lang="ja-JP" altLang="en-US"/>
              <a:t>よろしくお願いいたします</a:t>
            </a:r>
            <a:r>
              <a:rPr kumimoji="1" lang="en-US" altLang="ja-JP"/>
              <a:t>. </a:t>
            </a:r>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0</a:t>
            </a:fld>
            <a:endParaRPr kumimoji="1" lang="ja-JP" altLang="en-US"/>
          </a:p>
        </p:txBody>
      </p:sp>
    </p:spTree>
    <p:extLst>
      <p:ext uri="{BB962C8B-B14F-4D97-AF65-F5344CB8AC3E}">
        <p14:creationId xmlns:p14="http://schemas.microsoft.com/office/powerpoint/2010/main" val="1543304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 </a:t>
            </a:r>
            <a:r>
              <a:rPr kumimoji="1" lang="ja-JP" altLang="en-US" dirty="0"/>
              <a:t>カバレッジの測定について説明させていただきます</a:t>
            </a:r>
            <a:r>
              <a:rPr kumimoji="1" lang="en-US" altLang="ja-JP" dirty="0"/>
              <a:t>. </a:t>
            </a:r>
          </a:p>
          <a:p>
            <a:endParaRPr kumimoji="1" lang="en-US" altLang="ja-JP" dirty="0"/>
          </a:p>
          <a:p>
            <a:r>
              <a:rPr kumimoji="1" lang="ja-JP" altLang="en-US" dirty="0"/>
              <a:t>カバレッジを測定する指標は複数存在しますが</a:t>
            </a:r>
            <a:r>
              <a:rPr kumimoji="1" lang="en-US" altLang="ja-JP" dirty="0"/>
              <a:t>, </a:t>
            </a:r>
            <a:r>
              <a:rPr kumimoji="1" lang="ja-JP" altLang="en-US" dirty="0"/>
              <a:t>本研究では以下の</a:t>
            </a:r>
            <a:r>
              <a:rPr kumimoji="1" lang="en-US" altLang="ja-JP" dirty="0"/>
              <a:t>2</a:t>
            </a:r>
            <a:r>
              <a:rPr kumimoji="1" lang="ja-JP" altLang="en-US" dirty="0"/>
              <a:t>つを測定します</a:t>
            </a:r>
            <a:r>
              <a:rPr kumimoji="1" lang="en-US" altLang="ja-JP" dirty="0"/>
              <a:t>. </a:t>
            </a:r>
          </a:p>
          <a:p>
            <a:endParaRPr kumimoji="1" lang="en-US" altLang="ja-JP" dirty="0"/>
          </a:p>
          <a:p>
            <a:r>
              <a:rPr kumimoji="1" lang="ja-JP" altLang="en-US" dirty="0"/>
              <a:t>ここで、表の上側が測定するカバレッジの名前、下側がカバレッジの説明となります。</a:t>
            </a:r>
            <a:endParaRPr kumimoji="1" lang="en-US" altLang="ja-JP" dirty="0"/>
          </a:p>
          <a:p>
            <a:endParaRPr kumimoji="1" lang="en-US" altLang="ja-JP" dirty="0"/>
          </a:p>
          <a:p>
            <a:r>
              <a:rPr kumimoji="1" lang="en-US" altLang="ja-JP" dirty="0"/>
              <a:t>1</a:t>
            </a:r>
            <a:r>
              <a:rPr kumimoji="1" lang="ja-JP" altLang="en-US" dirty="0"/>
              <a:t>つ目は</a:t>
            </a:r>
            <a:r>
              <a:rPr kumimoji="1" lang="en-US" altLang="ja-JP" dirty="0"/>
              <a:t>, </a:t>
            </a:r>
            <a:r>
              <a:rPr kumimoji="1" lang="ja-JP" altLang="en-US" dirty="0"/>
              <a:t>命令網羅率です</a:t>
            </a:r>
            <a:r>
              <a:rPr kumimoji="1" lang="en-US" altLang="ja-JP" dirty="0"/>
              <a:t>. </a:t>
            </a:r>
          </a:p>
          <a:p>
            <a:pPr defTabSz="946678">
              <a:defRPr/>
            </a:pPr>
            <a:r>
              <a:rPr kumimoji="1" lang="ja-JP" altLang="en-US" dirty="0"/>
              <a:t>命令網羅率は「</a:t>
            </a:r>
            <a:r>
              <a:rPr lang="ja-JP" altLang="en-US" b="1" u="sng" dirty="0"/>
              <a:t>全ての命令文</a:t>
            </a:r>
            <a:r>
              <a:rPr lang="ja-JP" altLang="en-US" b="1" dirty="0"/>
              <a:t>に対する</a:t>
            </a:r>
            <a:r>
              <a:rPr lang="en-US" altLang="ja-JP" b="1" dirty="0"/>
              <a:t>, </a:t>
            </a:r>
            <a:r>
              <a:rPr lang="ja-JP" altLang="en-US" b="1" u="sng" dirty="0"/>
              <a:t>テストで実行された命令文</a:t>
            </a:r>
            <a:r>
              <a:rPr lang="ja-JP" altLang="en-US" b="1" dirty="0"/>
              <a:t>の割合</a:t>
            </a:r>
            <a:r>
              <a:rPr kumimoji="1" lang="ja-JP" altLang="en-US" dirty="0"/>
              <a:t>」を意味します</a:t>
            </a:r>
            <a:r>
              <a:rPr kumimoji="1" lang="en-US" altLang="ja-JP" dirty="0"/>
              <a:t>. </a:t>
            </a:r>
          </a:p>
          <a:p>
            <a:pPr defTabSz="946678">
              <a:defRPr/>
            </a:pPr>
            <a:endParaRPr kumimoji="1" lang="en-US" altLang="ja-JP" dirty="0"/>
          </a:p>
          <a:p>
            <a:pPr defTabSz="946678">
              <a:defRPr/>
            </a:pPr>
            <a:r>
              <a:rPr kumimoji="1" lang="en-US" altLang="ja-JP" dirty="0"/>
              <a:t>2</a:t>
            </a:r>
            <a:r>
              <a:rPr kumimoji="1" lang="ja-JP" altLang="en-US" dirty="0"/>
              <a:t>つ目は</a:t>
            </a:r>
            <a:r>
              <a:rPr kumimoji="1" lang="en-US" altLang="ja-JP" dirty="0"/>
              <a:t>, </a:t>
            </a:r>
            <a:r>
              <a:rPr kumimoji="1" lang="ja-JP" altLang="en-US" dirty="0"/>
              <a:t>分岐網羅率です</a:t>
            </a:r>
            <a:r>
              <a:rPr kumimoji="1" lang="en-US" altLang="ja-JP" dirty="0"/>
              <a:t>. </a:t>
            </a:r>
          </a:p>
          <a:p>
            <a:pPr defTabSz="946678">
              <a:defRPr/>
            </a:pPr>
            <a:r>
              <a:rPr kumimoji="1" lang="ja-JP" altLang="en-US" dirty="0"/>
              <a:t>分岐網羅率は「</a:t>
            </a:r>
            <a:r>
              <a:rPr lang="ja-JP" altLang="en-US" b="1" u="sng" dirty="0"/>
              <a:t>全ての分岐</a:t>
            </a:r>
            <a:r>
              <a:rPr lang="ja-JP" altLang="en-US" b="1" dirty="0"/>
              <a:t>に対する</a:t>
            </a:r>
            <a:r>
              <a:rPr lang="en-US" altLang="ja-JP" b="1" dirty="0"/>
              <a:t>, </a:t>
            </a:r>
            <a:r>
              <a:rPr lang="ja-JP" altLang="en-US" b="1" u="sng" dirty="0"/>
              <a:t>テストで実行された分岐</a:t>
            </a:r>
            <a:r>
              <a:rPr lang="ja-JP" altLang="en-US" b="1" dirty="0"/>
              <a:t>の割合</a:t>
            </a:r>
            <a:r>
              <a:rPr lang="ja-JP" altLang="en-US" dirty="0"/>
              <a:t>」を意味します</a:t>
            </a:r>
            <a:r>
              <a:rPr lang="en-US" altLang="ja-JP" dirty="0"/>
              <a:t>. </a:t>
            </a:r>
          </a:p>
          <a:p>
            <a:pPr defTabSz="946678">
              <a:defRPr/>
            </a:pPr>
            <a:endParaRPr lang="en-US" altLang="ja-JP" dirty="0"/>
          </a:p>
          <a:p>
            <a:pPr defTabSz="946678">
              <a:defRPr/>
            </a:pPr>
            <a:endParaRPr lang="ja-JP" altLang="en-US" b="1" dirty="0"/>
          </a:p>
          <a:p>
            <a:pPr defTabSz="946678">
              <a:defRPr/>
            </a:pPr>
            <a:endParaRPr kumimoji="1" lang="en-US" altLang="ja-JP" dirty="0"/>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9</a:t>
            </a:fld>
            <a:endParaRPr kumimoji="1" lang="ja-JP" altLang="en-US"/>
          </a:p>
        </p:txBody>
      </p:sp>
    </p:spTree>
    <p:extLst>
      <p:ext uri="{BB962C8B-B14F-4D97-AF65-F5344CB8AC3E}">
        <p14:creationId xmlns:p14="http://schemas.microsoft.com/office/powerpoint/2010/main" val="3529061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6BDF8-3A16-6526-27FA-307539516E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FEA231-6628-BC51-3B00-1A0B2F56D6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1415998-0B8E-64F0-48D6-B368DD37DAAD}"/>
              </a:ext>
            </a:extLst>
          </p:cNvPr>
          <p:cNvSpPr>
            <a:spLocks noGrp="1"/>
          </p:cNvSpPr>
          <p:nvPr>
            <p:ph type="body" idx="1"/>
          </p:nvPr>
        </p:nvSpPr>
        <p:spPr/>
        <p:txBody>
          <a:bodyPr/>
          <a:lstStyle/>
          <a:p>
            <a:pPr defTabSz="946678">
              <a:defRPr/>
            </a:pPr>
            <a:r>
              <a:rPr kumimoji="1" lang="ja-JP" altLang="en-US" b="0" dirty="0">
                <a:solidFill>
                  <a:srgbClr val="CE632B"/>
                </a:solidFill>
              </a:rPr>
              <a:t>命令網羅率と分岐網羅率の詳細について説明させていただきます。</a:t>
            </a:r>
            <a:endParaRPr kumimoji="1" lang="en-US" altLang="ja-JP" b="0" dirty="0">
              <a:solidFill>
                <a:srgbClr val="CE632B"/>
              </a:solidFill>
            </a:endParaRPr>
          </a:p>
          <a:p>
            <a:pPr defTabSz="946678">
              <a:defRPr/>
            </a:pPr>
            <a:endParaRPr kumimoji="1" lang="en-US" altLang="ja-JP" b="0" dirty="0">
              <a:solidFill>
                <a:srgbClr val="CE632B"/>
              </a:solidFill>
            </a:endParaRPr>
          </a:p>
          <a:p>
            <a:pPr defTabSz="946678">
              <a:defRPr/>
            </a:pPr>
            <a:r>
              <a:rPr kumimoji="1" lang="ja-JP" altLang="en-US" b="0" dirty="0">
                <a:solidFill>
                  <a:srgbClr val="CE632B"/>
                </a:solidFill>
              </a:rPr>
              <a:t>命令網羅率は、プロダクトコードに含まれるすべての命令文を通った場合に</a:t>
            </a:r>
            <a:r>
              <a:rPr kumimoji="1" lang="en-US" altLang="ja-JP" b="0" dirty="0">
                <a:solidFill>
                  <a:srgbClr val="CE632B"/>
                </a:solidFill>
              </a:rPr>
              <a:t>100%</a:t>
            </a:r>
            <a:r>
              <a:rPr kumimoji="1" lang="ja-JP" altLang="en-US" b="0" dirty="0">
                <a:solidFill>
                  <a:srgbClr val="CE632B"/>
                </a:solidFill>
              </a:rPr>
              <a:t>となります。</a:t>
            </a:r>
            <a:endParaRPr kumimoji="1" lang="en-US" altLang="ja-JP" b="0" dirty="0">
              <a:solidFill>
                <a:srgbClr val="CE632B"/>
              </a:solidFill>
            </a:endParaRPr>
          </a:p>
          <a:p>
            <a:pPr defTabSz="946678">
              <a:defRPr/>
            </a:pPr>
            <a:r>
              <a:rPr kumimoji="1" lang="ja-JP" altLang="en-US" b="0" dirty="0">
                <a:solidFill>
                  <a:srgbClr val="CE632B"/>
                </a:solidFill>
              </a:rPr>
              <a:t>図では、</a:t>
            </a:r>
            <a:r>
              <a:rPr kumimoji="1" lang="en-US" altLang="ja-JP" b="0" dirty="0">
                <a:solidFill>
                  <a:srgbClr val="CE632B"/>
                </a:solidFill>
              </a:rPr>
              <a:t>if(A &amp;&amp; B)</a:t>
            </a:r>
            <a:r>
              <a:rPr kumimoji="1" lang="ja-JP" altLang="en-US" b="0" dirty="0">
                <a:solidFill>
                  <a:srgbClr val="CE632B"/>
                </a:solidFill>
              </a:rPr>
              <a:t>が</a:t>
            </a:r>
            <a:r>
              <a:rPr kumimoji="1" lang="en-US" altLang="ja-JP" b="0" dirty="0">
                <a:solidFill>
                  <a:srgbClr val="CE632B"/>
                </a:solidFill>
              </a:rPr>
              <a:t>true</a:t>
            </a:r>
            <a:r>
              <a:rPr kumimoji="1" lang="ja-JP" altLang="en-US" b="0" dirty="0">
                <a:solidFill>
                  <a:srgbClr val="CE632B"/>
                </a:solidFill>
              </a:rPr>
              <a:t>の場合に全ての命令文を通るので、経路</a:t>
            </a:r>
            <a:r>
              <a:rPr kumimoji="1" lang="en-US" altLang="ja-JP" b="0" dirty="0">
                <a:solidFill>
                  <a:srgbClr val="CE632B"/>
                </a:solidFill>
              </a:rPr>
              <a:t>1</a:t>
            </a:r>
            <a:r>
              <a:rPr kumimoji="1" lang="ja-JP" altLang="en-US" b="0" dirty="0">
                <a:solidFill>
                  <a:srgbClr val="CE632B"/>
                </a:solidFill>
              </a:rPr>
              <a:t>を通った場合に</a:t>
            </a:r>
            <a:r>
              <a:rPr kumimoji="1" lang="en-US" altLang="ja-JP" b="0" dirty="0">
                <a:solidFill>
                  <a:srgbClr val="CE632B"/>
                </a:solidFill>
              </a:rPr>
              <a:t>100%</a:t>
            </a:r>
            <a:r>
              <a:rPr kumimoji="1" lang="ja-JP" altLang="en-US" b="0" dirty="0">
                <a:solidFill>
                  <a:srgbClr val="CE632B"/>
                </a:solidFill>
              </a:rPr>
              <a:t>になります。</a:t>
            </a:r>
            <a:endParaRPr kumimoji="1" lang="en-US" altLang="ja-JP" b="0" dirty="0">
              <a:solidFill>
                <a:srgbClr val="CE632B"/>
              </a:solidFill>
            </a:endParaRPr>
          </a:p>
          <a:p>
            <a:pPr defTabSz="946678">
              <a:defRPr/>
            </a:pPr>
            <a:endParaRPr kumimoji="1" lang="en-US" altLang="ja-JP" b="0" dirty="0">
              <a:solidFill>
                <a:srgbClr val="CE632B"/>
              </a:solidFill>
            </a:endParaRPr>
          </a:p>
          <a:p>
            <a:pPr defTabSz="946678">
              <a:defRPr/>
            </a:pPr>
            <a:r>
              <a:rPr kumimoji="1" lang="ja-JP" altLang="en-US" b="0" dirty="0">
                <a:solidFill>
                  <a:srgbClr val="CE632B"/>
                </a:solidFill>
              </a:rPr>
              <a:t>分岐網羅率は、プロダクトコードに含まれるすべての条件分岐を通った場合に</a:t>
            </a:r>
            <a:r>
              <a:rPr kumimoji="1" lang="en-US" altLang="ja-JP" b="0" dirty="0">
                <a:solidFill>
                  <a:srgbClr val="CE632B"/>
                </a:solidFill>
              </a:rPr>
              <a:t>100%</a:t>
            </a:r>
            <a:r>
              <a:rPr kumimoji="1" lang="ja-JP" altLang="en-US" b="0" dirty="0">
                <a:solidFill>
                  <a:srgbClr val="CE632B"/>
                </a:solidFill>
              </a:rPr>
              <a:t>となります。</a:t>
            </a:r>
            <a:endParaRPr kumimoji="1" lang="en-US" altLang="ja-JP" b="0" dirty="0">
              <a:solidFill>
                <a:srgbClr val="CE632B"/>
              </a:solidFill>
            </a:endParaRPr>
          </a:p>
          <a:p>
            <a:pPr defTabSz="946678">
              <a:defRPr/>
            </a:pPr>
            <a:r>
              <a:rPr kumimoji="1" lang="ja-JP" altLang="en-US" b="0" dirty="0">
                <a:solidFill>
                  <a:srgbClr val="CE632B"/>
                </a:solidFill>
              </a:rPr>
              <a:t>図では、</a:t>
            </a:r>
            <a:r>
              <a:rPr kumimoji="1" lang="en-US" altLang="ja-JP" b="0" dirty="0">
                <a:solidFill>
                  <a:srgbClr val="CE632B"/>
                </a:solidFill>
              </a:rPr>
              <a:t>if(A &amp;&amp; B)</a:t>
            </a:r>
            <a:r>
              <a:rPr kumimoji="1" lang="ja-JP" altLang="en-US" b="0" dirty="0">
                <a:solidFill>
                  <a:srgbClr val="CE632B"/>
                </a:solidFill>
              </a:rPr>
              <a:t>が</a:t>
            </a:r>
            <a:r>
              <a:rPr kumimoji="1" lang="en-US" altLang="ja-JP" b="0" dirty="0">
                <a:solidFill>
                  <a:srgbClr val="CE632B"/>
                </a:solidFill>
              </a:rPr>
              <a:t>true, false</a:t>
            </a:r>
            <a:r>
              <a:rPr kumimoji="1" lang="ja-JP" altLang="en-US" b="0" dirty="0">
                <a:solidFill>
                  <a:srgbClr val="CE632B"/>
                </a:solidFill>
              </a:rPr>
              <a:t>両方の場合、すなわち経路</a:t>
            </a:r>
            <a:r>
              <a:rPr kumimoji="1" lang="en-US" altLang="ja-JP" b="0" dirty="0">
                <a:solidFill>
                  <a:srgbClr val="CE632B"/>
                </a:solidFill>
              </a:rPr>
              <a:t>1, 2</a:t>
            </a:r>
            <a:r>
              <a:rPr kumimoji="1" lang="ja-JP" altLang="en-US" b="0" dirty="0">
                <a:solidFill>
                  <a:srgbClr val="CE632B"/>
                </a:solidFill>
              </a:rPr>
              <a:t>の両方を通った場合に</a:t>
            </a:r>
            <a:r>
              <a:rPr kumimoji="1" lang="en-US" altLang="ja-JP" b="0" dirty="0">
                <a:solidFill>
                  <a:srgbClr val="CE632B"/>
                </a:solidFill>
              </a:rPr>
              <a:t>100%</a:t>
            </a:r>
            <a:r>
              <a:rPr kumimoji="1" lang="ja-JP" altLang="en-US" b="0" dirty="0">
                <a:solidFill>
                  <a:srgbClr val="CE632B"/>
                </a:solidFill>
              </a:rPr>
              <a:t>になります。</a:t>
            </a:r>
          </a:p>
        </p:txBody>
      </p:sp>
      <p:sp>
        <p:nvSpPr>
          <p:cNvPr id="4" name="スライド番号プレースホルダー 3">
            <a:extLst>
              <a:ext uri="{FF2B5EF4-FFF2-40B4-BE49-F238E27FC236}">
                <a16:creationId xmlns:a16="http://schemas.microsoft.com/office/drawing/2014/main" id="{00ABD438-2ADC-5544-202C-F63400A96210}"/>
              </a:ext>
            </a:extLst>
          </p:cNvPr>
          <p:cNvSpPr>
            <a:spLocks noGrp="1"/>
          </p:cNvSpPr>
          <p:nvPr>
            <p:ph type="sldNum" sz="quarter" idx="5"/>
          </p:nvPr>
        </p:nvSpPr>
        <p:spPr/>
        <p:txBody>
          <a:bodyPr/>
          <a:lstStyle/>
          <a:p>
            <a:fld id="{1E13983A-B6AC-4DFE-9198-1FCFEFD98039}" type="slidenum">
              <a:rPr kumimoji="1" lang="ja-JP" altLang="en-US" smtClean="0"/>
              <a:t>10</a:t>
            </a:fld>
            <a:endParaRPr kumimoji="1" lang="ja-JP" altLang="en-US"/>
          </a:p>
        </p:txBody>
      </p:sp>
    </p:spTree>
    <p:extLst>
      <p:ext uri="{BB962C8B-B14F-4D97-AF65-F5344CB8AC3E}">
        <p14:creationId xmlns:p14="http://schemas.microsoft.com/office/powerpoint/2010/main" val="206415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テストコードの分岐構造の数とカバレッジが求まったところで</a:t>
            </a:r>
            <a:r>
              <a:rPr kumimoji="1" lang="en-US" altLang="ja-JP"/>
              <a:t>, </a:t>
            </a:r>
            <a:r>
              <a:rPr kumimoji="1" lang="ja-JP" altLang="en-US"/>
              <a:t>関係性の分析に移ろうと思います</a:t>
            </a:r>
            <a:r>
              <a:rPr kumimoji="1" lang="en-US" altLang="ja-JP"/>
              <a:t>. </a:t>
            </a:r>
          </a:p>
          <a:p>
            <a:endParaRPr kumimoji="1" lang="en-US" altLang="ja-JP"/>
          </a:p>
          <a:p>
            <a:r>
              <a:rPr kumimoji="1" lang="ja-JP" altLang="en-US"/>
              <a:t>左右に</a:t>
            </a:r>
            <a:r>
              <a:rPr kumimoji="1" lang="en-US" altLang="ja-JP"/>
              <a:t>2</a:t>
            </a:r>
            <a:r>
              <a:rPr kumimoji="1" lang="ja-JP" altLang="en-US"/>
              <a:t>種類のグラフがありますが</a:t>
            </a:r>
            <a:r>
              <a:rPr kumimoji="1" lang="en-US" altLang="ja-JP"/>
              <a:t>, </a:t>
            </a:r>
          </a:p>
          <a:p>
            <a:r>
              <a:rPr kumimoji="1" lang="ja-JP" altLang="en-US"/>
              <a:t>左側の</a:t>
            </a:r>
            <a:r>
              <a:rPr kumimoji="1" lang="ja-JP" altLang="en-US" u="sng"/>
              <a:t>青色のグラフ</a:t>
            </a:r>
            <a:r>
              <a:rPr kumimoji="1" lang="ja-JP" altLang="en-US"/>
              <a:t>は</a:t>
            </a:r>
            <a:r>
              <a:rPr kumimoji="1" lang="ja-JP" altLang="en-US" u="sng"/>
              <a:t>命令網羅率</a:t>
            </a:r>
            <a:r>
              <a:rPr kumimoji="1" lang="ja-JP" altLang="en-US"/>
              <a:t>を</a:t>
            </a:r>
            <a:r>
              <a:rPr kumimoji="1" lang="en-US" altLang="ja-JP"/>
              <a:t>, </a:t>
            </a:r>
            <a:r>
              <a:rPr kumimoji="1" lang="ja-JP" altLang="en-US"/>
              <a:t>右側の</a:t>
            </a:r>
            <a:r>
              <a:rPr kumimoji="1" lang="ja-JP" altLang="en-US" u="sng"/>
              <a:t>オレンジ色</a:t>
            </a:r>
            <a:r>
              <a:rPr kumimoji="1" lang="ja-JP" altLang="en-US"/>
              <a:t>のグラフは</a:t>
            </a:r>
            <a:r>
              <a:rPr kumimoji="1" lang="ja-JP" altLang="en-US" u="sng"/>
              <a:t>分岐網羅率</a:t>
            </a:r>
            <a:r>
              <a:rPr kumimoji="1" lang="ja-JP" altLang="en-US"/>
              <a:t>を表しています</a:t>
            </a:r>
            <a:r>
              <a:rPr kumimoji="1" lang="en-US" altLang="ja-JP"/>
              <a:t>. </a:t>
            </a:r>
          </a:p>
          <a:p>
            <a:endParaRPr kumimoji="1" lang="en-US" altLang="ja-JP"/>
          </a:p>
          <a:p>
            <a:r>
              <a:rPr kumimoji="1" lang="ja-JP" altLang="en-US"/>
              <a:t>棒グラフの占める面積が大きいほど該当する組の割合が高く</a:t>
            </a:r>
            <a:r>
              <a:rPr kumimoji="1" lang="en-US" altLang="ja-JP"/>
              <a:t>, </a:t>
            </a:r>
            <a:r>
              <a:rPr kumimoji="1" lang="ja-JP" altLang="en-US"/>
              <a:t>色が濃いほどカバレッジが高いことを意味しています</a:t>
            </a:r>
            <a:r>
              <a:rPr kumimoji="1" lang="en-US" altLang="ja-JP"/>
              <a:t>. </a:t>
            </a:r>
          </a:p>
          <a:p>
            <a:endParaRPr kumimoji="1" lang="en-US" altLang="ja-JP"/>
          </a:p>
          <a:p>
            <a:r>
              <a:rPr kumimoji="1" lang="ja-JP" altLang="en-US"/>
              <a:t>図からは</a:t>
            </a:r>
            <a:r>
              <a:rPr kumimoji="1" lang="en-US" altLang="ja-JP"/>
              <a:t>, </a:t>
            </a:r>
            <a:r>
              <a:rPr kumimoji="1" lang="ja-JP" altLang="en-US"/>
              <a:t>グラフの右に行くほど</a:t>
            </a:r>
            <a:r>
              <a:rPr kumimoji="1" lang="en-US" altLang="ja-JP"/>
              <a:t>, </a:t>
            </a:r>
            <a:r>
              <a:rPr kumimoji="1" lang="ja-JP" altLang="en-US"/>
              <a:t>すなわち</a:t>
            </a:r>
            <a:r>
              <a:rPr kumimoji="1" lang="en-US" altLang="ja-JP"/>
              <a:t>TC</a:t>
            </a:r>
            <a:r>
              <a:rPr kumimoji="1" lang="ja-JP" altLang="en-US"/>
              <a:t>が高くなるほど高カバレッジの割合が減り</a:t>
            </a:r>
            <a:r>
              <a:rPr kumimoji="1" lang="en-US" altLang="ja-JP"/>
              <a:t>, </a:t>
            </a:r>
            <a:r>
              <a:rPr kumimoji="1" lang="ja-JP" altLang="en-US"/>
              <a:t>低カバレッジの割合が増えることが読み取れます</a:t>
            </a:r>
            <a:r>
              <a:rPr kumimoji="1" lang="en-US" altLang="ja-JP"/>
              <a:t>. </a:t>
            </a:r>
          </a:p>
          <a:p>
            <a:r>
              <a:rPr kumimoji="1" lang="ja-JP" altLang="en-US"/>
              <a:t>このことから「</a:t>
            </a:r>
            <a:r>
              <a:rPr kumimoji="1" lang="ja-JP" altLang="en-US" b="1"/>
              <a:t>低品質なテストコードは</a:t>
            </a:r>
            <a:r>
              <a:rPr kumimoji="1" lang="en-US" altLang="ja-JP" b="1"/>
              <a:t>, </a:t>
            </a:r>
            <a:r>
              <a:rPr kumimoji="1" lang="ja-JP" altLang="en-US" b="1"/>
              <a:t>分岐構造が多い</a:t>
            </a:r>
            <a:r>
              <a:rPr kumimoji="1" lang="ja-JP" altLang="en-US" b="0"/>
              <a:t>」ことがわかります</a:t>
            </a:r>
            <a:r>
              <a:rPr kumimoji="1" lang="en-US" altLang="ja-JP" b="0"/>
              <a:t>. </a:t>
            </a:r>
          </a:p>
          <a:p>
            <a:endParaRPr kumimoji="1" lang="en-US" altLang="ja-JP" b="0"/>
          </a:p>
          <a:p>
            <a:r>
              <a:rPr kumimoji="1" lang="en-US" altLang="ja-JP" b="0"/>
              <a:t>100%</a:t>
            </a:r>
            <a:r>
              <a:rPr kumimoji="1" lang="ja-JP" altLang="en-US" b="0"/>
              <a:t>とかの文字が読みづらい、グラフの文字だけ大きくする</a:t>
            </a:r>
            <a:endParaRPr kumimoji="1" lang="en-US" altLang="ja-JP" b="0"/>
          </a:p>
          <a:p>
            <a:r>
              <a:rPr kumimoji="1" lang="ja-JP" altLang="en-US" b="0"/>
              <a:t>色の意味が違うのはなぜ？</a:t>
            </a:r>
            <a:endParaRPr kumimoji="1" lang="en-US" altLang="ja-JP" b="0"/>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11</a:t>
            </a:fld>
            <a:endParaRPr kumimoji="1" lang="ja-JP" altLang="en-US"/>
          </a:p>
        </p:txBody>
      </p:sp>
    </p:spTree>
    <p:extLst>
      <p:ext uri="{BB962C8B-B14F-4D97-AF65-F5344CB8AC3E}">
        <p14:creationId xmlns:p14="http://schemas.microsoft.com/office/powerpoint/2010/main" val="4160399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a:t>ここで</a:t>
            </a:r>
            <a:r>
              <a:rPr kumimoji="1" lang="en-US" altLang="ja-JP"/>
              <a:t>, </a:t>
            </a:r>
            <a:r>
              <a:rPr kumimoji="1" lang="ja-JP" altLang="en-US"/>
              <a:t>グラフの右側</a:t>
            </a:r>
            <a:r>
              <a:rPr kumimoji="1" lang="en-US" altLang="ja-JP"/>
              <a:t>, TC</a:t>
            </a:r>
            <a:r>
              <a:rPr kumimoji="1" lang="ja-JP" altLang="en-US"/>
              <a:t>が高い側を見ていきましょう</a:t>
            </a:r>
            <a:r>
              <a:rPr kumimoji="1" lang="en-US" altLang="ja-JP"/>
              <a:t>. </a:t>
            </a:r>
          </a:p>
          <a:p>
            <a:r>
              <a:rPr kumimoji="1" lang="ja-JP" altLang="en-US"/>
              <a:t>高カバレッジの組の割合が低く</a:t>
            </a:r>
            <a:r>
              <a:rPr kumimoji="1" lang="en-US" altLang="ja-JP"/>
              <a:t>, </a:t>
            </a:r>
            <a:r>
              <a:rPr kumimoji="1" lang="ja-JP" altLang="en-US"/>
              <a:t>低カバレッジの組の割合が高いです</a:t>
            </a:r>
            <a:r>
              <a:rPr kumimoji="1" lang="en-US" altLang="ja-JP"/>
              <a:t>. </a:t>
            </a:r>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12</a:t>
            </a:fld>
            <a:endParaRPr kumimoji="1" lang="ja-JP" altLang="en-US"/>
          </a:p>
        </p:txBody>
      </p:sp>
    </p:spTree>
    <p:extLst>
      <p:ext uri="{BB962C8B-B14F-4D97-AF65-F5344CB8AC3E}">
        <p14:creationId xmlns:p14="http://schemas.microsoft.com/office/powerpoint/2010/main" val="205696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a:t>
            </a:r>
            <a:r>
              <a:rPr kumimoji="1" lang="en-US" altLang="ja-JP" dirty="0"/>
              <a:t>, </a:t>
            </a:r>
            <a:r>
              <a:rPr kumimoji="1" lang="ja-JP" altLang="en-US" dirty="0"/>
              <a:t>グラフの左側</a:t>
            </a:r>
            <a:r>
              <a:rPr kumimoji="1" lang="en-US" altLang="ja-JP" dirty="0"/>
              <a:t>, TC</a:t>
            </a:r>
            <a:r>
              <a:rPr kumimoji="1" lang="ja-JP" altLang="en-US" dirty="0"/>
              <a:t>が低い側を見ていきましょう</a:t>
            </a:r>
            <a:r>
              <a:rPr kumimoji="1" lang="en-US" altLang="ja-JP" dirty="0"/>
              <a:t>. </a:t>
            </a:r>
          </a:p>
          <a:p>
            <a:endParaRPr kumimoji="1" lang="en-US" altLang="ja-JP" dirty="0"/>
          </a:p>
          <a:p>
            <a:r>
              <a:rPr kumimoji="1" lang="ja-JP" altLang="en-US" dirty="0"/>
              <a:t>仮説が正しいならばグラフの左側ほど高カバレッジの組の割合が多くなるはずですが</a:t>
            </a:r>
            <a:r>
              <a:rPr kumimoji="1" lang="en-US" altLang="ja-JP" dirty="0"/>
              <a:t>, </a:t>
            </a:r>
            <a:r>
              <a:rPr kumimoji="1" lang="ja-JP" altLang="en-US" dirty="0"/>
              <a:t>グラフでは高カバレッジの割合が多くありません</a:t>
            </a:r>
            <a:r>
              <a:rPr kumimoji="1" lang="en-US" altLang="ja-JP" dirty="0"/>
              <a:t>. </a:t>
            </a:r>
          </a:p>
          <a:p>
            <a:r>
              <a:rPr kumimoji="1" lang="ja-JP" altLang="en-US" dirty="0"/>
              <a:t>このことから</a:t>
            </a:r>
            <a:r>
              <a:rPr kumimoji="1" lang="en-US" altLang="ja-JP" dirty="0"/>
              <a:t>, </a:t>
            </a:r>
            <a:r>
              <a:rPr kumimoji="1" lang="ja-JP" altLang="en-US" dirty="0"/>
              <a:t>「</a:t>
            </a:r>
            <a:r>
              <a:rPr kumimoji="1" lang="en-US" altLang="ja-JP" b="1" dirty="0"/>
              <a:t>TC</a:t>
            </a:r>
            <a:r>
              <a:rPr kumimoji="1" lang="ja-JP" altLang="en-US" b="1" dirty="0"/>
              <a:t>が小さいほど</a:t>
            </a:r>
            <a:r>
              <a:rPr kumimoji="1" lang="en-US" altLang="ja-JP" b="1" dirty="0"/>
              <a:t>, </a:t>
            </a:r>
            <a:r>
              <a:rPr kumimoji="1" lang="ja-JP" altLang="en-US" b="1" dirty="0"/>
              <a:t>カバレッジが高い</a:t>
            </a:r>
            <a:r>
              <a:rPr kumimoji="1" lang="ja-JP" altLang="en-US" b="0" dirty="0"/>
              <a:t>」とは言えないことがわかります</a:t>
            </a:r>
            <a:r>
              <a:rPr kumimoji="1" lang="en-US" altLang="ja-JP" b="0" dirty="0"/>
              <a:t>. </a:t>
            </a:r>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13</a:t>
            </a:fld>
            <a:endParaRPr kumimoji="1" lang="ja-JP" altLang="en-US"/>
          </a:p>
        </p:txBody>
      </p:sp>
    </p:spTree>
    <p:extLst>
      <p:ext uri="{BB962C8B-B14F-4D97-AF65-F5344CB8AC3E}">
        <p14:creationId xmlns:p14="http://schemas.microsoft.com/office/powerpoint/2010/main" val="4245378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そこで</a:t>
            </a:r>
            <a:r>
              <a:rPr kumimoji="1" lang="en-US" altLang="ja-JP"/>
              <a:t>, </a:t>
            </a:r>
            <a:r>
              <a:rPr kumimoji="1" lang="ja-JP" altLang="en-US"/>
              <a:t>このような結果になった原因を調査するために</a:t>
            </a:r>
            <a:r>
              <a:rPr kumimoji="1" lang="en-US" altLang="ja-JP"/>
              <a:t>, </a:t>
            </a:r>
          </a:p>
          <a:p>
            <a:endParaRPr kumimoji="1" lang="en-US" altLang="ja-JP"/>
          </a:p>
          <a:p>
            <a:pPr algn="l"/>
            <a:r>
              <a:rPr lang="ja-JP" altLang="en-US" b="1"/>
              <a:t>それぞれの組をカバレッジの高低と</a:t>
            </a:r>
            <a:r>
              <a:rPr lang="en-US" altLang="ja-JP" b="1"/>
              <a:t>TC</a:t>
            </a:r>
            <a:r>
              <a:rPr lang="ja-JP" altLang="en-US" b="1"/>
              <a:t>の高低で分類し</a:t>
            </a:r>
            <a:r>
              <a:rPr lang="en-US" altLang="ja-JP" b="1"/>
              <a:t>, </a:t>
            </a:r>
            <a:r>
              <a:rPr lang="ja-JP" altLang="en-US" b="1"/>
              <a:t>各分類のテストコードの特徴を定性的に分析しました</a:t>
            </a:r>
            <a:r>
              <a:rPr lang="en-US" altLang="ja-JP" b="1"/>
              <a:t>. </a:t>
            </a:r>
            <a:br>
              <a:rPr lang="en-US" altLang="ja-JP" b="1"/>
            </a:br>
            <a:endParaRPr lang="en-US" altLang="ja-JP"/>
          </a:p>
          <a:p>
            <a:pPr algn="l"/>
            <a:r>
              <a:rPr lang="ja-JP" altLang="en-US"/>
              <a:t>次のスライドに調査結果を示します</a:t>
            </a:r>
            <a:r>
              <a:rPr lang="en-US" altLang="ja-JP"/>
              <a:t>. </a:t>
            </a:r>
            <a:endParaRPr kumimoji="1" lang="en-US" altLang="ja-JP"/>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14</a:t>
            </a:fld>
            <a:endParaRPr kumimoji="1" lang="ja-JP" altLang="en-US"/>
          </a:p>
        </p:txBody>
      </p:sp>
    </p:spTree>
    <p:extLst>
      <p:ext uri="{BB962C8B-B14F-4D97-AF65-F5344CB8AC3E}">
        <p14:creationId xmlns:p14="http://schemas.microsoft.com/office/powerpoint/2010/main" val="391539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テストコードの分析結果について、高カバレッジ低</a:t>
            </a:r>
            <a:r>
              <a:rPr kumimoji="1" lang="en-US" altLang="ja-JP" dirty="0"/>
              <a:t>TC</a:t>
            </a:r>
            <a:r>
              <a:rPr kumimoji="1" lang="ja-JP" altLang="en-US" dirty="0"/>
              <a:t>から順に説明させていただきます。</a:t>
            </a:r>
            <a:endParaRPr kumimoji="1" lang="en-US" altLang="ja-JP" dirty="0"/>
          </a:p>
          <a:p>
            <a:endParaRPr kumimoji="1" lang="en-US" altLang="ja-JP" dirty="0"/>
          </a:p>
          <a:p>
            <a:r>
              <a:rPr kumimoji="1" lang="ja-JP" altLang="en-US" dirty="0"/>
              <a:t>調査結果ですが</a:t>
            </a:r>
            <a:r>
              <a:rPr kumimoji="1" lang="en-US" altLang="ja-JP" dirty="0"/>
              <a:t>, </a:t>
            </a:r>
          </a:p>
          <a:p>
            <a:pPr marL="177502" indent="-177502">
              <a:buFont typeface="Arial" panose="020B0604020202020204" pitchFamily="34" charset="0"/>
              <a:buChar char="•"/>
            </a:pPr>
            <a:r>
              <a:rPr kumimoji="1" lang="ja-JP" altLang="en-US" dirty="0"/>
              <a:t>高カバレッジ低</a:t>
            </a:r>
            <a:r>
              <a:rPr kumimoji="1" lang="en-US" altLang="ja-JP" dirty="0"/>
              <a:t>TC:</a:t>
            </a:r>
            <a:r>
              <a:rPr kumimoji="1" lang="ja-JP" altLang="en-US" dirty="0"/>
              <a:t>テストコードにシンプルなテストメソッドが多数含まれる</a:t>
            </a:r>
            <a:endParaRPr kumimoji="1" lang="en-US" altLang="ja-JP" dirty="0"/>
          </a:p>
          <a:p>
            <a:pPr marL="177502" indent="-177502">
              <a:buFont typeface="Arial" panose="020B0604020202020204" pitchFamily="34" charset="0"/>
              <a:buChar char="•"/>
            </a:pPr>
            <a:endParaRPr kumimoji="1" lang="en-US" altLang="ja-JP" dirty="0"/>
          </a:p>
          <a:p>
            <a:pPr marL="177502" indent="-177502">
              <a:buFont typeface="Arial" panose="020B0604020202020204" pitchFamily="34" charset="0"/>
              <a:buChar char="•"/>
            </a:pPr>
            <a:r>
              <a:rPr kumimoji="1" lang="ja-JP" altLang="en-US" dirty="0"/>
              <a:t>高カバレッジ高</a:t>
            </a:r>
            <a:r>
              <a:rPr kumimoji="1" lang="en-US" altLang="ja-JP" dirty="0"/>
              <a:t>TC:</a:t>
            </a:r>
            <a:r>
              <a:rPr kumimoji="1" lang="ja-JP" altLang="en-US" dirty="0"/>
              <a:t>テストコード内の</a:t>
            </a:r>
            <a:r>
              <a:rPr kumimoji="1" lang="en-US" altLang="ja-JP" dirty="0"/>
              <a:t>1</a:t>
            </a:r>
            <a:r>
              <a:rPr kumimoji="1" lang="ja-JP" altLang="en-US" dirty="0"/>
              <a:t>つの複雑なテストメソッドで</a:t>
            </a:r>
            <a:r>
              <a:rPr kumimoji="1" lang="en-US" altLang="ja-JP" dirty="0"/>
              <a:t>, </a:t>
            </a:r>
            <a:r>
              <a:rPr kumimoji="1" lang="ja-JP" altLang="en-US" dirty="0"/>
              <a:t>複数パターンを過不足なく検証している</a:t>
            </a:r>
            <a:endParaRPr kumimoji="1" lang="en-US" altLang="ja-JP" dirty="0"/>
          </a:p>
          <a:p>
            <a:pPr marL="177502" indent="-177502">
              <a:buFont typeface="Arial" panose="020B0604020202020204" pitchFamily="34" charset="0"/>
              <a:buChar char="•"/>
            </a:pPr>
            <a:endParaRPr kumimoji="1" lang="en-US" altLang="ja-JP" dirty="0"/>
          </a:p>
          <a:p>
            <a:pPr marL="177502" indent="-177502">
              <a:buFont typeface="Arial" panose="020B0604020202020204" pitchFamily="34" charset="0"/>
              <a:buChar char="•"/>
            </a:pPr>
            <a:r>
              <a:rPr kumimoji="1" lang="ja-JP" altLang="en-US" dirty="0"/>
              <a:t>低カバレッジ低</a:t>
            </a:r>
            <a:r>
              <a:rPr kumimoji="1" lang="en-US" altLang="ja-JP" dirty="0"/>
              <a:t>TC:</a:t>
            </a:r>
            <a:r>
              <a:rPr kumimoji="1" lang="ja-JP" altLang="en-US" dirty="0"/>
              <a:t>テストコード内のテストメソッド数や記述が不足</a:t>
            </a:r>
            <a:endParaRPr kumimoji="1" lang="en-US" altLang="ja-JP" dirty="0"/>
          </a:p>
          <a:p>
            <a:pPr marL="177502" indent="-177502">
              <a:buFont typeface="Arial" panose="020B0604020202020204" pitchFamily="34" charset="0"/>
              <a:buChar char="•"/>
            </a:pPr>
            <a:endParaRPr kumimoji="1" lang="en-US" altLang="ja-JP" dirty="0"/>
          </a:p>
          <a:p>
            <a:pPr marL="177502" indent="-177502" defTabSz="946678">
              <a:buFont typeface="Arial" panose="020B0604020202020204" pitchFamily="34" charset="0"/>
              <a:buChar char="•"/>
              <a:defRPr/>
            </a:pPr>
            <a:r>
              <a:rPr kumimoji="1" lang="ja-JP" altLang="en-US" dirty="0"/>
              <a:t>低カバレッジ高</a:t>
            </a:r>
            <a:r>
              <a:rPr kumimoji="1" lang="en-US" altLang="ja-JP" dirty="0"/>
              <a:t>TC:</a:t>
            </a:r>
            <a:r>
              <a:rPr kumimoji="1" lang="ja-JP" altLang="en-US" dirty="0"/>
              <a:t>テストコード内に無意味に複雑なテストメソッドが多い</a:t>
            </a:r>
            <a:endParaRPr kumimoji="1" lang="en-US" altLang="ja-JP" dirty="0"/>
          </a:p>
          <a:p>
            <a:r>
              <a:rPr kumimoji="1" lang="ja-JP" altLang="en-US" dirty="0"/>
              <a:t>ことが分かりました。</a:t>
            </a:r>
            <a:endParaRPr kumimoji="1" lang="en-US" altLang="ja-JP" dirty="0"/>
          </a:p>
          <a:p>
            <a:endParaRPr kumimoji="1" lang="en-US" altLang="ja-JP" dirty="0"/>
          </a:p>
          <a:p>
            <a:r>
              <a:rPr kumimoji="1" lang="ja-JP" altLang="en-US" dirty="0"/>
              <a:t>時間の都合上</a:t>
            </a:r>
            <a:r>
              <a:rPr kumimoji="1" lang="en-US" altLang="ja-JP" dirty="0"/>
              <a:t>, </a:t>
            </a:r>
            <a:r>
              <a:rPr kumimoji="1" lang="ja-JP" altLang="en-US" dirty="0"/>
              <a:t>具体的なソースコードの例は高カバレッジ低</a:t>
            </a:r>
            <a:r>
              <a:rPr kumimoji="1" lang="en-US" altLang="ja-JP" dirty="0"/>
              <a:t>TC, </a:t>
            </a:r>
            <a:r>
              <a:rPr kumimoji="1" lang="ja-JP" altLang="en-US" dirty="0"/>
              <a:t>低カバレッジ低</a:t>
            </a:r>
            <a:r>
              <a:rPr kumimoji="1" lang="en-US" altLang="ja-JP" dirty="0"/>
              <a:t>CC</a:t>
            </a:r>
            <a:r>
              <a:rPr kumimoji="1" lang="ja-JP" altLang="en-US" dirty="0"/>
              <a:t>の場合のみ説明させていただきます。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15</a:t>
            </a:fld>
            <a:endParaRPr kumimoji="1" lang="ja-JP" altLang="en-US"/>
          </a:p>
        </p:txBody>
      </p:sp>
    </p:spTree>
    <p:extLst>
      <p:ext uri="{BB962C8B-B14F-4D97-AF65-F5344CB8AC3E}">
        <p14:creationId xmlns:p14="http://schemas.microsoft.com/office/powerpoint/2010/main" val="4196711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 \Users\a-yamank\</a:t>
            </a:r>
            <a:r>
              <a:rPr kumimoji="1" lang="en-US" altLang="ja-JP" dirty="0" err="1"/>
              <a:t>github-proj</a:t>
            </a:r>
            <a:r>
              <a:rPr kumimoji="1" lang="en-US" altLang="ja-JP" dirty="0"/>
              <a:t>\bin\TCEqual1 C0_H&amp;C1_H\</a:t>
            </a:r>
            <a:r>
              <a:rPr kumimoji="1" lang="en-US" altLang="ja-JP" dirty="0" err="1"/>
              <a:t>FailoverNodeTest</a:t>
            </a:r>
            <a:r>
              <a:rPr kumimoji="1" lang="en-US" altLang="ja-JP" dirty="0"/>
              <a:t>. java</a:t>
            </a:r>
          </a:p>
          <a:p>
            <a:endParaRPr kumimoji="1" lang="en-US" altLang="ja-JP" dirty="0"/>
          </a:p>
          <a:p>
            <a:r>
              <a:rPr kumimoji="1" lang="ja-JP" altLang="en-US" dirty="0"/>
              <a:t>こちらが高カバレッジ低</a:t>
            </a:r>
            <a:r>
              <a:rPr kumimoji="1" lang="en-US" altLang="ja-JP" dirty="0"/>
              <a:t>TC</a:t>
            </a:r>
            <a:r>
              <a:rPr kumimoji="1" lang="ja-JP" altLang="en-US" dirty="0"/>
              <a:t>のテストコードの例です。</a:t>
            </a:r>
            <a:endParaRPr kumimoji="1" lang="en-US" altLang="ja-JP" dirty="0"/>
          </a:p>
          <a:p>
            <a:r>
              <a:rPr kumimoji="1" lang="en-US" altLang="ja-JP" dirty="0"/>
              <a:t>2</a:t>
            </a:r>
            <a:r>
              <a:rPr kumimoji="1" lang="ja-JP" altLang="en-US" dirty="0"/>
              <a:t>つテストメソッドがありますが、いずれも</a:t>
            </a:r>
            <a:r>
              <a:rPr kumimoji="1" lang="en-US" altLang="ja-JP" dirty="0"/>
              <a:t>1</a:t>
            </a:r>
            <a:r>
              <a:rPr kumimoji="1" lang="ja-JP" altLang="en-US" dirty="0"/>
              <a:t>テストメソッドにつき</a:t>
            </a:r>
            <a:r>
              <a:rPr kumimoji="1" lang="en-US" altLang="ja-JP" dirty="0"/>
              <a:t>1</a:t>
            </a:r>
            <a:r>
              <a:rPr kumimoji="1" lang="ja-JP" altLang="en-US" dirty="0"/>
              <a:t>つだけの具体的な動作を検証していることがわかります。</a:t>
            </a:r>
            <a:endParaRPr kumimoji="1" lang="en-US" altLang="ja-JP" dirty="0"/>
          </a:p>
          <a:p>
            <a:endParaRPr kumimoji="1" lang="en-US" altLang="ja-JP" dirty="0"/>
          </a:p>
          <a:p>
            <a:pPr defTabSz="946678">
              <a:defRPr/>
            </a:pPr>
            <a:r>
              <a:rPr lang="ja-JP" altLang="en-US" dirty="0">
                <a:latin typeface="Consolas" panose="020B0609020204030204" pitchFamily="49" charset="0"/>
              </a:rPr>
              <a:t>具体的には、</a:t>
            </a:r>
            <a:r>
              <a:rPr lang="en-US" altLang="ja-JP" dirty="0" err="1">
                <a:latin typeface="Consolas" panose="020B0609020204030204" pitchFamily="49" charset="0"/>
              </a:rPr>
              <a:t>assertGetItemsNode</a:t>
            </a:r>
            <a:r>
              <a:rPr lang="en-US" altLang="ja-JP" dirty="0">
                <a:latin typeface="Consolas" panose="020B0609020204030204" pitchFamily="49" charset="0"/>
              </a:rPr>
              <a:t>() </a:t>
            </a:r>
            <a:r>
              <a:rPr lang="ja-JP" altLang="en-US" dirty="0">
                <a:latin typeface="Consolas" panose="020B0609020204030204" pitchFamily="49" charset="0"/>
              </a:rPr>
              <a:t>では</a:t>
            </a:r>
            <a:r>
              <a:rPr lang="en-US" altLang="ja-JP" dirty="0" err="1"/>
              <a:t>getItemsNode</a:t>
            </a:r>
            <a:r>
              <a:rPr lang="en-US" altLang="ja-JP" dirty="0"/>
              <a:t>()</a:t>
            </a:r>
            <a:r>
              <a:rPr lang="ja-JP" altLang="en-US" dirty="0"/>
              <a:t>が正しいパスを生成することのみ確認し、</a:t>
            </a:r>
            <a:endParaRPr kumimoji="1" lang="en-US" altLang="ja-JP" dirty="0"/>
          </a:p>
          <a:p>
            <a:pPr defTabSz="946678">
              <a:defRPr/>
            </a:pPr>
            <a:r>
              <a:rPr lang="en-US" altLang="ja-JP" dirty="0" err="1">
                <a:latin typeface="Consolas" panose="020B0609020204030204" pitchFamily="49" charset="0"/>
              </a:rPr>
              <a:t>assertGetExecutionFailoverNode</a:t>
            </a:r>
            <a:r>
              <a:rPr lang="en-US" altLang="ja-JP" dirty="0">
                <a:latin typeface="Consolas" panose="020B0609020204030204" pitchFamily="49" charset="0"/>
              </a:rPr>
              <a:t>()</a:t>
            </a:r>
            <a:r>
              <a:rPr lang="ja-JP" altLang="en-US" dirty="0">
                <a:latin typeface="Consolas" panose="020B0609020204030204" pitchFamily="49" charset="0"/>
              </a:rPr>
              <a:t>では</a:t>
            </a:r>
            <a:r>
              <a:rPr lang="en-US" altLang="ja-JP" dirty="0" err="1"/>
              <a:t>getExecutionFailoverNode</a:t>
            </a:r>
            <a:r>
              <a:rPr lang="en-US" altLang="ja-JP" dirty="0"/>
              <a:t>()</a:t>
            </a:r>
            <a:r>
              <a:rPr lang="ja-JP" altLang="en-US" dirty="0"/>
              <a:t>が正しいパスを生成することのみ確認しています。</a:t>
            </a:r>
            <a:endParaRPr lang="en-US" altLang="ja-JP" dirty="0">
              <a:latin typeface="Consolas" panose="020B0609020204030204" pitchFamily="49" charset="0"/>
            </a:endParaRPr>
          </a:p>
          <a:p>
            <a:endParaRPr kumimoji="1" lang="en-US" altLang="ja-JP" dirty="0"/>
          </a:p>
          <a:p>
            <a:r>
              <a:rPr kumimoji="1" lang="ja-JP" altLang="en-US" dirty="0"/>
              <a:t>このように、高カバレッジ低</a:t>
            </a:r>
            <a:r>
              <a:rPr kumimoji="1" lang="en-US" altLang="ja-JP" dirty="0"/>
              <a:t>TC</a:t>
            </a:r>
            <a:r>
              <a:rPr kumimoji="1" lang="ja-JP" altLang="en-US" dirty="0"/>
              <a:t>のテストコードは、無駄のないシンプルなテストメソッド</a:t>
            </a:r>
            <a:r>
              <a:rPr kumimoji="1" lang="ja-JP" altLang="en-US"/>
              <a:t>が多数含まれる場合が多いです。</a:t>
            </a:r>
            <a:endParaRPr kumimoji="1" lang="en-US" altLang="ja-JP" dirty="0"/>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16</a:t>
            </a:fld>
            <a:endParaRPr kumimoji="1" lang="ja-JP" altLang="en-US"/>
          </a:p>
        </p:txBody>
      </p:sp>
    </p:spTree>
    <p:extLst>
      <p:ext uri="{BB962C8B-B14F-4D97-AF65-F5344CB8AC3E}">
        <p14:creationId xmlns:p14="http://schemas.microsoft.com/office/powerpoint/2010/main" val="1247440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  \Users\a-yamank\</a:t>
            </a:r>
            <a:r>
              <a:rPr kumimoji="1" lang="en-US" altLang="ja-JP" dirty="0" err="1"/>
              <a:t>github-proj</a:t>
            </a:r>
            <a:r>
              <a:rPr kumimoji="1" lang="en-US" altLang="ja-JP" dirty="0"/>
              <a:t>\bin\TCEqual1 C0_L&amp;C1_L\</a:t>
            </a:r>
            <a:r>
              <a:rPr kumimoji="1" lang="en-US" altLang="ja-JP" dirty="0" err="1"/>
              <a:t>ChooseSqlNodeTest</a:t>
            </a:r>
            <a:r>
              <a:rPr kumimoji="1" lang="en-US" altLang="ja-JP" dirty="0"/>
              <a:t>. java</a:t>
            </a:r>
          </a:p>
          <a:p>
            <a:endParaRPr kumimoji="1" lang="en-US" altLang="ja-JP" dirty="0"/>
          </a:p>
          <a:p>
            <a:r>
              <a:rPr kumimoji="1" lang="ja-JP" altLang="en-US" dirty="0"/>
              <a:t>こちらが低カバレッジ低</a:t>
            </a:r>
            <a:r>
              <a:rPr kumimoji="1" lang="en-US" altLang="ja-JP" dirty="0"/>
              <a:t>TC</a:t>
            </a:r>
            <a:r>
              <a:rPr kumimoji="1" lang="ja-JP" altLang="en-US" dirty="0"/>
              <a:t>のテストコードの例です。</a:t>
            </a:r>
            <a:endParaRPr kumimoji="1" lang="en-US" altLang="ja-JP" dirty="0"/>
          </a:p>
          <a:p>
            <a:endParaRPr kumimoji="1" lang="en-US" altLang="ja-JP" dirty="0"/>
          </a:p>
          <a:p>
            <a:r>
              <a:rPr lang="en-US" altLang="ja-JP" dirty="0" err="1">
                <a:latin typeface="Consolas" panose="020B0609020204030204" pitchFamily="49" charset="0"/>
              </a:rPr>
              <a:t>shouldAppendOtherwise</a:t>
            </a:r>
            <a:r>
              <a:rPr lang="en-US" altLang="ja-JP" dirty="0">
                <a:latin typeface="Consolas" panose="020B0609020204030204" pitchFamily="49" charset="0"/>
              </a:rPr>
              <a:t>()</a:t>
            </a:r>
            <a:r>
              <a:rPr lang="ja-JP" altLang="en-US" dirty="0">
                <a:latin typeface="Consolas" panose="020B0609020204030204" pitchFamily="49" charset="0"/>
              </a:rPr>
              <a:t>では、</a:t>
            </a:r>
            <a:r>
              <a:rPr lang="en-US" altLang="ja-JP" dirty="0" err="1"/>
              <a:t>context.getBindings</a:t>
            </a:r>
            <a:r>
              <a:rPr lang="en-US" altLang="ja-JP" dirty="0"/>
              <a:t>()</a:t>
            </a:r>
            <a:r>
              <a:rPr lang="ja-JP" altLang="en-US" dirty="0"/>
              <a:t>が空の場合のみテストし、処理に踏み込んだ動作の妥当性の詳細を確認していないことが分かります。</a:t>
            </a:r>
          </a:p>
          <a:p>
            <a:endParaRPr kumimoji="1" lang="en-US" altLang="ja-JP" dirty="0"/>
          </a:p>
          <a:p>
            <a:r>
              <a:rPr kumimoji="1" lang="ja-JP" altLang="en-US" dirty="0"/>
              <a:t>このように、低カバレッジ低</a:t>
            </a:r>
            <a:r>
              <a:rPr kumimoji="1" lang="en-US" altLang="ja-JP" dirty="0"/>
              <a:t>TC</a:t>
            </a:r>
            <a:r>
              <a:rPr kumimoji="1" lang="ja-JP" altLang="en-US" dirty="0"/>
              <a:t>のテストコードは、テストメソッド数や記述が不足していることが多いです。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17</a:t>
            </a:fld>
            <a:endParaRPr kumimoji="1" lang="ja-JP" altLang="en-US"/>
          </a:p>
        </p:txBody>
      </p:sp>
    </p:spTree>
    <p:extLst>
      <p:ext uri="{BB962C8B-B14F-4D97-AF65-F5344CB8AC3E}">
        <p14:creationId xmlns:p14="http://schemas.microsoft.com/office/powerpoint/2010/main" val="67133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07CAD-4D32-6E28-8FFD-B94FA26B60B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B4862CE-6C3B-B685-DF98-3AC89554D0A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47285DC-DCBE-2282-F356-540C5BB76B74}"/>
              </a:ext>
            </a:extLst>
          </p:cNvPr>
          <p:cNvSpPr>
            <a:spLocks noGrp="1"/>
          </p:cNvSpPr>
          <p:nvPr>
            <p:ph type="body" idx="1"/>
          </p:nvPr>
        </p:nvSpPr>
        <p:spPr/>
        <p:txBody>
          <a:bodyPr/>
          <a:lstStyle/>
          <a:p>
            <a:pPr defTabSz="946678">
              <a:defRPr/>
            </a:pPr>
            <a:r>
              <a:rPr lang="ja-JP" altLang="en-US" b="0"/>
              <a:t>この研究では</a:t>
            </a:r>
            <a:r>
              <a:rPr lang="en-US" altLang="ja-JP" b="0"/>
              <a:t>, </a:t>
            </a:r>
            <a:r>
              <a:rPr lang="ja-JP" altLang="en-US" b="0"/>
              <a:t>テストコードにまつわる「</a:t>
            </a:r>
            <a:r>
              <a:rPr kumimoji="1" lang="ja-JP" altLang="en-US" b="1"/>
              <a:t>高品質なテストコードは</a:t>
            </a:r>
            <a:r>
              <a:rPr kumimoji="1" lang="en-US" altLang="ja-JP" b="1"/>
              <a:t>, </a:t>
            </a:r>
            <a:r>
              <a:rPr kumimoji="1" lang="ja-JP" altLang="en-US" b="1"/>
              <a:t>分岐構造が少ない</a:t>
            </a:r>
            <a:r>
              <a:rPr lang="ja-JP" altLang="en-US" b="0"/>
              <a:t>」という通説を検証しました</a:t>
            </a:r>
            <a:r>
              <a:rPr lang="en-US" altLang="ja-JP" b="0"/>
              <a:t>. </a:t>
            </a:r>
          </a:p>
          <a:p>
            <a:pPr defTabSz="946678">
              <a:defRPr/>
            </a:pPr>
            <a:endParaRPr lang="en-US" altLang="ja-JP" b="0"/>
          </a:p>
          <a:p>
            <a:pPr defTabSz="946678">
              <a:defRPr/>
            </a:pPr>
            <a:r>
              <a:rPr lang="ja-JP" altLang="en-US" b="0"/>
              <a:t>その結果</a:t>
            </a:r>
            <a:r>
              <a:rPr lang="en-US" altLang="ja-JP" b="0"/>
              <a:t>, </a:t>
            </a:r>
            <a:r>
              <a:rPr lang="ja-JP" altLang="en-US" b="0"/>
              <a:t>「</a:t>
            </a:r>
            <a:r>
              <a:rPr kumimoji="1" lang="ja-JP" altLang="en-US" b="1"/>
              <a:t>高品質なテストコードは</a:t>
            </a:r>
            <a:r>
              <a:rPr kumimoji="1" lang="en-US" altLang="ja-JP" b="1"/>
              <a:t>, </a:t>
            </a:r>
            <a:r>
              <a:rPr kumimoji="1" lang="ja-JP" altLang="en-US" b="1"/>
              <a:t>分岐構造が少ない</a:t>
            </a:r>
            <a:r>
              <a:rPr lang="ja-JP" altLang="en-US" b="0"/>
              <a:t>」は必ずしも成立しないものの</a:t>
            </a:r>
            <a:r>
              <a:rPr lang="en-US" altLang="ja-JP" b="0"/>
              <a:t>, </a:t>
            </a:r>
          </a:p>
          <a:p>
            <a:pPr defTabSz="946678">
              <a:defRPr/>
            </a:pPr>
            <a:r>
              <a:rPr lang="ja-JP" altLang="en-US" b="0"/>
              <a:t>「</a:t>
            </a:r>
            <a:r>
              <a:rPr kumimoji="1" lang="ja-JP" altLang="en-US" b="1"/>
              <a:t>低品質なテストコードは</a:t>
            </a:r>
            <a:r>
              <a:rPr kumimoji="1" lang="en-US" altLang="ja-JP" b="1"/>
              <a:t>, </a:t>
            </a:r>
            <a:r>
              <a:rPr kumimoji="1" lang="ja-JP" altLang="en-US" b="1"/>
              <a:t>分岐構造が多い</a:t>
            </a:r>
            <a:r>
              <a:rPr lang="ja-JP" altLang="en-US" b="0"/>
              <a:t>」が成立することがわかりました</a:t>
            </a:r>
            <a:r>
              <a:rPr lang="en-US" altLang="ja-JP" b="0"/>
              <a:t>. </a:t>
            </a:r>
          </a:p>
        </p:txBody>
      </p:sp>
      <p:sp>
        <p:nvSpPr>
          <p:cNvPr id="4" name="スライド番号プレースホルダー 3">
            <a:extLst>
              <a:ext uri="{FF2B5EF4-FFF2-40B4-BE49-F238E27FC236}">
                <a16:creationId xmlns:a16="http://schemas.microsoft.com/office/drawing/2014/main" id="{9F83B488-4F43-87D2-81BE-E4A2EC612EF9}"/>
              </a:ext>
            </a:extLst>
          </p:cNvPr>
          <p:cNvSpPr>
            <a:spLocks noGrp="1"/>
          </p:cNvSpPr>
          <p:nvPr>
            <p:ph type="sldNum" sz="quarter" idx="5"/>
          </p:nvPr>
        </p:nvSpPr>
        <p:spPr/>
        <p:txBody>
          <a:bodyPr/>
          <a:lstStyle/>
          <a:p>
            <a:fld id="{1E13983A-B6AC-4DFE-9198-1FCFEFD98039}" type="slidenum">
              <a:rPr kumimoji="1" lang="ja-JP" altLang="en-US" smtClean="0"/>
              <a:t>18</a:t>
            </a:fld>
            <a:endParaRPr kumimoji="1" lang="ja-JP" altLang="en-US"/>
          </a:p>
        </p:txBody>
      </p:sp>
    </p:spTree>
    <p:extLst>
      <p:ext uri="{BB962C8B-B14F-4D97-AF65-F5344CB8AC3E}">
        <p14:creationId xmlns:p14="http://schemas.microsoft.com/office/powerpoint/2010/main" val="413585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a:t>
            </a:r>
            <a:r>
              <a:rPr kumimoji="1" lang="en-US" altLang="ja-JP" dirty="0"/>
              <a:t>, </a:t>
            </a:r>
            <a:r>
              <a:rPr kumimoji="1" lang="ja-JP" altLang="en-US" dirty="0"/>
              <a:t>研究の背景として</a:t>
            </a:r>
            <a:r>
              <a:rPr kumimoji="1" lang="en-US" altLang="ja-JP" dirty="0"/>
              <a:t>, </a:t>
            </a:r>
            <a:r>
              <a:rPr kumimoji="1" lang="ja-JP" altLang="en-US" dirty="0"/>
              <a:t>テストコードとカバレッジについて説明させていただきます</a:t>
            </a:r>
            <a:r>
              <a:rPr kumimoji="1" lang="en-US" altLang="ja-JP" dirty="0"/>
              <a:t>. </a:t>
            </a:r>
            <a:br>
              <a:rPr kumimoji="1" lang="en-US" altLang="ja-JP" dirty="0"/>
            </a:br>
            <a:br>
              <a:rPr kumimoji="1" lang="en-US" altLang="ja-JP" dirty="0"/>
            </a:br>
            <a:r>
              <a:rPr kumimoji="1" lang="ja-JP" altLang="en-US" dirty="0"/>
              <a:t>テストコードは</a:t>
            </a:r>
            <a:r>
              <a:rPr kumimoji="1" lang="en-US" altLang="ja-JP" dirty="0"/>
              <a:t>, </a:t>
            </a:r>
            <a:r>
              <a:rPr kumimoji="1" lang="ja-JP" altLang="en-US" dirty="0"/>
              <a:t>「プロダクトコードが期待通りに動作するかを自動的に検証する為のコード」です</a:t>
            </a:r>
            <a:r>
              <a:rPr kumimoji="1" lang="en-US" altLang="ja-JP" dirty="0"/>
              <a:t>. </a:t>
            </a:r>
          </a:p>
          <a:p>
            <a:r>
              <a:rPr kumimoji="1" lang="ja-JP" altLang="en-US" b="1" dirty="0"/>
              <a:t>テストコードの良し悪しがソフトウェアの信頼性・保守性に大きく影響します</a:t>
            </a:r>
            <a:r>
              <a:rPr kumimoji="1" lang="en-US" altLang="ja-JP" b="1" dirty="0"/>
              <a:t>. </a:t>
            </a:r>
          </a:p>
          <a:p>
            <a:endParaRPr kumimoji="1" lang="en-US" altLang="ja-JP" b="1" dirty="0"/>
          </a:p>
          <a:p>
            <a:r>
              <a:rPr kumimoji="1" lang="ja-JP" altLang="en-US" b="0" dirty="0"/>
              <a:t>次に</a:t>
            </a:r>
            <a:r>
              <a:rPr kumimoji="1" lang="en-US" altLang="ja-JP" b="0" dirty="0"/>
              <a:t>, </a:t>
            </a:r>
            <a:r>
              <a:rPr kumimoji="1" lang="ja-JP" altLang="en-US" b="0" dirty="0"/>
              <a:t>カバレッジは</a:t>
            </a:r>
            <a:r>
              <a:rPr kumimoji="1" lang="en-US" altLang="ja-JP" b="0" dirty="0"/>
              <a:t>, </a:t>
            </a:r>
            <a:r>
              <a:rPr kumimoji="1" lang="ja-JP" altLang="en-US" b="0" dirty="0"/>
              <a:t>「プロダクトコード全体のうち</a:t>
            </a:r>
            <a:r>
              <a:rPr kumimoji="1" lang="en-US" altLang="ja-JP" b="0" dirty="0"/>
              <a:t>, </a:t>
            </a:r>
            <a:r>
              <a:rPr kumimoji="1" lang="ja-JP" altLang="en-US" b="0" dirty="0"/>
              <a:t>どれだけの部分がテストにより実行されたかを示す指標」です</a:t>
            </a:r>
            <a:r>
              <a:rPr kumimoji="1" lang="en-US" altLang="ja-JP" b="0" dirty="0"/>
              <a:t>. </a:t>
            </a:r>
          </a:p>
          <a:p>
            <a:endParaRPr kumimoji="1" lang="en-US" altLang="ja-JP" b="0" dirty="0"/>
          </a:p>
          <a:p>
            <a:endParaRPr kumimoji="1" lang="en-US" altLang="ja-JP" b="0" dirty="0"/>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1</a:t>
            </a:fld>
            <a:endParaRPr kumimoji="1" lang="ja-JP" altLang="en-US"/>
          </a:p>
        </p:txBody>
      </p:sp>
    </p:spTree>
    <p:extLst>
      <p:ext uri="{BB962C8B-B14F-4D97-AF65-F5344CB8AC3E}">
        <p14:creationId xmlns:p14="http://schemas.microsoft.com/office/powerpoint/2010/main" val="2296398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a:t>今後の課題として</a:t>
            </a:r>
            <a:r>
              <a:rPr kumimoji="1" lang="en-US" altLang="ja-JP" b="0"/>
              <a:t>, 3</a:t>
            </a:r>
            <a:r>
              <a:rPr kumimoji="1" lang="ja-JP" altLang="en-US" b="0"/>
              <a:t>つ挙げられます</a:t>
            </a:r>
            <a:r>
              <a:rPr kumimoji="1" lang="en-US" altLang="ja-JP" b="0"/>
              <a:t>. </a:t>
            </a:r>
          </a:p>
          <a:p>
            <a:endParaRPr kumimoji="1" lang="en-US" altLang="ja-JP" b="0"/>
          </a:p>
          <a:p>
            <a:r>
              <a:rPr kumimoji="1" lang="en-US" altLang="ja-JP" b="0"/>
              <a:t>1</a:t>
            </a:r>
            <a:r>
              <a:rPr kumimoji="1" lang="ja-JP" altLang="en-US" b="0"/>
              <a:t>つ目は</a:t>
            </a:r>
            <a:r>
              <a:rPr kumimoji="1" lang="en-US" altLang="ja-JP" b="0"/>
              <a:t>, </a:t>
            </a:r>
            <a:r>
              <a:rPr kumimoji="1" lang="ja-JP" altLang="en-US" b="0"/>
              <a:t>「</a:t>
            </a:r>
            <a:r>
              <a:rPr kumimoji="1" lang="ja-JP" altLang="en-US" b="1" u="none"/>
              <a:t>プロジェクトの調査対象を拡大</a:t>
            </a:r>
            <a:r>
              <a:rPr kumimoji="1" lang="ja-JP" altLang="en-US" b="0"/>
              <a:t>」することです</a:t>
            </a:r>
            <a:r>
              <a:rPr kumimoji="1" lang="en-US" altLang="ja-JP" b="0"/>
              <a:t>. </a:t>
            </a:r>
          </a:p>
          <a:p>
            <a:r>
              <a:rPr kumimoji="1" lang="ja-JP" altLang="en-US" b="0"/>
              <a:t>本研究では調査対象が</a:t>
            </a:r>
            <a:r>
              <a:rPr kumimoji="1" lang="en-US" altLang="ja-JP" b="0"/>
              <a:t>1,836</a:t>
            </a:r>
            <a:r>
              <a:rPr kumimoji="1" lang="ja-JP" altLang="en-US" b="0"/>
              <a:t>組と少なかったため</a:t>
            </a:r>
            <a:r>
              <a:rPr kumimoji="1" lang="en-US" altLang="ja-JP" b="0"/>
              <a:t>, </a:t>
            </a:r>
            <a:r>
              <a:rPr kumimoji="1" lang="ja-JP" altLang="en-US" b="0"/>
              <a:t>サンプル数の拡大が望まれます</a:t>
            </a:r>
            <a:r>
              <a:rPr kumimoji="1" lang="en-US" altLang="ja-JP" b="0"/>
              <a:t>. </a:t>
            </a:r>
          </a:p>
          <a:p>
            <a:endParaRPr kumimoji="1" lang="en-US" altLang="ja-JP" b="0"/>
          </a:p>
          <a:p>
            <a:pPr defTabSz="946678">
              <a:defRPr/>
            </a:pPr>
            <a:r>
              <a:rPr kumimoji="1" lang="en-US" altLang="ja-JP" b="0"/>
              <a:t>2</a:t>
            </a:r>
            <a:r>
              <a:rPr kumimoji="1" lang="ja-JP" altLang="en-US" b="0"/>
              <a:t>つ目は</a:t>
            </a:r>
            <a:r>
              <a:rPr kumimoji="1" lang="en-US" altLang="ja-JP" b="0"/>
              <a:t>, </a:t>
            </a:r>
            <a:r>
              <a:rPr kumimoji="1" lang="ja-JP" altLang="en-US" b="0"/>
              <a:t>「</a:t>
            </a:r>
            <a:r>
              <a:rPr lang="ja-JP" altLang="en-US" b="1"/>
              <a:t>テストコードの特徴を定量的に分析</a:t>
            </a:r>
            <a:r>
              <a:rPr kumimoji="1" lang="ja-JP" altLang="en-US" b="0"/>
              <a:t>」することです</a:t>
            </a:r>
            <a:r>
              <a:rPr kumimoji="1" lang="en-US" altLang="ja-JP" b="0"/>
              <a:t>. </a:t>
            </a:r>
          </a:p>
          <a:p>
            <a:pPr defTabSz="946678">
              <a:defRPr/>
            </a:pPr>
            <a:r>
              <a:rPr kumimoji="1" lang="ja-JP" altLang="en-US" b="0"/>
              <a:t>本研究では目視による定性的な分析を行いましたが</a:t>
            </a:r>
            <a:r>
              <a:rPr kumimoji="1" lang="en-US" altLang="ja-JP" b="0"/>
              <a:t>, </a:t>
            </a:r>
            <a:r>
              <a:rPr kumimoji="1" lang="ja-JP" altLang="en-US" b="0"/>
              <a:t>定量的な分析を行うことで新たな視点からの分析が可能となります</a:t>
            </a:r>
            <a:r>
              <a:rPr kumimoji="1" lang="en-US" altLang="ja-JP" b="0"/>
              <a:t>. </a:t>
            </a:r>
          </a:p>
          <a:p>
            <a:pPr defTabSz="946678">
              <a:defRPr/>
            </a:pPr>
            <a:endParaRPr kumimoji="1" lang="en-US" altLang="ja-JP" b="0"/>
          </a:p>
          <a:p>
            <a:pPr defTabSz="946678">
              <a:defRPr/>
            </a:pPr>
            <a:r>
              <a:rPr kumimoji="1" lang="en-US" altLang="ja-JP" b="0"/>
              <a:t>3</a:t>
            </a:r>
            <a:r>
              <a:rPr kumimoji="1" lang="ja-JP" altLang="en-US" b="0"/>
              <a:t>つ目は</a:t>
            </a:r>
            <a:r>
              <a:rPr kumimoji="1" lang="en-US" altLang="ja-JP" b="0"/>
              <a:t>, </a:t>
            </a:r>
            <a:r>
              <a:rPr kumimoji="1" lang="ja-JP" altLang="en-US" b="0"/>
              <a:t>「</a:t>
            </a:r>
            <a:r>
              <a:rPr lang="ja-JP" altLang="en-US" b="1"/>
              <a:t>テストコードの品質を</a:t>
            </a:r>
            <a:r>
              <a:rPr lang="en-US" altLang="ja-JP" b="1"/>
              <a:t>, </a:t>
            </a:r>
            <a:r>
              <a:rPr lang="ja-JP" altLang="en-US" b="1"/>
              <a:t>分岐構造の数以外の指標でも計測</a:t>
            </a:r>
            <a:r>
              <a:rPr kumimoji="1" lang="ja-JP" altLang="en-US" b="0"/>
              <a:t>」</a:t>
            </a:r>
            <a:r>
              <a:rPr lang="ja-JP" altLang="en-US"/>
              <a:t>すること</a:t>
            </a:r>
            <a:r>
              <a:rPr kumimoji="1" lang="ja-JP" altLang="en-US" b="0"/>
              <a:t>です</a:t>
            </a:r>
            <a:r>
              <a:rPr kumimoji="1" lang="en-US" altLang="ja-JP" b="0"/>
              <a:t>. </a:t>
            </a:r>
          </a:p>
          <a:p>
            <a:pPr defTabSz="946678">
              <a:defRPr/>
            </a:pPr>
            <a:r>
              <a:rPr kumimoji="1" lang="ja-JP" altLang="en-US" b="0"/>
              <a:t>テストコードの品質は分岐構造の数以外にも多角的に定義され</a:t>
            </a:r>
            <a:r>
              <a:rPr kumimoji="1" lang="en-US" altLang="ja-JP" b="0"/>
              <a:t>, </a:t>
            </a:r>
            <a:r>
              <a:rPr kumimoji="1" lang="ja-JP" altLang="en-US" b="0"/>
              <a:t>その</a:t>
            </a:r>
            <a:r>
              <a:rPr kumimoji="1" lang="en-US" altLang="ja-JP" b="0"/>
              <a:t>1</a:t>
            </a:r>
            <a:r>
              <a:rPr kumimoji="1" lang="ja-JP" altLang="en-US" b="0"/>
              <a:t>つにアサーション数が含まれます</a:t>
            </a:r>
            <a:r>
              <a:rPr kumimoji="1" lang="en-US" altLang="ja-JP" b="0"/>
              <a:t>. </a:t>
            </a:r>
          </a:p>
          <a:p>
            <a:pPr defTabSz="946678">
              <a:defRPr/>
            </a:pPr>
            <a:r>
              <a:rPr kumimoji="1" lang="ja-JP" altLang="en-US" b="0"/>
              <a:t>そのため</a:t>
            </a:r>
            <a:r>
              <a:rPr kumimoji="1" lang="en-US" altLang="ja-JP" b="0"/>
              <a:t>, </a:t>
            </a:r>
            <a:r>
              <a:rPr kumimoji="1" lang="ja-JP" altLang="en-US" b="0"/>
              <a:t>アサーション数の多寡からテストコードの品質を計測することで新たな観点からの分析が可能となります</a:t>
            </a:r>
            <a:r>
              <a:rPr kumimoji="1" lang="en-US" altLang="ja-JP" b="0"/>
              <a:t>. </a:t>
            </a:r>
          </a:p>
          <a:p>
            <a:pPr defTabSz="946678">
              <a:defRPr/>
            </a:pPr>
            <a:endParaRPr kumimoji="1" lang="en-US" altLang="ja-JP" b="0"/>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19</a:t>
            </a:fld>
            <a:endParaRPr kumimoji="1" lang="ja-JP" altLang="en-US"/>
          </a:p>
        </p:txBody>
      </p:sp>
    </p:spTree>
    <p:extLst>
      <p:ext uri="{BB962C8B-B14F-4D97-AF65-F5344CB8AC3E}">
        <p14:creationId xmlns:p14="http://schemas.microsoft.com/office/powerpoint/2010/main" val="2216031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FF2E1-8553-F2FB-43E4-7E6A12CE886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D86487-C8C6-8A4E-BE00-5A4D05C565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33F51EE-F6BF-F1F9-D7DB-C6E5AF276B8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47449AD-F574-3C14-3AC4-501E715CC9DF}"/>
              </a:ext>
            </a:extLst>
          </p:cNvPr>
          <p:cNvSpPr>
            <a:spLocks noGrp="1"/>
          </p:cNvSpPr>
          <p:nvPr>
            <p:ph type="sldNum" sz="quarter" idx="5"/>
          </p:nvPr>
        </p:nvSpPr>
        <p:spPr/>
        <p:txBody>
          <a:bodyPr/>
          <a:lstStyle/>
          <a:p>
            <a:fld id="{1E13983A-B6AC-4DFE-9198-1FCFEFD98039}" type="slidenum">
              <a:rPr kumimoji="1" lang="ja-JP" altLang="en-US" smtClean="0"/>
              <a:t>20</a:t>
            </a:fld>
            <a:endParaRPr kumimoji="1" lang="ja-JP" altLang="en-US"/>
          </a:p>
        </p:txBody>
      </p:sp>
    </p:spTree>
    <p:extLst>
      <p:ext uri="{BB962C8B-B14F-4D97-AF65-F5344CB8AC3E}">
        <p14:creationId xmlns:p14="http://schemas.microsoft.com/office/powerpoint/2010/main" val="1215147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endParaRPr lang="en-US" altLang="ja-JP" u="sng"/>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21</a:t>
            </a:fld>
            <a:endParaRPr kumimoji="1" lang="ja-JP" altLang="en-US"/>
          </a:p>
        </p:txBody>
      </p:sp>
    </p:spTree>
    <p:extLst>
      <p:ext uri="{BB962C8B-B14F-4D97-AF65-F5344CB8AC3E}">
        <p14:creationId xmlns:p14="http://schemas.microsoft.com/office/powerpoint/2010/main" val="657429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75D51-9865-9BD6-AFC8-8B279250A7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9D3AE64-CC16-C177-CA23-4F93F701521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63B78E2-68E6-5A68-9CDF-23C1CCB41555}"/>
              </a:ext>
            </a:extLst>
          </p:cNvPr>
          <p:cNvSpPr>
            <a:spLocks noGrp="1"/>
          </p:cNvSpPr>
          <p:nvPr>
            <p:ph type="body" idx="1"/>
          </p:nvPr>
        </p:nvSpPr>
        <p:spPr/>
        <p:txBody>
          <a:bodyPr/>
          <a:lstStyle/>
          <a:p>
            <a:r>
              <a:rPr kumimoji="1" lang="ja-JP" altLang="en-US" dirty="0"/>
              <a:t>読み上げ</a:t>
            </a:r>
          </a:p>
        </p:txBody>
      </p:sp>
      <p:sp>
        <p:nvSpPr>
          <p:cNvPr id="4" name="スライド番号プレースホルダー 3">
            <a:extLst>
              <a:ext uri="{FF2B5EF4-FFF2-40B4-BE49-F238E27FC236}">
                <a16:creationId xmlns:a16="http://schemas.microsoft.com/office/drawing/2014/main" id="{492315C4-5EB9-41D8-3456-9748139A7A05}"/>
              </a:ext>
            </a:extLst>
          </p:cNvPr>
          <p:cNvSpPr>
            <a:spLocks noGrp="1"/>
          </p:cNvSpPr>
          <p:nvPr>
            <p:ph type="sldNum" sz="quarter" idx="5"/>
          </p:nvPr>
        </p:nvSpPr>
        <p:spPr/>
        <p:txBody>
          <a:bodyPr/>
          <a:lstStyle/>
          <a:p>
            <a:fld id="{1E13983A-B6AC-4DFE-9198-1FCFEFD98039}" type="slidenum">
              <a:rPr kumimoji="1" lang="ja-JP" altLang="en-US" smtClean="0"/>
              <a:t>22</a:t>
            </a:fld>
            <a:endParaRPr kumimoji="1" lang="ja-JP" altLang="en-US"/>
          </a:p>
        </p:txBody>
      </p:sp>
    </p:spTree>
    <p:extLst>
      <p:ext uri="{BB962C8B-B14F-4D97-AF65-F5344CB8AC3E}">
        <p14:creationId xmlns:p14="http://schemas.microsoft.com/office/powerpoint/2010/main" val="2575355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TC=1</a:t>
            </a:r>
            <a:r>
              <a:rPr kumimoji="1" lang="ja-JP" altLang="en-US"/>
              <a:t>と</a:t>
            </a:r>
            <a:r>
              <a:rPr kumimoji="1" lang="en-US" altLang="ja-JP"/>
              <a:t>TC&gt;1</a:t>
            </a:r>
            <a:r>
              <a:rPr kumimoji="1" lang="ja-JP" altLang="en-US"/>
              <a:t>は</a:t>
            </a:r>
            <a:r>
              <a:rPr kumimoji="1" lang="en-US" altLang="ja-JP"/>
              <a:t>, </a:t>
            </a:r>
            <a:r>
              <a:rPr kumimoji="1" lang="ja-JP" altLang="en-US"/>
              <a:t>テストメソッドあたりに含まれる実行経路の数が異なる</a:t>
            </a:r>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23</a:t>
            </a:fld>
            <a:endParaRPr kumimoji="1" lang="ja-JP" altLang="en-US"/>
          </a:p>
        </p:txBody>
      </p:sp>
    </p:spTree>
    <p:extLst>
      <p:ext uri="{BB962C8B-B14F-4D97-AF65-F5344CB8AC3E}">
        <p14:creationId xmlns:p14="http://schemas.microsoft.com/office/powerpoint/2010/main" val="4209844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1"/>
              <a:t>TC</a:t>
            </a:r>
            <a:r>
              <a:rPr lang="ja-JP" altLang="en-US" b="1"/>
              <a:t>が低い（分岐が少ない）テストコード</a:t>
            </a:r>
            <a:endParaRPr lang="ja-JP" altLang="en-US"/>
          </a:p>
          <a:p>
            <a:pPr>
              <a:buFont typeface="Arial" panose="020B0604020202020204" pitchFamily="34" charset="0"/>
              <a:buChar char="•"/>
            </a:pPr>
            <a:r>
              <a:rPr lang="ja-JP" altLang="en-US"/>
              <a:t>テスト設計が簡潔になりやすく</a:t>
            </a:r>
            <a:r>
              <a:rPr lang="en-US" altLang="ja-JP"/>
              <a:t>, </a:t>
            </a:r>
            <a:r>
              <a:rPr lang="ja-JP" altLang="en-US"/>
              <a:t>テストケースの組合せが限定的</a:t>
            </a:r>
          </a:p>
          <a:p>
            <a:pPr>
              <a:buFont typeface="Arial" panose="020B0604020202020204" pitchFamily="34" charset="0"/>
              <a:buChar char="•"/>
            </a:pPr>
            <a:r>
              <a:rPr lang="ja-JP" altLang="en-US"/>
              <a:t>モック・スタブ準備や前後処理が簡単で</a:t>
            </a:r>
            <a:r>
              <a:rPr lang="en-US" altLang="ja-JP"/>
              <a:t>, </a:t>
            </a:r>
            <a:r>
              <a:rPr lang="ja-JP" altLang="en-US"/>
              <a:t>レビュー・保守コストも低い</a:t>
            </a:r>
          </a:p>
          <a:p>
            <a:pPr>
              <a:buFont typeface="Arial" panose="020B0604020202020204" pitchFamily="34" charset="0"/>
              <a:buChar char="•"/>
            </a:pPr>
            <a:r>
              <a:rPr lang="ja-JP" altLang="en-US" b="1"/>
              <a:t>結果</a:t>
            </a:r>
            <a:r>
              <a:rPr lang="ja-JP" altLang="en-US"/>
              <a:t>：高いカバレッジを達成しやすい</a:t>
            </a:r>
          </a:p>
          <a:p>
            <a:r>
              <a:rPr lang="en-US" altLang="ja-JP" b="1"/>
              <a:t>TC</a:t>
            </a:r>
            <a:r>
              <a:rPr lang="ja-JP" altLang="en-US" b="1"/>
              <a:t>が高い（分岐が多い）テストコード</a:t>
            </a:r>
            <a:endParaRPr lang="ja-JP" altLang="en-US"/>
          </a:p>
          <a:p>
            <a:pPr>
              <a:buFont typeface="Arial" panose="020B0604020202020204" pitchFamily="34" charset="0"/>
              <a:buChar char="•"/>
            </a:pPr>
            <a:r>
              <a:rPr lang="ja-JP" altLang="en-US"/>
              <a:t>テストで確認すべき実行経路が増え</a:t>
            </a:r>
            <a:r>
              <a:rPr lang="en-US" altLang="ja-JP"/>
              <a:t>, </a:t>
            </a:r>
            <a:r>
              <a:rPr lang="ja-JP" altLang="en-US"/>
              <a:t>複雑なロジックで見落としリスク増</a:t>
            </a:r>
          </a:p>
          <a:p>
            <a:pPr>
              <a:buFont typeface="Arial" panose="020B0604020202020204" pitchFamily="34" charset="0"/>
              <a:buChar char="•"/>
            </a:pPr>
            <a:r>
              <a:rPr lang="ja-JP" altLang="en-US"/>
              <a:t>モックやスタブの準備・前後処理のパターン増加によりコストが膨大</a:t>
            </a:r>
          </a:p>
          <a:p>
            <a:pPr>
              <a:buFont typeface="Arial" panose="020B0604020202020204" pitchFamily="34" charset="0"/>
              <a:buChar char="•"/>
            </a:pPr>
            <a:r>
              <a:rPr lang="ja-JP" altLang="en-US" b="1"/>
              <a:t>結果</a:t>
            </a:r>
            <a:r>
              <a:rPr lang="ja-JP" altLang="en-US"/>
              <a:t>：カバレッジが下がりやすく</a:t>
            </a:r>
            <a:r>
              <a:rPr lang="en-US" altLang="ja-JP"/>
              <a:t>, </a:t>
            </a:r>
            <a:r>
              <a:rPr lang="ja-JP" altLang="en-US"/>
              <a:t>維持コストも高い</a:t>
            </a:r>
          </a:p>
          <a:p>
            <a:r>
              <a:rPr lang="ja-JP" altLang="en-US" b="1"/>
              <a:t>命令網羅率と分岐網羅率</a:t>
            </a:r>
            <a:endParaRPr lang="ja-JP" altLang="en-US"/>
          </a:p>
          <a:p>
            <a:pPr>
              <a:buFont typeface="Arial" panose="020B0604020202020204" pitchFamily="34" charset="0"/>
              <a:buChar char="•"/>
            </a:pPr>
            <a:r>
              <a:rPr lang="ja-JP" altLang="en-US"/>
              <a:t>命令網羅（</a:t>
            </a:r>
            <a:r>
              <a:rPr lang="en-US" altLang="ja-JP"/>
              <a:t>statement coverage</a:t>
            </a:r>
            <a:r>
              <a:rPr lang="ja-JP" altLang="en-US"/>
              <a:t>）は組みやすいが</a:t>
            </a:r>
            <a:r>
              <a:rPr lang="en-US" altLang="ja-JP"/>
              <a:t>, </a:t>
            </a:r>
            <a:r>
              <a:rPr lang="ja-JP" altLang="en-US"/>
              <a:t>分岐網羅（</a:t>
            </a:r>
            <a:r>
              <a:rPr lang="en-US" altLang="ja-JP"/>
              <a:t>branch coverage</a:t>
            </a:r>
            <a:r>
              <a:rPr lang="ja-JP" altLang="en-US"/>
              <a:t>）は条件式の真偽をすべて検証するため難易度が上がる</a:t>
            </a:r>
          </a:p>
          <a:p>
            <a:pPr>
              <a:buFont typeface="Arial" panose="020B0604020202020204" pitchFamily="34" charset="0"/>
              <a:buChar char="•"/>
            </a:pPr>
            <a:r>
              <a:rPr lang="ja-JP" altLang="en-US"/>
              <a:t>見落としがあるとバグやエッジケースを拾えないリスク</a:t>
            </a:r>
          </a:p>
          <a:p>
            <a:endParaRPr kumimoji="1" lang="ja-JP" altLang="en-US"/>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24</a:t>
            </a:fld>
            <a:endParaRPr kumimoji="1" lang="ja-JP" altLang="en-US"/>
          </a:p>
        </p:txBody>
      </p:sp>
    </p:spTree>
    <p:extLst>
      <p:ext uri="{BB962C8B-B14F-4D97-AF65-F5344CB8AC3E}">
        <p14:creationId xmlns:p14="http://schemas.microsoft.com/office/powerpoint/2010/main" val="3387850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C:  \Users\a-yamank\github-proj\bin\TCBigger1 C0_H&amp;C1_H\</a:t>
            </a:r>
            <a:r>
              <a:rPr kumimoji="1" lang="en-US" altLang="ja-JP" err="1"/>
              <a:t>JobStatisticsAPIImplTest</a:t>
            </a:r>
            <a:r>
              <a:rPr kumimoji="1" lang="en-US" altLang="ja-JP"/>
              <a:t>. java</a:t>
            </a:r>
          </a:p>
          <a:p>
            <a:endParaRPr kumimoji="1" lang="en-US" altLang="ja-JP"/>
          </a:p>
          <a:p>
            <a:r>
              <a:rPr lang="en-US" altLang="ja-JP"/>
              <a:t>(</a:t>
            </a:r>
            <a:r>
              <a:rPr lang="ja-JP" altLang="en-US"/>
              <a:t>中略部分の説明</a:t>
            </a:r>
            <a:r>
              <a:rPr lang="en-US" altLang="ja-JP"/>
              <a:t>)</a:t>
            </a:r>
            <a:r>
              <a:rPr lang="ja-JP" altLang="en-US"/>
              <a:t>ジョブ構成</a:t>
            </a:r>
            <a:r>
              <a:rPr lang="en-US" altLang="ja-JP"/>
              <a:t>, </a:t>
            </a:r>
            <a:r>
              <a:rPr lang="ja-JP" altLang="en-US"/>
              <a:t>サーバ</a:t>
            </a:r>
            <a:r>
              <a:rPr lang="en-US" altLang="ja-JP"/>
              <a:t>, </a:t>
            </a:r>
            <a:r>
              <a:rPr lang="ja-JP" altLang="en-US"/>
              <a:t>インスタンス</a:t>
            </a:r>
            <a:r>
              <a:rPr lang="en-US" altLang="ja-JP"/>
              <a:t>, </a:t>
            </a:r>
            <a:r>
              <a:rPr lang="ja-JP" altLang="en-US"/>
              <a:t>シャーディングに関する状態をモックで再現し</a:t>
            </a:r>
            <a:r>
              <a:rPr lang="en-US" altLang="ja-JP"/>
              <a:t>, </a:t>
            </a:r>
            <a:r>
              <a:rPr lang="ja-JP" altLang="en-US"/>
              <a:t>特定の不整合状況（シャード不整合）を意図的に作り出している</a:t>
            </a:r>
            <a:endParaRPr kumimoji="1" lang="en-US" altLang="ja-JP"/>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25</a:t>
            </a:fld>
            <a:endParaRPr kumimoji="1" lang="ja-JP" altLang="en-US"/>
          </a:p>
        </p:txBody>
      </p:sp>
    </p:spTree>
    <p:extLst>
      <p:ext uri="{BB962C8B-B14F-4D97-AF65-F5344CB8AC3E}">
        <p14:creationId xmlns:p14="http://schemas.microsoft.com/office/powerpoint/2010/main" val="205984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26</a:t>
            </a:fld>
            <a:endParaRPr kumimoji="1" lang="ja-JP" altLang="en-US"/>
          </a:p>
        </p:txBody>
      </p:sp>
    </p:spTree>
    <p:extLst>
      <p:ext uri="{BB962C8B-B14F-4D97-AF65-F5344CB8AC3E}">
        <p14:creationId xmlns:p14="http://schemas.microsoft.com/office/powerpoint/2010/main" val="82407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ここで</a:t>
            </a:r>
            <a:r>
              <a:rPr kumimoji="1" lang="en-US" altLang="ja-JP"/>
              <a:t>, </a:t>
            </a:r>
            <a:r>
              <a:rPr kumimoji="1" lang="ja-JP" altLang="en-US"/>
              <a:t>カバレッジの算出方法について説明させていただきます</a:t>
            </a:r>
            <a:r>
              <a:rPr kumimoji="1" lang="en-US" altLang="ja-JP"/>
              <a:t>. </a:t>
            </a:r>
          </a:p>
          <a:p>
            <a:endParaRPr kumimoji="1" lang="en-US" altLang="ja-JP"/>
          </a:p>
          <a:p>
            <a:r>
              <a:rPr kumimoji="1" lang="ja-JP" altLang="en-US"/>
              <a:t>まず</a:t>
            </a:r>
            <a:r>
              <a:rPr kumimoji="1" lang="en-US" altLang="ja-JP"/>
              <a:t>, </a:t>
            </a:r>
            <a:r>
              <a:rPr kumimoji="1" lang="ja-JP" altLang="en-US"/>
              <a:t>プロダクトコード</a:t>
            </a:r>
            <a:r>
              <a:rPr kumimoji="1" lang="en-US" altLang="ja-JP"/>
              <a:t>1</a:t>
            </a:r>
            <a:r>
              <a:rPr kumimoji="1" lang="ja-JP" altLang="en-US"/>
              <a:t>ファイルにつき</a:t>
            </a:r>
            <a:r>
              <a:rPr kumimoji="1" lang="en-US" altLang="ja-JP"/>
              <a:t>, </a:t>
            </a:r>
            <a:r>
              <a:rPr kumimoji="1" lang="ja-JP" altLang="en-US"/>
              <a:t>それに対応するテストコードが</a:t>
            </a:r>
            <a:r>
              <a:rPr kumimoji="1" lang="en-US" altLang="ja-JP"/>
              <a:t>1</a:t>
            </a:r>
            <a:r>
              <a:rPr kumimoji="1" lang="ja-JP" altLang="en-US"/>
              <a:t>ファイル存在します</a:t>
            </a:r>
            <a:r>
              <a:rPr kumimoji="1" lang="en-US" altLang="ja-JP"/>
              <a:t>. </a:t>
            </a:r>
          </a:p>
          <a:p>
            <a:r>
              <a:rPr kumimoji="1" lang="ja-JP" altLang="en-US"/>
              <a:t>この対応関係にあるプロダクトコードとテストコードのことを「組」と呼ぶことにします</a:t>
            </a:r>
            <a:r>
              <a:rPr kumimoji="1" lang="en-US" altLang="ja-JP"/>
              <a:t>. </a:t>
            </a:r>
          </a:p>
          <a:p>
            <a:endParaRPr kumimoji="1" lang="en-US" altLang="ja-JP"/>
          </a:p>
          <a:p>
            <a:r>
              <a:rPr kumimoji="1" lang="ja-JP" altLang="en-US"/>
              <a:t>次に</a:t>
            </a:r>
            <a:r>
              <a:rPr kumimoji="1" lang="en-US" altLang="ja-JP"/>
              <a:t>, </a:t>
            </a:r>
            <a:r>
              <a:rPr kumimoji="1" lang="ja-JP" altLang="en-US"/>
              <a:t>プロダクトコードとテストコードの組からカバレッジの値が</a:t>
            </a:r>
            <a:r>
              <a:rPr kumimoji="1" lang="en-US" altLang="ja-JP"/>
              <a:t>1</a:t>
            </a:r>
            <a:r>
              <a:rPr kumimoji="1" lang="ja-JP" altLang="en-US"/>
              <a:t>つ求まります</a:t>
            </a:r>
            <a:r>
              <a:rPr kumimoji="1" lang="en-US" altLang="ja-JP"/>
              <a:t>. </a:t>
            </a:r>
          </a:p>
          <a:p>
            <a:endParaRPr kumimoji="1" lang="en-US" altLang="ja-JP"/>
          </a:p>
          <a:p>
            <a:r>
              <a:rPr kumimoji="1" lang="ja-JP" altLang="en-US"/>
              <a:t>これ以降</a:t>
            </a:r>
            <a:r>
              <a:rPr kumimoji="1" lang="en-US" altLang="ja-JP"/>
              <a:t>, </a:t>
            </a:r>
            <a:r>
              <a:rPr kumimoji="1" lang="ja-JP" altLang="en-US" u="sng"/>
              <a:t>プロダクトコードとテストコードの組から求まるカバレッジ</a:t>
            </a:r>
            <a:r>
              <a:rPr kumimoji="1" lang="ja-JP" altLang="en-US"/>
              <a:t>を</a:t>
            </a:r>
            <a:r>
              <a:rPr kumimoji="1" lang="en-US" altLang="ja-JP"/>
              <a:t>, </a:t>
            </a:r>
            <a:r>
              <a:rPr kumimoji="1" lang="ja-JP" altLang="en-US"/>
              <a:t>簡単のため「</a:t>
            </a:r>
            <a:r>
              <a:rPr kumimoji="1" lang="ja-JP" altLang="en-US" u="sng"/>
              <a:t>カバレッジ</a:t>
            </a:r>
            <a:r>
              <a:rPr kumimoji="1" lang="ja-JP" altLang="en-US"/>
              <a:t>」と呼びます</a:t>
            </a:r>
            <a:r>
              <a:rPr kumimoji="1" lang="en-US" altLang="ja-JP"/>
              <a:t>.</a:t>
            </a:r>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2</a:t>
            </a:fld>
            <a:endParaRPr kumimoji="1" lang="ja-JP" altLang="en-US"/>
          </a:p>
        </p:txBody>
      </p:sp>
    </p:spTree>
    <p:extLst>
      <p:ext uri="{BB962C8B-B14F-4D97-AF65-F5344CB8AC3E}">
        <p14:creationId xmlns:p14="http://schemas.microsoft.com/office/powerpoint/2010/main" val="32134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高品質なテストコードについてですが</a:t>
            </a:r>
            <a:r>
              <a:rPr lang="en-US" altLang="ja-JP"/>
              <a:t>, </a:t>
            </a:r>
          </a:p>
          <a:p>
            <a:r>
              <a:rPr lang="ja-JP" altLang="en-US"/>
              <a:t>ここでは「</a:t>
            </a:r>
            <a:r>
              <a:rPr lang="ja-JP" altLang="en-US" b="1"/>
              <a:t>カバレッジの高いテストコード</a:t>
            </a:r>
            <a:r>
              <a:rPr lang="ja-JP" altLang="en-US"/>
              <a:t>」を「</a:t>
            </a:r>
            <a:r>
              <a:rPr lang="ja-JP" altLang="en-US" b="1"/>
              <a:t>高品質なテストコード</a:t>
            </a:r>
            <a:r>
              <a:rPr lang="ja-JP" altLang="en-US"/>
              <a:t>」と定義します</a:t>
            </a:r>
            <a:r>
              <a:rPr lang="en-US" altLang="ja-JP"/>
              <a:t>. </a:t>
            </a:r>
          </a:p>
          <a:p>
            <a:endParaRPr lang="en-US" altLang="ja-JP"/>
          </a:p>
          <a:p>
            <a:r>
              <a:rPr lang="ja-JP" altLang="en-US"/>
              <a:t>高品質なテストコードに関する通説として</a:t>
            </a:r>
            <a:r>
              <a:rPr lang="en-US" altLang="ja-JP"/>
              <a:t>, </a:t>
            </a:r>
            <a:r>
              <a:rPr lang="ja-JP" altLang="en-US"/>
              <a:t>「</a:t>
            </a:r>
            <a:r>
              <a:rPr lang="ja-JP" altLang="en-US" b="1"/>
              <a:t>高品質なテストコードは</a:t>
            </a:r>
            <a:r>
              <a:rPr lang="en-US" altLang="ja-JP" b="1"/>
              <a:t>, </a:t>
            </a:r>
            <a:r>
              <a:rPr lang="ja-JP" altLang="en-US" b="1"/>
              <a:t>分岐構造が少ない</a:t>
            </a:r>
            <a:r>
              <a:rPr lang="ja-JP" altLang="en-US"/>
              <a:t>」ことが知られています</a:t>
            </a:r>
            <a:r>
              <a:rPr lang="en-US" altLang="ja-JP"/>
              <a:t>. </a:t>
            </a:r>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3</a:t>
            </a:fld>
            <a:endParaRPr kumimoji="1" lang="ja-JP" altLang="en-US"/>
          </a:p>
        </p:txBody>
      </p:sp>
    </p:spTree>
    <p:extLst>
      <p:ext uri="{BB962C8B-B14F-4D97-AF65-F5344CB8AC3E}">
        <p14:creationId xmlns:p14="http://schemas.microsoft.com/office/powerpoint/2010/main" val="37734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a:t>そこで</a:t>
            </a:r>
            <a:r>
              <a:rPr kumimoji="1" lang="en-US" altLang="ja-JP" b="0"/>
              <a:t>, </a:t>
            </a:r>
            <a:r>
              <a:rPr kumimoji="1" lang="ja-JP" altLang="en-US" b="0"/>
              <a:t>本研究では</a:t>
            </a:r>
            <a:r>
              <a:rPr lang="ja-JP" altLang="en-US"/>
              <a:t>「</a:t>
            </a:r>
            <a:r>
              <a:rPr lang="ja-JP" altLang="en-US" b="1"/>
              <a:t>高品質なテストコードは</a:t>
            </a:r>
            <a:r>
              <a:rPr lang="en-US" altLang="ja-JP" b="1"/>
              <a:t>, </a:t>
            </a:r>
            <a:r>
              <a:rPr lang="ja-JP" altLang="en-US" b="1"/>
              <a:t>分岐構造が少ない</a:t>
            </a:r>
            <a:r>
              <a:rPr lang="ja-JP" altLang="en-US"/>
              <a:t>」という通説を検証します</a:t>
            </a:r>
            <a:r>
              <a:rPr lang="en-US" altLang="ja-JP"/>
              <a:t>. </a:t>
            </a:r>
            <a:endParaRPr kumimoji="1" lang="ja-JP" altLang="en-US" b="0"/>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4</a:t>
            </a:fld>
            <a:endParaRPr kumimoji="1" lang="ja-JP" altLang="en-US"/>
          </a:p>
        </p:txBody>
      </p:sp>
    </p:spTree>
    <p:extLst>
      <p:ext uri="{BB962C8B-B14F-4D97-AF65-F5344CB8AC3E}">
        <p14:creationId xmlns:p14="http://schemas.microsoft.com/office/powerpoint/2010/main" val="57569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a:t>こちらが調査を行う手順です</a:t>
            </a:r>
            <a:r>
              <a:rPr kumimoji="1" lang="en-US" altLang="ja-JP" b="0"/>
              <a:t>. </a:t>
            </a:r>
            <a:br>
              <a:rPr kumimoji="1" lang="en-US" altLang="ja-JP" b="0"/>
            </a:br>
            <a:r>
              <a:rPr kumimoji="1" lang="ja-JP" altLang="en-US" b="0"/>
              <a:t>各項目について順を追って説明させていただきます</a:t>
            </a:r>
            <a:r>
              <a:rPr kumimoji="1" lang="en-US" altLang="ja-JP" b="0"/>
              <a:t>. </a:t>
            </a:r>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5</a:t>
            </a:fld>
            <a:endParaRPr kumimoji="1" lang="ja-JP" altLang="en-US"/>
          </a:p>
        </p:txBody>
      </p:sp>
    </p:spTree>
    <p:extLst>
      <p:ext uri="{BB962C8B-B14F-4D97-AF65-F5344CB8AC3E}">
        <p14:creationId xmlns:p14="http://schemas.microsoft.com/office/powerpoint/2010/main" val="260704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調査対象は</a:t>
            </a:r>
            <a:r>
              <a:rPr kumimoji="1" lang="en-US" altLang="ja-JP" dirty="0"/>
              <a:t>, </a:t>
            </a:r>
            <a:r>
              <a:rPr kumimoji="1" lang="en-US" altLang="ja-JP" u="sng" dirty="0"/>
              <a:t>GitHub</a:t>
            </a:r>
            <a:r>
              <a:rPr kumimoji="1" lang="ja-JP" altLang="en-US" dirty="0"/>
              <a:t>上の</a:t>
            </a:r>
            <a:r>
              <a:rPr kumimoji="1" lang="en-US" altLang="ja-JP" u="sng" dirty="0"/>
              <a:t>Java</a:t>
            </a:r>
            <a:r>
              <a:rPr kumimoji="1" lang="ja-JP" altLang="en-US" u="sng" dirty="0"/>
              <a:t>プロジェクト</a:t>
            </a:r>
            <a:r>
              <a:rPr kumimoji="1" lang="en-US" altLang="ja-JP" u="sng" dirty="0"/>
              <a:t>45</a:t>
            </a:r>
            <a:r>
              <a:rPr kumimoji="1" lang="ja-JP" altLang="en-US" u="sng" dirty="0"/>
              <a:t>個</a:t>
            </a:r>
            <a:r>
              <a:rPr kumimoji="1" lang="ja-JP" altLang="en-US" dirty="0"/>
              <a:t>で</a:t>
            </a:r>
            <a:r>
              <a:rPr kumimoji="1" lang="en-US" altLang="ja-JP" dirty="0"/>
              <a:t>, </a:t>
            </a:r>
            <a:r>
              <a:rPr kumimoji="1" lang="ja-JP" altLang="en-US" dirty="0"/>
              <a:t>その中に含まれるプロダクトコードとテストコードの組は</a:t>
            </a:r>
            <a:r>
              <a:rPr kumimoji="1" lang="en-US" altLang="ja-JP" u="sng" dirty="0"/>
              <a:t>1836</a:t>
            </a:r>
            <a:r>
              <a:rPr kumimoji="1" lang="ja-JP" altLang="en-US" u="sng" dirty="0"/>
              <a:t>組</a:t>
            </a:r>
            <a:r>
              <a:rPr kumimoji="1" lang="ja-JP" altLang="en-US" dirty="0"/>
              <a:t>です</a:t>
            </a:r>
            <a:r>
              <a:rPr kumimoji="1" lang="en-US" altLang="ja-JP" dirty="0"/>
              <a:t>. </a:t>
            </a:r>
          </a:p>
          <a:p>
            <a:endParaRPr kumimoji="1" lang="en-US" altLang="ja-JP" dirty="0"/>
          </a:p>
          <a:p>
            <a:r>
              <a:rPr kumimoji="1" lang="ja-JP" altLang="en-US" dirty="0"/>
              <a:t>ここで</a:t>
            </a:r>
            <a:r>
              <a:rPr kumimoji="1" lang="en-US" altLang="ja-JP" dirty="0"/>
              <a:t>, </a:t>
            </a:r>
            <a:r>
              <a:rPr kumimoji="1" lang="ja-JP" altLang="en-US" dirty="0"/>
              <a:t>プロジェクトの選定基準として</a:t>
            </a:r>
            <a:r>
              <a:rPr kumimoji="1" lang="en-US" altLang="ja-JP" dirty="0"/>
              <a:t>, </a:t>
            </a:r>
          </a:p>
          <a:p>
            <a:r>
              <a:rPr kumimoji="1" lang="ja-JP" altLang="en-US" dirty="0"/>
              <a:t>スター数が</a:t>
            </a:r>
            <a:r>
              <a:rPr kumimoji="1" lang="en-US" altLang="ja-JP" dirty="0"/>
              <a:t>5,000</a:t>
            </a:r>
            <a:r>
              <a:rPr kumimoji="1" lang="ja-JP" altLang="en-US" dirty="0"/>
              <a:t>以上</a:t>
            </a:r>
            <a:endParaRPr kumimoji="1" lang="en-US" altLang="ja-JP" dirty="0"/>
          </a:p>
          <a:p>
            <a:r>
              <a:rPr kumimoji="1" lang="ja-JP" altLang="en-US" dirty="0"/>
              <a:t>ビルトツールの</a:t>
            </a:r>
            <a:r>
              <a:rPr kumimoji="1" lang="en-US" altLang="ja-JP" dirty="0"/>
              <a:t>Maven</a:t>
            </a:r>
            <a:r>
              <a:rPr kumimoji="1" lang="ja-JP" altLang="en-US" dirty="0"/>
              <a:t>または</a:t>
            </a:r>
            <a:r>
              <a:rPr kumimoji="1" lang="en-US" altLang="ja-JP" dirty="0"/>
              <a:t>Gradle</a:t>
            </a:r>
            <a:r>
              <a:rPr kumimoji="1" lang="ja-JP" altLang="en-US" dirty="0"/>
              <a:t>でビルド可能</a:t>
            </a:r>
            <a:endParaRPr kumimoji="1" lang="en-US" altLang="ja-JP" dirty="0"/>
          </a:p>
          <a:p>
            <a:r>
              <a:rPr kumimoji="1" lang="ja-JP" altLang="en-US" dirty="0"/>
              <a:t>という条件を設定しています</a:t>
            </a:r>
            <a:r>
              <a:rPr kumimoji="1" lang="en-US" altLang="ja-JP" dirty="0"/>
              <a:t>. </a:t>
            </a:r>
          </a:p>
          <a:p>
            <a:endParaRPr kumimoji="1" lang="en-US" altLang="ja-JP" dirty="0"/>
          </a:p>
          <a:p>
            <a:r>
              <a:rPr kumimoji="1" lang="ja-JP" altLang="en-US" dirty="0"/>
              <a:t>このような選定基準を設けた理由は、</a:t>
            </a:r>
            <a:endParaRPr kumimoji="1" lang="en-US" altLang="ja-JP" dirty="0"/>
          </a:p>
          <a:p>
            <a:pPr defTabSz="946678">
              <a:defRPr/>
            </a:pPr>
            <a:r>
              <a:rPr kumimoji="1" lang="ja-JP" altLang="en-US" dirty="0"/>
              <a:t>スター数についてはコードの品質や信頼性を担保するため</a:t>
            </a:r>
            <a:endParaRPr kumimoji="1" lang="en-US" altLang="ja-JP" dirty="0"/>
          </a:p>
          <a:p>
            <a:pPr defTabSz="946678">
              <a:defRPr/>
            </a:pPr>
            <a:r>
              <a:rPr kumimoji="1" lang="ja-JP" altLang="en-US" dirty="0"/>
              <a:t>ビルドツールについてはカバレッジ計測ツールの導入を容易にするため</a:t>
            </a:r>
            <a:br>
              <a:rPr kumimoji="1" lang="en-US" altLang="ja-JP" dirty="0"/>
            </a:br>
            <a:r>
              <a:rPr kumimoji="1" lang="ja-JP" altLang="en-US" dirty="0"/>
              <a:t>です。</a:t>
            </a:r>
            <a:endParaRPr kumimoji="1" lang="en-US" altLang="ja-JP" dirty="0"/>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6</a:t>
            </a:fld>
            <a:endParaRPr kumimoji="1" lang="ja-JP" altLang="en-US"/>
          </a:p>
        </p:txBody>
      </p:sp>
    </p:spTree>
    <p:extLst>
      <p:ext uri="{BB962C8B-B14F-4D97-AF65-F5344CB8AC3E}">
        <p14:creationId xmlns:p14="http://schemas.microsoft.com/office/powerpoint/2010/main" val="117303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47887-1372-6E81-1683-4587B90CA1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3E7BFC6-4C36-3BC7-100A-0139AA43565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B4BB19E-5FDE-4A03-DDCD-00ADFD07F6C3}"/>
              </a:ext>
            </a:extLst>
          </p:cNvPr>
          <p:cNvSpPr>
            <a:spLocks noGrp="1"/>
          </p:cNvSpPr>
          <p:nvPr>
            <p:ph type="body" idx="1"/>
          </p:nvPr>
        </p:nvSpPr>
        <p:spPr/>
        <p:txBody>
          <a:bodyPr/>
          <a:lstStyle/>
          <a:p>
            <a:r>
              <a:rPr kumimoji="1" lang="ja-JP" altLang="en-US" b="0" dirty="0"/>
              <a:t>テストコードを分岐構造の多さで分類するステップについて説明させていただきます</a:t>
            </a:r>
            <a:r>
              <a:rPr kumimoji="1" lang="en-US" altLang="ja-JP" b="0" dirty="0"/>
              <a:t>. </a:t>
            </a:r>
          </a:p>
          <a:p>
            <a:endParaRPr kumimoji="1" lang="en-US" altLang="ja-JP" b="0" dirty="0"/>
          </a:p>
          <a:p>
            <a:r>
              <a:rPr kumimoji="1" lang="ja-JP" altLang="en-US" b="0" dirty="0"/>
              <a:t>テストコードの分類を行うために</a:t>
            </a:r>
            <a:r>
              <a:rPr kumimoji="1" lang="en-US" altLang="ja-JP" b="0" dirty="0"/>
              <a:t>, </a:t>
            </a:r>
            <a:r>
              <a:rPr kumimoji="1" lang="ja-JP" altLang="en-US" b="0" dirty="0"/>
              <a:t>本研究では「</a:t>
            </a:r>
            <a:r>
              <a:rPr kumimoji="1" lang="ja-JP" altLang="en-US" b="1" dirty="0"/>
              <a:t>テストコードの複雑度</a:t>
            </a:r>
            <a:r>
              <a:rPr kumimoji="1" lang="en-US" altLang="ja-JP" b="1" dirty="0"/>
              <a:t>(TC)</a:t>
            </a:r>
            <a:r>
              <a:rPr kumimoji="1" lang="ja-JP" altLang="en-US" b="0" dirty="0"/>
              <a:t>」という指標を導入しました</a:t>
            </a:r>
            <a:r>
              <a:rPr kumimoji="1" lang="en-US" altLang="ja-JP" b="0" dirty="0"/>
              <a:t>. </a:t>
            </a:r>
          </a:p>
          <a:p>
            <a:endParaRPr kumimoji="1" lang="en-US" altLang="ja-JP" b="0" dirty="0"/>
          </a:p>
          <a:p>
            <a:r>
              <a:rPr kumimoji="1" lang="en-US" altLang="ja-JP" b="0" dirty="0"/>
              <a:t>TC</a:t>
            </a:r>
            <a:r>
              <a:rPr kumimoji="1" lang="ja-JP" altLang="en-US" b="0" dirty="0"/>
              <a:t>は「</a:t>
            </a:r>
            <a:r>
              <a:rPr kumimoji="1" lang="en-US" altLang="ja-JP" b="1" dirty="0"/>
              <a:t>1</a:t>
            </a:r>
            <a:r>
              <a:rPr kumimoji="1" lang="ja-JP" altLang="en-US" b="1" dirty="0"/>
              <a:t>テストメソッドあたりの分岐構造の数</a:t>
            </a:r>
            <a:r>
              <a:rPr kumimoji="1" lang="ja-JP" altLang="en-US" b="0" dirty="0"/>
              <a:t>」を意味し</a:t>
            </a:r>
            <a:r>
              <a:rPr kumimoji="1" lang="en-US" altLang="ja-JP" b="0" dirty="0"/>
              <a:t>, </a:t>
            </a:r>
            <a:r>
              <a:rPr kumimoji="1" lang="ja-JP" altLang="en-US" b="0" dirty="0"/>
              <a:t>スライドに示した定義式で計算されます</a:t>
            </a:r>
            <a:r>
              <a:rPr kumimoji="1" lang="en-US" altLang="ja-JP" b="0" dirty="0"/>
              <a:t>. </a:t>
            </a:r>
          </a:p>
          <a:p>
            <a:r>
              <a:rPr kumimoji="1" lang="ja-JP" altLang="en-US" b="0" dirty="0"/>
              <a:t>ここで</a:t>
            </a:r>
            <a:r>
              <a:rPr kumimoji="1" lang="en-US" altLang="ja-JP" b="0" dirty="0"/>
              <a:t>, </a:t>
            </a:r>
            <a:r>
              <a:rPr kumimoji="1" lang="ja-JP" altLang="en-US" b="0" dirty="0"/>
              <a:t>分岐構造は</a:t>
            </a:r>
            <a:r>
              <a:rPr kumimoji="1" lang="en-US" altLang="ja-JP" b="0" dirty="0"/>
              <a:t>Java</a:t>
            </a:r>
            <a:r>
              <a:rPr kumimoji="1" lang="ja-JP" altLang="en-US" b="0" dirty="0"/>
              <a:t>における</a:t>
            </a:r>
            <a:r>
              <a:rPr kumimoji="1" lang="en-US" altLang="ja-JP" b="0" dirty="0"/>
              <a:t>if, else-if, switch, case</a:t>
            </a:r>
            <a:r>
              <a:rPr kumimoji="1" lang="ja-JP" altLang="en-US" b="0" dirty="0"/>
              <a:t>文を指します</a:t>
            </a:r>
            <a:r>
              <a:rPr kumimoji="1" lang="en-US" altLang="ja-JP" b="0" dirty="0"/>
              <a:t>. </a:t>
            </a:r>
          </a:p>
          <a:p>
            <a:endParaRPr kumimoji="1" lang="en-US" altLang="ja-JP" b="0" dirty="0"/>
          </a:p>
          <a:p>
            <a:r>
              <a:rPr kumimoji="1" lang="ja-JP" altLang="en-US" b="0" dirty="0"/>
              <a:t>各テストコードについて</a:t>
            </a:r>
            <a:r>
              <a:rPr kumimoji="1" lang="en-US" altLang="ja-JP" b="0" dirty="0"/>
              <a:t>TC</a:t>
            </a:r>
            <a:r>
              <a:rPr kumimoji="1" lang="ja-JP" altLang="en-US" b="0" dirty="0"/>
              <a:t>の値を求め</a:t>
            </a:r>
            <a:r>
              <a:rPr kumimoji="1" lang="en-US" altLang="ja-JP" b="0" dirty="0"/>
              <a:t>, TC</a:t>
            </a:r>
            <a:r>
              <a:rPr kumimoji="1" lang="ja-JP" altLang="en-US" b="0" dirty="0"/>
              <a:t>が</a:t>
            </a:r>
            <a:r>
              <a:rPr kumimoji="1" lang="en-US" altLang="ja-JP" b="0" dirty="0"/>
              <a:t>1</a:t>
            </a:r>
            <a:r>
              <a:rPr kumimoji="1" lang="ja-JP" altLang="en-US" b="0" dirty="0"/>
              <a:t>の場合</a:t>
            </a:r>
            <a:r>
              <a:rPr kumimoji="1" lang="en-US" altLang="ja-JP" b="0" dirty="0"/>
              <a:t>(</a:t>
            </a:r>
            <a:r>
              <a:rPr kumimoji="1" lang="ja-JP" altLang="en-US" b="0" dirty="0"/>
              <a:t>分岐構造がない場合</a:t>
            </a:r>
            <a:r>
              <a:rPr kumimoji="1" lang="en-US" altLang="ja-JP" b="0" dirty="0"/>
              <a:t>)</a:t>
            </a:r>
            <a:r>
              <a:rPr kumimoji="1" lang="ja-JP" altLang="en-US" b="0" dirty="0"/>
              <a:t>と</a:t>
            </a:r>
            <a:r>
              <a:rPr kumimoji="1" lang="en-US" altLang="ja-JP" b="0" dirty="0"/>
              <a:t>1</a:t>
            </a:r>
            <a:r>
              <a:rPr kumimoji="1" lang="ja-JP" altLang="en-US" b="0" dirty="0"/>
              <a:t>より大きい場合</a:t>
            </a:r>
            <a:r>
              <a:rPr kumimoji="1" lang="en-US" altLang="ja-JP" b="0" dirty="0"/>
              <a:t>(</a:t>
            </a:r>
            <a:r>
              <a:rPr kumimoji="1" lang="ja-JP" altLang="en-US" b="0" dirty="0"/>
              <a:t>分岐構造がある場合</a:t>
            </a:r>
            <a:r>
              <a:rPr kumimoji="1" lang="en-US" altLang="ja-JP" b="0" dirty="0"/>
              <a:t>)</a:t>
            </a:r>
            <a:r>
              <a:rPr kumimoji="1" lang="ja-JP" altLang="en-US" b="0" dirty="0"/>
              <a:t>で二分します</a:t>
            </a:r>
            <a:r>
              <a:rPr kumimoji="1" lang="en-US" altLang="ja-JP" b="0" dirty="0"/>
              <a:t>. </a:t>
            </a:r>
          </a:p>
          <a:p>
            <a:r>
              <a:rPr kumimoji="1" lang="ja-JP" altLang="en-US" b="0" dirty="0"/>
              <a:t>このうち</a:t>
            </a:r>
            <a:r>
              <a:rPr kumimoji="1" lang="en-US" altLang="ja-JP" b="0" dirty="0"/>
              <a:t>, TC</a:t>
            </a:r>
            <a:r>
              <a:rPr kumimoji="1" lang="ja-JP" altLang="en-US" b="0" dirty="0"/>
              <a:t>が</a:t>
            </a:r>
            <a:r>
              <a:rPr kumimoji="1" lang="en-US" altLang="ja-JP" b="0" dirty="0"/>
              <a:t>1</a:t>
            </a:r>
            <a:r>
              <a:rPr kumimoji="1" lang="ja-JP" altLang="en-US" b="0" dirty="0"/>
              <a:t>より大きい場合については</a:t>
            </a:r>
            <a:r>
              <a:rPr kumimoji="1" lang="en-US" altLang="ja-JP" b="0" dirty="0"/>
              <a:t>, TC</a:t>
            </a:r>
            <a:r>
              <a:rPr kumimoji="1" lang="ja-JP" altLang="en-US" b="0" dirty="0"/>
              <a:t>の値に応じ昇順で並び替え</a:t>
            </a:r>
            <a:r>
              <a:rPr kumimoji="1" lang="en-US" altLang="ja-JP" b="0" dirty="0"/>
              <a:t>, </a:t>
            </a:r>
            <a:r>
              <a:rPr kumimoji="1" lang="ja-JP" altLang="en-US" b="0" dirty="0"/>
              <a:t>組を</a:t>
            </a:r>
            <a:r>
              <a:rPr kumimoji="1" lang="en-US" altLang="ja-JP" b="0" dirty="0"/>
              <a:t>5</a:t>
            </a:r>
            <a:r>
              <a:rPr kumimoji="1" lang="ja-JP" altLang="en-US" b="0" dirty="0"/>
              <a:t>等分した図のようなグループに分類します</a:t>
            </a:r>
            <a:r>
              <a:rPr kumimoji="1" lang="en-US" altLang="ja-JP" b="0" dirty="0"/>
              <a:t>. </a:t>
            </a:r>
            <a:br>
              <a:rPr kumimoji="1" lang="en-US" altLang="ja-JP" b="0" dirty="0"/>
            </a:br>
            <a:endParaRPr kumimoji="1" lang="en-US" altLang="ja-JP" b="0" dirty="0"/>
          </a:p>
        </p:txBody>
      </p:sp>
      <p:sp>
        <p:nvSpPr>
          <p:cNvPr id="4" name="スライド番号プレースホルダー 3">
            <a:extLst>
              <a:ext uri="{FF2B5EF4-FFF2-40B4-BE49-F238E27FC236}">
                <a16:creationId xmlns:a16="http://schemas.microsoft.com/office/drawing/2014/main" id="{91E07304-2690-C7B5-8981-C5B4DCDF3379}"/>
              </a:ext>
            </a:extLst>
          </p:cNvPr>
          <p:cNvSpPr>
            <a:spLocks noGrp="1"/>
          </p:cNvSpPr>
          <p:nvPr>
            <p:ph type="sldNum" sz="quarter" idx="5"/>
          </p:nvPr>
        </p:nvSpPr>
        <p:spPr/>
        <p:txBody>
          <a:bodyPr/>
          <a:lstStyle/>
          <a:p>
            <a:fld id="{1E13983A-B6AC-4DFE-9198-1FCFEFD98039}" type="slidenum">
              <a:rPr kumimoji="1" lang="ja-JP" altLang="en-US" smtClean="0"/>
              <a:t>7</a:t>
            </a:fld>
            <a:endParaRPr kumimoji="1" lang="ja-JP" altLang="en-US"/>
          </a:p>
        </p:txBody>
      </p:sp>
    </p:spTree>
    <p:extLst>
      <p:ext uri="{BB962C8B-B14F-4D97-AF65-F5344CB8AC3E}">
        <p14:creationId xmlns:p14="http://schemas.microsoft.com/office/powerpoint/2010/main" val="313047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先ほどの指標を導入する利点ですが</a:t>
            </a:r>
            <a:r>
              <a:rPr kumimoji="1" lang="en-US" altLang="ja-JP" b="0" dirty="0"/>
              <a:t>, </a:t>
            </a:r>
            <a:r>
              <a:rPr kumimoji="1" lang="ja-JP" altLang="en-US" b="0" dirty="0"/>
              <a:t>「</a:t>
            </a:r>
            <a:r>
              <a:rPr lang="ja-JP" altLang="en-US" dirty="0"/>
              <a:t>テストコード内の複雑度が増加する様々な原因を</a:t>
            </a:r>
            <a:r>
              <a:rPr lang="en-US" altLang="ja-JP" dirty="0"/>
              <a:t>, TC</a:t>
            </a:r>
            <a:r>
              <a:rPr lang="ja-JP" altLang="en-US" dirty="0"/>
              <a:t>の計測のみで区別可能</a:t>
            </a:r>
            <a:r>
              <a:rPr kumimoji="1" lang="ja-JP" altLang="en-US" b="0" dirty="0"/>
              <a:t>」であることが挙げられます</a:t>
            </a:r>
            <a:r>
              <a:rPr kumimoji="1" lang="en-US" altLang="ja-JP" b="0" dirty="0"/>
              <a:t>. </a:t>
            </a:r>
          </a:p>
          <a:p>
            <a:pPr defTabSz="946678">
              <a:defRPr/>
            </a:pPr>
            <a:endParaRPr kumimoji="1" lang="en-US" altLang="ja-JP" b="0" dirty="0"/>
          </a:p>
          <a:p>
            <a:pPr defTabSz="946678">
              <a:defRPr/>
            </a:pPr>
            <a:r>
              <a:rPr kumimoji="1" lang="ja-JP" altLang="en-US" b="0" dirty="0"/>
              <a:t>テストコードの複雑度が増加する原因の例として</a:t>
            </a:r>
            <a:r>
              <a:rPr kumimoji="1" lang="en-US" altLang="ja-JP" b="0" dirty="0"/>
              <a:t>, </a:t>
            </a:r>
          </a:p>
          <a:p>
            <a:pPr>
              <a:buFont typeface="Arial" panose="020B0604020202020204" pitchFamily="34" charset="0"/>
              <a:buChar char="•"/>
            </a:pPr>
            <a:r>
              <a:rPr lang="ja-JP" altLang="en-US" u="sng" dirty="0"/>
              <a:t>少数のテストメソッド</a:t>
            </a:r>
            <a:r>
              <a:rPr lang="ja-JP" altLang="en-US" dirty="0"/>
              <a:t>の中に</a:t>
            </a:r>
            <a:r>
              <a:rPr lang="en-US" altLang="ja-JP" dirty="0"/>
              <a:t>, </a:t>
            </a:r>
            <a:r>
              <a:rPr lang="ja-JP" altLang="en-US" u="sng" dirty="0"/>
              <a:t>分岐構造が大量</a:t>
            </a:r>
            <a:r>
              <a:rPr lang="ja-JP" altLang="en-US" dirty="0"/>
              <a:t>に存在</a:t>
            </a:r>
            <a:endParaRPr lang="en-US" altLang="ja-JP" dirty="0"/>
          </a:p>
          <a:p>
            <a:pPr>
              <a:buFont typeface="Arial" panose="020B0604020202020204" pitchFamily="34" charset="0"/>
              <a:buChar char="•"/>
            </a:pPr>
            <a:r>
              <a:rPr lang="ja-JP" altLang="en-US" u="sng" dirty="0"/>
              <a:t>少数の分岐構造</a:t>
            </a:r>
            <a:r>
              <a:rPr lang="ja-JP" altLang="en-US" dirty="0"/>
              <a:t>を持つ</a:t>
            </a:r>
            <a:r>
              <a:rPr lang="en-US" altLang="ja-JP" dirty="0"/>
              <a:t>, </a:t>
            </a:r>
            <a:r>
              <a:rPr lang="ja-JP" altLang="en-US" u="sng" dirty="0"/>
              <a:t>テストメソッドが大量</a:t>
            </a:r>
            <a:r>
              <a:rPr lang="ja-JP" altLang="en-US" dirty="0"/>
              <a:t>に存在</a:t>
            </a:r>
            <a:endParaRPr lang="en-US" altLang="ja-JP" dirty="0"/>
          </a:p>
          <a:p>
            <a:pPr>
              <a:buFont typeface="Arial" panose="020B0604020202020204" pitchFamily="34" charset="0"/>
              <a:buNone/>
            </a:pPr>
            <a:r>
              <a:rPr lang="ja-JP" altLang="en-US" dirty="0"/>
              <a:t>が挙げられます</a:t>
            </a:r>
            <a:r>
              <a:rPr lang="en-US" altLang="ja-JP" dirty="0"/>
              <a:t>. </a:t>
            </a:r>
          </a:p>
        </p:txBody>
      </p:sp>
      <p:sp>
        <p:nvSpPr>
          <p:cNvPr id="4" name="スライド番号プレースホルダー 3"/>
          <p:cNvSpPr>
            <a:spLocks noGrp="1"/>
          </p:cNvSpPr>
          <p:nvPr>
            <p:ph type="sldNum" sz="quarter" idx="5"/>
          </p:nvPr>
        </p:nvSpPr>
        <p:spPr/>
        <p:txBody>
          <a:bodyPr/>
          <a:lstStyle/>
          <a:p>
            <a:fld id="{1E13983A-B6AC-4DFE-9198-1FCFEFD98039}" type="slidenum">
              <a:rPr kumimoji="1" lang="ja-JP" altLang="en-US" smtClean="0"/>
              <a:t>8</a:t>
            </a:fld>
            <a:endParaRPr kumimoji="1" lang="ja-JP" altLang="en-US"/>
          </a:p>
        </p:txBody>
      </p:sp>
    </p:spTree>
    <p:extLst>
      <p:ext uri="{BB962C8B-B14F-4D97-AF65-F5344CB8AC3E}">
        <p14:creationId xmlns:p14="http://schemas.microsoft.com/office/powerpoint/2010/main" val="3892390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D0CC42D-471E-9D02-4E0C-76511735626B}"/>
              </a:ext>
            </a:extLst>
          </p:cNvPr>
          <p:cNvSpPr/>
          <p:nvPr/>
        </p:nvSpPr>
        <p:spPr>
          <a:xfrm>
            <a:off x="0" y="0"/>
            <a:ext cx="12192000" cy="3552305"/>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游ゴシック" panose="020B0400000000000000" pitchFamily="50" charset="-128"/>
            </a:endParaRPr>
          </a:p>
        </p:txBody>
      </p:sp>
      <p:sp>
        <p:nvSpPr>
          <p:cNvPr id="2" name="タイトル 1">
            <a:extLst>
              <a:ext uri="{FF2B5EF4-FFF2-40B4-BE49-F238E27FC236}">
                <a16:creationId xmlns:a16="http://schemas.microsoft.com/office/drawing/2014/main" id="{FB1852EE-3664-CADF-C260-6780F11224B4}"/>
              </a:ext>
            </a:extLst>
          </p:cNvPr>
          <p:cNvSpPr>
            <a:spLocks noGrp="1"/>
          </p:cNvSpPr>
          <p:nvPr>
            <p:ph type="ctrTitle"/>
          </p:nvPr>
        </p:nvSpPr>
        <p:spPr>
          <a:xfrm>
            <a:off x="82570" y="1122363"/>
            <a:ext cx="12028648" cy="2429942"/>
          </a:xfrm>
        </p:spPr>
        <p:txBody>
          <a:bodyPr anchor="b">
            <a:normAutofit/>
          </a:bodyPr>
          <a:lstStyle>
            <a:lvl1pPr algn="ctr">
              <a:defRPr sz="5400">
                <a:solidFill>
                  <a:schemeClr val="bg1"/>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0DA9176-5CC8-B13E-B54B-C07F38E7FD10}"/>
              </a:ext>
            </a:extLst>
          </p:cNvPr>
          <p:cNvSpPr>
            <a:spLocks noGrp="1"/>
          </p:cNvSpPr>
          <p:nvPr>
            <p:ph type="subTitle" idx="1"/>
          </p:nvPr>
        </p:nvSpPr>
        <p:spPr>
          <a:xfrm>
            <a:off x="82570" y="3694814"/>
            <a:ext cx="12028648" cy="1562986"/>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pic>
        <p:nvPicPr>
          <p:cNvPr id="6" name="図 5" descr="アイコン&#10;&#10;自動的に生成された説明">
            <a:extLst>
              <a:ext uri="{FF2B5EF4-FFF2-40B4-BE49-F238E27FC236}">
                <a16:creationId xmlns:a16="http://schemas.microsoft.com/office/drawing/2014/main" id="{FC68725E-052B-4DB9-BEA3-BF3CD8ED0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251" y="0"/>
            <a:ext cx="908263" cy="908263"/>
          </a:xfrm>
          <a:prstGeom prst="rect">
            <a:avLst/>
          </a:prstGeom>
        </p:spPr>
      </p:pic>
      <p:sp>
        <p:nvSpPr>
          <p:cNvPr id="4" name="フッター プレースホルダー 4">
            <a:extLst>
              <a:ext uri="{FF2B5EF4-FFF2-40B4-BE49-F238E27FC236}">
                <a16:creationId xmlns:a16="http://schemas.microsoft.com/office/drawing/2014/main" id="{7E6E4C4E-0097-06C2-F329-7F786EDF7748}"/>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9" name="日付プレースホルダー 3">
            <a:extLst>
              <a:ext uri="{FF2B5EF4-FFF2-40B4-BE49-F238E27FC236}">
                <a16:creationId xmlns:a16="http://schemas.microsoft.com/office/drawing/2014/main" id="{7842B9B6-0D7E-67A8-88DC-D17CEDB023A6}"/>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69B99A87-79AB-4815-A23C-C323157E6F24}" type="datetime1">
              <a:rPr lang="ja-JP" altLang="en-US" smtClean="0"/>
              <a:t>2025/2/13</a:t>
            </a:fld>
            <a:endParaRPr lang="ja-JP" altLang="en-US"/>
          </a:p>
        </p:txBody>
      </p:sp>
      <p:sp>
        <p:nvSpPr>
          <p:cNvPr id="11" name="スライド番号プレースホルダー 5">
            <a:extLst>
              <a:ext uri="{FF2B5EF4-FFF2-40B4-BE49-F238E27FC236}">
                <a16:creationId xmlns:a16="http://schemas.microsoft.com/office/drawing/2014/main" id="{48D60F90-7C5C-4A45-A1E0-9E8996A74E44}"/>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fld id="{DDF0A04B-3F96-455C-AC58-511E5C06C175}" type="slidenum">
              <a:rPr lang="ja-JP" altLang="en-US" smtClean="0"/>
              <a:pPr/>
              <a:t>‹#›</a:t>
            </a:fld>
            <a:endParaRPr lang="ja-JP" altLang="en-US"/>
          </a:p>
        </p:txBody>
      </p:sp>
    </p:spTree>
    <p:extLst>
      <p:ext uri="{BB962C8B-B14F-4D97-AF65-F5344CB8AC3E}">
        <p14:creationId xmlns:p14="http://schemas.microsoft.com/office/powerpoint/2010/main" val="5587053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つのコンテンツ（ロゴなし）">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13F7778-4998-A377-6A60-42147D5C6314}"/>
              </a:ext>
            </a:extLst>
          </p:cNvPr>
          <p:cNvSpPr/>
          <p:nvPr/>
        </p:nvSpPr>
        <p:spPr>
          <a:xfrm>
            <a:off x="0" y="0"/>
            <a:ext cx="12192000" cy="908263"/>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游ゴシック" panose="020B0400000000000000" pitchFamily="50" charset="-128"/>
            </a:endParaRPr>
          </a:p>
        </p:txBody>
      </p:sp>
      <p:sp>
        <p:nvSpPr>
          <p:cNvPr id="2" name="タイトル 1">
            <a:extLst>
              <a:ext uri="{FF2B5EF4-FFF2-40B4-BE49-F238E27FC236}">
                <a16:creationId xmlns:a16="http://schemas.microsoft.com/office/drawing/2014/main" id="{CBEE8225-3D6F-A1F1-100F-90BC1679DA39}"/>
              </a:ext>
            </a:extLst>
          </p:cNvPr>
          <p:cNvSpPr>
            <a:spLocks noGrp="1"/>
          </p:cNvSpPr>
          <p:nvPr>
            <p:ph type="title"/>
          </p:nvPr>
        </p:nvSpPr>
        <p:spPr>
          <a:xfrm>
            <a:off x="165696" y="74815"/>
            <a:ext cx="11860606" cy="833448"/>
          </a:xfrm>
        </p:spPr>
        <p:txBody>
          <a:bodyPr/>
          <a:lstStyle>
            <a:lvl1pPr>
              <a:defRPr>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A54AFB4-1AFE-21AE-D95B-1CC39D8AFC27}"/>
              </a:ext>
            </a:extLst>
          </p:cNvPr>
          <p:cNvSpPr>
            <a:spLocks noGrp="1"/>
          </p:cNvSpPr>
          <p:nvPr>
            <p:ph sz="half" idx="1"/>
          </p:nvPr>
        </p:nvSpPr>
        <p:spPr>
          <a:xfrm>
            <a:off x="165696" y="1088019"/>
            <a:ext cx="5854103" cy="541253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82E4A2E-10DA-3420-982D-FA0B788DAE08}"/>
              </a:ext>
            </a:extLst>
          </p:cNvPr>
          <p:cNvSpPr>
            <a:spLocks noGrp="1"/>
          </p:cNvSpPr>
          <p:nvPr>
            <p:ph sz="half" idx="2"/>
          </p:nvPr>
        </p:nvSpPr>
        <p:spPr>
          <a:xfrm>
            <a:off x="6172199" y="1088018"/>
            <a:ext cx="5854103" cy="541253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a:extLst>
              <a:ext uri="{FF2B5EF4-FFF2-40B4-BE49-F238E27FC236}">
                <a16:creationId xmlns:a16="http://schemas.microsoft.com/office/drawing/2014/main" id="{D437027F-8AAF-9A9D-9062-1F40BBCE66BB}"/>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7" name="日付プレースホルダー 3">
            <a:extLst>
              <a:ext uri="{FF2B5EF4-FFF2-40B4-BE49-F238E27FC236}">
                <a16:creationId xmlns:a16="http://schemas.microsoft.com/office/drawing/2014/main" id="{3E719EB8-1395-0E22-5D55-67963DF3A91F}"/>
              </a:ext>
            </a:extLst>
          </p:cNvPr>
          <p:cNvSpPr>
            <a:spLocks noGrp="1"/>
          </p:cNvSpPr>
          <p:nvPr>
            <p:ph type="dt" sz="half" idx="10"/>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24F4AAA4-AA4F-4727-9527-302374788810}" type="datetime1">
              <a:rPr lang="ja-JP" altLang="en-US" smtClean="0"/>
              <a:t>2025/2/13</a:t>
            </a:fld>
            <a:endParaRPr lang="ja-JP" altLang="en-US"/>
          </a:p>
        </p:txBody>
      </p:sp>
      <p:sp>
        <p:nvSpPr>
          <p:cNvPr id="11" name="スライド番号プレースホルダー 5">
            <a:extLst>
              <a:ext uri="{FF2B5EF4-FFF2-40B4-BE49-F238E27FC236}">
                <a16:creationId xmlns:a16="http://schemas.microsoft.com/office/drawing/2014/main" id="{1C3FA26F-EAB0-00F4-E95A-6A6D7ED76FCB}"/>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fld id="{DDF0A04B-3F96-455C-AC58-511E5C06C175}" type="slidenum">
              <a:rPr lang="ja-JP" altLang="en-US" smtClean="0"/>
              <a:pPr/>
              <a:t>‹#›</a:t>
            </a:fld>
            <a:endParaRPr lang="ja-JP" altLang="en-US"/>
          </a:p>
        </p:txBody>
      </p:sp>
    </p:spTree>
    <p:extLst>
      <p:ext uri="{BB962C8B-B14F-4D97-AF65-F5344CB8AC3E}">
        <p14:creationId xmlns:p14="http://schemas.microsoft.com/office/powerpoint/2010/main" val="106589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ロゴなし）">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00D4409-9781-4BE1-E096-6D25F0A250B1}"/>
              </a:ext>
            </a:extLst>
          </p:cNvPr>
          <p:cNvSpPr/>
          <p:nvPr/>
        </p:nvSpPr>
        <p:spPr>
          <a:xfrm>
            <a:off x="0" y="0"/>
            <a:ext cx="12192000" cy="908263"/>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游ゴシック" panose="020B0400000000000000" pitchFamily="50" charset="-128"/>
            </a:endParaRPr>
          </a:p>
        </p:txBody>
      </p:sp>
      <p:sp>
        <p:nvSpPr>
          <p:cNvPr id="2" name="タイトル 1">
            <a:extLst>
              <a:ext uri="{FF2B5EF4-FFF2-40B4-BE49-F238E27FC236}">
                <a16:creationId xmlns:a16="http://schemas.microsoft.com/office/drawing/2014/main" id="{8DD0E7DB-531A-3848-08ED-0D862F81E492}"/>
              </a:ext>
            </a:extLst>
          </p:cNvPr>
          <p:cNvSpPr>
            <a:spLocks noGrp="1"/>
          </p:cNvSpPr>
          <p:nvPr>
            <p:ph type="title"/>
          </p:nvPr>
        </p:nvSpPr>
        <p:spPr>
          <a:xfrm>
            <a:off x="165696" y="74815"/>
            <a:ext cx="11882217" cy="833448"/>
          </a:xfrm>
        </p:spPr>
        <p:txBody>
          <a:bodyPr/>
          <a:lstStyle>
            <a:lvl1pPr>
              <a:defRPr>
                <a:solidFill>
                  <a:schemeClr val="bg1"/>
                </a:solidFill>
              </a:defRPr>
            </a:lvl1pPr>
          </a:lstStyle>
          <a:p>
            <a:r>
              <a:rPr kumimoji="1" lang="ja-JP" altLang="en-US"/>
              <a:t>マスター タイトルの書式設定</a:t>
            </a:r>
          </a:p>
        </p:txBody>
      </p:sp>
      <p:sp>
        <p:nvSpPr>
          <p:cNvPr id="3" name="フッター プレースホルダー 4">
            <a:extLst>
              <a:ext uri="{FF2B5EF4-FFF2-40B4-BE49-F238E27FC236}">
                <a16:creationId xmlns:a16="http://schemas.microsoft.com/office/drawing/2014/main" id="{68662EE1-3F0A-BF83-C7AF-27854F458162}"/>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5" name="日付プレースホルダー 3">
            <a:extLst>
              <a:ext uri="{FF2B5EF4-FFF2-40B4-BE49-F238E27FC236}">
                <a16:creationId xmlns:a16="http://schemas.microsoft.com/office/drawing/2014/main" id="{F594FF63-95FF-903D-2500-BC9F43CA8208}"/>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46540B8E-F171-4782-9A95-95AE162575B0}" type="datetime1">
              <a:rPr lang="ja-JP" altLang="en-US" smtClean="0"/>
              <a:t>2025/2/13</a:t>
            </a:fld>
            <a:endParaRPr lang="ja-JP" altLang="en-US"/>
          </a:p>
        </p:txBody>
      </p:sp>
      <p:sp>
        <p:nvSpPr>
          <p:cNvPr id="9" name="スライド番号プレースホルダー 5">
            <a:extLst>
              <a:ext uri="{FF2B5EF4-FFF2-40B4-BE49-F238E27FC236}">
                <a16:creationId xmlns:a16="http://schemas.microsoft.com/office/drawing/2014/main" id="{DE46AF14-E354-ABF0-FD69-99CE8B5A404B}"/>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fld id="{DDF0A04B-3F96-455C-AC58-511E5C06C175}" type="slidenum">
              <a:rPr lang="ja-JP" altLang="en-US" smtClean="0"/>
              <a:pPr/>
              <a:t>‹#›</a:t>
            </a:fld>
            <a:endParaRPr lang="ja-JP" altLang="en-US"/>
          </a:p>
        </p:txBody>
      </p:sp>
    </p:spTree>
    <p:extLst>
      <p:ext uri="{BB962C8B-B14F-4D97-AF65-F5344CB8AC3E}">
        <p14:creationId xmlns:p14="http://schemas.microsoft.com/office/powerpoint/2010/main" val="348961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タイトルなし（ロゴなし）">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997D5D9-2536-7074-59E1-E0A36E7DF9EF}"/>
              </a:ext>
            </a:extLst>
          </p:cNvPr>
          <p:cNvSpPr>
            <a:spLocks noGrp="1"/>
          </p:cNvSpPr>
          <p:nvPr>
            <p:ph idx="1"/>
          </p:nvPr>
        </p:nvSpPr>
        <p:spPr>
          <a:xfrm>
            <a:off x="165697" y="165100"/>
            <a:ext cx="11882216" cy="6329911"/>
          </a:xfrm>
        </p:spPr>
        <p:txBody>
          <a:bodyPr/>
          <a:lstStyle>
            <a:lvl1pPr marL="177800" indent="-177800">
              <a:defRPr sz="3600"/>
            </a:lvl1pPr>
            <a:lvl2pPr>
              <a:defRPr sz="3200"/>
            </a:lvl2pPr>
            <a:lvl3pPr>
              <a:defRPr sz="2800"/>
            </a:lvl3pPr>
            <a:lvl4pPr>
              <a:defRPr sz="2400"/>
            </a:lvl4pPr>
            <a:lvl5pPr>
              <a:defRPr sz="20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フッター プレースホルダー 4">
            <a:extLst>
              <a:ext uri="{FF2B5EF4-FFF2-40B4-BE49-F238E27FC236}">
                <a16:creationId xmlns:a16="http://schemas.microsoft.com/office/drawing/2014/main" id="{CC4E3395-FEA1-05F2-AFA9-42537CE11DB6}"/>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4" name="日付プレースホルダー 3">
            <a:extLst>
              <a:ext uri="{FF2B5EF4-FFF2-40B4-BE49-F238E27FC236}">
                <a16:creationId xmlns:a16="http://schemas.microsoft.com/office/drawing/2014/main" id="{B97D7E45-2E6A-D4F2-6F00-0B744B99CAC0}"/>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80323F79-7624-4D48-A5EC-5463776D5316}" type="datetime1">
              <a:rPr lang="ja-JP" altLang="en-US" smtClean="0"/>
              <a:t>2025/2/13</a:t>
            </a:fld>
            <a:endParaRPr lang="ja-JP" altLang="en-US"/>
          </a:p>
        </p:txBody>
      </p:sp>
      <p:sp>
        <p:nvSpPr>
          <p:cNvPr id="6" name="スライド番号プレースホルダー 5">
            <a:extLst>
              <a:ext uri="{FF2B5EF4-FFF2-40B4-BE49-F238E27FC236}">
                <a16:creationId xmlns:a16="http://schemas.microsoft.com/office/drawing/2014/main" id="{CDD8D73D-2A7C-8F9C-1C15-E7ACF3E1294E}"/>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fld id="{DDF0A04B-3F96-455C-AC58-511E5C06C175}" type="slidenum">
              <a:rPr lang="ja-JP" altLang="en-US" smtClean="0"/>
              <a:pPr/>
              <a:t>‹#›</a:t>
            </a:fld>
            <a:endParaRPr lang="ja-JP" altLang="en-US"/>
          </a:p>
        </p:txBody>
      </p:sp>
    </p:spTree>
    <p:extLst>
      <p:ext uri="{BB962C8B-B14F-4D97-AF65-F5344CB8AC3E}">
        <p14:creationId xmlns:p14="http://schemas.microsoft.com/office/powerpoint/2010/main" val="1453190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4">
            <a:extLst>
              <a:ext uri="{FF2B5EF4-FFF2-40B4-BE49-F238E27FC236}">
                <a16:creationId xmlns:a16="http://schemas.microsoft.com/office/drawing/2014/main" id="{26B4F219-99F5-0574-00AF-AD0D0A1E41A1}"/>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4" name="日付プレースホルダー 3">
            <a:extLst>
              <a:ext uri="{FF2B5EF4-FFF2-40B4-BE49-F238E27FC236}">
                <a16:creationId xmlns:a16="http://schemas.microsoft.com/office/drawing/2014/main" id="{6020AEEB-6C86-E569-9769-B90FB959CF5B}"/>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1A632C8A-49E7-4D8B-9557-7CA5C4F76348}" type="datetime1">
              <a:rPr lang="ja-JP" altLang="en-US" smtClean="0"/>
              <a:t>2025/2/13</a:t>
            </a:fld>
            <a:endParaRPr lang="ja-JP" altLang="en-US"/>
          </a:p>
        </p:txBody>
      </p:sp>
      <p:sp>
        <p:nvSpPr>
          <p:cNvPr id="7" name="スライド番号プレースホルダー 5">
            <a:extLst>
              <a:ext uri="{FF2B5EF4-FFF2-40B4-BE49-F238E27FC236}">
                <a16:creationId xmlns:a16="http://schemas.microsoft.com/office/drawing/2014/main" id="{8A5D2FFA-A3BC-D2A4-4575-EBFA7DB755A7}"/>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fld id="{DDF0A04B-3F96-455C-AC58-511E5C06C175}" type="slidenum">
              <a:rPr lang="ja-JP" altLang="en-US" smtClean="0"/>
              <a:pPr/>
              <a:t>‹#›</a:t>
            </a:fld>
            <a:endParaRPr lang="ja-JP" altLang="en-US"/>
          </a:p>
        </p:txBody>
      </p:sp>
    </p:spTree>
    <p:extLst>
      <p:ext uri="{BB962C8B-B14F-4D97-AF65-F5344CB8AC3E}">
        <p14:creationId xmlns:p14="http://schemas.microsoft.com/office/powerpoint/2010/main" val="379502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F73FDE3-F086-B014-3D6D-9012F336F9F1}"/>
              </a:ext>
            </a:extLst>
          </p:cNvPr>
          <p:cNvSpPr/>
          <p:nvPr/>
        </p:nvSpPr>
        <p:spPr>
          <a:xfrm>
            <a:off x="0" y="0"/>
            <a:ext cx="12192000" cy="908263"/>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游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6997D5D9-2536-7074-59E1-E0A36E7DF9EF}"/>
              </a:ext>
            </a:extLst>
          </p:cNvPr>
          <p:cNvSpPr>
            <a:spLocks noGrp="1"/>
          </p:cNvSpPr>
          <p:nvPr>
            <p:ph idx="1"/>
          </p:nvPr>
        </p:nvSpPr>
        <p:spPr>
          <a:xfrm>
            <a:off x="165697" y="1092370"/>
            <a:ext cx="11882216" cy="5402641"/>
          </a:xfrm>
        </p:spPr>
        <p:txBody>
          <a:bodyPr/>
          <a:lstStyle>
            <a:lvl1pPr marL="177800" indent="-177800">
              <a:defRPr sz="3600"/>
            </a:lvl1pPr>
            <a:lvl2pPr>
              <a:defRPr sz="3200"/>
            </a:lvl2pPr>
            <a:lvl3pPr>
              <a:defRPr sz="2800"/>
            </a:lvl3pPr>
            <a:lvl4pPr>
              <a:defRPr sz="2400"/>
            </a:lvl4pPr>
            <a:lvl5pPr>
              <a:defRPr sz="20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4" name="図 3" descr="アイコン&#10;&#10;自動的に生成された説明">
            <a:extLst>
              <a:ext uri="{FF2B5EF4-FFF2-40B4-BE49-F238E27FC236}">
                <a16:creationId xmlns:a16="http://schemas.microsoft.com/office/drawing/2014/main" id="{B3D0057D-F90A-7B0E-EA7D-02FA2E228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251" y="0"/>
            <a:ext cx="908263" cy="908263"/>
          </a:xfrm>
          <a:prstGeom prst="rect">
            <a:avLst/>
          </a:prstGeom>
        </p:spPr>
      </p:pic>
      <p:sp>
        <p:nvSpPr>
          <p:cNvPr id="5" name="日付プレースホルダー 4">
            <a:extLst>
              <a:ext uri="{FF2B5EF4-FFF2-40B4-BE49-F238E27FC236}">
                <a16:creationId xmlns:a16="http://schemas.microsoft.com/office/drawing/2014/main" id="{AADF7C01-6A32-DDC6-CA04-A4A904406DAB}"/>
              </a:ext>
            </a:extLst>
          </p:cNvPr>
          <p:cNvSpPr>
            <a:spLocks noGrp="1"/>
          </p:cNvSpPr>
          <p:nvPr>
            <p:ph type="dt" sz="half" idx="10"/>
          </p:nvPr>
        </p:nvSpPr>
        <p:spPr/>
        <p:txBody>
          <a:bodyPr/>
          <a:lstStyle/>
          <a:p>
            <a:fld id="{D77E33AB-AB25-4218-91E6-0B7EF1081730}" type="datetime1">
              <a:rPr lang="ja-JP" altLang="en-US" smtClean="0"/>
              <a:t>2025/2/13</a:t>
            </a:fld>
            <a:endParaRPr lang="ja-JP" altLang="en-US"/>
          </a:p>
        </p:txBody>
      </p:sp>
      <p:sp>
        <p:nvSpPr>
          <p:cNvPr id="9" name="フッター プレースホルダー 8">
            <a:extLst>
              <a:ext uri="{FF2B5EF4-FFF2-40B4-BE49-F238E27FC236}">
                <a16:creationId xmlns:a16="http://schemas.microsoft.com/office/drawing/2014/main" id="{C80706C9-B317-4CA3-EA31-A9DDEFB9EB47}"/>
              </a:ext>
            </a:extLst>
          </p:cNvPr>
          <p:cNvSpPr>
            <a:spLocks noGrp="1"/>
          </p:cNvSpPr>
          <p:nvPr>
            <p:ph type="ftr" sz="quarter" idx="11"/>
          </p:nvPr>
        </p:nvSpPr>
        <p:spPr/>
        <p:txBody>
          <a:bodyPr/>
          <a:lstStyle/>
          <a:p>
            <a:endParaRPr lang="ja-JP" altLang="en-US"/>
          </a:p>
        </p:txBody>
      </p:sp>
      <p:sp>
        <p:nvSpPr>
          <p:cNvPr id="10" name="スライド番号プレースホルダー 9">
            <a:extLst>
              <a:ext uri="{FF2B5EF4-FFF2-40B4-BE49-F238E27FC236}">
                <a16:creationId xmlns:a16="http://schemas.microsoft.com/office/drawing/2014/main" id="{F7EDF359-4001-00B8-EE84-4EF8477680F5}"/>
              </a:ext>
            </a:extLst>
          </p:cNvPr>
          <p:cNvSpPr>
            <a:spLocks noGrp="1"/>
          </p:cNvSpPr>
          <p:nvPr>
            <p:ph type="sldNum" sz="quarter" idx="12"/>
          </p:nvPr>
        </p:nvSpPr>
        <p:spPr/>
        <p:txBody>
          <a:bodyPr/>
          <a:lstStyle/>
          <a:p>
            <a:fld id="{DDF0A04B-3F96-455C-AC58-511E5C06C175}" type="slidenum">
              <a:rPr lang="ja-JP" altLang="en-US" smtClean="0"/>
              <a:pPr/>
              <a:t>‹#›</a:t>
            </a:fld>
            <a:endParaRPr lang="ja-JP" altLang="en-US"/>
          </a:p>
        </p:txBody>
      </p:sp>
      <p:sp>
        <p:nvSpPr>
          <p:cNvPr id="13" name="タイトル 12">
            <a:extLst>
              <a:ext uri="{FF2B5EF4-FFF2-40B4-BE49-F238E27FC236}">
                <a16:creationId xmlns:a16="http://schemas.microsoft.com/office/drawing/2014/main" id="{0096DF5B-ED0B-ED10-0338-62210046CA9E}"/>
              </a:ext>
            </a:extLst>
          </p:cNvPr>
          <p:cNvSpPr>
            <a:spLocks noGrp="1"/>
          </p:cNvSpPr>
          <p:nvPr>
            <p:ph type="title"/>
          </p:nvPr>
        </p:nvSpPr>
        <p:spPr/>
        <p:txBody>
          <a:bodyPr/>
          <a:lstStyle>
            <a:lvl1pPr>
              <a:defRPr>
                <a:solidFill>
                  <a:schemeClr val="bg1"/>
                </a:solidFill>
              </a:defRPr>
            </a:lvl1pPr>
          </a:lstStyle>
          <a:p>
            <a:r>
              <a:rPr kumimoji="1" lang="ja-JP" altLang="en-US"/>
              <a:t>マスター タイトルの書式設定</a:t>
            </a:r>
          </a:p>
        </p:txBody>
      </p:sp>
    </p:spTree>
    <p:extLst>
      <p:ext uri="{BB962C8B-B14F-4D97-AF65-F5344CB8AC3E}">
        <p14:creationId xmlns:p14="http://schemas.microsoft.com/office/powerpoint/2010/main" val="244604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781D155-4C3B-C12D-054E-4661B31DC115}"/>
              </a:ext>
            </a:extLst>
          </p:cNvPr>
          <p:cNvSpPr/>
          <p:nvPr/>
        </p:nvSpPr>
        <p:spPr>
          <a:xfrm>
            <a:off x="0" y="0"/>
            <a:ext cx="12192000" cy="4562475"/>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游ゴシック" panose="020B0400000000000000" pitchFamily="50" charset="-128"/>
            </a:endParaRPr>
          </a:p>
        </p:txBody>
      </p:sp>
      <p:sp>
        <p:nvSpPr>
          <p:cNvPr id="2" name="タイトル 1">
            <a:extLst>
              <a:ext uri="{FF2B5EF4-FFF2-40B4-BE49-F238E27FC236}">
                <a16:creationId xmlns:a16="http://schemas.microsoft.com/office/drawing/2014/main" id="{8F1C5EA0-36E0-EF0F-6FBE-2EA55F0A8719}"/>
              </a:ext>
            </a:extLst>
          </p:cNvPr>
          <p:cNvSpPr>
            <a:spLocks noGrp="1"/>
          </p:cNvSpPr>
          <p:nvPr>
            <p:ph type="title"/>
          </p:nvPr>
        </p:nvSpPr>
        <p:spPr>
          <a:xfrm>
            <a:off x="82570" y="1709738"/>
            <a:ext cx="12028648" cy="2852737"/>
          </a:xfrm>
        </p:spPr>
        <p:txBody>
          <a:bodyPr anchor="b">
            <a:normAutofit/>
          </a:bodyPr>
          <a:lstStyle>
            <a:lvl1pPr>
              <a:defRPr sz="5400">
                <a:solidFill>
                  <a:schemeClr val="bg1"/>
                </a:solidFill>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7047C6-60D3-894C-566C-BD8BF403D0F7}"/>
              </a:ext>
            </a:extLst>
          </p:cNvPr>
          <p:cNvSpPr>
            <a:spLocks noGrp="1"/>
          </p:cNvSpPr>
          <p:nvPr>
            <p:ph type="body" idx="1"/>
          </p:nvPr>
        </p:nvSpPr>
        <p:spPr>
          <a:xfrm>
            <a:off x="82570" y="4688958"/>
            <a:ext cx="12028648" cy="1400692"/>
          </a:xfrm>
        </p:spPr>
        <p:txBody>
          <a:bodyPr>
            <a:normAutofit/>
          </a:bodyPr>
          <a:lstStyle>
            <a:lvl1pPr marL="0" indent="0">
              <a:buNone/>
              <a:defRPr sz="36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pic>
        <p:nvPicPr>
          <p:cNvPr id="8" name="図 7" descr="アイコン&#10;&#10;自動的に生成された説明">
            <a:extLst>
              <a:ext uri="{FF2B5EF4-FFF2-40B4-BE49-F238E27FC236}">
                <a16:creationId xmlns:a16="http://schemas.microsoft.com/office/drawing/2014/main" id="{67A5805C-38B6-B2FE-E844-57BD56921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251" y="0"/>
            <a:ext cx="908263" cy="908263"/>
          </a:xfrm>
          <a:prstGeom prst="rect">
            <a:avLst/>
          </a:prstGeom>
        </p:spPr>
      </p:pic>
      <p:sp>
        <p:nvSpPr>
          <p:cNvPr id="4" name="フッター プレースホルダー 4">
            <a:extLst>
              <a:ext uri="{FF2B5EF4-FFF2-40B4-BE49-F238E27FC236}">
                <a16:creationId xmlns:a16="http://schemas.microsoft.com/office/drawing/2014/main" id="{A88FB6CB-0493-80F7-D940-AF3C61C6D45C}"/>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6" name="日付プレースホルダー 3">
            <a:extLst>
              <a:ext uri="{FF2B5EF4-FFF2-40B4-BE49-F238E27FC236}">
                <a16:creationId xmlns:a16="http://schemas.microsoft.com/office/drawing/2014/main" id="{A16F2070-AB41-CA7F-AD79-213F1314F5C1}"/>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B7D84A43-EA05-4D0C-B59D-A87E93718F85}" type="datetime1">
              <a:rPr lang="ja-JP" altLang="en-US" smtClean="0"/>
              <a:t>2025/2/13</a:t>
            </a:fld>
            <a:endParaRPr lang="ja-JP" altLang="en-US"/>
          </a:p>
        </p:txBody>
      </p:sp>
      <p:sp>
        <p:nvSpPr>
          <p:cNvPr id="11" name="スライド番号プレースホルダー 5">
            <a:extLst>
              <a:ext uri="{FF2B5EF4-FFF2-40B4-BE49-F238E27FC236}">
                <a16:creationId xmlns:a16="http://schemas.microsoft.com/office/drawing/2014/main" id="{8E6E7692-244B-C8A9-226D-6F3653CE57CD}"/>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fld id="{DDF0A04B-3F96-455C-AC58-511E5C06C175}" type="slidenum">
              <a:rPr lang="ja-JP" altLang="en-US" smtClean="0"/>
              <a:pPr/>
              <a:t>‹#›</a:t>
            </a:fld>
            <a:endParaRPr lang="ja-JP" altLang="en-US"/>
          </a:p>
        </p:txBody>
      </p:sp>
    </p:spTree>
    <p:extLst>
      <p:ext uri="{BB962C8B-B14F-4D97-AF65-F5344CB8AC3E}">
        <p14:creationId xmlns:p14="http://schemas.microsoft.com/office/powerpoint/2010/main" val="190925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D13F7778-4998-A377-6A60-42147D5C6314}"/>
              </a:ext>
            </a:extLst>
          </p:cNvPr>
          <p:cNvSpPr/>
          <p:nvPr/>
        </p:nvSpPr>
        <p:spPr>
          <a:xfrm>
            <a:off x="0" y="0"/>
            <a:ext cx="12192000" cy="908263"/>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游ゴシック" panose="020B0400000000000000" pitchFamily="50" charset="-128"/>
            </a:endParaRPr>
          </a:p>
        </p:txBody>
      </p:sp>
      <p:sp>
        <p:nvSpPr>
          <p:cNvPr id="2" name="タイトル 1">
            <a:extLst>
              <a:ext uri="{FF2B5EF4-FFF2-40B4-BE49-F238E27FC236}">
                <a16:creationId xmlns:a16="http://schemas.microsoft.com/office/drawing/2014/main" id="{CBEE8225-3D6F-A1F1-100F-90BC1679DA39}"/>
              </a:ext>
            </a:extLst>
          </p:cNvPr>
          <p:cNvSpPr>
            <a:spLocks noGrp="1"/>
          </p:cNvSpPr>
          <p:nvPr>
            <p:ph type="title"/>
          </p:nvPr>
        </p:nvSpPr>
        <p:spPr>
          <a:xfrm>
            <a:off x="165696" y="74815"/>
            <a:ext cx="11113833" cy="833448"/>
          </a:xfrm>
        </p:spPr>
        <p:txBody>
          <a:bodyPr/>
          <a:lstStyle>
            <a:lvl1pPr>
              <a:defRPr>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A54AFB4-1AFE-21AE-D95B-1CC39D8AFC27}"/>
              </a:ext>
            </a:extLst>
          </p:cNvPr>
          <p:cNvSpPr>
            <a:spLocks noGrp="1"/>
          </p:cNvSpPr>
          <p:nvPr>
            <p:ph sz="half" idx="1"/>
          </p:nvPr>
        </p:nvSpPr>
        <p:spPr>
          <a:xfrm>
            <a:off x="165696" y="1088019"/>
            <a:ext cx="5854103" cy="540145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82E4A2E-10DA-3420-982D-FA0B788DAE08}"/>
              </a:ext>
            </a:extLst>
          </p:cNvPr>
          <p:cNvSpPr>
            <a:spLocks noGrp="1"/>
          </p:cNvSpPr>
          <p:nvPr>
            <p:ph sz="half" idx="2"/>
          </p:nvPr>
        </p:nvSpPr>
        <p:spPr>
          <a:xfrm>
            <a:off x="6172199" y="1088018"/>
            <a:ext cx="5854103" cy="540144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7" name="図 6" descr="アイコン&#10;&#10;自動的に生成された説明">
            <a:extLst>
              <a:ext uri="{FF2B5EF4-FFF2-40B4-BE49-F238E27FC236}">
                <a16:creationId xmlns:a16="http://schemas.microsoft.com/office/drawing/2014/main" id="{38138C44-7B34-374A-1AA3-F4108A1E0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251" y="0"/>
            <a:ext cx="908263" cy="908263"/>
          </a:xfrm>
          <a:prstGeom prst="rect">
            <a:avLst/>
          </a:prstGeom>
        </p:spPr>
      </p:pic>
      <p:sp>
        <p:nvSpPr>
          <p:cNvPr id="5" name="フッター プレースホルダー 4">
            <a:extLst>
              <a:ext uri="{FF2B5EF4-FFF2-40B4-BE49-F238E27FC236}">
                <a16:creationId xmlns:a16="http://schemas.microsoft.com/office/drawing/2014/main" id="{832B0C6A-8327-B6BA-FDD4-7D1C09C6B818}"/>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9" name="日付プレースホルダー 3">
            <a:extLst>
              <a:ext uri="{FF2B5EF4-FFF2-40B4-BE49-F238E27FC236}">
                <a16:creationId xmlns:a16="http://schemas.microsoft.com/office/drawing/2014/main" id="{1825B8EB-B309-4CAA-41C8-CD68E6222235}"/>
              </a:ext>
            </a:extLst>
          </p:cNvPr>
          <p:cNvSpPr>
            <a:spLocks noGrp="1"/>
          </p:cNvSpPr>
          <p:nvPr>
            <p:ph type="dt" sz="half" idx="10"/>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4D9DA506-CC8E-42DB-AB7D-B6716345D71F}" type="datetime1">
              <a:rPr lang="ja-JP" altLang="en-US" smtClean="0"/>
              <a:t>2025/2/13</a:t>
            </a:fld>
            <a:endParaRPr lang="ja-JP" altLang="en-US"/>
          </a:p>
        </p:txBody>
      </p:sp>
      <p:sp>
        <p:nvSpPr>
          <p:cNvPr id="12" name="スライド番号プレースホルダー 5">
            <a:extLst>
              <a:ext uri="{FF2B5EF4-FFF2-40B4-BE49-F238E27FC236}">
                <a16:creationId xmlns:a16="http://schemas.microsoft.com/office/drawing/2014/main" id="{BC740DFE-E0EF-64FC-958E-FA87E715F106}"/>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fld id="{DDF0A04B-3F96-455C-AC58-511E5C06C175}" type="slidenum">
              <a:rPr lang="ja-JP" altLang="en-US" smtClean="0"/>
              <a:pPr/>
              <a:t>‹#›</a:t>
            </a:fld>
            <a:endParaRPr lang="ja-JP" altLang="en-US"/>
          </a:p>
        </p:txBody>
      </p:sp>
    </p:spTree>
    <p:extLst>
      <p:ext uri="{BB962C8B-B14F-4D97-AF65-F5344CB8AC3E}">
        <p14:creationId xmlns:p14="http://schemas.microsoft.com/office/powerpoint/2010/main" val="169983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00D4409-9781-4BE1-E096-6D25F0A250B1}"/>
              </a:ext>
            </a:extLst>
          </p:cNvPr>
          <p:cNvSpPr/>
          <p:nvPr/>
        </p:nvSpPr>
        <p:spPr>
          <a:xfrm>
            <a:off x="0" y="0"/>
            <a:ext cx="12192000" cy="908263"/>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游ゴシック" panose="020B0400000000000000" pitchFamily="50" charset="-128"/>
            </a:endParaRPr>
          </a:p>
        </p:txBody>
      </p:sp>
      <p:sp>
        <p:nvSpPr>
          <p:cNvPr id="2" name="タイトル 1">
            <a:extLst>
              <a:ext uri="{FF2B5EF4-FFF2-40B4-BE49-F238E27FC236}">
                <a16:creationId xmlns:a16="http://schemas.microsoft.com/office/drawing/2014/main" id="{8DD0E7DB-531A-3848-08ED-0D862F81E492}"/>
              </a:ext>
            </a:extLst>
          </p:cNvPr>
          <p:cNvSpPr>
            <a:spLocks noGrp="1"/>
          </p:cNvSpPr>
          <p:nvPr>
            <p:ph type="title"/>
          </p:nvPr>
        </p:nvSpPr>
        <p:spPr>
          <a:xfrm>
            <a:off x="165696" y="74815"/>
            <a:ext cx="11113833" cy="833448"/>
          </a:xfrm>
        </p:spPr>
        <p:txBody>
          <a:bodyPr/>
          <a:lstStyle>
            <a:lvl1pPr>
              <a:defRPr>
                <a:solidFill>
                  <a:schemeClr val="bg1"/>
                </a:solidFill>
              </a:defRPr>
            </a:lvl1pPr>
          </a:lstStyle>
          <a:p>
            <a:r>
              <a:rPr kumimoji="1" lang="ja-JP" altLang="en-US"/>
              <a:t>マスター タイトルの書式設定</a:t>
            </a:r>
          </a:p>
        </p:txBody>
      </p:sp>
      <p:pic>
        <p:nvPicPr>
          <p:cNvPr id="7" name="図 6" descr="アイコン&#10;&#10;自動的に生成された説明">
            <a:extLst>
              <a:ext uri="{FF2B5EF4-FFF2-40B4-BE49-F238E27FC236}">
                <a16:creationId xmlns:a16="http://schemas.microsoft.com/office/drawing/2014/main" id="{17B173BB-27FB-39BF-E0B7-4C5DE3FCD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251" y="0"/>
            <a:ext cx="908263" cy="908263"/>
          </a:xfrm>
          <a:prstGeom prst="rect">
            <a:avLst/>
          </a:prstGeom>
        </p:spPr>
      </p:pic>
      <p:sp>
        <p:nvSpPr>
          <p:cNvPr id="3" name="フッター プレースホルダー 4">
            <a:extLst>
              <a:ext uri="{FF2B5EF4-FFF2-40B4-BE49-F238E27FC236}">
                <a16:creationId xmlns:a16="http://schemas.microsoft.com/office/drawing/2014/main" id="{2C677EF9-ACFC-A9B9-8AE6-3CAE0EC2E708}"/>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5" name="日付プレースホルダー 3">
            <a:extLst>
              <a:ext uri="{FF2B5EF4-FFF2-40B4-BE49-F238E27FC236}">
                <a16:creationId xmlns:a16="http://schemas.microsoft.com/office/drawing/2014/main" id="{0BD9C6A9-6622-9C48-0FA0-1F12EBDF63A2}"/>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E1830220-8E67-4ABC-A2B5-3717287C53E3}" type="datetime1">
              <a:rPr lang="ja-JP" altLang="en-US" smtClean="0"/>
              <a:t>2025/2/13</a:t>
            </a:fld>
            <a:endParaRPr lang="ja-JP" altLang="en-US"/>
          </a:p>
        </p:txBody>
      </p:sp>
      <p:sp>
        <p:nvSpPr>
          <p:cNvPr id="10" name="スライド番号プレースホルダー 5">
            <a:extLst>
              <a:ext uri="{FF2B5EF4-FFF2-40B4-BE49-F238E27FC236}">
                <a16:creationId xmlns:a16="http://schemas.microsoft.com/office/drawing/2014/main" id="{A2F7C81B-E87E-39F1-81CA-6979E87B0B48}"/>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fld id="{DDF0A04B-3F96-455C-AC58-511E5C06C175}" type="slidenum">
              <a:rPr lang="ja-JP" altLang="en-US" smtClean="0"/>
              <a:pPr/>
              <a:t>‹#›</a:t>
            </a:fld>
            <a:endParaRPr lang="ja-JP" altLang="en-US"/>
          </a:p>
        </p:txBody>
      </p:sp>
    </p:spTree>
    <p:extLst>
      <p:ext uri="{BB962C8B-B14F-4D97-AF65-F5344CB8AC3E}">
        <p14:creationId xmlns:p14="http://schemas.microsoft.com/office/powerpoint/2010/main" val="195930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なし">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997D5D9-2536-7074-59E1-E0A36E7DF9EF}"/>
              </a:ext>
            </a:extLst>
          </p:cNvPr>
          <p:cNvSpPr>
            <a:spLocks noGrp="1"/>
          </p:cNvSpPr>
          <p:nvPr>
            <p:ph idx="1"/>
          </p:nvPr>
        </p:nvSpPr>
        <p:spPr>
          <a:xfrm>
            <a:off x="165697" y="165100"/>
            <a:ext cx="11882216" cy="6329911"/>
          </a:xfrm>
        </p:spPr>
        <p:txBody>
          <a:bodyPr/>
          <a:lstStyle>
            <a:lvl1pPr marL="177800" indent="-177800">
              <a:defRPr sz="3600"/>
            </a:lvl1pPr>
            <a:lvl2pPr>
              <a:defRPr sz="3200"/>
            </a:lvl2pPr>
            <a:lvl3pPr>
              <a:defRPr sz="2800"/>
            </a:lvl3pPr>
            <a:lvl4pPr>
              <a:defRPr sz="2400"/>
            </a:lvl4pPr>
            <a:lvl5pPr>
              <a:defRPr sz="20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6" name="図 5" descr="アイコン&#10;&#10;自動的に生成された説明">
            <a:extLst>
              <a:ext uri="{FF2B5EF4-FFF2-40B4-BE49-F238E27FC236}">
                <a16:creationId xmlns:a16="http://schemas.microsoft.com/office/drawing/2014/main" id="{9E28E1B3-6134-BDF3-119F-F6B0C59AD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5251" y="0"/>
            <a:ext cx="908263" cy="908263"/>
          </a:xfrm>
          <a:prstGeom prst="rect">
            <a:avLst/>
          </a:prstGeom>
        </p:spPr>
      </p:pic>
      <p:sp>
        <p:nvSpPr>
          <p:cNvPr id="2" name="フッター プレースホルダー 4">
            <a:extLst>
              <a:ext uri="{FF2B5EF4-FFF2-40B4-BE49-F238E27FC236}">
                <a16:creationId xmlns:a16="http://schemas.microsoft.com/office/drawing/2014/main" id="{B5070AF8-B392-4ADA-A7CD-2F7659C0C1D8}"/>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4" name="日付プレースホルダー 3">
            <a:extLst>
              <a:ext uri="{FF2B5EF4-FFF2-40B4-BE49-F238E27FC236}">
                <a16:creationId xmlns:a16="http://schemas.microsoft.com/office/drawing/2014/main" id="{D72F20E0-E2A8-DB8A-D2C7-66109B604CFF}"/>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5C08AB1A-FC25-4B57-BAE6-5C7DEC6723DE}" type="datetime1">
              <a:rPr lang="ja-JP" altLang="en-US" smtClean="0"/>
              <a:t>2025/2/13</a:t>
            </a:fld>
            <a:endParaRPr lang="ja-JP" altLang="en-US"/>
          </a:p>
        </p:txBody>
      </p:sp>
      <p:sp>
        <p:nvSpPr>
          <p:cNvPr id="7" name="スライド番号プレースホルダー 5">
            <a:extLst>
              <a:ext uri="{FF2B5EF4-FFF2-40B4-BE49-F238E27FC236}">
                <a16:creationId xmlns:a16="http://schemas.microsoft.com/office/drawing/2014/main" id="{F60DF4C3-CB41-BF87-F3B0-0AB19E13AE16}"/>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fld id="{DDF0A04B-3F96-455C-AC58-511E5C06C175}" type="slidenum">
              <a:rPr lang="ja-JP" altLang="en-US" smtClean="0"/>
              <a:pPr/>
              <a:t>‹#›</a:t>
            </a:fld>
            <a:endParaRPr lang="ja-JP" altLang="en-US"/>
          </a:p>
        </p:txBody>
      </p:sp>
    </p:spTree>
    <p:extLst>
      <p:ext uri="{BB962C8B-B14F-4D97-AF65-F5344CB8AC3E}">
        <p14:creationId xmlns:p14="http://schemas.microsoft.com/office/powerpoint/2010/main" val="174063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ロゴな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D0CC42D-471E-9D02-4E0C-76511735626B}"/>
              </a:ext>
            </a:extLst>
          </p:cNvPr>
          <p:cNvSpPr/>
          <p:nvPr/>
        </p:nvSpPr>
        <p:spPr>
          <a:xfrm>
            <a:off x="0" y="0"/>
            <a:ext cx="12192000" cy="3552305"/>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游ゴシック" panose="020B0400000000000000" pitchFamily="50" charset="-128"/>
            </a:endParaRPr>
          </a:p>
        </p:txBody>
      </p:sp>
      <p:sp>
        <p:nvSpPr>
          <p:cNvPr id="2" name="タイトル 1">
            <a:extLst>
              <a:ext uri="{FF2B5EF4-FFF2-40B4-BE49-F238E27FC236}">
                <a16:creationId xmlns:a16="http://schemas.microsoft.com/office/drawing/2014/main" id="{FB1852EE-3664-CADF-C260-6780F11224B4}"/>
              </a:ext>
            </a:extLst>
          </p:cNvPr>
          <p:cNvSpPr>
            <a:spLocks noGrp="1"/>
          </p:cNvSpPr>
          <p:nvPr>
            <p:ph type="ctrTitle"/>
          </p:nvPr>
        </p:nvSpPr>
        <p:spPr>
          <a:xfrm>
            <a:off x="82570" y="1122362"/>
            <a:ext cx="12028648" cy="2479675"/>
          </a:xfrm>
        </p:spPr>
        <p:txBody>
          <a:bodyPr anchor="b">
            <a:normAutofit/>
          </a:bodyPr>
          <a:lstStyle>
            <a:lvl1pPr algn="ctr">
              <a:defRPr sz="5400">
                <a:solidFill>
                  <a:schemeClr val="bg1"/>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0DA9176-5CC8-B13E-B54B-C07F38E7FD10}"/>
              </a:ext>
            </a:extLst>
          </p:cNvPr>
          <p:cNvSpPr>
            <a:spLocks noGrp="1"/>
          </p:cNvSpPr>
          <p:nvPr>
            <p:ph type="subTitle" idx="1"/>
          </p:nvPr>
        </p:nvSpPr>
        <p:spPr>
          <a:xfrm>
            <a:off x="82570" y="3694814"/>
            <a:ext cx="12028648" cy="1562986"/>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8" name="フッター プレースホルダー 4">
            <a:extLst>
              <a:ext uri="{FF2B5EF4-FFF2-40B4-BE49-F238E27FC236}">
                <a16:creationId xmlns:a16="http://schemas.microsoft.com/office/drawing/2014/main" id="{49BC2146-875A-5E4E-50F1-C8D97255C3DA}"/>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9" name="日付プレースホルダー 3">
            <a:extLst>
              <a:ext uri="{FF2B5EF4-FFF2-40B4-BE49-F238E27FC236}">
                <a16:creationId xmlns:a16="http://schemas.microsoft.com/office/drawing/2014/main" id="{C8FA29EE-0968-2A4E-1A1E-C1990F98392B}"/>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674C742A-3CCE-4DFA-98E1-8BA2D5EC7103}" type="datetime1">
              <a:rPr lang="ja-JP" altLang="en-US" smtClean="0"/>
              <a:t>2025/2/13</a:t>
            </a:fld>
            <a:endParaRPr lang="ja-JP" altLang="en-US"/>
          </a:p>
        </p:txBody>
      </p:sp>
      <p:sp>
        <p:nvSpPr>
          <p:cNvPr id="10" name="スライド番号プレースホルダー 5">
            <a:extLst>
              <a:ext uri="{FF2B5EF4-FFF2-40B4-BE49-F238E27FC236}">
                <a16:creationId xmlns:a16="http://schemas.microsoft.com/office/drawing/2014/main" id="{10C149B5-49ED-EDA9-F247-04A164D9A15F}"/>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fld id="{DDF0A04B-3F96-455C-AC58-511E5C06C175}" type="slidenum">
              <a:rPr lang="ja-JP" altLang="en-US" smtClean="0"/>
              <a:pPr/>
              <a:t>‹#›</a:t>
            </a:fld>
            <a:endParaRPr lang="ja-JP" altLang="en-US"/>
          </a:p>
        </p:txBody>
      </p:sp>
    </p:spTree>
    <p:extLst>
      <p:ext uri="{BB962C8B-B14F-4D97-AF65-F5344CB8AC3E}">
        <p14:creationId xmlns:p14="http://schemas.microsoft.com/office/powerpoint/2010/main" val="26325093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タイトルとコンテンツ（ロゴな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F73FDE3-F086-B014-3D6D-9012F336F9F1}"/>
              </a:ext>
            </a:extLst>
          </p:cNvPr>
          <p:cNvSpPr/>
          <p:nvPr/>
        </p:nvSpPr>
        <p:spPr>
          <a:xfrm>
            <a:off x="0" y="0"/>
            <a:ext cx="12192000" cy="908263"/>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游ゴシック" panose="020B0400000000000000" pitchFamily="50" charset="-128"/>
            </a:endParaRPr>
          </a:p>
        </p:txBody>
      </p:sp>
      <p:sp>
        <p:nvSpPr>
          <p:cNvPr id="2" name="タイトル 1">
            <a:extLst>
              <a:ext uri="{FF2B5EF4-FFF2-40B4-BE49-F238E27FC236}">
                <a16:creationId xmlns:a16="http://schemas.microsoft.com/office/drawing/2014/main" id="{0D2F75C7-AC4B-E3E8-AC6F-88D4AA6448C8}"/>
              </a:ext>
            </a:extLst>
          </p:cNvPr>
          <p:cNvSpPr>
            <a:spLocks noGrp="1"/>
          </p:cNvSpPr>
          <p:nvPr>
            <p:ph type="title"/>
          </p:nvPr>
        </p:nvSpPr>
        <p:spPr>
          <a:xfrm>
            <a:off x="165696" y="74815"/>
            <a:ext cx="11882216" cy="833448"/>
          </a:xfrm>
        </p:spPr>
        <p:txBody>
          <a:bodyPr/>
          <a:lstStyle>
            <a:lvl1pPr>
              <a:defRPr>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997D5D9-2536-7074-59E1-E0A36E7DF9EF}"/>
              </a:ext>
            </a:extLst>
          </p:cNvPr>
          <p:cNvSpPr>
            <a:spLocks noGrp="1"/>
          </p:cNvSpPr>
          <p:nvPr>
            <p:ph idx="1"/>
          </p:nvPr>
        </p:nvSpPr>
        <p:spPr>
          <a:xfrm>
            <a:off x="165697" y="1092370"/>
            <a:ext cx="11882216" cy="5397099"/>
          </a:xfrm>
        </p:spPr>
        <p:txBody>
          <a:bodyPr/>
          <a:lstStyle>
            <a:lvl1pPr marL="177800" indent="-177800">
              <a:defRPr sz="3600"/>
            </a:lvl1pPr>
            <a:lvl2pPr>
              <a:defRPr sz="3200"/>
            </a:lvl2pPr>
            <a:lvl3pPr>
              <a:defRPr sz="2800"/>
            </a:lvl3pPr>
            <a:lvl4pPr>
              <a:defRPr sz="2400"/>
            </a:lvl4pPr>
            <a:lvl5pPr>
              <a:defRPr sz="20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フッター プレースホルダー 4">
            <a:extLst>
              <a:ext uri="{FF2B5EF4-FFF2-40B4-BE49-F238E27FC236}">
                <a16:creationId xmlns:a16="http://schemas.microsoft.com/office/drawing/2014/main" id="{D7437C12-291C-1590-6A59-C38FE2AD5548}"/>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6" name="日付プレースホルダー 3">
            <a:extLst>
              <a:ext uri="{FF2B5EF4-FFF2-40B4-BE49-F238E27FC236}">
                <a16:creationId xmlns:a16="http://schemas.microsoft.com/office/drawing/2014/main" id="{48C014AA-B531-65BB-35B5-E7D8DD7A9F5D}"/>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22073FE5-10C5-4382-882B-F13AB61C9AAA}" type="datetime1">
              <a:rPr lang="ja-JP" altLang="en-US" smtClean="0"/>
              <a:t>2025/2/13</a:t>
            </a:fld>
            <a:endParaRPr lang="ja-JP" altLang="en-US"/>
          </a:p>
        </p:txBody>
      </p:sp>
      <p:sp>
        <p:nvSpPr>
          <p:cNvPr id="10" name="スライド番号プレースホルダー 5">
            <a:extLst>
              <a:ext uri="{FF2B5EF4-FFF2-40B4-BE49-F238E27FC236}">
                <a16:creationId xmlns:a16="http://schemas.microsoft.com/office/drawing/2014/main" id="{8C15817B-2D10-EC29-4E99-9EAE411561E1}"/>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fld id="{DDF0A04B-3F96-455C-AC58-511E5C06C175}" type="slidenum">
              <a:rPr lang="ja-JP" altLang="en-US" smtClean="0"/>
              <a:pPr/>
              <a:t>‹#›</a:t>
            </a:fld>
            <a:endParaRPr lang="ja-JP" altLang="en-US"/>
          </a:p>
        </p:txBody>
      </p:sp>
    </p:spTree>
    <p:extLst>
      <p:ext uri="{BB962C8B-B14F-4D97-AF65-F5344CB8AC3E}">
        <p14:creationId xmlns:p14="http://schemas.microsoft.com/office/powerpoint/2010/main" val="348615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セクション見出し（ロゴな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5781D155-4C3B-C12D-054E-4661B31DC115}"/>
              </a:ext>
            </a:extLst>
          </p:cNvPr>
          <p:cNvSpPr/>
          <p:nvPr/>
        </p:nvSpPr>
        <p:spPr>
          <a:xfrm>
            <a:off x="0" y="0"/>
            <a:ext cx="12192000" cy="4562475"/>
          </a:xfrm>
          <a:prstGeom prst="rect">
            <a:avLst/>
          </a:prstGeom>
          <a:solidFill>
            <a:srgbClr val="304B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a typeface="游ゴシック" panose="020B0400000000000000" pitchFamily="50" charset="-128"/>
            </a:endParaRPr>
          </a:p>
        </p:txBody>
      </p:sp>
      <p:sp>
        <p:nvSpPr>
          <p:cNvPr id="2" name="タイトル 1">
            <a:extLst>
              <a:ext uri="{FF2B5EF4-FFF2-40B4-BE49-F238E27FC236}">
                <a16:creationId xmlns:a16="http://schemas.microsoft.com/office/drawing/2014/main" id="{8F1C5EA0-36E0-EF0F-6FBE-2EA55F0A8719}"/>
              </a:ext>
            </a:extLst>
          </p:cNvPr>
          <p:cNvSpPr>
            <a:spLocks noGrp="1"/>
          </p:cNvSpPr>
          <p:nvPr>
            <p:ph type="title"/>
          </p:nvPr>
        </p:nvSpPr>
        <p:spPr>
          <a:xfrm>
            <a:off x="82569" y="1709738"/>
            <a:ext cx="12028647" cy="2852737"/>
          </a:xfrm>
        </p:spPr>
        <p:txBody>
          <a:bodyPr anchor="b">
            <a:normAutofit/>
          </a:bodyPr>
          <a:lstStyle>
            <a:lvl1pPr>
              <a:defRPr sz="5400">
                <a:solidFill>
                  <a:schemeClr val="bg1"/>
                </a:solidFill>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7047C6-60D3-894C-566C-BD8BF403D0F7}"/>
              </a:ext>
            </a:extLst>
          </p:cNvPr>
          <p:cNvSpPr>
            <a:spLocks noGrp="1"/>
          </p:cNvSpPr>
          <p:nvPr>
            <p:ph type="body" idx="1"/>
          </p:nvPr>
        </p:nvSpPr>
        <p:spPr>
          <a:xfrm>
            <a:off x="82570" y="4688959"/>
            <a:ext cx="12028648" cy="1400692"/>
          </a:xfrm>
        </p:spPr>
        <p:txBody>
          <a:bodyPr>
            <a:normAutofit/>
          </a:bodyPr>
          <a:lstStyle>
            <a:lvl1pPr marL="0" indent="0">
              <a:buNone/>
              <a:defRPr sz="36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フッター プレースホルダー 4">
            <a:extLst>
              <a:ext uri="{FF2B5EF4-FFF2-40B4-BE49-F238E27FC236}">
                <a16:creationId xmlns:a16="http://schemas.microsoft.com/office/drawing/2014/main" id="{91D19A59-09CC-51BA-F212-DC5C69EC2D9F}"/>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6" name="日付プレースホルダー 3">
            <a:extLst>
              <a:ext uri="{FF2B5EF4-FFF2-40B4-BE49-F238E27FC236}">
                <a16:creationId xmlns:a16="http://schemas.microsoft.com/office/drawing/2014/main" id="{0B13B905-C4D9-C0EC-362E-71E25C5E1FED}"/>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8AA5454F-42FA-482E-9E8C-EDA0B018D5AA}" type="datetime1">
              <a:rPr lang="ja-JP" altLang="en-US" smtClean="0"/>
              <a:t>2025/2/13</a:t>
            </a:fld>
            <a:endParaRPr lang="ja-JP" altLang="en-US"/>
          </a:p>
        </p:txBody>
      </p:sp>
      <p:sp>
        <p:nvSpPr>
          <p:cNvPr id="10" name="スライド番号プレースホルダー 5">
            <a:extLst>
              <a:ext uri="{FF2B5EF4-FFF2-40B4-BE49-F238E27FC236}">
                <a16:creationId xmlns:a16="http://schemas.microsoft.com/office/drawing/2014/main" id="{94641B38-5F6C-5D81-A199-CAA2FA7F1A69}"/>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fld id="{DDF0A04B-3F96-455C-AC58-511E5C06C175}" type="slidenum">
              <a:rPr lang="ja-JP" altLang="en-US" smtClean="0"/>
              <a:pPr/>
              <a:t>‹#›</a:t>
            </a:fld>
            <a:endParaRPr lang="ja-JP" altLang="en-US"/>
          </a:p>
        </p:txBody>
      </p:sp>
    </p:spTree>
    <p:extLst>
      <p:ext uri="{BB962C8B-B14F-4D97-AF65-F5344CB8AC3E}">
        <p14:creationId xmlns:p14="http://schemas.microsoft.com/office/powerpoint/2010/main" val="231493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C74F3A7-2F31-7660-1EE0-8C8E63554C37}"/>
              </a:ext>
            </a:extLst>
          </p:cNvPr>
          <p:cNvSpPr>
            <a:spLocks noGrp="1"/>
          </p:cNvSpPr>
          <p:nvPr>
            <p:ph type="title"/>
          </p:nvPr>
        </p:nvSpPr>
        <p:spPr>
          <a:xfrm>
            <a:off x="165696" y="74815"/>
            <a:ext cx="11776735" cy="83344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DD4CB1A-10BC-B73E-4E40-A1FBD7493D75}"/>
              </a:ext>
            </a:extLst>
          </p:cNvPr>
          <p:cNvSpPr>
            <a:spLocks noGrp="1"/>
          </p:cNvSpPr>
          <p:nvPr>
            <p:ph type="body" idx="1"/>
          </p:nvPr>
        </p:nvSpPr>
        <p:spPr>
          <a:xfrm>
            <a:off x="165697" y="1092370"/>
            <a:ext cx="11776735" cy="5402641"/>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a:extLst>
              <a:ext uri="{FF2B5EF4-FFF2-40B4-BE49-F238E27FC236}">
                <a16:creationId xmlns:a16="http://schemas.microsoft.com/office/drawing/2014/main" id="{4A6736C2-1D89-60EF-65B5-BA7F3B846A11}"/>
              </a:ext>
            </a:extLst>
          </p:cNvPr>
          <p:cNvSpPr>
            <a:spLocks noGrp="1"/>
          </p:cNvSpPr>
          <p:nvPr>
            <p:ph type="ftr" sz="quarter" idx="3"/>
          </p:nvPr>
        </p:nvSpPr>
        <p:spPr>
          <a:xfrm>
            <a:off x="80782" y="6619627"/>
            <a:ext cx="4114800" cy="171796"/>
          </a:xfrm>
          <a:prstGeom prst="rect">
            <a:avLst/>
          </a:prstGeom>
        </p:spPr>
        <p:txBody>
          <a:bodyPr vert="horz" lIns="91440" tIns="45720" rIns="91440" bIns="45720" rtlCol="0" anchor="ctr"/>
          <a:lstStyle>
            <a:lvl1pPr algn="l">
              <a:defRPr sz="1000">
                <a:solidFill>
                  <a:schemeClr val="tx1">
                    <a:tint val="82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7" name="日付プレースホルダー 3">
            <a:extLst>
              <a:ext uri="{FF2B5EF4-FFF2-40B4-BE49-F238E27FC236}">
                <a16:creationId xmlns:a16="http://schemas.microsoft.com/office/drawing/2014/main" id="{779CD636-ED81-102E-71A7-1DF067CEC316}"/>
              </a:ext>
            </a:extLst>
          </p:cNvPr>
          <p:cNvSpPr>
            <a:spLocks noGrp="1"/>
          </p:cNvSpPr>
          <p:nvPr>
            <p:ph type="dt" sz="half" idx="2"/>
          </p:nvPr>
        </p:nvSpPr>
        <p:spPr>
          <a:xfrm>
            <a:off x="10511479" y="6619627"/>
            <a:ext cx="1073960" cy="171796"/>
          </a:xfrm>
          <a:prstGeom prst="rect">
            <a:avLst/>
          </a:prstGeom>
        </p:spPr>
        <p:txBody>
          <a:bodyPr vert="horz" lIns="91440" tIns="45720" rIns="91440" bIns="45720" rtlCol="0" anchor="ctr"/>
          <a:lstStyle>
            <a:lvl1pPr algn="r">
              <a:defRPr sz="1000">
                <a:solidFill>
                  <a:schemeClr val="tx1">
                    <a:tint val="82000"/>
                  </a:schemeClr>
                </a:solidFill>
                <a:latin typeface="游ゴシック" panose="020B0400000000000000" pitchFamily="50" charset="-128"/>
                <a:ea typeface="游ゴシック" panose="020B0400000000000000" pitchFamily="50" charset="-128"/>
              </a:defRPr>
            </a:lvl1pPr>
          </a:lstStyle>
          <a:p>
            <a:fld id="{E96F02E2-E715-490F-B157-BE68D880AE73}" type="datetime1">
              <a:rPr lang="ja-JP" altLang="en-US" smtClean="0"/>
              <a:t>2025/2/13</a:t>
            </a:fld>
            <a:endParaRPr lang="ja-JP" altLang="en-US"/>
          </a:p>
        </p:txBody>
      </p:sp>
      <p:sp>
        <p:nvSpPr>
          <p:cNvPr id="8" name="スライド番号プレースホルダー 5">
            <a:extLst>
              <a:ext uri="{FF2B5EF4-FFF2-40B4-BE49-F238E27FC236}">
                <a16:creationId xmlns:a16="http://schemas.microsoft.com/office/drawing/2014/main" id="{7A544312-81AC-1CC5-8ABA-27330743C70F}"/>
              </a:ext>
            </a:extLst>
          </p:cNvPr>
          <p:cNvSpPr>
            <a:spLocks noGrp="1"/>
          </p:cNvSpPr>
          <p:nvPr>
            <p:ph type="sldNum" sz="quarter" idx="4"/>
          </p:nvPr>
        </p:nvSpPr>
        <p:spPr>
          <a:xfrm>
            <a:off x="11425881" y="6506844"/>
            <a:ext cx="685337" cy="288174"/>
          </a:xfrm>
          <a:prstGeom prst="rect">
            <a:avLst/>
          </a:prstGeom>
        </p:spPr>
        <p:txBody>
          <a:bodyPr vert="horz" lIns="91440" tIns="45720" rIns="91440" bIns="45720" rtlCol="0" anchor="ctr"/>
          <a:lstStyle>
            <a:lvl1pPr algn="r">
              <a:defRPr sz="1800">
                <a:solidFill>
                  <a:schemeClr val="tx1">
                    <a:tint val="82000"/>
                  </a:schemeClr>
                </a:solidFill>
                <a:latin typeface="游ゴシック" panose="020B0400000000000000" pitchFamily="50" charset="-128"/>
                <a:ea typeface="游ゴシック" panose="020B0400000000000000" pitchFamily="50" charset="-128"/>
              </a:defRPr>
            </a:lvl1pPr>
          </a:lstStyle>
          <a:p>
            <a:endParaRPr lang="en-US" altLang="ja-JP"/>
          </a:p>
        </p:txBody>
      </p:sp>
    </p:spTree>
    <p:extLst>
      <p:ext uri="{BB962C8B-B14F-4D97-AF65-F5344CB8AC3E}">
        <p14:creationId xmlns:p14="http://schemas.microsoft.com/office/powerpoint/2010/main" val="34674719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ftr="0" dt="0"/>
  <p:txStyles>
    <p:titleStyle>
      <a:lvl1pPr algn="l" defTabSz="914400" rtl="0" eaLnBrk="1" latinLnBrk="0" hangingPunct="1">
        <a:lnSpc>
          <a:spcPct val="90000"/>
        </a:lnSpc>
        <a:spcBef>
          <a:spcPct val="0"/>
        </a:spcBef>
        <a:buNone/>
        <a:defRPr kumimoji="1" sz="4400" kern="1200" spc="300">
          <a:solidFill>
            <a:schemeClr val="tx1"/>
          </a:solidFill>
          <a:latin typeface="Arial" panose="020B0604020202020204" pitchFamily="34" charset="0"/>
          <a:ea typeface="游ゴシック" panose="020B0400000000000000" pitchFamily="50" charset="-128"/>
          <a:cs typeface="+mj-cs"/>
        </a:defRPr>
      </a:lvl1pPr>
    </p:titleStyle>
    <p:body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300">
          <a:solidFill>
            <a:schemeClr val="tx1"/>
          </a:solidFill>
          <a:latin typeface="Arial" panose="020B0604020202020204" pitchFamily="34" charset="0"/>
          <a:ea typeface="游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300">
          <a:solidFill>
            <a:schemeClr val="tx1"/>
          </a:solidFill>
          <a:latin typeface="Arial" panose="020B0604020202020204" pitchFamily="34" charset="0"/>
          <a:ea typeface="游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300">
          <a:solidFill>
            <a:schemeClr val="tx1"/>
          </a:solidFill>
          <a:latin typeface="Arial" panose="020B0604020202020204" pitchFamily="34" charset="0"/>
          <a:ea typeface="游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300">
          <a:solidFill>
            <a:schemeClr val="tx1"/>
          </a:solidFill>
          <a:latin typeface="Arial" panose="020B0604020202020204" pitchFamily="34" charset="0"/>
          <a:ea typeface="游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300">
          <a:solidFill>
            <a:schemeClr val="tx1"/>
          </a:solidFill>
          <a:latin typeface="Arial" panose="020B060402020202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D9368-D575-FC2D-3796-C5C1CE68BA48}"/>
              </a:ext>
            </a:extLst>
          </p:cNvPr>
          <p:cNvSpPr>
            <a:spLocks noGrp="1"/>
          </p:cNvSpPr>
          <p:nvPr>
            <p:ph type="ctrTitle"/>
          </p:nvPr>
        </p:nvSpPr>
        <p:spPr/>
        <p:txBody>
          <a:bodyPr>
            <a:normAutofit/>
          </a:bodyPr>
          <a:lstStyle/>
          <a:p>
            <a:r>
              <a:rPr lang="ja-JP" altLang="en-US" sz="4800" b="1">
                <a:latin typeface="Arial"/>
                <a:ea typeface="游ゴシック"/>
                <a:cs typeface="Arial"/>
              </a:rPr>
              <a:t>テストコードの分岐構造と</a:t>
            </a:r>
            <a:br>
              <a:rPr lang="en-US" altLang="ja-JP" sz="4800" b="1"/>
            </a:br>
            <a:r>
              <a:rPr lang="ja-JP" altLang="en-US" sz="4800" b="1">
                <a:latin typeface="Arial"/>
                <a:ea typeface="游ゴシック"/>
                <a:cs typeface="Arial"/>
              </a:rPr>
              <a:t>カバレッジ間における関係の実証的分析</a:t>
            </a:r>
            <a:endParaRPr kumimoji="1" lang="ja-JP" altLang="en-US" sz="4800" b="1">
              <a:latin typeface="Arial"/>
              <a:ea typeface="游ゴシック"/>
              <a:cs typeface="Arial"/>
            </a:endParaRPr>
          </a:p>
        </p:txBody>
      </p:sp>
      <p:sp>
        <p:nvSpPr>
          <p:cNvPr id="3" name="字幕 2">
            <a:extLst>
              <a:ext uri="{FF2B5EF4-FFF2-40B4-BE49-F238E27FC236}">
                <a16:creationId xmlns:a16="http://schemas.microsoft.com/office/drawing/2014/main" id="{2AB83924-81C7-062A-0E9C-9AFD535171E2}"/>
              </a:ext>
            </a:extLst>
          </p:cNvPr>
          <p:cNvSpPr>
            <a:spLocks noGrp="1"/>
          </p:cNvSpPr>
          <p:nvPr>
            <p:ph type="subTitle" idx="1"/>
          </p:nvPr>
        </p:nvSpPr>
        <p:spPr/>
        <p:txBody>
          <a:bodyPr/>
          <a:lstStyle/>
          <a:p>
            <a:r>
              <a:rPr kumimoji="1" lang="en-US" altLang="ja-JP" b="1"/>
              <a:t>2025/2/13</a:t>
            </a:r>
            <a:r>
              <a:rPr lang="en-US" altLang="ja-JP" b="1"/>
              <a:t> </a:t>
            </a:r>
          </a:p>
          <a:p>
            <a:r>
              <a:rPr kumimoji="1" lang="ja-JP" altLang="en-US" b="1"/>
              <a:t>肥後研究室</a:t>
            </a:r>
            <a:r>
              <a:rPr kumimoji="1" lang="en-US" altLang="ja-JP" b="1"/>
              <a:t> </a:t>
            </a:r>
            <a:r>
              <a:rPr kumimoji="1" lang="ja-JP" altLang="en-US" b="1"/>
              <a:t>山中綾華</a:t>
            </a:r>
          </a:p>
        </p:txBody>
      </p:sp>
    </p:spTree>
    <p:extLst>
      <p:ext uri="{BB962C8B-B14F-4D97-AF65-F5344CB8AC3E}">
        <p14:creationId xmlns:p14="http://schemas.microsoft.com/office/powerpoint/2010/main" val="1556445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99B7E14-C870-D8AD-CFD3-48F2699E2BEB}"/>
              </a:ext>
            </a:extLst>
          </p:cNvPr>
          <p:cNvSpPr>
            <a:spLocks noGrp="1"/>
          </p:cNvSpPr>
          <p:nvPr>
            <p:ph idx="1"/>
          </p:nvPr>
        </p:nvSpPr>
        <p:spPr/>
        <p:txBody>
          <a:bodyPr>
            <a:normAutofit/>
          </a:bodyPr>
          <a:lstStyle/>
          <a:p>
            <a:pPr marL="0" indent="0">
              <a:buNone/>
            </a:pPr>
            <a:r>
              <a:rPr lang="ja-JP" altLang="en-US"/>
              <a:t>カバレッジを測定する指標は</a:t>
            </a:r>
            <a:r>
              <a:rPr lang="ja-JP" altLang="en-US" u="sng"/>
              <a:t>複数存在</a:t>
            </a:r>
            <a:endParaRPr lang="en-US" altLang="ja-JP"/>
          </a:p>
          <a:p>
            <a:pPr marL="0" indent="0">
              <a:buNone/>
            </a:pPr>
            <a:endParaRPr lang="en-US" altLang="ja-JP" b="1"/>
          </a:p>
          <a:p>
            <a:pPr marL="0" indent="0">
              <a:buNone/>
            </a:pPr>
            <a:endParaRPr lang="en-US" altLang="ja-JP" b="1"/>
          </a:p>
          <a:p>
            <a:pPr marL="0" indent="0">
              <a:buNone/>
            </a:pPr>
            <a:endParaRPr lang="en-US" altLang="ja-JP" b="1"/>
          </a:p>
          <a:p>
            <a:pPr marL="0" indent="0">
              <a:buNone/>
            </a:pPr>
            <a:endParaRPr lang="en-US" altLang="ja-JP"/>
          </a:p>
          <a:p>
            <a:pPr marL="0" indent="0">
              <a:buNone/>
            </a:pPr>
            <a:endParaRPr kumimoji="1" lang="en-US" altLang="ja-JP"/>
          </a:p>
        </p:txBody>
      </p:sp>
      <p:sp>
        <p:nvSpPr>
          <p:cNvPr id="3" name="スライド番号プレースホルダー 2">
            <a:extLst>
              <a:ext uri="{FF2B5EF4-FFF2-40B4-BE49-F238E27FC236}">
                <a16:creationId xmlns:a16="http://schemas.microsoft.com/office/drawing/2014/main" id="{F9D95ABE-3807-9E7C-9D18-655F906CED16}"/>
              </a:ext>
            </a:extLst>
          </p:cNvPr>
          <p:cNvSpPr>
            <a:spLocks noGrp="1"/>
          </p:cNvSpPr>
          <p:nvPr>
            <p:ph type="sldNum" sz="quarter" idx="12"/>
          </p:nvPr>
        </p:nvSpPr>
        <p:spPr/>
        <p:txBody>
          <a:bodyPr/>
          <a:lstStyle/>
          <a:p>
            <a:fld id="{DDF0A04B-3F96-455C-AC58-511E5C06C175}" type="slidenum">
              <a:rPr lang="ja-JP" altLang="en-US" smtClean="0"/>
              <a:pPr/>
              <a:t>9</a:t>
            </a:fld>
            <a:endParaRPr lang="ja-JP" altLang="en-US"/>
          </a:p>
        </p:txBody>
      </p:sp>
      <p:sp>
        <p:nvSpPr>
          <p:cNvPr id="4" name="タイトル 3">
            <a:extLst>
              <a:ext uri="{FF2B5EF4-FFF2-40B4-BE49-F238E27FC236}">
                <a16:creationId xmlns:a16="http://schemas.microsoft.com/office/drawing/2014/main" id="{0F64C4EA-69F3-3FA6-4FAC-E3AC1929C525}"/>
              </a:ext>
            </a:extLst>
          </p:cNvPr>
          <p:cNvSpPr>
            <a:spLocks noGrp="1"/>
          </p:cNvSpPr>
          <p:nvPr>
            <p:ph type="title"/>
          </p:nvPr>
        </p:nvSpPr>
        <p:spPr/>
        <p:txBody>
          <a:bodyPr/>
          <a:lstStyle/>
          <a:p>
            <a:r>
              <a:rPr kumimoji="1" lang="en-US" altLang="ja-JP"/>
              <a:t>2. </a:t>
            </a:r>
            <a:r>
              <a:rPr kumimoji="1" lang="ja-JP" altLang="en-US"/>
              <a:t>カバレッジ</a:t>
            </a:r>
            <a:r>
              <a:rPr lang="ja-JP" altLang="en-US"/>
              <a:t>を</a:t>
            </a:r>
            <a:r>
              <a:rPr kumimoji="1" lang="ja-JP" altLang="en-US"/>
              <a:t>測定</a:t>
            </a:r>
          </a:p>
        </p:txBody>
      </p:sp>
      <p:sp>
        <p:nvSpPr>
          <p:cNvPr id="5" name="テキスト ボックス 4">
            <a:extLst>
              <a:ext uri="{FF2B5EF4-FFF2-40B4-BE49-F238E27FC236}">
                <a16:creationId xmlns:a16="http://schemas.microsoft.com/office/drawing/2014/main" id="{3712E2B9-1C72-1B6A-E3E8-A40FD562BB1E}"/>
              </a:ext>
            </a:extLst>
          </p:cNvPr>
          <p:cNvSpPr txBox="1"/>
          <p:nvPr/>
        </p:nvSpPr>
        <p:spPr>
          <a:xfrm>
            <a:off x="89227" y="6439776"/>
            <a:ext cx="11766298" cy="307777"/>
          </a:xfrm>
          <a:prstGeom prst="rect">
            <a:avLst/>
          </a:prstGeom>
          <a:noFill/>
        </p:spPr>
        <p:txBody>
          <a:bodyPr wrap="square" lIns="91440" tIns="45720" rIns="91440" bIns="45720" rtlCol="0" anchor="t">
            <a:spAutoFit/>
          </a:bodyPr>
          <a:lstStyle/>
          <a:p>
            <a:r>
              <a:rPr kumimoji="1" lang="en-US" altLang="ja-JP" sz="1400"/>
              <a:t>[1]</a:t>
            </a:r>
            <a:r>
              <a:rPr lang="en-US" altLang="ja-JP" sz="1400" b="0" i="0">
                <a:solidFill>
                  <a:srgbClr val="333333"/>
                </a:solidFill>
                <a:effectLst/>
              </a:rPr>
              <a:t> V. </a:t>
            </a:r>
            <a:r>
              <a:rPr lang="en-US" altLang="ja-JP" sz="1400" b="0" i="0" err="1">
                <a:solidFill>
                  <a:srgbClr val="333333"/>
                </a:solidFill>
                <a:effectLst/>
              </a:rPr>
              <a:t>Antinyan</a:t>
            </a:r>
            <a:r>
              <a:rPr lang="en-US" altLang="ja-JP" sz="1400" b="0" i="0">
                <a:solidFill>
                  <a:srgbClr val="333333"/>
                </a:solidFill>
                <a:effectLst/>
              </a:rPr>
              <a:t>, J. </a:t>
            </a:r>
            <a:r>
              <a:rPr lang="en-US" altLang="ja-JP" sz="1400" b="0" i="0" err="1">
                <a:solidFill>
                  <a:srgbClr val="333333"/>
                </a:solidFill>
                <a:effectLst/>
              </a:rPr>
              <a:t>Derehag</a:t>
            </a:r>
            <a:r>
              <a:rPr lang="en-US" altLang="ja-JP" sz="1400" b="0" i="0">
                <a:solidFill>
                  <a:srgbClr val="333333"/>
                </a:solidFill>
                <a:effectLst/>
              </a:rPr>
              <a:t>, A. Sandberg and M. </a:t>
            </a:r>
            <a:r>
              <a:rPr lang="en-US" altLang="ja-JP" sz="1400" b="0" i="0" err="1">
                <a:solidFill>
                  <a:srgbClr val="333333"/>
                </a:solidFill>
                <a:effectLst/>
              </a:rPr>
              <a:t>Staron</a:t>
            </a:r>
            <a:r>
              <a:rPr lang="en-US" altLang="ja-JP" sz="1400" b="0" i="0">
                <a:solidFill>
                  <a:srgbClr val="333333"/>
                </a:solidFill>
                <a:effectLst/>
              </a:rPr>
              <a:t>, "Mythical Unit Test Coverage, " in </a:t>
            </a:r>
            <a:r>
              <a:rPr lang="en-US" altLang="ja-JP" sz="1400" b="0" i="1">
                <a:solidFill>
                  <a:srgbClr val="333333"/>
                </a:solidFill>
                <a:effectLst/>
              </a:rPr>
              <a:t>IEEE Software</a:t>
            </a:r>
            <a:r>
              <a:rPr lang="en-US" altLang="ja-JP" sz="1400" b="0" i="0">
                <a:solidFill>
                  <a:srgbClr val="333333"/>
                </a:solidFill>
                <a:effectLst/>
              </a:rPr>
              <a:t>, vol. 35, no. 3, pp. 73-79, May/June 2018</a:t>
            </a:r>
            <a:endParaRPr kumimoji="1" lang="ja-JP" altLang="en-US" sz="1400"/>
          </a:p>
        </p:txBody>
      </p:sp>
      <p:graphicFrame>
        <p:nvGraphicFramePr>
          <p:cNvPr id="9" name="表 8">
            <a:extLst>
              <a:ext uri="{FF2B5EF4-FFF2-40B4-BE49-F238E27FC236}">
                <a16:creationId xmlns:a16="http://schemas.microsoft.com/office/drawing/2014/main" id="{ECE14009-65D4-3EEE-ADD9-50C4810FEFEE}"/>
              </a:ext>
            </a:extLst>
          </p:cNvPr>
          <p:cNvGraphicFramePr>
            <a:graphicFrameLocks noGrp="1"/>
          </p:cNvGraphicFramePr>
          <p:nvPr/>
        </p:nvGraphicFramePr>
        <p:xfrm>
          <a:off x="7968588" y="2215257"/>
          <a:ext cx="3829050" cy="2917576"/>
        </p:xfrm>
        <a:graphic>
          <a:graphicData uri="http://schemas.openxmlformats.org/drawingml/2006/table">
            <a:tbl>
              <a:tblPr bandRow="1">
                <a:tableStyleId>{5C22544A-7EE6-4342-B048-85BDC9FD1C3A}</a:tableStyleId>
              </a:tblPr>
              <a:tblGrid>
                <a:gridCol w="3829050">
                  <a:extLst>
                    <a:ext uri="{9D8B030D-6E8A-4147-A177-3AD203B41FA5}">
                      <a16:colId xmlns:a16="http://schemas.microsoft.com/office/drawing/2014/main" val="313103981"/>
                    </a:ext>
                  </a:extLst>
                </a:gridCol>
              </a:tblGrid>
              <a:tr h="11382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2000" b="1">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a:latin typeface="+mn-lt"/>
                          <a:ea typeface="+mn-ea"/>
                          <a:cs typeface="Arial"/>
                        </a:rPr>
                        <a:t>分岐網羅率</a:t>
                      </a:r>
                      <a:r>
                        <a:rPr kumimoji="1" lang="en-US" altLang="ja-JP" sz="3600" b="1" baseline="30000">
                          <a:latin typeface="+mn-lt"/>
                          <a:ea typeface="+mn-ea"/>
                          <a:cs typeface="Arial"/>
                        </a:rPr>
                        <a:t>[1]</a:t>
                      </a:r>
                      <a:endParaRPr lang="en-US" altLang="ja-JP" sz="3600" b="1" baseline="30000">
                        <a:latin typeface="+mn-lt"/>
                        <a:ea typeface="+mn-ea"/>
                        <a:cs typeface="Arial"/>
                      </a:endParaRPr>
                    </a:p>
                  </a:txBody>
                  <a:tcPr/>
                </a:tc>
                <a:extLst>
                  <a:ext uri="{0D108BD9-81ED-4DB2-BD59-A6C34878D82A}">
                    <a16:rowId xmlns:a16="http://schemas.microsoft.com/office/drawing/2014/main" val="1108208308"/>
                  </a:ext>
                </a:extLst>
              </a:tr>
              <a:tr h="1779331">
                <a:tc>
                  <a:txBody>
                    <a:bodyPr/>
                    <a:lstStyle/>
                    <a:p>
                      <a:pPr algn="ctr"/>
                      <a:r>
                        <a:rPr kumimoji="1" lang="ja-JP" altLang="en-US" sz="2600" b="1" u="sng"/>
                        <a:t>全ての分岐</a:t>
                      </a:r>
                      <a:r>
                        <a:rPr kumimoji="1" lang="ja-JP" altLang="en-US" sz="2600" b="1"/>
                        <a:t>に対する</a:t>
                      </a:r>
                      <a:r>
                        <a:rPr kumimoji="1" lang="en-US" altLang="ja-JP" sz="2600" b="1"/>
                        <a:t>, </a:t>
                      </a:r>
                      <a:br>
                        <a:rPr kumimoji="1" lang="en-US" altLang="ja-JP" sz="2600"/>
                      </a:br>
                      <a:r>
                        <a:rPr kumimoji="1" lang="ja-JP" altLang="en-US" sz="2600" b="1" u="sng"/>
                        <a:t>テストで実行された</a:t>
                      </a:r>
                      <a:br>
                        <a:rPr kumimoji="1" lang="en-US" altLang="ja-JP" sz="2600" b="1" u="sng"/>
                      </a:br>
                      <a:r>
                        <a:rPr lang="ja-JP" altLang="en-US" sz="2600" b="1" u="sng"/>
                        <a:t>分岐</a:t>
                      </a:r>
                      <a:r>
                        <a:rPr lang="ja-JP" altLang="en-US" sz="2600" b="1"/>
                        <a:t>の割合</a:t>
                      </a:r>
                      <a:endParaRPr kumimoji="1" lang="ja-JP" altLang="en-US" sz="2600" b="1"/>
                    </a:p>
                  </a:txBody>
                  <a:tcPr anchor="ctr"/>
                </a:tc>
                <a:extLst>
                  <a:ext uri="{0D108BD9-81ED-4DB2-BD59-A6C34878D82A}">
                    <a16:rowId xmlns:a16="http://schemas.microsoft.com/office/drawing/2014/main" val="3373740241"/>
                  </a:ext>
                </a:extLst>
              </a:tr>
            </a:tbl>
          </a:graphicData>
        </a:graphic>
      </p:graphicFrame>
      <p:graphicFrame>
        <p:nvGraphicFramePr>
          <p:cNvPr id="6" name="表 5">
            <a:extLst>
              <a:ext uri="{FF2B5EF4-FFF2-40B4-BE49-F238E27FC236}">
                <a16:creationId xmlns:a16="http://schemas.microsoft.com/office/drawing/2014/main" id="{FCD24860-0C30-45A3-8208-D5A339783C46}"/>
              </a:ext>
            </a:extLst>
          </p:cNvPr>
          <p:cNvGraphicFramePr>
            <a:graphicFrameLocks noGrp="1"/>
          </p:cNvGraphicFramePr>
          <p:nvPr/>
        </p:nvGraphicFramePr>
        <p:xfrm>
          <a:off x="323538" y="2220099"/>
          <a:ext cx="3816000" cy="2917576"/>
        </p:xfrm>
        <a:graphic>
          <a:graphicData uri="http://schemas.openxmlformats.org/drawingml/2006/table">
            <a:tbl>
              <a:tblPr firstCol="1" bandRow="1">
                <a:tableStyleId>{5C22544A-7EE6-4342-B048-85BDC9FD1C3A}</a:tableStyleId>
              </a:tblPr>
              <a:tblGrid>
                <a:gridCol w="3816000">
                  <a:extLst>
                    <a:ext uri="{9D8B030D-6E8A-4147-A177-3AD203B41FA5}">
                      <a16:colId xmlns:a16="http://schemas.microsoft.com/office/drawing/2014/main" val="3923500942"/>
                    </a:ext>
                  </a:extLst>
                </a:gridCol>
              </a:tblGrid>
              <a:tr h="1138245">
                <a:tc>
                  <a:txBody>
                    <a:bodyPr/>
                    <a:lstStyle/>
                    <a:p>
                      <a:pPr algn="ctr"/>
                      <a:endParaRPr kumimoji="1" lang="en-US" altLang="ja-JP" sz="2000" b="1"/>
                    </a:p>
                    <a:p>
                      <a:pPr algn="ctr"/>
                      <a:r>
                        <a:rPr kumimoji="1" lang="ja-JP" altLang="en-US" sz="3000" b="1"/>
                        <a:t>測定するカバレッジ</a:t>
                      </a:r>
                    </a:p>
                  </a:txBody>
                  <a:tcPr/>
                </a:tc>
                <a:extLst>
                  <a:ext uri="{0D108BD9-81ED-4DB2-BD59-A6C34878D82A}">
                    <a16:rowId xmlns:a16="http://schemas.microsoft.com/office/drawing/2014/main" val="2476009455"/>
                  </a:ext>
                </a:extLst>
              </a:tr>
              <a:tr h="1779331">
                <a:tc>
                  <a:txBody>
                    <a:bodyPr/>
                    <a:lstStyle/>
                    <a:p>
                      <a:pPr algn="ctr"/>
                      <a:endParaRPr kumimoji="1" lang="en-US" altLang="ja-JP" sz="1050" b="1"/>
                    </a:p>
                    <a:p>
                      <a:pPr algn="ctr"/>
                      <a:endParaRPr kumimoji="1" lang="en-US" altLang="ja-JP" sz="2800" b="1"/>
                    </a:p>
                    <a:p>
                      <a:pPr algn="ctr"/>
                      <a:r>
                        <a:rPr kumimoji="1" lang="ja-JP" altLang="en-US" sz="3000" b="1"/>
                        <a:t>説明</a:t>
                      </a:r>
                    </a:p>
                  </a:txBody>
                  <a:tcPr/>
                </a:tc>
                <a:extLst>
                  <a:ext uri="{0D108BD9-81ED-4DB2-BD59-A6C34878D82A}">
                    <a16:rowId xmlns:a16="http://schemas.microsoft.com/office/drawing/2014/main" val="1974546345"/>
                  </a:ext>
                </a:extLst>
              </a:tr>
            </a:tbl>
          </a:graphicData>
        </a:graphic>
      </p:graphicFrame>
      <p:graphicFrame>
        <p:nvGraphicFramePr>
          <p:cNvPr id="7" name="表 6">
            <a:extLst>
              <a:ext uri="{FF2B5EF4-FFF2-40B4-BE49-F238E27FC236}">
                <a16:creationId xmlns:a16="http://schemas.microsoft.com/office/drawing/2014/main" id="{B790A213-90CB-3ED2-720D-395CDAD71A99}"/>
              </a:ext>
            </a:extLst>
          </p:cNvPr>
          <p:cNvGraphicFramePr>
            <a:graphicFrameLocks noGrp="1"/>
          </p:cNvGraphicFramePr>
          <p:nvPr>
            <p:extLst>
              <p:ext uri="{D42A27DB-BD31-4B8C-83A1-F6EECF244321}">
                <p14:modId xmlns:p14="http://schemas.microsoft.com/office/powerpoint/2010/main" val="2917780382"/>
              </p:ext>
            </p:extLst>
          </p:nvPr>
        </p:nvGraphicFramePr>
        <p:xfrm>
          <a:off x="4139538" y="2220385"/>
          <a:ext cx="3829050" cy="2914650"/>
        </p:xfrm>
        <a:graphic>
          <a:graphicData uri="http://schemas.openxmlformats.org/drawingml/2006/table">
            <a:tbl>
              <a:tblPr bandRow="1">
                <a:tableStyleId>{5C22544A-7EE6-4342-B048-85BDC9FD1C3A}</a:tableStyleId>
              </a:tblPr>
              <a:tblGrid>
                <a:gridCol w="3829050">
                  <a:extLst>
                    <a:ext uri="{9D8B030D-6E8A-4147-A177-3AD203B41FA5}">
                      <a16:colId xmlns:a16="http://schemas.microsoft.com/office/drawing/2014/main" val="384701578"/>
                    </a:ext>
                  </a:extLst>
                </a:gridCol>
              </a:tblGrid>
              <a:tr h="11382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b="1">
                        <a:latin typeface="+mn-lt"/>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a:latin typeface="+mn-lt"/>
                          <a:ea typeface="+mn-ea"/>
                          <a:cs typeface="Arial"/>
                        </a:rPr>
                        <a:t>命令網羅率</a:t>
                      </a:r>
                      <a:r>
                        <a:rPr kumimoji="1" lang="en-US" altLang="ja-JP" sz="3600" b="1" baseline="30000">
                          <a:latin typeface="+mn-lt"/>
                          <a:ea typeface="+mn-ea"/>
                          <a:cs typeface="Arial"/>
                        </a:rPr>
                        <a:t>[1]</a:t>
                      </a:r>
                      <a:endParaRPr kumimoji="1" lang="en-US" altLang="ja-JP" sz="3600" b="1">
                        <a:latin typeface="+mn-lt"/>
                        <a:ea typeface="+mn-ea"/>
                        <a:cs typeface="Arial"/>
                      </a:endParaRPr>
                    </a:p>
                  </a:txBody>
                  <a:tcPr/>
                </a:tc>
                <a:extLst>
                  <a:ext uri="{0D108BD9-81ED-4DB2-BD59-A6C34878D82A}">
                    <a16:rowId xmlns:a16="http://schemas.microsoft.com/office/drawing/2014/main" val="3534163053"/>
                  </a:ext>
                </a:extLst>
              </a:tr>
              <a:tr h="1776405">
                <a:tc>
                  <a:txBody>
                    <a:bodyPr/>
                    <a:lstStyle/>
                    <a:p>
                      <a:pPr algn="ctr"/>
                      <a:r>
                        <a:rPr kumimoji="1" lang="ja-JP" altLang="en-US" sz="2600" b="1" u="sng"/>
                        <a:t>全ての命令文</a:t>
                      </a:r>
                      <a:r>
                        <a:rPr kumimoji="1" lang="ja-JP" altLang="en-US" sz="2600" b="1"/>
                        <a:t>に対する</a:t>
                      </a:r>
                      <a:r>
                        <a:rPr kumimoji="1" lang="en-US" altLang="ja-JP" sz="2600" b="1"/>
                        <a:t>, </a:t>
                      </a:r>
                      <a:br>
                        <a:rPr kumimoji="1" lang="en-US" altLang="ja-JP" sz="2600" b="1"/>
                      </a:br>
                      <a:r>
                        <a:rPr kumimoji="1" lang="ja-JP" altLang="en-US" sz="2600" b="1" u="sng"/>
                        <a:t>テストで実行された</a:t>
                      </a:r>
                      <a:br>
                        <a:rPr kumimoji="1" lang="en-US" altLang="ja-JP" sz="2600" b="1" u="sng"/>
                      </a:br>
                      <a:r>
                        <a:rPr kumimoji="1" lang="ja-JP" altLang="en-US" sz="2600" b="1" u="sng"/>
                        <a:t>命令文</a:t>
                      </a:r>
                      <a:r>
                        <a:rPr kumimoji="1" lang="ja-JP" altLang="en-US" sz="2600" b="1"/>
                        <a:t>の割合</a:t>
                      </a:r>
                    </a:p>
                  </a:txBody>
                  <a:tcPr anchor="ctr"/>
                </a:tc>
                <a:extLst>
                  <a:ext uri="{0D108BD9-81ED-4DB2-BD59-A6C34878D82A}">
                    <a16:rowId xmlns:a16="http://schemas.microsoft.com/office/drawing/2014/main" val="343741348"/>
                  </a:ext>
                </a:extLst>
              </a:tr>
            </a:tbl>
          </a:graphicData>
        </a:graphic>
      </p:graphicFrame>
    </p:spTree>
    <p:extLst>
      <p:ext uri="{BB962C8B-B14F-4D97-AF65-F5344CB8AC3E}">
        <p14:creationId xmlns:p14="http://schemas.microsoft.com/office/powerpoint/2010/main" val="62273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460A1-6AEA-11A2-4569-7FDCCA2FBDAC}"/>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BA123B67-71D6-9B6D-A8E3-F3DD900039FC}"/>
              </a:ext>
            </a:extLst>
          </p:cNvPr>
          <p:cNvPicPr>
            <a:picLocks noChangeAspect="1"/>
          </p:cNvPicPr>
          <p:nvPr/>
        </p:nvPicPr>
        <p:blipFill>
          <a:blip r:embed="rId3"/>
          <a:stretch>
            <a:fillRect/>
          </a:stretch>
        </p:blipFill>
        <p:spPr>
          <a:xfrm>
            <a:off x="6323515" y="1682021"/>
            <a:ext cx="5972631" cy="3844800"/>
          </a:xfrm>
          <a:prstGeom prst="rect">
            <a:avLst/>
          </a:prstGeom>
        </p:spPr>
      </p:pic>
      <p:sp>
        <p:nvSpPr>
          <p:cNvPr id="7" name="コンテンツ プレースホルダー 1">
            <a:extLst>
              <a:ext uri="{FF2B5EF4-FFF2-40B4-BE49-F238E27FC236}">
                <a16:creationId xmlns:a16="http://schemas.microsoft.com/office/drawing/2014/main" id="{9FB86F05-1697-7935-EFF0-827A03D74356}"/>
              </a:ext>
            </a:extLst>
          </p:cNvPr>
          <p:cNvSpPr txBox="1">
            <a:spLocks/>
          </p:cNvSpPr>
          <p:nvPr/>
        </p:nvSpPr>
        <p:spPr>
          <a:xfrm>
            <a:off x="6414977" y="1092369"/>
            <a:ext cx="5611326" cy="5402641"/>
          </a:xfrm>
          <a:prstGeom prst="rect">
            <a:avLst/>
          </a:prstGeom>
          <a:noFill/>
        </p:spPr>
        <p:txBody>
          <a:bodyPr vert="horz" lIns="91440" tIns="45720" rIns="91440" bIns="45720" numCol="1" rtlCol="0">
            <a:normAutofit/>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300">
                <a:solidFill>
                  <a:schemeClr val="tx1"/>
                </a:solidFill>
                <a:latin typeface="Arial" panose="020B0604020202020204" pitchFamily="34" charset="0"/>
                <a:ea typeface="游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300">
                <a:solidFill>
                  <a:schemeClr val="tx1"/>
                </a:solidFill>
                <a:latin typeface="Arial" panose="020B0604020202020204" pitchFamily="34" charset="0"/>
                <a:ea typeface="游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300">
                <a:solidFill>
                  <a:schemeClr val="tx1"/>
                </a:solidFill>
                <a:latin typeface="Arial" panose="020B0604020202020204" pitchFamily="34" charset="0"/>
                <a:ea typeface="游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300">
                <a:solidFill>
                  <a:schemeClr val="tx1"/>
                </a:solidFill>
                <a:latin typeface="Arial" panose="020B0604020202020204" pitchFamily="34" charset="0"/>
                <a:ea typeface="游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300">
                <a:solidFill>
                  <a:schemeClr val="tx1"/>
                </a:solidFill>
                <a:latin typeface="Arial" panose="020B060402020202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kumimoji="1" lang="ja-JP" altLang="en-US" b="1">
                <a:solidFill>
                  <a:srgbClr val="CE632B"/>
                </a:solidFill>
              </a:rPr>
              <a:t>分岐網羅率</a:t>
            </a:r>
          </a:p>
        </p:txBody>
      </p:sp>
      <p:sp>
        <p:nvSpPr>
          <p:cNvPr id="2" name="コンテンツ プレースホルダー 1">
            <a:extLst>
              <a:ext uri="{FF2B5EF4-FFF2-40B4-BE49-F238E27FC236}">
                <a16:creationId xmlns:a16="http://schemas.microsoft.com/office/drawing/2014/main" id="{CA31DE75-C774-326B-DE09-E0FECF33C477}"/>
              </a:ext>
            </a:extLst>
          </p:cNvPr>
          <p:cNvSpPr>
            <a:spLocks noGrp="1"/>
          </p:cNvSpPr>
          <p:nvPr>
            <p:ph idx="1"/>
          </p:nvPr>
        </p:nvSpPr>
        <p:spPr>
          <a:xfrm>
            <a:off x="165697" y="1092370"/>
            <a:ext cx="5611326" cy="5402641"/>
          </a:xfrm>
          <a:noFill/>
        </p:spPr>
        <p:txBody>
          <a:bodyPr numCol="1"/>
          <a:lstStyle/>
          <a:p>
            <a:pPr marL="0" indent="0">
              <a:buNone/>
            </a:pPr>
            <a:r>
              <a:rPr lang="ja-JP" altLang="en-US" b="1">
                <a:solidFill>
                  <a:srgbClr val="115472"/>
                </a:solidFill>
              </a:rPr>
              <a:t>命令網羅率</a:t>
            </a:r>
            <a:endParaRPr kumimoji="1" lang="en-US" altLang="ja-JP" b="1"/>
          </a:p>
        </p:txBody>
      </p:sp>
      <p:sp>
        <p:nvSpPr>
          <p:cNvPr id="4" name="タイトル 3">
            <a:extLst>
              <a:ext uri="{FF2B5EF4-FFF2-40B4-BE49-F238E27FC236}">
                <a16:creationId xmlns:a16="http://schemas.microsoft.com/office/drawing/2014/main" id="{F2713617-6C03-C4ED-2D62-3B6A93845F27}"/>
              </a:ext>
            </a:extLst>
          </p:cNvPr>
          <p:cNvSpPr>
            <a:spLocks noGrp="1"/>
          </p:cNvSpPr>
          <p:nvPr>
            <p:ph type="title"/>
          </p:nvPr>
        </p:nvSpPr>
        <p:spPr/>
        <p:txBody>
          <a:bodyPr/>
          <a:lstStyle/>
          <a:p>
            <a:r>
              <a:rPr kumimoji="1" lang="ja-JP" altLang="en-US"/>
              <a:t>命令網羅率</a:t>
            </a:r>
            <a:r>
              <a:rPr kumimoji="1" lang="en-US" altLang="ja-JP"/>
              <a:t>, </a:t>
            </a:r>
            <a:r>
              <a:rPr kumimoji="1" lang="ja-JP" altLang="en-US"/>
              <a:t>分岐網羅率の詳細</a:t>
            </a:r>
          </a:p>
        </p:txBody>
      </p:sp>
      <p:sp>
        <p:nvSpPr>
          <p:cNvPr id="9" name="テキスト ボックス 8">
            <a:extLst>
              <a:ext uri="{FF2B5EF4-FFF2-40B4-BE49-F238E27FC236}">
                <a16:creationId xmlns:a16="http://schemas.microsoft.com/office/drawing/2014/main" id="{2BD914DB-3BB9-4B90-B99F-09C75FC6F7E1}"/>
              </a:ext>
            </a:extLst>
          </p:cNvPr>
          <p:cNvSpPr txBox="1"/>
          <p:nvPr/>
        </p:nvSpPr>
        <p:spPr>
          <a:xfrm>
            <a:off x="418378" y="5526821"/>
            <a:ext cx="522747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u="sng">
                <a:solidFill>
                  <a:srgbClr val="115472"/>
                </a:solidFill>
              </a:rPr>
              <a:t>全命令文</a:t>
            </a:r>
            <a:r>
              <a:rPr lang="en-US" altLang="ja-JP" sz="3600" b="1" u="sng">
                <a:solidFill>
                  <a:srgbClr val="115472"/>
                </a:solidFill>
              </a:rPr>
              <a:t>(</a:t>
            </a:r>
            <a:r>
              <a:rPr lang="ja-JP" altLang="en-US" sz="3600" b="1" u="sng">
                <a:solidFill>
                  <a:srgbClr val="115472"/>
                </a:solidFill>
              </a:rPr>
              <a:t>経路</a:t>
            </a:r>
            <a:r>
              <a:rPr lang="en-US" altLang="ja-JP" sz="3600" b="1" u="sng">
                <a:solidFill>
                  <a:srgbClr val="115472"/>
                </a:solidFill>
              </a:rPr>
              <a:t>1)</a:t>
            </a:r>
            <a:br>
              <a:rPr lang="en-US" altLang="ja-JP" sz="3600" b="1" u="sng">
                <a:solidFill>
                  <a:srgbClr val="115472"/>
                </a:solidFill>
              </a:rPr>
            </a:br>
            <a:r>
              <a:rPr lang="ja-JP" altLang="en-US" sz="3600" b="1">
                <a:solidFill>
                  <a:srgbClr val="115472"/>
                </a:solidFill>
              </a:rPr>
              <a:t>を通れば</a:t>
            </a:r>
            <a:r>
              <a:rPr lang="en-US" altLang="ja-JP" sz="3600" b="1">
                <a:solidFill>
                  <a:srgbClr val="115472"/>
                </a:solidFill>
              </a:rPr>
              <a:t>100%</a:t>
            </a:r>
          </a:p>
        </p:txBody>
      </p:sp>
      <p:sp>
        <p:nvSpPr>
          <p:cNvPr id="10" name="テキスト ボックス 9">
            <a:extLst>
              <a:ext uri="{FF2B5EF4-FFF2-40B4-BE49-F238E27FC236}">
                <a16:creationId xmlns:a16="http://schemas.microsoft.com/office/drawing/2014/main" id="{AE0602ED-8AE7-1EF0-643F-9402DF13FD7D}"/>
              </a:ext>
            </a:extLst>
          </p:cNvPr>
          <p:cNvSpPr txBox="1"/>
          <p:nvPr/>
        </p:nvSpPr>
        <p:spPr>
          <a:xfrm>
            <a:off x="6414977" y="5526821"/>
            <a:ext cx="5227476"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u="sng">
                <a:solidFill>
                  <a:srgbClr val="CE632B"/>
                </a:solidFill>
              </a:rPr>
              <a:t>全経路</a:t>
            </a:r>
            <a:r>
              <a:rPr lang="en-US" altLang="ja-JP" sz="3600" b="1" u="sng">
                <a:solidFill>
                  <a:srgbClr val="CE632B"/>
                </a:solidFill>
              </a:rPr>
              <a:t>(</a:t>
            </a:r>
            <a:r>
              <a:rPr lang="ja-JP" altLang="en-US" sz="3600" b="1" u="sng">
                <a:solidFill>
                  <a:srgbClr val="CE632B"/>
                </a:solidFill>
              </a:rPr>
              <a:t>経路</a:t>
            </a:r>
            <a:r>
              <a:rPr lang="en-US" altLang="ja-JP" sz="3600" b="1" u="sng">
                <a:solidFill>
                  <a:srgbClr val="CE632B"/>
                </a:solidFill>
              </a:rPr>
              <a:t>1, 2)</a:t>
            </a:r>
            <a:br>
              <a:rPr lang="en-US" altLang="ja-JP" sz="3600" b="1" u="sng">
                <a:solidFill>
                  <a:srgbClr val="CE632B"/>
                </a:solidFill>
              </a:rPr>
            </a:br>
            <a:r>
              <a:rPr lang="ja-JP" altLang="en-US" sz="3600" b="1">
                <a:solidFill>
                  <a:srgbClr val="CE632B"/>
                </a:solidFill>
              </a:rPr>
              <a:t>を通れば</a:t>
            </a:r>
            <a:r>
              <a:rPr lang="en-US" altLang="ja-JP" sz="3600" b="1">
                <a:solidFill>
                  <a:srgbClr val="CE632B"/>
                </a:solidFill>
              </a:rPr>
              <a:t>100%</a:t>
            </a:r>
          </a:p>
        </p:txBody>
      </p:sp>
      <p:pic>
        <p:nvPicPr>
          <p:cNvPr id="5" name="図 4">
            <a:extLst>
              <a:ext uri="{FF2B5EF4-FFF2-40B4-BE49-F238E27FC236}">
                <a16:creationId xmlns:a16="http://schemas.microsoft.com/office/drawing/2014/main" id="{F9594AE8-F898-986A-F6FA-8C061D0000B8}"/>
              </a:ext>
            </a:extLst>
          </p:cNvPr>
          <p:cNvPicPr>
            <a:picLocks noChangeAspect="1"/>
          </p:cNvPicPr>
          <p:nvPr/>
        </p:nvPicPr>
        <p:blipFill>
          <a:blip r:embed="rId4"/>
          <a:stretch>
            <a:fillRect/>
          </a:stretch>
        </p:blipFill>
        <p:spPr>
          <a:xfrm>
            <a:off x="616474" y="1682021"/>
            <a:ext cx="4709771" cy="3844800"/>
          </a:xfrm>
          <a:prstGeom prst="rect">
            <a:avLst/>
          </a:prstGeom>
        </p:spPr>
      </p:pic>
      <p:sp>
        <p:nvSpPr>
          <p:cNvPr id="3" name="スライド番号プレースホルダー 2">
            <a:extLst>
              <a:ext uri="{FF2B5EF4-FFF2-40B4-BE49-F238E27FC236}">
                <a16:creationId xmlns:a16="http://schemas.microsoft.com/office/drawing/2014/main" id="{60482459-D934-D8A9-246F-7D5ABBC55134}"/>
              </a:ext>
            </a:extLst>
          </p:cNvPr>
          <p:cNvSpPr>
            <a:spLocks noGrp="1"/>
          </p:cNvSpPr>
          <p:nvPr>
            <p:ph type="sldNum" sz="quarter" idx="12"/>
          </p:nvPr>
        </p:nvSpPr>
        <p:spPr>
          <a:xfrm>
            <a:off x="11425881" y="6506844"/>
            <a:ext cx="685337" cy="288174"/>
          </a:xfrm>
        </p:spPr>
        <p:txBody>
          <a:bodyPr/>
          <a:lstStyle/>
          <a:p>
            <a:fld id="{DDF0A04B-3F96-455C-AC58-511E5C06C175}" type="slidenum">
              <a:rPr lang="ja-JP" altLang="en-US" smtClean="0"/>
              <a:pPr/>
              <a:t>10</a:t>
            </a:fld>
            <a:endParaRPr lang="ja-JP" altLang="en-US" dirty="0"/>
          </a:p>
        </p:txBody>
      </p:sp>
    </p:spTree>
    <p:extLst>
      <p:ext uri="{BB962C8B-B14F-4D97-AF65-F5344CB8AC3E}">
        <p14:creationId xmlns:p14="http://schemas.microsoft.com/office/powerpoint/2010/main" val="37952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build="p"/>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グラフ&#10;&#10;自動的に生成された説明">
            <a:extLst>
              <a:ext uri="{FF2B5EF4-FFF2-40B4-BE49-F238E27FC236}">
                <a16:creationId xmlns:a16="http://schemas.microsoft.com/office/drawing/2014/main" id="{D51AF057-9CBE-51E4-5AD7-938A501E508B}"/>
              </a:ext>
            </a:extLst>
          </p:cNvPr>
          <p:cNvPicPr>
            <a:picLocks/>
          </p:cNvPicPr>
          <p:nvPr/>
        </p:nvPicPr>
        <p:blipFill rotWithShape="1">
          <a:blip r:embed="rId3">
            <a:extLst>
              <a:ext uri="{28A0092B-C50C-407E-A947-70E740481C1C}">
                <a14:useLocalDpi xmlns:a14="http://schemas.microsoft.com/office/drawing/2010/main" val="0"/>
              </a:ext>
            </a:extLst>
          </a:blip>
          <a:srcRect b="5664"/>
          <a:stretch/>
        </p:blipFill>
        <p:spPr>
          <a:xfrm>
            <a:off x="6178418" y="1792745"/>
            <a:ext cx="5932800" cy="4010812"/>
          </a:xfrm>
          <a:prstGeom prst="rect">
            <a:avLst/>
          </a:prstGeom>
        </p:spPr>
      </p:pic>
      <p:pic>
        <p:nvPicPr>
          <p:cNvPr id="9" name="図 8" descr="グラフ&#10;&#10;自動的に生成された説明">
            <a:extLst>
              <a:ext uri="{FF2B5EF4-FFF2-40B4-BE49-F238E27FC236}">
                <a16:creationId xmlns:a16="http://schemas.microsoft.com/office/drawing/2014/main" id="{E71C5E15-ABB1-9F4F-7E6D-B38CF8199BCB}"/>
              </a:ext>
            </a:extLst>
          </p:cNvPr>
          <p:cNvPicPr>
            <a:picLocks/>
          </p:cNvPicPr>
          <p:nvPr/>
        </p:nvPicPr>
        <p:blipFill rotWithShape="1">
          <a:blip r:embed="rId4">
            <a:extLst>
              <a:ext uri="{28A0092B-C50C-407E-A947-70E740481C1C}">
                <a14:useLocalDpi xmlns:a14="http://schemas.microsoft.com/office/drawing/2010/main" val="0"/>
              </a:ext>
            </a:extLst>
          </a:blip>
          <a:srcRect b="6838"/>
          <a:stretch/>
        </p:blipFill>
        <p:spPr>
          <a:xfrm>
            <a:off x="165692" y="1818356"/>
            <a:ext cx="5932800" cy="3960283"/>
          </a:xfrm>
          <a:prstGeom prst="rect">
            <a:avLst/>
          </a:prstGeom>
        </p:spPr>
      </p:pic>
      <p:sp>
        <p:nvSpPr>
          <p:cNvPr id="3" name="スライド番号プレースホルダー 2">
            <a:extLst>
              <a:ext uri="{FF2B5EF4-FFF2-40B4-BE49-F238E27FC236}">
                <a16:creationId xmlns:a16="http://schemas.microsoft.com/office/drawing/2014/main" id="{0827511C-FEC7-1AD8-983E-72B046105B64}"/>
              </a:ext>
            </a:extLst>
          </p:cNvPr>
          <p:cNvSpPr>
            <a:spLocks noGrp="1"/>
          </p:cNvSpPr>
          <p:nvPr>
            <p:ph type="sldNum" sz="quarter" idx="12"/>
          </p:nvPr>
        </p:nvSpPr>
        <p:spPr/>
        <p:txBody>
          <a:bodyPr/>
          <a:lstStyle/>
          <a:p>
            <a:fld id="{DDF0A04B-3F96-455C-AC58-511E5C06C175}" type="slidenum">
              <a:rPr lang="ja-JP" altLang="en-US" smtClean="0"/>
              <a:pPr/>
              <a:t>11</a:t>
            </a:fld>
            <a:endParaRPr lang="ja-JP" altLang="en-US"/>
          </a:p>
        </p:txBody>
      </p:sp>
      <p:sp>
        <p:nvSpPr>
          <p:cNvPr id="4" name="タイトル 3">
            <a:extLst>
              <a:ext uri="{FF2B5EF4-FFF2-40B4-BE49-F238E27FC236}">
                <a16:creationId xmlns:a16="http://schemas.microsoft.com/office/drawing/2014/main" id="{C4C46F81-1293-5897-DE27-81D0ED169EA5}"/>
              </a:ext>
            </a:extLst>
          </p:cNvPr>
          <p:cNvSpPr>
            <a:spLocks noGrp="1"/>
          </p:cNvSpPr>
          <p:nvPr>
            <p:ph type="title"/>
          </p:nvPr>
        </p:nvSpPr>
        <p:spPr/>
        <p:txBody>
          <a:bodyPr/>
          <a:lstStyle/>
          <a:p>
            <a:r>
              <a:rPr kumimoji="1" lang="en-US" altLang="ja-JP"/>
              <a:t>3. </a:t>
            </a:r>
            <a:r>
              <a:rPr kumimoji="1" lang="ja-JP" altLang="en-US"/>
              <a:t>関連性の分析結果</a:t>
            </a:r>
          </a:p>
        </p:txBody>
      </p:sp>
      <p:sp>
        <p:nvSpPr>
          <p:cNvPr id="6" name="テキスト ボックス 5">
            <a:extLst>
              <a:ext uri="{FF2B5EF4-FFF2-40B4-BE49-F238E27FC236}">
                <a16:creationId xmlns:a16="http://schemas.microsoft.com/office/drawing/2014/main" id="{FD10C3CF-1AA9-9461-6E3B-31F18AB709EB}"/>
              </a:ext>
            </a:extLst>
          </p:cNvPr>
          <p:cNvSpPr txBox="1"/>
          <p:nvPr/>
        </p:nvSpPr>
        <p:spPr>
          <a:xfrm>
            <a:off x="318461" y="974707"/>
            <a:ext cx="11555081" cy="861774"/>
          </a:xfrm>
          <a:prstGeom prst="rect">
            <a:avLst/>
          </a:prstGeom>
          <a:solidFill>
            <a:schemeClr val="bg1"/>
          </a:solidFill>
          <a:ln w="38100">
            <a:noFill/>
          </a:ln>
        </p:spPr>
        <p:txBody>
          <a:bodyPr wrap="square">
            <a:spAutoFit/>
          </a:bodyPr>
          <a:lstStyle/>
          <a:p>
            <a:pPr algn="ctr"/>
            <a:r>
              <a:rPr lang="ja-JP" altLang="en-US" sz="2500"/>
              <a:t>グループ毎の</a:t>
            </a:r>
            <a:r>
              <a:rPr kumimoji="1" lang="ja-JP" altLang="en-US" sz="2500" b="1">
                <a:solidFill>
                  <a:srgbClr val="115472"/>
                </a:solidFill>
              </a:rPr>
              <a:t>命令網羅率</a:t>
            </a:r>
            <a:r>
              <a:rPr kumimoji="1" lang="en-US" altLang="ja-JP" sz="2500" b="1">
                <a:solidFill>
                  <a:srgbClr val="115472"/>
                </a:solidFill>
              </a:rPr>
              <a:t>(</a:t>
            </a:r>
            <a:r>
              <a:rPr kumimoji="1" lang="ja-JP" altLang="en-US" sz="2500" b="1">
                <a:solidFill>
                  <a:srgbClr val="115472"/>
                </a:solidFill>
              </a:rPr>
              <a:t>左</a:t>
            </a:r>
            <a:r>
              <a:rPr kumimoji="1" lang="en-US" altLang="ja-JP" sz="2500" b="1">
                <a:solidFill>
                  <a:srgbClr val="115472"/>
                </a:solidFill>
              </a:rPr>
              <a:t>)</a:t>
            </a:r>
            <a:r>
              <a:rPr lang="ja-JP" altLang="en-US" sz="2500"/>
              <a:t> </a:t>
            </a:r>
            <a:r>
              <a:rPr lang="en-US" altLang="ja-JP" sz="2500"/>
              <a:t>, </a:t>
            </a:r>
            <a:r>
              <a:rPr lang="ja-JP" altLang="en-US" sz="2500"/>
              <a:t>および</a:t>
            </a:r>
            <a:r>
              <a:rPr lang="ja-JP" altLang="en-US" sz="2500" b="1">
                <a:solidFill>
                  <a:srgbClr val="CE632B"/>
                </a:solidFill>
              </a:rPr>
              <a:t>分岐網羅率</a:t>
            </a:r>
            <a:r>
              <a:rPr kumimoji="1" lang="en-US" altLang="ja-JP" sz="2500" b="1">
                <a:solidFill>
                  <a:srgbClr val="CE632B"/>
                </a:solidFill>
              </a:rPr>
              <a:t>(</a:t>
            </a:r>
            <a:r>
              <a:rPr kumimoji="1" lang="ja-JP" altLang="en-US" sz="2500" b="1">
                <a:solidFill>
                  <a:srgbClr val="CE632B"/>
                </a:solidFill>
              </a:rPr>
              <a:t>右</a:t>
            </a:r>
            <a:r>
              <a:rPr kumimoji="1" lang="en-US" altLang="ja-JP" sz="2500" b="1">
                <a:solidFill>
                  <a:srgbClr val="CE632B"/>
                </a:solidFill>
              </a:rPr>
              <a:t>)</a:t>
            </a:r>
            <a:r>
              <a:rPr lang="ja-JP" altLang="en-US" sz="2500"/>
              <a:t>の分布</a:t>
            </a:r>
            <a:endParaRPr lang="en-US" altLang="ja-JP" sz="2500"/>
          </a:p>
          <a:p>
            <a:pPr algn="ctr"/>
            <a:r>
              <a:rPr lang="ja-JP" altLang="en-US" sz="2500" b="1"/>
              <a:t>棒グラフ内の面積大</a:t>
            </a:r>
            <a:r>
              <a:rPr lang="en-US" altLang="ja-JP" sz="2500" b="1"/>
              <a:t>: </a:t>
            </a:r>
            <a:r>
              <a:rPr lang="ja-JP" altLang="en-US" sz="2500" b="1"/>
              <a:t>該当する組の割合高</a:t>
            </a:r>
            <a:r>
              <a:rPr lang="en-US" altLang="ja-JP" sz="2500" b="1"/>
              <a:t>, </a:t>
            </a:r>
            <a:r>
              <a:rPr kumimoji="1" lang="ja-JP" altLang="en-US" sz="2500" b="1"/>
              <a:t>濃色部分</a:t>
            </a:r>
            <a:r>
              <a:rPr kumimoji="1" lang="en-US" altLang="ja-JP" sz="2500" b="1"/>
              <a:t>: </a:t>
            </a:r>
            <a:r>
              <a:rPr kumimoji="1" lang="ja-JP" altLang="en-US" sz="2500" b="1"/>
              <a:t>高カバレッジ</a:t>
            </a:r>
            <a:endParaRPr kumimoji="1" lang="en-US" altLang="ja-JP" sz="2500"/>
          </a:p>
        </p:txBody>
      </p:sp>
      <p:sp>
        <p:nvSpPr>
          <p:cNvPr id="10" name="テキスト ボックス 9">
            <a:extLst>
              <a:ext uri="{FF2B5EF4-FFF2-40B4-BE49-F238E27FC236}">
                <a16:creationId xmlns:a16="http://schemas.microsoft.com/office/drawing/2014/main" id="{B00FA653-8C43-FF23-1431-03D688D19B35}"/>
              </a:ext>
            </a:extLst>
          </p:cNvPr>
          <p:cNvSpPr txBox="1"/>
          <p:nvPr/>
        </p:nvSpPr>
        <p:spPr>
          <a:xfrm>
            <a:off x="2382358" y="5710059"/>
            <a:ext cx="7427283" cy="954107"/>
          </a:xfrm>
          <a:prstGeom prst="rect">
            <a:avLst/>
          </a:prstGeom>
          <a:noFill/>
          <a:ln w="38100">
            <a:solidFill>
              <a:schemeClr val="tx1"/>
            </a:solidFill>
          </a:ln>
        </p:spPr>
        <p:txBody>
          <a:bodyPr wrap="square">
            <a:spAutoFit/>
          </a:bodyPr>
          <a:lstStyle/>
          <a:p>
            <a:pPr algn="ctr"/>
            <a:r>
              <a:rPr kumimoji="1" lang="en-US" altLang="ja-JP" sz="2800" b="1"/>
              <a:t>TC</a:t>
            </a:r>
            <a:r>
              <a:rPr kumimoji="1" lang="ja-JP" altLang="en-US" sz="2800" b="1"/>
              <a:t>が大きいほど</a:t>
            </a:r>
            <a:r>
              <a:rPr kumimoji="1" lang="en-US" altLang="ja-JP" sz="2800" b="1"/>
              <a:t>, </a:t>
            </a:r>
            <a:r>
              <a:rPr lang="ja-JP" altLang="en-US" sz="2800" b="1"/>
              <a:t>カバレッジ</a:t>
            </a:r>
            <a:r>
              <a:rPr kumimoji="1" lang="ja-JP" altLang="en-US" sz="2800" b="1"/>
              <a:t>が低い</a:t>
            </a:r>
            <a:endParaRPr kumimoji="1" lang="en-US" altLang="ja-JP" sz="2800" b="1"/>
          </a:p>
          <a:p>
            <a:pPr algn="ctr"/>
            <a:r>
              <a:rPr lang="en-US" altLang="ja-JP" sz="2800" b="1">
                <a:solidFill>
                  <a:srgbClr val="4A66AC"/>
                </a:solidFill>
              </a:rPr>
              <a:t>(</a:t>
            </a:r>
            <a:r>
              <a:rPr lang="ja-JP" altLang="en-US" sz="2800" b="1">
                <a:solidFill>
                  <a:srgbClr val="4A66AC"/>
                </a:solidFill>
              </a:rPr>
              <a:t>≒低品質なテストコードは</a:t>
            </a:r>
            <a:r>
              <a:rPr lang="en-US" altLang="ja-JP" sz="2800" b="1">
                <a:solidFill>
                  <a:srgbClr val="4A66AC"/>
                </a:solidFill>
              </a:rPr>
              <a:t>, </a:t>
            </a:r>
            <a:r>
              <a:rPr lang="ja-JP" altLang="en-US" sz="2800" b="1">
                <a:solidFill>
                  <a:srgbClr val="4A66AC"/>
                </a:solidFill>
              </a:rPr>
              <a:t>分岐構造が多い</a:t>
            </a:r>
            <a:r>
              <a:rPr lang="en-US" altLang="ja-JP" sz="2800" b="1">
                <a:solidFill>
                  <a:srgbClr val="4A66AC"/>
                </a:solidFill>
              </a:rPr>
              <a:t>)</a:t>
            </a:r>
            <a:endParaRPr kumimoji="1" lang="en-US" altLang="ja-JP" sz="2800" b="1">
              <a:solidFill>
                <a:srgbClr val="4A66AC"/>
              </a:solidFill>
            </a:endParaRPr>
          </a:p>
        </p:txBody>
      </p:sp>
      <p:pic>
        <p:nvPicPr>
          <p:cNvPr id="7" name="コンテンツ プレースホルダー 4">
            <a:extLst>
              <a:ext uri="{FF2B5EF4-FFF2-40B4-BE49-F238E27FC236}">
                <a16:creationId xmlns:a16="http://schemas.microsoft.com/office/drawing/2014/main" id="{D5A56383-6D84-58BB-FAED-DE2C7D5BCB5D}"/>
              </a:ext>
            </a:extLst>
          </p:cNvPr>
          <p:cNvPicPr>
            <a:picLocks noChangeAspect="1"/>
          </p:cNvPicPr>
          <p:nvPr/>
        </p:nvPicPr>
        <p:blipFill rotWithShape="1">
          <a:blip r:embed="rId5"/>
          <a:srcRect l="890" t="7209" r="885" b="17087"/>
          <a:stretch/>
        </p:blipFill>
        <p:spPr>
          <a:xfrm>
            <a:off x="165694" y="1724165"/>
            <a:ext cx="5682521" cy="360000"/>
          </a:xfrm>
          <a:prstGeom prst="rect">
            <a:avLst/>
          </a:prstGeom>
          <a:solidFill>
            <a:schemeClr val="bg1"/>
          </a:solidFill>
        </p:spPr>
      </p:pic>
      <p:pic>
        <p:nvPicPr>
          <p:cNvPr id="8" name="コンテンツ プレースホルダー 4">
            <a:extLst>
              <a:ext uri="{FF2B5EF4-FFF2-40B4-BE49-F238E27FC236}">
                <a16:creationId xmlns:a16="http://schemas.microsoft.com/office/drawing/2014/main" id="{0A34B98B-098B-134C-1F64-1C8834EF90B9}"/>
              </a:ext>
            </a:extLst>
          </p:cNvPr>
          <p:cNvPicPr>
            <a:picLocks noChangeAspect="1"/>
          </p:cNvPicPr>
          <p:nvPr/>
        </p:nvPicPr>
        <p:blipFill rotWithShape="1">
          <a:blip r:embed="rId5"/>
          <a:srcRect l="890" t="7209" r="885" b="17087"/>
          <a:stretch/>
        </p:blipFill>
        <p:spPr>
          <a:xfrm>
            <a:off x="6343787" y="1741966"/>
            <a:ext cx="5682521" cy="360000"/>
          </a:xfrm>
          <a:prstGeom prst="rect">
            <a:avLst/>
          </a:prstGeom>
          <a:solidFill>
            <a:schemeClr val="bg1"/>
          </a:solidFill>
        </p:spPr>
      </p:pic>
    </p:spTree>
    <p:extLst>
      <p:ext uri="{BB962C8B-B14F-4D97-AF65-F5344CB8AC3E}">
        <p14:creationId xmlns:p14="http://schemas.microsoft.com/office/powerpoint/2010/main" val="15520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10;&#10;自動的に生成された説明">
            <a:extLst>
              <a:ext uri="{FF2B5EF4-FFF2-40B4-BE49-F238E27FC236}">
                <a16:creationId xmlns:a16="http://schemas.microsoft.com/office/drawing/2014/main" id="{9E43883C-3C61-8354-8D0C-320E9C650E25}"/>
              </a:ext>
            </a:extLst>
          </p:cNvPr>
          <p:cNvPicPr>
            <a:picLocks/>
          </p:cNvPicPr>
          <p:nvPr/>
        </p:nvPicPr>
        <p:blipFill rotWithShape="1">
          <a:blip r:embed="rId3">
            <a:extLst>
              <a:ext uri="{28A0092B-C50C-407E-A947-70E740481C1C}">
                <a14:useLocalDpi xmlns:a14="http://schemas.microsoft.com/office/drawing/2010/main" val="0"/>
              </a:ext>
            </a:extLst>
          </a:blip>
          <a:srcRect b="5664"/>
          <a:stretch/>
        </p:blipFill>
        <p:spPr>
          <a:xfrm>
            <a:off x="6178418" y="1792745"/>
            <a:ext cx="5932800" cy="4010812"/>
          </a:xfrm>
          <a:prstGeom prst="rect">
            <a:avLst/>
          </a:prstGeom>
        </p:spPr>
      </p:pic>
      <p:pic>
        <p:nvPicPr>
          <p:cNvPr id="7" name="図 6" descr="グラフ&#10;&#10;自動的に生成された説明">
            <a:extLst>
              <a:ext uri="{FF2B5EF4-FFF2-40B4-BE49-F238E27FC236}">
                <a16:creationId xmlns:a16="http://schemas.microsoft.com/office/drawing/2014/main" id="{6F451E92-6D2E-526C-2FBD-2AEBBD7CB8D5}"/>
              </a:ext>
            </a:extLst>
          </p:cNvPr>
          <p:cNvPicPr>
            <a:picLocks/>
          </p:cNvPicPr>
          <p:nvPr/>
        </p:nvPicPr>
        <p:blipFill rotWithShape="1">
          <a:blip r:embed="rId4">
            <a:extLst>
              <a:ext uri="{28A0092B-C50C-407E-A947-70E740481C1C}">
                <a14:useLocalDpi xmlns:a14="http://schemas.microsoft.com/office/drawing/2010/main" val="0"/>
              </a:ext>
            </a:extLst>
          </a:blip>
          <a:srcRect b="6838"/>
          <a:stretch/>
        </p:blipFill>
        <p:spPr>
          <a:xfrm>
            <a:off x="165692" y="1818356"/>
            <a:ext cx="5932800" cy="3960283"/>
          </a:xfrm>
          <a:prstGeom prst="rect">
            <a:avLst/>
          </a:prstGeom>
        </p:spPr>
      </p:pic>
      <p:sp>
        <p:nvSpPr>
          <p:cNvPr id="3" name="スライド番号プレースホルダー 2">
            <a:extLst>
              <a:ext uri="{FF2B5EF4-FFF2-40B4-BE49-F238E27FC236}">
                <a16:creationId xmlns:a16="http://schemas.microsoft.com/office/drawing/2014/main" id="{0827511C-FEC7-1AD8-983E-72B046105B64}"/>
              </a:ext>
            </a:extLst>
          </p:cNvPr>
          <p:cNvSpPr>
            <a:spLocks noGrp="1"/>
          </p:cNvSpPr>
          <p:nvPr>
            <p:ph type="sldNum" sz="quarter" idx="12"/>
          </p:nvPr>
        </p:nvSpPr>
        <p:spPr/>
        <p:txBody>
          <a:bodyPr/>
          <a:lstStyle/>
          <a:p>
            <a:fld id="{DDF0A04B-3F96-455C-AC58-511E5C06C175}" type="slidenum">
              <a:rPr lang="ja-JP" altLang="en-US" smtClean="0"/>
              <a:pPr/>
              <a:t>12</a:t>
            </a:fld>
            <a:endParaRPr lang="ja-JP" altLang="en-US"/>
          </a:p>
        </p:txBody>
      </p:sp>
      <p:sp>
        <p:nvSpPr>
          <p:cNvPr id="4" name="タイトル 3">
            <a:extLst>
              <a:ext uri="{FF2B5EF4-FFF2-40B4-BE49-F238E27FC236}">
                <a16:creationId xmlns:a16="http://schemas.microsoft.com/office/drawing/2014/main" id="{C4C46F81-1293-5897-DE27-81D0ED169EA5}"/>
              </a:ext>
            </a:extLst>
          </p:cNvPr>
          <p:cNvSpPr>
            <a:spLocks noGrp="1"/>
          </p:cNvSpPr>
          <p:nvPr>
            <p:ph type="title"/>
          </p:nvPr>
        </p:nvSpPr>
        <p:spPr/>
        <p:txBody>
          <a:bodyPr/>
          <a:lstStyle/>
          <a:p>
            <a:r>
              <a:rPr kumimoji="1" lang="en-US" altLang="ja-JP"/>
              <a:t>3. </a:t>
            </a:r>
            <a:r>
              <a:rPr kumimoji="1" lang="ja-JP" altLang="en-US"/>
              <a:t>関連性の分析結果</a:t>
            </a:r>
          </a:p>
        </p:txBody>
      </p:sp>
      <p:sp>
        <p:nvSpPr>
          <p:cNvPr id="5" name="テキスト ボックス 4">
            <a:extLst>
              <a:ext uri="{FF2B5EF4-FFF2-40B4-BE49-F238E27FC236}">
                <a16:creationId xmlns:a16="http://schemas.microsoft.com/office/drawing/2014/main" id="{FDB185D6-740B-EF8E-1F09-7ADED0FC67D4}"/>
              </a:ext>
            </a:extLst>
          </p:cNvPr>
          <p:cNvSpPr txBox="1"/>
          <p:nvPr/>
        </p:nvSpPr>
        <p:spPr>
          <a:xfrm>
            <a:off x="2382358" y="5710059"/>
            <a:ext cx="7427283" cy="954107"/>
          </a:xfrm>
          <a:prstGeom prst="rect">
            <a:avLst/>
          </a:prstGeom>
          <a:noFill/>
          <a:ln w="38100">
            <a:solidFill>
              <a:schemeClr val="tx1"/>
            </a:solidFill>
          </a:ln>
        </p:spPr>
        <p:txBody>
          <a:bodyPr wrap="square">
            <a:spAutoFit/>
          </a:bodyPr>
          <a:lstStyle/>
          <a:p>
            <a:pPr algn="ctr"/>
            <a:r>
              <a:rPr kumimoji="1" lang="en-US" altLang="ja-JP" sz="2800" b="1"/>
              <a:t>TC</a:t>
            </a:r>
            <a:r>
              <a:rPr kumimoji="1" lang="ja-JP" altLang="en-US" sz="2800" b="1"/>
              <a:t>が大きいほど</a:t>
            </a:r>
            <a:r>
              <a:rPr kumimoji="1" lang="en-US" altLang="ja-JP" sz="2800" b="1"/>
              <a:t>, </a:t>
            </a:r>
            <a:r>
              <a:rPr lang="ja-JP" altLang="en-US" sz="2800" b="1"/>
              <a:t>カバレッジ</a:t>
            </a:r>
            <a:r>
              <a:rPr kumimoji="1" lang="ja-JP" altLang="en-US" sz="2800" b="1"/>
              <a:t>が低い</a:t>
            </a:r>
            <a:endParaRPr kumimoji="1" lang="en-US" altLang="ja-JP" sz="2800" b="1"/>
          </a:p>
          <a:p>
            <a:pPr algn="ctr"/>
            <a:r>
              <a:rPr lang="en-US" altLang="ja-JP" sz="2800" b="1">
                <a:solidFill>
                  <a:srgbClr val="4A66AC"/>
                </a:solidFill>
              </a:rPr>
              <a:t>(</a:t>
            </a:r>
            <a:r>
              <a:rPr lang="ja-JP" altLang="en-US" sz="2800" b="1">
                <a:solidFill>
                  <a:srgbClr val="4A66AC"/>
                </a:solidFill>
              </a:rPr>
              <a:t>≒低品質なテストコードは</a:t>
            </a:r>
            <a:r>
              <a:rPr lang="en-US" altLang="ja-JP" sz="2800" b="1">
                <a:solidFill>
                  <a:srgbClr val="4A66AC"/>
                </a:solidFill>
              </a:rPr>
              <a:t>, </a:t>
            </a:r>
            <a:r>
              <a:rPr lang="ja-JP" altLang="en-US" sz="2800" b="1">
                <a:solidFill>
                  <a:srgbClr val="4A66AC"/>
                </a:solidFill>
              </a:rPr>
              <a:t>分岐構造が多い</a:t>
            </a:r>
            <a:r>
              <a:rPr lang="en-US" altLang="ja-JP" sz="2800" b="1">
                <a:solidFill>
                  <a:srgbClr val="4A66AC"/>
                </a:solidFill>
              </a:rPr>
              <a:t>)</a:t>
            </a:r>
            <a:endParaRPr kumimoji="1" lang="en-US" altLang="ja-JP" sz="2800" b="1">
              <a:solidFill>
                <a:srgbClr val="4A66AC"/>
              </a:solidFill>
            </a:endParaRPr>
          </a:p>
        </p:txBody>
      </p:sp>
      <p:sp>
        <p:nvSpPr>
          <p:cNvPr id="6" name="テキスト ボックス 5">
            <a:extLst>
              <a:ext uri="{FF2B5EF4-FFF2-40B4-BE49-F238E27FC236}">
                <a16:creationId xmlns:a16="http://schemas.microsoft.com/office/drawing/2014/main" id="{FD10C3CF-1AA9-9461-6E3B-31F18AB709EB}"/>
              </a:ext>
            </a:extLst>
          </p:cNvPr>
          <p:cNvSpPr txBox="1"/>
          <p:nvPr/>
        </p:nvSpPr>
        <p:spPr>
          <a:xfrm>
            <a:off x="318461" y="974707"/>
            <a:ext cx="11555081" cy="861774"/>
          </a:xfrm>
          <a:prstGeom prst="rect">
            <a:avLst/>
          </a:prstGeom>
          <a:solidFill>
            <a:schemeClr val="bg1"/>
          </a:solidFill>
          <a:ln w="38100">
            <a:noFill/>
          </a:ln>
        </p:spPr>
        <p:txBody>
          <a:bodyPr wrap="square">
            <a:spAutoFit/>
          </a:bodyPr>
          <a:lstStyle/>
          <a:p>
            <a:pPr algn="ctr"/>
            <a:r>
              <a:rPr lang="ja-JP" altLang="en-US" sz="2500"/>
              <a:t>グループ毎の</a:t>
            </a:r>
            <a:r>
              <a:rPr kumimoji="1" lang="ja-JP" altLang="en-US" sz="2500" b="1">
                <a:solidFill>
                  <a:srgbClr val="115472"/>
                </a:solidFill>
              </a:rPr>
              <a:t>命令網羅率</a:t>
            </a:r>
            <a:r>
              <a:rPr kumimoji="1" lang="en-US" altLang="ja-JP" sz="2500" b="1">
                <a:solidFill>
                  <a:srgbClr val="115472"/>
                </a:solidFill>
              </a:rPr>
              <a:t>(</a:t>
            </a:r>
            <a:r>
              <a:rPr kumimoji="1" lang="ja-JP" altLang="en-US" sz="2500" b="1">
                <a:solidFill>
                  <a:srgbClr val="115472"/>
                </a:solidFill>
              </a:rPr>
              <a:t>左</a:t>
            </a:r>
            <a:r>
              <a:rPr kumimoji="1" lang="en-US" altLang="ja-JP" sz="2500" b="1">
                <a:solidFill>
                  <a:srgbClr val="115472"/>
                </a:solidFill>
              </a:rPr>
              <a:t>)</a:t>
            </a:r>
            <a:r>
              <a:rPr lang="ja-JP" altLang="en-US" sz="2500"/>
              <a:t> </a:t>
            </a:r>
            <a:r>
              <a:rPr lang="en-US" altLang="ja-JP" sz="2500"/>
              <a:t>, </a:t>
            </a:r>
            <a:r>
              <a:rPr lang="ja-JP" altLang="en-US" sz="2500"/>
              <a:t>および</a:t>
            </a:r>
            <a:r>
              <a:rPr lang="ja-JP" altLang="en-US" sz="2500" b="1">
                <a:solidFill>
                  <a:srgbClr val="CE632B"/>
                </a:solidFill>
              </a:rPr>
              <a:t>分岐網羅率</a:t>
            </a:r>
            <a:r>
              <a:rPr kumimoji="1" lang="en-US" altLang="ja-JP" sz="2500" b="1">
                <a:solidFill>
                  <a:srgbClr val="CE632B"/>
                </a:solidFill>
              </a:rPr>
              <a:t>(</a:t>
            </a:r>
            <a:r>
              <a:rPr kumimoji="1" lang="ja-JP" altLang="en-US" sz="2500" b="1">
                <a:solidFill>
                  <a:srgbClr val="CE632B"/>
                </a:solidFill>
              </a:rPr>
              <a:t>右</a:t>
            </a:r>
            <a:r>
              <a:rPr kumimoji="1" lang="en-US" altLang="ja-JP" sz="2500" b="1">
                <a:solidFill>
                  <a:srgbClr val="CE632B"/>
                </a:solidFill>
              </a:rPr>
              <a:t>)</a:t>
            </a:r>
            <a:r>
              <a:rPr lang="ja-JP" altLang="en-US" sz="2500"/>
              <a:t>の分布</a:t>
            </a:r>
            <a:endParaRPr lang="en-US" altLang="ja-JP" sz="2500"/>
          </a:p>
          <a:p>
            <a:pPr algn="ctr"/>
            <a:r>
              <a:rPr lang="ja-JP" altLang="en-US" sz="2500" b="1"/>
              <a:t>棒グラフ内の面積大</a:t>
            </a:r>
            <a:r>
              <a:rPr lang="en-US" altLang="ja-JP" sz="2500" b="1"/>
              <a:t>: </a:t>
            </a:r>
            <a:r>
              <a:rPr lang="ja-JP" altLang="en-US" sz="2500" b="1"/>
              <a:t>該当する組の割合高</a:t>
            </a:r>
            <a:r>
              <a:rPr lang="en-US" altLang="ja-JP" sz="2500" b="1"/>
              <a:t>, </a:t>
            </a:r>
            <a:r>
              <a:rPr kumimoji="1" lang="ja-JP" altLang="en-US" sz="2500" b="1"/>
              <a:t>濃色部分</a:t>
            </a:r>
            <a:r>
              <a:rPr kumimoji="1" lang="en-US" altLang="ja-JP" sz="2500" b="1"/>
              <a:t>: </a:t>
            </a:r>
            <a:r>
              <a:rPr kumimoji="1" lang="ja-JP" altLang="en-US" sz="2500" b="1"/>
              <a:t>高カバレッジ</a:t>
            </a:r>
            <a:endParaRPr kumimoji="1" lang="en-US" altLang="ja-JP" sz="2500"/>
          </a:p>
        </p:txBody>
      </p:sp>
      <p:sp>
        <p:nvSpPr>
          <p:cNvPr id="8" name="楕円 7">
            <a:extLst>
              <a:ext uri="{FF2B5EF4-FFF2-40B4-BE49-F238E27FC236}">
                <a16:creationId xmlns:a16="http://schemas.microsoft.com/office/drawing/2014/main" id="{F096DBDB-4C40-6EB1-6D5F-D49D4285792C}"/>
              </a:ext>
            </a:extLst>
          </p:cNvPr>
          <p:cNvSpPr/>
          <p:nvPr/>
        </p:nvSpPr>
        <p:spPr>
          <a:xfrm>
            <a:off x="5313063" y="4195626"/>
            <a:ext cx="715204" cy="1431312"/>
          </a:xfrm>
          <a:prstGeom prst="ellipse">
            <a:avLst/>
          </a:prstGeom>
          <a:noFill/>
          <a:ln w="76200">
            <a:solidFill>
              <a:srgbClr val="4A6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CC137092-59B0-F8D5-67A8-E9608B8418E2}"/>
              </a:ext>
            </a:extLst>
          </p:cNvPr>
          <p:cNvSpPr/>
          <p:nvPr/>
        </p:nvSpPr>
        <p:spPr>
          <a:xfrm>
            <a:off x="11345333" y="4237173"/>
            <a:ext cx="680975" cy="1348215"/>
          </a:xfrm>
          <a:prstGeom prst="ellipse">
            <a:avLst/>
          </a:prstGeom>
          <a:noFill/>
          <a:ln w="76200">
            <a:solidFill>
              <a:srgbClr val="4A6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459D75A2-C4FA-2EAE-9A99-DE85E8822F1F}"/>
              </a:ext>
            </a:extLst>
          </p:cNvPr>
          <p:cNvSpPr/>
          <p:nvPr/>
        </p:nvSpPr>
        <p:spPr>
          <a:xfrm>
            <a:off x="6497301" y="4447936"/>
            <a:ext cx="3975904" cy="926691"/>
          </a:xfrm>
          <a:prstGeom prst="roundRect">
            <a:avLst/>
          </a:prstGeom>
          <a:solidFill>
            <a:schemeClr val="bg1"/>
          </a:solidFill>
          <a:ln w="76200">
            <a:solidFill>
              <a:srgbClr val="4A66A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u="sng">
                <a:solidFill>
                  <a:srgbClr val="913F49"/>
                </a:solidFill>
              </a:rPr>
              <a:t>高</a:t>
            </a:r>
            <a:r>
              <a:rPr kumimoji="1" lang="en-US" altLang="ja-JP" sz="2400" b="1">
                <a:solidFill>
                  <a:schemeClr val="tx1"/>
                </a:solidFill>
              </a:rPr>
              <a:t>TC</a:t>
            </a:r>
            <a:r>
              <a:rPr kumimoji="1" lang="ja-JP" altLang="en-US" sz="2400" b="1">
                <a:solidFill>
                  <a:schemeClr val="tx1"/>
                </a:solidFill>
              </a:rPr>
              <a:t>なら</a:t>
            </a:r>
            <a:r>
              <a:rPr kumimoji="1" lang="ja-JP" altLang="en-US" sz="2400" b="1" u="sng">
                <a:solidFill>
                  <a:srgbClr val="4A66AC"/>
                </a:solidFill>
              </a:rPr>
              <a:t>低</a:t>
            </a:r>
            <a:r>
              <a:rPr kumimoji="1" lang="ja-JP" altLang="en-US" sz="2400" b="1">
                <a:solidFill>
                  <a:schemeClr val="tx1"/>
                </a:solidFill>
              </a:rPr>
              <a:t>カバレッジ</a:t>
            </a:r>
            <a:endParaRPr kumimoji="1" lang="en-US" altLang="ja-JP" sz="2400" b="1">
              <a:solidFill>
                <a:schemeClr val="tx1"/>
              </a:solidFill>
            </a:endParaRPr>
          </a:p>
        </p:txBody>
      </p:sp>
      <p:cxnSp>
        <p:nvCxnSpPr>
          <p:cNvPr id="13" name="直線矢印コネクタ 12">
            <a:extLst>
              <a:ext uri="{FF2B5EF4-FFF2-40B4-BE49-F238E27FC236}">
                <a16:creationId xmlns:a16="http://schemas.microsoft.com/office/drawing/2014/main" id="{4EC39E77-A464-347A-54D2-C48D119E34BC}"/>
              </a:ext>
            </a:extLst>
          </p:cNvPr>
          <p:cNvCxnSpPr>
            <a:cxnSpLocks/>
            <a:stCxn id="12" idx="1"/>
            <a:endCxn id="8" idx="6"/>
          </p:cNvCxnSpPr>
          <p:nvPr/>
        </p:nvCxnSpPr>
        <p:spPr>
          <a:xfrm flipH="1">
            <a:off x="6028267" y="4911282"/>
            <a:ext cx="469034" cy="0"/>
          </a:xfrm>
          <a:prstGeom prst="straightConnector1">
            <a:avLst/>
          </a:prstGeom>
          <a:ln w="76200">
            <a:solidFill>
              <a:srgbClr val="4A66AC"/>
            </a:solidFill>
            <a:tailEnd type="triangle"/>
          </a:ln>
        </p:spPr>
        <p:style>
          <a:lnRef idx="2">
            <a:schemeClr val="accent1"/>
          </a:lnRef>
          <a:fillRef idx="0">
            <a:schemeClr val="accent1"/>
          </a:fillRef>
          <a:effectRef idx="1">
            <a:schemeClr val="accent1"/>
          </a:effectRef>
          <a:fontRef idx="minor">
            <a:schemeClr val="tx1"/>
          </a:fontRef>
        </p:style>
      </p:cxnSp>
      <p:cxnSp>
        <p:nvCxnSpPr>
          <p:cNvPr id="14" name="直線矢印コネクタ 13">
            <a:extLst>
              <a:ext uri="{FF2B5EF4-FFF2-40B4-BE49-F238E27FC236}">
                <a16:creationId xmlns:a16="http://schemas.microsoft.com/office/drawing/2014/main" id="{F963CDA7-5188-386D-F077-F4A80A4D18FA}"/>
              </a:ext>
            </a:extLst>
          </p:cNvPr>
          <p:cNvCxnSpPr>
            <a:cxnSpLocks/>
            <a:stCxn id="12" idx="3"/>
            <a:endCxn id="10" idx="2"/>
          </p:cNvCxnSpPr>
          <p:nvPr/>
        </p:nvCxnSpPr>
        <p:spPr>
          <a:xfrm flipV="1">
            <a:off x="10473205" y="4911281"/>
            <a:ext cx="872128" cy="1"/>
          </a:xfrm>
          <a:prstGeom prst="straightConnector1">
            <a:avLst/>
          </a:prstGeom>
          <a:ln w="76200">
            <a:solidFill>
              <a:srgbClr val="4A66AC"/>
            </a:solidFill>
            <a:tailEnd type="triangle"/>
          </a:ln>
        </p:spPr>
        <p:style>
          <a:lnRef idx="2">
            <a:schemeClr val="accent1"/>
          </a:lnRef>
          <a:fillRef idx="0">
            <a:schemeClr val="accent1"/>
          </a:fillRef>
          <a:effectRef idx="1">
            <a:schemeClr val="accent1"/>
          </a:effectRef>
          <a:fontRef idx="minor">
            <a:schemeClr val="tx1"/>
          </a:fontRef>
        </p:style>
      </p:cxnSp>
      <p:pic>
        <p:nvPicPr>
          <p:cNvPr id="15" name="コンテンツ プレースホルダー 4">
            <a:extLst>
              <a:ext uri="{FF2B5EF4-FFF2-40B4-BE49-F238E27FC236}">
                <a16:creationId xmlns:a16="http://schemas.microsoft.com/office/drawing/2014/main" id="{52FDC0BF-E81B-99BE-B2C9-2628CDCEF8EA}"/>
              </a:ext>
            </a:extLst>
          </p:cNvPr>
          <p:cNvPicPr>
            <a:picLocks noChangeAspect="1"/>
          </p:cNvPicPr>
          <p:nvPr/>
        </p:nvPicPr>
        <p:blipFill rotWithShape="1">
          <a:blip r:embed="rId5"/>
          <a:srcRect l="890" t="7209" r="885" b="17087"/>
          <a:stretch/>
        </p:blipFill>
        <p:spPr>
          <a:xfrm>
            <a:off x="165694" y="1724165"/>
            <a:ext cx="5682521" cy="360000"/>
          </a:xfrm>
          <a:prstGeom prst="rect">
            <a:avLst/>
          </a:prstGeom>
          <a:solidFill>
            <a:schemeClr val="bg1"/>
          </a:solidFill>
        </p:spPr>
      </p:pic>
      <p:pic>
        <p:nvPicPr>
          <p:cNvPr id="16" name="コンテンツ プレースホルダー 4">
            <a:extLst>
              <a:ext uri="{FF2B5EF4-FFF2-40B4-BE49-F238E27FC236}">
                <a16:creationId xmlns:a16="http://schemas.microsoft.com/office/drawing/2014/main" id="{AD13598A-1D5C-A865-97C1-31B46941547F}"/>
              </a:ext>
            </a:extLst>
          </p:cNvPr>
          <p:cNvPicPr>
            <a:picLocks noChangeAspect="1"/>
          </p:cNvPicPr>
          <p:nvPr/>
        </p:nvPicPr>
        <p:blipFill rotWithShape="1">
          <a:blip r:embed="rId5"/>
          <a:srcRect l="890" t="7209" r="885" b="17087"/>
          <a:stretch/>
        </p:blipFill>
        <p:spPr>
          <a:xfrm>
            <a:off x="6343787" y="1741966"/>
            <a:ext cx="5682521" cy="360000"/>
          </a:xfrm>
          <a:prstGeom prst="rect">
            <a:avLst/>
          </a:prstGeom>
          <a:solidFill>
            <a:schemeClr val="bg1"/>
          </a:solidFill>
        </p:spPr>
      </p:pic>
    </p:spTree>
    <p:extLst>
      <p:ext uri="{BB962C8B-B14F-4D97-AF65-F5344CB8AC3E}">
        <p14:creationId xmlns:p14="http://schemas.microsoft.com/office/powerpoint/2010/main" val="397649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10;&#10;自動的に生成された説明">
            <a:extLst>
              <a:ext uri="{FF2B5EF4-FFF2-40B4-BE49-F238E27FC236}">
                <a16:creationId xmlns:a16="http://schemas.microsoft.com/office/drawing/2014/main" id="{B429C0CE-6B84-CCCF-3B03-4F01A84E21FC}"/>
              </a:ext>
            </a:extLst>
          </p:cNvPr>
          <p:cNvPicPr>
            <a:picLocks/>
          </p:cNvPicPr>
          <p:nvPr/>
        </p:nvPicPr>
        <p:blipFill rotWithShape="1">
          <a:blip r:embed="rId3">
            <a:extLst>
              <a:ext uri="{28A0092B-C50C-407E-A947-70E740481C1C}">
                <a14:useLocalDpi xmlns:a14="http://schemas.microsoft.com/office/drawing/2010/main" val="0"/>
              </a:ext>
            </a:extLst>
          </a:blip>
          <a:srcRect b="5664"/>
          <a:stretch/>
        </p:blipFill>
        <p:spPr>
          <a:xfrm>
            <a:off x="6178418" y="1792745"/>
            <a:ext cx="5932800" cy="4010812"/>
          </a:xfrm>
          <a:prstGeom prst="rect">
            <a:avLst/>
          </a:prstGeom>
        </p:spPr>
      </p:pic>
      <p:pic>
        <p:nvPicPr>
          <p:cNvPr id="8" name="図 7" descr="グラフ&#10;&#10;自動的に生成された説明">
            <a:extLst>
              <a:ext uri="{FF2B5EF4-FFF2-40B4-BE49-F238E27FC236}">
                <a16:creationId xmlns:a16="http://schemas.microsoft.com/office/drawing/2014/main" id="{3B337CE0-0FDB-99B9-E678-0387205662C9}"/>
              </a:ext>
            </a:extLst>
          </p:cNvPr>
          <p:cNvPicPr>
            <a:picLocks/>
          </p:cNvPicPr>
          <p:nvPr/>
        </p:nvPicPr>
        <p:blipFill rotWithShape="1">
          <a:blip r:embed="rId4">
            <a:extLst>
              <a:ext uri="{28A0092B-C50C-407E-A947-70E740481C1C}">
                <a14:useLocalDpi xmlns:a14="http://schemas.microsoft.com/office/drawing/2010/main" val="0"/>
              </a:ext>
            </a:extLst>
          </a:blip>
          <a:srcRect b="6838"/>
          <a:stretch/>
        </p:blipFill>
        <p:spPr>
          <a:xfrm>
            <a:off x="165692" y="1818356"/>
            <a:ext cx="5932800" cy="3960283"/>
          </a:xfrm>
          <a:prstGeom prst="rect">
            <a:avLst/>
          </a:prstGeom>
        </p:spPr>
      </p:pic>
      <p:sp>
        <p:nvSpPr>
          <p:cNvPr id="30" name="テキスト ボックス 29">
            <a:extLst>
              <a:ext uri="{FF2B5EF4-FFF2-40B4-BE49-F238E27FC236}">
                <a16:creationId xmlns:a16="http://schemas.microsoft.com/office/drawing/2014/main" id="{D8A2185C-2B72-65C0-BEF7-0823919B539D}"/>
              </a:ext>
            </a:extLst>
          </p:cNvPr>
          <p:cNvSpPr txBox="1"/>
          <p:nvPr/>
        </p:nvSpPr>
        <p:spPr>
          <a:xfrm>
            <a:off x="2382358" y="5710059"/>
            <a:ext cx="7427283" cy="954107"/>
          </a:xfrm>
          <a:prstGeom prst="rect">
            <a:avLst/>
          </a:prstGeom>
          <a:noFill/>
          <a:ln w="38100">
            <a:solidFill>
              <a:schemeClr val="tx1"/>
            </a:solidFill>
          </a:ln>
        </p:spPr>
        <p:txBody>
          <a:bodyPr wrap="square">
            <a:spAutoFit/>
          </a:bodyPr>
          <a:lstStyle/>
          <a:p>
            <a:pPr algn="ctr"/>
            <a:r>
              <a:rPr kumimoji="1" lang="ja-JP" altLang="en-US" sz="2800" b="1"/>
              <a:t>しかし</a:t>
            </a:r>
            <a:r>
              <a:rPr kumimoji="1" lang="en-US" altLang="ja-JP" sz="2800" b="1"/>
              <a:t>, </a:t>
            </a:r>
            <a:r>
              <a:rPr kumimoji="1" lang="en-US" altLang="ja-JP" sz="2800" b="1">
                <a:solidFill>
                  <a:srgbClr val="913F49"/>
                </a:solidFill>
              </a:rPr>
              <a:t>TC</a:t>
            </a:r>
            <a:r>
              <a:rPr kumimoji="1" lang="ja-JP" altLang="en-US" sz="2800" b="1">
                <a:solidFill>
                  <a:srgbClr val="913F49"/>
                </a:solidFill>
              </a:rPr>
              <a:t>が小さいほど</a:t>
            </a:r>
            <a:r>
              <a:rPr kumimoji="1" lang="en-US" altLang="ja-JP" sz="2800" b="1">
                <a:solidFill>
                  <a:srgbClr val="913F49"/>
                </a:solidFill>
              </a:rPr>
              <a:t>, </a:t>
            </a:r>
            <a:r>
              <a:rPr lang="ja-JP" altLang="en-US" sz="2800" b="1">
                <a:solidFill>
                  <a:srgbClr val="913F49"/>
                </a:solidFill>
              </a:rPr>
              <a:t>カバレッジ</a:t>
            </a:r>
            <a:r>
              <a:rPr kumimoji="1" lang="ja-JP" altLang="en-US" sz="2800" b="1">
                <a:solidFill>
                  <a:srgbClr val="913F49"/>
                </a:solidFill>
              </a:rPr>
              <a:t>が高い</a:t>
            </a:r>
            <a:endParaRPr kumimoji="1" lang="en-US" altLang="ja-JP" sz="2800" b="1">
              <a:solidFill>
                <a:srgbClr val="913F49"/>
              </a:solidFill>
            </a:endParaRPr>
          </a:p>
          <a:p>
            <a:pPr algn="ctr"/>
            <a:r>
              <a:rPr lang="ja-JP" altLang="en-US" sz="2800" b="1"/>
              <a:t>とは言えない</a:t>
            </a:r>
            <a:endParaRPr kumimoji="1" lang="en-US" altLang="ja-JP" sz="2800" b="1"/>
          </a:p>
        </p:txBody>
      </p:sp>
      <p:sp>
        <p:nvSpPr>
          <p:cNvPr id="3" name="スライド番号プレースホルダー 2">
            <a:extLst>
              <a:ext uri="{FF2B5EF4-FFF2-40B4-BE49-F238E27FC236}">
                <a16:creationId xmlns:a16="http://schemas.microsoft.com/office/drawing/2014/main" id="{0827511C-FEC7-1AD8-983E-72B046105B64}"/>
              </a:ext>
            </a:extLst>
          </p:cNvPr>
          <p:cNvSpPr>
            <a:spLocks noGrp="1"/>
          </p:cNvSpPr>
          <p:nvPr>
            <p:ph type="sldNum" sz="quarter" idx="12"/>
          </p:nvPr>
        </p:nvSpPr>
        <p:spPr/>
        <p:txBody>
          <a:bodyPr/>
          <a:lstStyle/>
          <a:p>
            <a:fld id="{DDF0A04B-3F96-455C-AC58-511E5C06C175}" type="slidenum">
              <a:rPr lang="ja-JP" altLang="en-US" smtClean="0"/>
              <a:pPr/>
              <a:t>13</a:t>
            </a:fld>
            <a:endParaRPr lang="ja-JP" altLang="en-US"/>
          </a:p>
        </p:txBody>
      </p:sp>
      <p:sp>
        <p:nvSpPr>
          <p:cNvPr id="4" name="タイトル 3">
            <a:extLst>
              <a:ext uri="{FF2B5EF4-FFF2-40B4-BE49-F238E27FC236}">
                <a16:creationId xmlns:a16="http://schemas.microsoft.com/office/drawing/2014/main" id="{C4C46F81-1293-5897-DE27-81D0ED169EA5}"/>
              </a:ext>
            </a:extLst>
          </p:cNvPr>
          <p:cNvSpPr>
            <a:spLocks noGrp="1"/>
          </p:cNvSpPr>
          <p:nvPr>
            <p:ph type="title"/>
          </p:nvPr>
        </p:nvSpPr>
        <p:spPr/>
        <p:txBody>
          <a:bodyPr/>
          <a:lstStyle/>
          <a:p>
            <a:r>
              <a:rPr kumimoji="1" lang="en-US" altLang="ja-JP"/>
              <a:t>3. </a:t>
            </a:r>
            <a:r>
              <a:rPr kumimoji="1" lang="ja-JP" altLang="en-US"/>
              <a:t>関連性の分析結果</a:t>
            </a:r>
          </a:p>
        </p:txBody>
      </p:sp>
      <p:sp>
        <p:nvSpPr>
          <p:cNvPr id="6" name="テキスト ボックス 5">
            <a:extLst>
              <a:ext uri="{FF2B5EF4-FFF2-40B4-BE49-F238E27FC236}">
                <a16:creationId xmlns:a16="http://schemas.microsoft.com/office/drawing/2014/main" id="{FD10C3CF-1AA9-9461-6E3B-31F18AB709EB}"/>
              </a:ext>
            </a:extLst>
          </p:cNvPr>
          <p:cNvSpPr txBox="1"/>
          <p:nvPr/>
        </p:nvSpPr>
        <p:spPr>
          <a:xfrm>
            <a:off x="318461" y="974707"/>
            <a:ext cx="11555081" cy="861774"/>
          </a:xfrm>
          <a:prstGeom prst="rect">
            <a:avLst/>
          </a:prstGeom>
          <a:solidFill>
            <a:schemeClr val="bg1"/>
          </a:solidFill>
          <a:ln w="38100">
            <a:noFill/>
          </a:ln>
        </p:spPr>
        <p:txBody>
          <a:bodyPr wrap="square">
            <a:spAutoFit/>
          </a:bodyPr>
          <a:lstStyle/>
          <a:p>
            <a:pPr algn="ctr"/>
            <a:r>
              <a:rPr lang="ja-JP" altLang="en-US" sz="2500"/>
              <a:t>グループ毎の</a:t>
            </a:r>
            <a:r>
              <a:rPr kumimoji="1" lang="ja-JP" altLang="en-US" sz="2500" b="1">
                <a:solidFill>
                  <a:srgbClr val="115472"/>
                </a:solidFill>
              </a:rPr>
              <a:t>命令網羅率</a:t>
            </a:r>
            <a:r>
              <a:rPr kumimoji="1" lang="en-US" altLang="ja-JP" sz="2500" b="1">
                <a:solidFill>
                  <a:srgbClr val="115472"/>
                </a:solidFill>
              </a:rPr>
              <a:t>(</a:t>
            </a:r>
            <a:r>
              <a:rPr kumimoji="1" lang="ja-JP" altLang="en-US" sz="2500" b="1">
                <a:solidFill>
                  <a:srgbClr val="115472"/>
                </a:solidFill>
              </a:rPr>
              <a:t>左</a:t>
            </a:r>
            <a:r>
              <a:rPr kumimoji="1" lang="en-US" altLang="ja-JP" sz="2500" b="1">
                <a:solidFill>
                  <a:srgbClr val="115472"/>
                </a:solidFill>
              </a:rPr>
              <a:t>)</a:t>
            </a:r>
            <a:r>
              <a:rPr lang="ja-JP" altLang="en-US" sz="2500"/>
              <a:t> </a:t>
            </a:r>
            <a:r>
              <a:rPr lang="en-US" altLang="ja-JP" sz="2500"/>
              <a:t>, </a:t>
            </a:r>
            <a:r>
              <a:rPr lang="ja-JP" altLang="en-US" sz="2500"/>
              <a:t>および</a:t>
            </a:r>
            <a:r>
              <a:rPr lang="ja-JP" altLang="en-US" sz="2500" b="1">
                <a:solidFill>
                  <a:srgbClr val="CE632B"/>
                </a:solidFill>
              </a:rPr>
              <a:t>分岐網羅率</a:t>
            </a:r>
            <a:r>
              <a:rPr kumimoji="1" lang="en-US" altLang="ja-JP" sz="2500" b="1">
                <a:solidFill>
                  <a:srgbClr val="CE632B"/>
                </a:solidFill>
              </a:rPr>
              <a:t>(</a:t>
            </a:r>
            <a:r>
              <a:rPr kumimoji="1" lang="ja-JP" altLang="en-US" sz="2500" b="1">
                <a:solidFill>
                  <a:srgbClr val="CE632B"/>
                </a:solidFill>
              </a:rPr>
              <a:t>右</a:t>
            </a:r>
            <a:r>
              <a:rPr kumimoji="1" lang="en-US" altLang="ja-JP" sz="2500" b="1">
                <a:solidFill>
                  <a:srgbClr val="CE632B"/>
                </a:solidFill>
              </a:rPr>
              <a:t>)</a:t>
            </a:r>
            <a:r>
              <a:rPr lang="ja-JP" altLang="en-US" sz="2500"/>
              <a:t>の分布</a:t>
            </a:r>
            <a:endParaRPr lang="en-US" altLang="ja-JP" sz="2500"/>
          </a:p>
          <a:p>
            <a:pPr algn="ctr"/>
            <a:r>
              <a:rPr lang="ja-JP" altLang="en-US" sz="2500" b="1"/>
              <a:t>棒グラフ内の面積大</a:t>
            </a:r>
            <a:r>
              <a:rPr lang="en-US" altLang="ja-JP" sz="2500" b="1"/>
              <a:t>: </a:t>
            </a:r>
            <a:r>
              <a:rPr lang="ja-JP" altLang="en-US" sz="2500" b="1"/>
              <a:t>該当する組の割合高</a:t>
            </a:r>
            <a:r>
              <a:rPr lang="en-US" altLang="ja-JP" sz="2500" b="1"/>
              <a:t>, </a:t>
            </a:r>
            <a:r>
              <a:rPr kumimoji="1" lang="ja-JP" altLang="en-US" sz="2500" b="1"/>
              <a:t>濃色部分</a:t>
            </a:r>
            <a:r>
              <a:rPr kumimoji="1" lang="en-US" altLang="ja-JP" sz="2500" b="1"/>
              <a:t>: </a:t>
            </a:r>
            <a:r>
              <a:rPr kumimoji="1" lang="ja-JP" altLang="en-US" sz="2500" b="1"/>
              <a:t>高カバレッジ</a:t>
            </a:r>
            <a:endParaRPr kumimoji="1" lang="en-US" altLang="ja-JP" sz="2500"/>
          </a:p>
        </p:txBody>
      </p:sp>
      <p:sp>
        <p:nvSpPr>
          <p:cNvPr id="2" name="楕円 1">
            <a:extLst>
              <a:ext uri="{FF2B5EF4-FFF2-40B4-BE49-F238E27FC236}">
                <a16:creationId xmlns:a16="http://schemas.microsoft.com/office/drawing/2014/main" id="{2CA8C675-AAE2-791F-F89B-97AE289A05E2}"/>
              </a:ext>
            </a:extLst>
          </p:cNvPr>
          <p:cNvSpPr/>
          <p:nvPr/>
        </p:nvSpPr>
        <p:spPr>
          <a:xfrm>
            <a:off x="1083733" y="2152644"/>
            <a:ext cx="1467556" cy="2305056"/>
          </a:xfrm>
          <a:prstGeom prst="ellipse">
            <a:avLst/>
          </a:prstGeom>
          <a:noFill/>
          <a:ln w="76200">
            <a:solidFill>
              <a:srgbClr val="913F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3FE0C2CE-029F-FB46-CDE6-D79E7E27F5CE}"/>
              </a:ext>
            </a:extLst>
          </p:cNvPr>
          <p:cNvSpPr/>
          <p:nvPr/>
        </p:nvSpPr>
        <p:spPr>
          <a:xfrm>
            <a:off x="7128933" y="2124324"/>
            <a:ext cx="1337734" cy="1660276"/>
          </a:xfrm>
          <a:prstGeom prst="ellipse">
            <a:avLst/>
          </a:prstGeom>
          <a:noFill/>
          <a:ln w="76200">
            <a:solidFill>
              <a:srgbClr val="913F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FB7EF603-F597-2EA5-2F7D-63A06D87FFC2}"/>
              </a:ext>
            </a:extLst>
          </p:cNvPr>
          <p:cNvSpPr/>
          <p:nvPr/>
        </p:nvSpPr>
        <p:spPr>
          <a:xfrm>
            <a:off x="2859083" y="2857909"/>
            <a:ext cx="3439623" cy="926691"/>
          </a:xfrm>
          <a:prstGeom prst="roundRect">
            <a:avLst/>
          </a:prstGeom>
          <a:solidFill>
            <a:schemeClr val="bg1"/>
          </a:solidFill>
          <a:ln w="76200">
            <a:solidFill>
              <a:srgbClr val="913F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u="sng">
                <a:solidFill>
                  <a:srgbClr val="4A66AC"/>
                </a:solidFill>
              </a:rPr>
              <a:t>低</a:t>
            </a:r>
            <a:r>
              <a:rPr kumimoji="1" lang="en-US" altLang="ja-JP" sz="2400" b="1">
                <a:solidFill>
                  <a:schemeClr val="tx1"/>
                </a:solidFill>
              </a:rPr>
              <a:t>TC</a:t>
            </a:r>
            <a:r>
              <a:rPr kumimoji="1" lang="ja-JP" altLang="en-US" sz="2400" b="1">
                <a:solidFill>
                  <a:schemeClr val="tx1"/>
                </a:solidFill>
              </a:rPr>
              <a:t>なら</a:t>
            </a:r>
            <a:r>
              <a:rPr kumimoji="1" lang="ja-JP" altLang="en-US" sz="2400" b="1" u="sng">
                <a:solidFill>
                  <a:srgbClr val="913F49"/>
                </a:solidFill>
              </a:rPr>
              <a:t>高</a:t>
            </a:r>
            <a:r>
              <a:rPr kumimoji="1" lang="ja-JP" altLang="en-US" sz="2400" b="1">
                <a:solidFill>
                  <a:schemeClr val="tx1"/>
                </a:solidFill>
              </a:rPr>
              <a:t>カバレッジ</a:t>
            </a:r>
            <a:endParaRPr kumimoji="1" lang="en-US" altLang="ja-JP" sz="2400" b="1">
              <a:solidFill>
                <a:schemeClr val="tx1"/>
              </a:solidFill>
            </a:endParaRPr>
          </a:p>
          <a:p>
            <a:pPr algn="ctr"/>
            <a:r>
              <a:rPr lang="en-US" altLang="ja-JP" sz="2400" b="1">
                <a:solidFill>
                  <a:schemeClr val="tx1"/>
                </a:solidFill>
              </a:rPr>
              <a:t>…</a:t>
            </a:r>
            <a:r>
              <a:rPr kumimoji="1" lang="ja-JP" altLang="en-US" sz="2400" b="1">
                <a:solidFill>
                  <a:schemeClr val="tx1"/>
                </a:solidFill>
              </a:rPr>
              <a:t>とは言えない</a:t>
            </a:r>
            <a:endParaRPr kumimoji="1" lang="en-US" altLang="ja-JP" sz="2400" b="1">
              <a:solidFill>
                <a:schemeClr val="tx1"/>
              </a:solidFill>
            </a:endParaRPr>
          </a:p>
        </p:txBody>
      </p:sp>
      <p:cxnSp>
        <p:nvCxnSpPr>
          <p:cNvPr id="13" name="直線矢印コネクタ 12">
            <a:extLst>
              <a:ext uri="{FF2B5EF4-FFF2-40B4-BE49-F238E27FC236}">
                <a16:creationId xmlns:a16="http://schemas.microsoft.com/office/drawing/2014/main" id="{D71CCF46-E1CB-A1B4-6191-915E2AA9BAA7}"/>
              </a:ext>
            </a:extLst>
          </p:cNvPr>
          <p:cNvCxnSpPr>
            <a:cxnSpLocks/>
            <a:stCxn id="10" idx="1"/>
            <a:endCxn id="2" idx="6"/>
          </p:cNvCxnSpPr>
          <p:nvPr/>
        </p:nvCxnSpPr>
        <p:spPr>
          <a:xfrm flipH="1" flipV="1">
            <a:off x="2551289" y="3305172"/>
            <a:ext cx="307794" cy="16083"/>
          </a:xfrm>
          <a:prstGeom prst="straightConnector1">
            <a:avLst/>
          </a:prstGeom>
          <a:ln w="76200">
            <a:solidFill>
              <a:srgbClr val="913F49"/>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a:extLst>
              <a:ext uri="{FF2B5EF4-FFF2-40B4-BE49-F238E27FC236}">
                <a16:creationId xmlns:a16="http://schemas.microsoft.com/office/drawing/2014/main" id="{69D1BA76-10D8-7E90-E796-DAFF41F3CFA5}"/>
              </a:ext>
            </a:extLst>
          </p:cNvPr>
          <p:cNvCxnSpPr>
            <a:cxnSpLocks/>
            <a:stCxn id="10" idx="3"/>
            <a:endCxn id="7" idx="2"/>
          </p:cNvCxnSpPr>
          <p:nvPr/>
        </p:nvCxnSpPr>
        <p:spPr>
          <a:xfrm flipV="1">
            <a:off x="6298706" y="2954462"/>
            <a:ext cx="830227" cy="366793"/>
          </a:xfrm>
          <a:prstGeom prst="straightConnector1">
            <a:avLst/>
          </a:prstGeom>
          <a:ln w="76200">
            <a:solidFill>
              <a:srgbClr val="913F49"/>
            </a:solidFill>
            <a:tailEnd type="triangle"/>
          </a:ln>
        </p:spPr>
        <p:style>
          <a:lnRef idx="2">
            <a:schemeClr val="accent1"/>
          </a:lnRef>
          <a:fillRef idx="0">
            <a:schemeClr val="accent1"/>
          </a:fillRef>
          <a:effectRef idx="1">
            <a:schemeClr val="accent1"/>
          </a:effectRef>
          <a:fontRef idx="minor">
            <a:schemeClr val="tx1"/>
          </a:fontRef>
        </p:style>
      </p:cxnSp>
      <p:pic>
        <p:nvPicPr>
          <p:cNvPr id="9" name="コンテンツ プレースホルダー 4">
            <a:extLst>
              <a:ext uri="{FF2B5EF4-FFF2-40B4-BE49-F238E27FC236}">
                <a16:creationId xmlns:a16="http://schemas.microsoft.com/office/drawing/2014/main" id="{254E5FEA-BB43-10CD-B504-D8E6CB8E9AC2}"/>
              </a:ext>
            </a:extLst>
          </p:cNvPr>
          <p:cNvPicPr>
            <a:picLocks noChangeAspect="1"/>
          </p:cNvPicPr>
          <p:nvPr/>
        </p:nvPicPr>
        <p:blipFill rotWithShape="1">
          <a:blip r:embed="rId5"/>
          <a:srcRect l="890" t="7209" r="885" b="17087"/>
          <a:stretch/>
        </p:blipFill>
        <p:spPr>
          <a:xfrm>
            <a:off x="165694" y="1724165"/>
            <a:ext cx="5682521" cy="360000"/>
          </a:xfrm>
          <a:prstGeom prst="rect">
            <a:avLst/>
          </a:prstGeom>
          <a:solidFill>
            <a:schemeClr val="bg1"/>
          </a:solidFill>
          <a:ln>
            <a:noFill/>
          </a:ln>
        </p:spPr>
      </p:pic>
      <p:pic>
        <p:nvPicPr>
          <p:cNvPr id="11" name="コンテンツ プレースホルダー 4">
            <a:extLst>
              <a:ext uri="{FF2B5EF4-FFF2-40B4-BE49-F238E27FC236}">
                <a16:creationId xmlns:a16="http://schemas.microsoft.com/office/drawing/2014/main" id="{BFEFCA38-0328-B3B4-F08B-D6A9E514DF53}"/>
              </a:ext>
            </a:extLst>
          </p:cNvPr>
          <p:cNvPicPr>
            <a:picLocks noChangeAspect="1"/>
          </p:cNvPicPr>
          <p:nvPr/>
        </p:nvPicPr>
        <p:blipFill rotWithShape="1">
          <a:blip r:embed="rId5"/>
          <a:srcRect l="890" t="7209" r="885" b="17087"/>
          <a:stretch/>
        </p:blipFill>
        <p:spPr>
          <a:xfrm>
            <a:off x="6343787" y="1741966"/>
            <a:ext cx="5682521" cy="360000"/>
          </a:xfrm>
          <a:prstGeom prst="rect">
            <a:avLst/>
          </a:prstGeom>
          <a:solidFill>
            <a:schemeClr val="bg1"/>
          </a:solidFill>
        </p:spPr>
      </p:pic>
    </p:spTree>
    <p:extLst>
      <p:ext uri="{BB962C8B-B14F-4D97-AF65-F5344CB8AC3E}">
        <p14:creationId xmlns:p14="http://schemas.microsoft.com/office/powerpoint/2010/main" val="310205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10;&#10;自動的に生成された説明">
            <a:extLst>
              <a:ext uri="{FF2B5EF4-FFF2-40B4-BE49-F238E27FC236}">
                <a16:creationId xmlns:a16="http://schemas.microsoft.com/office/drawing/2014/main" id="{1C0DA7E9-DCF5-7BBF-3A87-5A12DC04C1BE}"/>
              </a:ext>
            </a:extLst>
          </p:cNvPr>
          <p:cNvPicPr>
            <a:picLocks/>
          </p:cNvPicPr>
          <p:nvPr/>
        </p:nvPicPr>
        <p:blipFill rotWithShape="1">
          <a:blip r:embed="rId3">
            <a:extLst>
              <a:ext uri="{28A0092B-C50C-407E-A947-70E740481C1C}">
                <a14:useLocalDpi xmlns:a14="http://schemas.microsoft.com/office/drawing/2010/main" val="0"/>
              </a:ext>
            </a:extLst>
          </a:blip>
          <a:srcRect b="5664"/>
          <a:stretch/>
        </p:blipFill>
        <p:spPr>
          <a:xfrm>
            <a:off x="6178418" y="1792745"/>
            <a:ext cx="5932800" cy="4010812"/>
          </a:xfrm>
          <a:prstGeom prst="rect">
            <a:avLst/>
          </a:prstGeom>
        </p:spPr>
      </p:pic>
      <p:pic>
        <p:nvPicPr>
          <p:cNvPr id="9" name="図 8" descr="グラフ&#10;&#10;自動的に生成された説明">
            <a:extLst>
              <a:ext uri="{FF2B5EF4-FFF2-40B4-BE49-F238E27FC236}">
                <a16:creationId xmlns:a16="http://schemas.microsoft.com/office/drawing/2014/main" id="{8A38AAD6-B390-2388-6B23-1072C8B8160A}"/>
              </a:ext>
            </a:extLst>
          </p:cNvPr>
          <p:cNvPicPr>
            <a:picLocks/>
          </p:cNvPicPr>
          <p:nvPr/>
        </p:nvPicPr>
        <p:blipFill rotWithShape="1">
          <a:blip r:embed="rId4">
            <a:extLst>
              <a:ext uri="{28A0092B-C50C-407E-A947-70E740481C1C}">
                <a14:useLocalDpi xmlns:a14="http://schemas.microsoft.com/office/drawing/2010/main" val="0"/>
              </a:ext>
            </a:extLst>
          </a:blip>
          <a:srcRect b="6838"/>
          <a:stretch/>
        </p:blipFill>
        <p:spPr>
          <a:xfrm>
            <a:off x="165692" y="1818356"/>
            <a:ext cx="5932800" cy="3960283"/>
          </a:xfrm>
          <a:prstGeom prst="rect">
            <a:avLst/>
          </a:prstGeom>
        </p:spPr>
      </p:pic>
      <p:sp>
        <p:nvSpPr>
          <p:cNvPr id="4" name="タイトル 3">
            <a:extLst>
              <a:ext uri="{FF2B5EF4-FFF2-40B4-BE49-F238E27FC236}">
                <a16:creationId xmlns:a16="http://schemas.microsoft.com/office/drawing/2014/main" id="{C4C46F81-1293-5897-DE27-81D0ED169EA5}"/>
              </a:ext>
            </a:extLst>
          </p:cNvPr>
          <p:cNvSpPr>
            <a:spLocks noGrp="1"/>
          </p:cNvSpPr>
          <p:nvPr>
            <p:ph type="title"/>
          </p:nvPr>
        </p:nvSpPr>
        <p:spPr/>
        <p:txBody>
          <a:bodyPr/>
          <a:lstStyle/>
          <a:p>
            <a:r>
              <a:rPr kumimoji="1" lang="en-US" altLang="ja-JP" dirty="0"/>
              <a:t>3. </a:t>
            </a:r>
            <a:r>
              <a:rPr kumimoji="1" lang="ja-JP" altLang="en-US" dirty="0"/>
              <a:t>関連性の分析結果</a:t>
            </a:r>
          </a:p>
        </p:txBody>
      </p:sp>
      <p:sp>
        <p:nvSpPr>
          <p:cNvPr id="6" name="テキスト ボックス 5">
            <a:extLst>
              <a:ext uri="{FF2B5EF4-FFF2-40B4-BE49-F238E27FC236}">
                <a16:creationId xmlns:a16="http://schemas.microsoft.com/office/drawing/2014/main" id="{FD10C3CF-1AA9-9461-6E3B-31F18AB709EB}"/>
              </a:ext>
            </a:extLst>
          </p:cNvPr>
          <p:cNvSpPr txBox="1"/>
          <p:nvPr/>
        </p:nvSpPr>
        <p:spPr>
          <a:xfrm>
            <a:off x="318461" y="974707"/>
            <a:ext cx="11555081" cy="861774"/>
          </a:xfrm>
          <a:prstGeom prst="rect">
            <a:avLst/>
          </a:prstGeom>
          <a:solidFill>
            <a:schemeClr val="bg1"/>
          </a:solidFill>
          <a:ln w="38100">
            <a:noFill/>
          </a:ln>
        </p:spPr>
        <p:txBody>
          <a:bodyPr wrap="square">
            <a:spAutoFit/>
          </a:bodyPr>
          <a:lstStyle/>
          <a:p>
            <a:pPr algn="ctr"/>
            <a:r>
              <a:rPr lang="ja-JP" altLang="en-US" sz="2500"/>
              <a:t>グループ毎の</a:t>
            </a:r>
            <a:r>
              <a:rPr kumimoji="1" lang="ja-JP" altLang="en-US" sz="2500" b="1">
                <a:solidFill>
                  <a:srgbClr val="115472"/>
                </a:solidFill>
              </a:rPr>
              <a:t>命令網羅率</a:t>
            </a:r>
            <a:r>
              <a:rPr kumimoji="1" lang="en-US" altLang="ja-JP" sz="2500" b="1">
                <a:solidFill>
                  <a:srgbClr val="115472"/>
                </a:solidFill>
              </a:rPr>
              <a:t>(</a:t>
            </a:r>
            <a:r>
              <a:rPr kumimoji="1" lang="ja-JP" altLang="en-US" sz="2500" b="1">
                <a:solidFill>
                  <a:srgbClr val="115472"/>
                </a:solidFill>
              </a:rPr>
              <a:t>左</a:t>
            </a:r>
            <a:r>
              <a:rPr kumimoji="1" lang="en-US" altLang="ja-JP" sz="2500" b="1">
                <a:solidFill>
                  <a:srgbClr val="115472"/>
                </a:solidFill>
              </a:rPr>
              <a:t>)</a:t>
            </a:r>
            <a:r>
              <a:rPr lang="ja-JP" altLang="en-US" sz="2500"/>
              <a:t> </a:t>
            </a:r>
            <a:r>
              <a:rPr lang="en-US" altLang="ja-JP" sz="2500"/>
              <a:t>, </a:t>
            </a:r>
            <a:r>
              <a:rPr lang="ja-JP" altLang="en-US" sz="2500"/>
              <a:t>および</a:t>
            </a:r>
            <a:r>
              <a:rPr lang="ja-JP" altLang="en-US" sz="2500" b="1">
                <a:solidFill>
                  <a:srgbClr val="CE632B"/>
                </a:solidFill>
              </a:rPr>
              <a:t>分岐網羅率</a:t>
            </a:r>
            <a:r>
              <a:rPr kumimoji="1" lang="en-US" altLang="ja-JP" sz="2500" b="1">
                <a:solidFill>
                  <a:srgbClr val="CE632B"/>
                </a:solidFill>
              </a:rPr>
              <a:t>(</a:t>
            </a:r>
            <a:r>
              <a:rPr kumimoji="1" lang="ja-JP" altLang="en-US" sz="2500" b="1">
                <a:solidFill>
                  <a:srgbClr val="CE632B"/>
                </a:solidFill>
              </a:rPr>
              <a:t>右</a:t>
            </a:r>
            <a:r>
              <a:rPr kumimoji="1" lang="en-US" altLang="ja-JP" sz="2500" b="1">
                <a:solidFill>
                  <a:srgbClr val="CE632B"/>
                </a:solidFill>
              </a:rPr>
              <a:t>)</a:t>
            </a:r>
            <a:r>
              <a:rPr lang="ja-JP" altLang="en-US" sz="2500"/>
              <a:t>の分布</a:t>
            </a:r>
            <a:endParaRPr lang="en-US" altLang="ja-JP" sz="2500"/>
          </a:p>
          <a:p>
            <a:pPr algn="ctr"/>
            <a:r>
              <a:rPr lang="ja-JP" altLang="en-US" sz="2500" b="1"/>
              <a:t>棒グラフ内の面積大</a:t>
            </a:r>
            <a:r>
              <a:rPr lang="en-US" altLang="ja-JP" sz="2500" b="1"/>
              <a:t>: </a:t>
            </a:r>
            <a:r>
              <a:rPr lang="ja-JP" altLang="en-US" sz="2500" b="1"/>
              <a:t>該当する組の割合高</a:t>
            </a:r>
            <a:r>
              <a:rPr lang="en-US" altLang="ja-JP" sz="2500" b="1"/>
              <a:t>, </a:t>
            </a:r>
            <a:r>
              <a:rPr kumimoji="1" lang="ja-JP" altLang="en-US" sz="2500" b="1"/>
              <a:t>濃色部分</a:t>
            </a:r>
            <a:r>
              <a:rPr kumimoji="1" lang="en-US" altLang="ja-JP" sz="2500" b="1"/>
              <a:t>: </a:t>
            </a:r>
            <a:r>
              <a:rPr kumimoji="1" lang="ja-JP" altLang="en-US" sz="2500" b="1"/>
              <a:t>高カバレッジ</a:t>
            </a:r>
            <a:endParaRPr kumimoji="1" lang="en-US" altLang="ja-JP" sz="2500"/>
          </a:p>
        </p:txBody>
      </p:sp>
      <p:sp>
        <p:nvSpPr>
          <p:cNvPr id="10" name="テキスト ボックス 9">
            <a:extLst>
              <a:ext uri="{FF2B5EF4-FFF2-40B4-BE49-F238E27FC236}">
                <a16:creationId xmlns:a16="http://schemas.microsoft.com/office/drawing/2014/main" id="{B00FA653-8C43-FF23-1431-03D688D19B35}"/>
              </a:ext>
            </a:extLst>
          </p:cNvPr>
          <p:cNvSpPr txBox="1"/>
          <p:nvPr/>
        </p:nvSpPr>
        <p:spPr>
          <a:xfrm>
            <a:off x="2382358" y="5710059"/>
            <a:ext cx="7427283" cy="954107"/>
          </a:xfrm>
          <a:prstGeom prst="rect">
            <a:avLst/>
          </a:prstGeom>
          <a:noFill/>
          <a:ln w="38100">
            <a:solidFill>
              <a:schemeClr val="tx1"/>
            </a:solidFill>
          </a:ln>
        </p:spPr>
        <p:txBody>
          <a:bodyPr wrap="square">
            <a:spAutoFit/>
          </a:bodyPr>
          <a:lstStyle/>
          <a:p>
            <a:pPr algn="ctr"/>
            <a:r>
              <a:rPr kumimoji="1" lang="en-US" altLang="ja-JP" sz="2800" b="1"/>
              <a:t>TC</a:t>
            </a:r>
            <a:r>
              <a:rPr kumimoji="1" lang="ja-JP" altLang="en-US" sz="2800" b="1"/>
              <a:t>が大きいほど</a:t>
            </a:r>
            <a:r>
              <a:rPr kumimoji="1" lang="en-US" altLang="ja-JP" sz="2800" b="1"/>
              <a:t>, </a:t>
            </a:r>
            <a:r>
              <a:rPr lang="ja-JP" altLang="en-US" sz="2800" b="1"/>
              <a:t>カバレッジ</a:t>
            </a:r>
            <a:r>
              <a:rPr kumimoji="1" lang="ja-JP" altLang="en-US" sz="2800" b="1"/>
              <a:t>が低い</a:t>
            </a:r>
            <a:endParaRPr kumimoji="1" lang="en-US" altLang="ja-JP" sz="2800" b="1"/>
          </a:p>
          <a:p>
            <a:pPr algn="ctr"/>
            <a:r>
              <a:rPr lang="en-US" altLang="ja-JP" sz="2800" b="1">
                <a:solidFill>
                  <a:srgbClr val="4A66AC"/>
                </a:solidFill>
              </a:rPr>
              <a:t>(</a:t>
            </a:r>
            <a:r>
              <a:rPr lang="ja-JP" altLang="en-US" sz="2800" b="1">
                <a:solidFill>
                  <a:srgbClr val="4A66AC"/>
                </a:solidFill>
              </a:rPr>
              <a:t>≒低品質なテストコードは</a:t>
            </a:r>
            <a:r>
              <a:rPr lang="en-US" altLang="ja-JP" sz="2800" b="1">
                <a:solidFill>
                  <a:srgbClr val="4A66AC"/>
                </a:solidFill>
              </a:rPr>
              <a:t>, </a:t>
            </a:r>
            <a:r>
              <a:rPr lang="ja-JP" altLang="en-US" sz="2800" b="1">
                <a:solidFill>
                  <a:srgbClr val="4A66AC"/>
                </a:solidFill>
              </a:rPr>
              <a:t>分岐構造が多い</a:t>
            </a:r>
            <a:r>
              <a:rPr lang="en-US" altLang="ja-JP" sz="2800" b="1">
                <a:solidFill>
                  <a:srgbClr val="4A66AC"/>
                </a:solidFill>
              </a:rPr>
              <a:t>)</a:t>
            </a:r>
            <a:endParaRPr kumimoji="1" lang="en-US" altLang="ja-JP" sz="2800" b="1">
              <a:solidFill>
                <a:srgbClr val="4A66AC"/>
              </a:solidFill>
            </a:endParaRPr>
          </a:p>
        </p:txBody>
      </p:sp>
      <p:pic>
        <p:nvPicPr>
          <p:cNvPr id="7" name="コンテンツ プレースホルダー 4">
            <a:extLst>
              <a:ext uri="{FF2B5EF4-FFF2-40B4-BE49-F238E27FC236}">
                <a16:creationId xmlns:a16="http://schemas.microsoft.com/office/drawing/2014/main" id="{D5A56383-6D84-58BB-FAED-DE2C7D5BCB5D}"/>
              </a:ext>
            </a:extLst>
          </p:cNvPr>
          <p:cNvPicPr>
            <a:picLocks noChangeAspect="1"/>
          </p:cNvPicPr>
          <p:nvPr/>
        </p:nvPicPr>
        <p:blipFill rotWithShape="1">
          <a:blip r:embed="rId5"/>
          <a:srcRect l="890" t="7209" r="885" b="17087"/>
          <a:stretch/>
        </p:blipFill>
        <p:spPr>
          <a:xfrm>
            <a:off x="165694" y="1724165"/>
            <a:ext cx="5682521" cy="360000"/>
          </a:xfrm>
          <a:prstGeom prst="rect">
            <a:avLst/>
          </a:prstGeom>
          <a:solidFill>
            <a:schemeClr val="bg1"/>
          </a:solidFill>
        </p:spPr>
      </p:pic>
      <p:pic>
        <p:nvPicPr>
          <p:cNvPr id="8" name="コンテンツ プレースホルダー 4">
            <a:extLst>
              <a:ext uri="{FF2B5EF4-FFF2-40B4-BE49-F238E27FC236}">
                <a16:creationId xmlns:a16="http://schemas.microsoft.com/office/drawing/2014/main" id="{0A34B98B-098B-134C-1F64-1C8834EF90B9}"/>
              </a:ext>
            </a:extLst>
          </p:cNvPr>
          <p:cNvPicPr>
            <a:picLocks noChangeAspect="1"/>
          </p:cNvPicPr>
          <p:nvPr/>
        </p:nvPicPr>
        <p:blipFill rotWithShape="1">
          <a:blip r:embed="rId5"/>
          <a:srcRect l="890" t="7209" r="885" b="17087"/>
          <a:stretch/>
        </p:blipFill>
        <p:spPr>
          <a:xfrm>
            <a:off x="6343787" y="1741966"/>
            <a:ext cx="5682521" cy="360000"/>
          </a:xfrm>
          <a:prstGeom prst="rect">
            <a:avLst/>
          </a:prstGeom>
          <a:solidFill>
            <a:schemeClr val="bg1"/>
          </a:solidFill>
        </p:spPr>
      </p:pic>
      <p:sp>
        <p:nvSpPr>
          <p:cNvPr id="11" name="正方形/長方形 10">
            <a:extLst>
              <a:ext uri="{FF2B5EF4-FFF2-40B4-BE49-F238E27FC236}">
                <a16:creationId xmlns:a16="http://schemas.microsoft.com/office/drawing/2014/main" id="{963520D5-F540-084A-7C0F-C9B0921708B6}"/>
              </a:ext>
            </a:extLst>
          </p:cNvPr>
          <p:cNvSpPr/>
          <p:nvPr/>
        </p:nvSpPr>
        <p:spPr>
          <a:xfrm>
            <a:off x="165696" y="974707"/>
            <a:ext cx="11850713" cy="5808478"/>
          </a:xfrm>
          <a:prstGeom prst="rect">
            <a:avLst/>
          </a:prstGeom>
          <a:solidFill>
            <a:srgbClr val="7F7F7F">
              <a:alpha val="74902"/>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D7FB1E9-6BF7-2333-7EF7-42C0012D7342}"/>
              </a:ext>
            </a:extLst>
          </p:cNvPr>
          <p:cNvSpPr txBox="1"/>
          <p:nvPr/>
        </p:nvSpPr>
        <p:spPr>
          <a:xfrm>
            <a:off x="508001" y="2981822"/>
            <a:ext cx="11176000" cy="1569660"/>
          </a:xfrm>
          <a:prstGeom prst="rect">
            <a:avLst/>
          </a:prstGeom>
          <a:solidFill>
            <a:schemeClr val="bg1"/>
          </a:solidFill>
          <a:ln w="38100">
            <a:solidFill>
              <a:schemeClr val="tx1"/>
            </a:solidFill>
          </a:ln>
        </p:spPr>
        <p:txBody>
          <a:bodyPr wrap="square">
            <a:spAutoFit/>
          </a:bodyPr>
          <a:lstStyle/>
          <a:p>
            <a:pPr algn="ctr"/>
            <a:r>
              <a:rPr kumimoji="1" lang="ja-JP" altLang="en-US" sz="3200" b="1"/>
              <a:t>それぞれの組</a:t>
            </a:r>
            <a:r>
              <a:rPr lang="ja-JP" altLang="en-US" sz="3200" b="1"/>
              <a:t>を</a:t>
            </a:r>
            <a:r>
              <a:rPr kumimoji="1" lang="ja-JP" altLang="en-US" sz="3200" b="1"/>
              <a:t>カバレッジの高低と</a:t>
            </a:r>
            <a:r>
              <a:rPr kumimoji="1" lang="en-US" altLang="ja-JP" sz="3200" b="1"/>
              <a:t>TC</a:t>
            </a:r>
            <a:r>
              <a:rPr kumimoji="1" lang="ja-JP" altLang="en-US" sz="3200" b="1"/>
              <a:t>の高低で分類し</a:t>
            </a:r>
            <a:r>
              <a:rPr kumimoji="1" lang="en-US" altLang="ja-JP" sz="3200" b="1"/>
              <a:t>, </a:t>
            </a:r>
          </a:p>
          <a:p>
            <a:pPr algn="ctr"/>
            <a:r>
              <a:rPr lang="ja-JP" altLang="en-US" sz="3200" b="1"/>
              <a:t>各分類のテストコードの特徴を定性的に分析することで</a:t>
            </a:r>
            <a:r>
              <a:rPr lang="en-US" altLang="ja-JP" sz="3200" b="1"/>
              <a:t>, </a:t>
            </a:r>
            <a:br>
              <a:rPr lang="en-US" altLang="ja-JP" sz="3200" b="1"/>
            </a:br>
            <a:r>
              <a:rPr lang="ja-JP" altLang="en-US" sz="3200" b="1"/>
              <a:t>知見が得られるかもしれない</a:t>
            </a:r>
            <a:endParaRPr lang="en-US" altLang="ja-JP" sz="3200" b="1"/>
          </a:p>
        </p:txBody>
      </p:sp>
      <p:sp>
        <p:nvSpPr>
          <p:cNvPr id="5" name="スライド番号プレースホルダー 2">
            <a:extLst>
              <a:ext uri="{FF2B5EF4-FFF2-40B4-BE49-F238E27FC236}">
                <a16:creationId xmlns:a16="http://schemas.microsoft.com/office/drawing/2014/main" id="{0827511C-FEC7-1AD8-983E-72B046105B64}"/>
              </a:ext>
            </a:extLst>
          </p:cNvPr>
          <p:cNvSpPr>
            <a:spLocks noGrp="1"/>
          </p:cNvSpPr>
          <p:nvPr>
            <p:ph type="sldNum" sz="quarter" idx="12"/>
          </p:nvPr>
        </p:nvSpPr>
        <p:spPr>
          <a:xfrm>
            <a:off x="11425881" y="6506844"/>
            <a:ext cx="685337" cy="288174"/>
          </a:xfrm>
        </p:spPr>
        <p:txBody>
          <a:bodyPr/>
          <a:lstStyle/>
          <a:p>
            <a:fld id="{DDF0A04B-3F96-455C-AC58-511E5C06C175}" type="slidenum">
              <a:rPr lang="ja-JP" altLang="en-US" smtClean="0"/>
              <a:pPr/>
              <a:t>14</a:t>
            </a:fld>
            <a:endParaRPr lang="ja-JP" altLang="en-US"/>
          </a:p>
        </p:txBody>
      </p:sp>
    </p:spTree>
    <p:extLst>
      <p:ext uri="{BB962C8B-B14F-4D97-AF65-F5344CB8AC3E}">
        <p14:creationId xmlns:p14="http://schemas.microsoft.com/office/powerpoint/2010/main" val="20614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20">
            <a:extLst>
              <a:ext uri="{FF2B5EF4-FFF2-40B4-BE49-F238E27FC236}">
                <a16:creationId xmlns:a16="http://schemas.microsoft.com/office/drawing/2014/main" id="{DA44DF72-1892-2978-3EF2-1C994541C9EC}"/>
              </a:ext>
            </a:extLst>
          </p:cNvPr>
          <p:cNvGraphicFramePr>
            <a:graphicFrameLocks/>
          </p:cNvGraphicFramePr>
          <p:nvPr>
            <p:extLst>
              <p:ext uri="{D42A27DB-BD31-4B8C-83A1-F6EECF244321}">
                <p14:modId xmlns:p14="http://schemas.microsoft.com/office/powerpoint/2010/main" val="277081336"/>
              </p:ext>
            </p:extLst>
          </p:nvPr>
        </p:nvGraphicFramePr>
        <p:xfrm>
          <a:off x="766118" y="3874457"/>
          <a:ext cx="5328932" cy="2273467"/>
        </p:xfrm>
        <a:graphic>
          <a:graphicData uri="http://schemas.openxmlformats.org/drawingml/2006/table">
            <a:tbl>
              <a:tblPr>
                <a:tableStyleId>{5C22544A-7EE6-4342-B048-85BDC9FD1C3A}</a:tableStyleId>
              </a:tblPr>
              <a:tblGrid>
                <a:gridCol w="5328932">
                  <a:extLst>
                    <a:ext uri="{9D8B030D-6E8A-4147-A177-3AD203B41FA5}">
                      <a16:colId xmlns:a16="http://schemas.microsoft.com/office/drawing/2014/main" val="48863906"/>
                    </a:ext>
                  </a:extLst>
                </a:gridCol>
              </a:tblGrid>
              <a:tr h="2273467">
                <a:tc>
                  <a:txBody>
                    <a:bodyPr/>
                    <a:lstStyle/>
                    <a:p>
                      <a:pPr marL="0" indent="0">
                        <a:buFont typeface="Arial" panose="020B0604020202020204" pitchFamily="34" charset="0"/>
                        <a:buNone/>
                      </a:pPr>
                      <a:endParaRPr lang="en-US" altLang="ja-JP" sz="2400" b="1"/>
                    </a:p>
                    <a:p>
                      <a:pPr marL="0" indent="0" algn="ctr">
                        <a:buFont typeface="Arial" panose="020B0604020202020204" pitchFamily="34" charset="0"/>
                        <a:buNone/>
                      </a:pPr>
                      <a:r>
                        <a:rPr lang="ja-JP" altLang="en-US" sz="2400" b="1" u="none">
                          <a:solidFill>
                            <a:schemeClr val="tx1"/>
                          </a:solidFill>
                        </a:rPr>
                        <a:t>テストメソッド</a:t>
                      </a:r>
                      <a:r>
                        <a:rPr lang="ja-JP" altLang="en-US" sz="2400" b="1" u="sng">
                          <a:solidFill>
                            <a:schemeClr val="tx1"/>
                          </a:solidFill>
                        </a:rPr>
                        <a:t>数や記述が不足</a:t>
                      </a:r>
                      <a:endParaRPr kumimoji="1" lang="en-US" altLang="ja-JP" sz="2400" b="1"/>
                    </a:p>
                    <a:p>
                      <a:pPr marL="342900" indent="-342900">
                        <a:buFont typeface="Arial" panose="020B0604020202020204" pitchFamily="34" charset="0"/>
                        <a:buChar char="•"/>
                      </a:pPr>
                      <a:endParaRPr lang="en-US" altLang="ja-JP" sz="24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9EAF1"/>
                    </a:solidFill>
                  </a:tcPr>
                </a:tc>
                <a:extLst>
                  <a:ext uri="{0D108BD9-81ED-4DB2-BD59-A6C34878D82A}">
                    <a16:rowId xmlns:a16="http://schemas.microsoft.com/office/drawing/2014/main" val="2986890280"/>
                  </a:ext>
                </a:extLst>
              </a:tr>
            </a:tbl>
          </a:graphicData>
        </a:graphic>
      </p:graphicFrame>
      <p:graphicFrame>
        <p:nvGraphicFramePr>
          <p:cNvPr id="6" name="コンテンツ プレースホルダー 20">
            <a:extLst>
              <a:ext uri="{FF2B5EF4-FFF2-40B4-BE49-F238E27FC236}">
                <a16:creationId xmlns:a16="http://schemas.microsoft.com/office/drawing/2014/main" id="{6FD4D0FB-C27F-C123-072C-964463FE0945}"/>
              </a:ext>
            </a:extLst>
          </p:cNvPr>
          <p:cNvGraphicFramePr>
            <a:graphicFrameLocks/>
          </p:cNvGraphicFramePr>
          <p:nvPr>
            <p:extLst>
              <p:ext uri="{D42A27DB-BD31-4B8C-83A1-F6EECF244321}">
                <p14:modId xmlns:p14="http://schemas.microsoft.com/office/powerpoint/2010/main" val="3301308506"/>
              </p:ext>
            </p:extLst>
          </p:nvPr>
        </p:nvGraphicFramePr>
        <p:xfrm>
          <a:off x="6106339" y="3873864"/>
          <a:ext cx="5328932" cy="2273467"/>
        </p:xfrm>
        <a:graphic>
          <a:graphicData uri="http://schemas.openxmlformats.org/drawingml/2006/table">
            <a:tbl>
              <a:tblPr>
                <a:tableStyleId>{5C22544A-7EE6-4342-B048-85BDC9FD1C3A}</a:tableStyleId>
              </a:tblPr>
              <a:tblGrid>
                <a:gridCol w="5328932">
                  <a:extLst>
                    <a:ext uri="{9D8B030D-6E8A-4147-A177-3AD203B41FA5}">
                      <a16:colId xmlns:a16="http://schemas.microsoft.com/office/drawing/2014/main" val="170831125"/>
                    </a:ext>
                  </a:extLst>
                </a:gridCol>
              </a:tblGrid>
              <a:tr h="227346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2400" b="1" u="sng"/>
                    </a:p>
                    <a:p>
                      <a:pPr marL="0" indent="0" algn="ctr">
                        <a:buFont typeface="Arial" panose="020B0604020202020204" pitchFamily="34" charset="0"/>
                        <a:buNone/>
                      </a:pPr>
                      <a:r>
                        <a:rPr lang="ja-JP" altLang="en-US" sz="2400" b="1" u="sng">
                          <a:solidFill>
                            <a:schemeClr val="tx1"/>
                          </a:solidFill>
                        </a:rPr>
                        <a:t>無意味に複雑</a:t>
                      </a:r>
                      <a:r>
                        <a:rPr lang="ja-JP" altLang="en-US" sz="2400" b="1">
                          <a:solidFill>
                            <a:schemeClr val="tx1"/>
                          </a:solidFill>
                        </a:rPr>
                        <a:t>なテストメソッド</a:t>
                      </a:r>
                      <a:endParaRPr lang="en-US" altLang="ja-JP" sz="2400" b="1" u="sng">
                        <a:solidFill>
                          <a:schemeClr val="tx1"/>
                        </a:solidFill>
                      </a:endParaRPr>
                    </a:p>
                    <a:p>
                      <a:pPr marL="342900" indent="-342900">
                        <a:buFont typeface="Arial" panose="020B0604020202020204" pitchFamily="34" charset="0"/>
                        <a:buChar char="•"/>
                      </a:pPr>
                      <a:endParaRPr kumimoji="1" lang="en-US" altLang="ja-JP" sz="24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ap="flat" cmpd="sng" algn="ctr">
                      <a:noFill/>
                      <a:prstDash val="solid"/>
                      <a:round/>
                      <a:headEnd type="none" w="med" len="med"/>
                      <a:tailEnd type="none" w="med" len="med"/>
                    </a:lnBlToTr>
                    <a:solidFill>
                      <a:srgbClr val="E9EAF1"/>
                    </a:solidFill>
                  </a:tcPr>
                </a:tc>
                <a:extLst>
                  <a:ext uri="{0D108BD9-81ED-4DB2-BD59-A6C34878D82A}">
                    <a16:rowId xmlns:a16="http://schemas.microsoft.com/office/drawing/2014/main" val="2986890280"/>
                  </a:ext>
                </a:extLst>
              </a:tr>
            </a:tbl>
          </a:graphicData>
        </a:graphic>
      </p:graphicFrame>
      <p:graphicFrame>
        <p:nvGraphicFramePr>
          <p:cNvPr id="2" name="コンテンツ プレースホルダー 20">
            <a:extLst>
              <a:ext uri="{FF2B5EF4-FFF2-40B4-BE49-F238E27FC236}">
                <a16:creationId xmlns:a16="http://schemas.microsoft.com/office/drawing/2014/main" id="{38DFF7A5-78FB-E2F5-82E4-2C128DFC8D17}"/>
              </a:ext>
            </a:extLst>
          </p:cNvPr>
          <p:cNvGraphicFramePr>
            <a:graphicFrameLocks/>
          </p:cNvGraphicFramePr>
          <p:nvPr>
            <p:extLst>
              <p:ext uri="{D42A27DB-BD31-4B8C-83A1-F6EECF244321}">
                <p14:modId xmlns:p14="http://schemas.microsoft.com/office/powerpoint/2010/main" val="2039272597"/>
              </p:ext>
            </p:extLst>
          </p:nvPr>
        </p:nvGraphicFramePr>
        <p:xfrm>
          <a:off x="767068" y="1581631"/>
          <a:ext cx="5328932" cy="2280293"/>
        </p:xfrm>
        <a:graphic>
          <a:graphicData uri="http://schemas.openxmlformats.org/drawingml/2006/table">
            <a:tbl>
              <a:tblPr>
                <a:tableStyleId>{5C22544A-7EE6-4342-B048-85BDC9FD1C3A}</a:tableStyleId>
              </a:tblPr>
              <a:tblGrid>
                <a:gridCol w="5328932">
                  <a:extLst>
                    <a:ext uri="{9D8B030D-6E8A-4147-A177-3AD203B41FA5}">
                      <a16:colId xmlns:a16="http://schemas.microsoft.com/office/drawing/2014/main" val="48863906"/>
                    </a:ext>
                  </a:extLst>
                </a:gridCol>
              </a:tblGrid>
              <a:tr h="2280293">
                <a:tc>
                  <a:txBody>
                    <a:bodyPr/>
                    <a:lstStyle/>
                    <a:p>
                      <a:endParaRPr kumimoji="1" lang="en-US" altLang="ja-JP" sz="240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2400" b="1" u="sng">
                          <a:solidFill>
                            <a:schemeClr val="tx1"/>
                          </a:solidFill>
                        </a:rPr>
                        <a:t>シンプルなテストメソッド</a:t>
                      </a:r>
                      <a:r>
                        <a:rPr kumimoji="1" lang="ja-JP" altLang="en-US" sz="2400" b="1" u="none">
                          <a:solidFill>
                            <a:schemeClr val="tx1"/>
                          </a:solidFill>
                        </a:rPr>
                        <a:t>が多数</a:t>
                      </a:r>
                      <a:endParaRPr kumimoji="1" lang="en-US" altLang="ja-JP" sz="2400" b="1"/>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2400" u="none"/>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694699497"/>
                  </a:ext>
                </a:extLst>
              </a:tr>
            </a:tbl>
          </a:graphicData>
        </a:graphic>
      </p:graphicFrame>
      <p:graphicFrame>
        <p:nvGraphicFramePr>
          <p:cNvPr id="21" name="コンテンツ プレースホルダー 20">
            <a:extLst>
              <a:ext uri="{FF2B5EF4-FFF2-40B4-BE49-F238E27FC236}">
                <a16:creationId xmlns:a16="http://schemas.microsoft.com/office/drawing/2014/main" id="{5300C852-1F57-C57F-2A64-E29A86CAA3DB}"/>
              </a:ext>
            </a:extLst>
          </p:cNvPr>
          <p:cNvGraphicFramePr>
            <a:graphicFrameLocks noGrp="1"/>
          </p:cNvGraphicFramePr>
          <p:nvPr>
            <p:ph idx="1"/>
            <p:extLst>
              <p:ext uri="{D42A27DB-BD31-4B8C-83A1-F6EECF244321}">
                <p14:modId xmlns:p14="http://schemas.microsoft.com/office/powerpoint/2010/main" val="692547552"/>
              </p:ext>
            </p:extLst>
          </p:nvPr>
        </p:nvGraphicFramePr>
        <p:xfrm>
          <a:off x="6106339" y="1581631"/>
          <a:ext cx="5328932" cy="2280293"/>
        </p:xfrm>
        <a:graphic>
          <a:graphicData uri="http://schemas.openxmlformats.org/drawingml/2006/table">
            <a:tbl>
              <a:tblPr>
                <a:tableStyleId>{5C22544A-7EE6-4342-B048-85BDC9FD1C3A}</a:tableStyleId>
              </a:tblPr>
              <a:tblGrid>
                <a:gridCol w="5328932">
                  <a:extLst>
                    <a:ext uri="{9D8B030D-6E8A-4147-A177-3AD203B41FA5}">
                      <a16:colId xmlns:a16="http://schemas.microsoft.com/office/drawing/2014/main" val="170831125"/>
                    </a:ext>
                  </a:extLst>
                </a:gridCol>
              </a:tblGrid>
              <a:tr h="2280293">
                <a:tc>
                  <a:txBody>
                    <a:bodyPr/>
                    <a:lstStyle/>
                    <a:p>
                      <a:pPr marL="0" indent="0" algn="ctr">
                        <a:buFont typeface="Arial" panose="020B0604020202020204" pitchFamily="34" charset="0"/>
                        <a:buNone/>
                      </a:pPr>
                      <a:r>
                        <a:rPr lang="en-US" altLang="ja-JP" sz="2400" b="1">
                          <a:solidFill>
                            <a:schemeClr val="tx1"/>
                          </a:solidFill>
                        </a:rPr>
                        <a:t>1</a:t>
                      </a:r>
                      <a:r>
                        <a:rPr lang="ja-JP" altLang="en-US" sz="2400" b="1">
                          <a:solidFill>
                            <a:schemeClr val="tx1"/>
                          </a:solidFill>
                        </a:rPr>
                        <a:t>つの複雑なテストメソッドで</a:t>
                      </a:r>
                      <a:r>
                        <a:rPr lang="en-US" altLang="ja-JP" sz="2400" b="1">
                          <a:solidFill>
                            <a:schemeClr val="tx1"/>
                          </a:solidFill>
                        </a:rPr>
                        <a:t>, </a:t>
                      </a:r>
                      <a:br>
                        <a:rPr lang="en-US" altLang="ja-JP" sz="2400" b="1">
                          <a:solidFill>
                            <a:schemeClr val="tx1"/>
                          </a:solidFill>
                        </a:rPr>
                      </a:br>
                      <a:r>
                        <a:rPr lang="ja-JP" altLang="en-US" sz="2400" b="1" u="sng">
                          <a:solidFill>
                            <a:schemeClr val="tx1"/>
                          </a:solidFill>
                        </a:rPr>
                        <a:t>複数パターンを過不足なく検証</a:t>
                      </a:r>
                      <a:endParaRPr kumimoji="1" lang="en-US" altLang="ja-JP" sz="2400" b="1">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694699497"/>
                  </a:ext>
                </a:extLst>
              </a:tr>
            </a:tbl>
          </a:graphicData>
        </a:graphic>
      </p:graphicFrame>
      <p:sp>
        <p:nvSpPr>
          <p:cNvPr id="3" name="スライド番号プレースホルダー 2">
            <a:extLst>
              <a:ext uri="{FF2B5EF4-FFF2-40B4-BE49-F238E27FC236}">
                <a16:creationId xmlns:a16="http://schemas.microsoft.com/office/drawing/2014/main" id="{CA01F77A-6D8D-FFA4-AE36-2A5CC01BA013}"/>
              </a:ext>
            </a:extLst>
          </p:cNvPr>
          <p:cNvSpPr>
            <a:spLocks noGrp="1"/>
          </p:cNvSpPr>
          <p:nvPr>
            <p:ph type="sldNum" sz="quarter" idx="12"/>
          </p:nvPr>
        </p:nvSpPr>
        <p:spPr/>
        <p:txBody>
          <a:bodyPr/>
          <a:lstStyle/>
          <a:p>
            <a:fld id="{DDF0A04B-3F96-455C-AC58-511E5C06C175}" type="slidenum">
              <a:rPr lang="ja-JP" altLang="en-US" smtClean="0"/>
              <a:pPr/>
              <a:t>15</a:t>
            </a:fld>
            <a:endParaRPr lang="ja-JP" altLang="en-US"/>
          </a:p>
        </p:txBody>
      </p:sp>
      <p:sp>
        <p:nvSpPr>
          <p:cNvPr id="4" name="タイトル 3">
            <a:extLst>
              <a:ext uri="{FF2B5EF4-FFF2-40B4-BE49-F238E27FC236}">
                <a16:creationId xmlns:a16="http://schemas.microsoft.com/office/drawing/2014/main" id="{2E44C241-337B-CB30-FDC3-278AACE54047}"/>
              </a:ext>
            </a:extLst>
          </p:cNvPr>
          <p:cNvSpPr>
            <a:spLocks noGrp="1"/>
          </p:cNvSpPr>
          <p:nvPr>
            <p:ph type="title"/>
          </p:nvPr>
        </p:nvSpPr>
        <p:spPr bwMode="gray"/>
        <p:txBody>
          <a:bodyPr>
            <a:normAutofit/>
          </a:bodyPr>
          <a:lstStyle/>
          <a:p>
            <a:r>
              <a:rPr kumimoji="1" lang="ja-JP" altLang="en-US"/>
              <a:t>テストコードの分析</a:t>
            </a:r>
            <a:r>
              <a:rPr kumimoji="1" lang="en-US" altLang="ja-JP"/>
              <a:t>|</a:t>
            </a:r>
            <a:r>
              <a:rPr kumimoji="1" lang="ja-JP" altLang="en-US"/>
              <a:t>分析結果</a:t>
            </a:r>
          </a:p>
        </p:txBody>
      </p:sp>
      <p:sp>
        <p:nvSpPr>
          <p:cNvPr id="23" name="テキスト ボックス 22">
            <a:extLst>
              <a:ext uri="{FF2B5EF4-FFF2-40B4-BE49-F238E27FC236}">
                <a16:creationId xmlns:a16="http://schemas.microsoft.com/office/drawing/2014/main" id="{A7886935-72A1-67FC-1287-D4E9D1842A7B}"/>
              </a:ext>
            </a:extLst>
          </p:cNvPr>
          <p:cNvSpPr txBox="1"/>
          <p:nvPr/>
        </p:nvSpPr>
        <p:spPr>
          <a:xfrm>
            <a:off x="4567766" y="922767"/>
            <a:ext cx="3056467" cy="646331"/>
          </a:xfrm>
          <a:prstGeom prst="rect">
            <a:avLst/>
          </a:prstGeom>
          <a:solidFill>
            <a:schemeClr val="bg1"/>
          </a:solidFill>
          <a:ln w="57150">
            <a:solidFill>
              <a:srgbClr val="913F49"/>
            </a:solidFill>
          </a:ln>
        </p:spPr>
        <p:txBody>
          <a:bodyPr wrap="square">
            <a:spAutoFit/>
          </a:bodyPr>
          <a:lstStyle/>
          <a:p>
            <a:pPr algn="ctr"/>
            <a:r>
              <a:rPr lang="ja-JP" altLang="en-US" sz="3600" b="1">
                <a:solidFill>
                  <a:srgbClr val="913F49"/>
                </a:solidFill>
              </a:rPr>
              <a:t>高</a:t>
            </a:r>
            <a:r>
              <a:rPr kumimoji="1" lang="ja-JP" altLang="en-US" sz="3600" b="1"/>
              <a:t>カバレッジ</a:t>
            </a:r>
            <a:endParaRPr lang="ja-JP" altLang="en-US" sz="3600" b="1"/>
          </a:p>
        </p:txBody>
      </p:sp>
      <p:sp>
        <p:nvSpPr>
          <p:cNvPr id="25" name="テキスト ボックス 24">
            <a:extLst>
              <a:ext uri="{FF2B5EF4-FFF2-40B4-BE49-F238E27FC236}">
                <a16:creationId xmlns:a16="http://schemas.microsoft.com/office/drawing/2014/main" id="{6EC6C5BF-2017-B742-18B3-57EF1B09BB0E}"/>
              </a:ext>
            </a:extLst>
          </p:cNvPr>
          <p:cNvSpPr txBox="1"/>
          <p:nvPr/>
        </p:nvSpPr>
        <p:spPr>
          <a:xfrm>
            <a:off x="29354" y="3242716"/>
            <a:ext cx="738664" cy="1224759"/>
          </a:xfrm>
          <a:prstGeom prst="rect">
            <a:avLst/>
          </a:prstGeom>
          <a:solidFill>
            <a:schemeClr val="bg1"/>
          </a:solidFill>
          <a:ln w="57150">
            <a:solidFill>
              <a:srgbClr val="4A66AC"/>
            </a:solidFill>
          </a:ln>
        </p:spPr>
        <p:txBody>
          <a:bodyPr vert="eaVert" wrap="square">
            <a:spAutoFit/>
          </a:bodyPr>
          <a:lstStyle/>
          <a:p>
            <a:r>
              <a:rPr kumimoji="1" lang="ja-JP" altLang="en-US" sz="3600" b="1">
                <a:solidFill>
                  <a:srgbClr val="4A66AC"/>
                </a:solidFill>
              </a:rPr>
              <a:t>低</a:t>
            </a:r>
            <a:r>
              <a:rPr kumimoji="1" lang="en-US" altLang="ja-JP" sz="3600" b="1"/>
              <a:t>TC</a:t>
            </a:r>
            <a:endParaRPr lang="ja-JP" altLang="en-US" sz="3600" b="1"/>
          </a:p>
        </p:txBody>
      </p:sp>
      <p:sp>
        <p:nvSpPr>
          <p:cNvPr id="26" name="テキスト ボックス 25">
            <a:extLst>
              <a:ext uri="{FF2B5EF4-FFF2-40B4-BE49-F238E27FC236}">
                <a16:creationId xmlns:a16="http://schemas.microsoft.com/office/drawing/2014/main" id="{85433855-5651-2123-C569-37122371728B}"/>
              </a:ext>
            </a:extLst>
          </p:cNvPr>
          <p:cNvSpPr txBox="1"/>
          <p:nvPr/>
        </p:nvSpPr>
        <p:spPr>
          <a:xfrm>
            <a:off x="11423982" y="3242717"/>
            <a:ext cx="738664" cy="1224759"/>
          </a:xfrm>
          <a:prstGeom prst="rect">
            <a:avLst/>
          </a:prstGeom>
          <a:solidFill>
            <a:schemeClr val="bg1"/>
          </a:solidFill>
          <a:ln w="57150">
            <a:solidFill>
              <a:srgbClr val="913F49"/>
            </a:solidFill>
          </a:ln>
        </p:spPr>
        <p:txBody>
          <a:bodyPr vert="eaVert" wrap="square">
            <a:spAutoFit/>
          </a:bodyPr>
          <a:lstStyle/>
          <a:p>
            <a:r>
              <a:rPr kumimoji="1" lang="ja-JP" altLang="en-US" sz="3600" b="1">
                <a:solidFill>
                  <a:srgbClr val="913F49"/>
                </a:solidFill>
              </a:rPr>
              <a:t>高</a:t>
            </a:r>
            <a:r>
              <a:rPr kumimoji="1" lang="en-US" altLang="ja-JP" sz="3600" b="1"/>
              <a:t>TC</a:t>
            </a:r>
            <a:endParaRPr lang="ja-JP" altLang="en-US" sz="3600" b="1"/>
          </a:p>
        </p:txBody>
      </p:sp>
      <p:sp>
        <p:nvSpPr>
          <p:cNvPr id="24" name="テキスト ボックス 23">
            <a:extLst>
              <a:ext uri="{FF2B5EF4-FFF2-40B4-BE49-F238E27FC236}">
                <a16:creationId xmlns:a16="http://schemas.microsoft.com/office/drawing/2014/main" id="{BD57F241-6C91-D184-B287-43AC0481604C}"/>
              </a:ext>
            </a:extLst>
          </p:cNvPr>
          <p:cNvSpPr txBox="1"/>
          <p:nvPr/>
        </p:nvSpPr>
        <p:spPr>
          <a:xfrm>
            <a:off x="4567766" y="6138244"/>
            <a:ext cx="3056467" cy="646331"/>
          </a:xfrm>
          <a:prstGeom prst="rect">
            <a:avLst/>
          </a:prstGeom>
          <a:solidFill>
            <a:schemeClr val="bg1"/>
          </a:solidFill>
          <a:ln w="57150">
            <a:solidFill>
              <a:srgbClr val="4A66AC"/>
            </a:solidFill>
          </a:ln>
        </p:spPr>
        <p:txBody>
          <a:bodyPr wrap="square">
            <a:spAutoFit/>
          </a:bodyPr>
          <a:lstStyle/>
          <a:p>
            <a:r>
              <a:rPr kumimoji="1" lang="ja-JP" altLang="en-US" sz="3600" b="1">
                <a:solidFill>
                  <a:srgbClr val="4A66AC"/>
                </a:solidFill>
              </a:rPr>
              <a:t>低</a:t>
            </a:r>
            <a:r>
              <a:rPr kumimoji="1" lang="ja-JP" altLang="en-US" sz="3600" b="1"/>
              <a:t>カバレッジ</a:t>
            </a:r>
          </a:p>
        </p:txBody>
      </p:sp>
    </p:spTree>
    <p:extLst>
      <p:ext uri="{BB962C8B-B14F-4D97-AF65-F5344CB8AC3E}">
        <p14:creationId xmlns:p14="http://schemas.microsoft.com/office/powerpoint/2010/main" val="46266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41A3E85-141F-0676-7A97-0ADF530A97F2}"/>
              </a:ext>
            </a:extLst>
          </p:cNvPr>
          <p:cNvPicPr>
            <a:picLocks noChangeAspect="1"/>
          </p:cNvPicPr>
          <p:nvPr/>
        </p:nvPicPr>
        <p:blipFill>
          <a:blip r:embed="rId3"/>
          <a:stretch>
            <a:fillRect/>
          </a:stretch>
        </p:blipFill>
        <p:spPr>
          <a:xfrm>
            <a:off x="8111775" y="972144"/>
            <a:ext cx="3600000" cy="1800000"/>
          </a:xfrm>
          <a:prstGeom prst="rect">
            <a:avLst/>
          </a:prstGeom>
        </p:spPr>
      </p:pic>
      <p:sp>
        <p:nvSpPr>
          <p:cNvPr id="2" name="コンテンツ プレースホルダー 1">
            <a:extLst>
              <a:ext uri="{FF2B5EF4-FFF2-40B4-BE49-F238E27FC236}">
                <a16:creationId xmlns:a16="http://schemas.microsoft.com/office/drawing/2014/main" id="{1145D2BE-9998-6712-D883-816246F4F3A3}"/>
              </a:ext>
            </a:extLst>
          </p:cNvPr>
          <p:cNvSpPr>
            <a:spLocks noGrp="1"/>
          </p:cNvSpPr>
          <p:nvPr>
            <p:ph idx="1"/>
          </p:nvPr>
        </p:nvSpPr>
        <p:spPr>
          <a:xfrm>
            <a:off x="165697" y="1092370"/>
            <a:ext cx="7136803" cy="720000"/>
          </a:xfrm>
          <a:ln w="38100">
            <a:solidFill>
              <a:schemeClr val="tx1"/>
            </a:solidFill>
          </a:ln>
        </p:spPr>
        <p:txBody>
          <a:bodyPr anchor="ctr">
            <a:normAutofit/>
          </a:bodyPr>
          <a:lstStyle/>
          <a:p>
            <a:pPr marL="0" indent="0" algn="ctr">
              <a:lnSpc>
                <a:spcPct val="100000"/>
              </a:lnSpc>
              <a:spcBef>
                <a:spcPts val="0"/>
              </a:spcBef>
              <a:buNone/>
              <a:defRPr/>
            </a:pPr>
            <a:r>
              <a:rPr kumimoji="1" lang="ja-JP" altLang="en-US" sz="3300" b="1" u="sng">
                <a:solidFill>
                  <a:schemeClr val="tx1"/>
                </a:solidFill>
              </a:rPr>
              <a:t>シンプルなテストメソッド</a:t>
            </a:r>
            <a:r>
              <a:rPr kumimoji="1" lang="ja-JP" altLang="en-US" sz="3300" b="1" u="none">
                <a:solidFill>
                  <a:schemeClr val="tx1"/>
                </a:solidFill>
              </a:rPr>
              <a:t>が多数</a:t>
            </a:r>
            <a:endParaRPr kumimoji="1" lang="en-US" altLang="ja-JP" sz="3300" b="1" u="none">
              <a:solidFill>
                <a:schemeClr val="tx1"/>
              </a:solidFill>
            </a:endParaRPr>
          </a:p>
        </p:txBody>
      </p:sp>
      <p:sp>
        <p:nvSpPr>
          <p:cNvPr id="3" name="スライド番号プレースホルダー 2">
            <a:extLst>
              <a:ext uri="{FF2B5EF4-FFF2-40B4-BE49-F238E27FC236}">
                <a16:creationId xmlns:a16="http://schemas.microsoft.com/office/drawing/2014/main" id="{4DE90C22-C9FD-7A66-0B9A-51049BFD4A5B}"/>
              </a:ext>
            </a:extLst>
          </p:cNvPr>
          <p:cNvSpPr>
            <a:spLocks noGrp="1"/>
          </p:cNvSpPr>
          <p:nvPr>
            <p:ph type="sldNum" sz="quarter" idx="12"/>
          </p:nvPr>
        </p:nvSpPr>
        <p:spPr/>
        <p:txBody>
          <a:bodyPr/>
          <a:lstStyle/>
          <a:p>
            <a:fld id="{DDF0A04B-3F96-455C-AC58-511E5C06C175}" type="slidenum">
              <a:rPr lang="ja-JP" altLang="en-US" smtClean="0"/>
              <a:pPr/>
              <a:t>16</a:t>
            </a:fld>
            <a:endParaRPr lang="ja-JP" altLang="en-US"/>
          </a:p>
        </p:txBody>
      </p:sp>
      <p:sp>
        <p:nvSpPr>
          <p:cNvPr id="4" name="タイトル 3">
            <a:extLst>
              <a:ext uri="{FF2B5EF4-FFF2-40B4-BE49-F238E27FC236}">
                <a16:creationId xmlns:a16="http://schemas.microsoft.com/office/drawing/2014/main" id="{665CE229-EC09-3112-421C-FE12DE948461}"/>
              </a:ext>
            </a:extLst>
          </p:cNvPr>
          <p:cNvSpPr>
            <a:spLocks noGrp="1"/>
          </p:cNvSpPr>
          <p:nvPr>
            <p:ph type="title"/>
          </p:nvPr>
        </p:nvSpPr>
        <p:spPr/>
        <p:txBody>
          <a:bodyPr>
            <a:normAutofit/>
          </a:bodyPr>
          <a:lstStyle/>
          <a:p>
            <a:r>
              <a:rPr kumimoji="1" lang="ja-JP" altLang="en-US"/>
              <a:t>テストコードの分析</a:t>
            </a:r>
            <a:r>
              <a:rPr kumimoji="1" lang="en-US" altLang="ja-JP"/>
              <a:t>|</a:t>
            </a:r>
            <a:r>
              <a:rPr lang="ja-JP" altLang="en-US" sz="4400"/>
              <a:t>高カバレッジ低</a:t>
            </a:r>
            <a:r>
              <a:rPr lang="en-US" altLang="ja-JP" sz="4400"/>
              <a:t>TC</a:t>
            </a:r>
            <a:endParaRPr kumimoji="1" lang="ja-JP" altLang="en-US"/>
          </a:p>
        </p:txBody>
      </p:sp>
      <p:sp>
        <p:nvSpPr>
          <p:cNvPr id="7" name="テキスト ボックス 6">
            <a:extLst>
              <a:ext uri="{FF2B5EF4-FFF2-40B4-BE49-F238E27FC236}">
                <a16:creationId xmlns:a16="http://schemas.microsoft.com/office/drawing/2014/main" id="{00263331-F47D-8993-6AFF-3AFA321173FE}"/>
              </a:ext>
            </a:extLst>
          </p:cNvPr>
          <p:cNvSpPr txBox="1"/>
          <p:nvPr/>
        </p:nvSpPr>
        <p:spPr>
          <a:xfrm>
            <a:off x="165695" y="2439511"/>
            <a:ext cx="11776735" cy="3016210"/>
          </a:xfrm>
          <a:prstGeom prst="rect">
            <a:avLst/>
          </a:prstGeom>
          <a:noFill/>
        </p:spPr>
        <p:txBody>
          <a:bodyPr wrap="square">
            <a:spAutoFit/>
          </a:bodyPr>
          <a:lstStyle/>
          <a:p>
            <a:r>
              <a:rPr lang="ja-JP" altLang="en-US" sz="1900" dirty="0">
                <a:latin typeface="Consolas" panose="020B0609020204030204" pitchFamily="49" charset="0"/>
              </a:rPr>
              <a:t>@Test</a:t>
            </a:r>
            <a:endParaRPr lang="en-US" altLang="ja-JP" sz="1900" dirty="0">
              <a:latin typeface="Consolas" panose="020B0609020204030204" pitchFamily="49" charset="0"/>
            </a:endParaRPr>
          </a:p>
          <a:p>
            <a:r>
              <a:rPr lang="en-US" altLang="ja-JP" sz="1900" dirty="0">
                <a:latin typeface="Consolas" panose="020B0609020204030204" pitchFamily="49" charset="0"/>
              </a:rPr>
              <a:t>void </a:t>
            </a:r>
            <a:r>
              <a:rPr lang="en-US" altLang="ja-JP" sz="1900" dirty="0" err="1">
                <a:latin typeface="Consolas" panose="020B0609020204030204" pitchFamily="49" charset="0"/>
              </a:rPr>
              <a:t>assertGetItemsNode</a:t>
            </a:r>
            <a:r>
              <a:rPr lang="en-US" altLang="ja-JP" sz="1900" dirty="0">
                <a:latin typeface="Consolas" panose="020B0609020204030204" pitchFamily="49" charset="0"/>
              </a:rPr>
              <a:t>() {</a:t>
            </a:r>
          </a:p>
          <a:p>
            <a:r>
              <a:rPr lang="en-US" altLang="ja-JP" sz="1900" dirty="0">
                <a:latin typeface="Consolas" panose="020B0609020204030204" pitchFamily="49" charset="0"/>
              </a:rPr>
              <a:t>    </a:t>
            </a:r>
            <a:r>
              <a:rPr lang="en-US" altLang="ja-JP" sz="1900" dirty="0" err="1">
                <a:latin typeface="Consolas" panose="020B0609020204030204" pitchFamily="49" charset="0"/>
              </a:rPr>
              <a:t>assertThat</a:t>
            </a:r>
            <a:r>
              <a:rPr lang="en-US" altLang="ja-JP" sz="1900" dirty="0">
                <a:latin typeface="Consolas" panose="020B0609020204030204" pitchFamily="49" charset="0"/>
              </a:rPr>
              <a:t>(</a:t>
            </a:r>
            <a:r>
              <a:rPr lang="en-US" altLang="ja-JP" sz="1900" dirty="0" err="1">
                <a:latin typeface="Consolas" panose="020B0609020204030204" pitchFamily="49" charset="0"/>
              </a:rPr>
              <a:t>FailoverNode</a:t>
            </a:r>
            <a:r>
              <a:rPr lang="en-US" altLang="ja-JP" sz="1900" dirty="0">
                <a:latin typeface="Consolas" panose="020B0609020204030204" pitchFamily="49" charset="0"/>
              </a:rPr>
              <a:t>. </a:t>
            </a:r>
            <a:r>
              <a:rPr lang="en-US" altLang="ja-JP" sz="1900" dirty="0" err="1">
                <a:latin typeface="Consolas" panose="020B0609020204030204" pitchFamily="49" charset="0"/>
              </a:rPr>
              <a:t>getItemsNode</a:t>
            </a:r>
            <a:r>
              <a:rPr lang="en-US" altLang="ja-JP" sz="1900" dirty="0">
                <a:latin typeface="Consolas" panose="020B0609020204030204" pitchFamily="49" charset="0"/>
              </a:rPr>
              <a:t>(0), is("leader/failover/items/0"));</a:t>
            </a:r>
          </a:p>
          <a:p>
            <a:r>
              <a:rPr lang="en-US" altLang="ja-JP" sz="1900" dirty="0">
                <a:latin typeface="Consolas" panose="020B0609020204030204" pitchFamily="49" charset="0"/>
              </a:rPr>
              <a:t>}</a:t>
            </a:r>
          </a:p>
          <a:p>
            <a:endParaRPr lang="ja-JP" altLang="en-US" sz="1900" dirty="0">
              <a:latin typeface="Consolas" panose="020B0609020204030204" pitchFamily="49" charset="0"/>
            </a:endParaRPr>
          </a:p>
          <a:p>
            <a:r>
              <a:rPr lang="en-US" altLang="ja-JP" sz="1900" dirty="0">
                <a:latin typeface="Consolas" panose="020B0609020204030204" pitchFamily="49" charset="0"/>
              </a:rPr>
              <a:t>@Test</a:t>
            </a:r>
          </a:p>
          <a:p>
            <a:r>
              <a:rPr lang="en-US" altLang="ja-JP" sz="1900" dirty="0">
                <a:latin typeface="Consolas" panose="020B0609020204030204" pitchFamily="49" charset="0"/>
              </a:rPr>
              <a:t>void </a:t>
            </a:r>
            <a:r>
              <a:rPr lang="en-US" altLang="ja-JP" sz="1900" dirty="0" err="1">
                <a:latin typeface="Consolas" panose="020B0609020204030204" pitchFamily="49" charset="0"/>
              </a:rPr>
              <a:t>assertGetExecutionFailoverNode</a:t>
            </a:r>
            <a:r>
              <a:rPr lang="en-US" altLang="ja-JP" sz="1900" dirty="0">
                <a:latin typeface="Consolas" panose="020B0609020204030204" pitchFamily="49" charset="0"/>
              </a:rPr>
              <a:t>() {</a:t>
            </a:r>
          </a:p>
          <a:p>
            <a:r>
              <a:rPr lang="en-US" altLang="ja-JP" sz="1900" dirty="0">
                <a:latin typeface="Consolas" panose="020B0609020204030204" pitchFamily="49" charset="0"/>
              </a:rPr>
              <a:t>    </a:t>
            </a:r>
            <a:r>
              <a:rPr lang="en-US" altLang="ja-JP" sz="1900" dirty="0" err="1">
                <a:latin typeface="Consolas" panose="020B0609020204030204" pitchFamily="49" charset="0"/>
              </a:rPr>
              <a:t>assertThat</a:t>
            </a:r>
            <a:r>
              <a:rPr lang="en-US" altLang="ja-JP" sz="1900" dirty="0">
                <a:latin typeface="Consolas" panose="020B0609020204030204" pitchFamily="49" charset="0"/>
              </a:rPr>
              <a:t>(</a:t>
            </a:r>
            <a:r>
              <a:rPr lang="en-US" altLang="ja-JP" sz="1900" dirty="0" err="1">
                <a:latin typeface="Consolas" panose="020B0609020204030204" pitchFamily="49" charset="0"/>
              </a:rPr>
              <a:t>FailoverNode</a:t>
            </a:r>
            <a:r>
              <a:rPr lang="en-US" altLang="ja-JP" sz="1900" dirty="0">
                <a:latin typeface="Consolas" panose="020B0609020204030204" pitchFamily="49" charset="0"/>
              </a:rPr>
              <a:t>. </a:t>
            </a:r>
            <a:r>
              <a:rPr lang="en-US" altLang="ja-JP" sz="1900" dirty="0" err="1">
                <a:latin typeface="Consolas" panose="020B0609020204030204" pitchFamily="49" charset="0"/>
              </a:rPr>
              <a:t>getExecutionFailoverNode</a:t>
            </a:r>
            <a:r>
              <a:rPr lang="en-US" altLang="ja-JP" sz="1900" dirty="0">
                <a:latin typeface="Consolas" panose="020B0609020204030204" pitchFamily="49" charset="0"/>
              </a:rPr>
              <a:t>(0), is("sharding/0/failover"));</a:t>
            </a:r>
          </a:p>
          <a:p>
            <a:r>
              <a:rPr lang="en-US" altLang="ja-JP" sz="1900" dirty="0">
                <a:latin typeface="Consolas" panose="020B0609020204030204" pitchFamily="49" charset="0"/>
              </a:rPr>
              <a:t>}</a:t>
            </a:r>
          </a:p>
          <a:p>
            <a:endParaRPr lang="en-US" altLang="ja-JP" sz="1900" dirty="0">
              <a:latin typeface="Consolas" panose="020B0609020204030204" pitchFamily="49" charset="0"/>
            </a:endParaRPr>
          </a:p>
        </p:txBody>
      </p:sp>
      <p:sp>
        <p:nvSpPr>
          <p:cNvPr id="9" name="テキスト ボックス 8">
            <a:extLst>
              <a:ext uri="{FF2B5EF4-FFF2-40B4-BE49-F238E27FC236}">
                <a16:creationId xmlns:a16="http://schemas.microsoft.com/office/drawing/2014/main" id="{1DF52386-5B06-27CD-94F4-48FF4B94A5CF}"/>
              </a:ext>
            </a:extLst>
          </p:cNvPr>
          <p:cNvSpPr txBox="1"/>
          <p:nvPr/>
        </p:nvSpPr>
        <p:spPr>
          <a:xfrm>
            <a:off x="4894296" y="3416622"/>
            <a:ext cx="6269004" cy="400110"/>
          </a:xfrm>
          <a:prstGeom prst="rect">
            <a:avLst/>
          </a:prstGeom>
          <a:noFill/>
          <a:ln>
            <a:solidFill>
              <a:schemeClr val="tx1"/>
            </a:solidFill>
          </a:ln>
        </p:spPr>
        <p:txBody>
          <a:bodyPr wrap="square">
            <a:spAutoFit/>
          </a:bodyPr>
          <a:lstStyle/>
          <a:p>
            <a:r>
              <a:rPr kumimoji="1" lang="en-US" altLang="ja-JP" sz="2000" dirty="0" err="1"/>
              <a:t>getItemsNode</a:t>
            </a:r>
            <a:r>
              <a:rPr kumimoji="1" lang="en-US" altLang="ja-JP" sz="2000" dirty="0"/>
              <a:t>()</a:t>
            </a:r>
            <a:r>
              <a:rPr kumimoji="1" lang="ja-JP" altLang="en-US" sz="2000" dirty="0"/>
              <a:t>が正しいパスを生成することのみ確認</a:t>
            </a:r>
          </a:p>
        </p:txBody>
      </p:sp>
      <p:sp>
        <p:nvSpPr>
          <p:cNvPr id="11" name="テキスト ボックス 10">
            <a:extLst>
              <a:ext uri="{FF2B5EF4-FFF2-40B4-BE49-F238E27FC236}">
                <a16:creationId xmlns:a16="http://schemas.microsoft.com/office/drawing/2014/main" id="{9D91D1D0-4AB4-77C1-118C-84ABBCFE920A}"/>
              </a:ext>
            </a:extLst>
          </p:cNvPr>
          <p:cNvSpPr txBox="1"/>
          <p:nvPr/>
        </p:nvSpPr>
        <p:spPr>
          <a:xfrm>
            <a:off x="4894295" y="4904776"/>
            <a:ext cx="4249705" cy="707886"/>
          </a:xfrm>
          <a:prstGeom prst="rect">
            <a:avLst/>
          </a:prstGeom>
          <a:noFill/>
          <a:ln>
            <a:solidFill>
              <a:schemeClr val="tx1"/>
            </a:solidFill>
          </a:ln>
        </p:spPr>
        <p:txBody>
          <a:bodyPr wrap="square">
            <a:spAutoFit/>
          </a:bodyPr>
          <a:lstStyle/>
          <a:p>
            <a:r>
              <a:rPr kumimoji="1" lang="en-US" altLang="ja-JP" sz="2000" dirty="0" err="1"/>
              <a:t>get</a:t>
            </a:r>
            <a:r>
              <a:rPr lang="en-US" altLang="ja-JP" sz="2000" dirty="0" err="1"/>
              <a:t>ExecutionFailover</a:t>
            </a:r>
            <a:r>
              <a:rPr kumimoji="1" lang="en-US" altLang="ja-JP" sz="2000" dirty="0" err="1"/>
              <a:t>Node</a:t>
            </a:r>
            <a:r>
              <a:rPr kumimoji="1" lang="en-US" altLang="ja-JP" sz="2000" dirty="0"/>
              <a:t>()</a:t>
            </a:r>
            <a:r>
              <a:rPr kumimoji="1" lang="ja-JP" altLang="en-US" sz="2000" dirty="0"/>
              <a:t>が</a:t>
            </a:r>
            <a:br>
              <a:rPr kumimoji="1" lang="en-US" altLang="ja-JP" sz="2000" dirty="0"/>
            </a:br>
            <a:r>
              <a:rPr kumimoji="1" lang="ja-JP" altLang="en-US" sz="2000" dirty="0"/>
              <a:t>正しいパスを生成することのみ確認</a:t>
            </a:r>
          </a:p>
        </p:txBody>
      </p:sp>
      <p:sp>
        <p:nvSpPr>
          <p:cNvPr id="13" name="コンテンツ プレースホルダー 1">
            <a:extLst>
              <a:ext uri="{FF2B5EF4-FFF2-40B4-BE49-F238E27FC236}">
                <a16:creationId xmlns:a16="http://schemas.microsoft.com/office/drawing/2014/main" id="{FE616F86-38B1-CB28-1674-D4E7D8440D7B}"/>
              </a:ext>
            </a:extLst>
          </p:cNvPr>
          <p:cNvSpPr txBox="1">
            <a:spLocks/>
          </p:cNvSpPr>
          <p:nvPr/>
        </p:nvSpPr>
        <p:spPr>
          <a:xfrm>
            <a:off x="2040087" y="5869412"/>
            <a:ext cx="8111826" cy="543001"/>
          </a:xfrm>
          <a:prstGeom prst="rect">
            <a:avLst/>
          </a:prstGeom>
          <a:ln w="19050">
            <a:solidFill>
              <a:schemeClr val="tx1"/>
            </a:solidFill>
          </a:ln>
        </p:spPr>
        <p:txBody>
          <a:bodyPr vert="horz" lIns="91440" tIns="45720" rIns="91440" bIns="45720" rtlCol="0" anchor="ctr">
            <a:noAutofit/>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300">
                <a:solidFill>
                  <a:schemeClr val="tx1"/>
                </a:solidFill>
                <a:latin typeface="Arial" panose="020B0604020202020204" pitchFamily="34" charset="0"/>
                <a:ea typeface="游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300">
                <a:solidFill>
                  <a:schemeClr val="tx1"/>
                </a:solidFill>
                <a:latin typeface="Arial" panose="020B0604020202020204" pitchFamily="34" charset="0"/>
                <a:ea typeface="游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300">
                <a:solidFill>
                  <a:schemeClr val="tx1"/>
                </a:solidFill>
                <a:latin typeface="Arial" panose="020B0604020202020204" pitchFamily="34" charset="0"/>
                <a:ea typeface="游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300">
                <a:solidFill>
                  <a:schemeClr val="tx1"/>
                </a:solidFill>
                <a:latin typeface="Arial" panose="020B0604020202020204" pitchFamily="34" charset="0"/>
                <a:ea typeface="游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300">
                <a:solidFill>
                  <a:schemeClr val="tx1"/>
                </a:solidFill>
                <a:latin typeface="Arial" panose="020B060402020202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900" b="1">
                <a:latin typeface="+mn-ea"/>
                <a:ea typeface="+mn-ea"/>
              </a:rPr>
              <a:t>1</a:t>
            </a:r>
            <a:r>
              <a:rPr kumimoji="1" lang="ja-JP" altLang="en-US" sz="2900" b="1">
                <a:latin typeface="+mn-ea"/>
                <a:ea typeface="+mn-ea"/>
              </a:rPr>
              <a:t>つのメソッドが</a:t>
            </a:r>
            <a:r>
              <a:rPr kumimoji="1" lang="en-US" altLang="ja-JP" sz="2900" b="1" u="sng">
                <a:latin typeface="+mn-ea"/>
                <a:ea typeface="+mn-ea"/>
              </a:rPr>
              <a:t>1</a:t>
            </a:r>
            <a:r>
              <a:rPr kumimoji="1" lang="ja-JP" altLang="en-US" sz="2900" b="1" u="sng">
                <a:latin typeface="+mn-ea"/>
                <a:ea typeface="+mn-ea"/>
              </a:rPr>
              <a:t>つの具体的な動作を検証</a:t>
            </a:r>
          </a:p>
        </p:txBody>
      </p:sp>
    </p:spTree>
    <p:extLst>
      <p:ext uri="{BB962C8B-B14F-4D97-AF65-F5344CB8AC3E}">
        <p14:creationId xmlns:p14="http://schemas.microsoft.com/office/powerpoint/2010/main" val="3723427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667AD244-B09F-6BA5-9F29-4260D2E62541}"/>
              </a:ext>
            </a:extLst>
          </p:cNvPr>
          <p:cNvPicPr>
            <a:picLocks noChangeAspect="1"/>
          </p:cNvPicPr>
          <p:nvPr/>
        </p:nvPicPr>
        <p:blipFill>
          <a:blip r:embed="rId3"/>
          <a:stretch>
            <a:fillRect/>
          </a:stretch>
        </p:blipFill>
        <p:spPr>
          <a:xfrm>
            <a:off x="8111775" y="972144"/>
            <a:ext cx="3600000" cy="1800000"/>
          </a:xfrm>
          <a:prstGeom prst="rect">
            <a:avLst/>
          </a:prstGeom>
        </p:spPr>
      </p:pic>
      <p:sp>
        <p:nvSpPr>
          <p:cNvPr id="2" name="コンテンツ プレースホルダー 1">
            <a:extLst>
              <a:ext uri="{FF2B5EF4-FFF2-40B4-BE49-F238E27FC236}">
                <a16:creationId xmlns:a16="http://schemas.microsoft.com/office/drawing/2014/main" id="{1145D2BE-9998-6712-D883-816246F4F3A3}"/>
              </a:ext>
            </a:extLst>
          </p:cNvPr>
          <p:cNvSpPr>
            <a:spLocks noGrp="1"/>
          </p:cNvSpPr>
          <p:nvPr>
            <p:ph idx="1"/>
          </p:nvPr>
        </p:nvSpPr>
        <p:spPr>
          <a:xfrm>
            <a:off x="165697" y="1092370"/>
            <a:ext cx="6590703" cy="720000"/>
          </a:xfrm>
          <a:ln w="38100">
            <a:solidFill>
              <a:schemeClr val="tx1"/>
            </a:solidFill>
          </a:ln>
        </p:spPr>
        <p:txBody>
          <a:bodyPr anchor="ctr">
            <a:normAutofit fontScale="92500"/>
          </a:bodyPr>
          <a:lstStyle/>
          <a:p>
            <a:pPr marL="0" indent="0" algn="ctr">
              <a:buNone/>
            </a:pPr>
            <a:r>
              <a:rPr lang="ja-JP" altLang="en-US" b="1"/>
              <a:t>テストメソッド</a:t>
            </a:r>
            <a:r>
              <a:rPr lang="ja-JP" altLang="en-US" b="1" u="sng"/>
              <a:t>数や記述が不足</a:t>
            </a:r>
            <a:endParaRPr kumimoji="1" lang="ja-JP" altLang="en-US" b="1" u="sng"/>
          </a:p>
        </p:txBody>
      </p:sp>
      <p:sp>
        <p:nvSpPr>
          <p:cNvPr id="3" name="スライド番号プレースホルダー 2">
            <a:extLst>
              <a:ext uri="{FF2B5EF4-FFF2-40B4-BE49-F238E27FC236}">
                <a16:creationId xmlns:a16="http://schemas.microsoft.com/office/drawing/2014/main" id="{4DE90C22-C9FD-7A66-0B9A-51049BFD4A5B}"/>
              </a:ext>
            </a:extLst>
          </p:cNvPr>
          <p:cNvSpPr>
            <a:spLocks noGrp="1"/>
          </p:cNvSpPr>
          <p:nvPr>
            <p:ph type="sldNum" sz="quarter" idx="12"/>
          </p:nvPr>
        </p:nvSpPr>
        <p:spPr/>
        <p:txBody>
          <a:bodyPr/>
          <a:lstStyle/>
          <a:p>
            <a:fld id="{DDF0A04B-3F96-455C-AC58-511E5C06C175}" type="slidenum">
              <a:rPr lang="ja-JP" altLang="en-US" smtClean="0"/>
              <a:pPr/>
              <a:t>17</a:t>
            </a:fld>
            <a:endParaRPr lang="ja-JP" altLang="en-US"/>
          </a:p>
        </p:txBody>
      </p:sp>
      <p:sp>
        <p:nvSpPr>
          <p:cNvPr id="4" name="タイトル 3">
            <a:extLst>
              <a:ext uri="{FF2B5EF4-FFF2-40B4-BE49-F238E27FC236}">
                <a16:creationId xmlns:a16="http://schemas.microsoft.com/office/drawing/2014/main" id="{665CE229-EC09-3112-421C-FE12DE948461}"/>
              </a:ext>
            </a:extLst>
          </p:cNvPr>
          <p:cNvSpPr>
            <a:spLocks noGrp="1"/>
          </p:cNvSpPr>
          <p:nvPr>
            <p:ph type="title"/>
          </p:nvPr>
        </p:nvSpPr>
        <p:spPr/>
        <p:txBody>
          <a:bodyPr>
            <a:normAutofit/>
          </a:bodyPr>
          <a:lstStyle/>
          <a:p>
            <a:r>
              <a:rPr kumimoji="1" lang="ja-JP" altLang="en-US"/>
              <a:t>ソースコードの分析</a:t>
            </a:r>
            <a:r>
              <a:rPr kumimoji="1" lang="en-US" altLang="ja-JP"/>
              <a:t>|</a:t>
            </a:r>
            <a:r>
              <a:rPr kumimoji="1" lang="ja-JP" altLang="en-US"/>
              <a:t>低</a:t>
            </a:r>
            <a:r>
              <a:rPr lang="ja-JP" altLang="en-US" sz="4400"/>
              <a:t>カバレッジ</a:t>
            </a:r>
            <a:r>
              <a:rPr lang="ja-JP" altLang="en-US"/>
              <a:t>低</a:t>
            </a:r>
            <a:r>
              <a:rPr lang="en-US" altLang="ja-JP" sz="4400"/>
              <a:t>TC</a:t>
            </a:r>
            <a:endParaRPr kumimoji="1" lang="ja-JP" altLang="en-US"/>
          </a:p>
        </p:txBody>
      </p:sp>
      <p:sp>
        <p:nvSpPr>
          <p:cNvPr id="13" name="テキスト ボックス 12">
            <a:extLst>
              <a:ext uri="{FF2B5EF4-FFF2-40B4-BE49-F238E27FC236}">
                <a16:creationId xmlns:a16="http://schemas.microsoft.com/office/drawing/2014/main" id="{353A3DB7-554B-BDA8-0586-49B78A12EC65}"/>
              </a:ext>
            </a:extLst>
          </p:cNvPr>
          <p:cNvSpPr txBox="1"/>
          <p:nvPr/>
        </p:nvSpPr>
        <p:spPr>
          <a:xfrm>
            <a:off x="165695" y="2439511"/>
            <a:ext cx="11776735" cy="2862322"/>
          </a:xfrm>
          <a:prstGeom prst="rect">
            <a:avLst/>
          </a:prstGeom>
          <a:noFill/>
        </p:spPr>
        <p:txBody>
          <a:bodyPr wrap="square">
            <a:spAutoFit/>
          </a:bodyPr>
          <a:lstStyle/>
          <a:p>
            <a:r>
              <a:rPr lang="en-US" altLang="ja-JP" sz="2000" b="0" dirty="0">
                <a:effectLst/>
                <a:latin typeface="Consolas" panose="020B0609020204030204" pitchFamily="49" charset="0"/>
              </a:rPr>
              <a:t>@Test</a:t>
            </a:r>
          </a:p>
          <a:p>
            <a:r>
              <a:rPr lang="en-US" altLang="ja-JP" sz="2000" b="0" dirty="0">
                <a:effectLst/>
                <a:latin typeface="Consolas" panose="020B0609020204030204" pitchFamily="49" charset="0"/>
              </a:rPr>
              <a:t>public void </a:t>
            </a:r>
            <a:r>
              <a:rPr lang="en-US" altLang="ja-JP" sz="2000" b="0" dirty="0" err="1">
                <a:effectLst/>
                <a:latin typeface="Consolas" panose="020B0609020204030204" pitchFamily="49" charset="0"/>
              </a:rPr>
              <a:t>shouldAppendOtherwise</a:t>
            </a:r>
            <a:r>
              <a:rPr lang="en-US" altLang="ja-JP" sz="2000" b="0" dirty="0">
                <a:effectLst/>
                <a:latin typeface="Consolas" panose="020B0609020204030204" pitchFamily="49" charset="0"/>
              </a:rPr>
              <a:t>() throws Exception {</a:t>
            </a:r>
          </a:p>
          <a:p>
            <a:r>
              <a:rPr lang="en-US" altLang="ja-JP" sz="2000" b="0" dirty="0">
                <a:effectLst/>
                <a:latin typeface="Consolas" panose="020B0609020204030204" pitchFamily="49" charset="0"/>
              </a:rPr>
              <a:t>    when(context. </a:t>
            </a:r>
            <a:r>
              <a:rPr lang="en-US" altLang="ja-JP" sz="2000" b="0" dirty="0" err="1">
                <a:effectLst/>
                <a:latin typeface="Consolas" panose="020B0609020204030204" pitchFamily="49" charset="0"/>
              </a:rPr>
              <a:t>getBindings</a:t>
            </a:r>
            <a:r>
              <a:rPr lang="en-US" altLang="ja-JP" sz="2000" b="0" dirty="0">
                <a:effectLst/>
                <a:latin typeface="Consolas" panose="020B0609020204030204" pitchFamily="49" charset="0"/>
              </a:rPr>
              <a:t>()). </a:t>
            </a:r>
            <a:r>
              <a:rPr lang="en-US" altLang="ja-JP" sz="2000" b="0" dirty="0" err="1">
                <a:effectLst/>
                <a:latin typeface="Consolas" panose="020B0609020204030204" pitchFamily="49" charset="0"/>
              </a:rPr>
              <a:t>thenReturn</a:t>
            </a:r>
            <a:r>
              <a:rPr lang="en-US" altLang="ja-JP" sz="2000" b="0" dirty="0">
                <a:effectLst/>
                <a:latin typeface="Consolas" panose="020B0609020204030204" pitchFamily="49" charset="0"/>
              </a:rPr>
              <a:t>(new HashMap&lt;&gt;());</a:t>
            </a:r>
          </a:p>
          <a:p>
            <a:br>
              <a:rPr lang="en-US" altLang="ja-JP" sz="2000" b="0" dirty="0">
                <a:effectLst/>
                <a:latin typeface="Consolas" panose="020B0609020204030204" pitchFamily="49" charset="0"/>
              </a:rPr>
            </a:br>
            <a:r>
              <a:rPr lang="en-US" altLang="ja-JP" sz="2000" b="0" dirty="0">
                <a:effectLst/>
                <a:latin typeface="Consolas" panose="020B0609020204030204" pitchFamily="49" charset="0"/>
              </a:rPr>
              <a:t>    </a:t>
            </a:r>
            <a:r>
              <a:rPr lang="en-US" altLang="ja-JP" sz="2000" b="0" dirty="0" err="1">
                <a:effectLst/>
                <a:latin typeface="Consolas" panose="020B0609020204030204" pitchFamily="49" charset="0"/>
              </a:rPr>
              <a:t>boolean</a:t>
            </a:r>
            <a:r>
              <a:rPr lang="en-US" altLang="ja-JP" sz="2000" b="0" dirty="0">
                <a:effectLst/>
                <a:latin typeface="Consolas" panose="020B0609020204030204" pitchFamily="49" charset="0"/>
              </a:rPr>
              <a:t> result = </a:t>
            </a:r>
            <a:r>
              <a:rPr lang="en-US" altLang="ja-JP" sz="2000" b="0" dirty="0" err="1">
                <a:effectLst/>
                <a:latin typeface="Consolas" panose="020B0609020204030204" pitchFamily="49" charset="0"/>
              </a:rPr>
              <a:t>sqlNode</a:t>
            </a:r>
            <a:r>
              <a:rPr lang="en-US" altLang="ja-JP" sz="2000" b="0" dirty="0">
                <a:effectLst/>
                <a:latin typeface="Consolas" panose="020B0609020204030204" pitchFamily="49" charset="0"/>
              </a:rPr>
              <a:t>. apply(context);</a:t>
            </a:r>
          </a:p>
          <a:p>
            <a:br>
              <a:rPr lang="en-US" altLang="ja-JP" sz="2000" b="0" dirty="0">
                <a:effectLst/>
                <a:latin typeface="Consolas" panose="020B0609020204030204" pitchFamily="49" charset="0"/>
              </a:rPr>
            </a:br>
            <a:r>
              <a:rPr lang="en-US" altLang="ja-JP" sz="2000" b="0" dirty="0">
                <a:effectLst/>
                <a:latin typeface="Consolas" panose="020B0609020204030204" pitchFamily="49" charset="0"/>
              </a:rPr>
              <a:t>    </a:t>
            </a:r>
            <a:r>
              <a:rPr lang="en-US" altLang="ja-JP" sz="2000" b="0" dirty="0" err="1">
                <a:effectLst/>
                <a:latin typeface="Consolas" panose="020B0609020204030204" pitchFamily="49" charset="0"/>
              </a:rPr>
              <a:t>asserttrue</a:t>
            </a:r>
            <a:r>
              <a:rPr lang="en-US" altLang="ja-JP" sz="2000" b="0" dirty="0">
                <a:effectLst/>
                <a:latin typeface="Consolas" panose="020B0609020204030204" pitchFamily="49" charset="0"/>
              </a:rPr>
              <a:t>(result);</a:t>
            </a:r>
          </a:p>
          <a:p>
            <a:r>
              <a:rPr lang="en-US" altLang="ja-JP" sz="2000" b="0" dirty="0">
                <a:effectLst/>
                <a:latin typeface="Consolas" panose="020B0609020204030204" pitchFamily="49" charset="0"/>
              </a:rPr>
              <a:t>    verify(context). </a:t>
            </a:r>
            <a:r>
              <a:rPr lang="en-US" altLang="ja-JP" sz="2000" b="0" dirty="0" err="1">
                <a:effectLst/>
                <a:latin typeface="Consolas" panose="020B0609020204030204" pitchFamily="49" charset="0"/>
              </a:rPr>
              <a:t>appendSql</a:t>
            </a:r>
            <a:r>
              <a:rPr lang="en-US" altLang="ja-JP" sz="2000" b="0" dirty="0">
                <a:effectLst/>
                <a:latin typeface="Consolas" panose="020B0609020204030204" pitchFamily="49" charset="0"/>
              </a:rPr>
              <a:t>(OTHERWISE_TEXT);</a:t>
            </a:r>
          </a:p>
          <a:p>
            <a:r>
              <a:rPr lang="en-US" altLang="ja-JP" sz="2000" b="0" dirty="0">
                <a:effectLst/>
                <a:latin typeface="Consolas" panose="020B0609020204030204" pitchFamily="49" charset="0"/>
              </a:rPr>
              <a:t>}</a:t>
            </a:r>
          </a:p>
        </p:txBody>
      </p:sp>
      <p:sp>
        <p:nvSpPr>
          <p:cNvPr id="7" name="コンテンツ プレースホルダー 1">
            <a:extLst>
              <a:ext uri="{FF2B5EF4-FFF2-40B4-BE49-F238E27FC236}">
                <a16:creationId xmlns:a16="http://schemas.microsoft.com/office/drawing/2014/main" id="{C56F9114-E2B3-1F45-C5A8-F5CDA5EE268D}"/>
              </a:ext>
            </a:extLst>
          </p:cNvPr>
          <p:cNvSpPr txBox="1">
            <a:spLocks/>
          </p:cNvSpPr>
          <p:nvPr/>
        </p:nvSpPr>
        <p:spPr>
          <a:xfrm>
            <a:off x="2040087" y="5869412"/>
            <a:ext cx="8111826" cy="543001"/>
          </a:xfrm>
          <a:prstGeom prst="rect">
            <a:avLst/>
          </a:prstGeom>
          <a:ln w="19050">
            <a:solidFill>
              <a:schemeClr val="tx1"/>
            </a:solidFill>
          </a:ln>
        </p:spPr>
        <p:txBody>
          <a:bodyPr vert="horz" lIns="91440" tIns="45720" rIns="91440" bIns="45720" rtlCol="0" anchor="ctr">
            <a:noAutofit/>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300">
                <a:solidFill>
                  <a:schemeClr val="tx1"/>
                </a:solidFill>
                <a:latin typeface="Arial" panose="020B0604020202020204" pitchFamily="34" charset="0"/>
                <a:ea typeface="游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300">
                <a:solidFill>
                  <a:schemeClr val="tx1"/>
                </a:solidFill>
                <a:latin typeface="Arial" panose="020B0604020202020204" pitchFamily="34" charset="0"/>
                <a:ea typeface="游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300">
                <a:solidFill>
                  <a:schemeClr val="tx1"/>
                </a:solidFill>
                <a:latin typeface="Arial" panose="020B0604020202020204" pitchFamily="34" charset="0"/>
                <a:ea typeface="游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300">
                <a:solidFill>
                  <a:schemeClr val="tx1"/>
                </a:solidFill>
                <a:latin typeface="Arial" panose="020B0604020202020204" pitchFamily="34" charset="0"/>
                <a:ea typeface="游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300">
                <a:solidFill>
                  <a:schemeClr val="tx1"/>
                </a:solidFill>
                <a:latin typeface="Arial" panose="020B060402020202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900" b="1">
                <a:latin typeface="+mn-ea"/>
                <a:ea typeface="+mn-ea"/>
              </a:rPr>
              <a:t>記述は</a:t>
            </a:r>
            <a:r>
              <a:rPr kumimoji="1" lang="ja-JP" altLang="en-US" sz="2900" b="1">
                <a:latin typeface="+mn-ea"/>
                <a:ea typeface="+mn-ea"/>
              </a:rPr>
              <a:t>簡潔だが</a:t>
            </a:r>
            <a:r>
              <a:rPr kumimoji="1" lang="en-US" altLang="ja-JP" sz="2900" b="1">
                <a:latin typeface="+mn-ea"/>
                <a:ea typeface="+mn-ea"/>
              </a:rPr>
              <a:t>, </a:t>
            </a:r>
            <a:r>
              <a:rPr lang="ja-JP" altLang="en-US" sz="2900" b="1" u="sng">
                <a:latin typeface="+mn-ea"/>
                <a:ea typeface="+mn-ea"/>
              </a:rPr>
              <a:t>テストの抜け漏れが多い</a:t>
            </a:r>
            <a:endParaRPr kumimoji="1" lang="ja-JP" altLang="en-US" sz="2900" b="1" u="sng">
              <a:latin typeface="+mn-ea"/>
              <a:ea typeface="+mn-ea"/>
            </a:endParaRPr>
          </a:p>
        </p:txBody>
      </p:sp>
      <p:sp>
        <p:nvSpPr>
          <p:cNvPr id="8" name="テキスト ボックス 7">
            <a:extLst>
              <a:ext uri="{FF2B5EF4-FFF2-40B4-BE49-F238E27FC236}">
                <a16:creationId xmlns:a16="http://schemas.microsoft.com/office/drawing/2014/main" id="{C90D4E69-42ED-99AA-3874-F267BE3FA424}"/>
              </a:ext>
            </a:extLst>
          </p:cNvPr>
          <p:cNvSpPr txBox="1"/>
          <p:nvPr/>
        </p:nvSpPr>
        <p:spPr>
          <a:xfrm>
            <a:off x="6720243" y="4973952"/>
            <a:ext cx="5306062" cy="707886"/>
          </a:xfrm>
          <a:prstGeom prst="rect">
            <a:avLst/>
          </a:prstGeom>
          <a:noFill/>
          <a:ln>
            <a:solidFill>
              <a:schemeClr val="tx1"/>
            </a:solidFill>
          </a:ln>
        </p:spPr>
        <p:txBody>
          <a:bodyPr wrap="square">
            <a:spAutoFit/>
          </a:bodyPr>
          <a:lstStyle/>
          <a:p>
            <a:r>
              <a:rPr kumimoji="1" lang="en-US" altLang="ja-JP" sz="2000" dirty="0" err="1"/>
              <a:t>context.getBindings</a:t>
            </a:r>
            <a:r>
              <a:rPr kumimoji="1" lang="en-US" altLang="ja-JP" sz="2000" dirty="0"/>
              <a:t>()</a:t>
            </a:r>
            <a:r>
              <a:rPr kumimoji="1" lang="ja-JP" altLang="en-US" sz="2000" dirty="0"/>
              <a:t>が空の場合のみテスト</a:t>
            </a:r>
            <a:endParaRPr kumimoji="1" lang="en-US" altLang="ja-JP" sz="2000" dirty="0"/>
          </a:p>
          <a:p>
            <a:r>
              <a:rPr lang="ja-JP" altLang="en-US" sz="2000" dirty="0"/>
              <a:t>動作の妥当性の詳細を確認していない</a:t>
            </a:r>
            <a:endParaRPr kumimoji="1" lang="ja-JP" altLang="en-US" sz="2000" dirty="0"/>
          </a:p>
        </p:txBody>
      </p:sp>
    </p:spTree>
    <p:extLst>
      <p:ext uri="{BB962C8B-B14F-4D97-AF65-F5344CB8AC3E}">
        <p14:creationId xmlns:p14="http://schemas.microsoft.com/office/powerpoint/2010/main" val="423761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DCBE5-7886-09F3-8F28-251E36375A0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55E33D2-D465-C577-7C38-D738CC7E2457}"/>
              </a:ext>
            </a:extLst>
          </p:cNvPr>
          <p:cNvSpPr>
            <a:spLocks noGrp="1"/>
          </p:cNvSpPr>
          <p:nvPr>
            <p:ph type="title"/>
          </p:nvPr>
        </p:nvSpPr>
        <p:spPr>
          <a:xfrm>
            <a:off x="165696" y="74815"/>
            <a:ext cx="11113833" cy="833448"/>
          </a:xfrm>
        </p:spPr>
        <p:txBody>
          <a:bodyPr>
            <a:normAutofit/>
          </a:bodyPr>
          <a:lstStyle/>
          <a:p>
            <a:r>
              <a:rPr lang="ja-JP" altLang="en-US"/>
              <a:t>まとめ</a:t>
            </a:r>
            <a:endParaRPr kumimoji="1" lang="ja-JP" altLang="en-US"/>
          </a:p>
        </p:txBody>
      </p:sp>
      <p:sp>
        <p:nvSpPr>
          <p:cNvPr id="3" name="コンテンツ プレースホルダー 2">
            <a:extLst>
              <a:ext uri="{FF2B5EF4-FFF2-40B4-BE49-F238E27FC236}">
                <a16:creationId xmlns:a16="http://schemas.microsoft.com/office/drawing/2014/main" id="{CB37C801-6AC2-BE13-B522-592B6D095E31}"/>
              </a:ext>
            </a:extLst>
          </p:cNvPr>
          <p:cNvSpPr>
            <a:spLocks noGrp="1"/>
          </p:cNvSpPr>
          <p:nvPr>
            <p:ph idx="1"/>
          </p:nvPr>
        </p:nvSpPr>
        <p:spPr>
          <a:xfrm>
            <a:off x="165696" y="2683527"/>
            <a:ext cx="11882216" cy="833449"/>
          </a:xfrm>
        </p:spPr>
        <p:txBody>
          <a:bodyPr anchor="ctr">
            <a:normAutofit/>
          </a:bodyPr>
          <a:lstStyle/>
          <a:p>
            <a:pPr marL="0" indent="0">
              <a:buNone/>
            </a:pPr>
            <a:r>
              <a:rPr kumimoji="1" lang="ja-JP" altLang="en-US" b="1"/>
              <a:t>　　高品質なテストコードは</a:t>
            </a:r>
            <a:r>
              <a:rPr kumimoji="1" lang="en-US" altLang="ja-JP" b="1"/>
              <a:t>, </a:t>
            </a:r>
            <a:r>
              <a:rPr kumimoji="1" lang="ja-JP" altLang="en-US" b="1"/>
              <a:t>分岐構造が少ない</a:t>
            </a:r>
            <a:endParaRPr kumimoji="1" lang="en-US" altLang="ja-JP" b="1"/>
          </a:p>
        </p:txBody>
      </p:sp>
      <p:sp>
        <p:nvSpPr>
          <p:cNvPr id="4" name="スライド番号プレースホルダー 3">
            <a:extLst>
              <a:ext uri="{FF2B5EF4-FFF2-40B4-BE49-F238E27FC236}">
                <a16:creationId xmlns:a16="http://schemas.microsoft.com/office/drawing/2014/main" id="{E894658B-F5BE-7FD1-82C0-0C13D4DA6C3C}"/>
              </a:ext>
            </a:extLst>
          </p:cNvPr>
          <p:cNvSpPr>
            <a:spLocks noGrp="1"/>
          </p:cNvSpPr>
          <p:nvPr>
            <p:ph type="sldNum" sz="quarter" idx="12"/>
          </p:nvPr>
        </p:nvSpPr>
        <p:spPr/>
        <p:txBody>
          <a:bodyPr/>
          <a:lstStyle/>
          <a:p>
            <a:fld id="{DDF0A04B-3F96-455C-AC58-511E5C06C175}" type="slidenum">
              <a:rPr lang="ja-JP" altLang="en-US" smtClean="0"/>
              <a:pPr/>
              <a:t>18</a:t>
            </a:fld>
            <a:endParaRPr lang="ja-JP" altLang="en-US"/>
          </a:p>
        </p:txBody>
      </p:sp>
      <p:sp>
        <p:nvSpPr>
          <p:cNvPr id="6" name="テキスト ボックス 5">
            <a:extLst>
              <a:ext uri="{FF2B5EF4-FFF2-40B4-BE49-F238E27FC236}">
                <a16:creationId xmlns:a16="http://schemas.microsoft.com/office/drawing/2014/main" id="{F545F949-5766-988C-4765-1E8848BAAC7B}"/>
              </a:ext>
            </a:extLst>
          </p:cNvPr>
          <p:cNvSpPr txBox="1"/>
          <p:nvPr/>
        </p:nvSpPr>
        <p:spPr>
          <a:xfrm>
            <a:off x="165696" y="2379014"/>
            <a:ext cx="10848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600" b="0">
                <a:solidFill>
                  <a:srgbClr val="913F49"/>
                </a:solidFill>
              </a:rPr>
              <a:t>×</a:t>
            </a:r>
          </a:p>
        </p:txBody>
      </p:sp>
      <p:sp>
        <p:nvSpPr>
          <p:cNvPr id="7" name="テキスト ボックス 6">
            <a:extLst>
              <a:ext uri="{FF2B5EF4-FFF2-40B4-BE49-F238E27FC236}">
                <a16:creationId xmlns:a16="http://schemas.microsoft.com/office/drawing/2014/main" id="{D74D087D-34FE-48A6-95C2-74E34C920B01}"/>
              </a:ext>
            </a:extLst>
          </p:cNvPr>
          <p:cNvSpPr txBox="1"/>
          <p:nvPr/>
        </p:nvSpPr>
        <p:spPr>
          <a:xfrm>
            <a:off x="165696" y="3928287"/>
            <a:ext cx="108488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7200" b="0">
                <a:solidFill>
                  <a:srgbClr val="4A66AC"/>
                </a:solidFill>
              </a:rPr>
              <a:t>○</a:t>
            </a:r>
            <a:endParaRPr lang="en-US" altLang="ja-JP" sz="7200" b="0">
              <a:solidFill>
                <a:srgbClr val="4A66AC"/>
              </a:solidFill>
            </a:endParaRPr>
          </a:p>
        </p:txBody>
      </p:sp>
      <p:sp>
        <p:nvSpPr>
          <p:cNvPr id="5" name="コンテンツ プレースホルダー 2">
            <a:extLst>
              <a:ext uri="{FF2B5EF4-FFF2-40B4-BE49-F238E27FC236}">
                <a16:creationId xmlns:a16="http://schemas.microsoft.com/office/drawing/2014/main" id="{7136D9C6-A13C-B189-6AC1-33A9DCA1E3E8}"/>
              </a:ext>
            </a:extLst>
          </p:cNvPr>
          <p:cNvSpPr txBox="1">
            <a:spLocks/>
          </p:cNvSpPr>
          <p:nvPr/>
        </p:nvSpPr>
        <p:spPr>
          <a:xfrm>
            <a:off x="165696" y="4064783"/>
            <a:ext cx="11882216" cy="833449"/>
          </a:xfrm>
          <a:prstGeom prst="rect">
            <a:avLst/>
          </a:prstGeom>
        </p:spPr>
        <p:txBody>
          <a:bodyPr vert="horz" lIns="91440" tIns="45720" rIns="91440" bIns="45720" rtlCol="0" anchor="ctr">
            <a:normAutofit/>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300">
                <a:solidFill>
                  <a:schemeClr val="tx1"/>
                </a:solidFill>
                <a:latin typeface="Arial" panose="020B0604020202020204" pitchFamily="34" charset="0"/>
                <a:ea typeface="游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300">
                <a:solidFill>
                  <a:schemeClr val="tx1"/>
                </a:solidFill>
                <a:latin typeface="Arial" panose="020B0604020202020204" pitchFamily="34" charset="0"/>
                <a:ea typeface="游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300">
                <a:solidFill>
                  <a:schemeClr val="tx1"/>
                </a:solidFill>
                <a:latin typeface="Arial" panose="020B0604020202020204" pitchFamily="34" charset="0"/>
                <a:ea typeface="游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300">
                <a:solidFill>
                  <a:schemeClr val="tx1"/>
                </a:solidFill>
                <a:latin typeface="Arial" panose="020B0604020202020204" pitchFamily="34" charset="0"/>
                <a:ea typeface="游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300">
                <a:solidFill>
                  <a:schemeClr val="tx1"/>
                </a:solidFill>
                <a:latin typeface="Arial" panose="020B060402020202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b="1"/>
              <a:t>　　低品質なテストコードは</a:t>
            </a:r>
            <a:r>
              <a:rPr kumimoji="1" lang="en-US" altLang="ja-JP" b="1"/>
              <a:t>, </a:t>
            </a:r>
            <a:r>
              <a:rPr kumimoji="1" lang="ja-JP" altLang="en-US" b="1"/>
              <a:t>分岐構造が多い</a:t>
            </a:r>
            <a:endParaRPr lang="en-US" altLang="ja-JP" b="0"/>
          </a:p>
        </p:txBody>
      </p:sp>
    </p:spTree>
    <p:extLst>
      <p:ext uri="{BB962C8B-B14F-4D97-AF65-F5344CB8AC3E}">
        <p14:creationId xmlns:p14="http://schemas.microsoft.com/office/powerpoint/2010/main" val="109576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74B3C3EB-D28B-833B-61BB-DBA69357F772}"/>
              </a:ext>
            </a:extLst>
          </p:cNvPr>
          <p:cNvSpPr>
            <a:spLocks noGrp="1"/>
          </p:cNvSpPr>
          <p:nvPr>
            <p:ph idx="1"/>
          </p:nvPr>
        </p:nvSpPr>
        <p:spPr/>
        <p:txBody>
          <a:bodyPr anchor="t">
            <a:noAutofit/>
          </a:bodyPr>
          <a:lstStyle/>
          <a:p>
            <a:r>
              <a:rPr kumimoji="1" lang="ja-JP" altLang="en-US" b="1"/>
              <a:t>テストコード</a:t>
            </a:r>
            <a:endParaRPr kumimoji="1" lang="en-US" altLang="ja-JP" b="1"/>
          </a:p>
          <a:p>
            <a:pPr lvl="1"/>
            <a:r>
              <a:rPr kumimoji="1" lang="ja-JP" altLang="en-US" u="sng"/>
              <a:t>プロダクトコード</a:t>
            </a:r>
            <a:r>
              <a:rPr kumimoji="1" lang="ja-JP" altLang="en-US"/>
              <a:t>が</a:t>
            </a:r>
            <a:r>
              <a:rPr kumimoji="1" lang="ja-JP" altLang="en-US" u="sng"/>
              <a:t>期待通りに動作するか</a:t>
            </a:r>
            <a:r>
              <a:rPr kumimoji="1" lang="ja-JP" altLang="en-US"/>
              <a:t>を</a:t>
            </a:r>
            <a:br>
              <a:rPr kumimoji="1" lang="en-US" altLang="ja-JP"/>
            </a:br>
            <a:r>
              <a:rPr kumimoji="1" lang="ja-JP" altLang="en-US" u="sng"/>
              <a:t>自動的に検証する</a:t>
            </a:r>
            <a:r>
              <a:rPr kumimoji="1" lang="ja-JP" altLang="en-US"/>
              <a:t>為のコード</a:t>
            </a:r>
            <a:endParaRPr kumimoji="1" lang="en-US" altLang="ja-JP"/>
          </a:p>
          <a:p>
            <a:pPr lvl="1"/>
            <a:r>
              <a:rPr lang="ja-JP" altLang="en-US" sz="2800" b="1"/>
              <a:t>良し悪し</a:t>
            </a:r>
            <a:r>
              <a:rPr kumimoji="1" lang="ja-JP" altLang="en-US" sz="2800" b="1"/>
              <a:t>がソフトウェアの信頼性・保守性に大きく影響</a:t>
            </a:r>
            <a:endParaRPr kumimoji="1" lang="en-US" altLang="ja-JP" sz="2800" b="1"/>
          </a:p>
          <a:p>
            <a:pPr marL="447675" lvl="1" indent="0">
              <a:buNone/>
            </a:pPr>
            <a:endParaRPr kumimoji="1" lang="en-US" altLang="ja-JP" b="1"/>
          </a:p>
          <a:p>
            <a:r>
              <a:rPr kumimoji="1" lang="ja-JP" altLang="en-US" sz="3600" b="1"/>
              <a:t>カバレッジ</a:t>
            </a:r>
            <a:r>
              <a:rPr kumimoji="1" lang="en-US" altLang="ja-JP" sz="3600" b="1"/>
              <a:t>(</a:t>
            </a:r>
            <a:r>
              <a:rPr kumimoji="1" lang="ja-JP" altLang="en-US" sz="3600" b="1"/>
              <a:t>コードカバレッジ</a:t>
            </a:r>
            <a:r>
              <a:rPr kumimoji="1" lang="en-US" altLang="ja-JP" sz="3600" b="1"/>
              <a:t>)</a:t>
            </a:r>
          </a:p>
          <a:p>
            <a:pPr lvl="1"/>
            <a:r>
              <a:rPr lang="ja-JP" altLang="en-US"/>
              <a:t>プロダクトコード全体のうち</a:t>
            </a:r>
            <a:r>
              <a:rPr lang="en-US" altLang="ja-JP"/>
              <a:t>, </a:t>
            </a:r>
            <a:r>
              <a:rPr lang="ja-JP" altLang="en-US" u="sng"/>
              <a:t>どれだけの部分が</a:t>
            </a:r>
            <a:br>
              <a:rPr lang="en-US" altLang="ja-JP" u="sng"/>
            </a:br>
            <a:r>
              <a:rPr lang="ja-JP" altLang="en-US" u="sng"/>
              <a:t>テストにより実行されたか</a:t>
            </a:r>
            <a:r>
              <a:rPr lang="ja-JP" altLang="en-US"/>
              <a:t>を示す指標</a:t>
            </a:r>
            <a:endParaRPr lang="en-US" altLang="ja-JP"/>
          </a:p>
          <a:p>
            <a:pPr marL="447675" lvl="1" indent="0">
              <a:buNone/>
            </a:pPr>
            <a:endParaRPr lang="en-US" altLang="ja-JP"/>
          </a:p>
          <a:p>
            <a:pPr marL="447675" lvl="1" indent="0">
              <a:buNone/>
            </a:pPr>
            <a:endParaRPr kumimoji="1" lang="ja-JP" altLang="en-US"/>
          </a:p>
        </p:txBody>
      </p:sp>
      <p:sp>
        <p:nvSpPr>
          <p:cNvPr id="3" name="スライド番号プレースホルダー 2">
            <a:extLst>
              <a:ext uri="{FF2B5EF4-FFF2-40B4-BE49-F238E27FC236}">
                <a16:creationId xmlns:a16="http://schemas.microsoft.com/office/drawing/2014/main" id="{4AFF2A20-293B-9530-E6F6-BC178FA661B2}"/>
              </a:ext>
            </a:extLst>
          </p:cNvPr>
          <p:cNvSpPr>
            <a:spLocks noGrp="1"/>
          </p:cNvSpPr>
          <p:nvPr>
            <p:ph type="sldNum" sz="quarter" idx="12"/>
          </p:nvPr>
        </p:nvSpPr>
        <p:spPr/>
        <p:txBody>
          <a:bodyPr/>
          <a:lstStyle/>
          <a:p>
            <a:fld id="{DDF0A04B-3F96-455C-AC58-511E5C06C175}" type="slidenum">
              <a:rPr lang="ja-JP" altLang="en-US" smtClean="0"/>
              <a:pPr/>
              <a:t>1</a:t>
            </a:fld>
            <a:endParaRPr lang="ja-JP" altLang="en-US"/>
          </a:p>
        </p:txBody>
      </p:sp>
      <p:sp>
        <p:nvSpPr>
          <p:cNvPr id="4" name="タイトル 3">
            <a:extLst>
              <a:ext uri="{FF2B5EF4-FFF2-40B4-BE49-F238E27FC236}">
                <a16:creationId xmlns:a16="http://schemas.microsoft.com/office/drawing/2014/main" id="{98C718C7-74E8-9232-A6BD-EF582B3AA8DC}"/>
              </a:ext>
            </a:extLst>
          </p:cNvPr>
          <p:cNvSpPr>
            <a:spLocks noGrp="1"/>
          </p:cNvSpPr>
          <p:nvPr>
            <p:ph type="title"/>
          </p:nvPr>
        </p:nvSpPr>
        <p:spPr/>
        <p:txBody>
          <a:bodyPr/>
          <a:lstStyle/>
          <a:p>
            <a:r>
              <a:rPr kumimoji="1" lang="ja-JP" altLang="en-US"/>
              <a:t>研究の背景</a:t>
            </a:r>
            <a:r>
              <a:rPr kumimoji="1" lang="en-US" altLang="ja-JP"/>
              <a:t>|</a:t>
            </a:r>
            <a:r>
              <a:rPr kumimoji="1" lang="ja-JP" altLang="en-US"/>
              <a:t>テストコードとカバレッジ</a:t>
            </a:r>
          </a:p>
        </p:txBody>
      </p:sp>
    </p:spTree>
    <p:extLst>
      <p:ext uri="{BB962C8B-B14F-4D97-AF65-F5344CB8AC3E}">
        <p14:creationId xmlns:p14="http://schemas.microsoft.com/office/powerpoint/2010/main" val="51842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fade">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5C6A372-20F5-DFC4-B3BF-7D4B71DB14CE}"/>
              </a:ext>
            </a:extLst>
          </p:cNvPr>
          <p:cNvSpPr>
            <a:spLocks noGrp="1"/>
          </p:cNvSpPr>
          <p:nvPr>
            <p:ph idx="1"/>
          </p:nvPr>
        </p:nvSpPr>
        <p:spPr/>
        <p:txBody>
          <a:bodyPr anchor="ctr">
            <a:normAutofit/>
          </a:bodyPr>
          <a:lstStyle/>
          <a:p>
            <a:pPr>
              <a:buFont typeface="Arial" panose="020B0604020202020204" pitchFamily="34" charset="0"/>
              <a:buChar char="•"/>
            </a:pPr>
            <a:r>
              <a:rPr kumimoji="1" lang="ja-JP" altLang="en-US" sz="3200" b="1"/>
              <a:t>プロジェクトの調査対象を拡大</a:t>
            </a:r>
            <a:endParaRPr kumimoji="1" lang="en-US" altLang="ja-JP" sz="3200" b="1"/>
          </a:p>
          <a:p>
            <a:pPr>
              <a:buFont typeface="Arial" panose="020B0604020202020204" pitchFamily="34" charset="0"/>
              <a:buChar char="•"/>
            </a:pPr>
            <a:endParaRPr lang="en-US" altLang="ja-JP" sz="3200" b="1"/>
          </a:p>
          <a:p>
            <a:pPr>
              <a:buFont typeface="Arial" panose="020B0604020202020204" pitchFamily="34" charset="0"/>
              <a:buChar char="•"/>
            </a:pPr>
            <a:r>
              <a:rPr lang="ja-JP" altLang="en-US" sz="3200" b="1"/>
              <a:t>テストコードの特徴を定量的に分析</a:t>
            </a:r>
            <a:endParaRPr lang="en-US" altLang="ja-JP" sz="3200" b="1"/>
          </a:p>
          <a:p>
            <a:pPr marL="0" indent="0">
              <a:buNone/>
            </a:pPr>
            <a:endParaRPr lang="en-US" altLang="ja-JP" sz="3200" b="1"/>
          </a:p>
          <a:p>
            <a:pPr>
              <a:buFont typeface="Arial" panose="020B0604020202020204" pitchFamily="34" charset="0"/>
              <a:buChar char="•"/>
            </a:pPr>
            <a:r>
              <a:rPr lang="ja-JP" altLang="en-US" sz="3200" b="1"/>
              <a:t>テストコードの品質を</a:t>
            </a:r>
            <a:r>
              <a:rPr lang="en-US" altLang="ja-JP" sz="3200" b="1"/>
              <a:t>, </a:t>
            </a:r>
            <a:r>
              <a:rPr lang="ja-JP" altLang="en-US" sz="3200" b="1"/>
              <a:t>分岐構造の数以外の指標でも計測</a:t>
            </a:r>
            <a:endParaRPr kumimoji="1" lang="ja-JP" altLang="en-US" sz="3200" b="1"/>
          </a:p>
        </p:txBody>
      </p:sp>
      <p:sp>
        <p:nvSpPr>
          <p:cNvPr id="3" name="スライド番号プレースホルダー 2">
            <a:extLst>
              <a:ext uri="{FF2B5EF4-FFF2-40B4-BE49-F238E27FC236}">
                <a16:creationId xmlns:a16="http://schemas.microsoft.com/office/drawing/2014/main" id="{01F6310B-0D82-EF89-C367-C760ED57C9B7}"/>
              </a:ext>
            </a:extLst>
          </p:cNvPr>
          <p:cNvSpPr>
            <a:spLocks noGrp="1"/>
          </p:cNvSpPr>
          <p:nvPr>
            <p:ph type="sldNum" sz="quarter" idx="12"/>
          </p:nvPr>
        </p:nvSpPr>
        <p:spPr/>
        <p:txBody>
          <a:bodyPr/>
          <a:lstStyle/>
          <a:p>
            <a:fld id="{DDF0A04B-3F96-455C-AC58-511E5C06C175}" type="slidenum">
              <a:rPr lang="ja-JP" altLang="en-US" smtClean="0"/>
              <a:pPr/>
              <a:t>19</a:t>
            </a:fld>
            <a:endParaRPr lang="ja-JP" altLang="en-US"/>
          </a:p>
        </p:txBody>
      </p:sp>
      <p:sp>
        <p:nvSpPr>
          <p:cNvPr id="4" name="タイトル 3">
            <a:extLst>
              <a:ext uri="{FF2B5EF4-FFF2-40B4-BE49-F238E27FC236}">
                <a16:creationId xmlns:a16="http://schemas.microsoft.com/office/drawing/2014/main" id="{6EA5E60E-F6ED-3A6F-0DCE-BAD904EA07FC}"/>
              </a:ext>
            </a:extLst>
          </p:cNvPr>
          <p:cNvSpPr>
            <a:spLocks noGrp="1"/>
          </p:cNvSpPr>
          <p:nvPr>
            <p:ph type="title"/>
          </p:nvPr>
        </p:nvSpPr>
        <p:spPr/>
        <p:txBody>
          <a:bodyPr/>
          <a:lstStyle/>
          <a:p>
            <a:r>
              <a:rPr kumimoji="1" lang="ja-JP" altLang="en-US"/>
              <a:t>今後の課題</a:t>
            </a:r>
          </a:p>
        </p:txBody>
      </p:sp>
    </p:spTree>
    <p:extLst>
      <p:ext uri="{BB962C8B-B14F-4D97-AF65-F5344CB8AC3E}">
        <p14:creationId xmlns:p14="http://schemas.microsoft.com/office/powerpoint/2010/main" val="112361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C200226-8D8F-1C66-2959-A51C2086D66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9DA5BCA-6E93-6539-B2C1-7B46DBF55AB2}"/>
              </a:ext>
            </a:extLst>
          </p:cNvPr>
          <p:cNvSpPr>
            <a:spLocks noGrp="1"/>
          </p:cNvSpPr>
          <p:nvPr>
            <p:ph type="ctrTitle"/>
          </p:nvPr>
        </p:nvSpPr>
        <p:spPr/>
        <p:txBody>
          <a:bodyPr/>
          <a:lstStyle/>
          <a:p>
            <a:r>
              <a:rPr kumimoji="1" lang="en-US" altLang="ja-JP"/>
              <a:t>Appendix</a:t>
            </a:r>
            <a:endParaRPr kumimoji="1" lang="ja-JP" altLang="en-US"/>
          </a:p>
        </p:txBody>
      </p:sp>
      <p:sp>
        <p:nvSpPr>
          <p:cNvPr id="3" name="字幕 2">
            <a:extLst>
              <a:ext uri="{FF2B5EF4-FFF2-40B4-BE49-F238E27FC236}">
                <a16:creationId xmlns:a16="http://schemas.microsoft.com/office/drawing/2014/main" id="{832619EA-0B65-8329-2E5B-73E0CCD409B3}"/>
              </a:ext>
            </a:extLst>
          </p:cNvPr>
          <p:cNvSpPr>
            <a:spLocks noGrp="1"/>
          </p:cNvSpPr>
          <p:nvPr>
            <p:ph type="subTitle"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3F8A5C-F6E3-47EE-3EF4-B703D0EBA360}"/>
              </a:ext>
            </a:extLst>
          </p:cNvPr>
          <p:cNvSpPr>
            <a:spLocks noGrp="1"/>
          </p:cNvSpPr>
          <p:nvPr>
            <p:ph type="sldNum" sz="quarter" idx="4"/>
          </p:nvPr>
        </p:nvSpPr>
        <p:spPr/>
        <p:txBody>
          <a:bodyPr/>
          <a:lstStyle/>
          <a:p>
            <a:fld id="{DDF0A04B-3F96-455C-AC58-511E5C06C175}" type="slidenum">
              <a:rPr lang="ja-JP" altLang="en-US" smtClean="0"/>
              <a:pPr/>
              <a:t>20</a:t>
            </a:fld>
            <a:endParaRPr lang="ja-JP" altLang="en-US"/>
          </a:p>
        </p:txBody>
      </p:sp>
    </p:spTree>
    <p:extLst>
      <p:ext uri="{BB962C8B-B14F-4D97-AF65-F5344CB8AC3E}">
        <p14:creationId xmlns:p14="http://schemas.microsoft.com/office/powerpoint/2010/main" val="514232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929A188-C28F-3C43-E229-74D322754239}"/>
              </a:ext>
            </a:extLst>
          </p:cNvPr>
          <p:cNvSpPr>
            <a:spLocks noGrp="1"/>
          </p:cNvSpPr>
          <p:nvPr>
            <p:ph type="sldNum" sz="quarter" idx="12"/>
          </p:nvPr>
        </p:nvSpPr>
        <p:spPr/>
        <p:txBody>
          <a:bodyPr/>
          <a:lstStyle/>
          <a:p>
            <a:fld id="{DDF0A04B-3F96-455C-AC58-511E5C06C175}" type="slidenum">
              <a:rPr lang="ja-JP" altLang="en-US" smtClean="0"/>
              <a:pPr/>
              <a:t>21</a:t>
            </a:fld>
            <a:endParaRPr lang="ja-JP" altLang="en-US"/>
          </a:p>
        </p:txBody>
      </p:sp>
      <p:sp>
        <p:nvSpPr>
          <p:cNvPr id="4" name="タイトル 3">
            <a:extLst>
              <a:ext uri="{FF2B5EF4-FFF2-40B4-BE49-F238E27FC236}">
                <a16:creationId xmlns:a16="http://schemas.microsoft.com/office/drawing/2014/main" id="{EBBB1D5C-B390-2FCE-7234-5566B577DCFB}"/>
              </a:ext>
            </a:extLst>
          </p:cNvPr>
          <p:cNvSpPr>
            <a:spLocks noGrp="1"/>
          </p:cNvSpPr>
          <p:nvPr>
            <p:ph type="title"/>
          </p:nvPr>
        </p:nvSpPr>
        <p:spPr/>
        <p:txBody>
          <a:bodyPr/>
          <a:lstStyle/>
          <a:p>
            <a:r>
              <a:rPr lang="en-US" altLang="ja-JP" sz="4400"/>
              <a:t>TC</a:t>
            </a:r>
            <a:r>
              <a:rPr lang="ja-JP" altLang="en-US" sz="4400"/>
              <a:t>の計測方法の詳細</a:t>
            </a:r>
            <a:endParaRPr kumimoji="1" lang="ja-JP" altLang="en-US"/>
          </a:p>
        </p:txBody>
      </p:sp>
      <p:pic>
        <p:nvPicPr>
          <p:cNvPr id="52" name="コンテンツ プレースホルダー 51">
            <a:extLst>
              <a:ext uri="{FF2B5EF4-FFF2-40B4-BE49-F238E27FC236}">
                <a16:creationId xmlns:a16="http://schemas.microsoft.com/office/drawing/2014/main" id="{0BB567AA-1E87-8162-9D66-F1C34CD915F2}"/>
              </a:ext>
            </a:extLst>
          </p:cNvPr>
          <p:cNvPicPr>
            <a:picLocks noGrp="1" noChangeAspect="1"/>
          </p:cNvPicPr>
          <p:nvPr>
            <p:ph idx="1"/>
          </p:nvPr>
        </p:nvPicPr>
        <p:blipFill>
          <a:blip r:embed="rId3"/>
          <a:stretch>
            <a:fillRect/>
          </a:stretch>
        </p:blipFill>
        <p:spPr>
          <a:xfrm>
            <a:off x="4688076" y="1550897"/>
            <a:ext cx="2815848" cy="2360693"/>
          </a:xfrm>
          <a:prstGeom prst="rect">
            <a:avLst/>
          </a:prstGeom>
        </p:spPr>
      </p:pic>
      <p:pic>
        <p:nvPicPr>
          <p:cNvPr id="54" name="図 53">
            <a:extLst>
              <a:ext uri="{FF2B5EF4-FFF2-40B4-BE49-F238E27FC236}">
                <a16:creationId xmlns:a16="http://schemas.microsoft.com/office/drawing/2014/main" id="{6F93B569-DFB0-6ACC-AC72-111D00CFA6D6}"/>
              </a:ext>
            </a:extLst>
          </p:cNvPr>
          <p:cNvPicPr>
            <a:picLocks noChangeAspect="1"/>
          </p:cNvPicPr>
          <p:nvPr/>
        </p:nvPicPr>
        <p:blipFill>
          <a:blip r:embed="rId4"/>
          <a:stretch>
            <a:fillRect/>
          </a:stretch>
        </p:blipFill>
        <p:spPr>
          <a:xfrm>
            <a:off x="1514619" y="1887932"/>
            <a:ext cx="2017951" cy="1670449"/>
          </a:xfrm>
          <a:prstGeom prst="rect">
            <a:avLst/>
          </a:prstGeom>
        </p:spPr>
      </p:pic>
      <p:sp>
        <p:nvSpPr>
          <p:cNvPr id="55" name="テキスト ボックス 54">
            <a:extLst>
              <a:ext uri="{FF2B5EF4-FFF2-40B4-BE49-F238E27FC236}">
                <a16:creationId xmlns:a16="http://schemas.microsoft.com/office/drawing/2014/main" id="{A150B3B3-E185-686A-FD42-16C9943E1D38}"/>
              </a:ext>
            </a:extLst>
          </p:cNvPr>
          <p:cNvSpPr txBox="1"/>
          <p:nvPr/>
        </p:nvSpPr>
        <p:spPr>
          <a:xfrm>
            <a:off x="316034" y="1145629"/>
            <a:ext cx="677862" cy="769441"/>
          </a:xfrm>
          <a:prstGeom prst="rect">
            <a:avLst/>
          </a:prstGeom>
          <a:noFill/>
        </p:spPr>
        <p:txBody>
          <a:bodyPr wrap="square">
            <a:spAutoFit/>
          </a:bodyPr>
          <a:lstStyle/>
          <a:p>
            <a:pPr algn="ctr"/>
            <a:r>
              <a:rPr kumimoji="1" lang="ja-JP" altLang="en-US" sz="4400" b="1"/>
              <a:t>①</a:t>
            </a:r>
            <a:endParaRPr kumimoji="1" lang="en-US" altLang="ja-JP" sz="4400" b="1"/>
          </a:p>
        </p:txBody>
      </p:sp>
      <p:cxnSp>
        <p:nvCxnSpPr>
          <p:cNvPr id="57" name="直線矢印コネクタ 56">
            <a:extLst>
              <a:ext uri="{FF2B5EF4-FFF2-40B4-BE49-F238E27FC236}">
                <a16:creationId xmlns:a16="http://schemas.microsoft.com/office/drawing/2014/main" id="{F0F3B0A9-0D7E-EC6F-C653-57CAAE1A4286}"/>
              </a:ext>
            </a:extLst>
          </p:cNvPr>
          <p:cNvCxnSpPr>
            <a:cxnSpLocks/>
          </p:cNvCxnSpPr>
          <p:nvPr/>
        </p:nvCxnSpPr>
        <p:spPr>
          <a:xfrm>
            <a:off x="3657600" y="2723156"/>
            <a:ext cx="1435100" cy="8087"/>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60" name="テキスト ボックス 59">
            <a:extLst>
              <a:ext uri="{FF2B5EF4-FFF2-40B4-BE49-F238E27FC236}">
                <a16:creationId xmlns:a16="http://schemas.microsoft.com/office/drawing/2014/main" id="{70C346EE-0E91-6666-897A-851E090FC749}"/>
              </a:ext>
            </a:extLst>
          </p:cNvPr>
          <p:cNvSpPr txBox="1"/>
          <p:nvPr/>
        </p:nvSpPr>
        <p:spPr>
          <a:xfrm>
            <a:off x="5558367" y="954077"/>
            <a:ext cx="1075266" cy="584775"/>
          </a:xfrm>
          <a:prstGeom prst="rect">
            <a:avLst/>
          </a:prstGeom>
          <a:noFill/>
        </p:spPr>
        <p:txBody>
          <a:bodyPr wrap="square">
            <a:spAutoFit/>
          </a:bodyPr>
          <a:lstStyle/>
          <a:p>
            <a:pPr algn="ctr"/>
            <a:r>
              <a:rPr kumimoji="1" lang="en-US" altLang="ja-JP" sz="3200" b="1"/>
              <a:t>AST</a:t>
            </a:r>
            <a:endParaRPr kumimoji="1" lang="ja-JP" altLang="en-US" sz="3200" b="1"/>
          </a:p>
        </p:txBody>
      </p:sp>
      <p:cxnSp>
        <p:nvCxnSpPr>
          <p:cNvPr id="61" name="直線矢印コネクタ 60">
            <a:extLst>
              <a:ext uri="{FF2B5EF4-FFF2-40B4-BE49-F238E27FC236}">
                <a16:creationId xmlns:a16="http://schemas.microsoft.com/office/drawing/2014/main" id="{BDB70F44-57C3-40E4-F0AD-152A585A4DCF}"/>
              </a:ext>
            </a:extLst>
          </p:cNvPr>
          <p:cNvCxnSpPr>
            <a:cxnSpLocks/>
          </p:cNvCxnSpPr>
          <p:nvPr/>
        </p:nvCxnSpPr>
        <p:spPr>
          <a:xfrm>
            <a:off x="7094704" y="2731243"/>
            <a:ext cx="666773"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graphicFrame>
        <p:nvGraphicFramePr>
          <p:cNvPr id="62" name="表 61">
            <a:extLst>
              <a:ext uri="{FF2B5EF4-FFF2-40B4-BE49-F238E27FC236}">
                <a16:creationId xmlns:a16="http://schemas.microsoft.com/office/drawing/2014/main" id="{BDF271DC-F855-9DAA-2CA9-47D4791B584F}"/>
              </a:ext>
            </a:extLst>
          </p:cNvPr>
          <p:cNvGraphicFramePr>
            <a:graphicFrameLocks noGrp="1"/>
          </p:cNvGraphicFramePr>
          <p:nvPr>
            <p:extLst>
              <p:ext uri="{D42A27DB-BD31-4B8C-83A1-F6EECF244321}">
                <p14:modId xmlns:p14="http://schemas.microsoft.com/office/powerpoint/2010/main" val="542731220"/>
              </p:ext>
            </p:extLst>
          </p:nvPr>
        </p:nvGraphicFramePr>
        <p:xfrm>
          <a:off x="7938650" y="2335004"/>
          <a:ext cx="3956504" cy="792480"/>
        </p:xfrm>
        <a:graphic>
          <a:graphicData uri="http://schemas.openxmlformats.org/drawingml/2006/table">
            <a:tbl>
              <a:tblPr firstRow="1" bandRow="1">
                <a:tableStyleId>{5C22544A-7EE6-4342-B048-85BDC9FD1C3A}</a:tableStyleId>
              </a:tblPr>
              <a:tblGrid>
                <a:gridCol w="989126">
                  <a:extLst>
                    <a:ext uri="{9D8B030D-6E8A-4147-A177-3AD203B41FA5}">
                      <a16:colId xmlns:a16="http://schemas.microsoft.com/office/drawing/2014/main" val="3093582787"/>
                    </a:ext>
                  </a:extLst>
                </a:gridCol>
                <a:gridCol w="989126">
                  <a:extLst>
                    <a:ext uri="{9D8B030D-6E8A-4147-A177-3AD203B41FA5}">
                      <a16:colId xmlns:a16="http://schemas.microsoft.com/office/drawing/2014/main" val="3494809608"/>
                    </a:ext>
                  </a:extLst>
                </a:gridCol>
                <a:gridCol w="989126">
                  <a:extLst>
                    <a:ext uri="{9D8B030D-6E8A-4147-A177-3AD203B41FA5}">
                      <a16:colId xmlns:a16="http://schemas.microsoft.com/office/drawing/2014/main" val="730746345"/>
                    </a:ext>
                  </a:extLst>
                </a:gridCol>
                <a:gridCol w="989126">
                  <a:extLst>
                    <a:ext uri="{9D8B030D-6E8A-4147-A177-3AD203B41FA5}">
                      <a16:colId xmlns:a16="http://schemas.microsoft.com/office/drawing/2014/main" val="2665155609"/>
                    </a:ext>
                  </a:extLst>
                </a:gridCol>
              </a:tblGrid>
              <a:tr h="394740">
                <a:tc>
                  <a:txBody>
                    <a:bodyPr/>
                    <a:lstStyle/>
                    <a:p>
                      <a:pPr algn="ctr"/>
                      <a:r>
                        <a:rPr kumimoji="1" lang="en-US" altLang="ja-JP" sz="2000" b="1"/>
                        <a:t>if</a:t>
                      </a:r>
                      <a:endParaRPr kumimoji="1" lang="ja-JP" altLang="en-US" sz="2000" b="1"/>
                    </a:p>
                  </a:txBody>
                  <a:tcPr/>
                </a:tc>
                <a:tc>
                  <a:txBody>
                    <a:bodyPr/>
                    <a:lstStyle/>
                    <a:p>
                      <a:pPr algn="ctr"/>
                      <a:r>
                        <a:rPr kumimoji="1" lang="en-US" altLang="ja-JP" sz="2000" b="1"/>
                        <a:t>else-if</a:t>
                      </a:r>
                      <a:endParaRPr kumimoji="1" lang="ja-JP" altLang="en-US" sz="2000" b="1"/>
                    </a:p>
                  </a:txBody>
                  <a:tcPr/>
                </a:tc>
                <a:tc>
                  <a:txBody>
                    <a:bodyPr/>
                    <a:lstStyle/>
                    <a:p>
                      <a:pPr algn="ctr"/>
                      <a:r>
                        <a:rPr kumimoji="1" lang="en-US" altLang="ja-JP" sz="2000" b="1"/>
                        <a:t>switch</a:t>
                      </a:r>
                      <a:endParaRPr kumimoji="1" lang="ja-JP" altLang="en-US" sz="2000" b="1"/>
                    </a:p>
                  </a:txBody>
                  <a:tcPr/>
                </a:tc>
                <a:tc>
                  <a:txBody>
                    <a:bodyPr/>
                    <a:lstStyle/>
                    <a:p>
                      <a:pPr algn="ctr"/>
                      <a:r>
                        <a:rPr kumimoji="1" lang="en-US" altLang="ja-JP" sz="2000" b="1"/>
                        <a:t>case</a:t>
                      </a:r>
                      <a:endParaRPr kumimoji="1" lang="ja-JP" altLang="en-US" sz="2000" b="1"/>
                    </a:p>
                  </a:txBody>
                  <a:tcPr/>
                </a:tc>
                <a:extLst>
                  <a:ext uri="{0D108BD9-81ED-4DB2-BD59-A6C34878D82A}">
                    <a16:rowId xmlns:a16="http://schemas.microsoft.com/office/drawing/2014/main" val="2882981899"/>
                  </a:ext>
                </a:extLst>
              </a:tr>
              <a:tr h="394740">
                <a:tc>
                  <a:txBody>
                    <a:bodyPr/>
                    <a:lstStyle/>
                    <a:p>
                      <a:pPr algn="ctr"/>
                      <a:r>
                        <a:rPr kumimoji="1" lang="en-US" altLang="ja-JP" sz="2000" b="1"/>
                        <a:t>A</a:t>
                      </a:r>
                      <a:r>
                        <a:rPr kumimoji="1" lang="ja-JP" altLang="en-US" sz="2000" b="1"/>
                        <a:t>個</a:t>
                      </a:r>
                    </a:p>
                  </a:txBody>
                  <a:tcPr/>
                </a:tc>
                <a:tc>
                  <a:txBody>
                    <a:bodyPr/>
                    <a:lstStyle/>
                    <a:p>
                      <a:pPr algn="ctr"/>
                      <a:r>
                        <a:rPr kumimoji="1" lang="en-US" altLang="ja-JP" sz="2000" b="1"/>
                        <a:t>B</a:t>
                      </a:r>
                      <a:r>
                        <a:rPr kumimoji="1" lang="ja-JP" altLang="en-US" sz="2000" b="1"/>
                        <a:t>個</a:t>
                      </a:r>
                    </a:p>
                  </a:txBody>
                  <a:tcPr/>
                </a:tc>
                <a:tc>
                  <a:txBody>
                    <a:bodyPr/>
                    <a:lstStyle/>
                    <a:p>
                      <a:pPr algn="ctr"/>
                      <a:r>
                        <a:rPr kumimoji="1" lang="en-US" altLang="ja-JP" sz="2000" b="1"/>
                        <a:t>C</a:t>
                      </a:r>
                      <a:r>
                        <a:rPr kumimoji="1" lang="ja-JP" altLang="en-US" sz="2000" b="1"/>
                        <a:t>個</a:t>
                      </a:r>
                    </a:p>
                  </a:txBody>
                  <a:tcPr/>
                </a:tc>
                <a:tc>
                  <a:txBody>
                    <a:bodyPr/>
                    <a:lstStyle/>
                    <a:p>
                      <a:pPr algn="ctr"/>
                      <a:r>
                        <a:rPr kumimoji="1" lang="en-US" altLang="ja-JP" sz="2000" b="1"/>
                        <a:t>D</a:t>
                      </a:r>
                      <a:r>
                        <a:rPr kumimoji="1" lang="ja-JP" altLang="en-US" sz="2000" b="1"/>
                        <a:t>個</a:t>
                      </a:r>
                    </a:p>
                  </a:txBody>
                  <a:tcPr/>
                </a:tc>
                <a:extLst>
                  <a:ext uri="{0D108BD9-81ED-4DB2-BD59-A6C34878D82A}">
                    <a16:rowId xmlns:a16="http://schemas.microsoft.com/office/drawing/2014/main" val="3705811208"/>
                  </a:ext>
                </a:extLst>
              </a:tr>
            </a:tbl>
          </a:graphicData>
        </a:graphic>
      </p:graphicFrame>
      <p:sp>
        <p:nvSpPr>
          <p:cNvPr id="64" name="テキスト ボックス 63">
            <a:extLst>
              <a:ext uri="{FF2B5EF4-FFF2-40B4-BE49-F238E27FC236}">
                <a16:creationId xmlns:a16="http://schemas.microsoft.com/office/drawing/2014/main" id="{A4306781-59AF-9CEB-0D05-8C775F4147BD}"/>
              </a:ext>
            </a:extLst>
          </p:cNvPr>
          <p:cNvSpPr txBox="1"/>
          <p:nvPr/>
        </p:nvSpPr>
        <p:spPr>
          <a:xfrm>
            <a:off x="493889" y="3968030"/>
            <a:ext cx="11204222" cy="954107"/>
          </a:xfrm>
          <a:prstGeom prst="rect">
            <a:avLst/>
          </a:prstGeom>
          <a:noFill/>
        </p:spPr>
        <p:txBody>
          <a:bodyPr wrap="square">
            <a:spAutoFit/>
          </a:bodyPr>
          <a:lstStyle/>
          <a:p>
            <a:pPr algn="ctr"/>
            <a:r>
              <a:rPr kumimoji="1" lang="ja-JP" altLang="en-US" sz="2800" b="1"/>
              <a:t>テストコード単位で</a:t>
            </a:r>
            <a:r>
              <a:rPr kumimoji="1" lang="ja-JP" altLang="en-US" sz="2800" b="1" u="sng"/>
              <a:t>抽象構文木</a:t>
            </a:r>
            <a:r>
              <a:rPr kumimoji="1" lang="en-US" altLang="ja-JP" sz="2800" b="1" u="sng"/>
              <a:t>(AST)</a:t>
            </a:r>
            <a:r>
              <a:rPr kumimoji="1" lang="ja-JP" altLang="en-US" sz="2800" b="1" u="sng"/>
              <a:t>を作成</a:t>
            </a:r>
            <a:r>
              <a:rPr kumimoji="1" lang="ja-JP" altLang="en-US" sz="2800" b="1"/>
              <a:t>し</a:t>
            </a:r>
            <a:r>
              <a:rPr kumimoji="1" lang="en-US" altLang="ja-JP" sz="2800" b="1"/>
              <a:t>, </a:t>
            </a:r>
            <a:br>
              <a:rPr kumimoji="1" lang="en-US" altLang="ja-JP" sz="2800" b="1"/>
            </a:br>
            <a:r>
              <a:rPr kumimoji="1" lang="en-US" altLang="ja-JP" sz="2800" b="1"/>
              <a:t>AST</a:t>
            </a:r>
            <a:r>
              <a:rPr kumimoji="1" lang="ja-JP" altLang="en-US" sz="2800" b="1"/>
              <a:t>内の</a:t>
            </a:r>
            <a:r>
              <a:rPr kumimoji="1" lang="ja-JP" altLang="en-US" sz="2800" b="1" u="sng"/>
              <a:t>分岐構造</a:t>
            </a:r>
            <a:r>
              <a:rPr kumimoji="1" lang="ja-JP" altLang="en-US" sz="2800" b="1" u="none"/>
              <a:t>と</a:t>
            </a:r>
            <a:r>
              <a:rPr kumimoji="1" lang="ja-JP" altLang="en-US" sz="2800" b="1" u="sng"/>
              <a:t>メソッドの数</a:t>
            </a:r>
            <a:r>
              <a:rPr kumimoji="1" lang="ja-JP" altLang="en-US" sz="2800" b="1"/>
              <a:t>を算出</a:t>
            </a:r>
          </a:p>
        </p:txBody>
      </p:sp>
      <p:sp>
        <p:nvSpPr>
          <p:cNvPr id="68" name="テキスト ボックス 67">
            <a:extLst>
              <a:ext uri="{FF2B5EF4-FFF2-40B4-BE49-F238E27FC236}">
                <a16:creationId xmlns:a16="http://schemas.microsoft.com/office/drawing/2014/main" id="{1C5FAE59-79C9-0F87-8559-A037956EAA5E}"/>
              </a:ext>
            </a:extLst>
          </p:cNvPr>
          <p:cNvSpPr txBox="1"/>
          <p:nvPr/>
        </p:nvSpPr>
        <p:spPr>
          <a:xfrm>
            <a:off x="8720879" y="1752515"/>
            <a:ext cx="239204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a:t>分岐構造の数</a:t>
            </a:r>
          </a:p>
        </p:txBody>
      </p:sp>
      <p:sp>
        <p:nvSpPr>
          <p:cNvPr id="70" name="テキスト ボックス 69">
            <a:extLst>
              <a:ext uri="{FF2B5EF4-FFF2-40B4-BE49-F238E27FC236}">
                <a16:creationId xmlns:a16="http://schemas.microsoft.com/office/drawing/2014/main" id="{3E2DCCC3-13DB-66D1-3B0C-8C4806A8EE38}"/>
              </a:ext>
            </a:extLst>
          </p:cNvPr>
          <p:cNvSpPr txBox="1"/>
          <p:nvPr/>
        </p:nvSpPr>
        <p:spPr>
          <a:xfrm>
            <a:off x="8259018" y="3268956"/>
            <a:ext cx="33157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a:t>メソッドの数 </a:t>
            </a:r>
            <a:r>
              <a:rPr kumimoji="1" lang="en-US" altLang="ja-JP" sz="2800" b="1"/>
              <a:t>M</a:t>
            </a:r>
            <a:r>
              <a:rPr kumimoji="1" lang="ja-JP" altLang="en-US" sz="2800" b="1"/>
              <a:t>個</a:t>
            </a:r>
          </a:p>
        </p:txBody>
      </p:sp>
      <p:sp>
        <p:nvSpPr>
          <p:cNvPr id="71" name="テキスト ボックス 70">
            <a:extLst>
              <a:ext uri="{FF2B5EF4-FFF2-40B4-BE49-F238E27FC236}">
                <a16:creationId xmlns:a16="http://schemas.microsoft.com/office/drawing/2014/main" id="{8A24B211-8D9E-3C8B-7C4A-AFAE95E90953}"/>
              </a:ext>
            </a:extLst>
          </p:cNvPr>
          <p:cNvSpPr txBox="1"/>
          <p:nvPr/>
        </p:nvSpPr>
        <p:spPr>
          <a:xfrm>
            <a:off x="316034" y="5108029"/>
            <a:ext cx="677862" cy="769441"/>
          </a:xfrm>
          <a:prstGeom prst="rect">
            <a:avLst/>
          </a:prstGeom>
          <a:noFill/>
        </p:spPr>
        <p:txBody>
          <a:bodyPr wrap="square">
            <a:spAutoFit/>
          </a:bodyPr>
          <a:lstStyle/>
          <a:p>
            <a:pPr algn="ctr"/>
            <a:r>
              <a:rPr lang="ja-JP" altLang="en-US" sz="4400" b="1"/>
              <a:t>②</a:t>
            </a:r>
            <a:endParaRPr kumimoji="1" lang="en-US" altLang="ja-JP" sz="4400" b="1"/>
          </a:p>
        </p:txBody>
      </p:sp>
      <p:sp>
        <p:nvSpPr>
          <p:cNvPr id="73" name="テキスト ボックス 72">
            <a:extLst>
              <a:ext uri="{FF2B5EF4-FFF2-40B4-BE49-F238E27FC236}">
                <a16:creationId xmlns:a16="http://schemas.microsoft.com/office/drawing/2014/main" id="{56F79081-BB62-A8B7-E81A-B0FBB0649F9B}"/>
              </a:ext>
            </a:extLst>
          </p:cNvPr>
          <p:cNvSpPr txBox="1"/>
          <p:nvPr/>
        </p:nvSpPr>
        <p:spPr>
          <a:xfrm>
            <a:off x="947797" y="6152869"/>
            <a:ext cx="1029640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a:t>①で算出した</a:t>
            </a:r>
            <a:r>
              <a:rPr lang="ja-JP" altLang="en-US" sz="2800" b="1" u="sng"/>
              <a:t>分岐構造</a:t>
            </a:r>
            <a:r>
              <a:rPr lang="ja-JP" altLang="en-US" sz="2800" b="1"/>
              <a:t>と</a:t>
            </a:r>
            <a:r>
              <a:rPr lang="ja-JP" altLang="en-US" sz="2800" b="1" u="sng"/>
              <a:t>メソッドの数</a:t>
            </a:r>
            <a:r>
              <a:rPr lang="ja-JP" altLang="en-US" sz="2800" b="1"/>
              <a:t>を使用し</a:t>
            </a:r>
            <a:r>
              <a:rPr lang="en-US" altLang="ja-JP" sz="2800" b="1"/>
              <a:t>, </a:t>
            </a:r>
            <a:r>
              <a:rPr lang="en-US" altLang="ja-JP" sz="2800" b="1" u="sng"/>
              <a:t>TC</a:t>
            </a:r>
            <a:r>
              <a:rPr lang="ja-JP" altLang="en-US" sz="2800" b="1" u="sng"/>
              <a:t>の値を計算</a:t>
            </a:r>
            <a:r>
              <a:rPr lang="en-US" altLang="ja-JP" sz="2800" b="1" u="sng"/>
              <a:t> </a:t>
            </a:r>
          </a:p>
        </p:txBody>
      </p:sp>
      <p:pic>
        <p:nvPicPr>
          <p:cNvPr id="75" name="図 74">
            <a:extLst>
              <a:ext uri="{FF2B5EF4-FFF2-40B4-BE49-F238E27FC236}">
                <a16:creationId xmlns:a16="http://schemas.microsoft.com/office/drawing/2014/main" id="{C5FF4027-8691-7719-3095-FFF27F4676EE}"/>
              </a:ext>
            </a:extLst>
          </p:cNvPr>
          <p:cNvPicPr>
            <a:picLocks noChangeAspect="1"/>
          </p:cNvPicPr>
          <p:nvPr/>
        </p:nvPicPr>
        <p:blipFill>
          <a:blip r:embed="rId5"/>
          <a:stretch>
            <a:fillRect/>
          </a:stretch>
        </p:blipFill>
        <p:spPr>
          <a:xfrm>
            <a:off x="2197801" y="5141096"/>
            <a:ext cx="7796396" cy="1080000"/>
          </a:xfrm>
          <a:prstGeom prst="rect">
            <a:avLst/>
          </a:prstGeom>
        </p:spPr>
      </p:pic>
      <p:cxnSp>
        <p:nvCxnSpPr>
          <p:cNvPr id="77" name="直線コネクタ 76">
            <a:extLst>
              <a:ext uri="{FF2B5EF4-FFF2-40B4-BE49-F238E27FC236}">
                <a16:creationId xmlns:a16="http://schemas.microsoft.com/office/drawing/2014/main" id="{55081865-3224-8E9A-CD21-23ADF8A9285D}"/>
              </a:ext>
            </a:extLst>
          </p:cNvPr>
          <p:cNvCxnSpPr/>
          <p:nvPr/>
        </p:nvCxnSpPr>
        <p:spPr>
          <a:xfrm>
            <a:off x="316034" y="5022850"/>
            <a:ext cx="115443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242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C2C72E2-BD26-757E-1CF0-595BE7248E9F}"/>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8CDDB45-61E5-36B2-C5DB-062C5B027A19}"/>
              </a:ext>
            </a:extLst>
          </p:cNvPr>
          <p:cNvSpPr>
            <a:spLocks noGrp="1"/>
          </p:cNvSpPr>
          <p:nvPr>
            <p:ph type="sldNum" sz="quarter" idx="12"/>
          </p:nvPr>
        </p:nvSpPr>
        <p:spPr/>
        <p:txBody>
          <a:bodyPr/>
          <a:lstStyle/>
          <a:p>
            <a:fld id="{DDF0A04B-3F96-455C-AC58-511E5C06C175}" type="slidenum">
              <a:rPr lang="ja-JP" altLang="en-US" smtClean="0"/>
              <a:pPr/>
              <a:t>22</a:t>
            </a:fld>
            <a:endParaRPr lang="ja-JP" altLang="en-US"/>
          </a:p>
        </p:txBody>
      </p:sp>
      <p:sp>
        <p:nvSpPr>
          <p:cNvPr id="4" name="タイトル 3">
            <a:extLst>
              <a:ext uri="{FF2B5EF4-FFF2-40B4-BE49-F238E27FC236}">
                <a16:creationId xmlns:a16="http://schemas.microsoft.com/office/drawing/2014/main" id="{D34054C4-A570-AADB-18DA-4BA9825CCC7F}"/>
              </a:ext>
            </a:extLst>
          </p:cNvPr>
          <p:cNvSpPr>
            <a:spLocks noGrp="1"/>
          </p:cNvSpPr>
          <p:nvPr>
            <p:ph type="title"/>
          </p:nvPr>
        </p:nvSpPr>
        <p:spPr/>
        <p:txBody>
          <a:bodyPr/>
          <a:lstStyle/>
          <a:p>
            <a:r>
              <a:rPr kumimoji="1" lang="en-US" altLang="ja-JP"/>
              <a:t>TC</a:t>
            </a:r>
            <a:r>
              <a:rPr kumimoji="1" lang="ja-JP" altLang="en-US"/>
              <a:t>とサイクロマティック複雑度の違い</a:t>
            </a:r>
          </a:p>
        </p:txBody>
      </p:sp>
      <p:graphicFrame>
        <p:nvGraphicFramePr>
          <p:cNvPr id="8" name="表 7">
            <a:extLst>
              <a:ext uri="{FF2B5EF4-FFF2-40B4-BE49-F238E27FC236}">
                <a16:creationId xmlns:a16="http://schemas.microsoft.com/office/drawing/2014/main" id="{A38535B9-5070-15B8-9E4D-16524B03B7A9}"/>
              </a:ext>
            </a:extLst>
          </p:cNvPr>
          <p:cNvGraphicFramePr>
            <a:graphicFrameLocks noGrp="1"/>
          </p:cNvGraphicFramePr>
          <p:nvPr>
            <p:extLst>
              <p:ext uri="{D42A27DB-BD31-4B8C-83A1-F6EECF244321}">
                <p14:modId xmlns:p14="http://schemas.microsoft.com/office/powerpoint/2010/main" val="1290165802"/>
              </p:ext>
            </p:extLst>
          </p:nvPr>
        </p:nvGraphicFramePr>
        <p:xfrm>
          <a:off x="165696" y="2735580"/>
          <a:ext cx="11882436" cy="944880"/>
        </p:xfrm>
        <a:graphic>
          <a:graphicData uri="http://schemas.openxmlformats.org/drawingml/2006/table">
            <a:tbl>
              <a:tblPr firstCol="1">
                <a:tableStyleId>{5C22544A-7EE6-4342-B048-85BDC9FD1C3A}</a:tableStyleId>
              </a:tblPr>
              <a:tblGrid>
                <a:gridCol w="3960812">
                  <a:extLst>
                    <a:ext uri="{9D8B030D-6E8A-4147-A177-3AD203B41FA5}">
                      <a16:colId xmlns:a16="http://schemas.microsoft.com/office/drawing/2014/main" val="1937503051"/>
                    </a:ext>
                  </a:extLst>
                </a:gridCol>
                <a:gridCol w="3960812">
                  <a:extLst>
                    <a:ext uri="{9D8B030D-6E8A-4147-A177-3AD203B41FA5}">
                      <a16:colId xmlns:a16="http://schemas.microsoft.com/office/drawing/2014/main" val="367068923"/>
                    </a:ext>
                  </a:extLst>
                </a:gridCol>
                <a:gridCol w="3960812">
                  <a:extLst>
                    <a:ext uri="{9D8B030D-6E8A-4147-A177-3AD203B41FA5}">
                      <a16:colId xmlns:a16="http://schemas.microsoft.com/office/drawing/2014/main" val="3188721579"/>
                    </a:ext>
                  </a:extLst>
                </a:gridCol>
              </a:tblGrid>
              <a:tr h="734483">
                <a:tc>
                  <a:txBody>
                    <a:bodyPr/>
                    <a:lstStyle/>
                    <a:p>
                      <a:pPr algn="ctr"/>
                      <a:r>
                        <a:rPr kumimoji="1" lang="ja-JP" altLang="en-US" sz="2800" b="1"/>
                        <a:t>テストコードの複雑度</a:t>
                      </a:r>
                      <a:r>
                        <a:rPr kumimoji="1" lang="en-US" altLang="ja-JP" sz="2800" b="1"/>
                        <a:t>(TC)</a:t>
                      </a:r>
                    </a:p>
                  </a:txBody>
                  <a:tcPr/>
                </a:tc>
                <a:tc>
                  <a:txBody>
                    <a:bodyPr/>
                    <a:lstStyle/>
                    <a:p>
                      <a:pPr algn="l"/>
                      <a:r>
                        <a:rPr kumimoji="1" lang="ja-JP" altLang="en-US" sz="2800" b="1" u="none"/>
                        <a:t>・</a:t>
                      </a:r>
                      <a:r>
                        <a:rPr kumimoji="1" lang="ja-JP" altLang="en-US" sz="2800" b="1" u="none">
                          <a:solidFill>
                            <a:schemeClr val="accent1"/>
                          </a:solidFill>
                        </a:rPr>
                        <a:t>分岐構造</a:t>
                      </a:r>
                    </a:p>
                  </a:txBody>
                  <a:tcPr anchor="ctr"/>
                </a:tc>
                <a:tc>
                  <a:txBody>
                    <a:bodyPr/>
                    <a:lstStyle/>
                    <a:p>
                      <a:pPr algn="l"/>
                      <a:r>
                        <a:rPr kumimoji="1" lang="ja-JP" altLang="en-US" sz="2800" b="1" u="sng"/>
                        <a:t>テストコード</a:t>
                      </a:r>
                      <a:r>
                        <a:rPr kumimoji="1" lang="ja-JP" altLang="en-US" sz="2800" b="1"/>
                        <a:t>単位</a:t>
                      </a:r>
                      <a:r>
                        <a:rPr kumimoji="1" lang="en-US" altLang="ja-JP" sz="2800" b="1"/>
                        <a:t>(*Test. java)</a:t>
                      </a:r>
                      <a:endParaRPr kumimoji="1" lang="ja-JP" altLang="en-US" sz="2800" b="1"/>
                    </a:p>
                  </a:txBody>
                  <a:tcPr/>
                </a:tc>
                <a:extLst>
                  <a:ext uri="{0D108BD9-81ED-4DB2-BD59-A6C34878D82A}">
                    <a16:rowId xmlns:a16="http://schemas.microsoft.com/office/drawing/2014/main" val="1696351486"/>
                  </a:ext>
                </a:extLst>
              </a:tr>
            </a:tbl>
          </a:graphicData>
        </a:graphic>
      </p:graphicFrame>
      <p:graphicFrame>
        <p:nvGraphicFramePr>
          <p:cNvPr id="9" name="表 8">
            <a:extLst>
              <a:ext uri="{FF2B5EF4-FFF2-40B4-BE49-F238E27FC236}">
                <a16:creationId xmlns:a16="http://schemas.microsoft.com/office/drawing/2014/main" id="{16207502-E762-3B82-98D0-A2A6890F9479}"/>
              </a:ext>
            </a:extLst>
          </p:cNvPr>
          <p:cNvGraphicFramePr>
            <a:graphicFrameLocks noGrp="1"/>
          </p:cNvGraphicFramePr>
          <p:nvPr>
            <p:extLst>
              <p:ext uri="{D42A27DB-BD31-4B8C-83A1-F6EECF244321}">
                <p14:modId xmlns:p14="http://schemas.microsoft.com/office/powerpoint/2010/main" val="2825017251"/>
              </p:ext>
            </p:extLst>
          </p:nvPr>
        </p:nvGraphicFramePr>
        <p:xfrm>
          <a:off x="165696" y="3680460"/>
          <a:ext cx="11882436" cy="999067"/>
        </p:xfrm>
        <a:graphic>
          <a:graphicData uri="http://schemas.openxmlformats.org/drawingml/2006/table">
            <a:tbl>
              <a:tblPr firstCol="1">
                <a:tableStyleId>{5C22544A-7EE6-4342-B048-85BDC9FD1C3A}</a:tableStyleId>
              </a:tblPr>
              <a:tblGrid>
                <a:gridCol w="3960812">
                  <a:extLst>
                    <a:ext uri="{9D8B030D-6E8A-4147-A177-3AD203B41FA5}">
                      <a16:colId xmlns:a16="http://schemas.microsoft.com/office/drawing/2014/main" val="1988488975"/>
                    </a:ext>
                  </a:extLst>
                </a:gridCol>
                <a:gridCol w="3960812">
                  <a:extLst>
                    <a:ext uri="{9D8B030D-6E8A-4147-A177-3AD203B41FA5}">
                      <a16:colId xmlns:a16="http://schemas.microsoft.com/office/drawing/2014/main" val="410402048"/>
                    </a:ext>
                  </a:extLst>
                </a:gridCol>
                <a:gridCol w="3960812">
                  <a:extLst>
                    <a:ext uri="{9D8B030D-6E8A-4147-A177-3AD203B41FA5}">
                      <a16:colId xmlns:a16="http://schemas.microsoft.com/office/drawing/2014/main" val="173242385"/>
                    </a:ext>
                  </a:extLst>
                </a:gridCol>
              </a:tblGrid>
              <a:tr h="999067">
                <a:tc>
                  <a:txBody>
                    <a:bodyPr/>
                    <a:lstStyle/>
                    <a:p>
                      <a:pPr algn="ctr"/>
                      <a:r>
                        <a:rPr kumimoji="1" lang="ja-JP" altLang="en-US" sz="2800" b="1"/>
                        <a:t>サイクロマティック</a:t>
                      </a:r>
                      <a:br>
                        <a:rPr kumimoji="1" lang="en-US" altLang="ja-JP" sz="2800" b="1"/>
                      </a:br>
                      <a:r>
                        <a:rPr kumimoji="1" lang="ja-JP" altLang="en-US" sz="2800" b="1"/>
                        <a:t>複雑度</a:t>
                      </a:r>
                    </a:p>
                  </a:txBody>
                  <a:tcPr/>
                </a:tc>
                <a:tc>
                  <a:txBody>
                    <a:bodyPr/>
                    <a:lstStyle/>
                    <a:p>
                      <a:pPr algn="l"/>
                      <a:r>
                        <a:rPr kumimoji="1" lang="ja-JP" altLang="en-US" sz="2800" b="1"/>
                        <a:t>・</a:t>
                      </a:r>
                      <a:r>
                        <a:rPr kumimoji="1" lang="ja-JP" altLang="en-US" sz="2800" b="1" u="none">
                          <a:solidFill>
                            <a:schemeClr val="accent1"/>
                          </a:solidFill>
                        </a:rPr>
                        <a:t>分岐構造</a:t>
                      </a:r>
                      <a:endParaRPr kumimoji="1" lang="en-US" altLang="ja-JP" sz="2800" b="1" u="none">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a:t>・</a:t>
                      </a:r>
                      <a:r>
                        <a:rPr kumimoji="1" lang="ja-JP" altLang="en-US" sz="2800" b="1" u="none">
                          <a:solidFill>
                            <a:srgbClr val="913F49"/>
                          </a:solidFill>
                        </a:rPr>
                        <a:t>繰り返し構造</a:t>
                      </a:r>
                      <a:endParaRPr kumimoji="1" lang="en-US" altLang="ja-JP" sz="2800" b="1" u="none">
                        <a:solidFill>
                          <a:srgbClr val="913F49"/>
                        </a:solidFill>
                      </a:endParaRPr>
                    </a:p>
                  </a:txBody>
                  <a:tcPr/>
                </a:tc>
                <a:tc>
                  <a:txBody>
                    <a:bodyPr/>
                    <a:lstStyle/>
                    <a:p>
                      <a:pPr algn="l"/>
                      <a:r>
                        <a:rPr kumimoji="1" lang="ja-JP" altLang="en-US" sz="2800" b="1"/>
                        <a:t>テストコード内の</a:t>
                      </a:r>
                      <a:br>
                        <a:rPr kumimoji="1" lang="en-US" altLang="ja-JP" sz="2800" b="1"/>
                      </a:br>
                      <a:r>
                        <a:rPr kumimoji="1" lang="ja-JP" altLang="en-US" sz="2800" b="1" u="sng"/>
                        <a:t>関数・メソッド</a:t>
                      </a:r>
                      <a:r>
                        <a:rPr kumimoji="1" lang="ja-JP" altLang="en-US" sz="2800" b="1"/>
                        <a:t>単位</a:t>
                      </a:r>
                    </a:p>
                  </a:txBody>
                  <a:tcPr/>
                </a:tc>
                <a:extLst>
                  <a:ext uri="{0D108BD9-81ED-4DB2-BD59-A6C34878D82A}">
                    <a16:rowId xmlns:a16="http://schemas.microsoft.com/office/drawing/2014/main" val="3134302731"/>
                  </a:ext>
                </a:extLst>
              </a:tr>
            </a:tbl>
          </a:graphicData>
        </a:graphic>
      </p:graphicFrame>
      <p:sp>
        <p:nvSpPr>
          <p:cNvPr id="11" name="テキスト ボックス 10">
            <a:extLst>
              <a:ext uri="{FF2B5EF4-FFF2-40B4-BE49-F238E27FC236}">
                <a16:creationId xmlns:a16="http://schemas.microsoft.com/office/drawing/2014/main" id="{AAFE77DA-28FD-C4F0-82A4-577D42F30D48}"/>
              </a:ext>
            </a:extLst>
          </p:cNvPr>
          <p:cNvSpPr txBox="1"/>
          <p:nvPr/>
        </p:nvSpPr>
        <p:spPr>
          <a:xfrm>
            <a:off x="207632" y="1606921"/>
            <a:ext cx="11776735" cy="492443"/>
          </a:xfrm>
          <a:prstGeom prst="rect">
            <a:avLst/>
          </a:prstGeom>
          <a:noFill/>
        </p:spPr>
        <p:txBody>
          <a:bodyPr wrap="square">
            <a:spAutoFit/>
          </a:bodyPr>
          <a:lstStyle/>
          <a:p>
            <a:pPr marL="0" indent="0" algn="ctr">
              <a:buNone/>
            </a:pPr>
            <a:r>
              <a:rPr lang="en-US" altLang="ja-JP" sz="2600" b="1"/>
              <a:t>TC</a:t>
            </a:r>
            <a:r>
              <a:rPr lang="en-US" altLang="ja-JP" sz="2600"/>
              <a:t>: </a:t>
            </a:r>
            <a:r>
              <a:rPr kumimoji="1" lang="en-US" altLang="ja-JP" sz="2600"/>
              <a:t>M</a:t>
            </a:r>
            <a:r>
              <a:rPr lang="en-US" altLang="ja-JP" sz="2600"/>
              <a:t>c</a:t>
            </a:r>
            <a:r>
              <a:rPr kumimoji="1" lang="en-US" altLang="ja-JP" sz="2600"/>
              <a:t>Cabe</a:t>
            </a:r>
            <a:r>
              <a:rPr lang="ja-JP" altLang="en-US" sz="2600"/>
              <a:t>のサイクロマティック複雑度</a:t>
            </a:r>
            <a:r>
              <a:rPr lang="en-US" altLang="ja-JP" sz="2600" baseline="30000"/>
              <a:t>[3]</a:t>
            </a:r>
            <a:r>
              <a:rPr lang="ja-JP" altLang="en-US" sz="2600"/>
              <a:t>の</a:t>
            </a:r>
            <a:r>
              <a:rPr lang="ja-JP" altLang="en-US" sz="2600" u="sng"/>
              <a:t>計測対象・単位を変更</a:t>
            </a:r>
            <a:r>
              <a:rPr lang="ja-JP" altLang="en-US" sz="2600"/>
              <a:t>したもの</a:t>
            </a:r>
            <a:endParaRPr lang="en-US" altLang="ja-JP" sz="2600"/>
          </a:p>
        </p:txBody>
      </p:sp>
      <p:sp>
        <p:nvSpPr>
          <p:cNvPr id="16" name="テキスト ボックス 15">
            <a:extLst>
              <a:ext uri="{FF2B5EF4-FFF2-40B4-BE49-F238E27FC236}">
                <a16:creationId xmlns:a16="http://schemas.microsoft.com/office/drawing/2014/main" id="{61EF378F-FDCC-938D-9191-ED3C35ADA7BA}"/>
              </a:ext>
            </a:extLst>
          </p:cNvPr>
          <p:cNvSpPr txBox="1"/>
          <p:nvPr/>
        </p:nvSpPr>
        <p:spPr>
          <a:xfrm>
            <a:off x="89227" y="6439776"/>
            <a:ext cx="11758540" cy="323165"/>
          </a:xfrm>
          <a:prstGeom prst="rect">
            <a:avLst/>
          </a:prstGeom>
          <a:noFill/>
        </p:spPr>
        <p:txBody>
          <a:bodyPr wrap="none" lIns="91440" tIns="45720" rIns="91440" bIns="45720" rtlCol="0" anchor="t">
            <a:spAutoFit/>
          </a:bodyPr>
          <a:lstStyle/>
          <a:p>
            <a:r>
              <a:rPr lang="en-US" altLang="ja-JP" sz="1500" b="0" i="0">
                <a:solidFill>
                  <a:srgbClr val="333333"/>
                </a:solidFill>
                <a:effectLst/>
              </a:rPr>
              <a:t>[</a:t>
            </a:r>
            <a:r>
              <a:rPr lang="en-US" altLang="ja-JP" sz="1500">
                <a:solidFill>
                  <a:srgbClr val="333333"/>
                </a:solidFill>
              </a:rPr>
              <a:t>3</a:t>
            </a:r>
            <a:r>
              <a:rPr lang="en-US" altLang="ja-JP" sz="1500" b="0" i="0">
                <a:solidFill>
                  <a:srgbClr val="333333"/>
                </a:solidFill>
                <a:effectLst/>
              </a:rPr>
              <a:t>]T. J. M</a:t>
            </a:r>
            <a:r>
              <a:rPr lang="en-US" altLang="ja-JP" sz="1500">
                <a:solidFill>
                  <a:srgbClr val="333333"/>
                </a:solidFill>
              </a:rPr>
              <a:t>c</a:t>
            </a:r>
            <a:r>
              <a:rPr lang="en-US" altLang="ja-JP" sz="1500" b="0" i="0">
                <a:solidFill>
                  <a:srgbClr val="333333"/>
                </a:solidFill>
                <a:effectLst/>
              </a:rPr>
              <a:t>Cabe, “A Complexity Measure, ” in </a:t>
            </a:r>
            <a:r>
              <a:rPr lang="en-US" altLang="ja-JP" sz="1500" b="0" i="1">
                <a:solidFill>
                  <a:srgbClr val="333333"/>
                </a:solidFill>
                <a:effectLst/>
              </a:rPr>
              <a:t>IEEE Transactions on Software Engineering</a:t>
            </a:r>
            <a:r>
              <a:rPr lang="en-US" altLang="ja-JP" sz="1500" b="0" i="0">
                <a:solidFill>
                  <a:srgbClr val="333333"/>
                </a:solidFill>
                <a:effectLst/>
              </a:rPr>
              <a:t>, vol. SE-2, no. 4, pp. 308-320, Dec. 1976</a:t>
            </a:r>
            <a:endParaRPr kumimoji="1" lang="en-US" altLang="ja-JP" sz="1500"/>
          </a:p>
        </p:txBody>
      </p:sp>
      <p:sp>
        <p:nvSpPr>
          <p:cNvPr id="7" name="テキスト ボックス 6">
            <a:extLst>
              <a:ext uri="{FF2B5EF4-FFF2-40B4-BE49-F238E27FC236}">
                <a16:creationId xmlns:a16="http://schemas.microsoft.com/office/drawing/2014/main" id="{A2CCFDF2-E8A5-7325-CAE8-D5141AD91198}"/>
              </a:ext>
            </a:extLst>
          </p:cNvPr>
          <p:cNvSpPr txBox="1"/>
          <p:nvPr/>
        </p:nvSpPr>
        <p:spPr>
          <a:xfrm>
            <a:off x="3027362" y="4911008"/>
            <a:ext cx="6137274" cy="892552"/>
          </a:xfrm>
          <a:prstGeom prst="rect">
            <a:avLst/>
          </a:prstGeom>
          <a:noFill/>
        </p:spPr>
        <p:txBody>
          <a:bodyPr wrap="square">
            <a:spAutoFit/>
          </a:bodyPr>
          <a:lstStyle/>
          <a:p>
            <a:pPr algn="ctr"/>
            <a:r>
              <a:rPr kumimoji="1" lang="ja-JP" altLang="en-US" sz="2600" b="1">
                <a:solidFill>
                  <a:schemeClr val="accent1"/>
                </a:solidFill>
              </a:rPr>
              <a:t>分岐構造</a:t>
            </a:r>
            <a:r>
              <a:rPr lang="en-US" altLang="ja-JP" sz="2600" b="1"/>
              <a:t>: </a:t>
            </a:r>
            <a:r>
              <a:rPr kumimoji="1" lang="en-US" altLang="ja-JP" sz="2600"/>
              <a:t>if, else-if, switch</a:t>
            </a:r>
            <a:r>
              <a:rPr lang="en-US" altLang="ja-JP" sz="2600"/>
              <a:t>, case</a:t>
            </a:r>
          </a:p>
          <a:p>
            <a:pPr algn="ctr"/>
            <a:r>
              <a:rPr kumimoji="1" lang="ja-JP" altLang="en-US" sz="2600" b="1">
                <a:solidFill>
                  <a:srgbClr val="913F49"/>
                </a:solidFill>
              </a:rPr>
              <a:t>繰り返し構造</a:t>
            </a:r>
            <a:r>
              <a:rPr kumimoji="1" lang="en-US" altLang="ja-JP" sz="2600" b="1"/>
              <a:t>: </a:t>
            </a:r>
            <a:r>
              <a:rPr kumimoji="1" lang="en-US" altLang="ja-JP" sz="2600"/>
              <a:t>for, while, do-while</a:t>
            </a:r>
            <a:endParaRPr kumimoji="1" lang="ja-JP" altLang="en-US" sz="2600"/>
          </a:p>
        </p:txBody>
      </p:sp>
      <p:graphicFrame>
        <p:nvGraphicFramePr>
          <p:cNvPr id="13" name="表 12">
            <a:extLst>
              <a:ext uri="{FF2B5EF4-FFF2-40B4-BE49-F238E27FC236}">
                <a16:creationId xmlns:a16="http://schemas.microsoft.com/office/drawing/2014/main" id="{A361C674-33C4-D45F-9FAB-194608083F8C}"/>
              </a:ext>
            </a:extLst>
          </p:cNvPr>
          <p:cNvGraphicFramePr>
            <a:graphicFrameLocks noGrp="1"/>
          </p:cNvGraphicFramePr>
          <p:nvPr>
            <p:extLst>
              <p:ext uri="{D42A27DB-BD31-4B8C-83A1-F6EECF244321}">
                <p14:modId xmlns:p14="http://schemas.microsoft.com/office/powerpoint/2010/main" val="237083895"/>
              </p:ext>
            </p:extLst>
          </p:nvPr>
        </p:nvGraphicFramePr>
        <p:xfrm>
          <a:off x="165696" y="2217420"/>
          <a:ext cx="11882436" cy="518160"/>
        </p:xfrm>
        <a:graphic>
          <a:graphicData uri="http://schemas.openxmlformats.org/drawingml/2006/table">
            <a:tbl>
              <a:tblPr firstCol="1" bandRow="1">
                <a:tableStyleId>{5C22544A-7EE6-4342-B048-85BDC9FD1C3A}</a:tableStyleId>
              </a:tblPr>
              <a:tblGrid>
                <a:gridCol w="3960812">
                  <a:extLst>
                    <a:ext uri="{9D8B030D-6E8A-4147-A177-3AD203B41FA5}">
                      <a16:colId xmlns:a16="http://schemas.microsoft.com/office/drawing/2014/main" val="2670592423"/>
                    </a:ext>
                  </a:extLst>
                </a:gridCol>
                <a:gridCol w="3960812">
                  <a:extLst>
                    <a:ext uri="{9D8B030D-6E8A-4147-A177-3AD203B41FA5}">
                      <a16:colId xmlns:a16="http://schemas.microsoft.com/office/drawing/2014/main" val="2928764848"/>
                    </a:ext>
                  </a:extLst>
                </a:gridCol>
                <a:gridCol w="3960812">
                  <a:extLst>
                    <a:ext uri="{9D8B030D-6E8A-4147-A177-3AD203B41FA5}">
                      <a16:colId xmlns:a16="http://schemas.microsoft.com/office/drawing/2014/main" val="3882365077"/>
                    </a:ext>
                  </a:extLst>
                </a:gridCol>
              </a:tblGrid>
              <a:tr h="0">
                <a:tc>
                  <a:txBody>
                    <a:bodyPr/>
                    <a:lstStyle/>
                    <a:p>
                      <a:endParaRPr kumimoji="1" lang="ja-JP" altLang="en-US" sz="2800" b="1"/>
                    </a:p>
                  </a:txBody>
                  <a:tcPr/>
                </a:tc>
                <a:tc>
                  <a:txBody>
                    <a:bodyPr/>
                    <a:lstStyle/>
                    <a:p>
                      <a:pPr algn="ctr"/>
                      <a:r>
                        <a:rPr kumimoji="1" lang="ja-JP" altLang="en-US" sz="2800" b="1"/>
                        <a:t>計測対象</a:t>
                      </a:r>
                    </a:p>
                  </a:txBody>
                  <a:tcPr anchor="ctr"/>
                </a:tc>
                <a:tc>
                  <a:txBody>
                    <a:bodyPr/>
                    <a:lstStyle/>
                    <a:p>
                      <a:pPr algn="ctr"/>
                      <a:r>
                        <a:rPr kumimoji="1" lang="ja-JP" altLang="en-US" sz="2800" b="1"/>
                        <a:t>計測単位</a:t>
                      </a:r>
                    </a:p>
                  </a:txBody>
                  <a:tcPr anchor="ctr"/>
                </a:tc>
                <a:extLst>
                  <a:ext uri="{0D108BD9-81ED-4DB2-BD59-A6C34878D82A}">
                    <a16:rowId xmlns:a16="http://schemas.microsoft.com/office/drawing/2014/main" val="1715488922"/>
                  </a:ext>
                </a:extLst>
              </a:tr>
            </a:tbl>
          </a:graphicData>
        </a:graphic>
      </p:graphicFrame>
    </p:spTree>
    <p:extLst>
      <p:ext uri="{BB962C8B-B14F-4D97-AF65-F5344CB8AC3E}">
        <p14:creationId xmlns:p14="http://schemas.microsoft.com/office/powerpoint/2010/main" val="2977403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497A5C98-AF31-4CAD-02B0-9C741E3E32EE}"/>
              </a:ext>
            </a:extLst>
          </p:cNvPr>
          <p:cNvSpPr>
            <a:spLocks noGrp="1"/>
          </p:cNvSpPr>
          <p:nvPr>
            <p:ph idx="1"/>
          </p:nvPr>
        </p:nvSpPr>
        <p:spPr>
          <a:xfrm>
            <a:off x="165697" y="1092370"/>
            <a:ext cx="11882216" cy="695919"/>
          </a:xfrm>
        </p:spPr>
        <p:txBody>
          <a:bodyPr>
            <a:normAutofit/>
          </a:bodyPr>
          <a:lstStyle/>
          <a:p>
            <a:pPr marL="0" indent="0" algn="ctr">
              <a:buNone/>
            </a:pPr>
            <a:r>
              <a:rPr kumimoji="1" lang="en-US" altLang="ja-JP" sz="3500" b="1">
                <a:solidFill>
                  <a:srgbClr val="913F49"/>
                </a:solidFill>
              </a:rPr>
              <a:t>TC=1</a:t>
            </a:r>
            <a:r>
              <a:rPr kumimoji="1" lang="ja-JP" altLang="en-US" sz="3500" b="1"/>
              <a:t>と</a:t>
            </a:r>
            <a:r>
              <a:rPr kumimoji="1" lang="en-US" altLang="ja-JP" sz="3500" b="1">
                <a:solidFill>
                  <a:schemeClr val="accent1"/>
                </a:solidFill>
              </a:rPr>
              <a:t>TC&gt;1</a:t>
            </a:r>
            <a:r>
              <a:rPr kumimoji="1" lang="ja-JP" altLang="en-US" sz="3500" b="1"/>
              <a:t>では</a:t>
            </a:r>
            <a:r>
              <a:rPr kumimoji="1" lang="en-US" altLang="ja-JP" sz="3500" b="1"/>
              <a:t>, </a:t>
            </a:r>
            <a:r>
              <a:rPr kumimoji="1" lang="ja-JP" altLang="en-US" sz="3500" b="1" u="sng"/>
              <a:t>テストコードの構造が異なる</a:t>
            </a:r>
            <a:r>
              <a:rPr kumimoji="1" lang="ja-JP" altLang="en-US" sz="3500" b="1"/>
              <a:t>ため</a:t>
            </a:r>
          </a:p>
        </p:txBody>
      </p:sp>
      <p:sp>
        <p:nvSpPr>
          <p:cNvPr id="3" name="スライド番号プレースホルダー 2">
            <a:extLst>
              <a:ext uri="{FF2B5EF4-FFF2-40B4-BE49-F238E27FC236}">
                <a16:creationId xmlns:a16="http://schemas.microsoft.com/office/drawing/2014/main" id="{00C1B218-CC1C-F350-DD22-67E5FC928B02}"/>
              </a:ext>
            </a:extLst>
          </p:cNvPr>
          <p:cNvSpPr>
            <a:spLocks noGrp="1"/>
          </p:cNvSpPr>
          <p:nvPr>
            <p:ph type="sldNum" sz="quarter" idx="12"/>
          </p:nvPr>
        </p:nvSpPr>
        <p:spPr/>
        <p:txBody>
          <a:bodyPr/>
          <a:lstStyle/>
          <a:p>
            <a:fld id="{DDF0A04B-3F96-455C-AC58-511E5C06C175}" type="slidenum">
              <a:rPr lang="ja-JP" altLang="en-US" smtClean="0"/>
              <a:pPr/>
              <a:t>23</a:t>
            </a:fld>
            <a:endParaRPr lang="ja-JP" altLang="en-US"/>
          </a:p>
        </p:txBody>
      </p:sp>
      <p:sp>
        <p:nvSpPr>
          <p:cNvPr id="4" name="タイトル 3">
            <a:extLst>
              <a:ext uri="{FF2B5EF4-FFF2-40B4-BE49-F238E27FC236}">
                <a16:creationId xmlns:a16="http://schemas.microsoft.com/office/drawing/2014/main" id="{66BEE4D8-9528-4F05-9369-9FB43EF1B654}"/>
              </a:ext>
            </a:extLst>
          </p:cNvPr>
          <p:cNvSpPr>
            <a:spLocks noGrp="1"/>
          </p:cNvSpPr>
          <p:nvPr>
            <p:ph type="title"/>
          </p:nvPr>
        </p:nvSpPr>
        <p:spPr/>
        <p:txBody>
          <a:bodyPr>
            <a:normAutofit/>
          </a:bodyPr>
          <a:lstStyle/>
          <a:p>
            <a:r>
              <a:rPr lang="en-US" altLang="ja-JP" sz="4400"/>
              <a:t>TC</a:t>
            </a:r>
            <a:r>
              <a:rPr lang="ja-JP" altLang="en-US" sz="4400"/>
              <a:t>の区分を</a:t>
            </a:r>
            <a:r>
              <a:rPr lang="en-US" altLang="ja-JP" sz="4400"/>
              <a:t>TC=1</a:t>
            </a:r>
            <a:r>
              <a:rPr lang="ja-JP" altLang="en-US" sz="4400"/>
              <a:t>と</a:t>
            </a:r>
            <a:r>
              <a:rPr lang="en-US" altLang="ja-JP" sz="4400"/>
              <a:t>TC&gt;1</a:t>
            </a:r>
            <a:r>
              <a:rPr lang="ja-JP" altLang="en-US" sz="4400"/>
              <a:t>で分けた理由</a:t>
            </a:r>
            <a:endParaRPr kumimoji="1" lang="ja-JP" altLang="en-US"/>
          </a:p>
        </p:txBody>
      </p:sp>
      <p:sp>
        <p:nvSpPr>
          <p:cNvPr id="6" name="テキスト ボックス 5">
            <a:extLst>
              <a:ext uri="{FF2B5EF4-FFF2-40B4-BE49-F238E27FC236}">
                <a16:creationId xmlns:a16="http://schemas.microsoft.com/office/drawing/2014/main" id="{380379D7-35AE-EE8C-1F35-80EE2949212F}"/>
              </a:ext>
            </a:extLst>
          </p:cNvPr>
          <p:cNvSpPr txBox="1"/>
          <p:nvPr/>
        </p:nvSpPr>
        <p:spPr>
          <a:xfrm>
            <a:off x="144087" y="1906274"/>
            <a:ext cx="1231257" cy="584775"/>
          </a:xfrm>
          <a:prstGeom prst="rect">
            <a:avLst/>
          </a:prstGeom>
          <a:noFill/>
          <a:ln w="38100">
            <a:solidFill>
              <a:srgbClr val="913F49"/>
            </a:solidFill>
          </a:ln>
        </p:spPr>
        <p:txBody>
          <a:bodyPr wrap="square">
            <a:spAutoFit/>
          </a:bodyPr>
          <a:lstStyle/>
          <a:p>
            <a:pPr algn="ctr"/>
            <a:r>
              <a:rPr kumimoji="1" lang="en-US" altLang="ja-JP" sz="3200" b="1">
                <a:solidFill>
                  <a:srgbClr val="913F49"/>
                </a:solidFill>
              </a:rPr>
              <a:t>TC=1</a:t>
            </a:r>
            <a:endParaRPr kumimoji="1" lang="ja-JP" altLang="en-US" sz="3200" b="1">
              <a:solidFill>
                <a:srgbClr val="913F49"/>
              </a:solidFill>
            </a:endParaRPr>
          </a:p>
        </p:txBody>
      </p:sp>
      <p:sp>
        <p:nvSpPr>
          <p:cNvPr id="7" name="テキスト ボックス 6">
            <a:extLst>
              <a:ext uri="{FF2B5EF4-FFF2-40B4-BE49-F238E27FC236}">
                <a16:creationId xmlns:a16="http://schemas.microsoft.com/office/drawing/2014/main" id="{9794D7BC-647C-6CF0-8B17-A8E8E6D263D0}"/>
              </a:ext>
            </a:extLst>
          </p:cNvPr>
          <p:cNvSpPr txBox="1"/>
          <p:nvPr/>
        </p:nvSpPr>
        <p:spPr>
          <a:xfrm>
            <a:off x="6096000" y="1906274"/>
            <a:ext cx="1231257" cy="584775"/>
          </a:xfrm>
          <a:prstGeom prst="rect">
            <a:avLst/>
          </a:prstGeom>
          <a:noFill/>
          <a:ln w="38100">
            <a:solidFill>
              <a:schemeClr val="accent1"/>
            </a:solidFill>
          </a:ln>
        </p:spPr>
        <p:txBody>
          <a:bodyPr wrap="square">
            <a:spAutoFit/>
          </a:bodyPr>
          <a:lstStyle/>
          <a:p>
            <a:pPr algn="ctr"/>
            <a:r>
              <a:rPr kumimoji="1" lang="en-US" altLang="ja-JP" sz="3200" b="1">
                <a:solidFill>
                  <a:schemeClr val="accent1"/>
                </a:solidFill>
              </a:rPr>
              <a:t>TC&gt;1</a:t>
            </a:r>
            <a:endParaRPr kumimoji="1" lang="ja-JP" altLang="en-US" sz="3200" b="1">
              <a:solidFill>
                <a:schemeClr val="accent1"/>
              </a:solidFill>
            </a:endParaRPr>
          </a:p>
        </p:txBody>
      </p:sp>
      <p:sp>
        <p:nvSpPr>
          <p:cNvPr id="9" name="テキスト ボックス 8">
            <a:extLst>
              <a:ext uri="{FF2B5EF4-FFF2-40B4-BE49-F238E27FC236}">
                <a16:creationId xmlns:a16="http://schemas.microsoft.com/office/drawing/2014/main" id="{C3061B38-E6E7-BABB-AAA7-077F69407223}"/>
              </a:ext>
            </a:extLst>
          </p:cNvPr>
          <p:cNvSpPr txBox="1"/>
          <p:nvPr/>
        </p:nvSpPr>
        <p:spPr>
          <a:xfrm>
            <a:off x="759715" y="5641225"/>
            <a:ext cx="4136503" cy="954107"/>
          </a:xfrm>
          <a:prstGeom prst="rect">
            <a:avLst/>
          </a:prstGeom>
          <a:noFill/>
        </p:spPr>
        <p:txBody>
          <a:bodyPr wrap="square">
            <a:spAutoFit/>
          </a:bodyPr>
          <a:lstStyle/>
          <a:p>
            <a:pPr algn="ctr"/>
            <a:r>
              <a:rPr kumimoji="1" lang="en-US" altLang="ja-JP" sz="2800" b="1"/>
              <a:t>1</a:t>
            </a:r>
            <a:r>
              <a:rPr kumimoji="1" lang="ja-JP" altLang="en-US" sz="2800" b="1"/>
              <a:t>テストメソッドにつき</a:t>
            </a:r>
            <a:r>
              <a:rPr kumimoji="1" lang="en-US" altLang="ja-JP" sz="2800" b="1"/>
              <a:t>, </a:t>
            </a:r>
            <a:br>
              <a:rPr kumimoji="1" lang="en-US" altLang="ja-JP" sz="2800" b="1"/>
            </a:br>
            <a:r>
              <a:rPr kumimoji="1" lang="en-US" altLang="ja-JP" sz="2800" b="1">
                <a:solidFill>
                  <a:srgbClr val="913F49"/>
                </a:solidFill>
              </a:rPr>
              <a:t>1</a:t>
            </a:r>
            <a:r>
              <a:rPr kumimoji="1" lang="ja-JP" altLang="en-US" sz="2800" b="1">
                <a:solidFill>
                  <a:srgbClr val="913F49"/>
                </a:solidFill>
              </a:rPr>
              <a:t>つの実行経路</a:t>
            </a:r>
            <a:endParaRPr kumimoji="1" lang="en-US" altLang="ja-JP" sz="2800" b="1">
              <a:solidFill>
                <a:srgbClr val="913F49"/>
              </a:solidFill>
            </a:endParaRPr>
          </a:p>
        </p:txBody>
      </p:sp>
      <p:sp>
        <p:nvSpPr>
          <p:cNvPr id="10" name="テキスト ボックス 9">
            <a:extLst>
              <a:ext uri="{FF2B5EF4-FFF2-40B4-BE49-F238E27FC236}">
                <a16:creationId xmlns:a16="http://schemas.microsoft.com/office/drawing/2014/main" id="{E42B0765-87F1-10AB-8542-2BF9706D63C3}"/>
              </a:ext>
            </a:extLst>
          </p:cNvPr>
          <p:cNvSpPr txBox="1"/>
          <p:nvPr/>
        </p:nvSpPr>
        <p:spPr>
          <a:xfrm>
            <a:off x="6711628" y="5641224"/>
            <a:ext cx="4232958" cy="954107"/>
          </a:xfrm>
          <a:prstGeom prst="rect">
            <a:avLst/>
          </a:prstGeom>
          <a:noFill/>
        </p:spPr>
        <p:txBody>
          <a:bodyPr wrap="square">
            <a:spAutoFit/>
          </a:bodyPr>
          <a:lstStyle/>
          <a:p>
            <a:pPr algn="ctr"/>
            <a:r>
              <a:rPr kumimoji="1" lang="en-US" altLang="ja-JP" sz="2800" b="1"/>
              <a:t>1</a:t>
            </a:r>
            <a:r>
              <a:rPr kumimoji="1" lang="ja-JP" altLang="en-US" sz="2800" b="1"/>
              <a:t>テストメソッドにつき</a:t>
            </a:r>
            <a:r>
              <a:rPr kumimoji="1" lang="en-US" altLang="ja-JP" sz="2800" b="1"/>
              <a:t>, </a:t>
            </a:r>
            <a:r>
              <a:rPr lang="ja-JP" altLang="en-US" sz="2800" b="1">
                <a:solidFill>
                  <a:schemeClr val="accent1"/>
                </a:solidFill>
              </a:rPr>
              <a:t>複数の</a:t>
            </a:r>
            <a:r>
              <a:rPr kumimoji="1" lang="ja-JP" altLang="en-US" sz="2800" b="1">
                <a:solidFill>
                  <a:schemeClr val="accent1"/>
                </a:solidFill>
              </a:rPr>
              <a:t>実行経路</a:t>
            </a:r>
            <a:endParaRPr kumimoji="1" lang="en-US" altLang="ja-JP" sz="2800" b="1">
              <a:solidFill>
                <a:schemeClr val="accent1"/>
              </a:solidFill>
            </a:endParaRPr>
          </a:p>
        </p:txBody>
      </p:sp>
      <p:pic>
        <p:nvPicPr>
          <p:cNvPr id="5" name="図 4">
            <a:extLst>
              <a:ext uri="{FF2B5EF4-FFF2-40B4-BE49-F238E27FC236}">
                <a16:creationId xmlns:a16="http://schemas.microsoft.com/office/drawing/2014/main" id="{19595F4B-F6A5-35E6-041D-6935E77CDC7C}"/>
              </a:ext>
            </a:extLst>
          </p:cNvPr>
          <p:cNvPicPr>
            <a:picLocks noChangeAspect="1"/>
          </p:cNvPicPr>
          <p:nvPr/>
        </p:nvPicPr>
        <p:blipFill>
          <a:blip r:embed="rId3"/>
          <a:stretch>
            <a:fillRect/>
          </a:stretch>
        </p:blipFill>
        <p:spPr>
          <a:xfrm>
            <a:off x="5948010" y="2609034"/>
            <a:ext cx="5760194" cy="2865205"/>
          </a:xfrm>
          <a:prstGeom prst="rect">
            <a:avLst/>
          </a:prstGeom>
        </p:spPr>
      </p:pic>
      <p:pic>
        <p:nvPicPr>
          <p:cNvPr id="14" name="図 13">
            <a:extLst>
              <a:ext uri="{FF2B5EF4-FFF2-40B4-BE49-F238E27FC236}">
                <a16:creationId xmlns:a16="http://schemas.microsoft.com/office/drawing/2014/main" id="{525082F3-0216-F81E-42C7-0065F9975320}"/>
              </a:ext>
            </a:extLst>
          </p:cNvPr>
          <p:cNvPicPr>
            <a:picLocks noChangeAspect="1"/>
          </p:cNvPicPr>
          <p:nvPr/>
        </p:nvPicPr>
        <p:blipFill>
          <a:blip r:embed="rId4"/>
          <a:stretch>
            <a:fillRect/>
          </a:stretch>
        </p:blipFill>
        <p:spPr>
          <a:xfrm>
            <a:off x="2172589" y="2706496"/>
            <a:ext cx="1310754" cy="2670279"/>
          </a:xfrm>
          <a:prstGeom prst="rect">
            <a:avLst/>
          </a:prstGeom>
        </p:spPr>
      </p:pic>
    </p:spTree>
    <p:extLst>
      <p:ext uri="{BB962C8B-B14F-4D97-AF65-F5344CB8AC3E}">
        <p14:creationId xmlns:p14="http://schemas.microsoft.com/office/powerpoint/2010/main" val="4150977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F2EC4603-0464-83DD-B35E-247FCA9E7CA8}"/>
              </a:ext>
            </a:extLst>
          </p:cNvPr>
          <p:cNvSpPr>
            <a:spLocks noGrp="1"/>
          </p:cNvSpPr>
          <p:nvPr>
            <p:ph idx="1"/>
          </p:nvPr>
        </p:nvSpPr>
        <p:spPr/>
        <p:txBody>
          <a:bodyPr>
            <a:normAutofit/>
          </a:bodyPr>
          <a:lstStyle/>
          <a:p>
            <a:pPr marL="0" indent="0">
              <a:buNone/>
            </a:pPr>
            <a:r>
              <a:rPr kumimoji="1" lang="ja-JP" altLang="en-US" b="1"/>
              <a:t>低</a:t>
            </a:r>
            <a:r>
              <a:rPr kumimoji="1" lang="en-US" altLang="ja-JP" b="1"/>
              <a:t>TC</a:t>
            </a:r>
            <a:r>
              <a:rPr kumimoji="1" lang="ja-JP" altLang="en-US" b="1"/>
              <a:t>のテストコード</a:t>
            </a:r>
            <a:endParaRPr kumimoji="1" lang="en-US" altLang="ja-JP" b="1"/>
          </a:p>
          <a:p>
            <a:pPr lvl="1">
              <a:buFont typeface="Arial" panose="020B0604020202020204" pitchFamily="34" charset="0"/>
              <a:buChar char="•"/>
            </a:pPr>
            <a:r>
              <a:rPr lang="ja-JP" altLang="en-US"/>
              <a:t>テスト設計が簡潔</a:t>
            </a:r>
            <a:endParaRPr lang="en-US" altLang="ja-JP"/>
          </a:p>
          <a:p>
            <a:pPr lvl="1">
              <a:buFont typeface="Arial" panose="020B0604020202020204" pitchFamily="34" charset="0"/>
              <a:buChar char="•"/>
            </a:pPr>
            <a:r>
              <a:rPr lang="ja-JP" altLang="en-US"/>
              <a:t>モック・スタブ準備や前後処理が簡単</a:t>
            </a:r>
            <a:endParaRPr lang="en-US" altLang="ja-JP"/>
          </a:p>
          <a:p>
            <a:pPr lvl="1">
              <a:buFont typeface="Arial" panose="020B0604020202020204" pitchFamily="34" charset="0"/>
              <a:buChar char="•"/>
            </a:pPr>
            <a:endParaRPr lang="en-US" altLang="ja-JP" b="1"/>
          </a:p>
          <a:p>
            <a:pPr marL="0" indent="0">
              <a:buNone/>
            </a:pPr>
            <a:r>
              <a:rPr kumimoji="1" lang="ja-JP" altLang="en-US" b="1"/>
              <a:t>高</a:t>
            </a:r>
            <a:r>
              <a:rPr kumimoji="1" lang="en-US" altLang="ja-JP" b="1"/>
              <a:t>TC</a:t>
            </a:r>
            <a:r>
              <a:rPr kumimoji="1" lang="ja-JP" altLang="en-US" b="1"/>
              <a:t>のテストコード</a:t>
            </a:r>
            <a:endParaRPr kumimoji="1" lang="en-US" altLang="ja-JP" b="1"/>
          </a:p>
          <a:p>
            <a:pPr lvl="1">
              <a:buFont typeface="Arial" panose="020B0604020202020204" pitchFamily="34" charset="0"/>
              <a:buChar char="•"/>
            </a:pPr>
            <a:r>
              <a:rPr lang="ja-JP" altLang="en-US"/>
              <a:t>テストで確認すべき実行経路が増え</a:t>
            </a:r>
            <a:r>
              <a:rPr lang="en-US" altLang="ja-JP"/>
              <a:t>, </a:t>
            </a:r>
            <a:br>
              <a:rPr lang="en-US" altLang="ja-JP"/>
            </a:br>
            <a:r>
              <a:rPr lang="ja-JP" altLang="en-US"/>
              <a:t>複雑なロジックにより見落としのリスクが増加</a:t>
            </a:r>
            <a:endParaRPr lang="en-US" altLang="ja-JP"/>
          </a:p>
          <a:p>
            <a:pPr lvl="1">
              <a:buFont typeface="Arial" panose="020B0604020202020204" pitchFamily="34" charset="0"/>
              <a:buChar char="•"/>
            </a:pPr>
            <a:r>
              <a:rPr lang="ja-JP" altLang="en-US"/>
              <a:t>モック・スタブ準備や前後処理が複雑</a:t>
            </a:r>
            <a:endParaRPr lang="en-US" altLang="ja-JP"/>
          </a:p>
        </p:txBody>
      </p:sp>
      <p:sp>
        <p:nvSpPr>
          <p:cNvPr id="3" name="スライド番号プレースホルダー 2">
            <a:extLst>
              <a:ext uri="{FF2B5EF4-FFF2-40B4-BE49-F238E27FC236}">
                <a16:creationId xmlns:a16="http://schemas.microsoft.com/office/drawing/2014/main" id="{9F4F8A57-B056-382C-22E6-8BCBCF0E6F81}"/>
              </a:ext>
            </a:extLst>
          </p:cNvPr>
          <p:cNvSpPr>
            <a:spLocks noGrp="1"/>
          </p:cNvSpPr>
          <p:nvPr>
            <p:ph type="sldNum" sz="quarter" idx="12"/>
          </p:nvPr>
        </p:nvSpPr>
        <p:spPr/>
        <p:txBody>
          <a:bodyPr/>
          <a:lstStyle/>
          <a:p>
            <a:fld id="{DDF0A04B-3F96-455C-AC58-511E5C06C175}" type="slidenum">
              <a:rPr lang="ja-JP" altLang="en-US" smtClean="0"/>
              <a:pPr/>
              <a:t>24</a:t>
            </a:fld>
            <a:endParaRPr lang="ja-JP" altLang="en-US"/>
          </a:p>
        </p:txBody>
      </p:sp>
      <p:sp>
        <p:nvSpPr>
          <p:cNvPr id="4" name="タイトル 3">
            <a:extLst>
              <a:ext uri="{FF2B5EF4-FFF2-40B4-BE49-F238E27FC236}">
                <a16:creationId xmlns:a16="http://schemas.microsoft.com/office/drawing/2014/main" id="{1D2B4679-642E-F8DE-15D8-12554D1873A2}"/>
              </a:ext>
            </a:extLst>
          </p:cNvPr>
          <p:cNvSpPr>
            <a:spLocks noGrp="1"/>
          </p:cNvSpPr>
          <p:nvPr>
            <p:ph type="title"/>
          </p:nvPr>
        </p:nvSpPr>
        <p:spPr/>
        <p:txBody>
          <a:bodyPr/>
          <a:lstStyle/>
          <a:p>
            <a:r>
              <a:rPr kumimoji="1" lang="ja-JP" altLang="en-US"/>
              <a:t>関連性の分析結果 </a:t>
            </a:r>
            <a:r>
              <a:rPr lang="ja-JP" altLang="en-US"/>
              <a:t>補足</a:t>
            </a:r>
            <a:endParaRPr kumimoji="1" lang="ja-JP" altLang="en-US"/>
          </a:p>
        </p:txBody>
      </p:sp>
    </p:spTree>
    <p:extLst>
      <p:ext uri="{BB962C8B-B14F-4D97-AF65-F5344CB8AC3E}">
        <p14:creationId xmlns:p14="http://schemas.microsoft.com/office/powerpoint/2010/main" val="3434210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4972E261-2920-5695-59B5-E4DA3997AAAA}"/>
              </a:ext>
            </a:extLst>
          </p:cNvPr>
          <p:cNvPicPr>
            <a:picLocks noChangeAspect="1"/>
          </p:cNvPicPr>
          <p:nvPr/>
        </p:nvPicPr>
        <p:blipFill>
          <a:blip r:embed="rId3"/>
          <a:stretch>
            <a:fillRect/>
          </a:stretch>
        </p:blipFill>
        <p:spPr>
          <a:xfrm>
            <a:off x="8111775" y="972144"/>
            <a:ext cx="3600000" cy="1800000"/>
          </a:xfrm>
          <a:prstGeom prst="rect">
            <a:avLst/>
          </a:prstGeom>
        </p:spPr>
      </p:pic>
      <p:sp>
        <p:nvSpPr>
          <p:cNvPr id="2" name="コンテンツ プレースホルダー 1">
            <a:extLst>
              <a:ext uri="{FF2B5EF4-FFF2-40B4-BE49-F238E27FC236}">
                <a16:creationId xmlns:a16="http://schemas.microsoft.com/office/drawing/2014/main" id="{1145D2BE-9998-6712-D883-816246F4F3A3}"/>
              </a:ext>
            </a:extLst>
          </p:cNvPr>
          <p:cNvSpPr>
            <a:spLocks noGrp="1"/>
          </p:cNvSpPr>
          <p:nvPr>
            <p:ph idx="1"/>
          </p:nvPr>
        </p:nvSpPr>
        <p:spPr>
          <a:xfrm>
            <a:off x="161242" y="1082373"/>
            <a:ext cx="6671358" cy="1296000"/>
          </a:xfrm>
          <a:ln w="38100">
            <a:solidFill>
              <a:schemeClr val="tx1"/>
            </a:solidFill>
          </a:ln>
        </p:spPr>
        <p:txBody>
          <a:bodyPr anchor="ctr">
            <a:noAutofit/>
          </a:bodyPr>
          <a:lstStyle/>
          <a:p>
            <a:pPr marL="0" indent="0" algn="ctr">
              <a:buNone/>
            </a:pPr>
            <a:r>
              <a:rPr lang="en-US" altLang="ja-JP" sz="3300" b="1"/>
              <a:t>1</a:t>
            </a:r>
            <a:r>
              <a:rPr lang="ja-JP" altLang="en-US" sz="3300" b="1"/>
              <a:t>つの複雑なテストメソッドで</a:t>
            </a:r>
            <a:r>
              <a:rPr lang="en-US" altLang="ja-JP" sz="3300" b="1"/>
              <a:t>, </a:t>
            </a:r>
          </a:p>
          <a:p>
            <a:pPr marL="0" indent="0" algn="ctr">
              <a:buNone/>
            </a:pPr>
            <a:r>
              <a:rPr lang="ja-JP" altLang="en-US" sz="3300" b="1" u="sng"/>
              <a:t>複数パターンを過不足なく検証</a:t>
            </a:r>
            <a:endParaRPr kumimoji="1" lang="ja-JP" altLang="en-US" sz="3300"/>
          </a:p>
        </p:txBody>
      </p:sp>
      <p:sp>
        <p:nvSpPr>
          <p:cNvPr id="3" name="スライド番号プレースホルダー 2">
            <a:extLst>
              <a:ext uri="{FF2B5EF4-FFF2-40B4-BE49-F238E27FC236}">
                <a16:creationId xmlns:a16="http://schemas.microsoft.com/office/drawing/2014/main" id="{4DE90C22-C9FD-7A66-0B9A-51049BFD4A5B}"/>
              </a:ext>
            </a:extLst>
          </p:cNvPr>
          <p:cNvSpPr>
            <a:spLocks noGrp="1"/>
          </p:cNvSpPr>
          <p:nvPr>
            <p:ph type="sldNum" sz="quarter" idx="12"/>
          </p:nvPr>
        </p:nvSpPr>
        <p:spPr/>
        <p:txBody>
          <a:bodyPr/>
          <a:lstStyle/>
          <a:p>
            <a:fld id="{DDF0A04B-3F96-455C-AC58-511E5C06C175}" type="slidenum">
              <a:rPr lang="ja-JP" altLang="en-US" smtClean="0"/>
              <a:pPr/>
              <a:t>25</a:t>
            </a:fld>
            <a:endParaRPr lang="ja-JP" altLang="en-US"/>
          </a:p>
        </p:txBody>
      </p:sp>
      <p:sp>
        <p:nvSpPr>
          <p:cNvPr id="4" name="タイトル 3">
            <a:extLst>
              <a:ext uri="{FF2B5EF4-FFF2-40B4-BE49-F238E27FC236}">
                <a16:creationId xmlns:a16="http://schemas.microsoft.com/office/drawing/2014/main" id="{665CE229-EC09-3112-421C-FE12DE948461}"/>
              </a:ext>
            </a:extLst>
          </p:cNvPr>
          <p:cNvSpPr>
            <a:spLocks noGrp="1"/>
          </p:cNvSpPr>
          <p:nvPr>
            <p:ph type="title"/>
          </p:nvPr>
        </p:nvSpPr>
        <p:spPr/>
        <p:txBody>
          <a:bodyPr>
            <a:normAutofit/>
          </a:bodyPr>
          <a:lstStyle/>
          <a:p>
            <a:r>
              <a:rPr kumimoji="1" lang="ja-JP" altLang="en-US"/>
              <a:t>テストコードの分析</a:t>
            </a:r>
            <a:r>
              <a:rPr kumimoji="1" lang="en-US" altLang="ja-JP"/>
              <a:t>|</a:t>
            </a:r>
            <a:r>
              <a:rPr lang="ja-JP" altLang="en-US" sz="4400"/>
              <a:t>高カバレッジ高</a:t>
            </a:r>
            <a:r>
              <a:rPr lang="en-US" altLang="ja-JP" sz="4400"/>
              <a:t>TC</a:t>
            </a:r>
            <a:endParaRPr kumimoji="1" lang="ja-JP" altLang="en-US"/>
          </a:p>
        </p:txBody>
      </p:sp>
      <p:sp>
        <p:nvSpPr>
          <p:cNvPr id="15" name="テキスト ボックス 14">
            <a:extLst>
              <a:ext uri="{FF2B5EF4-FFF2-40B4-BE49-F238E27FC236}">
                <a16:creationId xmlns:a16="http://schemas.microsoft.com/office/drawing/2014/main" id="{4EAA197B-A369-CBFC-7387-6685D3E1F65D}"/>
              </a:ext>
            </a:extLst>
          </p:cNvPr>
          <p:cNvSpPr txBox="1"/>
          <p:nvPr/>
        </p:nvSpPr>
        <p:spPr>
          <a:xfrm>
            <a:off x="165695" y="2439511"/>
            <a:ext cx="11776735" cy="4416594"/>
          </a:xfrm>
          <a:prstGeom prst="rect">
            <a:avLst/>
          </a:prstGeom>
          <a:noFill/>
        </p:spPr>
        <p:txBody>
          <a:bodyPr wrap="square">
            <a:spAutoFit/>
          </a:bodyPr>
          <a:lstStyle/>
          <a:p>
            <a:r>
              <a:rPr lang="en-US" altLang="ja-JP" sz="1900" b="0">
                <a:effectLst/>
                <a:latin typeface="Consolas" panose="020B0609020204030204" pitchFamily="49" charset="0"/>
              </a:rPr>
              <a:t>@Test</a:t>
            </a:r>
          </a:p>
          <a:p>
            <a:r>
              <a:rPr lang="en-US" altLang="ja-JP" sz="1900" b="0">
                <a:effectLst/>
                <a:latin typeface="Consolas" panose="020B0609020204030204" pitchFamily="49" charset="0"/>
              </a:rPr>
              <a:t>void </a:t>
            </a:r>
            <a:r>
              <a:rPr lang="en-US" altLang="ja-JP" sz="1900" b="0" err="1">
                <a:effectLst/>
                <a:latin typeface="Consolas" panose="020B0609020204030204" pitchFamily="49" charset="0"/>
              </a:rPr>
              <a:t>assertGetShardingErrorJobBriefInfo</a:t>
            </a:r>
            <a:r>
              <a:rPr lang="en-US" altLang="ja-JP" sz="1900" b="0">
                <a:effectLst/>
                <a:latin typeface="Consolas" panose="020B0609020204030204" pitchFamily="49" charset="0"/>
              </a:rPr>
              <a:t>() {</a:t>
            </a:r>
          </a:p>
          <a:p>
            <a:r>
              <a:rPr lang="en-US" altLang="ja-JP" sz="1900" b="0">
                <a:effectLst/>
                <a:latin typeface="Consolas" panose="020B0609020204030204" pitchFamily="49" charset="0"/>
              </a:rPr>
              <a:t>   (</a:t>
            </a:r>
            <a:r>
              <a:rPr lang="ja-JP" altLang="en-US" sz="1900">
                <a:latin typeface="Consolas" panose="020B0609020204030204" pitchFamily="49" charset="0"/>
              </a:rPr>
              <a:t>中略</a:t>
            </a:r>
            <a:r>
              <a:rPr lang="en-US" altLang="ja-JP" sz="1900">
                <a:latin typeface="Consolas" panose="020B0609020204030204" pitchFamily="49" charset="0"/>
              </a:rPr>
              <a:t>, </a:t>
            </a:r>
            <a:r>
              <a:rPr lang="ja-JP" altLang="en-US" sz="1900">
                <a:latin typeface="Consolas" panose="020B0609020204030204" pitchFamily="49" charset="0"/>
              </a:rPr>
              <a:t>シャード不整合を意図的に作成</a:t>
            </a:r>
            <a:r>
              <a:rPr lang="en-US" altLang="ja-JP" sz="1900" b="0">
                <a:effectLst/>
                <a:latin typeface="Consolas" panose="020B0609020204030204" pitchFamily="49" charset="0"/>
              </a:rPr>
              <a:t>)</a:t>
            </a:r>
            <a:br>
              <a:rPr lang="en-US" altLang="ja-JP" sz="1900" b="0">
                <a:effectLst/>
                <a:latin typeface="Consolas" panose="020B0609020204030204" pitchFamily="49" charset="0"/>
              </a:rPr>
            </a:br>
            <a:r>
              <a:rPr lang="en-US" altLang="ja-JP" sz="1900" b="0">
                <a:effectLst/>
                <a:latin typeface="Consolas" panose="020B0609020204030204" pitchFamily="49" charset="0"/>
              </a:rPr>
              <a:t>    </a:t>
            </a:r>
            <a:r>
              <a:rPr lang="en-US" altLang="ja-JP" sz="1900" b="0" err="1">
                <a:effectLst/>
                <a:latin typeface="Consolas" panose="020B0609020204030204" pitchFamily="49" charset="0"/>
              </a:rPr>
              <a:t>JobBriefInfo</a:t>
            </a:r>
            <a:r>
              <a:rPr lang="en-US" altLang="ja-JP" sz="1900" b="0">
                <a:effectLst/>
                <a:latin typeface="Consolas" panose="020B0609020204030204" pitchFamily="49" charset="0"/>
              </a:rPr>
              <a:t> </a:t>
            </a:r>
            <a:r>
              <a:rPr lang="en-US" altLang="ja-JP" sz="1900" b="0" err="1">
                <a:effectLst/>
                <a:latin typeface="Consolas" panose="020B0609020204030204" pitchFamily="49" charset="0"/>
              </a:rPr>
              <a:t>jobBrief</a:t>
            </a:r>
            <a:r>
              <a:rPr lang="en-US" altLang="ja-JP" sz="1900" b="0">
                <a:effectLst/>
                <a:latin typeface="Consolas" panose="020B0609020204030204" pitchFamily="49" charset="0"/>
              </a:rPr>
              <a:t> = </a:t>
            </a:r>
            <a:r>
              <a:rPr lang="en-US" altLang="ja-JP" sz="1900" b="0" err="1">
                <a:effectLst/>
                <a:latin typeface="Consolas" panose="020B0609020204030204" pitchFamily="49" charset="0"/>
              </a:rPr>
              <a:t>jobStatisticsAPI</a:t>
            </a:r>
            <a:r>
              <a:rPr lang="en-US" altLang="ja-JP" sz="1900" b="0">
                <a:effectLst/>
                <a:latin typeface="Consolas" panose="020B0609020204030204" pitchFamily="49" charset="0"/>
              </a:rPr>
              <a:t>. </a:t>
            </a:r>
            <a:r>
              <a:rPr lang="en-US" altLang="ja-JP" sz="1900" b="0" err="1">
                <a:effectLst/>
                <a:latin typeface="Consolas" panose="020B0609020204030204" pitchFamily="49" charset="0"/>
              </a:rPr>
              <a:t>getJobBriefInfo</a:t>
            </a:r>
            <a:r>
              <a:rPr lang="en-US" altLang="ja-JP" sz="1900" b="0">
                <a:effectLst/>
                <a:latin typeface="Consolas" panose="020B0609020204030204" pitchFamily="49" charset="0"/>
              </a:rPr>
              <a:t>("</a:t>
            </a:r>
            <a:r>
              <a:rPr lang="en-US" altLang="ja-JP" sz="1900" b="0" err="1">
                <a:effectLst/>
                <a:latin typeface="Consolas" panose="020B0609020204030204" pitchFamily="49" charset="0"/>
              </a:rPr>
              <a:t>test_job</a:t>
            </a:r>
            <a:r>
              <a:rPr lang="en-US" altLang="ja-JP" sz="1900" b="0">
                <a:effectLst/>
                <a:latin typeface="Consolas" panose="020B0609020204030204" pitchFamily="49" charset="0"/>
              </a:rPr>
              <a:t>");</a:t>
            </a:r>
          </a:p>
          <a:p>
            <a:br>
              <a:rPr lang="en-US" altLang="ja-JP" sz="1900" b="0">
                <a:effectLst/>
                <a:latin typeface="Consolas" panose="020B0609020204030204" pitchFamily="49" charset="0"/>
              </a:rPr>
            </a:br>
            <a:r>
              <a:rPr lang="en-US" altLang="ja-JP" sz="1900" b="0">
                <a:effectLst/>
                <a:latin typeface="Consolas" panose="020B0609020204030204" pitchFamily="49" charset="0"/>
              </a:rPr>
              <a:t>    if (</a:t>
            </a:r>
            <a:r>
              <a:rPr lang="en-US" altLang="ja-JP" sz="1900" b="0" err="1">
                <a:effectLst/>
                <a:latin typeface="Consolas" panose="020B0609020204030204" pitchFamily="49" charset="0"/>
              </a:rPr>
              <a:t>jobBrief</a:t>
            </a:r>
            <a:r>
              <a:rPr lang="en-US" altLang="ja-JP" sz="1900" b="0">
                <a:effectLst/>
                <a:latin typeface="Consolas" panose="020B0609020204030204" pitchFamily="49" charset="0"/>
              </a:rPr>
              <a:t>. </a:t>
            </a:r>
            <a:r>
              <a:rPr lang="en-US" altLang="ja-JP" sz="1900" b="0" err="1">
                <a:effectLst/>
                <a:latin typeface="Consolas" panose="020B0609020204030204" pitchFamily="49" charset="0"/>
              </a:rPr>
              <a:t>getStatus</a:t>
            </a:r>
            <a:r>
              <a:rPr lang="en-US" altLang="ja-JP" sz="1900" b="0">
                <a:effectLst/>
                <a:latin typeface="Consolas" panose="020B0609020204030204" pitchFamily="49" charset="0"/>
              </a:rPr>
              <a:t>() == </a:t>
            </a:r>
            <a:r>
              <a:rPr lang="en-US" altLang="ja-JP" sz="1900" b="0" err="1">
                <a:effectLst/>
                <a:latin typeface="Consolas" panose="020B0609020204030204" pitchFamily="49" charset="0"/>
              </a:rPr>
              <a:t>JobBriefInfo</a:t>
            </a:r>
            <a:r>
              <a:rPr lang="en-US" altLang="ja-JP" sz="1900" b="0">
                <a:effectLst/>
                <a:latin typeface="Consolas" panose="020B0609020204030204" pitchFamily="49" charset="0"/>
              </a:rPr>
              <a:t>. </a:t>
            </a:r>
            <a:r>
              <a:rPr lang="en-US" altLang="ja-JP" sz="1900" b="0" err="1">
                <a:effectLst/>
                <a:latin typeface="Consolas" panose="020B0609020204030204" pitchFamily="49" charset="0"/>
              </a:rPr>
              <a:t>JobStatus</a:t>
            </a:r>
            <a:r>
              <a:rPr lang="en-US" altLang="ja-JP" sz="1900" b="0">
                <a:effectLst/>
                <a:latin typeface="Consolas" panose="020B0609020204030204" pitchFamily="49" charset="0"/>
              </a:rPr>
              <a:t>. SHARDING_FLAG) {</a:t>
            </a:r>
          </a:p>
          <a:p>
            <a:r>
              <a:rPr lang="en-US" altLang="ja-JP" sz="1900" b="0">
                <a:effectLst/>
                <a:latin typeface="Consolas" panose="020B0609020204030204" pitchFamily="49" charset="0"/>
              </a:rPr>
              <a:t>        </a:t>
            </a:r>
            <a:r>
              <a:rPr lang="en-US" altLang="ja-JP" sz="1900" b="0" err="1">
                <a:effectLst/>
                <a:latin typeface="Consolas" panose="020B0609020204030204" pitchFamily="49" charset="0"/>
              </a:rPr>
              <a:t>assertThat</a:t>
            </a:r>
            <a:r>
              <a:rPr lang="en-US" altLang="ja-JP" sz="1900" b="0">
                <a:effectLst/>
                <a:latin typeface="Consolas" panose="020B0609020204030204" pitchFamily="49" charset="0"/>
              </a:rPr>
              <a:t>(</a:t>
            </a:r>
            <a:r>
              <a:rPr lang="en-US" altLang="ja-JP" sz="1900" b="0" err="1">
                <a:effectLst/>
                <a:latin typeface="Consolas" panose="020B0609020204030204" pitchFamily="49" charset="0"/>
              </a:rPr>
              <a:t>jobBrief</a:t>
            </a:r>
            <a:r>
              <a:rPr lang="en-US" altLang="ja-JP" sz="1900" b="0">
                <a:effectLst/>
                <a:latin typeface="Consolas" panose="020B0609020204030204" pitchFamily="49" charset="0"/>
              </a:rPr>
              <a:t>. </a:t>
            </a:r>
            <a:r>
              <a:rPr lang="en-US" altLang="ja-JP" sz="1900" b="0" err="1">
                <a:effectLst/>
                <a:latin typeface="Consolas" panose="020B0609020204030204" pitchFamily="49" charset="0"/>
              </a:rPr>
              <a:t>getStatus</a:t>
            </a:r>
            <a:r>
              <a:rPr lang="en-US" altLang="ja-JP" sz="1900" b="0">
                <a:effectLst/>
                <a:latin typeface="Consolas" panose="020B0609020204030204" pitchFamily="49" charset="0"/>
              </a:rPr>
              <a:t>(), is(</a:t>
            </a:r>
            <a:r>
              <a:rPr lang="en-US" altLang="ja-JP" sz="1900" b="0" err="1">
                <a:effectLst/>
                <a:latin typeface="Consolas" panose="020B0609020204030204" pitchFamily="49" charset="0"/>
              </a:rPr>
              <a:t>JobBriefInfo</a:t>
            </a:r>
            <a:r>
              <a:rPr lang="en-US" altLang="ja-JP" sz="1900" b="0">
                <a:effectLst/>
                <a:latin typeface="Consolas" panose="020B0609020204030204" pitchFamily="49" charset="0"/>
              </a:rPr>
              <a:t>. </a:t>
            </a:r>
            <a:r>
              <a:rPr lang="en-US" altLang="ja-JP" sz="1900" b="0" err="1">
                <a:effectLst/>
                <a:latin typeface="Consolas" panose="020B0609020204030204" pitchFamily="49" charset="0"/>
              </a:rPr>
              <a:t>JobStatus</a:t>
            </a:r>
            <a:r>
              <a:rPr lang="en-US" altLang="ja-JP" sz="1900" b="0">
                <a:effectLst/>
                <a:latin typeface="Consolas" panose="020B0609020204030204" pitchFamily="49" charset="0"/>
              </a:rPr>
              <a:t>. SHARDING_FLAG));</a:t>
            </a:r>
          </a:p>
          <a:p>
            <a:r>
              <a:rPr lang="en-US" altLang="ja-JP" sz="1900" b="0">
                <a:effectLst/>
                <a:latin typeface="Consolas" panose="020B0609020204030204" pitchFamily="49" charset="0"/>
              </a:rPr>
              <a:t>    } else if (</a:t>
            </a:r>
            <a:r>
              <a:rPr lang="en-US" altLang="ja-JP" sz="1900" b="0" err="1">
                <a:effectLst/>
                <a:latin typeface="Consolas" panose="020B0609020204030204" pitchFamily="49" charset="0"/>
              </a:rPr>
              <a:t>jobBrief</a:t>
            </a:r>
            <a:r>
              <a:rPr lang="en-US" altLang="ja-JP" sz="1900" b="0">
                <a:effectLst/>
                <a:latin typeface="Consolas" panose="020B0609020204030204" pitchFamily="49" charset="0"/>
              </a:rPr>
              <a:t>. </a:t>
            </a:r>
            <a:r>
              <a:rPr lang="en-US" altLang="ja-JP" sz="1900" b="0" err="1">
                <a:effectLst/>
                <a:latin typeface="Consolas" panose="020B0609020204030204" pitchFamily="49" charset="0"/>
              </a:rPr>
              <a:t>getStatus</a:t>
            </a:r>
            <a:r>
              <a:rPr lang="en-US" altLang="ja-JP" sz="1900" b="0">
                <a:effectLst/>
                <a:latin typeface="Consolas" panose="020B0609020204030204" pitchFamily="49" charset="0"/>
              </a:rPr>
              <a:t>() == </a:t>
            </a:r>
            <a:r>
              <a:rPr lang="en-US" altLang="ja-JP" sz="1900" b="0" err="1">
                <a:effectLst/>
                <a:latin typeface="Consolas" panose="020B0609020204030204" pitchFamily="49" charset="0"/>
              </a:rPr>
              <a:t>JobBriefInfo</a:t>
            </a:r>
            <a:r>
              <a:rPr lang="en-US" altLang="ja-JP" sz="1900" b="0">
                <a:effectLst/>
                <a:latin typeface="Consolas" panose="020B0609020204030204" pitchFamily="49" charset="0"/>
              </a:rPr>
              <a:t>. </a:t>
            </a:r>
            <a:r>
              <a:rPr lang="en-US" altLang="ja-JP" sz="1900" b="0" err="1">
                <a:effectLst/>
                <a:latin typeface="Consolas" panose="020B0609020204030204" pitchFamily="49" charset="0"/>
              </a:rPr>
              <a:t>JobStatus</a:t>
            </a:r>
            <a:r>
              <a:rPr lang="en-US" altLang="ja-JP" sz="1900" b="0">
                <a:effectLst/>
                <a:latin typeface="Consolas" panose="020B0609020204030204" pitchFamily="49" charset="0"/>
              </a:rPr>
              <a:t>. OK) {</a:t>
            </a:r>
          </a:p>
          <a:p>
            <a:r>
              <a:rPr lang="en-US" altLang="ja-JP" sz="1900" b="0">
                <a:effectLst/>
                <a:latin typeface="Consolas" panose="020B0609020204030204" pitchFamily="49" charset="0"/>
              </a:rPr>
              <a:t>        fail("Expected status SHARDING_FLAG but got OK");</a:t>
            </a:r>
          </a:p>
          <a:p>
            <a:r>
              <a:rPr lang="en-US" altLang="ja-JP" sz="1900" b="0">
                <a:effectLst/>
                <a:latin typeface="Consolas" panose="020B0609020204030204" pitchFamily="49" charset="0"/>
              </a:rPr>
              <a:t>    } else {</a:t>
            </a:r>
          </a:p>
          <a:p>
            <a:r>
              <a:rPr lang="en-US" altLang="ja-JP" sz="1900" b="0">
                <a:effectLst/>
                <a:latin typeface="Consolas" panose="020B0609020204030204" pitchFamily="49" charset="0"/>
              </a:rPr>
              <a:t>        fail("Unexpected job status: " + </a:t>
            </a:r>
            <a:r>
              <a:rPr lang="en-US" altLang="ja-JP" sz="1900" b="0" err="1">
                <a:effectLst/>
                <a:latin typeface="Consolas" panose="020B0609020204030204" pitchFamily="49" charset="0"/>
              </a:rPr>
              <a:t>jobBrief</a:t>
            </a:r>
            <a:r>
              <a:rPr lang="en-US" altLang="ja-JP" sz="1900" b="0">
                <a:effectLst/>
                <a:latin typeface="Consolas" panose="020B0609020204030204" pitchFamily="49" charset="0"/>
              </a:rPr>
              <a:t>. </a:t>
            </a:r>
            <a:r>
              <a:rPr lang="en-US" altLang="ja-JP" sz="1900" b="0" err="1">
                <a:effectLst/>
                <a:latin typeface="Consolas" panose="020B0609020204030204" pitchFamily="49" charset="0"/>
              </a:rPr>
              <a:t>getStatus</a:t>
            </a:r>
            <a:r>
              <a:rPr lang="en-US" altLang="ja-JP" sz="1900" b="0">
                <a:effectLst/>
                <a:latin typeface="Consolas" panose="020B0609020204030204" pitchFamily="49" charset="0"/>
              </a:rPr>
              <a:t>());</a:t>
            </a:r>
          </a:p>
          <a:p>
            <a:r>
              <a:rPr lang="en-US" altLang="ja-JP" sz="1900" b="0">
                <a:effectLst/>
                <a:latin typeface="Consolas" panose="020B0609020204030204" pitchFamily="49" charset="0"/>
              </a:rPr>
              <a:t>    }</a:t>
            </a:r>
          </a:p>
          <a:p>
            <a:r>
              <a:rPr lang="en-US" altLang="ja-JP" sz="1900" b="0">
                <a:effectLst/>
                <a:latin typeface="Consolas" panose="020B0609020204030204" pitchFamily="49" charset="0"/>
              </a:rPr>
              <a:t>}</a:t>
            </a:r>
          </a:p>
          <a:p>
            <a:br>
              <a:rPr lang="en-US" altLang="ja-JP" b="0">
                <a:effectLst/>
                <a:highlight>
                  <a:srgbClr val="1F1F1F"/>
                </a:highlight>
                <a:latin typeface="Consolas" panose="020B0609020204030204" pitchFamily="49" charset="0"/>
              </a:rPr>
            </a:br>
            <a:endParaRPr lang="en-US" altLang="ja-JP" b="0">
              <a:effectLst/>
              <a:highlight>
                <a:srgbClr val="1F1F1F"/>
              </a:highlight>
              <a:latin typeface="Consolas" panose="020B0609020204030204" pitchFamily="49" charset="0"/>
            </a:endParaRPr>
          </a:p>
        </p:txBody>
      </p:sp>
      <p:sp>
        <p:nvSpPr>
          <p:cNvPr id="6" name="コンテンツ プレースホルダー 1">
            <a:extLst>
              <a:ext uri="{FF2B5EF4-FFF2-40B4-BE49-F238E27FC236}">
                <a16:creationId xmlns:a16="http://schemas.microsoft.com/office/drawing/2014/main" id="{3AFC5BFD-A527-DF55-7BDE-6B31ADB844C5}"/>
              </a:ext>
            </a:extLst>
          </p:cNvPr>
          <p:cNvSpPr txBox="1">
            <a:spLocks/>
          </p:cNvSpPr>
          <p:nvPr/>
        </p:nvSpPr>
        <p:spPr>
          <a:xfrm>
            <a:off x="2040087" y="5827853"/>
            <a:ext cx="8111826" cy="967165"/>
          </a:xfrm>
          <a:prstGeom prst="rect">
            <a:avLst/>
          </a:prstGeom>
          <a:ln w="19050">
            <a:solidFill>
              <a:schemeClr val="tx1"/>
            </a:solidFill>
          </a:ln>
        </p:spPr>
        <p:txBody>
          <a:bodyPr vert="horz" lIns="91440" tIns="45720" rIns="91440" bIns="45720" rtlCol="0" anchor="ctr">
            <a:noAutofit/>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300">
                <a:solidFill>
                  <a:schemeClr val="tx1"/>
                </a:solidFill>
                <a:latin typeface="Arial" panose="020B0604020202020204" pitchFamily="34" charset="0"/>
                <a:ea typeface="游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300">
                <a:solidFill>
                  <a:schemeClr val="tx1"/>
                </a:solidFill>
                <a:latin typeface="Arial" panose="020B0604020202020204" pitchFamily="34" charset="0"/>
                <a:ea typeface="游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300">
                <a:solidFill>
                  <a:schemeClr val="tx1"/>
                </a:solidFill>
                <a:latin typeface="Arial" panose="020B0604020202020204" pitchFamily="34" charset="0"/>
                <a:ea typeface="游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300">
                <a:solidFill>
                  <a:schemeClr val="tx1"/>
                </a:solidFill>
                <a:latin typeface="Arial" panose="020B0604020202020204" pitchFamily="34" charset="0"/>
                <a:ea typeface="游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300">
                <a:solidFill>
                  <a:schemeClr val="tx1"/>
                </a:solidFill>
                <a:latin typeface="Arial" panose="020B060402020202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900" b="1" u="sng">
                <a:latin typeface="+mn-ea"/>
                <a:ea typeface="+mn-ea"/>
              </a:rPr>
              <a:t>分岐構造</a:t>
            </a:r>
            <a:r>
              <a:rPr lang="ja-JP" altLang="en-US" sz="2900" b="1">
                <a:latin typeface="+mn-ea"/>
                <a:ea typeface="+mn-ea"/>
              </a:rPr>
              <a:t>を利用して</a:t>
            </a:r>
            <a:r>
              <a:rPr lang="en-US" altLang="ja-JP" sz="2900" b="1">
                <a:latin typeface="+mn-ea"/>
                <a:ea typeface="+mn-ea"/>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900" b="1">
                <a:latin typeface="+mn-ea"/>
                <a:ea typeface="+mn-ea"/>
              </a:rPr>
              <a:t>状態の変化に基づく</a:t>
            </a:r>
            <a:r>
              <a:rPr lang="ja-JP" altLang="en-US" sz="2900" b="1" u="sng">
                <a:latin typeface="+mn-ea"/>
                <a:ea typeface="+mn-ea"/>
              </a:rPr>
              <a:t>動作を網羅的に検証</a:t>
            </a:r>
            <a:endParaRPr kumimoji="1" lang="ja-JP" altLang="en-US" sz="2900" b="1" u="sng">
              <a:latin typeface="+mn-ea"/>
              <a:ea typeface="+mn-ea"/>
            </a:endParaRPr>
          </a:p>
        </p:txBody>
      </p:sp>
      <p:sp>
        <p:nvSpPr>
          <p:cNvPr id="7" name="テキスト ボックス 6">
            <a:extLst>
              <a:ext uri="{FF2B5EF4-FFF2-40B4-BE49-F238E27FC236}">
                <a16:creationId xmlns:a16="http://schemas.microsoft.com/office/drawing/2014/main" id="{08139201-AE8F-143C-DADA-57FB77FFA736}"/>
              </a:ext>
            </a:extLst>
          </p:cNvPr>
          <p:cNvSpPr txBox="1"/>
          <p:nvPr/>
        </p:nvSpPr>
        <p:spPr>
          <a:xfrm>
            <a:off x="6621780" y="2723460"/>
            <a:ext cx="5320649" cy="646331"/>
          </a:xfrm>
          <a:prstGeom prst="rect">
            <a:avLst/>
          </a:prstGeom>
          <a:noFill/>
          <a:ln>
            <a:solidFill>
              <a:schemeClr val="tx1"/>
            </a:solidFill>
          </a:ln>
        </p:spPr>
        <p:txBody>
          <a:bodyPr wrap="square">
            <a:spAutoFit/>
          </a:bodyPr>
          <a:lstStyle/>
          <a:p>
            <a:r>
              <a:rPr kumimoji="1" lang="en-US" altLang="ja-JP" err="1"/>
              <a:t>jobBrief</a:t>
            </a:r>
            <a:r>
              <a:rPr kumimoji="1" lang="en-US" altLang="ja-JP"/>
              <a:t>. </a:t>
            </a:r>
            <a:r>
              <a:rPr kumimoji="1" lang="en-US" altLang="ja-JP" err="1"/>
              <a:t>getStatus</a:t>
            </a:r>
            <a:r>
              <a:rPr kumimoji="1" lang="en-US" altLang="ja-JP"/>
              <a:t>()</a:t>
            </a:r>
            <a:r>
              <a:rPr kumimoji="1" lang="ja-JP" altLang="en-US"/>
              <a:t>が</a:t>
            </a:r>
            <a:r>
              <a:rPr lang="en-US" altLang="ja-JP"/>
              <a:t>SHARDING_FLAG</a:t>
            </a:r>
            <a:r>
              <a:rPr lang="ja-JP" altLang="en-US"/>
              <a:t>か否かを</a:t>
            </a:r>
            <a:endParaRPr lang="en-US" altLang="ja-JP"/>
          </a:p>
          <a:p>
            <a:r>
              <a:rPr kumimoji="1" lang="en-US" altLang="ja-JP"/>
              <a:t>if</a:t>
            </a:r>
            <a:r>
              <a:rPr kumimoji="1" lang="ja-JP" altLang="en-US"/>
              <a:t>文で正しく反映しているか検証</a:t>
            </a:r>
          </a:p>
        </p:txBody>
      </p:sp>
    </p:spTree>
    <p:extLst>
      <p:ext uri="{BB962C8B-B14F-4D97-AF65-F5344CB8AC3E}">
        <p14:creationId xmlns:p14="http://schemas.microsoft.com/office/powerpoint/2010/main" val="3812374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BFF67A7-FD3D-F6A0-C6AC-567CF9E6CA9A}"/>
              </a:ext>
            </a:extLst>
          </p:cNvPr>
          <p:cNvPicPr>
            <a:picLocks noChangeAspect="1"/>
          </p:cNvPicPr>
          <p:nvPr/>
        </p:nvPicPr>
        <p:blipFill>
          <a:blip r:embed="rId3"/>
          <a:stretch>
            <a:fillRect/>
          </a:stretch>
        </p:blipFill>
        <p:spPr>
          <a:xfrm>
            <a:off x="8111775" y="972144"/>
            <a:ext cx="3600000" cy="1800000"/>
          </a:xfrm>
          <a:prstGeom prst="rect">
            <a:avLst/>
          </a:prstGeom>
        </p:spPr>
      </p:pic>
      <p:sp>
        <p:nvSpPr>
          <p:cNvPr id="2" name="コンテンツ プレースホルダー 1">
            <a:extLst>
              <a:ext uri="{FF2B5EF4-FFF2-40B4-BE49-F238E27FC236}">
                <a16:creationId xmlns:a16="http://schemas.microsoft.com/office/drawing/2014/main" id="{1145D2BE-9998-6712-D883-816246F4F3A3}"/>
              </a:ext>
            </a:extLst>
          </p:cNvPr>
          <p:cNvSpPr>
            <a:spLocks noGrp="1"/>
          </p:cNvSpPr>
          <p:nvPr>
            <p:ph idx="1"/>
          </p:nvPr>
        </p:nvSpPr>
        <p:spPr>
          <a:xfrm>
            <a:off x="165696" y="1092369"/>
            <a:ext cx="6597054" cy="720000"/>
          </a:xfrm>
          <a:ln w="38100">
            <a:solidFill>
              <a:schemeClr val="tx1"/>
            </a:solidFill>
          </a:ln>
        </p:spPr>
        <p:txBody>
          <a:bodyPr anchor="ctr">
            <a:noAutofit/>
          </a:bodyPr>
          <a:lstStyle/>
          <a:p>
            <a:pPr marL="0" indent="0" algn="ctr">
              <a:buNone/>
            </a:pPr>
            <a:r>
              <a:rPr lang="ja-JP" altLang="en-US" sz="3300" b="1" u="sng">
                <a:solidFill>
                  <a:schemeClr val="tx1"/>
                </a:solidFill>
              </a:rPr>
              <a:t>無意味に複雑</a:t>
            </a:r>
            <a:r>
              <a:rPr lang="ja-JP" altLang="en-US" sz="3300" b="1">
                <a:solidFill>
                  <a:schemeClr val="tx1"/>
                </a:solidFill>
              </a:rPr>
              <a:t>なテストメソッド</a:t>
            </a:r>
            <a:endParaRPr lang="en-US" altLang="ja-JP" sz="3300" b="1" u="sng">
              <a:solidFill>
                <a:schemeClr val="tx1"/>
              </a:solidFill>
            </a:endParaRPr>
          </a:p>
        </p:txBody>
      </p:sp>
      <p:sp>
        <p:nvSpPr>
          <p:cNvPr id="3" name="スライド番号プレースホルダー 2">
            <a:extLst>
              <a:ext uri="{FF2B5EF4-FFF2-40B4-BE49-F238E27FC236}">
                <a16:creationId xmlns:a16="http://schemas.microsoft.com/office/drawing/2014/main" id="{4DE90C22-C9FD-7A66-0B9A-51049BFD4A5B}"/>
              </a:ext>
            </a:extLst>
          </p:cNvPr>
          <p:cNvSpPr>
            <a:spLocks noGrp="1"/>
          </p:cNvSpPr>
          <p:nvPr>
            <p:ph type="sldNum" sz="quarter" idx="12"/>
          </p:nvPr>
        </p:nvSpPr>
        <p:spPr/>
        <p:txBody>
          <a:bodyPr/>
          <a:lstStyle/>
          <a:p>
            <a:fld id="{DDF0A04B-3F96-455C-AC58-511E5C06C175}" type="slidenum">
              <a:rPr lang="ja-JP" altLang="en-US" smtClean="0"/>
              <a:pPr/>
              <a:t>26</a:t>
            </a:fld>
            <a:endParaRPr lang="ja-JP" altLang="en-US"/>
          </a:p>
        </p:txBody>
      </p:sp>
      <p:sp>
        <p:nvSpPr>
          <p:cNvPr id="4" name="タイトル 3">
            <a:extLst>
              <a:ext uri="{FF2B5EF4-FFF2-40B4-BE49-F238E27FC236}">
                <a16:creationId xmlns:a16="http://schemas.microsoft.com/office/drawing/2014/main" id="{665CE229-EC09-3112-421C-FE12DE948461}"/>
              </a:ext>
            </a:extLst>
          </p:cNvPr>
          <p:cNvSpPr>
            <a:spLocks noGrp="1"/>
          </p:cNvSpPr>
          <p:nvPr>
            <p:ph type="title"/>
          </p:nvPr>
        </p:nvSpPr>
        <p:spPr/>
        <p:txBody>
          <a:bodyPr>
            <a:normAutofit/>
          </a:bodyPr>
          <a:lstStyle/>
          <a:p>
            <a:r>
              <a:rPr kumimoji="1" lang="ja-JP" altLang="en-US"/>
              <a:t>テストコードの分析</a:t>
            </a:r>
            <a:r>
              <a:rPr kumimoji="1" lang="en-US" altLang="ja-JP"/>
              <a:t>|</a:t>
            </a:r>
            <a:r>
              <a:rPr kumimoji="1" lang="ja-JP" altLang="en-US"/>
              <a:t>低</a:t>
            </a:r>
            <a:r>
              <a:rPr lang="ja-JP" altLang="en-US" sz="4400"/>
              <a:t>カバレッジ高</a:t>
            </a:r>
            <a:r>
              <a:rPr lang="en-US" altLang="ja-JP" sz="4400"/>
              <a:t>TC</a:t>
            </a:r>
            <a:endParaRPr kumimoji="1" lang="ja-JP" altLang="en-US"/>
          </a:p>
        </p:txBody>
      </p:sp>
      <p:sp>
        <p:nvSpPr>
          <p:cNvPr id="6" name="テキスト ボックス 5">
            <a:extLst>
              <a:ext uri="{FF2B5EF4-FFF2-40B4-BE49-F238E27FC236}">
                <a16:creationId xmlns:a16="http://schemas.microsoft.com/office/drawing/2014/main" id="{71EB1B0F-71E7-0170-4102-53738EC08A5E}"/>
              </a:ext>
            </a:extLst>
          </p:cNvPr>
          <p:cNvSpPr txBox="1"/>
          <p:nvPr/>
        </p:nvSpPr>
        <p:spPr>
          <a:xfrm>
            <a:off x="165695" y="2439511"/>
            <a:ext cx="11776735" cy="3785652"/>
          </a:xfrm>
          <a:prstGeom prst="rect">
            <a:avLst/>
          </a:prstGeom>
          <a:noFill/>
        </p:spPr>
        <p:txBody>
          <a:bodyPr wrap="square">
            <a:spAutoFit/>
          </a:bodyPr>
          <a:lstStyle/>
          <a:p>
            <a:r>
              <a:rPr lang="en-US" altLang="ja-JP" sz="2000" b="0">
                <a:effectLst/>
                <a:latin typeface="Consolas" panose="020B0609020204030204" pitchFamily="49" charset="0"/>
              </a:rPr>
              <a:t>@Test</a:t>
            </a:r>
          </a:p>
          <a:p>
            <a:r>
              <a:rPr lang="en-US" altLang="ja-JP" sz="2000" b="0">
                <a:effectLst/>
                <a:latin typeface="Consolas" panose="020B0609020204030204" pitchFamily="49" charset="0"/>
              </a:rPr>
              <a:t>public void </a:t>
            </a:r>
            <a:r>
              <a:rPr lang="en-US" altLang="ja-JP" sz="2000" b="0" err="1">
                <a:effectLst/>
                <a:latin typeface="Consolas" panose="020B0609020204030204" pitchFamily="49" charset="0"/>
              </a:rPr>
              <a:t>testNamedListenerEquality</a:t>
            </a:r>
            <a:r>
              <a:rPr lang="en-US" altLang="ja-JP" sz="2000" b="0">
                <a:effectLst/>
                <a:latin typeface="Consolas" panose="020B0609020204030204" pitchFamily="49" charset="0"/>
              </a:rPr>
              <a:t>() {</a:t>
            </a:r>
          </a:p>
          <a:p>
            <a:r>
              <a:rPr lang="ja-JP" altLang="en-US" sz="2000">
                <a:latin typeface="Consolas" panose="020B0609020204030204" pitchFamily="49" charset="0"/>
              </a:rPr>
              <a:t>　　</a:t>
            </a:r>
            <a:r>
              <a:rPr lang="en-US" altLang="ja-JP" sz="2000">
                <a:latin typeface="Consolas" panose="020B0609020204030204" pitchFamily="49" charset="0"/>
              </a:rPr>
              <a:t>(listener</a:t>
            </a:r>
            <a:r>
              <a:rPr lang="ja-JP" altLang="en-US" sz="2000">
                <a:latin typeface="Consolas" panose="020B0609020204030204" pitchFamily="49" charset="0"/>
              </a:rPr>
              <a:t>の定義</a:t>
            </a:r>
            <a:r>
              <a:rPr lang="en-US" altLang="ja-JP" sz="2000">
                <a:latin typeface="Consolas" panose="020B0609020204030204" pitchFamily="49" charset="0"/>
              </a:rPr>
              <a:t>)</a:t>
            </a:r>
            <a:r>
              <a:rPr lang="en-US" altLang="ja-JP" sz="2000" b="0">
                <a:effectLst/>
                <a:latin typeface="Consolas" panose="020B0609020204030204" pitchFamily="49" charset="0"/>
              </a:rPr>
              <a:t>   </a:t>
            </a:r>
            <a:br>
              <a:rPr lang="en-US" altLang="ja-JP" sz="2000" b="0">
                <a:effectLst/>
                <a:latin typeface="Consolas" panose="020B0609020204030204" pitchFamily="49" charset="0"/>
              </a:rPr>
            </a:br>
            <a:r>
              <a:rPr lang="en-US" altLang="ja-JP" sz="2000" b="0">
                <a:effectLst/>
                <a:latin typeface="Consolas" panose="020B0609020204030204" pitchFamily="49" charset="0"/>
              </a:rPr>
              <a:t>    </a:t>
            </a:r>
            <a:r>
              <a:rPr lang="en-US" altLang="ja-JP" sz="2000" b="0" err="1">
                <a:effectLst/>
                <a:latin typeface="Consolas" panose="020B0609020204030204" pitchFamily="49" charset="0"/>
              </a:rPr>
              <a:t>asserttrue</a:t>
            </a:r>
            <a:r>
              <a:rPr lang="en-US" altLang="ja-JP" sz="2000" b="0">
                <a:effectLst/>
                <a:latin typeface="Consolas" panose="020B0609020204030204" pitchFamily="49" charset="0"/>
              </a:rPr>
              <a:t>(listener1. equals(listener1));</a:t>
            </a:r>
          </a:p>
          <a:p>
            <a:r>
              <a:rPr lang="en-US" altLang="ja-JP" sz="2000" b="0">
                <a:effectLst/>
                <a:latin typeface="Consolas" panose="020B0609020204030204" pitchFamily="49" charset="0"/>
              </a:rPr>
              <a:t>    </a:t>
            </a:r>
            <a:r>
              <a:rPr lang="en-US" altLang="ja-JP" sz="2000" b="0" err="1">
                <a:effectLst/>
                <a:latin typeface="Consolas" panose="020B0609020204030204" pitchFamily="49" charset="0"/>
              </a:rPr>
              <a:t>asserttrue</a:t>
            </a:r>
            <a:r>
              <a:rPr lang="en-US" altLang="ja-JP" sz="2000" b="0">
                <a:effectLst/>
                <a:latin typeface="Consolas" panose="020B0609020204030204" pitchFamily="49" charset="0"/>
              </a:rPr>
              <a:t>(listener2. equals(listener2));</a:t>
            </a:r>
          </a:p>
          <a:p>
            <a:r>
              <a:rPr lang="en-US" altLang="ja-JP" sz="2000" b="0">
                <a:effectLst/>
                <a:latin typeface="Consolas" panose="020B0609020204030204" pitchFamily="49" charset="0"/>
              </a:rPr>
              <a:t>    </a:t>
            </a:r>
            <a:r>
              <a:rPr lang="en-US" altLang="ja-JP" sz="2000" b="0" err="1">
                <a:effectLst/>
                <a:latin typeface="Consolas" panose="020B0609020204030204" pitchFamily="49" charset="0"/>
              </a:rPr>
              <a:t>asserttrue</a:t>
            </a:r>
            <a:r>
              <a:rPr lang="en-US" altLang="ja-JP" sz="2000" b="0">
                <a:effectLst/>
                <a:latin typeface="Consolas" panose="020B0609020204030204" pitchFamily="49" charset="0"/>
              </a:rPr>
              <a:t>(listener3. equals(listener3));</a:t>
            </a:r>
          </a:p>
          <a:p>
            <a:br>
              <a:rPr lang="en-US" altLang="ja-JP" sz="2000" b="0">
                <a:effectLst/>
                <a:latin typeface="Consolas" panose="020B0609020204030204" pitchFamily="49" charset="0"/>
              </a:rPr>
            </a:br>
            <a:r>
              <a:rPr lang="en-US" altLang="ja-JP" sz="2000" b="0">
                <a:effectLst/>
                <a:latin typeface="Consolas" panose="020B0609020204030204" pitchFamily="49" charset="0"/>
              </a:rPr>
              <a:t>    . . . </a:t>
            </a:r>
            <a:r>
              <a:rPr lang="ja-JP" altLang="en-US" sz="2000" b="0">
                <a:effectLst/>
                <a:latin typeface="Consolas" panose="020B0609020204030204" pitchFamily="49" charset="0"/>
              </a:rPr>
              <a:t>同様のアサーションが</a:t>
            </a:r>
            <a:r>
              <a:rPr lang="en-US" altLang="ja-JP" sz="2000" b="0">
                <a:effectLst/>
                <a:latin typeface="Consolas" panose="020B0609020204030204" pitchFamily="49" charset="0"/>
              </a:rPr>
              <a:t>6</a:t>
            </a:r>
            <a:r>
              <a:rPr lang="ja-JP" altLang="en-US" sz="2000" b="0">
                <a:effectLst/>
                <a:latin typeface="Consolas" panose="020B0609020204030204" pitchFamily="49" charset="0"/>
              </a:rPr>
              <a:t>行程度続く</a:t>
            </a:r>
            <a:r>
              <a:rPr lang="en-US" altLang="ja-JP" sz="2000" b="0">
                <a:effectLst/>
                <a:latin typeface="Consolas" panose="020B0609020204030204" pitchFamily="49" charset="0"/>
              </a:rPr>
              <a:t>. . . </a:t>
            </a:r>
          </a:p>
          <a:p>
            <a:br>
              <a:rPr lang="en-US" altLang="ja-JP" sz="2000" b="0">
                <a:effectLst/>
                <a:latin typeface="Consolas" panose="020B0609020204030204" pitchFamily="49" charset="0"/>
              </a:rPr>
            </a:br>
            <a:r>
              <a:rPr lang="en-US" altLang="ja-JP" sz="2000" b="0">
                <a:effectLst/>
                <a:latin typeface="Consolas" panose="020B0609020204030204" pitchFamily="49" charset="0"/>
              </a:rPr>
              <a:t>    </a:t>
            </a:r>
            <a:r>
              <a:rPr lang="en-US" altLang="ja-JP" sz="2000" b="0" err="1">
                <a:effectLst/>
                <a:latin typeface="Consolas" panose="020B0609020204030204" pitchFamily="49" charset="0"/>
              </a:rPr>
              <a:t>assertEquals</a:t>
            </a:r>
            <a:r>
              <a:rPr lang="en-US" altLang="ja-JP" sz="2000" b="0">
                <a:effectLst/>
                <a:latin typeface="Consolas" panose="020B0609020204030204" pitchFamily="49" charset="0"/>
              </a:rPr>
              <a:t>(listener1. </a:t>
            </a:r>
            <a:r>
              <a:rPr lang="en-US" altLang="ja-JP" sz="2000" b="0" err="1">
                <a:effectLst/>
                <a:latin typeface="Consolas" panose="020B0609020204030204" pitchFamily="49" charset="0"/>
              </a:rPr>
              <a:t>hashCode</a:t>
            </a:r>
            <a:r>
              <a:rPr lang="en-US" altLang="ja-JP" sz="2000" b="0">
                <a:effectLst/>
                <a:latin typeface="Consolas" panose="020B0609020204030204" pitchFamily="49" charset="0"/>
              </a:rPr>
              <a:t>(), listener2. </a:t>
            </a:r>
            <a:r>
              <a:rPr lang="en-US" altLang="ja-JP" sz="2000" b="0" err="1">
                <a:effectLst/>
                <a:latin typeface="Consolas" panose="020B0609020204030204" pitchFamily="49" charset="0"/>
              </a:rPr>
              <a:t>hashCode</a:t>
            </a:r>
            <a:r>
              <a:rPr lang="en-US" altLang="ja-JP" sz="2000" b="0">
                <a:effectLst/>
                <a:latin typeface="Consolas" panose="020B0609020204030204" pitchFamily="49" charset="0"/>
              </a:rPr>
              <a:t>());</a:t>
            </a:r>
          </a:p>
          <a:p>
            <a:r>
              <a:rPr lang="en-US" altLang="ja-JP" sz="2000" b="0">
                <a:effectLst/>
                <a:latin typeface="Consolas" panose="020B0609020204030204" pitchFamily="49" charset="0"/>
              </a:rPr>
              <a:t>    </a:t>
            </a:r>
            <a:r>
              <a:rPr lang="en-US" altLang="ja-JP" sz="2000" b="0" err="1">
                <a:effectLst/>
                <a:latin typeface="Consolas" panose="020B0609020204030204" pitchFamily="49" charset="0"/>
              </a:rPr>
              <a:t>assertNotEquals</a:t>
            </a:r>
            <a:r>
              <a:rPr lang="en-US" altLang="ja-JP" sz="2000" b="0">
                <a:effectLst/>
                <a:latin typeface="Consolas" panose="020B0609020204030204" pitchFamily="49" charset="0"/>
              </a:rPr>
              <a:t>(listener1. </a:t>
            </a:r>
            <a:r>
              <a:rPr lang="en-US" altLang="ja-JP" sz="2000" b="0" err="1">
                <a:effectLst/>
                <a:latin typeface="Consolas" panose="020B0609020204030204" pitchFamily="49" charset="0"/>
              </a:rPr>
              <a:t>hashCode</a:t>
            </a:r>
            <a:r>
              <a:rPr lang="en-US" altLang="ja-JP" sz="2000" b="0">
                <a:effectLst/>
                <a:latin typeface="Consolas" panose="020B0609020204030204" pitchFamily="49" charset="0"/>
              </a:rPr>
              <a:t>(), listener3. </a:t>
            </a:r>
            <a:r>
              <a:rPr lang="en-US" altLang="ja-JP" sz="2000" b="0" err="1">
                <a:effectLst/>
                <a:latin typeface="Consolas" panose="020B0609020204030204" pitchFamily="49" charset="0"/>
              </a:rPr>
              <a:t>hashCode</a:t>
            </a:r>
            <a:r>
              <a:rPr lang="en-US" altLang="ja-JP" sz="2000" b="0">
                <a:effectLst/>
                <a:latin typeface="Consolas" panose="020B0609020204030204" pitchFamily="49" charset="0"/>
              </a:rPr>
              <a:t>());</a:t>
            </a:r>
          </a:p>
          <a:p>
            <a:r>
              <a:rPr lang="en-US" altLang="ja-JP" sz="2000" b="0">
                <a:effectLst/>
                <a:latin typeface="Consolas" panose="020B0609020204030204" pitchFamily="49" charset="0"/>
              </a:rPr>
              <a:t>}</a:t>
            </a:r>
          </a:p>
        </p:txBody>
      </p:sp>
      <p:sp>
        <p:nvSpPr>
          <p:cNvPr id="7" name="テキスト ボックス 6">
            <a:extLst>
              <a:ext uri="{FF2B5EF4-FFF2-40B4-BE49-F238E27FC236}">
                <a16:creationId xmlns:a16="http://schemas.microsoft.com/office/drawing/2014/main" id="{87F5C270-35E5-9C52-1B50-85995FD95C7A}"/>
              </a:ext>
            </a:extLst>
          </p:cNvPr>
          <p:cNvSpPr txBox="1"/>
          <p:nvPr/>
        </p:nvSpPr>
        <p:spPr>
          <a:xfrm>
            <a:off x="6720243" y="4303392"/>
            <a:ext cx="4003701" cy="707886"/>
          </a:xfrm>
          <a:prstGeom prst="rect">
            <a:avLst/>
          </a:prstGeom>
          <a:noFill/>
          <a:ln>
            <a:solidFill>
              <a:schemeClr val="tx1"/>
            </a:solidFill>
          </a:ln>
        </p:spPr>
        <p:txBody>
          <a:bodyPr wrap="square">
            <a:spAutoFit/>
          </a:bodyPr>
          <a:lstStyle/>
          <a:p>
            <a:r>
              <a:rPr kumimoji="1" lang="ja-JP" altLang="en-US" sz="2000"/>
              <a:t>同じオブジェクト同士の等価性を</a:t>
            </a:r>
            <a:br>
              <a:rPr kumimoji="1" lang="en-US" altLang="ja-JP" sz="2000"/>
            </a:br>
            <a:r>
              <a:rPr kumimoji="1" lang="ja-JP" altLang="en-US" sz="2000"/>
              <a:t>何度もテスト</a:t>
            </a:r>
            <a:endParaRPr lang="en-US" altLang="ja-JP" sz="2000"/>
          </a:p>
        </p:txBody>
      </p:sp>
      <p:sp>
        <p:nvSpPr>
          <p:cNvPr id="8" name="コンテンツ プレースホルダー 1">
            <a:extLst>
              <a:ext uri="{FF2B5EF4-FFF2-40B4-BE49-F238E27FC236}">
                <a16:creationId xmlns:a16="http://schemas.microsoft.com/office/drawing/2014/main" id="{2D1A66E9-52BA-D08B-3E1A-36B77FD67C6D}"/>
              </a:ext>
            </a:extLst>
          </p:cNvPr>
          <p:cNvSpPr txBox="1">
            <a:spLocks/>
          </p:cNvSpPr>
          <p:nvPr/>
        </p:nvSpPr>
        <p:spPr>
          <a:xfrm>
            <a:off x="2040087" y="5869412"/>
            <a:ext cx="8111826" cy="543001"/>
          </a:xfrm>
          <a:prstGeom prst="rect">
            <a:avLst/>
          </a:prstGeom>
          <a:ln w="19050">
            <a:solidFill>
              <a:schemeClr val="tx1"/>
            </a:solidFill>
          </a:ln>
        </p:spPr>
        <p:txBody>
          <a:bodyPr vert="horz" lIns="91440" tIns="45720" rIns="91440" bIns="45720" rtlCol="0" anchor="ctr">
            <a:noAutofit/>
          </a:bodyPr>
          <a:lstStyle>
            <a:lvl1pPr marL="177800" indent="-177800" algn="l" defTabSz="914400" rtl="0" eaLnBrk="1" latinLnBrk="0" hangingPunct="1">
              <a:lnSpc>
                <a:spcPct val="110000"/>
              </a:lnSpc>
              <a:spcBef>
                <a:spcPts val="1000"/>
              </a:spcBef>
              <a:buFont typeface="游ゴシック" panose="020B0400000000000000" pitchFamily="50" charset="-128"/>
              <a:buChar char=" "/>
              <a:defRPr kumimoji="1" sz="3600" kern="1200" spc="300">
                <a:solidFill>
                  <a:schemeClr val="tx1"/>
                </a:solidFill>
                <a:latin typeface="Arial" panose="020B0604020202020204" pitchFamily="34" charset="0"/>
                <a:ea typeface="游ゴシック" panose="020B0400000000000000" pitchFamily="50" charset="-128"/>
                <a:cs typeface="+mn-cs"/>
              </a:defRPr>
            </a:lvl1pPr>
            <a:lvl2pPr marL="625475" indent="-177800" algn="l" defTabSz="914400" rtl="0" eaLnBrk="1" latinLnBrk="0" hangingPunct="1">
              <a:lnSpc>
                <a:spcPct val="110000"/>
              </a:lnSpc>
              <a:spcBef>
                <a:spcPts val="500"/>
              </a:spcBef>
              <a:buFont typeface="游ゴシック" panose="020B0400000000000000" pitchFamily="50" charset="-128"/>
              <a:buChar char=" "/>
              <a:defRPr kumimoji="1" sz="3200" kern="1200" spc="300">
                <a:solidFill>
                  <a:schemeClr val="tx1"/>
                </a:solidFill>
                <a:latin typeface="Arial" panose="020B0604020202020204" pitchFamily="34" charset="0"/>
                <a:ea typeface="游ゴシック" panose="020B0400000000000000" pitchFamily="50" charset="-128"/>
                <a:cs typeface="+mn-cs"/>
              </a:defRPr>
            </a:lvl2pPr>
            <a:lvl3pPr marL="1074738" indent="-179388" algn="l" defTabSz="914400" rtl="0" eaLnBrk="1" latinLnBrk="0" hangingPunct="1">
              <a:lnSpc>
                <a:spcPct val="110000"/>
              </a:lnSpc>
              <a:spcBef>
                <a:spcPts val="500"/>
              </a:spcBef>
              <a:buFont typeface="游ゴシック" panose="020B0400000000000000" pitchFamily="50" charset="-128"/>
              <a:buChar char=" "/>
              <a:defRPr kumimoji="1" sz="2800" kern="1200" spc="300">
                <a:solidFill>
                  <a:schemeClr val="tx1"/>
                </a:solidFill>
                <a:latin typeface="Arial" panose="020B0604020202020204" pitchFamily="34" charset="0"/>
                <a:ea typeface="游ゴシック" panose="020B0400000000000000" pitchFamily="50" charset="-128"/>
                <a:cs typeface="+mn-cs"/>
              </a:defRPr>
            </a:lvl3pPr>
            <a:lvl4pPr marL="1524000" indent="-179388" algn="l" defTabSz="914400" rtl="0" eaLnBrk="1" latinLnBrk="0" hangingPunct="1">
              <a:lnSpc>
                <a:spcPct val="110000"/>
              </a:lnSpc>
              <a:spcBef>
                <a:spcPts val="500"/>
              </a:spcBef>
              <a:buFont typeface="游ゴシック" panose="020B0400000000000000" pitchFamily="50" charset="-128"/>
              <a:buChar char=" "/>
              <a:defRPr kumimoji="1" sz="2400" kern="1200" spc="300">
                <a:solidFill>
                  <a:schemeClr val="tx1"/>
                </a:solidFill>
                <a:latin typeface="Arial" panose="020B0604020202020204" pitchFamily="34" charset="0"/>
                <a:ea typeface="游ゴシック" panose="020B0400000000000000" pitchFamily="50" charset="-128"/>
                <a:cs typeface="+mn-cs"/>
              </a:defRPr>
            </a:lvl4pPr>
            <a:lvl5pPr marL="1973263" indent="-180975" algn="l" defTabSz="914400" rtl="0" eaLnBrk="1" latinLnBrk="0" hangingPunct="1">
              <a:lnSpc>
                <a:spcPct val="110000"/>
              </a:lnSpc>
              <a:spcBef>
                <a:spcPts val="500"/>
              </a:spcBef>
              <a:buFont typeface="游ゴシック" panose="020B0400000000000000" pitchFamily="50" charset="-128"/>
              <a:buChar char=" "/>
              <a:defRPr kumimoji="1" sz="2000" kern="1200" spc="300">
                <a:solidFill>
                  <a:schemeClr val="tx1"/>
                </a:solidFill>
                <a:latin typeface="Arial" panose="020B060402020202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900" b="1" u="sng">
                <a:latin typeface="+mn-ea"/>
                <a:ea typeface="+mn-ea"/>
              </a:rPr>
              <a:t>不要なテストケース</a:t>
            </a:r>
            <a:r>
              <a:rPr lang="ja-JP" altLang="en-US" sz="2900" b="1">
                <a:latin typeface="+mn-ea"/>
                <a:ea typeface="+mn-ea"/>
              </a:rPr>
              <a:t>の記述が多い</a:t>
            </a:r>
            <a:endParaRPr kumimoji="1" lang="ja-JP" altLang="en-US" sz="2900" b="1" u="sng">
              <a:latin typeface="+mn-ea"/>
              <a:ea typeface="+mn-ea"/>
            </a:endParaRPr>
          </a:p>
        </p:txBody>
      </p:sp>
    </p:spTree>
    <p:extLst>
      <p:ext uri="{BB962C8B-B14F-4D97-AF65-F5344CB8AC3E}">
        <p14:creationId xmlns:p14="http://schemas.microsoft.com/office/powerpoint/2010/main" val="176281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525FBCF-E905-ABE7-E665-97BA53CC0C0C}"/>
              </a:ext>
            </a:extLst>
          </p:cNvPr>
          <p:cNvPicPr>
            <a:picLocks noChangeAspect="1"/>
          </p:cNvPicPr>
          <p:nvPr/>
        </p:nvPicPr>
        <p:blipFill>
          <a:blip r:embed="rId3"/>
          <a:stretch>
            <a:fillRect/>
          </a:stretch>
        </p:blipFill>
        <p:spPr>
          <a:xfrm>
            <a:off x="7010166" y="2004491"/>
            <a:ext cx="3667587" cy="2775600"/>
          </a:xfrm>
          <a:prstGeom prst="rect">
            <a:avLst/>
          </a:prstGeom>
        </p:spPr>
      </p:pic>
      <p:pic>
        <p:nvPicPr>
          <p:cNvPr id="7" name="図 6">
            <a:extLst>
              <a:ext uri="{FF2B5EF4-FFF2-40B4-BE49-F238E27FC236}">
                <a16:creationId xmlns:a16="http://schemas.microsoft.com/office/drawing/2014/main" id="{AE988C9E-FD0F-42E0-FF12-F5623097CFDA}"/>
              </a:ext>
            </a:extLst>
          </p:cNvPr>
          <p:cNvPicPr>
            <a:picLocks noChangeAspect="1"/>
          </p:cNvPicPr>
          <p:nvPr/>
        </p:nvPicPr>
        <p:blipFill>
          <a:blip r:embed="rId4"/>
          <a:stretch>
            <a:fillRect/>
          </a:stretch>
        </p:blipFill>
        <p:spPr>
          <a:xfrm>
            <a:off x="1563997" y="1511298"/>
            <a:ext cx="3308252" cy="4230000"/>
          </a:xfrm>
          <a:prstGeom prst="rect">
            <a:avLst/>
          </a:prstGeom>
        </p:spPr>
      </p:pic>
      <p:sp>
        <p:nvSpPr>
          <p:cNvPr id="3" name="スライド番号プレースホルダー 2">
            <a:extLst>
              <a:ext uri="{FF2B5EF4-FFF2-40B4-BE49-F238E27FC236}">
                <a16:creationId xmlns:a16="http://schemas.microsoft.com/office/drawing/2014/main" id="{5C781D80-4DD1-4B72-A746-88DD76C6D2B0}"/>
              </a:ext>
            </a:extLst>
          </p:cNvPr>
          <p:cNvSpPr>
            <a:spLocks noGrp="1"/>
          </p:cNvSpPr>
          <p:nvPr>
            <p:ph type="sldNum" sz="quarter" idx="12"/>
          </p:nvPr>
        </p:nvSpPr>
        <p:spPr/>
        <p:txBody>
          <a:bodyPr/>
          <a:lstStyle/>
          <a:p>
            <a:fld id="{DDF0A04B-3F96-455C-AC58-511E5C06C175}" type="slidenum">
              <a:rPr lang="ja-JP" altLang="en-US" smtClean="0"/>
              <a:pPr/>
              <a:t>2</a:t>
            </a:fld>
            <a:endParaRPr lang="ja-JP" altLang="en-US"/>
          </a:p>
        </p:txBody>
      </p:sp>
      <p:sp>
        <p:nvSpPr>
          <p:cNvPr id="4" name="タイトル 3">
            <a:extLst>
              <a:ext uri="{FF2B5EF4-FFF2-40B4-BE49-F238E27FC236}">
                <a16:creationId xmlns:a16="http://schemas.microsoft.com/office/drawing/2014/main" id="{6834641F-4E7B-2D27-633F-CDA22F1AB91A}"/>
              </a:ext>
            </a:extLst>
          </p:cNvPr>
          <p:cNvSpPr>
            <a:spLocks noGrp="1"/>
          </p:cNvSpPr>
          <p:nvPr>
            <p:ph type="title"/>
          </p:nvPr>
        </p:nvSpPr>
        <p:spPr/>
        <p:txBody>
          <a:bodyPr/>
          <a:lstStyle/>
          <a:p>
            <a:r>
              <a:rPr kumimoji="1" lang="ja-JP" altLang="en-US"/>
              <a:t>研究の背景</a:t>
            </a:r>
            <a:r>
              <a:rPr kumimoji="1" lang="en-US" altLang="ja-JP"/>
              <a:t>|</a:t>
            </a:r>
            <a:r>
              <a:rPr kumimoji="1" lang="ja-JP" altLang="en-US"/>
              <a:t>カバレッジの算出方法</a:t>
            </a:r>
          </a:p>
        </p:txBody>
      </p:sp>
      <p:sp>
        <p:nvSpPr>
          <p:cNvPr id="6" name="テキスト ボックス 5">
            <a:extLst>
              <a:ext uri="{FF2B5EF4-FFF2-40B4-BE49-F238E27FC236}">
                <a16:creationId xmlns:a16="http://schemas.microsoft.com/office/drawing/2014/main" id="{7B584B32-052D-1A06-6346-129C0BC2825B}"/>
              </a:ext>
            </a:extLst>
          </p:cNvPr>
          <p:cNvSpPr txBox="1"/>
          <p:nvPr/>
        </p:nvSpPr>
        <p:spPr>
          <a:xfrm>
            <a:off x="679449" y="5819934"/>
            <a:ext cx="5084762" cy="830997"/>
          </a:xfrm>
          <a:prstGeom prst="rect">
            <a:avLst/>
          </a:prstGeom>
          <a:noFill/>
        </p:spPr>
        <p:txBody>
          <a:bodyPr wrap="square">
            <a:spAutoFit/>
          </a:bodyPr>
          <a:lstStyle/>
          <a:p>
            <a:pPr algn="ctr"/>
            <a:r>
              <a:rPr lang="ja-JP" altLang="en-US" sz="2400" b="1"/>
              <a:t>プロダクト</a:t>
            </a:r>
            <a:r>
              <a:rPr kumimoji="1" lang="ja-JP" altLang="en-US" sz="2400" b="1"/>
              <a:t>コード</a:t>
            </a:r>
            <a:r>
              <a:rPr kumimoji="1" lang="en-US" altLang="ja-JP" sz="2400" b="1"/>
              <a:t>1</a:t>
            </a:r>
            <a:r>
              <a:rPr kumimoji="1" lang="ja-JP" altLang="en-US" sz="2400" b="1"/>
              <a:t>ファイルにつき</a:t>
            </a:r>
            <a:r>
              <a:rPr kumimoji="1" lang="en-US" altLang="ja-JP" sz="2400" b="1"/>
              <a:t>, </a:t>
            </a:r>
          </a:p>
          <a:p>
            <a:pPr algn="ctr"/>
            <a:r>
              <a:rPr kumimoji="1" lang="ja-JP" altLang="en-US" sz="2400" b="1"/>
              <a:t>テストコード</a:t>
            </a:r>
            <a:r>
              <a:rPr lang="en-US" altLang="ja-JP" sz="2400" b="1"/>
              <a:t>1</a:t>
            </a:r>
            <a:r>
              <a:rPr lang="ja-JP" altLang="en-US" sz="2400" b="1"/>
              <a:t>ファイルが対応</a:t>
            </a:r>
            <a:endParaRPr kumimoji="1" lang="ja-JP" altLang="en-US" sz="2400" b="1"/>
          </a:p>
        </p:txBody>
      </p:sp>
      <p:sp>
        <p:nvSpPr>
          <p:cNvPr id="8" name="テキスト ボックス 7">
            <a:extLst>
              <a:ext uri="{FF2B5EF4-FFF2-40B4-BE49-F238E27FC236}">
                <a16:creationId xmlns:a16="http://schemas.microsoft.com/office/drawing/2014/main" id="{5432C8F2-5F47-CD0D-28C8-EFAC1ABC442B}"/>
              </a:ext>
            </a:extLst>
          </p:cNvPr>
          <p:cNvSpPr txBox="1"/>
          <p:nvPr/>
        </p:nvSpPr>
        <p:spPr>
          <a:xfrm>
            <a:off x="1766888" y="1049635"/>
            <a:ext cx="1104900" cy="461665"/>
          </a:xfrm>
          <a:prstGeom prst="rect">
            <a:avLst/>
          </a:prstGeom>
          <a:noFill/>
        </p:spPr>
        <p:txBody>
          <a:bodyPr wrap="square">
            <a:spAutoFit/>
          </a:bodyPr>
          <a:lstStyle/>
          <a:p>
            <a:pPr algn="ctr"/>
            <a:r>
              <a:rPr kumimoji="1" lang="en-US" altLang="ja-JP" sz="2400" b="1">
                <a:solidFill>
                  <a:srgbClr val="913F49"/>
                </a:solidFill>
              </a:rPr>
              <a:t>*. java</a:t>
            </a:r>
            <a:endParaRPr kumimoji="1" lang="ja-JP" altLang="en-US" sz="2400" b="1">
              <a:solidFill>
                <a:srgbClr val="913F49"/>
              </a:solidFill>
            </a:endParaRPr>
          </a:p>
        </p:txBody>
      </p:sp>
      <p:sp>
        <p:nvSpPr>
          <p:cNvPr id="11" name="テキスト ボックス 10">
            <a:extLst>
              <a:ext uri="{FF2B5EF4-FFF2-40B4-BE49-F238E27FC236}">
                <a16:creationId xmlns:a16="http://schemas.microsoft.com/office/drawing/2014/main" id="{5C1D1CE1-8B7B-35D3-7C9F-50CAAEA3BABD}"/>
              </a:ext>
            </a:extLst>
          </p:cNvPr>
          <p:cNvSpPr txBox="1"/>
          <p:nvPr/>
        </p:nvSpPr>
        <p:spPr>
          <a:xfrm>
            <a:off x="3221830" y="1077362"/>
            <a:ext cx="1738312" cy="461665"/>
          </a:xfrm>
          <a:prstGeom prst="rect">
            <a:avLst/>
          </a:prstGeom>
          <a:noFill/>
        </p:spPr>
        <p:txBody>
          <a:bodyPr wrap="square">
            <a:spAutoFit/>
          </a:bodyPr>
          <a:lstStyle/>
          <a:p>
            <a:pPr algn="ctr"/>
            <a:r>
              <a:rPr kumimoji="1" lang="en-US" altLang="ja-JP" sz="2400" b="1">
                <a:solidFill>
                  <a:srgbClr val="4A66AC"/>
                </a:solidFill>
              </a:rPr>
              <a:t>*Test. java</a:t>
            </a:r>
            <a:endParaRPr kumimoji="1" lang="ja-JP" altLang="en-US" sz="2400" b="1">
              <a:solidFill>
                <a:srgbClr val="4A66AC"/>
              </a:solidFill>
            </a:endParaRPr>
          </a:p>
        </p:txBody>
      </p:sp>
      <p:sp>
        <p:nvSpPr>
          <p:cNvPr id="12" name="テキスト ボックス 11">
            <a:extLst>
              <a:ext uri="{FF2B5EF4-FFF2-40B4-BE49-F238E27FC236}">
                <a16:creationId xmlns:a16="http://schemas.microsoft.com/office/drawing/2014/main" id="{0FED0BDA-8A4D-2664-DE09-07DB43B814F3}"/>
              </a:ext>
            </a:extLst>
          </p:cNvPr>
          <p:cNvSpPr txBox="1"/>
          <p:nvPr/>
        </p:nvSpPr>
        <p:spPr>
          <a:xfrm>
            <a:off x="5764211" y="4761545"/>
            <a:ext cx="6159501" cy="830997"/>
          </a:xfrm>
          <a:prstGeom prst="rect">
            <a:avLst/>
          </a:prstGeom>
          <a:noFill/>
        </p:spPr>
        <p:txBody>
          <a:bodyPr wrap="square">
            <a:spAutoFit/>
          </a:bodyPr>
          <a:lstStyle/>
          <a:p>
            <a:pPr algn="ctr"/>
            <a:r>
              <a:rPr kumimoji="1" lang="ja-JP" altLang="en-US" sz="2400" b="1" u="sng"/>
              <a:t>テストコードとプロダクトコードの組</a:t>
            </a:r>
            <a:r>
              <a:rPr kumimoji="1" lang="ja-JP" altLang="en-US" sz="2400" b="1"/>
              <a:t>から</a:t>
            </a:r>
            <a:r>
              <a:rPr kumimoji="1" lang="en-US" altLang="ja-JP" sz="2400" b="1"/>
              <a:t>, </a:t>
            </a:r>
            <a:br>
              <a:rPr kumimoji="1" lang="en-US" altLang="ja-JP" sz="2400" b="1"/>
            </a:br>
            <a:r>
              <a:rPr kumimoji="1" lang="ja-JP" altLang="en-US" sz="2400" b="1"/>
              <a:t>カバレッジの値が</a:t>
            </a:r>
            <a:r>
              <a:rPr kumimoji="1" lang="en-US" altLang="ja-JP" sz="2400" b="1"/>
              <a:t>1</a:t>
            </a:r>
            <a:r>
              <a:rPr kumimoji="1" lang="ja-JP" altLang="en-US" sz="2400" b="1"/>
              <a:t>つ求まる</a:t>
            </a:r>
          </a:p>
        </p:txBody>
      </p:sp>
      <p:sp>
        <p:nvSpPr>
          <p:cNvPr id="15" name="テキスト ボックス 14">
            <a:extLst>
              <a:ext uri="{FF2B5EF4-FFF2-40B4-BE49-F238E27FC236}">
                <a16:creationId xmlns:a16="http://schemas.microsoft.com/office/drawing/2014/main" id="{3136A6E7-BC24-F812-8C3D-11E1A57DC3FA}"/>
              </a:ext>
            </a:extLst>
          </p:cNvPr>
          <p:cNvSpPr txBox="1"/>
          <p:nvPr/>
        </p:nvSpPr>
        <p:spPr>
          <a:xfrm>
            <a:off x="570034" y="1126579"/>
            <a:ext cx="677862" cy="769441"/>
          </a:xfrm>
          <a:prstGeom prst="rect">
            <a:avLst/>
          </a:prstGeom>
          <a:noFill/>
        </p:spPr>
        <p:txBody>
          <a:bodyPr wrap="square">
            <a:spAutoFit/>
          </a:bodyPr>
          <a:lstStyle/>
          <a:p>
            <a:pPr algn="ctr"/>
            <a:r>
              <a:rPr kumimoji="1" lang="ja-JP" altLang="en-US" sz="4400" b="1"/>
              <a:t>①</a:t>
            </a:r>
            <a:endParaRPr kumimoji="1" lang="en-US" altLang="ja-JP" sz="4400" b="1"/>
          </a:p>
        </p:txBody>
      </p:sp>
      <p:sp>
        <p:nvSpPr>
          <p:cNvPr id="2" name="テキスト ボックス 1">
            <a:extLst>
              <a:ext uri="{FF2B5EF4-FFF2-40B4-BE49-F238E27FC236}">
                <a16:creationId xmlns:a16="http://schemas.microsoft.com/office/drawing/2014/main" id="{58FCF60C-33CD-2D62-F2DC-56A130565887}"/>
              </a:ext>
            </a:extLst>
          </p:cNvPr>
          <p:cNvSpPr txBox="1"/>
          <p:nvPr/>
        </p:nvSpPr>
        <p:spPr>
          <a:xfrm>
            <a:off x="6202972" y="1602244"/>
            <a:ext cx="677862" cy="769441"/>
          </a:xfrm>
          <a:prstGeom prst="rect">
            <a:avLst/>
          </a:prstGeom>
          <a:noFill/>
        </p:spPr>
        <p:txBody>
          <a:bodyPr wrap="square">
            <a:spAutoFit/>
          </a:bodyPr>
          <a:lstStyle/>
          <a:p>
            <a:pPr algn="ctr"/>
            <a:r>
              <a:rPr kumimoji="1" lang="ja-JP" altLang="en-US" sz="4400" b="1"/>
              <a:t>②</a:t>
            </a:r>
            <a:endParaRPr kumimoji="1" lang="en-US" altLang="ja-JP" sz="4400" b="1"/>
          </a:p>
        </p:txBody>
      </p:sp>
      <p:sp>
        <p:nvSpPr>
          <p:cNvPr id="18" name="テキスト ボックス 17">
            <a:extLst>
              <a:ext uri="{FF2B5EF4-FFF2-40B4-BE49-F238E27FC236}">
                <a16:creationId xmlns:a16="http://schemas.microsoft.com/office/drawing/2014/main" id="{F95F121B-A87C-36EA-60C0-5E99B330CD6F}"/>
              </a:ext>
            </a:extLst>
          </p:cNvPr>
          <p:cNvSpPr txBox="1"/>
          <p:nvPr/>
        </p:nvSpPr>
        <p:spPr>
          <a:xfrm>
            <a:off x="7067550" y="5640794"/>
            <a:ext cx="4700999" cy="830997"/>
          </a:xfrm>
          <a:prstGeom prst="rect">
            <a:avLst/>
          </a:prstGeom>
          <a:noFill/>
          <a:ln w="38100">
            <a:solidFill>
              <a:schemeClr val="tx1"/>
            </a:solidFill>
          </a:ln>
        </p:spPr>
        <p:txBody>
          <a:bodyPr wrap="square">
            <a:spAutoFit/>
          </a:bodyPr>
          <a:lstStyle/>
          <a:p>
            <a:r>
              <a:rPr kumimoji="1" lang="ja-JP" altLang="en-US" sz="2400"/>
              <a:t>以降</a:t>
            </a:r>
            <a:r>
              <a:rPr kumimoji="1" lang="en-US" altLang="ja-JP" sz="2400"/>
              <a:t>, </a:t>
            </a:r>
            <a:r>
              <a:rPr kumimoji="1" lang="ja-JP" altLang="en-US" sz="2400" u="sng"/>
              <a:t>組から求まるカバレッジ</a:t>
            </a:r>
            <a:r>
              <a:rPr kumimoji="1" lang="ja-JP" altLang="en-US" sz="2400"/>
              <a:t>を</a:t>
            </a:r>
            <a:r>
              <a:rPr kumimoji="1" lang="en-US" altLang="ja-JP" sz="2400"/>
              <a:t>, </a:t>
            </a:r>
          </a:p>
          <a:p>
            <a:r>
              <a:rPr kumimoji="1" lang="ja-JP" altLang="en-US" sz="2400"/>
              <a:t>簡単のため</a:t>
            </a:r>
            <a:r>
              <a:rPr kumimoji="1" lang="ja-JP" altLang="en-US" sz="2400" b="1"/>
              <a:t>カバレッジ</a:t>
            </a:r>
            <a:r>
              <a:rPr kumimoji="1" lang="ja-JP" altLang="en-US" sz="2400"/>
              <a:t>と呼ぶ</a:t>
            </a:r>
            <a:endParaRPr kumimoji="1" lang="en-US" altLang="ja-JP" sz="2400"/>
          </a:p>
        </p:txBody>
      </p:sp>
      <p:cxnSp>
        <p:nvCxnSpPr>
          <p:cNvPr id="10" name="直線矢印コネクタ 9">
            <a:extLst>
              <a:ext uri="{FF2B5EF4-FFF2-40B4-BE49-F238E27FC236}">
                <a16:creationId xmlns:a16="http://schemas.microsoft.com/office/drawing/2014/main" id="{1F9D84D2-9396-38F7-B10A-9C16EC856A9C}"/>
              </a:ext>
            </a:extLst>
          </p:cNvPr>
          <p:cNvCxnSpPr>
            <a:cxnSpLocks/>
          </p:cNvCxnSpPr>
          <p:nvPr/>
        </p:nvCxnSpPr>
        <p:spPr>
          <a:xfrm>
            <a:off x="4577862" y="2461846"/>
            <a:ext cx="2432305" cy="291115"/>
          </a:xfrm>
          <a:prstGeom prst="straightConnector1">
            <a:avLst/>
          </a:prstGeom>
          <a:ln w="76200">
            <a:solidFill>
              <a:schemeClr val="tx1">
                <a:lumMod val="85000"/>
                <a:lumOff val="1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099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P spid="15" grpId="0"/>
      <p:bldP spid="2"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02D5020-7CE1-993F-E2E6-501AF4CC8853}"/>
              </a:ext>
            </a:extLst>
          </p:cNvPr>
          <p:cNvSpPr>
            <a:spLocks noGrp="1"/>
          </p:cNvSpPr>
          <p:nvPr>
            <p:ph idx="1"/>
          </p:nvPr>
        </p:nvSpPr>
        <p:spPr/>
        <p:txBody>
          <a:bodyPr anchor="ctr"/>
          <a:lstStyle/>
          <a:p>
            <a:pPr algn="ctr"/>
            <a:r>
              <a:rPr lang="ja-JP" altLang="en-US" u="sng"/>
              <a:t>カバレッジが高い</a:t>
            </a:r>
            <a:r>
              <a:rPr lang="ja-JP" altLang="en-US"/>
              <a:t>と</a:t>
            </a:r>
            <a:r>
              <a:rPr lang="en-US" altLang="ja-JP"/>
              <a:t>, </a:t>
            </a:r>
            <a:r>
              <a:rPr lang="ja-JP" altLang="en-US" u="sng"/>
              <a:t>テストコードの品質が高い</a:t>
            </a:r>
            <a:endParaRPr lang="en-US" altLang="ja-JP" u="sng"/>
          </a:p>
          <a:p>
            <a:pPr algn="ctr"/>
            <a:endParaRPr kumimoji="1" lang="en-US" altLang="ja-JP"/>
          </a:p>
          <a:p>
            <a:pPr marL="0" indent="0" algn="ctr">
              <a:buNone/>
            </a:pPr>
            <a:r>
              <a:rPr kumimoji="1" lang="ja-JP" altLang="en-US" b="1" u="sng"/>
              <a:t>高品質なテストコード</a:t>
            </a:r>
            <a:r>
              <a:rPr kumimoji="1" lang="ja-JP" altLang="en-US" b="1"/>
              <a:t>は</a:t>
            </a:r>
            <a:r>
              <a:rPr kumimoji="1" lang="en-US" altLang="ja-JP" b="1"/>
              <a:t>, </a:t>
            </a:r>
            <a:r>
              <a:rPr kumimoji="1" lang="ja-JP" altLang="en-US" b="1" u="sng"/>
              <a:t>分岐構造が少ない</a:t>
            </a:r>
            <a:br>
              <a:rPr lang="en-US" altLang="ja-JP"/>
            </a:br>
            <a:r>
              <a:rPr lang="ja-JP" altLang="en-US"/>
              <a:t>とされている</a:t>
            </a:r>
            <a:endParaRPr kumimoji="1" lang="en-US" altLang="ja-JP"/>
          </a:p>
        </p:txBody>
      </p:sp>
      <p:sp>
        <p:nvSpPr>
          <p:cNvPr id="3" name="スライド番号プレースホルダー 2">
            <a:extLst>
              <a:ext uri="{FF2B5EF4-FFF2-40B4-BE49-F238E27FC236}">
                <a16:creationId xmlns:a16="http://schemas.microsoft.com/office/drawing/2014/main" id="{70E6A401-7A8F-99EB-E4AE-4B1C8A93700A}"/>
              </a:ext>
            </a:extLst>
          </p:cNvPr>
          <p:cNvSpPr>
            <a:spLocks noGrp="1"/>
          </p:cNvSpPr>
          <p:nvPr>
            <p:ph type="sldNum" sz="quarter" idx="12"/>
          </p:nvPr>
        </p:nvSpPr>
        <p:spPr/>
        <p:txBody>
          <a:bodyPr/>
          <a:lstStyle/>
          <a:p>
            <a:fld id="{DDF0A04B-3F96-455C-AC58-511E5C06C175}" type="slidenum">
              <a:rPr lang="ja-JP" altLang="en-US" smtClean="0"/>
              <a:pPr/>
              <a:t>3</a:t>
            </a:fld>
            <a:endParaRPr lang="ja-JP" altLang="en-US"/>
          </a:p>
        </p:txBody>
      </p:sp>
      <p:sp>
        <p:nvSpPr>
          <p:cNvPr id="4" name="タイトル 3">
            <a:extLst>
              <a:ext uri="{FF2B5EF4-FFF2-40B4-BE49-F238E27FC236}">
                <a16:creationId xmlns:a16="http://schemas.microsoft.com/office/drawing/2014/main" id="{798CC8E8-1B71-A403-F81A-8F298A60EF20}"/>
              </a:ext>
            </a:extLst>
          </p:cNvPr>
          <p:cNvSpPr>
            <a:spLocks noGrp="1"/>
          </p:cNvSpPr>
          <p:nvPr>
            <p:ph type="title"/>
          </p:nvPr>
        </p:nvSpPr>
        <p:spPr/>
        <p:txBody>
          <a:bodyPr/>
          <a:lstStyle/>
          <a:p>
            <a:r>
              <a:rPr kumimoji="1" lang="ja-JP" altLang="en-US"/>
              <a:t>研究の背景</a:t>
            </a:r>
            <a:r>
              <a:rPr kumimoji="1" lang="en-US" altLang="ja-JP"/>
              <a:t>|</a:t>
            </a:r>
            <a:r>
              <a:rPr kumimoji="1" lang="ja-JP" altLang="en-US"/>
              <a:t>高品質なテストコード</a:t>
            </a:r>
          </a:p>
        </p:txBody>
      </p:sp>
    </p:spTree>
    <p:extLst>
      <p:ext uri="{BB962C8B-B14F-4D97-AF65-F5344CB8AC3E}">
        <p14:creationId xmlns:p14="http://schemas.microsoft.com/office/powerpoint/2010/main" val="324613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1E8C58-B2DD-7B66-3701-77D68645DCE5}"/>
              </a:ext>
            </a:extLst>
          </p:cNvPr>
          <p:cNvSpPr>
            <a:spLocks noGrp="1"/>
          </p:cNvSpPr>
          <p:nvPr>
            <p:ph type="title"/>
          </p:nvPr>
        </p:nvSpPr>
        <p:spPr/>
        <p:txBody>
          <a:bodyPr/>
          <a:lstStyle/>
          <a:p>
            <a:r>
              <a:rPr kumimoji="1" lang="ja-JP" altLang="en-US"/>
              <a:t>研究の</a:t>
            </a:r>
            <a:r>
              <a:rPr lang="ja-JP" altLang="en-US"/>
              <a:t>目的</a:t>
            </a:r>
            <a:endParaRPr kumimoji="1" lang="ja-JP" altLang="en-US"/>
          </a:p>
        </p:txBody>
      </p:sp>
      <p:sp>
        <p:nvSpPr>
          <p:cNvPr id="3" name="コンテンツ プレースホルダー 2">
            <a:extLst>
              <a:ext uri="{FF2B5EF4-FFF2-40B4-BE49-F238E27FC236}">
                <a16:creationId xmlns:a16="http://schemas.microsoft.com/office/drawing/2014/main" id="{9158E586-F1CC-BE51-EB70-1773EA592275}"/>
              </a:ext>
            </a:extLst>
          </p:cNvPr>
          <p:cNvSpPr>
            <a:spLocks noGrp="1"/>
          </p:cNvSpPr>
          <p:nvPr>
            <p:ph idx="1"/>
          </p:nvPr>
        </p:nvSpPr>
        <p:spPr/>
        <p:txBody>
          <a:bodyPr anchor="ctr">
            <a:normAutofit/>
          </a:bodyPr>
          <a:lstStyle/>
          <a:p>
            <a:pPr marL="0" indent="0" algn="ctr">
              <a:buNone/>
            </a:pPr>
            <a:endParaRPr lang="en-US" altLang="ja-JP" sz="3200"/>
          </a:p>
          <a:p>
            <a:pPr marL="0" indent="0" algn="ctr">
              <a:buNone/>
            </a:pPr>
            <a:endParaRPr lang="en-US" altLang="ja-JP" sz="3200"/>
          </a:p>
          <a:p>
            <a:pPr marL="0" indent="0" algn="ctr">
              <a:buNone/>
            </a:pPr>
            <a:endParaRPr lang="en-US" altLang="ja-JP"/>
          </a:p>
          <a:p>
            <a:pPr marL="0" indent="0" algn="ctr">
              <a:buNone/>
            </a:pPr>
            <a:r>
              <a:rPr lang="ja-JP" altLang="en-US" b="1" u="sng"/>
              <a:t>高品質なテストコード</a:t>
            </a:r>
            <a:r>
              <a:rPr lang="ja-JP" altLang="en-US" b="1"/>
              <a:t>は</a:t>
            </a:r>
            <a:r>
              <a:rPr lang="en-US" altLang="ja-JP" b="1"/>
              <a:t>, </a:t>
            </a:r>
            <a:r>
              <a:rPr lang="ja-JP" altLang="en-US" b="1" u="sng"/>
              <a:t>分岐構造が少ない</a:t>
            </a:r>
            <a:endParaRPr lang="en-US" altLang="ja-JP"/>
          </a:p>
          <a:p>
            <a:pPr marL="0" indent="0" algn="ctr">
              <a:buNone/>
            </a:pPr>
            <a:r>
              <a:rPr lang="ja-JP" altLang="en-US"/>
              <a:t>という通説を検証</a:t>
            </a:r>
            <a:endParaRPr lang="en-US" altLang="ja-JP"/>
          </a:p>
          <a:p>
            <a:pPr marL="0" indent="0" algn="ctr">
              <a:buNone/>
            </a:pPr>
            <a:endParaRPr lang="en-US" altLang="ja-JP" sz="3200"/>
          </a:p>
          <a:p>
            <a:pPr marL="0" indent="0" algn="ctr">
              <a:buNone/>
            </a:pPr>
            <a:endParaRPr lang="en-US" altLang="ja-JP" sz="3200"/>
          </a:p>
          <a:p>
            <a:pPr marL="0" indent="0">
              <a:buNone/>
            </a:pPr>
            <a:endParaRPr kumimoji="1" lang="en-US" altLang="ja-JP"/>
          </a:p>
        </p:txBody>
      </p:sp>
      <p:sp>
        <p:nvSpPr>
          <p:cNvPr id="6" name="スライド番号プレースホルダー 5">
            <a:extLst>
              <a:ext uri="{FF2B5EF4-FFF2-40B4-BE49-F238E27FC236}">
                <a16:creationId xmlns:a16="http://schemas.microsoft.com/office/drawing/2014/main" id="{DDD1144D-B36A-2A17-775C-C1D0A16287F0}"/>
              </a:ext>
            </a:extLst>
          </p:cNvPr>
          <p:cNvSpPr>
            <a:spLocks noGrp="1"/>
          </p:cNvSpPr>
          <p:nvPr>
            <p:ph type="sldNum" sz="quarter" idx="12"/>
          </p:nvPr>
        </p:nvSpPr>
        <p:spPr/>
        <p:txBody>
          <a:bodyPr/>
          <a:lstStyle/>
          <a:p>
            <a:fld id="{DDF0A04B-3F96-455C-AC58-511E5C06C175}" type="slidenum">
              <a:rPr lang="ja-JP" altLang="en-US" smtClean="0"/>
              <a:pPr/>
              <a:t>4</a:t>
            </a:fld>
            <a:endParaRPr lang="ja-JP" altLang="en-US"/>
          </a:p>
        </p:txBody>
      </p:sp>
    </p:spTree>
    <p:extLst>
      <p:ext uri="{BB962C8B-B14F-4D97-AF65-F5344CB8AC3E}">
        <p14:creationId xmlns:p14="http://schemas.microsoft.com/office/powerpoint/2010/main" val="339943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AE786-B14A-B7FE-E9B5-FAB1FB38449F}"/>
              </a:ext>
            </a:extLst>
          </p:cNvPr>
          <p:cNvSpPr>
            <a:spLocks noGrp="1"/>
          </p:cNvSpPr>
          <p:nvPr>
            <p:ph type="title"/>
          </p:nvPr>
        </p:nvSpPr>
        <p:spPr>
          <a:xfrm>
            <a:off x="165696" y="74815"/>
            <a:ext cx="11113833" cy="833448"/>
          </a:xfrm>
        </p:spPr>
        <p:txBody>
          <a:bodyPr>
            <a:normAutofit/>
          </a:bodyPr>
          <a:lstStyle/>
          <a:p>
            <a:r>
              <a:rPr lang="ja-JP" altLang="en-US"/>
              <a:t>調査手順</a:t>
            </a:r>
            <a:endParaRPr kumimoji="1" lang="ja-JP" altLang="en-US"/>
          </a:p>
        </p:txBody>
      </p:sp>
      <p:sp>
        <p:nvSpPr>
          <p:cNvPr id="3" name="コンテンツ プレースホルダー 2">
            <a:extLst>
              <a:ext uri="{FF2B5EF4-FFF2-40B4-BE49-F238E27FC236}">
                <a16:creationId xmlns:a16="http://schemas.microsoft.com/office/drawing/2014/main" id="{09D09CDA-283B-081F-7904-65369E6BC339}"/>
              </a:ext>
            </a:extLst>
          </p:cNvPr>
          <p:cNvSpPr>
            <a:spLocks noGrp="1"/>
          </p:cNvSpPr>
          <p:nvPr>
            <p:ph idx="1"/>
          </p:nvPr>
        </p:nvSpPr>
        <p:spPr/>
        <p:txBody>
          <a:bodyPr>
            <a:normAutofit/>
          </a:bodyPr>
          <a:lstStyle/>
          <a:p>
            <a:pPr marL="447675" lvl="1" indent="0">
              <a:buNone/>
            </a:pPr>
            <a:endParaRPr lang="en-US" altLang="ja-JP" b="1"/>
          </a:p>
          <a:p>
            <a:pPr marL="742950" indent="-742950">
              <a:buFont typeface="+mj-lt"/>
              <a:buAutoNum type="arabicPeriod"/>
            </a:pPr>
            <a:r>
              <a:rPr lang="ja-JP" altLang="en-US" b="1"/>
              <a:t>テストコードを分岐構造の多さで分類</a:t>
            </a:r>
            <a:endParaRPr lang="en-US" altLang="ja-JP" b="1"/>
          </a:p>
          <a:p>
            <a:pPr marL="742950" indent="-742950">
              <a:buFont typeface="+mj-lt"/>
              <a:buAutoNum type="arabicPeriod"/>
            </a:pPr>
            <a:endParaRPr kumimoji="1" lang="en-US" altLang="ja-JP" b="1"/>
          </a:p>
          <a:p>
            <a:pPr marL="742950" indent="-742950">
              <a:buFont typeface="+mj-lt"/>
              <a:buAutoNum type="arabicPeriod"/>
            </a:pPr>
            <a:r>
              <a:rPr kumimoji="1" lang="ja-JP" altLang="en-US" b="1"/>
              <a:t>カバレッジを測定</a:t>
            </a:r>
            <a:endParaRPr kumimoji="1" lang="en-US" altLang="ja-JP" b="1"/>
          </a:p>
          <a:p>
            <a:pPr marL="742950" indent="-742950">
              <a:buFont typeface="+mj-lt"/>
              <a:buAutoNum type="arabicPeriod"/>
            </a:pPr>
            <a:endParaRPr lang="en-US" altLang="ja-JP" b="1"/>
          </a:p>
          <a:p>
            <a:pPr marL="742950" indent="-742950">
              <a:buFont typeface="+mj-lt"/>
              <a:buAutoNum type="arabicPeriod"/>
            </a:pPr>
            <a:r>
              <a:rPr lang="ja-JP" altLang="en-US" b="1"/>
              <a:t>分岐構造の数とカバレッジ間の関連性を分析</a:t>
            </a:r>
            <a:endParaRPr kumimoji="1" lang="ja-JP" altLang="en-US" b="1"/>
          </a:p>
        </p:txBody>
      </p:sp>
      <p:sp>
        <p:nvSpPr>
          <p:cNvPr id="4" name="スライド番号プレースホルダー 3">
            <a:extLst>
              <a:ext uri="{FF2B5EF4-FFF2-40B4-BE49-F238E27FC236}">
                <a16:creationId xmlns:a16="http://schemas.microsoft.com/office/drawing/2014/main" id="{17CCF95B-234F-9189-5191-2831FA3CDC42}"/>
              </a:ext>
            </a:extLst>
          </p:cNvPr>
          <p:cNvSpPr>
            <a:spLocks noGrp="1"/>
          </p:cNvSpPr>
          <p:nvPr>
            <p:ph type="sldNum" sz="quarter" idx="12"/>
          </p:nvPr>
        </p:nvSpPr>
        <p:spPr/>
        <p:txBody>
          <a:bodyPr/>
          <a:lstStyle/>
          <a:p>
            <a:fld id="{DDF0A04B-3F96-455C-AC58-511E5C06C175}" type="slidenum">
              <a:rPr lang="ja-JP" altLang="en-US" smtClean="0"/>
              <a:pPr/>
              <a:t>5</a:t>
            </a:fld>
            <a:endParaRPr lang="ja-JP" altLang="en-US"/>
          </a:p>
        </p:txBody>
      </p:sp>
    </p:spTree>
    <p:extLst>
      <p:ext uri="{BB962C8B-B14F-4D97-AF65-F5344CB8AC3E}">
        <p14:creationId xmlns:p14="http://schemas.microsoft.com/office/powerpoint/2010/main" val="163352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1C5C51A-EAC0-2CF0-64BC-B36E8239E160}"/>
              </a:ext>
            </a:extLst>
          </p:cNvPr>
          <p:cNvSpPr>
            <a:spLocks noGrp="1"/>
          </p:cNvSpPr>
          <p:nvPr>
            <p:ph idx="1"/>
          </p:nvPr>
        </p:nvSpPr>
        <p:spPr/>
        <p:txBody>
          <a:bodyPr anchor="ctr">
            <a:normAutofit/>
          </a:bodyPr>
          <a:lstStyle/>
          <a:p>
            <a:pPr marL="0" indent="0">
              <a:buNone/>
            </a:pPr>
            <a:r>
              <a:rPr kumimoji="1" lang="ja-JP" altLang="en-US" b="1"/>
              <a:t>収集</a:t>
            </a:r>
            <a:r>
              <a:rPr lang="ja-JP" altLang="en-US" b="1"/>
              <a:t>元</a:t>
            </a:r>
            <a:r>
              <a:rPr lang="en-US" altLang="ja-JP" b="1"/>
              <a:t>: </a:t>
            </a:r>
            <a:r>
              <a:rPr kumimoji="1" lang="en-US" altLang="ja-JP" u="sng"/>
              <a:t>GitHub</a:t>
            </a:r>
            <a:r>
              <a:rPr kumimoji="1" lang="ja-JP" altLang="en-US"/>
              <a:t>上</a:t>
            </a:r>
            <a:r>
              <a:rPr lang="ja-JP" altLang="en-US"/>
              <a:t>の</a:t>
            </a:r>
            <a:r>
              <a:rPr kumimoji="1" lang="en-US" altLang="ja-JP" sz="3600" u="sng"/>
              <a:t>Java</a:t>
            </a:r>
            <a:r>
              <a:rPr kumimoji="1" lang="ja-JP" altLang="en-US" sz="3600"/>
              <a:t>プロジェクト</a:t>
            </a:r>
            <a:endParaRPr lang="en-US" altLang="ja-JP" b="1"/>
          </a:p>
          <a:p>
            <a:pPr marL="0" indent="0">
              <a:buNone/>
            </a:pPr>
            <a:r>
              <a:rPr lang="ja-JP" altLang="en-US" b="1"/>
              <a:t>調査対象のプロジェクト数</a:t>
            </a:r>
            <a:r>
              <a:rPr lang="en-US" altLang="ja-JP" b="1"/>
              <a:t>: </a:t>
            </a:r>
            <a:r>
              <a:rPr lang="en-US" altLang="ja-JP" u="sng"/>
              <a:t>45</a:t>
            </a:r>
            <a:r>
              <a:rPr lang="ja-JP" altLang="en-US" u="sng"/>
              <a:t>個</a:t>
            </a:r>
            <a:endParaRPr lang="en-US" altLang="ja-JP" u="sng"/>
          </a:p>
          <a:p>
            <a:pPr marL="0" indent="0">
              <a:buNone/>
            </a:pPr>
            <a:r>
              <a:rPr lang="ja-JP" altLang="en-US" b="1"/>
              <a:t>収集した組数</a:t>
            </a:r>
            <a:r>
              <a:rPr lang="en-US" altLang="ja-JP" b="1"/>
              <a:t>: </a:t>
            </a:r>
            <a:r>
              <a:rPr lang="en-US" altLang="ja-JP" u="sng"/>
              <a:t>1,836</a:t>
            </a:r>
            <a:r>
              <a:rPr lang="ja-JP" altLang="en-US" u="sng"/>
              <a:t>組</a:t>
            </a:r>
            <a:endParaRPr kumimoji="1" lang="en-US" altLang="ja-JP" sz="1800" u="sng"/>
          </a:p>
          <a:p>
            <a:pPr algn="ctr"/>
            <a:endParaRPr kumimoji="1" lang="en-US" altLang="ja-JP" sz="3600"/>
          </a:p>
          <a:p>
            <a:pPr marL="0" indent="0">
              <a:buNone/>
            </a:pPr>
            <a:r>
              <a:rPr lang="ja-JP" altLang="en-US" b="1"/>
              <a:t>プロジェクトの選定基準</a:t>
            </a:r>
            <a:endParaRPr lang="en-US" altLang="ja-JP" b="1"/>
          </a:p>
          <a:p>
            <a:pPr>
              <a:buFont typeface="Arial" panose="020B0604020202020204" pitchFamily="34" charset="0"/>
              <a:buChar char="•"/>
            </a:pPr>
            <a:r>
              <a:rPr kumimoji="1" lang="ja-JP" altLang="en-US"/>
              <a:t>スター数が</a:t>
            </a:r>
            <a:r>
              <a:rPr kumimoji="1" lang="en-US" altLang="ja-JP" u="sng"/>
              <a:t>5,000</a:t>
            </a:r>
            <a:r>
              <a:rPr kumimoji="1" lang="ja-JP" altLang="en-US" u="sng"/>
              <a:t>以上</a:t>
            </a:r>
            <a:endParaRPr kumimoji="1" lang="en-US" altLang="ja-JP" u="sng"/>
          </a:p>
          <a:p>
            <a:pPr>
              <a:buFont typeface="Arial" panose="020B0604020202020204" pitchFamily="34" charset="0"/>
              <a:buChar char="•"/>
            </a:pPr>
            <a:r>
              <a:rPr lang="en-US" altLang="ja-JP" u="sng"/>
              <a:t>Maven</a:t>
            </a:r>
            <a:r>
              <a:rPr lang="ja-JP" altLang="en-US"/>
              <a:t>または</a:t>
            </a:r>
            <a:r>
              <a:rPr lang="en-US" altLang="ja-JP" u="sng"/>
              <a:t>Gradle</a:t>
            </a:r>
            <a:r>
              <a:rPr lang="ja-JP" altLang="en-US"/>
              <a:t>でビルド可能</a:t>
            </a:r>
            <a:endParaRPr lang="en-US" altLang="ja-JP"/>
          </a:p>
        </p:txBody>
      </p:sp>
      <p:sp>
        <p:nvSpPr>
          <p:cNvPr id="3" name="スライド番号プレースホルダー 2">
            <a:extLst>
              <a:ext uri="{FF2B5EF4-FFF2-40B4-BE49-F238E27FC236}">
                <a16:creationId xmlns:a16="http://schemas.microsoft.com/office/drawing/2014/main" id="{FD99CEA9-B676-2BF7-21A0-8CDA63A9A0FB}"/>
              </a:ext>
            </a:extLst>
          </p:cNvPr>
          <p:cNvSpPr>
            <a:spLocks noGrp="1"/>
          </p:cNvSpPr>
          <p:nvPr>
            <p:ph type="sldNum" sz="quarter" idx="12"/>
          </p:nvPr>
        </p:nvSpPr>
        <p:spPr/>
        <p:txBody>
          <a:bodyPr/>
          <a:lstStyle/>
          <a:p>
            <a:fld id="{DDF0A04B-3F96-455C-AC58-511E5C06C175}" type="slidenum">
              <a:rPr lang="ja-JP" altLang="en-US" smtClean="0"/>
              <a:pPr/>
              <a:t>6</a:t>
            </a:fld>
            <a:endParaRPr lang="ja-JP" altLang="en-US"/>
          </a:p>
        </p:txBody>
      </p:sp>
      <p:sp>
        <p:nvSpPr>
          <p:cNvPr id="4" name="タイトル 3">
            <a:extLst>
              <a:ext uri="{FF2B5EF4-FFF2-40B4-BE49-F238E27FC236}">
                <a16:creationId xmlns:a16="http://schemas.microsoft.com/office/drawing/2014/main" id="{1AF080E7-F50E-0F68-B70C-A466EC11D0E7}"/>
              </a:ext>
            </a:extLst>
          </p:cNvPr>
          <p:cNvSpPr>
            <a:spLocks noGrp="1"/>
          </p:cNvSpPr>
          <p:nvPr>
            <p:ph type="title"/>
          </p:nvPr>
        </p:nvSpPr>
        <p:spPr/>
        <p:txBody>
          <a:bodyPr/>
          <a:lstStyle/>
          <a:p>
            <a:r>
              <a:rPr kumimoji="1" lang="ja-JP" altLang="en-US"/>
              <a:t>調査対象</a:t>
            </a:r>
          </a:p>
        </p:txBody>
      </p:sp>
    </p:spTree>
    <p:extLst>
      <p:ext uri="{BB962C8B-B14F-4D97-AF65-F5344CB8AC3E}">
        <p14:creationId xmlns:p14="http://schemas.microsoft.com/office/powerpoint/2010/main" val="415763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2D4A6-9F2F-EAF1-34DD-D0B3E04B2CD8}"/>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E3A1224-FBB6-7008-A9C3-A44D7452898D}"/>
              </a:ext>
            </a:extLst>
          </p:cNvPr>
          <p:cNvSpPr>
            <a:spLocks noGrp="1"/>
          </p:cNvSpPr>
          <p:nvPr>
            <p:ph idx="1"/>
          </p:nvPr>
        </p:nvSpPr>
        <p:spPr>
          <a:xfrm>
            <a:off x="165697" y="1092372"/>
            <a:ext cx="11882216" cy="2657994"/>
          </a:xfrm>
        </p:spPr>
        <p:txBody>
          <a:bodyPr anchor="ctr">
            <a:normAutofit lnSpcReduction="10000"/>
          </a:bodyPr>
          <a:lstStyle/>
          <a:p>
            <a:pPr marL="0" indent="0">
              <a:buNone/>
            </a:pPr>
            <a:r>
              <a:rPr lang="ja-JP" altLang="en-US" b="1"/>
              <a:t>本研究におけるテストコードの複雑度</a:t>
            </a:r>
            <a:r>
              <a:rPr lang="en-US" altLang="ja-JP" b="1"/>
              <a:t>(TC)</a:t>
            </a:r>
            <a:endParaRPr kumimoji="1" lang="en-US" altLang="ja-JP"/>
          </a:p>
          <a:p>
            <a:pPr marL="0" indent="0">
              <a:buNone/>
            </a:pPr>
            <a:endParaRPr lang="en-US" altLang="ja-JP" sz="3900"/>
          </a:p>
          <a:p>
            <a:pPr marL="0" indent="0">
              <a:buNone/>
            </a:pPr>
            <a:endParaRPr kumimoji="1" lang="en-US" altLang="ja-JP" sz="2800" b="1">
              <a:solidFill>
                <a:schemeClr val="accent1"/>
              </a:solidFill>
            </a:endParaRPr>
          </a:p>
          <a:p>
            <a:pPr marL="0" indent="0">
              <a:buNone/>
            </a:pPr>
            <a:r>
              <a:rPr kumimoji="1" lang="ja-JP" altLang="en-US" b="1">
                <a:solidFill>
                  <a:schemeClr val="accent1"/>
                </a:solidFill>
              </a:rPr>
              <a:t>分岐構造</a:t>
            </a:r>
            <a:r>
              <a:rPr lang="en-US" altLang="ja-JP" b="1"/>
              <a:t>: </a:t>
            </a:r>
            <a:r>
              <a:rPr kumimoji="1" lang="en-US" altLang="ja-JP" u="sng"/>
              <a:t>if</a:t>
            </a:r>
            <a:r>
              <a:rPr kumimoji="1" lang="en-US" altLang="ja-JP"/>
              <a:t>, </a:t>
            </a:r>
            <a:r>
              <a:rPr kumimoji="1" lang="en-US" altLang="ja-JP" u="sng"/>
              <a:t>else-if</a:t>
            </a:r>
            <a:r>
              <a:rPr kumimoji="1" lang="en-US" altLang="ja-JP"/>
              <a:t>, </a:t>
            </a:r>
            <a:r>
              <a:rPr kumimoji="1" lang="en-US" altLang="ja-JP" u="sng"/>
              <a:t>switch</a:t>
            </a:r>
            <a:r>
              <a:rPr lang="en-US" altLang="ja-JP"/>
              <a:t>, </a:t>
            </a:r>
            <a:r>
              <a:rPr lang="en-US" altLang="ja-JP" u="sng"/>
              <a:t>case</a:t>
            </a:r>
          </a:p>
        </p:txBody>
      </p:sp>
      <p:sp>
        <p:nvSpPr>
          <p:cNvPr id="2" name="タイトル 1">
            <a:extLst>
              <a:ext uri="{FF2B5EF4-FFF2-40B4-BE49-F238E27FC236}">
                <a16:creationId xmlns:a16="http://schemas.microsoft.com/office/drawing/2014/main" id="{F6E6A22F-4BC2-9629-6D9A-55345E7E11BD}"/>
              </a:ext>
            </a:extLst>
          </p:cNvPr>
          <p:cNvSpPr>
            <a:spLocks noGrp="1"/>
          </p:cNvSpPr>
          <p:nvPr>
            <p:ph type="title"/>
          </p:nvPr>
        </p:nvSpPr>
        <p:spPr>
          <a:xfrm>
            <a:off x="165696" y="74815"/>
            <a:ext cx="11113833" cy="833448"/>
          </a:xfrm>
        </p:spPr>
        <p:txBody>
          <a:bodyPr>
            <a:normAutofit/>
          </a:bodyPr>
          <a:lstStyle/>
          <a:p>
            <a:r>
              <a:rPr kumimoji="1" lang="en-US" altLang="ja-JP"/>
              <a:t>1. </a:t>
            </a:r>
            <a:r>
              <a:rPr kumimoji="1" lang="ja-JP" altLang="en-US"/>
              <a:t>テストコードを分岐構造の多さで分類</a:t>
            </a:r>
          </a:p>
        </p:txBody>
      </p:sp>
      <p:sp>
        <p:nvSpPr>
          <p:cNvPr id="4" name="スライド番号プレースホルダー 3">
            <a:extLst>
              <a:ext uri="{FF2B5EF4-FFF2-40B4-BE49-F238E27FC236}">
                <a16:creationId xmlns:a16="http://schemas.microsoft.com/office/drawing/2014/main" id="{072333A7-8453-E6B9-B3A4-368FB8FB2446}"/>
              </a:ext>
            </a:extLst>
          </p:cNvPr>
          <p:cNvSpPr>
            <a:spLocks noGrp="1"/>
          </p:cNvSpPr>
          <p:nvPr>
            <p:ph type="sldNum" sz="quarter" idx="12"/>
          </p:nvPr>
        </p:nvSpPr>
        <p:spPr>
          <a:solidFill>
            <a:schemeClr val="bg1"/>
          </a:solidFill>
        </p:spPr>
        <p:txBody>
          <a:bodyPr/>
          <a:lstStyle/>
          <a:p>
            <a:fld id="{DDF0A04B-3F96-455C-AC58-511E5C06C175}" type="slidenum">
              <a:rPr lang="ja-JP" altLang="en-US" smtClean="0"/>
              <a:pPr/>
              <a:t>7</a:t>
            </a:fld>
            <a:endParaRPr lang="ja-JP" altLang="en-US"/>
          </a:p>
        </p:txBody>
      </p:sp>
      <p:sp>
        <p:nvSpPr>
          <p:cNvPr id="7" name="テキスト ボックス 6">
            <a:extLst>
              <a:ext uri="{FF2B5EF4-FFF2-40B4-BE49-F238E27FC236}">
                <a16:creationId xmlns:a16="http://schemas.microsoft.com/office/drawing/2014/main" id="{8CF3C951-7434-E06D-05E0-B7E640038303}"/>
              </a:ext>
            </a:extLst>
          </p:cNvPr>
          <p:cNvSpPr txBox="1"/>
          <p:nvPr/>
        </p:nvSpPr>
        <p:spPr>
          <a:xfrm>
            <a:off x="1600926" y="2149093"/>
            <a:ext cx="2062876" cy="646331"/>
          </a:xfrm>
          <a:prstGeom prst="rect">
            <a:avLst/>
          </a:prstGeom>
          <a:noFill/>
        </p:spPr>
        <p:txBody>
          <a:bodyPr wrap="square">
            <a:spAutoFit/>
          </a:bodyPr>
          <a:lstStyle/>
          <a:p>
            <a:pPr marL="447675" lvl="1" indent="0">
              <a:buNone/>
            </a:pPr>
            <a:r>
              <a:rPr lang="ja-JP" altLang="en-US" sz="3600" b="1"/>
              <a:t>定義</a:t>
            </a:r>
            <a:r>
              <a:rPr lang="en-US" altLang="ja-JP" sz="3600" b="1"/>
              <a:t>: </a:t>
            </a:r>
            <a:endParaRPr lang="en-US" altLang="ja-JP" sz="3600" b="1" u="sng"/>
          </a:p>
        </p:txBody>
      </p:sp>
      <p:sp>
        <p:nvSpPr>
          <p:cNvPr id="10" name="テキスト ボックス 9">
            <a:extLst>
              <a:ext uri="{FF2B5EF4-FFF2-40B4-BE49-F238E27FC236}">
                <a16:creationId xmlns:a16="http://schemas.microsoft.com/office/drawing/2014/main" id="{9D5346F2-DF41-9DFC-36A3-EBC1B4F754DC}"/>
              </a:ext>
            </a:extLst>
          </p:cNvPr>
          <p:cNvSpPr txBox="1"/>
          <p:nvPr/>
        </p:nvSpPr>
        <p:spPr>
          <a:xfrm>
            <a:off x="3344999" y="1877061"/>
            <a:ext cx="7028556" cy="584775"/>
          </a:xfrm>
          <a:prstGeom prst="rect">
            <a:avLst/>
          </a:prstGeom>
          <a:noFill/>
        </p:spPr>
        <p:txBody>
          <a:bodyPr wrap="square">
            <a:spAutoFit/>
          </a:bodyPr>
          <a:lstStyle/>
          <a:p>
            <a:r>
              <a:rPr kumimoji="1" lang="ja-JP" altLang="en-US" sz="3200" b="1"/>
              <a:t>テストコード内の</a:t>
            </a:r>
            <a:r>
              <a:rPr kumimoji="1" lang="ja-JP" altLang="en-US" sz="3200" b="1">
                <a:solidFill>
                  <a:schemeClr val="accent1"/>
                </a:solidFill>
              </a:rPr>
              <a:t>分岐構造の数</a:t>
            </a:r>
            <a:r>
              <a:rPr kumimoji="1" lang="ja-JP" altLang="en-US" sz="3200" b="1"/>
              <a:t>の和</a:t>
            </a:r>
            <a:endParaRPr lang="ja-JP" altLang="en-US" sz="3200" b="1"/>
          </a:p>
        </p:txBody>
      </p:sp>
      <p:sp>
        <p:nvSpPr>
          <p:cNvPr id="12" name="テキスト ボックス 11">
            <a:extLst>
              <a:ext uri="{FF2B5EF4-FFF2-40B4-BE49-F238E27FC236}">
                <a16:creationId xmlns:a16="http://schemas.microsoft.com/office/drawing/2014/main" id="{BAB03729-ACCA-7E36-C205-3A08FD6F5BAF}"/>
              </a:ext>
            </a:extLst>
          </p:cNvPr>
          <p:cNvSpPr txBox="1"/>
          <p:nvPr/>
        </p:nvSpPr>
        <p:spPr>
          <a:xfrm>
            <a:off x="3412713" y="2437379"/>
            <a:ext cx="6893129" cy="584775"/>
          </a:xfrm>
          <a:prstGeom prst="rect">
            <a:avLst/>
          </a:prstGeom>
          <a:noFill/>
        </p:spPr>
        <p:txBody>
          <a:bodyPr wrap="square">
            <a:spAutoFit/>
          </a:bodyPr>
          <a:lstStyle/>
          <a:p>
            <a:pPr algn="ctr"/>
            <a:r>
              <a:rPr kumimoji="1" lang="ja-JP" altLang="en-US" sz="3200" b="1"/>
              <a:t>テストメソッドの数 </a:t>
            </a:r>
            <a:endParaRPr lang="ja-JP" altLang="en-US" sz="3200" b="1"/>
          </a:p>
        </p:txBody>
      </p:sp>
      <p:cxnSp>
        <p:nvCxnSpPr>
          <p:cNvPr id="14" name="直線コネクタ 13">
            <a:extLst>
              <a:ext uri="{FF2B5EF4-FFF2-40B4-BE49-F238E27FC236}">
                <a16:creationId xmlns:a16="http://schemas.microsoft.com/office/drawing/2014/main" id="{F5A4C313-7ED5-5AA2-C330-E8985D7437A2}"/>
              </a:ext>
            </a:extLst>
          </p:cNvPr>
          <p:cNvCxnSpPr>
            <a:cxnSpLocks/>
          </p:cNvCxnSpPr>
          <p:nvPr/>
        </p:nvCxnSpPr>
        <p:spPr>
          <a:xfrm>
            <a:off x="3412713" y="2458840"/>
            <a:ext cx="6575610" cy="0"/>
          </a:xfrm>
          <a:prstGeom prst="line">
            <a:avLst/>
          </a:prstGeom>
          <a:ln w="28575">
            <a:solidFill>
              <a:schemeClr val="tx1"/>
            </a:solidFill>
          </a:ln>
        </p:spPr>
        <p:style>
          <a:lnRef idx="2">
            <a:schemeClr val="dk1"/>
          </a:lnRef>
          <a:fillRef idx="0">
            <a:schemeClr val="dk1"/>
          </a:fillRef>
          <a:effectRef idx="1">
            <a:schemeClr val="dk1"/>
          </a:effectRef>
          <a:fontRef idx="minor">
            <a:schemeClr val="tx1"/>
          </a:fontRef>
        </p:style>
      </p:cxnSp>
      <p:sp>
        <p:nvSpPr>
          <p:cNvPr id="16" name="テキスト ボックス 15">
            <a:extLst>
              <a:ext uri="{FF2B5EF4-FFF2-40B4-BE49-F238E27FC236}">
                <a16:creationId xmlns:a16="http://schemas.microsoft.com/office/drawing/2014/main" id="{E5B256AB-1B60-3806-E8E0-349329F51F44}"/>
              </a:ext>
            </a:extLst>
          </p:cNvPr>
          <p:cNvSpPr txBox="1"/>
          <p:nvPr/>
        </p:nvSpPr>
        <p:spPr>
          <a:xfrm>
            <a:off x="10043811" y="2159120"/>
            <a:ext cx="829828" cy="584775"/>
          </a:xfrm>
          <a:prstGeom prst="rect">
            <a:avLst/>
          </a:prstGeom>
          <a:noFill/>
        </p:spPr>
        <p:txBody>
          <a:bodyPr wrap="square">
            <a:spAutoFit/>
          </a:bodyPr>
          <a:lstStyle/>
          <a:p>
            <a:r>
              <a:rPr kumimoji="1" lang="en-US" altLang="ja-JP" sz="3200" b="1"/>
              <a:t>+1</a:t>
            </a:r>
            <a:endParaRPr lang="ja-JP" altLang="en-US" sz="3200" b="1"/>
          </a:p>
        </p:txBody>
      </p:sp>
      <p:pic>
        <p:nvPicPr>
          <p:cNvPr id="8" name="図 7">
            <a:extLst>
              <a:ext uri="{FF2B5EF4-FFF2-40B4-BE49-F238E27FC236}">
                <a16:creationId xmlns:a16="http://schemas.microsoft.com/office/drawing/2014/main" id="{37154B27-87A3-829C-F85D-89DB243E7F12}"/>
              </a:ext>
            </a:extLst>
          </p:cNvPr>
          <p:cNvPicPr>
            <a:picLocks noChangeAspect="1"/>
          </p:cNvPicPr>
          <p:nvPr/>
        </p:nvPicPr>
        <p:blipFill rotWithShape="1">
          <a:blip r:embed="rId3"/>
          <a:srcRect l="1003" r="1003" b="6686"/>
          <a:stretch/>
        </p:blipFill>
        <p:spPr>
          <a:xfrm>
            <a:off x="1104957" y="4820938"/>
            <a:ext cx="9982085" cy="1888627"/>
          </a:xfrm>
          <a:prstGeom prst="rect">
            <a:avLst/>
          </a:prstGeom>
        </p:spPr>
      </p:pic>
      <p:sp>
        <p:nvSpPr>
          <p:cNvPr id="6" name="テキスト ボックス 5">
            <a:extLst>
              <a:ext uri="{FF2B5EF4-FFF2-40B4-BE49-F238E27FC236}">
                <a16:creationId xmlns:a16="http://schemas.microsoft.com/office/drawing/2014/main" id="{705C709B-770D-F682-5472-DE89FA058655}"/>
              </a:ext>
            </a:extLst>
          </p:cNvPr>
          <p:cNvSpPr txBox="1"/>
          <p:nvPr/>
        </p:nvSpPr>
        <p:spPr>
          <a:xfrm>
            <a:off x="165696" y="4211889"/>
            <a:ext cx="9631680" cy="646331"/>
          </a:xfrm>
          <a:prstGeom prst="rect">
            <a:avLst/>
          </a:prstGeom>
          <a:noFill/>
        </p:spPr>
        <p:txBody>
          <a:bodyPr wrap="square">
            <a:spAutoFit/>
          </a:bodyPr>
          <a:lstStyle/>
          <a:p>
            <a:pPr marL="0" indent="0">
              <a:buNone/>
            </a:pPr>
            <a:r>
              <a:rPr lang="en-US" altLang="ja-JP" sz="3600"/>
              <a:t>TC</a:t>
            </a:r>
            <a:r>
              <a:rPr lang="ja-JP" altLang="en-US" sz="3600"/>
              <a:t>の値に基づき</a:t>
            </a:r>
            <a:r>
              <a:rPr lang="en-US" altLang="ja-JP" sz="3600"/>
              <a:t>, </a:t>
            </a:r>
            <a:r>
              <a:rPr lang="ja-JP" altLang="en-US" sz="3600"/>
              <a:t>組を以下の</a:t>
            </a:r>
            <a:r>
              <a:rPr lang="en-US" altLang="ja-JP" sz="3600" u="sng"/>
              <a:t>6</a:t>
            </a:r>
            <a:r>
              <a:rPr lang="ja-JP" altLang="en-US" sz="3600" u="sng"/>
              <a:t>グループ</a:t>
            </a:r>
            <a:r>
              <a:rPr lang="ja-JP" altLang="en-US" sz="3600"/>
              <a:t>に分類</a:t>
            </a:r>
            <a:endParaRPr lang="en-US" altLang="ja-JP" sz="3600" u="sng"/>
          </a:p>
        </p:txBody>
      </p:sp>
    </p:spTree>
    <p:extLst>
      <p:ext uri="{BB962C8B-B14F-4D97-AF65-F5344CB8AC3E}">
        <p14:creationId xmlns:p14="http://schemas.microsoft.com/office/powerpoint/2010/main" val="216844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P spid="12" grpId="0"/>
      <p:bldP spid="16"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2962C36-C0B4-BE43-E6FA-C2308B732E4F}"/>
              </a:ext>
            </a:extLst>
          </p:cNvPr>
          <p:cNvSpPr>
            <a:spLocks noGrp="1"/>
          </p:cNvSpPr>
          <p:nvPr>
            <p:ph idx="1"/>
          </p:nvPr>
        </p:nvSpPr>
        <p:spPr/>
        <p:txBody>
          <a:bodyPr anchor="ctr">
            <a:normAutofit/>
          </a:bodyPr>
          <a:lstStyle/>
          <a:p>
            <a:pPr marL="0" indent="0">
              <a:buNone/>
            </a:pPr>
            <a:r>
              <a:rPr kumimoji="1" lang="en-US" altLang="ja-JP" b="1"/>
              <a:t>TC</a:t>
            </a:r>
            <a:r>
              <a:rPr kumimoji="1" lang="ja-JP" altLang="en-US" b="1"/>
              <a:t>を導入する利点</a:t>
            </a:r>
            <a:endParaRPr kumimoji="1" lang="en-US" altLang="ja-JP" b="1"/>
          </a:p>
          <a:p>
            <a:r>
              <a:rPr lang="ja-JP" altLang="en-US" sz="3300"/>
              <a:t>テストコード内の複雑度</a:t>
            </a:r>
            <a:r>
              <a:rPr lang="en-US" altLang="ja-JP" sz="3300"/>
              <a:t>(</a:t>
            </a:r>
            <a:r>
              <a:rPr lang="ja-JP" altLang="en-US" sz="3300"/>
              <a:t>分岐構造の数</a:t>
            </a:r>
            <a:r>
              <a:rPr lang="en-US" altLang="ja-JP" sz="3300"/>
              <a:t>)</a:t>
            </a:r>
            <a:r>
              <a:rPr lang="ja-JP" altLang="en-US" sz="3300"/>
              <a:t>が増加する</a:t>
            </a:r>
            <a:endParaRPr lang="en-US" altLang="ja-JP" sz="3300"/>
          </a:p>
          <a:p>
            <a:r>
              <a:rPr lang="ja-JP" altLang="en-US" sz="3300"/>
              <a:t>様々な原因を</a:t>
            </a:r>
            <a:r>
              <a:rPr lang="en-US" altLang="ja-JP" sz="3300"/>
              <a:t>, TC</a:t>
            </a:r>
            <a:r>
              <a:rPr lang="ja-JP" altLang="en-US" sz="3300"/>
              <a:t>の計測のみで区別可能</a:t>
            </a:r>
            <a:endParaRPr lang="en-US" altLang="ja-JP" sz="3300"/>
          </a:p>
          <a:p>
            <a:endParaRPr lang="en-US" altLang="ja-JP" sz="3300"/>
          </a:p>
          <a:p>
            <a:pPr marL="0" indent="0">
              <a:buNone/>
            </a:pPr>
            <a:r>
              <a:rPr lang="ja-JP" altLang="en-US" b="1"/>
              <a:t>複雑度が増加する原因の例</a:t>
            </a:r>
            <a:endParaRPr lang="en-US" altLang="ja-JP" b="1"/>
          </a:p>
          <a:p>
            <a:pPr>
              <a:buFont typeface="Arial" panose="020B0604020202020204" pitchFamily="34" charset="0"/>
              <a:buChar char="•"/>
            </a:pPr>
            <a:r>
              <a:rPr lang="ja-JP" altLang="en-US" sz="3300" u="sng"/>
              <a:t>少数のテストメソッド</a:t>
            </a:r>
            <a:r>
              <a:rPr lang="ja-JP" altLang="en-US" sz="3300"/>
              <a:t>の中に</a:t>
            </a:r>
            <a:r>
              <a:rPr lang="en-US" altLang="ja-JP" sz="3300"/>
              <a:t>, </a:t>
            </a:r>
            <a:r>
              <a:rPr lang="ja-JP" altLang="en-US" sz="3300" u="sng"/>
              <a:t>分岐構造が大量</a:t>
            </a:r>
            <a:r>
              <a:rPr lang="ja-JP" altLang="en-US" sz="3300"/>
              <a:t>に存在</a:t>
            </a:r>
            <a:endParaRPr lang="en-US" altLang="ja-JP" sz="3300"/>
          </a:p>
          <a:p>
            <a:pPr>
              <a:buFont typeface="Arial" panose="020B0604020202020204" pitchFamily="34" charset="0"/>
              <a:buChar char="•"/>
            </a:pPr>
            <a:r>
              <a:rPr lang="ja-JP" altLang="en-US" sz="3300" u="sng"/>
              <a:t>少数の分岐構造</a:t>
            </a:r>
            <a:r>
              <a:rPr lang="ja-JP" altLang="en-US" sz="3300"/>
              <a:t>を持つ</a:t>
            </a:r>
            <a:r>
              <a:rPr lang="en-US" altLang="ja-JP" sz="3300"/>
              <a:t>, </a:t>
            </a:r>
            <a:r>
              <a:rPr lang="ja-JP" altLang="en-US" sz="3300" u="sng"/>
              <a:t>テストメソッドが大量</a:t>
            </a:r>
            <a:r>
              <a:rPr lang="ja-JP" altLang="en-US" sz="3300"/>
              <a:t>に存在</a:t>
            </a:r>
            <a:endParaRPr lang="en-US" altLang="ja-JP" sz="3300"/>
          </a:p>
        </p:txBody>
      </p:sp>
      <p:sp>
        <p:nvSpPr>
          <p:cNvPr id="3" name="スライド番号プレースホルダー 2">
            <a:extLst>
              <a:ext uri="{FF2B5EF4-FFF2-40B4-BE49-F238E27FC236}">
                <a16:creationId xmlns:a16="http://schemas.microsoft.com/office/drawing/2014/main" id="{D43E028A-52D5-3A38-D85E-36504206A471}"/>
              </a:ext>
            </a:extLst>
          </p:cNvPr>
          <p:cNvSpPr>
            <a:spLocks noGrp="1"/>
          </p:cNvSpPr>
          <p:nvPr>
            <p:ph type="sldNum" sz="quarter" idx="12"/>
          </p:nvPr>
        </p:nvSpPr>
        <p:spPr/>
        <p:txBody>
          <a:bodyPr/>
          <a:lstStyle/>
          <a:p>
            <a:fld id="{DDF0A04B-3F96-455C-AC58-511E5C06C175}" type="slidenum">
              <a:rPr lang="ja-JP" altLang="en-US" smtClean="0"/>
              <a:pPr/>
              <a:t>8</a:t>
            </a:fld>
            <a:endParaRPr lang="ja-JP" altLang="en-US"/>
          </a:p>
        </p:txBody>
      </p:sp>
      <p:sp>
        <p:nvSpPr>
          <p:cNvPr id="4" name="タイトル 3">
            <a:extLst>
              <a:ext uri="{FF2B5EF4-FFF2-40B4-BE49-F238E27FC236}">
                <a16:creationId xmlns:a16="http://schemas.microsoft.com/office/drawing/2014/main" id="{88845140-44DB-30E6-C8CE-DD9D00DBA4F3}"/>
              </a:ext>
            </a:extLst>
          </p:cNvPr>
          <p:cNvSpPr>
            <a:spLocks noGrp="1"/>
          </p:cNvSpPr>
          <p:nvPr>
            <p:ph type="title"/>
          </p:nvPr>
        </p:nvSpPr>
        <p:spPr/>
        <p:txBody>
          <a:bodyPr/>
          <a:lstStyle/>
          <a:p>
            <a:r>
              <a:rPr kumimoji="1" lang="en-US" altLang="ja-JP"/>
              <a:t>1. </a:t>
            </a:r>
            <a:r>
              <a:rPr kumimoji="1" lang="ja-JP" altLang="en-US"/>
              <a:t>テストコードを分岐構造の多さで分類</a:t>
            </a:r>
          </a:p>
        </p:txBody>
      </p:sp>
    </p:spTree>
    <p:extLst>
      <p:ext uri="{BB962C8B-B14F-4D97-AF65-F5344CB8AC3E}">
        <p14:creationId xmlns:p14="http://schemas.microsoft.com/office/powerpoint/2010/main" val="316905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igolab-minmax-YuGothic-Arial">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游ゴシック-Arial">
      <a:majorFont>
        <a:latin typeface="Arial"/>
        <a:ea typeface="游ゴシック"/>
        <a:cs typeface=""/>
      </a:majorFont>
      <a:minorFont>
        <a:latin typeface="Arial"/>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igolab-minmax-YuGothic-Arial" id="{EC8A502D-EE9A-4ABA-837A-975BF3C789F4}" vid="{3F9A3707-873F-4019-BF65-740360ECA0F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ED314BCE90EE149812155BE7D92EEF0" ma:contentTypeVersion="16" ma:contentTypeDescription="新しいドキュメントを作成します。" ma:contentTypeScope="" ma:versionID="8c12ef75e32ea91b05fb52531301acef">
  <xsd:schema xmlns:xsd="http://www.w3.org/2001/XMLSchema" xmlns:xs="http://www.w3.org/2001/XMLSchema" xmlns:p="http://schemas.microsoft.com/office/2006/metadata/properties" xmlns:ns3="c0643439-4ec4-4bef-a643-d174a663bdf7" xmlns:ns4="dcf78341-c4b5-46e8-a14f-9e7f800c1b8a" targetNamespace="http://schemas.microsoft.com/office/2006/metadata/properties" ma:root="true" ma:fieldsID="2cf1d2c21fc0a25d8e696bd426923cc0" ns3:_="" ns4:_="">
    <xsd:import namespace="c0643439-4ec4-4bef-a643-d174a663bdf7"/>
    <xsd:import namespace="dcf78341-c4b5-46e8-a14f-9e7f800c1b8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LengthInSeconds" minOccurs="0"/>
                <xsd:element ref="ns4:MediaServiceObjectDetectorVersions" minOccurs="0"/>
                <xsd:element ref="ns4:MediaServiceLocation" minOccurs="0"/>
                <xsd:element ref="ns4:_activity"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43439-4ec4-4bef-a643-d174a663bdf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SharingHintHash" ma:index="10" nillable="true" ma:displayName="共有のヒントのハッシュ"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f78341-c4b5-46e8-a14f-9e7f800c1b8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cf78341-c4b5-46e8-a14f-9e7f800c1b8a" xsi:nil="true"/>
  </documentManagement>
</p:properties>
</file>

<file path=customXml/itemProps1.xml><?xml version="1.0" encoding="utf-8"?>
<ds:datastoreItem xmlns:ds="http://schemas.openxmlformats.org/officeDocument/2006/customXml" ds:itemID="{8C33DA83-2D15-4824-97A6-61F4768F4618}">
  <ds:schemaRefs>
    <ds:schemaRef ds:uri="http://schemas.microsoft.com/sharepoint/v3/contenttype/forms"/>
  </ds:schemaRefs>
</ds:datastoreItem>
</file>

<file path=customXml/itemProps2.xml><?xml version="1.0" encoding="utf-8"?>
<ds:datastoreItem xmlns:ds="http://schemas.openxmlformats.org/officeDocument/2006/customXml" ds:itemID="{6964C662-F30E-4B2A-A6FF-E8BFE74D0EAF}">
  <ds:schemaRefs>
    <ds:schemaRef ds:uri="c0643439-4ec4-4bef-a643-d174a663bdf7"/>
    <ds:schemaRef ds:uri="dcf78341-c4b5-46e8-a14f-9e7f800c1b8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1D69949-8F24-4D72-8419-EEB59ECBCC07}">
  <ds:schemaRefs>
    <ds:schemaRef ds:uri="http://schemas.microsoft.com/office/2006/documentManagement/types"/>
    <ds:schemaRef ds:uri="dcf78341-c4b5-46e8-a14f-9e7f800c1b8a"/>
    <ds:schemaRef ds:uri="http://schemas.microsoft.com/office/2006/metadata/properties"/>
    <ds:schemaRef ds:uri="http://purl.org/dc/dcmitype/"/>
    <ds:schemaRef ds:uri="c0643439-4ec4-4bef-a643-d174a663bdf7"/>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higolab-minmax-YuGothic-Arial</Template>
  <TotalTime>2</TotalTime>
  <Words>3648</Words>
  <Application>Microsoft Office PowerPoint</Application>
  <PresentationFormat>ワイド画面</PresentationFormat>
  <Paragraphs>438</Paragraphs>
  <Slides>27</Slides>
  <Notes>27</Notes>
  <HiddenSlides>7</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27</vt:i4>
      </vt:variant>
    </vt:vector>
  </HeadingPairs>
  <TitlesOfParts>
    <vt:vector size="31" baseType="lpstr">
      <vt:lpstr>游ゴシック</vt:lpstr>
      <vt:lpstr>Consolas</vt:lpstr>
      <vt:lpstr>Arial</vt:lpstr>
      <vt:lpstr>higolab-minmax-YuGothic-Arial</vt:lpstr>
      <vt:lpstr>テストコードの分岐構造と カバレッジ間における関係の実証的分析</vt:lpstr>
      <vt:lpstr>研究の背景|テストコードとカバレッジ</vt:lpstr>
      <vt:lpstr>研究の背景|カバレッジの算出方法</vt:lpstr>
      <vt:lpstr>研究の背景|高品質なテストコード</vt:lpstr>
      <vt:lpstr>研究の目的</vt:lpstr>
      <vt:lpstr>調査手順</vt:lpstr>
      <vt:lpstr>調査対象</vt:lpstr>
      <vt:lpstr>1. テストコードを分岐構造の多さで分類</vt:lpstr>
      <vt:lpstr>1. テストコードを分岐構造の多さで分類</vt:lpstr>
      <vt:lpstr>2. カバレッジを測定</vt:lpstr>
      <vt:lpstr>命令網羅率, 分岐網羅率の詳細</vt:lpstr>
      <vt:lpstr>3. 関連性の分析結果</vt:lpstr>
      <vt:lpstr>3. 関連性の分析結果</vt:lpstr>
      <vt:lpstr>3. 関連性の分析結果</vt:lpstr>
      <vt:lpstr>3. 関連性の分析結果</vt:lpstr>
      <vt:lpstr>テストコードの分析|分析結果</vt:lpstr>
      <vt:lpstr>テストコードの分析|高カバレッジ低TC</vt:lpstr>
      <vt:lpstr>ソースコードの分析|低カバレッジ低TC</vt:lpstr>
      <vt:lpstr>まとめ</vt:lpstr>
      <vt:lpstr>今後の課題</vt:lpstr>
      <vt:lpstr>Appendix</vt:lpstr>
      <vt:lpstr>TCの計測方法の詳細</vt:lpstr>
      <vt:lpstr>TCとサイクロマティック複雑度の違い</vt:lpstr>
      <vt:lpstr>TCの区分をTC=1とTC&gt;1で分けた理由</vt:lpstr>
      <vt:lpstr>関連性の分析結果 補足</vt:lpstr>
      <vt:lpstr>テストコードの分析|高カバレッジ高TC</vt:lpstr>
      <vt:lpstr>テストコードの分析|低カバレッジ高TC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YAMANAKA Ayaka</dc:creator>
  <cp:lastModifiedBy>YAMANAKA Ayaka</cp:lastModifiedBy>
  <cp:revision>2</cp:revision>
  <cp:lastPrinted>2025-02-13T08:20:08Z</cp:lastPrinted>
  <dcterms:created xsi:type="dcterms:W3CDTF">2024-09-29T13:01:33Z</dcterms:created>
  <dcterms:modified xsi:type="dcterms:W3CDTF">2025-02-13T08:20:27Z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0x0101001ED314BCE90EE149812155BE7D92EEF0</vt:lpwstr>
  </property>
</Properties>
</file>