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modernComment_105_782A16BA.xml" ContentType="application/vnd.ms-powerpoint.comments+xml"/>
  <Override PartName="/ppt/notesSlides/notesSlide3.xml" ContentType="application/vnd.openxmlformats-officedocument.presentationml.notesSlide+xml"/>
  <Override PartName="/ppt/notesSlides/notesSlide4.xml" ContentType="application/vnd.openxmlformats-officedocument.presentationml.notesSlide+xml"/>
  <Override PartName="/ppt/comments/modernComment_134_40002D5B.xml" ContentType="application/vnd.ms-powerpoint.comments+xml"/>
  <Override PartName="/ppt/notesSlides/notesSlide5.xml" ContentType="application/vnd.openxmlformats-officedocument.presentationml.notesSlide+xml"/>
  <Override PartName="/ppt/comments/modernComment_148_A794AD.xml" ContentType="application/vnd.ms-powerpoint.comments+xml"/>
  <Override PartName="/ppt/notesSlides/notesSlide6.xml" ContentType="application/vnd.openxmlformats-officedocument.presentationml.notesSlide+xml"/>
  <Override PartName="/ppt/comments/modernComment_10C_E5E02519.xml" ContentType="application/vnd.ms-powerpoint.comments+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notesSlides/notesSlide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8.xml" ContentType="application/vnd.openxmlformats-officedocument.presentationml.notesSlide+xml"/>
  <Override PartName="/ppt/comments/modernComment_10D_83BC4254.xml" ContentType="application/vnd.ms-powerpoint.comments+xml"/>
  <Override PartName="/ppt/notesSlides/notesSlide9.xml" ContentType="application/vnd.openxmlformats-officedocument.presentationml.notesSlide+xml"/>
  <Override PartName="/ppt/comments/modernComment_141_416E47E0.xml" ContentType="application/vnd.ms-powerpoint.comments+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omments/modernComment_11B_746661FC.xml" ContentType="application/vnd.ms-powerpoint.comments+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omments/modernComment_126_E967A94E.xml" ContentType="application/vnd.ms-powerpoint.comments+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4.xml" ContentType="application/vnd.openxmlformats-officedocument.presentationml.notesSlide+xml"/>
  <Override PartName="/ppt/comments/modernComment_120_4BDF1541.xml" ContentType="application/vnd.ms-powerpoint.comments+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omments/modernComment_146_E00E76F1.xml" ContentType="application/vnd.ms-powerpoint.comments+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88" r:id="rId1"/>
  </p:sldMasterIdLst>
  <p:notesMasterIdLst>
    <p:notesMasterId r:id="rId20"/>
  </p:notesMasterIdLst>
  <p:sldIdLst>
    <p:sldId id="260" r:id="rId2"/>
    <p:sldId id="261" r:id="rId3"/>
    <p:sldId id="324" r:id="rId4"/>
    <p:sldId id="308" r:id="rId5"/>
    <p:sldId id="328" r:id="rId6"/>
    <p:sldId id="268" r:id="rId7"/>
    <p:sldId id="293" r:id="rId8"/>
    <p:sldId id="269" r:id="rId9"/>
    <p:sldId id="321" r:id="rId10"/>
    <p:sldId id="282" r:id="rId11"/>
    <p:sldId id="283" r:id="rId12"/>
    <p:sldId id="287" r:id="rId13"/>
    <p:sldId id="294" r:id="rId14"/>
    <p:sldId id="288" r:id="rId15"/>
    <p:sldId id="306" r:id="rId16"/>
    <p:sldId id="316" r:id="rId17"/>
    <p:sldId id="303" r:id="rId18"/>
    <p:sldId id="326" r:id="rId19"/>
  </p:sldIdLst>
  <p:sldSz cx="12192000" cy="6858000"/>
  <p:notesSz cx="9144000" cy="6858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FB78147-C67D-A04C-8CA4-FADB39FE942B}" name="NAGASAKI Tomohito" initials="NT" userId="S::u111560b@ecs.osaka-u.ac.jp::86ba35c4-def7-4a89-8a9c-f1a181e0bcd3" providerId="AD"/>
  <p188:author id="{F57F4E63-1B0B-1635-5556-98296BF90DBA}" name="Komura Taichi" initials="KT" userId="S::u732423i@ecs.osaka-u.ac.jp::9585cc17-bbbe-497c-b0f4-3e7a5056ca09" providerId="AD"/>
  <p188:author id="{C75A4177-7A6F-A867-E6F1-602B5CEC3F17}" name="ゲスト ユーザー" initials="ゲユ" userId="S::urn:spo:tenantanon#00bc734c-1046-44ff-bb99-f4b01806d062::" providerId="AD"/>
  <p188:author id="{AE5C88BB-1BB3-D222-CB13-366933AB9192}" name="MATSUSHITA Kazuya" initials="MK" userId="S::u897827k@ecs.osaka-u.ac.jp::1a553151-6d75-4e8e-b37b-f0d60fdd1757"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E0EBF6"/>
    <a:srgbClr val="304B9D"/>
    <a:srgbClr val="FF2600"/>
    <a:srgbClr val="FFA797"/>
    <a:srgbClr val="FFCE8B"/>
    <a:srgbClr val="E6E300"/>
    <a:srgbClr val="D5FC79"/>
    <a:srgbClr val="945200"/>
    <a:srgbClr val="4A66AC"/>
    <a:srgbClr val="D82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2573"/>
    <p:restoredTop sz="71501"/>
  </p:normalViewPr>
  <p:slideViewPr>
    <p:cSldViewPr snapToGrid="0">
      <p:cViewPr>
        <p:scale>
          <a:sx n="128" d="100"/>
          <a:sy n="128" d="100"/>
        </p:scale>
        <p:origin x="208" y="-118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8/10/relationships/authors" Targe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dPt>
            <c:idx val="0"/>
            <c:bubble3D val="0"/>
            <c:spPr>
              <a:solidFill>
                <a:schemeClr val="accent3">
                  <a:lumMod val="60000"/>
                  <a:lumOff val="40000"/>
                </a:schemeClr>
              </a:solidFill>
              <a:ln w="19050">
                <a:solidFill>
                  <a:schemeClr val="lt1"/>
                </a:solidFill>
              </a:ln>
              <a:effectLst/>
            </c:spPr>
            <c:extLst>
              <c:ext xmlns:c16="http://schemas.microsoft.com/office/drawing/2014/chart" uri="{C3380CC4-5D6E-409C-BE32-E72D297353CC}">
                <c16:uniqueId val="{00000001-4E7E-5946-9004-4BF8FCCCBD12}"/>
              </c:ext>
            </c:extLst>
          </c:dPt>
          <c:dPt>
            <c:idx val="1"/>
            <c:bubble3D val="0"/>
            <c:spPr>
              <a:solidFill>
                <a:srgbClr val="FFCE8B"/>
              </a:solidFill>
              <a:ln w="19050">
                <a:solidFill>
                  <a:schemeClr val="lt1"/>
                </a:solidFill>
              </a:ln>
              <a:effectLst/>
            </c:spPr>
            <c:extLst>
              <c:ext xmlns:c16="http://schemas.microsoft.com/office/drawing/2014/chart" uri="{C3380CC4-5D6E-409C-BE32-E72D297353CC}">
                <c16:uniqueId val="{00000003-4E7E-5946-9004-4BF8FCCCBD12}"/>
              </c:ext>
            </c:extLst>
          </c:dPt>
          <c:dPt>
            <c:idx val="2"/>
            <c:bubble3D val="0"/>
            <c:spPr>
              <a:solidFill>
                <a:srgbClr val="FFA797"/>
              </a:solidFill>
              <a:ln w="19050">
                <a:solidFill>
                  <a:schemeClr val="lt1"/>
                </a:solidFill>
              </a:ln>
              <a:effectLst/>
            </c:spPr>
            <c:extLst>
              <c:ext xmlns:c16="http://schemas.microsoft.com/office/drawing/2014/chart" uri="{C3380CC4-5D6E-409C-BE32-E72D297353CC}">
                <c16:uniqueId val="{00000005-4E7E-5946-9004-4BF8FCCCBD12}"/>
              </c:ext>
            </c:extLst>
          </c:dPt>
          <c:dLbls>
            <c:dLbl>
              <c:idx val="0"/>
              <c:layout>
                <c:manualLayout>
                  <c:x val="-0.22456722757139275"/>
                  <c:y val="0.10584528891774513"/>
                </c:manualLayout>
              </c:layout>
              <c:tx>
                <c:rich>
                  <a:bodyPr rot="0" spcFirstLastPara="1" vertOverflow="ellipsis" vert="horz" wrap="square" lIns="38100" tIns="19050" rIns="38100" bIns="19050" anchor="ctr" anchorCtr="1">
                    <a:noAutofit/>
                  </a:bodyPr>
                  <a:lstStyle/>
                  <a:p>
                    <a:pPr>
                      <a:defRPr lang="ja-JP" sz="1600" b="0" i="0" u="none" strike="noStrike" kern="1200" baseline="0">
                        <a:solidFill>
                          <a:schemeClr val="bg1"/>
                        </a:solidFill>
                        <a:latin typeface="+mn-lt"/>
                        <a:ea typeface="+mn-ea"/>
                        <a:cs typeface="+mn-cs"/>
                      </a:defRPr>
                    </a:pPr>
                    <a:r>
                      <a:rPr lang="ja-JP" altLang="en-US" baseline="0">
                        <a:solidFill>
                          <a:schemeClr val="tx1"/>
                        </a:solidFill>
                      </a:rPr>
                      <a:t>安定
</a:t>
                    </a:r>
                    <a:fld id="{1C81DB1A-6D6F-3240-BF44-44A5DF1179F0}" type="PERCENTAGE">
                      <a:rPr lang="en-US" altLang="ja-JP" baseline="0" dirty="0">
                        <a:solidFill>
                          <a:schemeClr val="tx1"/>
                        </a:solidFill>
                      </a:rPr>
                      <a:pPr>
                        <a:defRPr lang="ja-JP" sz="1600">
                          <a:solidFill>
                            <a:schemeClr val="bg1"/>
                          </a:solidFill>
                        </a:defRPr>
                      </a:pPr>
                      <a:t>[パーセンテージ]</a:t>
                    </a:fld>
                    <a:endParaRPr lang="ja-JP" altLang="en-US" baseline="0">
                      <a:solidFill>
                        <a:schemeClr val="tx1"/>
                      </a:solidFill>
                    </a:endParaRPr>
                  </a:p>
                </c:rich>
              </c:tx>
              <c:spPr>
                <a:noFill/>
                <a:ln>
                  <a:noFill/>
                </a:ln>
                <a:effectLst/>
              </c:spPr>
              <c:txPr>
                <a:bodyPr rot="0" spcFirstLastPara="1" vertOverflow="ellipsis" vert="horz" wrap="square" lIns="38100" tIns="19050" rIns="38100" bIns="19050" anchor="ctr" anchorCtr="1">
                  <a:noAutofit/>
                </a:bodyPr>
                <a:lstStyle/>
                <a:p>
                  <a:pPr>
                    <a:defRPr lang="ja-JP" sz="1600" b="0" i="0" u="none" strike="noStrike" kern="1200" baseline="0">
                      <a:solidFill>
                        <a:schemeClr val="bg1"/>
                      </a:solidFill>
                      <a:latin typeface="+mn-lt"/>
                      <a:ea typeface="+mn-ea"/>
                      <a:cs typeface="+mn-cs"/>
                    </a:defRPr>
                  </a:pPr>
                  <a:endParaRPr lang="ja-JP" altLang="en-US"/>
                </a:p>
              </c:txPr>
              <c:showLegendKey val="0"/>
              <c:showVal val="0"/>
              <c:showCatName val="1"/>
              <c:showSerName val="0"/>
              <c:showPercent val="1"/>
              <c:showBubbleSize val="0"/>
              <c:extLst>
                <c:ext xmlns:c15="http://schemas.microsoft.com/office/drawing/2012/chart" uri="{CE6537A1-D6FC-4f65-9D91-7224C49458BB}">
                  <c15:layout>
                    <c:manualLayout>
                      <c:w val="0.3501523385577433"/>
                      <c:h val="0.22870962101189227"/>
                    </c:manualLayout>
                  </c15:layout>
                  <c15:dlblFieldTable/>
                  <c15:showDataLabelsRange val="0"/>
                </c:ext>
                <c:ext xmlns:c16="http://schemas.microsoft.com/office/drawing/2014/chart" uri="{C3380CC4-5D6E-409C-BE32-E72D297353CC}">
                  <c16:uniqueId val="{00000001-4E7E-5946-9004-4BF8FCCCBD12}"/>
                </c:ext>
              </c:extLst>
            </c:dLbl>
            <c:dLbl>
              <c:idx val="1"/>
              <c:layout>
                <c:manualLayout>
                  <c:x val="-0.20087153632270477"/>
                  <c:y val="2.075390311948435E-2"/>
                </c:manualLayout>
              </c:layout>
              <c:tx>
                <c:rich>
                  <a:bodyPr rot="0" spcFirstLastPara="1" vertOverflow="ellipsis" vert="horz" wrap="square" lIns="38100" tIns="19050" rIns="38100" bIns="19050" anchor="ctr" anchorCtr="1">
                    <a:spAutoFit/>
                  </a:bodyPr>
                  <a:lstStyle/>
                  <a:p>
                    <a:pPr>
                      <a:defRPr lang="ja-JP" sz="1600" b="0" i="0" u="none" strike="noStrike" kern="1200" baseline="0">
                        <a:solidFill>
                          <a:sysClr val="windowText" lastClr="000000"/>
                        </a:solidFill>
                        <a:latin typeface="+mn-lt"/>
                        <a:ea typeface="+mn-ea"/>
                        <a:cs typeface="+mn-cs"/>
                      </a:defRPr>
                    </a:pPr>
                    <a:r>
                      <a:rPr lang="ja-JP" altLang="en-US" baseline="0">
                        <a:solidFill>
                          <a:sysClr val="windowText" lastClr="000000"/>
                        </a:solidFill>
                      </a:rPr>
                      <a:t>復活
</a:t>
                    </a:r>
                    <a:fld id="{40778DCF-A121-7D4E-8197-89237D3C1B3C}" type="PERCENTAGE">
                      <a:rPr lang="en-US" altLang="ja-JP" baseline="0">
                        <a:solidFill>
                          <a:sysClr val="windowText" lastClr="000000"/>
                        </a:solidFill>
                      </a:rPr>
                      <a:pPr>
                        <a:defRPr lang="ja-JP" sz="1600">
                          <a:solidFill>
                            <a:sysClr val="windowText" lastClr="000000"/>
                          </a:solidFill>
                        </a:defRPr>
                      </a:pPr>
                      <a:t>[パーセンテージ]</a:t>
                    </a:fld>
                    <a:endParaRPr lang="ja-JP" altLang="en-US" baseline="0">
                      <a:solidFill>
                        <a:sysClr val="windowText" lastClr="000000"/>
                      </a:solidFill>
                    </a:endParaRPr>
                  </a:p>
                </c:rich>
              </c:tx>
              <c:spPr>
                <a:noFill/>
                <a:ln>
                  <a:noFill/>
                </a:ln>
                <a:effectLst/>
              </c:spPr>
              <c:txPr>
                <a:bodyPr rot="0" spcFirstLastPara="1" vertOverflow="ellipsis" vert="horz" wrap="square" lIns="38100" tIns="19050" rIns="38100" bIns="19050" anchor="ctr" anchorCtr="1">
                  <a:spAutoFit/>
                </a:bodyPr>
                <a:lstStyle/>
                <a:p>
                  <a:pPr>
                    <a:defRPr lang="ja-JP" sz="1600" b="0" i="0" u="none" strike="noStrike" kern="1200" baseline="0">
                      <a:solidFill>
                        <a:sysClr val="windowText" lastClr="000000"/>
                      </a:solidFill>
                      <a:latin typeface="+mn-lt"/>
                      <a:ea typeface="+mn-ea"/>
                      <a:cs typeface="+mn-cs"/>
                    </a:defRPr>
                  </a:pPr>
                  <a:endParaRPr lang="ja-JP" altLang="en-US"/>
                </a:p>
              </c:txPr>
              <c:showLegendKey val="0"/>
              <c:showVal val="0"/>
              <c:showCatName val="1"/>
              <c:showSerName val="0"/>
              <c:showPercent val="1"/>
              <c:showBubbleSize val="0"/>
              <c:extLst>
                <c:ext xmlns:c15="http://schemas.microsoft.com/office/drawing/2012/chart" uri="{CE6537A1-D6FC-4f65-9D91-7224C49458BB}">
                  <c15:layout>
                    <c:manualLayout>
                      <c:w val="0.26863532670519613"/>
                      <c:h val="0.32851434255215184"/>
                    </c:manualLayout>
                  </c15:layout>
                  <c15:dlblFieldTable/>
                  <c15:showDataLabelsRange val="0"/>
                </c:ext>
                <c:ext xmlns:c16="http://schemas.microsoft.com/office/drawing/2014/chart" uri="{C3380CC4-5D6E-409C-BE32-E72D297353CC}">
                  <c16:uniqueId val="{00000003-4E7E-5946-9004-4BF8FCCCBD12}"/>
                </c:ext>
              </c:extLst>
            </c:dLbl>
            <c:dLbl>
              <c:idx val="2"/>
              <c:layout>
                <c:manualLayout>
                  <c:x val="0.22858284088664807"/>
                  <c:y val="-8.7635882126399098E-2"/>
                </c:manualLayout>
              </c:layout>
              <c:tx>
                <c:rich>
                  <a:bodyPr/>
                  <a:lstStyle/>
                  <a:p>
                    <a:r>
                      <a:rPr lang="ja-JP" altLang="en-US" baseline="0">
                        <a:solidFill>
                          <a:sysClr val="windowText" lastClr="000000"/>
                        </a:solidFill>
                      </a:rPr>
                      <a:t>放棄
</a:t>
                    </a:r>
                    <a:fld id="{4A8C17F7-1D90-0D47-8C9C-9F5309BB01DC}" type="PERCENTAGE">
                      <a:rPr lang="en-US" altLang="ja-JP" baseline="0">
                        <a:solidFill>
                          <a:sysClr val="windowText" lastClr="000000"/>
                        </a:solidFill>
                      </a:rPr>
                      <a:pPr/>
                      <a:t>[パーセンテージ]</a:t>
                    </a:fld>
                    <a:endParaRPr lang="ja-JP" altLang="en-US" baseline="0">
                      <a:solidFill>
                        <a:sysClr val="windowText" lastClr="000000"/>
                      </a:solidFill>
                    </a:endParaRPr>
                  </a:p>
                </c:rich>
              </c:tx>
              <c:showLegendKey val="0"/>
              <c:showVal val="0"/>
              <c:showCatName val="1"/>
              <c:showSerName val="0"/>
              <c:showPercent val="1"/>
              <c:showBubbleSize val="0"/>
              <c:extLst>
                <c:ext xmlns:c15="http://schemas.microsoft.com/office/drawing/2012/chart" uri="{CE6537A1-D6FC-4f65-9D91-7224C49458BB}">
                  <c15:layout>
                    <c:manualLayout>
                      <c:w val="0.25844571086465418"/>
                      <c:h val="0.19662902254946313"/>
                    </c:manualLayout>
                  </c15:layout>
                  <c15:dlblFieldTable/>
                  <c15:showDataLabelsRange val="0"/>
                </c:ext>
                <c:ext xmlns:c16="http://schemas.microsoft.com/office/drawing/2014/chart" uri="{C3380CC4-5D6E-409C-BE32-E72D297353CC}">
                  <c16:uniqueId val="{00000005-4E7E-5946-9004-4BF8FCCCBD12}"/>
                </c:ext>
              </c:extLst>
            </c:dLbl>
            <c:spPr>
              <a:noFill/>
              <a:ln>
                <a:noFill/>
              </a:ln>
              <a:effectLst/>
            </c:spPr>
            <c:txPr>
              <a:bodyPr rot="0" spcFirstLastPara="1" vertOverflow="ellipsis" vert="horz" wrap="square" lIns="38100" tIns="19050" rIns="38100" bIns="19050" anchor="ctr" anchorCtr="1">
                <a:spAutoFit/>
              </a:bodyPr>
              <a:lstStyle/>
              <a:p>
                <a:pPr>
                  <a:defRPr lang="ja-JP" sz="1600" b="0" i="0" u="none" strike="noStrike" kern="1200" baseline="0">
                    <a:solidFill>
                      <a:schemeClr val="bg1"/>
                    </a:solidFill>
                    <a:latin typeface="+mn-lt"/>
                    <a:ea typeface="+mn-ea"/>
                    <a:cs typeface="+mn-cs"/>
                  </a:defRPr>
                </a:pPr>
                <a:endParaRPr lang="ja-JP"/>
              </a:p>
            </c:txPr>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Sheet1!$A$2:$A$4</c:f>
              <c:strCache>
                <c:ptCount val="3"/>
                <c:pt idx="0">
                  <c:v>無し</c:v>
                </c:pt>
                <c:pt idx="1">
                  <c:v>発生後に再開</c:v>
                </c:pt>
                <c:pt idx="2">
                  <c:v>放棄</c:v>
                </c:pt>
              </c:strCache>
            </c:strRef>
          </c:cat>
          <c:val>
            <c:numRef>
              <c:f>Sheet1!$B$2:$B$4</c:f>
              <c:numCache>
                <c:formatCode>General</c:formatCode>
                <c:ptCount val="3"/>
                <c:pt idx="0">
                  <c:v>11</c:v>
                </c:pt>
                <c:pt idx="1">
                  <c:v>27</c:v>
                </c:pt>
                <c:pt idx="2">
                  <c:v>62</c:v>
                </c:pt>
              </c:numCache>
            </c:numRef>
          </c:val>
          <c:extLst>
            <c:ext xmlns:c16="http://schemas.microsoft.com/office/drawing/2014/chart" uri="{C3380CC4-5D6E-409C-BE32-E72D297353CC}">
              <c16:uniqueId val="{00000006-4E7E-5946-9004-4BF8FCCCBD12}"/>
            </c:ext>
          </c:extLst>
        </c:ser>
        <c:ser>
          <c:idx val="1"/>
          <c:order val="1"/>
          <c:dPt>
            <c:idx val="0"/>
            <c:bubble3D val="0"/>
            <c:spPr>
              <a:solidFill>
                <a:schemeClr val="accent1"/>
              </a:solidFill>
              <a:ln w="19050">
                <a:solidFill>
                  <a:schemeClr val="lt1"/>
                </a:solidFill>
              </a:ln>
              <a:effectLst/>
            </c:spPr>
            <c:extLst>
              <c:ext xmlns:c16="http://schemas.microsoft.com/office/drawing/2014/chart" uri="{C3380CC4-5D6E-409C-BE32-E72D297353CC}">
                <c16:uniqueId val="{00000008-4E7E-5946-9004-4BF8FCCCBD12}"/>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A-4E7E-5946-9004-4BF8FCCCBD12}"/>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C-4E7E-5946-9004-4BF8FCCCBD12}"/>
              </c:ext>
            </c:extLst>
          </c:dPt>
          <c:dLbls>
            <c:spPr>
              <a:noFill/>
              <a:ln>
                <a:noFill/>
              </a:ln>
              <a:effectLst/>
            </c:spPr>
            <c:txPr>
              <a:bodyPr rot="0" spcFirstLastPara="1" vertOverflow="ellipsis" vert="horz" wrap="square" lIns="38100" tIns="19050" rIns="38100" bIns="19050" anchor="ctr" anchorCtr="1">
                <a:spAutoFit/>
              </a:bodyPr>
              <a:lstStyle/>
              <a:p>
                <a:pPr>
                  <a:defRPr lang="ja-JP" sz="900" b="0" i="0" u="none" strike="noStrike" kern="1200" baseline="0">
                    <a:solidFill>
                      <a:schemeClr val="tx1">
                        <a:lumMod val="75000"/>
                        <a:lumOff val="25000"/>
                      </a:schemeClr>
                    </a:solidFill>
                    <a:latin typeface="+mn-lt"/>
                    <a:ea typeface="+mn-ea"/>
                    <a:cs typeface="+mn-cs"/>
                  </a:defRPr>
                </a:pPr>
                <a:endParaRPr lang="ja-JP"/>
              </a:p>
            </c:txPr>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Sheet1!$A$2:$A$4</c:f>
              <c:strCache>
                <c:ptCount val="3"/>
                <c:pt idx="0">
                  <c:v>無し</c:v>
                </c:pt>
                <c:pt idx="1">
                  <c:v>発生後に再開</c:v>
                </c:pt>
                <c:pt idx="2">
                  <c:v>放棄</c:v>
                </c:pt>
              </c:strCache>
            </c:strRef>
          </c:cat>
          <c:val>
            <c:numRef>
              <c:f>Sheet1!$C$2:$C$4</c:f>
              <c:numCache>
                <c:formatCode>General</c:formatCode>
                <c:ptCount val="3"/>
              </c:numCache>
            </c:numRef>
          </c:val>
          <c:extLst>
            <c:ext xmlns:c16="http://schemas.microsoft.com/office/drawing/2014/chart" uri="{C3380CC4-5D6E-409C-BE32-E72D297353CC}">
              <c16:uniqueId val="{0000000D-4E7E-5946-9004-4BF8FCCCBD12}"/>
            </c:ext>
          </c:extLst>
        </c:ser>
        <c:dLbls>
          <c:showLegendKey val="0"/>
          <c:showVal val="0"/>
          <c:showCatName val="1"/>
          <c:showSerName val="0"/>
          <c:showPercent val="1"/>
          <c:showBubbleSize val="0"/>
          <c:showLeaderLines val="1"/>
        </c:dLbls>
        <c:firstSliceAng val="0"/>
      </c:pie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ja-JP"/>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omments/modernComment_105_782A16BA.xml><?xml version="1.0" encoding="utf-8"?>
<p188:cmLst xmlns:a="http://schemas.openxmlformats.org/drawingml/2006/main" xmlns:r="http://schemas.openxmlformats.org/officeDocument/2006/relationships" xmlns:p188="http://schemas.microsoft.com/office/powerpoint/2018/8/main">
  <p188:cm id="{3DD5E3B3-582B-5D46-B9EE-BC366A10B7A9}" authorId="{AE5C88BB-1BB3-D222-CB13-366933AB9192}" created="2026-01-20T05:05:53.159">
    <pc:sldMkLst xmlns:pc="http://schemas.microsoft.com/office/powerpoint/2013/main/command">
      <pc:docMk/>
      <pc:sldMk cId="2016024250" sldId="261"/>
    </pc:sldMkLst>
    <p188:txBody>
      <a:bodyPr/>
      <a:lstStyle/>
      <a:p>
        <a:r>
          <a:rPr lang="ja-JP" altLang="en-US"/>
          <a:t>完成度が高いとは？</a:t>
        </a:r>
      </a:p>
    </p188:txBody>
  </p188:cm>
  <p188:cm id="{F338010D-B196-413E-AD3F-BC662181EE50}" authorId="{AFB78147-C67D-A04C-8CA4-FADB39FE942B}" created="2026-02-09T09:09:33.684">
    <pc:sldMkLst xmlns:pc="http://schemas.microsoft.com/office/powerpoint/2013/main/command">
      <pc:docMk/>
      <pc:sldMk cId="2016024250" sldId="261"/>
    </pc:sldMkLst>
    <p188:txBody>
      <a:bodyPr/>
      <a:lstStyle/>
      <a:p>
        <a:r>
          <a:rPr lang="ja-JP" altLang="en-US"/>
          <a:t>このページ、情報量が多いので2つに分けてもいいと思った
１　モバイルアプリの増加
２　モバイルアプリの継続/放棄
みたいな？
１がちょっと分量少なすぎちゃうかもしれないけど</a:t>
        </a:r>
      </a:p>
    </p188:txBody>
    <p188:extLst>
      <p:ext xmlns:p="http://schemas.openxmlformats.org/presentationml/2006/main" uri="{57CB4572-C831-44C2-8A1C-0ADB6CCDFE69}">
        <p223:reactions xmlns:p223="http://schemas.microsoft.com/office/powerpoint/2022/03/main">
          <p223:rxn type="👍">
            <p223:instance time="2026-02-10T08:26:17.408" authorId="{AE5C88BB-1BB3-D222-CB13-366933AB9192}"/>
          </p223:rxn>
        </p223:reactions>
      </p:ext>
    </p188:extLst>
  </p188:cm>
</p188:cmLst>
</file>

<file path=ppt/comments/modernComment_10C_E5E02519.xml><?xml version="1.0" encoding="utf-8"?>
<p188:cmLst xmlns:a="http://schemas.openxmlformats.org/drawingml/2006/main" xmlns:r="http://schemas.openxmlformats.org/officeDocument/2006/relationships" xmlns:p188="http://schemas.microsoft.com/office/powerpoint/2018/8/main">
  <p188:cm id="{17375AE9-6282-4D2B-AFD7-ECDC522784C2}" authorId="{F57F4E63-1B0B-1635-5556-98296BF90DBA}" status="resolved" created="2026-02-10T06:24:32.246" complete="100000">
    <pc:sldMkLst xmlns:pc="http://schemas.microsoft.com/office/powerpoint/2013/main/command">
      <pc:docMk/>
      <pc:sldMk cId="3856672025" sldId="268"/>
    </pc:sldMkLst>
    <p188:txBody>
      <a:bodyPr/>
      <a:lstStyle/>
      <a:p>
        <a:r>
          <a:rPr lang="en-US"/>
          <a:t>円グラフの母数 (全体で何個のOSSか) も記載したほうがよいかも。
OSSでのTFDDの発生 (n=xxx)とかで良いと思う</a:t>
        </a:r>
      </a:p>
    </p188:txBody>
    <p188:extLst>
      <p:ext xmlns:p="http://schemas.openxmlformats.org/presentationml/2006/main" uri="{57CB4572-C831-44C2-8A1C-0ADB6CCDFE69}">
        <p223:reactions xmlns:p223="http://schemas.microsoft.com/office/powerpoint/2022/03/main">
          <p223:rxn type="👍">
            <p223:instance time="2026-02-10T08:06:21.004" authorId="{AE5C88BB-1BB3-D222-CB13-366933AB9192}"/>
          </p223:rxn>
        </p223:reactions>
      </p:ext>
    </p188:extLst>
  </p188:cm>
</p188:cmLst>
</file>

<file path=ppt/comments/modernComment_10D_83BC4254.xml><?xml version="1.0" encoding="utf-8"?>
<p188:cmLst xmlns:a="http://schemas.openxmlformats.org/drawingml/2006/main" xmlns:r="http://schemas.openxmlformats.org/officeDocument/2006/relationships" xmlns:p188="http://schemas.microsoft.com/office/powerpoint/2018/8/main">
  <p188:cm id="{072FAD25-D76F-4762-BD79-89C0C9C98361}" authorId="{C75A4177-7A6F-A867-E6F1-602B5CEC3F17}" created="2026-02-09T09:00:48.012">
    <pc:sldMkLst xmlns:pc="http://schemas.microsoft.com/office/powerpoint/2013/main/command">
      <pc:docMk/>
      <pc:sldMk cId="2210153044" sldId="269"/>
    </pc:sldMkLst>
    <p188:replyLst>
      <p188:reply id="{9A8BDDF9-7D4B-48E0-8708-AA61C8DE535A}" authorId="{C75A4177-7A6F-A867-E6F1-602B5CEC3F17}" created="2026-02-09T09:01:59.717">
        <p188:txBody>
          <a:bodyPr/>
          <a:lstStyle/>
          <a:p>
            <a:r>
              <a:rPr lang="en-US"/>
              <a:t>目的っていう見出し作ってその下に
モバイルアプリ開発の放棄と～～～を続ける形がよさそう？</a:t>
            </a:r>
          </a:p>
        </p188:txBody>
      </p188:reply>
      <p188:reply id="{55ABA8E0-C9A1-4C48-9A71-EB13F6FA1F7D}" authorId="{AE5C88BB-1BB3-D222-CB13-366933AB9192}" created="2026-02-10T08:25:36.844">
        <p188:txBody>
          <a:bodyPr/>
          <a:lstStyle/>
          <a:p>
            <a:r>
              <a:rPr lang="ja-JP" altLang="en-US"/>
              <a:t>かなりシンプルにしてみましたがどうでしょうか
元の図背景色なしで引き継ぐと目的とRQがゴチャつきそうだったので箇条書きにしました</a:t>
            </a:r>
          </a:p>
        </p188:txBody>
      </p188:reply>
      <p188:reply id="{BCD0950C-84FC-4296-A53E-8E26B8433DA6}" authorId="{F57F4E63-1B0B-1635-5556-98296BF90DBA}" created="2026-02-13T06:19:24.876">
        <p188:txBody>
          <a:bodyPr/>
          <a:lstStyle/>
          <a:p>
            <a:r>
              <a:rPr lang="en-US"/>
              <a:t>遅くなってごめん！！
すごく見やすいと思う。
余力ありそうなら、研究の目的自体は1ページ前で紹介してそうやから、目的は消して、RQ1の内容とそれぞれのRQが何を明らかに出来るか少し述べるとより良さそう。</a:t>
            </a:r>
          </a:p>
        </p188:txBody>
      </p188:reply>
    </p188:replyLst>
    <p188:txBody>
      <a:bodyPr/>
      <a:lstStyle/>
      <a:p>
        <a:r>
          <a:rPr lang="en-US"/>
          <a:t>目的のところの背景色いらなそう</a:t>
        </a:r>
      </a:p>
    </p188:txBody>
    <p188:extLst>
      <p:ext xmlns:p="http://schemas.openxmlformats.org/presentationml/2006/main" uri="{57CB4572-C831-44C2-8A1C-0ADB6CCDFE69}">
        <p223:reactions xmlns:p223="http://schemas.microsoft.com/office/powerpoint/2022/03/main">
          <p223:rxn type="👍">
            <p223:instance time="2026-02-10T08:24:26.007" authorId="{AE5C88BB-1BB3-D222-CB13-366933AB9192}"/>
          </p223:rxn>
        </p223:reactions>
      </p:ext>
    </p188:extLst>
  </p188:cm>
</p188:cmLst>
</file>

<file path=ppt/comments/modernComment_11B_746661FC.xml><?xml version="1.0" encoding="utf-8"?>
<p188:cmLst xmlns:a="http://schemas.openxmlformats.org/drawingml/2006/main" xmlns:r="http://schemas.openxmlformats.org/officeDocument/2006/relationships" xmlns:p188="http://schemas.microsoft.com/office/powerpoint/2018/8/main">
  <p188:cm id="{57766479-57BB-440D-B8D7-005A21D04696}" authorId="{F57F4E63-1B0B-1635-5556-98296BF90DBA}" created="2026-02-10T05:38:22.172">
    <pc:sldMkLst xmlns:pc="http://schemas.microsoft.com/office/powerpoint/2013/main/command">
      <pc:docMk/>
      <pc:sldMk cId="1952866812" sldId="283"/>
    </pc:sldMkLst>
    <p188:replyLst>
      <p188:reply id="{AE7493C3-2A11-AF47-84B8-213908174B23}" authorId="{AE5C88BB-1BB3-D222-CB13-366933AB9192}" created="2026-02-10T06:44:43.458">
        <p188:txBody>
          <a:bodyPr/>
          <a:lstStyle/>
          <a:p>
            <a:r>
              <a:rPr lang="ja-JP" altLang="en-US"/>
              <a:t>左はコア開発者が少数であること
右はTFDDが開発活動全体の停止(=最終アップデート)に関係している
これでやっと開発活動(全体)が少数のコア開発者に依存していることが言えると思います
もっともOSS全体ではTFDDが開発活動全体の停止に直結していることが示されているので右の図は無くても示せますが、モバイルアプリにフォーカスするという背景上あった方が妥当かなと</a:t>
            </a:r>
          </a:p>
        </p188:txBody>
      </p188:reply>
      <p188:reply id="{7D99760F-A3E2-42F9-B37C-678C46CDDFC4}" authorId="{F57F4E63-1B0B-1635-5556-98296BF90DBA}" created="2026-02-13T06:32:51.843">
        <p188:txBody>
          <a:bodyPr/>
          <a:lstStyle/>
          <a:p>
            <a:r>
              <a:rPr lang="en-US"/>
              <a:t>なるほど、、OSSじゃなくて、モバイルでも開発活動の停止とTFDDの間で関連があることを示すためか、ごめんなさい勘違いしてました。
コア開発者の人数の分布図はめちゃくちゃ見やすくなったと思うんだけど、右下の図の軸が見えるか分からないので
スライドを図ごとに分割しても良さそう。だけど、直前なので余力あればで良いと思う。</a:t>
            </a:r>
          </a:p>
        </p188:txBody>
      </p188:reply>
    </p188:replyLst>
    <p188:txBody>
      <a:bodyPr/>
      <a:lstStyle/>
      <a:p>
        <a:r>
          <a:rPr lang="en-US"/>
          <a:t>このスライドで言いたいことは「開発活動が少数のコア開発者に依存していること」なので、右側の図はあまり関係ない？</a:t>
        </a:r>
      </a:p>
    </p188:txBody>
    <p188:extLst>
      <p:ext xmlns:p="http://schemas.openxmlformats.org/presentationml/2006/main" uri="{57CB4572-C831-44C2-8A1C-0ADB6CCDFE69}">
        <p223:reactions xmlns:p223="http://schemas.microsoft.com/office/powerpoint/2022/03/main">
          <p223:rxn type="👍">
            <p223:instance time="2026-02-10T08:19:12.729" authorId="{AE5C88BB-1BB3-D222-CB13-366933AB9192}"/>
          </p223:rxn>
        </p223:reactions>
      </p:ext>
    </p188:extLst>
  </p188:cm>
  <p188:cm id="{E5D7129A-E782-43D2-915A-8DFCAA9738D4}" authorId="{F57F4E63-1B0B-1635-5556-98296BF90DBA}" created="2026-02-10T05:41:11.300">
    <pc:sldMkLst xmlns:pc="http://schemas.microsoft.com/office/powerpoint/2013/main/command">
      <pc:docMk/>
      <pc:sldMk cId="1952866812" sldId="283"/>
    </pc:sldMkLst>
    <p188:txBody>
      <a:bodyPr/>
      <a:lstStyle/>
      <a:p>
        <a:r>
          <a:rPr lang="en-US"/>
          <a:t>左の図も文字が小さく見えづらそうなので図のサイズを拡大して、空白部分は...で省略するなどの工夫が必要かも。</a:t>
        </a:r>
      </a:p>
    </p188:txBody>
    <p188:extLst>
      <p:ext xmlns:p="http://schemas.openxmlformats.org/presentationml/2006/main" uri="{57CB4572-C831-44C2-8A1C-0ADB6CCDFE69}">
        <p223:reactions xmlns:p223="http://schemas.microsoft.com/office/powerpoint/2022/03/main">
          <p223:rxn type="👍">
            <p223:instance time="2026-02-10T07:20:50.723" authorId="{AE5C88BB-1BB3-D222-CB13-366933AB9192}"/>
          </p223:rxn>
        </p223:reactions>
      </p:ext>
    </p188:extLst>
  </p188:cm>
</p188:cmLst>
</file>

<file path=ppt/comments/modernComment_120_4BDF1541.xml><?xml version="1.0" encoding="utf-8"?>
<p188:cmLst xmlns:a="http://schemas.openxmlformats.org/drawingml/2006/main" xmlns:r="http://schemas.openxmlformats.org/officeDocument/2006/relationships" xmlns:p188="http://schemas.microsoft.com/office/powerpoint/2018/8/main">
  <p188:cm id="{BB629520-5BF9-454C-9C3C-572739D41792}" authorId="{F57F4E63-1B0B-1635-5556-98296BF90DBA}" status="resolved" created="2026-02-10T06:19:30.656" complete="100000">
    <pc:sldMkLst xmlns:pc="http://schemas.microsoft.com/office/powerpoint/2013/main/command">
      <pc:docMk/>
      <pc:sldMk cId="1272911169" sldId="288"/>
    </pc:sldMkLst>
    <p188:txBody>
      <a:bodyPr/>
      <a:lstStyle/>
      <a:p>
        <a:r>
          <a:rPr lang="en-US"/>
          <a:t>タイトルは「レビューと開発放棄の関係」？</a:t>
        </a:r>
      </a:p>
    </p188:txBody>
    <p188:extLst>
      <p:ext xmlns:p="http://schemas.openxmlformats.org/presentationml/2006/main" uri="{57CB4572-C831-44C2-8A1C-0ADB6CCDFE69}">
        <p223:reactions xmlns:p223="http://schemas.microsoft.com/office/powerpoint/2022/03/main">
          <p223:rxn type="👍">
            <p223:instance time="2026-02-10T08:21:18.406" authorId="{AE5C88BB-1BB3-D222-CB13-366933AB9192}"/>
          </p223:rxn>
        </p223:reactions>
      </p:ext>
    </p188:extLst>
  </p188:cm>
</p188:cmLst>
</file>

<file path=ppt/comments/modernComment_126_E967A94E.xml><?xml version="1.0" encoding="utf-8"?>
<p188:cmLst xmlns:a="http://schemas.openxmlformats.org/drawingml/2006/main" xmlns:r="http://schemas.openxmlformats.org/officeDocument/2006/relationships" xmlns:p188="http://schemas.microsoft.com/office/powerpoint/2018/8/main">
  <p188:cm id="{5D1CFD10-04C0-4B56-BD37-A76A4023F7D1}" authorId="{F57F4E63-1B0B-1635-5556-98296BF90DBA}" created="2026-02-10T06:33:58.079">
    <pc:sldMkLst xmlns:pc="http://schemas.microsoft.com/office/powerpoint/2013/main/command">
      <pc:docMk/>
      <pc:sldMk cId="3915884878" sldId="294"/>
    </pc:sldMkLst>
    <p188:txBody>
      <a:bodyPr/>
      <a:lstStyle/>
      <a:p>
        <a:r>
          <a:rPr lang="en-US"/>
          <a:t>ここ工夫いりそう。
カテゴライズの手順なので図で表現する？
他の人の意見もほしい...</a:t>
        </a:r>
      </a:p>
    </p188:txBody>
  </p188:cm>
</p188:cmLst>
</file>

<file path=ppt/comments/modernComment_134_40002D5B.xml><?xml version="1.0" encoding="utf-8"?>
<p188:cmLst xmlns:a="http://schemas.openxmlformats.org/drawingml/2006/main" xmlns:r="http://schemas.openxmlformats.org/officeDocument/2006/relationships" xmlns:p188="http://schemas.microsoft.com/office/powerpoint/2018/8/main">
  <p188:cm id="{E5A29CFD-D646-4D29-8436-727572F2B260}" authorId="{C75A4177-7A6F-A867-E6F1-602B5CEC3F17}" status="resolved" created="2026-02-09T08:58:01.973" complete="100000">
    <pc:sldMkLst xmlns:pc="http://schemas.microsoft.com/office/powerpoint/2013/main/command">
      <pc:docMk/>
      <pc:sldMk cId="1073753435" sldId="308"/>
    </pc:sldMkLst>
    <p188:txBody>
      <a:bodyPr/>
      <a:lstStyle/>
      <a:p>
        <a:r>
          <a:rPr lang="en-US"/>
          <a:t>[3]の出典が明記されてない</a:t>
        </a:r>
      </a:p>
    </p188:txBody>
    <p188:extLst>
      <p:ext xmlns:p="http://schemas.openxmlformats.org/presentationml/2006/main" uri="{57CB4572-C831-44C2-8A1C-0ADB6CCDFE69}">
        <p223:reactions xmlns:p223="http://schemas.microsoft.com/office/powerpoint/2022/03/main">
          <p223:rxn type="👍">
            <p223:instance time="2026-02-10T08:06:29.996" authorId="{AE5C88BB-1BB3-D222-CB13-366933AB9192}"/>
          </p223:rxn>
        </p223:reactions>
      </p:ext>
    </p188:extLst>
  </p188:cm>
  <p188:cm id="{17FE63B5-A295-416E-B661-4BD5C14597F3}" authorId="{AFB78147-C67D-A04C-8CA4-FADB39FE942B}" status="resolved" created="2026-02-09T09:11:22.284" complete="100000">
    <ac:deMkLst xmlns:ac="http://schemas.microsoft.com/office/drawing/2013/main/command">
      <pc:docMk xmlns:pc="http://schemas.microsoft.com/office/powerpoint/2013/main/command"/>
      <pc:sldMk xmlns:pc="http://schemas.microsoft.com/office/powerpoint/2013/main/command" cId="1073753435" sldId="308"/>
      <ac:spMk id="20" creationId="{83217E76-D40C-CC30-6F57-1C52971ACD07}"/>
    </ac:deMkLst>
    <p188:txBody>
      <a:bodyPr/>
      <a:lstStyle/>
      <a:p>
        <a:r>
          <a:rPr lang="ja-JP" altLang="en-US"/>
          <a:t>（もしスペースを増やしたいなら）絶対量相対量は書かなくてもいいと思った</a:t>
        </a:r>
      </a:p>
    </p188:txBody>
    <p188:extLst>
      <p:ext xmlns:p="http://schemas.openxmlformats.org/presentationml/2006/main" uri="{57CB4572-C831-44C2-8A1C-0ADB6CCDFE69}">
        <p223:reactions xmlns:p223="http://schemas.microsoft.com/office/powerpoint/2022/03/main">
          <p223:rxn type="👍">
            <p223:instance time="2026-02-10T08:06:33.158" authorId="{AE5C88BB-1BB3-D222-CB13-366933AB9192}"/>
          </p223:rxn>
        </p223:reactions>
      </p:ext>
    </p188:extLst>
  </p188:cm>
</p188:cmLst>
</file>

<file path=ppt/comments/modernComment_141_416E47E0.xml><?xml version="1.0" encoding="utf-8"?>
<p188:cmLst xmlns:a="http://schemas.openxmlformats.org/drawingml/2006/main" xmlns:r="http://schemas.openxmlformats.org/officeDocument/2006/relationships" xmlns:p188="http://schemas.microsoft.com/office/powerpoint/2018/8/main">
  <p188:cm id="{0AC4EFC4-79F7-4766-802A-F9B69D99B228}" authorId="{C75A4177-7A6F-A867-E6F1-602B5CEC3F17}" status="resolved" created="2026-02-09T09:02:43.359" complete="100000">
    <pc:sldMkLst xmlns:pc="http://schemas.microsoft.com/office/powerpoint/2013/main/command">
      <pc:docMk/>
      <pc:sldMk cId="1097746400" sldId="321"/>
    </pc:sldMkLst>
    <p188:txBody>
      <a:bodyPr/>
      <a:lstStyle/>
      <a:p>
        <a:r>
          <a:rPr lang="en-US"/>
          <a:t>[7]が紐づいてない</a:t>
        </a:r>
      </a:p>
    </p188:txBody>
    <p188:extLst>
      <p:ext xmlns:p="http://schemas.openxmlformats.org/presentationml/2006/main" uri="{57CB4572-C831-44C2-8A1C-0ADB6CCDFE69}">
        <p223:reactions xmlns:p223="http://schemas.microsoft.com/office/powerpoint/2022/03/main">
          <p223:rxn type="👍">
            <p223:instance time="2026-02-10T07:22:06.554" authorId="{AE5C88BB-1BB3-D222-CB13-366933AB9192}"/>
          </p223:rxn>
        </p223:reactions>
      </p:ext>
    </p188:extLst>
  </p188:cm>
  <p188:cm id="{C60B9030-1133-4AA3-AA29-F820E5BCC69F}" authorId="{C75A4177-7A6F-A867-E6F1-602B5CEC3F17}" created="2026-02-09T09:03:54.704">
    <pc:sldMkLst xmlns:pc="http://schemas.microsoft.com/office/powerpoint/2013/main/command">
      <pc:docMk/>
      <pc:sldMk cId="1097746400" sldId="321"/>
    </pc:sldMkLst>
    <p188:replyLst>
      <p188:reply id="{496CA151-B824-2E42-AC9E-1264A35A1285}" authorId="{AE5C88BB-1BB3-D222-CB13-366933AB9192}" created="2026-02-10T06:20:43.923">
        <p188:txBody>
          <a:bodyPr/>
          <a:lstStyle/>
          <a:p>
            <a:r>
              <a:rPr lang="ja-JP" altLang="en-US"/>
              <a:t>データセット中のアプリの抽出の過程が実線
実際に分析に用いるデータが集約されるのが点線のつもりでした</a:t>
            </a:r>
          </a:p>
        </p188:txBody>
      </p188:reply>
      <p188:reply id="{7FBBA54D-519F-43FA-9E7B-7EEF31A04DDD}" authorId="{F57F4E63-1B0B-1635-5556-98296BF90DBA}" created="2026-02-10T06:37:40">
        <p188:txBody>
          <a:bodyPr/>
          <a:lstStyle/>
          <a:p>
            <a:r>
              <a:rPr lang="en-US"/>
              <a:t>なるほど、あまり分ける必要なさそう？
どちらかと言うと分析に用いるデータの集約を表す矢印にだけタイトルついてないので、文字で説明した方がよさそう</a:t>
            </a:r>
          </a:p>
        </p188:txBody>
      </p188:reply>
    </p188:replyLst>
    <p188:txBody>
      <a:bodyPr/>
      <a:lstStyle/>
      <a:p>
        <a:r>
          <a:rPr lang="en-US"/>
          <a:t>点線と実線の矢印の差は？</a:t>
        </a:r>
      </a:p>
    </p188:txBody>
    <p188:extLst>
      <p:ext xmlns:p="http://schemas.openxmlformats.org/presentationml/2006/main" uri="{57CB4572-C831-44C2-8A1C-0ADB6CCDFE69}">
        <p223:reactions xmlns:p223="http://schemas.microsoft.com/office/powerpoint/2022/03/main">
          <p223:rxn type="👍">
            <p223:instance time="2026-02-10T08:06:57.629" authorId="{AE5C88BB-1BB3-D222-CB13-366933AB9192}"/>
          </p223:rxn>
        </p223:reactions>
      </p:ext>
    </p188:extLst>
  </p188:cm>
  <p188:cm id="{4EA55591-CA82-4DDF-A562-F2403B6E5B56}" authorId="{F57F4E63-1B0B-1635-5556-98296BF90DBA}" created="2026-02-10T06:40:52.444">
    <pc:sldMkLst xmlns:pc="http://schemas.microsoft.com/office/powerpoint/2013/main/command">
      <pc:docMk/>
      <pc:sldMk cId="1097746400" sldId="321"/>
    </pc:sldMkLst>
    <p188:replyLst>
      <p188:reply id="{B48AE9DC-9EA0-44B8-9ADA-0A4F20B1A730}" authorId="{F57F4E63-1B0B-1635-5556-98296BF90DBA}" created="2026-02-10T06:41:59.617">
        <p188:txBody>
          <a:bodyPr/>
          <a:lstStyle/>
          <a:p>
            <a:r>
              <a:rPr lang="en-US"/>
              <a:t>他の人の意見もとむ</a:t>
            </a:r>
          </a:p>
        </p188:txBody>
      </p188:reply>
    </p188:replyLst>
    <p188:txBody>
      <a:bodyPr/>
      <a:lstStyle/>
      <a:p>
        <a:r>
          <a:rPr lang="en-US"/>
          <a:t>ビルドファイル の矢印の後にまたビルドファイルのアイコンが来ているのが不自然かも。
集約を矢印で表すのに合わせるなら、矢印は動作、アイコンはその動作で出来た成果物とした方が分かりやすそう。</a:t>
        </a:r>
      </a:p>
    </p188:txBody>
    <p188:extLst>
      <p:ext xmlns:p="http://schemas.openxmlformats.org/presentationml/2006/main" uri="{57CB4572-C831-44C2-8A1C-0ADB6CCDFE69}">
        <p223:reactions xmlns:p223="http://schemas.microsoft.com/office/powerpoint/2022/03/main">
          <p223:rxn type="👍">
            <p223:instance time="2026-02-10T07:34:15.766" authorId="{AE5C88BB-1BB3-D222-CB13-366933AB9192}"/>
          </p223:rxn>
        </p223:reactions>
      </p:ext>
    </p188:extLst>
  </p188:cm>
</p188:cmLst>
</file>

<file path=ppt/comments/modernComment_146_E00E76F1.xml><?xml version="1.0" encoding="utf-8"?>
<p188:cmLst xmlns:a="http://schemas.openxmlformats.org/drawingml/2006/main" xmlns:r="http://schemas.openxmlformats.org/officeDocument/2006/relationships" xmlns:p188="http://schemas.microsoft.com/office/powerpoint/2018/8/main">
  <p188:cm id="{2C1EF867-3121-8D43-8A18-B0F2FE47F1C3}" authorId="{C75A4177-7A6F-A867-E6F1-602B5CEC3F17}" status="resolved" created="2026-02-09T09:03:29.641">
    <pc:sldMkLst xmlns:pc="http://schemas.microsoft.com/office/powerpoint/2013/main/command">
      <pc:docMk/>
      <pc:sldMk cId="2032092830" sldId="307"/>
    </pc:sldMkLst>
    <p188:txBody>
      <a:bodyPr/>
      <a:lstStyle/>
      <a:p>
        <a:r>
          <a:rPr lang="en-US"/>
          <a:t>Truck Factorの引用は[8]かな？</a:t>
        </a:r>
      </a:p>
    </p188:txBody>
    <p188:extLst>
      <p:ext xmlns:p="http://schemas.openxmlformats.org/presentationml/2006/main" uri="{57CB4572-C831-44C2-8A1C-0ADB6CCDFE69}">
        <p223:reactions xmlns:p223="http://schemas.microsoft.com/office/powerpoint/2022/03/main">
          <p223:rxn type="👍">
            <p223:instance time="2026-02-10T07:21:06.201" authorId="{AE5C88BB-1BB3-D222-CB13-366933AB9192}"/>
          </p223:rxn>
        </p223:reactions>
      </p:ext>
    </p188:extLst>
  </p188:cm>
  <p188:cm id="{9B383A2E-6003-DC41-9920-960ECD5BA2C5}" authorId="{C75A4177-7A6F-A867-E6F1-602B5CEC3F17}" status="resolved" created="2026-02-09T09:06:18.054">
    <pc:sldMkLst xmlns:pc="http://schemas.microsoft.com/office/powerpoint/2013/main/command">
      <pc:docMk/>
      <pc:sldMk cId="2032092830" sldId="307"/>
    </pc:sldMkLst>
    <p188:replyLst>
      <p188:reply id="{ED8D6539-6D04-DE42-8FD6-31B9E2EEAE8F}" authorId="{AE5C88BB-1BB3-D222-CB13-366933AB9192}" created="2026-02-10T07:21:57.093">
        <p188:txBody>
          <a:bodyPr/>
          <a:lstStyle/>
          <a:p>
            <a:r>
              <a:rPr lang="ja-JP" altLang="en-US"/>
              <a:t>「初回コミット~特定のコミットにおけるコア開発者を特定するツール」
これは少し長いかなと思いました
修正したverでどうでしょうか</a:t>
            </a:r>
          </a:p>
        </p188:txBody>
        <p188:extLst>
          <p:ext xmlns:p="http://schemas.openxmlformats.org/presentationml/2006/main" uri="{57CB4572-C831-44C2-8A1C-0ADB6CCDFE69}">
            <p223:reactions xmlns:p223="http://schemas.microsoft.com/office/powerpoint/2022/03/main">
              <p223:rxn type="👍">
                <p223:instance time="2026-02-10T08:19:14.399" authorId="{F57F4E63-1B0B-1635-5556-98296BF90DBA}"/>
              </p223:rxn>
            </p223:reactions>
          </p:ext>
        </p188:extLst>
      </p188:reply>
      <p188:reply id="{1B69A2C7-060C-46F7-8678-BB8ED2CD06A5}" authorId="{F57F4E63-1B0B-1635-5556-98296BF90DBA}" created="2026-02-10T08:19:10.602">
        <p188:txBody>
          <a:bodyPr/>
          <a:lstStyle/>
          <a:p>
            <a:r>
              <a:rPr lang="en-US"/>
              <a:t>いいとおもう！！</a:t>
            </a:r>
          </a:p>
        </p188:txBody>
      </p188:reply>
    </p188:replyLst>
    <p188:txBody>
      <a:bodyPr/>
      <a:lstStyle/>
      <a:p>
        <a:r>
          <a:rPr lang="en-US"/>
          <a:t>「GitHubで公開されているツール」っていらない気もする
「初回コミット~特定のコミットにおけるコア開発者を特定するツール」</a:t>
        </a:r>
      </a:p>
    </p188:txBody>
    <p188:extLst>
      <p:ext xmlns:p="http://schemas.openxmlformats.org/presentationml/2006/main" uri="{57CB4572-C831-44C2-8A1C-0ADB6CCDFE69}">
        <p223:reactions xmlns:p223="http://schemas.microsoft.com/office/powerpoint/2022/03/main">
          <p223:rxn type="👍">
            <p223:instance time="2026-02-10T07:21:17.122" authorId="{AE5C88BB-1BB3-D222-CB13-366933AB9192}"/>
          </p223:rxn>
        </p223:reactions>
      </p:ext>
    </p188:extLst>
  </p188:cm>
  <p188:cm id="{C996B0E6-C66A-9147-8AB0-9AD7E7C95B5E}" authorId="{C75A4177-7A6F-A867-E6F1-602B5CEC3F17}" created="2026-02-09T09:07:05.197">
    <pc:sldMkLst xmlns:pc="http://schemas.microsoft.com/office/powerpoint/2013/main/command">
      <pc:docMk/>
      <pc:sldMk cId="2032092830" sldId="307"/>
    </pc:sldMkLst>
    <p188:replyLst>
      <p188:reply id="{DE0A9EF1-A354-2B4F-85D0-B6AE31E06BB4}" authorId="{AE5C88BB-1BB3-D222-CB13-366933AB9192}" created="2026-02-10T06:24:37.157">
        <p188:txBody>
          <a:bodyPr/>
          <a:lstStyle/>
          <a:p>
            <a:r>
              <a:rPr lang="ja-JP" altLang="en-US"/>
              <a:t>赤青は単に対比を見やすくする意図で変えているだけです
濃淡は対象範囲である場合を濃にしています</a:t>
            </a:r>
          </a:p>
        </p188:txBody>
      </p188:reply>
    </p188:replyLst>
    <p188:txBody>
      <a:bodyPr/>
      <a:lstStyle/>
      <a:p>
        <a:r>
          <a:rPr lang="en-US"/>
          <a:t>図の色の差は何を表してる？</a:t>
        </a:r>
      </a:p>
    </p188:txBody>
    <p188:extLst>
      <p:ext xmlns:p="http://schemas.openxmlformats.org/presentationml/2006/main" uri="{57CB4572-C831-44C2-8A1C-0ADB6CCDFE69}">
        <p223:reactions xmlns:p223="http://schemas.microsoft.com/office/powerpoint/2022/03/main">
          <p223:rxn type="👍">
            <p223:instance time="2026-02-10T07:22:00.295" authorId="{AE5C88BB-1BB3-D222-CB13-366933AB9192}"/>
          </p223:rxn>
        </p223:reactions>
      </p:ext>
    </p188:extLst>
  </p188:cm>
</p188:cmLst>
</file>

<file path=ppt/comments/modernComment_148_A794AD.xml><?xml version="1.0" encoding="utf-8"?>
<p188:cmLst xmlns:a="http://schemas.openxmlformats.org/drawingml/2006/main" xmlns:r="http://schemas.openxmlformats.org/officeDocument/2006/relationships" xmlns:p188="http://schemas.microsoft.com/office/powerpoint/2018/8/main">
  <p188:cm id="{A8D9EA16-2C1A-4627-8973-860E3C415FED}" authorId="{F57F4E63-1B0B-1635-5556-98296BF90DBA}" created="2026-02-13T06:37:26.864">
    <pc:sldMkLst xmlns:pc="http://schemas.microsoft.com/office/powerpoint/2013/main/command">
      <pc:docMk/>
      <pc:sldMk cId="10982573" sldId="328"/>
    </pc:sldMkLst>
    <p188:replyLst>
      <p188:reply id="{F5C87B32-00CE-4E1A-B0AC-3C887DC1D71B}" authorId="{F57F4E63-1B0B-1635-5556-98296BF90DBA}" created="2026-02-13T06:38:12.740">
        <p188:txBody>
          <a:bodyPr/>
          <a:lstStyle/>
          <a:p>
            <a:r>
              <a:rPr lang="en-US"/>
              <a:t>TF=1～0の変遷はめっちゃ分かりやすい</a:t>
            </a:r>
          </a:p>
        </p188:txBody>
      </p188:reply>
      <p188:reply id="{5A8BC3E2-837A-424C-B502-22DAE13688C2}" authorId="{AE5C88BB-1BB3-D222-CB13-366933AB9192}" created="2026-02-13T07:11:40.839">
        <p188:txBody>
          <a:bodyPr/>
          <a:lstStyle/>
          <a:p>
            <a:r>
              <a:rPr lang="ja-JP" altLang="en-US"/>
              <a:t>あまり貢献してないという意味での破線矢印です
逆に実線はTFにカウントされるぐらいの貢献をしているという意味です
明記した方がよかったですね</a:t>
            </a:r>
          </a:p>
        </p188:txBody>
      </p188:reply>
    </p188:replyLst>
    <p188:txBody>
      <a:bodyPr/>
      <a:lstStyle/>
      <a:p>
        <a:r>
          <a:rPr lang="en-US"/>
          <a:t>「新卒」の矢印って何を表してる？</a:t>
        </a:r>
      </a:p>
    </p188:txBody>
  </p188:cm>
</p188:cmLst>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25061FD-964D-9F44-940B-6875673FD0BF}" type="doc">
      <dgm:prSet loTypeId="urn:microsoft.com/office/officeart/2005/8/layout/hList1" loCatId="" qsTypeId="urn:microsoft.com/office/officeart/2005/8/quickstyle/simple1" qsCatId="simple" csTypeId="urn:microsoft.com/office/officeart/2005/8/colors/accent1_2" csCatId="accent1" phldr="1"/>
      <dgm:spPr/>
      <dgm:t>
        <a:bodyPr/>
        <a:lstStyle/>
        <a:p>
          <a:endParaRPr kumimoji="1" lang="ja-JP" altLang="en-US"/>
        </a:p>
      </dgm:t>
    </dgm:pt>
    <dgm:pt modelId="{F1D5ABD6-7648-0345-9D4B-8E83C44D614B}">
      <dgm:prSet phldrT="[テキスト]" custT="1"/>
      <dgm:spPr>
        <a:solidFill>
          <a:srgbClr val="304B9D"/>
        </a:solidFill>
      </dgm:spPr>
      <dgm:t>
        <a:bodyPr/>
        <a:lstStyle/>
        <a:p>
          <a:r>
            <a:rPr kumimoji="1" lang="ja-JP" altLang="en-US" sz="2800" b="1"/>
            <a:t>開発活動のデータ</a:t>
          </a:r>
        </a:p>
      </dgm:t>
    </dgm:pt>
    <dgm:pt modelId="{721D84AC-5EA2-F343-B88E-2742E4699694}" type="parTrans" cxnId="{92A9AA69-549A-A148-8EC6-BCA71FB25A32}">
      <dgm:prSet/>
      <dgm:spPr/>
      <dgm:t>
        <a:bodyPr/>
        <a:lstStyle/>
        <a:p>
          <a:endParaRPr kumimoji="1" lang="ja-JP" altLang="en-US"/>
        </a:p>
      </dgm:t>
    </dgm:pt>
    <dgm:pt modelId="{EB66867F-FD3E-5340-9776-A9300F0AC4D2}" type="sibTrans" cxnId="{92A9AA69-549A-A148-8EC6-BCA71FB25A32}">
      <dgm:prSet/>
      <dgm:spPr/>
      <dgm:t>
        <a:bodyPr/>
        <a:lstStyle/>
        <a:p>
          <a:endParaRPr kumimoji="1" lang="ja-JP" altLang="en-US"/>
        </a:p>
      </dgm:t>
    </dgm:pt>
    <dgm:pt modelId="{9458BBE7-EEF3-9A44-BEF0-A2A32D2FF9E5}">
      <dgm:prSet phldrT="[テキスト]" custT="1"/>
      <dgm:spPr/>
      <dgm:t>
        <a:bodyPr/>
        <a:lstStyle/>
        <a:p>
          <a:r>
            <a:rPr kumimoji="1" lang="en-US" altLang="ja-JP" sz="2800" dirty="0"/>
            <a:t>Truck Factor (TF)</a:t>
          </a:r>
          <a:r>
            <a:rPr kumimoji="1" lang="ja-JP" altLang="en-US" sz="2800"/>
            <a:t>　</a:t>
          </a:r>
        </a:p>
      </dgm:t>
    </dgm:pt>
    <dgm:pt modelId="{ABC652E9-3915-604B-AF6F-1348485FF59C}" type="parTrans" cxnId="{18970261-DB72-2F4B-BAB7-DF183D4FCFEF}">
      <dgm:prSet/>
      <dgm:spPr/>
      <dgm:t>
        <a:bodyPr/>
        <a:lstStyle/>
        <a:p>
          <a:endParaRPr kumimoji="1" lang="ja-JP" altLang="en-US"/>
        </a:p>
      </dgm:t>
    </dgm:pt>
    <dgm:pt modelId="{E8318BB6-344A-344D-9A35-CE089548E3FA}" type="sibTrans" cxnId="{18970261-DB72-2F4B-BAB7-DF183D4FCFEF}">
      <dgm:prSet/>
      <dgm:spPr/>
      <dgm:t>
        <a:bodyPr/>
        <a:lstStyle/>
        <a:p>
          <a:endParaRPr kumimoji="1" lang="ja-JP" altLang="en-US"/>
        </a:p>
      </dgm:t>
    </dgm:pt>
    <dgm:pt modelId="{D91A491A-CF07-9243-AE2F-8C20F39A27B4}">
      <dgm:prSet phldrT="[テキスト]" custT="1"/>
      <dgm:spPr/>
      <dgm:t>
        <a:bodyPr/>
        <a:lstStyle/>
        <a:p>
          <a:r>
            <a:rPr kumimoji="1" lang="en-US" altLang="ja-JP" sz="2800" dirty="0"/>
            <a:t>TFDD</a:t>
          </a:r>
          <a:r>
            <a:rPr kumimoji="1" lang="ja-JP" altLang="en-US" sz="2800"/>
            <a:t>　</a:t>
          </a:r>
        </a:p>
      </dgm:t>
    </dgm:pt>
    <dgm:pt modelId="{83DAB7D6-0EF9-7A43-A8D2-6A98A8FFAC98}" type="parTrans" cxnId="{1705993A-A7C4-AE47-B1D8-6FE1889CC512}">
      <dgm:prSet/>
      <dgm:spPr/>
      <dgm:t>
        <a:bodyPr/>
        <a:lstStyle/>
        <a:p>
          <a:endParaRPr kumimoji="1" lang="ja-JP" altLang="en-US"/>
        </a:p>
      </dgm:t>
    </dgm:pt>
    <dgm:pt modelId="{2DF6CD22-DCF0-C04E-88DC-4C40DD040C68}" type="sibTrans" cxnId="{1705993A-A7C4-AE47-B1D8-6FE1889CC512}">
      <dgm:prSet/>
      <dgm:spPr/>
      <dgm:t>
        <a:bodyPr/>
        <a:lstStyle/>
        <a:p>
          <a:endParaRPr kumimoji="1" lang="ja-JP" altLang="en-US"/>
        </a:p>
      </dgm:t>
    </dgm:pt>
    <dgm:pt modelId="{E54FC8D0-B5B4-2B44-A48F-DE039AD101C9}">
      <dgm:prSet phldrT="[テキスト]" custT="1"/>
      <dgm:spPr>
        <a:solidFill>
          <a:srgbClr val="304B9D"/>
        </a:solidFill>
      </dgm:spPr>
      <dgm:t>
        <a:bodyPr/>
        <a:lstStyle/>
        <a:p>
          <a:r>
            <a:rPr kumimoji="1" lang="ja-JP" altLang="en-US" sz="2800" b="1"/>
            <a:t>ユーザー指標</a:t>
          </a:r>
        </a:p>
      </dgm:t>
    </dgm:pt>
    <dgm:pt modelId="{1649CA43-67BA-2D4B-B6BC-57D78B26C9DF}" type="parTrans" cxnId="{09B007DA-6B9B-9E41-A470-153DF3E1712D}">
      <dgm:prSet/>
      <dgm:spPr/>
      <dgm:t>
        <a:bodyPr/>
        <a:lstStyle/>
        <a:p>
          <a:endParaRPr kumimoji="1" lang="ja-JP" altLang="en-US"/>
        </a:p>
      </dgm:t>
    </dgm:pt>
    <dgm:pt modelId="{B9FB885A-1C14-C74E-A0A4-A8E0A2770A11}" type="sibTrans" cxnId="{09B007DA-6B9B-9E41-A470-153DF3E1712D}">
      <dgm:prSet/>
      <dgm:spPr/>
      <dgm:t>
        <a:bodyPr/>
        <a:lstStyle/>
        <a:p>
          <a:endParaRPr kumimoji="1" lang="ja-JP" altLang="en-US"/>
        </a:p>
      </dgm:t>
    </dgm:pt>
    <dgm:pt modelId="{9F2AA43F-B601-2F4A-9547-7B49FFCFABAA}">
      <dgm:prSet phldrT="[テキスト]" custT="1"/>
      <dgm:spPr/>
      <dgm:t>
        <a:bodyPr/>
        <a:lstStyle/>
        <a:p>
          <a:r>
            <a:rPr kumimoji="1" lang="ja-JP" altLang="en-US" sz="2800" b="1"/>
            <a:t>インストール数</a:t>
          </a:r>
        </a:p>
      </dgm:t>
    </dgm:pt>
    <dgm:pt modelId="{54D8ED67-2EB1-4943-8A78-89439EA0B9EE}" type="parTrans" cxnId="{0431E123-FCBB-4F45-B429-9BA66EF1AF8B}">
      <dgm:prSet/>
      <dgm:spPr/>
      <dgm:t>
        <a:bodyPr/>
        <a:lstStyle/>
        <a:p>
          <a:endParaRPr kumimoji="1" lang="ja-JP" altLang="en-US"/>
        </a:p>
      </dgm:t>
    </dgm:pt>
    <dgm:pt modelId="{5ED2F05A-F32B-E44C-87BB-FA50185D2EA1}" type="sibTrans" cxnId="{0431E123-FCBB-4F45-B429-9BA66EF1AF8B}">
      <dgm:prSet/>
      <dgm:spPr/>
      <dgm:t>
        <a:bodyPr/>
        <a:lstStyle/>
        <a:p>
          <a:endParaRPr kumimoji="1" lang="ja-JP" altLang="en-US"/>
        </a:p>
      </dgm:t>
    </dgm:pt>
    <dgm:pt modelId="{B4FE24AC-3579-0943-B30D-87A87EBC47B2}">
      <dgm:prSet phldrT="[テキスト]" custT="1"/>
      <dgm:spPr/>
      <dgm:t>
        <a:bodyPr/>
        <a:lstStyle/>
        <a:p>
          <a:r>
            <a:rPr kumimoji="1" lang="ja-JP" altLang="en-US" sz="2800" b="1"/>
            <a:t>スコア</a:t>
          </a:r>
        </a:p>
      </dgm:t>
    </dgm:pt>
    <dgm:pt modelId="{AA250E54-4FA3-B54C-ABB3-BB8301421FBE}" type="parTrans" cxnId="{891BBB2B-5D1D-7748-A2E4-07407A47B726}">
      <dgm:prSet/>
      <dgm:spPr/>
      <dgm:t>
        <a:bodyPr/>
        <a:lstStyle/>
        <a:p>
          <a:endParaRPr kumimoji="1" lang="ja-JP" altLang="en-US"/>
        </a:p>
      </dgm:t>
    </dgm:pt>
    <dgm:pt modelId="{3B5D617D-4606-A94D-A7AC-AA22EE78414F}" type="sibTrans" cxnId="{891BBB2B-5D1D-7748-A2E4-07407A47B726}">
      <dgm:prSet/>
      <dgm:spPr/>
      <dgm:t>
        <a:bodyPr/>
        <a:lstStyle/>
        <a:p>
          <a:endParaRPr kumimoji="1" lang="ja-JP" altLang="en-US"/>
        </a:p>
      </dgm:t>
    </dgm:pt>
    <dgm:pt modelId="{0ABD0C0C-0E67-8245-9256-961D798D7A81}">
      <dgm:prSet phldrT="[テキスト]" custT="1"/>
      <dgm:spPr/>
      <dgm:t>
        <a:bodyPr/>
        <a:lstStyle/>
        <a:p>
          <a:r>
            <a:rPr kumimoji="1" lang="ja-JP" altLang="en-US" sz="2800" b="1"/>
            <a:t>レビュー</a:t>
          </a:r>
        </a:p>
      </dgm:t>
    </dgm:pt>
    <dgm:pt modelId="{15DD154F-2A65-6F45-9BCC-7083DE272EF8}" type="parTrans" cxnId="{07D101F8-7F35-1543-BB87-5AD7A422F406}">
      <dgm:prSet/>
      <dgm:spPr/>
      <dgm:t>
        <a:bodyPr/>
        <a:lstStyle/>
        <a:p>
          <a:endParaRPr kumimoji="1" lang="ja-JP" altLang="en-US"/>
        </a:p>
      </dgm:t>
    </dgm:pt>
    <dgm:pt modelId="{7A9D511F-AAF2-864C-9EF1-1668497EA646}" type="sibTrans" cxnId="{07D101F8-7F35-1543-BB87-5AD7A422F406}">
      <dgm:prSet/>
      <dgm:spPr/>
      <dgm:t>
        <a:bodyPr/>
        <a:lstStyle/>
        <a:p>
          <a:endParaRPr kumimoji="1" lang="ja-JP" altLang="en-US"/>
        </a:p>
      </dgm:t>
    </dgm:pt>
    <dgm:pt modelId="{DF5947EC-C8BA-5644-9D3C-59F338636451}">
      <dgm:prSet phldrT="[テキスト]" custT="1"/>
      <dgm:spPr/>
      <dgm:t>
        <a:bodyPr/>
        <a:lstStyle/>
        <a:p>
          <a:r>
            <a:rPr kumimoji="1" lang="ja-JP" altLang="en-US" sz="2800" b="1"/>
            <a:t>コア開発者の人数</a:t>
          </a:r>
        </a:p>
      </dgm:t>
    </dgm:pt>
    <dgm:pt modelId="{D7779F94-5D39-7344-ABCD-9897B4FEA76A}" type="parTrans" cxnId="{0B16ACB0-43B5-C346-805F-DD794F969D9C}">
      <dgm:prSet/>
      <dgm:spPr/>
      <dgm:t>
        <a:bodyPr/>
        <a:lstStyle/>
        <a:p>
          <a:endParaRPr kumimoji="1" lang="ja-JP" altLang="en-US"/>
        </a:p>
      </dgm:t>
    </dgm:pt>
    <dgm:pt modelId="{DD84068A-2233-F647-86FF-E5095AB41186}" type="sibTrans" cxnId="{0B16ACB0-43B5-C346-805F-DD794F969D9C}">
      <dgm:prSet/>
      <dgm:spPr/>
      <dgm:t>
        <a:bodyPr/>
        <a:lstStyle/>
        <a:p>
          <a:endParaRPr kumimoji="1" lang="ja-JP" altLang="en-US"/>
        </a:p>
      </dgm:t>
    </dgm:pt>
    <dgm:pt modelId="{DD45425E-A5AA-4045-A648-C02ED3C83ED6}" type="pres">
      <dgm:prSet presAssocID="{B25061FD-964D-9F44-940B-6875673FD0BF}" presName="Name0" presStyleCnt="0">
        <dgm:presLayoutVars>
          <dgm:dir/>
          <dgm:animLvl val="lvl"/>
          <dgm:resizeHandles val="exact"/>
        </dgm:presLayoutVars>
      </dgm:prSet>
      <dgm:spPr/>
    </dgm:pt>
    <dgm:pt modelId="{325BADD3-4153-E549-812C-5B02C2A1D2F5}" type="pres">
      <dgm:prSet presAssocID="{F1D5ABD6-7648-0345-9D4B-8E83C44D614B}" presName="composite" presStyleCnt="0"/>
      <dgm:spPr/>
    </dgm:pt>
    <dgm:pt modelId="{2D038126-A660-CE4C-972E-3C234B816DE0}" type="pres">
      <dgm:prSet presAssocID="{F1D5ABD6-7648-0345-9D4B-8E83C44D614B}" presName="parTx" presStyleLbl="alignNode1" presStyleIdx="0" presStyleCnt="2" custLinFactNeighborX="-510" custLinFactNeighborY="-26328">
        <dgm:presLayoutVars>
          <dgm:chMax val="0"/>
          <dgm:chPref val="0"/>
          <dgm:bulletEnabled val="1"/>
        </dgm:presLayoutVars>
      </dgm:prSet>
      <dgm:spPr/>
    </dgm:pt>
    <dgm:pt modelId="{C2AC4840-AB9C-9B4C-8516-76EA02446D29}" type="pres">
      <dgm:prSet presAssocID="{F1D5ABD6-7648-0345-9D4B-8E83C44D614B}" presName="desTx" presStyleLbl="alignAccFollowNode1" presStyleIdx="0" presStyleCnt="2">
        <dgm:presLayoutVars>
          <dgm:bulletEnabled val="1"/>
        </dgm:presLayoutVars>
      </dgm:prSet>
      <dgm:spPr/>
    </dgm:pt>
    <dgm:pt modelId="{FA0AC489-F989-DF4D-863E-0EB0D183DD9F}" type="pres">
      <dgm:prSet presAssocID="{EB66867F-FD3E-5340-9776-A9300F0AC4D2}" presName="space" presStyleCnt="0"/>
      <dgm:spPr/>
    </dgm:pt>
    <dgm:pt modelId="{9E2BBFD9-6EF9-6E45-A599-74B90B54BDD0}" type="pres">
      <dgm:prSet presAssocID="{E54FC8D0-B5B4-2B44-A48F-DE039AD101C9}" presName="composite" presStyleCnt="0"/>
      <dgm:spPr/>
    </dgm:pt>
    <dgm:pt modelId="{4900D888-3AFA-224B-A69A-ED5AAC9BEA76}" type="pres">
      <dgm:prSet presAssocID="{E54FC8D0-B5B4-2B44-A48F-DE039AD101C9}" presName="parTx" presStyleLbl="alignNode1" presStyleIdx="1" presStyleCnt="2">
        <dgm:presLayoutVars>
          <dgm:chMax val="0"/>
          <dgm:chPref val="0"/>
          <dgm:bulletEnabled val="1"/>
        </dgm:presLayoutVars>
      </dgm:prSet>
      <dgm:spPr/>
    </dgm:pt>
    <dgm:pt modelId="{BCFBB684-1C9D-684F-AC20-63B5CF25765F}" type="pres">
      <dgm:prSet presAssocID="{E54FC8D0-B5B4-2B44-A48F-DE039AD101C9}" presName="desTx" presStyleLbl="alignAccFollowNode1" presStyleIdx="1" presStyleCnt="2">
        <dgm:presLayoutVars>
          <dgm:bulletEnabled val="1"/>
        </dgm:presLayoutVars>
      </dgm:prSet>
      <dgm:spPr/>
    </dgm:pt>
  </dgm:ptLst>
  <dgm:cxnLst>
    <dgm:cxn modelId="{E3AD6206-4AE7-8743-8B35-1F9E869B8E24}" type="presOf" srcId="{D91A491A-CF07-9243-AE2F-8C20F39A27B4}" destId="{C2AC4840-AB9C-9B4C-8516-76EA02446D29}" srcOrd="0" destOrd="1" presId="urn:microsoft.com/office/officeart/2005/8/layout/hList1"/>
    <dgm:cxn modelId="{0A094B09-DAA1-244D-A487-CB86FD6200A6}" type="presOf" srcId="{E54FC8D0-B5B4-2B44-A48F-DE039AD101C9}" destId="{4900D888-3AFA-224B-A69A-ED5AAC9BEA76}" srcOrd="0" destOrd="0" presId="urn:microsoft.com/office/officeart/2005/8/layout/hList1"/>
    <dgm:cxn modelId="{F1F4D813-8229-9B4D-A5FF-84221DBAC50C}" type="presOf" srcId="{B4FE24AC-3579-0943-B30D-87A87EBC47B2}" destId="{BCFBB684-1C9D-684F-AC20-63B5CF25765F}" srcOrd="0" destOrd="1" presId="urn:microsoft.com/office/officeart/2005/8/layout/hList1"/>
    <dgm:cxn modelId="{0431E123-FCBB-4F45-B429-9BA66EF1AF8B}" srcId="{E54FC8D0-B5B4-2B44-A48F-DE039AD101C9}" destId="{9F2AA43F-B601-2F4A-9547-7B49FFCFABAA}" srcOrd="0" destOrd="0" parTransId="{54D8ED67-2EB1-4943-8A78-89439EA0B9EE}" sibTransId="{5ED2F05A-F32B-E44C-87BB-FA50185D2EA1}"/>
    <dgm:cxn modelId="{891BBB2B-5D1D-7748-A2E4-07407A47B726}" srcId="{E54FC8D0-B5B4-2B44-A48F-DE039AD101C9}" destId="{B4FE24AC-3579-0943-B30D-87A87EBC47B2}" srcOrd="1" destOrd="0" parTransId="{AA250E54-4FA3-B54C-ABB3-BB8301421FBE}" sibTransId="{3B5D617D-4606-A94D-A7AC-AA22EE78414F}"/>
    <dgm:cxn modelId="{439BAB2E-1744-6F41-8441-36FCA8681935}" type="presOf" srcId="{B25061FD-964D-9F44-940B-6875673FD0BF}" destId="{DD45425E-A5AA-4045-A648-C02ED3C83ED6}" srcOrd="0" destOrd="0" presId="urn:microsoft.com/office/officeart/2005/8/layout/hList1"/>
    <dgm:cxn modelId="{1705993A-A7C4-AE47-B1D8-6FE1889CC512}" srcId="{F1D5ABD6-7648-0345-9D4B-8E83C44D614B}" destId="{D91A491A-CF07-9243-AE2F-8C20F39A27B4}" srcOrd="1" destOrd="0" parTransId="{83DAB7D6-0EF9-7A43-A8D2-6A98A8FFAC98}" sibTransId="{2DF6CD22-DCF0-C04E-88DC-4C40DD040C68}"/>
    <dgm:cxn modelId="{18970261-DB72-2F4B-BAB7-DF183D4FCFEF}" srcId="{F1D5ABD6-7648-0345-9D4B-8E83C44D614B}" destId="{9458BBE7-EEF3-9A44-BEF0-A2A32D2FF9E5}" srcOrd="0" destOrd="0" parTransId="{ABC652E9-3915-604B-AF6F-1348485FF59C}" sibTransId="{E8318BB6-344A-344D-9A35-CE089548E3FA}"/>
    <dgm:cxn modelId="{511F7C63-AC26-8846-B65E-FAF251DC1109}" type="presOf" srcId="{0ABD0C0C-0E67-8245-9256-961D798D7A81}" destId="{BCFBB684-1C9D-684F-AC20-63B5CF25765F}" srcOrd="0" destOrd="2" presId="urn:microsoft.com/office/officeart/2005/8/layout/hList1"/>
    <dgm:cxn modelId="{FB9AFC64-074D-644F-9B1D-F2BFD08C69F1}" type="presOf" srcId="{9F2AA43F-B601-2F4A-9547-7B49FFCFABAA}" destId="{BCFBB684-1C9D-684F-AC20-63B5CF25765F}" srcOrd="0" destOrd="0" presId="urn:microsoft.com/office/officeart/2005/8/layout/hList1"/>
    <dgm:cxn modelId="{92A9AA69-549A-A148-8EC6-BCA71FB25A32}" srcId="{B25061FD-964D-9F44-940B-6875673FD0BF}" destId="{F1D5ABD6-7648-0345-9D4B-8E83C44D614B}" srcOrd="0" destOrd="0" parTransId="{721D84AC-5EA2-F343-B88E-2742E4699694}" sibTransId="{EB66867F-FD3E-5340-9776-A9300F0AC4D2}"/>
    <dgm:cxn modelId="{F4172A8F-762F-D04F-B8B2-DD162A347BB2}" type="presOf" srcId="{9458BBE7-EEF3-9A44-BEF0-A2A32D2FF9E5}" destId="{C2AC4840-AB9C-9B4C-8516-76EA02446D29}" srcOrd="0" destOrd="0" presId="urn:microsoft.com/office/officeart/2005/8/layout/hList1"/>
    <dgm:cxn modelId="{74CF62A0-8DAE-424F-BA80-54D576219F89}" type="presOf" srcId="{DF5947EC-C8BA-5644-9D3C-59F338636451}" destId="{C2AC4840-AB9C-9B4C-8516-76EA02446D29}" srcOrd="0" destOrd="2" presId="urn:microsoft.com/office/officeart/2005/8/layout/hList1"/>
    <dgm:cxn modelId="{0B16ACB0-43B5-C346-805F-DD794F969D9C}" srcId="{F1D5ABD6-7648-0345-9D4B-8E83C44D614B}" destId="{DF5947EC-C8BA-5644-9D3C-59F338636451}" srcOrd="2" destOrd="0" parTransId="{D7779F94-5D39-7344-ABCD-9897B4FEA76A}" sibTransId="{DD84068A-2233-F647-86FF-E5095AB41186}"/>
    <dgm:cxn modelId="{AF27D3BE-8CA3-2141-97BA-D8AFF72ACFBC}" type="presOf" srcId="{F1D5ABD6-7648-0345-9D4B-8E83C44D614B}" destId="{2D038126-A660-CE4C-972E-3C234B816DE0}" srcOrd="0" destOrd="0" presId="urn:microsoft.com/office/officeart/2005/8/layout/hList1"/>
    <dgm:cxn modelId="{09B007DA-6B9B-9E41-A470-153DF3E1712D}" srcId="{B25061FD-964D-9F44-940B-6875673FD0BF}" destId="{E54FC8D0-B5B4-2B44-A48F-DE039AD101C9}" srcOrd="1" destOrd="0" parTransId="{1649CA43-67BA-2D4B-B6BC-57D78B26C9DF}" sibTransId="{B9FB885A-1C14-C74E-A0A4-A8E0A2770A11}"/>
    <dgm:cxn modelId="{07D101F8-7F35-1543-BB87-5AD7A422F406}" srcId="{E54FC8D0-B5B4-2B44-A48F-DE039AD101C9}" destId="{0ABD0C0C-0E67-8245-9256-961D798D7A81}" srcOrd="2" destOrd="0" parTransId="{15DD154F-2A65-6F45-9BCC-7083DE272EF8}" sibTransId="{7A9D511F-AAF2-864C-9EF1-1668497EA646}"/>
    <dgm:cxn modelId="{F22CB20E-7480-BD42-91EA-E4E10335CA60}" type="presParOf" srcId="{DD45425E-A5AA-4045-A648-C02ED3C83ED6}" destId="{325BADD3-4153-E549-812C-5B02C2A1D2F5}" srcOrd="0" destOrd="0" presId="urn:microsoft.com/office/officeart/2005/8/layout/hList1"/>
    <dgm:cxn modelId="{5BFF0E1E-B243-B441-8BEB-1BDFF4B94A0B}" type="presParOf" srcId="{325BADD3-4153-E549-812C-5B02C2A1D2F5}" destId="{2D038126-A660-CE4C-972E-3C234B816DE0}" srcOrd="0" destOrd="0" presId="urn:microsoft.com/office/officeart/2005/8/layout/hList1"/>
    <dgm:cxn modelId="{13E5FCF8-BE4F-3347-9C71-A7D5118743FB}" type="presParOf" srcId="{325BADD3-4153-E549-812C-5B02C2A1D2F5}" destId="{C2AC4840-AB9C-9B4C-8516-76EA02446D29}" srcOrd="1" destOrd="0" presId="urn:microsoft.com/office/officeart/2005/8/layout/hList1"/>
    <dgm:cxn modelId="{211EB8DB-5134-2849-A306-6FE519EA44D3}" type="presParOf" srcId="{DD45425E-A5AA-4045-A648-C02ED3C83ED6}" destId="{FA0AC489-F989-DF4D-863E-0EB0D183DD9F}" srcOrd="1" destOrd="0" presId="urn:microsoft.com/office/officeart/2005/8/layout/hList1"/>
    <dgm:cxn modelId="{292339A3-AF9E-3C46-8FEE-25BBB25D7B23}" type="presParOf" srcId="{DD45425E-A5AA-4045-A648-C02ED3C83ED6}" destId="{9E2BBFD9-6EF9-6E45-A599-74B90B54BDD0}" srcOrd="2" destOrd="0" presId="urn:microsoft.com/office/officeart/2005/8/layout/hList1"/>
    <dgm:cxn modelId="{5494060C-EEBE-7B4D-91F0-6872CAAB778F}" type="presParOf" srcId="{9E2BBFD9-6EF9-6E45-A599-74B90B54BDD0}" destId="{4900D888-3AFA-224B-A69A-ED5AAC9BEA76}" srcOrd="0" destOrd="0" presId="urn:microsoft.com/office/officeart/2005/8/layout/hList1"/>
    <dgm:cxn modelId="{CABDABB3-1D72-5942-99EA-3DFA687A455E}" type="presParOf" srcId="{9E2BBFD9-6EF9-6E45-A599-74B90B54BDD0}" destId="{BCFBB684-1C9D-684F-AC20-63B5CF25765F}"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EDE90C0-0997-FF4C-8819-6EEE55BE346E}" type="doc">
      <dgm:prSet loTypeId="urn:microsoft.com/office/officeart/2005/8/layout/vList5" loCatId="" qsTypeId="urn:microsoft.com/office/officeart/2005/8/quickstyle/simple1" qsCatId="simple" csTypeId="urn:microsoft.com/office/officeart/2005/8/colors/accent1_2" csCatId="accent1" phldr="1"/>
      <dgm:spPr/>
      <dgm:t>
        <a:bodyPr/>
        <a:lstStyle/>
        <a:p>
          <a:endParaRPr kumimoji="1" lang="ja-JP" altLang="en-US"/>
        </a:p>
      </dgm:t>
    </dgm:pt>
    <dgm:pt modelId="{5E358928-3CD3-4D4F-AAEC-21E6ED0301DC}">
      <dgm:prSet phldrT="[テキスト]" custT="1"/>
      <dgm:spPr/>
      <dgm:t>
        <a:bodyPr bIns="14400" anchor="ctr"/>
        <a:lstStyle/>
        <a:p>
          <a:r>
            <a:rPr kumimoji="1" lang="ja-JP" altLang="en-US" sz="3200"/>
            <a:t>データセット</a:t>
          </a:r>
          <a:endParaRPr kumimoji="1" lang="ja-JP" altLang="en-US" sz="2400"/>
        </a:p>
      </dgm:t>
    </dgm:pt>
    <dgm:pt modelId="{07BDDE25-A4C9-114A-A92F-3FAF502BC535}" type="parTrans" cxnId="{A1480D9F-1039-3E48-A699-979564E2C4F2}">
      <dgm:prSet/>
      <dgm:spPr/>
      <dgm:t>
        <a:bodyPr/>
        <a:lstStyle/>
        <a:p>
          <a:endParaRPr kumimoji="1" lang="ja-JP" altLang="en-US"/>
        </a:p>
      </dgm:t>
    </dgm:pt>
    <dgm:pt modelId="{038F6E48-2249-4A46-95DA-198A8CABB168}" type="sibTrans" cxnId="{A1480D9F-1039-3E48-A699-979564E2C4F2}">
      <dgm:prSet/>
      <dgm:spPr/>
      <dgm:t>
        <a:bodyPr/>
        <a:lstStyle/>
        <a:p>
          <a:endParaRPr kumimoji="1" lang="ja-JP" altLang="en-US"/>
        </a:p>
      </dgm:t>
    </dgm:pt>
    <dgm:pt modelId="{1079ACA9-4622-C44F-95AA-BE97F03C80BA}">
      <dgm:prSet phldrT="[テキスト]" custT="1"/>
      <dgm:spPr/>
      <dgm:t>
        <a:bodyPr/>
        <a:lstStyle/>
        <a:p>
          <a:r>
            <a:rPr kumimoji="1" lang="en-US" altLang="ja-JP" sz="2400" dirty="0"/>
            <a:t>TFDD</a:t>
          </a:r>
          <a:r>
            <a:rPr kumimoji="1" lang="ja-JP" altLang="en-US" sz="2400"/>
            <a:t>群</a:t>
          </a:r>
          <a:r>
            <a:rPr kumimoji="1" lang="en-US" altLang="ja-JP" sz="2400" dirty="0"/>
            <a:t>(371</a:t>
          </a:r>
          <a:r>
            <a:rPr kumimoji="1" lang="ja-JP" altLang="en-US" sz="2400"/>
            <a:t>件</a:t>
          </a:r>
          <a:r>
            <a:rPr kumimoji="1" lang="en-US" altLang="ja-JP" sz="2400" dirty="0"/>
            <a:t>)</a:t>
          </a:r>
          <a:r>
            <a:rPr kumimoji="1" lang="ja-JP" altLang="en-US" sz="2400"/>
            <a:t>のレビューは約</a:t>
          </a:r>
          <a:r>
            <a:rPr kumimoji="1" lang="en-US" altLang="ja-JP" sz="2400" dirty="0"/>
            <a:t>11</a:t>
          </a:r>
          <a:r>
            <a:rPr kumimoji="1" lang="ja-JP" altLang="en-US" sz="2400"/>
            <a:t>万件存在する</a:t>
          </a:r>
        </a:p>
      </dgm:t>
    </dgm:pt>
    <dgm:pt modelId="{637F5505-864C-1249-89EB-37D59362B698}" type="parTrans" cxnId="{F65C92F4-D8B9-C941-8410-38A51A1EA4F1}">
      <dgm:prSet/>
      <dgm:spPr/>
      <dgm:t>
        <a:bodyPr/>
        <a:lstStyle/>
        <a:p>
          <a:endParaRPr kumimoji="1" lang="ja-JP" altLang="en-US"/>
        </a:p>
      </dgm:t>
    </dgm:pt>
    <dgm:pt modelId="{EE55C7B7-472F-2B4C-80A7-5AA05CE7CCD3}" type="sibTrans" cxnId="{F65C92F4-D8B9-C941-8410-38A51A1EA4F1}">
      <dgm:prSet/>
      <dgm:spPr/>
      <dgm:t>
        <a:bodyPr/>
        <a:lstStyle/>
        <a:p>
          <a:endParaRPr kumimoji="1" lang="ja-JP" altLang="en-US"/>
        </a:p>
      </dgm:t>
    </dgm:pt>
    <dgm:pt modelId="{180B2F4A-8EF0-B945-995F-FEFEDA884BCB}">
      <dgm:prSet phldrT="[テキスト]" custT="1"/>
      <dgm:spPr/>
      <dgm:t>
        <a:bodyPr bIns="36000" anchor="ctr" anchorCtr="1"/>
        <a:lstStyle/>
        <a:p>
          <a:r>
            <a:rPr kumimoji="1" lang="ja-JP" altLang="en-US" sz="2400"/>
            <a:t>プロンプト</a:t>
          </a:r>
          <a:endParaRPr kumimoji="1" lang="en-US" altLang="ja-JP" sz="2400"/>
        </a:p>
        <a:p>
          <a:r>
            <a:rPr kumimoji="1" lang="ja-JP" altLang="en-US" sz="2400"/>
            <a:t>チューニング</a:t>
          </a:r>
          <a:r>
            <a:rPr kumimoji="1" lang="en-US" altLang="ja-JP" sz="2400"/>
            <a:t>(PT)</a:t>
          </a:r>
          <a:endParaRPr kumimoji="1" lang="ja-JP" altLang="en-US" sz="2400"/>
        </a:p>
      </dgm:t>
    </dgm:pt>
    <dgm:pt modelId="{3FE590AC-7394-6749-A67D-C65D9A40910B}" type="parTrans" cxnId="{6BEE5856-8994-8C45-9172-2619733B97F9}">
      <dgm:prSet/>
      <dgm:spPr/>
      <dgm:t>
        <a:bodyPr/>
        <a:lstStyle/>
        <a:p>
          <a:endParaRPr kumimoji="1" lang="ja-JP" altLang="en-US"/>
        </a:p>
      </dgm:t>
    </dgm:pt>
    <dgm:pt modelId="{9FD7B986-1265-6D49-8790-40E22609F188}" type="sibTrans" cxnId="{6BEE5856-8994-8C45-9172-2619733B97F9}">
      <dgm:prSet/>
      <dgm:spPr/>
      <dgm:t>
        <a:bodyPr/>
        <a:lstStyle/>
        <a:p>
          <a:endParaRPr kumimoji="1" lang="ja-JP" altLang="en-US"/>
        </a:p>
      </dgm:t>
    </dgm:pt>
    <dgm:pt modelId="{A92BD24E-4099-3C43-9B48-FCBDAAE84B11}">
      <dgm:prSet phldrT="[テキスト]" custT="1"/>
      <dgm:spPr/>
      <dgm:t>
        <a:bodyPr/>
        <a:lstStyle/>
        <a:p>
          <a:r>
            <a:rPr kumimoji="1" lang="en-US" altLang="ja-JP" sz="2400"/>
            <a:t>500</a:t>
          </a:r>
          <a:r>
            <a:rPr kumimoji="1" lang="ja-JP" altLang="en-US" sz="2400"/>
            <a:t>件のレビューを手作業でラベリング</a:t>
          </a:r>
        </a:p>
      </dgm:t>
    </dgm:pt>
    <dgm:pt modelId="{F82447DA-685F-C640-A9BB-CAB920C32ECA}" type="parTrans" cxnId="{20E047D9-CD6F-C441-9AD9-E251B53AF448}">
      <dgm:prSet/>
      <dgm:spPr/>
      <dgm:t>
        <a:bodyPr/>
        <a:lstStyle/>
        <a:p>
          <a:endParaRPr kumimoji="1" lang="ja-JP" altLang="en-US"/>
        </a:p>
      </dgm:t>
    </dgm:pt>
    <dgm:pt modelId="{A9E1263A-5A78-6D4A-A519-78525C793FF2}" type="sibTrans" cxnId="{20E047D9-CD6F-C441-9AD9-E251B53AF448}">
      <dgm:prSet/>
      <dgm:spPr/>
      <dgm:t>
        <a:bodyPr/>
        <a:lstStyle/>
        <a:p>
          <a:endParaRPr kumimoji="1" lang="ja-JP" altLang="en-US"/>
        </a:p>
      </dgm:t>
    </dgm:pt>
    <dgm:pt modelId="{3394CE00-4262-D142-9D94-0E765169AF6B}">
      <dgm:prSet phldrT="[テキスト]" custT="1"/>
      <dgm:spPr/>
      <dgm:t>
        <a:bodyPr anchor="ctr"/>
        <a:lstStyle/>
        <a:p>
          <a:r>
            <a:rPr kumimoji="1" lang="ja-JP" altLang="en-US" sz="3200"/>
            <a:t>カテゴリ決定</a:t>
          </a:r>
          <a:endParaRPr kumimoji="1" lang="en-US" altLang="ja-JP" sz="3200"/>
        </a:p>
      </dgm:t>
    </dgm:pt>
    <dgm:pt modelId="{C273C13F-217C-CA40-A5E0-3C0342C302F2}" type="parTrans" cxnId="{24BD1BAF-069D-9A49-ADFC-0F9D0FCF7DA7}">
      <dgm:prSet/>
      <dgm:spPr/>
      <dgm:t>
        <a:bodyPr/>
        <a:lstStyle/>
        <a:p>
          <a:endParaRPr kumimoji="1" lang="ja-JP" altLang="en-US"/>
        </a:p>
      </dgm:t>
    </dgm:pt>
    <dgm:pt modelId="{F9B25220-B7C2-8045-A8F9-899619801185}" type="sibTrans" cxnId="{24BD1BAF-069D-9A49-ADFC-0F9D0FCF7DA7}">
      <dgm:prSet/>
      <dgm:spPr/>
      <dgm:t>
        <a:bodyPr/>
        <a:lstStyle/>
        <a:p>
          <a:endParaRPr kumimoji="1" lang="ja-JP" altLang="en-US"/>
        </a:p>
      </dgm:t>
    </dgm:pt>
    <dgm:pt modelId="{D7142658-6F6F-0543-8DE3-B0B7DDE73B1A}">
      <dgm:prSet phldrT="[テキスト]" custT="1"/>
      <dgm:spPr/>
      <dgm:t>
        <a:bodyPr/>
        <a:lstStyle/>
        <a:p>
          <a:r>
            <a:rPr kumimoji="1" lang="ja-JP" altLang="en-US" sz="2400"/>
            <a:t>趣旨（フィードバック、機能要望、バグ報告）</a:t>
          </a:r>
        </a:p>
      </dgm:t>
    </dgm:pt>
    <dgm:pt modelId="{D0A92A18-FE13-7B4C-9CC3-8AC75F4D833A}" type="parTrans" cxnId="{75CC6410-C3BF-7C40-B0CD-091B3FBE27E9}">
      <dgm:prSet/>
      <dgm:spPr/>
      <dgm:t>
        <a:bodyPr/>
        <a:lstStyle/>
        <a:p>
          <a:endParaRPr kumimoji="1" lang="ja-JP" altLang="en-US"/>
        </a:p>
      </dgm:t>
    </dgm:pt>
    <dgm:pt modelId="{C1B57CD9-A7D0-1D42-9869-0A4BAECA8D52}" type="sibTrans" cxnId="{75CC6410-C3BF-7C40-B0CD-091B3FBE27E9}">
      <dgm:prSet/>
      <dgm:spPr/>
      <dgm:t>
        <a:bodyPr/>
        <a:lstStyle/>
        <a:p>
          <a:endParaRPr kumimoji="1" lang="ja-JP" altLang="en-US"/>
        </a:p>
      </dgm:t>
    </dgm:pt>
    <dgm:pt modelId="{98C1F0D5-A881-C44F-A0ED-F41B253821E1}">
      <dgm:prSet phldrT="[テキスト]" custT="1"/>
      <dgm:spPr/>
      <dgm:t>
        <a:bodyPr/>
        <a:lstStyle/>
        <a:p>
          <a:r>
            <a:rPr kumimoji="1" lang="ja-JP" altLang="en-US" sz="2400"/>
            <a:t>感情（肯定、中立、否定）</a:t>
          </a:r>
        </a:p>
      </dgm:t>
    </dgm:pt>
    <dgm:pt modelId="{E619046F-7564-CE4C-9AF0-77ACA8611FF3}" type="parTrans" cxnId="{68443AFF-FE94-C840-8807-18E73A8282AD}">
      <dgm:prSet/>
      <dgm:spPr/>
      <dgm:t>
        <a:bodyPr/>
        <a:lstStyle/>
        <a:p>
          <a:endParaRPr kumimoji="1" lang="ja-JP" altLang="en-US"/>
        </a:p>
      </dgm:t>
    </dgm:pt>
    <dgm:pt modelId="{89123DD6-74A6-5F46-9ADA-A0E6FBD96991}" type="sibTrans" cxnId="{68443AFF-FE94-C840-8807-18E73A8282AD}">
      <dgm:prSet/>
      <dgm:spPr/>
      <dgm:t>
        <a:bodyPr/>
        <a:lstStyle/>
        <a:p>
          <a:endParaRPr kumimoji="1" lang="ja-JP" altLang="en-US"/>
        </a:p>
      </dgm:t>
    </dgm:pt>
    <dgm:pt modelId="{ACF3A585-C7B8-4B4A-8A75-AA579E794A53}">
      <dgm:prSet phldrT="[テキスト]" custT="1"/>
      <dgm:spPr/>
      <dgm:t>
        <a:bodyPr/>
        <a:lstStyle/>
        <a:p>
          <a:r>
            <a:rPr kumimoji="1" lang="ja-JP" altLang="en-US" sz="2400"/>
            <a:t>正答率が</a:t>
          </a:r>
          <a:r>
            <a:rPr kumimoji="1" lang="en-US" altLang="ja-JP" sz="2400"/>
            <a:t>8</a:t>
          </a:r>
          <a:r>
            <a:rPr kumimoji="1" lang="ja-JP" altLang="en-US" sz="2400"/>
            <a:t>割を超えるようにプロンプトを作成</a:t>
          </a:r>
        </a:p>
      </dgm:t>
    </dgm:pt>
    <dgm:pt modelId="{04AB5699-93EF-DF4B-9469-24AEA8896CBF}" type="parTrans" cxnId="{BB5989EB-E84B-AD4C-B246-03E573AEF5BA}">
      <dgm:prSet/>
      <dgm:spPr/>
      <dgm:t>
        <a:bodyPr/>
        <a:lstStyle/>
        <a:p>
          <a:endParaRPr kumimoji="1" lang="ja-JP" altLang="en-US"/>
        </a:p>
      </dgm:t>
    </dgm:pt>
    <dgm:pt modelId="{69BB5444-5FA6-7C40-98C4-816DC05A444C}" type="sibTrans" cxnId="{BB5989EB-E84B-AD4C-B246-03E573AEF5BA}">
      <dgm:prSet/>
      <dgm:spPr/>
      <dgm:t>
        <a:bodyPr/>
        <a:lstStyle/>
        <a:p>
          <a:endParaRPr kumimoji="1" lang="ja-JP" altLang="en-US"/>
        </a:p>
      </dgm:t>
    </dgm:pt>
    <dgm:pt modelId="{4961A367-025C-7247-B018-426EE6A4FBB5}">
      <dgm:prSet phldrT="[テキスト]" custT="1"/>
      <dgm:spPr/>
      <dgm:t>
        <a:bodyPr/>
        <a:lstStyle/>
        <a:p>
          <a:r>
            <a:rPr kumimoji="1" lang="en-US" altLang="ja-JP" sz="2400" dirty="0"/>
            <a:t>Stable</a:t>
          </a:r>
          <a:r>
            <a:rPr kumimoji="1" lang="ja-JP" altLang="en-US" sz="2400"/>
            <a:t>群は</a:t>
          </a:r>
          <a:r>
            <a:rPr kumimoji="1" lang="en-US" altLang="ja-JP" sz="2400" dirty="0"/>
            <a:t>60</a:t>
          </a:r>
          <a:r>
            <a:rPr kumimoji="1" lang="ja-JP" altLang="en-US" sz="2400"/>
            <a:t>万件から</a:t>
          </a:r>
          <a:r>
            <a:rPr kumimoji="1" lang="en-US" altLang="ja-JP" sz="2400" dirty="0"/>
            <a:t>11</a:t>
          </a:r>
          <a:r>
            <a:rPr kumimoji="1" lang="ja-JP" altLang="en-US" sz="2400"/>
            <a:t>万件</a:t>
          </a:r>
          <a:r>
            <a:rPr kumimoji="1" lang="en-US" altLang="ja-JP" sz="2400" dirty="0"/>
            <a:t>(</a:t>
          </a:r>
          <a:r>
            <a:rPr kumimoji="1" lang="ja-JP" altLang="en-US" sz="2400"/>
            <a:t>同数</a:t>
          </a:r>
          <a:r>
            <a:rPr kumimoji="1" lang="en-US" altLang="ja-JP" sz="2400" dirty="0"/>
            <a:t>)</a:t>
          </a:r>
          <a:r>
            <a:rPr kumimoji="1" lang="ja-JP" altLang="en-US" sz="2400"/>
            <a:t>をサンプリング</a:t>
          </a:r>
        </a:p>
      </dgm:t>
    </dgm:pt>
    <dgm:pt modelId="{CFF23F4B-7030-D84E-8269-8ABD355B6308}" type="sibTrans" cxnId="{DF329A82-BA36-7B43-B0B2-39039E6C5C97}">
      <dgm:prSet/>
      <dgm:spPr/>
      <dgm:t>
        <a:bodyPr/>
        <a:lstStyle/>
        <a:p>
          <a:endParaRPr kumimoji="1" lang="ja-JP" altLang="en-US"/>
        </a:p>
      </dgm:t>
    </dgm:pt>
    <dgm:pt modelId="{FCBD13C6-7BF5-9448-B3E8-C656CBA97EF1}" type="parTrans" cxnId="{DF329A82-BA36-7B43-B0B2-39039E6C5C97}">
      <dgm:prSet/>
      <dgm:spPr/>
      <dgm:t>
        <a:bodyPr/>
        <a:lstStyle/>
        <a:p>
          <a:endParaRPr kumimoji="1" lang="ja-JP" altLang="en-US"/>
        </a:p>
      </dgm:t>
    </dgm:pt>
    <dgm:pt modelId="{F7865BB2-7350-8A4C-A3DF-1F1C984853C3}">
      <dgm:prSet custT="1"/>
      <dgm:spPr/>
      <dgm:t>
        <a:bodyPr/>
        <a:lstStyle/>
        <a:p>
          <a:r>
            <a:rPr kumimoji="1" lang="ja-JP" altLang="en-US" sz="3200"/>
            <a:t>実行</a:t>
          </a:r>
        </a:p>
      </dgm:t>
    </dgm:pt>
    <dgm:pt modelId="{AE07A567-7965-594C-9E8C-0C9FFD39A7E2}" type="parTrans" cxnId="{D585116F-28D3-154E-879F-FB89329DA333}">
      <dgm:prSet/>
      <dgm:spPr/>
      <dgm:t>
        <a:bodyPr/>
        <a:lstStyle/>
        <a:p>
          <a:endParaRPr kumimoji="1" lang="ja-JP" altLang="en-US"/>
        </a:p>
      </dgm:t>
    </dgm:pt>
    <dgm:pt modelId="{5B01111F-DAFC-654A-8C15-9EE4289DF72A}" type="sibTrans" cxnId="{D585116F-28D3-154E-879F-FB89329DA333}">
      <dgm:prSet/>
      <dgm:spPr/>
      <dgm:t>
        <a:bodyPr/>
        <a:lstStyle/>
        <a:p>
          <a:endParaRPr kumimoji="1" lang="ja-JP" altLang="en-US"/>
        </a:p>
      </dgm:t>
    </dgm:pt>
    <dgm:pt modelId="{4678B055-059A-6A49-9C42-3136DD8FE6BC}">
      <dgm:prSet custT="1"/>
      <dgm:spPr/>
      <dgm:t>
        <a:bodyPr/>
        <a:lstStyle/>
        <a:p>
          <a:r>
            <a:rPr kumimoji="1" lang="ja-JP" altLang="en-US" sz="2400"/>
            <a:t>モデルは</a:t>
          </a:r>
          <a:r>
            <a:rPr kumimoji="1" lang="en-US" altLang="ja-JP" sz="2400" dirty="0"/>
            <a:t>GPT 4o-mini</a:t>
          </a:r>
          <a:endParaRPr kumimoji="1" lang="ja-JP" altLang="en-US" sz="2400"/>
        </a:p>
      </dgm:t>
    </dgm:pt>
    <dgm:pt modelId="{93E76DE1-1F5A-024A-859F-C6E83C729D36}" type="parTrans" cxnId="{099DFBB8-3D99-9E49-9475-09EF0A117D95}">
      <dgm:prSet/>
      <dgm:spPr/>
      <dgm:t>
        <a:bodyPr/>
        <a:lstStyle/>
        <a:p>
          <a:endParaRPr kumimoji="1" lang="ja-JP" altLang="en-US"/>
        </a:p>
      </dgm:t>
    </dgm:pt>
    <dgm:pt modelId="{EB218871-5B36-3945-B693-4F366092DF61}" type="sibTrans" cxnId="{099DFBB8-3D99-9E49-9475-09EF0A117D95}">
      <dgm:prSet/>
      <dgm:spPr/>
      <dgm:t>
        <a:bodyPr/>
        <a:lstStyle/>
        <a:p>
          <a:endParaRPr kumimoji="1" lang="ja-JP" altLang="en-US"/>
        </a:p>
      </dgm:t>
    </dgm:pt>
    <dgm:pt modelId="{B41A8901-0EF3-6946-B8AF-F43E36DB0D3D}">
      <dgm:prSet custT="1"/>
      <dgm:spPr/>
      <dgm:t>
        <a:bodyPr/>
        <a:lstStyle/>
        <a:p>
          <a:r>
            <a:rPr kumimoji="1" lang="ja-JP" altLang="en-US" sz="2400"/>
            <a:t>計</a:t>
          </a:r>
          <a:r>
            <a:rPr kumimoji="1" lang="en-US" altLang="ja-JP" sz="2400" dirty="0"/>
            <a:t>22</a:t>
          </a:r>
          <a:r>
            <a:rPr kumimoji="1" lang="ja-JP" altLang="en-US" sz="2400"/>
            <a:t>万件あるためコスト面を考慮し</a:t>
          </a:r>
          <a:r>
            <a:rPr kumimoji="1" lang="en-US" altLang="ja-JP" sz="2400" dirty="0"/>
            <a:t>PT</a:t>
          </a:r>
          <a:r>
            <a:rPr kumimoji="1" lang="ja-JP" altLang="en-US" sz="2400"/>
            <a:t>で精度を保証</a:t>
          </a:r>
        </a:p>
      </dgm:t>
    </dgm:pt>
    <dgm:pt modelId="{354044AB-5573-3E4D-819D-3AA1391DDA52}" type="parTrans" cxnId="{556EF658-CA32-AD4B-A119-C9B653863601}">
      <dgm:prSet/>
      <dgm:spPr/>
      <dgm:t>
        <a:bodyPr/>
        <a:lstStyle/>
        <a:p>
          <a:endParaRPr kumimoji="1" lang="ja-JP" altLang="en-US"/>
        </a:p>
      </dgm:t>
    </dgm:pt>
    <dgm:pt modelId="{C88C1BB6-B896-CB46-8FDC-E87C97E90337}" type="sibTrans" cxnId="{556EF658-CA32-AD4B-A119-C9B653863601}">
      <dgm:prSet/>
      <dgm:spPr/>
      <dgm:t>
        <a:bodyPr/>
        <a:lstStyle/>
        <a:p>
          <a:endParaRPr kumimoji="1" lang="ja-JP" altLang="en-US"/>
        </a:p>
      </dgm:t>
    </dgm:pt>
    <dgm:pt modelId="{E60FCA63-742B-264F-AD19-E49B18C77CF0}" type="pres">
      <dgm:prSet presAssocID="{EEDE90C0-0997-FF4C-8819-6EEE55BE346E}" presName="Name0" presStyleCnt="0">
        <dgm:presLayoutVars>
          <dgm:dir/>
          <dgm:animLvl val="lvl"/>
          <dgm:resizeHandles val="exact"/>
        </dgm:presLayoutVars>
      </dgm:prSet>
      <dgm:spPr/>
    </dgm:pt>
    <dgm:pt modelId="{B772A00C-2044-BE42-87E7-126E9EF260B0}" type="pres">
      <dgm:prSet presAssocID="{5E358928-3CD3-4D4F-AAEC-21E6ED0301DC}" presName="linNode" presStyleCnt="0"/>
      <dgm:spPr/>
    </dgm:pt>
    <dgm:pt modelId="{64981984-0C0C-CE4B-926D-152DDAAC7853}" type="pres">
      <dgm:prSet presAssocID="{5E358928-3CD3-4D4F-AAEC-21E6ED0301DC}" presName="parentText" presStyleLbl="node1" presStyleIdx="0" presStyleCnt="4" custScaleX="87915">
        <dgm:presLayoutVars>
          <dgm:chMax val="1"/>
          <dgm:bulletEnabled val="1"/>
        </dgm:presLayoutVars>
      </dgm:prSet>
      <dgm:spPr/>
    </dgm:pt>
    <dgm:pt modelId="{65CE2A87-A046-0943-B677-BD22E83158F8}" type="pres">
      <dgm:prSet presAssocID="{5E358928-3CD3-4D4F-AAEC-21E6ED0301DC}" presName="descendantText" presStyleLbl="alignAccFollowNode1" presStyleIdx="0" presStyleCnt="4" custScaleX="126742">
        <dgm:presLayoutVars>
          <dgm:bulletEnabled val="1"/>
        </dgm:presLayoutVars>
      </dgm:prSet>
      <dgm:spPr/>
    </dgm:pt>
    <dgm:pt modelId="{3B993D80-D049-6D46-B8D1-6316CDC1DF8F}" type="pres">
      <dgm:prSet presAssocID="{038F6E48-2249-4A46-95DA-198A8CABB168}" presName="sp" presStyleCnt="0"/>
      <dgm:spPr/>
    </dgm:pt>
    <dgm:pt modelId="{EF827E9C-17E2-C548-82A0-544E345F83D0}" type="pres">
      <dgm:prSet presAssocID="{3394CE00-4262-D142-9D94-0E765169AF6B}" presName="linNode" presStyleCnt="0"/>
      <dgm:spPr/>
    </dgm:pt>
    <dgm:pt modelId="{3FCB03BC-268F-EF45-AA81-0F9E6D4204E3}" type="pres">
      <dgm:prSet presAssocID="{3394CE00-4262-D142-9D94-0E765169AF6B}" presName="parentText" presStyleLbl="node1" presStyleIdx="1" presStyleCnt="4" custScaleX="120574">
        <dgm:presLayoutVars>
          <dgm:chMax val="1"/>
          <dgm:bulletEnabled val="1"/>
        </dgm:presLayoutVars>
      </dgm:prSet>
      <dgm:spPr/>
    </dgm:pt>
    <dgm:pt modelId="{B1BB726A-D44A-C649-B3BE-E91BD0F12680}" type="pres">
      <dgm:prSet presAssocID="{3394CE00-4262-D142-9D94-0E765169AF6B}" presName="descendantText" presStyleLbl="alignAccFollowNode1" presStyleIdx="1" presStyleCnt="4" custScaleX="173801" custScaleY="100020">
        <dgm:presLayoutVars>
          <dgm:bulletEnabled val="1"/>
        </dgm:presLayoutVars>
      </dgm:prSet>
      <dgm:spPr/>
    </dgm:pt>
    <dgm:pt modelId="{628C5617-492C-F846-9AB0-79267CB10033}" type="pres">
      <dgm:prSet presAssocID="{F9B25220-B7C2-8045-A8F9-899619801185}" presName="sp" presStyleCnt="0"/>
      <dgm:spPr/>
    </dgm:pt>
    <dgm:pt modelId="{E522C46D-C5CB-944B-BD88-AF5F35837140}" type="pres">
      <dgm:prSet presAssocID="{180B2F4A-8EF0-B945-995F-FEFEDA884BCB}" presName="linNode" presStyleCnt="0"/>
      <dgm:spPr/>
    </dgm:pt>
    <dgm:pt modelId="{C3573E89-C829-5B45-B055-6A70D1BD8FE7}" type="pres">
      <dgm:prSet presAssocID="{180B2F4A-8EF0-B945-995F-FEFEDA884BCB}" presName="parentText" presStyleLbl="node1" presStyleIdx="2" presStyleCnt="4" custScaleX="1388178">
        <dgm:presLayoutVars>
          <dgm:chMax val="1"/>
          <dgm:bulletEnabled val="1"/>
        </dgm:presLayoutVars>
      </dgm:prSet>
      <dgm:spPr/>
    </dgm:pt>
    <dgm:pt modelId="{CE416CE7-508D-4A46-8B78-025713244EE2}" type="pres">
      <dgm:prSet presAssocID="{180B2F4A-8EF0-B945-995F-FEFEDA884BCB}" presName="descendantText" presStyleLbl="alignAccFollowNode1" presStyleIdx="2" presStyleCnt="4" custScaleX="2000000">
        <dgm:presLayoutVars>
          <dgm:bulletEnabled val="1"/>
        </dgm:presLayoutVars>
      </dgm:prSet>
      <dgm:spPr/>
    </dgm:pt>
    <dgm:pt modelId="{99D0F4B6-7EF7-8647-95A0-B9B4F0CF5EBD}" type="pres">
      <dgm:prSet presAssocID="{9FD7B986-1265-6D49-8790-40E22609F188}" presName="sp" presStyleCnt="0"/>
      <dgm:spPr/>
    </dgm:pt>
    <dgm:pt modelId="{2B5031FB-917A-C647-849D-F72D33E09F2C}" type="pres">
      <dgm:prSet presAssocID="{F7865BB2-7350-8A4C-A3DF-1F1C984853C3}" presName="linNode" presStyleCnt="0"/>
      <dgm:spPr/>
    </dgm:pt>
    <dgm:pt modelId="{3149FF97-65D1-374B-8191-26B1967B2B23}" type="pres">
      <dgm:prSet presAssocID="{F7865BB2-7350-8A4C-A3DF-1F1C984853C3}" presName="parentText" presStyleLbl="node1" presStyleIdx="3" presStyleCnt="4" custScaleX="122424">
        <dgm:presLayoutVars>
          <dgm:chMax val="1"/>
          <dgm:bulletEnabled val="1"/>
        </dgm:presLayoutVars>
      </dgm:prSet>
      <dgm:spPr/>
    </dgm:pt>
    <dgm:pt modelId="{24DCF73D-814B-DF42-95D6-6A60653B60D0}" type="pres">
      <dgm:prSet presAssocID="{F7865BB2-7350-8A4C-A3DF-1F1C984853C3}" presName="descendantText" presStyleLbl="alignAccFollowNode1" presStyleIdx="3" presStyleCnt="4" custScaleX="176500">
        <dgm:presLayoutVars>
          <dgm:bulletEnabled val="1"/>
        </dgm:presLayoutVars>
      </dgm:prSet>
      <dgm:spPr/>
    </dgm:pt>
  </dgm:ptLst>
  <dgm:cxnLst>
    <dgm:cxn modelId="{637D2103-298A-4D4C-80D3-ADD992C7055C}" type="presOf" srcId="{F7865BB2-7350-8A4C-A3DF-1F1C984853C3}" destId="{3149FF97-65D1-374B-8191-26B1967B2B23}" srcOrd="0" destOrd="0" presId="urn:microsoft.com/office/officeart/2005/8/layout/vList5"/>
    <dgm:cxn modelId="{75CC6410-C3BF-7C40-B0CD-091B3FBE27E9}" srcId="{3394CE00-4262-D142-9D94-0E765169AF6B}" destId="{D7142658-6F6F-0543-8DE3-B0B7DDE73B1A}" srcOrd="0" destOrd="0" parTransId="{D0A92A18-FE13-7B4C-9CC3-8AC75F4D833A}" sibTransId="{C1B57CD9-A7D0-1D42-9869-0A4BAECA8D52}"/>
    <dgm:cxn modelId="{7751B813-6FC1-6247-B920-C243A8F5BB90}" type="presOf" srcId="{3394CE00-4262-D142-9D94-0E765169AF6B}" destId="{3FCB03BC-268F-EF45-AA81-0F9E6D4204E3}" srcOrd="0" destOrd="0" presId="urn:microsoft.com/office/officeart/2005/8/layout/vList5"/>
    <dgm:cxn modelId="{0A26B515-DD67-BF4E-9B3A-CE1D08804AD6}" type="presOf" srcId="{EEDE90C0-0997-FF4C-8819-6EEE55BE346E}" destId="{E60FCA63-742B-264F-AD19-E49B18C77CF0}" srcOrd="0" destOrd="0" presId="urn:microsoft.com/office/officeart/2005/8/layout/vList5"/>
    <dgm:cxn modelId="{0FE21A2B-2D87-DF4A-AFBD-384526151CBF}" type="presOf" srcId="{4961A367-025C-7247-B018-426EE6A4FBB5}" destId="{65CE2A87-A046-0943-B677-BD22E83158F8}" srcOrd="0" destOrd="1" presId="urn:microsoft.com/office/officeart/2005/8/layout/vList5"/>
    <dgm:cxn modelId="{91C9CE40-C938-8145-BCFB-67D17B230D2B}" type="presOf" srcId="{1079ACA9-4622-C44F-95AA-BE97F03C80BA}" destId="{65CE2A87-A046-0943-B677-BD22E83158F8}" srcOrd="0" destOrd="0" presId="urn:microsoft.com/office/officeart/2005/8/layout/vList5"/>
    <dgm:cxn modelId="{6BEE5856-8994-8C45-9172-2619733B97F9}" srcId="{EEDE90C0-0997-FF4C-8819-6EEE55BE346E}" destId="{180B2F4A-8EF0-B945-995F-FEFEDA884BCB}" srcOrd="2" destOrd="0" parTransId="{3FE590AC-7394-6749-A67D-C65D9A40910B}" sibTransId="{9FD7B986-1265-6D49-8790-40E22609F188}"/>
    <dgm:cxn modelId="{556EF658-CA32-AD4B-A119-C9B653863601}" srcId="{F7865BB2-7350-8A4C-A3DF-1F1C984853C3}" destId="{B41A8901-0EF3-6946-B8AF-F43E36DB0D3D}" srcOrd="1" destOrd="0" parTransId="{354044AB-5573-3E4D-819D-3AA1391DDA52}" sibTransId="{C88C1BB6-B896-CB46-8FDC-E87C97E90337}"/>
    <dgm:cxn modelId="{C90DAE64-94FB-C046-9264-1B2E01E4376C}" type="presOf" srcId="{5E358928-3CD3-4D4F-AAEC-21E6ED0301DC}" destId="{64981984-0C0C-CE4B-926D-152DDAAC7853}" srcOrd="0" destOrd="0" presId="urn:microsoft.com/office/officeart/2005/8/layout/vList5"/>
    <dgm:cxn modelId="{D585116F-28D3-154E-879F-FB89329DA333}" srcId="{EEDE90C0-0997-FF4C-8819-6EEE55BE346E}" destId="{F7865BB2-7350-8A4C-A3DF-1F1C984853C3}" srcOrd="3" destOrd="0" parTransId="{AE07A567-7965-594C-9E8C-0C9FFD39A7E2}" sibTransId="{5B01111F-DAFC-654A-8C15-9EE4289DF72A}"/>
    <dgm:cxn modelId="{DF329A82-BA36-7B43-B0B2-39039E6C5C97}" srcId="{5E358928-3CD3-4D4F-AAEC-21E6ED0301DC}" destId="{4961A367-025C-7247-B018-426EE6A4FBB5}" srcOrd="1" destOrd="0" parTransId="{FCBD13C6-7BF5-9448-B3E8-C656CBA97EF1}" sibTransId="{CFF23F4B-7030-D84E-8269-8ABD355B6308}"/>
    <dgm:cxn modelId="{A1480D9F-1039-3E48-A699-979564E2C4F2}" srcId="{EEDE90C0-0997-FF4C-8819-6EEE55BE346E}" destId="{5E358928-3CD3-4D4F-AAEC-21E6ED0301DC}" srcOrd="0" destOrd="0" parTransId="{07BDDE25-A4C9-114A-A92F-3FAF502BC535}" sibTransId="{038F6E48-2249-4A46-95DA-198A8CABB168}"/>
    <dgm:cxn modelId="{EC308BA2-C960-2944-94DB-91D37865A3F0}" type="presOf" srcId="{4678B055-059A-6A49-9C42-3136DD8FE6BC}" destId="{24DCF73D-814B-DF42-95D6-6A60653B60D0}" srcOrd="0" destOrd="0" presId="urn:microsoft.com/office/officeart/2005/8/layout/vList5"/>
    <dgm:cxn modelId="{24BD1BAF-069D-9A49-ADFC-0F9D0FCF7DA7}" srcId="{EEDE90C0-0997-FF4C-8819-6EEE55BE346E}" destId="{3394CE00-4262-D142-9D94-0E765169AF6B}" srcOrd="1" destOrd="0" parTransId="{C273C13F-217C-CA40-A5E0-3C0342C302F2}" sibTransId="{F9B25220-B7C2-8045-A8F9-899619801185}"/>
    <dgm:cxn modelId="{2B1CADAF-4BD6-DC4E-9141-B50BC849C6DF}" type="presOf" srcId="{98C1F0D5-A881-C44F-A0ED-F41B253821E1}" destId="{B1BB726A-D44A-C649-B3BE-E91BD0F12680}" srcOrd="0" destOrd="1" presId="urn:microsoft.com/office/officeart/2005/8/layout/vList5"/>
    <dgm:cxn modelId="{099DFBB8-3D99-9E49-9475-09EF0A117D95}" srcId="{F7865BB2-7350-8A4C-A3DF-1F1C984853C3}" destId="{4678B055-059A-6A49-9C42-3136DD8FE6BC}" srcOrd="0" destOrd="0" parTransId="{93E76DE1-1F5A-024A-859F-C6E83C729D36}" sibTransId="{EB218871-5B36-3945-B693-4F366092DF61}"/>
    <dgm:cxn modelId="{656822CD-30EC-D346-AD74-EAD2CB99C5EB}" type="presOf" srcId="{B41A8901-0EF3-6946-B8AF-F43E36DB0D3D}" destId="{24DCF73D-814B-DF42-95D6-6A60653B60D0}" srcOrd="0" destOrd="1" presId="urn:microsoft.com/office/officeart/2005/8/layout/vList5"/>
    <dgm:cxn modelId="{C111FED2-862D-F946-BC61-4CF0C612F01E}" type="presOf" srcId="{A92BD24E-4099-3C43-9B48-FCBDAAE84B11}" destId="{CE416CE7-508D-4A46-8B78-025713244EE2}" srcOrd="0" destOrd="0" presId="urn:microsoft.com/office/officeart/2005/8/layout/vList5"/>
    <dgm:cxn modelId="{20E047D9-CD6F-C441-9AD9-E251B53AF448}" srcId="{180B2F4A-8EF0-B945-995F-FEFEDA884BCB}" destId="{A92BD24E-4099-3C43-9B48-FCBDAAE84B11}" srcOrd="0" destOrd="0" parTransId="{F82447DA-685F-C640-A9BB-CAB920C32ECA}" sibTransId="{A9E1263A-5A78-6D4A-A519-78525C793FF2}"/>
    <dgm:cxn modelId="{8141FFE4-1D46-1A48-ACF4-A72D3A8D1AC9}" type="presOf" srcId="{ACF3A585-C7B8-4B4A-8A75-AA579E794A53}" destId="{CE416CE7-508D-4A46-8B78-025713244EE2}" srcOrd="0" destOrd="1" presId="urn:microsoft.com/office/officeart/2005/8/layout/vList5"/>
    <dgm:cxn modelId="{BB5989EB-E84B-AD4C-B246-03E573AEF5BA}" srcId="{180B2F4A-8EF0-B945-995F-FEFEDA884BCB}" destId="{ACF3A585-C7B8-4B4A-8A75-AA579E794A53}" srcOrd="1" destOrd="0" parTransId="{04AB5699-93EF-DF4B-9469-24AEA8896CBF}" sibTransId="{69BB5444-5FA6-7C40-98C4-816DC05A444C}"/>
    <dgm:cxn modelId="{217909EC-F179-3B40-A429-9D9AE5DD40FE}" type="presOf" srcId="{D7142658-6F6F-0543-8DE3-B0B7DDE73B1A}" destId="{B1BB726A-D44A-C649-B3BE-E91BD0F12680}" srcOrd="0" destOrd="0" presId="urn:microsoft.com/office/officeart/2005/8/layout/vList5"/>
    <dgm:cxn modelId="{F65C92F4-D8B9-C941-8410-38A51A1EA4F1}" srcId="{5E358928-3CD3-4D4F-AAEC-21E6ED0301DC}" destId="{1079ACA9-4622-C44F-95AA-BE97F03C80BA}" srcOrd="0" destOrd="0" parTransId="{637F5505-864C-1249-89EB-37D59362B698}" sibTransId="{EE55C7B7-472F-2B4C-80A7-5AA05CE7CCD3}"/>
    <dgm:cxn modelId="{B4A1BCF8-2AC9-8E4B-8141-A709EC918C5B}" type="presOf" srcId="{180B2F4A-8EF0-B945-995F-FEFEDA884BCB}" destId="{C3573E89-C829-5B45-B055-6A70D1BD8FE7}" srcOrd="0" destOrd="0" presId="urn:microsoft.com/office/officeart/2005/8/layout/vList5"/>
    <dgm:cxn modelId="{68443AFF-FE94-C840-8807-18E73A8282AD}" srcId="{3394CE00-4262-D142-9D94-0E765169AF6B}" destId="{98C1F0D5-A881-C44F-A0ED-F41B253821E1}" srcOrd="1" destOrd="0" parTransId="{E619046F-7564-CE4C-9AF0-77ACA8611FF3}" sibTransId="{89123DD6-74A6-5F46-9ADA-A0E6FBD96991}"/>
    <dgm:cxn modelId="{B9AC36AE-3594-2D48-A15B-D045192707F3}" type="presParOf" srcId="{E60FCA63-742B-264F-AD19-E49B18C77CF0}" destId="{B772A00C-2044-BE42-87E7-126E9EF260B0}" srcOrd="0" destOrd="0" presId="urn:microsoft.com/office/officeart/2005/8/layout/vList5"/>
    <dgm:cxn modelId="{2828DC2A-AE78-1543-BCA0-E2B81B999FEB}" type="presParOf" srcId="{B772A00C-2044-BE42-87E7-126E9EF260B0}" destId="{64981984-0C0C-CE4B-926D-152DDAAC7853}" srcOrd="0" destOrd="0" presId="urn:microsoft.com/office/officeart/2005/8/layout/vList5"/>
    <dgm:cxn modelId="{C3277489-61CB-2D42-A074-49C0CA61B993}" type="presParOf" srcId="{B772A00C-2044-BE42-87E7-126E9EF260B0}" destId="{65CE2A87-A046-0943-B677-BD22E83158F8}" srcOrd="1" destOrd="0" presId="urn:microsoft.com/office/officeart/2005/8/layout/vList5"/>
    <dgm:cxn modelId="{44F82068-2B60-C547-AB45-FFB71CA49C47}" type="presParOf" srcId="{E60FCA63-742B-264F-AD19-E49B18C77CF0}" destId="{3B993D80-D049-6D46-B8D1-6316CDC1DF8F}" srcOrd="1" destOrd="0" presId="urn:microsoft.com/office/officeart/2005/8/layout/vList5"/>
    <dgm:cxn modelId="{74D03FB9-BCC0-3A4F-841E-D3E573EA21BF}" type="presParOf" srcId="{E60FCA63-742B-264F-AD19-E49B18C77CF0}" destId="{EF827E9C-17E2-C548-82A0-544E345F83D0}" srcOrd="2" destOrd="0" presId="urn:microsoft.com/office/officeart/2005/8/layout/vList5"/>
    <dgm:cxn modelId="{4C9D0BE6-CBE7-A542-ABB6-A30539205848}" type="presParOf" srcId="{EF827E9C-17E2-C548-82A0-544E345F83D0}" destId="{3FCB03BC-268F-EF45-AA81-0F9E6D4204E3}" srcOrd="0" destOrd="0" presId="urn:microsoft.com/office/officeart/2005/8/layout/vList5"/>
    <dgm:cxn modelId="{C974FB18-F2AD-EF4E-8C6F-E330ED188EB0}" type="presParOf" srcId="{EF827E9C-17E2-C548-82A0-544E345F83D0}" destId="{B1BB726A-D44A-C649-B3BE-E91BD0F12680}" srcOrd="1" destOrd="0" presId="urn:microsoft.com/office/officeart/2005/8/layout/vList5"/>
    <dgm:cxn modelId="{9A0119E6-25DE-BC48-9478-2C10207A5764}" type="presParOf" srcId="{E60FCA63-742B-264F-AD19-E49B18C77CF0}" destId="{628C5617-492C-F846-9AB0-79267CB10033}" srcOrd="3" destOrd="0" presId="urn:microsoft.com/office/officeart/2005/8/layout/vList5"/>
    <dgm:cxn modelId="{E4799C50-3BFB-6045-B72A-EF791E0B9F61}" type="presParOf" srcId="{E60FCA63-742B-264F-AD19-E49B18C77CF0}" destId="{E522C46D-C5CB-944B-BD88-AF5F35837140}" srcOrd="4" destOrd="0" presId="urn:microsoft.com/office/officeart/2005/8/layout/vList5"/>
    <dgm:cxn modelId="{8C942808-2CDC-034E-BF3D-DC3A7DA7C4A7}" type="presParOf" srcId="{E522C46D-C5CB-944B-BD88-AF5F35837140}" destId="{C3573E89-C829-5B45-B055-6A70D1BD8FE7}" srcOrd="0" destOrd="0" presId="urn:microsoft.com/office/officeart/2005/8/layout/vList5"/>
    <dgm:cxn modelId="{55651C3A-A8E8-654A-85BE-DE3BB63ACBBC}" type="presParOf" srcId="{E522C46D-C5CB-944B-BD88-AF5F35837140}" destId="{CE416CE7-508D-4A46-8B78-025713244EE2}" srcOrd="1" destOrd="0" presId="urn:microsoft.com/office/officeart/2005/8/layout/vList5"/>
    <dgm:cxn modelId="{F93F46D4-0BFB-174A-A251-1323641B6EB1}" type="presParOf" srcId="{E60FCA63-742B-264F-AD19-E49B18C77CF0}" destId="{99D0F4B6-7EF7-8647-95A0-B9B4F0CF5EBD}" srcOrd="5" destOrd="0" presId="urn:microsoft.com/office/officeart/2005/8/layout/vList5"/>
    <dgm:cxn modelId="{A0FB499E-E979-5E4A-B363-1EEC5C281C36}" type="presParOf" srcId="{E60FCA63-742B-264F-AD19-E49B18C77CF0}" destId="{2B5031FB-917A-C647-849D-F72D33E09F2C}" srcOrd="6" destOrd="0" presId="urn:microsoft.com/office/officeart/2005/8/layout/vList5"/>
    <dgm:cxn modelId="{D5FCB001-9F55-0740-8E3F-E212435098D3}" type="presParOf" srcId="{2B5031FB-917A-C647-849D-F72D33E09F2C}" destId="{3149FF97-65D1-374B-8191-26B1967B2B23}" srcOrd="0" destOrd="0" presId="urn:microsoft.com/office/officeart/2005/8/layout/vList5"/>
    <dgm:cxn modelId="{745D2469-CACE-A449-ADC3-3E918EB7561E}" type="presParOf" srcId="{2B5031FB-917A-C647-849D-F72D33E09F2C}" destId="{24DCF73D-814B-DF42-95D6-6A60653B60D0}" srcOrd="1" destOrd="0" presId="urn:microsoft.com/office/officeart/2005/8/layout/vList5"/>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D038126-A660-CE4C-972E-3C234B816DE0}">
      <dsp:nvSpPr>
        <dsp:cNvPr id="0" name=""/>
        <dsp:cNvSpPr/>
      </dsp:nvSpPr>
      <dsp:spPr>
        <a:xfrm>
          <a:off x="0" y="0"/>
          <a:ext cx="4971567" cy="892800"/>
        </a:xfrm>
        <a:prstGeom prst="rect">
          <a:avLst/>
        </a:prstGeom>
        <a:solidFill>
          <a:srgbClr val="304B9D"/>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13792" rIns="199136" bIns="113792" numCol="1" spcCol="1270" anchor="ctr" anchorCtr="0">
          <a:noAutofit/>
        </a:bodyPr>
        <a:lstStyle/>
        <a:p>
          <a:pPr marL="0" lvl="0" indent="0" algn="ctr" defTabSz="1244600">
            <a:lnSpc>
              <a:spcPct val="90000"/>
            </a:lnSpc>
            <a:spcBef>
              <a:spcPct val="0"/>
            </a:spcBef>
            <a:spcAft>
              <a:spcPct val="35000"/>
            </a:spcAft>
            <a:buNone/>
          </a:pPr>
          <a:r>
            <a:rPr kumimoji="1" lang="ja-JP" altLang="en-US" sz="2800" b="1" kern="1200"/>
            <a:t>開発活動のデータ</a:t>
          </a:r>
        </a:p>
      </dsp:txBody>
      <dsp:txXfrm>
        <a:off x="0" y="0"/>
        <a:ext cx="4971567" cy="892800"/>
      </dsp:txXfrm>
    </dsp:sp>
    <dsp:sp modelId="{C2AC4840-AB9C-9B4C-8516-76EA02446D29}">
      <dsp:nvSpPr>
        <dsp:cNvPr id="0" name=""/>
        <dsp:cNvSpPr/>
      </dsp:nvSpPr>
      <dsp:spPr>
        <a:xfrm>
          <a:off x="51" y="897979"/>
          <a:ext cx="4971567" cy="2212470"/>
        </a:xfrm>
        <a:prstGeom prst="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9352" tIns="149352" rIns="199136" bIns="224028" numCol="1" spcCol="1270" anchor="t" anchorCtr="0">
          <a:noAutofit/>
        </a:bodyPr>
        <a:lstStyle/>
        <a:p>
          <a:pPr marL="285750" lvl="1" indent="-285750" algn="l" defTabSz="1244600">
            <a:lnSpc>
              <a:spcPct val="90000"/>
            </a:lnSpc>
            <a:spcBef>
              <a:spcPct val="0"/>
            </a:spcBef>
            <a:spcAft>
              <a:spcPct val="15000"/>
            </a:spcAft>
            <a:buChar char="•"/>
          </a:pPr>
          <a:r>
            <a:rPr kumimoji="1" lang="en-US" altLang="ja-JP" sz="2800" kern="1200" dirty="0"/>
            <a:t>Truck Factor (TF)</a:t>
          </a:r>
          <a:r>
            <a:rPr kumimoji="1" lang="ja-JP" altLang="en-US" sz="2800" kern="1200"/>
            <a:t>　</a:t>
          </a:r>
        </a:p>
        <a:p>
          <a:pPr marL="285750" lvl="1" indent="-285750" algn="l" defTabSz="1244600">
            <a:lnSpc>
              <a:spcPct val="90000"/>
            </a:lnSpc>
            <a:spcBef>
              <a:spcPct val="0"/>
            </a:spcBef>
            <a:spcAft>
              <a:spcPct val="15000"/>
            </a:spcAft>
            <a:buChar char="•"/>
          </a:pPr>
          <a:r>
            <a:rPr kumimoji="1" lang="en-US" altLang="ja-JP" sz="2800" kern="1200" dirty="0"/>
            <a:t>TFDD</a:t>
          </a:r>
          <a:r>
            <a:rPr kumimoji="1" lang="ja-JP" altLang="en-US" sz="2800" kern="1200"/>
            <a:t>　</a:t>
          </a:r>
        </a:p>
        <a:p>
          <a:pPr marL="285750" lvl="1" indent="-285750" algn="l" defTabSz="1244600">
            <a:lnSpc>
              <a:spcPct val="90000"/>
            </a:lnSpc>
            <a:spcBef>
              <a:spcPct val="0"/>
            </a:spcBef>
            <a:spcAft>
              <a:spcPct val="15000"/>
            </a:spcAft>
            <a:buChar char="•"/>
          </a:pPr>
          <a:r>
            <a:rPr kumimoji="1" lang="ja-JP" altLang="en-US" sz="2800" b="1" kern="1200"/>
            <a:t>コア開発者の人数</a:t>
          </a:r>
        </a:p>
      </dsp:txBody>
      <dsp:txXfrm>
        <a:off x="51" y="897979"/>
        <a:ext cx="4971567" cy="2212470"/>
      </dsp:txXfrm>
    </dsp:sp>
    <dsp:sp modelId="{4900D888-3AFA-224B-A69A-ED5AAC9BEA76}">
      <dsp:nvSpPr>
        <dsp:cNvPr id="0" name=""/>
        <dsp:cNvSpPr/>
      </dsp:nvSpPr>
      <dsp:spPr>
        <a:xfrm>
          <a:off x="5667638" y="5179"/>
          <a:ext cx="4971567" cy="892800"/>
        </a:xfrm>
        <a:prstGeom prst="rect">
          <a:avLst/>
        </a:prstGeom>
        <a:solidFill>
          <a:srgbClr val="304B9D"/>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13792" rIns="199136" bIns="113792" numCol="1" spcCol="1270" anchor="ctr" anchorCtr="0">
          <a:noAutofit/>
        </a:bodyPr>
        <a:lstStyle/>
        <a:p>
          <a:pPr marL="0" lvl="0" indent="0" algn="ctr" defTabSz="1244600">
            <a:lnSpc>
              <a:spcPct val="90000"/>
            </a:lnSpc>
            <a:spcBef>
              <a:spcPct val="0"/>
            </a:spcBef>
            <a:spcAft>
              <a:spcPct val="35000"/>
            </a:spcAft>
            <a:buNone/>
          </a:pPr>
          <a:r>
            <a:rPr kumimoji="1" lang="ja-JP" altLang="en-US" sz="2800" b="1" kern="1200"/>
            <a:t>ユーザー指標</a:t>
          </a:r>
        </a:p>
      </dsp:txBody>
      <dsp:txXfrm>
        <a:off x="5667638" y="5179"/>
        <a:ext cx="4971567" cy="892800"/>
      </dsp:txXfrm>
    </dsp:sp>
    <dsp:sp modelId="{BCFBB684-1C9D-684F-AC20-63B5CF25765F}">
      <dsp:nvSpPr>
        <dsp:cNvPr id="0" name=""/>
        <dsp:cNvSpPr/>
      </dsp:nvSpPr>
      <dsp:spPr>
        <a:xfrm>
          <a:off x="5667638" y="897979"/>
          <a:ext cx="4971567" cy="2212470"/>
        </a:xfrm>
        <a:prstGeom prst="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9352" tIns="149352" rIns="199136" bIns="224028" numCol="1" spcCol="1270" anchor="t" anchorCtr="0">
          <a:noAutofit/>
        </a:bodyPr>
        <a:lstStyle/>
        <a:p>
          <a:pPr marL="285750" lvl="1" indent="-285750" algn="l" defTabSz="1244600">
            <a:lnSpc>
              <a:spcPct val="90000"/>
            </a:lnSpc>
            <a:spcBef>
              <a:spcPct val="0"/>
            </a:spcBef>
            <a:spcAft>
              <a:spcPct val="15000"/>
            </a:spcAft>
            <a:buChar char="•"/>
          </a:pPr>
          <a:r>
            <a:rPr kumimoji="1" lang="ja-JP" altLang="en-US" sz="2800" b="1" kern="1200"/>
            <a:t>インストール数</a:t>
          </a:r>
        </a:p>
        <a:p>
          <a:pPr marL="285750" lvl="1" indent="-285750" algn="l" defTabSz="1244600">
            <a:lnSpc>
              <a:spcPct val="90000"/>
            </a:lnSpc>
            <a:spcBef>
              <a:spcPct val="0"/>
            </a:spcBef>
            <a:spcAft>
              <a:spcPct val="15000"/>
            </a:spcAft>
            <a:buChar char="•"/>
          </a:pPr>
          <a:r>
            <a:rPr kumimoji="1" lang="ja-JP" altLang="en-US" sz="2800" b="1" kern="1200"/>
            <a:t>スコア</a:t>
          </a:r>
        </a:p>
        <a:p>
          <a:pPr marL="285750" lvl="1" indent="-285750" algn="l" defTabSz="1244600">
            <a:lnSpc>
              <a:spcPct val="90000"/>
            </a:lnSpc>
            <a:spcBef>
              <a:spcPct val="0"/>
            </a:spcBef>
            <a:spcAft>
              <a:spcPct val="15000"/>
            </a:spcAft>
            <a:buChar char="•"/>
          </a:pPr>
          <a:r>
            <a:rPr kumimoji="1" lang="ja-JP" altLang="en-US" sz="2800" b="1" kern="1200"/>
            <a:t>レビュー</a:t>
          </a:r>
        </a:p>
      </dsp:txBody>
      <dsp:txXfrm>
        <a:off x="5667638" y="897979"/>
        <a:ext cx="4971567" cy="221247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5CE2A87-A046-0943-B677-BD22E83158F8}">
      <dsp:nvSpPr>
        <dsp:cNvPr id="0" name=""/>
        <dsp:cNvSpPr/>
      </dsp:nvSpPr>
      <dsp:spPr>
        <a:xfrm rot="5400000">
          <a:off x="6665981" y="-3382021"/>
          <a:ext cx="1043516" cy="8073861"/>
        </a:xfrm>
        <a:prstGeom prst="round2Same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1066800">
            <a:lnSpc>
              <a:spcPct val="90000"/>
            </a:lnSpc>
            <a:spcBef>
              <a:spcPct val="0"/>
            </a:spcBef>
            <a:spcAft>
              <a:spcPct val="15000"/>
            </a:spcAft>
            <a:buChar char="•"/>
          </a:pPr>
          <a:r>
            <a:rPr kumimoji="1" lang="en-US" altLang="ja-JP" sz="2400" kern="1200" dirty="0"/>
            <a:t>TFDD</a:t>
          </a:r>
          <a:r>
            <a:rPr kumimoji="1" lang="ja-JP" altLang="en-US" sz="2400" kern="1200"/>
            <a:t>群</a:t>
          </a:r>
          <a:r>
            <a:rPr kumimoji="1" lang="en-US" altLang="ja-JP" sz="2400" kern="1200" dirty="0"/>
            <a:t>(371</a:t>
          </a:r>
          <a:r>
            <a:rPr kumimoji="1" lang="ja-JP" altLang="en-US" sz="2400" kern="1200"/>
            <a:t>件</a:t>
          </a:r>
          <a:r>
            <a:rPr kumimoji="1" lang="en-US" altLang="ja-JP" sz="2400" kern="1200" dirty="0"/>
            <a:t>)</a:t>
          </a:r>
          <a:r>
            <a:rPr kumimoji="1" lang="ja-JP" altLang="en-US" sz="2400" kern="1200"/>
            <a:t>のレビューは約</a:t>
          </a:r>
          <a:r>
            <a:rPr kumimoji="1" lang="en-US" altLang="ja-JP" sz="2400" kern="1200" dirty="0"/>
            <a:t>11</a:t>
          </a:r>
          <a:r>
            <a:rPr kumimoji="1" lang="ja-JP" altLang="en-US" sz="2400" kern="1200"/>
            <a:t>万件存在する</a:t>
          </a:r>
        </a:p>
        <a:p>
          <a:pPr marL="228600" lvl="1" indent="-228600" algn="l" defTabSz="1066800">
            <a:lnSpc>
              <a:spcPct val="90000"/>
            </a:lnSpc>
            <a:spcBef>
              <a:spcPct val="0"/>
            </a:spcBef>
            <a:spcAft>
              <a:spcPct val="15000"/>
            </a:spcAft>
            <a:buChar char="•"/>
          </a:pPr>
          <a:r>
            <a:rPr kumimoji="1" lang="en-US" altLang="ja-JP" sz="2400" kern="1200" dirty="0"/>
            <a:t>Stable</a:t>
          </a:r>
          <a:r>
            <a:rPr kumimoji="1" lang="ja-JP" altLang="en-US" sz="2400" kern="1200"/>
            <a:t>群は</a:t>
          </a:r>
          <a:r>
            <a:rPr kumimoji="1" lang="en-US" altLang="ja-JP" sz="2400" kern="1200" dirty="0"/>
            <a:t>60</a:t>
          </a:r>
          <a:r>
            <a:rPr kumimoji="1" lang="ja-JP" altLang="en-US" sz="2400" kern="1200"/>
            <a:t>万件から</a:t>
          </a:r>
          <a:r>
            <a:rPr kumimoji="1" lang="en-US" altLang="ja-JP" sz="2400" kern="1200" dirty="0"/>
            <a:t>11</a:t>
          </a:r>
          <a:r>
            <a:rPr kumimoji="1" lang="ja-JP" altLang="en-US" sz="2400" kern="1200"/>
            <a:t>万件</a:t>
          </a:r>
          <a:r>
            <a:rPr kumimoji="1" lang="en-US" altLang="ja-JP" sz="2400" kern="1200" dirty="0"/>
            <a:t>(</a:t>
          </a:r>
          <a:r>
            <a:rPr kumimoji="1" lang="ja-JP" altLang="en-US" sz="2400" kern="1200"/>
            <a:t>同数</a:t>
          </a:r>
          <a:r>
            <a:rPr kumimoji="1" lang="en-US" altLang="ja-JP" sz="2400" kern="1200" dirty="0"/>
            <a:t>)</a:t>
          </a:r>
          <a:r>
            <a:rPr kumimoji="1" lang="ja-JP" altLang="en-US" sz="2400" kern="1200"/>
            <a:t>をサンプリング</a:t>
          </a:r>
        </a:p>
      </dsp:txBody>
      <dsp:txXfrm rot="-5400000">
        <a:off x="3150809" y="184091"/>
        <a:ext cx="8022921" cy="941636"/>
      </dsp:txXfrm>
    </dsp:sp>
    <dsp:sp modelId="{64981984-0C0C-CE4B-926D-152DDAAC7853}">
      <dsp:nvSpPr>
        <dsp:cNvPr id="0" name=""/>
        <dsp:cNvSpPr/>
      </dsp:nvSpPr>
      <dsp:spPr>
        <a:xfrm>
          <a:off x="549" y="2711"/>
          <a:ext cx="3150259" cy="1304395"/>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14400" numCol="1" spcCol="1270" anchor="ctr" anchorCtr="0">
          <a:noAutofit/>
        </a:bodyPr>
        <a:lstStyle/>
        <a:p>
          <a:pPr marL="0" lvl="0" indent="0" algn="ctr" defTabSz="1422400">
            <a:lnSpc>
              <a:spcPct val="90000"/>
            </a:lnSpc>
            <a:spcBef>
              <a:spcPct val="0"/>
            </a:spcBef>
            <a:spcAft>
              <a:spcPct val="35000"/>
            </a:spcAft>
            <a:buNone/>
          </a:pPr>
          <a:r>
            <a:rPr kumimoji="1" lang="ja-JP" altLang="en-US" sz="3200" kern="1200"/>
            <a:t>データセット</a:t>
          </a:r>
          <a:endParaRPr kumimoji="1" lang="ja-JP" altLang="en-US" sz="2400" kern="1200"/>
        </a:p>
      </dsp:txBody>
      <dsp:txXfrm>
        <a:off x="64224" y="66386"/>
        <a:ext cx="3022909" cy="1177045"/>
      </dsp:txXfrm>
    </dsp:sp>
    <dsp:sp modelId="{B1BB726A-D44A-C649-B3BE-E91BD0F12680}">
      <dsp:nvSpPr>
        <dsp:cNvPr id="0" name=""/>
        <dsp:cNvSpPr/>
      </dsp:nvSpPr>
      <dsp:spPr>
        <a:xfrm rot="5400000">
          <a:off x="6664714" y="-2011511"/>
          <a:ext cx="1043725" cy="8072074"/>
        </a:xfrm>
        <a:prstGeom prst="round2Same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1066800">
            <a:lnSpc>
              <a:spcPct val="90000"/>
            </a:lnSpc>
            <a:spcBef>
              <a:spcPct val="0"/>
            </a:spcBef>
            <a:spcAft>
              <a:spcPct val="15000"/>
            </a:spcAft>
            <a:buChar char="•"/>
          </a:pPr>
          <a:r>
            <a:rPr kumimoji="1" lang="ja-JP" altLang="en-US" sz="2400" kern="1200"/>
            <a:t>趣旨（フィードバック、機能要望、バグ報告）</a:t>
          </a:r>
        </a:p>
        <a:p>
          <a:pPr marL="228600" lvl="1" indent="-228600" algn="l" defTabSz="1066800">
            <a:lnSpc>
              <a:spcPct val="90000"/>
            </a:lnSpc>
            <a:spcBef>
              <a:spcPct val="0"/>
            </a:spcBef>
            <a:spcAft>
              <a:spcPct val="15000"/>
            </a:spcAft>
            <a:buChar char="•"/>
          </a:pPr>
          <a:r>
            <a:rPr kumimoji="1" lang="ja-JP" altLang="en-US" sz="2400" kern="1200"/>
            <a:t>感情（肯定、中立、否定）</a:t>
          </a:r>
        </a:p>
      </dsp:txBody>
      <dsp:txXfrm rot="-5400000">
        <a:off x="3150540" y="1553613"/>
        <a:ext cx="8021124" cy="941825"/>
      </dsp:txXfrm>
    </dsp:sp>
    <dsp:sp modelId="{3FCB03BC-268F-EF45-AA81-0F9E6D4204E3}">
      <dsp:nvSpPr>
        <dsp:cNvPr id="0" name=""/>
        <dsp:cNvSpPr/>
      </dsp:nvSpPr>
      <dsp:spPr>
        <a:xfrm>
          <a:off x="549" y="1372327"/>
          <a:ext cx="3149989" cy="1304395"/>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marL="0" lvl="0" indent="0" algn="ctr" defTabSz="1422400">
            <a:lnSpc>
              <a:spcPct val="90000"/>
            </a:lnSpc>
            <a:spcBef>
              <a:spcPct val="0"/>
            </a:spcBef>
            <a:spcAft>
              <a:spcPct val="35000"/>
            </a:spcAft>
            <a:buNone/>
          </a:pPr>
          <a:r>
            <a:rPr kumimoji="1" lang="ja-JP" altLang="en-US" sz="3200" kern="1200"/>
            <a:t>カテゴリ決定</a:t>
          </a:r>
          <a:endParaRPr kumimoji="1" lang="en-US" altLang="ja-JP" sz="3200" kern="1200"/>
        </a:p>
      </dsp:txBody>
      <dsp:txXfrm>
        <a:off x="64224" y="1436002"/>
        <a:ext cx="3022639" cy="1177045"/>
      </dsp:txXfrm>
    </dsp:sp>
    <dsp:sp modelId="{CE416CE7-508D-4A46-8B78-025713244EE2}">
      <dsp:nvSpPr>
        <dsp:cNvPr id="0" name=""/>
        <dsp:cNvSpPr/>
      </dsp:nvSpPr>
      <dsp:spPr>
        <a:xfrm rot="5400000">
          <a:off x="6662854" y="-639922"/>
          <a:ext cx="1043516" cy="8068127"/>
        </a:xfrm>
        <a:prstGeom prst="round2Same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1066800">
            <a:lnSpc>
              <a:spcPct val="90000"/>
            </a:lnSpc>
            <a:spcBef>
              <a:spcPct val="0"/>
            </a:spcBef>
            <a:spcAft>
              <a:spcPct val="15000"/>
            </a:spcAft>
            <a:buChar char="•"/>
          </a:pPr>
          <a:r>
            <a:rPr kumimoji="1" lang="en-US" altLang="ja-JP" sz="2400" kern="1200"/>
            <a:t>500</a:t>
          </a:r>
          <a:r>
            <a:rPr kumimoji="1" lang="ja-JP" altLang="en-US" sz="2400" kern="1200"/>
            <a:t>件のレビューを手作業でラベリング</a:t>
          </a:r>
        </a:p>
        <a:p>
          <a:pPr marL="228600" lvl="1" indent="-228600" algn="l" defTabSz="1066800">
            <a:lnSpc>
              <a:spcPct val="90000"/>
            </a:lnSpc>
            <a:spcBef>
              <a:spcPct val="0"/>
            </a:spcBef>
            <a:spcAft>
              <a:spcPct val="15000"/>
            </a:spcAft>
            <a:buChar char="•"/>
          </a:pPr>
          <a:r>
            <a:rPr kumimoji="1" lang="ja-JP" altLang="en-US" sz="2400" kern="1200"/>
            <a:t>正答率が</a:t>
          </a:r>
          <a:r>
            <a:rPr kumimoji="1" lang="en-US" altLang="ja-JP" sz="2400" kern="1200"/>
            <a:t>8</a:t>
          </a:r>
          <a:r>
            <a:rPr kumimoji="1" lang="ja-JP" altLang="en-US" sz="2400" kern="1200"/>
            <a:t>割を超えるようにプロンプトを作成</a:t>
          </a:r>
        </a:p>
      </dsp:txBody>
      <dsp:txXfrm rot="-5400000">
        <a:off x="3150549" y="2923323"/>
        <a:ext cx="8017187" cy="941636"/>
      </dsp:txXfrm>
    </dsp:sp>
    <dsp:sp modelId="{C3573E89-C829-5B45-B055-6A70D1BD8FE7}">
      <dsp:nvSpPr>
        <dsp:cNvPr id="0" name=""/>
        <dsp:cNvSpPr/>
      </dsp:nvSpPr>
      <dsp:spPr>
        <a:xfrm>
          <a:off x="549" y="2741943"/>
          <a:ext cx="3149999" cy="1304395"/>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36000" numCol="1" spcCol="1270" anchor="ctr" anchorCtr="1">
          <a:noAutofit/>
        </a:bodyPr>
        <a:lstStyle/>
        <a:p>
          <a:pPr marL="0" lvl="0" indent="0" algn="ctr" defTabSz="1066800">
            <a:lnSpc>
              <a:spcPct val="90000"/>
            </a:lnSpc>
            <a:spcBef>
              <a:spcPct val="0"/>
            </a:spcBef>
            <a:spcAft>
              <a:spcPct val="35000"/>
            </a:spcAft>
            <a:buNone/>
          </a:pPr>
          <a:r>
            <a:rPr kumimoji="1" lang="ja-JP" altLang="en-US" sz="2400" kern="1200"/>
            <a:t>プロンプト</a:t>
          </a:r>
          <a:endParaRPr kumimoji="1" lang="en-US" altLang="ja-JP" sz="2400" kern="1200"/>
        </a:p>
        <a:p>
          <a:pPr marL="0" lvl="0" indent="0" algn="ctr" defTabSz="1066800">
            <a:lnSpc>
              <a:spcPct val="90000"/>
            </a:lnSpc>
            <a:spcBef>
              <a:spcPct val="0"/>
            </a:spcBef>
            <a:spcAft>
              <a:spcPct val="35000"/>
            </a:spcAft>
            <a:buNone/>
          </a:pPr>
          <a:r>
            <a:rPr kumimoji="1" lang="ja-JP" altLang="en-US" sz="2400" kern="1200"/>
            <a:t>チューニング</a:t>
          </a:r>
          <a:r>
            <a:rPr kumimoji="1" lang="en-US" altLang="ja-JP" sz="2400" kern="1200"/>
            <a:t>(PT)</a:t>
          </a:r>
          <a:endParaRPr kumimoji="1" lang="ja-JP" altLang="en-US" sz="2400" kern="1200"/>
        </a:p>
      </dsp:txBody>
      <dsp:txXfrm>
        <a:off x="64224" y="2805618"/>
        <a:ext cx="3022649" cy="1177045"/>
      </dsp:txXfrm>
    </dsp:sp>
    <dsp:sp modelId="{24DCF73D-814B-DF42-95D6-6A60653B60D0}">
      <dsp:nvSpPr>
        <dsp:cNvPr id="0" name=""/>
        <dsp:cNvSpPr/>
      </dsp:nvSpPr>
      <dsp:spPr>
        <a:xfrm rot="5400000">
          <a:off x="6665599" y="726957"/>
          <a:ext cx="1043516" cy="8073599"/>
        </a:xfrm>
        <a:prstGeom prst="round2Same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1066800">
            <a:lnSpc>
              <a:spcPct val="90000"/>
            </a:lnSpc>
            <a:spcBef>
              <a:spcPct val="0"/>
            </a:spcBef>
            <a:spcAft>
              <a:spcPct val="15000"/>
            </a:spcAft>
            <a:buChar char="•"/>
          </a:pPr>
          <a:r>
            <a:rPr kumimoji="1" lang="ja-JP" altLang="en-US" sz="2400" kern="1200"/>
            <a:t>モデルは</a:t>
          </a:r>
          <a:r>
            <a:rPr kumimoji="1" lang="en-US" altLang="ja-JP" sz="2400" kern="1200" dirty="0"/>
            <a:t>GPT 4o-mini</a:t>
          </a:r>
          <a:endParaRPr kumimoji="1" lang="ja-JP" altLang="en-US" sz="2400" kern="1200"/>
        </a:p>
        <a:p>
          <a:pPr marL="228600" lvl="1" indent="-228600" algn="l" defTabSz="1066800">
            <a:lnSpc>
              <a:spcPct val="90000"/>
            </a:lnSpc>
            <a:spcBef>
              <a:spcPct val="0"/>
            </a:spcBef>
            <a:spcAft>
              <a:spcPct val="15000"/>
            </a:spcAft>
            <a:buChar char="•"/>
          </a:pPr>
          <a:r>
            <a:rPr kumimoji="1" lang="ja-JP" altLang="en-US" sz="2400" kern="1200"/>
            <a:t>計</a:t>
          </a:r>
          <a:r>
            <a:rPr kumimoji="1" lang="en-US" altLang="ja-JP" sz="2400" kern="1200" dirty="0"/>
            <a:t>22</a:t>
          </a:r>
          <a:r>
            <a:rPr kumimoji="1" lang="ja-JP" altLang="en-US" sz="2400" kern="1200"/>
            <a:t>万件あるためコスト面を考慮し</a:t>
          </a:r>
          <a:r>
            <a:rPr kumimoji="1" lang="en-US" altLang="ja-JP" sz="2400" kern="1200" dirty="0"/>
            <a:t>PT</a:t>
          </a:r>
          <a:r>
            <a:rPr kumimoji="1" lang="ja-JP" altLang="en-US" sz="2400" kern="1200"/>
            <a:t>で精度を保証</a:t>
          </a:r>
        </a:p>
      </dsp:txBody>
      <dsp:txXfrm rot="-5400000">
        <a:off x="3150558" y="4292938"/>
        <a:ext cx="8022659" cy="941636"/>
      </dsp:txXfrm>
    </dsp:sp>
    <dsp:sp modelId="{3149FF97-65D1-374B-8191-26B1967B2B23}">
      <dsp:nvSpPr>
        <dsp:cNvPr id="0" name=""/>
        <dsp:cNvSpPr/>
      </dsp:nvSpPr>
      <dsp:spPr>
        <a:xfrm>
          <a:off x="549" y="4111559"/>
          <a:ext cx="3150007" cy="1304395"/>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marL="0" lvl="0" indent="0" algn="ctr" defTabSz="1422400">
            <a:lnSpc>
              <a:spcPct val="90000"/>
            </a:lnSpc>
            <a:spcBef>
              <a:spcPct val="0"/>
            </a:spcBef>
            <a:spcAft>
              <a:spcPct val="35000"/>
            </a:spcAft>
            <a:buNone/>
          </a:pPr>
          <a:r>
            <a:rPr kumimoji="1" lang="ja-JP" altLang="en-US" sz="3200" kern="1200"/>
            <a:t>実行</a:t>
          </a:r>
        </a:p>
      </dsp:txBody>
      <dsp:txXfrm>
        <a:off x="64224" y="4175234"/>
        <a:ext cx="3022657" cy="1177045"/>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cdr:x>
      <cdr:y>0.09789</cdr:y>
    </cdr:from>
    <cdr:to>
      <cdr:x>0.25435</cdr:x>
      <cdr:y>0.32061</cdr:y>
    </cdr:to>
    <cdr:sp macro="" textlink="">
      <cdr:nvSpPr>
        <cdr:cNvPr id="2" name="テキスト ボックス 1">
          <a:extLst xmlns:a="http://schemas.openxmlformats.org/drawingml/2006/main">
            <a:ext uri="{FF2B5EF4-FFF2-40B4-BE49-F238E27FC236}">
              <a16:creationId xmlns:a16="http://schemas.microsoft.com/office/drawing/2014/main" id="{D7EFA27E-A8E0-4F14-28F7-F2469A103B54}"/>
            </a:ext>
          </a:extLst>
        </cdr:cNvPr>
        <cdr:cNvSpPr txBox="1"/>
      </cdr:nvSpPr>
      <cdr:spPr>
        <a:xfrm xmlns:a="http://schemas.openxmlformats.org/drawingml/2006/main">
          <a:off x="0" y="370601"/>
          <a:ext cx="1146205" cy="843157"/>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altLang="ja-JP" sz="1600" kern="1200" dirty="0"/>
            <a:t>TFDD</a:t>
          </a:r>
          <a:br>
            <a:rPr lang="en-US" altLang="ja-JP" sz="1600" kern="1200" dirty="0"/>
          </a:br>
          <a:r>
            <a:rPr lang="ja-JP" altLang="en-US" sz="1600" kern="1200"/>
            <a:t>を経験</a:t>
          </a:r>
          <a:endParaRPr lang="en-US" altLang="ja-JP" sz="1600" kern="1200" dirty="0"/>
        </a:p>
        <a:p xmlns:a="http://schemas.openxmlformats.org/drawingml/2006/main">
          <a:pPr algn="ctr"/>
          <a:r>
            <a:rPr lang="en-US" altLang="ja-JP" sz="1600" kern="1200" dirty="0"/>
            <a:t>89%</a:t>
          </a:r>
          <a:endParaRPr lang="ja-JP" altLang="en-US" sz="1600" kern="1200"/>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3962400" cy="344091"/>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5179484" y="1"/>
            <a:ext cx="3962400" cy="344091"/>
          </a:xfrm>
          <a:prstGeom prst="rect">
            <a:avLst/>
          </a:prstGeom>
        </p:spPr>
        <p:txBody>
          <a:bodyPr vert="horz" lIns="91440" tIns="45720" rIns="91440" bIns="45720" rtlCol="0"/>
          <a:lstStyle>
            <a:lvl1pPr algn="r">
              <a:defRPr sz="1200"/>
            </a:lvl1pPr>
          </a:lstStyle>
          <a:p>
            <a:fld id="{2AF68F0C-F65B-4022-8B38-56495FC3B88C}" type="datetimeFigureOut">
              <a:rPr kumimoji="1" lang="ja-JP" altLang="en-US" smtClean="0"/>
              <a:t>2026/2/16</a:t>
            </a:fld>
            <a:endParaRPr kumimoji="1" lang="ja-JP" altLang="en-US"/>
          </a:p>
        </p:txBody>
      </p:sp>
      <p:sp>
        <p:nvSpPr>
          <p:cNvPr id="4" name="スライド イメージ プレースホルダー 3"/>
          <p:cNvSpPr>
            <a:spLocks noGrp="1" noRot="1" noChangeAspect="1"/>
          </p:cNvSpPr>
          <p:nvPr>
            <p:ph type="sldImg" idx="2"/>
          </p:nvPr>
        </p:nvSpPr>
        <p:spPr>
          <a:xfrm>
            <a:off x="2514600" y="857250"/>
            <a:ext cx="4114800" cy="2314575"/>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914400" y="3300412"/>
            <a:ext cx="7315200" cy="2700338"/>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6513910"/>
            <a:ext cx="3962400" cy="34409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179484" y="6513910"/>
            <a:ext cx="3962400" cy="344090"/>
          </a:xfrm>
          <a:prstGeom prst="rect">
            <a:avLst/>
          </a:prstGeom>
        </p:spPr>
        <p:txBody>
          <a:bodyPr vert="horz" lIns="91440" tIns="45720" rIns="91440" bIns="45720" rtlCol="0" anchor="b"/>
          <a:lstStyle>
            <a:lvl1pPr algn="r">
              <a:defRPr sz="1200"/>
            </a:lvl1pPr>
          </a:lstStyle>
          <a:p>
            <a:fld id="{73D1E554-AADA-4830-AD5B-C305762D4E14}" type="slidenum">
              <a:rPr kumimoji="1" lang="ja-JP" altLang="en-US" smtClean="0"/>
              <a:t>‹#›</a:t>
            </a:fld>
            <a:endParaRPr kumimoji="1" lang="ja-JP" altLang="en-US"/>
          </a:p>
        </p:txBody>
      </p:sp>
    </p:spTree>
    <p:extLst>
      <p:ext uri="{BB962C8B-B14F-4D97-AF65-F5344CB8AC3E}">
        <p14:creationId xmlns:p14="http://schemas.microsoft.com/office/powerpoint/2010/main" val="153540673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txBody>
          <a:bodyPr/>
          <a:lstStyle/>
          <a:p>
            <a:endParaRPr lang="ja-JP" altLang="en-US"/>
          </a:p>
        </p:txBody>
      </p:sp>
      <p:sp>
        <p:nvSpPr>
          <p:cNvPr id="3" name="ノート プレースホルダー 2"/>
          <p:cNvSpPr>
            <a:spLocks noGrp="1"/>
          </p:cNvSpPr>
          <p:nvPr>
            <p:ph type="body" idx="1"/>
          </p:nvPr>
        </p:nvSpPr>
        <p:spPr/>
        <p:txBody>
          <a:bodyPr/>
          <a:lstStyle/>
          <a:p>
            <a:r>
              <a:rPr kumimoji="1" lang="ja-JP" altLang="en-US"/>
              <a:t>研究のテーマは</a:t>
            </a:r>
            <a:r>
              <a:rPr lang="en" altLang="ja-JP" sz="1200" b="0" dirty="0"/>
              <a:t>Trend Analysis of Mobile App</a:t>
            </a:r>
            <a:r>
              <a:rPr lang="en-US" altLang="ja-JP" sz="1200" b="0" dirty="0"/>
              <a:t> </a:t>
            </a:r>
            <a:r>
              <a:rPr lang="en" altLang="ja-JP" sz="1200" b="0" dirty="0"/>
              <a:t>Abandonment from User Metrics</a:t>
            </a:r>
            <a:r>
              <a:rPr lang="ja-JP" altLang="en-US" sz="1200" b="0"/>
              <a:t>、和訳はモバイルアプリの開発放棄とユーザー指標の傾向分析について肥後研究室の松下が発表します</a:t>
            </a:r>
            <a:endParaRPr kumimoji="1" lang="ja-JP" altLang="en-US" b="0"/>
          </a:p>
        </p:txBody>
      </p:sp>
      <p:sp>
        <p:nvSpPr>
          <p:cNvPr id="4" name="スライド番号プレースホルダー 3"/>
          <p:cNvSpPr>
            <a:spLocks noGrp="1"/>
          </p:cNvSpPr>
          <p:nvPr>
            <p:ph type="sldNum" sz="quarter" idx="5"/>
          </p:nvPr>
        </p:nvSpPr>
        <p:spPr/>
        <p:txBody>
          <a:bodyPr/>
          <a:lstStyle/>
          <a:p>
            <a:fld id="{73D1E554-AADA-4830-AD5B-C305762D4E14}" type="slidenum">
              <a:rPr kumimoji="1" lang="ja-JP" altLang="en-US" smtClean="0"/>
              <a:t>1</a:t>
            </a:fld>
            <a:endParaRPr kumimoji="1" lang="ja-JP" altLang="en-US"/>
          </a:p>
        </p:txBody>
      </p:sp>
    </p:spTree>
    <p:extLst>
      <p:ext uri="{BB962C8B-B14F-4D97-AF65-F5344CB8AC3E}">
        <p14:creationId xmlns:p14="http://schemas.microsoft.com/office/powerpoint/2010/main" val="9336738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txBody>
          <a:bodyPr/>
          <a:lstStyle/>
          <a:p>
            <a:endParaRPr lang="ja-JP" altLang="en-US"/>
          </a:p>
        </p:txBody>
      </p:sp>
      <p:sp>
        <p:nvSpPr>
          <p:cNvPr id="3" name="ノート プレースホルダー 2"/>
          <p:cNvSpPr>
            <a:spLocks noGrp="1"/>
          </p:cNvSpPr>
          <p:nvPr>
            <p:ph type="body" idx="1"/>
          </p:nvPr>
        </p:nvSpPr>
        <p:spPr/>
        <p:txBody>
          <a:bodyPr/>
          <a:lstStyle/>
          <a:p>
            <a:r>
              <a:rPr kumimoji="1" lang="ja-JP" altLang="en-US"/>
              <a:t>前述の</a:t>
            </a:r>
            <a:r>
              <a:rPr kumimoji="1" lang="en-US" altLang="ja-JP" dirty="0"/>
              <a:t>TF</a:t>
            </a:r>
            <a:r>
              <a:rPr kumimoji="1" lang="ja-JP" altLang="en-US"/>
              <a:t>の計算を行った結果を元にアプリを大きく</a:t>
            </a:r>
            <a:r>
              <a:rPr kumimoji="1" lang="en-US" altLang="ja-JP" dirty="0"/>
              <a:t>2</a:t>
            </a:r>
            <a:r>
              <a:rPr kumimoji="1" lang="ja-JP" altLang="en-US"/>
              <a:t>つに分類しました</a:t>
            </a:r>
            <a:br>
              <a:rPr kumimoji="1" lang="en-US" altLang="ja-JP" dirty="0"/>
            </a:br>
            <a:r>
              <a:rPr kumimoji="1" lang="en-US" altLang="ja-JP" dirty="0"/>
              <a:t>Stable</a:t>
            </a:r>
            <a:r>
              <a:rPr kumimoji="1" lang="ja-JP" altLang="en-US"/>
              <a:t>は一度も</a:t>
            </a:r>
            <a:r>
              <a:rPr kumimoji="1" lang="en-US" altLang="ja-JP" dirty="0"/>
              <a:t>TFDD</a:t>
            </a:r>
            <a:r>
              <a:rPr kumimoji="1" lang="ja-JP" altLang="en-US"/>
              <a:t>を経験していないアプリ群で全体の</a:t>
            </a:r>
            <a:r>
              <a:rPr kumimoji="1" lang="en-US" altLang="ja-JP" dirty="0"/>
              <a:t>47.5%</a:t>
            </a:r>
            <a:r>
              <a:rPr kumimoji="1" lang="ja-JP" altLang="en-US"/>
              <a:t>が該当しました</a:t>
            </a:r>
            <a:endParaRPr kumimoji="1" lang="en-US" altLang="ja-JP" dirty="0"/>
          </a:p>
          <a:p>
            <a:r>
              <a:rPr kumimoji="1" lang="ja-JP" altLang="en-US"/>
              <a:t>反対に少なくとも一度</a:t>
            </a:r>
            <a:r>
              <a:rPr kumimoji="1" lang="en-US" altLang="ja-JP" dirty="0"/>
              <a:t>TFDD</a:t>
            </a:r>
            <a:r>
              <a:rPr kumimoji="1" lang="ja-JP" altLang="en-US"/>
              <a:t>を経験したアプリはそのまま</a:t>
            </a:r>
            <a:r>
              <a:rPr kumimoji="1" lang="en-US" altLang="ja-JP" dirty="0"/>
              <a:t>TFDD</a:t>
            </a:r>
            <a:r>
              <a:rPr kumimoji="1" lang="ja-JP" altLang="en-US"/>
              <a:t>と名付け、全体の</a:t>
            </a:r>
            <a:r>
              <a:rPr kumimoji="1" lang="en-US" altLang="ja-JP" dirty="0"/>
              <a:t>52.5%</a:t>
            </a:r>
            <a:r>
              <a:rPr kumimoji="1" lang="ja-JP" altLang="en-US"/>
              <a:t>が該当していることがわかりました</a:t>
            </a:r>
            <a:endParaRPr kumimoji="1" lang="en-US" altLang="ja-JP" dirty="0"/>
          </a:p>
          <a:p>
            <a:r>
              <a:rPr kumimoji="1" lang="en-US" altLang="ja-JP" dirty="0"/>
              <a:t>TFDD</a:t>
            </a:r>
            <a:r>
              <a:rPr kumimoji="1" lang="ja-JP" altLang="en-US"/>
              <a:t>群のうちコア開発者が再び参加した</a:t>
            </a:r>
            <a:r>
              <a:rPr kumimoji="1" lang="en-US" altLang="ja-JP" dirty="0"/>
              <a:t>Survival</a:t>
            </a:r>
            <a:r>
              <a:rPr kumimoji="1" lang="ja-JP" altLang="en-US"/>
              <a:t>群については</a:t>
            </a:r>
            <a:r>
              <a:rPr kumimoji="1" lang="en-US" altLang="ja-JP" dirty="0"/>
              <a:t>TFDD</a:t>
            </a:r>
            <a:r>
              <a:rPr kumimoji="1" lang="ja-JP" altLang="en-US"/>
              <a:t>群のうち</a:t>
            </a:r>
            <a:r>
              <a:rPr kumimoji="1" lang="en-US" altLang="ja-JP" dirty="0"/>
              <a:t>42.6%</a:t>
            </a:r>
          </a:p>
          <a:p>
            <a:r>
              <a:rPr kumimoji="1" lang="ja-JP" altLang="en-US"/>
              <a:t>反対に完全に開発が放棄された</a:t>
            </a:r>
            <a:r>
              <a:rPr kumimoji="1" lang="en-US" altLang="ja-JP" dirty="0"/>
              <a:t>Abandoned</a:t>
            </a:r>
            <a:r>
              <a:rPr kumimoji="1" lang="ja-JP" altLang="en-US"/>
              <a:t>群については</a:t>
            </a:r>
            <a:r>
              <a:rPr kumimoji="1" lang="en-US" altLang="ja-JP" dirty="0"/>
              <a:t>57.4%</a:t>
            </a:r>
            <a:r>
              <a:rPr kumimoji="1" lang="ja-JP" altLang="en-US"/>
              <a:t>が該当しました</a:t>
            </a:r>
            <a:br>
              <a:rPr kumimoji="1" lang="en-US" altLang="ja-JP" dirty="0"/>
            </a:br>
            <a:r>
              <a:rPr kumimoji="1" lang="en-US" altLang="ja-JP" dirty="0"/>
              <a:t>RQ1</a:t>
            </a:r>
            <a:r>
              <a:rPr kumimoji="1" lang="ja-JP" altLang="en-US"/>
              <a:t>の答えとして約半数のアプリが</a:t>
            </a:r>
            <a:r>
              <a:rPr kumimoji="1" lang="en-US" altLang="ja-JP" dirty="0"/>
              <a:t>TFDD</a:t>
            </a:r>
            <a:r>
              <a:rPr kumimoji="1" lang="ja-JP" altLang="en-US"/>
              <a:t>を経験していることがわかりました</a:t>
            </a:r>
            <a:endParaRPr kumimoji="1" lang="en-US" altLang="ja-JP" dirty="0"/>
          </a:p>
        </p:txBody>
      </p:sp>
      <p:sp>
        <p:nvSpPr>
          <p:cNvPr id="4" name="スライド番号プレースホルダー 3"/>
          <p:cNvSpPr>
            <a:spLocks noGrp="1"/>
          </p:cNvSpPr>
          <p:nvPr>
            <p:ph type="sldNum" sz="quarter" idx="5"/>
          </p:nvPr>
        </p:nvSpPr>
        <p:spPr/>
        <p:txBody>
          <a:bodyPr/>
          <a:lstStyle/>
          <a:p>
            <a:fld id="{73D1E554-AADA-4830-AD5B-C305762D4E14}" type="slidenum">
              <a:rPr kumimoji="1" lang="ja-JP" altLang="en-US" smtClean="0"/>
              <a:t>10</a:t>
            </a:fld>
            <a:endParaRPr kumimoji="1" lang="ja-JP" altLang="en-US"/>
          </a:p>
        </p:txBody>
      </p:sp>
    </p:spTree>
    <p:extLst>
      <p:ext uri="{BB962C8B-B14F-4D97-AF65-F5344CB8AC3E}">
        <p14:creationId xmlns:p14="http://schemas.microsoft.com/office/powerpoint/2010/main" val="25248279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txBody>
          <a:bodyPr/>
          <a:lstStyle/>
          <a:p>
            <a:endParaRPr lang="ja-JP" altLang="en-US"/>
          </a:p>
        </p:txBody>
      </p:sp>
      <p:sp>
        <p:nvSpPr>
          <p:cNvPr id="3" name="ノート プレースホルダー 2"/>
          <p:cNvSpPr>
            <a:spLocks noGrp="1"/>
          </p:cNvSpPr>
          <p:nvPr>
            <p:ph type="body" idx="1"/>
          </p:nvPr>
        </p:nvSpPr>
        <p:spPr/>
        <p:txBody>
          <a:bodyPr/>
          <a:lstStyle/>
          <a:p>
            <a:r>
              <a:rPr kumimoji="1" lang="ja-JP" altLang="en-US"/>
              <a:t>付随してコア開発者の人数分布についても確認しました</a:t>
            </a:r>
            <a:endParaRPr kumimoji="1" lang="en-US" altLang="ja-JP" dirty="0"/>
          </a:p>
          <a:p>
            <a:r>
              <a:rPr kumimoji="1" lang="ja-JP" altLang="en-US"/>
              <a:t>このヒートマップの縦軸はコア開発者の人数、横軸は年を表し、各年は</a:t>
            </a:r>
            <a:r>
              <a:rPr kumimoji="1" lang="en-US" altLang="ja-JP" dirty="0"/>
              <a:t>Stable</a:t>
            </a:r>
            <a:r>
              <a:rPr kumimoji="1" lang="ja-JP" altLang="en-US"/>
              <a:t>群と</a:t>
            </a:r>
            <a:r>
              <a:rPr kumimoji="1" lang="en-US" altLang="ja-JP" dirty="0"/>
              <a:t>TFDD</a:t>
            </a:r>
            <a:r>
              <a:rPr kumimoji="1" lang="ja-JP" altLang="en-US"/>
              <a:t>群で分割されています</a:t>
            </a:r>
            <a:endParaRPr kumimoji="1" lang="en-US" altLang="ja-JP" dirty="0"/>
          </a:p>
          <a:p>
            <a:r>
              <a:rPr kumimoji="1" lang="ja-JP" altLang="en-US"/>
              <a:t>例えば</a:t>
            </a:r>
            <a:r>
              <a:rPr kumimoji="1" lang="en-US" altLang="ja-JP" dirty="0"/>
              <a:t>2024</a:t>
            </a:r>
            <a:r>
              <a:rPr kumimoji="1" lang="ja-JP" altLang="en-US"/>
              <a:t>年の</a:t>
            </a:r>
            <a:r>
              <a:rPr kumimoji="1" lang="en-US" altLang="ja-JP" dirty="0"/>
              <a:t>Stable</a:t>
            </a:r>
            <a:r>
              <a:rPr kumimoji="1" lang="ja-JP" altLang="en-US"/>
              <a:t>群にはコア開発者が</a:t>
            </a:r>
            <a:r>
              <a:rPr kumimoji="1" lang="en-US" altLang="ja-JP" dirty="0"/>
              <a:t>1</a:t>
            </a:r>
            <a:r>
              <a:rPr kumimoji="1" lang="ja-JP" altLang="en-US"/>
              <a:t>人のみのアプリが</a:t>
            </a:r>
            <a:r>
              <a:rPr kumimoji="1" lang="en-US" altLang="ja-JP" dirty="0"/>
              <a:t>293</a:t>
            </a:r>
            <a:r>
              <a:rPr kumimoji="1" lang="ja-JP" altLang="en-US"/>
              <a:t>件存在するという見方をします</a:t>
            </a:r>
            <a:endParaRPr kumimoji="1" lang="en-US" altLang="ja-JP" dirty="0"/>
          </a:p>
          <a:p>
            <a:r>
              <a:rPr kumimoji="1" lang="ja-JP" altLang="en-US"/>
              <a:t>最頻値は太字で表されており、</a:t>
            </a:r>
            <a:r>
              <a:rPr kumimoji="1" lang="en-US" altLang="ja-JP" dirty="0"/>
              <a:t>Stable</a:t>
            </a:r>
            <a:r>
              <a:rPr kumimoji="1" lang="ja-JP" altLang="en-US"/>
              <a:t>群では</a:t>
            </a:r>
            <a:r>
              <a:rPr kumimoji="1" lang="en-US" altLang="ja-JP" dirty="0"/>
              <a:t>1</a:t>
            </a:r>
            <a:r>
              <a:rPr kumimoji="1" lang="ja-JP" altLang="en-US"/>
              <a:t>人、</a:t>
            </a:r>
            <a:r>
              <a:rPr kumimoji="1" lang="en-US" altLang="ja-JP" dirty="0"/>
              <a:t>TFDD</a:t>
            </a:r>
            <a:r>
              <a:rPr kumimoji="1" lang="ja-JP" altLang="en-US"/>
              <a:t>群では</a:t>
            </a:r>
            <a:r>
              <a:rPr kumimoji="1" lang="en-US" altLang="ja-JP" dirty="0"/>
              <a:t>1</a:t>
            </a:r>
            <a:r>
              <a:rPr kumimoji="1" lang="ja-JP" altLang="en-US"/>
              <a:t>人もしくは</a:t>
            </a:r>
            <a:r>
              <a:rPr kumimoji="1" lang="en-US" altLang="ja-JP" dirty="0"/>
              <a:t>0</a:t>
            </a:r>
            <a:r>
              <a:rPr kumimoji="1" lang="ja-JP" altLang="en-US"/>
              <a:t>人であることからコア開発者はごく少数であることがわかりました</a:t>
            </a:r>
            <a:endParaRPr kumimoji="1" lang="en-US" altLang="ja-JP" dirty="0"/>
          </a:p>
          <a:p>
            <a:r>
              <a:rPr kumimoji="1" lang="ja-JP" altLang="en-US"/>
              <a:t>また開発活動が完全に放棄された</a:t>
            </a:r>
            <a:r>
              <a:rPr kumimoji="1" lang="en-US" altLang="ja-JP" dirty="0"/>
              <a:t>Abandoned</a:t>
            </a:r>
            <a:r>
              <a:rPr kumimoji="1" lang="ja-JP" altLang="en-US"/>
              <a:t>群において最終アップデートから直近の</a:t>
            </a:r>
            <a:r>
              <a:rPr kumimoji="1" lang="en-US" altLang="ja-JP" dirty="0"/>
              <a:t>TFDD</a:t>
            </a:r>
            <a:r>
              <a:rPr kumimoji="1" lang="ja-JP" altLang="en-US"/>
              <a:t>までの年数を右下のグラフに示します</a:t>
            </a:r>
            <a:br>
              <a:rPr kumimoji="1" lang="en-US" altLang="ja-JP" dirty="0"/>
            </a:br>
            <a:r>
              <a:rPr kumimoji="1" lang="ja-JP" altLang="en-US"/>
              <a:t>グラフ中央付近にあたる最終アップデートから</a:t>
            </a:r>
            <a:r>
              <a:rPr kumimoji="1" lang="en-US" altLang="ja-JP" dirty="0"/>
              <a:t>2</a:t>
            </a:r>
            <a:r>
              <a:rPr kumimoji="1" lang="ja-JP" altLang="en-US"/>
              <a:t>年以内に</a:t>
            </a:r>
            <a:r>
              <a:rPr kumimoji="1" lang="en-US" altLang="ja-JP" dirty="0"/>
              <a:t>TFDD</a:t>
            </a:r>
            <a:r>
              <a:rPr kumimoji="1" lang="ja-JP" altLang="en-US"/>
              <a:t>の発生が集中しており全体の</a:t>
            </a:r>
            <a:r>
              <a:rPr kumimoji="1" lang="en-US" altLang="ja-JP" dirty="0"/>
              <a:t>80%</a:t>
            </a:r>
            <a:r>
              <a:rPr kumimoji="1" lang="ja-JP" altLang="en-US"/>
              <a:t>に達しています。</a:t>
            </a:r>
            <a:br>
              <a:rPr kumimoji="1" lang="en-US" altLang="ja-JP" dirty="0"/>
            </a:br>
            <a:r>
              <a:rPr kumimoji="1" lang="ja-JP" altLang="en-US"/>
              <a:t>この事からモバイルアプリの開発においても</a:t>
            </a:r>
            <a:r>
              <a:rPr kumimoji="1" lang="en-US" altLang="ja-JP" dirty="0"/>
              <a:t>TFDD</a:t>
            </a:r>
            <a:r>
              <a:rPr kumimoji="1" lang="ja-JP" altLang="en-US"/>
              <a:t>が開発全体の停止に密接に関わっていることが示唆されます</a:t>
            </a:r>
            <a:endParaRPr kumimoji="1" lang="en-US" altLang="ja-JP" dirty="0"/>
          </a:p>
          <a:p>
            <a:r>
              <a:rPr kumimoji="1" lang="ja-JP" altLang="en-US"/>
              <a:t>また前者のグラフと合わせてアプリ開発がごく少数のコア開発者に強く依存していることが推測できます</a:t>
            </a:r>
            <a:endParaRPr kumimoji="1" lang="en-US" altLang="ja-JP" dirty="0"/>
          </a:p>
        </p:txBody>
      </p:sp>
      <p:sp>
        <p:nvSpPr>
          <p:cNvPr id="4" name="スライド番号プレースホルダー 3"/>
          <p:cNvSpPr>
            <a:spLocks noGrp="1"/>
          </p:cNvSpPr>
          <p:nvPr>
            <p:ph type="sldNum" sz="quarter" idx="5"/>
          </p:nvPr>
        </p:nvSpPr>
        <p:spPr/>
        <p:txBody>
          <a:bodyPr/>
          <a:lstStyle/>
          <a:p>
            <a:fld id="{73D1E554-AADA-4830-AD5B-C305762D4E14}" type="slidenum">
              <a:rPr kumimoji="1" lang="ja-JP" altLang="en-US" smtClean="0"/>
              <a:t>11</a:t>
            </a:fld>
            <a:endParaRPr kumimoji="1" lang="ja-JP" altLang="en-US"/>
          </a:p>
        </p:txBody>
      </p:sp>
    </p:spTree>
    <p:extLst>
      <p:ext uri="{BB962C8B-B14F-4D97-AF65-F5344CB8AC3E}">
        <p14:creationId xmlns:p14="http://schemas.microsoft.com/office/powerpoint/2010/main" val="226359798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txBody>
          <a:bodyPr/>
          <a:lstStyle/>
          <a:p>
            <a:endParaRPr lang="ja-JP" altLang="en-US"/>
          </a:p>
        </p:txBody>
      </p:sp>
      <p:sp>
        <p:nvSpPr>
          <p:cNvPr id="3" name="ノート プレースホルダー 2"/>
          <p:cNvSpPr>
            <a:spLocks noGrp="1"/>
          </p:cNvSpPr>
          <p:nvPr>
            <p:ph type="body" idx="1"/>
          </p:nvPr>
        </p:nvSpPr>
        <p:spPr/>
        <p:txBody>
          <a:bodyPr/>
          <a:lstStyle/>
          <a:p>
            <a:r>
              <a:rPr kumimoji="1" lang="ja-JP" altLang="en-US"/>
              <a:t>次に</a:t>
            </a:r>
            <a:r>
              <a:rPr kumimoji="1" lang="en-US" altLang="ja-JP" dirty="0"/>
              <a:t>RQ2</a:t>
            </a:r>
            <a:r>
              <a:rPr kumimoji="1" lang="ja-JP" altLang="en-US"/>
              <a:t>として定量的なユーザー指標を</a:t>
            </a:r>
            <a:r>
              <a:rPr kumimoji="1" lang="en-US" altLang="ja-JP" dirty="0"/>
              <a:t>Stable</a:t>
            </a:r>
            <a:r>
              <a:rPr kumimoji="1" lang="ja-JP" altLang="en-US"/>
              <a:t>群と</a:t>
            </a:r>
            <a:r>
              <a:rPr kumimoji="1" lang="en-US" altLang="ja-JP" dirty="0"/>
              <a:t>TFDD</a:t>
            </a:r>
            <a:r>
              <a:rPr kumimoji="1" lang="ja-JP" altLang="en-US"/>
              <a:t>群で比較することでこれら特徴を探そうと試みました</a:t>
            </a:r>
            <a:endParaRPr kumimoji="1" lang="en-US" altLang="ja-JP" dirty="0"/>
          </a:p>
          <a:p>
            <a:r>
              <a:rPr kumimoji="1" lang="ja-JP" altLang="en-US"/>
              <a:t>インストールとレビュー件数では図の赤線に当たる中央値において</a:t>
            </a:r>
            <a:r>
              <a:rPr kumimoji="1" lang="en-US" altLang="ja-JP" dirty="0"/>
              <a:t>TFDD</a:t>
            </a:r>
            <a:r>
              <a:rPr kumimoji="1" lang="ja-JP" altLang="en-US"/>
              <a:t>群の方が上回りました</a:t>
            </a:r>
            <a:endParaRPr kumimoji="1" lang="en-US" altLang="ja-JP" dirty="0"/>
          </a:p>
          <a:p>
            <a:r>
              <a:rPr kumimoji="1" lang="ja-JP" altLang="en-US"/>
              <a:t>一方スコアに関しては中央値は</a:t>
            </a:r>
            <a:r>
              <a:rPr kumimoji="1" lang="en-US" altLang="ja-JP" dirty="0"/>
              <a:t>Stable</a:t>
            </a:r>
            <a:r>
              <a:rPr kumimoji="1" lang="ja-JP" altLang="en-US"/>
              <a:t>群の方がわずかに高かったものの、</a:t>
            </a:r>
            <a:r>
              <a:rPr kumimoji="1" lang="en-US" altLang="ja-JP" dirty="0"/>
              <a:t>TFDD</a:t>
            </a:r>
            <a:r>
              <a:rPr kumimoji="1" lang="ja-JP" altLang="en-US"/>
              <a:t>群の方がより高い評価に集中して分布しています</a:t>
            </a:r>
            <a:endParaRPr kumimoji="1" lang="en-US" altLang="ja-JP" dirty="0"/>
          </a:p>
          <a:p>
            <a:r>
              <a:rPr kumimoji="1" lang="ja-JP" altLang="en-US"/>
              <a:t>直感的には</a:t>
            </a:r>
            <a:r>
              <a:rPr kumimoji="1" lang="en-US" altLang="ja-JP" dirty="0"/>
              <a:t>Stable</a:t>
            </a:r>
            <a:r>
              <a:rPr kumimoji="1" lang="ja-JP" altLang="en-US"/>
              <a:t>群の方が優れた結果を残していると思ってしまうかもしれませんが、意外にも放棄されたアプリは各ユーザー指標において優れた結果を示しており、</a:t>
            </a:r>
            <a:br>
              <a:rPr kumimoji="1" lang="en-US" altLang="ja-JP" dirty="0"/>
            </a:br>
            <a:r>
              <a:rPr kumimoji="1" lang="ja-JP" altLang="en-US"/>
              <a:t>評価が高いアプリにおいても開発放棄の可能性が存在します</a:t>
            </a:r>
          </a:p>
        </p:txBody>
      </p:sp>
      <p:sp>
        <p:nvSpPr>
          <p:cNvPr id="4" name="スライド番号プレースホルダー 3"/>
          <p:cNvSpPr>
            <a:spLocks noGrp="1"/>
          </p:cNvSpPr>
          <p:nvPr>
            <p:ph type="sldNum" sz="quarter" idx="5"/>
          </p:nvPr>
        </p:nvSpPr>
        <p:spPr/>
        <p:txBody>
          <a:bodyPr/>
          <a:lstStyle/>
          <a:p>
            <a:fld id="{73D1E554-AADA-4830-AD5B-C305762D4E14}" type="slidenum">
              <a:rPr kumimoji="1" lang="ja-JP" altLang="en-US" smtClean="0"/>
              <a:t>12</a:t>
            </a:fld>
            <a:endParaRPr kumimoji="1" lang="ja-JP" altLang="en-US"/>
          </a:p>
        </p:txBody>
      </p:sp>
    </p:spTree>
    <p:extLst>
      <p:ext uri="{BB962C8B-B14F-4D97-AF65-F5344CB8AC3E}">
        <p14:creationId xmlns:p14="http://schemas.microsoft.com/office/powerpoint/2010/main" val="364560382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txBody>
          <a:bodyPr/>
          <a:lstStyle/>
          <a:p>
            <a:endParaRPr lang="ja-JP" altLang="en-US"/>
          </a:p>
        </p:txBody>
      </p:sp>
      <p:sp>
        <p:nvSpPr>
          <p:cNvPr id="3" name="ノート プレースホルダー 2"/>
          <p:cNvSpPr>
            <a:spLocks noGrp="1"/>
          </p:cNvSpPr>
          <p:nvPr>
            <p:ph type="body" idx="1"/>
          </p:nvPr>
        </p:nvSpPr>
        <p:spPr/>
        <p:txBody>
          <a:bodyPr/>
          <a:lstStyle/>
          <a:p>
            <a:r>
              <a:rPr kumimoji="1" lang="ja-JP" altLang="en-US"/>
              <a:t>次に</a:t>
            </a:r>
            <a:r>
              <a:rPr kumimoji="1" lang="en-US" altLang="ja-JP" dirty="0"/>
              <a:t>RQ3</a:t>
            </a:r>
            <a:r>
              <a:rPr kumimoji="1" lang="ja-JP" altLang="en-US"/>
              <a:t>としてレビュー内容を</a:t>
            </a:r>
            <a:r>
              <a:rPr kumimoji="1" lang="en-US" altLang="ja-JP" dirty="0"/>
              <a:t>LLM</a:t>
            </a:r>
            <a:r>
              <a:rPr kumimoji="1" lang="ja-JP" altLang="en-US"/>
              <a:t>によってカテゴライズすることで定性分析を行いました</a:t>
            </a:r>
            <a:endParaRPr kumimoji="1" lang="en-US" altLang="ja-JP" dirty="0"/>
          </a:p>
          <a:p>
            <a:r>
              <a:rPr kumimoji="1" lang="ja-JP" altLang="en-US"/>
              <a:t>まずデータセットとして</a:t>
            </a:r>
            <a:r>
              <a:rPr kumimoji="1" lang="en-US" altLang="ja-JP" dirty="0"/>
              <a:t>Stable</a:t>
            </a:r>
            <a:r>
              <a:rPr kumimoji="1" lang="ja-JP" altLang="en-US"/>
              <a:t>群と</a:t>
            </a:r>
            <a:r>
              <a:rPr kumimoji="1" lang="en-US" altLang="ja-JP" dirty="0"/>
              <a:t>TFDD</a:t>
            </a:r>
            <a:r>
              <a:rPr kumimoji="1" lang="ja-JP" altLang="en-US"/>
              <a:t>群のレビューを各</a:t>
            </a:r>
            <a:r>
              <a:rPr kumimoji="1" lang="en-US" altLang="ja-JP" dirty="0"/>
              <a:t>11</a:t>
            </a:r>
            <a:r>
              <a:rPr kumimoji="1" lang="ja-JP" altLang="en-US"/>
              <a:t>万件用意しました</a:t>
            </a:r>
            <a:endParaRPr kumimoji="1" lang="en-US" altLang="ja-JP" dirty="0"/>
          </a:p>
          <a:p>
            <a:r>
              <a:rPr kumimoji="1" lang="ja-JP" altLang="en-US"/>
              <a:t>次に分類先のカテゴリを</a:t>
            </a:r>
            <a:r>
              <a:rPr kumimoji="1" lang="en-US" altLang="ja-JP" dirty="0"/>
              <a:t>2</a:t>
            </a:r>
            <a:r>
              <a:rPr kumimoji="1" lang="ja-JP" altLang="en-US"/>
              <a:t>種類決定しました</a:t>
            </a:r>
            <a:endParaRPr kumimoji="1" lang="en-US" altLang="ja-JP" dirty="0"/>
          </a:p>
          <a:p>
            <a:r>
              <a:rPr kumimoji="1" lang="en-US" altLang="ja-JP" dirty="0"/>
              <a:t>1</a:t>
            </a:r>
            <a:r>
              <a:rPr kumimoji="1" lang="ja-JP" altLang="en-US"/>
              <a:t>つ目は趣旨による分類でフィードバック、機能要望、バグ報告の</a:t>
            </a:r>
            <a:r>
              <a:rPr kumimoji="1" lang="en-US" altLang="ja-JP" dirty="0"/>
              <a:t>3</a:t>
            </a:r>
            <a:r>
              <a:rPr kumimoji="1" lang="ja-JP" altLang="en-US"/>
              <a:t>タイプに分けました。</a:t>
            </a:r>
            <a:endParaRPr kumimoji="1" lang="en-US" altLang="ja-JP" dirty="0"/>
          </a:p>
          <a:p>
            <a:r>
              <a:rPr kumimoji="1" lang="en-US" altLang="ja-JP" dirty="0"/>
              <a:t>2</a:t>
            </a:r>
            <a:r>
              <a:rPr kumimoji="1" lang="ja-JP" altLang="en-US"/>
              <a:t>つ目は感情による分類で肯定、中立、否定の</a:t>
            </a:r>
            <a:r>
              <a:rPr kumimoji="1" lang="en-US" altLang="ja-JP" dirty="0"/>
              <a:t>3</a:t>
            </a:r>
            <a:r>
              <a:rPr kumimoji="1" lang="ja-JP" altLang="en-US"/>
              <a:t>タイプに分けました</a:t>
            </a:r>
            <a:br>
              <a:rPr kumimoji="1" lang="en-US" altLang="ja-JP" dirty="0"/>
            </a:br>
            <a:r>
              <a:rPr kumimoji="1" lang="ja-JP" altLang="en-US"/>
              <a:t>プロンプトチューニングによって</a:t>
            </a:r>
            <a:r>
              <a:rPr kumimoji="1" lang="en-US" altLang="ja-JP" dirty="0"/>
              <a:t>LLM</a:t>
            </a:r>
            <a:r>
              <a:rPr kumimoji="1" lang="ja-JP" altLang="en-US"/>
              <a:t>の精度を確認した上で全てのレビューのカテゴライズを実施しました</a:t>
            </a:r>
            <a:endParaRPr kumimoji="1" lang="en-US" altLang="ja-JP" dirty="0"/>
          </a:p>
        </p:txBody>
      </p:sp>
      <p:sp>
        <p:nvSpPr>
          <p:cNvPr id="4" name="スライド番号プレースホルダー 3"/>
          <p:cNvSpPr>
            <a:spLocks noGrp="1"/>
          </p:cNvSpPr>
          <p:nvPr>
            <p:ph type="sldNum" sz="quarter" idx="5"/>
          </p:nvPr>
        </p:nvSpPr>
        <p:spPr/>
        <p:txBody>
          <a:bodyPr/>
          <a:lstStyle/>
          <a:p>
            <a:fld id="{73D1E554-AADA-4830-AD5B-C305762D4E14}" type="slidenum">
              <a:rPr kumimoji="1" lang="ja-JP" altLang="en-US" smtClean="0"/>
              <a:t>13</a:t>
            </a:fld>
            <a:endParaRPr kumimoji="1" lang="ja-JP" altLang="en-US"/>
          </a:p>
        </p:txBody>
      </p:sp>
    </p:spTree>
    <p:extLst>
      <p:ext uri="{BB962C8B-B14F-4D97-AF65-F5344CB8AC3E}">
        <p14:creationId xmlns:p14="http://schemas.microsoft.com/office/powerpoint/2010/main" val="418270826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txBody>
          <a:bodyPr/>
          <a:lstStyle/>
          <a:p>
            <a:endParaRPr lang="ja-JP" altLang="en-US"/>
          </a:p>
        </p:txBody>
      </p:sp>
      <p:sp>
        <p:nvSpPr>
          <p:cNvPr id="3" name="ノート プレースホルダー 2"/>
          <p:cNvSpPr>
            <a:spLocks noGrp="1"/>
          </p:cNvSpPr>
          <p:nvPr>
            <p:ph type="body" idx="1"/>
          </p:nvPr>
        </p:nvSpPr>
        <p:spPr/>
        <p:txBody>
          <a:bodyPr/>
          <a:lstStyle/>
          <a:p>
            <a:r>
              <a:rPr kumimoji="1" lang="ja-JP" altLang="en-US"/>
              <a:t>結果を示します</a:t>
            </a:r>
            <a:endParaRPr kumimoji="1" lang="en-US" altLang="ja-JP" dirty="0"/>
          </a:p>
          <a:p>
            <a:r>
              <a:rPr kumimoji="1" lang="ja-JP" altLang="en-US"/>
              <a:t>まずレビューの趣旨についてですが</a:t>
            </a:r>
            <a:r>
              <a:rPr kumimoji="1" lang="en-US" altLang="ja-JP" dirty="0"/>
              <a:t>TFDD</a:t>
            </a:r>
            <a:r>
              <a:rPr kumimoji="1" lang="ja-JP" altLang="en-US"/>
              <a:t>群においては機能要望やバグ報告が両者とも</a:t>
            </a:r>
            <a:r>
              <a:rPr kumimoji="1" lang="en-US" altLang="ja-JP" dirty="0"/>
              <a:t>Stable</a:t>
            </a:r>
            <a:r>
              <a:rPr kumimoji="1" lang="ja-JP" altLang="en-US"/>
              <a:t>群より</a:t>
            </a:r>
            <a:r>
              <a:rPr kumimoji="1" lang="en-US" altLang="ja-JP" dirty="0"/>
              <a:t>10%</a:t>
            </a:r>
            <a:r>
              <a:rPr kumimoji="1" lang="ja-JP" altLang="en-US"/>
              <a:t>上回っていました</a:t>
            </a:r>
            <a:endParaRPr kumimoji="1" lang="en-US" altLang="ja-JP" dirty="0"/>
          </a:p>
          <a:p>
            <a:r>
              <a:rPr kumimoji="1" lang="ja-JP" altLang="en-US"/>
              <a:t>感情においても</a:t>
            </a:r>
            <a:r>
              <a:rPr kumimoji="1" lang="en-US" altLang="ja-JP" dirty="0"/>
              <a:t>TFDD</a:t>
            </a:r>
            <a:r>
              <a:rPr kumimoji="1" lang="ja-JP" altLang="en-US"/>
              <a:t>群では否定的なレビューが多くなった一方で</a:t>
            </a:r>
            <a:r>
              <a:rPr kumimoji="1" lang="en-US" altLang="ja-JP" dirty="0"/>
              <a:t>Stable</a:t>
            </a:r>
            <a:r>
              <a:rPr kumimoji="1" lang="ja-JP" altLang="en-US"/>
              <a:t>群は肯定的な意見がより多く見られました</a:t>
            </a:r>
            <a:endParaRPr kumimoji="1" lang="en-US" altLang="ja-JP" dirty="0"/>
          </a:p>
          <a:p>
            <a:r>
              <a:rPr kumimoji="1" lang="ja-JP" altLang="en-US"/>
              <a:t>これらのことから開発が放棄されるアプリには現状に満足していないレビュー内容が多いことがわかります</a:t>
            </a:r>
          </a:p>
        </p:txBody>
      </p:sp>
      <p:sp>
        <p:nvSpPr>
          <p:cNvPr id="4" name="スライド番号プレースホルダー 3"/>
          <p:cNvSpPr>
            <a:spLocks noGrp="1"/>
          </p:cNvSpPr>
          <p:nvPr>
            <p:ph type="sldNum" sz="quarter" idx="5"/>
          </p:nvPr>
        </p:nvSpPr>
        <p:spPr/>
        <p:txBody>
          <a:bodyPr/>
          <a:lstStyle/>
          <a:p>
            <a:fld id="{73D1E554-AADA-4830-AD5B-C305762D4E14}" type="slidenum">
              <a:rPr kumimoji="1" lang="ja-JP" altLang="en-US" smtClean="0"/>
              <a:t>14</a:t>
            </a:fld>
            <a:endParaRPr kumimoji="1" lang="ja-JP" altLang="en-US"/>
          </a:p>
        </p:txBody>
      </p:sp>
    </p:spTree>
    <p:extLst>
      <p:ext uri="{BB962C8B-B14F-4D97-AF65-F5344CB8AC3E}">
        <p14:creationId xmlns:p14="http://schemas.microsoft.com/office/powerpoint/2010/main" val="15099864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txBody>
          <a:bodyPr/>
          <a:lstStyle/>
          <a:p>
            <a:endParaRPr lang="ja-JP" altLang="en-US"/>
          </a:p>
        </p:txBody>
      </p:sp>
      <p:sp>
        <p:nvSpPr>
          <p:cNvPr id="3" name="ノート プレースホルダー 2"/>
          <p:cNvSpPr>
            <a:spLocks noGrp="1"/>
          </p:cNvSpPr>
          <p:nvPr>
            <p:ph type="body" idx="1"/>
          </p:nvPr>
        </p:nvSpPr>
        <p:spPr/>
        <p:txBody>
          <a:bodyPr/>
          <a:lstStyle/>
          <a:p>
            <a:r>
              <a:rPr kumimoji="1" lang="ja-JP" altLang="en-US"/>
              <a:t>結論です</a:t>
            </a:r>
            <a:endParaRPr kumimoji="1" lang="en-US" altLang="ja-JP" dirty="0"/>
          </a:p>
          <a:p>
            <a:r>
              <a:rPr kumimoji="1" lang="en-US" altLang="ja-JP" dirty="0"/>
              <a:t>&lt;</a:t>
            </a:r>
            <a:r>
              <a:rPr kumimoji="1" lang="ja-JP" altLang="en-US"/>
              <a:t>省略</a:t>
            </a:r>
            <a:r>
              <a:rPr kumimoji="1" lang="en-US" altLang="ja-JP" dirty="0"/>
              <a:t>&gt;</a:t>
            </a:r>
          </a:p>
          <a:p>
            <a:r>
              <a:rPr kumimoji="1" lang="ja-JP" altLang="en-US" sz="2800"/>
              <a:t>モバイルアプリの開発放棄</a:t>
            </a:r>
            <a:r>
              <a:rPr kumimoji="1" lang="en-US" altLang="ja-JP" sz="2800" dirty="0"/>
              <a:t>/</a:t>
            </a:r>
            <a:r>
              <a:rPr kumimoji="1" lang="ja-JP" altLang="en-US" sz="2800"/>
              <a:t>継続の区別は重要です</a:t>
            </a:r>
            <a:endParaRPr kumimoji="1" lang="en-US" altLang="ja-JP" sz="2800" dirty="0"/>
          </a:p>
          <a:p>
            <a:r>
              <a:rPr kumimoji="1" lang="ja-JP" altLang="en-US" sz="2800"/>
              <a:t>調査したアプリ全体の</a:t>
            </a:r>
            <a:r>
              <a:rPr kumimoji="1" lang="en-US" altLang="ja-JP" sz="2800" dirty="0"/>
              <a:t>1/2</a:t>
            </a:r>
            <a:r>
              <a:rPr kumimoji="1" lang="ja-JP" altLang="en-US" sz="2800"/>
              <a:t>が</a:t>
            </a:r>
            <a:r>
              <a:rPr kumimoji="1" lang="en-US" altLang="ja-JP" sz="2800" dirty="0"/>
              <a:t>TFDD</a:t>
            </a:r>
            <a:r>
              <a:rPr lang="ja-JP" altLang="en-US" sz="2800"/>
              <a:t>に</a:t>
            </a:r>
            <a:r>
              <a:rPr kumimoji="1" lang="ja-JP" altLang="en-US" sz="2800"/>
              <a:t>直面していました</a:t>
            </a:r>
            <a:endParaRPr kumimoji="1" lang="en-US" altLang="ja-JP" sz="2800"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800"/>
              <a:t>少数のコア開発者に強く依存している</a:t>
            </a:r>
            <a:endParaRPr kumimoji="1" lang="en-US" altLang="ja-JP" sz="2800" dirty="0"/>
          </a:p>
          <a:p>
            <a:r>
              <a:rPr lang="ja-JP" altLang="en-US" sz="2800"/>
              <a:t>評価が高いアプリでも開発放棄のリスクがある</a:t>
            </a:r>
            <a:endParaRPr lang="en-US" altLang="ja-JP" sz="2800" dirty="0"/>
          </a:p>
          <a:p>
            <a:r>
              <a:rPr lang="en-US" altLang="ja-JP" sz="2800" dirty="0"/>
              <a:t>&lt;/</a:t>
            </a:r>
            <a:r>
              <a:rPr lang="ja-JP" altLang="en-US" sz="2800"/>
              <a:t>省略</a:t>
            </a:r>
            <a:r>
              <a:rPr lang="en-US" altLang="ja-JP" sz="2800" dirty="0"/>
              <a:t>&gt;</a:t>
            </a:r>
          </a:p>
          <a:p>
            <a:r>
              <a:rPr lang="ja-JP" altLang="en-US" sz="2800"/>
              <a:t>定性分析を行った結果放棄されたアプリには現状に満足していないレビューが多く見られ、比較的有意な差が現れました</a:t>
            </a:r>
            <a:endParaRPr lang="en-US" altLang="ja-JP" sz="2800" dirty="0"/>
          </a:p>
          <a:p>
            <a:br>
              <a:rPr kumimoji="1" lang="en-US" altLang="ja-JP" dirty="0"/>
            </a:br>
            <a:r>
              <a:rPr kumimoji="1" lang="ja-JP" altLang="en-US" sz="2800" b="0"/>
              <a:t>結果の活用です</a:t>
            </a:r>
            <a:endParaRPr kumimoji="1" lang="en-US" altLang="ja-JP" sz="2800" b="0" dirty="0"/>
          </a:p>
          <a:p>
            <a:r>
              <a:rPr kumimoji="1" lang="ja-JP" altLang="en-US" sz="2800" b="0"/>
              <a:t>研究者は</a:t>
            </a:r>
            <a:r>
              <a:rPr lang="ja-JP" altLang="en-US" sz="2400"/>
              <a:t>レビュー内容を元にすることで開発放棄を示す厳密な指標の作成が可能です</a:t>
            </a:r>
            <a:endParaRPr lang="en-US" altLang="ja-JP" sz="2400" b="0" dirty="0"/>
          </a:p>
          <a:p>
            <a:r>
              <a:rPr lang="ja-JP" altLang="en-US" sz="2800" b="0"/>
              <a:t>アプリストアやユーザーはそのような指標を元にすることで開発が持続しているアプリを発見しやすくなります</a:t>
            </a:r>
            <a:endParaRPr kumimoji="1" lang="ja-JP" altLang="en-US" b="0"/>
          </a:p>
        </p:txBody>
      </p:sp>
      <p:sp>
        <p:nvSpPr>
          <p:cNvPr id="4" name="スライド番号プレースホルダー 3"/>
          <p:cNvSpPr>
            <a:spLocks noGrp="1"/>
          </p:cNvSpPr>
          <p:nvPr>
            <p:ph type="sldNum" sz="quarter" idx="5"/>
          </p:nvPr>
        </p:nvSpPr>
        <p:spPr/>
        <p:txBody>
          <a:bodyPr/>
          <a:lstStyle/>
          <a:p>
            <a:fld id="{73D1E554-AADA-4830-AD5B-C305762D4E14}" type="slidenum">
              <a:rPr kumimoji="1" lang="ja-JP" altLang="en-US" smtClean="0"/>
              <a:t>15</a:t>
            </a:fld>
            <a:endParaRPr kumimoji="1" lang="ja-JP" altLang="en-US"/>
          </a:p>
        </p:txBody>
      </p:sp>
    </p:spTree>
    <p:extLst>
      <p:ext uri="{BB962C8B-B14F-4D97-AF65-F5344CB8AC3E}">
        <p14:creationId xmlns:p14="http://schemas.microsoft.com/office/powerpoint/2010/main" val="289362709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txBody>
          <a:bodyPr/>
          <a:lstStyle/>
          <a:p>
            <a:endParaRPr lang="ja-JP" altLang="en-US"/>
          </a:p>
        </p:txBody>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73D1E554-AADA-4830-AD5B-C305762D4E14}" type="slidenum">
              <a:rPr kumimoji="1" lang="ja-JP" altLang="en-US" smtClean="0"/>
              <a:t>16</a:t>
            </a:fld>
            <a:endParaRPr kumimoji="1" lang="ja-JP" altLang="en-US"/>
          </a:p>
        </p:txBody>
      </p:sp>
    </p:spTree>
    <p:extLst>
      <p:ext uri="{BB962C8B-B14F-4D97-AF65-F5344CB8AC3E}">
        <p14:creationId xmlns:p14="http://schemas.microsoft.com/office/powerpoint/2010/main" val="193218879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txBody>
          <a:bodyPr/>
          <a:lstStyle/>
          <a:p>
            <a:endParaRPr lang="ja-JP" altLang="en-US"/>
          </a:p>
        </p:txBody>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73D1E554-AADA-4830-AD5B-C305762D4E14}" type="slidenum">
              <a:rPr kumimoji="1" lang="ja-JP" altLang="en-US" smtClean="0"/>
              <a:t>17</a:t>
            </a:fld>
            <a:endParaRPr kumimoji="1" lang="ja-JP" altLang="en-US"/>
          </a:p>
        </p:txBody>
      </p:sp>
    </p:spTree>
    <p:extLst>
      <p:ext uri="{BB962C8B-B14F-4D97-AF65-F5344CB8AC3E}">
        <p14:creationId xmlns:p14="http://schemas.microsoft.com/office/powerpoint/2010/main" val="397344922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968FBB-42AB-8C53-EAA3-4ABA77B8CB82}"/>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A51F20E1-7786-B8DB-0E6F-C61AB865BDFE}"/>
              </a:ext>
            </a:extLst>
          </p:cNvPr>
          <p:cNvSpPr>
            <a:spLocks noGrp="1" noRot="1" noChangeAspect="1"/>
          </p:cNvSpPr>
          <p:nvPr>
            <p:ph type="sldImg"/>
          </p:nvPr>
        </p:nvSpPr>
        <p:spPr/>
        <p:txBody>
          <a:bodyPr/>
          <a:lstStyle/>
          <a:p>
            <a:endParaRPr lang="ja-JP" altLang="en-US"/>
          </a:p>
        </p:txBody>
      </p:sp>
      <p:sp>
        <p:nvSpPr>
          <p:cNvPr id="3" name="ノート プレースホルダー 2">
            <a:extLst>
              <a:ext uri="{FF2B5EF4-FFF2-40B4-BE49-F238E27FC236}">
                <a16:creationId xmlns:a16="http://schemas.microsoft.com/office/drawing/2014/main" id="{3FC66993-4DCE-5D59-F291-65A47142E2F9}"/>
              </a:ext>
            </a:extLst>
          </p:cNvPr>
          <p:cNvSpPr>
            <a:spLocks noGrp="1"/>
          </p:cNvSpPr>
          <p:nvPr>
            <p:ph type="body" idx="1"/>
          </p:nvPr>
        </p:nvSpPr>
        <p:spPr/>
        <p:txBody>
          <a:bodyPr/>
          <a:lstStyle/>
          <a:p>
            <a:r>
              <a:rPr kumimoji="1" lang="ja-JP" altLang="en-US"/>
              <a:t>次に</a:t>
            </a:r>
            <a:r>
              <a:rPr kumimoji="1" lang="en-US" altLang="ja-JP" dirty="0"/>
              <a:t>TF</a:t>
            </a:r>
            <a:r>
              <a:rPr kumimoji="1" lang="ja-JP" altLang="en-US"/>
              <a:t>の計算手法について解説します</a:t>
            </a:r>
            <a:endParaRPr kumimoji="1" lang="en-US" altLang="ja-JP" dirty="0"/>
          </a:p>
          <a:p>
            <a:r>
              <a:rPr kumimoji="1" lang="ja-JP" altLang="en-US"/>
              <a:t>先行研究で作成されたその名のとおり</a:t>
            </a:r>
            <a:r>
              <a:rPr kumimoji="1" lang="en-US" altLang="ja-JP" dirty="0"/>
              <a:t>Truck-Factor</a:t>
            </a:r>
            <a:r>
              <a:rPr kumimoji="1" lang="ja-JP" altLang="en-US"/>
              <a:t>というツールを利用しました</a:t>
            </a:r>
            <a:endParaRPr kumimoji="1" lang="en-US" altLang="ja-JP" dirty="0"/>
          </a:p>
          <a:p>
            <a:r>
              <a:rPr kumimoji="1" lang="ja-JP" altLang="en-US"/>
              <a:t>これは初回コミットから特定のコミットにおけるコア開発者と</a:t>
            </a:r>
            <a:r>
              <a:rPr kumimoji="1" lang="en-US" altLang="ja-JP" dirty="0"/>
              <a:t>TF</a:t>
            </a:r>
            <a:r>
              <a:rPr kumimoji="1" lang="ja-JP" altLang="en-US"/>
              <a:t>を特定することができ、その対象範囲はこの図の青矢印に相当します</a:t>
            </a:r>
            <a:endParaRPr kumimoji="1" lang="en-US" altLang="ja-JP" dirty="0"/>
          </a:p>
          <a:p>
            <a:r>
              <a:rPr kumimoji="1" lang="ja-JP" altLang="en-US"/>
              <a:t>一方で本研究では図の赤矢印の部分にあたる</a:t>
            </a:r>
            <a:r>
              <a:rPr kumimoji="1" lang="en-US" altLang="ja-JP" dirty="0"/>
              <a:t>1</a:t>
            </a:r>
            <a:r>
              <a:rPr kumimoji="1" lang="ja-JP" altLang="en-US"/>
              <a:t>年ごとに調べたいため、結果をそのまま用いることができません</a:t>
            </a:r>
            <a:endParaRPr kumimoji="1" lang="en-US" altLang="ja-JP" dirty="0"/>
          </a:p>
          <a:p>
            <a:r>
              <a:rPr kumimoji="1" lang="ja-JP" altLang="en-US"/>
              <a:t>そこで</a:t>
            </a:r>
            <a:r>
              <a:rPr kumimoji="1" lang="en-US" altLang="ja-JP" dirty="0"/>
              <a:t>git log</a:t>
            </a:r>
            <a:r>
              <a:rPr kumimoji="1" lang="ja-JP" altLang="en-US"/>
              <a:t>を用いることで対象の年に活動しているコア開発者のみを抽出することで結果を整形しています</a:t>
            </a:r>
            <a:endParaRPr kumimoji="1" lang="en-US" altLang="ja-JP" dirty="0"/>
          </a:p>
        </p:txBody>
      </p:sp>
      <p:sp>
        <p:nvSpPr>
          <p:cNvPr id="4" name="スライド番号プレースホルダー 3">
            <a:extLst>
              <a:ext uri="{FF2B5EF4-FFF2-40B4-BE49-F238E27FC236}">
                <a16:creationId xmlns:a16="http://schemas.microsoft.com/office/drawing/2014/main" id="{0363F86E-5520-5F46-8901-C7FF7A5E75A0}"/>
              </a:ext>
            </a:extLst>
          </p:cNvPr>
          <p:cNvSpPr>
            <a:spLocks noGrp="1"/>
          </p:cNvSpPr>
          <p:nvPr>
            <p:ph type="sldNum" sz="quarter" idx="5"/>
          </p:nvPr>
        </p:nvSpPr>
        <p:spPr/>
        <p:txBody>
          <a:bodyPr/>
          <a:lstStyle/>
          <a:p>
            <a:fld id="{73D1E554-AADA-4830-AD5B-C305762D4E14}" type="slidenum">
              <a:rPr kumimoji="1" lang="ja-JP" altLang="en-US" smtClean="0"/>
              <a:t>18</a:t>
            </a:fld>
            <a:endParaRPr kumimoji="1" lang="ja-JP" altLang="en-US"/>
          </a:p>
        </p:txBody>
      </p:sp>
    </p:spTree>
    <p:extLst>
      <p:ext uri="{BB962C8B-B14F-4D97-AF65-F5344CB8AC3E}">
        <p14:creationId xmlns:p14="http://schemas.microsoft.com/office/powerpoint/2010/main" val="39547938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txBody>
          <a:bodyPr/>
          <a:lstStyle/>
          <a:p>
            <a:endParaRPr lang="ja-JP" altLang="en-US"/>
          </a:p>
        </p:txBody>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b="0" u="none"/>
              <a:t>最初にこの研究の題材となるモバイルアプリについて説明します</a:t>
            </a:r>
            <a:endParaRPr lang="en-US" altLang="ja-JP" b="0" u="none"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b="0" u="none"/>
              <a:t>スマートフォンの台頭によって我々の生活にモバイルアプリが浸透し、その件数は世界中で約</a:t>
            </a:r>
            <a:r>
              <a:rPr lang="en-US" altLang="ja-JP" b="0" u="none" dirty="0"/>
              <a:t>893</a:t>
            </a:r>
            <a:r>
              <a:rPr lang="ja-JP" altLang="en-US" b="0" u="none"/>
              <a:t>万件と推定されています</a:t>
            </a:r>
            <a:endParaRPr lang="en-US" altLang="ja-JP" b="0" u="none"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b="0" u="none"/>
              <a:t>さらに</a:t>
            </a:r>
            <a:r>
              <a:rPr lang="en-US" altLang="ja-JP" b="0" u="none" dirty="0"/>
              <a:t>AI</a:t>
            </a:r>
            <a:r>
              <a:rPr lang="ja-JP" altLang="en-US" b="0" u="none"/>
              <a:t>開発の登場と同時にリリース数は急増しています</a:t>
            </a:r>
            <a:endParaRPr lang="en-US" altLang="ja-JP" b="0" u="none" dirty="0"/>
          </a:p>
        </p:txBody>
      </p:sp>
      <p:sp>
        <p:nvSpPr>
          <p:cNvPr id="4" name="スライド番号プレースホルダー 3"/>
          <p:cNvSpPr>
            <a:spLocks noGrp="1"/>
          </p:cNvSpPr>
          <p:nvPr>
            <p:ph type="sldNum" sz="quarter" idx="5"/>
          </p:nvPr>
        </p:nvSpPr>
        <p:spPr/>
        <p:txBody>
          <a:bodyPr/>
          <a:lstStyle/>
          <a:p>
            <a:fld id="{73D1E554-AADA-4830-AD5B-C305762D4E14}" type="slidenum">
              <a:rPr kumimoji="1" lang="ja-JP" altLang="en-US" smtClean="0"/>
              <a:t>2</a:t>
            </a:fld>
            <a:endParaRPr kumimoji="1" lang="ja-JP" altLang="en-US"/>
          </a:p>
        </p:txBody>
      </p:sp>
    </p:spTree>
    <p:extLst>
      <p:ext uri="{BB962C8B-B14F-4D97-AF65-F5344CB8AC3E}">
        <p14:creationId xmlns:p14="http://schemas.microsoft.com/office/powerpoint/2010/main" val="29488381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B5909A-FC31-066E-E955-DCC34FF862F6}"/>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A33F3678-AE88-271C-41FF-748626E3F58F}"/>
              </a:ext>
            </a:extLst>
          </p:cNvPr>
          <p:cNvSpPr>
            <a:spLocks noGrp="1" noRot="1" noChangeAspect="1"/>
          </p:cNvSpPr>
          <p:nvPr>
            <p:ph type="sldImg"/>
          </p:nvPr>
        </p:nvSpPr>
        <p:spPr/>
        <p:txBody>
          <a:bodyPr/>
          <a:lstStyle/>
          <a:p>
            <a:endParaRPr lang="ja-JP" altLang="en-US"/>
          </a:p>
        </p:txBody>
      </p:sp>
      <p:sp>
        <p:nvSpPr>
          <p:cNvPr id="3" name="ノート プレースホルダー 2">
            <a:extLst>
              <a:ext uri="{FF2B5EF4-FFF2-40B4-BE49-F238E27FC236}">
                <a16:creationId xmlns:a16="http://schemas.microsoft.com/office/drawing/2014/main" id="{AD611D5F-5287-252E-9ABF-7EEA9E97F860}"/>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b="0" u="none"/>
              <a:t>これほど大量にリリースされているモバイルアプリにおいて開発が継続されるか放棄されるかの区別は重要な点の一つです</a:t>
            </a:r>
            <a:endParaRPr lang="en-US" altLang="ja-JP" b="0" u="none"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b="0" u="none"/>
              <a:t>まず</a:t>
            </a:r>
            <a:r>
              <a:rPr lang="en-US" altLang="ja-JP" sz="1200" dirty="0"/>
              <a:t>UX</a:t>
            </a:r>
            <a:r>
              <a:rPr lang="ja-JP" altLang="en-US" sz="1200"/>
              <a:t>の高いアプリ</a:t>
            </a:r>
            <a:r>
              <a:rPr lang="ja-JP" altLang="en-US" b="0" u="none"/>
              <a:t>には開発の継続が不可欠で、バグ修正などが必要です</a:t>
            </a:r>
            <a:endParaRPr lang="en-US" altLang="ja-JP" b="0" u="none"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b="0" u="none"/>
              <a:t>逆に開発が放棄された場合には我々ユーザーにデメリットが生じます</a:t>
            </a:r>
            <a:endParaRPr lang="en-US" altLang="ja-JP" b="0" u="none"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b="0" u="none"/>
              <a:t>新しいアプリに乗り換えるコストが生じたり、そもそも放棄されたアプリによってアプリストアの検索結果が汚染され、健全なアプリが見つけにくくなってしまいます</a:t>
            </a:r>
            <a:endParaRPr lang="en-US" altLang="ja-JP" b="0" u="none"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b="0" u="none"/>
              <a:t>モバイルアプリに関する従来の研究ではユーザー指標等に基づく成功の要因のみに着目されていました</a:t>
            </a:r>
            <a:endParaRPr lang="en-US" altLang="ja-JP" b="0" u="none"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b="0" u="none"/>
              <a:t>しかしこれらの議論を踏まえると開発者視点での開発の継続や放棄と併せて考えるべきではないでしょうか</a:t>
            </a:r>
            <a:endParaRPr lang="en-US" altLang="ja-JP" b="0" u="none"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b="0" u="none" dirty="0"/>
          </a:p>
        </p:txBody>
      </p:sp>
      <p:sp>
        <p:nvSpPr>
          <p:cNvPr id="4" name="スライド番号プレースホルダー 3">
            <a:extLst>
              <a:ext uri="{FF2B5EF4-FFF2-40B4-BE49-F238E27FC236}">
                <a16:creationId xmlns:a16="http://schemas.microsoft.com/office/drawing/2014/main" id="{F551C488-EAC0-65A9-484E-F275D0836965}"/>
              </a:ext>
            </a:extLst>
          </p:cNvPr>
          <p:cNvSpPr>
            <a:spLocks noGrp="1"/>
          </p:cNvSpPr>
          <p:nvPr>
            <p:ph type="sldNum" sz="quarter" idx="5"/>
          </p:nvPr>
        </p:nvSpPr>
        <p:spPr/>
        <p:txBody>
          <a:bodyPr/>
          <a:lstStyle/>
          <a:p>
            <a:fld id="{73D1E554-AADA-4830-AD5B-C305762D4E14}" type="slidenum">
              <a:rPr kumimoji="1" lang="ja-JP" altLang="en-US" smtClean="0"/>
              <a:t>3</a:t>
            </a:fld>
            <a:endParaRPr kumimoji="1" lang="ja-JP" altLang="en-US"/>
          </a:p>
        </p:txBody>
      </p:sp>
    </p:spTree>
    <p:extLst>
      <p:ext uri="{BB962C8B-B14F-4D97-AF65-F5344CB8AC3E}">
        <p14:creationId xmlns:p14="http://schemas.microsoft.com/office/powerpoint/2010/main" val="42309875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txBody>
          <a:bodyPr/>
          <a:lstStyle/>
          <a:p>
            <a:endParaRPr lang="ja-JP" altLang="en-US"/>
          </a:p>
        </p:txBody>
      </p:sp>
      <p:sp>
        <p:nvSpPr>
          <p:cNvPr id="3" name="ノート プレースホルダー 2"/>
          <p:cNvSpPr>
            <a:spLocks noGrp="1"/>
          </p:cNvSpPr>
          <p:nvPr>
            <p:ph type="body" idx="1"/>
          </p:nvPr>
        </p:nvSpPr>
        <p:spPr/>
        <p:txBody>
          <a:bodyPr/>
          <a:lstStyle/>
          <a:p>
            <a:r>
              <a:rPr kumimoji="1" lang="ja-JP" altLang="en-US"/>
              <a:t>そのような分析を可能にするために</a:t>
            </a:r>
            <a:r>
              <a:rPr kumimoji="1" lang="en-US" altLang="ja-JP" dirty="0"/>
              <a:t>Truck Factor</a:t>
            </a:r>
            <a:r>
              <a:rPr kumimoji="1" lang="ja-JP" altLang="en-US"/>
              <a:t>という指標を導入します</a:t>
            </a:r>
            <a:endParaRPr kumimoji="1" lang="en-US" altLang="ja-JP" dirty="0"/>
          </a:p>
          <a:p>
            <a:r>
              <a:rPr kumimoji="1" lang="ja-JP" altLang="en-US"/>
              <a:t>これは</a:t>
            </a:r>
            <a:r>
              <a:rPr kumimoji="1" lang="en-US" altLang="ja-JP" dirty="0"/>
              <a:t>TF</a:t>
            </a:r>
            <a:r>
              <a:rPr kumimoji="1" lang="ja-JP" altLang="en-US"/>
              <a:t>と略されて、最小であと何人の開発者が抜けると開発が止まってしまうかというものです</a:t>
            </a:r>
            <a:endParaRPr kumimoji="1" lang="en-US" altLang="ja-JP" dirty="0"/>
          </a:p>
          <a:p>
            <a:r>
              <a:rPr lang="ja-JP" altLang="en-US" sz="1200" b="0"/>
              <a:t>これはファイルの作成や変更から求められる</a:t>
            </a:r>
            <a:r>
              <a:rPr lang="en" altLang="ja-JP" sz="1200" b="1" dirty="0"/>
              <a:t>DOA</a:t>
            </a:r>
            <a:r>
              <a:rPr lang="ja-JP" altLang="en-US" sz="1200" b="0"/>
              <a:t>という指標を基準としています</a:t>
            </a:r>
            <a:endParaRPr lang="en-US" altLang="ja-JP" sz="1200" b="0" dirty="0"/>
          </a:p>
          <a:p>
            <a:r>
              <a:rPr lang="en-US" altLang="ja-JP" sz="1200" b="0" dirty="0"/>
              <a:t>DOA</a:t>
            </a:r>
            <a:r>
              <a:rPr lang="ja-JP" altLang="en-US" sz="1200" b="0"/>
              <a:t>はソースコードのファイル作成や変更量から計算されます</a:t>
            </a:r>
            <a:endParaRPr lang="en-US" altLang="ja-JP" sz="1200" b="0"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b="0"/>
              <a:t>アクティブな開発者の中で</a:t>
            </a:r>
            <a:r>
              <a:rPr lang="en-US" altLang="ja-JP" sz="1200" b="0" dirty="0"/>
              <a:t>DOA</a:t>
            </a:r>
            <a:r>
              <a:rPr lang="ja-JP" altLang="en-US" sz="1200" b="0"/>
              <a:t>の合計が</a:t>
            </a:r>
            <a:r>
              <a:rPr lang="en-US" altLang="ja-JP" sz="1200" b="0" dirty="0"/>
              <a:t>50%</a:t>
            </a:r>
            <a:r>
              <a:rPr lang="ja-JP" altLang="en-US" sz="1200" b="0"/>
              <a:t>を超える最小人数を</a:t>
            </a:r>
            <a:r>
              <a:rPr lang="en-US" altLang="ja-JP" sz="1200" b="0" dirty="0"/>
              <a:t>TF</a:t>
            </a:r>
            <a:r>
              <a:rPr lang="ja-JP" altLang="en-US" sz="1200" b="0"/>
              <a:t>としてカウントします</a:t>
            </a:r>
            <a:endParaRPr lang="en-US" altLang="ja-JP" sz="1200" b="0" dirty="0"/>
          </a:p>
          <a:p>
            <a:r>
              <a:rPr lang="ja-JP" altLang="en-US" sz="1200" b="0"/>
              <a:t>またコア開発者とは一般にプロジェクトの維持に不可欠な開発者を指します。</a:t>
            </a:r>
            <a:endParaRPr lang="en-US" altLang="ja-JP" sz="1200" b="0" dirty="0"/>
          </a:p>
          <a:p>
            <a:r>
              <a:rPr lang="ja-JP" altLang="en-US" sz="1200" b="0"/>
              <a:t>ここでは</a:t>
            </a:r>
            <a:r>
              <a:rPr lang="en-US" altLang="ja-JP" sz="1200" b="0" dirty="0"/>
              <a:t>TF</a:t>
            </a:r>
            <a:r>
              <a:rPr lang="ja-JP" altLang="en-US" sz="1200" b="0"/>
              <a:t>にカウントされている開発者を指します。</a:t>
            </a:r>
            <a:endParaRPr lang="en-US" altLang="ja-JP" sz="1200" b="0" dirty="0"/>
          </a:p>
        </p:txBody>
      </p:sp>
      <p:sp>
        <p:nvSpPr>
          <p:cNvPr id="4" name="スライド番号プレースホルダー 3"/>
          <p:cNvSpPr>
            <a:spLocks noGrp="1"/>
          </p:cNvSpPr>
          <p:nvPr>
            <p:ph type="sldNum" sz="quarter" idx="5"/>
          </p:nvPr>
        </p:nvSpPr>
        <p:spPr/>
        <p:txBody>
          <a:bodyPr/>
          <a:lstStyle/>
          <a:p>
            <a:fld id="{73D1E554-AADA-4830-AD5B-C305762D4E14}" type="slidenum">
              <a:rPr kumimoji="1" lang="ja-JP" altLang="en-US" smtClean="0"/>
              <a:t>4</a:t>
            </a:fld>
            <a:endParaRPr kumimoji="1" lang="ja-JP" altLang="en-US"/>
          </a:p>
        </p:txBody>
      </p:sp>
    </p:spTree>
    <p:extLst>
      <p:ext uri="{BB962C8B-B14F-4D97-AF65-F5344CB8AC3E}">
        <p14:creationId xmlns:p14="http://schemas.microsoft.com/office/powerpoint/2010/main" val="17100302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5104DA-73C1-8157-871B-B78676A7D091}"/>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75F1B7B1-E461-C337-98DF-4D58F3924194}"/>
              </a:ext>
            </a:extLst>
          </p:cNvPr>
          <p:cNvSpPr>
            <a:spLocks noGrp="1" noRot="1" noChangeAspect="1"/>
          </p:cNvSpPr>
          <p:nvPr>
            <p:ph type="sldImg"/>
          </p:nvPr>
        </p:nvSpPr>
        <p:spPr/>
        <p:txBody>
          <a:bodyPr/>
          <a:lstStyle/>
          <a:p>
            <a:endParaRPr lang="ja-JP" altLang="en-US"/>
          </a:p>
        </p:txBody>
      </p:sp>
      <p:sp>
        <p:nvSpPr>
          <p:cNvPr id="3" name="ノート プレースホルダー 2">
            <a:extLst>
              <a:ext uri="{FF2B5EF4-FFF2-40B4-BE49-F238E27FC236}">
                <a16:creationId xmlns:a16="http://schemas.microsoft.com/office/drawing/2014/main" id="{4AE262CD-8EF7-CA11-2389-956E3A4EC915}"/>
              </a:ext>
            </a:extLst>
          </p:cNvPr>
          <p:cNvSpPr>
            <a:spLocks noGrp="1"/>
          </p:cNvSpPr>
          <p:nvPr>
            <p:ph type="body" idx="1"/>
          </p:nvPr>
        </p:nvSpPr>
        <p:spPr/>
        <p:txBody>
          <a:bodyPr/>
          <a:lstStyle/>
          <a:p>
            <a:r>
              <a:rPr kumimoji="1" lang="ja-JP" altLang="en-US" b="0"/>
              <a:t>これに関連して</a:t>
            </a:r>
            <a:r>
              <a:rPr kumimoji="1" lang="en-US" altLang="ja-JP" b="0" dirty="0"/>
              <a:t>TFDD</a:t>
            </a:r>
            <a:r>
              <a:rPr kumimoji="1" lang="ja-JP" altLang="en-US" b="0"/>
              <a:t>という用語が存在します</a:t>
            </a:r>
            <a:endParaRPr kumimoji="1" lang="en-US" altLang="ja-JP" b="0" dirty="0"/>
          </a:p>
          <a:p>
            <a:r>
              <a:rPr kumimoji="1" lang="ja-JP" altLang="en-US" b="0"/>
              <a:t>これは全てのコア開発者がプロジェクトを離脱するというイベントを指します</a:t>
            </a:r>
            <a:endParaRPr kumimoji="1" lang="en-US" altLang="ja-JP" b="0" dirty="0"/>
          </a:p>
          <a:p>
            <a:r>
              <a:rPr kumimoji="1" lang="ja-JP" altLang="en-US" b="0"/>
              <a:t>前述の通り</a:t>
            </a:r>
            <a:r>
              <a:rPr kumimoji="1" lang="en-US" altLang="ja-JP" b="0" dirty="0"/>
              <a:t>1</a:t>
            </a:r>
            <a:r>
              <a:rPr kumimoji="1" lang="ja-JP" altLang="en-US" b="0"/>
              <a:t>年間コミットをしていない場合は離脱と判定されます</a:t>
            </a:r>
            <a:endParaRPr kumimoji="1" lang="en-US" altLang="ja-JP" b="0" dirty="0"/>
          </a:p>
          <a:p>
            <a:br>
              <a:rPr kumimoji="1" lang="en-US" altLang="ja-JP" b="0" dirty="0"/>
            </a:br>
            <a:r>
              <a:rPr kumimoji="1" lang="ja-JP" altLang="en-US" b="0"/>
              <a:t>図を用いて説明します</a:t>
            </a:r>
            <a:endParaRPr kumimoji="1" lang="en-US" altLang="ja-JP" b="0" dirty="0"/>
          </a:p>
          <a:p>
            <a:r>
              <a:rPr kumimoji="1" lang="ja-JP" altLang="en-US" b="0"/>
              <a:t>ここではアプリ開発のエキスパート古参、中途と、未経験の新卒の三人に登場してもらいます</a:t>
            </a:r>
            <a:br>
              <a:rPr kumimoji="1" lang="en-US" altLang="ja-JP" b="0" dirty="0"/>
            </a:br>
            <a:r>
              <a:rPr kumimoji="1" lang="ja-JP" altLang="en-US" b="0"/>
              <a:t>まずプロジェクトの</a:t>
            </a:r>
            <a:r>
              <a:rPr kumimoji="1" lang="en-US" altLang="ja-JP" b="0" dirty="0"/>
              <a:t>1</a:t>
            </a:r>
            <a:r>
              <a:rPr kumimoji="1" lang="ja-JP" altLang="en-US" b="0"/>
              <a:t>年目の</a:t>
            </a:r>
            <a:r>
              <a:rPr kumimoji="1" lang="en-US" altLang="ja-JP" b="0" dirty="0"/>
              <a:t>TF</a:t>
            </a:r>
            <a:r>
              <a:rPr kumimoji="1" lang="ja-JP" altLang="en-US" b="0"/>
              <a:t>の計算です</a:t>
            </a:r>
            <a:endParaRPr kumimoji="1" lang="en-US" altLang="ja-JP" b="0" dirty="0"/>
          </a:p>
          <a:p>
            <a:r>
              <a:rPr kumimoji="1" lang="ja-JP" altLang="en-US" b="0"/>
              <a:t>ここでは古参の人がプロジェクトを支えており、</a:t>
            </a:r>
            <a:r>
              <a:rPr kumimoji="1" lang="en-US" altLang="ja-JP" b="0" dirty="0"/>
              <a:t>TF=1</a:t>
            </a:r>
            <a:r>
              <a:rPr kumimoji="1" lang="ja-JP" altLang="en-US" b="0"/>
              <a:t>となります。新卒はあまり貢献をしていないため</a:t>
            </a:r>
            <a:r>
              <a:rPr kumimoji="1" lang="en-US" altLang="ja-JP" b="0" dirty="0"/>
              <a:t>TF</a:t>
            </a:r>
            <a:r>
              <a:rPr kumimoji="1" lang="ja-JP" altLang="en-US" b="0"/>
              <a:t>にはカウントできません</a:t>
            </a:r>
            <a:br>
              <a:rPr kumimoji="1" lang="en-US" altLang="ja-JP" b="0" dirty="0"/>
            </a:br>
            <a:r>
              <a:rPr kumimoji="1" lang="en-US" altLang="ja-JP" b="0" dirty="0"/>
              <a:t>2</a:t>
            </a:r>
            <a:r>
              <a:rPr kumimoji="1" lang="ja-JP" altLang="en-US" b="0"/>
              <a:t>年目には中途が参加して、古参に並ぶくらい貢献してくれたと考えます。</a:t>
            </a:r>
            <a:endParaRPr kumimoji="1" lang="en-US" altLang="ja-JP" b="0" dirty="0"/>
          </a:p>
          <a:p>
            <a:r>
              <a:rPr kumimoji="1" lang="ja-JP" altLang="en-US" b="0"/>
              <a:t>すると古参と中途の</a:t>
            </a:r>
            <a:r>
              <a:rPr kumimoji="1" lang="en-US" altLang="ja-JP" b="0" dirty="0"/>
              <a:t>2</a:t>
            </a:r>
            <a:r>
              <a:rPr kumimoji="1" lang="ja-JP" altLang="en-US" b="0"/>
              <a:t>人が</a:t>
            </a:r>
            <a:r>
              <a:rPr kumimoji="1" lang="en-US" altLang="ja-JP" b="0" dirty="0"/>
              <a:t>TF</a:t>
            </a:r>
            <a:r>
              <a:rPr kumimoji="1" lang="ja-JP" altLang="en-US" b="0"/>
              <a:t>にカウントされます</a:t>
            </a:r>
            <a:endParaRPr kumimoji="1" lang="en-US" altLang="ja-JP" b="0" dirty="0"/>
          </a:p>
          <a:p>
            <a:r>
              <a:rPr kumimoji="1" lang="ja-JP" altLang="en-US" b="0"/>
              <a:t>しかしこのタイミングで古参と中途が離脱してしまったとします</a:t>
            </a:r>
            <a:endParaRPr kumimoji="1" lang="en-US" altLang="ja-JP" b="0" dirty="0"/>
          </a:p>
          <a:p>
            <a:r>
              <a:rPr kumimoji="1" lang="ja-JP" altLang="en-US" b="0"/>
              <a:t>次の</a:t>
            </a:r>
            <a:r>
              <a:rPr kumimoji="1" lang="en-US" altLang="ja-JP" b="0" dirty="0"/>
              <a:t>3</a:t>
            </a:r>
            <a:r>
              <a:rPr kumimoji="1" lang="ja-JP" altLang="en-US" b="0"/>
              <a:t>年目では</a:t>
            </a:r>
            <a:r>
              <a:rPr kumimoji="1" lang="en-US" altLang="ja-JP" b="0" dirty="0"/>
              <a:t>TF</a:t>
            </a:r>
            <a:r>
              <a:rPr kumimoji="1" lang="ja-JP" altLang="en-US" b="0"/>
              <a:t>の値は</a:t>
            </a:r>
            <a:r>
              <a:rPr kumimoji="1" lang="en-US" altLang="ja-JP" b="0" dirty="0"/>
              <a:t>0</a:t>
            </a:r>
            <a:r>
              <a:rPr kumimoji="1" lang="ja-JP" altLang="en-US" b="0"/>
              <a:t>になってしまい</a:t>
            </a:r>
            <a:r>
              <a:rPr kumimoji="1" lang="en-US" altLang="ja-JP" b="0" dirty="0"/>
              <a:t>TFDD</a:t>
            </a:r>
            <a:r>
              <a:rPr kumimoji="1" lang="ja-JP" altLang="en-US" b="0"/>
              <a:t>の発生と捉えられます</a:t>
            </a:r>
            <a:endParaRPr kumimoji="1" lang="en-US" altLang="ja-JP" b="0" dirty="0"/>
          </a:p>
          <a:p>
            <a:r>
              <a:rPr kumimoji="1" lang="ja-JP" altLang="en-US" b="0"/>
              <a:t>本研究ではこの</a:t>
            </a:r>
            <a:r>
              <a:rPr kumimoji="1" lang="en-US" altLang="ja-JP" b="0" dirty="0"/>
              <a:t>TFDD</a:t>
            </a:r>
            <a:r>
              <a:rPr kumimoji="1" lang="ja-JP" altLang="en-US" b="0"/>
              <a:t>を開発が放棄されたタイミングとして判断しています</a:t>
            </a:r>
            <a:endParaRPr kumimoji="1" lang="en-US" altLang="ja-JP" b="0" dirty="0"/>
          </a:p>
        </p:txBody>
      </p:sp>
      <p:sp>
        <p:nvSpPr>
          <p:cNvPr id="4" name="スライド番号プレースホルダー 3">
            <a:extLst>
              <a:ext uri="{FF2B5EF4-FFF2-40B4-BE49-F238E27FC236}">
                <a16:creationId xmlns:a16="http://schemas.microsoft.com/office/drawing/2014/main" id="{003EB46A-97E5-3B25-670F-E76024E72935}"/>
              </a:ext>
            </a:extLst>
          </p:cNvPr>
          <p:cNvSpPr>
            <a:spLocks noGrp="1"/>
          </p:cNvSpPr>
          <p:nvPr>
            <p:ph type="sldNum" sz="quarter" idx="5"/>
          </p:nvPr>
        </p:nvSpPr>
        <p:spPr/>
        <p:txBody>
          <a:bodyPr/>
          <a:lstStyle/>
          <a:p>
            <a:fld id="{73D1E554-AADA-4830-AD5B-C305762D4E14}" type="slidenum">
              <a:rPr kumimoji="1" lang="ja-JP" altLang="en-US" smtClean="0"/>
              <a:t>5</a:t>
            </a:fld>
            <a:endParaRPr kumimoji="1" lang="ja-JP" altLang="en-US"/>
          </a:p>
        </p:txBody>
      </p:sp>
    </p:spTree>
    <p:extLst>
      <p:ext uri="{BB962C8B-B14F-4D97-AF65-F5344CB8AC3E}">
        <p14:creationId xmlns:p14="http://schemas.microsoft.com/office/powerpoint/2010/main" val="27555159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txBody>
          <a:bodyPr/>
          <a:lstStyle/>
          <a:p>
            <a:endParaRPr lang="ja-JP" altLang="en-US"/>
          </a:p>
        </p:txBody>
      </p:sp>
      <p:sp>
        <p:nvSpPr>
          <p:cNvPr id="3" name="ノート プレースホルダー 2"/>
          <p:cNvSpPr>
            <a:spLocks noGrp="1"/>
          </p:cNvSpPr>
          <p:nvPr>
            <p:ph type="body" idx="1"/>
          </p:nvPr>
        </p:nvSpPr>
        <p:spPr/>
        <p:txBody>
          <a:bodyPr/>
          <a:lstStyle/>
          <a:p>
            <a:r>
              <a:rPr kumimoji="1" lang="en-US" altLang="ja-JP" dirty="0"/>
              <a:t>TFDD</a:t>
            </a:r>
            <a:r>
              <a:rPr kumimoji="1" lang="ja-JP" altLang="en-US"/>
              <a:t>の発生については</a:t>
            </a:r>
            <a:r>
              <a:rPr kumimoji="1" lang="en-US" altLang="ja-JP" dirty="0"/>
              <a:t>OSS</a:t>
            </a:r>
            <a:r>
              <a:rPr kumimoji="1" lang="ja-JP" altLang="en-US"/>
              <a:t>全体において研究がされており、</a:t>
            </a:r>
            <a:r>
              <a:rPr kumimoji="1" lang="en-US" altLang="ja-JP" dirty="0"/>
              <a:t>TFDD</a:t>
            </a:r>
            <a:r>
              <a:rPr kumimoji="1" lang="ja-JP" altLang="en-US"/>
              <a:t>が</a:t>
            </a:r>
            <a:r>
              <a:rPr kumimoji="1" lang="en-US" altLang="ja-JP" dirty="0"/>
              <a:t>OSS</a:t>
            </a:r>
            <a:r>
              <a:rPr kumimoji="1" lang="ja-JP" altLang="en-US"/>
              <a:t>の存続に大きな影響を与える可能性があるとされています</a:t>
            </a:r>
            <a:endParaRPr kumimoji="1" lang="en-US" altLang="ja-JP" dirty="0"/>
          </a:p>
          <a:p>
            <a:r>
              <a:rPr kumimoji="1" lang="ja-JP" altLang="en-US"/>
              <a:t>また</a:t>
            </a:r>
            <a:r>
              <a:rPr kumimoji="1" lang="en-US" altLang="ja-JP" dirty="0"/>
              <a:t>TFDD</a:t>
            </a:r>
            <a:r>
              <a:rPr kumimoji="1" lang="ja-JP" altLang="en-US"/>
              <a:t>の発生状況の調査においては図の赤の枠線で示した部分に当たる全体の</a:t>
            </a:r>
            <a:r>
              <a:rPr kumimoji="1" lang="en-US" altLang="ja-JP" dirty="0"/>
              <a:t>89%</a:t>
            </a:r>
            <a:r>
              <a:rPr kumimoji="1" lang="ja-JP" altLang="en-US"/>
              <a:t>が少なくとも一度</a:t>
            </a:r>
            <a:r>
              <a:rPr kumimoji="1" lang="en-US" altLang="ja-JP" dirty="0"/>
              <a:t>TFDD</a:t>
            </a:r>
            <a:r>
              <a:rPr kumimoji="1" lang="ja-JP" altLang="en-US"/>
              <a:t>を経験しています。</a:t>
            </a:r>
            <a:br>
              <a:rPr kumimoji="1" lang="en-US" altLang="ja-JP" dirty="0"/>
            </a:br>
            <a:r>
              <a:rPr kumimoji="1" lang="ja-JP" altLang="en-US"/>
              <a:t>またコア開発者の人数を調べたところごく少数に依存していることがわかりました</a:t>
            </a:r>
            <a:endParaRPr kumimoji="1" lang="en-US" altLang="ja-JP" dirty="0"/>
          </a:p>
          <a:p>
            <a:endParaRPr kumimoji="1" lang="en-US" altLang="ja-JP" dirty="0"/>
          </a:p>
          <a:p>
            <a:r>
              <a:rPr kumimoji="1" lang="ja-JP" altLang="en-US"/>
              <a:t>一方でこれらはモバイルアプリに絞って適用した例は存在しません</a:t>
            </a:r>
            <a:endParaRPr kumimoji="1" lang="en-US" altLang="ja-JP" dirty="0"/>
          </a:p>
          <a:p>
            <a:r>
              <a:rPr kumimoji="1" lang="ja-JP" altLang="en-US"/>
              <a:t>モバイルアプリでは一般ユーザーが影響力を持つという点や、一般ユーザーに起因する指標との相関について考慮されていません</a:t>
            </a:r>
            <a:endParaRPr kumimoji="1" lang="en-US" altLang="ja-JP" dirty="0"/>
          </a:p>
        </p:txBody>
      </p:sp>
      <p:sp>
        <p:nvSpPr>
          <p:cNvPr id="4" name="スライド番号プレースホルダー 3"/>
          <p:cNvSpPr>
            <a:spLocks noGrp="1"/>
          </p:cNvSpPr>
          <p:nvPr>
            <p:ph type="sldNum" sz="quarter" idx="5"/>
          </p:nvPr>
        </p:nvSpPr>
        <p:spPr/>
        <p:txBody>
          <a:bodyPr/>
          <a:lstStyle/>
          <a:p>
            <a:fld id="{73D1E554-AADA-4830-AD5B-C305762D4E14}" type="slidenum">
              <a:rPr kumimoji="1" lang="ja-JP" altLang="en-US" smtClean="0"/>
              <a:t>6</a:t>
            </a:fld>
            <a:endParaRPr kumimoji="1" lang="ja-JP" altLang="en-US"/>
          </a:p>
        </p:txBody>
      </p:sp>
    </p:spTree>
    <p:extLst>
      <p:ext uri="{BB962C8B-B14F-4D97-AF65-F5344CB8AC3E}">
        <p14:creationId xmlns:p14="http://schemas.microsoft.com/office/powerpoint/2010/main" val="22524817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txBody>
          <a:bodyPr/>
          <a:lstStyle/>
          <a:p>
            <a:endParaRPr lang="ja-JP" altLang="en-US"/>
          </a:p>
        </p:txBody>
      </p:sp>
      <p:sp>
        <p:nvSpPr>
          <p:cNvPr id="3" name="ノート プレースホルダー 2"/>
          <p:cNvSpPr>
            <a:spLocks noGrp="1"/>
          </p:cNvSpPr>
          <p:nvPr>
            <p:ph type="body" idx="1"/>
          </p:nvPr>
        </p:nvSpPr>
        <p:spPr/>
        <p:txBody>
          <a:bodyPr/>
          <a:lstStyle/>
          <a:p>
            <a:r>
              <a:rPr kumimoji="1" lang="ja-JP" altLang="en-US"/>
              <a:t>ここまでの議論を整理します</a:t>
            </a:r>
            <a:endParaRPr kumimoji="1" lang="en-US" altLang="ja-JP" dirty="0"/>
          </a:p>
          <a:p>
            <a:r>
              <a:rPr kumimoji="1" lang="ja-JP" altLang="en-US"/>
              <a:t>モバイルアプリには</a:t>
            </a:r>
            <a:r>
              <a:rPr kumimoji="1" lang="en-US" altLang="ja-JP" dirty="0"/>
              <a:t>Truck Factor</a:t>
            </a:r>
            <a:r>
              <a:rPr kumimoji="1" lang="ja-JP" altLang="en-US"/>
              <a:t>などの開発活動のデータ、そしてレビューなどのユーザー指標の二つの観点が存在します</a:t>
            </a:r>
            <a:endParaRPr kumimoji="1" lang="en-US" altLang="ja-JP" dirty="0"/>
          </a:p>
          <a:p>
            <a:r>
              <a:rPr kumimoji="1" lang="ja-JP" altLang="en-US"/>
              <a:t>本研究ではこれらの関係性を明らかにすることでモバイルアプリ開発の放棄兆候を示す指標の方針を提案します</a:t>
            </a:r>
          </a:p>
        </p:txBody>
      </p:sp>
      <p:sp>
        <p:nvSpPr>
          <p:cNvPr id="4" name="スライド番号プレースホルダー 3"/>
          <p:cNvSpPr>
            <a:spLocks noGrp="1"/>
          </p:cNvSpPr>
          <p:nvPr>
            <p:ph type="sldNum" sz="quarter" idx="5"/>
          </p:nvPr>
        </p:nvSpPr>
        <p:spPr/>
        <p:txBody>
          <a:bodyPr/>
          <a:lstStyle/>
          <a:p>
            <a:fld id="{73D1E554-AADA-4830-AD5B-C305762D4E14}" type="slidenum">
              <a:rPr kumimoji="1" lang="ja-JP" altLang="en-US" smtClean="0"/>
              <a:t>7</a:t>
            </a:fld>
            <a:endParaRPr kumimoji="1" lang="ja-JP" altLang="en-US"/>
          </a:p>
        </p:txBody>
      </p:sp>
    </p:spTree>
    <p:extLst>
      <p:ext uri="{BB962C8B-B14F-4D97-AF65-F5344CB8AC3E}">
        <p14:creationId xmlns:p14="http://schemas.microsoft.com/office/powerpoint/2010/main" val="33102722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txBody>
          <a:bodyPr/>
          <a:lstStyle/>
          <a:p>
            <a:endParaRPr lang="ja-JP" altLang="en-US"/>
          </a:p>
        </p:txBody>
      </p:sp>
      <p:sp>
        <p:nvSpPr>
          <p:cNvPr id="3" name="ノート プレースホルダー 2"/>
          <p:cNvSpPr>
            <a:spLocks noGrp="1"/>
          </p:cNvSpPr>
          <p:nvPr>
            <p:ph type="body" idx="1"/>
          </p:nvPr>
        </p:nvSpPr>
        <p:spPr/>
        <p:txBody>
          <a:bodyPr/>
          <a:lstStyle/>
          <a:p>
            <a:pPr lvl="0">
              <a:buNone/>
            </a:pPr>
            <a:r>
              <a:rPr kumimoji="1" lang="ja-JP" altLang="en-US" sz="1200" b="0"/>
              <a:t>目的を達成するためにリサーチクエスチョンを提示します</a:t>
            </a:r>
            <a:endParaRPr kumimoji="1" lang="en-US" altLang="ja-JP" sz="1200" b="0" dirty="0"/>
          </a:p>
          <a:p>
            <a:pPr lvl="0">
              <a:buNone/>
            </a:pPr>
            <a:r>
              <a:rPr kumimoji="1" lang="en-US" altLang="ja-JP" sz="1200" b="0" dirty="0"/>
              <a:t>1</a:t>
            </a:r>
            <a:r>
              <a:rPr kumimoji="1" lang="ja-JP" altLang="en-US" sz="1200" b="0"/>
              <a:t>つ目にアプリがどのくらいの割合で開発放棄されているのか</a:t>
            </a:r>
            <a:endParaRPr kumimoji="1" lang="en-US" altLang="ja-JP" sz="1200" b="0" dirty="0"/>
          </a:p>
          <a:p>
            <a:pPr lvl="0">
              <a:buNone/>
            </a:pPr>
            <a:r>
              <a:rPr kumimoji="1" lang="en-US" altLang="ja-JP" sz="1200" b="0" dirty="0"/>
              <a:t>2</a:t>
            </a:r>
            <a:r>
              <a:rPr kumimoji="1" lang="ja-JP" altLang="en-US" sz="1200" b="0"/>
              <a:t>つ目に放棄されたアプリにどんな特徴が存在するのか</a:t>
            </a:r>
            <a:endParaRPr kumimoji="1" lang="en-US" altLang="ja-JP" sz="1200" b="0" dirty="0"/>
          </a:p>
          <a:p>
            <a:pPr lvl="0">
              <a:buNone/>
            </a:pPr>
            <a:r>
              <a:rPr kumimoji="1" lang="en-US" altLang="ja-JP" sz="1200" b="0" dirty="0"/>
              <a:t>3</a:t>
            </a:r>
            <a:r>
              <a:rPr kumimoji="1" lang="ja-JP" altLang="en-US" sz="1200" b="0"/>
              <a:t>つ目にユーザーレビューの具体的な内容は放棄に関係あるのか</a:t>
            </a:r>
            <a:endParaRPr kumimoji="1" lang="en-US" altLang="ja-JP" sz="1200" b="0" dirty="0"/>
          </a:p>
          <a:p>
            <a:pPr lvl="0">
              <a:buNone/>
            </a:pPr>
            <a:r>
              <a:rPr kumimoji="1" lang="ja-JP" altLang="en-US" sz="1200" b="0"/>
              <a:t>これらについて調べて参ります</a:t>
            </a:r>
            <a:endParaRPr kumimoji="1" lang="en-US" altLang="ja-JP" sz="1200" b="0" dirty="0"/>
          </a:p>
        </p:txBody>
      </p:sp>
      <p:sp>
        <p:nvSpPr>
          <p:cNvPr id="4" name="スライド番号プレースホルダー 3"/>
          <p:cNvSpPr>
            <a:spLocks noGrp="1"/>
          </p:cNvSpPr>
          <p:nvPr>
            <p:ph type="sldNum" sz="quarter" idx="5"/>
          </p:nvPr>
        </p:nvSpPr>
        <p:spPr/>
        <p:txBody>
          <a:bodyPr/>
          <a:lstStyle/>
          <a:p>
            <a:fld id="{73D1E554-AADA-4830-AD5B-C305762D4E14}" type="slidenum">
              <a:rPr kumimoji="1" lang="ja-JP" altLang="en-US" smtClean="0"/>
              <a:t>8</a:t>
            </a:fld>
            <a:endParaRPr kumimoji="1" lang="ja-JP" altLang="en-US"/>
          </a:p>
        </p:txBody>
      </p:sp>
    </p:spTree>
    <p:extLst>
      <p:ext uri="{BB962C8B-B14F-4D97-AF65-F5344CB8AC3E}">
        <p14:creationId xmlns:p14="http://schemas.microsoft.com/office/powerpoint/2010/main" val="29780882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D087F7-EC2D-2F34-1DA7-74D25F871416}"/>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C6D3E451-7A33-7663-57A6-43A729E9D757}"/>
              </a:ext>
            </a:extLst>
          </p:cNvPr>
          <p:cNvSpPr>
            <a:spLocks noGrp="1" noRot="1" noChangeAspect="1"/>
          </p:cNvSpPr>
          <p:nvPr>
            <p:ph type="sldImg"/>
          </p:nvPr>
        </p:nvSpPr>
        <p:spPr/>
        <p:txBody>
          <a:bodyPr/>
          <a:lstStyle/>
          <a:p>
            <a:endParaRPr lang="ja-JP" altLang="en-US"/>
          </a:p>
        </p:txBody>
      </p:sp>
      <p:sp>
        <p:nvSpPr>
          <p:cNvPr id="3" name="ノート プレースホルダー 2">
            <a:extLst>
              <a:ext uri="{FF2B5EF4-FFF2-40B4-BE49-F238E27FC236}">
                <a16:creationId xmlns:a16="http://schemas.microsoft.com/office/drawing/2014/main" id="{ADDC266C-4856-B5A6-900E-7C7F5251C6FA}"/>
              </a:ext>
            </a:extLst>
          </p:cNvPr>
          <p:cNvSpPr>
            <a:spLocks noGrp="1"/>
          </p:cNvSpPr>
          <p:nvPr>
            <p:ph type="body" idx="1"/>
          </p:nvPr>
        </p:nvSpPr>
        <p:spPr/>
        <p:txBody>
          <a:bodyPr/>
          <a:lstStyle/>
          <a:p>
            <a:r>
              <a:rPr kumimoji="1" lang="ja-JP" altLang="en-US"/>
              <a:t>データセットの作成について説明します</a:t>
            </a:r>
            <a:br>
              <a:rPr kumimoji="1" lang="en-US" altLang="ja-JP" dirty="0"/>
            </a:br>
            <a:r>
              <a:rPr kumimoji="1" lang="ja-JP" altLang="en-US"/>
              <a:t>約</a:t>
            </a:r>
            <a:r>
              <a:rPr kumimoji="1" lang="en-US" altLang="ja-JP" dirty="0"/>
              <a:t>6000</a:t>
            </a:r>
            <a:r>
              <a:rPr kumimoji="1" lang="ja-JP" altLang="en-US"/>
              <a:t>件のオープンソースの</a:t>
            </a:r>
            <a:r>
              <a:rPr kumimoji="1" lang="en-US" altLang="ja-JP" dirty="0"/>
              <a:t>Android</a:t>
            </a:r>
            <a:r>
              <a:rPr kumimoji="1" lang="ja-JP" altLang="en-US"/>
              <a:t>アプリのリストを入手し、</a:t>
            </a:r>
            <a:r>
              <a:rPr kumimoji="1" lang="en-US" altLang="ja-JP" dirty="0"/>
              <a:t>GitHub</a:t>
            </a:r>
            <a:r>
              <a:rPr kumimoji="1" lang="ja-JP" altLang="en-US"/>
              <a:t>でクローンを試みました</a:t>
            </a:r>
            <a:br>
              <a:rPr kumimoji="1" lang="en-US" altLang="ja-JP" dirty="0"/>
            </a:br>
            <a:r>
              <a:rPr kumimoji="1" lang="ja-JP" altLang="en-US"/>
              <a:t>ここから</a:t>
            </a:r>
            <a:r>
              <a:rPr kumimoji="1" lang="en-US" altLang="ja-JP" dirty="0"/>
              <a:t>.git </a:t>
            </a:r>
            <a:r>
              <a:rPr kumimoji="1" lang="ja-JP" altLang="en-US"/>
              <a:t>ディレクトリとビルドファイルを入手しました</a:t>
            </a:r>
            <a:endParaRPr kumimoji="1" lang="en-US" altLang="ja-JP" dirty="0"/>
          </a:p>
          <a:p>
            <a:r>
              <a:rPr kumimoji="1" lang="ja-JP" altLang="en-US"/>
              <a:t>さらにビルドファイルから得られる</a:t>
            </a:r>
            <a:r>
              <a:rPr kumimoji="1" lang="en-US" altLang="ja-JP" dirty="0"/>
              <a:t>ID</a:t>
            </a:r>
            <a:r>
              <a:rPr kumimoji="1" lang="ja-JP" altLang="en-US"/>
              <a:t>を元に</a:t>
            </a:r>
            <a:r>
              <a:rPr kumimoji="1" lang="en-US" altLang="ja-JP" dirty="0"/>
              <a:t>google-play-scraper</a:t>
            </a:r>
            <a:r>
              <a:rPr kumimoji="1" lang="ja-JP" altLang="en-US"/>
              <a:t>を介してアプリのメタデータやユーザー指標を手に入れました</a:t>
            </a:r>
            <a:endParaRPr kumimoji="1" lang="en-US" altLang="ja-JP" dirty="0"/>
          </a:p>
          <a:p>
            <a:r>
              <a:rPr kumimoji="1" lang="ja-JP" altLang="en-US"/>
              <a:t>これらが可能であったアプリを最終的なデータセットとして、該当するものは</a:t>
            </a:r>
            <a:r>
              <a:rPr kumimoji="1" lang="en-US" altLang="ja-JP" dirty="0"/>
              <a:t>706</a:t>
            </a:r>
            <a:r>
              <a:rPr kumimoji="1" lang="ja-JP" altLang="en-US"/>
              <a:t>件存在しました</a:t>
            </a:r>
            <a:endParaRPr kumimoji="1" lang="en-US" altLang="ja-JP" dirty="0"/>
          </a:p>
          <a:p>
            <a:endParaRPr kumimoji="1" lang="ja-JP" altLang="en-US"/>
          </a:p>
        </p:txBody>
      </p:sp>
      <p:sp>
        <p:nvSpPr>
          <p:cNvPr id="4" name="スライド番号プレースホルダー 3">
            <a:extLst>
              <a:ext uri="{FF2B5EF4-FFF2-40B4-BE49-F238E27FC236}">
                <a16:creationId xmlns:a16="http://schemas.microsoft.com/office/drawing/2014/main" id="{E47E56EC-53B4-CE2B-A8A3-596BCD6B4AD6}"/>
              </a:ext>
            </a:extLst>
          </p:cNvPr>
          <p:cNvSpPr>
            <a:spLocks noGrp="1"/>
          </p:cNvSpPr>
          <p:nvPr>
            <p:ph type="sldNum" sz="quarter" idx="5"/>
          </p:nvPr>
        </p:nvSpPr>
        <p:spPr/>
        <p:txBody>
          <a:bodyPr/>
          <a:lstStyle/>
          <a:p>
            <a:fld id="{73D1E554-AADA-4830-AD5B-C305762D4E14}" type="slidenum">
              <a:rPr kumimoji="1" lang="ja-JP" altLang="en-US" smtClean="0"/>
              <a:t>9</a:t>
            </a:fld>
            <a:endParaRPr kumimoji="1" lang="ja-JP" altLang="en-US"/>
          </a:p>
        </p:txBody>
      </p:sp>
    </p:spTree>
    <p:extLst>
      <p:ext uri="{BB962C8B-B14F-4D97-AF65-F5344CB8AC3E}">
        <p14:creationId xmlns:p14="http://schemas.microsoft.com/office/powerpoint/2010/main" val="303759382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id="{3D0CC42D-471E-9D02-4E0C-76511735626B}"/>
              </a:ext>
            </a:extLst>
          </p:cNvPr>
          <p:cNvSpPr/>
          <p:nvPr/>
        </p:nvSpPr>
        <p:spPr>
          <a:xfrm>
            <a:off x="0" y="0"/>
            <a:ext cx="12192000" cy="3552305"/>
          </a:xfrm>
          <a:prstGeom prst="rect">
            <a:avLst/>
          </a:prstGeom>
          <a:solidFill>
            <a:srgbClr val="304B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a:extLst>
              <a:ext uri="{FF2B5EF4-FFF2-40B4-BE49-F238E27FC236}">
                <a16:creationId xmlns:a16="http://schemas.microsoft.com/office/drawing/2014/main" id="{FB1852EE-3664-CADF-C260-6780F11224B4}"/>
              </a:ext>
            </a:extLst>
          </p:cNvPr>
          <p:cNvSpPr>
            <a:spLocks noGrp="1"/>
          </p:cNvSpPr>
          <p:nvPr>
            <p:ph type="ctrTitle"/>
          </p:nvPr>
        </p:nvSpPr>
        <p:spPr>
          <a:xfrm>
            <a:off x="82570" y="1122363"/>
            <a:ext cx="12028648" cy="2429942"/>
          </a:xfrm>
        </p:spPr>
        <p:txBody>
          <a:bodyPr anchor="b">
            <a:normAutofit/>
          </a:bodyPr>
          <a:lstStyle>
            <a:lvl1pPr algn="ctr">
              <a:defRPr sz="5400">
                <a:solidFill>
                  <a:schemeClr val="bg1"/>
                </a:solidFill>
              </a:defRPr>
            </a:lvl1pPr>
          </a:lstStyle>
          <a:p>
            <a:r>
              <a:rPr kumimoji="1" lang="ja-JP" altLang="en-US"/>
              <a:t>マスター タイトルの書式設定</a:t>
            </a:r>
          </a:p>
        </p:txBody>
      </p:sp>
      <p:sp>
        <p:nvSpPr>
          <p:cNvPr id="3" name="字幕 2">
            <a:extLst>
              <a:ext uri="{FF2B5EF4-FFF2-40B4-BE49-F238E27FC236}">
                <a16:creationId xmlns:a16="http://schemas.microsoft.com/office/drawing/2014/main" id="{10DA9176-5CC8-B13E-B54B-C07F38E7FD10}"/>
              </a:ext>
            </a:extLst>
          </p:cNvPr>
          <p:cNvSpPr>
            <a:spLocks noGrp="1"/>
          </p:cNvSpPr>
          <p:nvPr>
            <p:ph type="subTitle" idx="1"/>
          </p:nvPr>
        </p:nvSpPr>
        <p:spPr>
          <a:xfrm>
            <a:off x="82570" y="3694814"/>
            <a:ext cx="12028648" cy="1562986"/>
          </a:xfrm>
        </p:spPr>
        <p:txBody>
          <a:bodyPr>
            <a:normAutofit/>
          </a:bodyPr>
          <a:lstStyle>
            <a:lvl1pPr marL="0" indent="0" algn="ctr">
              <a:buNone/>
              <a:defRPr sz="36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pic>
        <p:nvPicPr>
          <p:cNvPr id="6" name="図 5" descr="アイコン&#10;&#10;自動的に生成された説明">
            <a:extLst>
              <a:ext uri="{FF2B5EF4-FFF2-40B4-BE49-F238E27FC236}">
                <a16:creationId xmlns:a16="http://schemas.microsoft.com/office/drawing/2014/main" id="{FC68725E-052B-4DB9-BEA3-BF3CD8ED0A5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85251" y="0"/>
            <a:ext cx="908263" cy="908263"/>
          </a:xfrm>
          <a:prstGeom prst="rect">
            <a:avLst/>
          </a:prstGeom>
        </p:spPr>
      </p:pic>
      <p:sp>
        <p:nvSpPr>
          <p:cNvPr id="4" name="フッター プレースホルダー 4">
            <a:extLst>
              <a:ext uri="{FF2B5EF4-FFF2-40B4-BE49-F238E27FC236}">
                <a16:creationId xmlns:a16="http://schemas.microsoft.com/office/drawing/2014/main" id="{7E6E4C4E-0097-06C2-F329-7F786EDF7748}"/>
              </a:ext>
            </a:extLst>
          </p:cNvPr>
          <p:cNvSpPr>
            <a:spLocks noGrp="1"/>
          </p:cNvSpPr>
          <p:nvPr>
            <p:ph type="ftr" sz="quarter" idx="3"/>
          </p:nvPr>
        </p:nvSpPr>
        <p:spPr>
          <a:xfrm>
            <a:off x="80782" y="6619627"/>
            <a:ext cx="4114800" cy="171796"/>
          </a:xfrm>
          <a:prstGeom prst="rect">
            <a:avLst/>
          </a:prstGeom>
        </p:spPr>
        <p:txBody>
          <a:bodyPr vert="horz" lIns="91440" tIns="45720" rIns="91440" bIns="45720" rtlCol="0" anchor="ctr"/>
          <a:lstStyle>
            <a:lvl1pPr algn="l">
              <a:defRPr sz="1000">
                <a:solidFill>
                  <a:schemeClr val="tx1">
                    <a:tint val="82000"/>
                  </a:schemeClr>
                </a:solidFill>
                <a:latin typeface="BIZ UDPゴシック" panose="020B0400000000000000" pitchFamily="50" charset="-128"/>
                <a:ea typeface="BIZ UDPゴシック" panose="020B0400000000000000" pitchFamily="50" charset="-128"/>
              </a:defRPr>
            </a:lvl1pPr>
          </a:lstStyle>
          <a:p>
            <a:r>
              <a:rPr lang="ja-JP" altLang="en-US"/>
              <a:t>アプリマーケットにおける開発者の離脱：アプリ放棄の予測因子の特定</a:t>
            </a:r>
          </a:p>
        </p:txBody>
      </p:sp>
      <p:sp>
        <p:nvSpPr>
          <p:cNvPr id="9" name="日付プレースホルダー 3">
            <a:extLst>
              <a:ext uri="{FF2B5EF4-FFF2-40B4-BE49-F238E27FC236}">
                <a16:creationId xmlns:a16="http://schemas.microsoft.com/office/drawing/2014/main" id="{7842B9B6-0D7E-67A8-88DC-D17CEDB023A6}"/>
              </a:ext>
            </a:extLst>
          </p:cNvPr>
          <p:cNvSpPr>
            <a:spLocks noGrp="1"/>
          </p:cNvSpPr>
          <p:nvPr>
            <p:ph type="dt" sz="half" idx="2"/>
          </p:nvPr>
        </p:nvSpPr>
        <p:spPr>
          <a:xfrm>
            <a:off x="10511479" y="6619627"/>
            <a:ext cx="1073960" cy="171796"/>
          </a:xfrm>
          <a:prstGeom prst="rect">
            <a:avLst/>
          </a:prstGeom>
        </p:spPr>
        <p:txBody>
          <a:bodyPr vert="horz" lIns="91440" tIns="45720" rIns="91440" bIns="45720" rtlCol="0" anchor="ctr"/>
          <a:lstStyle>
            <a:lvl1pPr algn="r">
              <a:defRPr sz="1000">
                <a:solidFill>
                  <a:schemeClr val="tx1">
                    <a:tint val="82000"/>
                  </a:schemeClr>
                </a:solidFill>
                <a:latin typeface="BIZ UDPゴシック" panose="020B0400000000000000" pitchFamily="50" charset="-128"/>
                <a:ea typeface="BIZ UDPゴシック" panose="020B0400000000000000" pitchFamily="50" charset="-128"/>
              </a:defRPr>
            </a:lvl1pPr>
          </a:lstStyle>
          <a:p>
            <a:fld id="{444EB450-64ED-4A7A-8F14-2B386B726333}" type="datetime1">
              <a:rPr lang="ja-JP" altLang="en-US" smtClean="0"/>
              <a:t>2026/2/16</a:t>
            </a:fld>
            <a:endParaRPr lang="ja-JP" altLang="en-US"/>
          </a:p>
        </p:txBody>
      </p:sp>
      <p:sp>
        <p:nvSpPr>
          <p:cNvPr id="11" name="スライド番号プレースホルダー 5">
            <a:extLst>
              <a:ext uri="{FF2B5EF4-FFF2-40B4-BE49-F238E27FC236}">
                <a16:creationId xmlns:a16="http://schemas.microsoft.com/office/drawing/2014/main" id="{48D60F90-7C5C-4A45-A1E0-9E8996A74E44}"/>
              </a:ext>
            </a:extLst>
          </p:cNvPr>
          <p:cNvSpPr>
            <a:spLocks noGrp="1"/>
          </p:cNvSpPr>
          <p:nvPr>
            <p:ph type="sldNum" sz="quarter" idx="4"/>
          </p:nvPr>
        </p:nvSpPr>
        <p:spPr>
          <a:xfrm>
            <a:off x="11425881" y="6506844"/>
            <a:ext cx="685337" cy="288174"/>
          </a:xfrm>
          <a:prstGeom prst="rect">
            <a:avLst/>
          </a:prstGeom>
        </p:spPr>
        <p:txBody>
          <a:bodyPr vert="horz" lIns="91440" tIns="45720" rIns="91440" bIns="45720" rtlCol="0" anchor="ctr"/>
          <a:lstStyle>
            <a:lvl1pPr algn="r">
              <a:defRPr sz="1800">
                <a:solidFill>
                  <a:schemeClr val="tx1">
                    <a:tint val="82000"/>
                  </a:schemeClr>
                </a:solidFill>
                <a:latin typeface="BIZ UDPゴシック" panose="020B0400000000000000" pitchFamily="50" charset="-128"/>
                <a:ea typeface="BIZ UDPゴシック" panose="020B0400000000000000" pitchFamily="50" charset="-128"/>
              </a:defRPr>
            </a:lvl1pPr>
          </a:lstStyle>
          <a:p>
            <a:fld id="{DDF0A04B-3F96-455C-AC58-511E5C06C175}" type="slidenum">
              <a:rPr lang="ja-JP" altLang="en-US" smtClean="0"/>
              <a:pPr/>
              <a:t>‹#›</a:t>
            </a:fld>
            <a:endParaRPr lang="ja-JP" altLang="en-US"/>
          </a:p>
        </p:txBody>
      </p:sp>
    </p:spTree>
    <p:extLst>
      <p:ext uri="{BB962C8B-B14F-4D97-AF65-F5344CB8AC3E}">
        <p14:creationId xmlns:p14="http://schemas.microsoft.com/office/powerpoint/2010/main" val="130720929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2 つのコンテンツ（ロゴなし）">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D13F7778-4998-A377-6A60-42147D5C6314}"/>
              </a:ext>
            </a:extLst>
          </p:cNvPr>
          <p:cNvSpPr/>
          <p:nvPr/>
        </p:nvSpPr>
        <p:spPr>
          <a:xfrm>
            <a:off x="0" y="0"/>
            <a:ext cx="12192000" cy="908263"/>
          </a:xfrm>
          <a:prstGeom prst="rect">
            <a:avLst/>
          </a:prstGeom>
          <a:solidFill>
            <a:srgbClr val="304B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a:extLst>
              <a:ext uri="{FF2B5EF4-FFF2-40B4-BE49-F238E27FC236}">
                <a16:creationId xmlns:a16="http://schemas.microsoft.com/office/drawing/2014/main" id="{CBEE8225-3D6F-A1F1-100F-90BC1679DA39}"/>
              </a:ext>
            </a:extLst>
          </p:cNvPr>
          <p:cNvSpPr>
            <a:spLocks noGrp="1"/>
          </p:cNvSpPr>
          <p:nvPr>
            <p:ph type="title"/>
          </p:nvPr>
        </p:nvSpPr>
        <p:spPr>
          <a:xfrm>
            <a:off x="165696" y="74815"/>
            <a:ext cx="11860606" cy="833448"/>
          </a:xfrm>
        </p:spPr>
        <p:txBody>
          <a:bodyPr/>
          <a:lstStyle>
            <a:lvl1pPr>
              <a:defRPr>
                <a:solidFill>
                  <a:schemeClr val="bg1"/>
                </a:solidFill>
              </a:defRPr>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A54AFB4-1AFE-21AE-D95B-1CC39D8AFC27}"/>
              </a:ext>
            </a:extLst>
          </p:cNvPr>
          <p:cNvSpPr>
            <a:spLocks noGrp="1"/>
          </p:cNvSpPr>
          <p:nvPr>
            <p:ph sz="half" idx="1"/>
          </p:nvPr>
        </p:nvSpPr>
        <p:spPr>
          <a:xfrm>
            <a:off x="165696" y="1088019"/>
            <a:ext cx="5854103" cy="5412534"/>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E82E4A2E-10DA-3420-982D-FA0B788DAE08}"/>
              </a:ext>
            </a:extLst>
          </p:cNvPr>
          <p:cNvSpPr>
            <a:spLocks noGrp="1"/>
          </p:cNvSpPr>
          <p:nvPr>
            <p:ph sz="half" idx="2"/>
          </p:nvPr>
        </p:nvSpPr>
        <p:spPr>
          <a:xfrm>
            <a:off x="6172199" y="1088018"/>
            <a:ext cx="5854103" cy="5412533"/>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フッター プレースホルダー 4">
            <a:extLst>
              <a:ext uri="{FF2B5EF4-FFF2-40B4-BE49-F238E27FC236}">
                <a16:creationId xmlns:a16="http://schemas.microsoft.com/office/drawing/2014/main" id="{D437027F-8AAF-9A9D-9062-1F40BBCE66BB}"/>
              </a:ext>
            </a:extLst>
          </p:cNvPr>
          <p:cNvSpPr>
            <a:spLocks noGrp="1"/>
          </p:cNvSpPr>
          <p:nvPr>
            <p:ph type="ftr" sz="quarter" idx="3"/>
          </p:nvPr>
        </p:nvSpPr>
        <p:spPr>
          <a:xfrm>
            <a:off x="80782" y="6619627"/>
            <a:ext cx="4114800" cy="171796"/>
          </a:xfrm>
          <a:prstGeom prst="rect">
            <a:avLst/>
          </a:prstGeom>
        </p:spPr>
        <p:txBody>
          <a:bodyPr vert="horz" lIns="91440" tIns="45720" rIns="91440" bIns="45720" rtlCol="0" anchor="ctr"/>
          <a:lstStyle>
            <a:lvl1pPr algn="l">
              <a:defRPr sz="1000">
                <a:solidFill>
                  <a:schemeClr val="tx1">
                    <a:tint val="82000"/>
                  </a:schemeClr>
                </a:solidFill>
                <a:latin typeface="BIZ UDPゴシック" panose="020B0400000000000000" pitchFamily="50" charset="-128"/>
                <a:ea typeface="BIZ UDPゴシック" panose="020B0400000000000000" pitchFamily="50" charset="-128"/>
              </a:defRPr>
            </a:lvl1pPr>
          </a:lstStyle>
          <a:p>
            <a:r>
              <a:rPr kumimoji="1" lang="ja-JP" altLang="en-US"/>
              <a:t>アプリマーケットにおける開発者の離脱：アプリ放棄の予測因子の特定</a:t>
            </a:r>
          </a:p>
        </p:txBody>
      </p:sp>
      <p:sp>
        <p:nvSpPr>
          <p:cNvPr id="7" name="日付プレースホルダー 3">
            <a:extLst>
              <a:ext uri="{FF2B5EF4-FFF2-40B4-BE49-F238E27FC236}">
                <a16:creationId xmlns:a16="http://schemas.microsoft.com/office/drawing/2014/main" id="{3E719EB8-1395-0E22-5D55-67963DF3A91F}"/>
              </a:ext>
            </a:extLst>
          </p:cNvPr>
          <p:cNvSpPr>
            <a:spLocks noGrp="1"/>
          </p:cNvSpPr>
          <p:nvPr>
            <p:ph type="dt" sz="half" idx="10"/>
          </p:nvPr>
        </p:nvSpPr>
        <p:spPr>
          <a:xfrm>
            <a:off x="10511479" y="6619627"/>
            <a:ext cx="1073960" cy="171796"/>
          </a:xfrm>
          <a:prstGeom prst="rect">
            <a:avLst/>
          </a:prstGeom>
        </p:spPr>
        <p:txBody>
          <a:bodyPr vert="horz" lIns="91440" tIns="45720" rIns="91440" bIns="45720" rtlCol="0" anchor="ctr"/>
          <a:lstStyle>
            <a:lvl1pPr algn="r">
              <a:defRPr sz="1000">
                <a:solidFill>
                  <a:schemeClr val="tx1">
                    <a:tint val="82000"/>
                  </a:schemeClr>
                </a:solidFill>
                <a:latin typeface="BIZ UDPゴシック" panose="020B0400000000000000" pitchFamily="50" charset="-128"/>
                <a:ea typeface="BIZ UDPゴシック" panose="020B0400000000000000" pitchFamily="50" charset="-128"/>
              </a:defRPr>
            </a:lvl1pPr>
          </a:lstStyle>
          <a:p>
            <a:fld id="{D486F3E0-BFDF-4621-A232-8781EF376A02}" type="datetime1">
              <a:rPr lang="ja-JP" altLang="en-US" smtClean="0"/>
              <a:t>2026/2/16</a:t>
            </a:fld>
            <a:endParaRPr lang="ja-JP" altLang="en-US"/>
          </a:p>
        </p:txBody>
      </p:sp>
      <p:sp>
        <p:nvSpPr>
          <p:cNvPr id="11" name="スライド番号プレースホルダー 5">
            <a:extLst>
              <a:ext uri="{FF2B5EF4-FFF2-40B4-BE49-F238E27FC236}">
                <a16:creationId xmlns:a16="http://schemas.microsoft.com/office/drawing/2014/main" id="{1C3FA26F-EAB0-00F4-E95A-6A6D7ED76FCB}"/>
              </a:ext>
            </a:extLst>
          </p:cNvPr>
          <p:cNvSpPr>
            <a:spLocks noGrp="1"/>
          </p:cNvSpPr>
          <p:nvPr>
            <p:ph type="sldNum" sz="quarter" idx="4"/>
          </p:nvPr>
        </p:nvSpPr>
        <p:spPr>
          <a:xfrm>
            <a:off x="11425881" y="6506844"/>
            <a:ext cx="685337" cy="288174"/>
          </a:xfrm>
          <a:prstGeom prst="rect">
            <a:avLst/>
          </a:prstGeom>
        </p:spPr>
        <p:txBody>
          <a:bodyPr vert="horz" lIns="91440" tIns="45720" rIns="91440" bIns="45720" rtlCol="0" anchor="ctr"/>
          <a:lstStyle>
            <a:lvl1pPr algn="r">
              <a:defRPr sz="1800">
                <a:solidFill>
                  <a:schemeClr val="tx1">
                    <a:tint val="82000"/>
                  </a:schemeClr>
                </a:solidFill>
                <a:latin typeface="BIZ UDPゴシック" panose="020B0400000000000000" pitchFamily="50" charset="-128"/>
                <a:ea typeface="BIZ UDPゴシック" panose="020B0400000000000000" pitchFamily="50" charset="-128"/>
              </a:defRPr>
            </a:lvl1pPr>
          </a:lstStyle>
          <a:p>
            <a:fld id="{DDF0A04B-3F96-455C-AC58-511E5C06C175}" type="slidenum">
              <a:rPr lang="ja-JP" altLang="en-US" smtClean="0"/>
              <a:pPr/>
              <a:t>‹#›</a:t>
            </a:fld>
            <a:endParaRPr lang="ja-JP" altLang="en-US"/>
          </a:p>
        </p:txBody>
      </p:sp>
    </p:spTree>
    <p:extLst>
      <p:ext uri="{BB962C8B-B14F-4D97-AF65-F5344CB8AC3E}">
        <p14:creationId xmlns:p14="http://schemas.microsoft.com/office/powerpoint/2010/main" val="21829832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タイトルのみ（ロゴなし）">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C00D4409-9781-4BE1-E096-6D25F0A250B1}"/>
              </a:ext>
            </a:extLst>
          </p:cNvPr>
          <p:cNvSpPr/>
          <p:nvPr/>
        </p:nvSpPr>
        <p:spPr>
          <a:xfrm>
            <a:off x="0" y="0"/>
            <a:ext cx="12192000" cy="908263"/>
          </a:xfrm>
          <a:prstGeom prst="rect">
            <a:avLst/>
          </a:prstGeom>
          <a:solidFill>
            <a:srgbClr val="304B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a:extLst>
              <a:ext uri="{FF2B5EF4-FFF2-40B4-BE49-F238E27FC236}">
                <a16:creationId xmlns:a16="http://schemas.microsoft.com/office/drawing/2014/main" id="{8DD0E7DB-531A-3848-08ED-0D862F81E492}"/>
              </a:ext>
            </a:extLst>
          </p:cNvPr>
          <p:cNvSpPr>
            <a:spLocks noGrp="1"/>
          </p:cNvSpPr>
          <p:nvPr>
            <p:ph type="title"/>
          </p:nvPr>
        </p:nvSpPr>
        <p:spPr>
          <a:xfrm>
            <a:off x="165696" y="74815"/>
            <a:ext cx="11882217" cy="833448"/>
          </a:xfrm>
        </p:spPr>
        <p:txBody>
          <a:bodyPr/>
          <a:lstStyle>
            <a:lvl1pPr>
              <a:defRPr>
                <a:solidFill>
                  <a:schemeClr val="bg1"/>
                </a:solidFill>
              </a:defRPr>
            </a:lvl1pPr>
          </a:lstStyle>
          <a:p>
            <a:r>
              <a:rPr kumimoji="1" lang="ja-JP" altLang="en-US"/>
              <a:t>マスター タイトルの書式設定</a:t>
            </a:r>
          </a:p>
        </p:txBody>
      </p:sp>
      <p:sp>
        <p:nvSpPr>
          <p:cNvPr id="3" name="フッター プレースホルダー 4">
            <a:extLst>
              <a:ext uri="{FF2B5EF4-FFF2-40B4-BE49-F238E27FC236}">
                <a16:creationId xmlns:a16="http://schemas.microsoft.com/office/drawing/2014/main" id="{68662EE1-3F0A-BF83-C7AF-27854F458162}"/>
              </a:ext>
            </a:extLst>
          </p:cNvPr>
          <p:cNvSpPr>
            <a:spLocks noGrp="1"/>
          </p:cNvSpPr>
          <p:nvPr>
            <p:ph type="ftr" sz="quarter" idx="3"/>
          </p:nvPr>
        </p:nvSpPr>
        <p:spPr>
          <a:xfrm>
            <a:off x="80782" y="6619627"/>
            <a:ext cx="4114800" cy="171796"/>
          </a:xfrm>
          <a:prstGeom prst="rect">
            <a:avLst/>
          </a:prstGeom>
        </p:spPr>
        <p:txBody>
          <a:bodyPr vert="horz" lIns="91440" tIns="45720" rIns="91440" bIns="45720" rtlCol="0" anchor="ctr"/>
          <a:lstStyle>
            <a:lvl1pPr algn="l">
              <a:defRPr sz="1000">
                <a:solidFill>
                  <a:schemeClr val="tx1">
                    <a:tint val="82000"/>
                  </a:schemeClr>
                </a:solidFill>
                <a:latin typeface="BIZ UDPゴシック" panose="020B0400000000000000" pitchFamily="50" charset="-128"/>
                <a:ea typeface="BIZ UDPゴシック" panose="020B0400000000000000" pitchFamily="50" charset="-128"/>
              </a:defRPr>
            </a:lvl1pPr>
          </a:lstStyle>
          <a:p>
            <a:r>
              <a:rPr kumimoji="1" lang="ja-JP" altLang="en-US"/>
              <a:t>アプリマーケットにおける開発者の離脱：アプリ放棄の予測因子の特定</a:t>
            </a:r>
          </a:p>
        </p:txBody>
      </p:sp>
      <p:sp>
        <p:nvSpPr>
          <p:cNvPr id="5" name="日付プレースホルダー 3">
            <a:extLst>
              <a:ext uri="{FF2B5EF4-FFF2-40B4-BE49-F238E27FC236}">
                <a16:creationId xmlns:a16="http://schemas.microsoft.com/office/drawing/2014/main" id="{F594FF63-95FF-903D-2500-BC9F43CA8208}"/>
              </a:ext>
            </a:extLst>
          </p:cNvPr>
          <p:cNvSpPr>
            <a:spLocks noGrp="1"/>
          </p:cNvSpPr>
          <p:nvPr>
            <p:ph type="dt" sz="half" idx="2"/>
          </p:nvPr>
        </p:nvSpPr>
        <p:spPr>
          <a:xfrm>
            <a:off x="10511479" y="6619627"/>
            <a:ext cx="1073960" cy="171796"/>
          </a:xfrm>
          <a:prstGeom prst="rect">
            <a:avLst/>
          </a:prstGeom>
        </p:spPr>
        <p:txBody>
          <a:bodyPr vert="horz" lIns="91440" tIns="45720" rIns="91440" bIns="45720" rtlCol="0" anchor="ctr"/>
          <a:lstStyle>
            <a:lvl1pPr algn="r">
              <a:defRPr sz="1000">
                <a:solidFill>
                  <a:schemeClr val="tx1">
                    <a:tint val="82000"/>
                  </a:schemeClr>
                </a:solidFill>
                <a:latin typeface="BIZ UDPゴシック" panose="020B0400000000000000" pitchFamily="50" charset="-128"/>
                <a:ea typeface="BIZ UDPゴシック" panose="020B0400000000000000" pitchFamily="50" charset="-128"/>
              </a:defRPr>
            </a:lvl1pPr>
          </a:lstStyle>
          <a:p>
            <a:fld id="{CD381917-60ED-4F59-864A-8A340BAFBA8D}" type="datetime1">
              <a:rPr lang="ja-JP" altLang="en-US" smtClean="0"/>
              <a:t>2026/2/16</a:t>
            </a:fld>
            <a:endParaRPr lang="ja-JP" altLang="en-US"/>
          </a:p>
        </p:txBody>
      </p:sp>
      <p:sp>
        <p:nvSpPr>
          <p:cNvPr id="9" name="スライド番号プレースホルダー 5">
            <a:extLst>
              <a:ext uri="{FF2B5EF4-FFF2-40B4-BE49-F238E27FC236}">
                <a16:creationId xmlns:a16="http://schemas.microsoft.com/office/drawing/2014/main" id="{DE46AF14-E354-ABF0-FD69-99CE8B5A404B}"/>
              </a:ext>
            </a:extLst>
          </p:cNvPr>
          <p:cNvSpPr>
            <a:spLocks noGrp="1"/>
          </p:cNvSpPr>
          <p:nvPr>
            <p:ph type="sldNum" sz="quarter" idx="4"/>
          </p:nvPr>
        </p:nvSpPr>
        <p:spPr>
          <a:xfrm>
            <a:off x="11425881" y="6506844"/>
            <a:ext cx="685337" cy="288174"/>
          </a:xfrm>
          <a:prstGeom prst="rect">
            <a:avLst/>
          </a:prstGeom>
        </p:spPr>
        <p:txBody>
          <a:bodyPr vert="horz" lIns="91440" tIns="45720" rIns="91440" bIns="45720" rtlCol="0" anchor="ctr"/>
          <a:lstStyle>
            <a:lvl1pPr algn="r">
              <a:defRPr sz="1800">
                <a:solidFill>
                  <a:schemeClr val="tx1">
                    <a:tint val="82000"/>
                  </a:schemeClr>
                </a:solidFill>
                <a:latin typeface="BIZ UDPゴシック" panose="020B0400000000000000" pitchFamily="50" charset="-128"/>
                <a:ea typeface="BIZ UDPゴシック" panose="020B0400000000000000" pitchFamily="50" charset="-128"/>
              </a:defRPr>
            </a:lvl1pPr>
          </a:lstStyle>
          <a:p>
            <a:fld id="{DDF0A04B-3F96-455C-AC58-511E5C06C175}" type="slidenum">
              <a:rPr lang="ja-JP" altLang="en-US" smtClean="0"/>
              <a:pPr/>
              <a:t>‹#›</a:t>
            </a:fld>
            <a:endParaRPr lang="ja-JP" altLang="en-US"/>
          </a:p>
        </p:txBody>
      </p:sp>
    </p:spTree>
    <p:extLst>
      <p:ext uri="{BB962C8B-B14F-4D97-AF65-F5344CB8AC3E}">
        <p14:creationId xmlns:p14="http://schemas.microsoft.com/office/powerpoint/2010/main" val="8524459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タイトルなし（ロゴなし）">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6997D5D9-2536-7074-59E1-E0A36E7DF9EF}"/>
              </a:ext>
            </a:extLst>
          </p:cNvPr>
          <p:cNvSpPr>
            <a:spLocks noGrp="1"/>
          </p:cNvSpPr>
          <p:nvPr>
            <p:ph idx="1"/>
          </p:nvPr>
        </p:nvSpPr>
        <p:spPr>
          <a:xfrm>
            <a:off x="165697" y="165100"/>
            <a:ext cx="11882216" cy="6329911"/>
          </a:xfrm>
        </p:spPr>
        <p:txBody>
          <a:bodyPr/>
          <a:lstStyle>
            <a:lvl1pPr marL="177800" indent="-177800">
              <a:defRPr sz="3600"/>
            </a:lvl1pPr>
            <a:lvl2pPr>
              <a:defRPr sz="3200"/>
            </a:lvl2pPr>
            <a:lvl3pPr>
              <a:defRPr sz="2800"/>
            </a:lvl3pPr>
            <a:lvl4pPr>
              <a:defRPr sz="2400"/>
            </a:lvl4pPr>
            <a:lvl5pPr>
              <a:defRPr sz="2000"/>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2" name="フッター プレースホルダー 4">
            <a:extLst>
              <a:ext uri="{FF2B5EF4-FFF2-40B4-BE49-F238E27FC236}">
                <a16:creationId xmlns:a16="http://schemas.microsoft.com/office/drawing/2014/main" id="{CC4E3395-FEA1-05F2-AFA9-42537CE11DB6}"/>
              </a:ext>
            </a:extLst>
          </p:cNvPr>
          <p:cNvSpPr>
            <a:spLocks noGrp="1"/>
          </p:cNvSpPr>
          <p:nvPr>
            <p:ph type="ftr" sz="quarter" idx="3"/>
          </p:nvPr>
        </p:nvSpPr>
        <p:spPr>
          <a:xfrm>
            <a:off x="80782" y="6619627"/>
            <a:ext cx="4114800" cy="171796"/>
          </a:xfrm>
          <a:prstGeom prst="rect">
            <a:avLst/>
          </a:prstGeom>
        </p:spPr>
        <p:txBody>
          <a:bodyPr vert="horz" lIns="91440" tIns="45720" rIns="91440" bIns="45720" rtlCol="0" anchor="ctr"/>
          <a:lstStyle>
            <a:lvl1pPr algn="l">
              <a:defRPr sz="1000">
                <a:solidFill>
                  <a:schemeClr val="tx1">
                    <a:tint val="82000"/>
                  </a:schemeClr>
                </a:solidFill>
                <a:latin typeface="BIZ UDPゴシック" panose="020B0400000000000000" pitchFamily="50" charset="-128"/>
                <a:ea typeface="BIZ UDPゴシック" panose="020B0400000000000000" pitchFamily="50" charset="-128"/>
              </a:defRPr>
            </a:lvl1pPr>
          </a:lstStyle>
          <a:p>
            <a:r>
              <a:rPr kumimoji="1" lang="ja-JP" altLang="en-US"/>
              <a:t>アプリマーケットにおける開発者の離脱：アプリ放棄の予測因子の特定</a:t>
            </a:r>
          </a:p>
        </p:txBody>
      </p:sp>
      <p:sp>
        <p:nvSpPr>
          <p:cNvPr id="4" name="日付プレースホルダー 3">
            <a:extLst>
              <a:ext uri="{FF2B5EF4-FFF2-40B4-BE49-F238E27FC236}">
                <a16:creationId xmlns:a16="http://schemas.microsoft.com/office/drawing/2014/main" id="{B97D7E45-2E6A-D4F2-6F00-0B744B99CAC0}"/>
              </a:ext>
            </a:extLst>
          </p:cNvPr>
          <p:cNvSpPr>
            <a:spLocks noGrp="1"/>
          </p:cNvSpPr>
          <p:nvPr>
            <p:ph type="dt" sz="half" idx="2"/>
          </p:nvPr>
        </p:nvSpPr>
        <p:spPr>
          <a:xfrm>
            <a:off x="10511479" y="6619627"/>
            <a:ext cx="1073960" cy="171796"/>
          </a:xfrm>
          <a:prstGeom prst="rect">
            <a:avLst/>
          </a:prstGeom>
        </p:spPr>
        <p:txBody>
          <a:bodyPr vert="horz" lIns="91440" tIns="45720" rIns="91440" bIns="45720" rtlCol="0" anchor="ctr"/>
          <a:lstStyle>
            <a:lvl1pPr algn="r">
              <a:defRPr sz="1000">
                <a:solidFill>
                  <a:schemeClr val="tx1">
                    <a:tint val="82000"/>
                  </a:schemeClr>
                </a:solidFill>
                <a:latin typeface="BIZ UDPゴシック" panose="020B0400000000000000" pitchFamily="50" charset="-128"/>
                <a:ea typeface="BIZ UDPゴシック" panose="020B0400000000000000" pitchFamily="50" charset="-128"/>
              </a:defRPr>
            </a:lvl1pPr>
          </a:lstStyle>
          <a:p>
            <a:fld id="{9AA23912-B9A4-403E-8C68-A91C5F931B8E}" type="datetime1">
              <a:rPr lang="ja-JP" altLang="en-US" smtClean="0"/>
              <a:t>2026/2/16</a:t>
            </a:fld>
            <a:endParaRPr lang="ja-JP" altLang="en-US"/>
          </a:p>
        </p:txBody>
      </p:sp>
      <p:sp>
        <p:nvSpPr>
          <p:cNvPr id="6" name="スライド番号プレースホルダー 5">
            <a:extLst>
              <a:ext uri="{FF2B5EF4-FFF2-40B4-BE49-F238E27FC236}">
                <a16:creationId xmlns:a16="http://schemas.microsoft.com/office/drawing/2014/main" id="{CDD8D73D-2A7C-8F9C-1C15-E7ACF3E1294E}"/>
              </a:ext>
            </a:extLst>
          </p:cNvPr>
          <p:cNvSpPr>
            <a:spLocks noGrp="1"/>
          </p:cNvSpPr>
          <p:nvPr>
            <p:ph type="sldNum" sz="quarter" idx="4"/>
          </p:nvPr>
        </p:nvSpPr>
        <p:spPr>
          <a:xfrm>
            <a:off x="11425881" y="6506844"/>
            <a:ext cx="685337" cy="288174"/>
          </a:xfrm>
          <a:prstGeom prst="rect">
            <a:avLst/>
          </a:prstGeom>
        </p:spPr>
        <p:txBody>
          <a:bodyPr vert="horz" lIns="91440" tIns="45720" rIns="91440" bIns="45720" rtlCol="0" anchor="ctr"/>
          <a:lstStyle>
            <a:lvl1pPr algn="r">
              <a:defRPr sz="1800">
                <a:solidFill>
                  <a:schemeClr val="tx1">
                    <a:tint val="82000"/>
                  </a:schemeClr>
                </a:solidFill>
                <a:latin typeface="BIZ UDPゴシック" panose="020B0400000000000000" pitchFamily="50" charset="-128"/>
                <a:ea typeface="BIZ UDPゴシック" panose="020B0400000000000000" pitchFamily="50" charset="-128"/>
              </a:defRPr>
            </a:lvl1pPr>
          </a:lstStyle>
          <a:p>
            <a:fld id="{DDF0A04B-3F96-455C-AC58-511E5C06C175}" type="slidenum">
              <a:rPr lang="ja-JP" altLang="en-US" smtClean="0"/>
              <a:pPr/>
              <a:t>‹#›</a:t>
            </a:fld>
            <a:endParaRPr lang="ja-JP" altLang="en-US"/>
          </a:p>
        </p:txBody>
      </p:sp>
    </p:spTree>
    <p:extLst>
      <p:ext uri="{BB962C8B-B14F-4D97-AF65-F5344CB8AC3E}">
        <p14:creationId xmlns:p14="http://schemas.microsoft.com/office/powerpoint/2010/main" val="40300356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フッター プレースホルダー 4">
            <a:extLst>
              <a:ext uri="{FF2B5EF4-FFF2-40B4-BE49-F238E27FC236}">
                <a16:creationId xmlns:a16="http://schemas.microsoft.com/office/drawing/2014/main" id="{26B4F219-99F5-0574-00AF-AD0D0A1E41A1}"/>
              </a:ext>
            </a:extLst>
          </p:cNvPr>
          <p:cNvSpPr>
            <a:spLocks noGrp="1"/>
          </p:cNvSpPr>
          <p:nvPr>
            <p:ph type="ftr" sz="quarter" idx="3"/>
          </p:nvPr>
        </p:nvSpPr>
        <p:spPr>
          <a:xfrm>
            <a:off x="80782" y="6619627"/>
            <a:ext cx="4114800" cy="171796"/>
          </a:xfrm>
          <a:prstGeom prst="rect">
            <a:avLst/>
          </a:prstGeom>
        </p:spPr>
        <p:txBody>
          <a:bodyPr vert="horz" lIns="91440" tIns="45720" rIns="91440" bIns="45720" rtlCol="0" anchor="ctr"/>
          <a:lstStyle>
            <a:lvl1pPr algn="l">
              <a:defRPr sz="1000">
                <a:solidFill>
                  <a:schemeClr val="tx1">
                    <a:tint val="82000"/>
                  </a:schemeClr>
                </a:solidFill>
                <a:latin typeface="BIZ UDPゴシック" panose="020B0400000000000000" pitchFamily="50" charset="-128"/>
                <a:ea typeface="BIZ UDPゴシック" panose="020B0400000000000000" pitchFamily="50" charset="-128"/>
              </a:defRPr>
            </a:lvl1pPr>
          </a:lstStyle>
          <a:p>
            <a:r>
              <a:rPr kumimoji="1" lang="ja-JP" altLang="en-US"/>
              <a:t>アプリマーケットにおける開発者の離脱：アプリ放棄の予測因子の特定</a:t>
            </a:r>
          </a:p>
        </p:txBody>
      </p:sp>
      <p:sp>
        <p:nvSpPr>
          <p:cNvPr id="4" name="日付プレースホルダー 3">
            <a:extLst>
              <a:ext uri="{FF2B5EF4-FFF2-40B4-BE49-F238E27FC236}">
                <a16:creationId xmlns:a16="http://schemas.microsoft.com/office/drawing/2014/main" id="{6020AEEB-6C86-E569-9769-B90FB959CF5B}"/>
              </a:ext>
            </a:extLst>
          </p:cNvPr>
          <p:cNvSpPr>
            <a:spLocks noGrp="1"/>
          </p:cNvSpPr>
          <p:nvPr>
            <p:ph type="dt" sz="half" idx="2"/>
          </p:nvPr>
        </p:nvSpPr>
        <p:spPr>
          <a:xfrm>
            <a:off x="10511479" y="6619627"/>
            <a:ext cx="1073960" cy="171796"/>
          </a:xfrm>
          <a:prstGeom prst="rect">
            <a:avLst/>
          </a:prstGeom>
        </p:spPr>
        <p:txBody>
          <a:bodyPr vert="horz" lIns="91440" tIns="45720" rIns="91440" bIns="45720" rtlCol="0" anchor="ctr"/>
          <a:lstStyle>
            <a:lvl1pPr algn="r">
              <a:defRPr sz="1000">
                <a:solidFill>
                  <a:schemeClr val="tx1">
                    <a:tint val="82000"/>
                  </a:schemeClr>
                </a:solidFill>
                <a:latin typeface="BIZ UDPゴシック" panose="020B0400000000000000" pitchFamily="50" charset="-128"/>
                <a:ea typeface="BIZ UDPゴシック" panose="020B0400000000000000" pitchFamily="50" charset="-128"/>
              </a:defRPr>
            </a:lvl1pPr>
          </a:lstStyle>
          <a:p>
            <a:fld id="{F3C85FDC-04B5-4E4A-AF6E-8A9DFBCF7C02}" type="datetime1">
              <a:rPr lang="ja-JP" altLang="en-US" smtClean="0"/>
              <a:t>2026/2/16</a:t>
            </a:fld>
            <a:endParaRPr lang="ja-JP" altLang="en-US"/>
          </a:p>
        </p:txBody>
      </p:sp>
      <p:sp>
        <p:nvSpPr>
          <p:cNvPr id="7" name="スライド番号プレースホルダー 5">
            <a:extLst>
              <a:ext uri="{FF2B5EF4-FFF2-40B4-BE49-F238E27FC236}">
                <a16:creationId xmlns:a16="http://schemas.microsoft.com/office/drawing/2014/main" id="{8A5D2FFA-A3BC-D2A4-4575-EBFA7DB755A7}"/>
              </a:ext>
            </a:extLst>
          </p:cNvPr>
          <p:cNvSpPr>
            <a:spLocks noGrp="1"/>
          </p:cNvSpPr>
          <p:nvPr>
            <p:ph type="sldNum" sz="quarter" idx="4"/>
          </p:nvPr>
        </p:nvSpPr>
        <p:spPr>
          <a:xfrm>
            <a:off x="11425881" y="6506844"/>
            <a:ext cx="685337" cy="288174"/>
          </a:xfrm>
          <a:prstGeom prst="rect">
            <a:avLst/>
          </a:prstGeom>
        </p:spPr>
        <p:txBody>
          <a:bodyPr vert="horz" lIns="91440" tIns="45720" rIns="91440" bIns="45720" rtlCol="0" anchor="ctr"/>
          <a:lstStyle>
            <a:lvl1pPr algn="r">
              <a:defRPr sz="1800">
                <a:solidFill>
                  <a:schemeClr val="tx1">
                    <a:tint val="82000"/>
                  </a:schemeClr>
                </a:solidFill>
                <a:latin typeface="BIZ UDPゴシック" panose="020B0400000000000000" pitchFamily="50" charset="-128"/>
                <a:ea typeface="BIZ UDPゴシック" panose="020B0400000000000000" pitchFamily="50" charset="-128"/>
              </a:defRPr>
            </a:lvl1pPr>
          </a:lstStyle>
          <a:p>
            <a:fld id="{DDF0A04B-3F96-455C-AC58-511E5C06C175}" type="slidenum">
              <a:rPr lang="ja-JP" altLang="en-US" smtClean="0"/>
              <a:pPr/>
              <a:t>‹#›</a:t>
            </a:fld>
            <a:endParaRPr lang="ja-JP" altLang="en-US"/>
          </a:p>
        </p:txBody>
      </p:sp>
    </p:spTree>
    <p:extLst>
      <p:ext uri="{BB962C8B-B14F-4D97-AF65-F5344CB8AC3E}">
        <p14:creationId xmlns:p14="http://schemas.microsoft.com/office/powerpoint/2010/main" val="20937257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id="{EF73FDE3-F086-B014-3D6D-9012F336F9F1}"/>
              </a:ext>
            </a:extLst>
          </p:cNvPr>
          <p:cNvSpPr/>
          <p:nvPr/>
        </p:nvSpPr>
        <p:spPr>
          <a:xfrm>
            <a:off x="0" y="0"/>
            <a:ext cx="12192000" cy="908263"/>
          </a:xfrm>
          <a:prstGeom prst="rect">
            <a:avLst/>
          </a:prstGeom>
          <a:solidFill>
            <a:srgbClr val="304B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a:extLst>
              <a:ext uri="{FF2B5EF4-FFF2-40B4-BE49-F238E27FC236}">
                <a16:creationId xmlns:a16="http://schemas.microsoft.com/office/drawing/2014/main" id="{0D2F75C7-AC4B-E3E8-AC6F-88D4AA6448C8}"/>
              </a:ext>
            </a:extLst>
          </p:cNvPr>
          <p:cNvSpPr>
            <a:spLocks noGrp="1"/>
          </p:cNvSpPr>
          <p:nvPr>
            <p:ph type="title"/>
          </p:nvPr>
        </p:nvSpPr>
        <p:spPr>
          <a:xfrm>
            <a:off x="165696" y="74815"/>
            <a:ext cx="11113833" cy="833448"/>
          </a:xfrm>
        </p:spPr>
        <p:txBody>
          <a:bodyPr/>
          <a:lstStyle>
            <a:lvl1pPr>
              <a:defRPr>
                <a:solidFill>
                  <a:schemeClr val="bg1"/>
                </a:solidFill>
              </a:defRPr>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6997D5D9-2536-7074-59E1-E0A36E7DF9EF}"/>
              </a:ext>
            </a:extLst>
          </p:cNvPr>
          <p:cNvSpPr>
            <a:spLocks noGrp="1"/>
          </p:cNvSpPr>
          <p:nvPr>
            <p:ph idx="1"/>
          </p:nvPr>
        </p:nvSpPr>
        <p:spPr>
          <a:xfrm>
            <a:off x="165697" y="1092370"/>
            <a:ext cx="11882216" cy="5402641"/>
          </a:xfrm>
        </p:spPr>
        <p:txBody>
          <a:bodyPr/>
          <a:lstStyle>
            <a:lvl1pPr marL="177800" indent="-177800">
              <a:defRPr sz="3600"/>
            </a:lvl1pPr>
            <a:lvl2pPr>
              <a:defRPr sz="3200"/>
            </a:lvl2pPr>
            <a:lvl3pPr>
              <a:defRPr sz="2800"/>
            </a:lvl3pPr>
            <a:lvl4pPr>
              <a:defRPr sz="2400"/>
            </a:lvl4pPr>
            <a:lvl5pPr>
              <a:defRPr sz="2000"/>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pic>
        <p:nvPicPr>
          <p:cNvPr id="4" name="図 3" descr="アイコン&#10;&#10;自動的に生成された説明">
            <a:extLst>
              <a:ext uri="{FF2B5EF4-FFF2-40B4-BE49-F238E27FC236}">
                <a16:creationId xmlns:a16="http://schemas.microsoft.com/office/drawing/2014/main" id="{B3D0057D-F90A-7B0E-EA7D-02FA2E22850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85251" y="0"/>
            <a:ext cx="908263" cy="908263"/>
          </a:xfrm>
          <a:prstGeom prst="rect">
            <a:avLst/>
          </a:prstGeom>
        </p:spPr>
      </p:pic>
      <p:sp>
        <p:nvSpPr>
          <p:cNvPr id="6" name="フッター プレースホルダー 4">
            <a:extLst>
              <a:ext uri="{FF2B5EF4-FFF2-40B4-BE49-F238E27FC236}">
                <a16:creationId xmlns:a16="http://schemas.microsoft.com/office/drawing/2014/main" id="{1A5054F3-8716-A9F7-8D33-FEF23CE1AAD1}"/>
              </a:ext>
            </a:extLst>
          </p:cNvPr>
          <p:cNvSpPr>
            <a:spLocks noGrp="1"/>
          </p:cNvSpPr>
          <p:nvPr>
            <p:ph type="ftr" sz="quarter" idx="3"/>
          </p:nvPr>
        </p:nvSpPr>
        <p:spPr>
          <a:xfrm>
            <a:off x="80782" y="6619627"/>
            <a:ext cx="4114800" cy="171796"/>
          </a:xfrm>
          <a:prstGeom prst="rect">
            <a:avLst/>
          </a:prstGeom>
        </p:spPr>
        <p:txBody>
          <a:bodyPr vert="horz" lIns="91440" tIns="45720" rIns="91440" bIns="45720" rtlCol="0" anchor="ctr"/>
          <a:lstStyle>
            <a:lvl1pPr algn="l">
              <a:defRPr sz="1000">
                <a:solidFill>
                  <a:schemeClr val="tx1">
                    <a:tint val="82000"/>
                  </a:schemeClr>
                </a:solidFill>
                <a:latin typeface="BIZ UDPゴシック" panose="020B0400000000000000" pitchFamily="50" charset="-128"/>
                <a:ea typeface="BIZ UDPゴシック" panose="020B0400000000000000" pitchFamily="50" charset="-128"/>
              </a:defRPr>
            </a:lvl1pPr>
          </a:lstStyle>
          <a:p>
            <a:r>
              <a:rPr kumimoji="1" lang="ja-JP" altLang="en-US"/>
              <a:t>アプリマーケットにおける開発者の離脱：アプリ放棄の予測因子の特定</a:t>
            </a:r>
          </a:p>
        </p:txBody>
      </p:sp>
      <p:sp>
        <p:nvSpPr>
          <p:cNvPr id="8" name="日付プレースホルダー 3">
            <a:extLst>
              <a:ext uri="{FF2B5EF4-FFF2-40B4-BE49-F238E27FC236}">
                <a16:creationId xmlns:a16="http://schemas.microsoft.com/office/drawing/2014/main" id="{D49A2A73-5315-F63A-7D7C-D279E093F5B7}"/>
              </a:ext>
            </a:extLst>
          </p:cNvPr>
          <p:cNvSpPr>
            <a:spLocks noGrp="1"/>
          </p:cNvSpPr>
          <p:nvPr>
            <p:ph type="dt" sz="half" idx="2"/>
          </p:nvPr>
        </p:nvSpPr>
        <p:spPr>
          <a:xfrm>
            <a:off x="10511479" y="6619627"/>
            <a:ext cx="1073960" cy="171796"/>
          </a:xfrm>
          <a:prstGeom prst="rect">
            <a:avLst/>
          </a:prstGeom>
        </p:spPr>
        <p:txBody>
          <a:bodyPr vert="horz" lIns="91440" tIns="45720" rIns="91440" bIns="45720" rtlCol="0" anchor="ctr"/>
          <a:lstStyle>
            <a:lvl1pPr algn="r">
              <a:defRPr sz="1000">
                <a:solidFill>
                  <a:schemeClr val="tx1">
                    <a:tint val="82000"/>
                  </a:schemeClr>
                </a:solidFill>
                <a:latin typeface="BIZ UDPゴシック" panose="020B0400000000000000" pitchFamily="50" charset="-128"/>
                <a:ea typeface="BIZ UDPゴシック" panose="020B0400000000000000" pitchFamily="50" charset="-128"/>
              </a:defRPr>
            </a:lvl1pPr>
          </a:lstStyle>
          <a:p>
            <a:fld id="{E7CC8F51-F856-4FBA-AD20-C19CB6E08574}" type="datetime1">
              <a:rPr lang="ja-JP" altLang="en-US" smtClean="0"/>
              <a:t>2026/2/16</a:t>
            </a:fld>
            <a:endParaRPr lang="ja-JP" altLang="en-US"/>
          </a:p>
        </p:txBody>
      </p:sp>
      <p:sp>
        <p:nvSpPr>
          <p:cNvPr id="11" name="スライド番号プレースホルダー 5">
            <a:extLst>
              <a:ext uri="{FF2B5EF4-FFF2-40B4-BE49-F238E27FC236}">
                <a16:creationId xmlns:a16="http://schemas.microsoft.com/office/drawing/2014/main" id="{7992E8C2-AC1E-39EC-F484-2B9D0E643BE3}"/>
              </a:ext>
            </a:extLst>
          </p:cNvPr>
          <p:cNvSpPr>
            <a:spLocks noGrp="1"/>
          </p:cNvSpPr>
          <p:nvPr>
            <p:ph type="sldNum" sz="quarter" idx="4"/>
          </p:nvPr>
        </p:nvSpPr>
        <p:spPr>
          <a:xfrm>
            <a:off x="11425881" y="6506844"/>
            <a:ext cx="685337" cy="288174"/>
          </a:xfrm>
          <a:prstGeom prst="rect">
            <a:avLst/>
          </a:prstGeom>
        </p:spPr>
        <p:txBody>
          <a:bodyPr vert="horz" lIns="91440" tIns="45720" rIns="91440" bIns="45720" rtlCol="0" anchor="ctr"/>
          <a:lstStyle>
            <a:lvl1pPr algn="r">
              <a:defRPr sz="1800">
                <a:solidFill>
                  <a:schemeClr val="tx1">
                    <a:tint val="82000"/>
                  </a:schemeClr>
                </a:solidFill>
                <a:latin typeface="BIZ UDPゴシック" panose="020B0400000000000000" pitchFamily="50" charset="-128"/>
                <a:ea typeface="BIZ UDPゴシック" panose="020B0400000000000000" pitchFamily="50" charset="-128"/>
              </a:defRPr>
            </a:lvl1pPr>
          </a:lstStyle>
          <a:p>
            <a:fld id="{DDF0A04B-3F96-455C-AC58-511E5C06C175}" type="slidenum">
              <a:rPr lang="ja-JP" altLang="en-US" smtClean="0"/>
              <a:pPr/>
              <a:t>‹#›</a:t>
            </a:fld>
            <a:endParaRPr lang="ja-JP" altLang="en-US"/>
          </a:p>
        </p:txBody>
      </p:sp>
    </p:spTree>
    <p:extLst>
      <p:ext uri="{BB962C8B-B14F-4D97-AF65-F5344CB8AC3E}">
        <p14:creationId xmlns:p14="http://schemas.microsoft.com/office/powerpoint/2010/main" val="1221637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id="{5781D155-4C3B-C12D-054E-4661B31DC115}"/>
              </a:ext>
            </a:extLst>
          </p:cNvPr>
          <p:cNvSpPr/>
          <p:nvPr/>
        </p:nvSpPr>
        <p:spPr>
          <a:xfrm>
            <a:off x="0" y="0"/>
            <a:ext cx="12192000" cy="4562475"/>
          </a:xfrm>
          <a:prstGeom prst="rect">
            <a:avLst/>
          </a:prstGeom>
          <a:solidFill>
            <a:srgbClr val="304B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a:extLst>
              <a:ext uri="{FF2B5EF4-FFF2-40B4-BE49-F238E27FC236}">
                <a16:creationId xmlns:a16="http://schemas.microsoft.com/office/drawing/2014/main" id="{8F1C5EA0-36E0-EF0F-6FBE-2EA55F0A8719}"/>
              </a:ext>
            </a:extLst>
          </p:cNvPr>
          <p:cNvSpPr>
            <a:spLocks noGrp="1"/>
          </p:cNvSpPr>
          <p:nvPr>
            <p:ph type="title"/>
          </p:nvPr>
        </p:nvSpPr>
        <p:spPr>
          <a:xfrm>
            <a:off x="82570" y="1709738"/>
            <a:ext cx="12028648" cy="2852737"/>
          </a:xfrm>
        </p:spPr>
        <p:txBody>
          <a:bodyPr anchor="b">
            <a:normAutofit/>
          </a:bodyPr>
          <a:lstStyle>
            <a:lvl1pPr>
              <a:defRPr sz="5400">
                <a:solidFill>
                  <a:schemeClr val="bg1"/>
                </a:solidFill>
              </a:defRPr>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37047C6-60D3-894C-566C-BD8BF403D0F7}"/>
              </a:ext>
            </a:extLst>
          </p:cNvPr>
          <p:cNvSpPr>
            <a:spLocks noGrp="1"/>
          </p:cNvSpPr>
          <p:nvPr>
            <p:ph type="body" idx="1"/>
          </p:nvPr>
        </p:nvSpPr>
        <p:spPr>
          <a:xfrm>
            <a:off x="82570" y="4688958"/>
            <a:ext cx="12028648" cy="1400692"/>
          </a:xfrm>
        </p:spPr>
        <p:txBody>
          <a:bodyPr>
            <a:normAutofit/>
          </a:bodyPr>
          <a:lstStyle>
            <a:lvl1pPr marL="0" indent="0">
              <a:buNone/>
              <a:defRPr sz="36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pic>
        <p:nvPicPr>
          <p:cNvPr id="8" name="図 7" descr="アイコン&#10;&#10;自動的に生成された説明">
            <a:extLst>
              <a:ext uri="{FF2B5EF4-FFF2-40B4-BE49-F238E27FC236}">
                <a16:creationId xmlns:a16="http://schemas.microsoft.com/office/drawing/2014/main" id="{67A5805C-38B6-B2FE-E844-57BD5692137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85251" y="0"/>
            <a:ext cx="908263" cy="908263"/>
          </a:xfrm>
          <a:prstGeom prst="rect">
            <a:avLst/>
          </a:prstGeom>
        </p:spPr>
      </p:pic>
      <p:sp>
        <p:nvSpPr>
          <p:cNvPr id="4" name="フッター プレースホルダー 4">
            <a:extLst>
              <a:ext uri="{FF2B5EF4-FFF2-40B4-BE49-F238E27FC236}">
                <a16:creationId xmlns:a16="http://schemas.microsoft.com/office/drawing/2014/main" id="{A88FB6CB-0493-80F7-D940-AF3C61C6D45C}"/>
              </a:ext>
            </a:extLst>
          </p:cNvPr>
          <p:cNvSpPr>
            <a:spLocks noGrp="1"/>
          </p:cNvSpPr>
          <p:nvPr>
            <p:ph type="ftr" sz="quarter" idx="3"/>
          </p:nvPr>
        </p:nvSpPr>
        <p:spPr>
          <a:xfrm>
            <a:off x="80782" y="6619627"/>
            <a:ext cx="4114800" cy="171796"/>
          </a:xfrm>
          <a:prstGeom prst="rect">
            <a:avLst/>
          </a:prstGeom>
        </p:spPr>
        <p:txBody>
          <a:bodyPr vert="horz" lIns="91440" tIns="45720" rIns="91440" bIns="45720" rtlCol="0" anchor="ctr"/>
          <a:lstStyle>
            <a:lvl1pPr algn="l">
              <a:defRPr sz="1000">
                <a:solidFill>
                  <a:schemeClr val="tx1">
                    <a:tint val="82000"/>
                  </a:schemeClr>
                </a:solidFill>
                <a:latin typeface="BIZ UDPゴシック" panose="020B0400000000000000" pitchFamily="50" charset="-128"/>
                <a:ea typeface="BIZ UDPゴシック" panose="020B0400000000000000" pitchFamily="50" charset="-128"/>
              </a:defRPr>
            </a:lvl1pPr>
          </a:lstStyle>
          <a:p>
            <a:r>
              <a:rPr kumimoji="1" lang="ja-JP" altLang="en-US"/>
              <a:t>アプリマーケットにおける開発者の離脱：アプリ放棄の予測因子の特定</a:t>
            </a:r>
          </a:p>
        </p:txBody>
      </p:sp>
      <p:sp>
        <p:nvSpPr>
          <p:cNvPr id="6" name="日付プレースホルダー 3">
            <a:extLst>
              <a:ext uri="{FF2B5EF4-FFF2-40B4-BE49-F238E27FC236}">
                <a16:creationId xmlns:a16="http://schemas.microsoft.com/office/drawing/2014/main" id="{A16F2070-AB41-CA7F-AD79-213F1314F5C1}"/>
              </a:ext>
            </a:extLst>
          </p:cNvPr>
          <p:cNvSpPr>
            <a:spLocks noGrp="1"/>
          </p:cNvSpPr>
          <p:nvPr>
            <p:ph type="dt" sz="half" idx="2"/>
          </p:nvPr>
        </p:nvSpPr>
        <p:spPr>
          <a:xfrm>
            <a:off x="10511479" y="6619627"/>
            <a:ext cx="1073960" cy="171796"/>
          </a:xfrm>
          <a:prstGeom prst="rect">
            <a:avLst/>
          </a:prstGeom>
        </p:spPr>
        <p:txBody>
          <a:bodyPr vert="horz" lIns="91440" tIns="45720" rIns="91440" bIns="45720" rtlCol="0" anchor="ctr"/>
          <a:lstStyle>
            <a:lvl1pPr algn="r">
              <a:defRPr sz="1000">
                <a:solidFill>
                  <a:schemeClr val="tx1">
                    <a:tint val="82000"/>
                  </a:schemeClr>
                </a:solidFill>
                <a:latin typeface="BIZ UDPゴシック" panose="020B0400000000000000" pitchFamily="50" charset="-128"/>
                <a:ea typeface="BIZ UDPゴシック" panose="020B0400000000000000" pitchFamily="50" charset="-128"/>
              </a:defRPr>
            </a:lvl1pPr>
          </a:lstStyle>
          <a:p>
            <a:fld id="{1A265D79-60D3-4B1A-80C1-AC6526B2BF5A}" type="datetime1">
              <a:rPr lang="ja-JP" altLang="en-US" smtClean="0"/>
              <a:t>2026/2/16</a:t>
            </a:fld>
            <a:endParaRPr lang="ja-JP" altLang="en-US"/>
          </a:p>
        </p:txBody>
      </p:sp>
      <p:sp>
        <p:nvSpPr>
          <p:cNvPr id="11" name="スライド番号プレースホルダー 5">
            <a:extLst>
              <a:ext uri="{FF2B5EF4-FFF2-40B4-BE49-F238E27FC236}">
                <a16:creationId xmlns:a16="http://schemas.microsoft.com/office/drawing/2014/main" id="{8E6E7692-244B-C8A9-226D-6F3653CE57CD}"/>
              </a:ext>
            </a:extLst>
          </p:cNvPr>
          <p:cNvSpPr>
            <a:spLocks noGrp="1"/>
          </p:cNvSpPr>
          <p:nvPr>
            <p:ph type="sldNum" sz="quarter" idx="4"/>
          </p:nvPr>
        </p:nvSpPr>
        <p:spPr>
          <a:xfrm>
            <a:off x="11425881" y="6506844"/>
            <a:ext cx="685337" cy="288174"/>
          </a:xfrm>
          <a:prstGeom prst="rect">
            <a:avLst/>
          </a:prstGeom>
        </p:spPr>
        <p:txBody>
          <a:bodyPr vert="horz" lIns="91440" tIns="45720" rIns="91440" bIns="45720" rtlCol="0" anchor="ctr"/>
          <a:lstStyle>
            <a:lvl1pPr algn="r">
              <a:defRPr sz="1800">
                <a:solidFill>
                  <a:schemeClr val="tx1">
                    <a:tint val="82000"/>
                  </a:schemeClr>
                </a:solidFill>
                <a:latin typeface="BIZ UDPゴシック" panose="020B0400000000000000" pitchFamily="50" charset="-128"/>
                <a:ea typeface="BIZ UDPゴシック" panose="020B0400000000000000" pitchFamily="50" charset="-128"/>
              </a:defRPr>
            </a:lvl1pPr>
          </a:lstStyle>
          <a:p>
            <a:fld id="{DDF0A04B-3F96-455C-AC58-511E5C06C175}" type="slidenum">
              <a:rPr lang="ja-JP" altLang="en-US" smtClean="0"/>
              <a:pPr/>
              <a:t>‹#›</a:t>
            </a:fld>
            <a:endParaRPr lang="ja-JP" altLang="en-US"/>
          </a:p>
        </p:txBody>
      </p:sp>
    </p:spTree>
    <p:extLst>
      <p:ext uri="{BB962C8B-B14F-4D97-AF65-F5344CB8AC3E}">
        <p14:creationId xmlns:p14="http://schemas.microsoft.com/office/powerpoint/2010/main" val="23726826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D13F7778-4998-A377-6A60-42147D5C6314}"/>
              </a:ext>
            </a:extLst>
          </p:cNvPr>
          <p:cNvSpPr/>
          <p:nvPr/>
        </p:nvSpPr>
        <p:spPr>
          <a:xfrm>
            <a:off x="0" y="0"/>
            <a:ext cx="12192000" cy="908263"/>
          </a:xfrm>
          <a:prstGeom prst="rect">
            <a:avLst/>
          </a:prstGeom>
          <a:solidFill>
            <a:srgbClr val="304B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a:extLst>
              <a:ext uri="{FF2B5EF4-FFF2-40B4-BE49-F238E27FC236}">
                <a16:creationId xmlns:a16="http://schemas.microsoft.com/office/drawing/2014/main" id="{CBEE8225-3D6F-A1F1-100F-90BC1679DA39}"/>
              </a:ext>
            </a:extLst>
          </p:cNvPr>
          <p:cNvSpPr>
            <a:spLocks noGrp="1"/>
          </p:cNvSpPr>
          <p:nvPr>
            <p:ph type="title"/>
          </p:nvPr>
        </p:nvSpPr>
        <p:spPr>
          <a:xfrm>
            <a:off x="165696" y="74815"/>
            <a:ext cx="11113833" cy="833448"/>
          </a:xfrm>
        </p:spPr>
        <p:txBody>
          <a:bodyPr/>
          <a:lstStyle>
            <a:lvl1pPr>
              <a:defRPr>
                <a:solidFill>
                  <a:schemeClr val="bg1"/>
                </a:solidFill>
              </a:defRPr>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A54AFB4-1AFE-21AE-D95B-1CC39D8AFC27}"/>
              </a:ext>
            </a:extLst>
          </p:cNvPr>
          <p:cNvSpPr>
            <a:spLocks noGrp="1"/>
          </p:cNvSpPr>
          <p:nvPr>
            <p:ph sz="half" idx="1"/>
          </p:nvPr>
        </p:nvSpPr>
        <p:spPr>
          <a:xfrm>
            <a:off x="165696" y="1088019"/>
            <a:ext cx="5854103" cy="5401450"/>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E82E4A2E-10DA-3420-982D-FA0B788DAE08}"/>
              </a:ext>
            </a:extLst>
          </p:cNvPr>
          <p:cNvSpPr>
            <a:spLocks noGrp="1"/>
          </p:cNvSpPr>
          <p:nvPr>
            <p:ph sz="half" idx="2"/>
          </p:nvPr>
        </p:nvSpPr>
        <p:spPr>
          <a:xfrm>
            <a:off x="6172199" y="1088018"/>
            <a:ext cx="5854103" cy="5401449"/>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pic>
        <p:nvPicPr>
          <p:cNvPr id="7" name="図 6" descr="アイコン&#10;&#10;自動的に生成された説明">
            <a:extLst>
              <a:ext uri="{FF2B5EF4-FFF2-40B4-BE49-F238E27FC236}">
                <a16:creationId xmlns:a16="http://schemas.microsoft.com/office/drawing/2014/main" id="{38138C44-7B34-374A-1AA3-F4108A1E0FE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85251" y="0"/>
            <a:ext cx="908263" cy="908263"/>
          </a:xfrm>
          <a:prstGeom prst="rect">
            <a:avLst/>
          </a:prstGeom>
        </p:spPr>
      </p:pic>
      <p:sp>
        <p:nvSpPr>
          <p:cNvPr id="5" name="フッター プレースホルダー 4">
            <a:extLst>
              <a:ext uri="{FF2B5EF4-FFF2-40B4-BE49-F238E27FC236}">
                <a16:creationId xmlns:a16="http://schemas.microsoft.com/office/drawing/2014/main" id="{832B0C6A-8327-B6BA-FDD4-7D1C09C6B818}"/>
              </a:ext>
            </a:extLst>
          </p:cNvPr>
          <p:cNvSpPr>
            <a:spLocks noGrp="1"/>
          </p:cNvSpPr>
          <p:nvPr>
            <p:ph type="ftr" sz="quarter" idx="3"/>
          </p:nvPr>
        </p:nvSpPr>
        <p:spPr>
          <a:xfrm>
            <a:off x="80782" y="6619627"/>
            <a:ext cx="4114800" cy="171796"/>
          </a:xfrm>
          <a:prstGeom prst="rect">
            <a:avLst/>
          </a:prstGeom>
        </p:spPr>
        <p:txBody>
          <a:bodyPr vert="horz" lIns="91440" tIns="45720" rIns="91440" bIns="45720" rtlCol="0" anchor="ctr"/>
          <a:lstStyle>
            <a:lvl1pPr algn="l">
              <a:defRPr sz="1000">
                <a:solidFill>
                  <a:schemeClr val="tx1">
                    <a:tint val="82000"/>
                  </a:schemeClr>
                </a:solidFill>
                <a:latin typeface="BIZ UDPゴシック" panose="020B0400000000000000" pitchFamily="50" charset="-128"/>
                <a:ea typeface="BIZ UDPゴシック" panose="020B0400000000000000" pitchFamily="50" charset="-128"/>
              </a:defRPr>
            </a:lvl1pPr>
          </a:lstStyle>
          <a:p>
            <a:r>
              <a:rPr kumimoji="1" lang="ja-JP" altLang="en-US"/>
              <a:t>アプリマーケットにおける開発者の離脱：アプリ放棄の予測因子の特定</a:t>
            </a:r>
          </a:p>
        </p:txBody>
      </p:sp>
      <p:sp>
        <p:nvSpPr>
          <p:cNvPr id="9" name="日付プレースホルダー 3">
            <a:extLst>
              <a:ext uri="{FF2B5EF4-FFF2-40B4-BE49-F238E27FC236}">
                <a16:creationId xmlns:a16="http://schemas.microsoft.com/office/drawing/2014/main" id="{1825B8EB-B309-4CAA-41C8-CD68E6222235}"/>
              </a:ext>
            </a:extLst>
          </p:cNvPr>
          <p:cNvSpPr>
            <a:spLocks noGrp="1"/>
          </p:cNvSpPr>
          <p:nvPr>
            <p:ph type="dt" sz="half" idx="10"/>
          </p:nvPr>
        </p:nvSpPr>
        <p:spPr>
          <a:xfrm>
            <a:off x="10511479" y="6619627"/>
            <a:ext cx="1073960" cy="171796"/>
          </a:xfrm>
          <a:prstGeom prst="rect">
            <a:avLst/>
          </a:prstGeom>
        </p:spPr>
        <p:txBody>
          <a:bodyPr vert="horz" lIns="91440" tIns="45720" rIns="91440" bIns="45720" rtlCol="0" anchor="ctr"/>
          <a:lstStyle>
            <a:lvl1pPr algn="r">
              <a:defRPr sz="1000">
                <a:solidFill>
                  <a:schemeClr val="tx1">
                    <a:tint val="82000"/>
                  </a:schemeClr>
                </a:solidFill>
                <a:latin typeface="BIZ UDPゴシック" panose="020B0400000000000000" pitchFamily="50" charset="-128"/>
                <a:ea typeface="BIZ UDPゴシック" panose="020B0400000000000000" pitchFamily="50" charset="-128"/>
              </a:defRPr>
            </a:lvl1pPr>
          </a:lstStyle>
          <a:p>
            <a:fld id="{767FB2C7-759D-4355-9185-42D7FBF856C9}" type="datetime1">
              <a:rPr lang="ja-JP" altLang="en-US" smtClean="0"/>
              <a:t>2026/2/16</a:t>
            </a:fld>
            <a:endParaRPr lang="ja-JP" altLang="en-US"/>
          </a:p>
        </p:txBody>
      </p:sp>
      <p:sp>
        <p:nvSpPr>
          <p:cNvPr id="12" name="スライド番号プレースホルダー 5">
            <a:extLst>
              <a:ext uri="{FF2B5EF4-FFF2-40B4-BE49-F238E27FC236}">
                <a16:creationId xmlns:a16="http://schemas.microsoft.com/office/drawing/2014/main" id="{BC740DFE-E0EF-64FC-958E-FA87E715F106}"/>
              </a:ext>
            </a:extLst>
          </p:cNvPr>
          <p:cNvSpPr>
            <a:spLocks noGrp="1"/>
          </p:cNvSpPr>
          <p:nvPr>
            <p:ph type="sldNum" sz="quarter" idx="4"/>
          </p:nvPr>
        </p:nvSpPr>
        <p:spPr>
          <a:xfrm>
            <a:off x="11425881" y="6506844"/>
            <a:ext cx="685337" cy="288174"/>
          </a:xfrm>
          <a:prstGeom prst="rect">
            <a:avLst/>
          </a:prstGeom>
        </p:spPr>
        <p:txBody>
          <a:bodyPr vert="horz" lIns="91440" tIns="45720" rIns="91440" bIns="45720" rtlCol="0" anchor="ctr"/>
          <a:lstStyle>
            <a:lvl1pPr algn="r">
              <a:defRPr sz="1800">
                <a:solidFill>
                  <a:schemeClr val="tx1">
                    <a:tint val="82000"/>
                  </a:schemeClr>
                </a:solidFill>
                <a:latin typeface="BIZ UDPゴシック" panose="020B0400000000000000" pitchFamily="50" charset="-128"/>
                <a:ea typeface="BIZ UDPゴシック" panose="020B0400000000000000" pitchFamily="50" charset="-128"/>
              </a:defRPr>
            </a:lvl1pPr>
          </a:lstStyle>
          <a:p>
            <a:fld id="{DDF0A04B-3F96-455C-AC58-511E5C06C175}" type="slidenum">
              <a:rPr lang="ja-JP" altLang="en-US" smtClean="0"/>
              <a:pPr/>
              <a:t>‹#›</a:t>
            </a:fld>
            <a:endParaRPr lang="ja-JP" altLang="en-US"/>
          </a:p>
        </p:txBody>
      </p:sp>
    </p:spTree>
    <p:extLst>
      <p:ext uri="{BB962C8B-B14F-4D97-AF65-F5344CB8AC3E}">
        <p14:creationId xmlns:p14="http://schemas.microsoft.com/office/powerpoint/2010/main" val="4922482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C00D4409-9781-4BE1-E096-6D25F0A250B1}"/>
              </a:ext>
            </a:extLst>
          </p:cNvPr>
          <p:cNvSpPr/>
          <p:nvPr/>
        </p:nvSpPr>
        <p:spPr>
          <a:xfrm>
            <a:off x="0" y="0"/>
            <a:ext cx="12192000" cy="908263"/>
          </a:xfrm>
          <a:prstGeom prst="rect">
            <a:avLst/>
          </a:prstGeom>
          <a:solidFill>
            <a:srgbClr val="304B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a:extLst>
              <a:ext uri="{FF2B5EF4-FFF2-40B4-BE49-F238E27FC236}">
                <a16:creationId xmlns:a16="http://schemas.microsoft.com/office/drawing/2014/main" id="{8DD0E7DB-531A-3848-08ED-0D862F81E492}"/>
              </a:ext>
            </a:extLst>
          </p:cNvPr>
          <p:cNvSpPr>
            <a:spLocks noGrp="1"/>
          </p:cNvSpPr>
          <p:nvPr>
            <p:ph type="title"/>
          </p:nvPr>
        </p:nvSpPr>
        <p:spPr>
          <a:xfrm>
            <a:off x="165696" y="74815"/>
            <a:ext cx="11113833" cy="833448"/>
          </a:xfrm>
        </p:spPr>
        <p:txBody>
          <a:bodyPr/>
          <a:lstStyle>
            <a:lvl1pPr>
              <a:defRPr>
                <a:solidFill>
                  <a:schemeClr val="bg1"/>
                </a:solidFill>
              </a:defRPr>
            </a:lvl1pPr>
          </a:lstStyle>
          <a:p>
            <a:r>
              <a:rPr kumimoji="1" lang="ja-JP" altLang="en-US"/>
              <a:t>マスター タイトルの書式設定</a:t>
            </a:r>
          </a:p>
        </p:txBody>
      </p:sp>
      <p:pic>
        <p:nvPicPr>
          <p:cNvPr id="7" name="図 6" descr="アイコン&#10;&#10;自動的に生成された説明">
            <a:extLst>
              <a:ext uri="{FF2B5EF4-FFF2-40B4-BE49-F238E27FC236}">
                <a16:creationId xmlns:a16="http://schemas.microsoft.com/office/drawing/2014/main" id="{17B173BB-27FB-39BF-E0B7-4C5DE3FCDE0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85251" y="0"/>
            <a:ext cx="908263" cy="908263"/>
          </a:xfrm>
          <a:prstGeom prst="rect">
            <a:avLst/>
          </a:prstGeom>
        </p:spPr>
      </p:pic>
      <p:sp>
        <p:nvSpPr>
          <p:cNvPr id="3" name="フッター プレースホルダー 4">
            <a:extLst>
              <a:ext uri="{FF2B5EF4-FFF2-40B4-BE49-F238E27FC236}">
                <a16:creationId xmlns:a16="http://schemas.microsoft.com/office/drawing/2014/main" id="{2C677EF9-ACFC-A9B9-8AE6-3CAE0EC2E708}"/>
              </a:ext>
            </a:extLst>
          </p:cNvPr>
          <p:cNvSpPr>
            <a:spLocks noGrp="1"/>
          </p:cNvSpPr>
          <p:nvPr>
            <p:ph type="ftr" sz="quarter" idx="3"/>
          </p:nvPr>
        </p:nvSpPr>
        <p:spPr>
          <a:xfrm>
            <a:off x="80782" y="6619627"/>
            <a:ext cx="4114800" cy="171796"/>
          </a:xfrm>
          <a:prstGeom prst="rect">
            <a:avLst/>
          </a:prstGeom>
        </p:spPr>
        <p:txBody>
          <a:bodyPr vert="horz" lIns="91440" tIns="45720" rIns="91440" bIns="45720" rtlCol="0" anchor="ctr"/>
          <a:lstStyle>
            <a:lvl1pPr algn="l">
              <a:defRPr sz="1000">
                <a:solidFill>
                  <a:schemeClr val="tx1">
                    <a:tint val="82000"/>
                  </a:schemeClr>
                </a:solidFill>
                <a:latin typeface="BIZ UDPゴシック" panose="020B0400000000000000" pitchFamily="50" charset="-128"/>
                <a:ea typeface="BIZ UDPゴシック" panose="020B0400000000000000" pitchFamily="50" charset="-128"/>
              </a:defRPr>
            </a:lvl1pPr>
          </a:lstStyle>
          <a:p>
            <a:r>
              <a:rPr kumimoji="1" lang="ja-JP" altLang="en-US"/>
              <a:t>アプリマーケットにおける開発者の離脱：アプリ放棄の予測因子の特定</a:t>
            </a:r>
          </a:p>
        </p:txBody>
      </p:sp>
      <p:sp>
        <p:nvSpPr>
          <p:cNvPr id="5" name="日付プレースホルダー 3">
            <a:extLst>
              <a:ext uri="{FF2B5EF4-FFF2-40B4-BE49-F238E27FC236}">
                <a16:creationId xmlns:a16="http://schemas.microsoft.com/office/drawing/2014/main" id="{0BD9C6A9-6622-9C48-0FA0-1F12EBDF63A2}"/>
              </a:ext>
            </a:extLst>
          </p:cNvPr>
          <p:cNvSpPr>
            <a:spLocks noGrp="1"/>
          </p:cNvSpPr>
          <p:nvPr>
            <p:ph type="dt" sz="half" idx="2"/>
          </p:nvPr>
        </p:nvSpPr>
        <p:spPr>
          <a:xfrm>
            <a:off x="10511479" y="6619627"/>
            <a:ext cx="1073960" cy="171796"/>
          </a:xfrm>
          <a:prstGeom prst="rect">
            <a:avLst/>
          </a:prstGeom>
        </p:spPr>
        <p:txBody>
          <a:bodyPr vert="horz" lIns="91440" tIns="45720" rIns="91440" bIns="45720" rtlCol="0" anchor="ctr"/>
          <a:lstStyle>
            <a:lvl1pPr algn="r">
              <a:defRPr sz="1000">
                <a:solidFill>
                  <a:schemeClr val="tx1">
                    <a:tint val="82000"/>
                  </a:schemeClr>
                </a:solidFill>
                <a:latin typeface="BIZ UDPゴシック" panose="020B0400000000000000" pitchFamily="50" charset="-128"/>
                <a:ea typeface="BIZ UDPゴシック" panose="020B0400000000000000" pitchFamily="50" charset="-128"/>
              </a:defRPr>
            </a:lvl1pPr>
          </a:lstStyle>
          <a:p>
            <a:fld id="{32E99E89-E00F-4929-866E-5BC747675BBF}" type="datetime1">
              <a:rPr lang="ja-JP" altLang="en-US" smtClean="0"/>
              <a:t>2026/2/16</a:t>
            </a:fld>
            <a:endParaRPr lang="ja-JP" altLang="en-US"/>
          </a:p>
        </p:txBody>
      </p:sp>
      <p:sp>
        <p:nvSpPr>
          <p:cNvPr id="10" name="スライド番号プレースホルダー 5">
            <a:extLst>
              <a:ext uri="{FF2B5EF4-FFF2-40B4-BE49-F238E27FC236}">
                <a16:creationId xmlns:a16="http://schemas.microsoft.com/office/drawing/2014/main" id="{A2F7C81B-E87E-39F1-81CA-6979E87B0B48}"/>
              </a:ext>
            </a:extLst>
          </p:cNvPr>
          <p:cNvSpPr>
            <a:spLocks noGrp="1"/>
          </p:cNvSpPr>
          <p:nvPr>
            <p:ph type="sldNum" sz="quarter" idx="4"/>
          </p:nvPr>
        </p:nvSpPr>
        <p:spPr>
          <a:xfrm>
            <a:off x="11425881" y="6506844"/>
            <a:ext cx="685337" cy="288174"/>
          </a:xfrm>
          <a:prstGeom prst="rect">
            <a:avLst/>
          </a:prstGeom>
        </p:spPr>
        <p:txBody>
          <a:bodyPr vert="horz" lIns="91440" tIns="45720" rIns="91440" bIns="45720" rtlCol="0" anchor="ctr"/>
          <a:lstStyle>
            <a:lvl1pPr algn="r">
              <a:defRPr sz="1800">
                <a:solidFill>
                  <a:schemeClr val="tx1">
                    <a:tint val="82000"/>
                  </a:schemeClr>
                </a:solidFill>
                <a:latin typeface="BIZ UDPゴシック" panose="020B0400000000000000" pitchFamily="50" charset="-128"/>
                <a:ea typeface="BIZ UDPゴシック" panose="020B0400000000000000" pitchFamily="50" charset="-128"/>
              </a:defRPr>
            </a:lvl1pPr>
          </a:lstStyle>
          <a:p>
            <a:fld id="{DDF0A04B-3F96-455C-AC58-511E5C06C175}" type="slidenum">
              <a:rPr lang="ja-JP" altLang="en-US" smtClean="0"/>
              <a:pPr/>
              <a:t>‹#›</a:t>
            </a:fld>
            <a:endParaRPr lang="ja-JP" altLang="en-US"/>
          </a:p>
        </p:txBody>
      </p:sp>
    </p:spTree>
    <p:extLst>
      <p:ext uri="{BB962C8B-B14F-4D97-AF65-F5344CB8AC3E}">
        <p14:creationId xmlns:p14="http://schemas.microsoft.com/office/powerpoint/2010/main" val="34875161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タイトルなし">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6997D5D9-2536-7074-59E1-E0A36E7DF9EF}"/>
              </a:ext>
            </a:extLst>
          </p:cNvPr>
          <p:cNvSpPr>
            <a:spLocks noGrp="1"/>
          </p:cNvSpPr>
          <p:nvPr>
            <p:ph idx="1"/>
          </p:nvPr>
        </p:nvSpPr>
        <p:spPr>
          <a:xfrm>
            <a:off x="165697" y="165100"/>
            <a:ext cx="11882216" cy="6329911"/>
          </a:xfrm>
        </p:spPr>
        <p:txBody>
          <a:bodyPr/>
          <a:lstStyle>
            <a:lvl1pPr marL="177800" indent="-177800">
              <a:defRPr sz="3600"/>
            </a:lvl1pPr>
            <a:lvl2pPr>
              <a:defRPr sz="3200"/>
            </a:lvl2pPr>
            <a:lvl3pPr>
              <a:defRPr sz="2800"/>
            </a:lvl3pPr>
            <a:lvl4pPr>
              <a:defRPr sz="2400"/>
            </a:lvl4pPr>
            <a:lvl5pPr>
              <a:defRPr sz="2000"/>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pic>
        <p:nvPicPr>
          <p:cNvPr id="6" name="図 5" descr="アイコン&#10;&#10;自動的に生成された説明">
            <a:extLst>
              <a:ext uri="{FF2B5EF4-FFF2-40B4-BE49-F238E27FC236}">
                <a16:creationId xmlns:a16="http://schemas.microsoft.com/office/drawing/2014/main" id="{9E28E1B3-6134-BDF3-119F-F6B0C59AD15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85251" y="0"/>
            <a:ext cx="908263" cy="908263"/>
          </a:xfrm>
          <a:prstGeom prst="rect">
            <a:avLst/>
          </a:prstGeom>
        </p:spPr>
      </p:pic>
      <p:sp>
        <p:nvSpPr>
          <p:cNvPr id="2" name="フッター プレースホルダー 4">
            <a:extLst>
              <a:ext uri="{FF2B5EF4-FFF2-40B4-BE49-F238E27FC236}">
                <a16:creationId xmlns:a16="http://schemas.microsoft.com/office/drawing/2014/main" id="{B5070AF8-B392-4ADA-A7CD-2F7659C0C1D8}"/>
              </a:ext>
            </a:extLst>
          </p:cNvPr>
          <p:cNvSpPr>
            <a:spLocks noGrp="1"/>
          </p:cNvSpPr>
          <p:nvPr>
            <p:ph type="ftr" sz="quarter" idx="3"/>
          </p:nvPr>
        </p:nvSpPr>
        <p:spPr>
          <a:xfrm>
            <a:off x="80782" y="6619627"/>
            <a:ext cx="4114800" cy="171796"/>
          </a:xfrm>
          <a:prstGeom prst="rect">
            <a:avLst/>
          </a:prstGeom>
        </p:spPr>
        <p:txBody>
          <a:bodyPr vert="horz" lIns="91440" tIns="45720" rIns="91440" bIns="45720" rtlCol="0" anchor="ctr"/>
          <a:lstStyle>
            <a:lvl1pPr algn="l">
              <a:defRPr sz="1000">
                <a:solidFill>
                  <a:schemeClr val="tx1">
                    <a:tint val="82000"/>
                  </a:schemeClr>
                </a:solidFill>
                <a:latin typeface="BIZ UDPゴシック" panose="020B0400000000000000" pitchFamily="50" charset="-128"/>
                <a:ea typeface="BIZ UDPゴシック" panose="020B0400000000000000" pitchFamily="50" charset="-128"/>
              </a:defRPr>
            </a:lvl1pPr>
          </a:lstStyle>
          <a:p>
            <a:r>
              <a:rPr kumimoji="1" lang="ja-JP" altLang="en-US"/>
              <a:t>アプリマーケットにおける開発者の離脱：アプリ放棄の予測因子の特定</a:t>
            </a:r>
          </a:p>
        </p:txBody>
      </p:sp>
      <p:sp>
        <p:nvSpPr>
          <p:cNvPr id="4" name="日付プレースホルダー 3">
            <a:extLst>
              <a:ext uri="{FF2B5EF4-FFF2-40B4-BE49-F238E27FC236}">
                <a16:creationId xmlns:a16="http://schemas.microsoft.com/office/drawing/2014/main" id="{D72F20E0-E2A8-DB8A-D2C7-66109B604CFF}"/>
              </a:ext>
            </a:extLst>
          </p:cNvPr>
          <p:cNvSpPr>
            <a:spLocks noGrp="1"/>
          </p:cNvSpPr>
          <p:nvPr>
            <p:ph type="dt" sz="half" idx="2"/>
          </p:nvPr>
        </p:nvSpPr>
        <p:spPr>
          <a:xfrm>
            <a:off x="10511479" y="6619627"/>
            <a:ext cx="1073960" cy="171796"/>
          </a:xfrm>
          <a:prstGeom prst="rect">
            <a:avLst/>
          </a:prstGeom>
        </p:spPr>
        <p:txBody>
          <a:bodyPr vert="horz" lIns="91440" tIns="45720" rIns="91440" bIns="45720" rtlCol="0" anchor="ctr"/>
          <a:lstStyle>
            <a:lvl1pPr algn="r">
              <a:defRPr sz="1000">
                <a:solidFill>
                  <a:schemeClr val="tx1">
                    <a:tint val="82000"/>
                  </a:schemeClr>
                </a:solidFill>
                <a:latin typeface="BIZ UDPゴシック" panose="020B0400000000000000" pitchFamily="50" charset="-128"/>
                <a:ea typeface="BIZ UDPゴシック" panose="020B0400000000000000" pitchFamily="50" charset="-128"/>
              </a:defRPr>
            </a:lvl1pPr>
          </a:lstStyle>
          <a:p>
            <a:fld id="{704E4F3B-2519-42CA-B904-3AEE5593BC59}" type="datetime1">
              <a:rPr lang="ja-JP" altLang="en-US" smtClean="0"/>
              <a:t>2026/2/16</a:t>
            </a:fld>
            <a:endParaRPr lang="ja-JP" altLang="en-US"/>
          </a:p>
        </p:txBody>
      </p:sp>
      <p:sp>
        <p:nvSpPr>
          <p:cNvPr id="7" name="スライド番号プレースホルダー 5">
            <a:extLst>
              <a:ext uri="{FF2B5EF4-FFF2-40B4-BE49-F238E27FC236}">
                <a16:creationId xmlns:a16="http://schemas.microsoft.com/office/drawing/2014/main" id="{F60DF4C3-CB41-BF87-F3B0-0AB19E13AE16}"/>
              </a:ext>
            </a:extLst>
          </p:cNvPr>
          <p:cNvSpPr>
            <a:spLocks noGrp="1"/>
          </p:cNvSpPr>
          <p:nvPr>
            <p:ph type="sldNum" sz="quarter" idx="4"/>
          </p:nvPr>
        </p:nvSpPr>
        <p:spPr>
          <a:xfrm>
            <a:off x="11425881" y="6506844"/>
            <a:ext cx="685337" cy="288174"/>
          </a:xfrm>
          <a:prstGeom prst="rect">
            <a:avLst/>
          </a:prstGeom>
        </p:spPr>
        <p:txBody>
          <a:bodyPr vert="horz" lIns="91440" tIns="45720" rIns="91440" bIns="45720" rtlCol="0" anchor="ctr"/>
          <a:lstStyle>
            <a:lvl1pPr algn="r">
              <a:defRPr sz="1800">
                <a:solidFill>
                  <a:schemeClr val="tx1">
                    <a:tint val="82000"/>
                  </a:schemeClr>
                </a:solidFill>
                <a:latin typeface="BIZ UDPゴシック" panose="020B0400000000000000" pitchFamily="50" charset="-128"/>
                <a:ea typeface="BIZ UDPゴシック" panose="020B0400000000000000" pitchFamily="50" charset="-128"/>
              </a:defRPr>
            </a:lvl1pPr>
          </a:lstStyle>
          <a:p>
            <a:fld id="{DDF0A04B-3F96-455C-AC58-511E5C06C175}" type="slidenum">
              <a:rPr lang="ja-JP" altLang="en-US" smtClean="0"/>
              <a:pPr/>
              <a:t>‹#›</a:t>
            </a:fld>
            <a:endParaRPr lang="ja-JP" altLang="en-US"/>
          </a:p>
        </p:txBody>
      </p:sp>
    </p:spTree>
    <p:extLst>
      <p:ext uri="{BB962C8B-B14F-4D97-AF65-F5344CB8AC3E}">
        <p14:creationId xmlns:p14="http://schemas.microsoft.com/office/powerpoint/2010/main" val="33224892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タイトル スライド（ロゴなし）">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id="{3D0CC42D-471E-9D02-4E0C-76511735626B}"/>
              </a:ext>
            </a:extLst>
          </p:cNvPr>
          <p:cNvSpPr/>
          <p:nvPr/>
        </p:nvSpPr>
        <p:spPr>
          <a:xfrm>
            <a:off x="0" y="0"/>
            <a:ext cx="12192000" cy="3552305"/>
          </a:xfrm>
          <a:prstGeom prst="rect">
            <a:avLst/>
          </a:prstGeom>
          <a:solidFill>
            <a:srgbClr val="304B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a:extLst>
              <a:ext uri="{FF2B5EF4-FFF2-40B4-BE49-F238E27FC236}">
                <a16:creationId xmlns:a16="http://schemas.microsoft.com/office/drawing/2014/main" id="{FB1852EE-3664-CADF-C260-6780F11224B4}"/>
              </a:ext>
            </a:extLst>
          </p:cNvPr>
          <p:cNvSpPr>
            <a:spLocks noGrp="1"/>
          </p:cNvSpPr>
          <p:nvPr>
            <p:ph type="ctrTitle"/>
          </p:nvPr>
        </p:nvSpPr>
        <p:spPr>
          <a:xfrm>
            <a:off x="82570" y="1122362"/>
            <a:ext cx="12028648" cy="2479675"/>
          </a:xfrm>
        </p:spPr>
        <p:txBody>
          <a:bodyPr anchor="b">
            <a:normAutofit/>
          </a:bodyPr>
          <a:lstStyle>
            <a:lvl1pPr algn="ctr">
              <a:defRPr sz="5400">
                <a:solidFill>
                  <a:schemeClr val="bg1"/>
                </a:solidFill>
              </a:defRPr>
            </a:lvl1pPr>
          </a:lstStyle>
          <a:p>
            <a:r>
              <a:rPr kumimoji="1" lang="ja-JP" altLang="en-US"/>
              <a:t>マスター タイトルの書式設定</a:t>
            </a:r>
          </a:p>
        </p:txBody>
      </p:sp>
      <p:sp>
        <p:nvSpPr>
          <p:cNvPr id="3" name="字幕 2">
            <a:extLst>
              <a:ext uri="{FF2B5EF4-FFF2-40B4-BE49-F238E27FC236}">
                <a16:creationId xmlns:a16="http://schemas.microsoft.com/office/drawing/2014/main" id="{10DA9176-5CC8-B13E-B54B-C07F38E7FD10}"/>
              </a:ext>
            </a:extLst>
          </p:cNvPr>
          <p:cNvSpPr>
            <a:spLocks noGrp="1"/>
          </p:cNvSpPr>
          <p:nvPr>
            <p:ph type="subTitle" idx="1"/>
          </p:nvPr>
        </p:nvSpPr>
        <p:spPr>
          <a:xfrm>
            <a:off x="82570" y="3694814"/>
            <a:ext cx="12028648" cy="1562986"/>
          </a:xfrm>
        </p:spPr>
        <p:txBody>
          <a:bodyPr>
            <a:normAutofit/>
          </a:bodyPr>
          <a:lstStyle>
            <a:lvl1pPr marL="0" indent="0" algn="ctr">
              <a:buNone/>
              <a:defRPr sz="36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8" name="フッター プレースホルダー 4">
            <a:extLst>
              <a:ext uri="{FF2B5EF4-FFF2-40B4-BE49-F238E27FC236}">
                <a16:creationId xmlns:a16="http://schemas.microsoft.com/office/drawing/2014/main" id="{49BC2146-875A-5E4E-50F1-C8D97255C3DA}"/>
              </a:ext>
            </a:extLst>
          </p:cNvPr>
          <p:cNvSpPr>
            <a:spLocks noGrp="1"/>
          </p:cNvSpPr>
          <p:nvPr>
            <p:ph type="ftr" sz="quarter" idx="3"/>
          </p:nvPr>
        </p:nvSpPr>
        <p:spPr>
          <a:xfrm>
            <a:off x="80782" y="6619627"/>
            <a:ext cx="4114800" cy="171796"/>
          </a:xfrm>
          <a:prstGeom prst="rect">
            <a:avLst/>
          </a:prstGeom>
        </p:spPr>
        <p:txBody>
          <a:bodyPr vert="horz" lIns="91440" tIns="45720" rIns="91440" bIns="45720" rtlCol="0" anchor="ctr"/>
          <a:lstStyle>
            <a:lvl1pPr algn="l">
              <a:defRPr sz="1000">
                <a:solidFill>
                  <a:schemeClr val="tx1">
                    <a:tint val="82000"/>
                  </a:schemeClr>
                </a:solidFill>
                <a:latin typeface="BIZ UDPゴシック" panose="020B0400000000000000" pitchFamily="50" charset="-128"/>
                <a:ea typeface="BIZ UDPゴシック" panose="020B0400000000000000" pitchFamily="50" charset="-128"/>
              </a:defRPr>
            </a:lvl1pPr>
          </a:lstStyle>
          <a:p>
            <a:r>
              <a:rPr lang="ja-JP" altLang="en-US"/>
              <a:t>アプリマーケットにおける開発者の離脱：アプリ放棄の予測因子の特定</a:t>
            </a:r>
          </a:p>
        </p:txBody>
      </p:sp>
      <p:sp>
        <p:nvSpPr>
          <p:cNvPr id="9" name="日付プレースホルダー 3">
            <a:extLst>
              <a:ext uri="{FF2B5EF4-FFF2-40B4-BE49-F238E27FC236}">
                <a16:creationId xmlns:a16="http://schemas.microsoft.com/office/drawing/2014/main" id="{C8FA29EE-0968-2A4E-1A1E-C1990F98392B}"/>
              </a:ext>
            </a:extLst>
          </p:cNvPr>
          <p:cNvSpPr>
            <a:spLocks noGrp="1"/>
          </p:cNvSpPr>
          <p:nvPr>
            <p:ph type="dt" sz="half" idx="2"/>
          </p:nvPr>
        </p:nvSpPr>
        <p:spPr>
          <a:xfrm>
            <a:off x="10511479" y="6619627"/>
            <a:ext cx="1073960" cy="171796"/>
          </a:xfrm>
          <a:prstGeom prst="rect">
            <a:avLst/>
          </a:prstGeom>
        </p:spPr>
        <p:txBody>
          <a:bodyPr vert="horz" lIns="91440" tIns="45720" rIns="91440" bIns="45720" rtlCol="0" anchor="ctr"/>
          <a:lstStyle>
            <a:lvl1pPr algn="r">
              <a:defRPr sz="1000">
                <a:solidFill>
                  <a:schemeClr val="tx1">
                    <a:tint val="82000"/>
                  </a:schemeClr>
                </a:solidFill>
                <a:latin typeface="BIZ UDPゴシック" panose="020B0400000000000000" pitchFamily="50" charset="-128"/>
                <a:ea typeface="BIZ UDPゴシック" panose="020B0400000000000000" pitchFamily="50" charset="-128"/>
              </a:defRPr>
            </a:lvl1pPr>
          </a:lstStyle>
          <a:p>
            <a:fld id="{B2AF2059-8F1B-4117-9F70-D5832821F54A}" type="datetime1">
              <a:rPr lang="ja-JP" altLang="en-US" smtClean="0"/>
              <a:t>2026/2/16</a:t>
            </a:fld>
            <a:endParaRPr lang="ja-JP" altLang="en-US"/>
          </a:p>
        </p:txBody>
      </p:sp>
      <p:sp>
        <p:nvSpPr>
          <p:cNvPr id="10" name="スライド番号プレースホルダー 5">
            <a:extLst>
              <a:ext uri="{FF2B5EF4-FFF2-40B4-BE49-F238E27FC236}">
                <a16:creationId xmlns:a16="http://schemas.microsoft.com/office/drawing/2014/main" id="{10C149B5-49ED-EDA9-F247-04A164D9A15F}"/>
              </a:ext>
            </a:extLst>
          </p:cNvPr>
          <p:cNvSpPr>
            <a:spLocks noGrp="1"/>
          </p:cNvSpPr>
          <p:nvPr>
            <p:ph type="sldNum" sz="quarter" idx="4"/>
          </p:nvPr>
        </p:nvSpPr>
        <p:spPr>
          <a:xfrm>
            <a:off x="11425881" y="6506844"/>
            <a:ext cx="685337" cy="288174"/>
          </a:xfrm>
          <a:prstGeom prst="rect">
            <a:avLst/>
          </a:prstGeom>
        </p:spPr>
        <p:txBody>
          <a:bodyPr vert="horz" lIns="91440" tIns="45720" rIns="91440" bIns="45720" rtlCol="0" anchor="ctr"/>
          <a:lstStyle>
            <a:lvl1pPr algn="r">
              <a:defRPr sz="1800">
                <a:solidFill>
                  <a:schemeClr val="tx1">
                    <a:tint val="82000"/>
                  </a:schemeClr>
                </a:solidFill>
                <a:latin typeface="BIZ UDPゴシック" panose="020B0400000000000000" pitchFamily="50" charset="-128"/>
                <a:ea typeface="BIZ UDPゴシック" panose="020B0400000000000000" pitchFamily="50" charset="-128"/>
              </a:defRPr>
            </a:lvl1pPr>
          </a:lstStyle>
          <a:p>
            <a:fld id="{DDF0A04B-3F96-455C-AC58-511E5C06C175}" type="slidenum">
              <a:rPr lang="ja-JP" altLang="en-US" smtClean="0"/>
              <a:pPr/>
              <a:t>‹#›</a:t>
            </a:fld>
            <a:endParaRPr lang="ja-JP" altLang="en-US"/>
          </a:p>
        </p:txBody>
      </p:sp>
    </p:spTree>
    <p:extLst>
      <p:ext uri="{BB962C8B-B14F-4D97-AF65-F5344CB8AC3E}">
        <p14:creationId xmlns:p14="http://schemas.microsoft.com/office/powerpoint/2010/main" val="321697376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タイトルとコンテンツ（ロゴなし）">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id="{EF73FDE3-F086-B014-3D6D-9012F336F9F1}"/>
              </a:ext>
            </a:extLst>
          </p:cNvPr>
          <p:cNvSpPr/>
          <p:nvPr/>
        </p:nvSpPr>
        <p:spPr>
          <a:xfrm>
            <a:off x="0" y="0"/>
            <a:ext cx="12192000" cy="908263"/>
          </a:xfrm>
          <a:prstGeom prst="rect">
            <a:avLst/>
          </a:prstGeom>
          <a:solidFill>
            <a:srgbClr val="304B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a:extLst>
              <a:ext uri="{FF2B5EF4-FFF2-40B4-BE49-F238E27FC236}">
                <a16:creationId xmlns:a16="http://schemas.microsoft.com/office/drawing/2014/main" id="{0D2F75C7-AC4B-E3E8-AC6F-88D4AA6448C8}"/>
              </a:ext>
            </a:extLst>
          </p:cNvPr>
          <p:cNvSpPr>
            <a:spLocks noGrp="1"/>
          </p:cNvSpPr>
          <p:nvPr>
            <p:ph type="title"/>
          </p:nvPr>
        </p:nvSpPr>
        <p:spPr>
          <a:xfrm>
            <a:off x="165696" y="74815"/>
            <a:ext cx="11882216" cy="833448"/>
          </a:xfrm>
        </p:spPr>
        <p:txBody>
          <a:bodyPr/>
          <a:lstStyle>
            <a:lvl1pPr>
              <a:defRPr>
                <a:solidFill>
                  <a:schemeClr val="bg1"/>
                </a:solidFill>
              </a:defRPr>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6997D5D9-2536-7074-59E1-E0A36E7DF9EF}"/>
              </a:ext>
            </a:extLst>
          </p:cNvPr>
          <p:cNvSpPr>
            <a:spLocks noGrp="1"/>
          </p:cNvSpPr>
          <p:nvPr>
            <p:ph idx="1"/>
          </p:nvPr>
        </p:nvSpPr>
        <p:spPr>
          <a:xfrm>
            <a:off x="165697" y="1092370"/>
            <a:ext cx="11882216" cy="5397099"/>
          </a:xfrm>
        </p:spPr>
        <p:txBody>
          <a:bodyPr/>
          <a:lstStyle>
            <a:lvl1pPr marL="177800" indent="-177800">
              <a:defRPr sz="3600"/>
            </a:lvl1pPr>
            <a:lvl2pPr>
              <a:defRPr sz="3200"/>
            </a:lvl2pPr>
            <a:lvl3pPr>
              <a:defRPr sz="2800"/>
            </a:lvl3pPr>
            <a:lvl4pPr>
              <a:defRPr sz="2400"/>
            </a:lvl4pPr>
            <a:lvl5pPr>
              <a:defRPr sz="2000"/>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フッター プレースホルダー 4">
            <a:extLst>
              <a:ext uri="{FF2B5EF4-FFF2-40B4-BE49-F238E27FC236}">
                <a16:creationId xmlns:a16="http://schemas.microsoft.com/office/drawing/2014/main" id="{D7437C12-291C-1590-6A59-C38FE2AD5548}"/>
              </a:ext>
            </a:extLst>
          </p:cNvPr>
          <p:cNvSpPr>
            <a:spLocks noGrp="1"/>
          </p:cNvSpPr>
          <p:nvPr>
            <p:ph type="ftr" sz="quarter" idx="3"/>
          </p:nvPr>
        </p:nvSpPr>
        <p:spPr>
          <a:xfrm>
            <a:off x="80782" y="6619627"/>
            <a:ext cx="4114800" cy="171796"/>
          </a:xfrm>
          <a:prstGeom prst="rect">
            <a:avLst/>
          </a:prstGeom>
        </p:spPr>
        <p:txBody>
          <a:bodyPr vert="horz" lIns="91440" tIns="45720" rIns="91440" bIns="45720" rtlCol="0" anchor="ctr"/>
          <a:lstStyle>
            <a:lvl1pPr algn="l">
              <a:defRPr sz="1000">
                <a:solidFill>
                  <a:schemeClr val="tx1">
                    <a:tint val="82000"/>
                  </a:schemeClr>
                </a:solidFill>
                <a:latin typeface="BIZ UDPゴシック" panose="020B0400000000000000" pitchFamily="50" charset="-128"/>
                <a:ea typeface="BIZ UDPゴシック" panose="020B0400000000000000" pitchFamily="50" charset="-128"/>
              </a:defRPr>
            </a:lvl1pPr>
          </a:lstStyle>
          <a:p>
            <a:r>
              <a:rPr kumimoji="1" lang="ja-JP" altLang="en-US"/>
              <a:t>アプリマーケットにおける開発者の離脱：アプリ放棄の予測因子の特定</a:t>
            </a:r>
          </a:p>
        </p:txBody>
      </p:sp>
      <p:sp>
        <p:nvSpPr>
          <p:cNvPr id="6" name="日付プレースホルダー 3">
            <a:extLst>
              <a:ext uri="{FF2B5EF4-FFF2-40B4-BE49-F238E27FC236}">
                <a16:creationId xmlns:a16="http://schemas.microsoft.com/office/drawing/2014/main" id="{48C014AA-B531-65BB-35B5-E7D8DD7A9F5D}"/>
              </a:ext>
            </a:extLst>
          </p:cNvPr>
          <p:cNvSpPr>
            <a:spLocks noGrp="1"/>
          </p:cNvSpPr>
          <p:nvPr>
            <p:ph type="dt" sz="half" idx="2"/>
          </p:nvPr>
        </p:nvSpPr>
        <p:spPr>
          <a:xfrm>
            <a:off x="10511479" y="6619627"/>
            <a:ext cx="1073960" cy="171796"/>
          </a:xfrm>
          <a:prstGeom prst="rect">
            <a:avLst/>
          </a:prstGeom>
        </p:spPr>
        <p:txBody>
          <a:bodyPr vert="horz" lIns="91440" tIns="45720" rIns="91440" bIns="45720" rtlCol="0" anchor="ctr"/>
          <a:lstStyle>
            <a:lvl1pPr algn="r">
              <a:defRPr sz="1000">
                <a:solidFill>
                  <a:schemeClr val="tx1">
                    <a:tint val="82000"/>
                  </a:schemeClr>
                </a:solidFill>
                <a:latin typeface="BIZ UDPゴシック" panose="020B0400000000000000" pitchFamily="50" charset="-128"/>
                <a:ea typeface="BIZ UDPゴシック" panose="020B0400000000000000" pitchFamily="50" charset="-128"/>
              </a:defRPr>
            </a:lvl1pPr>
          </a:lstStyle>
          <a:p>
            <a:fld id="{9209BFD5-FA30-4D5C-AABA-228C8C477A61}" type="datetime1">
              <a:rPr lang="ja-JP" altLang="en-US" smtClean="0"/>
              <a:t>2026/2/16</a:t>
            </a:fld>
            <a:endParaRPr lang="ja-JP" altLang="en-US"/>
          </a:p>
        </p:txBody>
      </p:sp>
      <p:sp>
        <p:nvSpPr>
          <p:cNvPr id="10" name="スライド番号プレースホルダー 5">
            <a:extLst>
              <a:ext uri="{FF2B5EF4-FFF2-40B4-BE49-F238E27FC236}">
                <a16:creationId xmlns:a16="http://schemas.microsoft.com/office/drawing/2014/main" id="{8C15817B-2D10-EC29-4E99-9EAE411561E1}"/>
              </a:ext>
            </a:extLst>
          </p:cNvPr>
          <p:cNvSpPr>
            <a:spLocks noGrp="1"/>
          </p:cNvSpPr>
          <p:nvPr>
            <p:ph type="sldNum" sz="quarter" idx="4"/>
          </p:nvPr>
        </p:nvSpPr>
        <p:spPr>
          <a:xfrm>
            <a:off x="11425881" y="6506844"/>
            <a:ext cx="685337" cy="288174"/>
          </a:xfrm>
          <a:prstGeom prst="rect">
            <a:avLst/>
          </a:prstGeom>
        </p:spPr>
        <p:txBody>
          <a:bodyPr vert="horz" lIns="91440" tIns="45720" rIns="91440" bIns="45720" rtlCol="0" anchor="ctr"/>
          <a:lstStyle>
            <a:lvl1pPr algn="r">
              <a:defRPr sz="1800">
                <a:solidFill>
                  <a:schemeClr val="tx1">
                    <a:tint val="82000"/>
                  </a:schemeClr>
                </a:solidFill>
                <a:latin typeface="BIZ UDPゴシック" panose="020B0400000000000000" pitchFamily="50" charset="-128"/>
                <a:ea typeface="BIZ UDPゴシック" panose="020B0400000000000000" pitchFamily="50" charset="-128"/>
              </a:defRPr>
            </a:lvl1pPr>
          </a:lstStyle>
          <a:p>
            <a:fld id="{DDF0A04B-3F96-455C-AC58-511E5C06C175}" type="slidenum">
              <a:rPr lang="ja-JP" altLang="en-US" smtClean="0"/>
              <a:pPr/>
              <a:t>‹#›</a:t>
            </a:fld>
            <a:endParaRPr lang="ja-JP" altLang="en-US"/>
          </a:p>
        </p:txBody>
      </p:sp>
    </p:spTree>
    <p:extLst>
      <p:ext uri="{BB962C8B-B14F-4D97-AF65-F5344CB8AC3E}">
        <p14:creationId xmlns:p14="http://schemas.microsoft.com/office/powerpoint/2010/main" val="28274367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reserve="1">
  <p:cSld name="セクション見出し（ロゴなし）">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id="{5781D155-4C3B-C12D-054E-4661B31DC115}"/>
              </a:ext>
            </a:extLst>
          </p:cNvPr>
          <p:cNvSpPr/>
          <p:nvPr/>
        </p:nvSpPr>
        <p:spPr>
          <a:xfrm>
            <a:off x="0" y="0"/>
            <a:ext cx="12192000" cy="4562475"/>
          </a:xfrm>
          <a:prstGeom prst="rect">
            <a:avLst/>
          </a:prstGeom>
          <a:solidFill>
            <a:srgbClr val="304B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a:extLst>
              <a:ext uri="{FF2B5EF4-FFF2-40B4-BE49-F238E27FC236}">
                <a16:creationId xmlns:a16="http://schemas.microsoft.com/office/drawing/2014/main" id="{8F1C5EA0-36E0-EF0F-6FBE-2EA55F0A8719}"/>
              </a:ext>
            </a:extLst>
          </p:cNvPr>
          <p:cNvSpPr>
            <a:spLocks noGrp="1"/>
          </p:cNvSpPr>
          <p:nvPr>
            <p:ph type="title"/>
          </p:nvPr>
        </p:nvSpPr>
        <p:spPr>
          <a:xfrm>
            <a:off x="82569" y="1709738"/>
            <a:ext cx="12028647" cy="2852737"/>
          </a:xfrm>
        </p:spPr>
        <p:txBody>
          <a:bodyPr anchor="b">
            <a:normAutofit/>
          </a:bodyPr>
          <a:lstStyle>
            <a:lvl1pPr>
              <a:defRPr sz="5400">
                <a:solidFill>
                  <a:schemeClr val="bg1"/>
                </a:solidFill>
              </a:defRPr>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37047C6-60D3-894C-566C-BD8BF403D0F7}"/>
              </a:ext>
            </a:extLst>
          </p:cNvPr>
          <p:cNvSpPr>
            <a:spLocks noGrp="1"/>
          </p:cNvSpPr>
          <p:nvPr>
            <p:ph type="body" idx="1"/>
          </p:nvPr>
        </p:nvSpPr>
        <p:spPr>
          <a:xfrm>
            <a:off x="82570" y="4688959"/>
            <a:ext cx="12028648" cy="1400692"/>
          </a:xfrm>
        </p:spPr>
        <p:txBody>
          <a:bodyPr>
            <a:normAutofit/>
          </a:bodyPr>
          <a:lstStyle>
            <a:lvl1pPr marL="0" indent="0">
              <a:buNone/>
              <a:defRPr sz="36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フッター プレースホルダー 4">
            <a:extLst>
              <a:ext uri="{FF2B5EF4-FFF2-40B4-BE49-F238E27FC236}">
                <a16:creationId xmlns:a16="http://schemas.microsoft.com/office/drawing/2014/main" id="{91D19A59-09CC-51BA-F212-DC5C69EC2D9F}"/>
              </a:ext>
            </a:extLst>
          </p:cNvPr>
          <p:cNvSpPr>
            <a:spLocks noGrp="1"/>
          </p:cNvSpPr>
          <p:nvPr>
            <p:ph type="ftr" sz="quarter" idx="3"/>
          </p:nvPr>
        </p:nvSpPr>
        <p:spPr>
          <a:xfrm>
            <a:off x="80782" y="6619627"/>
            <a:ext cx="4114800" cy="171796"/>
          </a:xfrm>
          <a:prstGeom prst="rect">
            <a:avLst/>
          </a:prstGeom>
        </p:spPr>
        <p:txBody>
          <a:bodyPr vert="horz" lIns="91440" tIns="45720" rIns="91440" bIns="45720" rtlCol="0" anchor="ctr"/>
          <a:lstStyle>
            <a:lvl1pPr algn="l">
              <a:defRPr sz="1000">
                <a:solidFill>
                  <a:schemeClr val="tx1">
                    <a:tint val="82000"/>
                  </a:schemeClr>
                </a:solidFill>
                <a:latin typeface="BIZ UDPゴシック" panose="020B0400000000000000" pitchFamily="50" charset="-128"/>
                <a:ea typeface="BIZ UDPゴシック" panose="020B0400000000000000" pitchFamily="50" charset="-128"/>
              </a:defRPr>
            </a:lvl1pPr>
          </a:lstStyle>
          <a:p>
            <a:r>
              <a:rPr kumimoji="1" lang="ja-JP" altLang="en-US"/>
              <a:t>アプリマーケットにおける開発者の離脱：アプリ放棄の予測因子の特定</a:t>
            </a:r>
          </a:p>
        </p:txBody>
      </p:sp>
      <p:sp>
        <p:nvSpPr>
          <p:cNvPr id="6" name="日付プレースホルダー 3">
            <a:extLst>
              <a:ext uri="{FF2B5EF4-FFF2-40B4-BE49-F238E27FC236}">
                <a16:creationId xmlns:a16="http://schemas.microsoft.com/office/drawing/2014/main" id="{0B13B905-C4D9-C0EC-362E-71E25C5E1FED}"/>
              </a:ext>
            </a:extLst>
          </p:cNvPr>
          <p:cNvSpPr>
            <a:spLocks noGrp="1"/>
          </p:cNvSpPr>
          <p:nvPr>
            <p:ph type="dt" sz="half" idx="2"/>
          </p:nvPr>
        </p:nvSpPr>
        <p:spPr>
          <a:xfrm>
            <a:off x="10511479" y="6619627"/>
            <a:ext cx="1073960" cy="171796"/>
          </a:xfrm>
          <a:prstGeom prst="rect">
            <a:avLst/>
          </a:prstGeom>
        </p:spPr>
        <p:txBody>
          <a:bodyPr vert="horz" lIns="91440" tIns="45720" rIns="91440" bIns="45720" rtlCol="0" anchor="ctr"/>
          <a:lstStyle>
            <a:lvl1pPr algn="r">
              <a:defRPr sz="1000">
                <a:solidFill>
                  <a:schemeClr val="tx1">
                    <a:tint val="82000"/>
                  </a:schemeClr>
                </a:solidFill>
                <a:latin typeface="BIZ UDPゴシック" panose="020B0400000000000000" pitchFamily="50" charset="-128"/>
                <a:ea typeface="BIZ UDPゴシック" panose="020B0400000000000000" pitchFamily="50" charset="-128"/>
              </a:defRPr>
            </a:lvl1pPr>
          </a:lstStyle>
          <a:p>
            <a:fld id="{9834076F-3501-438B-B7F5-28070A26E11B}" type="datetime1">
              <a:rPr lang="ja-JP" altLang="en-US" smtClean="0"/>
              <a:t>2026/2/16</a:t>
            </a:fld>
            <a:endParaRPr lang="ja-JP" altLang="en-US"/>
          </a:p>
        </p:txBody>
      </p:sp>
      <p:sp>
        <p:nvSpPr>
          <p:cNvPr id="10" name="スライド番号プレースホルダー 5">
            <a:extLst>
              <a:ext uri="{FF2B5EF4-FFF2-40B4-BE49-F238E27FC236}">
                <a16:creationId xmlns:a16="http://schemas.microsoft.com/office/drawing/2014/main" id="{94641B38-5F6C-5D81-A199-CAA2FA7F1A69}"/>
              </a:ext>
            </a:extLst>
          </p:cNvPr>
          <p:cNvSpPr>
            <a:spLocks noGrp="1"/>
          </p:cNvSpPr>
          <p:nvPr>
            <p:ph type="sldNum" sz="quarter" idx="4"/>
          </p:nvPr>
        </p:nvSpPr>
        <p:spPr>
          <a:xfrm>
            <a:off x="11425881" y="6506844"/>
            <a:ext cx="685337" cy="288174"/>
          </a:xfrm>
          <a:prstGeom prst="rect">
            <a:avLst/>
          </a:prstGeom>
        </p:spPr>
        <p:txBody>
          <a:bodyPr vert="horz" lIns="91440" tIns="45720" rIns="91440" bIns="45720" rtlCol="0" anchor="ctr"/>
          <a:lstStyle>
            <a:lvl1pPr algn="r">
              <a:defRPr sz="1800">
                <a:solidFill>
                  <a:schemeClr val="tx1">
                    <a:tint val="82000"/>
                  </a:schemeClr>
                </a:solidFill>
                <a:latin typeface="BIZ UDPゴシック" panose="020B0400000000000000" pitchFamily="50" charset="-128"/>
                <a:ea typeface="BIZ UDPゴシック" panose="020B0400000000000000" pitchFamily="50" charset="-128"/>
              </a:defRPr>
            </a:lvl1pPr>
          </a:lstStyle>
          <a:p>
            <a:fld id="{DDF0A04B-3F96-455C-AC58-511E5C06C175}" type="slidenum">
              <a:rPr lang="ja-JP" altLang="en-US" smtClean="0"/>
              <a:pPr/>
              <a:t>‹#›</a:t>
            </a:fld>
            <a:endParaRPr lang="ja-JP" altLang="en-US"/>
          </a:p>
        </p:txBody>
      </p:sp>
    </p:spTree>
    <p:extLst>
      <p:ext uri="{BB962C8B-B14F-4D97-AF65-F5344CB8AC3E}">
        <p14:creationId xmlns:p14="http://schemas.microsoft.com/office/powerpoint/2010/main" val="5509118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3C74F3A7-2F31-7660-1EE0-8C8E63554C37}"/>
              </a:ext>
            </a:extLst>
          </p:cNvPr>
          <p:cNvSpPr>
            <a:spLocks noGrp="1"/>
          </p:cNvSpPr>
          <p:nvPr>
            <p:ph type="title"/>
          </p:nvPr>
        </p:nvSpPr>
        <p:spPr>
          <a:xfrm>
            <a:off x="165696" y="74815"/>
            <a:ext cx="11776735" cy="833448"/>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DD4CB1A-10BC-B73E-4E40-A1FBD7493D75}"/>
              </a:ext>
            </a:extLst>
          </p:cNvPr>
          <p:cNvSpPr>
            <a:spLocks noGrp="1"/>
          </p:cNvSpPr>
          <p:nvPr>
            <p:ph type="body" idx="1"/>
          </p:nvPr>
        </p:nvSpPr>
        <p:spPr>
          <a:xfrm>
            <a:off x="165697" y="1092370"/>
            <a:ext cx="11776735" cy="5402641"/>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フッター プレースホルダー 4">
            <a:extLst>
              <a:ext uri="{FF2B5EF4-FFF2-40B4-BE49-F238E27FC236}">
                <a16:creationId xmlns:a16="http://schemas.microsoft.com/office/drawing/2014/main" id="{4A6736C2-1D89-60EF-65B5-BA7F3B846A11}"/>
              </a:ext>
            </a:extLst>
          </p:cNvPr>
          <p:cNvSpPr>
            <a:spLocks noGrp="1"/>
          </p:cNvSpPr>
          <p:nvPr>
            <p:ph type="ftr" sz="quarter" idx="3"/>
          </p:nvPr>
        </p:nvSpPr>
        <p:spPr>
          <a:xfrm>
            <a:off x="80782" y="6619627"/>
            <a:ext cx="4114800" cy="171796"/>
          </a:xfrm>
          <a:prstGeom prst="rect">
            <a:avLst/>
          </a:prstGeom>
        </p:spPr>
        <p:txBody>
          <a:bodyPr vert="horz" lIns="91440" tIns="45720" rIns="91440" bIns="45720" rtlCol="0" anchor="ctr"/>
          <a:lstStyle>
            <a:lvl1pPr algn="l">
              <a:defRPr sz="1000">
                <a:solidFill>
                  <a:schemeClr val="tx1">
                    <a:tint val="82000"/>
                  </a:schemeClr>
                </a:solidFill>
                <a:latin typeface="BIZ UDPゴシック" panose="020B0400000000000000" pitchFamily="50" charset="-128"/>
                <a:ea typeface="BIZ UDPゴシック" panose="020B0400000000000000" pitchFamily="50" charset="-128"/>
              </a:defRPr>
            </a:lvl1pPr>
          </a:lstStyle>
          <a:p>
            <a:r>
              <a:rPr lang="ja-JP" altLang="en-US"/>
              <a:t>アプリマーケットにおける開発者の離脱：アプリ放棄の予測因子の特定</a:t>
            </a:r>
          </a:p>
        </p:txBody>
      </p:sp>
      <p:sp>
        <p:nvSpPr>
          <p:cNvPr id="7" name="日付プレースホルダー 3">
            <a:extLst>
              <a:ext uri="{FF2B5EF4-FFF2-40B4-BE49-F238E27FC236}">
                <a16:creationId xmlns:a16="http://schemas.microsoft.com/office/drawing/2014/main" id="{779CD636-ED81-102E-71A7-1DF067CEC316}"/>
              </a:ext>
            </a:extLst>
          </p:cNvPr>
          <p:cNvSpPr>
            <a:spLocks noGrp="1"/>
          </p:cNvSpPr>
          <p:nvPr>
            <p:ph type="dt" sz="half" idx="2"/>
          </p:nvPr>
        </p:nvSpPr>
        <p:spPr>
          <a:xfrm>
            <a:off x="10511479" y="6619627"/>
            <a:ext cx="1073960" cy="171796"/>
          </a:xfrm>
          <a:prstGeom prst="rect">
            <a:avLst/>
          </a:prstGeom>
        </p:spPr>
        <p:txBody>
          <a:bodyPr vert="horz" lIns="91440" tIns="45720" rIns="91440" bIns="45720" rtlCol="0" anchor="ctr"/>
          <a:lstStyle>
            <a:lvl1pPr algn="r">
              <a:defRPr sz="1000">
                <a:solidFill>
                  <a:schemeClr val="tx1">
                    <a:tint val="82000"/>
                  </a:schemeClr>
                </a:solidFill>
                <a:latin typeface="BIZ UDPゴシック" panose="020B0400000000000000" pitchFamily="50" charset="-128"/>
                <a:ea typeface="BIZ UDPゴシック" panose="020B0400000000000000" pitchFamily="50" charset="-128"/>
              </a:defRPr>
            </a:lvl1pPr>
          </a:lstStyle>
          <a:p>
            <a:fld id="{08D09425-C233-4D60-8B77-36A3A200FCE5}" type="datetime1">
              <a:rPr lang="ja-JP" altLang="en-US" smtClean="0"/>
              <a:t>2026/2/16</a:t>
            </a:fld>
            <a:endParaRPr lang="ja-JP" altLang="en-US"/>
          </a:p>
        </p:txBody>
      </p:sp>
      <p:sp>
        <p:nvSpPr>
          <p:cNvPr id="8" name="スライド番号プレースホルダー 5">
            <a:extLst>
              <a:ext uri="{FF2B5EF4-FFF2-40B4-BE49-F238E27FC236}">
                <a16:creationId xmlns:a16="http://schemas.microsoft.com/office/drawing/2014/main" id="{7A544312-81AC-1CC5-8ABA-27330743C70F}"/>
              </a:ext>
            </a:extLst>
          </p:cNvPr>
          <p:cNvSpPr>
            <a:spLocks noGrp="1"/>
          </p:cNvSpPr>
          <p:nvPr>
            <p:ph type="sldNum" sz="quarter" idx="4"/>
          </p:nvPr>
        </p:nvSpPr>
        <p:spPr>
          <a:xfrm>
            <a:off x="11425881" y="6506844"/>
            <a:ext cx="685337" cy="288174"/>
          </a:xfrm>
          <a:prstGeom prst="rect">
            <a:avLst/>
          </a:prstGeom>
        </p:spPr>
        <p:txBody>
          <a:bodyPr vert="horz" lIns="91440" tIns="45720" rIns="91440" bIns="45720" rtlCol="0" anchor="ctr"/>
          <a:lstStyle>
            <a:lvl1pPr algn="r">
              <a:defRPr sz="1800">
                <a:solidFill>
                  <a:schemeClr val="tx1">
                    <a:tint val="82000"/>
                  </a:schemeClr>
                </a:solidFill>
                <a:latin typeface="BIZ UDPゴシック" panose="020B0400000000000000" pitchFamily="50" charset="-128"/>
                <a:ea typeface="BIZ UDPゴシック" panose="020B0400000000000000" pitchFamily="50" charset="-128"/>
              </a:defRPr>
            </a:lvl1pPr>
          </a:lstStyle>
          <a:p>
            <a:fld id="{DDF0A04B-3F96-455C-AC58-511E5C06C175}" type="slidenum">
              <a:rPr lang="ja-JP" altLang="en-US" smtClean="0"/>
              <a:pPr/>
              <a:t>‹#›</a:t>
            </a:fld>
            <a:endParaRPr lang="ja-JP" altLang="en-US"/>
          </a:p>
        </p:txBody>
      </p:sp>
    </p:spTree>
    <p:extLst>
      <p:ext uri="{BB962C8B-B14F-4D97-AF65-F5344CB8AC3E}">
        <p14:creationId xmlns:p14="http://schemas.microsoft.com/office/powerpoint/2010/main" val="3977676594"/>
      </p:ext>
    </p:extLst>
  </p:cSld>
  <p:clrMap bg1="lt1" tx1="dk1" bg2="lt2" tx2="dk2" accent1="accent1" accent2="accent2" accent3="accent3" accent4="accent4" accent5="accent5" accent6="accent6" hlink="hlink" folHlink="folHlink"/>
  <p:sldLayoutIdLst>
    <p:sldLayoutId id="2147483889" r:id="rId1"/>
    <p:sldLayoutId id="2147483890" r:id="rId2"/>
    <p:sldLayoutId id="2147483891" r:id="rId3"/>
    <p:sldLayoutId id="2147483892" r:id="rId4"/>
    <p:sldLayoutId id="2147483893" r:id="rId5"/>
    <p:sldLayoutId id="2147483894" r:id="rId6"/>
    <p:sldLayoutId id="2147483895" r:id="rId7"/>
    <p:sldLayoutId id="2147483896" r:id="rId8"/>
    <p:sldLayoutId id="2147483897" r:id="rId9"/>
    <p:sldLayoutId id="2147483898" r:id="rId10"/>
    <p:sldLayoutId id="2147483899" r:id="rId11"/>
    <p:sldLayoutId id="2147483900" r:id="rId12"/>
    <p:sldLayoutId id="2147483901" r:id="rId13"/>
  </p:sldLayoutIdLst>
  <p:hf hdr="0"/>
  <p:txStyles>
    <p:titleStyle>
      <a:lvl1pPr algn="l" defTabSz="914400" rtl="0" eaLnBrk="1" latinLnBrk="0" hangingPunct="1">
        <a:lnSpc>
          <a:spcPct val="90000"/>
        </a:lnSpc>
        <a:spcBef>
          <a:spcPct val="0"/>
        </a:spcBef>
        <a:buNone/>
        <a:defRPr kumimoji="1" sz="4400" kern="1200" spc="300">
          <a:solidFill>
            <a:schemeClr val="tx1"/>
          </a:solidFill>
          <a:latin typeface="+mj-lt"/>
          <a:ea typeface="BIZ UDPゴシック" panose="020B0400000000000000" pitchFamily="50" charset="-128"/>
          <a:cs typeface="+mj-cs"/>
        </a:defRPr>
      </a:lvl1pPr>
    </p:titleStyle>
    <p:bodyStyle>
      <a:lvl1pPr marL="177800" indent="-177800" algn="l" defTabSz="914400" rtl="0" eaLnBrk="1" latinLnBrk="0" hangingPunct="1">
        <a:lnSpc>
          <a:spcPct val="110000"/>
        </a:lnSpc>
        <a:spcBef>
          <a:spcPts val="1000"/>
        </a:spcBef>
        <a:buFont typeface="游ゴシック" panose="020B0400000000000000" pitchFamily="50" charset="-128"/>
        <a:buChar char=" "/>
        <a:defRPr kumimoji="1" sz="3600" kern="1200" spc="300">
          <a:solidFill>
            <a:schemeClr val="tx1"/>
          </a:solidFill>
          <a:latin typeface="+mn-lt"/>
          <a:ea typeface="BIZ UDPゴシック" panose="020B0400000000000000" pitchFamily="50" charset="-128"/>
          <a:cs typeface="+mn-cs"/>
        </a:defRPr>
      </a:lvl1pPr>
      <a:lvl2pPr marL="625475" indent="-177800" algn="l" defTabSz="914400" rtl="0" eaLnBrk="1" latinLnBrk="0" hangingPunct="1">
        <a:lnSpc>
          <a:spcPct val="110000"/>
        </a:lnSpc>
        <a:spcBef>
          <a:spcPts val="500"/>
        </a:spcBef>
        <a:buFont typeface="游ゴシック" panose="020B0400000000000000" pitchFamily="50" charset="-128"/>
        <a:buChar char=" "/>
        <a:defRPr kumimoji="1" sz="3200" kern="1200" spc="300">
          <a:solidFill>
            <a:schemeClr val="tx1"/>
          </a:solidFill>
          <a:latin typeface="+mn-lt"/>
          <a:ea typeface="BIZ UDPゴシック" panose="020B0400000000000000" pitchFamily="50" charset="-128"/>
          <a:cs typeface="+mn-cs"/>
        </a:defRPr>
      </a:lvl2pPr>
      <a:lvl3pPr marL="1074738" indent="-179388" algn="l" defTabSz="914400" rtl="0" eaLnBrk="1" latinLnBrk="0" hangingPunct="1">
        <a:lnSpc>
          <a:spcPct val="110000"/>
        </a:lnSpc>
        <a:spcBef>
          <a:spcPts val="500"/>
        </a:spcBef>
        <a:buFont typeface="游ゴシック" panose="020B0400000000000000" pitchFamily="50" charset="-128"/>
        <a:buChar char=" "/>
        <a:defRPr kumimoji="1" sz="2800" kern="1200" spc="300">
          <a:solidFill>
            <a:schemeClr val="tx1"/>
          </a:solidFill>
          <a:latin typeface="+mn-lt"/>
          <a:ea typeface="BIZ UDPゴシック" panose="020B0400000000000000" pitchFamily="50" charset="-128"/>
          <a:cs typeface="+mn-cs"/>
        </a:defRPr>
      </a:lvl3pPr>
      <a:lvl4pPr marL="1524000" indent="-179388" algn="l" defTabSz="914400" rtl="0" eaLnBrk="1" latinLnBrk="0" hangingPunct="1">
        <a:lnSpc>
          <a:spcPct val="110000"/>
        </a:lnSpc>
        <a:spcBef>
          <a:spcPts val="500"/>
        </a:spcBef>
        <a:buFont typeface="游ゴシック" panose="020B0400000000000000" pitchFamily="50" charset="-128"/>
        <a:buChar char=" "/>
        <a:defRPr kumimoji="1" sz="2400" kern="1200" spc="300">
          <a:solidFill>
            <a:schemeClr val="tx1"/>
          </a:solidFill>
          <a:latin typeface="+mn-lt"/>
          <a:ea typeface="BIZ UDPゴシック" panose="020B0400000000000000" pitchFamily="50" charset="-128"/>
          <a:cs typeface="+mn-cs"/>
        </a:defRPr>
      </a:lvl4pPr>
      <a:lvl5pPr marL="1973263" indent="-180975" algn="l" defTabSz="914400" rtl="0" eaLnBrk="1" latinLnBrk="0" hangingPunct="1">
        <a:lnSpc>
          <a:spcPct val="110000"/>
        </a:lnSpc>
        <a:spcBef>
          <a:spcPts val="500"/>
        </a:spcBef>
        <a:buFont typeface="游ゴシック" panose="020B0400000000000000" pitchFamily="50" charset="-128"/>
        <a:buChar char=" "/>
        <a:defRPr kumimoji="1" sz="2000" kern="1200" spc="300">
          <a:solidFill>
            <a:schemeClr val="tx1"/>
          </a:solidFill>
          <a:latin typeface="+mn-lt"/>
          <a:ea typeface="BIZ UDPゴシック" panose="020B0400000000000000"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microsoft.com/office/2018/10/relationships/comments" Target="../comments/modernComment_11B_746661FC.xml"/><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media/image10.emf"/><Relationship Id="rId4" Type="http://schemas.openxmlformats.org/officeDocument/2006/relationships/image" Target="../media/image9.emf"/></Relationships>
</file>

<file path=ppt/slides/_rels/slide12.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image" Target="../media/image13.emf"/><Relationship Id="rId4" Type="http://schemas.openxmlformats.org/officeDocument/2006/relationships/image" Target="../media/image12.emf"/></Relationships>
</file>

<file path=ppt/slides/_rels/slide13.xml.rels><?xml version="1.0" encoding="UTF-8" standalone="yes"?>
<Relationships xmlns="http://schemas.openxmlformats.org/package/2006/relationships"><Relationship Id="rId8" Type="http://schemas.microsoft.com/office/2007/relationships/diagramDrawing" Target="../diagrams/drawing2.xml"/><Relationship Id="rId3" Type="http://schemas.microsoft.com/office/2018/10/relationships/comments" Target="../comments/modernComment_126_E967A94E.xml"/><Relationship Id="rId7" Type="http://schemas.openxmlformats.org/officeDocument/2006/relationships/diagramColors" Target="../diagrams/colors2.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14.xml.rels><?xml version="1.0" encoding="UTF-8" standalone="yes"?>
<Relationships xmlns="http://schemas.openxmlformats.org/package/2006/relationships"><Relationship Id="rId3" Type="http://schemas.microsoft.com/office/2018/10/relationships/comments" Target="../comments/modernComment_120_4BDF1541.xm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aboutchromebooks.com/how-many-apps-are-available-for-download/"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hyperlink" Target="https://github.com/aserg-ufmg/Truck-Factor" TargetMode="External"/></Relationships>
</file>

<file path=ppt/slides/_rels/slide18.xml.rels><?xml version="1.0" encoding="UTF-8" standalone="yes"?>
<Relationships xmlns="http://schemas.openxmlformats.org/package/2006/relationships"><Relationship Id="rId3" Type="http://schemas.microsoft.com/office/2018/10/relationships/comments" Target="../comments/modernComment_146_E00E76F1.xm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microsoft.com/office/2018/10/relationships/comments" Target="../comments/modernComment_105_782A16BA.xm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microsoft.com/office/2018/10/relationships/comments" Target="../comments/modernComment_134_40002D5B.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microsoft.com/office/2018/10/relationships/comments" Target="../comments/modernComment_148_A794AD.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microsoft.com/office/2018/10/relationships/comments" Target="../comments/modernComment_10C_E5E02519.xm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chart" Target="../charts/chart1.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3" Type="http://schemas.microsoft.com/office/2018/10/relationships/comments" Target="../comments/modernComment_10D_83BC4254.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image" Target="../media/image7.png"/><Relationship Id="rId3" Type="http://schemas.microsoft.com/office/2018/10/relationships/comments" Target="../comments/modernComment_141_416E47E0.xml"/><Relationship Id="rId7"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svg"/><Relationship Id="rId4" Type="http://schemas.openxmlformats.org/officeDocument/2006/relationships/image" Target="../media/image3.png"/><Relationship Id="rId9" Type="http://schemas.openxmlformats.org/officeDocument/2006/relationships/image" Target="../media/image8.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5DB1E39C-B3AE-9B47-04BC-109679F1BA7F}"/>
              </a:ext>
            </a:extLst>
          </p:cNvPr>
          <p:cNvSpPr>
            <a:spLocks noGrp="1"/>
          </p:cNvSpPr>
          <p:nvPr>
            <p:ph type="title"/>
          </p:nvPr>
        </p:nvSpPr>
        <p:spPr>
          <a:xfrm>
            <a:off x="165100" y="1709738"/>
            <a:ext cx="12192000" cy="2852737"/>
          </a:xfrm>
        </p:spPr>
        <p:txBody>
          <a:bodyPr>
            <a:normAutofit/>
          </a:bodyPr>
          <a:lstStyle/>
          <a:p>
            <a:r>
              <a:rPr lang="en" altLang="ja-JP" sz="3200" b="1" dirty="0"/>
              <a:t>Trend Analysis of Mobile App</a:t>
            </a:r>
            <a:r>
              <a:rPr lang="en-US" altLang="ja-JP" sz="3200" b="1" dirty="0"/>
              <a:t> </a:t>
            </a:r>
            <a:r>
              <a:rPr lang="en" altLang="ja-JP" sz="3200" b="1" dirty="0"/>
              <a:t>Abandonment</a:t>
            </a:r>
            <a:br>
              <a:rPr lang="en" altLang="ja-JP" sz="3200" b="1" dirty="0"/>
            </a:br>
            <a:r>
              <a:rPr lang="en" altLang="ja-JP" sz="3200" b="1" dirty="0"/>
              <a:t>from User Metrics</a:t>
            </a:r>
          </a:p>
        </p:txBody>
      </p:sp>
      <p:sp>
        <p:nvSpPr>
          <p:cNvPr id="5" name="テキスト プレースホルダー 4">
            <a:extLst>
              <a:ext uri="{FF2B5EF4-FFF2-40B4-BE49-F238E27FC236}">
                <a16:creationId xmlns:a16="http://schemas.microsoft.com/office/drawing/2014/main" id="{008F724C-C16E-54F7-5524-2FAD2D50C86A}"/>
              </a:ext>
            </a:extLst>
          </p:cNvPr>
          <p:cNvSpPr>
            <a:spLocks noGrp="1"/>
          </p:cNvSpPr>
          <p:nvPr>
            <p:ph type="body" idx="1"/>
          </p:nvPr>
        </p:nvSpPr>
        <p:spPr/>
        <p:txBody>
          <a:bodyPr>
            <a:normAutofit/>
          </a:bodyPr>
          <a:lstStyle/>
          <a:p>
            <a:pPr algn="r"/>
            <a:r>
              <a:rPr lang="ja-JP" altLang="en-US" sz="2800"/>
              <a:t>松下和也</a:t>
            </a:r>
            <a:r>
              <a:rPr lang="en-US" altLang="ja-JP" sz="2800" dirty="0"/>
              <a:t> </a:t>
            </a:r>
            <a:r>
              <a:rPr lang="ja-JP" altLang="en-US" sz="2800"/>
              <a:t>　</a:t>
            </a:r>
            <a:endParaRPr lang="en-US" altLang="ja-JP" sz="2800" dirty="0"/>
          </a:p>
          <a:p>
            <a:pPr algn="r"/>
            <a:r>
              <a:rPr lang="ja-JP" altLang="en-US" sz="2400"/>
              <a:t>肥後研究室</a:t>
            </a:r>
            <a:endParaRPr lang="en-US" altLang="ja-JP" sz="2400" dirty="0"/>
          </a:p>
        </p:txBody>
      </p:sp>
      <p:sp>
        <p:nvSpPr>
          <p:cNvPr id="6" name="日付プレースホルダー 5">
            <a:extLst>
              <a:ext uri="{FF2B5EF4-FFF2-40B4-BE49-F238E27FC236}">
                <a16:creationId xmlns:a16="http://schemas.microsoft.com/office/drawing/2014/main" id="{BF6D15E7-5D16-D3B4-7910-DDB66375D536}"/>
              </a:ext>
            </a:extLst>
          </p:cNvPr>
          <p:cNvSpPr>
            <a:spLocks noGrp="1"/>
          </p:cNvSpPr>
          <p:nvPr>
            <p:ph type="dt" sz="half" idx="2"/>
          </p:nvPr>
        </p:nvSpPr>
        <p:spPr/>
        <p:txBody>
          <a:bodyPr/>
          <a:lstStyle/>
          <a:p>
            <a:fld id="{0BF712CF-EEE8-4746-B06B-19CAFEFB844A}" type="datetime1">
              <a:rPr lang="ja-JP" altLang="en-US" smtClean="0"/>
              <a:t>2026/2/16</a:t>
            </a:fld>
            <a:endParaRPr lang="ja-JP" altLang="en-US"/>
          </a:p>
        </p:txBody>
      </p:sp>
      <p:sp>
        <p:nvSpPr>
          <p:cNvPr id="8" name="スライド番号プレースホルダー 7">
            <a:extLst>
              <a:ext uri="{FF2B5EF4-FFF2-40B4-BE49-F238E27FC236}">
                <a16:creationId xmlns:a16="http://schemas.microsoft.com/office/drawing/2014/main" id="{979CD70A-0961-9B23-C751-D25D8E3566A7}"/>
              </a:ext>
            </a:extLst>
          </p:cNvPr>
          <p:cNvSpPr>
            <a:spLocks noGrp="1"/>
          </p:cNvSpPr>
          <p:nvPr>
            <p:ph type="sldNum" sz="quarter" idx="4"/>
          </p:nvPr>
        </p:nvSpPr>
        <p:spPr/>
        <p:txBody>
          <a:bodyPr/>
          <a:lstStyle/>
          <a:p>
            <a:fld id="{DDF0A04B-3F96-455C-AC58-511E5C06C175}" type="slidenum">
              <a:rPr lang="ja-JP" altLang="en-US" smtClean="0"/>
              <a:pPr/>
              <a:t>1</a:t>
            </a:fld>
            <a:endParaRPr lang="ja-JP" altLang="en-US"/>
          </a:p>
        </p:txBody>
      </p:sp>
    </p:spTree>
    <p:extLst>
      <p:ext uri="{BB962C8B-B14F-4D97-AF65-F5344CB8AC3E}">
        <p14:creationId xmlns:p14="http://schemas.microsoft.com/office/powerpoint/2010/main" val="27032483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221E6CD-BE06-2DCC-ABE0-4E3FD0BC36A6}"/>
              </a:ext>
            </a:extLst>
          </p:cNvPr>
          <p:cNvSpPr>
            <a:spLocks noGrp="1"/>
          </p:cNvSpPr>
          <p:nvPr>
            <p:ph type="title"/>
          </p:nvPr>
        </p:nvSpPr>
        <p:spPr/>
        <p:txBody>
          <a:bodyPr>
            <a:normAutofit/>
          </a:bodyPr>
          <a:lstStyle/>
          <a:p>
            <a:r>
              <a:rPr kumimoji="1" lang="en-US" altLang="ja-JP" dirty="0"/>
              <a:t>RQ1	</a:t>
            </a:r>
            <a:r>
              <a:rPr kumimoji="1" lang="ja-JP" altLang="en-US"/>
              <a:t>アプリの開発放棄の発生割合</a:t>
            </a:r>
          </a:p>
        </p:txBody>
      </p:sp>
      <p:sp>
        <p:nvSpPr>
          <p:cNvPr id="5" name="日付プレースホルダー 4">
            <a:extLst>
              <a:ext uri="{FF2B5EF4-FFF2-40B4-BE49-F238E27FC236}">
                <a16:creationId xmlns:a16="http://schemas.microsoft.com/office/drawing/2014/main" id="{33AA7EA7-2465-4B89-9129-FA5F9145B8F0}"/>
              </a:ext>
            </a:extLst>
          </p:cNvPr>
          <p:cNvSpPr>
            <a:spLocks noGrp="1"/>
          </p:cNvSpPr>
          <p:nvPr>
            <p:ph type="dt" sz="half" idx="2"/>
          </p:nvPr>
        </p:nvSpPr>
        <p:spPr/>
        <p:txBody>
          <a:bodyPr/>
          <a:lstStyle/>
          <a:p>
            <a:fld id="{E7CC8F51-F856-4FBA-AD20-C19CB6E08574}" type="datetime1">
              <a:rPr lang="ja-JP" altLang="en-US" smtClean="0"/>
              <a:t>2026/2/16</a:t>
            </a:fld>
            <a:endParaRPr lang="ja-JP" altLang="en-US"/>
          </a:p>
        </p:txBody>
      </p:sp>
      <p:sp>
        <p:nvSpPr>
          <p:cNvPr id="6" name="スライド番号プレースホルダー 5">
            <a:extLst>
              <a:ext uri="{FF2B5EF4-FFF2-40B4-BE49-F238E27FC236}">
                <a16:creationId xmlns:a16="http://schemas.microsoft.com/office/drawing/2014/main" id="{16270A26-9FD6-7E6F-5246-DA5FE6AD2617}"/>
              </a:ext>
            </a:extLst>
          </p:cNvPr>
          <p:cNvSpPr>
            <a:spLocks noGrp="1"/>
          </p:cNvSpPr>
          <p:nvPr>
            <p:ph type="sldNum" sz="quarter" idx="4"/>
          </p:nvPr>
        </p:nvSpPr>
        <p:spPr/>
        <p:txBody>
          <a:bodyPr/>
          <a:lstStyle/>
          <a:p>
            <a:fld id="{DDF0A04B-3F96-455C-AC58-511E5C06C175}" type="slidenum">
              <a:rPr lang="ja-JP" altLang="en-US" smtClean="0"/>
              <a:pPr/>
              <a:t>10</a:t>
            </a:fld>
            <a:endParaRPr lang="ja-JP" altLang="en-US"/>
          </a:p>
        </p:txBody>
      </p:sp>
      <p:graphicFrame>
        <p:nvGraphicFramePr>
          <p:cNvPr id="8" name="表 7">
            <a:extLst>
              <a:ext uri="{FF2B5EF4-FFF2-40B4-BE49-F238E27FC236}">
                <a16:creationId xmlns:a16="http://schemas.microsoft.com/office/drawing/2014/main" id="{EF372F8F-1F14-373D-6423-50176548F5BA}"/>
              </a:ext>
            </a:extLst>
          </p:cNvPr>
          <p:cNvGraphicFramePr>
            <a:graphicFrameLocks noGrp="1"/>
          </p:cNvGraphicFramePr>
          <p:nvPr>
            <p:extLst>
              <p:ext uri="{D42A27DB-BD31-4B8C-83A1-F6EECF244321}">
                <p14:modId xmlns:p14="http://schemas.microsoft.com/office/powerpoint/2010/main" val="21741703"/>
              </p:ext>
            </p:extLst>
          </p:nvPr>
        </p:nvGraphicFramePr>
        <p:xfrm>
          <a:off x="286214" y="2286000"/>
          <a:ext cx="11619572" cy="2286000"/>
        </p:xfrm>
        <a:graphic>
          <a:graphicData uri="http://schemas.openxmlformats.org/drawingml/2006/table">
            <a:tbl>
              <a:tblPr firstRow="1" bandRow="1">
                <a:tableStyleId>{5C22544A-7EE6-4342-B048-85BDC9FD1C3A}</a:tableStyleId>
              </a:tblPr>
              <a:tblGrid>
                <a:gridCol w="2197339">
                  <a:extLst>
                    <a:ext uri="{9D8B030D-6E8A-4147-A177-3AD203B41FA5}">
                      <a16:colId xmlns:a16="http://schemas.microsoft.com/office/drawing/2014/main" val="1060858260"/>
                    </a:ext>
                  </a:extLst>
                </a:gridCol>
                <a:gridCol w="2197339">
                  <a:extLst>
                    <a:ext uri="{9D8B030D-6E8A-4147-A177-3AD203B41FA5}">
                      <a16:colId xmlns:a16="http://schemas.microsoft.com/office/drawing/2014/main" val="3546097800"/>
                    </a:ext>
                  </a:extLst>
                </a:gridCol>
                <a:gridCol w="4446580">
                  <a:extLst>
                    <a:ext uri="{9D8B030D-6E8A-4147-A177-3AD203B41FA5}">
                      <a16:colId xmlns:a16="http://schemas.microsoft.com/office/drawing/2014/main" val="2154071229"/>
                    </a:ext>
                  </a:extLst>
                </a:gridCol>
                <a:gridCol w="1389157">
                  <a:extLst>
                    <a:ext uri="{9D8B030D-6E8A-4147-A177-3AD203B41FA5}">
                      <a16:colId xmlns:a16="http://schemas.microsoft.com/office/drawing/2014/main" val="112834868"/>
                    </a:ext>
                  </a:extLst>
                </a:gridCol>
                <a:gridCol w="1389157">
                  <a:extLst>
                    <a:ext uri="{9D8B030D-6E8A-4147-A177-3AD203B41FA5}">
                      <a16:colId xmlns:a16="http://schemas.microsoft.com/office/drawing/2014/main" val="4283610938"/>
                    </a:ext>
                  </a:extLst>
                </a:gridCol>
              </a:tblGrid>
              <a:tr h="370840">
                <a:tc>
                  <a:txBody>
                    <a:bodyPr/>
                    <a:lstStyle/>
                    <a:p>
                      <a:pPr algn="ctr"/>
                      <a:r>
                        <a:rPr kumimoji="1" lang="ja-JP" altLang="en-US" sz="2400"/>
                        <a:t>大分類</a:t>
                      </a:r>
                    </a:p>
                  </a:txBody>
                  <a:tcPr/>
                </a:tc>
                <a:tc>
                  <a:txBody>
                    <a:bodyPr/>
                    <a:lstStyle/>
                    <a:p>
                      <a:pPr algn="ctr"/>
                      <a:r>
                        <a:rPr kumimoji="1" lang="ja-JP" altLang="en-US" sz="2400"/>
                        <a:t>小分類</a:t>
                      </a:r>
                    </a:p>
                  </a:txBody>
                  <a:tcPr/>
                </a:tc>
                <a:tc>
                  <a:txBody>
                    <a:bodyPr/>
                    <a:lstStyle/>
                    <a:p>
                      <a:pPr algn="ctr"/>
                      <a:r>
                        <a:rPr kumimoji="1" lang="ja-JP" altLang="en-US" sz="2400"/>
                        <a:t>定義</a:t>
                      </a:r>
                    </a:p>
                  </a:txBody>
                  <a:tcPr/>
                </a:tc>
                <a:tc>
                  <a:txBody>
                    <a:bodyPr/>
                    <a:lstStyle/>
                    <a:p>
                      <a:pPr algn="ctr"/>
                      <a:r>
                        <a:rPr kumimoji="1" lang="ja-JP" altLang="en-US" sz="2400"/>
                        <a:t>件数</a:t>
                      </a:r>
                    </a:p>
                  </a:txBody>
                  <a:tcPr/>
                </a:tc>
                <a:tc>
                  <a:txBody>
                    <a:bodyPr/>
                    <a:lstStyle/>
                    <a:p>
                      <a:pPr algn="ctr"/>
                      <a:r>
                        <a:rPr kumimoji="1" lang="ja-JP" altLang="en-US" sz="2400"/>
                        <a:t>割合</a:t>
                      </a:r>
                    </a:p>
                  </a:txBody>
                  <a:tcPr/>
                </a:tc>
                <a:extLst>
                  <a:ext uri="{0D108BD9-81ED-4DB2-BD59-A6C34878D82A}">
                    <a16:rowId xmlns:a16="http://schemas.microsoft.com/office/drawing/2014/main" val="1004627574"/>
                  </a:ext>
                </a:extLst>
              </a:tr>
              <a:tr h="370840">
                <a:tc>
                  <a:txBody>
                    <a:bodyPr/>
                    <a:lstStyle/>
                    <a:p>
                      <a:pPr algn="ctr"/>
                      <a:r>
                        <a:rPr kumimoji="1" lang="en-US" altLang="ja-JP" sz="2400"/>
                        <a:t>Stable</a:t>
                      </a:r>
                      <a:endParaRPr kumimoji="1" lang="ja-JP" altLang="en-US" sz="2400"/>
                    </a:p>
                  </a:txBody>
                  <a:tcPr>
                    <a:lnB w="12700" cap="flat" cmpd="sng" algn="ctr">
                      <a:solidFill>
                        <a:srgbClr val="304B9D"/>
                      </a:solidFill>
                      <a:prstDash val="solid"/>
                      <a:round/>
                      <a:headEnd type="none" w="med" len="med"/>
                      <a:tailEnd type="none" w="med" len="med"/>
                    </a:lnB>
                  </a:tcPr>
                </a:tc>
                <a:tc>
                  <a:txBody>
                    <a:bodyPr/>
                    <a:lstStyle/>
                    <a:p>
                      <a:pPr algn="ctr"/>
                      <a:endParaRPr kumimoji="1" lang="ja-JP" altLang="en-US" sz="2400"/>
                    </a:p>
                  </a:txBody>
                  <a:tcPr>
                    <a:lnB w="12700" cap="flat" cmpd="sng" algn="ctr">
                      <a:solidFill>
                        <a:srgbClr val="304B9D"/>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2400">
                          <a:solidFill>
                            <a:sysClr val="windowText" lastClr="000000"/>
                          </a:solidFill>
                        </a:rPr>
                        <a:t> </a:t>
                      </a:r>
                      <a:r>
                        <a:rPr lang="ja-JP" altLang="en-US" sz="2400">
                          <a:solidFill>
                            <a:sysClr val="windowText" lastClr="000000"/>
                          </a:solidFill>
                        </a:rPr>
                        <a:t>一度も</a:t>
                      </a:r>
                      <a:r>
                        <a:rPr lang="en-US" altLang="ja-JP" sz="2400">
                          <a:solidFill>
                            <a:sysClr val="windowText" lastClr="000000"/>
                          </a:solidFill>
                        </a:rPr>
                        <a:t>TFDD</a:t>
                      </a:r>
                      <a:r>
                        <a:rPr lang="ja-JP" altLang="en-US" sz="2400">
                          <a:solidFill>
                            <a:sysClr val="windowText" lastClr="000000"/>
                          </a:solidFill>
                        </a:rPr>
                        <a:t>を経験してない</a:t>
                      </a:r>
                    </a:p>
                  </a:txBody>
                  <a:tcPr>
                    <a:lnB w="12700" cap="flat" cmpd="sng" algn="ctr">
                      <a:solidFill>
                        <a:srgbClr val="304B9D"/>
                      </a:solidFill>
                      <a:prstDash val="solid"/>
                      <a:round/>
                      <a:headEnd type="none" w="med" len="med"/>
                      <a:tailEnd type="none" w="med" len="med"/>
                    </a:lnB>
                  </a:tcPr>
                </a:tc>
                <a:tc>
                  <a:txBody>
                    <a:bodyPr/>
                    <a:lstStyle/>
                    <a:p>
                      <a:pPr algn="ctr"/>
                      <a:r>
                        <a:rPr kumimoji="1" lang="en-US" altLang="ja-JP" sz="2400"/>
                        <a:t>335</a:t>
                      </a:r>
                      <a:endParaRPr kumimoji="1" lang="ja-JP" altLang="en-US" sz="2400"/>
                    </a:p>
                  </a:txBody>
                  <a:tcPr>
                    <a:lnB w="12700" cap="flat" cmpd="sng" algn="ctr">
                      <a:solidFill>
                        <a:srgbClr val="304B9D"/>
                      </a:solidFill>
                      <a:prstDash val="solid"/>
                      <a:round/>
                      <a:headEnd type="none" w="med" len="med"/>
                      <a:tailEnd type="none" w="med" len="med"/>
                    </a:lnB>
                  </a:tcPr>
                </a:tc>
                <a:tc>
                  <a:txBody>
                    <a:bodyPr/>
                    <a:lstStyle/>
                    <a:p>
                      <a:pPr algn="ctr"/>
                      <a:r>
                        <a:rPr kumimoji="1" lang="en-US" altLang="ja-JP" sz="2400" dirty="0"/>
                        <a:t>47.5%</a:t>
                      </a:r>
                      <a:endParaRPr kumimoji="1" lang="ja-JP" altLang="en-US" sz="2400"/>
                    </a:p>
                  </a:txBody>
                  <a:tcPr>
                    <a:lnB w="12700" cap="flat" cmpd="sng" algn="ctr">
                      <a:solidFill>
                        <a:srgbClr val="304B9D"/>
                      </a:solidFill>
                      <a:prstDash val="solid"/>
                      <a:round/>
                      <a:headEnd type="none" w="med" len="med"/>
                      <a:tailEnd type="none" w="med" len="med"/>
                    </a:lnB>
                  </a:tcPr>
                </a:tc>
                <a:extLst>
                  <a:ext uri="{0D108BD9-81ED-4DB2-BD59-A6C34878D82A}">
                    <a16:rowId xmlns:a16="http://schemas.microsoft.com/office/drawing/2014/main" val="1556028684"/>
                  </a:ext>
                </a:extLst>
              </a:tr>
              <a:tr h="370840">
                <a:tc rowSpan="3">
                  <a:txBody>
                    <a:bodyPr/>
                    <a:lstStyle/>
                    <a:p>
                      <a:pPr algn="ctr"/>
                      <a:r>
                        <a:rPr kumimoji="1" lang="en-US" altLang="ja-JP" sz="2400"/>
                        <a:t>TFDD</a:t>
                      </a:r>
                      <a:endParaRPr kumimoji="1" lang="ja-JP" altLang="en-US" sz="2400"/>
                    </a:p>
                  </a:txBody>
                  <a:tcPr>
                    <a:lnR w="12700" cap="flat" cmpd="sng" algn="ctr">
                      <a:noFill/>
                      <a:prstDash val="solid"/>
                      <a:round/>
                      <a:headEnd type="none" w="med" len="med"/>
                      <a:tailEnd type="none" w="med" len="med"/>
                    </a:lnR>
                    <a:lnT w="12700" cap="flat" cmpd="sng" algn="ctr">
                      <a:solidFill>
                        <a:srgbClr val="304B9D"/>
                      </a:solidFill>
                      <a:prstDash val="solid"/>
                      <a:round/>
                      <a:headEnd type="none" w="med" len="med"/>
                      <a:tailEnd type="none" w="med" len="med"/>
                    </a:lnT>
                  </a:tcPr>
                </a:tc>
                <a:tc>
                  <a:txBody>
                    <a:bodyPr/>
                    <a:lstStyle/>
                    <a:p>
                      <a:pPr algn="ctr"/>
                      <a:endParaRPr kumimoji="1" lang="ja-JP" altLang="en-US" sz="2400"/>
                    </a:p>
                  </a:txBody>
                  <a:tcPr>
                    <a:lnL w="12700" cap="flat" cmpd="sng" algn="ctr">
                      <a:noFill/>
                      <a:prstDash val="solid"/>
                      <a:round/>
                      <a:headEnd type="none" w="med" len="med"/>
                      <a:tailEnd type="none" w="med" len="med"/>
                    </a:lnL>
                    <a:lnT w="12700" cap="flat" cmpd="sng" algn="ctr">
                      <a:solidFill>
                        <a:srgbClr val="304B9D"/>
                      </a:solidFill>
                      <a:prstDash val="solid"/>
                      <a:round/>
                      <a:headEnd type="none" w="med" len="med"/>
                      <a:tailEnd type="none" w="med" len="med"/>
                    </a:lnT>
                    <a:lnB w="12700" cap="flat" cmpd="sng" algn="ctr">
                      <a:solidFill>
                        <a:srgbClr val="304B9D"/>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2400">
                          <a:solidFill>
                            <a:sysClr val="windowText" lastClr="000000"/>
                          </a:solidFill>
                        </a:rPr>
                        <a:t> </a:t>
                      </a:r>
                      <a:r>
                        <a:rPr lang="ja-JP" altLang="en-US" sz="2400">
                          <a:solidFill>
                            <a:sysClr val="windowText" lastClr="000000"/>
                          </a:solidFill>
                        </a:rPr>
                        <a:t>少なくとも一度</a:t>
                      </a:r>
                      <a:r>
                        <a:rPr lang="en-US" altLang="ja-JP" sz="2400">
                          <a:solidFill>
                            <a:sysClr val="windowText" lastClr="000000"/>
                          </a:solidFill>
                        </a:rPr>
                        <a:t>TFDD</a:t>
                      </a:r>
                      <a:r>
                        <a:rPr lang="ja-JP" altLang="en-US" sz="2400">
                          <a:solidFill>
                            <a:sysClr val="windowText" lastClr="000000"/>
                          </a:solidFill>
                        </a:rPr>
                        <a:t>を経験</a:t>
                      </a:r>
                      <a:endParaRPr lang="en-US" altLang="ja-JP" sz="2400">
                        <a:solidFill>
                          <a:sysClr val="windowText" lastClr="000000"/>
                        </a:solidFill>
                      </a:endParaRPr>
                    </a:p>
                  </a:txBody>
                  <a:tcPr>
                    <a:lnT w="12700" cap="flat" cmpd="sng" algn="ctr">
                      <a:solidFill>
                        <a:srgbClr val="304B9D"/>
                      </a:solidFill>
                      <a:prstDash val="solid"/>
                      <a:round/>
                      <a:headEnd type="none" w="med" len="med"/>
                      <a:tailEnd type="none" w="med" len="med"/>
                    </a:lnT>
                    <a:lnB w="12700" cap="flat" cmpd="sng" algn="ctr">
                      <a:solidFill>
                        <a:srgbClr val="304B9D"/>
                      </a:solidFill>
                      <a:prstDash val="solid"/>
                      <a:round/>
                      <a:headEnd type="none" w="med" len="med"/>
                      <a:tailEnd type="none" w="med" len="med"/>
                    </a:lnB>
                  </a:tcPr>
                </a:tc>
                <a:tc>
                  <a:txBody>
                    <a:bodyPr/>
                    <a:lstStyle/>
                    <a:p>
                      <a:pPr algn="ctr"/>
                      <a:r>
                        <a:rPr kumimoji="1" lang="en-US" altLang="ja-JP" sz="2400"/>
                        <a:t>371</a:t>
                      </a:r>
                      <a:endParaRPr kumimoji="1" lang="ja-JP" altLang="en-US" sz="2400"/>
                    </a:p>
                  </a:txBody>
                  <a:tcPr>
                    <a:lnT w="12700" cap="flat" cmpd="sng" algn="ctr">
                      <a:solidFill>
                        <a:srgbClr val="304B9D"/>
                      </a:solidFill>
                      <a:prstDash val="solid"/>
                      <a:round/>
                      <a:headEnd type="none" w="med" len="med"/>
                      <a:tailEnd type="none" w="med" len="med"/>
                    </a:lnT>
                    <a:lnB w="12700" cap="flat" cmpd="sng" algn="ctr">
                      <a:solidFill>
                        <a:srgbClr val="304B9D"/>
                      </a:solidFill>
                      <a:prstDash val="solid"/>
                      <a:round/>
                      <a:headEnd type="none" w="med" len="med"/>
                      <a:tailEnd type="none" w="med" len="med"/>
                    </a:lnB>
                  </a:tcPr>
                </a:tc>
                <a:tc>
                  <a:txBody>
                    <a:bodyPr/>
                    <a:lstStyle/>
                    <a:p>
                      <a:pPr algn="ctr"/>
                      <a:r>
                        <a:rPr kumimoji="1" lang="en-US" altLang="ja-JP" sz="2400" dirty="0"/>
                        <a:t>52.5%</a:t>
                      </a:r>
                      <a:endParaRPr kumimoji="1" lang="ja-JP" altLang="en-US" sz="2400"/>
                    </a:p>
                  </a:txBody>
                  <a:tcPr>
                    <a:lnT w="12700" cap="flat" cmpd="sng" algn="ctr">
                      <a:solidFill>
                        <a:srgbClr val="304B9D"/>
                      </a:solidFill>
                      <a:prstDash val="solid"/>
                      <a:round/>
                      <a:headEnd type="none" w="med" len="med"/>
                      <a:tailEnd type="none" w="med" len="med"/>
                    </a:lnT>
                    <a:lnB w="12700" cap="flat" cmpd="sng" algn="ctr">
                      <a:solidFill>
                        <a:srgbClr val="304B9D"/>
                      </a:solidFill>
                      <a:prstDash val="solid"/>
                      <a:round/>
                      <a:headEnd type="none" w="med" len="med"/>
                      <a:tailEnd type="none" w="med" len="med"/>
                    </a:lnB>
                  </a:tcPr>
                </a:tc>
                <a:extLst>
                  <a:ext uri="{0D108BD9-81ED-4DB2-BD59-A6C34878D82A}">
                    <a16:rowId xmlns:a16="http://schemas.microsoft.com/office/drawing/2014/main" val="2497024052"/>
                  </a:ext>
                </a:extLst>
              </a:tr>
              <a:tr h="370840">
                <a:tc vMerge="1">
                  <a:txBody>
                    <a:bodyPr/>
                    <a:lstStyle/>
                    <a:p>
                      <a:pPr algn="ctr"/>
                      <a:endParaRPr kumimoji="1" lang="ja-JP" altLang="en-US" sz="2400"/>
                    </a:p>
                  </a:txBody>
                  <a:tcPr>
                    <a:lnT w="12700" cap="flat" cmpd="sng" algn="ctr">
                      <a:solidFill>
                        <a:schemeClr val="bg1"/>
                      </a:solidFill>
                      <a:prstDash val="solid"/>
                      <a:round/>
                      <a:headEnd type="none" w="med" len="med"/>
                      <a:tailEnd type="none" w="med" len="med"/>
                    </a:lnT>
                  </a:tcPr>
                </a:tc>
                <a:tc>
                  <a:txBody>
                    <a:bodyPr/>
                    <a:lstStyle/>
                    <a:p>
                      <a:pPr algn="ctr"/>
                      <a:r>
                        <a:rPr kumimoji="1" lang="en-US" altLang="ja-JP" sz="2400"/>
                        <a:t>Survival</a:t>
                      </a:r>
                      <a:endParaRPr kumimoji="1" lang="ja-JP" altLang="en-US" sz="2400"/>
                    </a:p>
                  </a:txBody>
                  <a:tcPr>
                    <a:lnL w="12700" cap="flat" cmpd="sng" algn="ctr">
                      <a:solidFill>
                        <a:srgbClr val="304B9D"/>
                      </a:solidFill>
                      <a:prstDash val="solid"/>
                      <a:round/>
                      <a:headEnd type="none" w="med" len="med"/>
                      <a:tailEnd type="none" w="med" len="med"/>
                    </a:lnL>
                    <a:lnT w="12700" cap="flat" cmpd="sng" algn="ctr">
                      <a:solidFill>
                        <a:srgbClr val="304B9D"/>
                      </a:solidFill>
                      <a:prstDash val="solid"/>
                      <a:round/>
                      <a:headEnd type="none" w="med" len="med"/>
                      <a:tailEnd type="none" w="med" len="med"/>
                    </a:lnT>
                  </a:tcPr>
                </a:tc>
                <a:tc>
                  <a:txBody>
                    <a:bodyPr/>
                    <a:lstStyle/>
                    <a:p>
                      <a:pPr algn="ctr"/>
                      <a:r>
                        <a:rPr lang="en-US" altLang="ja-JP" sz="2400">
                          <a:solidFill>
                            <a:schemeClr val="tx1"/>
                          </a:solidFill>
                        </a:rPr>
                        <a:t> </a:t>
                      </a:r>
                      <a:r>
                        <a:rPr lang="ja-JP" altLang="en-US" sz="2400">
                          <a:solidFill>
                            <a:schemeClr val="tx1"/>
                          </a:solidFill>
                        </a:rPr>
                        <a:t>コア開発者が再び参加</a:t>
                      </a:r>
                      <a:endParaRPr kumimoji="1" lang="ja-JP" altLang="en-US" sz="2400"/>
                    </a:p>
                  </a:txBody>
                  <a:tcPr>
                    <a:lnT w="12700" cap="flat" cmpd="sng" algn="ctr">
                      <a:solidFill>
                        <a:srgbClr val="304B9D"/>
                      </a:solidFill>
                      <a:prstDash val="solid"/>
                      <a:round/>
                      <a:headEnd type="none" w="med" len="med"/>
                      <a:tailEnd type="none" w="med" len="med"/>
                    </a:lnT>
                  </a:tcPr>
                </a:tc>
                <a:tc>
                  <a:txBody>
                    <a:bodyPr/>
                    <a:lstStyle/>
                    <a:p>
                      <a:pPr algn="ctr"/>
                      <a:r>
                        <a:rPr kumimoji="1" lang="en-US" altLang="ja-JP" sz="2400"/>
                        <a:t>158</a:t>
                      </a:r>
                      <a:endParaRPr kumimoji="1" lang="ja-JP" altLang="en-US" sz="2400"/>
                    </a:p>
                  </a:txBody>
                  <a:tcPr>
                    <a:lnT w="12700" cap="flat" cmpd="sng" algn="ctr">
                      <a:solidFill>
                        <a:srgbClr val="304B9D"/>
                      </a:solidFill>
                      <a:prstDash val="solid"/>
                      <a:round/>
                      <a:headEnd type="none" w="med" len="med"/>
                      <a:tailEnd type="none" w="med" len="med"/>
                    </a:lnT>
                  </a:tcPr>
                </a:tc>
                <a:tc>
                  <a:txBody>
                    <a:bodyPr/>
                    <a:lstStyle/>
                    <a:p>
                      <a:pPr algn="ctr"/>
                      <a:r>
                        <a:rPr kumimoji="1" lang="en-US" altLang="ja-JP" sz="2400"/>
                        <a:t>42.6%</a:t>
                      </a:r>
                      <a:endParaRPr kumimoji="1" lang="ja-JP" altLang="en-US" sz="2400"/>
                    </a:p>
                  </a:txBody>
                  <a:tcPr>
                    <a:lnT w="12700" cap="flat" cmpd="sng" algn="ctr">
                      <a:solidFill>
                        <a:srgbClr val="304B9D"/>
                      </a:solidFill>
                      <a:prstDash val="solid"/>
                      <a:round/>
                      <a:headEnd type="none" w="med" len="med"/>
                      <a:tailEnd type="none" w="med" len="med"/>
                    </a:lnT>
                  </a:tcPr>
                </a:tc>
                <a:extLst>
                  <a:ext uri="{0D108BD9-81ED-4DB2-BD59-A6C34878D82A}">
                    <a16:rowId xmlns:a16="http://schemas.microsoft.com/office/drawing/2014/main" val="1673500343"/>
                  </a:ext>
                </a:extLst>
              </a:tr>
              <a:tr h="370840">
                <a:tc vMerge="1">
                  <a:txBody>
                    <a:bodyPr/>
                    <a:lstStyle/>
                    <a:p>
                      <a:pPr algn="ctr"/>
                      <a:endParaRPr kumimoji="1" lang="ja-JP" altLang="en-US" sz="2400"/>
                    </a:p>
                  </a:txBody>
                  <a:tcPr/>
                </a:tc>
                <a:tc>
                  <a:txBody>
                    <a:bodyPr/>
                    <a:lstStyle/>
                    <a:p>
                      <a:pPr algn="ctr"/>
                      <a:r>
                        <a:rPr kumimoji="1" lang="en-US" altLang="ja-JP" sz="2400"/>
                        <a:t>Abandoned</a:t>
                      </a:r>
                      <a:endParaRPr kumimoji="1" lang="ja-JP" altLang="en-US" sz="2400"/>
                    </a:p>
                  </a:txBody>
                  <a:tcPr>
                    <a:lnL w="12700" cap="flat" cmpd="sng" algn="ctr">
                      <a:solidFill>
                        <a:srgbClr val="304B9D"/>
                      </a:solidFill>
                      <a:prstDash val="solid"/>
                      <a:round/>
                      <a:headEnd type="none" w="med" len="med"/>
                      <a:tailEnd type="none" w="med" len="med"/>
                    </a:ln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2400">
                          <a:solidFill>
                            <a:schemeClr val="tx1"/>
                          </a:solidFill>
                        </a:rPr>
                        <a:t>コア開発者が参加しない</a:t>
                      </a:r>
                      <a:endParaRPr lang="en-US" altLang="ja-JP" sz="2400">
                        <a:solidFill>
                          <a:schemeClr val="tx1"/>
                        </a:solidFill>
                      </a:endParaRPr>
                    </a:p>
                  </a:txBody>
                  <a:tcPr/>
                </a:tc>
                <a:tc>
                  <a:txBody>
                    <a:bodyPr/>
                    <a:lstStyle/>
                    <a:p>
                      <a:pPr algn="ctr"/>
                      <a:r>
                        <a:rPr kumimoji="1" lang="en-US" altLang="ja-JP" sz="2400"/>
                        <a:t>213</a:t>
                      </a:r>
                      <a:endParaRPr kumimoji="1" lang="ja-JP" altLang="en-US" sz="2400"/>
                    </a:p>
                  </a:txBody>
                  <a:tcPr/>
                </a:tc>
                <a:tc>
                  <a:txBody>
                    <a:bodyPr/>
                    <a:lstStyle/>
                    <a:p>
                      <a:pPr algn="ctr"/>
                      <a:r>
                        <a:rPr kumimoji="1" lang="en-US" altLang="ja-JP" sz="2400" dirty="0"/>
                        <a:t>57.4%</a:t>
                      </a:r>
                      <a:endParaRPr kumimoji="1" lang="ja-JP" altLang="en-US" sz="2400"/>
                    </a:p>
                  </a:txBody>
                  <a:tcPr/>
                </a:tc>
                <a:extLst>
                  <a:ext uri="{0D108BD9-81ED-4DB2-BD59-A6C34878D82A}">
                    <a16:rowId xmlns:a16="http://schemas.microsoft.com/office/drawing/2014/main" val="1748641811"/>
                  </a:ext>
                </a:extLst>
              </a:tr>
            </a:tbl>
          </a:graphicData>
        </a:graphic>
      </p:graphicFrame>
      <p:sp>
        <p:nvSpPr>
          <p:cNvPr id="4" name="角丸四角形 3">
            <a:extLst>
              <a:ext uri="{FF2B5EF4-FFF2-40B4-BE49-F238E27FC236}">
                <a16:creationId xmlns:a16="http://schemas.microsoft.com/office/drawing/2014/main" id="{E3D0D2B0-E60C-9533-DA1D-A4478CA344B7}"/>
              </a:ext>
            </a:extLst>
          </p:cNvPr>
          <p:cNvSpPr/>
          <p:nvPr/>
        </p:nvSpPr>
        <p:spPr>
          <a:xfrm>
            <a:off x="1460326" y="5248279"/>
            <a:ext cx="9271348" cy="701458"/>
          </a:xfrm>
          <a:prstGeom prst="roundRect">
            <a:avLst/>
          </a:prstGeom>
          <a:noFill/>
          <a:ln w="38100">
            <a:solidFill>
              <a:srgbClr val="304B9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2800" b="1">
                <a:solidFill>
                  <a:sysClr val="windowText" lastClr="000000"/>
                </a:solidFill>
              </a:rPr>
              <a:t>約半数のアプリが少なくとも一度</a:t>
            </a:r>
            <a:r>
              <a:rPr lang="en-US" altLang="ja-JP" sz="2800" b="1" dirty="0">
                <a:solidFill>
                  <a:sysClr val="windowText" lastClr="000000"/>
                </a:solidFill>
              </a:rPr>
              <a:t>TFDD</a:t>
            </a:r>
            <a:r>
              <a:rPr lang="ja-JP" altLang="en-US" sz="2800" b="1">
                <a:solidFill>
                  <a:sysClr val="windowText" lastClr="000000"/>
                </a:solidFill>
              </a:rPr>
              <a:t>を経験している</a:t>
            </a:r>
            <a:endParaRPr lang="en-US" altLang="ja-JP" sz="2800" b="1" dirty="0">
              <a:solidFill>
                <a:sysClr val="windowText" lastClr="000000"/>
              </a:solidFill>
            </a:endParaRPr>
          </a:p>
        </p:txBody>
      </p:sp>
    </p:spTree>
    <p:extLst>
      <p:ext uri="{BB962C8B-B14F-4D97-AF65-F5344CB8AC3E}">
        <p14:creationId xmlns:p14="http://schemas.microsoft.com/office/powerpoint/2010/main" val="3961052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コンテンツ プレースホルダー 4">
            <a:extLst>
              <a:ext uri="{FF2B5EF4-FFF2-40B4-BE49-F238E27FC236}">
                <a16:creationId xmlns:a16="http://schemas.microsoft.com/office/drawing/2014/main" id="{64A97CB1-5B8F-C22F-C1AA-496E91A8DEF1}"/>
              </a:ext>
            </a:extLst>
          </p:cNvPr>
          <p:cNvSpPr>
            <a:spLocks noGrp="1"/>
          </p:cNvSpPr>
          <p:nvPr>
            <p:ph idx="1"/>
          </p:nvPr>
        </p:nvSpPr>
        <p:spPr>
          <a:xfrm>
            <a:off x="417792" y="3790516"/>
            <a:ext cx="6252124" cy="2773183"/>
          </a:xfrm>
        </p:spPr>
        <p:txBody>
          <a:bodyPr>
            <a:noAutofit/>
          </a:bodyPr>
          <a:lstStyle/>
          <a:p>
            <a:pPr>
              <a:buFont typeface="Arial" panose="020B0604020202020204" pitchFamily="34" charset="0"/>
              <a:buChar char="•"/>
            </a:pPr>
            <a:r>
              <a:rPr lang="ja-JP" altLang="en-US" sz="2400"/>
              <a:t>両群共にコア開発者は少数</a:t>
            </a:r>
            <a:endParaRPr lang="en-US" altLang="ja-JP" sz="2400" dirty="0"/>
          </a:p>
          <a:p>
            <a:pPr>
              <a:buFont typeface="Arial" panose="020B0604020202020204" pitchFamily="34" charset="0"/>
              <a:buChar char="•"/>
            </a:pPr>
            <a:r>
              <a:rPr lang="en-US" altLang="ja-JP" sz="2400" dirty="0"/>
              <a:t>Abandoned</a:t>
            </a:r>
            <a:r>
              <a:rPr lang="ja-JP" altLang="en-US" sz="2400"/>
              <a:t>群のうち、</a:t>
            </a:r>
            <a:br>
              <a:rPr lang="en-US" altLang="ja-JP" sz="2400" dirty="0"/>
            </a:br>
            <a:r>
              <a:rPr lang="ja-JP" altLang="en-US" sz="2400"/>
              <a:t>最終アップデートから</a:t>
            </a:r>
            <a:r>
              <a:rPr lang="en-US" altLang="ja-JP" sz="2400" dirty="0"/>
              <a:t>2</a:t>
            </a:r>
            <a:r>
              <a:rPr lang="ja-JP" altLang="en-US" sz="2400"/>
              <a:t>年以内で</a:t>
            </a:r>
            <a:br>
              <a:rPr lang="en-US" altLang="ja-JP" sz="2400" dirty="0"/>
            </a:br>
            <a:r>
              <a:rPr lang="en-US" altLang="ja-JP" sz="2400" dirty="0"/>
              <a:t>80%</a:t>
            </a:r>
            <a:r>
              <a:rPr lang="ja-JP" altLang="en-US" sz="2400"/>
              <a:t>のアプリに</a:t>
            </a:r>
            <a:r>
              <a:rPr lang="en-US" altLang="ja-JP" sz="2400" dirty="0"/>
              <a:t>TFDD</a:t>
            </a:r>
            <a:r>
              <a:rPr lang="ja-JP" altLang="en-US" sz="2400"/>
              <a:t>が発生</a:t>
            </a:r>
            <a:endParaRPr lang="en-US" altLang="ja-JP" sz="2400" dirty="0"/>
          </a:p>
        </p:txBody>
      </p:sp>
      <p:sp>
        <p:nvSpPr>
          <p:cNvPr id="2" name="タイトル 1">
            <a:extLst>
              <a:ext uri="{FF2B5EF4-FFF2-40B4-BE49-F238E27FC236}">
                <a16:creationId xmlns:a16="http://schemas.microsoft.com/office/drawing/2014/main" id="{E6918278-82B4-FEFD-2435-5B1A615E0718}"/>
              </a:ext>
            </a:extLst>
          </p:cNvPr>
          <p:cNvSpPr>
            <a:spLocks noGrp="1"/>
          </p:cNvSpPr>
          <p:nvPr>
            <p:ph type="title"/>
          </p:nvPr>
        </p:nvSpPr>
        <p:spPr/>
        <p:txBody>
          <a:bodyPr>
            <a:normAutofit/>
          </a:bodyPr>
          <a:lstStyle/>
          <a:p>
            <a:r>
              <a:rPr kumimoji="1" lang="en-US" altLang="ja-JP" dirty="0"/>
              <a:t>RQ1</a:t>
            </a:r>
            <a:r>
              <a:rPr lang="en-US" altLang="ja-JP" dirty="0"/>
              <a:t>	</a:t>
            </a:r>
            <a:r>
              <a:rPr lang="ja-JP" altLang="en-US"/>
              <a:t>アプリの開発放棄の様相</a:t>
            </a:r>
            <a:endParaRPr kumimoji="1" lang="ja-JP" altLang="en-US"/>
          </a:p>
        </p:txBody>
      </p:sp>
      <p:sp>
        <p:nvSpPr>
          <p:cNvPr id="5" name="日付プレースホルダー 4">
            <a:extLst>
              <a:ext uri="{FF2B5EF4-FFF2-40B4-BE49-F238E27FC236}">
                <a16:creationId xmlns:a16="http://schemas.microsoft.com/office/drawing/2014/main" id="{61E76F54-9AF0-1D96-2B0C-6D4A4727EC85}"/>
              </a:ext>
            </a:extLst>
          </p:cNvPr>
          <p:cNvSpPr>
            <a:spLocks noGrp="1"/>
          </p:cNvSpPr>
          <p:nvPr>
            <p:ph type="dt" sz="half" idx="2"/>
          </p:nvPr>
        </p:nvSpPr>
        <p:spPr/>
        <p:txBody>
          <a:bodyPr/>
          <a:lstStyle/>
          <a:p>
            <a:fld id="{E7CC8F51-F856-4FBA-AD20-C19CB6E08574}" type="datetime1">
              <a:rPr lang="ja-JP" altLang="en-US" smtClean="0"/>
              <a:t>2026/2/16</a:t>
            </a:fld>
            <a:endParaRPr lang="ja-JP" altLang="en-US"/>
          </a:p>
        </p:txBody>
      </p:sp>
      <p:sp>
        <p:nvSpPr>
          <p:cNvPr id="6" name="スライド番号プレースホルダー 5">
            <a:extLst>
              <a:ext uri="{FF2B5EF4-FFF2-40B4-BE49-F238E27FC236}">
                <a16:creationId xmlns:a16="http://schemas.microsoft.com/office/drawing/2014/main" id="{6D4F01A8-66D3-5A44-B156-A7CFE89F6BC1}"/>
              </a:ext>
            </a:extLst>
          </p:cNvPr>
          <p:cNvSpPr>
            <a:spLocks noGrp="1"/>
          </p:cNvSpPr>
          <p:nvPr>
            <p:ph type="sldNum" sz="quarter" idx="4"/>
          </p:nvPr>
        </p:nvSpPr>
        <p:spPr/>
        <p:txBody>
          <a:bodyPr/>
          <a:lstStyle/>
          <a:p>
            <a:fld id="{DDF0A04B-3F96-455C-AC58-511E5C06C175}" type="slidenum">
              <a:rPr lang="ja-JP" altLang="en-US" smtClean="0"/>
              <a:pPr/>
              <a:t>11</a:t>
            </a:fld>
            <a:endParaRPr lang="ja-JP" altLang="en-US"/>
          </a:p>
        </p:txBody>
      </p:sp>
      <p:pic>
        <p:nvPicPr>
          <p:cNvPr id="3" name="図 2">
            <a:extLst>
              <a:ext uri="{FF2B5EF4-FFF2-40B4-BE49-F238E27FC236}">
                <a16:creationId xmlns:a16="http://schemas.microsoft.com/office/drawing/2014/main" id="{6235AF17-B5D7-BB09-40D0-60261277E88D}"/>
              </a:ext>
            </a:extLst>
          </p:cNvPr>
          <p:cNvPicPr>
            <a:picLocks noChangeAspect="1"/>
          </p:cNvPicPr>
          <p:nvPr/>
        </p:nvPicPr>
        <p:blipFill>
          <a:blip r:embed="rId4"/>
          <a:srcRect/>
          <a:stretch/>
        </p:blipFill>
        <p:spPr>
          <a:xfrm>
            <a:off x="1156575" y="1007183"/>
            <a:ext cx="9878849" cy="2773183"/>
          </a:xfrm>
          <a:prstGeom prst="rect">
            <a:avLst/>
          </a:prstGeom>
        </p:spPr>
      </p:pic>
      <p:sp>
        <p:nvSpPr>
          <p:cNvPr id="9" name="テキスト ボックス 8">
            <a:extLst>
              <a:ext uri="{FF2B5EF4-FFF2-40B4-BE49-F238E27FC236}">
                <a16:creationId xmlns:a16="http://schemas.microsoft.com/office/drawing/2014/main" id="{7EB9997D-D024-63C8-B20E-F7B29C745D05}"/>
              </a:ext>
            </a:extLst>
          </p:cNvPr>
          <p:cNvSpPr txBox="1"/>
          <p:nvPr/>
        </p:nvSpPr>
        <p:spPr>
          <a:xfrm>
            <a:off x="2066794" y="922715"/>
            <a:ext cx="6826835" cy="369332"/>
          </a:xfrm>
          <a:prstGeom prst="rect">
            <a:avLst/>
          </a:prstGeom>
          <a:solidFill>
            <a:schemeClr val="bg1"/>
          </a:solidFill>
        </p:spPr>
        <p:txBody>
          <a:bodyPr wrap="square" rtlCol="0">
            <a:spAutoFit/>
          </a:bodyPr>
          <a:lstStyle/>
          <a:p>
            <a:pPr algn="ctr"/>
            <a:r>
              <a:rPr kumimoji="1" lang="ja-JP" altLang="en-US"/>
              <a:t>各年におけるコア開発者の人数毎のアプリの分布</a:t>
            </a:r>
          </a:p>
        </p:txBody>
      </p:sp>
      <p:sp>
        <p:nvSpPr>
          <p:cNvPr id="11" name="テキスト ボックス 10">
            <a:extLst>
              <a:ext uri="{FF2B5EF4-FFF2-40B4-BE49-F238E27FC236}">
                <a16:creationId xmlns:a16="http://schemas.microsoft.com/office/drawing/2014/main" id="{91600C19-46BA-64E9-4BEB-B44E07E5880B}"/>
              </a:ext>
            </a:extLst>
          </p:cNvPr>
          <p:cNvSpPr txBox="1"/>
          <p:nvPr/>
        </p:nvSpPr>
        <p:spPr>
          <a:xfrm rot="16200000">
            <a:off x="197051" y="2102994"/>
            <a:ext cx="2136953" cy="369332"/>
          </a:xfrm>
          <a:prstGeom prst="rect">
            <a:avLst/>
          </a:prstGeom>
          <a:solidFill>
            <a:schemeClr val="bg1"/>
          </a:solidFill>
        </p:spPr>
        <p:txBody>
          <a:bodyPr wrap="square" rtlCol="0">
            <a:spAutoFit/>
          </a:bodyPr>
          <a:lstStyle/>
          <a:p>
            <a:pPr algn="ctr"/>
            <a:r>
              <a:rPr kumimoji="1" lang="ja-JP" altLang="en-US"/>
              <a:t>コア開発者の人数</a:t>
            </a:r>
          </a:p>
        </p:txBody>
      </p:sp>
      <p:sp>
        <p:nvSpPr>
          <p:cNvPr id="12" name="テキスト ボックス 11">
            <a:extLst>
              <a:ext uri="{FF2B5EF4-FFF2-40B4-BE49-F238E27FC236}">
                <a16:creationId xmlns:a16="http://schemas.microsoft.com/office/drawing/2014/main" id="{7CADCA96-12A7-9EDE-E66E-FC4861FEB03E}"/>
              </a:ext>
            </a:extLst>
          </p:cNvPr>
          <p:cNvSpPr txBox="1"/>
          <p:nvPr/>
        </p:nvSpPr>
        <p:spPr>
          <a:xfrm>
            <a:off x="5050979" y="3511066"/>
            <a:ext cx="716993" cy="369332"/>
          </a:xfrm>
          <a:prstGeom prst="rect">
            <a:avLst/>
          </a:prstGeom>
          <a:solidFill>
            <a:schemeClr val="bg1"/>
          </a:solidFill>
        </p:spPr>
        <p:txBody>
          <a:bodyPr wrap="square" rtlCol="0">
            <a:spAutoFit/>
          </a:bodyPr>
          <a:lstStyle/>
          <a:p>
            <a:pPr algn="ctr"/>
            <a:r>
              <a:rPr kumimoji="1" lang="ja-JP" altLang="en-US"/>
              <a:t>年</a:t>
            </a:r>
          </a:p>
        </p:txBody>
      </p:sp>
      <p:sp>
        <p:nvSpPr>
          <p:cNvPr id="18" name="角丸四角形 17">
            <a:extLst>
              <a:ext uri="{FF2B5EF4-FFF2-40B4-BE49-F238E27FC236}">
                <a16:creationId xmlns:a16="http://schemas.microsoft.com/office/drawing/2014/main" id="{981061B0-D88C-DF34-E001-D2FDF60FD4F6}"/>
              </a:ext>
            </a:extLst>
          </p:cNvPr>
          <p:cNvSpPr/>
          <p:nvPr/>
        </p:nvSpPr>
        <p:spPr>
          <a:xfrm>
            <a:off x="9329058" y="1875066"/>
            <a:ext cx="1728138" cy="443592"/>
          </a:xfrm>
          <a:prstGeom prst="roundRect">
            <a:avLst/>
          </a:prstGeom>
          <a:solidFill>
            <a:schemeClr val="bg1"/>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200">
                <a:solidFill>
                  <a:sysClr val="windowText" lastClr="000000"/>
                </a:solidFill>
              </a:rPr>
              <a:t>数値</a:t>
            </a:r>
            <a:r>
              <a:rPr lang="en-US" altLang="ja-JP" sz="1200" dirty="0">
                <a:solidFill>
                  <a:sysClr val="windowText" lastClr="000000"/>
                </a:solidFill>
              </a:rPr>
              <a:t>: </a:t>
            </a:r>
            <a:r>
              <a:rPr lang="ja-JP" altLang="en-US" sz="1200">
                <a:solidFill>
                  <a:sysClr val="windowText" lastClr="000000"/>
                </a:solidFill>
              </a:rPr>
              <a:t>アプリ数</a:t>
            </a:r>
            <a:endParaRPr lang="en-US" altLang="ja-JP" sz="1200" dirty="0">
              <a:solidFill>
                <a:sysClr val="windowText" lastClr="000000"/>
              </a:solidFill>
            </a:endParaRPr>
          </a:p>
          <a:p>
            <a:r>
              <a:rPr kumimoji="1" lang="ja-JP" altLang="en-US" sz="1200">
                <a:solidFill>
                  <a:sysClr val="windowText" lastClr="000000"/>
                </a:solidFill>
              </a:rPr>
              <a:t>太字</a:t>
            </a:r>
            <a:r>
              <a:rPr kumimoji="1" lang="en-US" altLang="ja-JP" sz="1200" dirty="0">
                <a:solidFill>
                  <a:sysClr val="windowText" lastClr="000000"/>
                </a:solidFill>
              </a:rPr>
              <a:t>: </a:t>
            </a:r>
            <a:r>
              <a:rPr kumimoji="1" lang="ja-JP" altLang="en-US" sz="1200">
                <a:solidFill>
                  <a:sysClr val="windowText" lastClr="000000"/>
                </a:solidFill>
              </a:rPr>
              <a:t>最頻値</a:t>
            </a:r>
          </a:p>
        </p:txBody>
      </p:sp>
      <p:grpSp>
        <p:nvGrpSpPr>
          <p:cNvPr id="13" name="グループ化 12">
            <a:extLst>
              <a:ext uri="{FF2B5EF4-FFF2-40B4-BE49-F238E27FC236}">
                <a16:creationId xmlns:a16="http://schemas.microsoft.com/office/drawing/2014/main" id="{08588127-BF2E-1001-BAA0-07CE06A236A5}"/>
              </a:ext>
            </a:extLst>
          </p:cNvPr>
          <p:cNvGrpSpPr/>
          <p:nvPr/>
        </p:nvGrpSpPr>
        <p:grpSpPr>
          <a:xfrm>
            <a:off x="6369663" y="3585052"/>
            <a:ext cx="5090297" cy="3029473"/>
            <a:chOff x="144087" y="3775227"/>
            <a:chExt cx="5090297" cy="3029473"/>
          </a:xfrm>
        </p:grpSpPr>
        <p:grpSp>
          <p:nvGrpSpPr>
            <p:cNvPr id="8" name="グループ化 7">
              <a:extLst>
                <a:ext uri="{FF2B5EF4-FFF2-40B4-BE49-F238E27FC236}">
                  <a16:creationId xmlns:a16="http://schemas.microsoft.com/office/drawing/2014/main" id="{A467C9BF-FF35-56A3-7FE9-CA437315C422}"/>
                </a:ext>
              </a:extLst>
            </p:cNvPr>
            <p:cNvGrpSpPr/>
            <p:nvPr/>
          </p:nvGrpSpPr>
          <p:grpSpPr>
            <a:xfrm>
              <a:off x="144087" y="3775227"/>
              <a:ext cx="5090297" cy="2889330"/>
              <a:chOff x="156757" y="3889566"/>
              <a:chExt cx="5090297" cy="2889330"/>
            </a:xfrm>
          </p:grpSpPr>
          <p:pic>
            <p:nvPicPr>
              <p:cNvPr id="4" name="図 3">
                <a:extLst>
                  <a:ext uri="{FF2B5EF4-FFF2-40B4-BE49-F238E27FC236}">
                    <a16:creationId xmlns:a16="http://schemas.microsoft.com/office/drawing/2014/main" id="{1C11F6C2-71C9-DB91-58AD-489D6B9CEEEF}"/>
                  </a:ext>
                </a:extLst>
              </p:cNvPr>
              <p:cNvPicPr>
                <a:picLocks noChangeAspect="1"/>
              </p:cNvPicPr>
              <p:nvPr/>
            </p:nvPicPr>
            <p:blipFill>
              <a:blip r:embed="rId5"/>
              <a:srcRect/>
              <a:stretch/>
            </p:blipFill>
            <p:spPr>
              <a:xfrm>
                <a:off x="810950" y="4257622"/>
                <a:ext cx="3781911" cy="2521274"/>
              </a:xfrm>
              <a:prstGeom prst="rect">
                <a:avLst/>
              </a:prstGeom>
            </p:spPr>
          </p:pic>
          <p:sp>
            <p:nvSpPr>
              <p:cNvPr id="10" name="テキスト ボックス 9">
                <a:extLst>
                  <a:ext uri="{FF2B5EF4-FFF2-40B4-BE49-F238E27FC236}">
                    <a16:creationId xmlns:a16="http://schemas.microsoft.com/office/drawing/2014/main" id="{5025E512-D992-E9B3-B559-C94B283A9B8A}"/>
                  </a:ext>
                </a:extLst>
              </p:cNvPr>
              <p:cNvSpPr txBox="1"/>
              <p:nvPr/>
            </p:nvSpPr>
            <p:spPr>
              <a:xfrm>
                <a:off x="156757" y="3889566"/>
                <a:ext cx="5090297" cy="461665"/>
              </a:xfrm>
              <a:prstGeom prst="rect">
                <a:avLst/>
              </a:prstGeom>
              <a:noFill/>
            </p:spPr>
            <p:txBody>
              <a:bodyPr wrap="square" rtlCol="0">
                <a:spAutoFit/>
              </a:bodyPr>
              <a:lstStyle/>
              <a:p>
                <a:pPr algn="ctr"/>
                <a:r>
                  <a:rPr lang="ja-JP" altLang="en-US" sz="2400"/>
                  <a:t>最終アップデート</a:t>
                </a:r>
                <a:r>
                  <a:rPr lang="en-US" altLang="ja-JP" sz="2400" dirty="0"/>
                  <a:t>〜TFDD</a:t>
                </a:r>
                <a:r>
                  <a:rPr lang="ja-JP" altLang="en-US" sz="2400"/>
                  <a:t>の年数</a:t>
                </a:r>
                <a:endParaRPr lang="en-US" altLang="ja-JP" sz="2400" dirty="0"/>
              </a:p>
            </p:txBody>
          </p:sp>
        </p:grpSp>
        <p:sp>
          <p:nvSpPr>
            <p:cNvPr id="20" name="テキスト ボックス 19">
              <a:extLst>
                <a:ext uri="{FF2B5EF4-FFF2-40B4-BE49-F238E27FC236}">
                  <a16:creationId xmlns:a16="http://schemas.microsoft.com/office/drawing/2014/main" id="{7A2E8EFF-A786-BDB8-85D0-F53248D10D29}"/>
                </a:ext>
              </a:extLst>
            </p:cNvPr>
            <p:cNvSpPr txBox="1"/>
            <p:nvPr/>
          </p:nvSpPr>
          <p:spPr>
            <a:xfrm>
              <a:off x="1040809" y="6435368"/>
              <a:ext cx="3752184" cy="369332"/>
            </a:xfrm>
            <a:prstGeom prst="rect">
              <a:avLst/>
            </a:prstGeom>
            <a:solidFill>
              <a:schemeClr val="bg1"/>
            </a:solidFill>
          </p:spPr>
          <p:txBody>
            <a:bodyPr wrap="square" rtlCol="0">
              <a:spAutoFit/>
            </a:bodyPr>
            <a:lstStyle/>
            <a:p>
              <a:pPr algn="ctr"/>
              <a:r>
                <a:rPr kumimoji="1" lang="ja-JP" altLang="en-US"/>
                <a:t>年数</a:t>
              </a:r>
              <a:r>
                <a:rPr kumimoji="1" lang="en-US" altLang="ja-JP" dirty="0"/>
                <a:t>(</a:t>
              </a:r>
              <a:r>
                <a:rPr lang="ja-JP" altLang="en-US"/>
                <a:t>最終アプデート→</a:t>
              </a:r>
              <a:r>
                <a:rPr lang="en-US" altLang="ja-JP" dirty="0"/>
                <a:t>TFDD)</a:t>
              </a:r>
              <a:endParaRPr kumimoji="1" lang="en-US" altLang="ja-JP" dirty="0"/>
            </a:p>
          </p:txBody>
        </p:sp>
        <p:sp>
          <p:nvSpPr>
            <p:cNvPr id="21" name="テキスト ボックス 20">
              <a:extLst>
                <a:ext uri="{FF2B5EF4-FFF2-40B4-BE49-F238E27FC236}">
                  <a16:creationId xmlns:a16="http://schemas.microsoft.com/office/drawing/2014/main" id="{86AF74BE-348B-9585-6A46-68F0CE9075A1}"/>
                </a:ext>
              </a:extLst>
            </p:cNvPr>
            <p:cNvSpPr txBox="1"/>
            <p:nvPr/>
          </p:nvSpPr>
          <p:spPr>
            <a:xfrm rot="16200000">
              <a:off x="-228247" y="5120703"/>
              <a:ext cx="2136953" cy="369332"/>
            </a:xfrm>
            <a:prstGeom prst="rect">
              <a:avLst/>
            </a:prstGeom>
            <a:solidFill>
              <a:schemeClr val="bg1"/>
            </a:solidFill>
          </p:spPr>
          <p:txBody>
            <a:bodyPr wrap="square" rtlCol="0">
              <a:spAutoFit/>
            </a:bodyPr>
            <a:lstStyle/>
            <a:p>
              <a:pPr algn="ctr"/>
              <a:r>
                <a:rPr lang="ja-JP" altLang="en-US"/>
                <a:t>アプリ数</a:t>
              </a:r>
              <a:endParaRPr kumimoji="1" lang="ja-JP" altLang="en-US"/>
            </a:p>
          </p:txBody>
        </p:sp>
      </p:grpSp>
      <p:sp>
        <p:nvSpPr>
          <p:cNvPr id="7" name="角丸四角形 6">
            <a:extLst>
              <a:ext uri="{FF2B5EF4-FFF2-40B4-BE49-F238E27FC236}">
                <a16:creationId xmlns:a16="http://schemas.microsoft.com/office/drawing/2014/main" id="{4EE24AF2-E368-DEBB-336C-165CB93BCC3D}"/>
              </a:ext>
            </a:extLst>
          </p:cNvPr>
          <p:cNvSpPr/>
          <p:nvPr/>
        </p:nvSpPr>
        <p:spPr>
          <a:xfrm>
            <a:off x="417792" y="5722642"/>
            <a:ext cx="6708565" cy="701458"/>
          </a:xfrm>
          <a:prstGeom prst="roundRect">
            <a:avLst/>
          </a:prstGeom>
          <a:noFill/>
          <a:ln w="38100">
            <a:solidFill>
              <a:srgbClr val="304B9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2800" b="1">
                <a:solidFill>
                  <a:schemeClr val="tx1"/>
                </a:solidFill>
              </a:rPr>
              <a:t>開発活動全体が少数のコア開発者に依存</a:t>
            </a:r>
            <a:endParaRPr lang="en-US" altLang="ja-JP" sz="2800" b="1" dirty="0">
              <a:solidFill>
                <a:schemeClr val="tx1"/>
              </a:solidFill>
            </a:endParaRPr>
          </a:p>
        </p:txBody>
      </p:sp>
    </p:spTree>
    <p:extLst>
      <p:ext uri="{BB962C8B-B14F-4D97-AF65-F5344CB8AC3E}">
        <p14:creationId xmlns:p14="http://schemas.microsoft.com/office/powerpoint/2010/main" val="19528668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extLst>
    <p:ext uri="{6950BFC3-D8DA-4A85-94F7-54DA5524770B}">
      <p188:commentRel xmlns:p188="http://schemas.microsoft.com/office/powerpoint/2018/8/main" r:id="rId3"/>
    </p:ext>
  </p:extLs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コンテンツ プレースホルダー 4">
            <a:extLst>
              <a:ext uri="{FF2B5EF4-FFF2-40B4-BE49-F238E27FC236}">
                <a16:creationId xmlns:a16="http://schemas.microsoft.com/office/drawing/2014/main" id="{FC032163-8F5E-9400-E3D7-49E43C0C2EC6}"/>
              </a:ext>
            </a:extLst>
          </p:cNvPr>
          <p:cNvSpPr>
            <a:spLocks noGrp="1"/>
          </p:cNvSpPr>
          <p:nvPr>
            <p:ph idx="1"/>
          </p:nvPr>
        </p:nvSpPr>
        <p:spPr>
          <a:xfrm>
            <a:off x="165696" y="4469889"/>
            <a:ext cx="11882216" cy="2260242"/>
          </a:xfrm>
        </p:spPr>
        <p:txBody>
          <a:bodyPr>
            <a:noAutofit/>
          </a:bodyPr>
          <a:lstStyle/>
          <a:p>
            <a:pPr marL="0" indent="0">
              <a:buNone/>
            </a:pPr>
            <a:r>
              <a:rPr lang="ja-JP" altLang="en-US" sz="2000"/>
              <a:t>インストール</a:t>
            </a:r>
            <a:r>
              <a:rPr lang="en-US" altLang="ja-JP" sz="2000" dirty="0"/>
              <a:t>		TFDD</a:t>
            </a:r>
            <a:r>
              <a:rPr lang="ja-JP" altLang="en-US" sz="2000"/>
              <a:t>群の方が中央値が高い</a:t>
            </a:r>
            <a:endParaRPr lang="en-US" altLang="ja-JP" sz="2000" dirty="0"/>
          </a:p>
          <a:p>
            <a:pPr marL="0" indent="0">
              <a:buNone/>
            </a:pPr>
            <a:r>
              <a:rPr lang="ja-JP" altLang="en-US" sz="2000"/>
              <a:t>レビュー件数</a:t>
            </a:r>
            <a:r>
              <a:rPr lang="en-US" altLang="ja-JP" sz="2000" dirty="0"/>
              <a:t>		TFDD</a:t>
            </a:r>
            <a:r>
              <a:rPr lang="ja-JP" altLang="en-US" sz="2000"/>
              <a:t>群の方が中央値が高い</a:t>
            </a:r>
            <a:endParaRPr lang="en-US" altLang="ja-JP" sz="2000" dirty="0"/>
          </a:p>
          <a:p>
            <a:pPr marL="0" indent="0">
              <a:buNone/>
            </a:pPr>
            <a:r>
              <a:rPr lang="ja-JP" altLang="en-US" sz="2000"/>
              <a:t>スコア</a:t>
            </a:r>
            <a:r>
              <a:rPr lang="en-US" altLang="ja-JP" sz="2000" dirty="0"/>
              <a:t>			TFDD</a:t>
            </a:r>
            <a:r>
              <a:rPr lang="ja-JP" altLang="en-US" sz="2000"/>
              <a:t>群の方が高い評価に分布</a:t>
            </a:r>
            <a:endParaRPr lang="en-US" altLang="ja-JP" sz="2000" dirty="0"/>
          </a:p>
        </p:txBody>
      </p:sp>
      <p:sp>
        <p:nvSpPr>
          <p:cNvPr id="2" name="タイトル 1">
            <a:extLst>
              <a:ext uri="{FF2B5EF4-FFF2-40B4-BE49-F238E27FC236}">
                <a16:creationId xmlns:a16="http://schemas.microsoft.com/office/drawing/2014/main" id="{160284A3-C72B-AD22-E5F8-961B300529E0}"/>
              </a:ext>
            </a:extLst>
          </p:cNvPr>
          <p:cNvSpPr>
            <a:spLocks noGrp="1"/>
          </p:cNvSpPr>
          <p:nvPr>
            <p:ph type="title"/>
          </p:nvPr>
        </p:nvSpPr>
        <p:spPr/>
        <p:txBody>
          <a:bodyPr/>
          <a:lstStyle/>
          <a:p>
            <a:r>
              <a:rPr kumimoji="1" lang="en-US" altLang="ja-JP" dirty="0"/>
              <a:t>RQ2</a:t>
            </a:r>
            <a:r>
              <a:rPr lang="en-US" altLang="ja-JP" dirty="0"/>
              <a:t>	</a:t>
            </a:r>
            <a:r>
              <a:rPr lang="ja-JP" altLang="en-US"/>
              <a:t>放棄されたアプリの特徴</a:t>
            </a:r>
            <a:endParaRPr kumimoji="1" lang="ja-JP" altLang="en-US"/>
          </a:p>
        </p:txBody>
      </p:sp>
      <p:sp>
        <p:nvSpPr>
          <p:cNvPr id="5" name="日付プレースホルダー 4">
            <a:extLst>
              <a:ext uri="{FF2B5EF4-FFF2-40B4-BE49-F238E27FC236}">
                <a16:creationId xmlns:a16="http://schemas.microsoft.com/office/drawing/2014/main" id="{6EBDEBE1-1B6B-1411-4B07-E9AC22A4FB2A}"/>
              </a:ext>
            </a:extLst>
          </p:cNvPr>
          <p:cNvSpPr>
            <a:spLocks noGrp="1"/>
          </p:cNvSpPr>
          <p:nvPr>
            <p:ph type="dt" sz="half" idx="2"/>
          </p:nvPr>
        </p:nvSpPr>
        <p:spPr/>
        <p:txBody>
          <a:bodyPr/>
          <a:lstStyle/>
          <a:p>
            <a:fld id="{E7CC8F51-F856-4FBA-AD20-C19CB6E08574}" type="datetime1">
              <a:rPr lang="ja-JP" altLang="en-US" smtClean="0"/>
              <a:t>2026/2/16</a:t>
            </a:fld>
            <a:endParaRPr lang="ja-JP" altLang="en-US"/>
          </a:p>
        </p:txBody>
      </p:sp>
      <p:sp>
        <p:nvSpPr>
          <p:cNvPr id="6" name="スライド番号プレースホルダー 5">
            <a:extLst>
              <a:ext uri="{FF2B5EF4-FFF2-40B4-BE49-F238E27FC236}">
                <a16:creationId xmlns:a16="http://schemas.microsoft.com/office/drawing/2014/main" id="{69C7FF36-C583-0AEE-232C-8C46EDF9448E}"/>
              </a:ext>
            </a:extLst>
          </p:cNvPr>
          <p:cNvSpPr>
            <a:spLocks noGrp="1"/>
          </p:cNvSpPr>
          <p:nvPr>
            <p:ph type="sldNum" sz="quarter" idx="4"/>
          </p:nvPr>
        </p:nvSpPr>
        <p:spPr/>
        <p:txBody>
          <a:bodyPr/>
          <a:lstStyle/>
          <a:p>
            <a:fld id="{DDF0A04B-3F96-455C-AC58-511E5C06C175}" type="slidenum">
              <a:rPr lang="ja-JP" altLang="en-US" smtClean="0"/>
              <a:pPr/>
              <a:t>12</a:t>
            </a:fld>
            <a:endParaRPr lang="ja-JP" altLang="en-US"/>
          </a:p>
        </p:txBody>
      </p:sp>
      <p:grpSp>
        <p:nvGrpSpPr>
          <p:cNvPr id="9" name="グループ化 8">
            <a:extLst>
              <a:ext uri="{FF2B5EF4-FFF2-40B4-BE49-F238E27FC236}">
                <a16:creationId xmlns:a16="http://schemas.microsoft.com/office/drawing/2014/main" id="{8A551E83-5319-8D5F-03CD-7A0667BD68EA}"/>
              </a:ext>
            </a:extLst>
          </p:cNvPr>
          <p:cNvGrpSpPr/>
          <p:nvPr/>
        </p:nvGrpSpPr>
        <p:grpSpPr>
          <a:xfrm>
            <a:off x="303811" y="1021046"/>
            <a:ext cx="10837601" cy="3510135"/>
            <a:chOff x="441928" y="989579"/>
            <a:chExt cx="10837601" cy="3715771"/>
          </a:xfrm>
        </p:grpSpPr>
        <p:sp>
          <p:nvSpPr>
            <p:cNvPr id="13" name="テキスト ボックス 12">
              <a:extLst>
                <a:ext uri="{FF2B5EF4-FFF2-40B4-BE49-F238E27FC236}">
                  <a16:creationId xmlns:a16="http://schemas.microsoft.com/office/drawing/2014/main" id="{FB2F7394-9193-DBBC-532D-44AE768B8CFE}"/>
                </a:ext>
              </a:extLst>
            </p:cNvPr>
            <p:cNvSpPr txBox="1"/>
            <p:nvPr/>
          </p:nvSpPr>
          <p:spPr>
            <a:xfrm>
              <a:off x="1095621" y="989579"/>
              <a:ext cx="2574248" cy="461665"/>
            </a:xfrm>
            <a:prstGeom prst="rect">
              <a:avLst/>
            </a:prstGeom>
            <a:noFill/>
          </p:spPr>
          <p:txBody>
            <a:bodyPr wrap="square" rtlCol="0">
              <a:spAutoFit/>
            </a:bodyPr>
            <a:lstStyle/>
            <a:p>
              <a:pPr algn="ctr"/>
              <a:r>
                <a:rPr kumimoji="1" lang="ja-JP" altLang="en-US" sz="2400"/>
                <a:t>インストール数</a:t>
              </a:r>
            </a:p>
          </p:txBody>
        </p:sp>
        <p:sp>
          <p:nvSpPr>
            <p:cNvPr id="16" name="テキスト ボックス 15">
              <a:extLst>
                <a:ext uri="{FF2B5EF4-FFF2-40B4-BE49-F238E27FC236}">
                  <a16:creationId xmlns:a16="http://schemas.microsoft.com/office/drawing/2014/main" id="{B978E9A6-4990-2409-8308-F7604D59B25C}"/>
                </a:ext>
              </a:extLst>
            </p:cNvPr>
            <p:cNvSpPr txBox="1"/>
            <p:nvPr/>
          </p:nvSpPr>
          <p:spPr>
            <a:xfrm>
              <a:off x="4862655" y="989579"/>
              <a:ext cx="2545004" cy="461665"/>
            </a:xfrm>
            <a:prstGeom prst="rect">
              <a:avLst/>
            </a:prstGeom>
            <a:noFill/>
          </p:spPr>
          <p:txBody>
            <a:bodyPr wrap="square" rtlCol="0">
              <a:spAutoFit/>
            </a:bodyPr>
            <a:lstStyle/>
            <a:p>
              <a:pPr algn="ctr"/>
              <a:r>
                <a:rPr lang="ja-JP" altLang="en-US" sz="2400"/>
                <a:t>レビュー件数</a:t>
              </a:r>
              <a:endParaRPr kumimoji="1" lang="ja-JP" altLang="en-US" sz="2400"/>
            </a:p>
          </p:txBody>
        </p:sp>
        <p:pic>
          <p:nvPicPr>
            <p:cNvPr id="18" name="図 17">
              <a:extLst>
                <a:ext uri="{FF2B5EF4-FFF2-40B4-BE49-F238E27FC236}">
                  <a16:creationId xmlns:a16="http://schemas.microsoft.com/office/drawing/2014/main" id="{113EC875-0C6B-C80E-EB47-45C277AC512F}"/>
                </a:ext>
              </a:extLst>
            </p:cNvPr>
            <p:cNvPicPr>
              <a:picLocks noChangeAspect="1"/>
            </p:cNvPicPr>
            <p:nvPr/>
          </p:nvPicPr>
          <p:blipFill>
            <a:blip r:embed="rId3"/>
            <a:srcRect/>
            <a:stretch/>
          </p:blipFill>
          <p:spPr>
            <a:xfrm>
              <a:off x="441928" y="1323557"/>
              <a:ext cx="3362743" cy="3362743"/>
            </a:xfrm>
            <a:prstGeom prst="rect">
              <a:avLst/>
            </a:prstGeom>
          </p:spPr>
        </p:pic>
        <p:pic>
          <p:nvPicPr>
            <p:cNvPr id="20" name="図 19">
              <a:extLst>
                <a:ext uri="{FF2B5EF4-FFF2-40B4-BE49-F238E27FC236}">
                  <a16:creationId xmlns:a16="http://schemas.microsoft.com/office/drawing/2014/main" id="{57DC3D96-38A7-FEA4-D1B2-41CD3DEC2BF8}"/>
                </a:ext>
              </a:extLst>
            </p:cNvPr>
            <p:cNvPicPr>
              <a:picLocks noChangeAspect="1"/>
            </p:cNvPicPr>
            <p:nvPr/>
          </p:nvPicPr>
          <p:blipFill>
            <a:blip r:embed="rId4"/>
            <a:srcRect/>
            <a:stretch/>
          </p:blipFill>
          <p:spPr>
            <a:xfrm>
              <a:off x="4176100" y="1339350"/>
              <a:ext cx="3366000" cy="3366000"/>
            </a:xfrm>
            <a:prstGeom prst="rect">
              <a:avLst/>
            </a:prstGeom>
          </p:spPr>
        </p:pic>
        <p:sp>
          <p:nvSpPr>
            <p:cNvPr id="7" name="テキスト ボックス 6">
              <a:extLst>
                <a:ext uri="{FF2B5EF4-FFF2-40B4-BE49-F238E27FC236}">
                  <a16:creationId xmlns:a16="http://schemas.microsoft.com/office/drawing/2014/main" id="{80E204EC-E7DC-F873-A7F3-D16186EA3158}"/>
                </a:ext>
              </a:extLst>
            </p:cNvPr>
            <p:cNvSpPr txBox="1"/>
            <p:nvPr/>
          </p:nvSpPr>
          <p:spPr>
            <a:xfrm>
              <a:off x="8465282" y="989579"/>
              <a:ext cx="2679806" cy="461665"/>
            </a:xfrm>
            <a:prstGeom prst="rect">
              <a:avLst/>
            </a:prstGeom>
            <a:noFill/>
          </p:spPr>
          <p:txBody>
            <a:bodyPr wrap="square" rtlCol="0">
              <a:spAutoFit/>
            </a:bodyPr>
            <a:lstStyle/>
            <a:p>
              <a:pPr algn="ctr"/>
              <a:r>
                <a:rPr kumimoji="1" lang="ja-JP" altLang="en-US" sz="2400"/>
                <a:t>スコア（★）</a:t>
              </a:r>
            </a:p>
          </p:txBody>
        </p:sp>
        <p:pic>
          <p:nvPicPr>
            <p:cNvPr id="8" name="図 7">
              <a:extLst>
                <a:ext uri="{FF2B5EF4-FFF2-40B4-BE49-F238E27FC236}">
                  <a16:creationId xmlns:a16="http://schemas.microsoft.com/office/drawing/2014/main" id="{3690A3DB-75B3-C007-7F8B-E901E6750671}"/>
                </a:ext>
              </a:extLst>
            </p:cNvPr>
            <p:cNvPicPr>
              <a:picLocks noChangeAspect="1"/>
            </p:cNvPicPr>
            <p:nvPr/>
          </p:nvPicPr>
          <p:blipFill>
            <a:blip r:embed="rId5"/>
            <a:srcRect/>
            <a:stretch/>
          </p:blipFill>
          <p:spPr>
            <a:xfrm>
              <a:off x="7913529" y="1339350"/>
              <a:ext cx="3366000" cy="3366000"/>
            </a:xfrm>
            <a:prstGeom prst="rect">
              <a:avLst/>
            </a:prstGeom>
          </p:spPr>
        </p:pic>
      </p:grpSp>
      <p:sp>
        <p:nvSpPr>
          <p:cNvPr id="10" name="角丸四角形 9">
            <a:extLst>
              <a:ext uri="{FF2B5EF4-FFF2-40B4-BE49-F238E27FC236}">
                <a16:creationId xmlns:a16="http://schemas.microsoft.com/office/drawing/2014/main" id="{B209246E-FB47-545D-56C0-7BC8011EDC97}"/>
              </a:ext>
            </a:extLst>
          </p:cNvPr>
          <p:cNvSpPr/>
          <p:nvPr/>
        </p:nvSpPr>
        <p:spPr>
          <a:xfrm>
            <a:off x="560761" y="5898246"/>
            <a:ext cx="10872558" cy="669890"/>
          </a:xfrm>
          <a:prstGeom prst="roundRect">
            <a:avLst/>
          </a:prstGeom>
          <a:noFill/>
          <a:ln w="38100">
            <a:solidFill>
              <a:srgbClr val="304B9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2400" b="1">
                <a:solidFill>
                  <a:schemeClr val="tx1"/>
                </a:solidFill>
              </a:rPr>
              <a:t>放棄されたアプリは各ユーザー指標において優れた結果を示す場合が多い</a:t>
            </a:r>
            <a:endParaRPr lang="en-US" altLang="ja-JP" sz="2400" b="1" dirty="0">
              <a:solidFill>
                <a:schemeClr val="tx1"/>
              </a:solidFill>
            </a:endParaRPr>
          </a:p>
        </p:txBody>
      </p:sp>
    </p:spTree>
    <p:extLst>
      <p:ext uri="{BB962C8B-B14F-4D97-AF65-F5344CB8AC3E}">
        <p14:creationId xmlns:p14="http://schemas.microsoft.com/office/powerpoint/2010/main" val="37357588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4513196-D420-D049-AB9C-4CF881CDC971}"/>
              </a:ext>
            </a:extLst>
          </p:cNvPr>
          <p:cNvSpPr>
            <a:spLocks noGrp="1"/>
          </p:cNvSpPr>
          <p:nvPr>
            <p:ph type="title"/>
          </p:nvPr>
        </p:nvSpPr>
        <p:spPr/>
        <p:txBody>
          <a:bodyPr>
            <a:normAutofit/>
          </a:bodyPr>
          <a:lstStyle/>
          <a:p>
            <a:r>
              <a:rPr kumimoji="1" lang="en-US" altLang="ja-JP" dirty="0"/>
              <a:t>RQ3</a:t>
            </a:r>
            <a:r>
              <a:rPr kumimoji="1" lang="ja-JP" altLang="en-US"/>
              <a:t>　レビュー</a:t>
            </a:r>
            <a:r>
              <a:rPr lang="ja-JP" altLang="en-US"/>
              <a:t>内容</a:t>
            </a:r>
            <a:r>
              <a:rPr kumimoji="1" lang="ja-JP" altLang="en-US"/>
              <a:t>のカテゴライズ</a:t>
            </a:r>
            <a:r>
              <a:rPr lang="ja-JP" altLang="en-US"/>
              <a:t>手順</a:t>
            </a:r>
            <a:endParaRPr kumimoji="1" lang="ja-JP" altLang="en-US"/>
          </a:p>
        </p:txBody>
      </p:sp>
      <p:sp>
        <p:nvSpPr>
          <p:cNvPr id="5" name="日付プレースホルダー 4">
            <a:extLst>
              <a:ext uri="{FF2B5EF4-FFF2-40B4-BE49-F238E27FC236}">
                <a16:creationId xmlns:a16="http://schemas.microsoft.com/office/drawing/2014/main" id="{AA50F8F8-D6ED-F31D-629B-D3FD292789AA}"/>
              </a:ext>
            </a:extLst>
          </p:cNvPr>
          <p:cNvSpPr>
            <a:spLocks noGrp="1"/>
          </p:cNvSpPr>
          <p:nvPr>
            <p:ph type="dt" sz="half" idx="2"/>
          </p:nvPr>
        </p:nvSpPr>
        <p:spPr/>
        <p:txBody>
          <a:bodyPr/>
          <a:lstStyle/>
          <a:p>
            <a:fld id="{E7CC8F51-F856-4FBA-AD20-C19CB6E08574}" type="datetime1">
              <a:rPr lang="ja-JP" altLang="en-US" smtClean="0"/>
              <a:t>2026/2/16</a:t>
            </a:fld>
            <a:endParaRPr lang="ja-JP" altLang="en-US"/>
          </a:p>
        </p:txBody>
      </p:sp>
      <p:sp>
        <p:nvSpPr>
          <p:cNvPr id="6" name="スライド番号プレースホルダー 5">
            <a:extLst>
              <a:ext uri="{FF2B5EF4-FFF2-40B4-BE49-F238E27FC236}">
                <a16:creationId xmlns:a16="http://schemas.microsoft.com/office/drawing/2014/main" id="{2A9D3FEE-FB1B-DB08-620E-F8CDE5FBD381}"/>
              </a:ext>
            </a:extLst>
          </p:cNvPr>
          <p:cNvSpPr>
            <a:spLocks noGrp="1"/>
          </p:cNvSpPr>
          <p:nvPr>
            <p:ph type="sldNum" sz="quarter" idx="4"/>
          </p:nvPr>
        </p:nvSpPr>
        <p:spPr/>
        <p:txBody>
          <a:bodyPr/>
          <a:lstStyle/>
          <a:p>
            <a:fld id="{DDF0A04B-3F96-455C-AC58-511E5C06C175}" type="slidenum">
              <a:rPr lang="ja-JP" altLang="en-US" smtClean="0"/>
              <a:pPr/>
              <a:t>13</a:t>
            </a:fld>
            <a:endParaRPr lang="ja-JP" altLang="en-US"/>
          </a:p>
        </p:txBody>
      </p:sp>
      <p:graphicFrame>
        <p:nvGraphicFramePr>
          <p:cNvPr id="23" name="図表 22">
            <a:extLst>
              <a:ext uri="{FF2B5EF4-FFF2-40B4-BE49-F238E27FC236}">
                <a16:creationId xmlns:a16="http://schemas.microsoft.com/office/drawing/2014/main" id="{C7818581-72C3-67B3-3987-DCFF4DE1249C}"/>
              </a:ext>
            </a:extLst>
          </p:cNvPr>
          <p:cNvGraphicFramePr/>
          <p:nvPr>
            <p:extLst>
              <p:ext uri="{D42A27DB-BD31-4B8C-83A1-F6EECF244321}">
                <p14:modId xmlns:p14="http://schemas.microsoft.com/office/powerpoint/2010/main" val="1598764352"/>
              </p:ext>
            </p:extLst>
          </p:nvPr>
        </p:nvGraphicFramePr>
        <p:xfrm>
          <a:off x="483389" y="1144568"/>
          <a:ext cx="11225221" cy="541866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3915884878"/>
      </p:ext>
    </p:extLst>
  </p:cSld>
  <p:clrMapOvr>
    <a:masterClrMapping/>
  </p:clrMapOvr>
  <p:extLst>
    <p:ext uri="{6950BFC3-D8DA-4A85-94F7-54DA5524770B}">
      <p188:commentRel xmlns:p188="http://schemas.microsoft.com/office/powerpoint/2018/8/main" r:id="rId3"/>
    </p:ext>
  </p:extLs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9B0ED56-2F85-9DA1-2175-F2298A68F940}"/>
              </a:ext>
            </a:extLst>
          </p:cNvPr>
          <p:cNvSpPr>
            <a:spLocks noGrp="1"/>
          </p:cNvSpPr>
          <p:nvPr>
            <p:ph type="title"/>
          </p:nvPr>
        </p:nvSpPr>
        <p:spPr/>
        <p:txBody>
          <a:bodyPr>
            <a:normAutofit/>
          </a:bodyPr>
          <a:lstStyle/>
          <a:p>
            <a:r>
              <a:rPr kumimoji="1" lang="en-US" altLang="ja-JP" dirty="0"/>
              <a:t>RQ3</a:t>
            </a:r>
            <a:r>
              <a:rPr lang="ja-JP" altLang="en-US"/>
              <a:t>　レビュー内容と開発放棄の関係</a:t>
            </a:r>
            <a:endParaRPr kumimoji="1" lang="ja-JP" altLang="en-US"/>
          </a:p>
        </p:txBody>
      </p:sp>
      <p:sp>
        <p:nvSpPr>
          <p:cNvPr id="5" name="日付プレースホルダー 4">
            <a:extLst>
              <a:ext uri="{FF2B5EF4-FFF2-40B4-BE49-F238E27FC236}">
                <a16:creationId xmlns:a16="http://schemas.microsoft.com/office/drawing/2014/main" id="{BA4EF924-429F-1CD9-9CE5-83EA2031AA2D}"/>
              </a:ext>
            </a:extLst>
          </p:cNvPr>
          <p:cNvSpPr>
            <a:spLocks noGrp="1"/>
          </p:cNvSpPr>
          <p:nvPr>
            <p:ph type="dt" sz="half" idx="2"/>
          </p:nvPr>
        </p:nvSpPr>
        <p:spPr/>
        <p:txBody>
          <a:bodyPr/>
          <a:lstStyle/>
          <a:p>
            <a:fld id="{E7CC8F51-F856-4FBA-AD20-C19CB6E08574}" type="datetime1">
              <a:rPr lang="ja-JP" altLang="en-US" smtClean="0"/>
              <a:t>2026/2/16</a:t>
            </a:fld>
            <a:endParaRPr lang="ja-JP" altLang="en-US"/>
          </a:p>
        </p:txBody>
      </p:sp>
      <p:sp>
        <p:nvSpPr>
          <p:cNvPr id="6" name="スライド番号プレースホルダー 5">
            <a:extLst>
              <a:ext uri="{FF2B5EF4-FFF2-40B4-BE49-F238E27FC236}">
                <a16:creationId xmlns:a16="http://schemas.microsoft.com/office/drawing/2014/main" id="{DA31BD26-7B01-EE8C-7BB7-A31C9FC194A2}"/>
              </a:ext>
            </a:extLst>
          </p:cNvPr>
          <p:cNvSpPr>
            <a:spLocks noGrp="1"/>
          </p:cNvSpPr>
          <p:nvPr>
            <p:ph type="sldNum" sz="quarter" idx="4"/>
          </p:nvPr>
        </p:nvSpPr>
        <p:spPr/>
        <p:txBody>
          <a:bodyPr/>
          <a:lstStyle/>
          <a:p>
            <a:fld id="{DDF0A04B-3F96-455C-AC58-511E5C06C175}" type="slidenum">
              <a:rPr lang="ja-JP" altLang="en-US" smtClean="0"/>
              <a:pPr/>
              <a:t>14</a:t>
            </a:fld>
            <a:endParaRPr lang="ja-JP" altLang="en-US"/>
          </a:p>
        </p:txBody>
      </p:sp>
      <p:graphicFrame>
        <p:nvGraphicFramePr>
          <p:cNvPr id="7" name="表 6">
            <a:extLst>
              <a:ext uri="{FF2B5EF4-FFF2-40B4-BE49-F238E27FC236}">
                <a16:creationId xmlns:a16="http://schemas.microsoft.com/office/drawing/2014/main" id="{ADE73FCF-8E54-8AA6-5BCE-EC7624AF7BB3}"/>
              </a:ext>
            </a:extLst>
          </p:cNvPr>
          <p:cNvGraphicFramePr>
            <a:graphicFrameLocks noGrp="1"/>
          </p:cNvGraphicFramePr>
          <p:nvPr>
            <p:extLst>
              <p:ext uri="{D42A27DB-BD31-4B8C-83A1-F6EECF244321}">
                <p14:modId xmlns:p14="http://schemas.microsoft.com/office/powerpoint/2010/main" val="2584979070"/>
              </p:ext>
            </p:extLst>
          </p:nvPr>
        </p:nvGraphicFramePr>
        <p:xfrm>
          <a:off x="5732060" y="1090879"/>
          <a:ext cx="5860446" cy="2139903"/>
        </p:xfrm>
        <a:graphic>
          <a:graphicData uri="http://schemas.openxmlformats.org/drawingml/2006/table">
            <a:tbl>
              <a:tblPr firstRow="1" bandRow="1">
                <a:tableStyleId>{5C22544A-7EE6-4342-B048-85BDC9FD1C3A}</a:tableStyleId>
              </a:tblPr>
              <a:tblGrid>
                <a:gridCol w="1514901">
                  <a:extLst>
                    <a:ext uri="{9D8B030D-6E8A-4147-A177-3AD203B41FA5}">
                      <a16:colId xmlns:a16="http://schemas.microsoft.com/office/drawing/2014/main" val="3523210724"/>
                    </a:ext>
                  </a:extLst>
                </a:gridCol>
                <a:gridCol w="1448515">
                  <a:extLst>
                    <a:ext uri="{9D8B030D-6E8A-4147-A177-3AD203B41FA5}">
                      <a16:colId xmlns:a16="http://schemas.microsoft.com/office/drawing/2014/main" val="899405985"/>
                    </a:ext>
                  </a:extLst>
                </a:gridCol>
                <a:gridCol w="1448515">
                  <a:extLst>
                    <a:ext uri="{9D8B030D-6E8A-4147-A177-3AD203B41FA5}">
                      <a16:colId xmlns:a16="http://schemas.microsoft.com/office/drawing/2014/main" val="2917529981"/>
                    </a:ext>
                  </a:extLst>
                </a:gridCol>
                <a:gridCol w="1448515">
                  <a:extLst>
                    <a:ext uri="{9D8B030D-6E8A-4147-A177-3AD203B41FA5}">
                      <a16:colId xmlns:a16="http://schemas.microsoft.com/office/drawing/2014/main" val="4023322643"/>
                    </a:ext>
                  </a:extLst>
                </a:gridCol>
              </a:tblGrid>
              <a:tr h="713301">
                <a:tc>
                  <a:txBody>
                    <a:bodyPr/>
                    <a:lstStyle/>
                    <a:p>
                      <a:pPr algn="ctr"/>
                      <a:r>
                        <a:rPr kumimoji="1" lang="ja-JP" altLang="en-US" sz="2400"/>
                        <a:t>趣旨</a:t>
                      </a:r>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tcPr>
                </a:tc>
                <a:tc>
                  <a:txBody>
                    <a:bodyPr/>
                    <a:lstStyle/>
                    <a:p>
                      <a:pPr algn="ctr"/>
                      <a:r>
                        <a:rPr kumimoji="1" lang="ja-JP" altLang="en-US" sz="2000"/>
                        <a:t>フィードバック</a:t>
                      </a:r>
                      <a:endParaRPr kumimoji="1" lang="ja-JP" altLang="en-US" sz="3600"/>
                    </a:p>
                  </a:txBody>
                  <a:tcPr anchor="ctr">
                    <a:lnL w="38100" cap="flat" cmpd="sng" algn="ctr">
                      <a:solidFill>
                        <a:schemeClr val="bg1"/>
                      </a:solidFill>
                      <a:prstDash val="solid"/>
                      <a:round/>
                      <a:headEnd type="none" w="med" len="med"/>
                      <a:tailEnd type="none" w="med" len="med"/>
                    </a:lnL>
                  </a:tcPr>
                </a:tc>
                <a:tc>
                  <a:txBody>
                    <a:bodyPr/>
                    <a:lstStyle/>
                    <a:p>
                      <a:pPr algn="ctr"/>
                      <a:r>
                        <a:rPr kumimoji="1" lang="ja-JP" altLang="en-US" sz="2400"/>
                        <a:t>機能要望</a:t>
                      </a:r>
                    </a:p>
                  </a:txBody>
                  <a:tcPr anchor="ctr"/>
                </a:tc>
                <a:tc>
                  <a:txBody>
                    <a:bodyPr/>
                    <a:lstStyle/>
                    <a:p>
                      <a:pPr algn="ctr"/>
                      <a:r>
                        <a:rPr kumimoji="1" lang="ja-JP" altLang="en-US" sz="2400"/>
                        <a:t>バグ報告</a:t>
                      </a:r>
                    </a:p>
                  </a:txBody>
                  <a:tcPr anchor="ctr">
                    <a:lnR w="38100" cap="flat" cmpd="sng" algn="ctr">
                      <a:solidFill>
                        <a:schemeClr val="bg1"/>
                      </a:solidFill>
                      <a:prstDash val="solid"/>
                      <a:round/>
                      <a:headEnd type="none" w="med" len="med"/>
                      <a:tailEnd type="none" w="med" len="med"/>
                    </a:lnR>
                  </a:tcPr>
                </a:tc>
                <a:extLst>
                  <a:ext uri="{0D108BD9-81ED-4DB2-BD59-A6C34878D82A}">
                    <a16:rowId xmlns:a16="http://schemas.microsoft.com/office/drawing/2014/main" val="2876588618"/>
                  </a:ext>
                </a:extLst>
              </a:tr>
              <a:tr h="713301">
                <a:tc>
                  <a:txBody>
                    <a:bodyPr/>
                    <a:lstStyle/>
                    <a:p>
                      <a:pPr algn="ctr"/>
                      <a:r>
                        <a:rPr kumimoji="1" lang="en-US" altLang="ja-JP" sz="2400"/>
                        <a:t>Stable</a:t>
                      </a:r>
                      <a:endParaRPr kumimoji="1" lang="ja-JP" altLang="en-US" sz="2400"/>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tcPr>
                </a:tc>
                <a:tc>
                  <a:txBody>
                    <a:bodyPr/>
                    <a:lstStyle/>
                    <a:p>
                      <a:pPr algn="r"/>
                      <a:r>
                        <a:rPr kumimoji="1" lang="en-US" altLang="ja-JP" sz="2400">
                          <a:solidFill>
                            <a:schemeClr val="tx1"/>
                          </a:solidFill>
                        </a:rPr>
                        <a:t>85.0</a:t>
                      </a:r>
                      <a:endParaRPr kumimoji="1" lang="ja-JP" altLang="en-US" sz="2400">
                        <a:solidFill>
                          <a:schemeClr val="tx1"/>
                        </a:solidFill>
                      </a:endParaRPr>
                    </a:p>
                  </a:txBody>
                  <a:tcPr anchor="ctr">
                    <a:lnL w="38100" cap="flat" cmpd="sng" algn="ctr">
                      <a:solidFill>
                        <a:schemeClr val="bg1"/>
                      </a:solidFill>
                      <a:prstDash val="solid"/>
                      <a:round/>
                      <a:headEnd type="none" w="med" len="med"/>
                      <a:tailEnd type="none" w="med" len="med"/>
                    </a:lnL>
                  </a:tcPr>
                </a:tc>
                <a:tc>
                  <a:txBody>
                    <a:bodyPr/>
                    <a:lstStyle/>
                    <a:p>
                      <a:pPr algn="r"/>
                      <a:r>
                        <a:rPr kumimoji="1" lang="en-US" altLang="ja-JP" sz="2400">
                          <a:solidFill>
                            <a:schemeClr val="tx1"/>
                          </a:solidFill>
                        </a:rPr>
                        <a:t>8.7</a:t>
                      </a:r>
                      <a:endParaRPr kumimoji="1" lang="ja-JP" altLang="en-US" sz="2400">
                        <a:solidFill>
                          <a:schemeClr val="tx1"/>
                        </a:solidFill>
                      </a:endParaRPr>
                    </a:p>
                  </a:txBody>
                  <a:tcPr anchor="ctr"/>
                </a:tc>
                <a:tc>
                  <a:txBody>
                    <a:bodyPr/>
                    <a:lstStyle/>
                    <a:p>
                      <a:pPr algn="r"/>
                      <a:r>
                        <a:rPr kumimoji="1" lang="en-US" altLang="ja-JP" sz="2400">
                          <a:solidFill>
                            <a:schemeClr val="tx1"/>
                          </a:solidFill>
                        </a:rPr>
                        <a:t>6.3</a:t>
                      </a:r>
                      <a:endParaRPr kumimoji="1" lang="ja-JP" altLang="en-US" sz="2400">
                        <a:solidFill>
                          <a:schemeClr val="tx1"/>
                        </a:solidFill>
                      </a:endParaRPr>
                    </a:p>
                  </a:txBody>
                  <a:tcPr anchor="ctr">
                    <a:lnR w="38100" cap="flat" cmpd="sng" algn="ctr">
                      <a:solidFill>
                        <a:schemeClr val="bg1"/>
                      </a:solidFill>
                      <a:prstDash val="solid"/>
                      <a:round/>
                      <a:headEnd type="none" w="med" len="med"/>
                      <a:tailEnd type="none" w="med" len="med"/>
                    </a:lnR>
                  </a:tcPr>
                </a:tc>
                <a:extLst>
                  <a:ext uri="{0D108BD9-81ED-4DB2-BD59-A6C34878D82A}">
                    <a16:rowId xmlns:a16="http://schemas.microsoft.com/office/drawing/2014/main" val="1216277039"/>
                  </a:ext>
                </a:extLst>
              </a:tr>
              <a:tr h="713301">
                <a:tc>
                  <a:txBody>
                    <a:bodyPr/>
                    <a:lstStyle/>
                    <a:p>
                      <a:pPr algn="ctr"/>
                      <a:r>
                        <a:rPr kumimoji="1" lang="en-US" altLang="ja-JP" sz="2400"/>
                        <a:t>TFDD</a:t>
                      </a:r>
                      <a:endParaRPr kumimoji="1" lang="ja-JP" altLang="en-US" sz="2400"/>
                    </a:p>
                  </a:txBody>
                  <a:tcPr anchor="ctr">
                    <a:lnL w="127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B w="38100" cap="flat" cmpd="sng" algn="ctr">
                      <a:solidFill>
                        <a:schemeClr val="bg1"/>
                      </a:solidFill>
                      <a:prstDash val="solid"/>
                      <a:round/>
                      <a:headEnd type="none" w="med" len="med"/>
                      <a:tailEnd type="none" w="med" len="med"/>
                    </a:lnB>
                  </a:tcPr>
                </a:tc>
                <a:tc>
                  <a:txBody>
                    <a:bodyPr/>
                    <a:lstStyle/>
                    <a:p>
                      <a:pPr algn="r"/>
                      <a:r>
                        <a:rPr kumimoji="1" lang="en-US" altLang="ja-JP" sz="2400">
                          <a:solidFill>
                            <a:schemeClr val="tx1"/>
                          </a:solidFill>
                        </a:rPr>
                        <a:t>64.4</a:t>
                      </a:r>
                      <a:endParaRPr kumimoji="1" lang="ja-JP" altLang="en-US" sz="2400">
                        <a:solidFill>
                          <a:schemeClr val="tx1"/>
                        </a:solidFill>
                      </a:endParaRPr>
                    </a:p>
                  </a:txBody>
                  <a:tcPr anchor="ctr">
                    <a:lnL w="38100" cap="flat" cmpd="sng" algn="ctr">
                      <a:solidFill>
                        <a:schemeClr val="bg1"/>
                      </a:solidFill>
                      <a:prstDash val="solid"/>
                      <a:round/>
                      <a:headEnd type="none" w="med" len="med"/>
                      <a:tailEnd type="none" w="med" len="med"/>
                    </a:lnL>
                    <a:lnB w="38100" cap="flat" cmpd="sng" algn="ctr">
                      <a:solidFill>
                        <a:schemeClr val="bg1"/>
                      </a:solidFill>
                      <a:prstDash val="solid"/>
                      <a:round/>
                      <a:headEnd type="none" w="med" len="med"/>
                      <a:tailEnd type="none" w="med" len="med"/>
                    </a:lnB>
                  </a:tcPr>
                </a:tc>
                <a:tc>
                  <a:txBody>
                    <a:bodyPr/>
                    <a:lstStyle/>
                    <a:p>
                      <a:pPr algn="r"/>
                      <a:r>
                        <a:rPr kumimoji="1" lang="en-US" altLang="ja-JP" sz="2400">
                          <a:solidFill>
                            <a:schemeClr val="tx1"/>
                          </a:solidFill>
                        </a:rPr>
                        <a:t>18.5</a:t>
                      </a:r>
                      <a:endParaRPr kumimoji="1" lang="ja-JP" altLang="en-US" sz="2400">
                        <a:solidFill>
                          <a:schemeClr val="tx1"/>
                        </a:solidFill>
                      </a:endParaRPr>
                    </a:p>
                  </a:txBody>
                  <a:tcPr anchor="ctr">
                    <a:lnB w="38100" cap="flat" cmpd="sng" algn="ctr">
                      <a:solidFill>
                        <a:schemeClr val="bg1"/>
                      </a:solidFill>
                      <a:prstDash val="solid"/>
                      <a:round/>
                      <a:headEnd type="none" w="med" len="med"/>
                      <a:tailEnd type="none" w="med" len="med"/>
                    </a:lnB>
                  </a:tcPr>
                </a:tc>
                <a:tc>
                  <a:txBody>
                    <a:bodyPr/>
                    <a:lstStyle/>
                    <a:p>
                      <a:pPr algn="r"/>
                      <a:r>
                        <a:rPr kumimoji="1" lang="en-US" altLang="ja-JP" sz="2400" dirty="0">
                          <a:solidFill>
                            <a:schemeClr val="tx1"/>
                          </a:solidFill>
                        </a:rPr>
                        <a:t>17.2</a:t>
                      </a:r>
                      <a:endParaRPr kumimoji="1" lang="ja-JP" altLang="en-US" sz="2400">
                        <a:solidFill>
                          <a:schemeClr val="tx1"/>
                        </a:solidFill>
                      </a:endParaRPr>
                    </a:p>
                  </a:txBody>
                  <a:tcPr anchor="ctr">
                    <a:lnR w="38100" cap="flat" cmpd="sng" algn="ctr">
                      <a:solidFill>
                        <a:schemeClr val="bg1"/>
                      </a:solidFill>
                      <a:prstDash val="solid"/>
                      <a:round/>
                      <a:headEnd type="none" w="med" len="med"/>
                      <a:tailEnd type="none" w="med" len="med"/>
                    </a:lnR>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337833672"/>
                  </a:ext>
                </a:extLst>
              </a:tr>
            </a:tbl>
          </a:graphicData>
        </a:graphic>
      </p:graphicFrame>
      <p:sp>
        <p:nvSpPr>
          <p:cNvPr id="3" name="コンテンツ プレースホルダー 4">
            <a:extLst>
              <a:ext uri="{FF2B5EF4-FFF2-40B4-BE49-F238E27FC236}">
                <a16:creationId xmlns:a16="http://schemas.microsoft.com/office/drawing/2014/main" id="{E800EDB8-855C-821A-27E3-355B4A373813}"/>
              </a:ext>
            </a:extLst>
          </p:cNvPr>
          <p:cNvSpPr>
            <a:spLocks noGrp="1"/>
          </p:cNvSpPr>
          <p:nvPr>
            <p:ph idx="1"/>
          </p:nvPr>
        </p:nvSpPr>
        <p:spPr>
          <a:xfrm>
            <a:off x="309784" y="1137189"/>
            <a:ext cx="5422276" cy="5482438"/>
          </a:xfrm>
        </p:spPr>
        <p:txBody>
          <a:bodyPr>
            <a:noAutofit/>
          </a:bodyPr>
          <a:lstStyle/>
          <a:p>
            <a:pPr>
              <a:buFont typeface="Arial" panose="020B0604020202020204" pitchFamily="34" charset="0"/>
              <a:buChar char="•"/>
            </a:pPr>
            <a:r>
              <a:rPr lang="en-US" altLang="ja-JP" sz="2800" dirty="0"/>
              <a:t>TFDD</a:t>
            </a:r>
            <a:r>
              <a:rPr lang="ja-JP" altLang="en-US" sz="2800"/>
              <a:t>群は機能要望</a:t>
            </a:r>
            <a:r>
              <a:rPr lang="en-US" altLang="ja-JP" sz="2800" dirty="0"/>
              <a:t>/</a:t>
            </a:r>
            <a:br>
              <a:rPr lang="en-US" altLang="ja-JP" sz="2800" dirty="0"/>
            </a:br>
            <a:r>
              <a:rPr lang="ja-JP" altLang="en-US" sz="2800"/>
              <a:t>バグ報告が多い</a:t>
            </a:r>
            <a:endParaRPr lang="en-US" altLang="ja-JP" sz="2800" dirty="0"/>
          </a:p>
          <a:p>
            <a:pPr>
              <a:buFont typeface="Arial" panose="020B0604020202020204" pitchFamily="34" charset="0"/>
              <a:buChar char="•"/>
            </a:pPr>
            <a:r>
              <a:rPr lang="en-US" altLang="ja-JP" sz="2800" b="1" dirty="0"/>
              <a:t>TFDD</a:t>
            </a:r>
            <a:r>
              <a:rPr lang="ja-JP" altLang="en-US" sz="2800"/>
              <a:t>群は否定的な</a:t>
            </a:r>
            <a:br>
              <a:rPr lang="en-US" altLang="ja-JP" sz="2800" dirty="0"/>
            </a:br>
            <a:r>
              <a:rPr lang="ja-JP" altLang="en-US" sz="2800"/>
              <a:t>意見が多い</a:t>
            </a:r>
            <a:endParaRPr lang="en-US" altLang="ja-JP" sz="2800" dirty="0"/>
          </a:p>
          <a:p>
            <a:pPr>
              <a:buFont typeface="Arial" panose="020B0604020202020204" pitchFamily="34" charset="0"/>
              <a:buChar char="•"/>
            </a:pPr>
            <a:r>
              <a:rPr lang="en-US" altLang="ja-JP" sz="2800" dirty="0"/>
              <a:t>Stable</a:t>
            </a:r>
            <a:r>
              <a:rPr lang="ja-JP" altLang="en-US" sz="2800"/>
              <a:t>は肯定的な</a:t>
            </a:r>
            <a:br>
              <a:rPr lang="en-US" altLang="ja-JP" sz="2800" dirty="0"/>
            </a:br>
            <a:r>
              <a:rPr lang="ja-JP" altLang="en-US" sz="2800"/>
              <a:t>意見が多い</a:t>
            </a:r>
            <a:endParaRPr lang="en-US" altLang="ja-JP" sz="2800" dirty="0"/>
          </a:p>
          <a:p>
            <a:pPr marL="0" indent="0">
              <a:buNone/>
            </a:pPr>
            <a:endParaRPr lang="en-US" altLang="ja-JP" sz="2800" dirty="0"/>
          </a:p>
        </p:txBody>
      </p:sp>
      <p:sp>
        <p:nvSpPr>
          <p:cNvPr id="4" name="コンテンツ プレースホルダー 4">
            <a:extLst>
              <a:ext uri="{FF2B5EF4-FFF2-40B4-BE49-F238E27FC236}">
                <a16:creationId xmlns:a16="http://schemas.microsoft.com/office/drawing/2014/main" id="{DE5D65A0-AA2B-71B9-A651-023DC8349CC7}"/>
              </a:ext>
            </a:extLst>
          </p:cNvPr>
          <p:cNvSpPr txBox="1">
            <a:spLocks/>
          </p:cNvSpPr>
          <p:nvPr/>
        </p:nvSpPr>
        <p:spPr>
          <a:xfrm>
            <a:off x="165697" y="5184054"/>
            <a:ext cx="11882216" cy="1310957"/>
          </a:xfrm>
          <a:prstGeom prst="rect">
            <a:avLst/>
          </a:prstGeom>
        </p:spPr>
        <p:txBody>
          <a:bodyPr vert="horz" lIns="91440" tIns="45720" rIns="91440" bIns="45720" rtlCol="0">
            <a:noAutofit/>
          </a:bodyPr>
          <a:lstStyle>
            <a:lvl1pPr marL="177800" indent="-177800" algn="l" defTabSz="914400" rtl="0" eaLnBrk="1" latinLnBrk="0" hangingPunct="1">
              <a:lnSpc>
                <a:spcPct val="110000"/>
              </a:lnSpc>
              <a:spcBef>
                <a:spcPts val="1000"/>
              </a:spcBef>
              <a:buFont typeface="游ゴシック" panose="020B0400000000000000" pitchFamily="50" charset="-128"/>
              <a:buChar char=" "/>
              <a:defRPr kumimoji="1" sz="3600" kern="1200" spc="300">
                <a:solidFill>
                  <a:schemeClr val="tx1"/>
                </a:solidFill>
                <a:latin typeface="+mn-lt"/>
                <a:ea typeface="BIZ UDPゴシック" panose="020B0400000000000000" pitchFamily="50" charset="-128"/>
                <a:cs typeface="+mn-cs"/>
              </a:defRPr>
            </a:lvl1pPr>
            <a:lvl2pPr marL="625475" indent="-177800" algn="l" defTabSz="914400" rtl="0" eaLnBrk="1" latinLnBrk="0" hangingPunct="1">
              <a:lnSpc>
                <a:spcPct val="110000"/>
              </a:lnSpc>
              <a:spcBef>
                <a:spcPts val="500"/>
              </a:spcBef>
              <a:buFont typeface="游ゴシック" panose="020B0400000000000000" pitchFamily="50" charset="-128"/>
              <a:buChar char=" "/>
              <a:defRPr kumimoji="1" sz="3200" kern="1200" spc="300">
                <a:solidFill>
                  <a:schemeClr val="tx1"/>
                </a:solidFill>
                <a:latin typeface="+mn-lt"/>
                <a:ea typeface="BIZ UDPゴシック" panose="020B0400000000000000" pitchFamily="50" charset="-128"/>
                <a:cs typeface="+mn-cs"/>
              </a:defRPr>
            </a:lvl2pPr>
            <a:lvl3pPr marL="1074738" indent="-179388" algn="l" defTabSz="914400" rtl="0" eaLnBrk="1" latinLnBrk="0" hangingPunct="1">
              <a:lnSpc>
                <a:spcPct val="110000"/>
              </a:lnSpc>
              <a:spcBef>
                <a:spcPts val="500"/>
              </a:spcBef>
              <a:buFont typeface="游ゴシック" panose="020B0400000000000000" pitchFamily="50" charset="-128"/>
              <a:buChar char=" "/>
              <a:defRPr kumimoji="1" sz="2800" kern="1200" spc="300">
                <a:solidFill>
                  <a:schemeClr val="tx1"/>
                </a:solidFill>
                <a:latin typeface="+mn-lt"/>
                <a:ea typeface="BIZ UDPゴシック" panose="020B0400000000000000" pitchFamily="50" charset="-128"/>
                <a:cs typeface="+mn-cs"/>
              </a:defRPr>
            </a:lvl3pPr>
            <a:lvl4pPr marL="1524000" indent="-179388" algn="l" defTabSz="914400" rtl="0" eaLnBrk="1" latinLnBrk="0" hangingPunct="1">
              <a:lnSpc>
                <a:spcPct val="110000"/>
              </a:lnSpc>
              <a:spcBef>
                <a:spcPts val="500"/>
              </a:spcBef>
              <a:buFont typeface="游ゴシック" panose="020B0400000000000000" pitchFamily="50" charset="-128"/>
              <a:buChar char=" "/>
              <a:defRPr kumimoji="1" sz="2400" kern="1200" spc="300">
                <a:solidFill>
                  <a:schemeClr val="tx1"/>
                </a:solidFill>
                <a:latin typeface="+mn-lt"/>
                <a:ea typeface="BIZ UDPゴシック" panose="020B0400000000000000" pitchFamily="50" charset="-128"/>
                <a:cs typeface="+mn-cs"/>
              </a:defRPr>
            </a:lvl4pPr>
            <a:lvl5pPr marL="1973263" indent="-180975" algn="l" defTabSz="914400" rtl="0" eaLnBrk="1" latinLnBrk="0" hangingPunct="1">
              <a:lnSpc>
                <a:spcPct val="110000"/>
              </a:lnSpc>
              <a:spcBef>
                <a:spcPts val="500"/>
              </a:spcBef>
              <a:buFont typeface="游ゴシック" panose="020B0400000000000000" pitchFamily="50" charset="-128"/>
              <a:buChar char=" "/>
              <a:defRPr kumimoji="1" sz="2000" kern="1200" spc="300">
                <a:solidFill>
                  <a:schemeClr val="tx1"/>
                </a:solidFill>
                <a:latin typeface="+mn-lt"/>
                <a:ea typeface="BIZ UDPゴシック" panose="020B0400000000000000"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a:buFont typeface="Arial" panose="020B0604020202020204" pitchFamily="34" charset="0"/>
              <a:buChar char="•"/>
            </a:pPr>
            <a:endParaRPr lang="ja-JP" altLang="en-US"/>
          </a:p>
        </p:txBody>
      </p:sp>
      <p:graphicFrame>
        <p:nvGraphicFramePr>
          <p:cNvPr id="10" name="表 9">
            <a:extLst>
              <a:ext uri="{FF2B5EF4-FFF2-40B4-BE49-F238E27FC236}">
                <a16:creationId xmlns:a16="http://schemas.microsoft.com/office/drawing/2014/main" id="{CC85EF7E-BD15-F61E-3088-7A7664BCD745}"/>
              </a:ext>
            </a:extLst>
          </p:cNvPr>
          <p:cNvGraphicFramePr>
            <a:graphicFrameLocks noGrp="1"/>
          </p:cNvGraphicFramePr>
          <p:nvPr>
            <p:extLst>
              <p:ext uri="{D42A27DB-BD31-4B8C-83A1-F6EECF244321}">
                <p14:modId xmlns:p14="http://schemas.microsoft.com/office/powerpoint/2010/main" val="1367571321"/>
              </p:ext>
            </p:extLst>
          </p:nvPr>
        </p:nvGraphicFramePr>
        <p:xfrm>
          <a:off x="5732060" y="3687108"/>
          <a:ext cx="5860446" cy="2139903"/>
        </p:xfrm>
        <a:graphic>
          <a:graphicData uri="http://schemas.openxmlformats.org/drawingml/2006/table">
            <a:tbl>
              <a:tblPr firstRow="1" bandRow="1">
                <a:tableStyleId>{5C22544A-7EE6-4342-B048-85BDC9FD1C3A}</a:tableStyleId>
              </a:tblPr>
              <a:tblGrid>
                <a:gridCol w="1514901">
                  <a:extLst>
                    <a:ext uri="{9D8B030D-6E8A-4147-A177-3AD203B41FA5}">
                      <a16:colId xmlns:a16="http://schemas.microsoft.com/office/drawing/2014/main" val="3523210724"/>
                    </a:ext>
                  </a:extLst>
                </a:gridCol>
                <a:gridCol w="1448515">
                  <a:extLst>
                    <a:ext uri="{9D8B030D-6E8A-4147-A177-3AD203B41FA5}">
                      <a16:colId xmlns:a16="http://schemas.microsoft.com/office/drawing/2014/main" val="899405985"/>
                    </a:ext>
                  </a:extLst>
                </a:gridCol>
                <a:gridCol w="1448515">
                  <a:extLst>
                    <a:ext uri="{9D8B030D-6E8A-4147-A177-3AD203B41FA5}">
                      <a16:colId xmlns:a16="http://schemas.microsoft.com/office/drawing/2014/main" val="2917529981"/>
                    </a:ext>
                  </a:extLst>
                </a:gridCol>
                <a:gridCol w="1448515">
                  <a:extLst>
                    <a:ext uri="{9D8B030D-6E8A-4147-A177-3AD203B41FA5}">
                      <a16:colId xmlns:a16="http://schemas.microsoft.com/office/drawing/2014/main" val="4023322643"/>
                    </a:ext>
                  </a:extLst>
                </a:gridCol>
              </a:tblGrid>
              <a:tr h="713301">
                <a:tc>
                  <a:txBody>
                    <a:bodyPr/>
                    <a:lstStyle/>
                    <a:p>
                      <a:pPr algn="ctr"/>
                      <a:r>
                        <a:rPr kumimoji="1" lang="ja-JP" altLang="en-US" sz="2400"/>
                        <a:t>感情</a:t>
                      </a:r>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tcPr>
                </a:tc>
                <a:tc>
                  <a:txBody>
                    <a:bodyPr/>
                    <a:lstStyle/>
                    <a:p>
                      <a:pPr algn="ctr"/>
                      <a:r>
                        <a:rPr kumimoji="1" lang="ja-JP" altLang="en-US" sz="2400"/>
                        <a:t>肯定</a:t>
                      </a:r>
                    </a:p>
                  </a:txBody>
                  <a:tcPr anchor="ctr">
                    <a:lnL w="38100" cap="flat" cmpd="sng" algn="ctr">
                      <a:solidFill>
                        <a:schemeClr val="bg1"/>
                      </a:solidFill>
                      <a:prstDash val="solid"/>
                      <a:round/>
                      <a:headEnd type="none" w="med" len="med"/>
                      <a:tailEnd type="none" w="med" len="med"/>
                    </a:lnL>
                  </a:tcPr>
                </a:tc>
                <a:tc>
                  <a:txBody>
                    <a:bodyPr/>
                    <a:lstStyle/>
                    <a:p>
                      <a:pPr algn="ctr"/>
                      <a:r>
                        <a:rPr kumimoji="1" lang="ja-JP" altLang="en-US" sz="2400"/>
                        <a:t>中立</a:t>
                      </a:r>
                    </a:p>
                  </a:txBody>
                  <a:tcPr anchor="ctr"/>
                </a:tc>
                <a:tc>
                  <a:txBody>
                    <a:bodyPr/>
                    <a:lstStyle/>
                    <a:p>
                      <a:pPr algn="ctr"/>
                      <a:r>
                        <a:rPr kumimoji="1" lang="ja-JP" altLang="en-US" sz="2400"/>
                        <a:t>否定</a:t>
                      </a:r>
                    </a:p>
                  </a:txBody>
                  <a:tcPr anchor="ctr">
                    <a:lnR w="38100" cap="flat" cmpd="sng" algn="ctr">
                      <a:solidFill>
                        <a:schemeClr val="bg1"/>
                      </a:solidFill>
                      <a:prstDash val="solid"/>
                      <a:round/>
                      <a:headEnd type="none" w="med" len="med"/>
                      <a:tailEnd type="none" w="med" len="med"/>
                    </a:lnR>
                  </a:tcPr>
                </a:tc>
                <a:extLst>
                  <a:ext uri="{0D108BD9-81ED-4DB2-BD59-A6C34878D82A}">
                    <a16:rowId xmlns:a16="http://schemas.microsoft.com/office/drawing/2014/main" val="2876588618"/>
                  </a:ext>
                </a:extLst>
              </a:tr>
              <a:tr h="713301">
                <a:tc>
                  <a:txBody>
                    <a:bodyPr/>
                    <a:lstStyle/>
                    <a:p>
                      <a:pPr algn="ctr"/>
                      <a:r>
                        <a:rPr kumimoji="1" lang="en-US" altLang="ja-JP" sz="2400"/>
                        <a:t>Stable</a:t>
                      </a:r>
                      <a:endParaRPr kumimoji="1" lang="ja-JP" altLang="en-US" sz="2400"/>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tcPr>
                </a:tc>
                <a:tc>
                  <a:txBody>
                    <a:bodyPr/>
                    <a:lstStyle/>
                    <a:p>
                      <a:pPr algn="r"/>
                      <a:r>
                        <a:rPr kumimoji="1" lang="en-US" altLang="ja-JP" sz="2400" b="1" u="none">
                          <a:solidFill>
                            <a:schemeClr val="tx1"/>
                          </a:solidFill>
                        </a:rPr>
                        <a:t>78.6</a:t>
                      </a:r>
                      <a:endParaRPr kumimoji="1" lang="ja-JP" altLang="en-US" sz="2400" b="1" u="none">
                        <a:solidFill>
                          <a:schemeClr val="tx1"/>
                        </a:solidFill>
                      </a:endParaRPr>
                    </a:p>
                  </a:txBody>
                  <a:tcPr anchor="ctr">
                    <a:lnL w="38100" cap="flat" cmpd="sng" algn="ctr">
                      <a:solidFill>
                        <a:schemeClr val="bg1"/>
                      </a:solidFill>
                      <a:prstDash val="solid"/>
                      <a:round/>
                      <a:headEnd type="none" w="med" len="med"/>
                      <a:tailEnd type="none" w="med" len="med"/>
                    </a:lnL>
                  </a:tcPr>
                </a:tc>
                <a:tc>
                  <a:txBody>
                    <a:bodyPr/>
                    <a:lstStyle/>
                    <a:p>
                      <a:pPr algn="r"/>
                      <a:r>
                        <a:rPr kumimoji="1" lang="en-US" altLang="ja-JP" sz="2400">
                          <a:solidFill>
                            <a:schemeClr val="tx1"/>
                          </a:solidFill>
                        </a:rPr>
                        <a:t>13.2</a:t>
                      </a:r>
                      <a:endParaRPr kumimoji="1" lang="ja-JP" altLang="en-US" sz="2400">
                        <a:solidFill>
                          <a:schemeClr val="tx1"/>
                        </a:solidFill>
                      </a:endParaRPr>
                    </a:p>
                  </a:txBody>
                  <a:tcPr anchor="ctr"/>
                </a:tc>
                <a:tc>
                  <a:txBody>
                    <a:bodyPr/>
                    <a:lstStyle/>
                    <a:p>
                      <a:pPr algn="r"/>
                      <a:r>
                        <a:rPr kumimoji="1" lang="en-US" altLang="ja-JP" sz="2400">
                          <a:solidFill>
                            <a:schemeClr val="tx1"/>
                          </a:solidFill>
                        </a:rPr>
                        <a:t>8.2</a:t>
                      </a:r>
                      <a:endParaRPr kumimoji="1" lang="ja-JP" altLang="en-US" sz="2400">
                        <a:solidFill>
                          <a:schemeClr val="tx1"/>
                        </a:solidFill>
                      </a:endParaRPr>
                    </a:p>
                  </a:txBody>
                  <a:tcPr anchor="ctr">
                    <a:lnR w="38100" cap="flat" cmpd="sng" algn="ctr">
                      <a:solidFill>
                        <a:schemeClr val="bg1"/>
                      </a:solidFill>
                      <a:prstDash val="solid"/>
                      <a:round/>
                      <a:headEnd type="none" w="med" len="med"/>
                      <a:tailEnd type="none" w="med" len="med"/>
                    </a:lnR>
                  </a:tcPr>
                </a:tc>
                <a:extLst>
                  <a:ext uri="{0D108BD9-81ED-4DB2-BD59-A6C34878D82A}">
                    <a16:rowId xmlns:a16="http://schemas.microsoft.com/office/drawing/2014/main" val="1216277039"/>
                  </a:ext>
                </a:extLst>
              </a:tr>
              <a:tr h="713301">
                <a:tc>
                  <a:txBody>
                    <a:bodyPr/>
                    <a:lstStyle/>
                    <a:p>
                      <a:pPr algn="ctr"/>
                      <a:r>
                        <a:rPr kumimoji="1" lang="en-US" altLang="ja-JP" sz="2400"/>
                        <a:t>TFDD</a:t>
                      </a:r>
                      <a:endParaRPr kumimoji="1" lang="ja-JP" altLang="en-US" sz="2400"/>
                    </a:p>
                  </a:txBody>
                  <a:tcPr anchor="ctr">
                    <a:lnL w="127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B w="38100" cap="flat" cmpd="sng" algn="ctr">
                      <a:solidFill>
                        <a:schemeClr val="bg1"/>
                      </a:solidFill>
                      <a:prstDash val="solid"/>
                      <a:round/>
                      <a:headEnd type="none" w="med" len="med"/>
                      <a:tailEnd type="none" w="med" len="med"/>
                    </a:lnB>
                  </a:tcPr>
                </a:tc>
                <a:tc>
                  <a:txBody>
                    <a:bodyPr/>
                    <a:lstStyle/>
                    <a:p>
                      <a:pPr algn="r"/>
                      <a:r>
                        <a:rPr kumimoji="1" lang="en-US" altLang="ja-JP" sz="2400" i="0">
                          <a:solidFill>
                            <a:schemeClr val="tx1"/>
                          </a:solidFill>
                          <a:latin typeface="+mn-lt"/>
                        </a:rPr>
                        <a:t>64.3</a:t>
                      </a:r>
                      <a:endParaRPr kumimoji="1" lang="ja-JP" altLang="en-US" sz="2400" i="0">
                        <a:solidFill>
                          <a:schemeClr val="tx1"/>
                        </a:solidFill>
                        <a:latin typeface="+mn-lt"/>
                      </a:endParaRPr>
                    </a:p>
                  </a:txBody>
                  <a:tcPr anchor="ctr">
                    <a:lnL w="38100" cap="flat" cmpd="sng" algn="ctr">
                      <a:solidFill>
                        <a:schemeClr val="bg1"/>
                      </a:solidFill>
                      <a:prstDash val="solid"/>
                      <a:round/>
                      <a:headEnd type="none" w="med" len="med"/>
                      <a:tailEnd type="none" w="med" len="med"/>
                    </a:lnL>
                    <a:lnB w="38100" cap="flat" cmpd="sng" algn="ctr">
                      <a:solidFill>
                        <a:schemeClr val="bg1"/>
                      </a:solidFill>
                      <a:prstDash val="solid"/>
                      <a:round/>
                      <a:headEnd type="none" w="med" len="med"/>
                      <a:tailEnd type="none" w="med" len="med"/>
                    </a:lnB>
                  </a:tcPr>
                </a:tc>
                <a:tc>
                  <a:txBody>
                    <a:bodyPr/>
                    <a:lstStyle/>
                    <a:p>
                      <a:pPr algn="r"/>
                      <a:r>
                        <a:rPr kumimoji="1" lang="en-US" altLang="ja-JP" sz="2400">
                          <a:solidFill>
                            <a:schemeClr val="tx1"/>
                          </a:solidFill>
                        </a:rPr>
                        <a:t>16.9</a:t>
                      </a:r>
                      <a:endParaRPr kumimoji="1" lang="ja-JP" altLang="en-US" sz="2400">
                        <a:solidFill>
                          <a:schemeClr val="tx1"/>
                        </a:solidFill>
                      </a:endParaRPr>
                    </a:p>
                  </a:txBody>
                  <a:tcPr anchor="ctr">
                    <a:lnB w="38100" cap="flat" cmpd="sng" algn="ctr">
                      <a:solidFill>
                        <a:schemeClr val="bg1"/>
                      </a:solidFill>
                      <a:prstDash val="solid"/>
                      <a:round/>
                      <a:headEnd type="none" w="med" len="med"/>
                      <a:tailEnd type="none" w="med" len="med"/>
                    </a:lnB>
                  </a:tcPr>
                </a:tc>
                <a:tc>
                  <a:txBody>
                    <a:bodyPr/>
                    <a:lstStyle/>
                    <a:p>
                      <a:pPr algn="r"/>
                      <a:r>
                        <a:rPr kumimoji="1" lang="en-US" altLang="ja-JP" sz="2400" dirty="0">
                          <a:solidFill>
                            <a:schemeClr val="tx1"/>
                          </a:solidFill>
                        </a:rPr>
                        <a:t>18.8</a:t>
                      </a:r>
                      <a:endParaRPr kumimoji="1" lang="ja-JP" altLang="en-US" sz="2400">
                        <a:solidFill>
                          <a:schemeClr val="tx1"/>
                        </a:solidFill>
                      </a:endParaRPr>
                    </a:p>
                  </a:txBody>
                  <a:tcPr anchor="ctr">
                    <a:lnR w="38100" cap="flat" cmpd="sng" algn="ctr">
                      <a:solidFill>
                        <a:schemeClr val="bg1"/>
                      </a:solidFill>
                      <a:prstDash val="solid"/>
                      <a:round/>
                      <a:headEnd type="none" w="med" len="med"/>
                      <a:tailEnd type="none" w="med" len="med"/>
                    </a:lnR>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337833672"/>
                  </a:ext>
                </a:extLst>
              </a:tr>
            </a:tbl>
          </a:graphicData>
        </a:graphic>
      </p:graphicFrame>
      <p:sp>
        <p:nvSpPr>
          <p:cNvPr id="11" name="角丸四角形 10">
            <a:extLst>
              <a:ext uri="{FF2B5EF4-FFF2-40B4-BE49-F238E27FC236}">
                <a16:creationId xmlns:a16="http://schemas.microsoft.com/office/drawing/2014/main" id="{0549BBDF-7A90-30CF-3DE0-BAC6B82BAA39}"/>
              </a:ext>
            </a:extLst>
          </p:cNvPr>
          <p:cNvSpPr/>
          <p:nvPr/>
        </p:nvSpPr>
        <p:spPr>
          <a:xfrm>
            <a:off x="560761" y="5898246"/>
            <a:ext cx="10872558" cy="669890"/>
          </a:xfrm>
          <a:prstGeom prst="roundRect">
            <a:avLst/>
          </a:prstGeom>
          <a:noFill/>
          <a:ln w="38100">
            <a:solidFill>
              <a:srgbClr val="304B9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2400" b="1">
                <a:solidFill>
                  <a:schemeClr val="tx1"/>
                </a:solidFill>
              </a:rPr>
              <a:t>開発が放棄されるアプリには現状に満足していないレビュー内容が多い</a:t>
            </a:r>
            <a:endParaRPr lang="en-US" altLang="ja-JP" sz="2400" b="1" dirty="0">
              <a:solidFill>
                <a:schemeClr val="tx1"/>
              </a:solidFill>
            </a:endParaRPr>
          </a:p>
        </p:txBody>
      </p:sp>
    </p:spTree>
    <p:extLst>
      <p:ext uri="{BB962C8B-B14F-4D97-AF65-F5344CB8AC3E}">
        <p14:creationId xmlns:p14="http://schemas.microsoft.com/office/powerpoint/2010/main" val="1272911169"/>
      </p:ext>
    </p:extLst>
  </p:cSld>
  <p:clrMapOvr>
    <a:masterClrMapping/>
  </p:clrMapOvr>
  <p:extLst>
    <p:ext uri="{6950BFC3-D8DA-4A85-94F7-54DA5524770B}">
      <p188:commentRel xmlns:p188="http://schemas.microsoft.com/office/powerpoint/2018/8/main" r:id="rId3"/>
    </p:ext>
  </p:extLs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31460FA-F6D7-D284-5814-340447F94171}"/>
              </a:ext>
            </a:extLst>
          </p:cNvPr>
          <p:cNvSpPr>
            <a:spLocks noGrp="1"/>
          </p:cNvSpPr>
          <p:nvPr>
            <p:ph type="title"/>
          </p:nvPr>
        </p:nvSpPr>
        <p:spPr/>
        <p:txBody>
          <a:bodyPr/>
          <a:lstStyle/>
          <a:p>
            <a:r>
              <a:rPr kumimoji="1" lang="ja-JP" altLang="en-US"/>
              <a:t>結論</a:t>
            </a:r>
            <a:r>
              <a:rPr lang="ja-JP" altLang="en-US"/>
              <a:t>と活用</a:t>
            </a:r>
            <a:endParaRPr kumimoji="1" lang="ja-JP" altLang="en-US"/>
          </a:p>
        </p:txBody>
      </p:sp>
      <p:sp>
        <p:nvSpPr>
          <p:cNvPr id="5" name="日付プレースホルダー 4">
            <a:extLst>
              <a:ext uri="{FF2B5EF4-FFF2-40B4-BE49-F238E27FC236}">
                <a16:creationId xmlns:a16="http://schemas.microsoft.com/office/drawing/2014/main" id="{13C95E3B-0335-97A8-9096-9AD9F18DD957}"/>
              </a:ext>
            </a:extLst>
          </p:cNvPr>
          <p:cNvSpPr>
            <a:spLocks noGrp="1"/>
          </p:cNvSpPr>
          <p:nvPr>
            <p:ph type="dt" sz="half" idx="2"/>
          </p:nvPr>
        </p:nvSpPr>
        <p:spPr/>
        <p:txBody>
          <a:bodyPr/>
          <a:lstStyle/>
          <a:p>
            <a:fld id="{E7CC8F51-F856-4FBA-AD20-C19CB6E08574}" type="datetime1">
              <a:rPr lang="ja-JP" altLang="en-US" smtClean="0"/>
              <a:t>2026/2/16</a:t>
            </a:fld>
            <a:endParaRPr lang="ja-JP" altLang="en-US"/>
          </a:p>
        </p:txBody>
      </p:sp>
      <p:sp>
        <p:nvSpPr>
          <p:cNvPr id="6" name="スライド番号プレースホルダー 5">
            <a:extLst>
              <a:ext uri="{FF2B5EF4-FFF2-40B4-BE49-F238E27FC236}">
                <a16:creationId xmlns:a16="http://schemas.microsoft.com/office/drawing/2014/main" id="{674184F9-6D2B-76EF-DEEF-D3C23F1BB93B}"/>
              </a:ext>
            </a:extLst>
          </p:cNvPr>
          <p:cNvSpPr>
            <a:spLocks noGrp="1"/>
          </p:cNvSpPr>
          <p:nvPr>
            <p:ph type="sldNum" sz="quarter" idx="4"/>
          </p:nvPr>
        </p:nvSpPr>
        <p:spPr/>
        <p:txBody>
          <a:bodyPr/>
          <a:lstStyle/>
          <a:p>
            <a:fld id="{DDF0A04B-3F96-455C-AC58-511E5C06C175}" type="slidenum">
              <a:rPr lang="ja-JP" altLang="en-US" smtClean="0"/>
              <a:pPr/>
              <a:t>15</a:t>
            </a:fld>
            <a:endParaRPr lang="ja-JP" altLang="en-US"/>
          </a:p>
        </p:txBody>
      </p:sp>
      <p:sp>
        <p:nvSpPr>
          <p:cNvPr id="12" name="テキスト ボックス 11">
            <a:extLst>
              <a:ext uri="{FF2B5EF4-FFF2-40B4-BE49-F238E27FC236}">
                <a16:creationId xmlns:a16="http://schemas.microsoft.com/office/drawing/2014/main" id="{9846604D-2A3C-4549-574B-7A930BB9B8FC}"/>
              </a:ext>
            </a:extLst>
          </p:cNvPr>
          <p:cNvSpPr txBox="1"/>
          <p:nvPr/>
        </p:nvSpPr>
        <p:spPr>
          <a:xfrm>
            <a:off x="933662" y="1317121"/>
            <a:ext cx="10324675" cy="5324535"/>
          </a:xfrm>
          <a:prstGeom prst="rect">
            <a:avLst/>
          </a:prstGeom>
          <a:noFill/>
        </p:spPr>
        <p:txBody>
          <a:bodyPr wrap="square" rtlCol="0">
            <a:spAutoFit/>
          </a:bodyPr>
          <a:lstStyle/>
          <a:p>
            <a:r>
              <a:rPr kumimoji="1" lang="ja-JP" altLang="en-US" sz="3200" b="1"/>
              <a:t>結論</a:t>
            </a:r>
            <a:endParaRPr kumimoji="1" lang="en-US" altLang="ja-JP" sz="3200" b="1" dirty="0"/>
          </a:p>
          <a:p>
            <a:pPr marL="914400" lvl="1" indent="-457200">
              <a:buFont typeface="Arial" panose="020B0604020202020204" pitchFamily="34" charset="0"/>
              <a:buChar char="•"/>
            </a:pPr>
            <a:r>
              <a:rPr kumimoji="1" lang="ja-JP" altLang="en-US" sz="2800"/>
              <a:t>モバイルアプリの開発放棄</a:t>
            </a:r>
            <a:r>
              <a:rPr kumimoji="1" lang="en-US" altLang="ja-JP" sz="2800" dirty="0"/>
              <a:t>/</a:t>
            </a:r>
            <a:r>
              <a:rPr kumimoji="1" lang="ja-JP" altLang="en-US" sz="2800"/>
              <a:t>継続の区別は重要</a:t>
            </a:r>
            <a:endParaRPr kumimoji="1" lang="en-US" altLang="ja-JP" sz="2800" dirty="0"/>
          </a:p>
          <a:p>
            <a:pPr marL="914400" lvl="1" indent="-457200">
              <a:buFont typeface="Arial" panose="020B0604020202020204" pitchFamily="34" charset="0"/>
              <a:buChar char="•"/>
            </a:pPr>
            <a:r>
              <a:rPr kumimoji="1" lang="ja-JP" altLang="en-US" sz="2800"/>
              <a:t>調査したアプリの</a:t>
            </a:r>
            <a:r>
              <a:rPr lang="ja-JP" altLang="en-US" sz="2800"/>
              <a:t>半数</a:t>
            </a:r>
            <a:r>
              <a:rPr kumimoji="1" lang="ja-JP" altLang="en-US" sz="2800"/>
              <a:t>が</a:t>
            </a:r>
            <a:r>
              <a:rPr kumimoji="1" lang="en-US" altLang="ja-JP" sz="2800" dirty="0"/>
              <a:t>TF</a:t>
            </a:r>
            <a:r>
              <a:rPr lang="en-US" altLang="ja-JP" sz="2800" dirty="0"/>
              <a:t>DD</a:t>
            </a:r>
            <a:r>
              <a:rPr lang="ja-JP" altLang="en-US" sz="2800"/>
              <a:t>に</a:t>
            </a:r>
            <a:r>
              <a:rPr kumimoji="1" lang="ja-JP" altLang="en-US" sz="2800"/>
              <a:t>直面</a:t>
            </a:r>
            <a:endParaRPr lang="en-US" altLang="ja-JP" sz="2800" dirty="0"/>
          </a:p>
          <a:p>
            <a:pPr marL="914400" lvl="1" indent="-457200">
              <a:buFont typeface="Arial" panose="020B0604020202020204" pitchFamily="34" charset="0"/>
              <a:buChar char="•"/>
            </a:pPr>
            <a:r>
              <a:rPr kumimoji="1" lang="ja-JP" altLang="en-US" sz="2800"/>
              <a:t>少数のコア開発者に強く依存している</a:t>
            </a:r>
            <a:endParaRPr kumimoji="1" lang="en-US" altLang="ja-JP" sz="2800" dirty="0"/>
          </a:p>
          <a:p>
            <a:pPr marL="914400" lvl="1" indent="-457200">
              <a:buFont typeface="Arial" panose="020B0604020202020204" pitchFamily="34" charset="0"/>
              <a:buChar char="•"/>
            </a:pPr>
            <a:r>
              <a:rPr lang="ja-JP" altLang="en-US" sz="2800"/>
              <a:t>評価が高いアプリでも開発放棄のリスクがある</a:t>
            </a:r>
            <a:endParaRPr lang="en-US" altLang="ja-JP" sz="2800" dirty="0"/>
          </a:p>
          <a:p>
            <a:pPr marL="914400" lvl="1" indent="-457200">
              <a:buFont typeface="Arial" panose="020B0604020202020204" pitchFamily="34" charset="0"/>
              <a:buChar char="•"/>
            </a:pPr>
            <a:r>
              <a:rPr lang="ja-JP" altLang="en-US" sz="2800" b="1" u="sng"/>
              <a:t>放棄されたアプリには現状に満足していない</a:t>
            </a:r>
            <a:br>
              <a:rPr lang="en-US" altLang="ja-JP" sz="2800" b="1" u="sng" dirty="0"/>
            </a:br>
            <a:r>
              <a:rPr lang="ja-JP" altLang="en-US" sz="2800" b="1" u="sng"/>
              <a:t>レビューが多い</a:t>
            </a:r>
            <a:endParaRPr lang="en-US" altLang="ja-JP" sz="2800" b="1" u="sng" dirty="0"/>
          </a:p>
          <a:p>
            <a:pPr marL="914400" lvl="1" indent="-457200">
              <a:buFont typeface="Arial" panose="020B0604020202020204" pitchFamily="34" charset="0"/>
              <a:buChar char="•"/>
            </a:pPr>
            <a:endParaRPr lang="en-US" altLang="ja-JP" sz="2800" dirty="0"/>
          </a:p>
          <a:p>
            <a:r>
              <a:rPr kumimoji="1" lang="ja-JP" altLang="en-US" sz="2800" b="1"/>
              <a:t>結果の活用</a:t>
            </a:r>
            <a:endParaRPr kumimoji="1" lang="en-US" altLang="ja-JP" sz="2800" b="1" dirty="0"/>
          </a:p>
          <a:p>
            <a:pPr marL="914400" lvl="1" indent="-457200">
              <a:buFont typeface="Arial" panose="020B0604020202020204" pitchFamily="34" charset="0"/>
              <a:buChar char="•"/>
            </a:pPr>
            <a:r>
              <a:rPr kumimoji="1" lang="ja-JP" altLang="en-US" sz="2800" b="1"/>
              <a:t>研究者</a:t>
            </a:r>
            <a:r>
              <a:rPr lang="en-US" altLang="ja-JP" sz="2800" b="1" dirty="0"/>
              <a:t> 		</a:t>
            </a:r>
            <a:r>
              <a:rPr lang="ja-JP" altLang="en-US" sz="2400"/>
              <a:t>レビュー内容を元に厳密な開発放棄指標の作成</a:t>
            </a:r>
            <a:endParaRPr lang="en-US" altLang="ja-JP" sz="2400" dirty="0"/>
          </a:p>
          <a:p>
            <a:pPr marL="914400" lvl="1" indent="-457200">
              <a:buFont typeface="Arial" panose="020B0604020202020204" pitchFamily="34" charset="0"/>
              <a:buChar char="•"/>
            </a:pPr>
            <a:r>
              <a:rPr lang="ja-JP" altLang="en-US" sz="2800" b="1"/>
              <a:t>アプリストア</a:t>
            </a:r>
            <a:r>
              <a:rPr lang="en-US" altLang="ja-JP" sz="2800" b="1" dirty="0"/>
              <a:t>	</a:t>
            </a:r>
            <a:r>
              <a:rPr lang="ja-JP" altLang="en-US" sz="2400"/>
              <a:t>レビュー内容を基準にレコメンドして体験向上</a:t>
            </a:r>
            <a:endParaRPr lang="en-US" altLang="ja-JP" sz="2400" dirty="0"/>
          </a:p>
          <a:p>
            <a:pPr marL="914400" lvl="1" indent="-457200">
              <a:buFont typeface="Arial" panose="020B0604020202020204" pitchFamily="34" charset="0"/>
              <a:buChar char="•"/>
            </a:pPr>
            <a:r>
              <a:rPr lang="ja-JP" altLang="en-US" sz="2800" b="1"/>
              <a:t>ユーザー</a:t>
            </a:r>
            <a:r>
              <a:rPr lang="en-US" altLang="ja-JP" sz="2800" b="1" dirty="0"/>
              <a:t>	</a:t>
            </a:r>
            <a:r>
              <a:rPr lang="en-US" altLang="ja-JP" sz="2400" dirty="0"/>
              <a:t>	</a:t>
            </a:r>
            <a:r>
              <a:rPr lang="ja-JP" altLang="en-US" sz="2400"/>
              <a:t>レビュー内容を見て継続性のあるアプリを選択</a:t>
            </a:r>
            <a:endParaRPr lang="en-US" altLang="ja-JP" sz="2800" dirty="0"/>
          </a:p>
        </p:txBody>
      </p:sp>
    </p:spTree>
    <p:extLst>
      <p:ext uri="{BB962C8B-B14F-4D97-AF65-F5344CB8AC3E}">
        <p14:creationId xmlns:p14="http://schemas.microsoft.com/office/powerpoint/2010/main" val="7841250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C1DBD34-6D39-4EFD-08CB-C0B94515D5B3}"/>
              </a:ext>
            </a:extLst>
          </p:cNvPr>
          <p:cNvSpPr>
            <a:spLocks noGrp="1"/>
          </p:cNvSpPr>
          <p:nvPr>
            <p:ph type="title"/>
          </p:nvPr>
        </p:nvSpPr>
        <p:spPr/>
        <p:txBody>
          <a:bodyPr/>
          <a:lstStyle/>
          <a:p>
            <a:endParaRPr kumimoji="1" lang="ja-JP" altLang="en-US"/>
          </a:p>
        </p:txBody>
      </p:sp>
      <p:sp>
        <p:nvSpPr>
          <p:cNvPr id="3" name="コンテンツ プレースホルダー 2">
            <a:extLst>
              <a:ext uri="{FF2B5EF4-FFF2-40B4-BE49-F238E27FC236}">
                <a16:creationId xmlns:a16="http://schemas.microsoft.com/office/drawing/2014/main" id="{4C7EFCAE-A701-C953-F985-45191E50F0A4}"/>
              </a:ext>
            </a:extLst>
          </p:cNvPr>
          <p:cNvSpPr>
            <a:spLocks noGrp="1"/>
          </p:cNvSpPr>
          <p:nvPr>
            <p:ph idx="1"/>
          </p:nvPr>
        </p:nvSpPr>
        <p:spPr/>
        <p:txBody>
          <a:bodyPr anchor="ctr"/>
          <a:lstStyle/>
          <a:p>
            <a:pPr algn="ctr"/>
            <a:r>
              <a:rPr lang="ja-JP" altLang="en-US"/>
              <a:t>終</a:t>
            </a:r>
            <a:endParaRPr kumimoji="1" lang="ja-JP" altLang="en-US"/>
          </a:p>
        </p:txBody>
      </p:sp>
      <p:sp>
        <p:nvSpPr>
          <p:cNvPr id="5" name="日付プレースホルダー 4">
            <a:extLst>
              <a:ext uri="{FF2B5EF4-FFF2-40B4-BE49-F238E27FC236}">
                <a16:creationId xmlns:a16="http://schemas.microsoft.com/office/drawing/2014/main" id="{281CA7A5-8863-11D9-960E-9301FD72AE44}"/>
              </a:ext>
            </a:extLst>
          </p:cNvPr>
          <p:cNvSpPr>
            <a:spLocks noGrp="1"/>
          </p:cNvSpPr>
          <p:nvPr>
            <p:ph type="dt" sz="half" idx="2"/>
          </p:nvPr>
        </p:nvSpPr>
        <p:spPr/>
        <p:txBody>
          <a:bodyPr/>
          <a:lstStyle/>
          <a:p>
            <a:fld id="{E7CC8F51-F856-4FBA-AD20-C19CB6E08574}" type="datetime1">
              <a:rPr lang="ja-JP" altLang="en-US" smtClean="0"/>
              <a:t>2026/2/16</a:t>
            </a:fld>
            <a:endParaRPr lang="ja-JP" altLang="en-US"/>
          </a:p>
        </p:txBody>
      </p:sp>
      <p:sp>
        <p:nvSpPr>
          <p:cNvPr id="6" name="スライド番号プレースホルダー 5">
            <a:extLst>
              <a:ext uri="{FF2B5EF4-FFF2-40B4-BE49-F238E27FC236}">
                <a16:creationId xmlns:a16="http://schemas.microsoft.com/office/drawing/2014/main" id="{E5D3D7E9-F1A6-6437-1F00-9B6E00FCF427}"/>
              </a:ext>
            </a:extLst>
          </p:cNvPr>
          <p:cNvSpPr>
            <a:spLocks noGrp="1"/>
          </p:cNvSpPr>
          <p:nvPr>
            <p:ph type="sldNum" sz="quarter" idx="4"/>
          </p:nvPr>
        </p:nvSpPr>
        <p:spPr/>
        <p:txBody>
          <a:bodyPr/>
          <a:lstStyle/>
          <a:p>
            <a:fld id="{DDF0A04B-3F96-455C-AC58-511E5C06C175}" type="slidenum">
              <a:rPr lang="ja-JP" altLang="en-US" smtClean="0"/>
              <a:pPr/>
              <a:t>16</a:t>
            </a:fld>
            <a:endParaRPr lang="ja-JP" altLang="en-US"/>
          </a:p>
        </p:txBody>
      </p:sp>
    </p:spTree>
    <p:extLst>
      <p:ext uri="{BB962C8B-B14F-4D97-AF65-F5344CB8AC3E}">
        <p14:creationId xmlns:p14="http://schemas.microsoft.com/office/powerpoint/2010/main" val="38976896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9AE1D27-7CE5-0772-7E52-082B2EAFD949}"/>
              </a:ext>
            </a:extLst>
          </p:cNvPr>
          <p:cNvSpPr>
            <a:spLocks noGrp="1"/>
          </p:cNvSpPr>
          <p:nvPr>
            <p:ph type="title"/>
          </p:nvPr>
        </p:nvSpPr>
        <p:spPr/>
        <p:txBody>
          <a:bodyPr/>
          <a:lstStyle/>
          <a:p>
            <a:r>
              <a:rPr lang="ja-JP" altLang="en-US"/>
              <a:t>付録　参考</a:t>
            </a:r>
            <a:r>
              <a:rPr kumimoji="1" lang="ja-JP" altLang="en-US"/>
              <a:t>文献</a:t>
            </a:r>
          </a:p>
        </p:txBody>
      </p:sp>
      <p:sp>
        <p:nvSpPr>
          <p:cNvPr id="3" name="コンテンツ プレースホルダー 2">
            <a:extLst>
              <a:ext uri="{FF2B5EF4-FFF2-40B4-BE49-F238E27FC236}">
                <a16:creationId xmlns:a16="http://schemas.microsoft.com/office/drawing/2014/main" id="{8AB04683-B965-1E64-EE00-1019CFEB8F40}"/>
              </a:ext>
            </a:extLst>
          </p:cNvPr>
          <p:cNvSpPr>
            <a:spLocks noGrp="1"/>
          </p:cNvSpPr>
          <p:nvPr>
            <p:ph idx="1"/>
          </p:nvPr>
        </p:nvSpPr>
        <p:spPr/>
        <p:txBody>
          <a:bodyPr>
            <a:normAutofit fontScale="92500" lnSpcReduction="20000"/>
          </a:bodyPr>
          <a:lstStyle/>
          <a:p>
            <a:pPr marL="342900" indent="-342900">
              <a:buFont typeface="+mj-lt"/>
              <a:buAutoNum type="arabicPeriod"/>
            </a:pPr>
            <a:r>
              <a:rPr lang="en" altLang="ja-JP" sz="1800" dirty="0"/>
              <a:t>https://</a:t>
            </a:r>
            <a:r>
              <a:rPr lang="en" altLang="ja-JP" sz="1800" dirty="0" err="1"/>
              <a:t>www.coatue.com</a:t>
            </a:r>
            <a:r>
              <a:rPr lang="en" altLang="ja-JP" sz="1800" dirty="0"/>
              <a:t>/c/takes/chart-of-the-day-2026-01-22 (Accessed: 2026/02/12)</a:t>
            </a:r>
            <a:r>
              <a:rPr lang="en-US" altLang="ja-JP" sz="1800" dirty="0"/>
              <a:t> </a:t>
            </a:r>
            <a:r>
              <a:rPr lang="en" altLang="ja-JP" sz="1800" dirty="0"/>
              <a:t>Coatue. </a:t>
            </a:r>
            <a:r>
              <a:rPr lang="en" altLang="ja-JP" sz="1800" i="1" dirty="0"/>
              <a:t>Chart of the Day: Agentic coding is accelerating app releases.</a:t>
            </a:r>
            <a:r>
              <a:rPr lang="en" altLang="ja-JP" sz="1800" dirty="0"/>
              <a:t> 2026.</a:t>
            </a:r>
          </a:p>
          <a:p>
            <a:pPr marL="342900" indent="-342900">
              <a:buFont typeface="+mj-lt"/>
              <a:buAutoNum type="arabicPeriod"/>
            </a:pPr>
            <a:r>
              <a:rPr lang="en" altLang="ja-JP" sz="1800" dirty="0"/>
              <a:t>42matters / AppBrain. Number of apps available for download.</a:t>
            </a:r>
            <a:r>
              <a:rPr lang="ja-JP" altLang="en-US" sz="1800"/>
              <a:t>　</a:t>
            </a:r>
            <a:r>
              <a:rPr lang="en" altLang="ja-JP" sz="1800" dirty="0">
                <a:hlinkClick r:id="rId3"/>
              </a:rPr>
              <a:t>https://aboutchromebooks.com/how-many-apps-are-available-for-download/</a:t>
            </a:r>
            <a:r>
              <a:rPr lang="en" altLang="ja-JP" sz="1800" dirty="0"/>
              <a:t>, 2025. </a:t>
            </a:r>
          </a:p>
          <a:p>
            <a:pPr marL="342900" indent="-342900">
              <a:buFont typeface="+mj-lt"/>
              <a:buAutoNum type="arabicPeriod"/>
            </a:pPr>
            <a:r>
              <a:rPr lang="en" altLang="ja-JP" sz="1800" dirty="0"/>
              <a:t>Iso 9241-11: Ergonomics of human-system interaction ― part 11: Usability: Definitions and concepts, 2018.</a:t>
            </a:r>
          </a:p>
          <a:p>
            <a:pPr marL="342900" indent="-342900">
              <a:buFont typeface="+mj-lt"/>
              <a:buAutoNum type="arabicPeriod"/>
            </a:pPr>
            <a:r>
              <a:rPr lang="en" altLang="ja-JP" sz="1800" dirty="0"/>
              <a:t>L. Williams and R. Kessler. Pair Programming Illuminated. Addison-Wesley, 2003.</a:t>
            </a:r>
          </a:p>
          <a:p>
            <a:pPr marL="342900" indent="-342900">
              <a:buFont typeface="+mj-lt"/>
              <a:buAutoNum type="arabicPeriod"/>
            </a:pPr>
            <a:r>
              <a:rPr lang="ja-JP" altLang="en" sz="1800"/>
              <a:t>「</a:t>
            </a:r>
            <a:r>
              <a:rPr lang="en" altLang="ja-JP" sz="1800" dirty="0"/>
              <a:t>On the abandonment and survival of open source projects: An empirical investigation</a:t>
            </a:r>
            <a:r>
              <a:rPr lang="ja-JP" altLang="en" sz="1800"/>
              <a:t>」</a:t>
            </a:r>
            <a:r>
              <a:rPr lang="en" altLang="ja-JP" sz="1800" dirty="0"/>
              <a:t>.</a:t>
            </a:r>
            <a:br>
              <a:rPr lang="en" altLang="ja-JP" sz="1800" dirty="0"/>
            </a:br>
            <a:r>
              <a:rPr lang="en" altLang="ja-JP" sz="1800" dirty="0"/>
              <a:t>International Symposium on Empirical Software Engineering and Measurement, pp. 1–12, IEEE.</a:t>
            </a:r>
          </a:p>
          <a:p>
            <a:pPr marL="342900" indent="-342900">
              <a:buFont typeface="+mj-lt"/>
              <a:buAutoNum type="arabicPeriod"/>
            </a:pPr>
            <a:r>
              <a:rPr lang="en" altLang="ja-JP" sz="1800" dirty="0" err="1"/>
              <a:t>Nourry</a:t>
            </a:r>
            <a:r>
              <a:rPr lang="en" altLang="ja-JP" sz="1800" dirty="0"/>
              <a:t>, O., Kondo, M., Saito, S., </a:t>
            </a:r>
            <a:r>
              <a:rPr lang="en" altLang="ja-JP" sz="1800" dirty="0" err="1"/>
              <a:t>Iimura</a:t>
            </a:r>
            <a:r>
              <a:rPr lang="en" altLang="ja-JP" sz="1800" dirty="0"/>
              <a:t>, Y., </a:t>
            </a:r>
            <a:r>
              <a:rPr lang="en" altLang="ja-JP" sz="1800" dirty="0" err="1"/>
              <a:t>Ubayashi</a:t>
            </a:r>
            <a:r>
              <a:rPr lang="en" altLang="ja-JP" sz="1800" dirty="0"/>
              <a:t>, N., &amp; Kamei, Y. (2024).</a:t>
            </a:r>
            <a:br>
              <a:rPr lang="en" altLang="ja-JP" sz="1800" dirty="0"/>
            </a:br>
            <a:r>
              <a:rPr lang="en" altLang="ja-JP" sz="1800" dirty="0"/>
              <a:t>Myth: The loss of core developers is a critical issue for OSS communities.</a:t>
            </a:r>
            <a:br>
              <a:rPr lang="en" altLang="ja-JP" sz="1800" dirty="0"/>
            </a:br>
            <a:r>
              <a:rPr lang="en" altLang="ja-JP" sz="1800" dirty="0" err="1"/>
              <a:t>arXiv</a:t>
            </a:r>
            <a:r>
              <a:rPr lang="en" altLang="ja-JP" sz="1800" dirty="0"/>
              <a:t> preprint arXiv:2412.00313.</a:t>
            </a:r>
          </a:p>
          <a:p>
            <a:pPr marL="342900" indent="-342900">
              <a:buFont typeface="+mj-lt"/>
              <a:buAutoNum type="arabicPeriod"/>
            </a:pPr>
            <a:r>
              <a:rPr lang="en" altLang="ja-JP" sz="1800" dirty="0"/>
              <a:t>Anonymous. (2025). F-Droid Tabler: Web Dashboard Interface for F-Droid Repository. https://</a:t>
            </a:r>
            <a:r>
              <a:rPr lang="en" altLang="ja-JP" sz="1800" dirty="0" err="1"/>
              <a:t>fdroid.tabler.dev</a:t>
            </a:r>
            <a:r>
              <a:rPr lang="en" altLang="ja-JP" sz="1800" dirty="0"/>
              <a:t>/ (Accessed: Oct. 18, 2025).</a:t>
            </a:r>
          </a:p>
          <a:p>
            <a:pPr marL="342900" indent="-342900">
              <a:buFont typeface="+mj-lt"/>
              <a:buAutoNum type="arabicPeriod"/>
            </a:pPr>
            <a:r>
              <a:rPr lang="en" altLang="ja-JP" sz="1800" dirty="0">
                <a:hlinkClick r:id="rId4"/>
              </a:rPr>
              <a:t>https://github.com/aserg-ufmg/Truck-Factor</a:t>
            </a:r>
            <a:endParaRPr lang="en" altLang="ja-JP" sz="1800" dirty="0"/>
          </a:p>
          <a:p>
            <a:pPr>
              <a:buFont typeface="Arial" panose="020B0604020202020204" pitchFamily="34" charset="0"/>
              <a:buChar char="•"/>
            </a:pPr>
            <a:endParaRPr lang="en" altLang="ja-JP" sz="1800" dirty="0"/>
          </a:p>
          <a:p>
            <a:pPr>
              <a:buFont typeface="Arial" panose="020B0604020202020204" pitchFamily="34" charset="0"/>
              <a:buChar char="•"/>
            </a:pPr>
            <a:endParaRPr lang="en" altLang="ja-JP" sz="1800" dirty="0"/>
          </a:p>
          <a:p>
            <a:pPr>
              <a:buFont typeface="Arial" panose="020B0604020202020204" pitchFamily="34" charset="0"/>
              <a:buChar char="•"/>
            </a:pPr>
            <a:endParaRPr lang="en" altLang="ja-JP" sz="1800" dirty="0"/>
          </a:p>
          <a:p>
            <a:endParaRPr kumimoji="1" lang="ja-JP" altLang="en-US"/>
          </a:p>
        </p:txBody>
      </p:sp>
      <p:sp>
        <p:nvSpPr>
          <p:cNvPr id="5" name="日付プレースホルダー 4">
            <a:extLst>
              <a:ext uri="{FF2B5EF4-FFF2-40B4-BE49-F238E27FC236}">
                <a16:creationId xmlns:a16="http://schemas.microsoft.com/office/drawing/2014/main" id="{F9904AED-A5E7-85C8-D552-8505B79E60F3}"/>
              </a:ext>
            </a:extLst>
          </p:cNvPr>
          <p:cNvSpPr>
            <a:spLocks noGrp="1"/>
          </p:cNvSpPr>
          <p:nvPr>
            <p:ph type="dt" sz="half" idx="2"/>
          </p:nvPr>
        </p:nvSpPr>
        <p:spPr/>
        <p:txBody>
          <a:bodyPr/>
          <a:lstStyle/>
          <a:p>
            <a:fld id="{E7CC8F51-F856-4FBA-AD20-C19CB6E08574}" type="datetime1">
              <a:rPr lang="ja-JP" altLang="en-US" smtClean="0"/>
              <a:t>2026/2/16</a:t>
            </a:fld>
            <a:endParaRPr lang="ja-JP" altLang="en-US"/>
          </a:p>
        </p:txBody>
      </p:sp>
      <p:sp>
        <p:nvSpPr>
          <p:cNvPr id="6" name="スライド番号プレースホルダー 5">
            <a:extLst>
              <a:ext uri="{FF2B5EF4-FFF2-40B4-BE49-F238E27FC236}">
                <a16:creationId xmlns:a16="http://schemas.microsoft.com/office/drawing/2014/main" id="{41DDB121-2714-F80C-D611-229128088470}"/>
              </a:ext>
            </a:extLst>
          </p:cNvPr>
          <p:cNvSpPr>
            <a:spLocks noGrp="1"/>
          </p:cNvSpPr>
          <p:nvPr>
            <p:ph type="sldNum" sz="quarter" idx="4"/>
          </p:nvPr>
        </p:nvSpPr>
        <p:spPr/>
        <p:txBody>
          <a:bodyPr/>
          <a:lstStyle/>
          <a:p>
            <a:fld id="{DDF0A04B-3F96-455C-AC58-511E5C06C175}" type="slidenum">
              <a:rPr lang="ja-JP" altLang="en-US" smtClean="0"/>
              <a:pPr/>
              <a:t>17</a:t>
            </a:fld>
            <a:endParaRPr lang="ja-JP" altLang="en-US"/>
          </a:p>
        </p:txBody>
      </p:sp>
    </p:spTree>
    <p:extLst>
      <p:ext uri="{BB962C8B-B14F-4D97-AF65-F5344CB8AC3E}">
        <p14:creationId xmlns:p14="http://schemas.microsoft.com/office/powerpoint/2010/main" val="17439899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4F83506E-99D6-56C1-2B9B-EE36534EEBD0}"/>
            </a:ext>
          </a:extLst>
        </p:cNvPr>
        <p:cNvGrpSpPr/>
        <p:nvPr/>
      </p:nvGrpSpPr>
      <p:grpSpPr>
        <a:xfrm>
          <a:off x="0" y="0"/>
          <a:ext cx="0" cy="0"/>
          <a:chOff x="0" y="0"/>
          <a:chExt cx="0" cy="0"/>
        </a:xfrm>
      </p:grpSpPr>
      <p:cxnSp>
        <p:nvCxnSpPr>
          <p:cNvPr id="20" name="直線コネクタ 19">
            <a:extLst>
              <a:ext uri="{FF2B5EF4-FFF2-40B4-BE49-F238E27FC236}">
                <a16:creationId xmlns:a16="http://schemas.microsoft.com/office/drawing/2014/main" id="{05104A1B-75DD-F532-A382-BDD8BDCE1FBE}"/>
              </a:ext>
            </a:extLst>
          </p:cNvPr>
          <p:cNvCxnSpPr>
            <a:cxnSpLocks/>
          </p:cNvCxnSpPr>
          <p:nvPr/>
        </p:nvCxnSpPr>
        <p:spPr>
          <a:xfrm>
            <a:off x="7688694" y="4296793"/>
            <a:ext cx="0" cy="1397257"/>
          </a:xfrm>
          <a:prstGeom prst="line">
            <a:avLst/>
          </a:prstGeom>
          <a:ln w="38100">
            <a:solidFill>
              <a:schemeClr val="tx1"/>
            </a:solidFill>
            <a:prstDash val="dash"/>
          </a:ln>
        </p:spPr>
        <p:style>
          <a:lnRef idx="2">
            <a:schemeClr val="accent1"/>
          </a:lnRef>
          <a:fillRef idx="0">
            <a:schemeClr val="accent1"/>
          </a:fillRef>
          <a:effectRef idx="1">
            <a:schemeClr val="accent1"/>
          </a:effectRef>
          <a:fontRef idx="minor">
            <a:schemeClr val="tx1"/>
          </a:fontRef>
        </p:style>
      </p:cxnSp>
      <p:sp>
        <p:nvSpPr>
          <p:cNvPr id="5" name="コンテンツ プレースホルダー 4">
            <a:extLst>
              <a:ext uri="{FF2B5EF4-FFF2-40B4-BE49-F238E27FC236}">
                <a16:creationId xmlns:a16="http://schemas.microsoft.com/office/drawing/2014/main" id="{FD6CF9AF-4D3F-8386-8A6C-E497B751FFA6}"/>
              </a:ext>
            </a:extLst>
          </p:cNvPr>
          <p:cNvSpPr>
            <a:spLocks noGrp="1"/>
          </p:cNvSpPr>
          <p:nvPr>
            <p:ph idx="1"/>
          </p:nvPr>
        </p:nvSpPr>
        <p:spPr/>
        <p:txBody>
          <a:bodyPr>
            <a:noAutofit/>
          </a:bodyPr>
          <a:lstStyle/>
          <a:p>
            <a:pPr>
              <a:buFont typeface="Arial" panose="020B0604020202020204" pitchFamily="34" charset="0"/>
              <a:buChar char="•"/>
            </a:pPr>
            <a:r>
              <a:rPr lang="en-US" altLang="ja-JP" sz="3200" dirty="0"/>
              <a:t>Truck-Factor</a:t>
            </a:r>
            <a:r>
              <a:rPr lang="en-US" altLang="ja-JP" sz="3200" baseline="-25000" dirty="0"/>
              <a:t> [9]</a:t>
            </a:r>
            <a:r>
              <a:rPr lang="ja-JP" altLang="en-US" sz="3200"/>
              <a:t>計算ツールを用いる</a:t>
            </a:r>
            <a:endParaRPr lang="en-US" altLang="ja-JP" sz="3200" baseline="-25000" dirty="0"/>
          </a:p>
          <a:p>
            <a:pPr lvl="1">
              <a:buFont typeface="Arial" panose="020B0604020202020204" pitchFamily="34" charset="0"/>
              <a:buChar char="•"/>
            </a:pPr>
            <a:r>
              <a:rPr lang="ja-JP" altLang="en-US" sz="2800"/>
              <a:t>初回コミット</a:t>
            </a:r>
            <a:r>
              <a:rPr lang="en-US" altLang="ja-JP" sz="2800" dirty="0"/>
              <a:t>~</a:t>
            </a:r>
            <a:r>
              <a:rPr lang="ja-JP" altLang="en-US" sz="2800"/>
              <a:t>特定のコミットにおけるコア開発者と</a:t>
            </a:r>
            <a:r>
              <a:rPr lang="en-US" altLang="ja-JP" sz="2800" dirty="0"/>
              <a:t>TF</a:t>
            </a:r>
            <a:r>
              <a:rPr lang="ja-JP" altLang="en-US" sz="2800"/>
              <a:t>を</a:t>
            </a:r>
            <a:br>
              <a:rPr lang="en-US" altLang="ja-JP" sz="2800" dirty="0"/>
            </a:br>
            <a:r>
              <a:rPr lang="ja-JP" altLang="en-US" sz="2800"/>
              <a:t>算出する</a:t>
            </a:r>
            <a:endParaRPr lang="en-US" altLang="ja-JP" sz="2800" dirty="0"/>
          </a:p>
          <a:p>
            <a:pPr>
              <a:buFont typeface="Arial" panose="020B0604020202020204" pitchFamily="34" charset="0"/>
              <a:buChar char="•"/>
            </a:pPr>
            <a:r>
              <a:rPr lang="en-US" altLang="ja-JP" sz="3200" dirty="0"/>
              <a:t> </a:t>
            </a:r>
            <a:r>
              <a:rPr lang="ja-JP" altLang="en-US" sz="3200"/>
              <a:t>本研究では</a:t>
            </a:r>
            <a:r>
              <a:rPr lang="en-US" altLang="ja-JP" sz="3200" dirty="0"/>
              <a:t>1</a:t>
            </a:r>
            <a:r>
              <a:rPr lang="ja-JP" altLang="en-US" sz="3200"/>
              <a:t>年ごとのデータが欲しい</a:t>
            </a:r>
            <a:endParaRPr lang="en-US" altLang="ja-JP" sz="3200" dirty="0"/>
          </a:p>
          <a:p>
            <a:pPr lvl="1">
              <a:buFont typeface="Arial" panose="020B0604020202020204" pitchFamily="34" charset="0"/>
              <a:buChar char="•"/>
            </a:pPr>
            <a:r>
              <a:rPr lang="en-US" altLang="ja-JP" sz="2800" dirty="0"/>
              <a:t>git log</a:t>
            </a:r>
            <a:r>
              <a:rPr lang="ja-JP" altLang="en-US" sz="2800"/>
              <a:t>を併用し対象年にコミットした開発者のみ抽出</a:t>
            </a:r>
            <a:r>
              <a:rPr lang="en-US" altLang="ja-JP" sz="2800" dirty="0"/>
              <a:t> </a:t>
            </a:r>
          </a:p>
        </p:txBody>
      </p:sp>
      <p:sp>
        <p:nvSpPr>
          <p:cNvPr id="4" name="タイトル 3">
            <a:extLst>
              <a:ext uri="{FF2B5EF4-FFF2-40B4-BE49-F238E27FC236}">
                <a16:creationId xmlns:a16="http://schemas.microsoft.com/office/drawing/2014/main" id="{988B7DF2-6026-B619-B90A-DDA51CAB9B9C}"/>
              </a:ext>
            </a:extLst>
          </p:cNvPr>
          <p:cNvSpPr>
            <a:spLocks noGrp="1"/>
          </p:cNvSpPr>
          <p:nvPr>
            <p:ph type="title"/>
          </p:nvPr>
        </p:nvSpPr>
        <p:spPr/>
        <p:txBody>
          <a:bodyPr>
            <a:normAutofit/>
          </a:bodyPr>
          <a:lstStyle/>
          <a:p>
            <a:r>
              <a:rPr lang="en-US" altLang="ja-JP" dirty="0"/>
              <a:t>TF</a:t>
            </a:r>
            <a:r>
              <a:rPr lang="ja-JP" altLang="en-US"/>
              <a:t>の計算手法</a:t>
            </a:r>
          </a:p>
        </p:txBody>
      </p:sp>
      <p:sp>
        <p:nvSpPr>
          <p:cNvPr id="6" name="日付プレースホルダー 5">
            <a:extLst>
              <a:ext uri="{FF2B5EF4-FFF2-40B4-BE49-F238E27FC236}">
                <a16:creationId xmlns:a16="http://schemas.microsoft.com/office/drawing/2014/main" id="{B6576621-F76D-A547-982B-337BDBF34763}"/>
              </a:ext>
            </a:extLst>
          </p:cNvPr>
          <p:cNvSpPr>
            <a:spLocks noGrp="1"/>
          </p:cNvSpPr>
          <p:nvPr>
            <p:ph type="dt" sz="half" idx="2"/>
          </p:nvPr>
        </p:nvSpPr>
        <p:spPr/>
        <p:txBody>
          <a:bodyPr/>
          <a:lstStyle/>
          <a:p>
            <a:fld id="{308E78B9-1FEE-43B4-B166-7B269F365FDB}" type="datetime1">
              <a:rPr lang="ja-JP" altLang="en-US" smtClean="0"/>
              <a:t>2026/2/16</a:t>
            </a:fld>
            <a:endParaRPr lang="ja-JP" altLang="en-US"/>
          </a:p>
        </p:txBody>
      </p:sp>
      <p:sp>
        <p:nvSpPr>
          <p:cNvPr id="8" name="スライド番号プレースホルダー 7">
            <a:extLst>
              <a:ext uri="{FF2B5EF4-FFF2-40B4-BE49-F238E27FC236}">
                <a16:creationId xmlns:a16="http://schemas.microsoft.com/office/drawing/2014/main" id="{BC35E691-D6BB-FF0E-8E96-DB773399C702}"/>
              </a:ext>
            </a:extLst>
          </p:cNvPr>
          <p:cNvSpPr>
            <a:spLocks noGrp="1"/>
          </p:cNvSpPr>
          <p:nvPr>
            <p:ph type="sldNum" sz="quarter" idx="4"/>
          </p:nvPr>
        </p:nvSpPr>
        <p:spPr/>
        <p:txBody>
          <a:bodyPr/>
          <a:lstStyle/>
          <a:p>
            <a:fld id="{DDF0A04B-3F96-455C-AC58-511E5C06C175}" type="slidenum">
              <a:rPr lang="ja-JP" altLang="en-US" smtClean="0"/>
              <a:pPr/>
              <a:t>18</a:t>
            </a:fld>
            <a:endParaRPr lang="ja-JP" altLang="en-US"/>
          </a:p>
        </p:txBody>
      </p:sp>
      <p:sp>
        <p:nvSpPr>
          <p:cNvPr id="34" name="テキスト ボックス 33">
            <a:extLst>
              <a:ext uri="{FF2B5EF4-FFF2-40B4-BE49-F238E27FC236}">
                <a16:creationId xmlns:a16="http://schemas.microsoft.com/office/drawing/2014/main" id="{68353180-EF2F-0274-A154-29163233336B}"/>
              </a:ext>
            </a:extLst>
          </p:cNvPr>
          <p:cNvSpPr txBox="1"/>
          <p:nvPr/>
        </p:nvSpPr>
        <p:spPr>
          <a:xfrm>
            <a:off x="165696" y="6232082"/>
            <a:ext cx="4813299" cy="276999"/>
          </a:xfrm>
          <a:prstGeom prst="rect">
            <a:avLst/>
          </a:prstGeom>
          <a:noFill/>
        </p:spPr>
        <p:txBody>
          <a:bodyPr wrap="square" rtlCol="0">
            <a:spAutoFit/>
          </a:bodyPr>
          <a:lstStyle/>
          <a:p>
            <a:r>
              <a:rPr lang="en" altLang="ja-JP" sz="1200" dirty="0">
                <a:solidFill>
                  <a:schemeClr val="bg1">
                    <a:lumMod val="50000"/>
                  </a:schemeClr>
                </a:solidFill>
              </a:rPr>
              <a:t>[9]https://</a:t>
            </a:r>
            <a:r>
              <a:rPr lang="en" altLang="ja-JP" sz="1200" dirty="0" err="1">
                <a:solidFill>
                  <a:schemeClr val="bg1">
                    <a:lumMod val="50000"/>
                  </a:schemeClr>
                </a:solidFill>
              </a:rPr>
              <a:t>github.com</a:t>
            </a:r>
            <a:r>
              <a:rPr lang="en" altLang="ja-JP" sz="1200" dirty="0">
                <a:solidFill>
                  <a:schemeClr val="bg1">
                    <a:lumMod val="50000"/>
                  </a:schemeClr>
                </a:solidFill>
              </a:rPr>
              <a:t>/</a:t>
            </a:r>
            <a:r>
              <a:rPr lang="en" altLang="ja-JP" sz="1200" dirty="0" err="1">
                <a:solidFill>
                  <a:schemeClr val="bg1">
                    <a:lumMod val="50000"/>
                  </a:schemeClr>
                </a:solidFill>
              </a:rPr>
              <a:t>aserg-ufmg</a:t>
            </a:r>
            <a:r>
              <a:rPr lang="en" altLang="ja-JP" sz="1200" dirty="0">
                <a:solidFill>
                  <a:schemeClr val="bg1">
                    <a:lumMod val="50000"/>
                  </a:schemeClr>
                </a:solidFill>
              </a:rPr>
              <a:t>/Truck-Factor</a:t>
            </a:r>
            <a:endParaRPr kumimoji="1" lang="ja-JP" altLang="en-US" sz="1200">
              <a:solidFill>
                <a:schemeClr val="bg1">
                  <a:lumMod val="50000"/>
                </a:schemeClr>
              </a:solidFill>
            </a:endParaRPr>
          </a:p>
        </p:txBody>
      </p:sp>
      <p:cxnSp>
        <p:nvCxnSpPr>
          <p:cNvPr id="3" name="直線矢印コネクタ 2">
            <a:extLst>
              <a:ext uri="{FF2B5EF4-FFF2-40B4-BE49-F238E27FC236}">
                <a16:creationId xmlns:a16="http://schemas.microsoft.com/office/drawing/2014/main" id="{CA409BBC-AB20-D415-BF21-F745FBBD79B9}"/>
              </a:ext>
            </a:extLst>
          </p:cNvPr>
          <p:cNvCxnSpPr/>
          <p:nvPr/>
        </p:nvCxnSpPr>
        <p:spPr>
          <a:xfrm>
            <a:off x="2293397" y="4845115"/>
            <a:ext cx="5400000" cy="0"/>
          </a:xfrm>
          <a:prstGeom prst="straightConnector1">
            <a:avLst/>
          </a:prstGeom>
          <a:ln w="76200">
            <a:tailEnd type="triangle"/>
          </a:ln>
        </p:spPr>
        <p:style>
          <a:lnRef idx="2">
            <a:schemeClr val="accent1"/>
          </a:lnRef>
          <a:fillRef idx="0">
            <a:schemeClr val="accent1"/>
          </a:fillRef>
          <a:effectRef idx="1">
            <a:schemeClr val="accent1"/>
          </a:effectRef>
          <a:fontRef idx="minor">
            <a:schemeClr val="tx1"/>
          </a:fontRef>
        </p:style>
      </p:cxnSp>
      <p:cxnSp>
        <p:nvCxnSpPr>
          <p:cNvPr id="9" name="直線矢印コネクタ 8">
            <a:extLst>
              <a:ext uri="{FF2B5EF4-FFF2-40B4-BE49-F238E27FC236}">
                <a16:creationId xmlns:a16="http://schemas.microsoft.com/office/drawing/2014/main" id="{CA2EF58F-B857-D2FD-5D79-9E694AABC8A3}"/>
              </a:ext>
            </a:extLst>
          </p:cNvPr>
          <p:cNvCxnSpPr>
            <a:cxnSpLocks/>
          </p:cNvCxnSpPr>
          <p:nvPr/>
        </p:nvCxnSpPr>
        <p:spPr>
          <a:xfrm>
            <a:off x="2293397" y="5716350"/>
            <a:ext cx="1800000" cy="0"/>
          </a:xfrm>
          <a:prstGeom prst="straightConnector1">
            <a:avLst/>
          </a:prstGeom>
          <a:ln w="76200">
            <a:solidFill>
              <a:srgbClr val="FFA797"/>
            </a:solidFill>
            <a:tailEnd type="triangle"/>
          </a:ln>
        </p:spPr>
        <p:style>
          <a:lnRef idx="2">
            <a:schemeClr val="accent1"/>
          </a:lnRef>
          <a:fillRef idx="0">
            <a:schemeClr val="accent1"/>
          </a:fillRef>
          <a:effectRef idx="1">
            <a:schemeClr val="accent1"/>
          </a:effectRef>
          <a:fontRef idx="minor">
            <a:schemeClr val="tx1"/>
          </a:fontRef>
        </p:style>
      </p:cxnSp>
      <p:cxnSp>
        <p:nvCxnSpPr>
          <p:cNvPr id="11" name="直線矢印コネクタ 10">
            <a:extLst>
              <a:ext uri="{FF2B5EF4-FFF2-40B4-BE49-F238E27FC236}">
                <a16:creationId xmlns:a16="http://schemas.microsoft.com/office/drawing/2014/main" id="{D8FDE1F7-82E5-B881-96B4-714C4E852AAA}"/>
              </a:ext>
            </a:extLst>
          </p:cNvPr>
          <p:cNvCxnSpPr>
            <a:cxnSpLocks/>
          </p:cNvCxnSpPr>
          <p:nvPr/>
        </p:nvCxnSpPr>
        <p:spPr>
          <a:xfrm>
            <a:off x="5893397" y="5719044"/>
            <a:ext cx="1800000" cy="0"/>
          </a:xfrm>
          <a:prstGeom prst="straightConnector1">
            <a:avLst/>
          </a:prstGeom>
          <a:ln w="76200">
            <a:solidFill>
              <a:srgbClr val="FF2600"/>
            </a:solidFill>
            <a:tailEnd type="triangle"/>
          </a:ln>
        </p:spPr>
        <p:style>
          <a:lnRef idx="2">
            <a:schemeClr val="accent1"/>
          </a:lnRef>
          <a:fillRef idx="0">
            <a:schemeClr val="accent1"/>
          </a:fillRef>
          <a:effectRef idx="1">
            <a:schemeClr val="accent1"/>
          </a:effectRef>
          <a:fontRef idx="minor">
            <a:schemeClr val="tx1"/>
          </a:fontRef>
        </p:style>
      </p:cxnSp>
      <p:cxnSp>
        <p:nvCxnSpPr>
          <p:cNvPr id="12" name="直線矢印コネクタ 11">
            <a:extLst>
              <a:ext uri="{FF2B5EF4-FFF2-40B4-BE49-F238E27FC236}">
                <a16:creationId xmlns:a16="http://schemas.microsoft.com/office/drawing/2014/main" id="{ECF0DF03-40BE-8A44-5BA8-61710BE8D8D2}"/>
              </a:ext>
            </a:extLst>
          </p:cNvPr>
          <p:cNvCxnSpPr>
            <a:cxnSpLocks/>
          </p:cNvCxnSpPr>
          <p:nvPr/>
        </p:nvCxnSpPr>
        <p:spPr>
          <a:xfrm>
            <a:off x="4093397" y="5719045"/>
            <a:ext cx="1800000" cy="0"/>
          </a:xfrm>
          <a:prstGeom prst="straightConnector1">
            <a:avLst/>
          </a:prstGeom>
          <a:ln w="76200">
            <a:solidFill>
              <a:srgbClr val="FFA797"/>
            </a:solidFill>
            <a:tailEnd type="triangle"/>
          </a:ln>
        </p:spPr>
        <p:style>
          <a:lnRef idx="2">
            <a:schemeClr val="accent1"/>
          </a:lnRef>
          <a:fillRef idx="0">
            <a:schemeClr val="accent1"/>
          </a:fillRef>
          <a:effectRef idx="1">
            <a:schemeClr val="accent1"/>
          </a:effectRef>
          <a:fontRef idx="minor">
            <a:schemeClr val="tx1"/>
          </a:fontRef>
        </p:style>
      </p:cxnSp>
      <p:sp>
        <p:nvSpPr>
          <p:cNvPr id="13" name="テキスト ボックス 12">
            <a:extLst>
              <a:ext uri="{FF2B5EF4-FFF2-40B4-BE49-F238E27FC236}">
                <a16:creationId xmlns:a16="http://schemas.microsoft.com/office/drawing/2014/main" id="{EFF2E1B0-DD80-3C5D-46FE-605FAE3F6981}"/>
              </a:ext>
            </a:extLst>
          </p:cNvPr>
          <p:cNvSpPr txBox="1"/>
          <p:nvPr/>
        </p:nvSpPr>
        <p:spPr>
          <a:xfrm>
            <a:off x="2746982" y="4319093"/>
            <a:ext cx="4493538" cy="461665"/>
          </a:xfrm>
          <a:prstGeom prst="rect">
            <a:avLst/>
          </a:prstGeom>
          <a:noFill/>
        </p:spPr>
        <p:txBody>
          <a:bodyPr wrap="none" rtlCol="0">
            <a:spAutoFit/>
          </a:bodyPr>
          <a:lstStyle/>
          <a:p>
            <a:r>
              <a:rPr kumimoji="1" lang="ja-JP" altLang="en-US" sz="2400">
                <a:solidFill>
                  <a:schemeClr val="accent1"/>
                </a:solidFill>
              </a:rPr>
              <a:t>ツールで取得できる結果の範囲</a:t>
            </a:r>
          </a:p>
        </p:txBody>
      </p:sp>
      <p:sp>
        <p:nvSpPr>
          <p:cNvPr id="14" name="テキスト ボックス 13">
            <a:extLst>
              <a:ext uri="{FF2B5EF4-FFF2-40B4-BE49-F238E27FC236}">
                <a16:creationId xmlns:a16="http://schemas.microsoft.com/office/drawing/2014/main" id="{8F915F1A-4922-2675-6809-9897CEFB09A1}"/>
              </a:ext>
            </a:extLst>
          </p:cNvPr>
          <p:cNvSpPr txBox="1"/>
          <p:nvPr/>
        </p:nvSpPr>
        <p:spPr>
          <a:xfrm>
            <a:off x="5162181" y="5803134"/>
            <a:ext cx="3464410" cy="461665"/>
          </a:xfrm>
          <a:prstGeom prst="rect">
            <a:avLst/>
          </a:prstGeom>
          <a:noFill/>
        </p:spPr>
        <p:txBody>
          <a:bodyPr wrap="none" rtlCol="0">
            <a:spAutoFit/>
          </a:bodyPr>
          <a:lstStyle/>
          <a:p>
            <a:r>
              <a:rPr kumimoji="1" lang="ja-JP" altLang="en-US" sz="2400">
                <a:solidFill>
                  <a:srgbClr val="FF2600"/>
                </a:solidFill>
              </a:rPr>
              <a:t>取得したい範囲</a:t>
            </a:r>
            <a:r>
              <a:rPr kumimoji="1" lang="en-US" altLang="ja-JP" sz="2400" dirty="0">
                <a:solidFill>
                  <a:srgbClr val="FF2600"/>
                </a:solidFill>
              </a:rPr>
              <a:t>(</a:t>
            </a:r>
            <a:r>
              <a:rPr lang="ja-JP" altLang="en-US" sz="2400">
                <a:solidFill>
                  <a:srgbClr val="FF0000"/>
                </a:solidFill>
              </a:rPr>
              <a:t>１年間</a:t>
            </a:r>
            <a:r>
              <a:rPr kumimoji="1" lang="en-US" altLang="ja-JP" sz="2400" dirty="0">
                <a:solidFill>
                  <a:srgbClr val="FF2600"/>
                </a:solidFill>
              </a:rPr>
              <a:t>)</a:t>
            </a:r>
            <a:endParaRPr kumimoji="1" lang="ja-JP" altLang="en-US" sz="2400">
              <a:solidFill>
                <a:srgbClr val="FF2600"/>
              </a:solidFill>
            </a:endParaRPr>
          </a:p>
        </p:txBody>
      </p:sp>
      <p:cxnSp>
        <p:nvCxnSpPr>
          <p:cNvPr id="2" name="直線矢印コネクタ 1">
            <a:extLst>
              <a:ext uri="{FF2B5EF4-FFF2-40B4-BE49-F238E27FC236}">
                <a16:creationId xmlns:a16="http://schemas.microsoft.com/office/drawing/2014/main" id="{70B05A9E-8804-FCB8-F634-F975F814C09C}"/>
              </a:ext>
            </a:extLst>
          </p:cNvPr>
          <p:cNvCxnSpPr>
            <a:cxnSpLocks/>
          </p:cNvCxnSpPr>
          <p:nvPr/>
        </p:nvCxnSpPr>
        <p:spPr>
          <a:xfrm>
            <a:off x="7693397" y="5721850"/>
            <a:ext cx="1800000" cy="0"/>
          </a:xfrm>
          <a:prstGeom prst="straightConnector1">
            <a:avLst/>
          </a:prstGeom>
          <a:ln w="76200">
            <a:solidFill>
              <a:srgbClr val="FFA797"/>
            </a:solidFill>
            <a:tailEnd type="triangle"/>
          </a:ln>
        </p:spPr>
        <p:style>
          <a:lnRef idx="2">
            <a:schemeClr val="accent1"/>
          </a:lnRef>
          <a:fillRef idx="0">
            <a:schemeClr val="accent1"/>
          </a:fillRef>
          <a:effectRef idx="1">
            <a:schemeClr val="accent1"/>
          </a:effectRef>
          <a:fontRef idx="minor">
            <a:schemeClr val="tx1"/>
          </a:fontRef>
        </p:style>
      </p:cxnSp>
      <p:cxnSp>
        <p:nvCxnSpPr>
          <p:cNvPr id="7" name="直線矢印コネクタ 6">
            <a:extLst>
              <a:ext uri="{FF2B5EF4-FFF2-40B4-BE49-F238E27FC236}">
                <a16:creationId xmlns:a16="http://schemas.microsoft.com/office/drawing/2014/main" id="{7FB4F68A-E033-E42D-FB24-9F0A634B076B}"/>
              </a:ext>
            </a:extLst>
          </p:cNvPr>
          <p:cNvCxnSpPr>
            <a:cxnSpLocks/>
          </p:cNvCxnSpPr>
          <p:nvPr/>
        </p:nvCxnSpPr>
        <p:spPr>
          <a:xfrm>
            <a:off x="7693397" y="4845103"/>
            <a:ext cx="1800000" cy="0"/>
          </a:xfrm>
          <a:prstGeom prst="straightConnector1">
            <a:avLst/>
          </a:prstGeom>
          <a:ln w="76200">
            <a:solidFill>
              <a:schemeClr val="bg2"/>
            </a:solidFill>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15" name="テキスト ボックス 14">
            <a:extLst>
              <a:ext uri="{FF2B5EF4-FFF2-40B4-BE49-F238E27FC236}">
                <a16:creationId xmlns:a16="http://schemas.microsoft.com/office/drawing/2014/main" id="{EEEDAA74-C675-47F3-8ABC-7CC997BF2963}"/>
              </a:ext>
            </a:extLst>
          </p:cNvPr>
          <p:cNvSpPr txBox="1"/>
          <p:nvPr/>
        </p:nvSpPr>
        <p:spPr>
          <a:xfrm>
            <a:off x="1499554" y="3986445"/>
            <a:ext cx="1657814" cy="369332"/>
          </a:xfrm>
          <a:prstGeom prst="rect">
            <a:avLst/>
          </a:prstGeom>
          <a:noFill/>
        </p:spPr>
        <p:txBody>
          <a:bodyPr wrap="square" rtlCol="0">
            <a:spAutoFit/>
          </a:bodyPr>
          <a:lstStyle/>
          <a:p>
            <a:pPr algn="ctr"/>
            <a:r>
              <a:rPr lang="ja-JP" altLang="en-US"/>
              <a:t>初回コミット</a:t>
            </a:r>
            <a:endParaRPr kumimoji="1" lang="ja-JP" altLang="en-US"/>
          </a:p>
        </p:txBody>
      </p:sp>
      <p:sp>
        <p:nvSpPr>
          <p:cNvPr id="16" name="テキスト ボックス 15">
            <a:extLst>
              <a:ext uri="{FF2B5EF4-FFF2-40B4-BE49-F238E27FC236}">
                <a16:creationId xmlns:a16="http://schemas.microsoft.com/office/drawing/2014/main" id="{4ECC0906-0631-CB27-34AA-02B26B81F8E5}"/>
              </a:ext>
            </a:extLst>
          </p:cNvPr>
          <p:cNvSpPr txBox="1"/>
          <p:nvPr/>
        </p:nvSpPr>
        <p:spPr>
          <a:xfrm>
            <a:off x="6508262" y="3949761"/>
            <a:ext cx="2414513" cy="369332"/>
          </a:xfrm>
          <a:prstGeom prst="rect">
            <a:avLst/>
          </a:prstGeom>
          <a:noFill/>
        </p:spPr>
        <p:txBody>
          <a:bodyPr wrap="square" rtlCol="0">
            <a:spAutoFit/>
          </a:bodyPr>
          <a:lstStyle/>
          <a:p>
            <a:pPr algn="ctr"/>
            <a:r>
              <a:rPr lang="ja-JP" altLang="en-US"/>
              <a:t>対象コミット</a:t>
            </a:r>
            <a:r>
              <a:rPr lang="en-US" altLang="ja-JP" dirty="0"/>
              <a:t>(3</a:t>
            </a:r>
            <a:r>
              <a:rPr lang="ja-JP" altLang="en-US"/>
              <a:t>年目</a:t>
            </a:r>
            <a:r>
              <a:rPr lang="en-US" altLang="ja-JP" dirty="0"/>
              <a:t>)</a:t>
            </a:r>
            <a:endParaRPr kumimoji="1" lang="ja-JP" altLang="en-US"/>
          </a:p>
        </p:txBody>
      </p:sp>
      <p:grpSp>
        <p:nvGrpSpPr>
          <p:cNvPr id="21" name="グループ化 20">
            <a:extLst>
              <a:ext uri="{FF2B5EF4-FFF2-40B4-BE49-F238E27FC236}">
                <a16:creationId xmlns:a16="http://schemas.microsoft.com/office/drawing/2014/main" id="{DE4F358A-14F2-11B0-5FA2-C9063CFD7CA8}"/>
              </a:ext>
            </a:extLst>
          </p:cNvPr>
          <p:cNvGrpSpPr/>
          <p:nvPr/>
        </p:nvGrpSpPr>
        <p:grpSpPr>
          <a:xfrm>
            <a:off x="4527764" y="4956388"/>
            <a:ext cx="2334457" cy="662638"/>
            <a:chOff x="4527764" y="4956388"/>
            <a:chExt cx="2334457" cy="662638"/>
          </a:xfrm>
        </p:grpSpPr>
        <p:sp>
          <p:nvSpPr>
            <p:cNvPr id="23" name="右矢印 22">
              <a:extLst>
                <a:ext uri="{FF2B5EF4-FFF2-40B4-BE49-F238E27FC236}">
                  <a16:creationId xmlns:a16="http://schemas.microsoft.com/office/drawing/2014/main" id="{3E950F1A-097E-C9C9-FB46-5A5CACAA0F35}"/>
                </a:ext>
              </a:extLst>
            </p:cNvPr>
            <p:cNvSpPr/>
            <p:nvPr/>
          </p:nvSpPr>
          <p:spPr>
            <a:xfrm rot="5400000">
              <a:off x="6308658" y="5065463"/>
              <a:ext cx="662638" cy="444488"/>
            </a:xfrm>
            <a:prstGeom prst="rightArrow">
              <a:avLst>
                <a:gd name="adj1" fmla="val 27142"/>
                <a:gd name="adj2" fmla="val 42381"/>
              </a:avLst>
            </a:prstGeom>
            <a:ln>
              <a:noFill/>
            </a:ln>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kumimoji="1" lang="ja-JP" altLang="en-US">
                <a:solidFill>
                  <a:schemeClr val="tx1"/>
                </a:solidFill>
              </a:endParaRPr>
            </a:p>
          </p:txBody>
        </p:sp>
        <p:sp>
          <p:nvSpPr>
            <p:cNvPr id="24" name="テキスト ボックス 23">
              <a:extLst>
                <a:ext uri="{FF2B5EF4-FFF2-40B4-BE49-F238E27FC236}">
                  <a16:creationId xmlns:a16="http://schemas.microsoft.com/office/drawing/2014/main" id="{571E79FE-F58C-F21B-6A8C-4BAAF4E5C43B}"/>
                </a:ext>
              </a:extLst>
            </p:cNvPr>
            <p:cNvSpPr txBox="1"/>
            <p:nvPr/>
          </p:nvSpPr>
          <p:spPr>
            <a:xfrm>
              <a:off x="4527764" y="5072063"/>
              <a:ext cx="2049858" cy="369332"/>
            </a:xfrm>
            <a:prstGeom prst="rect">
              <a:avLst/>
            </a:prstGeom>
            <a:noFill/>
          </p:spPr>
          <p:txBody>
            <a:bodyPr wrap="square" rtlCol="0">
              <a:spAutoFit/>
            </a:bodyPr>
            <a:lstStyle/>
            <a:p>
              <a:pPr algn="ctr"/>
              <a:r>
                <a:rPr kumimoji="1" lang="en-US" altLang="ja-JP" dirty="0"/>
                <a:t>git log</a:t>
              </a:r>
              <a:r>
                <a:rPr kumimoji="1" lang="ja-JP" altLang="en-US"/>
                <a:t>フィルター</a:t>
              </a:r>
            </a:p>
          </p:txBody>
        </p:sp>
      </p:grpSp>
      <p:cxnSp>
        <p:nvCxnSpPr>
          <p:cNvPr id="18" name="直線コネクタ 17">
            <a:extLst>
              <a:ext uri="{FF2B5EF4-FFF2-40B4-BE49-F238E27FC236}">
                <a16:creationId xmlns:a16="http://schemas.microsoft.com/office/drawing/2014/main" id="{02DBA70B-A3FE-A56C-D65A-E5666B4776A6}"/>
              </a:ext>
            </a:extLst>
          </p:cNvPr>
          <p:cNvCxnSpPr>
            <a:cxnSpLocks/>
          </p:cNvCxnSpPr>
          <p:nvPr/>
        </p:nvCxnSpPr>
        <p:spPr>
          <a:xfrm>
            <a:off x="2293397" y="4319093"/>
            <a:ext cx="0" cy="1397257"/>
          </a:xfrm>
          <a:prstGeom prst="line">
            <a:avLst/>
          </a:prstGeom>
          <a:ln w="38100">
            <a:solidFill>
              <a:schemeClr val="tx1"/>
            </a:solidFill>
            <a:prstDash val="dash"/>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7590443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extLst>
    <p:ext uri="{6950BFC3-D8DA-4A85-94F7-54DA5524770B}">
      <p188:commentRel xmlns:p188="http://schemas.microsoft.com/office/powerpoint/2018/8/main" r:id="rId3"/>
    </p:ext>
  </p:extLs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コンテンツ プレースホルダー 4">
            <a:extLst>
              <a:ext uri="{FF2B5EF4-FFF2-40B4-BE49-F238E27FC236}">
                <a16:creationId xmlns:a16="http://schemas.microsoft.com/office/drawing/2014/main" id="{1F5E0938-01A2-A630-59B8-F60E5AE288B6}"/>
              </a:ext>
            </a:extLst>
          </p:cNvPr>
          <p:cNvSpPr>
            <a:spLocks noGrp="1"/>
          </p:cNvSpPr>
          <p:nvPr>
            <p:ph idx="1"/>
          </p:nvPr>
        </p:nvSpPr>
        <p:spPr/>
        <p:txBody>
          <a:bodyPr>
            <a:noAutofit/>
          </a:bodyPr>
          <a:lstStyle/>
          <a:p>
            <a:pPr>
              <a:buFont typeface="Arial" panose="020B0604020202020204" pitchFamily="34" charset="0"/>
              <a:buChar char="•"/>
            </a:pPr>
            <a:r>
              <a:rPr lang="ja-JP" altLang="en-US" sz="2800"/>
              <a:t>スマートフォンの台頭によりモバイルアプリが浸透</a:t>
            </a:r>
            <a:endParaRPr lang="en-US" altLang="ja-JP" sz="2800" dirty="0"/>
          </a:p>
          <a:p>
            <a:pPr>
              <a:buFont typeface="Arial" panose="020B0604020202020204" pitchFamily="34" charset="0"/>
              <a:buChar char="•"/>
            </a:pPr>
            <a:r>
              <a:rPr lang="en-US" altLang="ja-JP" sz="2800" dirty="0"/>
              <a:t>AI</a:t>
            </a:r>
            <a:r>
              <a:rPr lang="ja-JP" altLang="en-US" sz="2800"/>
              <a:t>開発で参入障壁が下がり、リリース数は急増とみられる</a:t>
            </a:r>
            <a:r>
              <a:rPr lang="en-US" altLang="ja-JP" sz="2200" dirty="0"/>
              <a:t>[1]</a:t>
            </a:r>
          </a:p>
        </p:txBody>
      </p:sp>
      <p:sp>
        <p:nvSpPr>
          <p:cNvPr id="4" name="タイトル 3">
            <a:extLst>
              <a:ext uri="{FF2B5EF4-FFF2-40B4-BE49-F238E27FC236}">
                <a16:creationId xmlns:a16="http://schemas.microsoft.com/office/drawing/2014/main" id="{71EEEB02-4E98-79AE-C763-92B9CB727AEA}"/>
              </a:ext>
            </a:extLst>
          </p:cNvPr>
          <p:cNvSpPr>
            <a:spLocks noGrp="1"/>
          </p:cNvSpPr>
          <p:nvPr>
            <p:ph type="title"/>
          </p:nvPr>
        </p:nvSpPr>
        <p:spPr/>
        <p:txBody>
          <a:bodyPr/>
          <a:lstStyle/>
          <a:p>
            <a:r>
              <a:rPr lang="ja-JP" altLang="en-US"/>
              <a:t>モバイルアプリの増加</a:t>
            </a:r>
          </a:p>
        </p:txBody>
      </p:sp>
      <p:sp>
        <p:nvSpPr>
          <p:cNvPr id="6" name="日付プレースホルダー 5">
            <a:extLst>
              <a:ext uri="{FF2B5EF4-FFF2-40B4-BE49-F238E27FC236}">
                <a16:creationId xmlns:a16="http://schemas.microsoft.com/office/drawing/2014/main" id="{586DB5FB-BF13-D640-FC89-B4D946C2B072}"/>
              </a:ext>
            </a:extLst>
          </p:cNvPr>
          <p:cNvSpPr>
            <a:spLocks noGrp="1"/>
          </p:cNvSpPr>
          <p:nvPr>
            <p:ph type="dt" sz="half" idx="2"/>
          </p:nvPr>
        </p:nvSpPr>
        <p:spPr/>
        <p:txBody>
          <a:bodyPr/>
          <a:lstStyle/>
          <a:p>
            <a:fld id="{308E78B9-1FEE-43B4-B166-7B269F365FDB}" type="datetime1">
              <a:rPr lang="ja-JP" altLang="en-US" smtClean="0"/>
              <a:t>2026/2/16</a:t>
            </a:fld>
            <a:endParaRPr lang="ja-JP" altLang="en-US"/>
          </a:p>
        </p:txBody>
      </p:sp>
      <p:sp>
        <p:nvSpPr>
          <p:cNvPr id="8" name="スライド番号プレースホルダー 7">
            <a:extLst>
              <a:ext uri="{FF2B5EF4-FFF2-40B4-BE49-F238E27FC236}">
                <a16:creationId xmlns:a16="http://schemas.microsoft.com/office/drawing/2014/main" id="{816818CE-09D2-8D7A-C784-8654AD3A9965}"/>
              </a:ext>
            </a:extLst>
          </p:cNvPr>
          <p:cNvSpPr>
            <a:spLocks noGrp="1"/>
          </p:cNvSpPr>
          <p:nvPr>
            <p:ph type="sldNum" sz="quarter" idx="4"/>
          </p:nvPr>
        </p:nvSpPr>
        <p:spPr/>
        <p:txBody>
          <a:bodyPr/>
          <a:lstStyle/>
          <a:p>
            <a:fld id="{DDF0A04B-3F96-455C-AC58-511E5C06C175}" type="slidenum">
              <a:rPr lang="ja-JP" altLang="en-US" smtClean="0"/>
              <a:pPr/>
              <a:t>2</a:t>
            </a:fld>
            <a:endParaRPr lang="ja-JP" altLang="en-US"/>
          </a:p>
        </p:txBody>
      </p:sp>
      <p:sp>
        <p:nvSpPr>
          <p:cNvPr id="23" name="テキスト ボックス 22">
            <a:extLst>
              <a:ext uri="{FF2B5EF4-FFF2-40B4-BE49-F238E27FC236}">
                <a16:creationId xmlns:a16="http://schemas.microsoft.com/office/drawing/2014/main" id="{697FD40C-2A33-62CE-BA49-47AAE1215939}"/>
              </a:ext>
            </a:extLst>
          </p:cNvPr>
          <p:cNvSpPr txBox="1"/>
          <p:nvPr/>
        </p:nvSpPr>
        <p:spPr>
          <a:xfrm>
            <a:off x="165696" y="6233400"/>
            <a:ext cx="8752836" cy="523220"/>
          </a:xfrm>
          <a:prstGeom prst="rect">
            <a:avLst/>
          </a:prstGeom>
          <a:noFill/>
        </p:spPr>
        <p:txBody>
          <a:bodyPr wrap="square" rtlCol="0">
            <a:spAutoFit/>
          </a:bodyPr>
          <a:lstStyle/>
          <a:p>
            <a:r>
              <a:rPr lang="en" altLang="ja-JP" sz="1400" b="1" dirty="0">
                <a:solidFill>
                  <a:schemeClr val="bg1">
                    <a:lumMod val="50000"/>
                  </a:schemeClr>
                </a:solidFill>
              </a:rPr>
              <a:t>[1] Coatue. Chart of the Day: Agentic coding is accelerating app releases. 2026. (Accessed: 2026/02/12)</a:t>
            </a:r>
            <a:endParaRPr lang="en" altLang="ja-JP" sz="1400" dirty="0">
              <a:solidFill>
                <a:schemeClr val="bg1">
                  <a:lumMod val="50000"/>
                </a:schemeClr>
              </a:solidFill>
            </a:endParaRPr>
          </a:p>
          <a:p>
            <a:r>
              <a:rPr lang="en" altLang="ja-JP" sz="1400" b="1" dirty="0">
                <a:solidFill>
                  <a:schemeClr val="bg1">
                    <a:lumMod val="50000"/>
                  </a:schemeClr>
                </a:solidFill>
              </a:rPr>
              <a:t>[2] 42matters and AppBrain. Number of apps available for download. 2025. (Accessed: 2026/02/12)</a:t>
            </a:r>
            <a:endParaRPr lang="en" altLang="ja-JP" sz="1400" dirty="0">
              <a:solidFill>
                <a:schemeClr val="bg1">
                  <a:lumMod val="50000"/>
                </a:schemeClr>
              </a:solidFill>
            </a:endParaRPr>
          </a:p>
        </p:txBody>
      </p:sp>
      <p:pic>
        <p:nvPicPr>
          <p:cNvPr id="1026" name="Picture 2">
            <a:extLst>
              <a:ext uri="{FF2B5EF4-FFF2-40B4-BE49-F238E27FC236}">
                <a16:creationId xmlns:a16="http://schemas.microsoft.com/office/drawing/2014/main" id="{A4F9B2FB-2924-5BBC-42D5-F213A3154CE9}"/>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4574" t="21022" r="4214" b="8519"/>
          <a:stretch>
            <a:fillRect/>
          </a:stretch>
        </p:blipFill>
        <p:spPr bwMode="auto">
          <a:xfrm>
            <a:off x="4324713" y="3213847"/>
            <a:ext cx="7443836" cy="2835446"/>
          </a:xfrm>
          <a:prstGeom prst="rect">
            <a:avLst/>
          </a:prstGeom>
          <a:noFill/>
          <a:extLst>
            <a:ext uri="{909E8E84-426E-40DD-AFC4-6F175D3DCCD1}">
              <a14:hiddenFill xmlns:a14="http://schemas.microsoft.com/office/drawing/2010/main">
                <a:solidFill>
                  <a:srgbClr val="FFFFFF"/>
                </a:solidFill>
              </a14:hiddenFill>
            </a:ext>
          </a:extLst>
        </p:spPr>
      </p:pic>
      <p:sp>
        <p:nvSpPr>
          <p:cNvPr id="2" name="テキスト ボックス 1">
            <a:extLst>
              <a:ext uri="{FF2B5EF4-FFF2-40B4-BE49-F238E27FC236}">
                <a16:creationId xmlns:a16="http://schemas.microsoft.com/office/drawing/2014/main" id="{E2472B55-CBF7-D622-DB66-021EB3C51429}"/>
              </a:ext>
            </a:extLst>
          </p:cNvPr>
          <p:cNvSpPr txBox="1"/>
          <p:nvPr/>
        </p:nvSpPr>
        <p:spPr>
          <a:xfrm>
            <a:off x="5711906" y="2844515"/>
            <a:ext cx="4669449" cy="369332"/>
          </a:xfrm>
          <a:prstGeom prst="rect">
            <a:avLst/>
          </a:prstGeom>
          <a:noFill/>
        </p:spPr>
        <p:txBody>
          <a:bodyPr wrap="square" rtlCol="0">
            <a:spAutoFit/>
          </a:bodyPr>
          <a:lstStyle/>
          <a:p>
            <a:pPr algn="ctr"/>
            <a:r>
              <a:rPr lang="en-US" altLang="ja-JP" dirty="0"/>
              <a:t>iOS</a:t>
            </a:r>
            <a:r>
              <a:rPr lang="ja-JP" altLang="en-US"/>
              <a:t>アプリのリリース増加率（前年比）</a:t>
            </a:r>
            <a:r>
              <a:rPr lang="en-US" altLang="ja-JP" dirty="0"/>
              <a:t>[1]</a:t>
            </a:r>
            <a:endParaRPr kumimoji="1" lang="ja-JP" altLang="en-US"/>
          </a:p>
        </p:txBody>
      </p:sp>
      <p:graphicFrame>
        <p:nvGraphicFramePr>
          <p:cNvPr id="3" name="表 2">
            <a:extLst>
              <a:ext uri="{FF2B5EF4-FFF2-40B4-BE49-F238E27FC236}">
                <a16:creationId xmlns:a16="http://schemas.microsoft.com/office/drawing/2014/main" id="{3D3B275B-010C-8713-CD0A-09A28D9DCB5E}"/>
              </a:ext>
            </a:extLst>
          </p:cNvPr>
          <p:cNvGraphicFramePr>
            <a:graphicFrameLocks noGrp="1"/>
          </p:cNvGraphicFramePr>
          <p:nvPr>
            <p:extLst>
              <p:ext uri="{D42A27DB-BD31-4B8C-83A1-F6EECF244321}">
                <p14:modId xmlns:p14="http://schemas.microsoft.com/office/powerpoint/2010/main" val="526598574"/>
              </p:ext>
            </p:extLst>
          </p:nvPr>
        </p:nvGraphicFramePr>
        <p:xfrm>
          <a:off x="423451" y="3753365"/>
          <a:ext cx="3411570" cy="1756410"/>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val="384560241"/>
                    </a:ext>
                  </a:extLst>
                </a:gridCol>
                <a:gridCol w="1379570">
                  <a:extLst>
                    <a:ext uri="{9D8B030D-6E8A-4147-A177-3AD203B41FA5}">
                      <a16:colId xmlns:a16="http://schemas.microsoft.com/office/drawing/2014/main" val="1761139446"/>
                    </a:ext>
                  </a:extLst>
                </a:gridCol>
              </a:tblGrid>
              <a:tr h="370840">
                <a:tc>
                  <a:txBody>
                    <a:bodyPr/>
                    <a:lstStyle/>
                    <a:p>
                      <a:pPr algn="l" fontAlgn="base">
                        <a:buNone/>
                      </a:pPr>
                      <a:r>
                        <a:rPr lang="ja-JP" altLang="en-US">
                          <a:effectLst/>
                          <a:latin typeface="inherit"/>
                        </a:rPr>
                        <a:t>プラットフォーム</a:t>
                      </a:r>
                    </a:p>
                  </a:txBody>
                  <a:tcPr marL="85725" marR="85725" marT="47625" marB="47625" anchor="ctr"/>
                </a:tc>
                <a:tc>
                  <a:txBody>
                    <a:bodyPr/>
                    <a:lstStyle/>
                    <a:p>
                      <a:pPr algn="l" fontAlgn="base">
                        <a:buNone/>
                      </a:pPr>
                      <a:r>
                        <a:rPr lang="ja-JP" altLang="en-US">
                          <a:effectLst/>
                          <a:latin typeface="inherit"/>
                        </a:rPr>
                        <a:t>アプリの数</a:t>
                      </a:r>
                    </a:p>
                  </a:txBody>
                  <a:tcPr marL="85725" marR="85725" marT="47625" marB="47625" anchor="ctr"/>
                </a:tc>
                <a:extLst>
                  <a:ext uri="{0D108BD9-81ED-4DB2-BD59-A6C34878D82A}">
                    <a16:rowId xmlns:a16="http://schemas.microsoft.com/office/drawing/2014/main" val="3954029999"/>
                  </a:ext>
                </a:extLst>
              </a:tr>
              <a:tr h="370840">
                <a:tc>
                  <a:txBody>
                    <a:bodyPr/>
                    <a:lstStyle/>
                    <a:p>
                      <a:pPr algn="l" fontAlgn="base">
                        <a:buNone/>
                      </a:pPr>
                      <a:r>
                        <a:rPr lang="en" dirty="0">
                          <a:effectLst/>
                          <a:latin typeface="inherit"/>
                        </a:rPr>
                        <a:t>Apple App Store</a:t>
                      </a:r>
                    </a:p>
                  </a:txBody>
                  <a:tcPr marL="85725" marR="85725" marT="47625" marB="47625" anchor="ctr"/>
                </a:tc>
                <a:tc>
                  <a:txBody>
                    <a:bodyPr/>
                    <a:lstStyle/>
                    <a:p>
                      <a:pPr algn="r" fontAlgn="base">
                        <a:buNone/>
                      </a:pPr>
                      <a:r>
                        <a:rPr lang="en-US" altLang="ja-JP" dirty="0">
                          <a:effectLst/>
                          <a:latin typeface="inherit"/>
                        </a:rPr>
                        <a:t>202</a:t>
                      </a:r>
                      <a:r>
                        <a:rPr lang="ja-JP" altLang="en-US">
                          <a:effectLst/>
                          <a:latin typeface="inherit"/>
                        </a:rPr>
                        <a:t>万</a:t>
                      </a:r>
                      <a:endParaRPr lang="en-US" altLang="ja-JP" dirty="0">
                        <a:effectLst/>
                        <a:latin typeface="inherit"/>
                      </a:endParaRPr>
                    </a:p>
                  </a:txBody>
                  <a:tcPr marL="85725" marR="85725" marT="47625" marB="47625" anchor="ctr"/>
                </a:tc>
                <a:extLst>
                  <a:ext uri="{0D108BD9-81ED-4DB2-BD59-A6C34878D82A}">
                    <a16:rowId xmlns:a16="http://schemas.microsoft.com/office/drawing/2014/main" val="1416022337"/>
                  </a:ext>
                </a:extLst>
              </a:tr>
              <a:tr h="370840">
                <a:tc>
                  <a:txBody>
                    <a:bodyPr/>
                    <a:lstStyle/>
                    <a:p>
                      <a:pPr algn="l" fontAlgn="base">
                        <a:buNone/>
                      </a:pPr>
                      <a:r>
                        <a:rPr lang="en">
                          <a:effectLst/>
                          <a:latin typeface="inherit"/>
                        </a:rPr>
                        <a:t>Google Play </a:t>
                      </a:r>
                      <a:r>
                        <a:rPr lang="ja-JP" altLang="en-US">
                          <a:effectLst/>
                          <a:latin typeface="inherit"/>
                        </a:rPr>
                        <a:t>ストア</a:t>
                      </a:r>
                    </a:p>
                  </a:txBody>
                  <a:tcPr marL="85725" marR="85725" marT="47625" marB="47625" anchor="ctr"/>
                </a:tc>
                <a:tc>
                  <a:txBody>
                    <a:bodyPr/>
                    <a:lstStyle/>
                    <a:p>
                      <a:pPr algn="r" fontAlgn="base">
                        <a:buNone/>
                      </a:pPr>
                      <a:r>
                        <a:rPr lang="en-US" altLang="ja-JP" dirty="0">
                          <a:effectLst/>
                          <a:latin typeface="inherit"/>
                        </a:rPr>
                        <a:t>160</a:t>
                      </a:r>
                      <a:r>
                        <a:rPr lang="ja-JP" altLang="en-US">
                          <a:effectLst/>
                          <a:latin typeface="inherit"/>
                        </a:rPr>
                        <a:t>万</a:t>
                      </a:r>
                      <a:endParaRPr lang="en-US" altLang="ja-JP" dirty="0">
                        <a:effectLst/>
                        <a:latin typeface="inherit"/>
                      </a:endParaRPr>
                    </a:p>
                  </a:txBody>
                  <a:tcPr marL="85725" marR="85725" marT="47625" marB="47625" anchor="ctr"/>
                </a:tc>
                <a:extLst>
                  <a:ext uri="{0D108BD9-81ED-4DB2-BD59-A6C34878D82A}">
                    <a16:rowId xmlns:a16="http://schemas.microsoft.com/office/drawing/2014/main" val="1389081976"/>
                  </a:ext>
                </a:extLst>
              </a:tr>
              <a:tr h="370840">
                <a:tc>
                  <a:txBody>
                    <a:bodyPr/>
                    <a:lstStyle/>
                    <a:p>
                      <a:pPr algn="l" fontAlgn="base">
                        <a:buNone/>
                      </a:pPr>
                      <a:r>
                        <a:rPr lang="ja-JP" altLang="en-US">
                          <a:effectLst/>
                          <a:latin typeface="inherit"/>
                        </a:rPr>
                        <a:t>すべてのプラットフォーム（推定）</a:t>
                      </a:r>
                    </a:p>
                  </a:txBody>
                  <a:tcPr marL="85725" marR="85725" marT="47625" marB="47625" anchor="ctr"/>
                </a:tc>
                <a:tc>
                  <a:txBody>
                    <a:bodyPr/>
                    <a:lstStyle/>
                    <a:p>
                      <a:pPr algn="r" fontAlgn="base">
                        <a:buNone/>
                      </a:pPr>
                      <a:r>
                        <a:rPr lang="en-US" altLang="ja-JP" dirty="0">
                          <a:effectLst/>
                          <a:latin typeface="inherit"/>
                        </a:rPr>
                        <a:t>893</a:t>
                      </a:r>
                      <a:r>
                        <a:rPr lang="ja-JP" altLang="en-US">
                          <a:effectLst/>
                          <a:latin typeface="inherit"/>
                        </a:rPr>
                        <a:t>万</a:t>
                      </a:r>
                      <a:endParaRPr lang="en-US" altLang="ja-JP" dirty="0">
                        <a:effectLst/>
                        <a:latin typeface="inherit"/>
                      </a:endParaRPr>
                    </a:p>
                  </a:txBody>
                  <a:tcPr marL="85725" marR="85725" marT="47625" marB="47625" anchor="ctr"/>
                </a:tc>
                <a:extLst>
                  <a:ext uri="{0D108BD9-81ED-4DB2-BD59-A6C34878D82A}">
                    <a16:rowId xmlns:a16="http://schemas.microsoft.com/office/drawing/2014/main" val="3175685882"/>
                  </a:ext>
                </a:extLst>
              </a:tr>
            </a:tbl>
          </a:graphicData>
        </a:graphic>
      </p:graphicFrame>
      <p:sp>
        <p:nvSpPr>
          <p:cNvPr id="7" name="テキスト ボックス 6">
            <a:extLst>
              <a:ext uri="{FF2B5EF4-FFF2-40B4-BE49-F238E27FC236}">
                <a16:creationId xmlns:a16="http://schemas.microsoft.com/office/drawing/2014/main" id="{A8CF4E26-78D8-AB38-3D80-250F31A67F14}"/>
              </a:ext>
            </a:extLst>
          </p:cNvPr>
          <p:cNvSpPr txBox="1"/>
          <p:nvPr/>
        </p:nvSpPr>
        <p:spPr>
          <a:xfrm>
            <a:off x="221673" y="3326210"/>
            <a:ext cx="3815125" cy="369332"/>
          </a:xfrm>
          <a:prstGeom prst="rect">
            <a:avLst/>
          </a:prstGeom>
          <a:noFill/>
        </p:spPr>
        <p:txBody>
          <a:bodyPr wrap="square" rtlCol="0">
            <a:spAutoFit/>
          </a:bodyPr>
          <a:lstStyle/>
          <a:p>
            <a:pPr algn="ctr"/>
            <a:r>
              <a:rPr lang="ja-JP" altLang="en-US"/>
              <a:t>各</a:t>
            </a:r>
            <a:r>
              <a:rPr lang="ja-JP" altLang="en-US">
                <a:latin typeface="inherit"/>
              </a:rPr>
              <a:t>プラットフォーム</a:t>
            </a:r>
            <a:r>
              <a:rPr lang="ja-JP" altLang="en-US"/>
              <a:t>のアプリ数</a:t>
            </a:r>
            <a:r>
              <a:rPr lang="en-US" altLang="ja-JP" dirty="0"/>
              <a:t>[2]</a:t>
            </a:r>
            <a:endParaRPr kumimoji="1" lang="ja-JP" altLang="en-US"/>
          </a:p>
        </p:txBody>
      </p:sp>
    </p:spTree>
    <p:extLst>
      <p:ext uri="{BB962C8B-B14F-4D97-AF65-F5344CB8AC3E}">
        <p14:creationId xmlns:p14="http://schemas.microsoft.com/office/powerpoint/2010/main" val="2016024250"/>
      </p:ext>
    </p:extLst>
  </p:cSld>
  <p:clrMapOvr>
    <a:masterClrMapping/>
  </p:clrMapOvr>
  <p:extLst>
    <p:ext uri="{6950BFC3-D8DA-4A85-94F7-54DA5524770B}">
      <p188:commentRel xmlns:p188="http://schemas.microsoft.com/office/powerpoint/2018/8/main" r:id="rId3"/>
    </p:ext>
  </p:extLs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1A0D67-0A81-CAF7-99E3-EBCAF95ACB91}"/>
            </a:ext>
          </a:extLst>
        </p:cNvPr>
        <p:cNvGrpSpPr/>
        <p:nvPr/>
      </p:nvGrpSpPr>
      <p:grpSpPr>
        <a:xfrm>
          <a:off x="0" y="0"/>
          <a:ext cx="0" cy="0"/>
          <a:chOff x="0" y="0"/>
          <a:chExt cx="0" cy="0"/>
        </a:xfrm>
      </p:grpSpPr>
      <p:sp>
        <p:nvSpPr>
          <p:cNvPr id="5" name="コンテンツ プレースホルダー 4">
            <a:extLst>
              <a:ext uri="{FF2B5EF4-FFF2-40B4-BE49-F238E27FC236}">
                <a16:creationId xmlns:a16="http://schemas.microsoft.com/office/drawing/2014/main" id="{F305A460-BD04-1083-7F7A-ACF1F263824F}"/>
              </a:ext>
            </a:extLst>
          </p:cNvPr>
          <p:cNvSpPr>
            <a:spLocks noGrp="1"/>
          </p:cNvSpPr>
          <p:nvPr>
            <p:ph idx="1"/>
          </p:nvPr>
        </p:nvSpPr>
        <p:spPr/>
        <p:txBody>
          <a:bodyPr>
            <a:noAutofit/>
          </a:bodyPr>
          <a:lstStyle/>
          <a:p>
            <a:pPr>
              <a:buFont typeface="Arial" panose="020B0604020202020204" pitchFamily="34" charset="0"/>
              <a:buChar char="•"/>
            </a:pPr>
            <a:r>
              <a:rPr lang="ja-JP" altLang="en-US" sz="2800"/>
              <a:t>開発の</a:t>
            </a:r>
            <a:r>
              <a:rPr lang="ja-JP" altLang="en-US" sz="2800" b="1"/>
              <a:t>継続</a:t>
            </a:r>
            <a:r>
              <a:rPr lang="en-US" altLang="ja-JP" sz="2800" dirty="0"/>
              <a:t>/</a:t>
            </a:r>
            <a:r>
              <a:rPr lang="ja-JP" altLang="en-US" sz="2800" b="1"/>
              <a:t>放棄</a:t>
            </a:r>
            <a:r>
              <a:rPr lang="ja-JP" altLang="en-US" sz="2800"/>
              <a:t>の区別は重要</a:t>
            </a:r>
            <a:endParaRPr lang="en-US" altLang="ja-JP" sz="2800" dirty="0"/>
          </a:p>
          <a:p>
            <a:pPr lvl="1">
              <a:buFont typeface="Arial" panose="020B0604020202020204" pitchFamily="34" charset="0"/>
              <a:buChar char="•"/>
            </a:pPr>
            <a:r>
              <a:rPr lang="en-US" altLang="ja-JP" sz="2800" dirty="0"/>
              <a:t>UX</a:t>
            </a:r>
            <a:r>
              <a:rPr lang="ja-JP" altLang="en-US" sz="2800"/>
              <a:t>の高いアプリには開発の継続が必要</a:t>
            </a:r>
            <a:r>
              <a:rPr lang="en-US" altLang="ja-JP" sz="1800" dirty="0"/>
              <a:t>[3]</a:t>
            </a:r>
          </a:p>
          <a:p>
            <a:pPr lvl="2">
              <a:buFont typeface="Arial" panose="020B0604020202020204" pitchFamily="34" charset="0"/>
              <a:buChar char="•"/>
            </a:pPr>
            <a:r>
              <a:rPr lang="ja-JP" altLang="en-US" sz="2400"/>
              <a:t>バグ修正</a:t>
            </a:r>
            <a:r>
              <a:rPr lang="en-US" altLang="ja-JP" sz="2400" dirty="0"/>
              <a:t>, </a:t>
            </a:r>
            <a:r>
              <a:rPr lang="ja-JP" altLang="en-US" sz="2400"/>
              <a:t>機能追加</a:t>
            </a:r>
            <a:r>
              <a:rPr lang="en-US" altLang="ja-JP" sz="2400" dirty="0"/>
              <a:t>, OS</a:t>
            </a:r>
            <a:r>
              <a:rPr lang="ja-JP" altLang="en-US" sz="2400"/>
              <a:t>や</a:t>
            </a:r>
            <a:r>
              <a:rPr lang="en-US" altLang="ja-JP" sz="2400" dirty="0"/>
              <a:t>API</a:t>
            </a:r>
            <a:r>
              <a:rPr lang="ja-JP" altLang="en-US" sz="2400"/>
              <a:t>との互換性</a:t>
            </a:r>
            <a:endParaRPr lang="en-US" altLang="ja-JP" sz="2400" dirty="0"/>
          </a:p>
          <a:p>
            <a:pPr lvl="1">
              <a:buFont typeface="Arial" panose="020B0604020202020204" pitchFamily="34" charset="0"/>
              <a:buChar char="•"/>
            </a:pPr>
            <a:r>
              <a:rPr lang="ja-JP" altLang="en-US" sz="2800"/>
              <a:t>開発が放棄された場合にユーザーにデメリット</a:t>
            </a:r>
            <a:endParaRPr lang="en-US" altLang="ja-JP" sz="2800" dirty="0"/>
          </a:p>
          <a:p>
            <a:pPr lvl="2">
              <a:buFont typeface="Arial" panose="020B0604020202020204" pitchFamily="34" charset="0"/>
              <a:buChar char="•"/>
            </a:pPr>
            <a:r>
              <a:rPr lang="ja-JP" altLang="en-US" sz="2400"/>
              <a:t>新しいアプリに乗り換えるコスト</a:t>
            </a:r>
            <a:endParaRPr lang="en-US" altLang="ja-JP" sz="2400" dirty="0"/>
          </a:p>
          <a:p>
            <a:pPr lvl="2">
              <a:buFont typeface="Arial" panose="020B0604020202020204" pitchFamily="34" charset="0"/>
              <a:buChar char="•"/>
            </a:pPr>
            <a:r>
              <a:rPr lang="ja-JP" altLang="en-US" sz="2400" u="sng"/>
              <a:t>放棄されたアプリでアプリストアの検索結果が汚染</a:t>
            </a:r>
            <a:endParaRPr lang="en-US" altLang="ja-JP" sz="2400" u="sng" dirty="0"/>
          </a:p>
          <a:p>
            <a:pPr lvl="2">
              <a:buFont typeface="Arial" panose="020B0604020202020204" pitchFamily="34" charset="0"/>
              <a:buChar char="•"/>
            </a:pPr>
            <a:endParaRPr lang="en-US" altLang="ja-JP" sz="2400" dirty="0"/>
          </a:p>
          <a:p>
            <a:pPr>
              <a:buFont typeface="Arial" panose="020B0604020202020204" pitchFamily="34" charset="0"/>
              <a:buChar char="•"/>
            </a:pPr>
            <a:r>
              <a:rPr lang="ja-JP" altLang="en-US" sz="2800"/>
              <a:t>従来の研究はユーザー指標等に基づくアプリの成功要因に着目</a:t>
            </a:r>
            <a:endParaRPr lang="en-US" altLang="ja-JP" sz="2800" dirty="0"/>
          </a:p>
          <a:p>
            <a:pPr>
              <a:buFont typeface="Arial" panose="020B0604020202020204" pitchFamily="34" charset="0"/>
              <a:buChar char="•"/>
            </a:pPr>
            <a:r>
              <a:rPr lang="ja-JP" altLang="en-US" sz="2800"/>
              <a:t>開発者視点での継続</a:t>
            </a:r>
            <a:r>
              <a:rPr lang="en-US" altLang="ja-JP" sz="2800" dirty="0"/>
              <a:t>/</a:t>
            </a:r>
            <a:r>
              <a:rPr lang="ja-JP" altLang="en-US" sz="2800"/>
              <a:t>放棄と併せて考えるべき</a:t>
            </a:r>
            <a:endParaRPr lang="en-US" altLang="ja-JP" sz="2800" dirty="0"/>
          </a:p>
        </p:txBody>
      </p:sp>
      <p:sp>
        <p:nvSpPr>
          <p:cNvPr id="4" name="タイトル 3">
            <a:extLst>
              <a:ext uri="{FF2B5EF4-FFF2-40B4-BE49-F238E27FC236}">
                <a16:creationId xmlns:a16="http://schemas.microsoft.com/office/drawing/2014/main" id="{1F06C6F0-9A4C-92FB-43E5-E966C38A7B16}"/>
              </a:ext>
            </a:extLst>
          </p:cNvPr>
          <p:cNvSpPr>
            <a:spLocks noGrp="1"/>
          </p:cNvSpPr>
          <p:nvPr>
            <p:ph type="title"/>
          </p:nvPr>
        </p:nvSpPr>
        <p:spPr/>
        <p:txBody>
          <a:bodyPr/>
          <a:lstStyle/>
          <a:p>
            <a:r>
              <a:rPr lang="ja-JP" altLang="en-US"/>
              <a:t>アプリの開発放棄</a:t>
            </a:r>
          </a:p>
        </p:txBody>
      </p:sp>
      <p:sp>
        <p:nvSpPr>
          <p:cNvPr id="6" name="日付プレースホルダー 5">
            <a:extLst>
              <a:ext uri="{FF2B5EF4-FFF2-40B4-BE49-F238E27FC236}">
                <a16:creationId xmlns:a16="http://schemas.microsoft.com/office/drawing/2014/main" id="{B31FA34E-2990-19F6-349B-BF5C7A5CBE9E}"/>
              </a:ext>
            </a:extLst>
          </p:cNvPr>
          <p:cNvSpPr>
            <a:spLocks noGrp="1"/>
          </p:cNvSpPr>
          <p:nvPr>
            <p:ph type="dt" sz="half" idx="2"/>
          </p:nvPr>
        </p:nvSpPr>
        <p:spPr/>
        <p:txBody>
          <a:bodyPr/>
          <a:lstStyle/>
          <a:p>
            <a:fld id="{308E78B9-1FEE-43B4-B166-7B269F365FDB}" type="datetime1">
              <a:rPr lang="ja-JP" altLang="en-US" smtClean="0"/>
              <a:t>2026/2/16</a:t>
            </a:fld>
            <a:endParaRPr lang="ja-JP" altLang="en-US"/>
          </a:p>
        </p:txBody>
      </p:sp>
      <p:sp>
        <p:nvSpPr>
          <p:cNvPr id="8" name="スライド番号プレースホルダー 7">
            <a:extLst>
              <a:ext uri="{FF2B5EF4-FFF2-40B4-BE49-F238E27FC236}">
                <a16:creationId xmlns:a16="http://schemas.microsoft.com/office/drawing/2014/main" id="{7C340D9D-A3A0-20CF-5198-8D6C0A68BD02}"/>
              </a:ext>
            </a:extLst>
          </p:cNvPr>
          <p:cNvSpPr>
            <a:spLocks noGrp="1"/>
          </p:cNvSpPr>
          <p:nvPr>
            <p:ph type="sldNum" sz="quarter" idx="4"/>
          </p:nvPr>
        </p:nvSpPr>
        <p:spPr/>
        <p:txBody>
          <a:bodyPr/>
          <a:lstStyle/>
          <a:p>
            <a:fld id="{DDF0A04B-3F96-455C-AC58-511E5C06C175}" type="slidenum">
              <a:rPr lang="ja-JP" altLang="en-US" smtClean="0"/>
              <a:pPr/>
              <a:t>3</a:t>
            </a:fld>
            <a:endParaRPr lang="ja-JP" altLang="en-US"/>
          </a:p>
        </p:txBody>
      </p:sp>
      <p:sp>
        <p:nvSpPr>
          <p:cNvPr id="2" name="テキスト ボックス 1">
            <a:extLst>
              <a:ext uri="{FF2B5EF4-FFF2-40B4-BE49-F238E27FC236}">
                <a16:creationId xmlns:a16="http://schemas.microsoft.com/office/drawing/2014/main" id="{B1EFFD61-085E-3900-AA7A-75CDE9B24CD7}"/>
              </a:ext>
            </a:extLst>
          </p:cNvPr>
          <p:cNvSpPr txBox="1"/>
          <p:nvPr/>
        </p:nvSpPr>
        <p:spPr>
          <a:xfrm>
            <a:off x="165696" y="6233400"/>
            <a:ext cx="7139377" cy="307777"/>
          </a:xfrm>
          <a:prstGeom prst="rect">
            <a:avLst/>
          </a:prstGeom>
          <a:noFill/>
        </p:spPr>
        <p:txBody>
          <a:bodyPr wrap="square" rtlCol="0">
            <a:spAutoFit/>
          </a:bodyPr>
          <a:lstStyle/>
          <a:p>
            <a:r>
              <a:rPr lang="en" altLang="ja-JP" sz="1400" b="1" dirty="0">
                <a:solidFill>
                  <a:schemeClr val="bg1">
                    <a:lumMod val="50000"/>
                  </a:schemeClr>
                </a:solidFill>
              </a:rPr>
              <a:t>[3] ISO. ISO 9241-11: Usability — Definitions and concepts. 2018.</a:t>
            </a:r>
            <a:endParaRPr lang="en" altLang="ja-JP" sz="1400" dirty="0">
              <a:solidFill>
                <a:schemeClr val="bg1">
                  <a:lumMod val="50000"/>
                </a:schemeClr>
              </a:solidFill>
            </a:endParaRPr>
          </a:p>
        </p:txBody>
      </p:sp>
    </p:spTree>
    <p:extLst>
      <p:ext uri="{BB962C8B-B14F-4D97-AF65-F5344CB8AC3E}">
        <p14:creationId xmlns:p14="http://schemas.microsoft.com/office/powerpoint/2010/main" val="7606846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コンテンツ プレースホルダー 4">
            <a:extLst>
              <a:ext uri="{FF2B5EF4-FFF2-40B4-BE49-F238E27FC236}">
                <a16:creationId xmlns:a16="http://schemas.microsoft.com/office/drawing/2014/main" id="{A53B1F4A-BFAE-2814-08AE-479951091C65}"/>
              </a:ext>
            </a:extLst>
          </p:cNvPr>
          <p:cNvSpPr>
            <a:spLocks noGrp="1"/>
          </p:cNvSpPr>
          <p:nvPr>
            <p:ph idx="1"/>
          </p:nvPr>
        </p:nvSpPr>
        <p:spPr>
          <a:xfrm>
            <a:off x="165697" y="1092370"/>
            <a:ext cx="11882216" cy="5402641"/>
          </a:xfrm>
        </p:spPr>
        <p:txBody>
          <a:bodyPr>
            <a:noAutofit/>
          </a:bodyPr>
          <a:lstStyle/>
          <a:p>
            <a:pPr marL="0" indent="0">
              <a:buNone/>
            </a:pPr>
            <a:r>
              <a:rPr lang="en-US" altLang="ja-JP" sz="2800" dirty="0"/>
              <a:t>Truck Factor</a:t>
            </a:r>
            <a:r>
              <a:rPr lang="ja-JP" altLang="en-US" sz="2800"/>
              <a:t>（</a:t>
            </a:r>
            <a:r>
              <a:rPr lang="en-US" altLang="ja-JP" sz="2800" dirty="0"/>
              <a:t>TF</a:t>
            </a:r>
            <a:r>
              <a:rPr lang="ja-JP" altLang="en-US" sz="2800"/>
              <a:t>）</a:t>
            </a:r>
            <a:r>
              <a:rPr lang="en-US" altLang="ja-JP" sz="2800" dirty="0"/>
              <a:t> </a:t>
            </a:r>
            <a:r>
              <a:rPr lang="en-US" altLang="ja-JP" sz="3200" baseline="-25000" dirty="0"/>
              <a:t>[4]</a:t>
            </a:r>
          </a:p>
          <a:p>
            <a:pPr lvl="1">
              <a:buFont typeface="Arial" panose="020B0604020202020204" pitchFamily="34" charset="0"/>
              <a:buChar char="•"/>
            </a:pPr>
            <a:r>
              <a:rPr lang="ja-JP" altLang="en-US" sz="2400" b="1"/>
              <a:t>最小で</a:t>
            </a:r>
            <a:r>
              <a:rPr lang="ja-JP" altLang="en-US" sz="2400"/>
              <a:t>あと何人抜けると開発が止まってしまうか</a:t>
            </a:r>
            <a:endParaRPr lang="en-US" altLang="ja-JP" sz="2400" dirty="0"/>
          </a:p>
          <a:p>
            <a:pPr lvl="1">
              <a:buFont typeface="Arial" panose="020B0604020202020204" pitchFamily="34" charset="0"/>
              <a:buChar char="•"/>
            </a:pPr>
            <a:r>
              <a:rPr lang="ja-JP" altLang="en-US" sz="2400"/>
              <a:t>算出方法</a:t>
            </a:r>
            <a:endParaRPr lang="en-US" altLang="ja-JP" sz="2400" dirty="0"/>
          </a:p>
          <a:p>
            <a:pPr lvl="2">
              <a:buFont typeface="Arial" panose="020B0604020202020204" pitchFamily="34" charset="0"/>
              <a:buChar char="•"/>
            </a:pPr>
            <a:r>
              <a:rPr lang="ja-JP" altLang="en-US" sz="2400"/>
              <a:t>開発者の</a:t>
            </a:r>
            <a:r>
              <a:rPr lang="en" altLang="ja-JP" sz="2400" b="1" dirty="0"/>
              <a:t>Degree of Authorship(DOA)</a:t>
            </a:r>
            <a:r>
              <a:rPr lang="ja-JP" altLang="en-US" sz="2400"/>
              <a:t>を算出する</a:t>
            </a:r>
            <a:endParaRPr lang="en-US" altLang="ja-JP" sz="2400" dirty="0"/>
          </a:p>
          <a:p>
            <a:pPr lvl="2">
              <a:buFont typeface="Arial" panose="020B0604020202020204" pitchFamily="34" charset="0"/>
              <a:buChar char="•"/>
            </a:pPr>
            <a:r>
              <a:rPr lang="ja-JP" altLang="en-US" sz="2400"/>
              <a:t>アクティブな開発者の中で</a:t>
            </a:r>
            <a:r>
              <a:rPr lang="en-US" altLang="ja-JP" sz="2400" dirty="0"/>
              <a:t>DOA</a:t>
            </a:r>
            <a:r>
              <a:rPr lang="ja-JP" altLang="en-US" sz="2400"/>
              <a:t>の合計が</a:t>
            </a:r>
            <a:r>
              <a:rPr lang="en-US" altLang="ja-JP" sz="2400" dirty="0"/>
              <a:t>50%</a:t>
            </a:r>
            <a:r>
              <a:rPr lang="ja-JP" altLang="en-US" sz="2400"/>
              <a:t>を超える最小人数</a:t>
            </a:r>
            <a:endParaRPr lang="en-US" altLang="ja-JP" sz="2400" dirty="0"/>
          </a:p>
          <a:p>
            <a:pPr lvl="3">
              <a:buFont typeface="Arial" panose="020B0604020202020204" pitchFamily="34" charset="0"/>
              <a:buChar char="•"/>
            </a:pPr>
            <a:r>
              <a:rPr lang="ja-JP" altLang="en-US"/>
              <a:t>アクティブか否かは直近</a:t>
            </a:r>
            <a:r>
              <a:rPr lang="en-US" altLang="ja-JP" dirty="0"/>
              <a:t>1</a:t>
            </a:r>
            <a:r>
              <a:rPr lang="ja-JP" altLang="en-US"/>
              <a:t>年以内にコミットを行っているかで判断</a:t>
            </a:r>
            <a:endParaRPr lang="en-US" altLang="ja-JP" dirty="0"/>
          </a:p>
          <a:p>
            <a:pPr lvl="1">
              <a:buFont typeface="Arial" panose="020B0604020202020204" pitchFamily="34" charset="0"/>
              <a:buChar char="•"/>
            </a:pPr>
            <a:endParaRPr lang="en-US" altLang="ja-JP" sz="2400" dirty="0"/>
          </a:p>
          <a:p>
            <a:pPr marL="0" indent="0">
              <a:buNone/>
            </a:pPr>
            <a:r>
              <a:rPr lang="ja-JP" altLang="en-US" sz="2800" b="1"/>
              <a:t>コア開発者</a:t>
            </a:r>
            <a:endParaRPr lang="en-US" altLang="ja-JP" sz="2800" b="1" dirty="0"/>
          </a:p>
          <a:p>
            <a:pPr lvl="1">
              <a:buFont typeface="Arial" panose="020B0604020202020204" pitchFamily="34" charset="0"/>
              <a:buChar char="•"/>
            </a:pPr>
            <a:r>
              <a:rPr lang="ja-JP" altLang="en-US" sz="2400"/>
              <a:t>一般にプロジェクトの維持に不可欠な開発者</a:t>
            </a:r>
            <a:endParaRPr lang="en-US" altLang="ja-JP" sz="2400" dirty="0"/>
          </a:p>
          <a:p>
            <a:pPr lvl="1">
              <a:buFont typeface="Arial" panose="020B0604020202020204" pitchFamily="34" charset="0"/>
              <a:buChar char="•"/>
            </a:pPr>
            <a:r>
              <a:rPr lang="ja-JP" altLang="en-US" sz="2400"/>
              <a:t>ここでは</a:t>
            </a:r>
            <a:r>
              <a:rPr lang="en-US" altLang="ja-JP" sz="2400" dirty="0"/>
              <a:t>TF</a:t>
            </a:r>
            <a:r>
              <a:rPr lang="ja-JP" altLang="en-US" sz="2400"/>
              <a:t>にカウントされている開発者とする</a:t>
            </a:r>
            <a:endParaRPr lang="en-US" altLang="ja-JP" sz="2400" dirty="0"/>
          </a:p>
          <a:p>
            <a:pPr marL="447675" lvl="1" indent="0">
              <a:buNone/>
            </a:pPr>
            <a:endParaRPr lang="en-US" altLang="ja-JP" sz="2800" b="1" dirty="0"/>
          </a:p>
        </p:txBody>
      </p:sp>
      <p:sp>
        <p:nvSpPr>
          <p:cNvPr id="2" name="タイトル 1">
            <a:extLst>
              <a:ext uri="{FF2B5EF4-FFF2-40B4-BE49-F238E27FC236}">
                <a16:creationId xmlns:a16="http://schemas.microsoft.com/office/drawing/2014/main" id="{5B93B9B8-9EC2-B8F6-B0D5-5025451A1F17}"/>
              </a:ext>
            </a:extLst>
          </p:cNvPr>
          <p:cNvSpPr>
            <a:spLocks noGrp="1"/>
          </p:cNvSpPr>
          <p:nvPr>
            <p:ph type="title"/>
          </p:nvPr>
        </p:nvSpPr>
        <p:spPr/>
        <p:txBody>
          <a:bodyPr/>
          <a:lstStyle/>
          <a:p>
            <a:r>
              <a:rPr lang="ja-JP" altLang="en-US"/>
              <a:t>開発活動の指標</a:t>
            </a:r>
            <a:r>
              <a:rPr lang="en-US" altLang="ja-JP"/>
              <a:t> Truck Factor</a:t>
            </a:r>
            <a:endParaRPr kumimoji="1" lang="ja-JP" altLang="en-US"/>
          </a:p>
        </p:txBody>
      </p:sp>
      <p:sp>
        <p:nvSpPr>
          <p:cNvPr id="5" name="日付プレースホルダー 4">
            <a:extLst>
              <a:ext uri="{FF2B5EF4-FFF2-40B4-BE49-F238E27FC236}">
                <a16:creationId xmlns:a16="http://schemas.microsoft.com/office/drawing/2014/main" id="{62038EF3-5587-E384-1954-277E6E683DAF}"/>
              </a:ext>
            </a:extLst>
          </p:cNvPr>
          <p:cNvSpPr>
            <a:spLocks noGrp="1"/>
          </p:cNvSpPr>
          <p:nvPr>
            <p:ph type="dt" sz="half" idx="2"/>
          </p:nvPr>
        </p:nvSpPr>
        <p:spPr/>
        <p:txBody>
          <a:bodyPr/>
          <a:lstStyle/>
          <a:p>
            <a:fld id="{E7CC8F51-F856-4FBA-AD20-C19CB6E08574}" type="datetime1">
              <a:rPr lang="ja-JP" altLang="en-US" smtClean="0"/>
              <a:t>2026/2/16</a:t>
            </a:fld>
            <a:endParaRPr lang="ja-JP" altLang="en-US"/>
          </a:p>
        </p:txBody>
      </p:sp>
      <p:sp>
        <p:nvSpPr>
          <p:cNvPr id="6" name="スライド番号プレースホルダー 5">
            <a:extLst>
              <a:ext uri="{FF2B5EF4-FFF2-40B4-BE49-F238E27FC236}">
                <a16:creationId xmlns:a16="http://schemas.microsoft.com/office/drawing/2014/main" id="{9AEBF345-B013-DE06-636B-EA47A69EC3DF}"/>
              </a:ext>
            </a:extLst>
          </p:cNvPr>
          <p:cNvSpPr>
            <a:spLocks noGrp="1"/>
          </p:cNvSpPr>
          <p:nvPr>
            <p:ph type="sldNum" sz="quarter" idx="4"/>
          </p:nvPr>
        </p:nvSpPr>
        <p:spPr/>
        <p:txBody>
          <a:bodyPr/>
          <a:lstStyle/>
          <a:p>
            <a:fld id="{DDF0A04B-3F96-455C-AC58-511E5C06C175}" type="slidenum">
              <a:rPr lang="ja-JP" altLang="en-US" smtClean="0"/>
              <a:pPr/>
              <a:t>4</a:t>
            </a:fld>
            <a:endParaRPr lang="ja-JP" altLang="en-US"/>
          </a:p>
        </p:txBody>
      </p:sp>
      <p:sp>
        <p:nvSpPr>
          <p:cNvPr id="23" name="テキスト ボックス 22">
            <a:extLst>
              <a:ext uri="{FF2B5EF4-FFF2-40B4-BE49-F238E27FC236}">
                <a16:creationId xmlns:a16="http://schemas.microsoft.com/office/drawing/2014/main" id="{1BDB132F-E0E0-D983-DE63-4FAF61D038D7}"/>
              </a:ext>
            </a:extLst>
          </p:cNvPr>
          <p:cNvSpPr txBox="1"/>
          <p:nvPr/>
        </p:nvSpPr>
        <p:spPr>
          <a:xfrm>
            <a:off x="169535" y="6195455"/>
            <a:ext cx="7139377" cy="307777"/>
          </a:xfrm>
          <a:prstGeom prst="rect">
            <a:avLst/>
          </a:prstGeom>
          <a:noFill/>
        </p:spPr>
        <p:txBody>
          <a:bodyPr wrap="square" rtlCol="0">
            <a:spAutoFit/>
          </a:bodyPr>
          <a:lstStyle/>
          <a:p>
            <a:r>
              <a:rPr lang="en" altLang="ja-JP" sz="1400" b="1" dirty="0">
                <a:solidFill>
                  <a:schemeClr val="bg1">
                    <a:lumMod val="50000"/>
                  </a:schemeClr>
                </a:solidFill>
              </a:rPr>
              <a:t>[4]</a:t>
            </a:r>
            <a:r>
              <a:rPr lang="en" altLang="ja-JP" sz="1400" dirty="0">
                <a:solidFill>
                  <a:schemeClr val="bg1">
                    <a:lumMod val="50000"/>
                  </a:schemeClr>
                </a:solidFill>
              </a:rPr>
              <a:t> Williams, L. and Kessler, R. </a:t>
            </a:r>
            <a:r>
              <a:rPr lang="en" altLang="ja-JP" sz="1400" i="1" dirty="0">
                <a:solidFill>
                  <a:schemeClr val="bg1">
                    <a:lumMod val="50000"/>
                  </a:schemeClr>
                </a:solidFill>
              </a:rPr>
              <a:t>Pair Programming Illuminated.</a:t>
            </a:r>
            <a:r>
              <a:rPr lang="en" altLang="ja-JP" sz="1400" dirty="0">
                <a:solidFill>
                  <a:schemeClr val="bg1">
                    <a:lumMod val="50000"/>
                  </a:schemeClr>
                </a:solidFill>
              </a:rPr>
              <a:t> 2003.</a:t>
            </a:r>
          </a:p>
        </p:txBody>
      </p:sp>
      <p:sp>
        <p:nvSpPr>
          <p:cNvPr id="20" name="角丸四角形吹き出し 19">
            <a:extLst>
              <a:ext uri="{FF2B5EF4-FFF2-40B4-BE49-F238E27FC236}">
                <a16:creationId xmlns:a16="http://schemas.microsoft.com/office/drawing/2014/main" id="{83217E76-D40C-CC30-6F57-1C52971ACD07}"/>
              </a:ext>
            </a:extLst>
          </p:cNvPr>
          <p:cNvSpPr/>
          <p:nvPr/>
        </p:nvSpPr>
        <p:spPr>
          <a:xfrm>
            <a:off x="9581323" y="1219839"/>
            <a:ext cx="2187226" cy="1155146"/>
          </a:xfrm>
          <a:prstGeom prst="wedgeRoundRectCallout">
            <a:avLst>
              <a:gd name="adj1" fmla="val -64672"/>
              <a:gd name="adj2" fmla="val 59136"/>
              <a:gd name="adj3" fmla="val 16667"/>
            </a:avLst>
          </a:prstGeom>
          <a:solidFill>
            <a:schemeClr val="accent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2000">
                <a:solidFill>
                  <a:sysClr val="windowText" lastClr="000000"/>
                </a:solidFill>
              </a:rPr>
              <a:t>ソースコードの</a:t>
            </a:r>
            <a:endParaRPr kumimoji="1" lang="en-US" altLang="ja-JP" sz="2000" dirty="0">
              <a:solidFill>
                <a:sysClr val="windowText" lastClr="000000"/>
              </a:solidFill>
            </a:endParaRPr>
          </a:p>
          <a:p>
            <a:pPr marL="342900" indent="-342900">
              <a:buFont typeface="Arial" panose="020B0604020202020204" pitchFamily="34" charset="0"/>
              <a:buChar char="•"/>
            </a:pPr>
            <a:r>
              <a:rPr kumimoji="1" lang="ja-JP" altLang="en-US" sz="2000">
                <a:solidFill>
                  <a:sysClr val="windowText" lastClr="000000"/>
                </a:solidFill>
              </a:rPr>
              <a:t>ファイル作成</a:t>
            </a:r>
            <a:endParaRPr kumimoji="1" lang="en-US" altLang="ja-JP" sz="2000" dirty="0">
              <a:solidFill>
                <a:sysClr val="windowText" lastClr="000000"/>
              </a:solidFill>
            </a:endParaRPr>
          </a:p>
          <a:p>
            <a:pPr marL="342900" indent="-342900">
              <a:buFont typeface="Arial" panose="020B0604020202020204" pitchFamily="34" charset="0"/>
              <a:buChar char="•"/>
            </a:pPr>
            <a:r>
              <a:rPr kumimoji="1" lang="ja-JP" altLang="en-US" sz="2000">
                <a:solidFill>
                  <a:sysClr val="windowText" lastClr="000000"/>
                </a:solidFill>
              </a:rPr>
              <a:t>変更量</a:t>
            </a:r>
            <a:endParaRPr kumimoji="1" lang="en-US" altLang="ja-JP" sz="2000" dirty="0">
              <a:solidFill>
                <a:sysClr val="windowText" lastClr="000000"/>
              </a:solidFill>
            </a:endParaRPr>
          </a:p>
        </p:txBody>
      </p:sp>
      <p:sp>
        <p:nvSpPr>
          <p:cNvPr id="25" name="テキスト ボックス 24">
            <a:extLst>
              <a:ext uri="{FF2B5EF4-FFF2-40B4-BE49-F238E27FC236}">
                <a16:creationId xmlns:a16="http://schemas.microsoft.com/office/drawing/2014/main" id="{1DF2DA38-9768-E0AF-1E85-B11B94061967}"/>
              </a:ext>
            </a:extLst>
          </p:cNvPr>
          <p:cNvSpPr txBox="1"/>
          <p:nvPr/>
        </p:nvSpPr>
        <p:spPr>
          <a:xfrm>
            <a:off x="10997852" y="4108537"/>
            <a:ext cx="184731" cy="369332"/>
          </a:xfrm>
          <a:prstGeom prst="rect">
            <a:avLst/>
          </a:prstGeom>
          <a:noFill/>
        </p:spPr>
        <p:txBody>
          <a:bodyPr wrap="none" rtlCol="0">
            <a:spAutoFit/>
          </a:bodyPr>
          <a:lstStyle/>
          <a:p>
            <a:endParaRPr kumimoji="1" lang="ja-JP" altLang="en-US"/>
          </a:p>
        </p:txBody>
      </p:sp>
      <p:sp>
        <p:nvSpPr>
          <p:cNvPr id="27" name="テキスト ボックス 26">
            <a:extLst>
              <a:ext uri="{FF2B5EF4-FFF2-40B4-BE49-F238E27FC236}">
                <a16:creationId xmlns:a16="http://schemas.microsoft.com/office/drawing/2014/main" id="{4FDA23A4-67FB-B5F3-28DD-9C38FB2E1812}"/>
              </a:ext>
            </a:extLst>
          </p:cNvPr>
          <p:cNvSpPr txBox="1"/>
          <p:nvPr/>
        </p:nvSpPr>
        <p:spPr>
          <a:xfrm>
            <a:off x="10434181" y="4559474"/>
            <a:ext cx="184731" cy="369332"/>
          </a:xfrm>
          <a:prstGeom prst="rect">
            <a:avLst/>
          </a:prstGeom>
          <a:noFill/>
        </p:spPr>
        <p:txBody>
          <a:bodyPr wrap="none" rtlCol="0">
            <a:spAutoFit/>
          </a:bodyPr>
          <a:lstStyle/>
          <a:p>
            <a:endParaRPr kumimoji="1" lang="ja-JP" altLang="en-US"/>
          </a:p>
        </p:txBody>
      </p:sp>
    </p:spTree>
    <p:extLst>
      <p:ext uri="{BB962C8B-B14F-4D97-AF65-F5344CB8AC3E}">
        <p14:creationId xmlns:p14="http://schemas.microsoft.com/office/powerpoint/2010/main" val="1073753435"/>
      </p:ext>
    </p:extLst>
  </p:cSld>
  <p:clrMapOvr>
    <a:masterClrMapping/>
  </p:clrMapOvr>
  <p:extLst>
    <p:ext uri="{6950BFC3-D8DA-4A85-94F7-54DA5524770B}">
      <p188:commentRel xmlns:p188="http://schemas.microsoft.com/office/powerpoint/2018/8/main" r:id="rId3"/>
    </p:ext>
  </p:extLs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5187FC-1CCC-0A4E-FC5A-FDE1F59816A3}"/>
            </a:ext>
          </a:extLst>
        </p:cNvPr>
        <p:cNvGrpSpPr/>
        <p:nvPr/>
      </p:nvGrpSpPr>
      <p:grpSpPr>
        <a:xfrm>
          <a:off x="0" y="0"/>
          <a:ext cx="0" cy="0"/>
          <a:chOff x="0" y="0"/>
          <a:chExt cx="0" cy="0"/>
        </a:xfrm>
      </p:grpSpPr>
      <p:sp>
        <p:nvSpPr>
          <p:cNvPr id="22" name="コンテンツ プレースホルダー 4">
            <a:extLst>
              <a:ext uri="{FF2B5EF4-FFF2-40B4-BE49-F238E27FC236}">
                <a16:creationId xmlns:a16="http://schemas.microsoft.com/office/drawing/2014/main" id="{9545FCA9-45ED-0D42-5CC0-CB5743EE0C44}"/>
              </a:ext>
            </a:extLst>
          </p:cNvPr>
          <p:cNvSpPr>
            <a:spLocks noGrp="1"/>
          </p:cNvSpPr>
          <p:nvPr>
            <p:ph idx="1"/>
          </p:nvPr>
        </p:nvSpPr>
        <p:spPr>
          <a:xfrm>
            <a:off x="165697" y="1092370"/>
            <a:ext cx="11882216" cy="5402641"/>
          </a:xfrm>
        </p:spPr>
        <p:txBody>
          <a:bodyPr>
            <a:noAutofit/>
          </a:bodyPr>
          <a:lstStyle/>
          <a:p>
            <a:pPr marL="0" indent="0">
              <a:buNone/>
            </a:pPr>
            <a:r>
              <a:rPr lang="en" altLang="ja-JP" sz="2800" dirty="0"/>
              <a:t>Truck Factor Developer Detachment</a:t>
            </a:r>
            <a:r>
              <a:rPr lang="ja-JP" altLang="en-US" sz="2800"/>
              <a:t>（</a:t>
            </a:r>
            <a:r>
              <a:rPr lang="en-US" altLang="ja-JP" sz="2800" u="sng" dirty="0"/>
              <a:t>TFDD</a:t>
            </a:r>
            <a:r>
              <a:rPr lang="ja-JP" altLang="en-US" sz="2800"/>
              <a:t>）</a:t>
            </a:r>
            <a:r>
              <a:rPr lang="en-US" altLang="ja-JP" sz="3200" baseline="-25000" dirty="0"/>
              <a:t>[5]</a:t>
            </a:r>
            <a:endParaRPr lang="en-US" altLang="ja-JP" sz="2800" dirty="0"/>
          </a:p>
          <a:p>
            <a:pPr lvl="1">
              <a:buFont typeface="Arial" panose="020B0604020202020204" pitchFamily="34" charset="0"/>
              <a:buChar char="•"/>
            </a:pPr>
            <a:r>
              <a:rPr lang="ja-JP" altLang="en-US" sz="2400"/>
              <a:t>全てのコア開発者がプロジェクトを離脱する（</a:t>
            </a:r>
            <a:r>
              <a:rPr lang="en-US" altLang="ja-JP" sz="2400" dirty="0"/>
              <a:t>TF=0</a:t>
            </a:r>
            <a:r>
              <a:rPr lang="ja-JP" altLang="en-US" sz="2400"/>
              <a:t>）</a:t>
            </a:r>
            <a:endParaRPr lang="en-US" altLang="ja-JP" sz="2400" dirty="0"/>
          </a:p>
          <a:p>
            <a:pPr lvl="2">
              <a:buFont typeface="Arial" panose="020B0604020202020204" pitchFamily="34" charset="0"/>
              <a:buChar char="•"/>
            </a:pPr>
            <a:r>
              <a:rPr lang="en-US" altLang="ja-JP" sz="2400" dirty="0"/>
              <a:t>1</a:t>
            </a:r>
            <a:r>
              <a:rPr lang="ja-JP" altLang="en-US" sz="2400"/>
              <a:t>年間コミットをしてない場合を離脱と判定</a:t>
            </a:r>
            <a:endParaRPr lang="en-US" altLang="ja-JP" sz="2400" dirty="0"/>
          </a:p>
          <a:p>
            <a:pPr lvl="1">
              <a:buFont typeface="Arial" panose="020B0604020202020204" pitchFamily="34" charset="0"/>
              <a:buChar char="•"/>
            </a:pPr>
            <a:r>
              <a:rPr lang="ja-JP" altLang="en-US" sz="2400"/>
              <a:t>アクティブな開発者の</a:t>
            </a:r>
            <a:r>
              <a:rPr lang="en-US" altLang="ja-JP" sz="2400" dirty="0"/>
              <a:t>DOA</a:t>
            </a:r>
            <a:r>
              <a:rPr lang="ja-JP" altLang="en-US" sz="2400"/>
              <a:t>の合計が</a:t>
            </a:r>
            <a:r>
              <a:rPr lang="en-US" altLang="ja-JP" sz="2400" dirty="0"/>
              <a:t>50%</a:t>
            </a:r>
            <a:r>
              <a:rPr lang="ja-JP" altLang="en-US" sz="2400"/>
              <a:t>未満</a:t>
            </a:r>
          </a:p>
        </p:txBody>
      </p:sp>
      <p:grpSp>
        <p:nvGrpSpPr>
          <p:cNvPr id="32" name="グループ化 31">
            <a:extLst>
              <a:ext uri="{FF2B5EF4-FFF2-40B4-BE49-F238E27FC236}">
                <a16:creationId xmlns:a16="http://schemas.microsoft.com/office/drawing/2014/main" id="{20B57421-88D9-F15A-01C7-F0E6DB5A11FE}"/>
              </a:ext>
            </a:extLst>
          </p:cNvPr>
          <p:cNvGrpSpPr/>
          <p:nvPr/>
        </p:nvGrpSpPr>
        <p:grpSpPr>
          <a:xfrm>
            <a:off x="192299" y="3654689"/>
            <a:ext cx="11060626" cy="2356659"/>
            <a:chOff x="673265" y="4422342"/>
            <a:chExt cx="7354075" cy="2013198"/>
          </a:xfrm>
        </p:grpSpPr>
        <p:grpSp>
          <p:nvGrpSpPr>
            <p:cNvPr id="19" name="グループ化 18">
              <a:extLst>
                <a:ext uri="{FF2B5EF4-FFF2-40B4-BE49-F238E27FC236}">
                  <a16:creationId xmlns:a16="http://schemas.microsoft.com/office/drawing/2014/main" id="{86A75BB0-5477-65BB-15A9-A09A60B6419C}"/>
                </a:ext>
              </a:extLst>
            </p:cNvPr>
            <p:cNvGrpSpPr/>
            <p:nvPr/>
          </p:nvGrpSpPr>
          <p:grpSpPr>
            <a:xfrm>
              <a:off x="673265" y="4422342"/>
              <a:ext cx="7354075" cy="2013198"/>
              <a:chOff x="1963298" y="4030889"/>
              <a:chExt cx="7354075" cy="2013198"/>
            </a:xfrm>
          </p:grpSpPr>
          <p:sp>
            <p:nvSpPr>
              <p:cNvPr id="3" name="テキスト ボックス 2">
                <a:extLst>
                  <a:ext uri="{FF2B5EF4-FFF2-40B4-BE49-F238E27FC236}">
                    <a16:creationId xmlns:a16="http://schemas.microsoft.com/office/drawing/2014/main" id="{798C5DF4-48FD-489A-BD9D-1DE34127E736}"/>
                  </a:ext>
                </a:extLst>
              </p:cNvPr>
              <p:cNvSpPr txBox="1"/>
              <p:nvPr/>
            </p:nvSpPr>
            <p:spPr>
              <a:xfrm>
                <a:off x="1963298" y="4499938"/>
                <a:ext cx="1120796" cy="944486"/>
              </a:xfrm>
              <a:prstGeom prst="rect">
                <a:avLst/>
              </a:prstGeom>
              <a:noFill/>
            </p:spPr>
            <p:txBody>
              <a:bodyPr wrap="square" rtlCol="0">
                <a:spAutoFit/>
              </a:bodyPr>
              <a:lstStyle/>
              <a:p>
                <a:pPr algn="ctr"/>
                <a:r>
                  <a:rPr lang="ja-JP" altLang="en-US"/>
                  <a:t>古参</a:t>
                </a:r>
                <a:endParaRPr kumimoji="1" lang="en-US" altLang="ja-JP" dirty="0"/>
              </a:p>
              <a:p>
                <a:pPr algn="ctr"/>
                <a:r>
                  <a:rPr lang="ja-JP" altLang="en-US"/>
                  <a:t>中途</a:t>
                </a:r>
                <a:endParaRPr lang="en-US" altLang="ja-JP" dirty="0"/>
              </a:p>
              <a:p>
                <a:pPr algn="ctr"/>
                <a:r>
                  <a:rPr kumimoji="1" lang="ja-JP" altLang="en-US"/>
                  <a:t>新卒</a:t>
                </a:r>
              </a:p>
            </p:txBody>
          </p:sp>
          <p:cxnSp>
            <p:nvCxnSpPr>
              <p:cNvPr id="7" name="直線矢印コネクタ 6">
                <a:extLst>
                  <a:ext uri="{FF2B5EF4-FFF2-40B4-BE49-F238E27FC236}">
                    <a16:creationId xmlns:a16="http://schemas.microsoft.com/office/drawing/2014/main" id="{F3EF448F-8D60-EFF0-314A-8477B82C1B20}"/>
                  </a:ext>
                </a:extLst>
              </p:cNvPr>
              <p:cNvCxnSpPr>
                <a:cxnSpLocks/>
              </p:cNvCxnSpPr>
              <p:nvPr/>
            </p:nvCxnSpPr>
            <p:spPr>
              <a:xfrm>
                <a:off x="3084094" y="4635130"/>
                <a:ext cx="3305477"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10" name="テキスト ボックス 9">
                <a:extLst>
                  <a:ext uri="{FF2B5EF4-FFF2-40B4-BE49-F238E27FC236}">
                    <a16:creationId xmlns:a16="http://schemas.microsoft.com/office/drawing/2014/main" id="{9CE7C6D5-0AE8-9467-8273-B48573A1BA9A}"/>
                  </a:ext>
                </a:extLst>
              </p:cNvPr>
              <p:cNvSpPr txBox="1"/>
              <p:nvPr/>
            </p:nvSpPr>
            <p:spPr>
              <a:xfrm>
                <a:off x="3850953" y="4045808"/>
                <a:ext cx="920437" cy="369332"/>
              </a:xfrm>
              <a:prstGeom prst="rect">
                <a:avLst/>
              </a:prstGeom>
              <a:noFill/>
            </p:spPr>
            <p:txBody>
              <a:bodyPr wrap="square" rtlCol="0">
                <a:spAutoFit/>
              </a:bodyPr>
              <a:lstStyle/>
              <a:p>
                <a:pPr algn="ctr"/>
                <a:r>
                  <a:rPr kumimoji="1" lang="en-US" altLang="ja-JP" dirty="0"/>
                  <a:t>1</a:t>
                </a:r>
                <a:r>
                  <a:rPr kumimoji="1" lang="ja-JP" altLang="en-US"/>
                  <a:t>年目</a:t>
                </a:r>
              </a:p>
            </p:txBody>
          </p:sp>
          <p:sp>
            <p:nvSpPr>
              <p:cNvPr id="12" name="テキスト ボックス 11">
                <a:extLst>
                  <a:ext uri="{FF2B5EF4-FFF2-40B4-BE49-F238E27FC236}">
                    <a16:creationId xmlns:a16="http://schemas.microsoft.com/office/drawing/2014/main" id="{FEAD11C1-6B5B-EEBB-0BD4-963DDA1EC8E7}"/>
                  </a:ext>
                </a:extLst>
              </p:cNvPr>
              <p:cNvSpPr txBox="1"/>
              <p:nvPr/>
            </p:nvSpPr>
            <p:spPr>
              <a:xfrm>
                <a:off x="5927434" y="4045808"/>
                <a:ext cx="920437" cy="369332"/>
              </a:xfrm>
              <a:prstGeom prst="rect">
                <a:avLst/>
              </a:prstGeom>
              <a:noFill/>
            </p:spPr>
            <p:txBody>
              <a:bodyPr wrap="square" rtlCol="0">
                <a:spAutoFit/>
              </a:bodyPr>
              <a:lstStyle/>
              <a:p>
                <a:pPr algn="ctr"/>
                <a:r>
                  <a:rPr kumimoji="1" lang="en-US" altLang="ja-JP" dirty="0"/>
                  <a:t>2</a:t>
                </a:r>
                <a:r>
                  <a:rPr kumimoji="1" lang="ja-JP" altLang="en-US"/>
                  <a:t>年目</a:t>
                </a:r>
              </a:p>
            </p:txBody>
          </p:sp>
          <p:sp>
            <p:nvSpPr>
              <p:cNvPr id="13" name="テキスト ボックス 12">
                <a:extLst>
                  <a:ext uri="{FF2B5EF4-FFF2-40B4-BE49-F238E27FC236}">
                    <a16:creationId xmlns:a16="http://schemas.microsoft.com/office/drawing/2014/main" id="{ED2B52DB-1077-0C55-63DF-461016692B05}"/>
                  </a:ext>
                </a:extLst>
              </p:cNvPr>
              <p:cNvSpPr txBox="1"/>
              <p:nvPr/>
            </p:nvSpPr>
            <p:spPr>
              <a:xfrm>
                <a:off x="8175798" y="4030889"/>
                <a:ext cx="920437" cy="369332"/>
              </a:xfrm>
              <a:prstGeom prst="rect">
                <a:avLst/>
              </a:prstGeom>
              <a:noFill/>
            </p:spPr>
            <p:txBody>
              <a:bodyPr wrap="square" rtlCol="0">
                <a:spAutoFit/>
              </a:bodyPr>
              <a:lstStyle/>
              <a:p>
                <a:pPr algn="ctr"/>
                <a:r>
                  <a:rPr lang="en-US" altLang="ja-JP" dirty="0"/>
                  <a:t>3</a:t>
                </a:r>
                <a:r>
                  <a:rPr kumimoji="1" lang="ja-JP" altLang="en-US"/>
                  <a:t>年目</a:t>
                </a:r>
              </a:p>
            </p:txBody>
          </p:sp>
          <p:cxnSp>
            <p:nvCxnSpPr>
              <p:cNvPr id="24" name="直線矢印コネクタ 23">
                <a:extLst>
                  <a:ext uri="{FF2B5EF4-FFF2-40B4-BE49-F238E27FC236}">
                    <a16:creationId xmlns:a16="http://schemas.microsoft.com/office/drawing/2014/main" id="{F1AB6724-97F9-AE1E-4359-819A2E357C94}"/>
                  </a:ext>
                </a:extLst>
              </p:cNvPr>
              <p:cNvCxnSpPr>
                <a:cxnSpLocks/>
              </p:cNvCxnSpPr>
              <p:nvPr/>
            </p:nvCxnSpPr>
            <p:spPr>
              <a:xfrm>
                <a:off x="5281531" y="4843177"/>
                <a:ext cx="1108040"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26" name="直線矢印コネクタ 25">
                <a:extLst>
                  <a:ext uri="{FF2B5EF4-FFF2-40B4-BE49-F238E27FC236}">
                    <a16:creationId xmlns:a16="http://schemas.microsoft.com/office/drawing/2014/main" id="{C2E40C9A-E38E-98A4-9F0D-CF3A6B5D5DA1}"/>
                  </a:ext>
                </a:extLst>
              </p:cNvPr>
              <p:cNvCxnSpPr>
                <a:cxnSpLocks/>
              </p:cNvCxnSpPr>
              <p:nvPr/>
            </p:nvCxnSpPr>
            <p:spPr>
              <a:xfrm>
                <a:off x="3084094" y="5082458"/>
                <a:ext cx="5498987" cy="0"/>
              </a:xfrm>
              <a:prstGeom prst="straightConnector1">
                <a:avLst/>
              </a:prstGeom>
              <a:ln>
                <a:prstDash val="dash"/>
                <a:tailEnd type="triangle"/>
              </a:ln>
            </p:spPr>
            <p:style>
              <a:lnRef idx="2">
                <a:schemeClr val="accent1"/>
              </a:lnRef>
              <a:fillRef idx="0">
                <a:schemeClr val="accent1"/>
              </a:fillRef>
              <a:effectRef idx="1">
                <a:schemeClr val="accent1"/>
              </a:effectRef>
              <a:fontRef idx="minor">
                <a:schemeClr val="tx1"/>
              </a:fontRef>
            </p:style>
          </p:cxnSp>
          <p:sp>
            <p:nvSpPr>
              <p:cNvPr id="15" name="テキスト ボックス 14">
                <a:extLst>
                  <a:ext uri="{FF2B5EF4-FFF2-40B4-BE49-F238E27FC236}">
                    <a16:creationId xmlns:a16="http://schemas.microsoft.com/office/drawing/2014/main" id="{8CAD7844-9477-65D4-0058-A3139A0407B0}"/>
                  </a:ext>
                </a:extLst>
              </p:cNvPr>
              <p:cNvSpPr txBox="1"/>
              <p:nvPr/>
            </p:nvSpPr>
            <p:spPr>
              <a:xfrm>
                <a:off x="3853041" y="5383418"/>
                <a:ext cx="920437" cy="646331"/>
              </a:xfrm>
              <a:prstGeom prst="rect">
                <a:avLst/>
              </a:prstGeom>
              <a:noFill/>
            </p:spPr>
            <p:txBody>
              <a:bodyPr wrap="square" rtlCol="0">
                <a:spAutoFit/>
              </a:bodyPr>
              <a:lstStyle/>
              <a:p>
                <a:pPr algn="ctr"/>
                <a:r>
                  <a:rPr kumimoji="1" lang="en-US" altLang="ja-JP"/>
                  <a:t>TF=1</a:t>
                </a:r>
              </a:p>
              <a:p>
                <a:pPr algn="ctr"/>
                <a:r>
                  <a:rPr kumimoji="1" lang="ja-JP" altLang="en-US"/>
                  <a:t>古参</a:t>
                </a:r>
              </a:p>
            </p:txBody>
          </p:sp>
          <p:sp>
            <p:nvSpPr>
              <p:cNvPr id="16" name="テキスト ボックス 15">
                <a:extLst>
                  <a:ext uri="{FF2B5EF4-FFF2-40B4-BE49-F238E27FC236}">
                    <a16:creationId xmlns:a16="http://schemas.microsoft.com/office/drawing/2014/main" id="{5616FF0A-DCCF-8CEC-CBE3-9F15899B86C5}"/>
                  </a:ext>
                </a:extLst>
              </p:cNvPr>
              <p:cNvSpPr txBox="1"/>
              <p:nvPr/>
            </p:nvSpPr>
            <p:spPr>
              <a:xfrm>
                <a:off x="5722612" y="5382947"/>
                <a:ext cx="1362714" cy="646331"/>
              </a:xfrm>
              <a:prstGeom prst="rect">
                <a:avLst/>
              </a:prstGeom>
              <a:noFill/>
            </p:spPr>
            <p:txBody>
              <a:bodyPr wrap="square" rtlCol="0">
                <a:spAutoFit/>
              </a:bodyPr>
              <a:lstStyle/>
              <a:p>
                <a:pPr algn="ctr"/>
                <a:r>
                  <a:rPr kumimoji="1" lang="en-US" altLang="ja-JP" dirty="0"/>
                  <a:t>TF=2</a:t>
                </a:r>
              </a:p>
              <a:p>
                <a:pPr algn="ctr"/>
                <a:r>
                  <a:rPr kumimoji="1" lang="ja-JP" altLang="en-US"/>
                  <a:t>古参</a:t>
                </a:r>
                <a:r>
                  <a:rPr kumimoji="1" lang="en-US" altLang="ja-JP" dirty="0"/>
                  <a:t>, </a:t>
                </a:r>
                <a:r>
                  <a:rPr kumimoji="1" lang="ja-JP" altLang="en-US"/>
                  <a:t>中途</a:t>
                </a:r>
              </a:p>
            </p:txBody>
          </p:sp>
          <p:sp>
            <p:nvSpPr>
              <p:cNvPr id="17" name="テキスト ボックス 16">
                <a:extLst>
                  <a:ext uri="{FF2B5EF4-FFF2-40B4-BE49-F238E27FC236}">
                    <a16:creationId xmlns:a16="http://schemas.microsoft.com/office/drawing/2014/main" id="{94A99ADC-A195-AA57-2B7B-38B92DBBC231}"/>
                  </a:ext>
                </a:extLst>
              </p:cNvPr>
              <p:cNvSpPr txBox="1"/>
              <p:nvPr/>
            </p:nvSpPr>
            <p:spPr>
              <a:xfrm>
                <a:off x="7954659" y="5382947"/>
                <a:ext cx="1362714" cy="661140"/>
              </a:xfrm>
              <a:prstGeom prst="rect">
                <a:avLst/>
              </a:prstGeom>
              <a:noFill/>
            </p:spPr>
            <p:txBody>
              <a:bodyPr wrap="square" rtlCol="0">
                <a:spAutoFit/>
              </a:bodyPr>
              <a:lstStyle/>
              <a:p>
                <a:pPr algn="ctr"/>
                <a:r>
                  <a:rPr kumimoji="1" lang="en-US" altLang="ja-JP" dirty="0"/>
                  <a:t>TF=0</a:t>
                </a:r>
              </a:p>
              <a:p>
                <a:pPr algn="ctr"/>
                <a:r>
                  <a:rPr lang="en-US" altLang="ja-JP" dirty="0"/>
                  <a:t>&lt;TFDD&gt;</a:t>
                </a:r>
                <a:endParaRPr kumimoji="1" lang="ja-JP" altLang="en-US"/>
              </a:p>
            </p:txBody>
          </p:sp>
        </p:grpSp>
        <p:sp>
          <p:nvSpPr>
            <p:cNvPr id="31" name="テキスト ボックス 30">
              <a:extLst>
                <a:ext uri="{FF2B5EF4-FFF2-40B4-BE49-F238E27FC236}">
                  <a16:creationId xmlns:a16="http://schemas.microsoft.com/office/drawing/2014/main" id="{99AC05C8-0980-679B-7849-1A51EA1F3254}"/>
                </a:ext>
              </a:extLst>
            </p:cNvPr>
            <p:cNvSpPr txBox="1"/>
            <p:nvPr/>
          </p:nvSpPr>
          <p:spPr>
            <a:xfrm>
              <a:off x="5047775" y="4937657"/>
              <a:ext cx="920437" cy="369332"/>
            </a:xfrm>
            <a:prstGeom prst="rect">
              <a:avLst/>
            </a:prstGeom>
            <a:noFill/>
          </p:spPr>
          <p:txBody>
            <a:bodyPr wrap="square" rtlCol="0">
              <a:spAutoFit/>
            </a:bodyPr>
            <a:lstStyle/>
            <a:p>
              <a:pPr algn="ctr"/>
              <a:r>
                <a:rPr kumimoji="1" lang="ja-JP" altLang="en-US"/>
                <a:t>離脱</a:t>
              </a:r>
            </a:p>
          </p:txBody>
        </p:sp>
      </p:grpSp>
      <p:sp>
        <p:nvSpPr>
          <p:cNvPr id="2" name="タイトル 1">
            <a:extLst>
              <a:ext uri="{FF2B5EF4-FFF2-40B4-BE49-F238E27FC236}">
                <a16:creationId xmlns:a16="http://schemas.microsoft.com/office/drawing/2014/main" id="{EC53F45E-74BE-03D5-F3A5-7B534D634D32}"/>
              </a:ext>
            </a:extLst>
          </p:cNvPr>
          <p:cNvSpPr>
            <a:spLocks noGrp="1"/>
          </p:cNvSpPr>
          <p:nvPr>
            <p:ph type="title"/>
          </p:nvPr>
        </p:nvSpPr>
        <p:spPr/>
        <p:txBody>
          <a:bodyPr/>
          <a:lstStyle/>
          <a:p>
            <a:r>
              <a:rPr kumimoji="1" lang="en-US" altLang="ja-JP" dirty="0"/>
              <a:t>TFDD</a:t>
            </a:r>
            <a:r>
              <a:rPr lang="ja-JP" altLang="en-US"/>
              <a:t>の定義と</a:t>
            </a:r>
            <a:r>
              <a:rPr lang="en-US" altLang="ja-JP" dirty="0"/>
              <a:t>TF</a:t>
            </a:r>
            <a:r>
              <a:rPr lang="ja-JP" altLang="en-US"/>
              <a:t>の計算例</a:t>
            </a:r>
            <a:endParaRPr kumimoji="1" lang="ja-JP" altLang="en-US"/>
          </a:p>
        </p:txBody>
      </p:sp>
      <p:sp>
        <p:nvSpPr>
          <p:cNvPr id="5" name="日付プレースホルダー 4">
            <a:extLst>
              <a:ext uri="{FF2B5EF4-FFF2-40B4-BE49-F238E27FC236}">
                <a16:creationId xmlns:a16="http://schemas.microsoft.com/office/drawing/2014/main" id="{057356E0-C4AB-731A-17D0-5D8C0220C1AA}"/>
              </a:ext>
            </a:extLst>
          </p:cNvPr>
          <p:cNvSpPr>
            <a:spLocks noGrp="1"/>
          </p:cNvSpPr>
          <p:nvPr>
            <p:ph type="dt" sz="half" idx="2"/>
          </p:nvPr>
        </p:nvSpPr>
        <p:spPr/>
        <p:txBody>
          <a:bodyPr/>
          <a:lstStyle/>
          <a:p>
            <a:fld id="{E7CC8F51-F856-4FBA-AD20-C19CB6E08574}" type="datetime1">
              <a:rPr lang="ja-JP" altLang="en-US" smtClean="0"/>
              <a:t>2026/2/16</a:t>
            </a:fld>
            <a:endParaRPr lang="ja-JP" altLang="en-US"/>
          </a:p>
        </p:txBody>
      </p:sp>
      <p:sp>
        <p:nvSpPr>
          <p:cNvPr id="6" name="スライド番号プレースホルダー 5">
            <a:extLst>
              <a:ext uri="{FF2B5EF4-FFF2-40B4-BE49-F238E27FC236}">
                <a16:creationId xmlns:a16="http://schemas.microsoft.com/office/drawing/2014/main" id="{55FF1A3F-15B9-2163-3298-369402F86600}"/>
              </a:ext>
            </a:extLst>
          </p:cNvPr>
          <p:cNvSpPr>
            <a:spLocks noGrp="1"/>
          </p:cNvSpPr>
          <p:nvPr>
            <p:ph type="sldNum" sz="quarter" idx="4"/>
          </p:nvPr>
        </p:nvSpPr>
        <p:spPr/>
        <p:txBody>
          <a:bodyPr/>
          <a:lstStyle/>
          <a:p>
            <a:fld id="{DDF0A04B-3F96-455C-AC58-511E5C06C175}" type="slidenum">
              <a:rPr lang="ja-JP" altLang="en-US" smtClean="0"/>
              <a:pPr/>
              <a:t>5</a:t>
            </a:fld>
            <a:endParaRPr lang="ja-JP" altLang="en-US"/>
          </a:p>
        </p:txBody>
      </p:sp>
      <p:sp>
        <p:nvSpPr>
          <p:cNvPr id="23" name="テキスト ボックス 22">
            <a:extLst>
              <a:ext uri="{FF2B5EF4-FFF2-40B4-BE49-F238E27FC236}">
                <a16:creationId xmlns:a16="http://schemas.microsoft.com/office/drawing/2014/main" id="{C51A5D56-6EB7-6DCD-067A-4801523E33D3}"/>
              </a:ext>
            </a:extLst>
          </p:cNvPr>
          <p:cNvSpPr txBox="1"/>
          <p:nvPr/>
        </p:nvSpPr>
        <p:spPr>
          <a:xfrm>
            <a:off x="169535" y="6195455"/>
            <a:ext cx="7139377" cy="307777"/>
          </a:xfrm>
          <a:prstGeom prst="rect">
            <a:avLst/>
          </a:prstGeom>
          <a:noFill/>
        </p:spPr>
        <p:txBody>
          <a:bodyPr wrap="square" rtlCol="0">
            <a:spAutoFit/>
          </a:bodyPr>
          <a:lstStyle/>
          <a:p>
            <a:r>
              <a:rPr lang="en" altLang="ja-JP" sz="1400" b="1" dirty="0">
                <a:solidFill>
                  <a:schemeClr val="bg1">
                    <a:lumMod val="50000"/>
                  </a:schemeClr>
                </a:solidFill>
              </a:rPr>
              <a:t>[5]</a:t>
            </a:r>
            <a:r>
              <a:rPr lang="en" altLang="ja-JP" sz="1400" dirty="0">
                <a:solidFill>
                  <a:schemeClr val="bg1">
                    <a:lumMod val="50000"/>
                  </a:schemeClr>
                </a:solidFill>
              </a:rPr>
              <a:t> Avelino et al. </a:t>
            </a:r>
            <a:r>
              <a:rPr lang="en" altLang="ja-JP" sz="1400" i="1" dirty="0">
                <a:solidFill>
                  <a:schemeClr val="bg1">
                    <a:lumMod val="50000"/>
                  </a:schemeClr>
                </a:solidFill>
              </a:rPr>
              <a:t>On the Abandonment and Survival of OSS Projects.</a:t>
            </a:r>
            <a:r>
              <a:rPr lang="en" altLang="ja-JP" sz="1400" dirty="0">
                <a:solidFill>
                  <a:schemeClr val="bg1">
                    <a:lumMod val="50000"/>
                  </a:schemeClr>
                </a:solidFill>
              </a:rPr>
              <a:t> 2019.</a:t>
            </a:r>
          </a:p>
        </p:txBody>
      </p:sp>
      <p:sp>
        <p:nvSpPr>
          <p:cNvPr id="25" name="テキスト ボックス 24">
            <a:extLst>
              <a:ext uri="{FF2B5EF4-FFF2-40B4-BE49-F238E27FC236}">
                <a16:creationId xmlns:a16="http://schemas.microsoft.com/office/drawing/2014/main" id="{40936E21-270A-5DC4-B0F2-55B61C23A793}"/>
              </a:ext>
            </a:extLst>
          </p:cNvPr>
          <p:cNvSpPr txBox="1"/>
          <p:nvPr/>
        </p:nvSpPr>
        <p:spPr>
          <a:xfrm>
            <a:off x="10997852" y="4108537"/>
            <a:ext cx="184731" cy="369332"/>
          </a:xfrm>
          <a:prstGeom prst="rect">
            <a:avLst/>
          </a:prstGeom>
          <a:noFill/>
        </p:spPr>
        <p:txBody>
          <a:bodyPr wrap="none" rtlCol="0">
            <a:spAutoFit/>
          </a:bodyPr>
          <a:lstStyle/>
          <a:p>
            <a:endParaRPr kumimoji="1" lang="ja-JP" altLang="en-US"/>
          </a:p>
        </p:txBody>
      </p:sp>
      <p:sp>
        <p:nvSpPr>
          <p:cNvPr id="27" name="テキスト ボックス 26">
            <a:extLst>
              <a:ext uri="{FF2B5EF4-FFF2-40B4-BE49-F238E27FC236}">
                <a16:creationId xmlns:a16="http://schemas.microsoft.com/office/drawing/2014/main" id="{5D9A49F9-4C1E-9903-6917-64E414B147BF}"/>
              </a:ext>
            </a:extLst>
          </p:cNvPr>
          <p:cNvSpPr txBox="1"/>
          <p:nvPr/>
        </p:nvSpPr>
        <p:spPr>
          <a:xfrm>
            <a:off x="10434181" y="4559474"/>
            <a:ext cx="184731" cy="369332"/>
          </a:xfrm>
          <a:prstGeom prst="rect">
            <a:avLst/>
          </a:prstGeom>
          <a:noFill/>
        </p:spPr>
        <p:txBody>
          <a:bodyPr wrap="none" rtlCol="0">
            <a:spAutoFit/>
          </a:bodyPr>
          <a:lstStyle/>
          <a:p>
            <a:endParaRPr kumimoji="1" lang="ja-JP" altLang="en-US"/>
          </a:p>
        </p:txBody>
      </p:sp>
      <p:sp>
        <p:nvSpPr>
          <p:cNvPr id="4" name="角丸四角形吹き出し 3">
            <a:extLst>
              <a:ext uri="{FF2B5EF4-FFF2-40B4-BE49-F238E27FC236}">
                <a16:creationId xmlns:a16="http://schemas.microsoft.com/office/drawing/2014/main" id="{F6E4B394-EB43-8AA2-B5BA-15CF6966914F}"/>
              </a:ext>
            </a:extLst>
          </p:cNvPr>
          <p:cNvSpPr/>
          <p:nvPr/>
        </p:nvSpPr>
        <p:spPr>
          <a:xfrm>
            <a:off x="1590959" y="3669274"/>
            <a:ext cx="1384348" cy="432188"/>
          </a:xfrm>
          <a:prstGeom prst="wedgeRoundRectCallout">
            <a:avLst/>
          </a:prstGeom>
          <a:solidFill>
            <a:srgbClr val="E0EBF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a:solidFill>
                  <a:sysClr val="windowText" lastClr="000000"/>
                </a:solidFill>
              </a:rPr>
              <a:t>コミット多</a:t>
            </a:r>
          </a:p>
        </p:txBody>
      </p:sp>
      <p:sp>
        <p:nvSpPr>
          <p:cNvPr id="8" name="角丸四角形吹き出し 7">
            <a:extLst>
              <a:ext uri="{FF2B5EF4-FFF2-40B4-BE49-F238E27FC236}">
                <a16:creationId xmlns:a16="http://schemas.microsoft.com/office/drawing/2014/main" id="{15F6B2BD-6BAE-2366-6DF6-5C7AAA290687}"/>
              </a:ext>
            </a:extLst>
          </p:cNvPr>
          <p:cNvSpPr/>
          <p:nvPr/>
        </p:nvSpPr>
        <p:spPr>
          <a:xfrm>
            <a:off x="1605496" y="5120357"/>
            <a:ext cx="1384348" cy="432188"/>
          </a:xfrm>
          <a:prstGeom prst="wedgeRoundRectCallout">
            <a:avLst>
              <a:gd name="adj1" fmla="val -22406"/>
              <a:gd name="adj2" fmla="val -70993"/>
              <a:gd name="adj3" fmla="val 16667"/>
            </a:avLst>
          </a:prstGeom>
          <a:solidFill>
            <a:srgbClr val="E0EBF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a:solidFill>
                  <a:sysClr val="windowText" lastClr="000000"/>
                </a:solidFill>
              </a:rPr>
              <a:t>コミット少</a:t>
            </a:r>
          </a:p>
        </p:txBody>
      </p:sp>
    </p:spTree>
    <p:extLst>
      <p:ext uri="{BB962C8B-B14F-4D97-AF65-F5344CB8AC3E}">
        <p14:creationId xmlns:p14="http://schemas.microsoft.com/office/powerpoint/2010/main" val="10982573"/>
      </p:ext>
    </p:extLst>
  </p:cSld>
  <p:clrMapOvr>
    <a:masterClrMapping/>
  </p:clrMapOvr>
  <p:extLst>
    <p:ext uri="{6950BFC3-D8DA-4A85-94F7-54DA5524770B}">
      <p188:commentRel xmlns:p188="http://schemas.microsoft.com/office/powerpoint/2018/8/main" r:id="rId3"/>
    </p:ext>
  </p:extLs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AAFD32-5DC3-739D-EDC1-8B576C0F5F2D}"/>
            </a:ext>
          </a:extLst>
        </p:cNvPr>
        <p:cNvGrpSpPr/>
        <p:nvPr/>
      </p:nvGrpSpPr>
      <p:grpSpPr>
        <a:xfrm>
          <a:off x="0" y="0"/>
          <a:ext cx="0" cy="0"/>
          <a:chOff x="0" y="0"/>
          <a:chExt cx="0" cy="0"/>
        </a:xfrm>
      </p:grpSpPr>
      <p:sp>
        <p:nvSpPr>
          <p:cNvPr id="4" name="タイトル 3">
            <a:extLst>
              <a:ext uri="{FF2B5EF4-FFF2-40B4-BE49-F238E27FC236}">
                <a16:creationId xmlns:a16="http://schemas.microsoft.com/office/drawing/2014/main" id="{EE5B2CDD-D255-4705-D78D-2C694724CF16}"/>
              </a:ext>
            </a:extLst>
          </p:cNvPr>
          <p:cNvSpPr>
            <a:spLocks noGrp="1"/>
          </p:cNvSpPr>
          <p:nvPr>
            <p:ph type="title"/>
          </p:nvPr>
        </p:nvSpPr>
        <p:spPr/>
        <p:txBody>
          <a:bodyPr/>
          <a:lstStyle/>
          <a:p>
            <a:r>
              <a:rPr lang="en-US" altLang="ja-JP" dirty="0"/>
              <a:t>OSS</a:t>
            </a:r>
            <a:r>
              <a:rPr lang="ja-JP" altLang="en-US"/>
              <a:t>における</a:t>
            </a:r>
            <a:r>
              <a:rPr lang="en-US" altLang="ja-JP" dirty="0"/>
              <a:t>TFDD</a:t>
            </a:r>
            <a:endParaRPr lang="ja-JP" altLang="en-US"/>
          </a:p>
        </p:txBody>
      </p:sp>
      <p:sp>
        <p:nvSpPr>
          <p:cNvPr id="5" name="コンテンツ プレースホルダー 4">
            <a:extLst>
              <a:ext uri="{FF2B5EF4-FFF2-40B4-BE49-F238E27FC236}">
                <a16:creationId xmlns:a16="http://schemas.microsoft.com/office/drawing/2014/main" id="{2A5F7476-C5B5-DFF1-932F-CF0662A5D8B0}"/>
              </a:ext>
            </a:extLst>
          </p:cNvPr>
          <p:cNvSpPr>
            <a:spLocks noGrp="1"/>
          </p:cNvSpPr>
          <p:nvPr>
            <p:ph idx="1"/>
          </p:nvPr>
        </p:nvSpPr>
        <p:spPr>
          <a:xfrm>
            <a:off x="165697" y="1092370"/>
            <a:ext cx="11260184" cy="5402641"/>
          </a:xfrm>
        </p:spPr>
        <p:txBody>
          <a:bodyPr>
            <a:noAutofit/>
          </a:bodyPr>
          <a:lstStyle/>
          <a:p>
            <a:pPr marL="0" indent="0">
              <a:buNone/>
            </a:pPr>
            <a:r>
              <a:rPr lang="en-US" altLang="ja-JP" sz="2800" dirty="0"/>
              <a:t>TFDD</a:t>
            </a:r>
            <a:r>
              <a:rPr lang="ja-JP" altLang="en-US" sz="2800"/>
              <a:t>が</a:t>
            </a:r>
            <a:r>
              <a:rPr lang="en-US" altLang="ja-JP" sz="2800" dirty="0"/>
              <a:t>OSS</a:t>
            </a:r>
            <a:r>
              <a:rPr lang="ja-JP" altLang="en-US" sz="2800"/>
              <a:t>の存続に大きな影響を</a:t>
            </a:r>
            <a:endParaRPr lang="en-US" altLang="ja-JP" sz="2800" dirty="0"/>
          </a:p>
          <a:p>
            <a:pPr marL="0" indent="0">
              <a:buNone/>
            </a:pPr>
            <a:r>
              <a:rPr lang="ja-JP" altLang="en-US" sz="2800"/>
              <a:t>与える可能性がある</a:t>
            </a:r>
            <a:r>
              <a:rPr lang="en-US" altLang="ja-JP" sz="3200" baseline="-25000" dirty="0"/>
              <a:t>[5,6]</a:t>
            </a:r>
            <a:endParaRPr lang="en-US" altLang="ja-JP" sz="3200" dirty="0"/>
          </a:p>
          <a:p>
            <a:pPr>
              <a:buFont typeface="Arial" panose="020B0604020202020204" pitchFamily="34" charset="0"/>
              <a:buChar char="•"/>
            </a:pPr>
            <a:r>
              <a:rPr lang="ja-JP" altLang="en-US" sz="2400"/>
              <a:t>計</a:t>
            </a:r>
            <a:r>
              <a:rPr lang="en-US" altLang="ja-JP" sz="2400" dirty="0"/>
              <a:t>89%</a:t>
            </a:r>
            <a:r>
              <a:rPr lang="ja-JP" altLang="en-US" sz="2400"/>
              <a:t>が少なくとも一度</a:t>
            </a:r>
            <a:r>
              <a:rPr lang="en-US" altLang="ja-JP" sz="2400" dirty="0"/>
              <a:t>TFDD</a:t>
            </a:r>
            <a:r>
              <a:rPr lang="ja-JP" altLang="en-US" sz="2400"/>
              <a:t>を経験</a:t>
            </a:r>
            <a:endParaRPr lang="en-US" altLang="ja-JP" sz="2400" dirty="0"/>
          </a:p>
          <a:p>
            <a:pPr>
              <a:buFont typeface="Arial" panose="020B0604020202020204" pitchFamily="34" charset="0"/>
              <a:buChar char="•"/>
            </a:pPr>
            <a:r>
              <a:rPr lang="ja-JP" altLang="en-US" sz="2400"/>
              <a:t>ごく少数のコア開発者に依存</a:t>
            </a:r>
            <a:endParaRPr lang="en-US" altLang="ja-JP" sz="2400" dirty="0"/>
          </a:p>
          <a:p>
            <a:pPr>
              <a:buFont typeface="Arial" panose="020B0604020202020204" pitchFamily="34" charset="0"/>
              <a:buChar char="•"/>
            </a:pPr>
            <a:endParaRPr lang="en-US" altLang="ja-JP" sz="2400" dirty="0"/>
          </a:p>
          <a:p>
            <a:pPr marL="0" indent="0">
              <a:buNone/>
            </a:pPr>
            <a:r>
              <a:rPr lang="ja-JP" altLang="en-US" sz="2800"/>
              <a:t>モバイルアプリに絞って適用した例は無い</a:t>
            </a:r>
            <a:endParaRPr lang="en-US" altLang="ja-JP" sz="2800" dirty="0"/>
          </a:p>
          <a:p>
            <a:pPr>
              <a:buFont typeface="Arial" panose="020B0604020202020204" pitchFamily="34" charset="0"/>
              <a:buChar char="•"/>
            </a:pPr>
            <a:r>
              <a:rPr lang="ja-JP" altLang="en-US" sz="2400"/>
              <a:t>一般ユーザーが影響力を持つアプリでは変わるのか？</a:t>
            </a:r>
            <a:endParaRPr lang="en-US" altLang="ja-JP" sz="2400" dirty="0"/>
          </a:p>
          <a:p>
            <a:pPr>
              <a:buFont typeface="Arial" panose="020B0604020202020204" pitchFamily="34" charset="0"/>
              <a:buChar char="•"/>
            </a:pPr>
            <a:r>
              <a:rPr lang="ja-JP" altLang="en-US" sz="2400"/>
              <a:t>インストール数やユーザーレビュー等との相関は？</a:t>
            </a:r>
            <a:endParaRPr lang="en-US" altLang="ja-JP" sz="2400" dirty="0"/>
          </a:p>
        </p:txBody>
      </p:sp>
      <p:sp>
        <p:nvSpPr>
          <p:cNvPr id="6" name="日付プレースホルダー 5">
            <a:extLst>
              <a:ext uri="{FF2B5EF4-FFF2-40B4-BE49-F238E27FC236}">
                <a16:creationId xmlns:a16="http://schemas.microsoft.com/office/drawing/2014/main" id="{2E35368F-1B9D-DEDB-87D8-CE152C72BA3C}"/>
              </a:ext>
            </a:extLst>
          </p:cNvPr>
          <p:cNvSpPr>
            <a:spLocks noGrp="1"/>
          </p:cNvSpPr>
          <p:nvPr>
            <p:ph type="dt" sz="half" idx="2"/>
          </p:nvPr>
        </p:nvSpPr>
        <p:spPr/>
        <p:txBody>
          <a:bodyPr/>
          <a:lstStyle/>
          <a:p>
            <a:fld id="{308E78B9-1FEE-43B4-B166-7B269F365FDB}" type="datetime1">
              <a:rPr lang="ja-JP" altLang="en-US" smtClean="0"/>
              <a:t>2026/2/16</a:t>
            </a:fld>
            <a:endParaRPr lang="ja-JP" altLang="en-US"/>
          </a:p>
        </p:txBody>
      </p:sp>
      <p:sp>
        <p:nvSpPr>
          <p:cNvPr id="8" name="スライド番号プレースホルダー 7">
            <a:extLst>
              <a:ext uri="{FF2B5EF4-FFF2-40B4-BE49-F238E27FC236}">
                <a16:creationId xmlns:a16="http://schemas.microsoft.com/office/drawing/2014/main" id="{3D715DDF-AC06-5712-7E00-B91D721E717E}"/>
              </a:ext>
            </a:extLst>
          </p:cNvPr>
          <p:cNvSpPr>
            <a:spLocks noGrp="1"/>
          </p:cNvSpPr>
          <p:nvPr>
            <p:ph type="sldNum" sz="quarter" idx="4"/>
          </p:nvPr>
        </p:nvSpPr>
        <p:spPr/>
        <p:txBody>
          <a:bodyPr/>
          <a:lstStyle/>
          <a:p>
            <a:fld id="{DDF0A04B-3F96-455C-AC58-511E5C06C175}" type="slidenum">
              <a:rPr lang="ja-JP" altLang="en-US" smtClean="0"/>
              <a:pPr/>
              <a:t>6</a:t>
            </a:fld>
            <a:endParaRPr lang="ja-JP" altLang="en-US"/>
          </a:p>
        </p:txBody>
      </p:sp>
      <p:graphicFrame>
        <p:nvGraphicFramePr>
          <p:cNvPr id="3" name="グラフ 2">
            <a:extLst>
              <a:ext uri="{FF2B5EF4-FFF2-40B4-BE49-F238E27FC236}">
                <a16:creationId xmlns:a16="http://schemas.microsoft.com/office/drawing/2014/main" id="{77909E9E-6C60-0A72-0903-F6A1978896FB}"/>
              </a:ext>
            </a:extLst>
          </p:cNvPr>
          <p:cNvGraphicFramePr>
            <a:graphicFrameLocks/>
          </p:cNvGraphicFramePr>
          <p:nvPr>
            <p:extLst>
              <p:ext uri="{D42A27DB-BD31-4B8C-83A1-F6EECF244321}">
                <p14:modId xmlns:p14="http://schemas.microsoft.com/office/powerpoint/2010/main" val="1424408726"/>
              </p:ext>
            </p:extLst>
          </p:nvPr>
        </p:nvGraphicFramePr>
        <p:xfrm>
          <a:off x="7685590" y="1647776"/>
          <a:ext cx="4506410" cy="3785818"/>
        </p:xfrm>
        <a:graphic>
          <a:graphicData uri="http://schemas.openxmlformats.org/drawingml/2006/chart">
            <c:chart xmlns:c="http://schemas.openxmlformats.org/drawingml/2006/chart" xmlns:r="http://schemas.openxmlformats.org/officeDocument/2006/relationships" r:id="rId4"/>
          </a:graphicData>
        </a:graphic>
      </p:graphicFrame>
      <p:sp>
        <p:nvSpPr>
          <p:cNvPr id="7" name="パイ 6">
            <a:extLst>
              <a:ext uri="{FF2B5EF4-FFF2-40B4-BE49-F238E27FC236}">
                <a16:creationId xmlns:a16="http://schemas.microsoft.com/office/drawing/2014/main" id="{69575492-D467-D9E6-62DD-6F4B5A9789BE}"/>
              </a:ext>
            </a:extLst>
          </p:cNvPr>
          <p:cNvSpPr>
            <a:spLocks/>
          </p:cNvSpPr>
          <p:nvPr/>
        </p:nvSpPr>
        <p:spPr>
          <a:xfrm>
            <a:off x="8394681" y="2025550"/>
            <a:ext cx="3031200" cy="3030270"/>
          </a:xfrm>
          <a:prstGeom prst="pie">
            <a:avLst>
              <a:gd name="adj1" fmla="val 18594607"/>
              <a:gd name="adj2" fmla="val 16199999"/>
            </a:avLst>
          </a:prstGeom>
          <a:noFill/>
          <a:ln w="63500">
            <a:solidFill>
              <a:srgbClr val="C00000"/>
            </a:solidFill>
            <a:prstDash val="soli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 name="テキスト ボックス 1">
            <a:extLst>
              <a:ext uri="{FF2B5EF4-FFF2-40B4-BE49-F238E27FC236}">
                <a16:creationId xmlns:a16="http://schemas.microsoft.com/office/drawing/2014/main" id="{BB3FEE6D-441C-17C6-1382-B6EC44E4A6E5}"/>
              </a:ext>
            </a:extLst>
          </p:cNvPr>
          <p:cNvSpPr txBox="1"/>
          <p:nvPr/>
        </p:nvSpPr>
        <p:spPr>
          <a:xfrm>
            <a:off x="279995" y="6197481"/>
            <a:ext cx="7875768" cy="523220"/>
          </a:xfrm>
          <a:prstGeom prst="rect">
            <a:avLst/>
          </a:prstGeom>
          <a:noFill/>
        </p:spPr>
        <p:txBody>
          <a:bodyPr wrap="square" rtlCol="0">
            <a:spAutoFit/>
          </a:bodyPr>
          <a:lstStyle/>
          <a:p>
            <a:r>
              <a:rPr lang="en" altLang="ja-JP" sz="1400" dirty="0">
                <a:solidFill>
                  <a:schemeClr val="bg1">
                    <a:lumMod val="50000"/>
                  </a:schemeClr>
                </a:solidFill>
              </a:rPr>
              <a:t>[5] </a:t>
            </a:r>
            <a:r>
              <a:rPr lang="en" altLang="ja-JP" sz="1400" b="1" dirty="0">
                <a:solidFill>
                  <a:schemeClr val="bg1">
                    <a:lumMod val="50000"/>
                  </a:schemeClr>
                </a:solidFill>
              </a:rPr>
              <a:t>Avelino et al. (2019) </a:t>
            </a:r>
            <a:r>
              <a:rPr lang="en" altLang="ja-JP" sz="1400" i="1" dirty="0">
                <a:solidFill>
                  <a:schemeClr val="bg1">
                    <a:lumMod val="50000"/>
                  </a:schemeClr>
                </a:solidFill>
              </a:rPr>
              <a:t>On the Abandonment and Survival of OSS Projects</a:t>
            </a:r>
            <a:br>
              <a:rPr lang="en" altLang="ja-JP" sz="1400" dirty="0">
                <a:solidFill>
                  <a:schemeClr val="bg1">
                    <a:lumMod val="50000"/>
                  </a:schemeClr>
                </a:solidFill>
              </a:rPr>
            </a:br>
            <a:r>
              <a:rPr lang="en" altLang="ja-JP" sz="1400" b="1" dirty="0">
                <a:solidFill>
                  <a:schemeClr val="bg1">
                    <a:lumMod val="50000"/>
                  </a:schemeClr>
                </a:solidFill>
              </a:rPr>
              <a:t>[6]</a:t>
            </a:r>
            <a:r>
              <a:rPr lang="en" altLang="ja-JP" sz="1400" dirty="0">
                <a:solidFill>
                  <a:schemeClr val="bg1">
                    <a:lumMod val="50000"/>
                  </a:schemeClr>
                </a:solidFill>
              </a:rPr>
              <a:t> </a:t>
            </a:r>
            <a:r>
              <a:rPr lang="en" altLang="ja-JP" sz="1400" dirty="0" err="1">
                <a:solidFill>
                  <a:schemeClr val="bg1">
                    <a:lumMod val="50000"/>
                  </a:schemeClr>
                </a:solidFill>
              </a:rPr>
              <a:t>Nourry</a:t>
            </a:r>
            <a:r>
              <a:rPr lang="en" altLang="ja-JP" sz="1400" dirty="0">
                <a:solidFill>
                  <a:schemeClr val="bg1">
                    <a:lumMod val="50000"/>
                  </a:schemeClr>
                </a:solidFill>
              </a:rPr>
              <a:t> et al. </a:t>
            </a:r>
            <a:r>
              <a:rPr lang="en" altLang="ja-JP" sz="1400" i="1" dirty="0">
                <a:solidFill>
                  <a:schemeClr val="bg1">
                    <a:lumMod val="50000"/>
                  </a:schemeClr>
                </a:solidFill>
              </a:rPr>
              <a:t>Loss of Core Developers in OSS Communities.</a:t>
            </a:r>
            <a:r>
              <a:rPr lang="en" altLang="ja-JP" sz="1400" dirty="0">
                <a:solidFill>
                  <a:schemeClr val="bg1">
                    <a:lumMod val="50000"/>
                  </a:schemeClr>
                </a:solidFill>
              </a:rPr>
              <a:t> 2024.</a:t>
            </a:r>
          </a:p>
        </p:txBody>
      </p:sp>
      <p:sp>
        <p:nvSpPr>
          <p:cNvPr id="10" name="テキスト ボックス 9">
            <a:extLst>
              <a:ext uri="{FF2B5EF4-FFF2-40B4-BE49-F238E27FC236}">
                <a16:creationId xmlns:a16="http://schemas.microsoft.com/office/drawing/2014/main" id="{B5D62BED-9C29-9C71-B0D1-FB08198D0779}"/>
              </a:ext>
            </a:extLst>
          </p:cNvPr>
          <p:cNvSpPr txBox="1"/>
          <p:nvPr/>
        </p:nvSpPr>
        <p:spPr>
          <a:xfrm>
            <a:off x="8188535" y="1287165"/>
            <a:ext cx="3237346" cy="646331"/>
          </a:xfrm>
          <a:prstGeom prst="rect">
            <a:avLst/>
          </a:prstGeom>
          <a:noFill/>
        </p:spPr>
        <p:txBody>
          <a:bodyPr wrap="square" rtlCol="0">
            <a:spAutoFit/>
          </a:bodyPr>
          <a:lstStyle/>
          <a:p>
            <a:pPr algn="ctr"/>
            <a:r>
              <a:rPr lang="en-US" altLang="ja-JP" dirty="0"/>
              <a:t>OSS</a:t>
            </a:r>
            <a:r>
              <a:rPr lang="ja-JP" altLang="en-US"/>
              <a:t>における</a:t>
            </a:r>
            <a:r>
              <a:rPr lang="en-US" altLang="ja-JP" dirty="0"/>
              <a:t>TFDD</a:t>
            </a:r>
            <a:r>
              <a:rPr lang="ja-JP" altLang="en-US"/>
              <a:t>の発生</a:t>
            </a:r>
            <a:endParaRPr lang="en-US" altLang="ja-JP" dirty="0"/>
          </a:p>
          <a:p>
            <a:pPr algn="ctr"/>
            <a:r>
              <a:rPr lang="en-US" altLang="ja-JP" dirty="0"/>
              <a:t>(n=36,464)</a:t>
            </a:r>
          </a:p>
        </p:txBody>
      </p:sp>
    </p:spTree>
    <p:extLst>
      <p:ext uri="{BB962C8B-B14F-4D97-AF65-F5344CB8AC3E}">
        <p14:creationId xmlns:p14="http://schemas.microsoft.com/office/powerpoint/2010/main" val="3856672025"/>
      </p:ext>
    </p:extLst>
  </p:cSld>
  <p:clrMapOvr>
    <a:masterClrMapping/>
  </p:clrMapOvr>
  <p:extLst>
    <p:ext uri="{6950BFC3-D8DA-4A85-94F7-54DA5524770B}">
      <p188:commentRel xmlns:p188="http://schemas.microsoft.com/office/powerpoint/2018/8/main" r:id="rId3"/>
    </p:ext>
  </p:extLs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F564C2C-E69B-6C1E-DC33-416E45BA74CF}"/>
              </a:ext>
            </a:extLst>
          </p:cNvPr>
          <p:cNvSpPr>
            <a:spLocks noGrp="1"/>
          </p:cNvSpPr>
          <p:nvPr>
            <p:ph type="title"/>
          </p:nvPr>
        </p:nvSpPr>
        <p:spPr/>
        <p:txBody>
          <a:bodyPr>
            <a:normAutofit/>
          </a:bodyPr>
          <a:lstStyle/>
          <a:p>
            <a:r>
              <a:rPr lang="ja-JP" altLang="en-US"/>
              <a:t>研究概要</a:t>
            </a:r>
            <a:r>
              <a:rPr lang="en-US" altLang="ja-JP" dirty="0"/>
              <a:t>	</a:t>
            </a:r>
            <a:r>
              <a:rPr lang="ja-JP" altLang="en-US"/>
              <a:t>目的</a:t>
            </a:r>
            <a:endParaRPr kumimoji="1" lang="ja-JP" altLang="en-US"/>
          </a:p>
        </p:txBody>
      </p:sp>
      <p:sp>
        <p:nvSpPr>
          <p:cNvPr id="5" name="日付プレースホルダー 4">
            <a:extLst>
              <a:ext uri="{FF2B5EF4-FFF2-40B4-BE49-F238E27FC236}">
                <a16:creationId xmlns:a16="http://schemas.microsoft.com/office/drawing/2014/main" id="{05DD065E-5CDF-76C3-535B-D27B5D8240EC}"/>
              </a:ext>
            </a:extLst>
          </p:cNvPr>
          <p:cNvSpPr>
            <a:spLocks noGrp="1"/>
          </p:cNvSpPr>
          <p:nvPr>
            <p:ph type="dt" sz="half" idx="2"/>
          </p:nvPr>
        </p:nvSpPr>
        <p:spPr/>
        <p:txBody>
          <a:bodyPr/>
          <a:lstStyle/>
          <a:p>
            <a:fld id="{E7CC8F51-F856-4FBA-AD20-C19CB6E08574}" type="datetime1">
              <a:rPr lang="ja-JP" altLang="en-US" smtClean="0"/>
              <a:t>2026/2/16</a:t>
            </a:fld>
            <a:endParaRPr lang="ja-JP" altLang="en-US"/>
          </a:p>
        </p:txBody>
      </p:sp>
      <p:sp>
        <p:nvSpPr>
          <p:cNvPr id="6" name="スライド番号プレースホルダー 5">
            <a:extLst>
              <a:ext uri="{FF2B5EF4-FFF2-40B4-BE49-F238E27FC236}">
                <a16:creationId xmlns:a16="http://schemas.microsoft.com/office/drawing/2014/main" id="{9B12D110-6FA8-E267-7D87-59FD75A6AF03}"/>
              </a:ext>
            </a:extLst>
          </p:cNvPr>
          <p:cNvSpPr>
            <a:spLocks noGrp="1"/>
          </p:cNvSpPr>
          <p:nvPr>
            <p:ph type="sldNum" sz="quarter" idx="4"/>
          </p:nvPr>
        </p:nvSpPr>
        <p:spPr/>
        <p:txBody>
          <a:bodyPr/>
          <a:lstStyle/>
          <a:p>
            <a:fld id="{DDF0A04B-3F96-455C-AC58-511E5C06C175}" type="slidenum">
              <a:rPr lang="ja-JP" altLang="en-US" smtClean="0"/>
              <a:pPr/>
              <a:t>7</a:t>
            </a:fld>
            <a:endParaRPr lang="ja-JP" altLang="en-US"/>
          </a:p>
        </p:txBody>
      </p:sp>
      <p:graphicFrame>
        <p:nvGraphicFramePr>
          <p:cNvPr id="3" name="コンテンツ プレースホルダー 2">
            <a:extLst>
              <a:ext uri="{FF2B5EF4-FFF2-40B4-BE49-F238E27FC236}">
                <a16:creationId xmlns:a16="http://schemas.microsoft.com/office/drawing/2014/main" id="{8C7E2272-E7B5-5B3E-05F8-341CB97B4979}"/>
              </a:ext>
            </a:extLst>
          </p:cNvPr>
          <p:cNvGraphicFramePr>
            <a:graphicFrameLocks noGrp="1"/>
          </p:cNvGraphicFramePr>
          <p:nvPr>
            <p:ph idx="1"/>
            <p:extLst>
              <p:ext uri="{D42A27DB-BD31-4B8C-83A1-F6EECF244321}">
                <p14:modId xmlns:p14="http://schemas.microsoft.com/office/powerpoint/2010/main" val="3136205446"/>
              </p:ext>
            </p:extLst>
          </p:nvPr>
        </p:nvGraphicFramePr>
        <p:xfrm>
          <a:off x="776371" y="1099119"/>
          <a:ext cx="10639258" cy="311562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テキスト ボックス 3">
            <a:extLst>
              <a:ext uri="{FF2B5EF4-FFF2-40B4-BE49-F238E27FC236}">
                <a16:creationId xmlns:a16="http://schemas.microsoft.com/office/drawing/2014/main" id="{AD5DD882-5925-1E41-1F0E-68771B9B1A0F}"/>
              </a:ext>
            </a:extLst>
          </p:cNvPr>
          <p:cNvSpPr txBox="1"/>
          <p:nvPr/>
        </p:nvSpPr>
        <p:spPr>
          <a:xfrm>
            <a:off x="776371" y="4405604"/>
            <a:ext cx="10324675" cy="1938992"/>
          </a:xfrm>
          <a:prstGeom prst="rect">
            <a:avLst/>
          </a:prstGeom>
          <a:noFill/>
        </p:spPr>
        <p:txBody>
          <a:bodyPr wrap="square" rtlCol="0">
            <a:spAutoFit/>
          </a:bodyPr>
          <a:lstStyle/>
          <a:p>
            <a:r>
              <a:rPr kumimoji="1" lang="ja-JP" altLang="en-US" sz="3200" b="1"/>
              <a:t>目的</a:t>
            </a:r>
            <a:endParaRPr lang="en-US" altLang="ja-JP" sz="3200" b="1" dirty="0"/>
          </a:p>
          <a:p>
            <a:r>
              <a:rPr lang="en-US" altLang="ja-JP" sz="3200" b="1" dirty="0"/>
              <a:t>	</a:t>
            </a:r>
            <a:r>
              <a:rPr lang="ja-JP" altLang="en-US" sz="2800"/>
              <a:t>モバイルアプリ開発の放棄とそのユーザー指標との</a:t>
            </a:r>
            <a:br>
              <a:rPr lang="en-US" altLang="ja-JP" sz="2800" dirty="0"/>
            </a:br>
            <a:r>
              <a:rPr lang="en-US" altLang="ja-JP" sz="2800" dirty="0"/>
              <a:t>	</a:t>
            </a:r>
            <a:r>
              <a:rPr lang="ja-JP" altLang="en-US" sz="2800"/>
              <a:t>関係性を明らかにし、放棄兆候を示す指標の方針を</a:t>
            </a:r>
            <a:br>
              <a:rPr lang="en-US" altLang="ja-JP" sz="2800" dirty="0"/>
            </a:br>
            <a:r>
              <a:rPr lang="en-US" altLang="ja-JP" sz="2800" dirty="0"/>
              <a:t>	</a:t>
            </a:r>
            <a:r>
              <a:rPr lang="ja-JP" altLang="en-US" sz="2800"/>
              <a:t>提案する</a:t>
            </a:r>
          </a:p>
        </p:txBody>
      </p:sp>
    </p:spTree>
    <p:extLst>
      <p:ext uri="{BB962C8B-B14F-4D97-AF65-F5344CB8AC3E}">
        <p14:creationId xmlns:p14="http://schemas.microsoft.com/office/powerpoint/2010/main" val="8605665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4155DC-8611-6CAF-006F-E1D7B369F5B7}"/>
            </a:ext>
          </a:extLst>
        </p:cNvPr>
        <p:cNvGrpSpPr/>
        <p:nvPr/>
      </p:nvGrpSpPr>
      <p:grpSpPr>
        <a:xfrm>
          <a:off x="0" y="0"/>
          <a:ext cx="0" cy="0"/>
          <a:chOff x="0" y="0"/>
          <a:chExt cx="0" cy="0"/>
        </a:xfrm>
      </p:grpSpPr>
      <p:sp>
        <p:nvSpPr>
          <p:cNvPr id="4" name="タイトル 3">
            <a:extLst>
              <a:ext uri="{FF2B5EF4-FFF2-40B4-BE49-F238E27FC236}">
                <a16:creationId xmlns:a16="http://schemas.microsoft.com/office/drawing/2014/main" id="{8BD0C40F-B125-77CE-46A8-9F6752AB249D}"/>
              </a:ext>
            </a:extLst>
          </p:cNvPr>
          <p:cNvSpPr>
            <a:spLocks noGrp="1"/>
          </p:cNvSpPr>
          <p:nvPr>
            <p:ph type="title"/>
          </p:nvPr>
        </p:nvSpPr>
        <p:spPr/>
        <p:txBody>
          <a:bodyPr>
            <a:normAutofit/>
          </a:bodyPr>
          <a:lstStyle/>
          <a:p>
            <a:r>
              <a:rPr lang="ja-JP" altLang="en-US"/>
              <a:t>研究概要　</a:t>
            </a:r>
            <a:r>
              <a:rPr lang="en-US" altLang="ja-JP" dirty="0"/>
              <a:t>RQ</a:t>
            </a:r>
            <a:endParaRPr lang="ja-JP" altLang="en-US"/>
          </a:p>
        </p:txBody>
      </p:sp>
      <p:sp>
        <p:nvSpPr>
          <p:cNvPr id="6" name="日付プレースホルダー 5">
            <a:extLst>
              <a:ext uri="{FF2B5EF4-FFF2-40B4-BE49-F238E27FC236}">
                <a16:creationId xmlns:a16="http://schemas.microsoft.com/office/drawing/2014/main" id="{4DC6D464-EA01-D832-FB35-B4D20594DE15}"/>
              </a:ext>
            </a:extLst>
          </p:cNvPr>
          <p:cNvSpPr>
            <a:spLocks noGrp="1"/>
          </p:cNvSpPr>
          <p:nvPr>
            <p:ph type="dt" sz="half" idx="2"/>
          </p:nvPr>
        </p:nvSpPr>
        <p:spPr/>
        <p:txBody>
          <a:bodyPr/>
          <a:lstStyle/>
          <a:p>
            <a:fld id="{308E78B9-1FEE-43B4-B166-7B269F365FDB}" type="datetime1">
              <a:rPr lang="ja-JP" altLang="en-US" smtClean="0"/>
              <a:t>2026/2/16</a:t>
            </a:fld>
            <a:endParaRPr lang="ja-JP" altLang="en-US"/>
          </a:p>
        </p:txBody>
      </p:sp>
      <p:sp>
        <p:nvSpPr>
          <p:cNvPr id="8" name="スライド番号プレースホルダー 7">
            <a:extLst>
              <a:ext uri="{FF2B5EF4-FFF2-40B4-BE49-F238E27FC236}">
                <a16:creationId xmlns:a16="http://schemas.microsoft.com/office/drawing/2014/main" id="{E0939729-6373-BA74-F1CA-0C55D7C22D92}"/>
              </a:ext>
            </a:extLst>
          </p:cNvPr>
          <p:cNvSpPr>
            <a:spLocks noGrp="1"/>
          </p:cNvSpPr>
          <p:nvPr>
            <p:ph type="sldNum" sz="quarter" idx="4"/>
          </p:nvPr>
        </p:nvSpPr>
        <p:spPr/>
        <p:txBody>
          <a:bodyPr/>
          <a:lstStyle/>
          <a:p>
            <a:fld id="{DDF0A04B-3F96-455C-AC58-511E5C06C175}" type="slidenum">
              <a:rPr lang="ja-JP" altLang="en-US" smtClean="0"/>
              <a:pPr/>
              <a:t>8</a:t>
            </a:fld>
            <a:endParaRPr lang="ja-JP" altLang="en-US"/>
          </a:p>
        </p:txBody>
      </p:sp>
      <p:sp>
        <p:nvSpPr>
          <p:cNvPr id="3" name="テキスト ボックス 2">
            <a:extLst>
              <a:ext uri="{FF2B5EF4-FFF2-40B4-BE49-F238E27FC236}">
                <a16:creationId xmlns:a16="http://schemas.microsoft.com/office/drawing/2014/main" id="{F104DEE8-69C3-28B0-1748-066A98FA8D25}"/>
              </a:ext>
            </a:extLst>
          </p:cNvPr>
          <p:cNvSpPr txBox="1"/>
          <p:nvPr/>
        </p:nvSpPr>
        <p:spPr>
          <a:xfrm>
            <a:off x="933662" y="1317121"/>
            <a:ext cx="10324675" cy="3724096"/>
          </a:xfrm>
          <a:prstGeom prst="rect">
            <a:avLst/>
          </a:prstGeom>
          <a:noFill/>
        </p:spPr>
        <p:txBody>
          <a:bodyPr wrap="square" rtlCol="0">
            <a:spAutoFit/>
          </a:bodyPr>
          <a:lstStyle/>
          <a:p>
            <a:r>
              <a:rPr kumimoji="1" lang="ja-JP" altLang="en-US" sz="3200" b="1"/>
              <a:t>目的</a:t>
            </a:r>
            <a:r>
              <a:rPr kumimoji="1" lang="ja-JP" altLang="en-US" sz="2400" b="1"/>
              <a:t>（再掲）</a:t>
            </a:r>
            <a:endParaRPr lang="en-US" altLang="ja-JP" sz="2400" b="1" dirty="0"/>
          </a:p>
          <a:p>
            <a:r>
              <a:rPr lang="en-US" altLang="ja-JP" sz="3200" b="1" dirty="0"/>
              <a:t>	</a:t>
            </a:r>
            <a:r>
              <a:rPr lang="ja-JP" altLang="en-US" sz="2800"/>
              <a:t>モバイルアプリ開発の放棄とそのユーザー指標との</a:t>
            </a:r>
            <a:br>
              <a:rPr lang="en-US" altLang="ja-JP" sz="2800" dirty="0"/>
            </a:br>
            <a:r>
              <a:rPr lang="en-US" altLang="ja-JP" sz="2800" dirty="0"/>
              <a:t>	</a:t>
            </a:r>
            <a:r>
              <a:rPr lang="ja-JP" altLang="en-US" sz="2800"/>
              <a:t>関係性を明らかにし、放棄兆候を示す指標の方針を</a:t>
            </a:r>
            <a:br>
              <a:rPr lang="en-US" altLang="ja-JP" sz="2800" dirty="0"/>
            </a:br>
            <a:r>
              <a:rPr lang="en-US" altLang="ja-JP" sz="2800" dirty="0"/>
              <a:t>	</a:t>
            </a:r>
            <a:r>
              <a:rPr lang="ja-JP" altLang="en-US" sz="2800"/>
              <a:t>提案する</a:t>
            </a:r>
          </a:p>
          <a:p>
            <a:endParaRPr kumimoji="1" lang="en-US" altLang="ja-JP" sz="3200" b="1" dirty="0"/>
          </a:p>
          <a:p>
            <a:r>
              <a:rPr lang="en-US" altLang="ja-JP" sz="2800" dirty="0">
                <a:solidFill>
                  <a:sysClr val="windowText" lastClr="000000"/>
                </a:solidFill>
              </a:rPr>
              <a:t>RQ1</a:t>
            </a:r>
            <a:r>
              <a:rPr lang="ja-JP" altLang="en-US" sz="2800">
                <a:solidFill>
                  <a:sysClr val="windowText" lastClr="000000"/>
                </a:solidFill>
              </a:rPr>
              <a:t>　アプリの開発放棄の発生割合とその様相はどうか？</a:t>
            </a:r>
            <a:endParaRPr lang="en-US" altLang="ja-JP" sz="2800" dirty="0">
              <a:solidFill>
                <a:sysClr val="windowText" lastClr="000000"/>
              </a:solidFill>
            </a:endParaRPr>
          </a:p>
          <a:p>
            <a:r>
              <a:rPr lang="en-US" altLang="ja-JP" sz="2800" dirty="0">
                <a:solidFill>
                  <a:sysClr val="windowText" lastClr="000000"/>
                </a:solidFill>
              </a:rPr>
              <a:t>RQ2</a:t>
            </a:r>
            <a:r>
              <a:rPr lang="ja-JP" altLang="en-US" sz="2800">
                <a:solidFill>
                  <a:sysClr val="windowText" lastClr="000000"/>
                </a:solidFill>
              </a:rPr>
              <a:t>　放棄されたアプリはどんな特徴があるか？</a:t>
            </a:r>
            <a:endParaRPr lang="en-US" altLang="ja-JP" sz="2800" dirty="0">
              <a:solidFill>
                <a:sysClr val="windowText" lastClr="000000"/>
              </a:solidFill>
            </a:endParaRPr>
          </a:p>
          <a:p>
            <a:r>
              <a:rPr lang="en-US" altLang="ja-JP" sz="2800" dirty="0">
                <a:solidFill>
                  <a:sysClr val="windowText" lastClr="000000"/>
                </a:solidFill>
              </a:rPr>
              <a:t>RQ3</a:t>
            </a:r>
            <a:r>
              <a:rPr lang="ja-JP" altLang="en-US" sz="2800">
                <a:solidFill>
                  <a:sysClr val="windowText" lastClr="000000"/>
                </a:solidFill>
              </a:rPr>
              <a:t>　ユーザーレビューの内容は放棄に関係あるのか？</a:t>
            </a:r>
            <a:endParaRPr lang="ja-JP" altLang="en-US" sz="2800"/>
          </a:p>
        </p:txBody>
      </p:sp>
    </p:spTree>
    <p:extLst>
      <p:ext uri="{BB962C8B-B14F-4D97-AF65-F5344CB8AC3E}">
        <p14:creationId xmlns:p14="http://schemas.microsoft.com/office/powerpoint/2010/main" val="2210153044"/>
      </p:ext>
    </p:extLst>
  </p:cSld>
  <p:clrMapOvr>
    <a:masterClrMapping/>
  </p:clrMapOvr>
  <p:extLst>
    <p:ext uri="{6950BFC3-D8DA-4A85-94F7-54DA5524770B}">
      <p188:commentRel xmlns:p188="http://schemas.microsoft.com/office/powerpoint/2018/8/main" r:id="rId3"/>
    </p:ext>
  </p:extLs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53B0CC-EC4B-B090-3D92-653D38C0EF3F}"/>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C5298DE7-82E7-B137-7FF7-E7B15C0DBF51}"/>
              </a:ext>
            </a:extLst>
          </p:cNvPr>
          <p:cNvSpPr>
            <a:spLocks noGrp="1"/>
          </p:cNvSpPr>
          <p:nvPr>
            <p:ph type="title"/>
          </p:nvPr>
        </p:nvSpPr>
        <p:spPr/>
        <p:txBody>
          <a:bodyPr/>
          <a:lstStyle/>
          <a:p>
            <a:r>
              <a:rPr kumimoji="1" lang="ja-JP" altLang="en-US"/>
              <a:t>データセットの作成</a:t>
            </a:r>
          </a:p>
        </p:txBody>
      </p:sp>
      <p:sp>
        <p:nvSpPr>
          <p:cNvPr id="5" name="日付プレースホルダー 4">
            <a:extLst>
              <a:ext uri="{FF2B5EF4-FFF2-40B4-BE49-F238E27FC236}">
                <a16:creationId xmlns:a16="http://schemas.microsoft.com/office/drawing/2014/main" id="{F49C0BB2-2394-D0C2-402A-801A98D3EF58}"/>
              </a:ext>
            </a:extLst>
          </p:cNvPr>
          <p:cNvSpPr>
            <a:spLocks noGrp="1"/>
          </p:cNvSpPr>
          <p:nvPr>
            <p:ph type="dt" sz="half" idx="2"/>
          </p:nvPr>
        </p:nvSpPr>
        <p:spPr/>
        <p:txBody>
          <a:bodyPr/>
          <a:lstStyle/>
          <a:p>
            <a:fld id="{E7CC8F51-F856-4FBA-AD20-C19CB6E08574}" type="datetime1">
              <a:rPr lang="ja-JP" altLang="en-US" smtClean="0"/>
              <a:t>2026/2/16</a:t>
            </a:fld>
            <a:endParaRPr lang="ja-JP" altLang="en-US"/>
          </a:p>
        </p:txBody>
      </p:sp>
      <p:sp>
        <p:nvSpPr>
          <p:cNvPr id="6" name="スライド番号プレースホルダー 5">
            <a:extLst>
              <a:ext uri="{FF2B5EF4-FFF2-40B4-BE49-F238E27FC236}">
                <a16:creationId xmlns:a16="http://schemas.microsoft.com/office/drawing/2014/main" id="{D4B9C80E-F21A-B8B1-54A6-AAFA38AC11C4}"/>
              </a:ext>
            </a:extLst>
          </p:cNvPr>
          <p:cNvSpPr>
            <a:spLocks noGrp="1"/>
          </p:cNvSpPr>
          <p:nvPr>
            <p:ph type="sldNum" sz="quarter" idx="4"/>
          </p:nvPr>
        </p:nvSpPr>
        <p:spPr/>
        <p:txBody>
          <a:bodyPr/>
          <a:lstStyle/>
          <a:p>
            <a:fld id="{DDF0A04B-3F96-455C-AC58-511E5C06C175}" type="slidenum">
              <a:rPr lang="ja-JP" altLang="en-US" smtClean="0"/>
              <a:pPr/>
              <a:t>9</a:t>
            </a:fld>
            <a:endParaRPr lang="ja-JP" altLang="en-US"/>
          </a:p>
        </p:txBody>
      </p:sp>
      <p:sp>
        <p:nvSpPr>
          <p:cNvPr id="4" name="テキスト ボックス 3">
            <a:extLst>
              <a:ext uri="{FF2B5EF4-FFF2-40B4-BE49-F238E27FC236}">
                <a16:creationId xmlns:a16="http://schemas.microsoft.com/office/drawing/2014/main" id="{A58B7FE4-B9A1-7EB4-206C-82E33223DA6C}"/>
              </a:ext>
            </a:extLst>
          </p:cNvPr>
          <p:cNvSpPr txBox="1"/>
          <p:nvPr/>
        </p:nvSpPr>
        <p:spPr>
          <a:xfrm>
            <a:off x="165696" y="6228479"/>
            <a:ext cx="4292004" cy="461665"/>
          </a:xfrm>
          <a:prstGeom prst="rect">
            <a:avLst/>
          </a:prstGeom>
          <a:noFill/>
        </p:spPr>
        <p:txBody>
          <a:bodyPr wrap="square" rtlCol="0">
            <a:spAutoFit/>
          </a:bodyPr>
          <a:lstStyle/>
          <a:p>
            <a:r>
              <a:rPr lang="en" altLang="ja-JP" sz="1200" b="1" dirty="0">
                <a:solidFill>
                  <a:schemeClr val="bg1">
                    <a:lumMod val="50000"/>
                  </a:schemeClr>
                </a:solidFill>
              </a:rPr>
              <a:t>[7]</a:t>
            </a:r>
            <a:r>
              <a:rPr lang="en" altLang="ja-JP" sz="1200" dirty="0">
                <a:solidFill>
                  <a:schemeClr val="bg1">
                    <a:lumMod val="50000"/>
                  </a:schemeClr>
                </a:solidFill>
              </a:rPr>
              <a:t> F-Droid Tabler. (Accessed: 2026/02/12)</a:t>
            </a:r>
          </a:p>
          <a:p>
            <a:r>
              <a:rPr lang="en" altLang="ja-JP" sz="1200" b="1" dirty="0">
                <a:solidFill>
                  <a:schemeClr val="bg1">
                    <a:lumMod val="50000"/>
                  </a:schemeClr>
                </a:solidFill>
              </a:rPr>
              <a:t>[8]</a:t>
            </a:r>
            <a:r>
              <a:rPr lang="en" altLang="ja-JP" sz="1200" dirty="0">
                <a:solidFill>
                  <a:schemeClr val="bg1">
                    <a:lumMod val="50000"/>
                  </a:schemeClr>
                </a:solidFill>
              </a:rPr>
              <a:t> Google Play Scraper, </a:t>
            </a:r>
            <a:r>
              <a:rPr lang="en" altLang="ja-JP" sz="1200" dirty="0" err="1">
                <a:solidFill>
                  <a:schemeClr val="bg1">
                    <a:lumMod val="50000"/>
                  </a:schemeClr>
                </a:solidFill>
              </a:rPr>
              <a:t>PyPI</a:t>
            </a:r>
            <a:r>
              <a:rPr lang="en" altLang="ja-JP" sz="1200" dirty="0">
                <a:solidFill>
                  <a:schemeClr val="bg1">
                    <a:lumMod val="50000"/>
                  </a:schemeClr>
                </a:solidFill>
              </a:rPr>
              <a:t>. (Accessed: 2026/02/12)</a:t>
            </a:r>
          </a:p>
        </p:txBody>
      </p:sp>
      <p:pic>
        <p:nvPicPr>
          <p:cNvPr id="9" name="グラフィックス 8" descr="クリップボード: チェックマーク 単色塗りつぶし">
            <a:extLst>
              <a:ext uri="{FF2B5EF4-FFF2-40B4-BE49-F238E27FC236}">
                <a16:creationId xmlns:a16="http://schemas.microsoft.com/office/drawing/2014/main" id="{18CFF2F6-AB66-DA3E-2C34-50926BB9F50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962936" y="1274538"/>
            <a:ext cx="1440000" cy="1440000"/>
          </a:xfrm>
          <a:prstGeom prst="rect">
            <a:avLst/>
          </a:prstGeom>
        </p:spPr>
      </p:pic>
      <p:sp>
        <p:nvSpPr>
          <p:cNvPr id="10" name="テキスト ボックス 9">
            <a:extLst>
              <a:ext uri="{FF2B5EF4-FFF2-40B4-BE49-F238E27FC236}">
                <a16:creationId xmlns:a16="http://schemas.microsoft.com/office/drawing/2014/main" id="{DB1B96A3-908B-4BB4-C135-FD232FE5A2DD}"/>
              </a:ext>
            </a:extLst>
          </p:cNvPr>
          <p:cNvSpPr txBox="1"/>
          <p:nvPr/>
        </p:nvSpPr>
        <p:spPr>
          <a:xfrm>
            <a:off x="611929" y="2677869"/>
            <a:ext cx="2142013" cy="1015663"/>
          </a:xfrm>
          <a:prstGeom prst="rect">
            <a:avLst/>
          </a:prstGeom>
          <a:noFill/>
        </p:spPr>
        <p:txBody>
          <a:bodyPr wrap="square" rtlCol="0">
            <a:spAutoFit/>
          </a:bodyPr>
          <a:lstStyle/>
          <a:p>
            <a:pPr algn="ctr"/>
            <a:r>
              <a:rPr kumimoji="1" lang="ja-JP" altLang="en-US" sz="2000"/>
              <a:t>オープンソース</a:t>
            </a:r>
            <a:endParaRPr kumimoji="1" lang="en-US" altLang="ja-JP" sz="2000" dirty="0"/>
          </a:p>
          <a:p>
            <a:pPr algn="ctr"/>
            <a:r>
              <a:rPr kumimoji="1" lang="en-US" altLang="ja-JP" sz="2000" dirty="0"/>
              <a:t>Android</a:t>
            </a:r>
            <a:r>
              <a:rPr kumimoji="1" lang="ja-JP" altLang="en-US" sz="2000"/>
              <a:t>アプリ</a:t>
            </a:r>
            <a:endParaRPr lang="en-US" altLang="ja-JP" sz="2000" dirty="0"/>
          </a:p>
          <a:p>
            <a:pPr algn="ctr"/>
            <a:r>
              <a:rPr kumimoji="1" lang="en-US" altLang="ja-JP" sz="2000" dirty="0"/>
              <a:t>6233</a:t>
            </a:r>
            <a:r>
              <a:rPr kumimoji="1" lang="ja-JP" altLang="en-US" sz="2000"/>
              <a:t>件</a:t>
            </a:r>
            <a:r>
              <a:rPr kumimoji="1" lang="en-US" altLang="ja-JP" sz="2000" dirty="0"/>
              <a:t> [7]</a:t>
            </a:r>
          </a:p>
        </p:txBody>
      </p:sp>
      <p:grpSp>
        <p:nvGrpSpPr>
          <p:cNvPr id="18" name="グループ化 17">
            <a:extLst>
              <a:ext uri="{FF2B5EF4-FFF2-40B4-BE49-F238E27FC236}">
                <a16:creationId xmlns:a16="http://schemas.microsoft.com/office/drawing/2014/main" id="{B2E5239E-E9F5-BD5D-62E4-AD8C43A11E09}"/>
              </a:ext>
            </a:extLst>
          </p:cNvPr>
          <p:cNvGrpSpPr/>
          <p:nvPr/>
        </p:nvGrpSpPr>
        <p:grpSpPr>
          <a:xfrm>
            <a:off x="2830344" y="1276113"/>
            <a:ext cx="2027208" cy="1936661"/>
            <a:chOff x="3467656" y="1276113"/>
            <a:chExt cx="2027208" cy="1936661"/>
          </a:xfrm>
        </p:grpSpPr>
        <p:pic>
          <p:nvPicPr>
            <p:cNvPr id="17" name="図 16" descr="シャツ が含まれている画像&#10;&#10;AI 生成コンテンツは誤りを含む可能性があります。">
              <a:extLst>
                <a:ext uri="{FF2B5EF4-FFF2-40B4-BE49-F238E27FC236}">
                  <a16:creationId xmlns:a16="http://schemas.microsoft.com/office/drawing/2014/main" id="{38AD6DA6-861A-6E08-D6A8-9A3ED98F6FC6}"/>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761260" y="1276113"/>
              <a:ext cx="1440000" cy="1440000"/>
            </a:xfrm>
            <a:prstGeom prst="rect">
              <a:avLst/>
            </a:prstGeom>
          </p:spPr>
        </p:pic>
        <p:sp>
          <p:nvSpPr>
            <p:cNvPr id="21" name="テキスト ボックス 20">
              <a:extLst>
                <a:ext uri="{FF2B5EF4-FFF2-40B4-BE49-F238E27FC236}">
                  <a16:creationId xmlns:a16="http://schemas.microsoft.com/office/drawing/2014/main" id="{4810637C-A31B-E6F6-BA4B-E2E6086DDA6E}"/>
                </a:ext>
              </a:extLst>
            </p:cNvPr>
            <p:cNvSpPr txBox="1"/>
            <p:nvPr/>
          </p:nvSpPr>
          <p:spPr>
            <a:xfrm>
              <a:off x="3467656" y="2812664"/>
              <a:ext cx="2027208" cy="400110"/>
            </a:xfrm>
            <a:prstGeom prst="rect">
              <a:avLst/>
            </a:prstGeom>
            <a:noFill/>
          </p:spPr>
          <p:txBody>
            <a:bodyPr wrap="square" rtlCol="0">
              <a:spAutoFit/>
            </a:bodyPr>
            <a:lstStyle/>
            <a:p>
              <a:pPr algn="ctr"/>
              <a:r>
                <a:rPr kumimoji="1" lang="en-US" altLang="ja-JP" sz="2000" dirty="0"/>
                <a:t>GitHub</a:t>
              </a:r>
              <a:endParaRPr kumimoji="1" lang="ja-JP" altLang="en-US" sz="2000"/>
            </a:p>
          </p:txBody>
        </p:sp>
      </p:grpSp>
      <p:grpSp>
        <p:nvGrpSpPr>
          <p:cNvPr id="26" name="グループ化 25">
            <a:extLst>
              <a:ext uri="{FF2B5EF4-FFF2-40B4-BE49-F238E27FC236}">
                <a16:creationId xmlns:a16="http://schemas.microsoft.com/office/drawing/2014/main" id="{82D766B7-5CAB-69BC-8F53-5118261A5163}"/>
              </a:ext>
            </a:extLst>
          </p:cNvPr>
          <p:cNvGrpSpPr/>
          <p:nvPr/>
        </p:nvGrpSpPr>
        <p:grpSpPr>
          <a:xfrm>
            <a:off x="9829617" y="1237869"/>
            <a:ext cx="1725384" cy="2178575"/>
            <a:chOff x="9829617" y="1237869"/>
            <a:chExt cx="1725384" cy="2178575"/>
          </a:xfrm>
        </p:grpSpPr>
        <p:pic>
          <p:nvPicPr>
            <p:cNvPr id="28" name="図 27" descr="図形 が含まれている画像&#10;&#10;AI 生成コンテンツは誤りを含む可能性があります。">
              <a:extLst>
                <a:ext uri="{FF2B5EF4-FFF2-40B4-BE49-F238E27FC236}">
                  <a16:creationId xmlns:a16="http://schemas.microsoft.com/office/drawing/2014/main" id="{B8CB5DB3-C9DA-F8E0-DF36-4CCDC71757D9}"/>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0048247" y="1237869"/>
              <a:ext cx="1288125" cy="1440000"/>
            </a:xfrm>
            <a:prstGeom prst="rect">
              <a:avLst/>
            </a:prstGeom>
          </p:spPr>
        </p:pic>
        <p:sp>
          <p:nvSpPr>
            <p:cNvPr id="33" name="テキスト ボックス 32">
              <a:extLst>
                <a:ext uri="{FF2B5EF4-FFF2-40B4-BE49-F238E27FC236}">
                  <a16:creationId xmlns:a16="http://schemas.microsoft.com/office/drawing/2014/main" id="{889BDA60-B1C8-CDBA-C897-324488E99AB3}"/>
                </a:ext>
              </a:extLst>
            </p:cNvPr>
            <p:cNvSpPr txBox="1"/>
            <p:nvPr/>
          </p:nvSpPr>
          <p:spPr>
            <a:xfrm>
              <a:off x="9829617" y="2708558"/>
              <a:ext cx="1725384" cy="707886"/>
            </a:xfrm>
            <a:prstGeom prst="rect">
              <a:avLst/>
            </a:prstGeom>
            <a:noFill/>
          </p:spPr>
          <p:txBody>
            <a:bodyPr wrap="square" rtlCol="0">
              <a:spAutoFit/>
            </a:bodyPr>
            <a:lstStyle/>
            <a:p>
              <a:pPr algn="ctr"/>
              <a:r>
                <a:rPr lang="en-US" altLang="ja-JP" sz="2000" dirty="0"/>
                <a:t>google-play-</a:t>
              </a:r>
            </a:p>
            <a:p>
              <a:pPr algn="ctr"/>
              <a:r>
                <a:rPr lang="en-US" altLang="ja-JP" sz="2000" dirty="0"/>
                <a:t>scraper[8]</a:t>
              </a:r>
            </a:p>
          </p:txBody>
        </p:sp>
      </p:grpSp>
      <p:cxnSp>
        <p:nvCxnSpPr>
          <p:cNvPr id="19" name="直線矢印コネクタ 18">
            <a:extLst>
              <a:ext uri="{FF2B5EF4-FFF2-40B4-BE49-F238E27FC236}">
                <a16:creationId xmlns:a16="http://schemas.microsoft.com/office/drawing/2014/main" id="{8FCDD6BF-E8DE-504D-9A23-3A155960E849}"/>
              </a:ext>
            </a:extLst>
          </p:cNvPr>
          <p:cNvCxnSpPr>
            <a:cxnSpLocks/>
          </p:cNvCxnSpPr>
          <p:nvPr/>
        </p:nvCxnSpPr>
        <p:spPr>
          <a:xfrm>
            <a:off x="2358832" y="2041716"/>
            <a:ext cx="576000" cy="0"/>
          </a:xfrm>
          <a:prstGeom prst="straightConnector1">
            <a:avLst/>
          </a:prstGeom>
          <a:ln w="76200">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22" name="直線矢印コネクタ 21">
            <a:extLst>
              <a:ext uri="{FF2B5EF4-FFF2-40B4-BE49-F238E27FC236}">
                <a16:creationId xmlns:a16="http://schemas.microsoft.com/office/drawing/2014/main" id="{0301AA56-CFC8-9E55-C939-9CC709814F6C}"/>
              </a:ext>
            </a:extLst>
          </p:cNvPr>
          <p:cNvCxnSpPr>
            <a:cxnSpLocks/>
          </p:cNvCxnSpPr>
          <p:nvPr/>
        </p:nvCxnSpPr>
        <p:spPr>
          <a:xfrm>
            <a:off x="4832373" y="2046461"/>
            <a:ext cx="576000" cy="0"/>
          </a:xfrm>
          <a:prstGeom prst="straightConnector1">
            <a:avLst/>
          </a:prstGeom>
          <a:ln w="76200">
            <a:solidFill>
              <a:schemeClr val="tx1"/>
            </a:solidFill>
            <a:tailEnd type="triangle"/>
          </a:ln>
        </p:spPr>
        <p:style>
          <a:lnRef idx="2">
            <a:schemeClr val="accent1"/>
          </a:lnRef>
          <a:fillRef idx="0">
            <a:schemeClr val="accent1"/>
          </a:fillRef>
          <a:effectRef idx="1">
            <a:schemeClr val="accent1"/>
          </a:effectRef>
          <a:fontRef idx="minor">
            <a:schemeClr val="tx1"/>
          </a:fontRef>
        </p:style>
      </p:cxnSp>
      <p:grpSp>
        <p:nvGrpSpPr>
          <p:cNvPr id="20" name="グループ化 19">
            <a:extLst>
              <a:ext uri="{FF2B5EF4-FFF2-40B4-BE49-F238E27FC236}">
                <a16:creationId xmlns:a16="http://schemas.microsoft.com/office/drawing/2014/main" id="{5D07496B-BA78-F203-188E-BC53E580C159}"/>
              </a:ext>
            </a:extLst>
          </p:cNvPr>
          <p:cNvGrpSpPr/>
          <p:nvPr/>
        </p:nvGrpSpPr>
        <p:grpSpPr>
          <a:xfrm>
            <a:off x="4821380" y="1291043"/>
            <a:ext cx="2460877" cy="1983286"/>
            <a:chOff x="6096000" y="1291043"/>
            <a:chExt cx="2460877" cy="1983286"/>
          </a:xfrm>
        </p:grpSpPr>
        <p:pic>
          <p:nvPicPr>
            <p:cNvPr id="24" name="グラフィックス 23" descr="ドキュメント 単色塗りつぶし">
              <a:extLst>
                <a:ext uri="{FF2B5EF4-FFF2-40B4-BE49-F238E27FC236}">
                  <a16:creationId xmlns:a16="http://schemas.microsoft.com/office/drawing/2014/main" id="{A829E9FD-3D83-8BE6-B20F-E34756B84FDF}"/>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6639885" y="1291043"/>
              <a:ext cx="1440000" cy="1440000"/>
            </a:xfrm>
            <a:prstGeom prst="rect">
              <a:avLst/>
            </a:prstGeom>
          </p:spPr>
        </p:pic>
        <p:sp>
          <p:nvSpPr>
            <p:cNvPr id="45" name="テキスト ボックス 44">
              <a:extLst>
                <a:ext uri="{FF2B5EF4-FFF2-40B4-BE49-F238E27FC236}">
                  <a16:creationId xmlns:a16="http://schemas.microsoft.com/office/drawing/2014/main" id="{BC8B17C6-9976-1F43-6564-B5436D024659}"/>
                </a:ext>
              </a:extLst>
            </p:cNvPr>
            <p:cNvSpPr txBox="1"/>
            <p:nvPr/>
          </p:nvSpPr>
          <p:spPr>
            <a:xfrm>
              <a:off x="6096000" y="2812664"/>
              <a:ext cx="2460877" cy="461665"/>
            </a:xfrm>
            <a:prstGeom prst="rect">
              <a:avLst/>
            </a:prstGeom>
            <a:noFill/>
          </p:spPr>
          <p:txBody>
            <a:bodyPr wrap="square" rtlCol="0">
              <a:spAutoFit/>
            </a:bodyPr>
            <a:lstStyle/>
            <a:p>
              <a:pPr algn="ctr"/>
              <a:r>
                <a:rPr lang="en-US" altLang="ja-JP" sz="2400" dirty="0"/>
                <a:t>build.gradle</a:t>
              </a:r>
            </a:p>
          </p:txBody>
        </p:sp>
      </p:grpSp>
      <p:cxnSp>
        <p:nvCxnSpPr>
          <p:cNvPr id="11" name="直線矢印コネクタ 10">
            <a:extLst>
              <a:ext uri="{FF2B5EF4-FFF2-40B4-BE49-F238E27FC236}">
                <a16:creationId xmlns:a16="http://schemas.microsoft.com/office/drawing/2014/main" id="{AF18958A-11BF-9209-BCD7-327009CC72CC}"/>
              </a:ext>
            </a:extLst>
          </p:cNvPr>
          <p:cNvCxnSpPr>
            <a:cxnSpLocks/>
          </p:cNvCxnSpPr>
          <p:nvPr/>
        </p:nvCxnSpPr>
        <p:spPr>
          <a:xfrm>
            <a:off x="6763929" y="2041716"/>
            <a:ext cx="576000" cy="0"/>
          </a:xfrm>
          <a:prstGeom prst="straightConnector1">
            <a:avLst/>
          </a:prstGeom>
          <a:ln w="76200">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40" name="直線コネクタ 39">
            <a:extLst>
              <a:ext uri="{FF2B5EF4-FFF2-40B4-BE49-F238E27FC236}">
                <a16:creationId xmlns:a16="http://schemas.microsoft.com/office/drawing/2014/main" id="{C9E5382F-D105-EB65-BA0F-6EDE98C16A80}"/>
              </a:ext>
            </a:extLst>
          </p:cNvPr>
          <p:cNvCxnSpPr>
            <a:cxnSpLocks/>
          </p:cNvCxnSpPr>
          <p:nvPr/>
        </p:nvCxnSpPr>
        <p:spPr>
          <a:xfrm>
            <a:off x="6727596" y="3636449"/>
            <a:ext cx="3845840" cy="0"/>
          </a:xfrm>
          <a:prstGeom prst="line">
            <a:avLst/>
          </a:prstGeom>
          <a:ln w="76200">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41" name="直線矢印コネクタ 40">
            <a:extLst>
              <a:ext uri="{FF2B5EF4-FFF2-40B4-BE49-F238E27FC236}">
                <a16:creationId xmlns:a16="http://schemas.microsoft.com/office/drawing/2014/main" id="{B2FD93D9-1063-B0AC-BF57-9FBD54C22B64}"/>
              </a:ext>
            </a:extLst>
          </p:cNvPr>
          <p:cNvCxnSpPr>
            <a:cxnSpLocks/>
          </p:cNvCxnSpPr>
          <p:nvPr/>
        </p:nvCxnSpPr>
        <p:spPr>
          <a:xfrm>
            <a:off x="6727596" y="3600450"/>
            <a:ext cx="0" cy="556850"/>
          </a:xfrm>
          <a:prstGeom prst="straightConnector1">
            <a:avLst/>
          </a:prstGeom>
          <a:ln w="76200">
            <a:solidFill>
              <a:schemeClr val="tx1"/>
            </a:solidFill>
            <a:prstDash val="solid"/>
            <a:tailEnd type="triangle"/>
          </a:ln>
        </p:spPr>
        <p:style>
          <a:lnRef idx="2">
            <a:schemeClr val="accent1"/>
          </a:lnRef>
          <a:fillRef idx="0">
            <a:schemeClr val="accent1"/>
          </a:fillRef>
          <a:effectRef idx="1">
            <a:schemeClr val="accent1"/>
          </a:effectRef>
          <a:fontRef idx="minor">
            <a:schemeClr val="tx1"/>
          </a:fontRef>
        </p:style>
      </p:cxnSp>
      <p:cxnSp>
        <p:nvCxnSpPr>
          <p:cNvPr id="51" name="直線コネクタ 50">
            <a:extLst>
              <a:ext uri="{FF2B5EF4-FFF2-40B4-BE49-F238E27FC236}">
                <a16:creationId xmlns:a16="http://schemas.microsoft.com/office/drawing/2014/main" id="{D074BB9B-B1EA-02AD-4DE5-BF975C2015CA}"/>
              </a:ext>
            </a:extLst>
          </p:cNvPr>
          <p:cNvCxnSpPr>
            <a:cxnSpLocks/>
          </p:cNvCxnSpPr>
          <p:nvPr/>
        </p:nvCxnSpPr>
        <p:spPr>
          <a:xfrm>
            <a:off x="10573436" y="3416444"/>
            <a:ext cx="0" cy="257865"/>
          </a:xfrm>
          <a:prstGeom prst="line">
            <a:avLst/>
          </a:prstGeom>
          <a:ln w="76200">
            <a:solidFill>
              <a:schemeClr val="tx1"/>
            </a:solidFill>
            <a:prstDash val="solid"/>
          </a:ln>
        </p:spPr>
        <p:style>
          <a:lnRef idx="2">
            <a:schemeClr val="accent1"/>
          </a:lnRef>
          <a:fillRef idx="0">
            <a:schemeClr val="accent1"/>
          </a:fillRef>
          <a:effectRef idx="1">
            <a:schemeClr val="accent1"/>
          </a:effectRef>
          <a:fontRef idx="minor">
            <a:schemeClr val="tx1"/>
          </a:fontRef>
        </p:style>
      </p:cxnSp>
      <p:grpSp>
        <p:nvGrpSpPr>
          <p:cNvPr id="3" name="グループ化 2">
            <a:extLst>
              <a:ext uri="{FF2B5EF4-FFF2-40B4-BE49-F238E27FC236}">
                <a16:creationId xmlns:a16="http://schemas.microsoft.com/office/drawing/2014/main" id="{C696A73A-01C2-18EB-7D2C-CB929C07686D}"/>
              </a:ext>
            </a:extLst>
          </p:cNvPr>
          <p:cNvGrpSpPr/>
          <p:nvPr/>
        </p:nvGrpSpPr>
        <p:grpSpPr>
          <a:xfrm>
            <a:off x="1765006" y="3343930"/>
            <a:ext cx="2741725" cy="813370"/>
            <a:chOff x="1765006" y="3343930"/>
            <a:chExt cx="2741725" cy="813370"/>
          </a:xfrm>
        </p:grpSpPr>
        <p:cxnSp>
          <p:nvCxnSpPr>
            <p:cNvPr id="16" name="直線矢印コネクタ 15">
              <a:extLst>
                <a:ext uri="{FF2B5EF4-FFF2-40B4-BE49-F238E27FC236}">
                  <a16:creationId xmlns:a16="http://schemas.microsoft.com/office/drawing/2014/main" id="{0B0786CD-8095-80FC-2F82-ACAA57215C42}"/>
                </a:ext>
              </a:extLst>
            </p:cNvPr>
            <p:cNvCxnSpPr>
              <a:cxnSpLocks/>
            </p:cNvCxnSpPr>
            <p:nvPr/>
          </p:nvCxnSpPr>
          <p:spPr>
            <a:xfrm>
              <a:off x="4481260" y="3343930"/>
              <a:ext cx="0" cy="813370"/>
            </a:xfrm>
            <a:prstGeom prst="straightConnector1">
              <a:avLst/>
            </a:prstGeom>
            <a:ln w="76200">
              <a:solidFill>
                <a:schemeClr val="tx1"/>
              </a:solidFill>
              <a:prstDash val="solid"/>
              <a:tailEnd type="triangle"/>
            </a:ln>
          </p:spPr>
          <p:style>
            <a:lnRef idx="2">
              <a:schemeClr val="accent1"/>
            </a:lnRef>
            <a:fillRef idx="0">
              <a:schemeClr val="accent1"/>
            </a:fillRef>
            <a:effectRef idx="1">
              <a:schemeClr val="accent1"/>
            </a:effectRef>
            <a:fontRef idx="minor">
              <a:schemeClr val="tx1"/>
            </a:fontRef>
          </p:style>
        </p:cxnSp>
        <p:sp>
          <p:nvSpPr>
            <p:cNvPr id="13" name="テキスト ボックス 12">
              <a:extLst>
                <a:ext uri="{FF2B5EF4-FFF2-40B4-BE49-F238E27FC236}">
                  <a16:creationId xmlns:a16="http://schemas.microsoft.com/office/drawing/2014/main" id="{9D2F4952-67F6-D66C-0B66-D29776DB68B4}"/>
                </a:ext>
              </a:extLst>
            </p:cNvPr>
            <p:cNvSpPr txBox="1"/>
            <p:nvPr/>
          </p:nvSpPr>
          <p:spPr>
            <a:xfrm>
              <a:off x="1765006" y="3635384"/>
              <a:ext cx="2741725" cy="461665"/>
            </a:xfrm>
            <a:prstGeom prst="rect">
              <a:avLst/>
            </a:prstGeom>
            <a:noFill/>
          </p:spPr>
          <p:txBody>
            <a:bodyPr wrap="square" rtlCol="0">
              <a:spAutoFit/>
            </a:bodyPr>
            <a:lstStyle/>
            <a:p>
              <a:pPr algn="ctr"/>
              <a:r>
                <a:rPr lang="en-US" altLang="ja-JP" sz="2400" dirty="0"/>
                <a:t>.git </a:t>
              </a:r>
              <a:r>
                <a:rPr lang="ja-JP" altLang="en-US" sz="2400"/>
                <a:t>ディレクトリ</a:t>
              </a:r>
              <a:endParaRPr lang="en-US" altLang="ja-JP" sz="2400" dirty="0"/>
            </a:p>
          </p:txBody>
        </p:sp>
      </p:grpSp>
      <p:sp>
        <p:nvSpPr>
          <p:cNvPr id="14" name="テキスト ボックス 13">
            <a:extLst>
              <a:ext uri="{FF2B5EF4-FFF2-40B4-BE49-F238E27FC236}">
                <a16:creationId xmlns:a16="http://schemas.microsoft.com/office/drawing/2014/main" id="{E867C2F4-744E-BDE6-D04B-A6A8E5E36458}"/>
              </a:ext>
            </a:extLst>
          </p:cNvPr>
          <p:cNvSpPr txBox="1"/>
          <p:nvPr/>
        </p:nvSpPr>
        <p:spPr>
          <a:xfrm>
            <a:off x="7609046" y="3770545"/>
            <a:ext cx="2027208" cy="830997"/>
          </a:xfrm>
          <a:prstGeom prst="rect">
            <a:avLst/>
          </a:prstGeom>
          <a:noFill/>
        </p:spPr>
        <p:txBody>
          <a:bodyPr wrap="square" rtlCol="0">
            <a:spAutoFit/>
          </a:bodyPr>
          <a:lstStyle/>
          <a:p>
            <a:pPr algn="ctr"/>
            <a:r>
              <a:rPr lang="ja-JP" altLang="en-US" sz="2400"/>
              <a:t>メタデータ</a:t>
            </a:r>
            <a:br>
              <a:rPr lang="en-US" altLang="ja-JP" sz="2400" dirty="0"/>
            </a:br>
            <a:r>
              <a:rPr lang="ja-JP" altLang="en-US" sz="2400"/>
              <a:t>ユーザー指標</a:t>
            </a:r>
            <a:endParaRPr lang="en-US" altLang="ja-JP" sz="2400" dirty="0"/>
          </a:p>
        </p:txBody>
      </p:sp>
      <p:cxnSp>
        <p:nvCxnSpPr>
          <p:cNvPr id="23" name="直線矢印コネクタ 22">
            <a:extLst>
              <a:ext uri="{FF2B5EF4-FFF2-40B4-BE49-F238E27FC236}">
                <a16:creationId xmlns:a16="http://schemas.microsoft.com/office/drawing/2014/main" id="{428161F2-20AD-BEAC-167B-779CD5670703}"/>
              </a:ext>
            </a:extLst>
          </p:cNvPr>
          <p:cNvCxnSpPr>
            <a:cxnSpLocks/>
          </p:cNvCxnSpPr>
          <p:nvPr/>
        </p:nvCxnSpPr>
        <p:spPr>
          <a:xfrm>
            <a:off x="9320252" y="2032959"/>
            <a:ext cx="576000" cy="0"/>
          </a:xfrm>
          <a:prstGeom prst="straightConnector1">
            <a:avLst/>
          </a:prstGeom>
          <a:ln w="76200">
            <a:solidFill>
              <a:schemeClr val="tx1"/>
            </a:solidFill>
            <a:tailEnd type="triangle"/>
          </a:ln>
        </p:spPr>
        <p:style>
          <a:lnRef idx="2">
            <a:schemeClr val="accent1"/>
          </a:lnRef>
          <a:fillRef idx="0">
            <a:schemeClr val="accent1"/>
          </a:fillRef>
          <a:effectRef idx="1">
            <a:schemeClr val="accent1"/>
          </a:effectRef>
          <a:fontRef idx="minor">
            <a:schemeClr val="tx1"/>
          </a:fontRef>
        </p:style>
      </p:cxnSp>
      <p:sp>
        <p:nvSpPr>
          <p:cNvPr id="25" name="テキスト ボックス 24">
            <a:extLst>
              <a:ext uri="{FF2B5EF4-FFF2-40B4-BE49-F238E27FC236}">
                <a16:creationId xmlns:a16="http://schemas.microsoft.com/office/drawing/2014/main" id="{75756B43-9488-F973-DF43-29D30F11A5BC}"/>
              </a:ext>
            </a:extLst>
          </p:cNvPr>
          <p:cNvSpPr txBox="1"/>
          <p:nvPr/>
        </p:nvSpPr>
        <p:spPr>
          <a:xfrm>
            <a:off x="7453404" y="1829452"/>
            <a:ext cx="1815288" cy="369332"/>
          </a:xfrm>
          <a:prstGeom prst="rect">
            <a:avLst/>
          </a:prstGeom>
          <a:noFill/>
        </p:spPr>
        <p:txBody>
          <a:bodyPr wrap="square" rtlCol="0">
            <a:spAutoFit/>
          </a:bodyPr>
          <a:lstStyle/>
          <a:p>
            <a:pPr algn="ctr"/>
            <a:r>
              <a:rPr lang="en-US" altLang="ja-JP" dirty="0"/>
              <a:t>c</a:t>
            </a:r>
            <a:r>
              <a:rPr kumimoji="1" lang="en-US" altLang="ja-JP" dirty="0"/>
              <a:t>om.hoge.fuga</a:t>
            </a:r>
            <a:endParaRPr kumimoji="1" lang="ja-JP" altLang="en-US"/>
          </a:p>
        </p:txBody>
      </p:sp>
      <p:sp>
        <p:nvSpPr>
          <p:cNvPr id="27" name="テキスト ボックス 26">
            <a:extLst>
              <a:ext uri="{FF2B5EF4-FFF2-40B4-BE49-F238E27FC236}">
                <a16:creationId xmlns:a16="http://schemas.microsoft.com/office/drawing/2014/main" id="{5ECD1F1B-D825-64A0-A4B7-83624CCDEDAF}"/>
              </a:ext>
            </a:extLst>
          </p:cNvPr>
          <p:cNvSpPr txBox="1"/>
          <p:nvPr/>
        </p:nvSpPr>
        <p:spPr>
          <a:xfrm>
            <a:off x="7147375" y="2798955"/>
            <a:ext cx="2460877" cy="461665"/>
          </a:xfrm>
          <a:prstGeom prst="rect">
            <a:avLst/>
          </a:prstGeom>
          <a:noFill/>
        </p:spPr>
        <p:txBody>
          <a:bodyPr wrap="square" rtlCol="0">
            <a:spAutoFit/>
          </a:bodyPr>
          <a:lstStyle/>
          <a:p>
            <a:pPr algn="ctr"/>
            <a:r>
              <a:rPr lang="ja-JP" altLang="en-US" sz="2400"/>
              <a:t>アプリ</a:t>
            </a:r>
            <a:r>
              <a:rPr lang="en-US" altLang="ja-JP" sz="2400" dirty="0"/>
              <a:t>ID</a:t>
            </a:r>
          </a:p>
        </p:txBody>
      </p:sp>
      <p:sp>
        <p:nvSpPr>
          <p:cNvPr id="36" name="角丸四角形 35">
            <a:extLst>
              <a:ext uri="{FF2B5EF4-FFF2-40B4-BE49-F238E27FC236}">
                <a16:creationId xmlns:a16="http://schemas.microsoft.com/office/drawing/2014/main" id="{794E7694-503C-57F0-989B-34083BFE4A91}"/>
              </a:ext>
            </a:extLst>
          </p:cNvPr>
          <p:cNvSpPr/>
          <p:nvPr/>
        </p:nvSpPr>
        <p:spPr>
          <a:xfrm>
            <a:off x="3873365" y="4288456"/>
            <a:ext cx="3698493" cy="2049060"/>
          </a:xfrm>
          <a:prstGeom prst="roundRect">
            <a:avLst/>
          </a:prstGeom>
          <a:no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ja-JP" altLang="en-US" sz="2400">
                <a:solidFill>
                  <a:sysClr val="windowText" lastClr="000000"/>
                </a:solidFill>
              </a:rPr>
              <a:t>データセット</a:t>
            </a:r>
            <a:r>
              <a:rPr lang="en-US" altLang="ja-JP" sz="2400" dirty="0">
                <a:solidFill>
                  <a:sysClr val="windowText" lastClr="000000"/>
                </a:solidFill>
              </a:rPr>
              <a:t>(706</a:t>
            </a:r>
            <a:r>
              <a:rPr lang="ja-JP" altLang="en-US" sz="2400">
                <a:solidFill>
                  <a:sysClr val="windowText" lastClr="000000"/>
                </a:solidFill>
              </a:rPr>
              <a:t>件</a:t>
            </a:r>
            <a:r>
              <a:rPr lang="en-US" altLang="ja-JP" sz="2400" dirty="0">
                <a:solidFill>
                  <a:sysClr val="windowText" lastClr="000000"/>
                </a:solidFill>
              </a:rPr>
              <a:t>)</a:t>
            </a:r>
          </a:p>
          <a:p>
            <a:pPr marL="285750" indent="-285750">
              <a:buFont typeface="Arial" panose="020B0604020202020204" pitchFamily="34" charset="0"/>
              <a:buChar char="•"/>
            </a:pPr>
            <a:r>
              <a:rPr lang="ja-JP" altLang="en-US" sz="2400">
                <a:solidFill>
                  <a:sysClr val="windowText" lastClr="000000"/>
                </a:solidFill>
              </a:rPr>
              <a:t>開発履歴</a:t>
            </a:r>
            <a:endParaRPr lang="en-US" altLang="ja-JP" sz="2400" dirty="0">
              <a:solidFill>
                <a:sysClr val="windowText" lastClr="000000"/>
              </a:solidFill>
            </a:endParaRPr>
          </a:p>
          <a:p>
            <a:pPr marL="285750" indent="-285750">
              <a:buFont typeface="Arial" panose="020B0604020202020204" pitchFamily="34" charset="0"/>
              <a:buChar char="•"/>
            </a:pPr>
            <a:r>
              <a:rPr lang="ja-JP" altLang="en-US" sz="2400">
                <a:solidFill>
                  <a:sysClr val="windowText" lastClr="000000"/>
                </a:solidFill>
              </a:rPr>
              <a:t>インストール数</a:t>
            </a:r>
            <a:endParaRPr lang="en-US" altLang="ja-JP" sz="2400" dirty="0">
              <a:solidFill>
                <a:sysClr val="windowText" lastClr="000000"/>
              </a:solidFill>
            </a:endParaRPr>
          </a:p>
          <a:p>
            <a:pPr marL="285750" indent="-285750">
              <a:buFont typeface="Arial" panose="020B0604020202020204" pitchFamily="34" charset="0"/>
              <a:buChar char="•"/>
            </a:pPr>
            <a:r>
              <a:rPr lang="ja-JP" altLang="en-US" sz="2400">
                <a:solidFill>
                  <a:sysClr val="windowText" lastClr="000000"/>
                </a:solidFill>
              </a:rPr>
              <a:t>スコア</a:t>
            </a:r>
            <a:endParaRPr lang="en-US" altLang="ja-JP" sz="2400" dirty="0">
              <a:solidFill>
                <a:sysClr val="windowText" lastClr="000000"/>
              </a:solidFill>
            </a:endParaRPr>
          </a:p>
          <a:p>
            <a:pPr marL="285750" indent="-285750">
              <a:buFont typeface="Arial" panose="020B0604020202020204" pitchFamily="34" charset="0"/>
              <a:buChar char="•"/>
            </a:pPr>
            <a:r>
              <a:rPr lang="ja-JP" altLang="en-US" sz="2400">
                <a:solidFill>
                  <a:sysClr val="windowText" lastClr="000000"/>
                </a:solidFill>
              </a:rPr>
              <a:t>レビュー</a:t>
            </a:r>
            <a:r>
              <a:rPr lang="en-US" altLang="ja-JP" sz="2400" dirty="0">
                <a:solidFill>
                  <a:sysClr val="windowText" lastClr="000000"/>
                </a:solidFill>
              </a:rPr>
              <a:t>		</a:t>
            </a:r>
            <a:r>
              <a:rPr lang="ja-JP" altLang="en-US" sz="2400">
                <a:solidFill>
                  <a:sysClr val="windowText" lastClr="000000"/>
                </a:solidFill>
              </a:rPr>
              <a:t>等</a:t>
            </a:r>
          </a:p>
          <a:p>
            <a:pPr algn="ctr"/>
            <a:endParaRPr kumimoji="1" lang="ja-JP" altLang="en-US" sz="2400">
              <a:solidFill>
                <a:sysClr val="windowText" lastClr="000000"/>
              </a:solidFill>
            </a:endParaRPr>
          </a:p>
        </p:txBody>
      </p:sp>
    </p:spTree>
    <p:extLst>
      <p:ext uri="{BB962C8B-B14F-4D97-AF65-F5344CB8AC3E}">
        <p14:creationId xmlns:p14="http://schemas.microsoft.com/office/powerpoint/2010/main" val="1097746400"/>
      </p:ext>
    </p:extLst>
  </p:cSld>
  <p:clrMapOvr>
    <a:masterClrMapping/>
  </p:clrMapOvr>
  <p:extLst>
    <p:ext uri="{6950BFC3-D8DA-4A85-94F7-54DA5524770B}">
      <p188:commentRel xmlns:p188="http://schemas.microsoft.com/office/powerpoint/2018/8/main" r:id="rId3"/>
    </p:ext>
  </p:extLst>
</p:sld>
</file>

<file path=ppt/theme/theme1.xml><?xml version="1.0" encoding="utf-8"?>
<a:theme xmlns:a="http://schemas.openxmlformats.org/drawingml/2006/main" name="higolab-minmax-BIZUDP-AvenirNextLTProDemi">
  <a:themeElements>
    <a:clrScheme name="暖かみのある青">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BIZUDP-AvenirNextLTProDemi">
      <a:majorFont>
        <a:latin typeface="Avenir Next LT Pro Demi"/>
        <a:ea typeface="BIZ UDPゴシック"/>
        <a:cs typeface=""/>
      </a:majorFont>
      <a:minorFont>
        <a:latin typeface="Avenir Next LT Pro Demi"/>
        <a:ea typeface="BIZ UDP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higolab-minmax-BIZUDP-AvenirNextLTProDemi" id="{F5C12F58-2F76-43DF-8FFF-1D438FF35DA2}" vid="{5FC9F1D4-ABB2-46A1-8B0A-2C524E8E309D}"/>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higolab-minmax-BIZUDPGothic-AvenirNextLTProDemi</Template>
  <TotalTime>864</TotalTime>
  <Words>3385</Words>
  <Application>Microsoft Macintosh PowerPoint</Application>
  <PresentationFormat>ワイド画面</PresentationFormat>
  <Paragraphs>376</Paragraphs>
  <Slides>18</Slides>
  <Notes>18</Notes>
  <HiddenSlides>1</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18</vt:i4>
      </vt:variant>
    </vt:vector>
  </HeadingPairs>
  <TitlesOfParts>
    <vt:vector size="24" baseType="lpstr">
      <vt:lpstr>BIZ UDPゴシック</vt:lpstr>
      <vt:lpstr>inherit</vt:lpstr>
      <vt:lpstr>游ゴシック</vt:lpstr>
      <vt:lpstr>Arial</vt:lpstr>
      <vt:lpstr>Avenir Next LT Pro Demi</vt:lpstr>
      <vt:lpstr>higolab-minmax-BIZUDP-AvenirNextLTProDemi</vt:lpstr>
      <vt:lpstr>Trend Analysis of Mobile App Abandonment from User Metrics</vt:lpstr>
      <vt:lpstr>モバイルアプリの増加</vt:lpstr>
      <vt:lpstr>アプリの開発放棄</vt:lpstr>
      <vt:lpstr>開発活動の指標 Truck Factor</vt:lpstr>
      <vt:lpstr>TFDDの定義とTFの計算例</vt:lpstr>
      <vt:lpstr>OSSにおけるTFDD</vt:lpstr>
      <vt:lpstr>研究概要 目的</vt:lpstr>
      <vt:lpstr>研究概要　RQ</vt:lpstr>
      <vt:lpstr>データセットの作成</vt:lpstr>
      <vt:lpstr>RQ1 アプリの開発放棄の発生割合</vt:lpstr>
      <vt:lpstr>RQ1 アプリの開発放棄の様相</vt:lpstr>
      <vt:lpstr>RQ2 放棄されたアプリの特徴</vt:lpstr>
      <vt:lpstr>RQ3　レビュー内容のカテゴライズ手順</vt:lpstr>
      <vt:lpstr>RQ3　レビュー内容と開発放棄の関係</vt:lpstr>
      <vt:lpstr>結論と活用</vt:lpstr>
      <vt:lpstr>PowerPoint プレゼンテーション</vt:lpstr>
      <vt:lpstr>付録　参考文献</vt:lpstr>
      <vt:lpstr>TFの計算手法</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Makoto Matsushita</dc:creator>
  <cp:lastModifiedBy>MATSUSHITA Kazuya</cp:lastModifiedBy>
  <cp:revision>7</cp:revision>
  <cp:lastPrinted>2025-11-25T03:56:45Z</cp:lastPrinted>
  <dcterms:created xsi:type="dcterms:W3CDTF">2024-08-01T13:25:17Z</dcterms:created>
  <dcterms:modified xsi:type="dcterms:W3CDTF">2026-02-16T03:02:54Z</dcterms:modified>
</cp:coreProperties>
</file>