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2"/>
  </p:notesMasterIdLst>
  <p:sldIdLst>
    <p:sldId id="256" r:id="rId5"/>
    <p:sldId id="301" r:id="rId6"/>
    <p:sldId id="302" r:id="rId7"/>
    <p:sldId id="303" r:id="rId8"/>
    <p:sldId id="307" r:id="rId9"/>
    <p:sldId id="304" r:id="rId10"/>
    <p:sldId id="272" r:id="rId11"/>
    <p:sldId id="261" r:id="rId12"/>
    <p:sldId id="266" r:id="rId13"/>
    <p:sldId id="267" r:id="rId14"/>
    <p:sldId id="268" r:id="rId15"/>
    <p:sldId id="269" r:id="rId16"/>
    <p:sldId id="270" r:id="rId17"/>
    <p:sldId id="263" r:id="rId18"/>
    <p:sldId id="264" r:id="rId19"/>
    <p:sldId id="260" r:id="rId20"/>
    <p:sldId id="274" r:id="rId21"/>
    <p:sldId id="273" r:id="rId22"/>
    <p:sldId id="291" r:id="rId23"/>
    <p:sldId id="299" r:id="rId24"/>
    <p:sldId id="277" r:id="rId25"/>
    <p:sldId id="279" r:id="rId26"/>
    <p:sldId id="280" r:id="rId27"/>
    <p:sldId id="289" r:id="rId28"/>
    <p:sldId id="290" r:id="rId29"/>
    <p:sldId id="281" r:id="rId30"/>
    <p:sldId id="292" r:id="rId31"/>
    <p:sldId id="293" r:id="rId32"/>
    <p:sldId id="294" r:id="rId33"/>
    <p:sldId id="282" r:id="rId34"/>
    <p:sldId id="296" r:id="rId35"/>
    <p:sldId id="283" r:id="rId36"/>
    <p:sldId id="297" r:id="rId37"/>
    <p:sldId id="284" r:id="rId38"/>
    <p:sldId id="285" r:id="rId39"/>
    <p:sldId id="308" r:id="rId40"/>
    <p:sldId id="309" r:id="rId41"/>
    <p:sldId id="305" r:id="rId42"/>
    <p:sldId id="310" r:id="rId43"/>
    <p:sldId id="311" r:id="rId44"/>
    <p:sldId id="312" r:id="rId45"/>
    <p:sldId id="313" r:id="rId46"/>
    <p:sldId id="314" r:id="rId47"/>
    <p:sldId id="315" r:id="rId48"/>
    <p:sldId id="316" r:id="rId49"/>
    <p:sldId id="320" r:id="rId50"/>
    <p:sldId id="317" r:id="rId51"/>
    <p:sldId id="318" r:id="rId52"/>
    <p:sldId id="319" r:id="rId53"/>
    <p:sldId id="295" r:id="rId54"/>
    <p:sldId id="298" r:id="rId55"/>
    <p:sldId id="322" r:id="rId56"/>
    <p:sldId id="321" r:id="rId57"/>
    <p:sldId id="323" r:id="rId58"/>
    <p:sldId id="324" r:id="rId59"/>
    <p:sldId id="262" r:id="rId60"/>
    <p:sldId id="259" r:id="rId61"/>
    <p:sldId id="300" r:id="rId62"/>
    <p:sldId id="257" r:id="rId63"/>
    <p:sldId id="265" r:id="rId64"/>
    <p:sldId id="271" r:id="rId65"/>
    <p:sldId id="276" r:id="rId66"/>
    <p:sldId id="275" r:id="rId67"/>
    <p:sldId id="278" r:id="rId68"/>
    <p:sldId id="287" r:id="rId69"/>
    <p:sldId id="288" r:id="rId70"/>
    <p:sldId id="286" r:id="rId71"/>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521415D9-36F7-43E2-AB2F-B90AF26B5E84}">
      <p14:sectionLst xmlns:p14="http://schemas.microsoft.com/office/powerpoint/2010/main">
        <p14:section name="既定のセクション" id="{E3258580-2E27-254A-85DF-06A107B150C6}">
          <p14:sldIdLst>
            <p14:sldId id="256"/>
            <p14:sldId id="301"/>
            <p14:sldId id="302"/>
            <p14:sldId id="303"/>
            <p14:sldId id="307"/>
            <p14:sldId id="304"/>
            <p14:sldId id="272"/>
            <p14:sldId id="261"/>
            <p14:sldId id="266"/>
            <p14:sldId id="267"/>
            <p14:sldId id="268"/>
            <p14:sldId id="269"/>
          </p14:sldIdLst>
        </p14:section>
        <p14:section name="3章" id="{759F99B7-E73E-EE4D-A366-3FCF7007AA72}">
          <p14:sldIdLst>
            <p14:sldId id="270"/>
            <p14:sldId id="263"/>
            <p14:sldId id="264"/>
            <p14:sldId id="260"/>
            <p14:sldId id="274"/>
            <p14:sldId id="273"/>
            <p14:sldId id="291"/>
            <p14:sldId id="299"/>
            <p14:sldId id="277"/>
            <p14:sldId id="279"/>
            <p14:sldId id="280"/>
            <p14:sldId id="289"/>
            <p14:sldId id="290"/>
            <p14:sldId id="281"/>
            <p14:sldId id="292"/>
            <p14:sldId id="293"/>
            <p14:sldId id="294"/>
            <p14:sldId id="282"/>
            <p14:sldId id="296"/>
            <p14:sldId id="283"/>
            <p14:sldId id="297"/>
            <p14:sldId id="284"/>
          </p14:sldIdLst>
        </p14:section>
        <p14:section name="4章" id="{EAD767D7-558A-4B40-9FBB-E9D3591BF1E9}">
          <p14:sldIdLst>
            <p14:sldId id="285"/>
            <p14:sldId id="308"/>
            <p14:sldId id="309"/>
            <p14:sldId id="305"/>
            <p14:sldId id="310"/>
            <p14:sldId id="311"/>
            <p14:sldId id="312"/>
            <p14:sldId id="313"/>
            <p14:sldId id="314"/>
            <p14:sldId id="315"/>
            <p14:sldId id="316"/>
            <p14:sldId id="320"/>
            <p14:sldId id="317"/>
            <p14:sldId id="318"/>
            <p14:sldId id="319"/>
          </p14:sldIdLst>
        </p14:section>
        <p14:section name="5章おわりに" id="{10105443-A1CA-C749-84C3-8FF9B2FD6149}">
          <p14:sldIdLst>
            <p14:sldId id="295"/>
            <p14:sldId id="298"/>
          </p14:sldIdLst>
        </p14:section>
        <p14:section name="2章" id="{475AC3FA-A2A8-9B41-9EB5-A4A950CBD8C3}">
          <p14:sldIdLst>
            <p14:sldId id="322"/>
            <p14:sldId id="321"/>
            <p14:sldId id="323"/>
            <p14:sldId id="324"/>
          </p14:sldIdLst>
        </p14:section>
        <p14:section name="不要スライド" id="{57E4DC15-E1D0-D345-BDF1-F8B326544A19}">
          <p14:sldIdLst>
            <p14:sldId id="262"/>
            <p14:sldId id="259"/>
            <p14:sldId id="300"/>
            <p14:sldId id="257"/>
            <p14:sldId id="265"/>
            <p14:sldId id="271"/>
            <p14:sldId id="276"/>
            <p14:sldId id="275"/>
            <p14:sldId id="278"/>
            <p14:sldId id="287"/>
            <p14:sldId id="288"/>
            <p14:sldId id="28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伊藤　薫" initials="伊藤　薫" lastIdx="1" clrIdx="0">
    <p:extLst>
      <p:ext uri="{19B8F6BF-5375-455C-9EA6-DF929625EA0E}">
        <p15:presenceInfo xmlns:p15="http://schemas.microsoft.com/office/powerpoint/2012/main" userId="S::u831027d@ecs.osaka-u.ac.jp::ad45a6e8-8b91-4b15-bba6-abfd079e2b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0629" autoAdjust="0"/>
  </p:normalViewPr>
  <p:slideViewPr>
    <p:cSldViewPr snapToGrid="0">
      <p:cViewPr varScale="1">
        <p:scale>
          <a:sx n="133" d="100"/>
          <a:sy n="133" d="100"/>
        </p:scale>
        <p:origin x="260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E8AAFB4-37BC-4158-9B85-BD8A24B387E4}" type="datetimeFigureOut">
              <a:rPr kumimoji="1" lang="ja-JP" altLang="en-US" smtClean="0"/>
              <a:t>2021/8/2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0DE6CB2C-E748-4E3B-9671-F4678AAB347E}" type="slidenum">
              <a:rPr kumimoji="1" lang="ja-JP" altLang="en-US" smtClean="0"/>
              <a:t>‹#›</a:t>
            </a:fld>
            <a:endParaRPr kumimoji="1" lang="ja-JP" altLang="en-US"/>
          </a:p>
        </p:txBody>
      </p:sp>
    </p:spTree>
    <p:extLst>
      <p:ext uri="{BB962C8B-B14F-4D97-AF65-F5344CB8AC3E}">
        <p14:creationId xmlns:p14="http://schemas.microsoft.com/office/powerpoint/2010/main" val="41872290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それでは、井上研究室の伊藤が、ソフトウェア保守支援のための高速な類似性分析手法の研究について発表します。</a:t>
            </a:r>
          </a:p>
        </p:txBody>
      </p:sp>
      <p:sp>
        <p:nvSpPr>
          <p:cNvPr id="4" name="スライド番号プレースホルダー 3"/>
          <p:cNvSpPr>
            <a:spLocks noGrp="1"/>
          </p:cNvSpPr>
          <p:nvPr>
            <p:ph type="sldNum" sz="quarter" idx="10"/>
          </p:nvPr>
        </p:nvSpPr>
        <p:spPr/>
        <p:txBody>
          <a:bodyPr/>
          <a:lstStyle/>
          <a:p>
            <a:fld id="{0DE6CB2C-E748-4E3B-9671-F4678AAB347E}" type="slidenum">
              <a:rPr kumimoji="1" lang="ja-JP" altLang="en-US" smtClean="0"/>
              <a:t>1</a:t>
            </a:fld>
            <a:endParaRPr kumimoji="1" lang="ja-JP" altLang="en-US"/>
          </a:p>
        </p:txBody>
      </p:sp>
    </p:spTree>
    <p:extLst>
      <p:ext uri="{BB962C8B-B14F-4D97-AF65-F5344CB8AC3E}">
        <p14:creationId xmlns:p14="http://schemas.microsoft.com/office/powerpoint/2010/main" val="755629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二つ目の状況に対しては、再利用したライブラリを格納するディレクトリをクエリとして、再利用したライブラリのリポジトリから再利用元のバージョンを特定する手法を提案します。</a:t>
            </a:r>
            <a:endParaRPr kumimoji="1" lang="en-US" altLang="ja-JP"/>
          </a:p>
          <a:p>
            <a:r>
              <a:rPr kumimoji="1" lang="ja-JP" altLang="en-US"/>
              <a:t>ファイル集合全体で比較することで、ソースファイル単体で最も類似するバージョンを検索するよりも高精度に分析が可能です。</a:t>
            </a:r>
            <a:endParaRPr kumimoji="1" lang="en-US" altLang="ja-JP"/>
          </a:p>
          <a:p>
            <a:r>
              <a:rPr kumimoji="1" lang="ja-JP" altLang="en-US"/>
              <a:t>また、高速な類似度計算を導入することで既存手法よりも高速かつ高精度に再利用元のバージョンを特定できます。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10</a:t>
            </a:fld>
            <a:endParaRPr kumimoji="1" lang="ja-JP" altLang="en-US"/>
          </a:p>
        </p:txBody>
      </p:sp>
    </p:spTree>
    <p:extLst>
      <p:ext uri="{BB962C8B-B14F-4D97-AF65-F5344CB8AC3E}">
        <p14:creationId xmlns:p14="http://schemas.microsoft.com/office/powerpoint/2010/main" val="1253859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三つ目の状況には、ソフトウェア製品間のソースコードの再利用量を定義し、それらから派生関係を表す系統樹を復元する手法を提案します。</a:t>
            </a:r>
            <a:endParaRPr kumimoji="1" lang="en-US" altLang="ja-JP"/>
          </a:p>
          <a:p>
            <a:r>
              <a:rPr kumimoji="1" lang="ja-JP" altLang="en-US"/>
              <a:t>この手法では、軽量なデータ構造を採用することで既存手法と同程度の精度で大幅な高速化が可能です。</a:t>
            </a:r>
            <a:endParaRPr kumimoji="1" lang="en-US" altLang="ja-JP"/>
          </a:p>
          <a:p>
            <a:r>
              <a:rPr kumimoji="1" lang="ja-JP" altLang="en-US"/>
              <a:t>また、既存手法では実用的な時間で分析が終わらないような適用対象に対しても、数分程度で実行が可能です。</a:t>
            </a:r>
            <a:endParaRPr kumimoji="1" lang="en-US" altLang="ja-JP"/>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11</a:t>
            </a:fld>
            <a:endParaRPr kumimoji="1" lang="ja-JP" altLang="en-US"/>
          </a:p>
        </p:txBody>
      </p:sp>
    </p:spTree>
    <p:extLst>
      <p:ext uri="{BB962C8B-B14F-4D97-AF65-F5344CB8AC3E}">
        <p14:creationId xmlns:p14="http://schemas.microsoft.com/office/powerpoint/2010/main" val="4156681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以降では、</a:t>
            </a:r>
            <a:r>
              <a:rPr kumimoji="1" lang="en-US" altLang="ja-JP"/>
              <a:t>3</a:t>
            </a:r>
            <a:r>
              <a:rPr kumimoji="1" lang="ja-JP" altLang="en-US"/>
              <a:t>章と</a:t>
            </a:r>
            <a:r>
              <a:rPr kumimoji="1" lang="en-US" altLang="ja-JP"/>
              <a:t>4</a:t>
            </a:r>
            <a:r>
              <a:rPr kumimoji="1" lang="ja-JP" altLang="en-US"/>
              <a:t>章について詳しく述べ、最後にまとめを述べます。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12</a:t>
            </a:fld>
            <a:endParaRPr kumimoji="1" lang="ja-JP" altLang="en-US"/>
          </a:p>
        </p:txBody>
      </p:sp>
    </p:spTree>
    <p:extLst>
      <p:ext uri="{BB962C8B-B14F-4D97-AF65-F5344CB8AC3E}">
        <p14:creationId xmlns:p14="http://schemas.microsoft.com/office/powerpoint/2010/main" val="434208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a:t>
            </a:r>
            <a:r>
              <a:rPr kumimoji="1" lang="en-US" altLang="ja-JP"/>
              <a:t>3</a:t>
            </a:r>
            <a:r>
              <a:rPr kumimoji="1" lang="ja-JP" altLang="en-US"/>
              <a:t>章の、軽量な類似度計算によるプロジェクト間のソースファイル集合の再利用検出について説明します。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13</a:t>
            </a:fld>
            <a:endParaRPr kumimoji="1" lang="ja-JP" altLang="en-US"/>
          </a:p>
        </p:txBody>
      </p:sp>
    </p:spTree>
    <p:extLst>
      <p:ext uri="{BB962C8B-B14F-4D97-AF65-F5344CB8AC3E}">
        <p14:creationId xmlns:p14="http://schemas.microsoft.com/office/powerpoint/2010/main" val="2065128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再利用しているライブラリに脆弱性が見つかった場合、速やかに更新作業をする必要があります。</a:t>
            </a:r>
            <a:endParaRPr kumimoji="1" lang="en-US" altLang="ja-JP"/>
          </a:p>
          <a:p>
            <a:r>
              <a:rPr kumimoji="1" lang="ja-JP" altLang="en-US"/>
              <a:t>この例では、古いブランチのバージョンにのみ影響する脆弱性が報告されており、最新のブランチのバージョンには影響がありません。</a:t>
            </a:r>
            <a:endParaRPr kumimoji="1" lang="en-US" altLang="ja-JP"/>
          </a:p>
          <a:p>
            <a:r>
              <a:rPr kumimoji="1" lang="ja-JP" altLang="en-US"/>
              <a:t>そのため、更新の必要性を判断するのにバージョン番号が重要となります。</a:t>
            </a:r>
            <a:endParaRPr kumimoji="1" lang="en-US" altLang="ja-JP"/>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14</a:t>
            </a:fld>
            <a:endParaRPr kumimoji="1" lang="ja-JP" altLang="en-US"/>
          </a:p>
        </p:txBody>
      </p:sp>
    </p:spTree>
    <p:extLst>
      <p:ext uri="{BB962C8B-B14F-4D97-AF65-F5344CB8AC3E}">
        <p14:creationId xmlns:p14="http://schemas.microsoft.com/office/powerpoint/2010/main" val="1539426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しかしながら、それらの再利用に関する情報は時間が経つと散逸してしまうことが報告されています。</a:t>
            </a:r>
            <a:endParaRPr kumimoji="1" lang="en-US" altLang="ja-JP"/>
          </a:p>
          <a:p>
            <a:r>
              <a:rPr kumimoji="1" lang="ja-JP" altLang="en-US"/>
              <a:t>上の例のように、どのライブラリをどのバージョンに更新したか記録していれば問題ありませんが、</a:t>
            </a:r>
            <a:endParaRPr kumimoji="1" lang="en-US" altLang="ja-JP"/>
          </a:p>
          <a:p>
            <a:r>
              <a:rPr kumimoji="1" lang="ja-JP" altLang="en-US"/>
              <a:t>下の例のように、記録を残さずに大きな改変を加えると、再利用した部分について追跡が困難になります。</a:t>
            </a:r>
            <a:endParaRPr kumimoji="1" lang="en-US" altLang="ja-JP"/>
          </a:p>
          <a:p>
            <a:r>
              <a:rPr kumimoji="1" lang="ja-JP" altLang="en-US"/>
              <a:t>そこで、バージョン番号などの再利用に関する情報をソースファイルから特定する必要があります。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15</a:t>
            </a:fld>
            <a:endParaRPr kumimoji="1" lang="ja-JP" altLang="en-US"/>
          </a:p>
        </p:txBody>
      </p:sp>
    </p:spTree>
    <p:extLst>
      <p:ext uri="{BB962C8B-B14F-4D97-AF65-F5344CB8AC3E}">
        <p14:creationId xmlns:p14="http://schemas.microsoft.com/office/powerpoint/2010/main" val="617405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しかしながら、開発者はしばしば再利用したソースコードを編集します。</a:t>
            </a:r>
            <a:endParaRPr kumimoji="1" lang="en-US" altLang="ja-JP"/>
          </a:p>
          <a:p>
            <a:r>
              <a:rPr kumimoji="1" lang="ja-JP" altLang="en-US"/>
              <a:t>そのため、完全一致するソースファイルを見つけるだけでは、再利用元の特定は困難です。</a:t>
            </a:r>
            <a:endParaRPr kumimoji="1" lang="en-US" altLang="ja-JP"/>
          </a:p>
          <a:p>
            <a:r>
              <a:rPr kumimoji="1" lang="ja-JP" altLang="en-US"/>
              <a:t>実際に下の例のように、再利用した後独自に条件分岐を追加している例があります。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16</a:t>
            </a:fld>
            <a:endParaRPr kumimoji="1" lang="ja-JP" altLang="en-US"/>
          </a:p>
        </p:txBody>
      </p:sp>
    </p:spTree>
    <p:extLst>
      <p:ext uri="{BB962C8B-B14F-4D97-AF65-F5344CB8AC3E}">
        <p14:creationId xmlns:p14="http://schemas.microsoft.com/office/powerpoint/2010/main" val="4080575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そこで、川満らは、</a:t>
            </a:r>
            <a:r>
              <a:rPr kumimoji="1" lang="en-US" altLang="ja-JP"/>
              <a:t>LCS</a:t>
            </a:r>
            <a:r>
              <a:rPr kumimoji="1" lang="ja-JP" altLang="en-US"/>
              <a:t>、最長一致部分列をもとに計算した類似度を用いて、ソースファイルの出自を検出する手法を提案しています。</a:t>
            </a:r>
            <a:endParaRPr kumimoji="1" lang="en-US" altLang="ja-JP"/>
          </a:p>
          <a:p>
            <a:r>
              <a:rPr kumimoji="1" lang="ja-JP" altLang="en-US"/>
              <a:t>しかし、検出精度は</a:t>
            </a:r>
            <a:r>
              <a:rPr kumimoji="1" lang="en-US" altLang="ja-JP"/>
              <a:t>72%</a:t>
            </a:r>
            <a:r>
              <a:rPr kumimoji="1" lang="ja-JP" altLang="en-US"/>
              <a:t>程度、ライブラリのリポジトリから一つのファイルの出自を見つけるのに</a:t>
            </a:r>
            <a:r>
              <a:rPr kumimoji="1" lang="en-US" altLang="ja-JP"/>
              <a:t>4</a:t>
            </a:r>
            <a:r>
              <a:rPr kumimoji="1" lang="ja-JP" altLang="en-US"/>
              <a:t>時間程度かかっています。</a:t>
            </a:r>
            <a:endParaRPr kumimoji="1" lang="en-US" altLang="ja-JP"/>
          </a:p>
          <a:p>
            <a:r>
              <a:rPr kumimoji="1" lang="ja-JP" altLang="en-US"/>
              <a:t>そのため、ソースコードを効率的に比較することが必要です。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17</a:t>
            </a:fld>
            <a:endParaRPr kumimoji="1" lang="ja-JP" altLang="en-US"/>
          </a:p>
        </p:txBody>
      </p:sp>
    </p:spTree>
    <p:extLst>
      <p:ext uri="{BB962C8B-B14F-4D97-AF65-F5344CB8AC3E}">
        <p14:creationId xmlns:p14="http://schemas.microsoft.com/office/powerpoint/2010/main" val="3290082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そこで、本研究では、軽量な類似度計算によるプロジェクト間のソースファイル集合の再利用検出手法を提案します。</a:t>
            </a:r>
            <a:endParaRPr kumimoji="1" lang="en-US" altLang="ja-JP"/>
          </a:p>
          <a:p>
            <a:r>
              <a:rPr kumimoji="1" lang="ja-JP" altLang="en-US"/>
              <a:t>既存手法ではソースファイル単体で精度の低い結果となったことから、ディレクトリに含まれるソースファイル集合で分析することで精度を向上します。</a:t>
            </a:r>
            <a:endParaRPr kumimoji="1" lang="en-US" altLang="ja-JP"/>
          </a:p>
          <a:p>
            <a:r>
              <a:rPr kumimoji="1" lang="ja-JP" altLang="en-US"/>
              <a:t>また、軽量な類似度計算手法を導入し、高速化します。</a:t>
            </a:r>
            <a:endParaRPr kumimoji="1" lang="en-US" altLang="ja-JP"/>
          </a:p>
          <a:p>
            <a:r>
              <a:rPr kumimoji="1" lang="ja-JP" altLang="en-US"/>
              <a:t>さらに、参考情報としてソースファイル単位での検出結果も出力します。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18</a:t>
            </a:fld>
            <a:endParaRPr kumimoji="1" lang="ja-JP" altLang="en-US"/>
          </a:p>
        </p:txBody>
      </p:sp>
    </p:spTree>
    <p:extLst>
      <p:ext uri="{BB962C8B-B14F-4D97-AF65-F5344CB8AC3E}">
        <p14:creationId xmlns:p14="http://schemas.microsoft.com/office/powerpoint/2010/main" val="4221543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アイディアとしては、</a:t>
            </a:r>
            <a:r>
              <a:rPr kumimoji="1" lang="en-US" altLang="ja-JP"/>
              <a:t>3</a:t>
            </a:r>
            <a:r>
              <a:rPr kumimoji="1" lang="ja-JP" altLang="en-US"/>
              <a:t>つあり、</a:t>
            </a:r>
            <a:endParaRPr kumimoji="1" lang="en-US" altLang="ja-JP"/>
          </a:p>
          <a:p>
            <a:r>
              <a:rPr kumimoji="1" lang="ja-JP" altLang="en-US"/>
              <a:t>一つ目は、再利用後編集した結果別のバージョンとより類似するようになる可能性がり、ファイル集合全体での分析により精度が向上すると考えました。</a:t>
            </a:r>
            <a:endParaRPr kumimoji="1" lang="en-US" altLang="ja-JP"/>
          </a:p>
          <a:p>
            <a:r>
              <a:rPr kumimoji="1" lang="ja-JP" altLang="en-US"/>
              <a:t>二つ目は、あるライブラリを利用する際、ある程度まとまってソースファイルを再利用するはずで、ファイル単位の類似度の合計を使うことでファイル集合全体の検出精度が向上すると考えました。</a:t>
            </a:r>
            <a:endParaRPr kumimoji="1" lang="en-US" altLang="ja-JP"/>
          </a:p>
          <a:p>
            <a:r>
              <a:rPr kumimoji="1" lang="ja-JP" altLang="en-US"/>
              <a:t>三つ目は、独自に欠陥を発見し修正した際に、のちのバージョンのファイルと類似するようになり、ファイル単位でも検出結果を出力することは更新作業の参考情報になると考えました。</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19</a:t>
            </a:fld>
            <a:endParaRPr kumimoji="1" lang="ja-JP" altLang="en-US"/>
          </a:p>
        </p:txBody>
      </p:sp>
    </p:spTree>
    <p:extLst>
      <p:ext uri="{BB962C8B-B14F-4D97-AF65-F5344CB8AC3E}">
        <p14:creationId xmlns:p14="http://schemas.microsoft.com/office/powerpoint/2010/main" val="2284310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ソフトウェア開発では既存のソフトウェアからここに示すような構成要素を再利用することがよくあります。</a:t>
            </a:r>
            <a:endParaRPr kumimoji="1" lang="en-US" altLang="ja-JP"/>
          </a:p>
          <a:p>
            <a:r>
              <a:rPr kumimoji="1" lang="ja-JP" altLang="en-US"/>
              <a:t>この中でも、特にソースコードとドキュメンテーションの再利用が多いことが報告されています。</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2</a:t>
            </a:fld>
            <a:endParaRPr kumimoji="1" lang="ja-JP" altLang="en-US"/>
          </a:p>
        </p:txBody>
      </p:sp>
    </p:spTree>
    <p:extLst>
      <p:ext uri="{BB962C8B-B14F-4D97-AF65-F5344CB8AC3E}">
        <p14:creationId xmlns:p14="http://schemas.microsoft.com/office/powerpoint/2010/main" val="4259622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手法の概要はこのようになっており、</a:t>
            </a:r>
            <a:endParaRPr kumimoji="1" lang="en-US" altLang="ja-JP"/>
          </a:p>
          <a:p>
            <a:r>
              <a:rPr kumimoji="1" lang="ja-JP" altLang="en-US"/>
              <a:t>まず初めにクエリとするディレクトリとライブラリのあるバージョンでそれぞれが持つソースファイル間の類似度を計算します。</a:t>
            </a:r>
            <a:endParaRPr kumimoji="1" lang="en-US" altLang="ja-JP"/>
          </a:p>
          <a:p>
            <a:r>
              <a:rPr kumimoji="1" lang="ja-JP" altLang="en-US"/>
              <a:t>次に、クエリに含まれるファイルごとに最大の類似度を記録し、それらを合計します。</a:t>
            </a:r>
            <a:endParaRPr kumimoji="1" lang="en-US" altLang="ja-JP"/>
          </a:p>
          <a:p>
            <a:r>
              <a:rPr kumimoji="1" lang="ja-JP" altLang="en-US"/>
              <a:t>これを繰り返して、全てのライブラリのバージョンから最も合計類似度が大きいものを再利用元として検出します。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20</a:t>
            </a:fld>
            <a:endParaRPr kumimoji="1" lang="ja-JP" altLang="en-US"/>
          </a:p>
        </p:txBody>
      </p:sp>
    </p:spTree>
    <p:extLst>
      <p:ext uri="{BB962C8B-B14F-4D97-AF65-F5344CB8AC3E}">
        <p14:creationId xmlns:p14="http://schemas.microsoft.com/office/powerpoint/2010/main" val="4010962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ここで、ソースコード間の類似度の定義について説明します。</a:t>
            </a:r>
            <a:endParaRPr kumimoji="1" lang="en-US" altLang="ja-JP"/>
          </a:p>
          <a:p>
            <a:r>
              <a:rPr kumimoji="1" lang="ja-JP" altLang="en-US"/>
              <a:t>ソースコード間の類似度は、ソースコードを字句の</a:t>
            </a:r>
            <a:r>
              <a:rPr kumimoji="1" lang="en-US" altLang="ja-JP"/>
              <a:t>3-gram</a:t>
            </a:r>
            <a:r>
              <a:rPr kumimoji="1" lang="ja-JP" altLang="en-US"/>
              <a:t>多重集合とみなし、多重集合間の</a:t>
            </a:r>
            <a:r>
              <a:rPr kumimoji="1" lang="en-US" altLang="ja-JP"/>
              <a:t>Jaccard</a:t>
            </a:r>
            <a:r>
              <a:rPr kumimoji="1" lang="ja-JP" altLang="en-US"/>
              <a:t>係数とします。</a:t>
            </a:r>
            <a:endParaRPr kumimoji="1" lang="en-US" altLang="ja-JP"/>
          </a:p>
          <a:p>
            <a:r>
              <a:rPr kumimoji="1" lang="ja-JP" altLang="en-US"/>
              <a:t>この</a:t>
            </a:r>
            <a:r>
              <a:rPr kumimoji="1" lang="en-US" altLang="ja-JP"/>
              <a:t>Jaccard</a:t>
            </a:r>
            <a:r>
              <a:rPr kumimoji="1" lang="ja-JP" altLang="en-US"/>
              <a:t>係数を高速に計算する手法である、</a:t>
            </a:r>
            <a:r>
              <a:rPr kumimoji="1" lang="en-US" altLang="ja-JP"/>
              <a:t>b-bit </a:t>
            </a:r>
            <a:r>
              <a:rPr kumimoji="1" lang="en-US" altLang="ja-JP" err="1"/>
              <a:t>MinHash</a:t>
            </a:r>
            <a:r>
              <a:rPr kumimoji="1" lang="ja-JP" altLang="en-US"/>
              <a:t>法を利用することで、手法の高速化を図ります。</a:t>
            </a:r>
            <a:endParaRPr kumimoji="1" lang="en-US" altLang="ja-JP"/>
          </a:p>
          <a:p>
            <a:r>
              <a:rPr kumimoji="1" lang="ja-JP" altLang="en-US"/>
              <a:t>この手法は、集合をビット列で表現することで、集合間の</a:t>
            </a:r>
            <a:r>
              <a:rPr kumimoji="1" lang="en-US" altLang="ja-JP"/>
              <a:t>Jaccard</a:t>
            </a:r>
            <a:r>
              <a:rPr kumimoji="1" lang="ja-JP" altLang="en-US"/>
              <a:t>係数をビット列間の</a:t>
            </a:r>
            <a:r>
              <a:rPr kumimoji="1" lang="en-US" altLang="ja-JP"/>
              <a:t>XOR</a:t>
            </a:r>
            <a:r>
              <a:rPr kumimoji="1" lang="ja-JP" altLang="en-US"/>
              <a:t>演算を行うだけで計算可能です。</a:t>
            </a:r>
            <a:endParaRPr kumimoji="1" lang="en-US" altLang="ja-JP"/>
          </a:p>
          <a:p>
            <a:r>
              <a:rPr kumimoji="1" lang="ja-JP" altLang="en-US"/>
              <a:t>ただし、計算した類似度には、</a:t>
            </a:r>
            <a:r>
              <a:rPr kumimoji="1" lang="en-US" altLang="ja-JP"/>
              <a:t>Jaccard</a:t>
            </a:r>
            <a:r>
              <a:rPr kumimoji="1" lang="ja-JP" altLang="en-US"/>
              <a:t>係数を中心に二項分布する誤差が存在します。</a:t>
            </a:r>
            <a:endParaRPr kumimoji="1" lang="en-US" altLang="ja-JP"/>
          </a:p>
          <a:p>
            <a:r>
              <a:rPr kumimoji="1" lang="ja-JP" altLang="en-US"/>
              <a:t>ある程度似ているファイルについてのみ考慮したいため、閾値を設定しそれ以下の場合</a:t>
            </a:r>
            <a:r>
              <a:rPr kumimoji="1" lang="en-US" altLang="ja-JP"/>
              <a:t>0</a:t>
            </a:r>
            <a:r>
              <a:rPr kumimoji="1" lang="ja-JP" altLang="en-US"/>
              <a:t>として扱います。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この類似度を合計して、ソフトウェア全体の合計類似度を求めます。</a:t>
            </a:r>
            <a:endParaRPr kumimoji="1" lang="en-US" altLang="ja-JP"/>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21</a:t>
            </a:fld>
            <a:endParaRPr kumimoji="1" lang="ja-JP" altLang="en-US"/>
          </a:p>
        </p:txBody>
      </p:sp>
    </p:spTree>
    <p:extLst>
      <p:ext uri="{BB962C8B-B14F-4D97-AF65-F5344CB8AC3E}">
        <p14:creationId xmlns:p14="http://schemas.microsoft.com/office/powerpoint/2010/main" val="1954739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この図は提案手法の動作イメージです。</a:t>
            </a:r>
            <a:endParaRPr kumimoji="1" lang="en-US" altLang="ja-JP"/>
          </a:p>
          <a:p>
            <a:r>
              <a:rPr kumimoji="1" lang="ja-JP" altLang="en-US"/>
              <a:t>図中の左上には分析対象のファイル集合</a:t>
            </a:r>
            <a:r>
              <a:rPr kumimoji="1" lang="en-US" altLang="ja-JP"/>
              <a:t>DQ</a:t>
            </a:r>
            <a:r>
              <a:rPr kumimoji="1" lang="ja-JP" altLang="en-US"/>
              <a:t>を、図中の右側には検索対象のライブラリ</a:t>
            </a:r>
            <a:r>
              <a:rPr kumimoji="1" lang="en-US" altLang="ja-JP"/>
              <a:t>L</a:t>
            </a:r>
            <a:r>
              <a:rPr kumimoji="1" lang="ja-JP" altLang="en-US"/>
              <a:t>のリポジトリを表示しています。</a:t>
            </a:r>
            <a:endParaRPr kumimoji="1" lang="en-US" altLang="ja-JP"/>
          </a:p>
          <a:p>
            <a:r>
              <a:rPr kumimoji="1" lang="ja-JP" altLang="en-US"/>
              <a:t>ライブラリ</a:t>
            </a:r>
            <a:r>
              <a:rPr kumimoji="1" lang="en-US" altLang="ja-JP"/>
              <a:t>L</a:t>
            </a:r>
            <a:r>
              <a:rPr kumimoji="1" lang="ja-JP" altLang="en-US"/>
              <a:t>にはバージョンが</a:t>
            </a:r>
            <a:r>
              <a:rPr kumimoji="1" lang="en-US" altLang="ja-JP"/>
              <a:t>3</a:t>
            </a:r>
            <a:r>
              <a:rPr kumimoji="1" lang="ja-JP" altLang="en-US"/>
              <a:t>つあり、それぞれファイルを</a:t>
            </a:r>
            <a:r>
              <a:rPr kumimoji="1" lang="en-US" altLang="ja-JP"/>
              <a:t>4</a:t>
            </a:r>
            <a:r>
              <a:rPr kumimoji="1" lang="ja-JP" altLang="en-US"/>
              <a:t>つずつ持っています。</a:t>
            </a:r>
            <a:endParaRPr kumimoji="1" lang="en-US" altLang="ja-JP"/>
          </a:p>
          <a:p>
            <a:r>
              <a:rPr kumimoji="1" lang="ja-JP" altLang="en-US"/>
              <a:t>この</a:t>
            </a:r>
            <a:r>
              <a:rPr kumimoji="1" lang="en-US" altLang="ja-JP"/>
              <a:t>3</a:t>
            </a:r>
            <a:r>
              <a:rPr kumimoji="1" lang="ja-JP" altLang="en-US"/>
              <a:t>つのバージョンに対して、青枠で囲ったように、まずそれぞれ</a:t>
            </a:r>
            <a:r>
              <a:rPr kumimoji="1" lang="en-US" altLang="ja-JP"/>
              <a:t>DQ</a:t>
            </a:r>
            <a:r>
              <a:rPr kumimoji="1" lang="ja-JP" altLang="en-US"/>
              <a:t>との合計類似度を計算します。</a:t>
            </a:r>
            <a:endParaRPr kumimoji="1" lang="en-US" altLang="ja-JP"/>
          </a:p>
          <a:p>
            <a:r>
              <a:rPr kumimoji="1" lang="ja-JP" altLang="en-US"/>
              <a:t>次に、赤枠で指名したように、その中から最大のものを選択します。</a:t>
            </a:r>
            <a:endParaRPr kumimoji="1" lang="en-US" altLang="ja-JP"/>
          </a:p>
          <a:p>
            <a:r>
              <a:rPr kumimoji="1" lang="ja-JP" altLang="en-US"/>
              <a:t>最後に、図中の左下の緑枠で囲ったように、全体の再利用元バージョンとファイルごとの再利用元バージョンの検出結果を出力します。</a:t>
            </a:r>
            <a:endParaRPr kumimoji="1" lang="en-US" altLang="ja-JP"/>
          </a:p>
          <a:p>
            <a:r>
              <a:rPr kumimoji="1" lang="ja-JP" altLang="en-US"/>
              <a:t>この例は、</a:t>
            </a:r>
            <a:r>
              <a:rPr kumimoji="1" lang="en-US" altLang="ja-JP"/>
              <a:t>DQ</a:t>
            </a:r>
            <a:r>
              <a:rPr kumimoji="1" lang="ja-JP" altLang="en-US"/>
              <a:t>は現在</a:t>
            </a:r>
            <a:r>
              <a:rPr kumimoji="1" lang="en-US" altLang="ja-JP"/>
              <a:t>L</a:t>
            </a:r>
            <a:r>
              <a:rPr kumimoji="1" lang="ja-JP" altLang="en-US"/>
              <a:t>のバージョン</a:t>
            </a:r>
            <a:r>
              <a:rPr kumimoji="1" lang="en-US" altLang="ja-JP"/>
              <a:t>2.0</a:t>
            </a:r>
            <a:r>
              <a:rPr kumimoji="1" lang="ja-JP" altLang="en-US"/>
              <a:t>を再利用しているが、おそらく更新作業の際に</a:t>
            </a:r>
            <a:r>
              <a:rPr kumimoji="1" lang="en-US" altLang="ja-JP" err="1"/>
              <a:t>R.c</a:t>
            </a:r>
            <a:r>
              <a:rPr kumimoji="1" lang="ja-JP" altLang="en-US"/>
              <a:t>を消し忘れているよな状況になります。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22</a:t>
            </a:fld>
            <a:endParaRPr kumimoji="1" lang="ja-JP" altLang="en-US"/>
          </a:p>
        </p:txBody>
      </p:sp>
    </p:spTree>
    <p:extLst>
      <p:ext uri="{BB962C8B-B14F-4D97-AF65-F5344CB8AC3E}">
        <p14:creationId xmlns:p14="http://schemas.microsoft.com/office/powerpoint/2010/main" val="1912316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この提案手法について、検出精度と実行時性能の両面で評価します。</a:t>
            </a:r>
            <a:endParaRPr kumimoji="1" lang="en-US" altLang="ja-JP"/>
          </a:p>
          <a:p>
            <a:r>
              <a:rPr kumimoji="1" lang="ja-JP" altLang="en-US"/>
              <a:t>精度については、ファイル集合全体としての再利用元バージョンの検出精度と、キーアイディアの検証のために、ファイル集合での結果と、ファイル単体での結果との差異を調査します。</a:t>
            </a:r>
            <a:endParaRPr kumimoji="1" lang="en-US" altLang="ja-JP"/>
          </a:p>
          <a:p>
            <a:r>
              <a:rPr kumimoji="1" lang="ja-JP" altLang="en-US"/>
              <a:t>また、実行時性能については、</a:t>
            </a:r>
            <a:r>
              <a:rPr kumimoji="1" lang="en-US" altLang="ja-JP"/>
              <a:t>10</a:t>
            </a:r>
            <a:r>
              <a:rPr kumimoji="1" lang="ja-JP" altLang="en-US"/>
              <a:t>回分の平均時間を計測し、高速な類似度計算手法である</a:t>
            </a:r>
            <a:r>
              <a:rPr kumimoji="1" lang="en-US" altLang="ja-JP"/>
              <a:t>b-bit </a:t>
            </a:r>
            <a:r>
              <a:rPr kumimoji="1" lang="en-US" altLang="ja-JP" err="1"/>
              <a:t>MinHash</a:t>
            </a:r>
            <a:r>
              <a:rPr kumimoji="1" lang="ja-JP" altLang="en-US"/>
              <a:t>法を用いない場合でどれくらい計算時間が削減できたのか比較します。</a:t>
            </a:r>
            <a:endParaRPr kumimoji="1" lang="en-US" altLang="ja-JP"/>
          </a:p>
          <a:p>
            <a:r>
              <a:rPr kumimoji="1" lang="ja-JP" altLang="en-US"/>
              <a:t>加えて、実行時にどの程度使用するメモリサイズに差があるのか計算します。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23</a:t>
            </a:fld>
            <a:endParaRPr kumimoji="1" lang="ja-JP" altLang="en-US"/>
          </a:p>
        </p:txBody>
      </p:sp>
    </p:spTree>
    <p:extLst>
      <p:ext uri="{BB962C8B-B14F-4D97-AF65-F5344CB8AC3E}">
        <p14:creationId xmlns:p14="http://schemas.microsoft.com/office/powerpoint/2010/main" val="486238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評価実験で調査対象とするのは、この表に示す</a:t>
            </a:r>
            <a:r>
              <a:rPr kumimoji="1" lang="en-US" altLang="ja-JP"/>
              <a:t>5</a:t>
            </a:r>
            <a:r>
              <a:rPr kumimoji="1" lang="ja-JP" altLang="en-US"/>
              <a:t>つのソフトウェアと</a:t>
            </a:r>
            <a:r>
              <a:rPr kumimoji="1" lang="en-US" altLang="ja-JP"/>
              <a:t>4</a:t>
            </a:r>
            <a:r>
              <a:rPr kumimoji="1" lang="ja-JP" altLang="en-US"/>
              <a:t>つのライブラリです。</a:t>
            </a:r>
            <a:endParaRPr kumimoji="1" lang="en-US" altLang="ja-JP"/>
          </a:p>
          <a:p>
            <a:r>
              <a:rPr kumimoji="1" lang="ja-JP" altLang="en-US"/>
              <a:t>この表には、ソフトウェアがどのライブラリを再利用しているのかチェックマークで表現しています。</a:t>
            </a:r>
            <a:endParaRPr kumimoji="1" lang="en-US" altLang="ja-JP"/>
          </a:p>
          <a:p>
            <a:r>
              <a:rPr kumimoji="1" lang="ja-JP" altLang="en-US"/>
              <a:t>ライブラリは</a:t>
            </a:r>
            <a:r>
              <a:rPr kumimoji="1" lang="en-US" altLang="ja-JP" err="1"/>
              <a:t>ogg</a:t>
            </a:r>
            <a:r>
              <a:rPr kumimoji="1" lang="ja-JP" altLang="en-US"/>
              <a:t>の</a:t>
            </a:r>
            <a:r>
              <a:rPr kumimoji="1" lang="en-US" altLang="ja-JP"/>
              <a:t>11</a:t>
            </a:r>
            <a:r>
              <a:rPr kumimoji="1" lang="ja-JP" altLang="en-US"/>
              <a:t>バージョンから</a:t>
            </a:r>
            <a:r>
              <a:rPr kumimoji="1" lang="en-US" altLang="ja-JP" err="1"/>
              <a:t>libpng</a:t>
            </a:r>
            <a:r>
              <a:rPr kumimoji="1" lang="ja-JP" altLang="en-US"/>
              <a:t>の</a:t>
            </a:r>
            <a:r>
              <a:rPr kumimoji="1" lang="en-US" altLang="ja-JP"/>
              <a:t>1557</a:t>
            </a:r>
            <a:r>
              <a:rPr kumimoji="1" lang="ja-JP" altLang="en-US"/>
              <a:t>バージョン、データセット構築時の最新版の行数は</a:t>
            </a:r>
            <a:r>
              <a:rPr kumimoji="1" lang="en-US" altLang="ja-JP"/>
              <a:t>3,830</a:t>
            </a:r>
            <a:r>
              <a:rPr kumimoji="1" lang="ja-JP" altLang="en-US"/>
              <a:t>行から</a:t>
            </a:r>
            <a:r>
              <a:rPr kumimoji="1" lang="en-US" altLang="ja-JP"/>
              <a:t>196,098</a:t>
            </a:r>
            <a:r>
              <a:rPr kumimoji="1" lang="ja-JP" altLang="en-US"/>
              <a:t>行でした。</a:t>
            </a:r>
            <a:endParaRPr kumimoji="1" lang="en-US" altLang="ja-JP"/>
          </a:p>
          <a:p>
            <a:r>
              <a:rPr kumimoji="1" lang="ja-JP" altLang="en-US"/>
              <a:t>ソフトウェアは、</a:t>
            </a:r>
            <a:r>
              <a:rPr kumimoji="1" lang="en-US" altLang="ja-JP" err="1"/>
              <a:t>apitrace</a:t>
            </a:r>
            <a:r>
              <a:rPr kumimoji="1" lang="ja-JP" altLang="en-US"/>
              <a:t>の</a:t>
            </a:r>
            <a:r>
              <a:rPr kumimoji="1" lang="en-US" altLang="ja-JP"/>
              <a:t>9</a:t>
            </a:r>
            <a:r>
              <a:rPr kumimoji="1" lang="ja-JP" altLang="en-US"/>
              <a:t>バージョンから</a:t>
            </a:r>
            <a:r>
              <a:rPr kumimoji="1" lang="en-US" altLang="ja-JP"/>
              <a:t>fs2open</a:t>
            </a:r>
            <a:r>
              <a:rPr kumimoji="1" lang="ja-JP" altLang="en-US"/>
              <a:t>の</a:t>
            </a:r>
            <a:r>
              <a:rPr kumimoji="1" lang="en-US" altLang="ja-JP"/>
              <a:t>319</a:t>
            </a:r>
            <a:r>
              <a:rPr kumimoji="1" lang="ja-JP" altLang="en-US"/>
              <a:t>バージョン、データセット構築時の最新版の行数は</a:t>
            </a:r>
            <a:r>
              <a:rPr kumimoji="1" lang="en-US" altLang="ja-JP"/>
              <a:t>3,283</a:t>
            </a:r>
            <a:r>
              <a:rPr kumimoji="1" lang="ja-JP" altLang="en-US"/>
              <a:t>行から</a:t>
            </a:r>
            <a:r>
              <a:rPr kumimoji="1" lang="en-US" altLang="ja-JP"/>
              <a:t>18,053,155</a:t>
            </a:r>
            <a:r>
              <a:rPr kumimoji="1" lang="ja-JP" altLang="en-US"/>
              <a:t>行でした。</a:t>
            </a:r>
            <a:endParaRPr kumimoji="1" lang="en-US" altLang="ja-JP"/>
          </a:p>
          <a:p>
            <a:r>
              <a:rPr kumimoji="1" lang="ja-JP" altLang="en-US"/>
              <a:t>ただし、ここでいうバージョンとは、それぞれのソフトウェア・ライブラリの</a:t>
            </a:r>
            <a:r>
              <a:rPr kumimoji="1" lang="en-US" altLang="ja-JP"/>
              <a:t>Git</a:t>
            </a:r>
            <a:r>
              <a:rPr kumimoji="1" lang="ja-JP" altLang="en-US"/>
              <a:t>リポジトリにおける</a:t>
            </a:r>
            <a:r>
              <a:rPr kumimoji="1" lang="en-US" altLang="ja-JP"/>
              <a:t>tag</a:t>
            </a:r>
            <a:r>
              <a:rPr kumimoji="1" lang="ja-JP" altLang="en-US"/>
              <a:t>のことを言います。</a:t>
            </a:r>
            <a:endParaRPr kumimoji="1" lang="en-US" altLang="ja-JP"/>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24</a:t>
            </a:fld>
            <a:endParaRPr kumimoji="1" lang="ja-JP" altLang="en-US"/>
          </a:p>
        </p:txBody>
      </p:sp>
    </p:spTree>
    <p:extLst>
      <p:ext uri="{BB962C8B-B14F-4D97-AF65-F5344CB8AC3E}">
        <p14:creationId xmlns:p14="http://schemas.microsoft.com/office/powerpoint/2010/main" val="3112424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また、精度を計算するための正解は、手作業でソフトウェアの記録から収集しました。</a:t>
            </a:r>
            <a:endParaRPr kumimoji="1" lang="en-US" altLang="ja-JP"/>
          </a:p>
          <a:p>
            <a:r>
              <a:rPr kumimoji="1" lang="ja-JP" altLang="en-US"/>
              <a:t>記録は、</a:t>
            </a:r>
            <a:r>
              <a:rPr kumimoji="1" lang="en-US" altLang="ja-JP"/>
              <a:t>Git</a:t>
            </a:r>
            <a:r>
              <a:rPr kumimoji="1" lang="ja-JP" altLang="en-US"/>
              <a:t>のコミットメッセージとソフトウェア側が追加したドキュメントを参照しました。</a:t>
            </a:r>
            <a:endParaRPr kumimoji="1" lang="en-US" altLang="ja-JP"/>
          </a:p>
          <a:p>
            <a:r>
              <a:rPr kumimoji="1" lang="ja-JP" altLang="en-US"/>
              <a:t>ただし、</a:t>
            </a:r>
            <a:r>
              <a:rPr kumimoji="1" lang="en-US" altLang="ja-JP"/>
              <a:t>tag</a:t>
            </a:r>
            <a:r>
              <a:rPr kumimoji="1" lang="ja-JP" altLang="en-US"/>
              <a:t>がついているコミットメッセージに直接記載がない場合は、右の図で示しているように、辿りつける最も最近のライブラリのバージョンについて言及しているコミットメッセージを参照しました。</a:t>
            </a:r>
            <a:endParaRPr kumimoji="1" lang="en-US" altLang="ja-JP"/>
          </a:p>
          <a:p>
            <a:r>
              <a:rPr kumimoji="1" lang="ja-JP" altLang="en-US"/>
              <a:t>また、ドキュメントについては再利用時に同時にコピーしたライブラリのドキュメントは参照しませんでした。</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25</a:t>
            </a:fld>
            <a:endParaRPr kumimoji="1" lang="ja-JP" altLang="en-US"/>
          </a:p>
        </p:txBody>
      </p:sp>
    </p:spTree>
    <p:extLst>
      <p:ext uri="{BB962C8B-B14F-4D97-AF65-F5344CB8AC3E}">
        <p14:creationId xmlns:p14="http://schemas.microsoft.com/office/powerpoint/2010/main" val="1351654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精度の結果がこの表になります。</a:t>
            </a:r>
            <a:endParaRPr kumimoji="1" lang="en-US" altLang="ja-JP"/>
          </a:p>
          <a:p>
            <a:r>
              <a:rPr kumimoji="1" lang="ja-JP" altLang="en-US"/>
              <a:t>表の列は左から順に分析対象のソフトウェア名、再利用しているライブラリ名、ソフトウェアのバージョン数、検出結果で記録と一致した数、一致しなかった数、記録のなかった数です。</a:t>
            </a:r>
            <a:endParaRPr kumimoji="1" lang="en-US" altLang="ja-JP"/>
          </a:p>
          <a:p>
            <a:r>
              <a:rPr kumimoji="1" lang="ja-JP" altLang="en-US"/>
              <a:t>行は、それぞれの分析対象のソフトウェアごとの結果です。</a:t>
            </a:r>
            <a:endParaRPr kumimoji="1" lang="en-US" altLang="ja-JP"/>
          </a:p>
          <a:p>
            <a:r>
              <a:rPr kumimoji="1" lang="ja-JP" altLang="en-US"/>
              <a:t>記録と一致した数を見ると、</a:t>
            </a:r>
            <a:r>
              <a:rPr kumimoji="1" lang="en-US" altLang="ja-JP"/>
              <a:t>13</a:t>
            </a:r>
            <a:r>
              <a:rPr kumimoji="1" lang="ja-JP" altLang="en-US"/>
              <a:t>組のうち</a:t>
            </a:r>
            <a:r>
              <a:rPr kumimoji="1" lang="en-US" altLang="ja-JP"/>
              <a:t>10</a:t>
            </a:r>
            <a:r>
              <a:rPr kumimoji="1" lang="ja-JP" altLang="en-US"/>
              <a:t>組が完全に記録と一致し、全体で見ても</a:t>
            </a:r>
            <a:r>
              <a:rPr kumimoji="1" lang="en-US" altLang="ja-JP"/>
              <a:t>99.3%</a:t>
            </a:r>
            <a:r>
              <a:rPr kumimoji="1" lang="ja-JP" altLang="en-US"/>
              <a:t>の制度で検出することができました。</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26</a:t>
            </a:fld>
            <a:endParaRPr kumimoji="1" lang="ja-JP" altLang="en-US"/>
          </a:p>
        </p:txBody>
      </p:sp>
    </p:spTree>
    <p:extLst>
      <p:ext uri="{BB962C8B-B14F-4D97-AF65-F5344CB8AC3E}">
        <p14:creationId xmlns:p14="http://schemas.microsoft.com/office/powerpoint/2010/main" val="3091692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また、ソースファイル集合全体としての検出結果と、ソースファイル単体としての検出結果の差異は表のようになりました。</a:t>
            </a:r>
            <a:endParaRPr kumimoji="1" lang="en-US" altLang="ja-JP"/>
          </a:p>
          <a:p>
            <a:r>
              <a:rPr kumimoji="1" lang="ja-JP" altLang="en-US"/>
              <a:t>表の列は左から</a:t>
            </a:r>
            <a:r>
              <a:rPr kumimoji="1" lang="en-US" altLang="ja-JP"/>
              <a:t>3</a:t>
            </a:r>
            <a:r>
              <a:rPr kumimoji="1" lang="ja-JP" altLang="en-US"/>
              <a:t>つは先ほどと同様で、左から</a:t>
            </a:r>
            <a:r>
              <a:rPr kumimoji="1" lang="en-US" altLang="ja-JP"/>
              <a:t>4</a:t>
            </a:r>
            <a:r>
              <a:rPr kumimoji="1" lang="ja-JP" altLang="en-US"/>
              <a:t>つめはソフトウェアの全バージョンに含まれる分析対象のファイル数の合計、その右は全体とファイル単体で結果が一致しなかったファイルの数、一番右はソフトウェアの</a:t>
            </a:r>
            <a:r>
              <a:rPr kumimoji="1" lang="en-US" altLang="ja-JP"/>
              <a:t>1</a:t>
            </a:r>
            <a:r>
              <a:rPr kumimoji="1" lang="ja-JP" altLang="en-US"/>
              <a:t>バージョンあたりの不一致数です。</a:t>
            </a:r>
            <a:endParaRPr kumimoji="1" lang="en-US" altLang="ja-JP"/>
          </a:p>
          <a:p>
            <a:r>
              <a:rPr kumimoji="1" lang="ja-JP" altLang="en-US"/>
              <a:t>この結果を見ると、</a:t>
            </a:r>
            <a:r>
              <a:rPr kumimoji="1" lang="en-US" altLang="ja-JP"/>
              <a:t>7</a:t>
            </a:r>
            <a:r>
              <a:rPr kumimoji="1" lang="ja-JP" altLang="en-US"/>
              <a:t>つの組で一部のファイルが全体の検出結果と異なっていることがわかりました。</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27</a:t>
            </a:fld>
            <a:endParaRPr kumimoji="1" lang="ja-JP" altLang="en-US"/>
          </a:p>
        </p:txBody>
      </p:sp>
    </p:spTree>
    <p:extLst>
      <p:ext uri="{BB962C8B-B14F-4D97-AF65-F5344CB8AC3E}">
        <p14:creationId xmlns:p14="http://schemas.microsoft.com/office/powerpoint/2010/main" val="1085552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これらのファイルについて個別に手作業で分析したところ、大まかに</a:t>
            </a:r>
            <a:r>
              <a:rPr kumimoji="1" lang="en-US" altLang="ja-JP"/>
              <a:t>3</a:t>
            </a:r>
            <a:r>
              <a:rPr kumimoji="1" lang="ja-JP" altLang="en-US"/>
              <a:t>つのパターンがありました。</a:t>
            </a:r>
            <a:endParaRPr kumimoji="1" lang="en-US" altLang="ja-JP"/>
          </a:p>
          <a:p>
            <a:r>
              <a:rPr kumimoji="1" lang="ja-JP" altLang="en-US"/>
              <a:t>一つ目は、更新作業時に消し忘れたファイルでした。</a:t>
            </a:r>
            <a:endParaRPr kumimoji="1" lang="en-US" altLang="ja-JP"/>
          </a:p>
          <a:p>
            <a:r>
              <a:rPr kumimoji="1" lang="ja-JP" altLang="en-US"/>
              <a:t>二つ目は、欠陥の修正をライブラリ側でリリースする前に独自に修正したものでした。</a:t>
            </a:r>
            <a:endParaRPr kumimoji="1" lang="en-US" altLang="ja-JP"/>
          </a:p>
          <a:p>
            <a:r>
              <a:rPr kumimoji="1" lang="ja-JP" altLang="en-US"/>
              <a:t>三つ目は、独自の編集を行なった結果異なるバージョンとより類似してしまったものでした。</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28</a:t>
            </a:fld>
            <a:endParaRPr kumimoji="1" lang="ja-JP" altLang="en-US"/>
          </a:p>
        </p:txBody>
      </p:sp>
    </p:spTree>
    <p:extLst>
      <p:ext uri="{BB962C8B-B14F-4D97-AF65-F5344CB8AC3E}">
        <p14:creationId xmlns:p14="http://schemas.microsoft.com/office/powerpoint/2010/main" val="2340148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このうち、二つ目と三つ目の例については、キーアイディアの</a:t>
            </a:r>
            <a:r>
              <a:rPr kumimoji="1" lang="en-US" altLang="ja-JP"/>
              <a:t>1</a:t>
            </a:r>
            <a:r>
              <a:rPr kumimoji="1" lang="ja-JP" altLang="en-US"/>
              <a:t>と</a:t>
            </a:r>
            <a:r>
              <a:rPr kumimoji="1" lang="en-US" altLang="ja-JP"/>
              <a:t>3</a:t>
            </a:r>
            <a:r>
              <a:rPr kumimoji="1" lang="ja-JP" altLang="en-US"/>
              <a:t>を裏付ける結果となり、提案手法ではこれらの影響を吸収して、全体の再利用元バージョンを検出することができると確認できました。</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29</a:t>
            </a:fld>
            <a:endParaRPr kumimoji="1" lang="ja-JP" altLang="en-US"/>
          </a:p>
        </p:txBody>
      </p:sp>
    </p:spTree>
    <p:extLst>
      <p:ext uri="{BB962C8B-B14F-4D97-AF65-F5344CB8AC3E}">
        <p14:creationId xmlns:p14="http://schemas.microsoft.com/office/powerpoint/2010/main" val="3138643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また、</a:t>
            </a:r>
            <a:r>
              <a:rPr kumimoji="1" lang="en" altLang="ja-JP" sz="1200" b="0" i="0" kern="1200">
                <a:solidFill>
                  <a:schemeClr val="tx1"/>
                </a:solidFill>
                <a:effectLst/>
                <a:latin typeface="+mn-lt"/>
                <a:ea typeface="+mn-ea"/>
                <a:cs typeface="+mn-cs"/>
              </a:rPr>
              <a:t>GitHub</a:t>
            </a:r>
            <a:r>
              <a:rPr kumimoji="1" lang="ja-JP" altLang="en-US" sz="1200" b="0" i="0" kern="1200">
                <a:solidFill>
                  <a:schemeClr val="tx1"/>
                </a:solidFill>
                <a:effectLst/>
                <a:latin typeface="+mn-lt"/>
                <a:ea typeface="+mn-ea"/>
                <a:cs typeface="+mn-cs"/>
              </a:rPr>
              <a:t>などのソースコードリポジトリの普及により、再利用可能なオープンソースソフトウェアの数が増大しています。</a:t>
            </a:r>
            <a:endParaRPr kumimoji="1" lang="en-US" altLang="ja-JP" sz="1200" b="0" i="0" kern="1200">
              <a:solidFill>
                <a:schemeClr val="tx1"/>
              </a:solidFill>
              <a:effectLst/>
              <a:latin typeface="+mn-lt"/>
              <a:ea typeface="+mn-ea"/>
              <a:cs typeface="+mn-cs"/>
            </a:endParaRPr>
          </a:p>
          <a:p>
            <a:r>
              <a:rPr kumimoji="1" lang="en-US" altLang="ja-JP"/>
              <a:t>GitHub</a:t>
            </a:r>
            <a:r>
              <a:rPr kumimoji="1" lang="ja-JP" altLang="en-US"/>
              <a:t>では</a:t>
            </a:r>
            <a:r>
              <a:rPr kumimoji="1" lang="en-US" altLang="ja-JP"/>
              <a:t>OSS</a:t>
            </a:r>
            <a:r>
              <a:rPr kumimoji="1" lang="ja-JP" altLang="en-US"/>
              <a:t>が多数ホストされており、</a:t>
            </a:r>
            <a:r>
              <a:rPr kumimoji="1" lang="en-US" altLang="ja-JP"/>
              <a:t>2021</a:t>
            </a:r>
            <a:r>
              <a:rPr kumimoji="1" lang="ja-JP" altLang="en-US"/>
              <a:t>年</a:t>
            </a:r>
            <a:r>
              <a:rPr kumimoji="1" lang="en-US" altLang="ja-JP"/>
              <a:t>3</a:t>
            </a:r>
            <a:r>
              <a:rPr kumimoji="1" lang="ja-JP" altLang="en-US"/>
              <a:t>月時点では</a:t>
            </a:r>
            <a:r>
              <a:rPr kumimoji="1" lang="en-US" altLang="ja-JP"/>
              <a:t>4300</a:t>
            </a:r>
            <a:r>
              <a:rPr kumimoji="1" lang="ja-JP" altLang="en-US"/>
              <a:t>万の公開リポジトリ、何らかのライセンス付きは</a:t>
            </a:r>
            <a:r>
              <a:rPr kumimoji="1" lang="en-US" altLang="ja-JP"/>
              <a:t>1000</a:t>
            </a:r>
            <a:r>
              <a:rPr kumimoji="1" lang="ja-JP" altLang="en-US"/>
              <a:t>万リポジトリに上っています。</a:t>
            </a:r>
            <a:endParaRPr kumimoji="1" lang="en-US" altLang="ja-JP"/>
          </a:p>
          <a:p>
            <a:r>
              <a:rPr kumimoji="1" lang="ja-JP" altLang="en-US"/>
              <a:t>そのため、開発者は膨大なソフトウェア資源を再利用可能であるといえます。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3</a:t>
            </a:fld>
            <a:endParaRPr kumimoji="1" lang="ja-JP" altLang="en-US"/>
          </a:p>
        </p:txBody>
      </p:sp>
    </p:spTree>
    <p:extLst>
      <p:ext uri="{BB962C8B-B14F-4D97-AF65-F5344CB8AC3E}">
        <p14:creationId xmlns:p14="http://schemas.microsoft.com/office/powerpoint/2010/main" val="3851725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次に、実行時性能の結果です。</a:t>
            </a:r>
            <a:endParaRPr kumimoji="1" lang="en-US" altLang="ja-JP"/>
          </a:p>
          <a:p>
            <a:r>
              <a:rPr kumimoji="1" lang="ja-JP" altLang="en-US"/>
              <a:t>この表の列は、左からソフトウェア名、再利用しているライブラリ名、全体の実行時間、そのうちソフトウェアの読み込みにかかった時間、ライブラリの読み込みにかかった時間、ソースファイル間の類似度計算にかかった時間、ソースファイルの比較回数です。</a:t>
            </a:r>
            <a:endParaRPr kumimoji="1" lang="en-US" altLang="ja-JP"/>
          </a:p>
          <a:p>
            <a:r>
              <a:rPr kumimoji="1" lang="ja-JP" altLang="en-US"/>
              <a:t>全体の実行時間を見ると、平均で</a:t>
            </a:r>
            <a:r>
              <a:rPr kumimoji="1" lang="en-US" altLang="ja-JP"/>
              <a:t>105</a:t>
            </a:r>
            <a:r>
              <a:rPr kumimoji="1" lang="ja-JP" altLang="en-US"/>
              <a:t>秒で処理が終わっていることがわかります。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30</a:t>
            </a:fld>
            <a:endParaRPr kumimoji="1" lang="ja-JP" altLang="en-US"/>
          </a:p>
        </p:txBody>
      </p:sp>
    </p:spTree>
    <p:extLst>
      <p:ext uri="{BB962C8B-B14F-4D97-AF65-F5344CB8AC3E}">
        <p14:creationId xmlns:p14="http://schemas.microsoft.com/office/powerpoint/2010/main" val="3177971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また、実行時間の内訳をみると、全体的な傾向としてライブラリの読み込み時間が大きな割合を占めていることがわかります。</a:t>
            </a:r>
            <a:endParaRPr kumimoji="1" lang="en-US" altLang="ja-JP"/>
          </a:p>
          <a:p>
            <a:r>
              <a:rPr kumimoji="1" lang="ja-JP" altLang="en-US"/>
              <a:t>これは、ソフトウェアよりもライブラリの方がバージョン数が多いことが理由としてあげられます。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31</a:t>
            </a:fld>
            <a:endParaRPr kumimoji="1" lang="ja-JP" altLang="en-US"/>
          </a:p>
        </p:txBody>
      </p:sp>
    </p:spTree>
    <p:extLst>
      <p:ext uri="{BB962C8B-B14F-4D97-AF65-F5344CB8AC3E}">
        <p14:creationId xmlns:p14="http://schemas.microsoft.com/office/powerpoint/2010/main" val="1007211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また、</a:t>
            </a:r>
            <a:r>
              <a:rPr kumimoji="1" lang="en-US" altLang="ja-JP"/>
              <a:t>b-bit </a:t>
            </a:r>
            <a:r>
              <a:rPr kumimoji="1" lang="en-US" altLang="ja-JP" err="1"/>
              <a:t>minhash</a:t>
            </a:r>
            <a:r>
              <a:rPr kumimoji="1" lang="ja-JP" altLang="en-US"/>
              <a:t>法を用いない場合との比較結果はこの表のようになります。</a:t>
            </a:r>
            <a:endParaRPr kumimoji="1" lang="en-US" altLang="ja-JP"/>
          </a:p>
          <a:p>
            <a:r>
              <a:rPr kumimoji="1" lang="ja-JP" altLang="en-US"/>
              <a:t>表の列は左から分析対象のソフトウェア、再利用しているライブラリ、</a:t>
            </a:r>
            <a:r>
              <a:rPr kumimoji="1" lang="en-US" altLang="ja-JP"/>
              <a:t>Jaccard</a:t>
            </a:r>
            <a:r>
              <a:rPr kumimoji="1" lang="ja-JP" altLang="en-US"/>
              <a:t>係数を正確に計算した場合の実行時間、それに対する</a:t>
            </a:r>
            <a:r>
              <a:rPr kumimoji="1" lang="en-US" altLang="ja-JP"/>
              <a:t>b-bit </a:t>
            </a:r>
            <a:r>
              <a:rPr kumimoji="1" lang="en-US" altLang="ja-JP" err="1"/>
              <a:t>minhash</a:t>
            </a:r>
            <a:r>
              <a:rPr kumimoji="1" lang="ja-JP" altLang="en-US"/>
              <a:t>法を用いる場合の実行時間の比率、それぞれの使用メモリサイズを計算したものです、</a:t>
            </a:r>
            <a:endParaRPr kumimoji="1" lang="en-US" altLang="ja-JP"/>
          </a:p>
          <a:p>
            <a:r>
              <a:rPr kumimoji="1" lang="ja-JP" altLang="en-US"/>
              <a:t>この比率についてみると、平均で</a:t>
            </a:r>
            <a:r>
              <a:rPr kumimoji="1" lang="en-US" altLang="ja-JP"/>
              <a:t>75.9%</a:t>
            </a:r>
            <a:r>
              <a:rPr kumimoji="1" lang="ja-JP" altLang="en-US"/>
              <a:t>実行時間を削減できていることがわかりました。</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32</a:t>
            </a:fld>
            <a:endParaRPr kumimoji="1" lang="ja-JP" altLang="en-US"/>
          </a:p>
        </p:txBody>
      </p:sp>
    </p:spTree>
    <p:extLst>
      <p:ext uri="{BB962C8B-B14F-4D97-AF65-F5344CB8AC3E}">
        <p14:creationId xmlns:p14="http://schemas.microsoft.com/office/powerpoint/2010/main" val="3707163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また、メモリサイズについては、平均で</a:t>
            </a:r>
            <a:r>
              <a:rPr kumimoji="1" lang="en-US" altLang="ja-JP"/>
              <a:t>99.5%</a:t>
            </a:r>
            <a:r>
              <a:rPr kumimoji="1" lang="ja-JP" altLang="en-US"/>
              <a:t>削減できていることがわかりました。</a:t>
            </a:r>
            <a:endParaRPr kumimoji="1" lang="en-US" altLang="ja-JP"/>
          </a:p>
          <a:p>
            <a:r>
              <a:rPr kumimoji="1" lang="ja-JP" altLang="en-US"/>
              <a:t>これらのことから、提案手法は効率的にソースファイル集合間の類似度を分析できていることが確認できました。</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33</a:t>
            </a:fld>
            <a:endParaRPr kumimoji="1" lang="ja-JP" altLang="en-US"/>
          </a:p>
        </p:txBody>
      </p:sp>
    </p:spTree>
    <p:extLst>
      <p:ext uri="{BB962C8B-B14F-4D97-AF65-F5344CB8AC3E}">
        <p14:creationId xmlns:p14="http://schemas.microsoft.com/office/powerpoint/2010/main" val="3025785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3</a:t>
            </a:r>
            <a:r>
              <a:rPr kumimoji="1" lang="ja-JP" altLang="en-US"/>
              <a:t>章のまとめです。</a:t>
            </a:r>
            <a:endParaRPr kumimoji="1" lang="en-US" altLang="ja-JP"/>
          </a:p>
          <a:p>
            <a:r>
              <a:rPr kumimoji="1" lang="ja-JP" altLang="en-US"/>
              <a:t>本研究では、ソフトウェア中に含まれる再利用元のバージョンがわからなくなったライブラリ由来のファイル集合について、高速かつ高精度の分析し再利用元のバージョンを検出する手法を提案しました。</a:t>
            </a:r>
            <a:endParaRPr kumimoji="1" lang="en-US" altLang="ja-JP"/>
          </a:p>
          <a:p>
            <a:r>
              <a:rPr kumimoji="1" lang="ja-JP" altLang="en-US"/>
              <a:t>平均正答率は</a:t>
            </a:r>
            <a:r>
              <a:rPr kumimoji="1" lang="en-US" altLang="ja-JP"/>
              <a:t>99.3%</a:t>
            </a:r>
            <a:r>
              <a:rPr kumimoji="1" lang="ja-JP" altLang="en-US"/>
              <a:t>、平均実行時間は</a:t>
            </a:r>
            <a:r>
              <a:rPr kumimoji="1" lang="en-US" altLang="ja-JP"/>
              <a:t>105</a:t>
            </a:r>
            <a:r>
              <a:rPr kumimoji="1" lang="ja-JP" altLang="en-US"/>
              <a:t>秒と高速かつ高精度で、愚直に比較した場合と比べて大幅に実行時性能を向上していることを確認しました。</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34</a:t>
            </a:fld>
            <a:endParaRPr kumimoji="1" lang="ja-JP" altLang="en-US"/>
          </a:p>
        </p:txBody>
      </p:sp>
    </p:spTree>
    <p:extLst>
      <p:ext uri="{BB962C8B-B14F-4D97-AF65-F5344CB8AC3E}">
        <p14:creationId xmlns:p14="http://schemas.microsoft.com/office/powerpoint/2010/main" val="2830882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a:t>
            </a:r>
            <a:r>
              <a:rPr kumimoji="1" lang="en-US" altLang="ja-JP"/>
              <a:t>4</a:t>
            </a:r>
            <a:r>
              <a:rPr kumimoji="1" lang="ja-JP" altLang="en-US"/>
              <a:t>章の軽量なデータ構造を利用したソフトウェア進化履歴の高速な復元手法について詳しく説明していきます。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35</a:t>
            </a:fld>
            <a:endParaRPr kumimoji="1" lang="ja-JP" altLang="en-US"/>
          </a:p>
        </p:txBody>
      </p:sp>
    </p:spTree>
    <p:extLst>
      <p:ext uri="{BB962C8B-B14F-4D97-AF65-F5344CB8AC3E}">
        <p14:creationId xmlns:p14="http://schemas.microsoft.com/office/powerpoint/2010/main" val="4159218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既存製品を再利用して新しい製品を開発することは一般的です。</a:t>
            </a:r>
            <a:endParaRPr kumimoji="1" lang="en-US" altLang="ja-JP"/>
          </a:p>
          <a:p>
            <a:r>
              <a:rPr kumimoji="1" lang="ja-JP" altLang="en-US"/>
              <a:t>この図で示すように、あるソフトウェア</a:t>
            </a:r>
            <a:r>
              <a:rPr kumimoji="1" lang="en-US" altLang="ja-JP"/>
              <a:t>A</a:t>
            </a:r>
            <a:r>
              <a:rPr kumimoji="1" lang="ja-JP" altLang="en-US"/>
              <a:t>を元にしてソフトウェア</a:t>
            </a:r>
            <a:r>
              <a:rPr kumimoji="1" lang="en-US" altLang="ja-JP"/>
              <a:t>A’</a:t>
            </a:r>
            <a:r>
              <a:rPr kumimoji="1" lang="ja-JP" altLang="en-US"/>
              <a:t>と</a:t>
            </a:r>
            <a:r>
              <a:rPr kumimoji="1" lang="en-US" altLang="ja-JP"/>
              <a:t>A’’</a:t>
            </a:r>
            <a:r>
              <a:rPr kumimoji="1" lang="ja-JP" altLang="en-US"/>
              <a:t>を開発したとして、さらにそれらを複製変更して新しく開発してくことはよくあり、これらのソフトウェアの製品集合は派生関係を持ちます。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36</a:t>
            </a:fld>
            <a:endParaRPr kumimoji="1" lang="ja-JP" altLang="en-US"/>
          </a:p>
        </p:txBody>
      </p:sp>
    </p:spTree>
    <p:extLst>
      <p:ext uri="{BB962C8B-B14F-4D97-AF65-F5344CB8AC3E}">
        <p14:creationId xmlns:p14="http://schemas.microsoft.com/office/powerpoint/2010/main" val="8361498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ような開発方法は、すでに一定の品質の保証があり、かつ開発の効率を向上しますが、きちんと派生関係を把握していないと、それぞれの製品で欠陥修正を独自に行う必要があり、同時に修正できるような欠陥については二度手間となってしまい、修正作業の効率が下がってしまいます。</a:t>
            </a:r>
            <a:endParaRPr kumimoji="1" lang="en-US" altLang="ja-JP"/>
          </a:p>
          <a:p>
            <a:r>
              <a:rPr kumimoji="1" lang="ja-JP" altLang="en-US"/>
              <a:t>しかし、バージョン番号しか残っていなかったり、ソフトウェアの名前から判断できない場合があります。</a:t>
            </a:r>
            <a:endParaRPr kumimoji="1" lang="en-US" altLang="ja-JP"/>
          </a:p>
          <a:p>
            <a:r>
              <a:rPr kumimoji="1" lang="ja-JP" altLang="en-US"/>
              <a:t>そのような場合に、限られた情報から派生関係を復元する必要があります。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37</a:t>
            </a:fld>
            <a:endParaRPr kumimoji="1" lang="ja-JP" altLang="en-US"/>
          </a:p>
        </p:txBody>
      </p:sp>
    </p:spTree>
    <p:extLst>
      <p:ext uri="{BB962C8B-B14F-4D97-AF65-F5344CB8AC3E}">
        <p14:creationId xmlns:p14="http://schemas.microsoft.com/office/powerpoint/2010/main" val="1771502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そこで、神田先生らは、ソフトウェア製品集合の派生関係をソースコードの類似度から推定する手法を提案しました。</a:t>
            </a:r>
            <a:endParaRPr kumimoji="1" lang="en-US" altLang="ja-JP"/>
          </a:p>
          <a:p>
            <a:r>
              <a:rPr kumimoji="1" lang="ja-JP" altLang="en-US"/>
              <a:t>この手法では、それぞれの製品を頂点とした全域木をソースファイルの類似度を元に構築し、さらに製品間のソースコードの差分量から派生順序を判定しました。</a:t>
            </a:r>
            <a:endParaRPr kumimoji="1" lang="en-US" altLang="ja-JP"/>
          </a:p>
          <a:p>
            <a:r>
              <a:rPr kumimoji="1" lang="ja-JP" altLang="en-US"/>
              <a:t>精度は、木構造としてだけ見たとき</a:t>
            </a:r>
            <a:r>
              <a:rPr kumimoji="1" lang="en-US" altLang="ja-JP"/>
              <a:t>86.1%</a:t>
            </a:r>
            <a:r>
              <a:rPr kumimoji="1" lang="ja-JP" altLang="en-US"/>
              <a:t>、順序判定も含めると</a:t>
            </a:r>
            <a:r>
              <a:rPr kumimoji="1" lang="en-US" altLang="ja-JP"/>
              <a:t>78.3%</a:t>
            </a:r>
            <a:r>
              <a:rPr kumimoji="1" lang="ja-JP" altLang="en-US"/>
              <a:t>でした。</a:t>
            </a:r>
            <a:endParaRPr kumimoji="1" lang="en-US" altLang="ja-JP"/>
          </a:p>
          <a:p>
            <a:r>
              <a:rPr kumimoji="1" lang="ja-JP" altLang="en-US"/>
              <a:t>ただし、実行速度はあまり早くなく、合計</a:t>
            </a:r>
            <a:r>
              <a:rPr kumimoji="1" lang="en-US" altLang="ja-JP"/>
              <a:t>8000</a:t>
            </a:r>
            <a:r>
              <a:rPr kumimoji="1" lang="ja-JP" altLang="en-US"/>
              <a:t>万行のデータセットに対して</a:t>
            </a:r>
            <a:r>
              <a:rPr kumimoji="1" lang="en-US" altLang="ja-JP"/>
              <a:t>1</a:t>
            </a:r>
            <a:r>
              <a:rPr kumimoji="1" lang="ja-JP" altLang="en-US"/>
              <a:t>日程度分析に時間が必要でした。</a:t>
            </a:r>
            <a:endParaRPr kumimoji="1" lang="en-US" altLang="ja-JP"/>
          </a:p>
          <a:p>
            <a:r>
              <a:rPr kumimoji="1" lang="ja-JP" altLang="en-US"/>
              <a:t>そのため、それ以上の規模の大規模なデータセットには現実的な時間で適用できません。</a:t>
            </a:r>
            <a:endParaRPr kumimoji="1" lang="en-US" altLang="ja-JP"/>
          </a:p>
          <a:p>
            <a:r>
              <a:rPr kumimoji="1" lang="ja-JP" altLang="en-US"/>
              <a:t>そこで、精度とスケーラビリティの向上が必要です。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38</a:t>
            </a:fld>
            <a:endParaRPr kumimoji="1" lang="ja-JP" altLang="en-US"/>
          </a:p>
        </p:txBody>
      </p:sp>
    </p:spTree>
    <p:extLst>
      <p:ext uri="{BB962C8B-B14F-4D97-AF65-F5344CB8AC3E}">
        <p14:creationId xmlns:p14="http://schemas.microsoft.com/office/powerpoint/2010/main" val="18983853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そこで、本研究では、軽量なデータ構造を利用したソフトウェア進化履歴の高速な復元手法を提案します。</a:t>
            </a:r>
            <a:endParaRPr kumimoji="1" lang="en-US" altLang="ja-JP"/>
          </a:p>
          <a:p>
            <a:r>
              <a:rPr kumimoji="1" lang="ja-JP" altLang="en-US"/>
              <a:t>提案手法では、一つのソフトウェア製品を軽量なデータ構造で表現することで高速化を図り、スケーラビリティを向上させることで既存手法よりも適用対象を拡大します。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39</a:t>
            </a:fld>
            <a:endParaRPr kumimoji="1" lang="ja-JP" altLang="en-US"/>
          </a:p>
        </p:txBody>
      </p:sp>
    </p:spTree>
    <p:extLst>
      <p:ext uri="{BB962C8B-B14F-4D97-AF65-F5344CB8AC3E}">
        <p14:creationId xmlns:p14="http://schemas.microsoft.com/office/powerpoint/2010/main" val="880753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しかしながら、</a:t>
            </a:r>
            <a:r>
              <a:rPr kumimoji="1" lang="en-US" altLang="ja-JP"/>
              <a:t>OSS</a:t>
            </a:r>
            <a:r>
              <a:rPr kumimoji="1" lang="ja-JP" altLang="en-US"/>
              <a:t>の再利用には利点と欠点があります。</a:t>
            </a:r>
            <a:endParaRPr kumimoji="1" lang="en-US" altLang="ja-JP"/>
          </a:p>
          <a:p>
            <a:r>
              <a:rPr kumimoji="1" lang="ja-JP" altLang="en-US"/>
              <a:t>利点としては二つ挙げられます。</a:t>
            </a:r>
            <a:endParaRPr kumimoji="1" lang="en-US" altLang="ja-JP"/>
          </a:p>
          <a:p>
            <a:r>
              <a:rPr kumimoji="1" lang="ja-JP" altLang="en-US"/>
              <a:t>一つ目は、欠陥や脆弱性が頻繁に修正されており、コードの品質が高いことです。</a:t>
            </a:r>
            <a:endParaRPr kumimoji="1" lang="en-US" altLang="ja-JP"/>
          </a:p>
          <a:p>
            <a:r>
              <a:rPr kumimoji="1" lang="ja-JP" altLang="en-US"/>
              <a:t>二つ目は、必要な機能を自前で実装せずにすみ、開発効率が向上することです。</a:t>
            </a:r>
            <a:endParaRPr kumimoji="1" lang="en-US" altLang="ja-JP"/>
          </a:p>
          <a:p>
            <a:r>
              <a:rPr kumimoji="1" lang="ja-JP" altLang="en-US"/>
              <a:t>欠点としては、再利用した時点では修正されていない欠陥や脆弱性を取り込んでしまうことです。</a:t>
            </a:r>
            <a:endParaRPr kumimoji="1" lang="en-US" altLang="ja-JP"/>
          </a:p>
          <a:p>
            <a:r>
              <a:rPr kumimoji="1" lang="ja-JP" altLang="en-US"/>
              <a:t>そのため、適宜再利用元の修正を取り込む必要があります。</a:t>
            </a:r>
            <a:endParaRPr kumimoji="1" lang="en-US" altLang="ja-JP"/>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4</a:t>
            </a:fld>
            <a:endParaRPr kumimoji="1" lang="ja-JP" altLang="en-US"/>
          </a:p>
        </p:txBody>
      </p:sp>
    </p:spTree>
    <p:extLst>
      <p:ext uri="{BB962C8B-B14F-4D97-AF65-F5344CB8AC3E}">
        <p14:creationId xmlns:p14="http://schemas.microsoft.com/office/powerpoint/2010/main" val="26371541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アイディアは二つあります。</a:t>
            </a:r>
            <a:endParaRPr kumimoji="1" lang="en-US" altLang="ja-JP"/>
          </a:p>
          <a:p>
            <a:r>
              <a:rPr kumimoji="1" lang="ja-JP" altLang="en-US"/>
              <a:t>一つ目は、スケーラビリティに関するアイディアで、ある程度粒度を荒くしても傾向は一致するはずと考え、一つの製品を一つのデータ構造にすることで高速化を図ります。</a:t>
            </a:r>
            <a:endParaRPr kumimoji="1" lang="en-US" altLang="ja-JP"/>
          </a:p>
          <a:p>
            <a:r>
              <a:rPr kumimoji="1" lang="ja-JP" altLang="en-US"/>
              <a:t>二つ目は、精度に関するアイディアで、リファクタリングなどにより重複していたソースコードが増減することで、派生順序の判定の精度が低下する可能性があると考え、重複コードの影響を受けにくいデータ構造を利用することで精度の向上を目指し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40</a:t>
            </a:fld>
            <a:endParaRPr kumimoji="1" lang="ja-JP" altLang="en-US"/>
          </a:p>
        </p:txBody>
      </p:sp>
    </p:spTree>
    <p:extLst>
      <p:ext uri="{BB962C8B-B14F-4D97-AF65-F5344CB8AC3E}">
        <p14:creationId xmlns:p14="http://schemas.microsoft.com/office/powerpoint/2010/main" val="35499966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本手法の概要はこのようになっています。</a:t>
            </a:r>
            <a:endParaRPr kumimoji="1" lang="en-US" altLang="ja-JP"/>
          </a:p>
          <a:p>
            <a:r>
              <a:rPr kumimoji="1" lang="ja-JP" altLang="en-US"/>
              <a:t>まずはじめに、提案手法で定義しる、製品間のソースコードの再利用量を計算します。</a:t>
            </a:r>
            <a:endParaRPr kumimoji="1" lang="en-US" altLang="ja-JP"/>
          </a:p>
          <a:p>
            <a:r>
              <a:rPr kumimoji="1" lang="ja-JP" altLang="en-US"/>
              <a:t>論文では</a:t>
            </a:r>
            <a:r>
              <a:rPr kumimoji="1" lang="en-US" altLang="ja-JP"/>
              <a:t>2</a:t>
            </a:r>
            <a:r>
              <a:rPr kumimoji="1" lang="ja-JP" altLang="en-US"/>
              <a:t>通りのデータ構造を利用して再利用量を定義していますが、今回は時間の都合上</a:t>
            </a:r>
            <a:r>
              <a:rPr kumimoji="1" lang="en-US" altLang="ja-JP"/>
              <a:t>Linear Counting</a:t>
            </a:r>
            <a:r>
              <a:rPr kumimoji="1" lang="ja-JP" altLang="en-US"/>
              <a:t>法を用いる場合について説明します。</a:t>
            </a:r>
            <a:endParaRPr kumimoji="1" lang="en-US" altLang="ja-JP"/>
          </a:p>
          <a:p>
            <a:r>
              <a:rPr kumimoji="1" lang="ja-JP" altLang="en-US"/>
              <a:t>次に、計算した再利用料を元に全域木を構築します。</a:t>
            </a:r>
            <a:endParaRPr kumimoji="1" lang="en-US" altLang="ja-JP"/>
          </a:p>
          <a:p>
            <a:r>
              <a:rPr kumimoji="1" lang="ja-JP" altLang="en-US"/>
              <a:t>構築手順としては、ファイル数が最小の製品を開始点として、そこから製品間の辺の重み、つまり再利用量が最も大きいものを選び、全域木を構築します。</a:t>
            </a:r>
            <a:endParaRPr kumimoji="1" lang="en-US" altLang="ja-JP"/>
          </a:p>
          <a:p>
            <a:r>
              <a:rPr kumimoji="1" lang="ja-JP" altLang="en-US"/>
              <a:t>最後に、派生順序をソースコード量が増えた製品が派生先であるという風に判定します。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41</a:t>
            </a:fld>
            <a:endParaRPr kumimoji="1" lang="ja-JP" altLang="en-US"/>
          </a:p>
        </p:txBody>
      </p:sp>
    </p:spTree>
    <p:extLst>
      <p:ext uri="{BB962C8B-B14F-4D97-AF65-F5344CB8AC3E}">
        <p14:creationId xmlns:p14="http://schemas.microsoft.com/office/powerpoint/2010/main" val="37776189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ここで、本研究におけるソフトウェア製品間の再利用量について説明します。</a:t>
            </a:r>
            <a:endParaRPr kumimoji="1" lang="en-US" altLang="ja-JP"/>
          </a:p>
          <a:p>
            <a:r>
              <a:rPr kumimoji="1" lang="en-US" altLang="ja-JP"/>
              <a:t>Linear Counting</a:t>
            </a:r>
            <a:r>
              <a:rPr kumimoji="1" lang="ja-JP" altLang="en-US"/>
              <a:t>法を用いる場合は、再利用量を製品のユニークなソースコード行の集合同士の共通集合の大きさとします。</a:t>
            </a:r>
            <a:endParaRPr kumimoji="1" lang="en-US" altLang="ja-JP"/>
          </a:p>
          <a:p>
            <a:r>
              <a:rPr kumimoji="1" lang="ja-JP" altLang="en-US"/>
              <a:t>この</a:t>
            </a:r>
            <a:r>
              <a:rPr kumimoji="1" lang="en-US" altLang="ja-JP"/>
              <a:t>Intersection</a:t>
            </a:r>
            <a:r>
              <a:rPr kumimoji="1" lang="ja-JP" altLang="en-US"/>
              <a:t>の大きさの計算に、</a:t>
            </a:r>
            <a:r>
              <a:rPr kumimoji="1" lang="en-US" altLang="ja-JP"/>
              <a:t>Linear Counting</a:t>
            </a:r>
            <a:r>
              <a:rPr kumimoji="1" lang="ja-JP" altLang="en-US"/>
              <a:t>法を利用します。</a:t>
            </a:r>
            <a:endParaRPr kumimoji="1" lang="en-US" altLang="ja-JP"/>
          </a:p>
          <a:p>
            <a:r>
              <a:rPr kumimoji="1" lang="en-US" altLang="ja-JP"/>
              <a:t>Linear Counting</a:t>
            </a:r>
            <a:r>
              <a:rPr kumimoji="1" lang="ja-JP" altLang="en-US"/>
              <a:t>法は集合をビットマップで表現し、集合間の基数、つまりユニークな要素の数をビットマップの</a:t>
            </a:r>
            <a:r>
              <a:rPr kumimoji="1" lang="en-US" altLang="ja-JP"/>
              <a:t>AND</a:t>
            </a:r>
            <a:r>
              <a:rPr kumimoji="1" lang="ja-JP" altLang="en-US"/>
              <a:t>演算だけで計算が可能です。</a:t>
            </a:r>
            <a:endParaRPr kumimoji="1" lang="en-US" altLang="ja-JP"/>
          </a:p>
          <a:p>
            <a:r>
              <a:rPr kumimoji="1" lang="ja-JP" altLang="en-US"/>
              <a:t>ただし、</a:t>
            </a:r>
            <a:r>
              <a:rPr kumimoji="1" lang="en-US" altLang="ja-JP"/>
              <a:t>3</a:t>
            </a:r>
            <a:r>
              <a:rPr kumimoji="1" lang="ja-JP" altLang="en-US"/>
              <a:t>章における</a:t>
            </a:r>
            <a:r>
              <a:rPr kumimoji="1" lang="en-US" altLang="ja-JP"/>
              <a:t>b-bit </a:t>
            </a:r>
            <a:r>
              <a:rPr kumimoji="1" lang="en-US" altLang="ja-JP" err="1"/>
              <a:t>minhash</a:t>
            </a:r>
            <a:r>
              <a:rPr kumimoji="1" lang="ja-JP" altLang="en-US"/>
              <a:t>法と同様に基数の計算には若干の誤差があります。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42</a:t>
            </a:fld>
            <a:endParaRPr kumimoji="1" lang="ja-JP" altLang="en-US"/>
          </a:p>
        </p:txBody>
      </p:sp>
    </p:spTree>
    <p:extLst>
      <p:ext uri="{BB962C8B-B14F-4D97-AF65-F5344CB8AC3E}">
        <p14:creationId xmlns:p14="http://schemas.microsoft.com/office/powerpoint/2010/main" val="870361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提案手法を評価するため、既存手法と、精度と速度に関して比較します。</a:t>
            </a:r>
            <a:endParaRPr kumimoji="1" lang="en-US" altLang="ja-JP"/>
          </a:p>
          <a:p>
            <a:r>
              <a:rPr kumimoji="1" lang="ja-JP" altLang="en-US"/>
              <a:t>精度に関しては、構築した派生関係について、木構造の精度と派生順序も込みの精度を比較します。</a:t>
            </a:r>
            <a:endParaRPr kumimoji="1" lang="en-US" altLang="ja-JP"/>
          </a:p>
          <a:p>
            <a:r>
              <a:rPr kumimoji="1" lang="ja-JP" altLang="en-US"/>
              <a:t>また、速度に関しては、提案手法と既存手法をそれぞれ</a:t>
            </a:r>
            <a:r>
              <a:rPr kumimoji="1" lang="en-US" altLang="ja-JP"/>
              <a:t>6</a:t>
            </a:r>
            <a:r>
              <a:rPr kumimoji="1" lang="ja-JP" altLang="en-US"/>
              <a:t>回ずつ実行した平均時間を計測します。</a:t>
            </a:r>
            <a:endParaRPr kumimoji="1" lang="en-US" altLang="ja-JP"/>
          </a:p>
          <a:p>
            <a:r>
              <a:rPr kumimoji="1" lang="ja-JP" altLang="en-US"/>
              <a:t>加えて、より大規模なデータセットに適用することで、スケーラビリティの向上を確認します。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43</a:t>
            </a:fld>
            <a:endParaRPr kumimoji="1" lang="ja-JP" altLang="en-US"/>
          </a:p>
        </p:txBody>
      </p:sp>
    </p:spTree>
    <p:extLst>
      <p:ext uri="{BB962C8B-B14F-4D97-AF65-F5344CB8AC3E}">
        <p14:creationId xmlns:p14="http://schemas.microsoft.com/office/powerpoint/2010/main" val="32832891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評価するに際して調査対象とするデータセットについて説明します。</a:t>
            </a:r>
            <a:endParaRPr kumimoji="1" lang="en-US" altLang="ja-JP"/>
          </a:p>
          <a:p>
            <a:r>
              <a:rPr kumimoji="1" lang="ja-JP" altLang="en-US"/>
              <a:t>既存手法と比較するデータセットについては、既存手法で用いられた</a:t>
            </a:r>
            <a:r>
              <a:rPr kumimoji="1" lang="en-US" altLang="ja-JP"/>
              <a:t>9</a:t>
            </a:r>
            <a:r>
              <a:rPr kumimoji="1" lang="ja-JP" altLang="en-US"/>
              <a:t>つのデータセットを用います。</a:t>
            </a:r>
            <a:endParaRPr kumimoji="1" lang="en-US" altLang="ja-JP"/>
          </a:p>
          <a:p>
            <a:r>
              <a:rPr kumimoji="1" lang="ja-JP" altLang="en-US"/>
              <a:t>それぞれ言語の違いや、正解の派生関係の特徴が異なっています。</a:t>
            </a:r>
            <a:endParaRPr kumimoji="1" lang="en-US" altLang="ja-JP"/>
          </a:p>
          <a:p>
            <a:r>
              <a:rPr kumimoji="1" lang="ja-JP" altLang="en-US"/>
              <a:t>正解については、既存手法の論文で公開されているオンラインアペンディックスから参照しました。</a:t>
            </a:r>
            <a:endParaRPr kumimoji="1" lang="en-US" altLang="ja-JP"/>
          </a:p>
          <a:p>
            <a:endParaRPr kumimoji="1" lang="en-US" altLang="ja-JP"/>
          </a:p>
          <a:p>
            <a:r>
              <a:rPr kumimoji="1" lang="ja-JP" altLang="en-US"/>
              <a:t>また、スケーラビリティの確認については、</a:t>
            </a:r>
            <a:r>
              <a:rPr kumimoji="1" lang="en-US" altLang="ja-JP"/>
              <a:t>FreeBSD</a:t>
            </a:r>
            <a:r>
              <a:rPr kumimoji="1" lang="ja-JP" altLang="en-US"/>
              <a:t>の</a:t>
            </a:r>
            <a:r>
              <a:rPr kumimoji="1" lang="en-US" altLang="ja-JP"/>
              <a:t>release</a:t>
            </a:r>
            <a:r>
              <a:rPr kumimoji="1" lang="ja-JP" altLang="en-US"/>
              <a:t>ブランチ全てをデータセットとして用いました。</a:t>
            </a:r>
            <a:endParaRPr kumimoji="1" lang="en-US" altLang="ja-JP"/>
          </a:p>
          <a:p>
            <a:r>
              <a:rPr kumimoji="1" lang="ja-JP" altLang="en-US"/>
              <a:t>これは、全部で</a:t>
            </a:r>
            <a:r>
              <a:rPr kumimoji="1" lang="en-US" altLang="ja-JP"/>
              <a:t>74</a:t>
            </a:r>
            <a:r>
              <a:rPr kumimoji="1" lang="ja-JP" altLang="en-US"/>
              <a:t>バージョン、平均で</a:t>
            </a:r>
            <a:r>
              <a:rPr kumimoji="1" lang="en-US" altLang="ja-JP"/>
              <a:t>652</a:t>
            </a:r>
            <a:r>
              <a:rPr kumimoji="1" lang="ja-JP" altLang="en-US"/>
              <a:t>万行で、既存のデータセットで最大のものと比較しても</a:t>
            </a:r>
            <a:r>
              <a:rPr kumimoji="1" lang="en-US" altLang="ja-JP"/>
              <a:t>5.71</a:t>
            </a:r>
            <a:r>
              <a:rPr kumimoji="1" lang="ja-JP" altLang="en-US"/>
              <a:t>倍の規模です。</a:t>
            </a:r>
            <a:endParaRPr kumimoji="1" lang="en-US" altLang="ja-JP"/>
          </a:p>
          <a:p>
            <a:r>
              <a:rPr kumimoji="1" lang="ja-JP" altLang="en-US"/>
              <a:t>このデータセットの派生関係の正解は、</a:t>
            </a:r>
            <a:r>
              <a:rPr kumimoji="1" lang="en-US" altLang="ja-JP"/>
              <a:t>FreeBSD</a:t>
            </a:r>
            <a:r>
              <a:rPr kumimoji="1" lang="ja-JP" altLang="en-US"/>
              <a:t>プロジェクトが公開している</a:t>
            </a:r>
            <a:r>
              <a:rPr kumimoji="1" lang="en-US" altLang="ja-JP" err="1"/>
              <a:t>bsd</a:t>
            </a:r>
            <a:r>
              <a:rPr kumimoji="1" lang="en-US" altLang="ja-JP"/>
              <a:t>-family-tree</a:t>
            </a:r>
            <a:r>
              <a:rPr kumimoji="1" lang="ja-JP" altLang="en-US"/>
              <a:t>という</a:t>
            </a:r>
            <a:r>
              <a:rPr kumimoji="1" lang="en-US" altLang="ja-JP"/>
              <a:t>BSD</a:t>
            </a:r>
            <a:r>
              <a:rPr kumimoji="1" lang="ja-JP" altLang="en-US"/>
              <a:t>系</a:t>
            </a:r>
            <a:r>
              <a:rPr kumimoji="1" lang="en-US" altLang="ja-JP"/>
              <a:t>OS</a:t>
            </a:r>
            <a:r>
              <a:rPr kumimoji="1" lang="ja-JP" altLang="en-US"/>
              <a:t>の系統樹を参照しました。</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44</a:t>
            </a:fld>
            <a:endParaRPr kumimoji="1" lang="ja-JP" altLang="en-US"/>
          </a:p>
        </p:txBody>
      </p:sp>
    </p:spTree>
    <p:extLst>
      <p:ext uri="{BB962C8B-B14F-4D97-AF65-F5344CB8AC3E}">
        <p14:creationId xmlns:p14="http://schemas.microsoft.com/office/powerpoint/2010/main" val="29897158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こちらが精度の結果になります。</a:t>
            </a:r>
            <a:endParaRPr kumimoji="1" lang="en-US" altLang="ja-JP"/>
          </a:p>
          <a:p>
            <a:r>
              <a:rPr kumimoji="1" lang="ja-JP" altLang="en-US"/>
              <a:t>表の列は、左から順にデータセットの番号、正解の派生関係の辺の数、既存手法・提案手法が構築した木構造の辺の数、既存手法の派生順序の判定をしていない場合の精度、した場合の精度、提案手法の派生順序を判定しない場合の精度、した場合の精度です。</a:t>
            </a:r>
            <a:endParaRPr kumimoji="1" lang="en-US" altLang="ja-JP"/>
          </a:p>
          <a:p>
            <a:r>
              <a:rPr kumimoji="1" lang="ja-JP" altLang="en-US"/>
              <a:t>この表を見ると、木構造自体の精度はほとんど同じか若干低く、派生順序を判定した場合は少し精度が低下していました。</a:t>
            </a:r>
            <a:endParaRPr kumimoji="1" lang="en-US" altLang="ja-JP"/>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45</a:t>
            </a:fld>
            <a:endParaRPr kumimoji="1" lang="ja-JP" altLang="en-US"/>
          </a:p>
        </p:txBody>
      </p:sp>
    </p:spTree>
    <p:extLst>
      <p:ext uri="{BB962C8B-B14F-4D97-AF65-F5344CB8AC3E}">
        <p14:creationId xmlns:p14="http://schemas.microsoft.com/office/powerpoint/2010/main" val="32427863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この結果から、木構造自体の精度は、粒度を粗くしてもある程度精度が保たれることがわかりました。</a:t>
            </a:r>
            <a:endParaRPr kumimoji="1" lang="en-US" altLang="ja-JP"/>
          </a:p>
          <a:p>
            <a:r>
              <a:rPr kumimoji="1" lang="ja-JP" altLang="en-US"/>
              <a:t>これは、キーアイディアの一つめが正しいことを示しています。</a:t>
            </a:r>
            <a:endParaRPr kumimoji="1" lang="en-US" altLang="ja-JP"/>
          </a:p>
          <a:p>
            <a:r>
              <a:rPr kumimoji="1" lang="ja-JP" altLang="en-US"/>
              <a:t>しかし、派生順序の判定精度は低下したため、ユニークなソースコード行では、正しく派生順序を判定できない場合があることがわかりました。</a:t>
            </a:r>
            <a:endParaRPr kumimoji="1" lang="en-US" altLang="ja-JP"/>
          </a:p>
          <a:p>
            <a:r>
              <a:rPr kumimoji="1" lang="ja-JP" altLang="en-US"/>
              <a:t>そのため、キーアイディアの二つ目は間違いでした。</a:t>
            </a:r>
            <a:endParaRPr kumimoji="1" lang="en-US" altLang="ja-JP"/>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46</a:t>
            </a:fld>
            <a:endParaRPr kumimoji="1" lang="ja-JP" altLang="en-US"/>
          </a:p>
        </p:txBody>
      </p:sp>
    </p:spTree>
    <p:extLst>
      <p:ext uri="{BB962C8B-B14F-4D97-AF65-F5344CB8AC3E}">
        <p14:creationId xmlns:p14="http://schemas.microsoft.com/office/powerpoint/2010/main" val="343075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次に、速度の比較の結果です。</a:t>
            </a:r>
            <a:endParaRPr kumimoji="1" lang="en-US" altLang="ja-JP"/>
          </a:p>
          <a:p>
            <a:r>
              <a:rPr kumimoji="1" lang="ja-JP" altLang="en-US"/>
              <a:t>表の列は左からデータセットの番号、既存手法の実行時間、提案手法の実行時間、それらの倍率です。</a:t>
            </a:r>
            <a:endParaRPr kumimoji="1" lang="en-US" altLang="ja-JP"/>
          </a:p>
          <a:p>
            <a:r>
              <a:rPr kumimoji="1" lang="ja-JP" altLang="en-US"/>
              <a:t>青枠で囲った部分を見ると、既存手法で数時間かかっているようなデータセットに対しても、提案手法は数十秒程度で処理が完了しています。</a:t>
            </a:r>
            <a:endParaRPr kumimoji="1" lang="en-US" altLang="ja-JP"/>
          </a:p>
          <a:p>
            <a:r>
              <a:rPr kumimoji="1" lang="ja-JP" altLang="en-US"/>
              <a:t>また、赤枠で囲った通り、最大</a:t>
            </a:r>
            <a:r>
              <a:rPr kumimoji="1" lang="en-US" altLang="ja-JP"/>
              <a:t>1847</a:t>
            </a:r>
            <a:r>
              <a:rPr kumimoji="1" lang="ja-JP" altLang="en-US"/>
              <a:t>倍、平均で</a:t>
            </a:r>
            <a:r>
              <a:rPr kumimoji="1" lang="en-US" altLang="ja-JP"/>
              <a:t>351</a:t>
            </a:r>
            <a:r>
              <a:rPr kumimoji="1" lang="ja-JP" altLang="en-US"/>
              <a:t>倍の高速化に成功しました。</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47</a:t>
            </a:fld>
            <a:endParaRPr kumimoji="1" lang="ja-JP" altLang="en-US"/>
          </a:p>
        </p:txBody>
      </p:sp>
    </p:spTree>
    <p:extLst>
      <p:ext uri="{BB962C8B-B14F-4D97-AF65-F5344CB8AC3E}">
        <p14:creationId xmlns:p14="http://schemas.microsoft.com/office/powerpoint/2010/main" val="15886492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また、スケーラビリティを確認した結果はこのようになっています。</a:t>
            </a:r>
            <a:endParaRPr kumimoji="1" lang="en-US" altLang="ja-JP"/>
          </a:p>
          <a:p>
            <a:r>
              <a:rPr kumimoji="1" lang="ja-JP" altLang="en-US"/>
              <a:t>表の列は左から手法、木構造の精度、順序判定後の精度、実行時間です。</a:t>
            </a:r>
            <a:endParaRPr kumimoji="1" lang="en-US" altLang="ja-JP"/>
          </a:p>
          <a:p>
            <a:r>
              <a:rPr kumimoji="1" lang="ja-JP" altLang="en-US"/>
              <a:t>既存手法では実用的な時間で処理が終了しないデータセットについても、数分で分析することが可能だとわかりました。</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48</a:t>
            </a:fld>
            <a:endParaRPr kumimoji="1" lang="ja-JP" altLang="en-US"/>
          </a:p>
        </p:txBody>
      </p:sp>
    </p:spTree>
    <p:extLst>
      <p:ext uri="{BB962C8B-B14F-4D97-AF65-F5344CB8AC3E}">
        <p14:creationId xmlns:p14="http://schemas.microsoft.com/office/powerpoint/2010/main" val="1670209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4</a:t>
            </a:r>
            <a:r>
              <a:rPr kumimoji="1" lang="ja-JP" altLang="en-US"/>
              <a:t>章のまとめです。</a:t>
            </a:r>
            <a:endParaRPr kumimoji="1" lang="en-US" altLang="ja-JP"/>
          </a:p>
          <a:p>
            <a:r>
              <a:rPr kumimoji="1" lang="ja-JP" altLang="en-US"/>
              <a:t>本研究では、既存手法よりも大幅に高速なソフトウェア製品集合の派生関係の復元手法を提案しました。</a:t>
            </a:r>
            <a:endParaRPr kumimoji="1" lang="en-US" altLang="ja-JP"/>
          </a:p>
          <a:p>
            <a:r>
              <a:rPr kumimoji="1" lang="ja-JP" altLang="en-US"/>
              <a:t>既存手法と比べて精度は同程度か若干低いものの、実行速度については平均で</a:t>
            </a:r>
            <a:r>
              <a:rPr kumimoji="1" lang="en-US" altLang="ja-JP"/>
              <a:t>351</a:t>
            </a:r>
            <a:r>
              <a:rPr kumimoji="1" lang="ja-JP" altLang="en-US"/>
              <a:t>倍に高速化しました。</a:t>
            </a:r>
            <a:endParaRPr kumimoji="1" lang="en-US" altLang="ja-JP"/>
          </a:p>
          <a:p>
            <a:r>
              <a:rPr kumimoji="1" lang="ja-JP" altLang="en-US"/>
              <a:t>また、大規模なデータセットに手法を適用し、既存手法では分析不可能な規模の対象にも適用可能であることを示しました。</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49</a:t>
            </a:fld>
            <a:endParaRPr kumimoji="1" lang="ja-JP" altLang="en-US"/>
          </a:p>
        </p:txBody>
      </p:sp>
    </p:spTree>
    <p:extLst>
      <p:ext uri="{BB962C8B-B14F-4D97-AF65-F5344CB8AC3E}">
        <p14:creationId xmlns:p14="http://schemas.microsoft.com/office/powerpoint/2010/main" val="21185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OSS</a:t>
            </a:r>
            <a:r>
              <a:rPr kumimoji="1" lang="ja-JP" altLang="en-US"/>
              <a:t>の再利用で代表的なのは、ソフトウェア中のある機能を実装することです。</a:t>
            </a:r>
            <a:endParaRPr kumimoji="1" lang="en-US" altLang="ja-JP" dirty="0"/>
          </a:p>
          <a:p>
            <a:r>
              <a:rPr kumimoji="1" lang="ja-JP" altLang="en-US"/>
              <a:t>例えば、</a:t>
            </a:r>
            <a:r>
              <a:rPr kumimoji="1" lang="en-US" altLang="ja-JP" dirty="0"/>
              <a:t>Android</a:t>
            </a:r>
            <a:r>
              <a:rPr kumimoji="1" lang="ja-JP" altLang="en-US"/>
              <a:t>では</a:t>
            </a:r>
            <a:r>
              <a:rPr kumimoji="1" lang="en-US" altLang="ja-JP" dirty="0"/>
              <a:t>PNG</a:t>
            </a:r>
            <a:r>
              <a:rPr kumimoji="1" lang="ja-JP" altLang="en-US"/>
              <a:t>ファイルを処理するライブラリである</a:t>
            </a:r>
            <a:r>
              <a:rPr kumimoji="1" lang="en-US" altLang="ja-JP" dirty="0" err="1"/>
              <a:t>libpng</a:t>
            </a:r>
            <a:r>
              <a:rPr kumimoji="1" lang="ja-JP" altLang="en-US"/>
              <a:t>や音声を処理する</a:t>
            </a:r>
            <a:r>
              <a:rPr kumimoji="1" lang="en-US" altLang="ja-JP" dirty="0" err="1"/>
              <a:t>libogg</a:t>
            </a:r>
            <a:r>
              <a:rPr kumimoji="1" lang="ja-JP" altLang="en-US"/>
              <a:t>など、ライブラリを用いて様々な機能を実装しています。</a:t>
            </a:r>
            <a:endParaRPr kumimoji="1" lang="en-US" altLang="ja-JP" dirty="0"/>
          </a:p>
          <a:p>
            <a:r>
              <a:rPr kumimoji="1" lang="ja-JP" altLang="en-US"/>
              <a:t>さらに、それらのソースコードに独自の変更を加えています。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5</a:t>
            </a:fld>
            <a:endParaRPr kumimoji="1" lang="ja-JP" altLang="en-US"/>
          </a:p>
        </p:txBody>
      </p:sp>
    </p:spTree>
    <p:extLst>
      <p:ext uri="{BB962C8B-B14F-4D97-AF65-F5344CB8AC3E}">
        <p14:creationId xmlns:p14="http://schemas.microsoft.com/office/powerpoint/2010/main" val="32337107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最後に、論文全体についてまとめます。</a:t>
            </a:r>
            <a:endParaRPr kumimoji="1" lang="en-US" altLang="ja-JP"/>
          </a:p>
          <a:p>
            <a:r>
              <a:rPr kumimoji="1" lang="ja-JP" altLang="en-US"/>
              <a:t>本研究では、三つの想定状況においてソフトウェアの保守支援を行う手法を提案しました。</a:t>
            </a:r>
            <a:endParaRPr kumimoji="1" lang="en-US" altLang="ja-JP"/>
          </a:p>
          <a:p>
            <a:r>
              <a:rPr kumimoji="1" lang="ja-JP" altLang="en-US"/>
              <a:t>一つ目は、</a:t>
            </a:r>
            <a:r>
              <a:rPr kumimoji="1" lang="en-US" altLang="ja-JP"/>
              <a:t>OSS</a:t>
            </a:r>
            <a:r>
              <a:rPr kumimoji="1" lang="ja-JP" altLang="en-US"/>
              <a:t>から再利用したファイルの出自がわからなくなった場合に、クエリと類似する</a:t>
            </a:r>
            <a:r>
              <a:rPr kumimoji="1" lang="en-US" altLang="ja-JP"/>
              <a:t>OSS</a:t>
            </a:r>
            <a:r>
              <a:rPr kumimoji="1" lang="ja-JP" altLang="en-US"/>
              <a:t>のファイルを高速に検索する</a:t>
            </a:r>
            <a:r>
              <a:rPr kumimoji="1" lang="en-US" altLang="ja-JP"/>
              <a:t>WEB</a:t>
            </a:r>
            <a:r>
              <a:rPr kumimoji="1" lang="ja-JP" altLang="en-US"/>
              <a:t>サービスを提案しました。</a:t>
            </a:r>
            <a:endParaRPr kumimoji="1" lang="en-US" altLang="ja-JP"/>
          </a:p>
          <a:p>
            <a:r>
              <a:rPr kumimoji="1" lang="ja-JP" altLang="en-US"/>
              <a:t>二つ目は、ライブラリから再利用したソースファイル集合の、再利用元バージョンがわからなくなった場合に、ソースファイル集合間を比較し、再利用元のバージョンを高速かつ高精度で特定する手法を提案しました。</a:t>
            </a:r>
            <a:endParaRPr kumimoji="1" lang="en-US" altLang="ja-JP"/>
          </a:p>
          <a:p>
            <a:r>
              <a:rPr kumimoji="1" lang="ja-JP" altLang="en-US"/>
              <a:t>三つ目は、ソフトウェア製品の集合の派生関係がわからない場合に、ソフトウェア製品のソースコードを比較して、高速に派生関係を復元する手法を提案しました。</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50</a:t>
            </a:fld>
            <a:endParaRPr kumimoji="1" lang="ja-JP" altLang="en-US"/>
          </a:p>
        </p:txBody>
      </p:sp>
    </p:spTree>
    <p:extLst>
      <p:ext uri="{BB962C8B-B14F-4D97-AF65-F5344CB8AC3E}">
        <p14:creationId xmlns:p14="http://schemas.microsoft.com/office/powerpoint/2010/main" val="31551866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最後に、本研究の今後の展望について述べます。</a:t>
            </a:r>
            <a:endParaRPr kumimoji="1" lang="en-US" altLang="ja-JP"/>
          </a:p>
          <a:p>
            <a:r>
              <a:rPr kumimoji="1" lang="ja-JP" altLang="en-US"/>
              <a:t>一つ目の</a:t>
            </a:r>
            <a:r>
              <a:rPr kumimoji="1" lang="en-US" altLang="ja-JP"/>
              <a:t>WEB</a:t>
            </a:r>
            <a:r>
              <a:rPr kumimoji="1" lang="ja-JP" altLang="en-US"/>
              <a:t>サービスについては、継続的に</a:t>
            </a:r>
            <a:r>
              <a:rPr kumimoji="1" lang="en-US" altLang="ja-JP"/>
              <a:t>OSS</a:t>
            </a:r>
            <a:r>
              <a:rPr kumimoji="1" lang="ja-JP" altLang="en-US"/>
              <a:t>のソースコードを収集し、検索対象の</a:t>
            </a:r>
            <a:r>
              <a:rPr kumimoji="1" lang="en-US" altLang="ja-JP"/>
              <a:t>DB</a:t>
            </a:r>
            <a:r>
              <a:rPr kumimoji="1" lang="ja-JP" altLang="en-US"/>
              <a:t>を拡張して、検索可能なソースファイルの数を拡大することが挙げられます。</a:t>
            </a:r>
            <a:endParaRPr kumimoji="1" lang="en-US" altLang="ja-JP"/>
          </a:p>
          <a:p>
            <a:r>
              <a:rPr kumimoji="1" lang="ja-JP" altLang="en-US"/>
              <a:t>二つ目のライブラリの再利用元バージョンの特定手法では、ライブラリ由来の既知の脆弱性を自動で検知する手法などへの応用が挙げられます。</a:t>
            </a:r>
            <a:endParaRPr kumimoji="1" lang="en-US" altLang="ja-JP"/>
          </a:p>
          <a:p>
            <a:r>
              <a:rPr kumimoji="1" lang="ja-JP" altLang="en-US"/>
              <a:t>三つ目のソフトウェア製品集合の派生関係の復元手法については、現状全域木を構築する都合上閉路、つまり製品の合流などには対応できないため、閉路に対応できるようなネットワーク構造を利用することが挙げられます。</a:t>
            </a:r>
            <a:endParaRPr kumimoji="1" lang="en-US" altLang="ja-JP"/>
          </a:p>
          <a:p>
            <a:endParaRPr kumimoji="1" lang="en-US" altLang="ja-JP"/>
          </a:p>
          <a:p>
            <a:r>
              <a:rPr kumimoji="1" lang="ja-JP" altLang="en-US"/>
              <a:t>以上です。</a:t>
            </a:r>
            <a:endParaRPr kumimoji="1" lang="en-US" altLang="ja-JP"/>
          </a:p>
          <a:p>
            <a:r>
              <a:rPr kumimoji="1" lang="ja-JP" altLang="en-US"/>
              <a:t>ご静聴ありがとうございました。</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51</a:t>
            </a:fld>
            <a:endParaRPr kumimoji="1" lang="ja-JP" altLang="en-US"/>
          </a:p>
        </p:txBody>
      </p:sp>
    </p:spTree>
    <p:extLst>
      <p:ext uri="{BB962C8B-B14F-4D97-AF65-F5344CB8AC3E}">
        <p14:creationId xmlns:p14="http://schemas.microsoft.com/office/powerpoint/2010/main" val="35660641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本論文の構成はこのようになっています。</a:t>
            </a:r>
            <a:endParaRPr kumimoji="1" lang="en-US" altLang="ja-JP"/>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59</a:t>
            </a:fld>
            <a:endParaRPr kumimoji="1" lang="ja-JP" altLang="en-US"/>
          </a:p>
        </p:txBody>
      </p:sp>
    </p:spTree>
    <p:extLst>
      <p:ext uri="{BB962C8B-B14F-4D97-AF65-F5344CB8AC3E}">
        <p14:creationId xmlns:p14="http://schemas.microsoft.com/office/powerpoint/2010/main" val="25025748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62</a:t>
            </a:fld>
            <a:endParaRPr kumimoji="1" lang="ja-JP" altLang="en-US"/>
          </a:p>
        </p:txBody>
      </p:sp>
    </p:spTree>
    <p:extLst>
      <p:ext uri="{BB962C8B-B14F-4D97-AF65-F5344CB8AC3E}">
        <p14:creationId xmlns:p14="http://schemas.microsoft.com/office/powerpoint/2010/main" val="21270638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66</a:t>
            </a:fld>
            <a:endParaRPr kumimoji="1" lang="ja-JP" altLang="en-US"/>
          </a:p>
        </p:txBody>
      </p:sp>
    </p:spTree>
    <p:extLst>
      <p:ext uri="{BB962C8B-B14F-4D97-AF65-F5344CB8AC3E}">
        <p14:creationId xmlns:p14="http://schemas.microsoft.com/office/powerpoint/2010/main" val="259881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また、既存のソフトウェア全体を再利用して新たなソフトウェアが開発されることも一般的です。</a:t>
            </a:r>
            <a:endParaRPr kumimoji="1" lang="en-US" altLang="ja-JP"/>
          </a:p>
          <a:p>
            <a:r>
              <a:rPr kumimoji="1" lang="ja-JP" altLang="en-US"/>
              <a:t>この場合、再利用元と再利用先は派生関係を持つといえます。</a:t>
            </a:r>
            <a:endParaRPr kumimoji="1" lang="en-US" altLang="ja-JP"/>
          </a:p>
          <a:p>
            <a:r>
              <a:rPr kumimoji="1" lang="ja-JP" altLang="en-US"/>
              <a:t>先ほどと同様品質や開発効率が向上するメリットがありますが、共通する欠陥や脆弱性を含む場合があります。</a:t>
            </a:r>
            <a:endParaRPr kumimoji="1" lang="en-US" altLang="ja-JP"/>
          </a:p>
          <a:p>
            <a:r>
              <a:rPr kumimoji="1" lang="ja-JP" altLang="en-US"/>
              <a:t>実際に野中らがある企業で開発された製品ファミリにおいて、同様の欠陥を複数の製品で修正する事例が全体の修正の</a:t>
            </a:r>
            <a:r>
              <a:rPr kumimoji="1" lang="en-US" altLang="ja-JP"/>
              <a:t>40%</a:t>
            </a:r>
            <a:r>
              <a:rPr kumimoji="1" lang="ja-JP" altLang="en-US"/>
              <a:t>に上ことを報告しています。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6</a:t>
            </a:fld>
            <a:endParaRPr kumimoji="1" lang="ja-JP" altLang="en-US"/>
          </a:p>
        </p:txBody>
      </p:sp>
    </p:spTree>
    <p:extLst>
      <p:ext uri="{BB962C8B-B14F-4D97-AF65-F5344CB8AC3E}">
        <p14:creationId xmlns:p14="http://schemas.microsoft.com/office/powerpoint/2010/main" val="550525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そのため、安全にソフトウェアを再利用するためには、再利用したソフトウェアについてきちんと保守作業をする必要があります。</a:t>
            </a:r>
            <a:endParaRPr kumimoji="1" lang="en-US" altLang="ja-JP"/>
          </a:p>
          <a:p>
            <a:r>
              <a:rPr kumimoji="1" lang="ja-JP" altLang="en-US"/>
              <a:t>ソフトウェアの一部分として再利用した場合は適宜修正バージョンに更新したり、</a:t>
            </a:r>
            <a:endParaRPr kumimoji="1" lang="en-US" altLang="ja-JP"/>
          </a:p>
          <a:p>
            <a:r>
              <a:rPr kumimoji="1" lang="ja-JP" altLang="en-US"/>
              <a:t>派生ソフトウェアを開発した場合は欠陥を見つけた際に別の派生関係を持つソフトウェアにも同様の欠陥があれば修正を適用する必要があります。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7</a:t>
            </a:fld>
            <a:endParaRPr kumimoji="1" lang="ja-JP" altLang="en-US"/>
          </a:p>
        </p:txBody>
      </p:sp>
    </p:spTree>
    <p:extLst>
      <p:ext uri="{BB962C8B-B14F-4D97-AF65-F5344CB8AC3E}">
        <p14:creationId xmlns:p14="http://schemas.microsoft.com/office/powerpoint/2010/main" val="3540603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そこで、本研究では、実際の開発において想定される</a:t>
            </a:r>
            <a:r>
              <a:rPr kumimoji="1" lang="en-US" altLang="ja-JP"/>
              <a:t>3</a:t>
            </a:r>
            <a:r>
              <a:rPr kumimoji="1" lang="ja-JP" altLang="en-US"/>
              <a:t>つの状況において、保守の支援を行う手法を提案します。</a:t>
            </a:r>
            <a:endParaRPr kumimoji="1" lang="en-US" altLang="ja-JP"/>
          </a:p>
          <a:p>
            <a:r>
              <a:rPr kumimoji="1" lang="ja-JP" altLang="en-US"/>
              <a:t>一つ目は、あるソースファイルの出自が失われた場合です。</a:t>
            </a:r>
            <a:endParaRPr kumimoji="1" lang="en-US" altLang="ja-JP"/>
          </a:p>
          <a:p>
            <a:r>
              <a:rPr kumimoji="1" lang="ja-JP" altLang="en-US"/>
              <a:t>これは、</a:t>
            </a:r>
            <a:r>
              <a:rPr kumimoji="1" lang="en-US" altLang="ja-JP"/>
              <a:t>OSS</a:t>
            </a:r>
            <a:r>
              <a:rPr kumimoji="1" lang="ja-JP" altLang="en-US"/>
              <a:t>などからごく一部を再利用し、その再利用元を記録していないような場合を想定しています。</a:t>
            </a:r>
            <a:endParaRPr kumimoji="1" lang="en-US" altLang="ja-JP"/>
          </a:p>
          <a:p>
            <a:r>
              <a:rPr kumimoji="1" lang="ja-JP" altLang="en-US"/>
              <a:t>提案する手法の説明は</a:t>
            </a:r>
            <a:r>
              <a:rPr kumimoji="1" lang="en-US" altLang="ja-JP"/>
              <a:t>2</a:t>
            </a:r>
            <a:r>
              <a:rPr kumimoji="1" lang="ja-JP" altLang="en-US"/>
              <a:t>章で行い、発表論文のうち主要論文１に対応します。</a:t>
            </a:r>
            <a:endParaRPr kumimoji="1" lang="en-US" altLang="ja-JP"/>
          </a:p>
          <a:p>
            <a:endParaRPr kumimoji="1" lang="en-US" altLang="ja-JP"/>
          </a:p>
          <a:p>
            <a:r>
              <a:rPr kumimoji="1" lang="ja-JP" altLang="en-US"/>
              <a:t>二つ目は、再利用したライブラリのバージョンが失われた場合です。</a:t>
            </a:r>
            <a:endParaRPr kumimoji="1" lang="en-US" altLang="ja-JP"/>
          </a:p>
          <a:p>
            <a:r>
              <a:rPr kumimoji="1" lang="ja-JP" altLang="en-US"/>
              <a:t>これは、ソフトウェアの一部としてライブラリをソースコードをコピーして取り込んだ際に、そのライブラリのどのバージョンから再利用したのか記録していないような場合を想定しています。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提案する手法の説明は</a:t>
            </a:r>
            <a:r>
              <a:rPr kumimoji="1" lang="en-US" altLang="ja-JP"/>
              <a:t>3</a:t>
            </a:r>
            <a:r>
              <a:rPr kumimoji="1" lang="ja-JP" altLang="en-US"/>
              <a:t>章で行い、発表論文のうち主要論文</a:t>
            </a:r>
            <a:r>
              <a:rPr kumimoji="1" lang="en-US" altLang="ja-JP"/>
              <a:t>2</a:t>
            </a:r>
            <a:r>
              <a:rPr kumimoji="1" lang="ja-JP" altLang="en-US"/>
              <a:t>に対応します。</a:t>
            </a:r>
            <a:endParaRPr kumimoji="1" lang="en-US" altLang="ja-JP"/>
          </a:p>
          <a:p>
            <a:endParaRPr kumimoji="1" lang="en-US" altLang="ja-JP"/>
          </a:p>
          <a:p>
            <a:r>
              <a:rPr kumimoji="1" lang="ja-JP" altLang="en-US"/>
              <a:t>三つ目は、ソフトウェアプロダクト集合の派生関係の情報が失われた場合です。</a:t>
            </a:r>
            <a:endParaRPr kumimoji="1" lang="en-US" altLang="ja-JP"/>
          </a:p>
          <a:p>
            <a:r>
              <a:rPr kumimoji="1" lang="ja-JP" altLang="en-US"/>
              <a:t>これは、既存ソフトウェア製品の開発が進むにつれ、ソフトウェア製品の集合の派生関係が失われたような場合を想定しています。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提案する手法の説明は</a:t>
            </a:r>
            <a:r>
              <a:rPr kumimoji="1" lang="en-US" altLang="ja-JP"/>
              <a:t>4</a:t>
            </a:r>
            <a:r>
              <a:rPr kumimoji="1" lang="ja-JP" altLang="en-US"/>
              <a:t>章で行い、発表論文のうち主要論文</a:t>
            </a:r>
            <a:r>
              <a:rPr kumimoji="1" lang="en-US" altLang="ja-JP"/>
              <a:t>3</a:t>
            </a:r>
            <a:r>
              <a:rPr kumimoji="1" lang="ja-JP" altLang="en-US"/>
              <a:t>に対応します。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以降、簡単に手法を説明します。</a:t>
            </a:r>
            <a:endParaRPr kumimoji="1" lang="en-US" altLang="ja-JP"/>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8</a:t>
            </a:fld>
            <a:endParaRPr kumimoji="1" lang="ja-JP" altLang="en-US"/>
          </a:p>
        </p:txBody>
      </p:sp>
    </p:spTree>
    <p:extLst>
      <p:ext uri="{BB962C8B-B14F-4D97-AF65-F5344CB8AC3E}">
        <p14:creationId xmlns:p14="http://schemas.microsoft.com/office/powerpoint/2010/main" val="987894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一つ目の状況に対しては、大規模に収集した</a:t>
            </a:r>
            <a:r>
              <a:rPr kumimoji="1" lang="en-US" altLang="ja-JP"/>
              <a:t>OSS</a:t>
            </a:r>
            <a:r>
              <a:rPr kumimoji="1" lang="ja-JP" altLang="en-US"/>
              <a:t>に含まれるソースファイルの</a:t>
            </a:r>
            <a:r>
              <a:rPr kumimoji="1" lang="en-US" altLang="ja-JP"/>
              <a:t>DB</a:t>
            </a:r>
            <a:r>
              <a:rPr kumimoji="1" lang="ja-JP" altLang="en-US"/>
              <a:t>から、クエリとして与えられたソースファイルと類似するソースファイルを検索する</a:t>
            </a:r>
            <a:r>
              <a:rPr kumimoji="1" lang="en-US" altLang="ja-JP"/>
              <a:t>WEB</a:t>
            </a:r>
            <a:r>
              <a:rPr kumimoji="1" lang="ja-JP" altLang="en-US"/>
              <a:t>サービスを提案・開発しました。</a:t>
            </a:r>
            <a:endParaRPr kumimoji="1" lang="en-US" altLang="ja-JP"/>
          </a:p>
          <a:p>
            <a:r>
              <a:rPr kumimoji="1" lang="ja-JP" altLang="en-US"/>
              <a:t>高速な類似度計算手法を導入して、</a:t>
            </a:r>
            <a:r>
              <a:rPr kumimoji="1" lang="en-US" altLang="ja-JP"/>
              <a:t>1000</a:t>
            </a:r>
            <a:r>
              <a:rPr kumimoji="1" lang="ja-JP" altLang="en-US"/>
              <a:t>万個単位のソースファイル集合から数百ミリ秒で類似するソースファイルを検索することができます。</a:t>
            </a:r>
          </a:p>
        </p:txBody>
      </p:sp>
      <p:sp>
        <p:nvSpPr>
          <p:cNvPr id="4" name="スライド番号プレースホルダー 3"/>
          <p:cNvSpPr>
            <a:spLocks noGrp="1"/>
          </p:cNvSpPr>
          <p:nvPr>
            <p:ph type="sldNum" sz="quarter" idx="5"/>
          </p:nvPr>
        </p:nvSpPr>
        <p:spPr/>
        <p:txBody>
          <a:bodyPr/>
          <a:lstStyle/>
          <a:p>
            <a:fld id="{0DE6CB2C-E748-4E3B-9671-F4678AAB347E}" type="slidenum">
              <a:rPr kumimoji="1" lang="ja-JP" altLang="en-US" smtClean="0"/>
              <a:t>9</a:t>
            </a:fld>
            <a:endParaRPr kumimoji="1" lang="ja-JP" altLang="en-US"/>
          </a:p>
        </p:txBody>
      </p:sp>
    </p:spTree>
    <p:extLst>
      <p:ext uri="{BB962C8B-B14F-4D97-AF65-F5344CB8AC3E}">
        <p14:creationId xmlns:p14="http://schemas.microsoft.com/office/powerpoint/2010/main" val="3256419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0"/>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a:p>
        </p:txBody>
      </p:sp>
      <p:sp>
        <p:nvSpPr>
          <p:cNvPr id="3074" name="Rectangle 2"/>
          <p:cNvSpPr>
            <a:spLocks noGrp="1" noChangeArrowheads="1"/>
          </p:cNvSpPr>
          <p:nvPr>
            <p:ph type="ctrTitle"/>
          </p:nvPr>
        </p:nvSpPr>
        <p:spPr>
          <a:xfrm>
            <a:off x="685800" y="1484313"/>
            <a:ext cx="7772400" cy="1470025"/>
          </a:xfrm>
        </p:spPr>
        <p:txBody>
          <a:bodyPr/>
          <a:lstStyle>
            <a:lvl1pPr>
              <a:defRPr/>
            </a:lvl1pPr>
          </a:lstStyle>
          <a:p>
            <a:r>
              <a:rPr lang="ja-JP" altLang="en-US"/>
              <a:t>マスター タイトルの書式設定</a:t>
            </a:r>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a:t>マスター サブタイトルの書式設定</a:t>
            </a:r>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0"/>
            <a:ext cx="2051050" cy="703263"/>
          </a:xfrm>
          <a:prstGeom prst="rect">
            <a:avLst/>
          </a:prstGeom>
          <a:noFill/>
        </p:spPr>
      </p:pic>
      <p:sp>
        <p:nvSpPr>
          <p:cNvPr id="3086" name="Line 14"/>
          <p:cNvSpPr>
            <a:spLocks noChangeShapeType="1"/>
          </p:cNvSpPr>
          <p:nvPr/>
        </p:nvSpPr>
        <p:spPr bwMode="auto">
          <a:xfrm>
            <a:off x="1331913" y="3213100"/>
            <a:ext cx="6480175" cy="0"/>
          </a:xfrm>
          <a:prstGeom prst="line">
            <a:avLst/>
          </a:prstGeom>
          <a:noFill/>
          <a:ln w="9525">
            <a:solidFill>
              <a:schemeClr val="tx1"/>
            </a:solidFill>
            <a:round/>
            <a:headEnd/>
            <a:tailEnd/>
          </a:ln>
          <a:effectLst/>
        </p:spPr>
        <p:txBody>
          <a:bodyPr/>
          <a:lstStyle/>
          <a:p>
            <a:endParaRPr lang="ja-JP" altLang="en-US"/>
          </a:p>
        </p:txBody>
      </p:sp>
      <p:sp>
        <p:nvSpPr>
          <p:cNvPr id="3093" name="Text Box 21"/>
          <p:cNvSpPr txBox="1">
            <a:spLocks noChangeArrowheads="1"/>
          </p:cNvSpPr>
          <p:nvPr userDrawn="1"/>
        </p:nvSpPr>
        <p:spPr bwMode="auto">
          <a:xfrm>
            <a:off x="452438" y="6640513"/>
            <a:ext cx="8239125" cy="244475"/>
          </a:xfrm>
          <a:prstGeom prst="rect">
            <a:avLst/>
          </a:prstGeom>
          <a:noFill/>
          <a:ln w="9525">
            <a:noFill/>
            <a:miter lim="800000"/>
            <a:headEnd/>
            <a:tailEnd/>
          </a:ln>
          <a:effectLst/>
        </p:spPr>
        <p:txBody>
          <a:bodyPr wrap="none">
            <a:spAutoFit/>
          </a:bodyPr>
          <a:lstStyle/>
          <a:p>
            <a:r>
              <a:rPr lang="en-US" altLang="ja-JP" sz="100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endParaRPr lang="en-US" altLang="ja-JP"/>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r>
              <a:rPr lang="en-US" altLang="ja-JP"/>
              <a:t>Software Engineering Laboratory, Department of Computer Science, Graduate School of Information Science and Technology, Osaka University</a:t>
            </a:r>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1D4BE88F-AC79-404B-A366-58BAA02F4B18}"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95FCEDA-DDFE-4B7C-AE5E-57A6BEDB3E14}"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6750888B-3E6B-4ACB-8BA9-DE98B16EC5AE}"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9F5033E9-932D-4E41-95C3-341F9A6DAE17}"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6" name="スライド番号プレースホルダ 5"/>
          <p:cNvSpPr>
            <a:spLocks noGrp="1"/>
          </p:cNvSpPr>
          <p:nvPr>
            <p:ph type="sldNum" sz="quarter" idx="12"/>
          </p:nvPr>
        </p:nvSpPr>
        <p:spPr/>
        <p:txBody>
          <a:bodyPr/>
          <a:lstStyle>
            <a:lvl1pPr>
              <a:defRPr/>
            </a:lvl1pPr>
          </a:lstStyle>
          <a:p>
            <a:fld id="{F14C7DCA-020D-4247-A22F-0BC24CC97F92}"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A08A75B4-47F8-43D9-9E5B-0E2C9B0AE409}"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9" name="スライド番号プレースホルダ 8"/>
          <p:cNvSpPr>
            <a:spLocks noGrp="1"/>
          </p:cNvSpPr>
          <p:nvPr>
            <p:ph type="sldNum" sz="quarter" idx="12"/>
          </p:nvPr>
        </p:nvSpPr>
        <p:spPr/>
        <p:txBody>
          <a:bodyPr/>
          <a:lstStyle>
            <a:lvl1pPr>
              <a:defRPr/>
            </a:lvl1pPr>
          </a:lstStyle>
          <a:p>
            <a:fld id="{C8ECBEA5-8BEA-4480-82CA-444B6C1D4F6C}"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5" name="スライド番号プレースホルダ 4"/>
          <p:cNvSpPr>
            <a:spLocks noGrp="1"/>
          </p:cNvSpPr>
          <p:nvPr>
            <p:ph type="sldNum" sz="quarter" idx="12"/>
          </p:nvPr>
        </p:nvSpPr>
        <p:spPr/>
        <p:txBody>
          <a:bodyPr/>
          <a:lstStyle>
            <a:lvl1pPr>
              <a:defRPr/>
            </a:lvl1pPr>
          </a:lstStyle>
          <a:p>
            <a:fld id="{F4FF597C-9423-4BA2-89DC-CB3C381FCB2F}"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4" name="スライド番号プレースホルダ 3"/>
          <p:cNvSpPr>
            <a:spLocks noGrp="1"/>
          </p:cNvSpPr>
          <p:nvPr>
            <p:ph type="sldNum" sz="quarter" idx="12"/>
          </p:nvPr>
        </p:nvSpPr>
        <p:spPr/>
        <p:txBody>
          <a:bodyPr/>
          <a:lstStyle>
            <a:lvl1pPr>
              <a:defRPr/>
            </a:lvl1pPr>
          </a:lstStyle>
          <a:p>
            <a:fld id="{97BD3AAF-9B93-4EBD-9D6A-7C8E767CC810}"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1EEF7108-8B0F-4C66-BCD7-C2DCCA69B2C3}"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Software Engineering Laboratory, Department of Computer Science, Graduate School of Information Science and Technology, Osaka University</a:t>
            </a:r>
          </a:p>
        </p:txBody>
      </p:sp>
      <p:sp>
        <p:nvSpPr>
          <p:cNvPr id="7" name="スライド番号プレースホルダ 6"/>
          <p:cNvSpPr>
            <a:spLocks noGrp="1"/>
          </p:cNvSpPr>
          <p:nvPr>
            <p:ph type="sldNum" sz="quarter" idx="12"/>
          </p:nvPr>
        </p:nvSpPr>
        <p:spPr/>
        <p:txBody>
          <a:bodyPr/>
          <a:lstStyle>
            <a:lvl1pPr>
              <a:defRPr/>
            </a:lvl1pPr>
          </a:lstStyle>
          <a:p>
            <a:fld id="{4C0558E3-F664-4FB8-BEDB-E46489ABEAB3}"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descr="ban"/>
          <p:cNvSpPr>
            <a:spLocks noChangeArrowheads="1"/>
          </p:cNvSpPr>
          <p:nvPr/>
        </p:nvSpPr>
        <p:spPr bwMode="auto">
          <a:xfrm>
            <a:off x="0" y="0"/>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a:p>
        </p:txBody>
      </p:sp>
      <p:sp>
        <p:nvSpPr>
          <p:cNvPr id="1036" name="Line 12"/>
          <p:cNvSpPr>
            <a:spLocks noChangeShapeType="1"/>
          </p:cNvSpPr>
          <p:nvPr/>
        </p:nvSpPr>
        <p:spPr bwMode="auto">
          <a:xfrm>
            <a:off x="468313" y="1484313"/>
            <a:ext cx="8207375" cy="0"/>
          </a:xfrm>
          <a:prstGeom prst="line">
            <a:avLst/>
          </a:prstGeom>
          <a:noFill/>
          <a:ln w="9525">
            <a:solidFill>
              <a:schemeClr val="tx1"/>
            </a:solidFill>
            <a:round/>
            <a:headEnd/>
            <a:tailEnd/>
          </a:ln>
          <a:effectLst/>
        </p:spPr>
        <p:txBody>
          <a:bodyPr/>
          <a:lstStyle/>
          <a:p>
            <a:endParaRPr lang="ja-JP" altLang="en-US"/>
          </a:p>
        </p:txBody>
      </p:sp>
      <p:pic>
        <p:nvPicPr>
          <p:cNvPr id="1043" name="Picture 19" descr="sel-logo"/>
          <p:cNvPicPr>
            <a:picLocks noChangeAspect="1" noChangeArrowheads="1"/>
          </p:cNvPicPr>
          <p:nvPr/>
        </p:nvPicPr>
        <p:blipFill>
          <a:blip r:embed="rId15" cstate="print"/>
          <a:srcRect/>
          <a:stretch>
            <a:fillRect/>
          </a:stretch>
        </p:blipFill>
        <p:spPr bwMode="auto">
          <a:xfrm>
            <a:off x="468313" y="6299200"/>
            <a:ext cx="1081087" cy="369888"/>
          </a:xfrm>
          <a:prstGeom prst="rect">
            <a:avLst/>
          </a:prstGeom>
          <a:noFill/>
        </p:spPr>
      </p:pic>
      <p:sp>
        <p:nvSpPr>
          <p:cNvPr id="1045" name="Rectangle 21"/>
          <p:cNvSpPr>
            <a:spLocks noGrp="1" noChangeArrowheads="1"/>
          </p:cNvSpPr>
          <p:nvPr>
            <p:ph type="dt" sz="half" idx="2"/>
          </p:nvPr>
        </p:nvSpPr>
        <p:spPr bwMode="auto">
          <a:xfrm>
            <a:off x="7308850" y="6596063"/>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endParaRPr lang="en-US" altLang="ja-JP"/>
          </a:p>
        </p:txBody>
      </p:sp>
      <p:sp>
        <p:nvSpPr>
          <p:cNvPr id="1046" name="Rectangle 22"/>
          <p:cNvSpPr>
            <a:spLocks noGrp="1" noChangeArrowheads="1"/>
          </p:cNvSpPr>
          <p:nvPr>
            <p:ph type="ftr" sz="quarter" idx="3"/>
          </p:nvPr>
        </p:nvSpPr>
        <p:spPr bwMode="auto">
          <a:xfrm>
            <a:off x="1655763" y="6310313"/>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ltLang="ja-JP"/>
              <a:t>Software Engineering Laboratory, Department of Computer Science, Graduate School of Information Science and Technology, Osaka University</a:t>
            </a:r>
          </a:p>
        </p:txBody>
      </p:sp>
      <p:sp>
        <p:nvSpPr>
          <p:cNvPr id="1047" name="Rectangle 23"/>
          <p:cNvSpPr>
            <a:spLocks noGrp="1" noChangeArrowheads="1"/>
          </p:cNvSpPr>
          <p:nvPr>
            <p:ph type="sldNum" sz="quarter" idx="4"/>
          </p:nvPr>
        </p:nvSpPr>
        <p:spPr bwMode="auto">
          <a:xfrm>
            <a:off x="7597775" y="6308725"/>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D5496B1-25AB-42E4-9FB2-6D8F98E71759}" type="slidenum">
              <a:rPr lang="en-US" altLang="ja-JP"/>
              <a:pPr/>
              <a:t>‹#›</a:t>
            </a:fld>
            <a:endParaRPr lang="en-US" altLang="ja-JP"/>
          </a:p>
        </p:txBody>
      </p:sp>
      <p:sp>
        <p:nvSpPr>
          <p:cNvPr id="1048" name="Text Box 24"/>
          <p:cNvSpPr txBox="1">
            <a:spLocks noChangeArrowheads="1"/>
          </p:cNvSpPr>
          <p:nvPr userDrawn="1"/>
        </p:nvSpPr>
        <p:spPr bwMode="auto">
          <a:xfrm>
            <a:off x="334963" y="6640513"/>
            <a:ext cx="6324600" cy="244475"/>
          </a:xfrm>
          <a:prstGeom prst="rect">
            <a:avLst/>
          </a:prstGeom>
          <a:noFill/>
          <a:ln w="9525">
            <a:noFill/>
            <a:miter lim="800000"/>
            <a:headEnd/>
            <a:tailEnd/>
          </a:ln>
          <a:effectLst/>
        </p:spPr>
        <p:txBody>
          <a:bodyPr wrap="none">
            <a:spAutoFit/>
          </a:bodyPr>
          <a:lstStyle/>
          <a:p>
            <a:r>
              <a:rPr lang="en-US" altLang="ja-JP" sz="1000">
                <a:solidFill>
                  <a:srgbClr val="DDDDDD"/>
                </a:solidFill>
              </a:rPr>
              <a:t>Department of Computer Science, Graduate School of Information Science and Technology, Osaka University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cve.mitre.org/cgi-bin/cvename.cgi?name=CVE-2015-854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ugzilla.mozilla.org/show_bug.cgi?id=845556"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80.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53.xm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92231" y="1484313"/>
            <a:ext cx="8578391" cy="1470025"/>
          </a:xfrm>
        </p:spPr>
        <p:txBody>
          <a:bodyPr/>
          <a:lstStyle/>
          <a:p>
            <a:r>
              <a:rPr kumimoji="1" lang="ja-JP" altLang="en-US" sz="4000"/>
              <a:t>ソフトウェア保守支援のための</a:t>
            </a:r>
            <a:br>
              <a:rPr kumimoji="1" lang="en-US" altLang="ja-JP" sz="4000"/>
            </a:br>
            <a:r>
              <a:rPr kumimoji="1" lang="ja-JP" altLang="en-US" sz="4000"/>
              <a:t>高速な類似性分析手法の研究</a:t>
            </a:r>
          </a:p>
        </p:txBody>
      </p:sp>
      <p:sp>
        <p:nvSpPr>
          <p:cNvPr id="3" name="サブタイトル 2"/>
          <p:cNvSpPr>
            <a:spLocks noGrp="1"/>
          </p:cNvSpPr>
          <p:nvPr>
            <p:ph type="subTitle" idx="1"/>
          </p:nvPr>
        </p:nvSpPr>
        <p:spPr>
          <a:xfrm>
            <a:off x="830317" y="3573463"/>
            <a:ext cx="7483366" cy="1752600"/>
          </a:xfrm>
        </p:spPr>
        <p:txBody>
          <a:bodyPr/>
          <a:lstStyle/>
          <a:p>
            <a:r>
              <a:rPr lang="ja-JP" altLang="en-US" sz="2800"/>
              <a:t>井上研究室</a:t>
            </a:r>
            <a:endParaRPr lang="en-US" altLang="ja-JP" sz="2800"/>
          </a:p>
          <a:p>
            <a:r>
              <a:rPr kumimoji="1" lang="ja-JP" altLang="en-US" sz="2800"/>
              <a:t>伊藤　薫</a:t>
            </a:r>
          </a:p>
        </p:txBody>
      </p:sp>
    </p:spTree>
    <p:extLst>
      <p:ext uri="{BB962C8B-B14F-4D97-AF65-F5344CB8AC3E}">
        <p14:creationId xmlns:p14="http://schemas.microsoft.com/office/powerpoint/2010/main" val="2552267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608728-6A5A-8841-AB83-CA885B21C586}"/>
              </a:ext>
            </a:extLst>
          </p:cNvPr>
          <p:cNvSpPr>
            <a:spLocks noGrp="1"/>
          </p:cNvSpPr>
          <p:nvPr>
            <p:ph type="title"/>
          </p:nvPr>
        </p:nvSpPr>
        <p:spPr/>
        <p:txBody>
          <a:bodyPr/>
          <a:lstStyle/>
          <a:p>
            <a:r>
              <a:rPr kumimoji="1" lang="ja-JP" altLang="en-US" sz="3200"/>
              <a:t>状況</a:t>
            </a:r>
            <a:r>
              <a:rPr kumimoji="1" lang="en-US" altLang="ja-JP" sz="3200"/>
              <a:t>2</a:t>
            </a:r>
            <a:r>
              <a:rPr kumimoji="1" lang="ja-JP" altLang="en-US" sz="3200"/>
              <a:t>：</a:t>
            </a:r>
            <a:r>
              <a:rPr lang="ja-JP" altLang="en-US" sz="3200"/>
              <a:t>再利用したライブラリのバージョンが</a:t>
            </a:r>
            <a:br>
              <a:rPr lang="en-US" altLang="ja-JP" sz="3200"/>
            </a:br>
            <a:r>
              <a:rPr lang="ja-JP" altLang="en-US" sz="3200"/>
              <a:t>失われた場合</a:t>
            </a:r>
            <a:endParaRPr kumimoji="1" lang="ja-JP" altLang="en-US"/>
          </a:p>
        </p:txBody>
      </p:sp>
      <p:pic>
        <p:nvPicPr>
          <p:cNvPr id="6" name="コンテンツ プレースホルダー 5" descr="ダイアグラム&#10;&#10;自動的に生成された説明">
            <a:extLst>
              <a:ext uri="{FF2B5EF4-FFF2-40B4-BE49-F238E27FC236}">
                <a16:creationId xmlns:a16="http://schemas.microsoft.com/office/drawing/2014/main" id="{20A5F3B2-8C11-AF4D-B871-84700877B1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224173"/>
            <a:ext cx="8229600" cy="3278017"/>
          </a:xfrm>
        </p:spPr>
      </p:pic>
      <p:sp>
        <p:nvSpPr>
          <p:cNvPr id="4" name="スライド番号プレースホルダー 3">
            <a:extLst>
              <a:ext uri="{FF2B5EF4-FFF2-40B4-BE49-F238E27FC236}">
                <a16:creationId xmlns:a16="http://schemas.microsoft.com/office/drawing/2014/main" id="{111D97C6-759A-AF46-BF19-E17AC33A54A7}"/>
              </a:ext>
            </a:extLst>
          </p:cNvPr>
          <p:cNvSpPr>
            <a:spLocks noGrp="1"/>
          </p:cNvSpPr>
          <p:nvPr>
            <p:ph type="sldNum" sz="quarter" idx="12"/>
          </p:nvPr>
        </p:nvSpPr>
        <p:spPr/>
        <p:txBody>
          <a:bodyPr/>
          <a:lstStyle/>
          <a:p>
            <a:fld id="{9F5033E9-932D-4E41-95C3-341F9A6DAE17}" type="slidenum">
              <a:rPr lang="en-US" altLang="ja-JP" smtClean="0"/>
              <a:pPr/>
              <a:t>10</a:t>
            </a:fld>
            <a:endParaRPr lang="en-US" altLang="ja-JP"/>
          </a:p>
        </p:txBody>
      </p:sp>
      <p:sp>
        <p:nvSpPr>
          <p:cNvPr id="5" name="テキスト ボックス 4">
            <a:extLst>
              <a:ext uri="{FF2B5EF4-FFF2-40B4-BE49-F238E27FC236}">
                <a16:creationId xmlns:a16="http://schemas.microsoft.com/office/drawing/2014/main" id="{F6589CDB-4E12-5546-B7AA-29710E0FE7A6}"/>
              </a:ext>
            </a:extLst>
          </p:cNvPr>
          <p:cNvSpPr txBox="1"/>
          <p:nvPr/>
        </p:nvSpPr>
        <p:spPr>
          <a:xfrm>
            <a:off x="757548" y="1590073"/>
            <a:ext cx="7617791" cy="461665"/>
          </a:xfrm>
          <a:prstGeom prst="rect">
            <a:avLst/>
          </a:prstGeom>
          <a:noFill/>
        </p:spPr>
        <p:txBody>
          <a:bodyPr wrap="none" rtlCol="0">
            <a:spAutoFit/>
          </a:bodyPr>
          <a:lstStyle/>
          <a:p>
            <a:r>
              <a:rPr lang="ja-JP" altLang="en-US" sz="2400"/>
              <a:t>ライブラリの再利用元バージョンをソースファイルから検出</a:t>
            </a:r>
            <a:endParaRPr kumimoji="1" lang="ja-JP" altLang="en-US" sz="2400"/>
          </a:p>
        </p:txBody>
      </p:sp>
    </p:spTree>
    <p:extLst>
      <p:ext uri="{BB962C8B-B14F-4D97-AF65-F5344CB8AC3E}">
        <p14:creationId xmlns:p14="http://schemas.microsoft.com/office/powerpoint/2010/main" val="3931420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D6912-7ED8-5E49-88AA-BA63BB99D4BF}"/>
              </a:ext>
            </a:extLst>
          </p:cNvPr>
          <p:cNvSpPr>
            <a:spLocks noGrp="1"/>
          </p:cNvSpPr>
          <p:nvPr>
            <p:ph type="title"/>
          </p:nvPr>
        </p:nvSpPr>
        <p:spPr/>
        <p:txBody>
          <a:bodyPr/>
          <a:lstStyle/>
          <a:p>
            <a:r>
              <a:rPr kumimoji="1" lang="ja-JP" altLang="en-US" sz="3200"/>
              <a:t>状況</a:t>
            </a:r>
            <a:r>
              <a:rPr kumimoji="1" lang="en-US" altLang="ja-JP" sz="3200"/>
              <a:t>3</a:t>
            </a:r>
            <a:r>
              <a:rPr kumimoji="1" lang="ja-JP" altLang="en-US" sz="3200"/>
              <a:t>：ソフトウェアプロダクト間の</a:t>
            </a:r>
            <a:br>
              <a:rPr kumimoji="1" lang="en-US" altLang="ja-JP" sz="3200"/>
            </a:br>
            <a:r>
              <a:rPr kumimoji="1" lang="ja-JP" altLang="en-US" sz="3200"/>
              <a:t>派生関係</a:t>
            </a:r>
            <a:r>
              <a:rPr lang="ja-JP" altLang="en-US" sz="3600"/>
              <a:t>の情報が失われた場合</a:t>
            </a:r>
            <a:endParaRPr kumimoji="1" lang="ja-JP" altLang="en-US"/>
          </a:p>
        </p:txBody>
      </p:sp>
      <p:pic>
        <p:nvPicPr>
          <p:cNvPr id="6" name="コンテンツ プレースホルダー 5" descr="ダイアグラム&#10;&#10;自動的に生成された説明">
            <a:extLst>
              <a:ext uri="{FF2B5EF4-FFF2-40B4-BE49-F238E27FC236}">
                <a16:creationId xmlns:a16="http://schemas.microsoft.com/office/drawing/2014/main" id="{83D69CC9-DC7A-6B45-A844-9580504A35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8182" y="2137719"/>
            <a:ext cx="8116521" cy="4525963"/>
          </a:xfrm>
        </p:spPr>
      </p:pic>
      <p:sp>
        <p:nvSpPr>
          <p:cNvPr id="4" name="スライド番号プレースホルダー 3">
            <a:extLst>
              <a:ext uri="{FF2B5EF4-FFF2-40B4-BE49-F238E27FC236}">
                <a16:creationId xmlns:a16="http://schemas.microsoft.com/office/drawing/2014/main" id="{3E5C0D82-47C5-A446-BB4C-01DAC9D7D267}"/>
              </a:ext>
            </a:extLst>
          </p:cNvPr>
          <p:cNvSpPr>
            <a:spLocks noGrp="1"/>
          </p:cNvSpPr>
          <p:nvPr>
            <p:ph type="sldNum" sz="quarter" idx="12"/>
          </p:nvPr>
        </p:nvSpPr>
        <p:spPr/>
        <p:txBody>
          <a:bodyPr/>
          <a:lstStyle/>
          <a:p>
            <a:fld id="{9F5033E9-932D-4E41-95C3-341F9A6DAE17}" type="slidenum">
              <a:rPr lang="en-US" altLang="ja-JP" smtClean="0"/>
              <a:pPr/>
              <a:t>11</a:t>
            </a:fld>
            <a:endParaRPr lang="en-US" altLang="ja-JP"/>
          </a:p>
        </p:txBody>
      </p:sp>
      <p:sp>
        <p:nvSpPr>
          <p:cNvPr id="5" name="テキスト ボックス 4">
            <a:extLst>
              <a:ext uri="{FF2B5EF4-FFF2-40B4-BE49-F238E27FC236}">
                <a16:creationId xmlns:a16="http://schemas.microsoft.com/office/drawing/2014/main" id="{E0A968CA-4499-AA48-8FD2-7FB55D8D7584}"/>
              </a:ext>
            </a:extLst>
          </p:cNvPr>
          <p:cNvSpPr txBox="1"/>
          <p:nvPr/>
        </p:nvSpPr>
        <p:spPr>
          <a:xfrm>
            <a:off x="1932547" y="1596251"/>
            <a:ext cx="5267789" cy="461665"/>
          </a:xfrm>
          <a:prstGeom prst="rect">
            <a:avLst/>
          </a:prstGeom>
          <a:noFill/>
        </p:spPr>
        <p:txBody>
          <a:bodyPr wrap="none" rtlCol="0">
            <a:spAutoFit/>
          </a:bodyPr>
          <a:lstStyle/>
          <a:p>
            <a:r>
              <a:rPr kumimoji="1" lang="ja-JP" altLang="en-US" sz="2400"/>
              <a:t>ソフトウェアの集合から派生関係を復元</a:t>
            </a:r>
          </a:p>
        </p:txBody>
      </p:sp>
    </p:spTree>
    <p:extLst>
      <p:ext uri="{BB962C8B-B14F-4D97-AF65-F5344CB8AC3E}">
        <p14:creationId xmlns:p14="http://schemas.microsoft.com/office/powerpoint/2010/main" val="47763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2FA999-A682-3948-91B0-EA8513956BEF}"/>
              </a:ext>
            </a:extLst>
          </p:cNvPr>
          <p:cNvSpPr>
            <a:spLocks noGrp="1"/>
          </p:cNvSpPr>
          <p:nvPr>
            <p:ph type="title"/>
          </p:nvPr>
        </p:nvSpPr>
        <p:spPr/>
        <p:txBody>
          <a:bodyPr/>
          <a:lstStyle/>
          <a:p>
            <a:r>
              <a:rPr kumimoji="1" lang="ja-JP" altLang="en-US"/>
              <a:t>本論文の構成</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40CCE05B-EC01-5147-9BDA-EB0D87982563}"/>
                  </a:ext>
                </a:extLst>
              </p:cNvPr>
              <p:cNvSpPr>
                <a:spLocks noGrp="1"/>
              </p:cNvSpPr>
              <p:nvPr>
                <p:ph idx="1"/>
              </p:nvPr>
            </p:nvSpPr>
            <p:spPr/>
            <p:txBody>
              <a:bodyPr/>
              <a:lstStyle/>
              <a:p>
                <a:pPr marL="0" indent="0">
                  <a:buNone/>
                </a:pPr>
                <a:r>
                  <a:rPr kumimoji="1" lang="en-US" altLang="ja-JP" sz="2800" dirty="0"/>
                  <a:t>1</a:t>
                </a:r>
                <a:r>
                  <a:rPr kumimoji="1" lang="ja-JP" altLang="en-US" sz="2800"/>
                  <a:t>章　はじめに</a:t>
                </a:r>
                <a:endParaRPr kumimoji="1" lang="en-US" altLang="ja-JP" sz="2800" dirty="0"/>
              </a:p>
              <a:p>
                <a:pPr marL="0" indent="0">
                  <a:buNone/>
                </a:pPr>
                <a:r>
                  <a:rPr lang="en-US" altLang="ja-JP" sz="2800" dirty="0">
                    <a:solidFill>
                      <a:schemeClr val="bg1">
                        <a:lumMod val="75000"/>
                      </a:schemeClr>
                    </a:solidFill>
                  </a:rPr>
                  <a:t>2</a:t>
                </a:r>
                <a:r>
                  <a:rPr lang="ja-JP" altLang="en-US" sz="2800">
                    <a:solidFill>
                      <a:schemeClr val="bg1">
                        <a:lumMod val="75000"/>
                      </a:schemeClr>
                    </a:solidFill>
                  </a:rPr>
                  <a:t>章　</a:t>
                </a:r>
                <a14:m>
                  <m:oMath xmlns:m="http://schemas.openxmlformats.org/officeDocument/2006/math">
                    <m:r>
                      <a:rPr lang="en-US" altLang="ja-JP" sz="2800" b="0" i="1" smtClean="0">
                        <a:solidFill>
                          <a:schemeClr val="bg1">
                            <a:lumMod val="75000"/>
                          </a:schemeClr>
                        </a:solidFill>
                        <a:latin typeface="Cambria Math" panose="02040503050406030204" pitchFamily="18" charset="0"/>
                      </a:rPr>
                      <m:t>𝑏</m:t>
                    </m:r>
                  </m:oMath>
                </a14:m>
                <a:r>
                  <a:rPr lang="en-US" altLang="ja-JP" sz="2800" dirty="0">
                    <a:solidFill>
                      <a:schemeClr val="bg1">
                        <a:lumMod val="75000"/>
                      </a:schemeClr>
                    </a:solidFill>
                  </a:rPr>
                  <a:t>-bit </a:t>
                </a:r>
                <a:r>
                  <a:rPr lang="en-US" altLang="ja-JP" sz="2800" dirty="0" err="1">
                    <a:solidFill>
                      <a:schemeClr val="bg1">
                        <a:lumMod val="75000"/>
                      </a:schemeClr>
                    </a:solidFill>
                  </a:rPr>
                  <a:t>MinHash</a:t>
                </a:r>
                <a:r>
                  <a:rPr lang="ja-JP" altLang="en-US" sz="2800">
                    <a:solidFill>
                      <a:schemeClr val="bg1">
                        <a:lumMod val="75000"/>
                      </a:schemeClr>
                    </a:solidFill>
                  </a:rPr>
                  <a:t>法を利用したクローンされた</a:t>
                </a:r>
                <a:endParaRPr lang="en-US" altLang="ja-JP" sz="2800" dirty="0">
                  <a:solidFill>
                    <a:schemeClr val="bg1">
                      <a:lumMod val="75000"/>
                    </a:schemeClr>
                  </a:solidFill>
                </a:endParaRPr>
              </a:p>
              <a:p>
                <a:pPr marL="0" indent="0">
                  <a:buNone/>
                </a:pPr>
                <a:r>
                  <a:rPr lang="ja-JP" altLang="en-US" sz="2800">
                    <a:solidFill>
                      <a:schemeClr val="bg1">
                        <a:lumMod val="75000"/>
                      </a:schemeClr>
                    </a:solidFill>
                  </a:rPr>
                  <a:t>　　　ファイルを検出するための</a:t>
                </a:r>
                <a:r>
                  <a:rPr lang="en-US" altLang="ja-JP" sz="2800" dirty="0">
                    <a:solidFill>
                      <a:schemeClr val="bg1">
                        <a:lumMod val="75000"/>
                      </a:schemeClr>
                    </a:solidFill>
                  </a:rPr>
                  <a:t>WEB</a:t>
                </a:r>
                <a:r>
                  <a:rPr lang="ja-JP" altLang="en-US" sz="2800">
                    <a:solidFill>
                      <a:schemeClr val="bg1">
                        <a:lumMod val="75000"/>
                      </a:schemeClr>
                    </a:solidFill>
                  </a:rPr>
                  <a:t>サービス</a:t>
                </a:r>
                <a:endParaRPr lang="en-US" altLang="ja-JP" sz="2800" dirty="0">
                  <a:solidFill>
                    <a:schemeClr val="bg1">
                      <a:lumMod val="75000"/>
                    </a:schemeClr>
                  </a:solidFill>
                </a:endParaRPr>
              </a:p>
              <a:p>
                <a:pPr marL="0" indent="0">
                  <a:buNone/>
                </a:pPr>
                <a:r>
                  <a:rPr kumimoji="1" lang="en-US" altLang="ja-JP" sz="2800" dirty="0"/>
                  <a:t>3</a:t>
                </a:r>
                <a:r>
                  <a:rPr kumimoji="1" lang="ja-JP" altLang="en-US" sz="2800"/>
                  <a:t>章　軽量な類似度計算によるプロジェクト間の</a:t>
                </a:r>
                <a:endParaRPr kumimoji="1" lang="en-US" altLang="ja-JP" sz="2800" dirty="0"/>
              </a:p>
              <a:p>
                <a:pPr marL="0" indent="0">
                  <a:buNone/>
                </a:pPr>
                <a:r>
                  <a:rPr lang="ja-JP" altLang="en-US" sz="2800"/>
                  <a:t>　　　</a:t>
                </a:r>
                <a:r>
                  <a:rPr kumimoji="1" lang="ja-JP" altLang="en-US" sz="2800"/>
                  <a:t>ソースファイル集合の再利用検出</a:t>
                </a:r>
                <a:endParaRPr kumimoji="1" lang="en-US" altLang="ja-JP" sz="2800" dirty="0"/>
              </a:p>
              <a:p>
                <a:pPr marL="0" indent="0">
                  <a:buNone/>
                </a:pPr>
                <a:r>
                  <a:rPr lang="en-US" altLang="ja-JP" sz="2800" dirty="0"/>
                  <a:t>4</a:t>
                </a:r>
                <a:r>
                  <a:rPr lang="ja-JP" altLang="en-US" sz="2800"/>
                  <a:t>章　軽量なデータ構造を利用した</a:t>
                </a:r>
                <a:endParaRPr lang="en-US" altLang="ja-JP" sz="2800" dirty="0"/>
              </a:p>
              <a:p>
                <a:pPr marL="0" indent="0">
                  <a:buNone/>
                </a:pPr>
                <a:r>
                  <a:rPr lang="ja-JP" altLang="en-US" sz="2800"/>
                  <a:t>　　　ソフトウェア進化履歴の高速な復元手法</a:t>
                </a:r>
                <a:endParaRPr lang="en-US" altLang="ja-JP" sz="2800" dirty="0"/>
              </a:p>
              <a:p>
                <a:pPr marL="0" indent="0">
                  <a:buNone/>
                </a:pPr>
                <a:r>
                  <a:rPr kumimoji="1" lang="en-US" altLang="ja-JP" sz="2800" dirty="0"/>
                  <a:t>5</a:t>
                </a:r>
                <a:r>
                  <a:rPr kumimoji="1" lang="ja-JP" altLang="en-US" sz="2800"/>
                  <a:t>章　おわりに</a:t>
                </a:r>
              </a:p>
            </p:txBody>
          </p:sp>
        </mc:Choice>
        <mc:Fallback xmlns="">
          <p:sp>
            <p:nvSpPr>
              <p:cNvPr id="3" name="コンテンツ プレースホルダー 2">
                <a:extLst>
                  <a:ext uri="{FF2B5EF4-FFF2-40B4-BE49-F238E27FC236}">
                    <a16:creationId xmlns:a16="http://schemas.microsoft.com/office/drawing/2014/main" id="{40CCE05B-EC01-5147-9BDA-EB0D87982563}"/>
                  </a:ext>
                </a:extLst>
              </p:cNvPr>
              <p:cNvSpPr>
                <a:spLocks noGrp="1" noRot="1" noChangeAspect="1" noMove="1" noResize="1" noEditPoints="1" noAdjustHandles="1" noChangeArrowheads="1" noChangeShapeType="1" noTextEdit="1"/>
              </p:cNvSpPr>
              <p:nvPr>
                <p:ph idx="1"/>
              </p:nvPr>
            </p:nvSpPr>
            <p:spPr>
              <a:blipFill>
                <a:blip r:embed="rId3"/>
                <a:stretch>
                  <a:fillRect l="-1481" t="-1887"/>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8AB0CC77-9E7E-F649-AC59-C6D8FFE112D7}"/>
              </a:ext>
            </a:extLst>
          </p:cNvPr>
          <p:cNvSpPr>
            <a:spLocks noGrp="1"/>
          </p:cNvSpPr>
          <p:nvPr>
            <p:ph type="sldNum" sz="quarter" idx="12"/>
          </p:nvPr>
        </p:nvSpPr>
        <p:spPr/>
        <p:txBody>
          <a:bodyPr/>
          <a:lstStyle/>
          <a:p>
            <a:fld id="{9F5033E9-932D-4E41-95C3-341F9A6DAE17}" type="slidenum">
              <a:rPr lang="en-US" altLang="ja-JP" smtClean="0"/>
              <a:pPr/>
              <a:t>12</a:t>
            </a:fld>
            <a:endParaRPr lang="en-US" altLang="ja-JP"/>
          </a:p>
        </p:txBody>
      </p:sp>
    </p:spTree>
    <p:extLst>
      <p:ext uri="{BB962C8B-B14F-4D97-AF65-F5344CB8AC3E}">
        <p14:creationId xmlns:p14="http://schemas.microsoft.com/office/powerpoint/2010/main" val="1716400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A41BDE-69EA-FB4E-B892-5793467AED43}"/>
              </a:ext>
            </a:extLst>
          </p:cNvPr>
          <p:cNvSpPr>
            <a:spLocks noGrp="1"/>
          </p:cNvSpPr>
          <p:nvPr>
            <p:ph type="title"/>
          </p:nvPr>
        </p:nvSpPr>
        <p:spPr>
          <a:xfrm>
            <a:off x="722313" y="4406900"/>
            <a:ext cx="8216900" cy="1362075"/>
          </a:xfrm>
        </p:spPr>
        <p:txBody>
          <a:bodyPr/>
          <a:lstStyle/>
          <a:p>
            <a:pPr marL="0" indent="0"/>
            <a:r>
              <a:rPr lang="ja-JP" altLang="en-US" sz="3600" dirty="0"/>
              <a:t>軽量な類似度計算によるプロジェクト間のソースファイル集合の再利用検出</a:t>
            </a:r>
            <a:endParaRPr kumimoji="1" lang="ja-JP" altLang="en-US" sz="3600" dirty="0"/>
          </a:p>
        </p:txBody>
      </p:sp>
      <p:sp>
        <p:nvSpPr>
          <p:cNvPr id="3" name="テキスト プレースホルダー 2">
            <a:extLst>
              <a:ext uri="{FF2B5EF4-FFF2-40B4-BE49-F238E27FC236}">
                <a16:creationId xmlns:a16="http://schemas.microsoft.com/office/drawing/2014/main" id="{733581B9-963F-5B45-9C88-97C770F29E76}"/>
              </a:ext>
            </a:extLst>
          </p:cNvPr>
          <p:cNvSpPr>
            <a:spLocks noGrp="1"/>
          </p:cNvSpPr>
          <p:nvPr>
            <p:ph type="body" idx="1"/>
          </p:nvPr>
        </p:nvSpPr>
        <p:spPr/>
        <p:txBody>
          <a:bodyPr/>
          <a:lstStyle/>
          <a:p>
            <a:r>
              <a:rPr kumimoji="1" lang="en-US" altLang="ja-JP" sz="2800"/>
              <a:t>3</a:t>
            </a:r>
            <a:r>
              <a:rPr kumimoji="1" lang="ja-JP" altLang="en-US" sz="2800"/>
              <a:t>章</a:t>
            </a:r>
          </a:p>
        </p:txBody>
      </p:sp>
      <p:sp>
        <p:nvSpPr>
          <p:cNvPr id="4" name="スライド番号プレースホルダー 3">
            <a:extLst>
              <a:ext uri="{FF2B5EF4-FFF2-40B4-BE49-F238E27FC236}">
                <a16:creationId xmlns:a16="http://schemas.microsoft.com/office/drawing/2014/main" id="{6FB469B9-5B2B-DA4D-8F75-439578837F0D}"/>
              </a:ext>
            </a:extLst>
          </p:cNvPr>
          <p:cNvSpPr>
            <a:spLocks noGrp="1"/>
          </p:cNvSpPr>
          <p:nvPr>
            <p:ph type="sldNum" sz="quarter" idx="12"/>
          </p:nvPr>
        </p:nvSpPr>
        <p:spPr/>
        <p:txBody>
          <a:bodyPr/>
          <a:lstStyle/>
          <a:p>
            <a:fld id="{F14C7DCA-020D-4247-A22F-0BC24CC97F92}" type="slidenum">
              <a:rPr lang="en-US" altLang="ja-JP" smtClean="0"/>
              <a:pPr/>
              <a:t>13</a:t>
            </a:fld>
            <a:endParaRPr lang="en-US" altLang="ja-JP"/>
          </a:p>
        </p:txBody>
      </p:sp>
    </p:spTree>
    <p:extLst>
      <p:ext uri="{BB962C8B-B14F-4D97-AF65-F5344CB8AC3E}">
        <p14:creationId xmlns:p14="http://schemas.microsoft.com/office/powerpoint/2010/main" val="350058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5A554B-65F5-8042-9D1D-2B5495AC7333}"/>
              </a:ext>
            </a:extLst>
          </p:cNvPr>
          <p:cNvSpPr>
            <a:spLocks noGrp="1"/>
          </p:cNvSpPr>
          <p:nvPr>
            <p:ph type="title"/>
          </p:nvPr>
        </p:nvSpPr>
        <p:spPr/>
        <p:txBody>
          <a:bodyPr/>
          <a:lstStyle/>
          <a:p>
            <a:r>
              <a:rPr lang="ja-JP" altLang="en-US"/>
              <a:t>ライブラリ</a:t>
            </a:r>
            <a:r>
              <a:rPr kumimoji="1" lang="ja-JP" altLang="en-US"/>
              <a:t>の更新作業</a:t>
            </a:r>
          </a:p>
        </p:txBody>
      </p:sp>
      <p:sp>
        <p:nvSpPr>
          <p:cNvPr id="4" name="スライド番号プレースホルダー 3">
            <a:extLst>
              <a:ext uri="{FF2B5EF4-FFF2-40B4-BE49-F238E27FC236}">
                <a16:creationId xmlns:a16="http://schemas.microsoft.com/office/drawing/2014/main" id="{18AAD23E-CFEC-0946-ADB0-0F0E37889B3C}"/>
              </a:ext>
            </a:extLst>
          </p:cNvPr>
          <p:cNvSpPr>
            <a:spLocks noGrp="1"/>
          </p:cNvSpPr>
          <p:nvPr>
            <p:ph type="sldNum" sz="quarter" idx="12"/>
          </p:nvPr>
        </p:nvSpPr>
        <p:spPr/>
        <p:txBody>
          <a:bodyPr/>
          <a:lstStyle/>
          <a:p>
            <a:fld id="{9F5033E9-932D-4E41-95C3-341F9A6DAE17}" type="slidenum">
              <a:rPr lang="en-US" altLang="ja-JP" smtClean="0"/>
              <a:pPr/>
              <a:t>14</a:t>
            </a:fld>
            <a:endParaRPr lang="en-US" altLang="ja-JP"/>
          </a:p>
        </p:txBody>
      </p:sp>
      <p:grpSp>
        <p:nvGrpSpPr>
          <p:cNvPr id="5" name="グループ">
            <a:extLst>
              <a:ext uri="{FF2B5EF4-FFF2-40B4-BE49-F238E27FC236}">
                <a16:creationId xmlns:a16="http://schemas.microsoft.com/office/drawing/2014/main" id="{293B58B2-29BD-D94F-9922-BE78D8F24D0A}"/>
              </a:ext>
            </a:extLst>
          </p:cNvPr>
          <p:cNvGrpSpPr/>
          <p:nvPr/>
        </p:nvGrpSpPr>
        <p:grpSpPr>
          <a:xfrm>
            <a:off x="609600" y="1946718"/>
            <a:ext cx="7924800" cy="2470611"/>
            <a:chOff x="0" y="-92445"/>
            <a:chExt cx="7924800" cy="2470609"/>
          </a:xfrm>
        </p:grpSpPr>
        <p:sp>
          <p:nvSpPr>
            <p:cNvPr id="6" name="Virtually all old-branch libpng versions through 1.5.25, 1.4.18, 1.2.55, and 1.0.65, respectively, have a potential out-of-bounds read in png_check_keyword(), which has been assigned ID CVE-2015-8540). The vulnerability is fixed in versions 1.5.26, 1.4.19, 1.2.56, and 1.0.66, released on 17 December 2015. The current branch (1.6.x) is not vulnerable to this bug.">
              <a:extLst>
                <a:ext uri="{FF2B5EF4-FFF2-40B4-BE49-F238E27FC236}">
                  <a16:creationId xmlns:a16="http://schemas.microsoft.com/office/drawing/2014/main" id="{C6571DFE-8A66-6E42-95E9-0CB4070F9A4F}"/>
                </a:ext>
              </a:extLst>
            </p:cNvPr>
            <p:cNvSpPr txBox="1"/>
            <p:nvPr/>
          </p:nvSpPr>
          <p:spPr>
            <a:xfrm>
              <a:off x="0" y="329881"/>
              <a:ext cx="7924800" cy="2048283"/>
            </a:xfrm>
            <a:prstGeom prst="rect">
              <a:avLst/>
            </a:prstGeom>
            <a:noFill/>
            <a:ln w="50800" cap="flat">
              <a:solidFill>
                <a:schemeClr val="tx1"/>
              </a:solidFill>
              <a:prstDash val="solid"/>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defTabSz="457200">
                <a:defRPr sz="2100">
                  <a:solidFill>
                    <a:srgbClr val="CC0000"/>
                  </a:solidFill>
                  <a:latin typeface="Times"/>
                  <a:ea typeface="Times"/>
                  <a:cs typeface="Times"/>
                  <a:sym typeface="Times"/>
                </a:defRPr>
              </a:pPr>
              <a:r>
                <a:rPr>
                  <a:solidFill>
                    <a:sysClr val="windowText" lastClr="000000"/>
                  </a:solidFill>
                </a:rPr>
                <a:t>Virtually all </a:t>
              </a:r>
              <a:r>
                <a:rPr b="1">
                  <a:solidFill>
                    <a:srgbClr val="00B0F0"/>
                  </a:solidFill>
                </a:rPr>
                <a:t>old-branch</a:t>
              </a:r>
              <a:r>
                <a:rPr>
                  <a:solidFill>
                    <a:sysClr val="windowText" lastClr="000000"/>
                  </a:solidFill>
                </a:rPr>
                <a:t> </a:t>
              </a:r>
              <a:r>
                <a:rPr err="1">
                  <a:solidFill>
                    <a:sysClr val="windowText" lastClr="000000"/>
                  </a:solidFill>
                </a:rPr>
                <a:t>libpng</a:t>
              </a:r>
              <a:r>
                <a:rPr>
                  <a:solidFill>
                    <a:sysClr val="windowText" lastClr="000000"/>
                  </a:solidFill>
                </a:rPr>
                <a:t> versions through 1.5.25, 1.4.18, 1.2.55, and 1.0.65, respectively, have a potential out-of-bounds read in </a:t>
              </a:r>
              <a:r>
                <a:rPr err="1">
                  <a:solidFill>
                    <a:sysClr val="windowText" lastClr="000000"/>
                  </a:solidFill>
                  <a:latin typeface="Courier"/>
                  <a:ea typeface="Courier"/>
                  <a:cs typeface="Courier"/>
                  <a:sym typeface="Courier"/>
                </a:rPr>
                <a:t>png_check_keyword</a:t>
              </a:r>
              <a:r>
                <a:rPr>
                  <a:solidFill>
                    <a:sysClr val="windowText" lastClr="000000"/>
                  </a:solidFill>
                  <a:latin typeface="Courier"/>
                  <a:ea typeface="Courier"/>
                  <a:cs typeface="Courier"/>
                  <a:sym typeface="Courier"/>
                </a:rPr>
                <a:t>()</a:t>
              </a:r>
              <a:r>
                <a:rPr>
                  <a:solidFill>
                    <a:sysClr val="windowText" lastClr="000000"/>
                  </a:solidFill>
                </a:rPr>
                <a:t>, which has been assigned ID </a:t>
              </a:r>
              <a:r>
                <a:rPr u="sng">
                  <a:solidFill>
                    <a:sysClr val="windowText" lastClr="000000"/>
                  </a:solidFill>
                  <a:uFill>
                    <a:solidFill>
                      <a:srgbClr val="0000EE"/>
                    </a:solidFill>
                  </a:uFill>
                  <a:hlinkClick r:id="rId3">
                    <a:extLst>
                      <a:ext uri="{A12FA001-AC4F-418D-AE19-62706E023703}">
                        <ahyp:hlinkClr xmlns:ahyp="http://schemas.microsoft.com/office/drawing/2018/hyperlinkcolor" val="tx"/>
                      </a:ext>
                    </a:extLst>
                  </a:hlinkClick>
                </a:rPr>
                <a:t>CVE-2015-8540</a:t>
              </a:r>
              <a:r>
                <a:rPr>
                  <a:solidFill>
                    <a:sysClr val="windowText" lastClr="000000"/>
                  </a:solidFill>
                </a:rPr>
                <a:t>). The vulnerability is fixed in versions </a:t>
              </a:r>
              <a:r>
                <a:rPr b="1">
                  <a:solidFill>
                    <a:sysClr val="windowText" lastClr="000000"/>
                  </a:solidFill>
                </a:rPr>
                <a:t>1.5.26</a:t>
              </a:r>
              <a:r>
                <a:rPr>
                  <a:solidFill>
                    <a:sysClr val="windowText" lastClr="000000"/>
                  </a:solidFill>
                </a:rPr>
                <a:t>, </a:t>
              </a:r>
              <a:r>
                <a:rPr b="1">
                  <a:solidFill>
                    <a:sysClr val="windowText" lastClr="000000"/>
                  </a:solidFill>
                </a:rPr>
                <a:t>1.4.19</a:t>
              </a:r>
              <a:r>
                <a:rPr>
                  <a:solidFill>
                    <a:sysClr val="windowText" lastClr="000000"/>
                  </a:solidFill>
                </a:rPr>
                <a:t>, </a:t>
              </a:r>
              <a:r>
                <a:rPr b="1">
                  <a:solidFill>
                    <a:sysClr val="windowText" lastClr="000000"/>
                  </a:solidFill>
                </a:rPr>
                <a:t>1.2.56</a:t>
              </a:r>
              <a:r>
                <a:rPr>
                  <a:solidFill>
                    <a:sysClr val="windowText" lastClr="000000"/>
                  </a:solidFill>
                </a:rPr>
                <a:t>, and </a:t>
              </a:r>
              <a:r>
                <a:rPr b="1">
                  <a:solidFill>
                    <a:sysClr val="windowText" lastClr="000000"/>
                  </a:solidFill>
                </a:rPr>
                <a:t>1.0.66</a:t>
              </a:r>
              <a:r>
                <a:rPr>
                  <a:solidFill>
                    <a:sysClr val="windowText" lastClr="000000"/>
                  </a:solidFill>
                </a:rPr>
                <a:t>, released on 17 December 2015. </a:t>
              </a:r>
              <a:r>
                <a:rPr>
                  <a:solidFill>
                    <a:srgbClr val="FF0000"/>
                  </a:solidFill>
                </a:rPr>
                <a:t>The current branch (1.6.x) is </a:t>
              </a:r>
              <a:r>
                <a:rPr i="1" u="sng">
                  <a:solidFill>
                    <a:srgbClr val="FF0000"/>
                  </a:solidFill>
                </a:rPr>
                <a:t>not</a:t>
              </a:r>
              <a:r>
                <a:rPr u="sng">
                  <a:solidFill>
                    <a:srgbClr val="FF0000"/>
                  </a:solidFill>
                </a:rPr>
                <a:t> vulnerable</a:t>
              </a:r>
              <a:r>
                <a:rPr>
                  <a:solidFill>
                    <a:srgbClr val="FF0000"/>
                  </a:solidFill>
                </a:rPr>
                <a:t> to this bug.</a:t>
              </a:r>
            </a:p>
          </p:txBody>
        </p:sp>
        <p:sp>
          <p:nvSpPr>
            <p:cNvPr id="7" name="Libpng’s Vulnerability Warning">
              <a:extLst>
                <a:ext uri="{FF2B5EF4-FFF2-40B4-BE49-F238E27FC236}">
                  <a16:creationId xmlns:a16="http://schemas.microsoft.com/office/drawing/2014/main" id="{A0E4596D-79D5-B94D-B30B-12048D5F6CD4}"/>
                </a:ext>
              </a:extLst>
            </p:cNvPr>
            <p:cNvSpPr txBox="1"/>
            <p:nvPr/>
          </p:nvSpPr>
          <p:spPr>
            <a:xfrm>
              <a:off x="122212" y="-92445"/>
              <a:ext cx="3924608" cy="447040"/>
            </a:xfrm>
            <a:prstGeom prst="rect">
              <a:avLst/>
            </a:prstGeom>
            <a:solidFill>
              <a:schemeClr val="accent3">
                <a:lumOff val="44000"/>
              </a:schemeClr>
            </a:solid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defTabSz="457200">
                <a:defRPr sz="2200" b="1">
                  <a:latin typeface="Times"/>
                  <a:ea typeface="Times"/>
                  <a:cs typeface="Times"/>
                  <a:sym typeface="Times"/>
                </a:defRPr>
              </a:lvl1pPr>
            </a:lstStyle>
            <a:p>
              <a:r>
                <a:rPr err="1"/>
                <a:t>Libpng’s</a:t>
              </a:r>
              <a:r>
                <a:t> Vulnerability Warning</a:t>
              </a:r>
            </a:p>
          </p:txBody>
        </p:sp>
      </p:grpSp>
      <p:sp>
        <p:nvSpPr>
          <p:cNvPr id="8" name="この報告では影響するのは古いブランチだけ…">
            <a:extLst>
              <a:ext uri="{FF2B5EF4-FFF2-40B4-BE49-F238E27FC236}">
                <a16:creationId xmlns:a16="http://schemas.microsoft.com/office/drawing/2014/main" id="{32D2EE05-4ABE-F748-BAD5-3EAAADF95CA3}"/>
              </a:ext>
            </a:extLst>
          </p:cNvPr>
          <p:cNvSpPr txBox="1"/>
          <p:nvPr/>
        </p:nvSpPr>
        <p:spPr>
          <a:xfrm>
            <a:off x="531234" y="4630364"/>
            <a:ext cx="8081531" cy="1564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a:pPr>
            <a:r>
              <a:rPr err="1"/>
              <a:t>この報告では影響するのは</a:t>
            </a:r>
            <a:r>
              <a:rPr b="1" err="1">
                <a:solidFill>
                  <a:srgbClr val="00B0F0"/>
                </a:solidFill>
              </a:rPr>
              <a:t>古いブランチだけ</a:t>
            </a:r>
            <a:endParaRPr b="1">
              <a:solidFill>
                <a:srgbClr val="00B0F0"/>
              </a:solidFill>
            </a:endParaRPr>
          </a:p>
          <a:p>
            <a:pPr>
              <a:defRPr sz="2400"/>
            </a:pPr>
            <a:endParaRPr b="1">
              <a:solidFill>
                <a:srgbClr val="0027FF"/>
              </a:solidFill>
            </a:endParaRPr>
          </a:p>
          <a:p>
            <a:pPr>
              <a:defRPr sz="2400"/>
            </a:pPr>
            <a:endParaRPr b="1">
              <a:solidFill>
                <a:srgbClr val="0027FF"/>
              </a:solidFill>
            </a:endParaRPr>
          </a:p>
          <a:p>
            <a:pPr>
              <a:defRPr sz="2400"/>
            </a:pPr>
            <a:r>
              <a:rPr err="1"/>
              <a:t>更新する必要があるか判断するには</a:t>
            </a:r>
            <a:r>
              <a:rPr u="sng" err="1">
                <a:solidFill>
                  <a:srgbClr val="FF0000"/>
                </a:solidFill>
              </a:rPr>
              <a:t>バージョン番号</a:t>
            </a:r>
            <a:r>
              <a:rPr err="1"/>
              <a:t>が必要</a:t>
            </a:r>
            <a:endParaRPr/>
          </a:p>
        </p:txBody>
      </p:sp>
      <p:sp>
        <p:nvSpPr>
          <p:cNvPr id="11" name="右矢印 10">
            <a:extLst>
              <a:ext uri="{FF2B5EF4-FFF2-40B4-BE49-F238E27FC236}">
                <a16:creationId xmlns:a16="http://schemas.microsoft.com/office/drawing/2014/main" id="{B8613B90-A207-E147-B37C-A988156EADC9}"/>
              </a:ext>
            </a:extLst>
          </p:cNvPr>
          <p:cNvSpPr/>
          <p:nvPr/>
        </p:nvSpPr>
        <p:spPr>
          <a:xfrm rot="5400000">
            <a:off x="4456051" y="5238450"/>
            <a:ext cx="654630" cy="433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56542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バージョン番号の消失"/>
          <p:cNvSpPr txBox="1">
            <a:spLocks noGrp="1"/>
          </p:cNvSpPr>
          <p:nvPr>
            <p:ph type="title"/>
          </p:nvPr>
        </p:nvSpPr>
        <p:spPr>
          <a:prstGeom prst="rect">
            <a:avLst/>
          </a:prstGeom>
        </p:spPr>
        <p:txBody>
          <a:bodyPr>
            <a:normAutofit/>
          </a:bodyPr>
          <a:lstStyle/>
          <a:p>
            <a:r>
              <a:rPr lang="ja-JP" altLang="en-US"/>
              <a:t>再利用に関する情報</a:t>
            </a:r>
            <a:endParaRPr/>
          </a:p>
        </p:txBody>
      </p:sp>
      <p:sp>
        <p:nvSpPr>
          <p:cNvPr id="142" name="バージョン番号は時間が経つと散逸[]"/>
          <p:cNvSpPr txBox="1">
            <a:spLocks noGrp="1"/>
          </p:cNvSpPr>
          <p:nvPr>
            <p:ph type="body" idx="1"/>
          </p:nvPr>
        </p:nvSpPr>
        <p:spPr>
          <a:xfrm>
            <a:off x="457200" y="1631156"/>
            <a:ext cx="8229600" cy="4525964"/>
          </a:xfrm>
          <a:prstGeom prst="rect">
            <a:avLst/>
          </a:prstGeom>
        </p:spPr>
        <p:txBody>
          <a:bodyPr/>
          <a:lstStyle/>
          <a:p>
            <a:pPr marL="0" indent="0">
              <a:buNone/>
            </a:pPr>
            <a:r>
              <a:rPr lang="ja-JP" altLang="en-US" sz="2800" err="1"/>
              <a:t>バージョン番号は時間が経つと</a:t>
            </a:r>
            <a:r>
              <a:rPr lang="ja-JP" altLang="en-US" sz="2800"/>
              <a:t>散逸</a:t>
            </a:r>
            <a:r>
              <a:rPr lang="en-US" altLang="ja-JP" sz="2800"/>
              <a:t>[</a:t>
            </a:r>
            <a:r>
              <a:rPr lang="en" sz="2800"/>
              <a:t>Xia,2013] </a:t>
            </a:r>
          </a:p>
          <a:p>
            <a:endParaRPr lang="en" sz="2800"/>
          </a:p>
          <a:p>
            <a:endParaRPr lang="en" sz="2800"/>
          </a:p>
        </p:txBody>
      </p:sp>
      <p:sp>
        <p:nvSpPr>
          <p:cNvPr id="2" name="スライド番号プレースホルダー 1"/>
          <p:cNvSpPr>
            <a:spLocks noGrp="1"/>
          </p:cNvSpPr>
          <p:nvPr>
            <p:ph type="sldNum" sz="quarter" idx="2"/>
          </p:nvPr>
        </p:nvSpPr>
        <p:spPr>
          <a:xfrm>
            <a:off x="8446805" y="6308726"/>
            <a:ext cx="301909" cy="288825"/>
          </a:xfrm>
          <a:prstGeom prst="rect">
            <a:avLst/>
          </a:prstGeom>
          <a:ln w="12700">
            <a:miter lim="400000"/>
          </a:ln>
        </p:spPr>
        <p:txBody>
          <a:bodyPr wrap="non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altLang="ja-JP" smtClean="0"/>
              <a:pPr/>
              <a:t>15</a:t>
            </a:fld>
            <a:endParaRPr lang="ja-JP" altLang="en-US"/>
          </a:p>
        </p:txBody>
      </p:sp>
      <p:sp>
        <p:nvSpPr>
          <p:cNvPr id="4" name="テキスト ボックス 3">
            <a:extLst>
              <a:ext uri="{FF2B5EF4-FFF2-40B4-BE49-F238E27FC236}">
                <a16:creationId xmlns:a16="http://schemas.microsoft.com/office/drawing/2014/main" id="{729F8DEC-41CC-E842-A4B6-EDC3ABC79AC9}"/>
              </a:ext>
            </a:extLst>
          </p:cNvPr>
          <p:cNvSpPr txBox="1"/>
          <p:nvPr/>
        </p:nvSpPr>
        <p:spPr>
          <a:xfrm>
            <a:off x="4003418" y="3240235"/>
            <a:ext cx="4376790" cy="646329"/>
          </a:xfrm>
          <a:prstGeom prst="rect">
            <a:avLst/>
          </a:prstGeom>
          <a:no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 altLang="ja-JP">
                <a:hlinkClick r:id="rId3"/>
              </a:rPr>
              <a:t>Bug 845556</a:t>
            </a:r>
            <a:r>
              <a:rPr lang="en" altLang="ja-JP"/>
              <a:t>, reorganize NSS directory layout, moving files, very large changeset!</a:t>
            </a:r>
            <a:endParaRPr kumimoji="0" lang="ja-JP" altLang="en-US" sz="1800" b="0" i="0" u="none" strike="noStrike" cap="none" spc="0" normalizeH="0" baseline="0">
              <a:ln>
                <a:noFill/>
              </a:ln>
              <a:solidFill>
                <a:srgbClr val="000000"/>
              </a:solidFill>
              <a:effectLst/>
              <a:uFillTx/>
              <a:latin typeface="Arial"/>
              <a:ea typeface="Arial"/>
              <a:cs typeface="Arial"/>
              <a:sym typeface="Arial"/>
            </a:endParaRPr>
          </a:p>
        </p:txBody>
      </p:sp>
      <p:sp>
        <p:nvSpPr>
          <p:cNvPr id="3" name="テキスト ボックス 2">
            <a:extLst>
              <a:ext uri="{FF2B5EF4-FFF2-40B4-BE49-F238E27FC236}">
                <a16:creationId xmlns:a16="http://schemas.microsoft.com/office/drawing/2014/main" id="{127C895B-039E-434F-BD22-A03F637F326A}"/>
              </a:ext>
            </a:extLst>
          </p:cNvPr>
          <p:cNvSpPr txBox="1"/>
          <p:nvPr/>
        </p:nvSpPr>
        <p:spPr>
          <a:xfrm>
            <a:off x="1354926" y="3363345"/>
            <a:ext cx="2472791" cy="40010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2000" b="0" i="0" u="none" strike="noStrike" cap="none" spc="0" normalizeH="0" baseline="0">
                <a:ln>
                  <a:noFill/>
                </a:ln>
                <a:solidFill>
                  <a:srgbClr val="000000"/>
                </a:solidFill>
                <a:effectLst/>
                <a:uFillTx/>
                <a:latin typeface="Arial"/>
                <a:ea typeface="Arial"/>
                <a:cs typeface="Arial"/>
                <a:sym typeface="Arial"/>
              </a:rPr>
              <a:t> </a:t>
            </a:r>
            <a:r>
              <a:rPr kumimoji="0" lang="en-US" altLang="ja-JP" sz="2000" b="0" i="0" u="none" strike="noStrike" cap="none" spc="0" normalizeH="0" baseline="0">
                <a:ln>
                  <a:noFill/>
                </a:ln>
                <a:solidFill>
                  <a:srgbClr val="000000"/>
                </a:solidFill>
                <a:effectLst/>
                <a:uFillTx/>
                <a:latin typeface="Arial"/>
                <a:ea typeface="Arial"/>
                <a:cs typeface="Arial"/>
                <a:sym typeface="Arial"/>
              </a:rPr>
              <a:t>Mozilla NSS v3.14.3</a:t>
            </a:r>
            <a:endParaRPr kumimoji="0" lang="ja-JP" altLang="en-US" sz="2000" b="0" i="0" u="none" strike="noStrike" cap="none" spc="0" normalizeH="0" baseline="0">
              <a:ln>
                <a:noFill/>
              </a:ln>
              <a:solidFill>
                <a:srgbClr val="000000"/>
              </a:solidFill>
              <a:effectLst/>
              <a:uFillTx/>
              <a:latin typeface="Arial"/>
              <a:ea typeface="Arial"/>
              <a:cs typeface="Arial"/>
              <a:sym typeface="Arial"/>
            </a:endParaRPr>
          </a:p>
        </p:txBody>
      </p:sp>
      <p:sp>
        <p:nvSpPr>
          <p:cNvPr id="6" name="テキスト ボックス 5">
            <a:extLst>
              <a:ext uri="{FF2B5EF4-FFF2-40B4-BE49-F238E27FC236}">
                <a16:creationId xmlns:a16="http://schemas.microsoft.com/office/drawing/2014/main" id="{AC23BD18-3896-D14F-BCC3-3117FB81FC77}"/>
              </a:ext>
            </a:extLst>
          </p:cNvPr>
          <p:cNvSpPr txBox="1"/>
          <p:nvPr/>
        </p:nvSpPr>
        <p:spPr>
          <a:xfrm>
            <a:off x="397712" y="5418804"/>
            <a:ext cx="8351002"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ja-JP" altLang="en-US" sz="2800" b="0" i="0" u="none" strike="noStrike" cap="none" spc="0" normalizeH="0" baseline="0">
                <a:ln>
                  <a:noFill/>
                </a:ln>
                <a:solidFill>
                  <a:srgbClr val="FF0000"/>
                </a:solidFill>
                <a:effectLst/>
                <a:uFillTx/>
                <a:latin typeface="Arial"/>
                <a:ea typeface="Arial"/>
                <a:cs typeface="Arial"/>
                <a:sym typeface="Arial"/>
              </a:rPr>
              <a:t>バージョン番号をソースファイルから特定する必要</a:t>
            </a:r>
          </a:p>
        </p:txBody>
      </p:sp>
      <p:sp>
        <p:nvSpPr>
          <p:cNvPr id="10" name="テキスト ボックス 9">
            <a:extLst>
              <a:ext uri="{FF2B5EF4-FFF2-40B4-BE49-F238E27FC236}">
                <a16:creationId xmlns:a16="http://schemas.microsoft.com/office/drawing/2014/main" id="{5052E844-230C-0049-9F49-CB6B74DD0228}"/>
              </a:ext>
            </a:extLst>
          </p:cNvPr>
          <p:cNvSpPr txBox="1"/>
          <p:nvPr/>
        </p:nvSpPr>
        <p:spPr>
          <a:xfrm>
            <a:off x="4003418" y="2505426"/>
            <a:ext cx="2674784" cy="369330"/>
          </a:xfrm>
          <a:prstGeom prst="rect">
            <a:avLst/>
          </a:prstGeom>
          <a:no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 altLang="ja-JP"/>
              <a:t>Update </a:t>
            </a:r>
            <a:r>
              <a:rPr lang="en" altLang="ja-JP" err="1"/>
              <a:t>libpng</a:t>
            </a:r>
            <a:r>
              <a:rPr lang="en" altLang="ja-JP"/>
              <a:t> 1.6.22beta</a:t>
            </a:r>
          </a:p>
        </p:txBody>
      </p:sp>
      <p:sp>
        <p:nvSpPr>
          <p:cNvPr id="11" name="テキスト ボックス 10">
            <a:extLst>
              <a:ext uri="{FF2B5EF4-FFF2-40B4-BE49-F238E27FC236}">
                <a16:creationId xmlns:a16="http://schemas.microsoft.com/office/drawing/2014/main" id="{0E995CF6-952B-7E49-9CE8-ECCF170F1C13}"/>
              </a:ext>
            </a:extLst>
          </p:cNvPr>
          <p:cNvSpPr txBox="1"/>
          <p:nvPr/>
        </p:nvSpPr>
        <p:spPr>
          <a:xfrm>
            <a:off x="1111270" y="2490037"/>
            <a:ext cx="2716447" cy="40010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ja-JP" sz="2000" b="0" i="0" u="none" strike="noStrike" cap="none" spc="0" normalizeH="0" baseline="0" err="1">
                <a:ln>
                  <a:noFill/>
                </a:ln>
                <a:solidFill>
                  <a:srgbClr val="000000"/>
                </a:solidFill>
                <a:effectLst/>
                <a:uFillTx/>
                <a:latin typeface="Arial"/>
                <a:ea typeface="Arial"/>
                <a:cs typeface="Arial"/>
                <a:sym typeface="Arial"/>
              </a:rPr>
              <a:t>Android:external</a:t>
            </a:r>
            <a:r>
              <a:rPr kumimoji="0" lang="en-US" altLang="ja-JP" sz="2000" b="0" i="0" u="none" strike="noStrike" cap="none" spc="0" normalizeH="0" baseline="0">
                <a:ln>
                  <a:noFill/>
                </a:ln>
                <a:solidFill>
                  <a:srgbClr val="000000"/>
                </a:solidFill>
                <a:effectLst/>
                <a:uFillTx/>
                <a:latin typeface="Arial"/>
                <a:ea typeface="Arial"/>
                <a:cs typeface="Arial"/>
                <a:sym typeface="Arial"/>
              </a:rPr>
              <a:t>/</a:t>
            </a:r>
            <a:r>
              <a:rPr kumimoji="0" lang="en-US" altLang="ja-JP" sz="2000" b="0" i="0" u="none" strike="noStrike" cap="none" spc="0" normalizeH="0" baseline="0" err="1">
                <a:ln>
                  <a:noFill/>
                </a:ln>
                <a:solidFill>
                  <a:srgbClr val="000000"/>
                </a:solidFill>
                <a:effectLst/>
                <a:uFillTx/>
                <a:latin typeface="Arial"/>
                <a:ea typeface="Arial"/>
                <a:cs typeface="Arial"/>
                <a:sym typeface="Arial"/>
              </a:rPr>
              <a:t>libpng</a:t>
            </a:r>
            <a:endParaRPr kumimoji="0" lang="ja-JP" altLang="en-US" sz="2000" b="0" i="0" u="none" strike="noStrike" cap="none" spc="0" normalizeH="0" baseline="0">
              <a:ln>
                <a:noFill/>
              </a:ln>
              <a:solidFill>
                <a:srgbClr val="000000"/>
              </a:solidFill>
              <a:effectLst/>
              <a:uFillTx/>
              <a:latin typeface="Arial"/>
              <a:ea typeface="Arial"/>
              <a:cs typeface="Arial"/>
              <a:sym typeface="Arial"/>
            </a:endParaRPr>
          </a:p>
        </p:txBody>
      </p:sp>
      <p:cxnSp>
        <p:nvCxnSpPr>
          <p:cNvPr id="9" name="直線矢印コネクタ 8">
            <a:extLst>
              <a:ext uri="{FF2B5EF4-FFF2-40B4-BE49-F238E27FC236}">
                <a16:creationId xmlns:a16="http://schemas.microsoft.com/office/drawing/2014/main" id="{3930DD94-A348-784B-9FB4-E96B4396CE4D}"/>
              </a:ext>
            </a:extLst>
          </p:cNvPr>
          <p:cNvCxnSpPr/>
          <p:nvPr/>
        </p:nvCxnSpPr>
        <p:spPr>
          <a:xfrm>
            <a:off x="6893960" y="2702103"/>
            <a:ext cx="873303" cy="0"/>
          </a:xfrm>
          <a:prstGeom prst="straightConnector1">
            <a:avLst/>
          </a:prstGeom>
          <a:noFill/>
          <a:ln w="381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2" name="テキスト ボックス 11">
            <a:extLst>
              <a:ext uri="{FF2B5EF4-FFF2-40B4-BE49-F238E27FC236}">
                <a16:creationId xmlns:a16="http://schemas.microsoft.com/office/drawing/2014/main" id="{98FCEAD3-E9FA-2647-9CD1-70B8FD9A474C}"/>
              </a:ext>
            </a:extLst>
          </p:cNvPr>
          <p:cNvSpPr txBox="1"/>
          <p:nvPr/>
        </p:nvSpPr>
        <p:spPr>
          <a:xfrm>
            <a:off x="7862696" y="2471271"/>
            <a:ext cx="536363"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ja-JP" sz="2400" b="0" i="0" u="none" strike="noStrike" cap="none" spc="0" normalizeH="0" baseline="0">
                <a:ln>
                  <a:noFill/>
                </a:ln>
                <a:solidFill>
                  <a:srgbClr val="FF0000"/>
                </a:solidFill>
                <a:effectLst/>
                <a:uFillTx/>
                <a:latin typeface="Arial"/>
                <a:ea typeface="Arial"/>
                <a:cs typeface="Arial"/>
                <a:sym typeface="Arial"/>
              </a:rPr>
              <a:t>OK</a:t>
            </a:r>
            <a:endParaRPr kumimoji="0" lang="ja-JP" altLang="en-US" sz="2400" b="0" i="0" u="none" strike="noStrike" cap="none" spc="0" normalizeH="0" baseline="0">
              <a:ln>
                <a:noFill/>
              </a:ln>
              <a:solidFill>
                <a:srgbClr val="FF0000"/>
              </a:solidFill>
              <a:effectLst/>
              <a:uFillTx/>
              <a:latin typeface="Arial"/>
              <a:ea typeface="Arial"/>
              <a:cs typeface="Arial"/>
              <a:sym typeface="Arial"/>
            </a:endParaRPr>
          </a:p>
        </p:txBody>
      </p:sp>
      <p:cxnSp>
        <p:nvCxnSpPr>
          <p:cNvPr id="15" name="直線矢印コネクタ 14">
            <a:extLst>
              <a:ext uri="{FF2B5EF4-FFF2-40B4-BE49-F238E27FC236}">
                <a16:creationId xmlns:a16="http://schemas.microsoft.com/office/drawing/2014/main" id="{02C60F3E-5A39-4E4A-9F81-CEAAACAE6AA2}"/>
              </a:ext>
            </a:extLst>
          </p:cNvPr>
          <p:cNvCxnSpPr/>
          <p:nvPr/>
        </p:nvCxnSpPr>
        <p:spPr>
          <a:xfrm>
            <a:off x="6893960" y="4252043"/>
            <a:ext cx="873303" cy="0"/>
          </a:xfrm>
          <a:prstGeom prst="straightConnector1">
            <a:avLst/>
          </a:prstGeom>
          <a:noFill/>
          <a:ln w="381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6" name="テキスト ボックス 15">
            <a:extLst>
              <a:ext uri="{FF2B5EF4-FFF2-40B4-BE49-F238E27FC236}">
                <a16:creationId xmlns:a16="http://schemas.microsoft.com/office/drawing/2014/main" id="{89ABA1FE-0ABF-BD4D-8769-7B28D94D9C9F}"/>
              </a:ext>
            </a:extLst>
          </p:cNvPr>
          <p:cNvSpPr txBox="1"/>
          <p:nvPr/>
        </p:nvSpPr>
        <p:spPr>
          <a:xfrm>
            <a:off x="7862696" y="4021211"/>
            <a:ext cx="55399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ja-JP" sz="2400" b="0" i="0" u="none" strike="noStrike" cap="none" spc="0" normalizeH="0" baseline="0">
                <a:ln>
                  <a:noFill/>
                </a:ln>
                <a:solidFill>
                  <a:srgbClr val="FF0000"/>
                </a:solidFill>
                <a:effectLst/>
                <a:uFillTx/>
                <a:latin typeface="Arial"/>
                <a:ea typeface="Arial"/>
                <a:cs typeface="Arial"/>
                <a:sym typeface="Arial"/>
              </a:rPr>
              <a:t>NG</a:t>
            </a:r>
            <a:endParaRPr kumimoji="0" lang="ja-JP" altLang="en-US" sz="2400" b="0" i="0" u="none" strike="noStrike" cap="none" spc="0" normalizeH="0" baseline="0">
              <a:ln>
                <a:noFill/>
              </a:ln>
              <a:solidFill>
                <a:srgbClr val="FF0000"/>
              </a:solidFill>
              <a:effectLst/>
              <a:uFillTx/>
              <a:latin typeface="Arial"/>
              <a:ea typeface="Arial"/>
              <a:cs typeface="Arial"/>
              <a:sym typeface="Arial"/>
            </a:endParaRPr>
          </a:p>
        </p:txBody>
      </p:sp>
      <p:sp>
        <p:nvSpPr>
          <p:cNvPr id="17" name="右矢印 16">
            <a:extLst>
              <a:ext uri="{FF2B5EF4-FFF2-40B4-BE49-F238E27FC236}">
                <a16:creationId xmlns:a16="http://schemas.microsoft.com/office/drawing/2014/main" id="{7E170644-295B-8C4E-9467-6F9CD29149E7}"/>
              </a:ext>
            </a:extLst>
          </p:cNvPr>
          <p:cNvSpPr/>
          <p:nvPr/>
        </p:nvSpPr>
        <p:spPr>
          <a:xfrm rot="5400000">
            <a:off x="4182657" y="4718207"/>
            <a:ext cx="767572" cy="5066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8517CAE-119B-994E-A076-656832C95963}"/>
              </a:ext>
            </a:extLst>
          </p:cNvPr>
          <p:cNvSpPr/>
          <p:nvPr/>
        </p:nvSpPr>
        <p:spPr>
          <a:xfrm>
            <a:off x="250558" y="6046053"/>
            <a:ext cx="8631770" cy="307777"/>
          </a:xfrm>
          <a:prstGeom prst="rect">
            <a:avLst/>
          </a:prstGeom>
          <a:solidFill>
            <a:schemeClr val="bg1"/>
          </a:solidFill>
          <a:ln>
            <a:solidFill>
              <a:schemeClr val="tx1"/>
            </a:solidFill>
          </a:ln>
        </p:spPr>
        <p:txBody>
          <a:bodyPr wrap="square">
            <a:spAutoFit/>
          </a:bodyPr>
          <a:lstStyle/>
          <a:p>
            <a:r>
              <a:rPr lang="en" altLang="ja-JP" sz="1400">
                <a:latin typeface="+mn-lt"/>
                <a:ea typeface="+mj-ea"/>
              </a:rPr>
              <a:t>Xia, et. al., “Studying reuse of </a:t>
            </a:r>
            <a:r>
              <a:rPr lang="en" altLang="ja-JP" sz="1400" err="1">
                <a:latin typeface="+mn-lt"/>
                <a:ea typeface="+mj-ea"/>
              </a:rPr>
              <a:t>out-dated</a:t>
            </a:r>
            <a:r>
              <a:rPr lang="en" altLang="ja-JP" sz="1400">
                <a:latin typeface="+mn-lt"/>
                <a:ea typeface="+mj-ea"/>
              </a:rPr>
              <a:t> third-party code in open source projects”, Computer Software 2013</a:t>
            </a:r>
            <a:endParaRPr lang="ja-JP" altLang="en-US" sz="1400">
              <a:latin typeface="+mn-lt"/>
              <a:ea typeface="+mj-ea"/>
            </a:endParaRPr>
          </a:p>
        </p:txBody>
      </p:sp>
    </p:spTree>
    <p:extLst>
      <p:ext uri="{BB962C8B-B14F-4D97-AF65-F5344CB8AC3E}">
        <p14:creationId xmlns:p14="http://schemas.microsoft.com/office/powerpoint/2010/main" val="1176527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325DA1-CB57-AD4C-A72E-2A21132F448F}"/>
              </a:ext>
            </a:extLst>
          </p:cNvPr>
          <p:cNvSpPr>
            <a:spLocks noGrp="1"/>
          </p:cNvSpPr>
          <p:nvPr>
            <p:ph type="title"/>
          </p:nvPr>
        </p:nvSpPr>
        <p:spPr/>
        <p:txBody>
          <a:bodyPr/>
          <a:lstStyle/>
          <a:p>
            <a:r>
              <a:rPr kumimoji="1" lang="ja-JP" altLang="en-US"/>
              <a:t>再利用ソースコードの編集</a:t>
            </a:r>
          </a:p>
        </p:txBody>
      </p:sp>
      <p:pic>
        <p:nvPicPr>
          <p:cNvPr id="6" name="図 5" descr="グラフィカル ユーザー インターフェイス, テキスト&#10;&#10;中程度の精度で自動的に生成された説明">
            <a:extLst>
              <a:ext uri="{FF2B5EF4-FFF2-40B4-BE49-F238E27FC236}">
                <a16:creationId xmlns:a16="http://schemas.microsoft.com/office/drawing/2014/main" id="{07ABC9F5-DDEB-ED4F-A69C-889C49B6F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17839"/>
            <a:ext cx="9144000" cy="3281180"/>
          </a:xfrm>
          <a:prstGeom prst="rect">
            <a:avLst/>
          </a:prstGeom>
        </p:spPr>
      </p:pic>
      <p:sp>
        <p:nvSpPr>
          <p:cNvPr id="7" name="テキスト ボックス 6">
            <a:extLst>
              <a:ext uri="{FF2B5EF4-FFF2-40B4-BE49-F238E27FC236}">
                <a16:creationId xmlns:a16="http://schemas.microsoft.com/office/drawing/2014/main" id="{6685A69A-DD2C-9845-89EB-31359B3851DA}"/>
              </a:ext>
            </a:extLst>
          </p:cNvPr>
          <p:cNvSpPr txBox="1"/>
          <p:nvPr/>
        </p:nvSpPr>
        <p:spPr>
          <a:xfrm>
            <a:off x="611038" y="2503311"/>
            <a:ext cx="3405099" cy="769441"/>
          </a:xfrm>
          <a:prstGeom prst="rect">
            <a:avLst/>
          </a:prstGeom>
          <a:solidFill>
            <a:schemeClr val="bg1"/>
          </a:solidFill>
        </p:spPr>
        <p:txBody>
          <a:bodyPr wrap="none" rtlCol="0">
            <a:spAutoFit/>
          </a:bodyPr>
          <a:lstStyle/>
          <a:p>
            <a:r>
              <a:rPr kumimoji="1" lang="en-US" altLang="ja-JP" sz="2400" err="1"/>
              <a:t>pngutil.c</a:t>
            </a:r>
            <a:r>
              <a:rPr kumimoji="1" lang="en-US" altLang="ja-JP" sz="2400"/>
              <a:t> (</a:t>
            </a:r>
            <a:r>
              <a:rPr lang="en-US" altLang="ja-JP" sz="2400"/>
              <a:t>libpng-1.6.25)</a:t>
            </a:r>
          </a:p>
          <a:p>
            <a:r>
              <a:rPr lang="en-US" altLang="ja-JP"/>
              <a:t>(</a:t>
            </a:r>
            <a:r>
              <a:rPr kumimoji="1" lang="ja-JP" altLang="en-US" sz="2000"/>
              <a:t>再利用元</a:t>
            </a:r>
            <a:r>
              <a:rPr kumimoji="1" lang="en-US" altLang="ja-JP" sz="2000"/>
              <a:t>)</a:t>
            </a:r>
            <a:endParaRPr kumimoji="1" lang="ja-JP" altLang="en-US" sz="2000"/>
          </a:p>
        </p:txBody>
      </p:sp>
      <p:sp>
        <p:nvSpPr>
          <p:cNvPr id="8" name="テキスト ボックス 7">
            <a:extLst>
              <a:ext uri="{FF2B5EF4-FFF2-40B4-BE49-F238E27FC236}">
                <a16:creationId xmlns:a16="http://schemas.microsoft.com/office/drawing/2014/main" id="{37D959AA-AD2F-294F-8AED-331021CF1068}"/>
              </a:ext>
            </a:extLst>
          </p:cNvPr>
          <p:cNvSpPr txBox="1"/>
          <p:nvPr/>
        </p:nvSpPr>
        <p:spPr>
          <a:xfrm>
            <a:off x="4977091" y="2503312"/>
            <a:ext cx="3884397" cy="769441"/>
          </a:xfrm>
          <a:prstGeom prst="rect">
            <a:avLst/>
          </a:prstGeom>
          <a:solidFill>
            <a:schemeClr val="bg1"/>
          </a:solidFill>
        </p:spPr>
        <p:txBody>
          <a:bodyPr wrap="none" rtlCol="0">
            <a:spAutoFit/>
          </a:bodyPr>
          <a:lstStyle/>
          <a:p>
            <a:r>
              <a:rPr kumimoji="1" lang="en-US" altLang="ja-JP" sz="2400" err="1"/>
              <a:t>pngutil.c</a:t>
            </a:r>
            <a:r>
              <a:rPr kumimoji="1" lang="en-US" altLang="ja-JP" sz="2400"/>
              <a:t> (</a:t>
            </a:r>
            <a:r>
              <a:rPr lang="en-US" altLang="ja-JP" sz="2400"/>
              <a:t>android-8.0.0_r1)</a:t>
            </a:r>
          </a:p>
          <a:p>
            <a:r>
              <a:rPr kumimoji="1" lang="en-US" altLang="ja-JP" sz="2000"/>
              <a:t>(libpng</a:t>
            </a:r>
            <a:r>
              <a:rPr lang="en-US" altLang="ja-JP" sz="2000"/>
              <a:t>-</a:t>
            </a:r>
            <a:r>
              <a:rPr kumimoji="1" lang="en-US" altLang="ja-JP" sz="2000"/>
              <a:t>1.6.25</a:t>
            </a:r>
            <a:r>
              <a:rPr kumimoji="1" lang="ja-JP" altLang="en-US" sz="2000"/>
              <a:t>から再利用</a:t>
            </a:r>
            <a:r>
              <a:rPr kumimoji="1" lang="en-US" altLang="ja-JP" sz="2000"/>
              <a:t>)</a:t>
            </a:r>
            <a:endParaRPr kumimoji="1" lang="ja-JP" altLang="en-US" sz="2400"/>
          </a:p>
        </p:txBody>
      </p:sp>
      <p:sp>
        <p:nvSpPr>
          <p:cNvPr id="9" name="スライド番号プレースホルダー 8">
            <a:extLst>
              <a:ext uri="{FF2B5EF4-FFF2-40B4-BE49-F238E27FC236}">
                <a16:creationId xmlns:a16="http://schemas.microsoft.com/office/drawing/2014/main" id="{AA9720AA-E96D-2945-B316-B6A4F1A3128C}"/>
              </a:ext>
            </a:extLst>
          </p:cNvPr>
          <p:cNvSpPr>
            <a:spLocks noGrp="1"/>
          </p:cNvSpPr>
          <p:nvPr>
            <p:ph type="sldNum" sz="quarter" idx="12"/>
          </p:nvPr>
        </p:nvSpPr>
        <p:spPr/>
        <p:txBody>
          <a:bodyPr/>
          <a:lstStyle/>
          <a:p>
            <a:fld id="{9F5033E9-932D-4E41-95C3-341F9A6DAE17}" type="slidenum">
              <a:rPr lang="en-US" altLang="ja-JP" smtClean="0"/>
              <a:pPr/>
              <a:t>16</a:t>
            </a:fld>
            <a:endParaRPr lang="en-US" altLang="ja-JP"/>
          </a:p>
        </p:txBody>
      </p:sp>
      <p:sp>
        <p:nvSpPr>
          <p:cNvPr id="10" name="ライブラリの再利用は一般的">
            <a:extLst>
              <a:ext uri="{FF2B5EF4-FFF2-40B4-BE49-F238E27FC236}">
                <a16:creationId xmlns:a16="http://schemas.microsoft.com/office/drawing/2014/main" id="{57F113AC-F44B-5449-BA26-0D156BF8C3FF}"/>
              </a:ext>
            </a:extLst>
          </p:cNvPr>
          <p:cNvSpPr txBox="1"/>
          <p:nvPr/>
        </p:nvSpPr>
        <p:spPr>
          <a:xfrm>
            <a:off x="240579" y="1483421"/>
            <a:ext cx="7703389" cy="95410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500"/>
            </a:lvl1pPr>
          </a:lstStyle>
          <a:p>
            <a:r>
              <a:rPr lang="ja-JP" altLang="en-US" sz="2800"/>
              <a:t>開発者は再利用したソースコードをしばしば編集</a:t>
            </a:r>
            <a:endParaRPr lang="en-US" altLang="ja-JP" sz="2800"/>
          </a:p>
          <a:p>
            <a:r>
              <a:rPr lang="ja-JP" altLang="en-US" sz="2800" b="1"/>
              <a:t>　　　　　</a:t>
            </a:r>
            <a:r>
              <a:rPr lang="en-US" sz="2800" b="1" u="sng" err="1"/>
              <a:t>完全一致だけでは再利用元の特定は困難</a:t>
            </a:r>
            <a:endParaRPr sz="2800" b="1" u="sng"/>
          </a:p>
        </p:txBody>
      </p:sp>
      <p:sp>
        <p:nvSpPr>
          <p:cNvPr id="11" name="角丸四角形 10">
            <a:extLst>
              <a:ext uri="{FF2B5EF4-FFF2-40B4-BE49-F238E27FC236}">
                <a16:creationId xmlns:a16="http://schemas.microsoft.com/office/drawing/2014/main" id="{41004E50-6297-DF4D-B706-51565C5DFB05}"/>
              </a:ext>
            </a:extLst>
          </p:cNvPr>
          <p:cNvSpPr/>
          <p:nvPr/>
        </p:nvSpPr>
        <p:spPr>
          <a:xfrm>
            <a:off x="5556" y="3826639"/>
            <a:ext cx="9138444" cy="164344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a:extLst>
              <a:ext uri="{FF2B5EF4-FFF2-40B4-BE49-F238E27FC236}">
                <a16:creationId xmlns:a16="http://schemas.microsoft.com/office/drawing/2014/main" id="{F4768A63-3982-9B47-9D7F-60066071A7A3}"/>
              </a:ext>
            </a:extLst>
          </p:cNvPr>
          <p:cNvSpPr/>
          <p:nvPr/>
        </p:nvSpPr>
        <p:spPr>
          <a:xfrm>
            <a:off x="457200" y="1985632"/>
            <a:ext cx="877330" cy="434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49118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C47D0B-BAFD-F94D-BCC2-C0005A7F0699}"/>
              </a:ext>
            </a:extLst>
          </p:cNvPr>
          <p:cNvSpPr>
            <a:spLocks noGrp="1"/>
          </p:cNvSpPr>
          <p:nvPr>
            <p:ph type="title"/>
          </p:nvPr>
        </p:nvSpPr>
        <p:spPr/>
        <p:txBody>
          <a:bodyPr/>
          <a:lstStyle/>
          <a:p>
            <a:r>
              <a:rPr kumimoji="1" lang="ja-JP" altLang="en-US"/>
              <a:t>既存手法</a:t>
            </a:r>
            <a:r>
              <a:rPr lang="en-US" altLang="ja-JP"/>
              <a:t>[Kawamitsu,2014]</a:t>
            </a:r>
            <a:endParaRPr kumimoji="1" lang="ja-JP" altLang="en-US"/>
          </a:p>
        </p:txBody>
      </p:sp>
      <p:sp>
        <p:nvSpPr>
          <p:cNvPr id="3" name="コンテンツ プレースホルダー 2">
            <a:extLst>
              <a:ext uri="{FF2B5EF4-FFF2-40B4-BE49-F238E27FC236}">
                <a16:creationId xmlns:a16="http://schemas.microsoft.com/office/drawing/2014/main" id="{F3115F5C-BB79-D145-A0C6-2393994DEEE1}"/>
              </a:ext>
            </a:extLst>
          </p:cNvPr>
          <p:cNvSpPr>
            <a:spLocks noGrp="1"/>
          </p:cNvSpPr>
          <p:nvPr>
            <p:ph idx="1"/>
          </p:nvPr>
        </p:nvSpPr>
        <p:spPr/>
        <p:txBody>
          <a:bodyPr/>
          <a:lstStyle/>
          <a:p>
            <a:pPr marL="0" indent="0">
              <a:buNone/>
            </a:pPr>
            <a:r>
              <a:rPr lang="en-US" altLang="ja-JP"/>
              <a:t>LCS</a:t>
            </a:r>
            <a:r>
              <a:rPr lang="ja-JP" altLang="en-US"/>
              <a:t>ベースの類似度を用いたソースファイルの出自検出手法</a:t>
            </a:r>
            <a:endParaRPr kumimoji="1" lang="en-US" altLang="ja-JP"/>
          </a:p>
          <a:p>
            <a:pPr lvl="1"/>
            <a:r>
              <a:rPr lang="ja-JP" altLang="en-US"/>
              <a:t>精度は</a:t>
            </a:r>
            <a:r>
              <a:rPr lang="en-US" altLang="ja-JP"/>
              <a:t>72%</a:t>
            </a:r>
            <a:r>
              <a:rPr lang="ja-JP" altLang="en-US"/>
              <a:t>程度</a:t>
            </a:r>
            <a:endParaRPr lang="en-US" altLang="ja-JP"/>
          </a:p>
          <a:p>
            <a:pPr lvl="1"/>
            <a:r>
              <a:rPr lang="ja-JP" altLang="en-US"/>
              <a:t>ソースファイルの内容を比較するので低速</a:t>
            </a:r>
            <a:endParaRPr lang="en-US" altLang="ja-JP"/>
          </a:p>
          <a:p>
            <a:pPr lvl="1"/>
            <a:r>
              <a:rPr kumimoji="1" lang="ja-JP" altLang="en-US"/>
              <a:t>（数千万個のファイルからの検出に</a:t>
            </a:r>
            <a:r>
              <a:rPr kumimoji="1" lang="en-US" altLang="ja-JP"/>
              <a:t>4</a:t>
            </a:r>
            <a:r>
              <a:rPr kumimoji="1" lang="ja-JP" altLang="en-US"/>
              <a:t>時間程度）</a:t>
            </a:r>
            <a:endParaRPr kumimoji="1" lang="en-US" altLang="ja-JP"/>
          </a:p>
        </p:txBody>
      </p:sp>
      <p:sp>
        <p:nvSpPr>
          <p:cNvPr id="4" name="スライド番号プレースホルダー 3">
            <a:extLst>
              <a:ext uri="{FF2B5EF4-FFF2-40B4-BE49-F238E27FC236}">
                <a16:creationId xmlns:a16="http://schemas.microsoft.com/office/drawing/2014/main" id="{A558DD7F-AA4B-6941-88EE-A843D09FCA88}"/>
              </a:ext>
            </a:extLst>
          </p:cNvPr>
          <p:cNvSpPr>
            <a:spLocks noGrp="1"/>
          </p:cNvSpPr>
          <p:nvPr>
            <p:ph type="sldNum" sz="quarter" idx="12"/>
          </p:nvPr>
        </p:nvSpPr>
        <p:spPr/>
        <p:txBody>
          <a:bodyPr/>
          <a:lstStyle/>
          <a:p>
            <a:fld id="{9F5033E9-932D-4E41-95C3-341F9A6DAE17}" type="slidenum">
              <a:rPr lang="en-US" altLang="ja-JP" smtClean="0"/>
              <a:pPr/>
              <a:t>17</a:t>
            </a:fld>
            <a:endParaRPr lang="en-US" altLang="ja-JP"/>
          </a:p>
        </p:txBody>
      </p:sp>
      <p:sp>
        <p:nvSpPr>
          <p:cNvPr id="7" name="下矢印 6">
            <a:extLst>
              <a:ext uri="{FF2B5EF4-FFF2-40B4-BE49-F238E27FC236}">
                <a16:creationId xmlns:a16="http://schemas.microsoft.com/office/drawing/2014/main" id="{E9AC31CF-C14D-FE46-A1D1-F3BFDD53D946}"/>
              </a:ext>
            </a:extLst>
          </p:cNvPr>
          <p:cNvSpPr/>
          <p:nvPr/>
        </p:nvSpPr>
        <p:spPr>
          <a:xfrm>
            <a:off x="4315908" y="4342491"/>
            <a:ext cx="501070" cy="638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EB7DD640-BEA4-5146-9650-C4751A890140}"/>
              </a:ext>
            </a:extLst>
          </p:cNvPr>
          <p:cNvSpPr txBox="1"/>
          <p:nvPr/>
        </p:nvSpPr>
        <p:spPr>
          <a:xfrm>
            <a:off x="1185549" y="5163106"/>
            <a:ext cx="6761787" cy="523220"/>
          </a:xfrm>
          <a:prstGeom prst="rect">
            <a:avLst/>
          </a:prstGeom>
          <a:noFill/>
          <a:ln w="28575">
            <a:solidFill>
              <a:srgbClr val="FF0000"/>
            </a:solidFill>
          </a:ln>
        </p:spPr>
        <p:txBody>
          <a:bodyPr wrap="none" rtlCol="0">
            <a:spAutoFit/>
          </a:bodyPr>
          <a:lstStyle/>
          <a:p>
            <a:r>
              <a:rPr kumimoji="1" lang="ja-JP" altLang="en-US" sz="2800"/>
              <a:t>ソースコードを効率的に比較することが必要</a:t>
            </a:r>
          </a:p>
        </p:txBody>
      </p:sp>
      <p:sp>
        <p:nvSpPr>
          <p:cNvPr id="9" name="正方形/長方形 8">
            <a:extLst>
              <a:ext uri="{FF2B5EF4-FFF2-40B4-BE49-F238E27FC236}">
                <a16:creationId xmlns:a16="http://schemas.microsoft.com/office/drawing/2014/main" id="{D5BD9DA3-57EE-CF47-BCE7-2A67996D1456}"/>
              </a:ext>
            </a:extLst>
          </p:cNvPr>
          <p:cNvSpPr/>
          <p:nvPr/>
        </p:nvSpPr>
        <p:spPr>
          <a:xfrm>
            <a:off x="357336" y="5987663"/>
            <a:ext cx="8391377" cy="276999"/>
          </a:xfrm>
          <a:prstGeom prst="rect">
            <a:avLst/>
          </a:prstGeom>
          <a:solidFill>
            <a:schemeClr val="bg1"/>
          </a:solidFill>
          <a:ln>
            <a:solidFill>
              <a:schemeClr val="tx1"/>
            </a:solidFill>
          </a:ln>
        </p:spPr>
        <p:txBody>
          <a:bodyPr wrap="square">
            <a:spAutoFit/>
          </a:bodyPr>
          <a:lstStyle/>
          <a:p>
            <a:r>
              <a:rPr lang="en" altLang="ja-JP" sz="1200" err="1"/>
              <a:t>Kawamitsu</a:t>
            </a:r>
            <a:r>
              <a:rPr lang="en" altLang="ja-JP" sz="1200"/>
              <a:t>, et. al., “Identifying source code reuse across repositories using lcs-based source </a:t>
            </a:r>
            <a:r>
              <a:rPr lang="en" altLang="ja-JP" sz="1200" err="1"/>
              <a:t>codesimilarity</a:t>
            </a:r>
            <a:r>
              <a:rPr lang="en" altLang="ja-JP" sz="1200"/>
              <a:t>”, SCAM 2014</a:t>
            </a:r>
            <a:endParaRPr lang="ja-JP" altLang="en-US" sz="1200"/>
          </a:p>
        </p:txBody>
      </p:sp>
    </p:spTree>
    <p:extLst>
      <p:ext uri="{BB962C8B-B14F-4D97-AF65-F5344CB8AC3E}">
        <p14:creationId xmlns:p14="http://schemas.microsoft.com/office/powerpoint/2010/main" val="1798246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ダイアグラム&#10;&#10;自動的に生成された説明">
            <a:extLst>
              <a:ext uri="{FF2B5EF4-FFF2-40B4-BE49-F238E27FC236}">
                <a16:creationId xmlns:a16="http://schemas.microsoft.com/office/drawing/2014/main" id="{33E3CA44-D4BB-8D41-B037-45A83A6F40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065" y="4150594"/>
            <a:ext cx="5780757" cy="2302593"/>
          </a:xfrm>
          <a:prstGeom prst="rect">
            <a:avLst/>
          </a:prstGeom>
        </p:spPr>
      </p:pic>
      <p:sp>
        <p:nvSpPr>
          <p:cNvPr id="2" name="タイトル 1">
            <a:extLst>
              <a:ext uri="{FF2B5EF4-FFF2-40B4-BE49-F238E27FC236}">
                <a16:creationId xmlns:a16="http://schemas.microsoft.com/office/drawing/2014/main" id="{750B2A7A-06F6-9649-91F2-C0F3655160FC}"/>
              </a:ext>
            </a:extLst>
          </p:cNvPr>
          <p:cNvSpPr>
            <a:spLocks noGrp="1"/>
          </p:cNvSpPr>
          <p:nvPr>
            <p:ph type="title"/>
          </p:nvPr>
        </p:nvSpPr>
        <p:spPr/>
        <p:txBody>
          <a:bodyPr/>
          <a:lstStyle/>
          <a:p>
            <a:r>
              <a:rPr kumimoji="1" lang="ja-JP" altLang="en-US"/>
              <a:t>提案手法</a:t>
            </a:r>
          </a:p>
        </p:txBody>
      </p:sp>
      <p:sp>
        <p:nvSpPr>
          <p:cNvPr id="3" name="コンテンツ プレースホルダー 2">
            <a:extLst>
              <a:ext uri="{FF2B5EF4-FFF2-40B4-BE49-F238E27FC236}">
                <a16:creationId xmlns:a16="http://schemas.microsoft.com/office/drawing/2014/main" id="{0F801231-6CA6-4543-8533-F5233653EF3B}"/>
              </a:ext>
            </a:extLst>
          </p:cNvPr>
          <p:cNvSpPr>
            <a:spLocks noGrp="1"/>
          </p:cNvSpPr>
          <p:nvPr>
            <p:ph idx="1"/>
          </p:nvPr>
        </p:nvSpPr>
        <p:spPr/>
        <p:txBody>
          <a:bodyPr/>
          <a:lstStyle/>
          <a:p>
            <a:r>
              <a:rPr lang="ja-JP" altLang="en-US"/>
              <a:t>軽量な類似度計算によるプロジェクト間のソースファイル集合の再利用検出</a:t>
            </a:r>
            <a:endParaRPr lang="en-US" altLang="ja-JP"/>
          </a:p>
          <a:p>
            <a:pPr lvl="1"/>
            <a:r>
              <a:rPr lang="ja-JP" altLang="en-US"/>
              <a:t>ディレクトリ全体で分析することで精度を向上</a:t>
            </a:r>
            <a:endParaRPr lang="en-US" altLang="ja-JP"/>
          </a:p>
          <a:p>
            <a:pPr lvl="1"/>
            <a:r>
              <a:rPr kumimoji="1" lang="ja-JP" altLang="en-US"/>
              <a:t>軽量な類似度計算を導入し高速化</a:t>
            </a:r>
            <a:endParaRPr kumimoji="1" lang="en-US" altLang="ja-JP"/>
          </a:p>
          <a:p>
            <a:pPr lvl="1"/>
            <a:r>
              <a:rPr lang="ja-JP" altLang="en-US"/>
              <a:t>ファイル単位での再利用元も出力</a:t>
            </a:r>
            <a:endParaRPr kumimoji="1" lang="en-US" altLang="ja-JP"/>
          </a:p>
          <a:p>
            <a:pPr lvl="1"/>
            <a:endParaRPr kumimoji="1" lang="en-US" altLang="ja-JP"/>
          </a:p>
        </p:txBody>
      </p:sp>
      <p:sp>
        <p:nvSpPr>
          <p:cNvPr id="4" name="スライド番号プレースホルダー 3">
            <a:extLst>
              <a:ext uri="{FF2B5EF4-FFF2-40B4-BE49-F238E27FC236}">
                <a16:creationId xmlns:a16="http://schemas.microsoft.com/office/drawing/2014/main" id="{89163FB8-5674-2C49-A0A3-1FEE20DFF40C}"/>
              </a:ext>
            </a:extLst>
          </p:cNvPr>
          <p:cNvSpPr>
            <a:spLocks noGrp="1"/>
          </p:cNvSpPr>
          <p:nvPr>
            <p:ph type="sldNum" sz="quarter" idx="12"/>
          </p:nvPr>
        </p:nvSpPr>
        <p:spPr/>
        <p:txBody>
          <a:bodyPr/>
          <a:lstStyle/>
          <a:p>
            <a:fld id="{9F5033E9-932D-4E41-95C3-341F9A6DAE17}" type="slidenum">
              <a:rPr lang="en-US" altLang="ja-JP" smtClean="0"/>
              <a:pPr/>
              <a:t>18</a:t>
            </a:fld>
            <a:endParaRPr lang="en-US" altLang="ja-JP"/>
          </a:p>
        </p:txBody>
      </p:sp>
    </p:spTree>
    <p:extLst>
      <p:ext uri="{BB962C8B-B14F-4D97-AF65-F5344CB8AC3E}">
        <p14:creationId xmlns:p14="http://schemas.microsoft.com/office/powerpoint/2010/main" val="423734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6F1030-8884-7447-B511-4CB5B2B5EE7E}"/>
              </a:ext>
            </a:extLst>
          </p:cNvPr>
          <p:cNvSpPr>
            <a:spLocks noGrp="1"/>
          </p:cNvSpPr>
          <p:nvPr>
            <p:ph type="title"/>
          </p:nvPr>
        </p:nvSpPr>
        <p:spPr/>
        <p:txBody>
          <a:bodyPr/>
          <a:lstStyle/>
          <a:p>
            <a:r>
              <a:rPr kumimoji="1" lang="ja-JP" altLang="en-US"/>
              <a:t>キーアイディア</a:t>
            </a:r>
          </a:p>
        </p:txBody>
      </p:sp>
      <p:sp>
        <p:nvSpPr>
          <p:cNvPr id="3" name="コンテンツ プレースホルダー 2">
            <a:extLst>
              <a:ext uri="{FF2B5EF4-FFF2-40B4-BE49-F238E27FC236}">
                <a16:creationId xmlns:a16="http://schemas.microsoft.com/office/drawing/2014/main" id="{D973B474-7F10-EF46-A036-056D9887657F}"/>
              </a:ext>
            </a:extLst>
          </p:cNvPr>
          <p:cNvSpPr>
            <a:spLocks noGrp="1"/>
          </p:cNvSpPr>
          <p:nvPr>
            <p:ph idx="1"/>
          </p:nvPr>
        </p:nvSpPr>
        <p:spPr>
          <a:xfrm>
            <a:off x="244474" y="1638300"/>
            <a:ext cx="8643939" cy="4525963"/>
          </a:xfrm>
        </p:spPr>
        <p:txBody>
          <a:bodyPr/>
          <a:lstStyle/>
          <a:p>
            <a:pPr marL="514350" indent="-514350">
              <a:buFont typeface="+mj-lt"/>
              <a:buAutoNum type="arabicPeriod"/>
            </a:pPr>
            <a:r>
              <a:rPr kumimoji="1" lang="ja-JP" altLang="en-US" sz="2800" dirty="0"/>
              <a:t>編集で別のバージョンに類似してしまう場合がある</a:t>
            </a:r>
            <a:endParaRPr kumimoji="1" lang="en-US" altLang="ja-JP" sz="2800" dirty="0"/>
          </a:p>
          <a:p>
            <a:pPr lvl="1"/>
            <a:r>
              <a:rPr lang="ja-JP" altLang="en-US" sz="2400" dirty="0"/>
              <a:t>ファイル単体の分析では記録と合致せず精度が低下</a:t>
            </a:r>
            <a:endParaRPr kumimoji="1" lang="en-US" altLang="ja-JP" sz="2400" dirty="0"/>
          </a:p>
          <a:p>
            <a:pPr marL="514350" indent="-514350">
              <a:buFont typeface="+mj-lt"/>
              <a:buAutoNum type="arabicPeriod"/>
            </a:pPr>
            <a:r>
              <a:rPr kumimoji="1" lang="ja-JP" altLang="en-US" sz="2800" dirty="0"/>
              <a:t>再利用する際は大半のソースファイルを</a:t>
            </a:r>
            <a:r>
              <a:rPr lang="ja-JP" altLang="en-US" sz="2800" dirty="0"/>
              <a:t>　　　　　　　　</a:t>
            </a:r>
            <a:r>
              <a:rPr kumimoji="1" lang="ja-JP" altLang="en-US" sz="2800" dirty="0"/>
              <a:t>コピーするはず</a:t>
            </a:r>
            <a:endParaRPr lang="en-US" altLang="ja-JP" sz="2800" dirty="0"/>
          </a:p>
          <a:p>
            <a:pPr lvl="1"/>
            <a:r>
              <a:rPr kumimoji="1" lang="ja-JP" altLang="en-US" sz="2400" dirty="0"/>
              <a:t>似たファイルとの類似度の合計を使う</a:t>
            </a:r>
            <a:r>
              <a:rPr lang="ja-JP" altLang="en-US" sz="2400" dirty="0"/>
              <a:t>ことでファイル集合　　全体の再利用元の検出精度を向上</a:t>
            </a:r>
            <a:endParaRPr lang="en-US" altLang="ja-JP" sz="2400" dirty="0"/>
          </a:p>
          <a:p>
            <a:pPr marL="514350" indent="-514350">
              <a:buFont typeface="+mj-lt"/>
              <a:buAutoNum type="arabicPeriod"/>
            </a:pPr>
            <a:r>
              <a:rPr kumimoji="1" lang="ja-JP" altLang="en-US" sz="2800" dirty="0"/>
              <a:t>ライブラリに先行して行う修正により他のバージョンに近づく可能性がある</a:t>
            </a:r>
            <a:endParaRPr kumimoji="1" lang="en-US" altLang="ja-JP" sz="2800" dirty="0"/>
          </a:p>
          <a:p>
            <a:pPr lvl="1"/>
            <a:r>
              <a:rPr lang="ja-JP" altLang="en-US" sz="2400" dirty="0"/>
              <a:t>アップデート</a:t>
            </a:r>
            <a:r>
              <a:rPr kumimoji="1" lang="ja-JP" altLang="en-US" sz="2400" dirty="0"/>
              <a:t>作業での参考情報</a:t>
            </a:r>
            <a:endParaRPr kumimoji="1" lang="en-US" altLang="ja-JP" sz="2400" dirty="0"/>
          </a:p>
        </p:txBody>
      </p:sp>
      <p:sp>
        <p:nvSpPr>
          <p:cNvPr id="4" name="スライド番号プレースホルダー 3">
            <a:extLst>
              <a:ext uri="{FF2B5EF4-FFF2-40B4-BE49-F238E27FC236}">
                <a16:creationId xmlns:a16="http://schemas.microsoft.com/office/drawing/2014/main" id="{B09911A8-C04E-1244-859D-F5B04165EDDC}"/>
              </a:ext>
            </a:extLst>
          </p:cNvPr>
          <p:cNvSpPr>
            <a:spLocks noGrp="1"/>
          </p:cNvSpPr>
          <p:nvPr>
            <p:ph type="sldNum" sz="quarter" idx="12"/>
          </p:nvPr>
        </p:nvSpPr>
        <p:spPr/>
        <p:txBody>
          <a:bodyPr/>
          <a:lstStyle/>
          <a:p>
            <a:fld id="{9F5033E9-932D-4E41-95C3-341F9A6DAE17}" type="slidenum">
              <a:rPr lang="en-US" altLang="ja-JP" smtClean="0"/>
              <a:pPr/>
              <a:t>19</a:t>
            </a:fld>
            <a:endParaRPr lang="en-US" altLang="ja-JP"/>
          </a:p>
        </p:txBody>
      </p:sp>
    </p:spTree>
    <p:extLst>
      <p:ext uri="{BB962C8B-B14F-4D97-AF65-F5344CB8AC3E}">
        <p14:creationId xmlns:p14="http://schemas.microsoft.com/office/powerpoint/2010/main" val="78925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32808-D05B-0344-A026-939134CDE970}"/>
              </a:ext>
            </a:extLst>
          </p:cNvPr>
          <p:cNvSpPr>
            <a:spLocks noGrp="1"/>
          </p:cNvSpPr>
          <p:nvPr>
            <p:ph type="title"/>
          </p:nvPr>
        </p:nvSpPr>
        <p:spPr/>
        <p:txBody>
          <a:bodyPr/>
          <a:lstStyle/>
          <a:p>
            <a:r>
              <a:rPr kumimoji="1" lang="ja-JP" altLang="en-US"/>
              <a:t>ソフトウェアの再利用</a:t>
            </a:r>
          </a:p>
        </p:txBody>
      </p:sp>
      <p:sp>
        <p:nvSpPr>
          <p:cNvPr id="3" name="コンテンツ プレースホルダー 2">
            <a:extLst>
              <a:ext uri="{FF2B5EF4-FFF2-40B4-BE49-F238E27FC236}">
                <a16:creationId xmlns:a16="http://schemas.microsoft.com/office/drawing/2014/main" id="{33C487A8-7C4F-144F-8CE0-EF7E6E6B2AE6}"/>
              </a:ext>
            </a:extLst>
          </p:cNvPr>
          <p:cNvSpPr>
            <a:spLocks noGrp="1"/>
          </p:cNvSpPr>
          <p:nvPr>
            <p:ph idx="1"/>
          </p:nvPr>
        </p:nvSpPr>
        <p:spPr/>
        <p:txBody>
          <a:bodyPr/>
          <a:lstStyle/>
          <a:p>
            <a:pPr marL="0" indent="0">
              <a:buNone/>
            </a:pPr>
            <a:r>
              <a:rPr lang="ja-JP" altLang="en-US"/>
              <a:t>ソフトウェア開発では既存のソフトウェアから様々な構成要素を再利用する</a:t>
            </a:r>
            <a:r>
              <a:rPr lang="en-US" altLang="ja-JP"/>
              <a:t>[Lim,1998]</a:t>
            </a:r>
          </a:p>
          <a:p>
            <a:pPr lvl="1"/>
            <a:r>
              <a:rPr kumimoji="1" lang="ja-JP" altLang="en-US"/>
              <a:t>アーキテクチャ</a:t>
            </a:r>
            <a:endParaRPr kumimoji="1" lang="en-US" altLang="ja-JP"/>
          </a:p>
          <a:p>
            <a:pPr lvl="1"/>
            <a:r>
              <a:rPr lang="ja-JP" altLang="en-US" u="sng"/>
              <a:t>ソースコード</a:t>
            </a:r>
            <a:endParaRPr lang="en-US" altLang="ja-JP" u="sng"/>
          </a:p>
          <a:p>
            <a:pPr lvl="1"/>
            <a:r>
              <a:rPr kumimoji="1" lang="ja-JP" altLang="en-US"/>
              <a:t>データ</a:t>
            </a:r>
            <a:endParaRPr kumimoji="1" lang="en-US" altLang="ja-JP"/>
          </a:p>
          <a:p>
            <a:pPr lvl="1"/>
            <a:r>
              <a:rPr lang="ja-JP" altLang="en-US"/>
              <a:t>デザイン</a:t>
            </a:r>
            <a:endParaRPr lang="en-US" altLang="ja-JP"/>
          </a:p>
          <a:p>
            <a:pPr lvl="1"/>
            <a:r>
              <a:rPr kumimoji="1" lang="ja-JP" altLang="en-US" u="sng"/>
              <a:t>ドキュメンテーション</a:t>
            </a:r>
            <a:endParaRPr kumimoji="1" lang="en-US" altLang="ja-JP" u="sng"/>
          </a:p>
          <a:p>
            <a:pPr lvl="1"/>
            <a:r>
              <a:rPr lang="en-US" altLang="ja-JP"/>
              <a:t>etc.</a:t>
            </a:r>
          </a:p>
        </p:txBody>
      </p:sp>
      <p:sp>
        <p:nvSpPr>
          <p:cNvPr id="4" name="スライド番号プレースホルダー 3">
            <a:extLst>
              <a:ext uri="{FF2B5EF4-FFF2-40B4-BE49-F238E27FC236}">
                <a16:creationId xmlns:a16="http://schemas.microsoft.com/office/drawing/2014/main" id="{B9F5B9CF-6A71-C845-8517-AED831BFBE66}"/>
              </a:ext>
            </a:extLst>
          </p:cNvPr>
          <p:cNvSpPr>
            <a:spLocks noGrp="1"/>
          </p:cNvSpPr>
          <p:nvPr>
            <p:ph type="sldNum" sz="quarter" idx="12"/>
          </p:nvPr>
        </p:nvSpPr>
        <p:spPr/>
        <p:txBody>
          <a:bodyPr/>
          <a:lstStyle/>
          <a:p>
            <a:fld id="{9F5033E9-932D-4E41-95C3-341F9A6DAE17}" type="slidenum">
              <a:rPr lang="en-US" altLang="ja-JP" smtClean="0"/>
              <a:pPr/>
              <a:t>2</a:t>
            </a:fld>
            <a:endParaRPr lang="en-US" altLang="ja-JP"/>
          </a:p>
        </p:txBody>
      </p:sp>
      <p:sp>
        <p:nvSpPr>
          <p:cNvPr id="6" name="正方形/長方形 5">
            <a:extLst>
              <a:ext uri="{FF2B5EF4-FFF2-40B4-BE49-F238E27FC236}">
                <a16:creationId xmlns:a16="http://schemas.microsoft.com/office/drawing/2014/main" id="{8E30464A-8200-4D4C-BD32-A2F2C597FEC7}"/>
              </a:ext>
            </a:extLst>
          </p:cNvPr>
          <p:cNvSpPr/>
          <p:nvPr/>
        </p:nvSpPr>
        <p:spPr>
          <a:xfrm>
            <a:off x="2516195" y="6171767"/>
            <a:ext cx="4468414" cy="307777"/>
          </a:xfrm>
          <a:prstGeom prst="rect">
            <a:avLst/>
          </a:prstGeom>
          <a:solidFill>
            <a:schemeClr val="bg1"/>
          </a:solidFill>
          <a:ln>
            <a:solidFill>
              <a:schemeClr val="tx1"/>
            </a:solidFill>
          </a:ln>
        </p:spPr>
        <p:txBody>
          <a:bodyPr wrap="square">
            <a:spAutoFit/>
          </a:bodyPr>
          <a:lstStyle/>
          <a:p>
            <a:r>
              <a:rPr lang="en" altLang="ja-JP" sz="1400"/>
              <a:t>Lim, “Managing Software Reuse”, Prentice Hall, 1998</a:t>
            </a:r>
            <a:endParaRPr lang="ja-JP" altLang="en-US" sz="1400"/>
          </a:p>
        </p:txBody>
      </p:sp>
    </p:spTree>
    <p:extLst>
      <p:ext uri="{BB962C8B-B14F-4D97-AF65-F5344CB8AC3E}">
        <p14:creationId xmlns:p14="http://schemas.microsoft.com/office/powerpoint/2010/main" val="3117976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1A4220-E531-C248-803E-8D5CCD2AD6E2}"/>
              </a:ext>
            </a:extLst>
          </p:cNvPr>
          <p:cNvSpPr>
            <a:spLocks noGrp="1"/>
          </p:cNvSpPr>
          <p:nvPr>
            <p:ph type="title"/>
          </p:nvPr>
        </p:nvSpPr>
        <p:spPr/>
        <p:txBody>
          <a:bodyPr/>
          <a:lstStyle/>
          <a:p>
            <a:r>
              <a:rPr kumimoji="1" lang="ja-JP" altLang="en-US"/>
              <a:t>手法の概要</a:t>
            </a:r>
          </a:p>
        </p:txBody>
      </p:sp>
      <p:sp>
        <p:nvSpPr>
          <p:cNvPr id="3" name="コンテンツ プレースホルダー 2">
            <a:extLst>
              <a:ext uri="{FF2B5EF4-FFF2-40B4-BE49-F238E27FC236}">
                <a16:creationId xmlns:a16="http://schemas.microsoft.com/office/drawing/2014/main" id="{4642EF86-E7C2-B842-B8FF-4C6169F28F4D}"/>
              </a:ext>
            </a:extLst>
          </p:cNvPr>
          <p:cNvSpPr>
            <a:spLocks noGrp="1"/>
          </p:cNvSpPr>
          <p:nvPr>
            <p:ph idx="1"/>
          </p:nvPr>
        </p:nvSpPr>
        <p:spPr/>
        <p:txBody>
          <a:bodyPr/>
          <a:lstStyle/>
          <a:p>
            <a:pPr marL="514350" indent="-514350">
              <a:buFont typeface="+mj-lt"/>
              <a:buAutoNum type="arabicPeriod"/>
            </a:pPr>
            <a:r>
              <a:rPr lang="ja-JP" altLang="en-US" sz="2800"/>
              <a:t>再利用したライブラリを格納したディレクトリと　　　ライブラリのあるバージョンでそれぞれが持つ　　ソースファイル間の類似度を計算</a:t>
            </a:r>
            <a:endParaRPr lang="en-US" altLang="ja-JP" sz="2800" dirty="0"/>
          </a:p>
          <a:p>
            <a:pPr marL="514350" indent="-514350">
              <a:buFont typeface="+mj-lt"/>
              <a:buAutoNum type="arabicPeriod"/>
            </a:pPr>
            <a:r>
              <a:rPr kumimoji="1" lang="ja-JP" altLang="en-US" sz="2800"/>
              <a:t>全体の類似度としてクエリのディレクトリにある　ファイルごとに類似度の最高値を加算</a:t>
            </a:r>
            <a:endParaRPr kumimoji="1" lang="en-US" altLang="ja-JP" sz="2800" dirty="0"/>
          </a:p>
          <a:p>
            <a:pPr marL="514350" indent="-514350">
              <a:buFont typeface="+mj-lt"/>
              <a:buAutoNum type="arabicPeriod"/>
            </a:pPr>
            <a:r>
              <a:rPr lang="ja-JP" altLang="en-US" sz="2800"/>
              <a:t>これを繰り返し最も全体の類似度が大きい　　　　ライブラリのバージョンを再利用元として検出</a:t>
            </a:r>
            <a:endParaRPr kumimoji="1" lang="ja-JP" altLang="en-US" sz="2800"/>
          </a:p>
        </p:txBody>
      </p:sp>
      <p:sp>
        <p:nvSpPr>
          <p:cNvPr id="4" name="スライド番号プレースホルダー 3">
            <a:extLst>
              <a:ext uri="{FF2B5EF4-FFF2-40B4-BE49-F238E27FC236}">
                <a16:creationId xmlns:a16="http://schemas.microsoft.com/office/drawing/2014/main" id="{F410A2C0-26AB-F74D-B7BA-53381EE35DA4}"/>
              </a:ext>
            </a:extLst>
          </p:cNvPr>
          <p:cNvSpPr>
            <a:spLocks noGrp="1"/>
          </p:cNvSpPr>
          <p:nvPr>
            <p:ph type="sldNum" sz="quarter" idx="12"/>
          </p:nvPr>
        </p:nvSpPr>
        <p:spPr/>
        <p:txBody>
          <a:bodyPr/>
          <a:lstStyle/>
          <a:p>
            <a:fld id="{9F5033E9-932D-4E41-95C3-341F9A6DAE17}" type="slidenum">
              <a:rPr lang="en-US" altLang="ja-JP" smtClean="0"/>
              <a:pPr/>
              <a:t>20</a:t>
            </a:fld>
            <a:endParaRPr lang="en-US" altLang="ja-JP"/>
          </a:p>
        </p:txBody>
      </p:sp>
    </p:spTree>
    <p:extLst>
      <p:ext uri="{BB962C8B-B14F-4D97-AF65-F5344CB8AC3E}">
        <p14:creationId xmlns:p14="http://schemas.microsoft.com/office/powerpoint/2010/main" val="3605638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D703A2-F298-B042-A861-07AAE37C883B}"/>
              </a:ext>
            </a:extLst>
          </p:cNvPr>
          <p:cNvSpPr>
            <a:spLocks noGrp="1"/>
          </p:cNvSpPr>
          <p:nvPr>
            <p:ph type="title"/>
          </p:nvPr>
        </p:nvSpPr>
        <p:spPr/>
        <p:txBody>
          <a:bodyPr/>
          <a:lstStyle/>
          <a:p>
            <a:r>
              <a:rPr kumimoji="1" lang="ja-JP" altLang="en-US"/>
              <a:t>ソースコード間の類似度</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24109EA3-C6FB-0647-BAD5-E775C6A13F74}"/>
                  </a:ext>
                </a:extLst>
              </p:cNvPr>
              <p:cNvSpPr>
                <a:spLocks noGrp="1"/>
              </p:cNvSpPr>
              <p:nvPr>
                <p:ph idx="1"/>
              </p:nvPr>
            </p:nvSpPr>
            <p:spPr/>
            <p:txBody>
              <a:bodyPr/>
              <a:lstStyle/>
              <a:p>
                <a:r>
                  <a:rPr kumimoji="1" lang="ja-JP" altLang="en-US"/>
                  <a:t>字句の</a:t>
                </a:r>
                <a:r>
                  <a:rPr kumimoji="1" lang="en-US" altLang="ja-JP" dirty="0"/>
                  <a:t>3-gram</a:t>
                </a:r>
                <a:r>
                  <a:rPr kumimoji="1" lang="ja-JP" altLang="en-US"/>
                  <a:t>多重集合</a:t>
                </a:r>
                <a14:m>
                  <m:oMath xmlns:m="http://schemas.openxmlformats.org/officeDocument/2006/math">
                    <m:r>
                      <a:rPr kumimoji="1" lang="en-US" altLang="ja-JP" i="1" dirty="0" smtClean="0">
                        <a:latin typeface="Cambria Math" panose="02040503050406030204" pitchFamily="18" charset="0"/>
                      </a:rPr>
                      <m:t>𝜏</m:t>
                    </m:r>
                    <m:r>
                      <a:rPr kumimoji="1" lang="en-US" altLang="ja-JP" i="1" dirty="0" smtClean="0">
                        <a:latin typeface="Cambria Math" panose="02040503050406030204" pitchFamily="18" charset="0"/>
                      </a:rPr>
                      <m:t>(</m:t>
                    </m:r>
                    <m:r>
                      <a:rPr kumimoji="1" lang="en-US" altLang="ja-JP" i="1" dirty="0" smtClean="0">
                        <a:latin typeface="Cambria Math" panose="02040503050406030204" pitchFamily="18" charset="0"/>
                      </a:rPr>
                      <m:t>𝑓</m:t>
                    </m:r>
                    <m:r>
                      <a:rPr kumimoji="1" lang="en-US" altLang="ja-JP" i="1" dirty="0" smtClean="0">
                        <a:latin typeface="Cambria Math" panose="02040503050406030204" pitchFamily="18" charset="0"/>
                      </a:rPr>
                      <m:t>)</m:t>
                    </m:r>
                  </m:oMath>
                </a14:m>
                <a:r>
                  <a:rPr kumimoji="1" lang="ja-JP" altLang="en-US"/>
                  <a:t>の</a:t>
                </a:r>
                <a:r>
                  <a:rPr kumimoji="1" lang="en-US" altLang="ja-JP" dirty="0"/>
                  <a:t>Jaccard</a:t>
                </a:r>
                <a:r>
                  <a:rPr kumimoji="1" lang="ja-JP" altLang="en-US"/>
                  <a:t>係数</a:t>
                </a:r>
                <a:endParaRPr lang="en-US" altLang="ja-JP"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altLang="ja-JP" b="0" i="0" smtClean="0">
                          <a:latin typeface="Cambria Math" panose="02040503050406030204" pitchFamily="18" charset="0"/>
                        </a:rPr>
                        <m:t>sim</m:t>
                      </m:r>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𝑓</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𝑓</m:t>
                              </m:r>
                            </m:e>
                            <m:sub>
                              <m:r>
                                <a:rPr lang="en-US" altLang="ja-JP" b="0" i="1" smtClean="0">
                                  <a:latin typeface="Cambria Math" panose="02040503050406030204" pitchFamily="18" charset="0"/>
                                </a:rPr>
                                <m:t>2</m:t>
                              </m:r>
                            </m:sub>
                          </m:sSub>
                        </m:e>
                      </m:d>
                      <m:r>
                        <a:rPr lang="en-US" altLang="ja-JP" b="0" i="1" smtClean="0">
                          <a:latin typeface="Cambria Math" panose="02040503050406030204" pitchFamily="18" charset="0"/>
                        </a:rPr>
                        <m:t>=</m:t>
                      </m:r>
                      <m:r>
                        <a:rPr lang="en-US" altLang="ja-JP" i="1">
                          <a:latin typeface="Cambria Math" panose="02040503050406030204" pitchFamily="18" charset="0"/>
                        </a:rPr>
                        <m:t>𝐽</m:t>
                      </m:r>
                      <m:d>
                        <m:dPr>
                          <m:ctrlPr>
                            <a:rPr lang="en-US" altLang="ja-JP" i="1">
                              <a:latin typeface="Cambria Math" panose="02040503050406030204" pitchFamily="18" charset="0"/>
                            </a:rPr>
                          </m:ctrlPr>
                        </m:dPr>
                        <m:e>
                          <m:r>
                            <a:rPr lang="en-US" altLang="ja-JP" b="0" i="1" smtClean="0">
                              <a:latin typeface="Cambria Math" panose="02040503050406030204" pitchFamily="18" charset="0"/>
                            </a:rPr>
                            <m:t>𝜏</m:t>
                          </m:r>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𝑓</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r>
                            <a:rPr lang="en-US" altLang="ja-JP" i="1">
                              <a:latin typeface="Cambria Math" panose="02040503050406030204" pitchFamily="18" charset="0"/>
                            </a:rPr>
                            <m:t>,</m:t>
                          </m:r>
                          <m:r>
                            <a:rPr lang="en-US" altLang="ja-JP" b="0" i="1" smtClean="0">
                              <a:latin typeface="Cambria Math" panose="02040503050406030204" pitchFamily="18" charset="0"/>
                            </a:rPr>
                            <m:t>𝜏</m:t>
                          </m:r>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𝑓</m:t>
                              </m:r>
                            </m:e>
                            <m:sub>
                              <m:r>
                                <a:rPr lang="en-US" altLang="ja-JP" b="0" i="1" smtClean="0">
                                  <a:latin typeface="Cambria Math" panose="02040503050406030204" pitchFamily="18" charset="0"/>
                                </a:rPr>
                                <m:t>2</m:t>
                              </m:r>
                            </m:sub>
                          </m:sSub>
                          <m:r>
                            <a:rPr lang="en-US" altLang="ja-JP" b="0" i="1" smtClean="0">
                              <a:latin typeface="Cambria Math" panose="02040503050406030204" pitchFamily="18" charset="0"/>
                            </a:rPr>
                            <m:t>)</m:t>
                          </m:r>
                          <m:r>
                            <a:rPr lang="en-US" altLang="ja-JP" i="1">
                              <a:latin typeface="Cambria Math" panose="02040503050406030204" pitchFamily="18" charset="0"/>
                            </a:rPr>
                            <m:t> </m:t>
                          </m:r>
                        </m:e>
                      </m:d>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m:t>
                          </m:r>
                          <m:r>
                            <a:rPr lang="en-US" altLang="ja-JP" i="1">
                              <a:latin typeface="Cambria Math" panose="02040503050406030204" pitchFamily="18" charset="0"/>
                            </a:rPr>
                            <m:t>𝜏</m:t>
                          </m:r>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𝑓</m:t>
                              </m:r>
                            </m:e>
                            <m:sub>
                              <m:r>
                                <a:rPr lang="en-US" altLang="ja-JP" i="1">
                                  <a:latin typeface="Cambria Math" panose="02040503050406030204" pitchFamily="18" charset="0"/>
                                </a:rPr>
                                <m:t>1</m:t>
                              </m:r>
                            </m:sub>
                          </m:sSub>
                          <m:r>
                            <a:rPr lang="en-US" altLang="ja-JP" i="1">
                              <a:latin typeface="Cambria Math" panose="02040503050406030204" pitchFamily="18" charset="0"/>
                            </a:rPr>
                            <m:t>)∩</m:t>
                          </m:r>
                          <m:r>
                            <a:rPr lang="en-US" altLang="ja-JP" i="1">
                              <a:latin typeface="Cambria Math" panose="02040503050406030204" pitchFamily="18" charset="0"/>
                            </a:rPr>
                            <m:t>𝜏</m:t>
                          </m:r>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𝑓</m:t>
                              </m:r>
                            </m:e>
                            <m:sub>
                              <m:r>
                                <a:rPr lang="en-US" altLang="ja-JP" b="0" i="1" smtClean="0">
                                  <a:latin typeface="Cambria Math" panose="02040503050406030204" pitchFamily="18" charset="0"/>
                                </a:rPr>
                                <m:t>2</m:t>
                              </m:r>
                            </m:sub>
                          </m:sSub>
                          <m:r>
                            <a:rPr lang="en-US" altLang="ja-JP" i="1">
                              <a:latin typeface="Cambria Math" panose="02040503050406030204" pitchFamily="18" charset="0"/>
                            </a:rPr>
                            <m:t>)|</m:t>
                          </m:r>
                        </m:num>
                        <m:den>
                          <m:r>
                            <a:rPr lang="en-US" altLang="ja-JP" i="1">
                              <a:latin typeface="Cambria Math" panose="02040503050406030204" pitchFamily="18" charset="0"/>
                            </a:rPr>
                            <m:t>|</m:t>
                          </m:r>
                          <m:r>
                            <a:rPr lang="en-US" altLang="ja-JP" i="1">
                              <a:latin typeface="Cambria Math" panose="02040503050406030204" pitchFamily="18" charset="0"/>
                            </a:rPr>
                            <m:t>𝜏</m:t>
                          </m:r>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𝑓</m:t>
                              </m:r>
                            </m:e>
                            <m:sub>
                              <m:r>
                                <a:rPr lang="en-US" altLang="ja-JP" i="1">
                                  <a:latin typeface="Cambria Math" panose="02040503050406030204" pitchFamily="18" charset="0"/>
                                </a:rPr>
                                <m:t>1</m:t>
                              </m:r>
                            </m:sub>
                          </m:sSub>
                          <m:r>
                            <a:rPr lang="en-US" altLang="ja-JP" i="1">
                              <a:latin typeface="Cambria Math" panose="02040503050406030204" pitchFamily="18" charset="0"/>
                            </a:rPr>
                            <m:t>)∪</m:t>
                          </m:r>
                          <m:r>
                            <a:rPr lang="en-US" altLang="ja-JP" i="1">
                              <a:latin typeface="Cambria Math" panose="02040503050406030204" pitchFamily="18" charset="0"/>
                            </a:rPr>
                            <m:t>𝜏</m:t>
                          </m:r>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𝑓</m:t>
                              </m:r>
                            </m:e>
                            <m:sub>
                              <m:r>
                                <a:rPr lang="en-US" altLang="ja-JP" b="0" i="1" smtClean="0">
                                  <a:latin typeface="Cambria Math" panose="02040503050406030204" pitchFamily="18" charset="0"/>
                                </a:rPr>
                                <m:t>2</m:t>
                              </m:r>
                            </m:sub>
                          </m:sSub>
                          <m:r>
                            <a:rPr lang="en-US" altLang="ja-JP" i="1">
                              <a:latin typeface="Cambria Math" panose="02040503050406030204" pitchFamily="18" charset="0"/>
                            </a:rPr>
                            <m:t>)|</m:t>
                          </m:r>
                        </m:den>
                      </m:f>
                    </m:oMath>
                  </m:oMathPara>
                </a14:m>
                <a:endParaRPr kumimoji="1" lang="en-US" altLang="ja-JP" dirty="0"/>
              </a:p>
              <a:p>
                <a:r>
                  <a:rPr kumimoji="1" lang="ja-JP" altLang="en-US"/>
                  <a:t>高速な</a:t>
                </a:r>
                <a14:m>
                  <m:oMath xmlns:m="http://schemas.openxmlformats.org/officeDocument/2006/math">
                    <m:r>
                      <a:rPr lang="en-US" altLang="ja-JP" b="0" i="1" smtClean="0">
                        <a:latin typeface="Cambria Math" panose="02040503050406030204" pitchFamily="18" charset="0"/>
                      </a:rPr>
                      <m:t>𝑏</m:t>
                    </m:r>
                  </m:oMath>
                </a14:m>
                <a:r>
                  <a:rPr lang="en-US" altLang="ja-JP" dirty="0"/>
                  <a:t>-bit </a:t>
                </a:r>
                <a:r>
                  <a:rPr lang="en-US" altLang="ja-JP" dirty="0" err="1"/>
                  <a:t>MinHash</a:t>
                </a:r>
                <a:r>
                  <a:rPr lang="ja-JP" altLang="en-US"/>
                  <a:t>法</a:t>
                </a:r>
                <a:r>
                  <a:rPr lang="en-US" altLang="ja-JP" dirty="0"/>
                  <a:t>[Li,2010]</a:t>
                </a:r>
                <a:r>
                  <a:rPr lang="ja-JP" altLang="en-US"/>
                  <a:t>を利用</a:t>
                </a:r>
                <a:endParaRPr lang="en-US" altLang="ja-JP" dirty="0"/>
              </a:p>
              <a:p>
                <a:pPr lvl="1"/>
                <a:r>
                  <a:rPr kumimoji="1" lang="ja-JP" altLang="en-US"/>
                  <a:t>集合をビット列で表現</a:t>
                </a:r>
                <a:endParaRPr kumimoji="1" lang="en-US" altLang="ja-JP" dirty="0"/>
              </a:p>
              <a:p>
                <a:pPr lvl="1"/>
                <a:r>
                  <a:rPr kumimoji="1" lang="ja-JP" altLang="en-US"/>
                  <a:t>類似度を</a:t>
                </a:r>
                <a:r>
                  <a:rPr kumimoji="1" lang="en-US" altLang="ja-JP" dirty="0"/>
                  <a:t>XOR</a:t>
                </a:r>
                <a:r>
                  <a:rPr kumimoji="1" lang="ja-JP" altLang="en-US"/>
                  <a:t>演算だけで計算可能</a:t>
                </a:r>
                <a:endParaRPr kumimoji="1" lang="en-US" altLang="ja-JP" dirty="0"/>
              </a:p>
              <a:p>
                <a:pPr lvl="1"/>
                <a:r>
                  <a:rPr lang="ja-JP" altLang="en-US"/>
                  <a:t>若干の誤差（ビット数多・高類似度ほど誤差小）</a:t>
                </a:r>
                <a:endParaRPr kumimoji="1" lang="en-US" altLang="ja-JP" dirty="0"/>
              </a:p>
              <a:p>
                <a:r>
                  <a:rPr lang="ja-JP" altLang="en-US"/>
                  <a:t>閾値</a:t>
                </a:r>
                <a14:m>
                  <m:oMath xmlns:m="http://schemas.openxmlformats.org/officeDocument/2006/math">
                    <m:r>
                      <a:rPr lang="en-US" altLang="ja-JP" b="0" i="1" smtClean="0">
                        <a:latin typeface="Cambria Math" panose="02040503050406030204" pitchFamily="18" charset="0"/>
                      </a:rPr>
                      <m:t>𝜃</m:t>
                    </m:r>
                  </m:oMath>
                </a14:m>
                <a:r>
                  <a:rPr lang="ja-JP" altLang="en-US"/>
                  <a:t>以下の場合</a:t>
                </a:r>
                <a:r>
                  <a:rPr lang="en-US" altLang="ja-JP" dirty="0"/>
                  <a:t>0</a:t>
                </a:r>
                <a:endParaRPr kumimoji="1" lang="ja-JP" altLang="en-US"/>
              </a:p>
            </p:txBody>
          </p:sp>
        </mc:Choice>
        <mc:Fallback xmlns="">
          <p:sp>
            <p:nvSpPr>
              <p:cNvPr id="3" name="コンテンツ プレースホルダー 2">
                <a:extLst>
                  <a:ext uri="{FF2B5EF4-FFF2-40B4-BE49-F238E27FC236}">
                    <a16:creationId xmlns:a16="http://schemas.microsoft.com/office/drawing/2014/main" id="{24109EA3-C6FB-0647-BAD5-E775C6A13F74}"/>
                  </a:ext>
                </a:extLst>
              </p:cNvPr>
              <p:cNvSpPr>
                <a:spLocks noGrp="1" noRot="1" noChangeAspect="1" noMove="1" noResize="1" noEditPoints="1" noAdjustHandles="1" noChangeArrowheads="1" noChangeShapeType="1" noTextEdit="1"/>
              </p:cNvSpPr>
              <p:nvPr>
                <p:ph idx="1"/>
              </p:nvPr>
            </p:nvSpPr>
            <p:spPr>
              <a:blipFill>
                <a:blip r:embed="rId3"/>
                <a:stretch>
                  <a:fillRect l="-1852" t="-224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DF33D67B-A505-C24C-8B6C-EFD97D13ECBA}"/>
              </a:ext>
            </a:extLst>
          </p:cNvPr>
          <p:cNvSpPr>
            <a:spLocks noGrp="1"/>
          </p:cNvSpPr>
          <p:nvPr>
            <p:ph type="sldNum" sz="quarter" idx="12"/>
          </p:nvPr>
        </p:nvSpPr>
        <p:spPr/>
        <p:txBody>
          <a:bodyPr/>
          <a:lstStyle/>
          <a:p>
            <a:fld id="{9F5033E9-932D-4E41-95C3-341F9A6DAE17}" type="slidenum">
              <a:rPr lang="en-US" altLang="ja-JP" smtClean="0"/>
              <a:pPr/>
              <a:t>21</a:t>
            </a:fld>
            <a:endParaRPr lang="en-US" altLang="ja-JP"/>
          </a:p>
        </p:txBody>
      </p:sp>
      <p:sp>
        <p:nvSpPr>
          <p:cNvPr id="5" name="正方形/長方形 4">
            <a:extLst>
              <a:ext uri="{FF2B5EF4-FFF2-40B4-BE49-F238E27FC236}">
                <a16:creationId xmlns:a16="http://schemas.microsoft.com/office/drawing/2014/main" id="{25AC3926-2B76-4698-A4FA-EE2A5F472C21}"/>
              </a:ext>
            </a:extLst>
          </p:cNvPr>
          <p:cNvSpPr/>
          <p:nvPr/>
        </p:nvSpPr>
        <p:spPr>
          <a:xfrm>
            <a:off x="2637871" y="6145410"/>
            <a:ext cx="3857146" cy="307777"/>
          </a:xfrm>
          <a:prstGeom prst="rect">
            <a:avLst/>
          </a:prstGeom>
          <a:ln>
            <a:solidFill>
              <a:schemeClr val="tx1"/>
            </a:solidFill>
          </a:ln>
        </p:spPr>
        <p:txBody>
          <a:bodyPr wrap="none">
            <a:spAutoFit/>
          </a:bodyPr>
          <a:lstStyle/>
          <a:p>
            <a:r>
              <a:rPr lang="en-US" altLang="ja-JP" sz="1400" dirty="0">
                <a:latin typeface="+mj-lt"/>
              </a:rPr>
              <a:t>Li, et. al., “b-bit </a:t>
            </a:r>
            <a:r>
              <a:rPr lang="en-US" altLang="ja-JP" sz="1400" dirty="0" err="1">
                <a:latin typeface="+mj-lt"/>
              </a:rPr>
              <a:t>minwise</a:t>
            </a:r>
            <a:r>
              <a:rPr lang="en-US" altLang="ja-JP" sz="1400" dirty="0">
                <a:latin typeface="+mj-lt"/>
              </a:rPr>
              <a:t> hashing”, WWW 2010</a:t>
            </a:r>
            <a:endParaRPr lang="ja-JP" altLang="en-US" sz="1400" dirty="0">
              <a:latin typeface="+mj-lt"/>
            </a:endParaRPr>
          </a:p>
        </p:txBody>
      </p:sp>
    </p:spTree>
    <p:extLst>
      <p:ext uri="{BB962C8B-B14F-4D97-AF65-F5344CB8AC3E}">
        <p14:creationId xmlns:p14="http://schemas.microsoft.com/office/powerpoint/2010/main" val="2390044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D1CC81-23F7-A449-8A39-13DE04DC1E3F}"/>
              </a:ext>
            </a:extLst>
          </p:cNvPr>
          <p:cNvSpPr>
            <a:spLocks noGrp="1"/>
          </p:cNvSpPr>
          <p:nvPr>
            <p:ph type="title"/>
          </p:nvPr>
        </p:nvSpPr>
        <p:spPr/>
        <p:txBody>
          <a:bodyPr/>
          <a:lstStyle/>
          <a:p>
            <a:r>
              <a:rPr kumimoji="1" lang="ja-JP" altLang="en-US"/>
              <a:t>手法の動作イメージ</a:t>
            </a:r>
          </a:p>
        </p:txBody>
      </p:sp>
      <p:pic>
        <p:nvPicPr>
          <p:cNvPr id="6" name="コンテンツ プレースホルダー 5">
            <a:extLst>
              <a:ext uri="{FF2B5EF4-FFF2-40B4-BE49-F238E27FC236}">
                <a16:creationId xmlns:a16="http://schemas.microsoft.com/office/drawing/2014/main" id="{854A33C0-928A-7847-ABC6-743B28895A3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40167" y="1914555"/>
            <a:ext cx="5003833" cy="3752875"/>
          </a:xfrm>
        </p:spPr>
      </p:pic>
      <p:sp>
        <p:nvSpPr>
          <p:cNvPr id="4" name="スライド番号プレースホルダー 3">
            <a:extLst>
              <a:ext uri="{FF2B5EF4-FFF2-40B4-BE49-F238E27FC236}">
                <a16:creationId xmlns:a16="http://schemas.microsoft.com/office/drawing/2014/main" id="{09153568-AFED-B040-8D08-1EF26A7BE1B3}"/>
              </a:ext>
            </a:extLst>
          </p:cNvPr>
          <p:cNvSpPr>
            <a:spLocks noGrp="1"/>
          </p:cNvSpPr>
          <p:nvPr>
            <p:ph type="sldNum" sz="quarter" idx="12"/>
          </p:nvPr>
        </p:nvSpPr>
        <p:spPr/>
        <p:txBody>
          <a:bodyPr/>
          <a:lstStyle/>
          <a:p>
            <a:fld id="{9F5033E9-932D-4E41-95C3-341F9A6DAE17}" type="slidenum">
              <a:rPr lang="en-US" altLang="ja-JP" smtClean="0"/>
              <a:pPr/>
              <a:t>22</a:t>
            </a:fld>
            <a:endParaRPr lang="en-US" altLang="ja-JP"/>
          </a:p>
        </p:txBody>
      </p:sp>
      <p:sp>
        <p:nvSpPr>
          <p:cNvPr id="3" name="テキスト ボックス 2">
            <a:extLst>
              <a:ext uri="{FF2B5EF4-FFF2-40B4-BE49-F238E27FC236}">
                <a16:creationId xmlns:a16="http://schemas.microsoft.com/office/drawing/2014/main" id="{C5994717-241A-B249-9FEA-78B46D6A1F3B}"/>
              </a:ext>
            </a:extLst>
          </p:cNvPr>
          <p:cNvSpPr txBox="1"/>
          <p:nvPr/>
        </p:nvSpPr>
        <p:spPr>
          <a:xfrm>
            <a:off x="365760" y="1547446"/>
            <a:ext cx="3774407" cy="2677656"/>
          </a:xfrm>
          <a:prstGeom prst="rect">
            <a:avLst/>
          </a:prstGeom>
          <a:noFill/>
        </p:spPr>
        <p:txBody>
          <a:bodyPr wrap="square" rtlCol="0">
            <a:spAutoFit/>
          </a:bodyPr>
          <a:lstStyle/>
          <a:p>
            <a:pPr marL="457200" indent="-457200">
              <a:buFont typeface="+mj-lt"/>
              <a:buAutoNum type="arabicPeriod"/>
            </a:pPr>
            <a:r>
              <a:rPr kumimoji="1" lang="ja-JP" altLang="en-US" sz="2400"/>
              <a:t>ファイル単位の類似度をそれぞれ合計</a:t>
            </a:r>
            <a:endParaRPr kumimoji="1" lang="en-US" altLang="ja-JP" sz="2400"/>
          </a:p>
          <a:p>
            <a:pPr marL="457200" indent="-457200">
              <a:buFont typeface="+mj-lt"/>
              <a:buAutoNum type="arabicPeriod"/>
            </a:pPr>
            <a:r>
              <a:rPr kumimoji="1" lang="ja-JP" altLang="en-US" sz="2400"/>
              <a:t>最も合計値の大きいバージョンを選択</a:t>
            </a:r>
            <a:endParaRPr kumimoji="1" lang="en-US" altLang="ja-JP" sz="2400"/>
          </a:p>
          <a:p>
            <a:pPr marL="457200" indent="-457200">
              <a:buFont typeface="+mj-lt"/>
              <a:buAutoNum type="arabicPeriod"/>
            </a:pPr>
            <a:r>
              <a:rPr lang="ja-JP" altLang="en-US" sz="2400"/>
              <a:t>ファイル集合とファイル単位の最も類似するバージョンを出力</a:t>
            </a:r>
            <a:endParaRPr kumimoji="1" lang="en-US" altLang="ja-JP" sz="2400"/>
          </a:p>
        </p:txBody>
      </p:sp>
      <p:sp>
        <p:nvSpPr>
          <p:cNvPr id="5" name="テキスト ボックス 4">
            <a:extLst>
              <a:ext uri="{FF2B5EF4-FFF2-40B4-BE49-F238E27FC236}">
                <a16:creationId xmlns:a16="http://schemas.microsoft.com/office/drawing/2014/main" id="{00181EA8-92A1-4841-B574-0A917831A5B6}"/>
              </a:ext>
            </a:extLst>
          </p:cNvPr>
          <p:cNvSpPr txBox="1"/>
          <p:nvPr/>
        </p:nvSpPr>
        <p:spPr>
          <a:xfrm>
            <a:off x="5498180" y="1550255"/>
            <a:ext cx="2287806" cy="369332"/>
          </a:xfrm>
          <a:prstGeom prst="rect">
            <a:avLst/>
          </a:prstGeom>
          <a:noFill/>
        </p:spPr>
        <p:txBody>
          <a:bodyPr wrap="none" rtlCol="0">
            <a:spAutoFit/>
          </a:bodyPr>
          <a:lstStyle/>
          <a:p>
            <a:r>
              <a:rPr kumimoji="1" lang="en-US" altLang="ja-JP">
                <a:solidFill>
                  <a:srgbClr val="0070C0"/>
                </a:solidFill>
              </a:rPr>
              <a:t>1. </a:t>
            </a:r>
            <a:r>
              <a:rPr kumimoji="1" lang="ja-JP" altLang="en-US">
                <a:solidFill>
                  <a:srgbClr val="0070C0"/>
                </a:solidFill>
              </a:rPr>
              <a:t>合計類似度の計算</a:t>
            </a:r>
          </a:p>
        </p:txBody>
      </p:sp>
      <p:sp>
        <p:nvSpPr>
          <p:cNvPr id="7" name="正方形/長方形 6">
            <a:extLst>
              <a:ext uri="{FF2B5EF4-FFF2-40B4-BE49-F238E27FC236}">
                <a16:creationId xmlns:a16="http://schemas.microsoft.com/office/drawing/2014/main" id="{08A4CD75-1AB2-7B44-BE3D-C1F9C01FB2E6}"/>
              </a:ext>
            </a:extLst>
          </p:cNvPr>
          <p:cNvSpPr/>
          <p:nvPr/>
        </p:nvSpPr>
        <p:spPr>
          <a:xfrm>
            <a:off x="6352674" y="2560638"/>
            <a:ext cx="685800" cy="16644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83936BE5-6FB6-E540-9881-4DAC96825614}"/>
              </a:ext>
            </a:extLst>
          </p:cNvPr>
          <p:cNvSpPr/>
          <p:nvPr/>
        </p:nvSpPr>
        <p:spPr>
          <a:xfrm>
            <a:off x="6281138" y="3705726"/>
            <a:ext cx="841557" cy="3850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17C2E6B1-263D-EC4A-A6D9-5AC8504CAF78}"/>
              </a:ext>
            </a:extLst>
          </p:cNvPr>
          <p:cNvSpPr txBox="1"/>
          <p:nvPr/>
        </p:nvSpPr>
        <p:spPr>
          <a:xfrm>
            <a:off x="5799335" y="5724644"/>
            <a:ext cx="1792478" cy="369332"/>
          </a:xfrm>
          <a:prstGeom prst="rect">
            <a:avLst/>
          </a:prstGeom>
          <a:noFill/>
        </p:spPr>
        <p:txBody>
          <a:bodyPr wrap="none" rtlCol="0">
            <a:spAutoFit/>
          </a:bodyPr>
          <a:lstStyle/>
          <a:p>
            <a:r>
              <a:rPr kumimoji="1" lang="en-US" altLang="ja-JP">
                <a:solidFill>
                  <a:srgbClr val="FF0000"/>
                </a:solidFill>
              </a:rPr>
              <a:t>2. </a:t>
            </a:r>
            <a:r>
              <a:rPr kumimoji="1" lang="ja-JP" altLang="en-US">
                <a:solidFill>
                  <a:srgbClr val="FF0000"/>
                </a:solidFill>
              </a:rPr>
              <a:t>最大値を選択</a:t>
            </a:r>
          </a:p>
        </p:txBody>
      </p:sp>
      <p:sp>
        <p:nvSpPr>
          <p:cNvPr id="10" name="正方形/長方形 9">
            <a:extLst>
              <a:ext uri="{FF2B5EF4-FFF2-40B4-BE49-F238E27FC236}">
                <a16:creationId xmlns:a16="http://schemas.microsoft.com/office/drawing/2014/main" id="{C1E5158A-FD30-B640-9E6C-340620C002E5}"/>
              </a:ext>
            </a:extLst>
          </p:cNvPr>
          <p:cNvSpPr/>
          <p:nvPr/>
        </p:nvSpPr>
        <p:spPr>
          <a:xfrm>
            <a:off x="4140167" y="3573379"/>
            <a:ext cx="2056748" cy="196114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0C7BB76C-B262-6140-919C-3A37E9FE8C51}"/>
              </a:ext>
            </a:extLst>
          </p:cNvPr>
          <p:cNvSpPr txBox="1"/>
          <p:nvPr/>
        </p:nvSpPr>
        <p:spPr>
          <a:xfrm>
            <a:off x="4178086" y="5724644"/>
            <a:ext cx="1561646" cy="369332"/>
          </a:xfrm>
          <a:prstGeom prst="rect">
            <a:avLst/>
          </a:prstGeom>
          <a:noFill/>
        </p:spPr>
        <p:txBody>
          <a:bodyPr wrap="none" rtlCol="0">
            <a:spAutoFit/>
          </a:bodyPr>
          <a:lstStyle/>
          <a:p>
            <a:r>
              <a:rPr kumimoji="1" lang="en-US" altLang="ja-JP">
                <a:solidFill>
                  <a:srgbClr val="00B050"/>
                </a:solidFill>
              </a:rPr>
              <a:t>3. </a:t>
            </a:r>
            <a:r>
              <a:rPr kumimoji="1" lang="ja-JP" altLang="en-US">
                <a:solidFill>
                  <a:srgbClr val="00B050"/>
                </a:solidFill>
              </a:rPr>
              <a:t>結果を出力</a:t>
            </a:r>
          </a:p>
        </p:txBody>
      </p:sp>
      <p:cxnSp>
        <p:nvCxnSpPr>
          <p:cNvPr id="13" name="直線コネクタ 12">
            <a:extLst>
              <a:ext uri="{FF2B5EF4-FFF2-40B4-BE49-F238E27FC236}">
                <a16:creationId xmlns:a16="http://schemas.microsoft.com/office/drawing/2014/main" id="{1E452FBA-ABC7-4F47-B98B-D84B4E6BB1E9}"/>
              </a:ext>
            </a:extLst>
          </p:cNvPr>
          <p:cNvCxnSpPr>
            <a:stCxn id="5" idx="2"/>
          </p:cNvCxnSpPr>
          <p:nvPr/>
        </p:nvCxnSpPr>
        <p:spPr>
          <a:xfrm>
            <a:off x="6642083" y="1919587"/>
            <a:ext cx="53491" cy="64105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895964AE-9455-2649-9DAC-C162895FFD60}"/>
              </a:ext>
            </a:extLst>
          </p:cNvPr>
          <p:cNvCxnSpPr>
            <a:stCxn id="8" idx="2"/>
            <a:endCxn id="9" idx="0"/>
          </p:cNvCxnSpPr>
          <p:nvPr/>
        </p:nvCxnSpPr>
        <p:spPr>
          <a:xfrm flipH="1">
            <a:off x="6695574" y="4090737"/>
            <a:ext cx="6343" cy="16339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1A6764A-1133-BE42-8C31-A5A43E4D2893}"/>
              </a:ext>
            </a:extLst>
          </p:cNvPr>
          <p:cNvCxnSpPr>
            <a:stCxn id="10" idx="2"/>
            <a:endCxn id="11" idx="0"/>
          </p:cNvCxnSpPr>
          <p:nvPr/>
        </p:nvCxnSpPr>
        <p:spPr>
          <a:xfrm flipH="1">
            <a:off x="4958909" y="5534526"/>
            <a:ext cx="209632" cy="1901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575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996467-26CB-AF46-9C85-E96A594AE616}"/>
              </a:ext>
            </a:extLst>
          </p:cNvPr>
          <p:cNvSpPr>
            <a:spLocks noGrp="1"/>
          </p:cNvSpPr>
          <p:nvPr>
            <p:ph type="title"/>
          </p:nvPr>
        </p:nvSpPr>
        <p:spPr/>
        <p:txBody>
          <a:bodyPr/>
          <a:lstStyle/>
          <a:p>
            <a:r>
              <a:rPr kumimoji="1" lang="ja-JP" altLang="en-US"/>
              <a:t>評価</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EBB038A1-ECA1-1A48-B523-54B6A70BCC72}"/>
                  </a:ext>
                </a:extLst>
              </p:cNvPr>
              <p:cNvSpPr>
                <a:spLocks noGrp="1"/>
              </p:cNvSpPr>
              <p:nvPr>
                <p:ph idx="1"/>
              </p:nvPr>
            </p:nvSpPr>
            <p:spPr/>
            <p:txBody>
              <a:bodyPr/>
              <a:lstStyle/>
              <a:p>
                <a:pPr marL="0" indent="0">
                  <a:buNone/>
                </a:pPr>
                <a:r>
                  <a:rPr kumimoji="1" lang="ja-JP" altLang="en-US" dirty="0"/>
                  <a:t>精度と</a:t>
                </a:r>
                <a:r>
                  <a:rPr lang="ja-JP" altLang="en-US" dirty="0"/>
                  <a:t>実行時性能</a:t>
                </a:r>
                <a:r>
                  <a:rPr kumimoji="1" lang="ja-JP" altLang="en-US" dirty="0"/>
                  <a:t>の両面で評価</a:t>
                </a:r>
                <a:endParaRPr kumimoji="1" lang="en-US" altLang="ja-JP" dirty="0"/>
              </a:p>
              <a:p>
                <a:r>
                  <a:rPr lang="ja-JP" altLang="en-US" dirty="0"/>
                  <a:t>精度</a:t>
                </a:r>
                <a:endParaRPr lang="en-US" altLang="ja-JP" dirty="0"/>
              </a:p>
              <a:p>
                <a:pPr lvl="1"/>
                <a:r>
                  <a:rPr kumimoji="1" lang="ja-JP" altLang="en-US" dirty="0"/>
                  <a:t>再利用元バージョンの検出精度</a:t>
                </a:r>
                <a:endParaRPr kumimoji="1" lang="en-US" altLang="ja-JP" dirty="0"/>
              </a:p>
              <a:p>
                <a:pPr lvl="1"/>
                <a:r>
                  <a:rPr kumimoji="1" lang="ja-JP" altLang="en-US" dirty="0"/>
                  <a:t>ファイル集合全体とファイル単体での差異</a:t>
                </a:r>
                <a:endParaRPr kumimoji="1" lang="en-US" altLang="ja-JP" dirty="0"/>
              </a:p>
              <a:p>
                <a:r>
                  <a:rPr lang="ja-JP" altLang="en-US" dirty="0"/>
                  <a:t>実行時性能</a:t>
                </a:r>
                <a:endParaRPr kumimoji="1" lang="en-US" altLang="ja-JP" dirty="0"/>
              </a:p>
              <a:p>
                <a:pPr lvl="1"/>
                <a:r>
                  <a:rPr kumimoji="1" lang="ja-JP" altLang="en-US" dirty="0"/>
                  <a:t>実行</a:t>
                </a:r>
                <a:r>
                  <a:rPr kumimoji="1" lang="en-US" altLang="ja-JP" dirty="0"/>
                  <a:t>10</a:t>
                </a:r>
                <a:r>
                  <a:rPr kumimoji="1" lang="ja-JP" altLang="en-US" dirty="0"/>
                  <a:t>回の平均時間を計測</a:t>
                </a:r>
                <a:endParaRPr kumimoji="1" lang="en-US" altLang="ja-JP" dirty="0"/>
              </a:p>
              <a:p>
                <a:pPr lvl="1"/>
                <a14:m>
                  <m:oMath xmlns:m="http://schemas.openxmlformats.org/officeDocument/2006/math">
                    <m:r>
                      <a:rPr kumimoji="1" lang="en-US" altLang="ja-JP" i="1" dirty="0" smtClean="0">
                        <a:latin typeface="Cambria Math" panose="02040503050406030204" pitchFamily="18" charset="0"/>
                      </a:rPr>
                      <m:t>𝑏</m:t>
                    </m:r>
                  </m:oMath>
                </a14:m>
                <a:r>
                  <a:rPr kumimoji="1" lang="en-US" altLang="ja-JP" dirty="0"/>
                  <a:t>-bit </a:t>
                </a:r>
                <a:r>
                  <a:rPr kumimoji="1" lang="en-US" altLang="ja-JP" dirty="0" err="1"/>
                  <a:t>MinHash</a:t>
                </a:r>
                <a:r>
                  <a:rPr kumimoji="1" lang="ja-JP" altLang="en-US" dirty="0"/>
                  <a:t>法を用いない場合との</a:t>
                </a:r>
                <a:r>
                  <a:rPr lang="ja-JP" altLang="en-US" dirty="0"/>
                  <a:t>比較</a:t>
                </a:r>
                <a:endParaRPr kumimoji="1" lang="en-US" altLang="ja-JP" dirty="0"/>
              </a:p>
            </p:txBody>
          </p:sp>
        </mc:Choice>
        <mc:Fallback xmlns="">
          <p:sp>
            <p:nvSpPr>
              <p:cNvPr id="3" name="コンテンツ プレースホルダー 2">
                <a:extLst>
                  <a:ext uri="{FF2B5EF4-FFF2-40B4-BE49-F238E27FC236}">
                    <a16:creationId xmlns:a16="http://schemas.microsoft.com/office/drawing/2014/main" id="{EBB038A1-ECA1-1A48-B523-54B6A70BCC72}"/>
                  </a:ext>
                </a:extLst>
              </p:cNvPr>
              <p:cNvSpPr>
                <a:spLocks noGrp="1" noRot="1" noChangeAspect="1" noMove="1" noResize="1" noEditPoints="1" noAdjustHandles="1" noChangeArrowheads="1" noChangeShapeType="1" noTextEdit="1"/>
              </p:cNvSpPr>
              <p:nvPr>
                <p:ph idx="1"/>
              </p:nvPr>
            </p:nvSpPr>
            <p:spPr>
              <a:blipFill>
                <a:blip r:embed="rId3"/>
                <a:stretch>
                  <a:fillRect l="-1852" t="-2156"/>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1B7FD441-9E9E-5F49-A4EE-C09A452883E4}"/>
              </a:ext>
            </a:extLst>
          </p:cNvPr>
          <p:cNvSpPr>
            <a:spLocks noGrp="1"/>
          </p:cNvSpPr>
          <p:nvPr>
            <p:ph type="sldNum" sz="quarter" idx="12"/>
          </p:nvPr>
        </p:nvSpPr>
        <p:spPr/>
        <p:txBody>
          <a:bodyPr/>
          <a:lstStyle/>
          <a:p>
            <a:fld id="{9F5033E9-932D-4E41-95C3-341F9A6DAE17}" type="slidenum">
              <a:rPr lang="en-US" altLang="ja-JP" smtClean="0"/>
              <a:pPr/>
              <a:t>23</a:t>
            </a:fld>
            <a:endParaRPr lang="en-US" altLang="ja-JP"/>
          </a:p>
        </p:txBody>
      </p:sp>
    </p:spTree>
    <p:extLst>
      <p:ext uri="{BB962C8B-B14F-4D97-AF65-F5344CB8AC3E}">
        <p14:creationId xmlns:p14="http://schemas.microsoft.com/office/powerpoint/2010/main" val="2428083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ーブル&#10;&#10;自動的に生成された説明">
            <a:extLst>
              <a:ext uri="{FF2B5EF4-FFF2-40B4-BE49-F238E27FC236}">
                <a16:creationId xmlns:a16="http://schemas.microsoft.com/office/drawing/2014/main" id="{0D07232A-9134-484C-A316-04594E7DB57B}"/>
              </a:ext>
            </a:extLst>
          </p:cNvPr>
          <p:cNvPicPr>
            <a:picLocks noChangeAspect="1"/>
          </p:cNvPicPr>
          <p:nvPr/>
        </p:nvPicPr>
        <p:blipFill rotWithShape="1">
          <a:blip r:embed="rId3">
            <a:extLst>
              <a:ext uri="{28A0092B-C50C-407E-A947-70E740481C1C}">
                <a14:useLocalDpi xmlns:a14="http://schemas.microsoft.com/office/drawing/2010/main" val="0"/>
              </a:ext>
            </a:extLst>
          </a:blip>
          <a:srcRect l="4052" t="4460" r="4464" b="4535"/>
          <a:stretch/>
        </p:blipFill>
        <p:spPr>
          <a:xfrm>
            <a:off x="4458159" y="2764382"/>
            <a:ext cx="4571999" cy="2646947"/>
          </a:xfrm>
          <a:prstGeom prst="rect">
            <a:avLst/>
          </a:prstGeom>
        </p:spPr>
      </p:pic>
      <p:sp>
        <p:nvSpPr>
          <p:cNvPr id="2" name="タイトル 1">
            <a:extLst>
              <a:ext uri="{FF2B5EF4-FFF2-40B4-BE49-F238E27FC236}">
                <a16:creationId xmlns:a16="http://schemas.microsoft.com/office/drawing/2014/main" id="{AF566497-2A08-B940-87EA-BACC86DAC55E}"/>
              </a:ext>
            </a:extLst>
          </p:cNvPr>
          <p:cNvSpPr>
            <a:spLocks noGrp="1"/>
          </p:cNvSpPr>
          <p:nvPr>
            <p:ph type="title"/>
          </p:nvPr>
        </p:nvSpPr>
        <p:spPr/>
        <p:txBody>
          <a:bodyPr/>
          <a:lstStyle/>
          <a:p>
            <a:r>
              <a:rPr kumimoji="1" lang="ja-JP" altLang="en-US"/>
              <a:t>調査対象</a:t>
            </a:r>
          </a:p>
        </p:txBody>
      </p:sp>
      <p:sp>
        <p:nvSpPr>
          <p:cNvPr id="3" name="コンテンツ プレースホルダー 2">
            <a:extLst>
              <a:ext uri="{FF2B5EF4-FFF2-40B4-BE49-F238E27FC236}">
                <a16:creationId xmlns:a16="http://schemas.microsoft.com/office/drawing/2014/main" id="{6CA232EE-38DF-6C4C-B675-D1C964A6523B}"/>
              </a:ext>
            </a:extLst>
          </p:cNvPr>
          <p:cNvSpPr>
            <a:spLocks noGrp="1"/>
          </p:cNvSpPr>
          <p:nvPr>
            <p:ph idx="1"/>
          </p:nvPr>
        </p:nvSpPr>
        <p:spPr/>
        <p:txBody>
          <a:bodyPr/>
          <a:lstStyle/>
          <a:p>
            <a:r>
              <a:rPr kumimoji="1" lang="en-US" altLang="ja-JP"/>
              <a:t>5</a:t>
            </a:r>
            <a:r>
              <a:rPr kumimoji="1" lang="ja-JP" altLang="en-US"/>
              <a:t>つのソフトウェアと</a:t>
            </a:r>
            <a:r>
              <a:rPr kumimoji="1" lang="en-US" altLang="ja-JP"/>
              <a:t>4</a:t>
            </a:r>
            <a:r>
              <a:rPr kumimoji="1" lang="ja-JP" altLang="en-US"/>
              <a:t>つのライブラリ</a:t>
            </a:r>
            <a:endParaRPr kumimoji="1" lang="en-US" altLang="ja-JP"/>
          </a:p>
          <a:p>
            <a:pPr lvl="1"/>
            <a:r>
              <a:rPr kumimoji="1" lang="ja-JP" altLang="en-US"/>
              <a:t>開発グループや言語・規模が異なるもの</a:t>
            </a:r>
            <a:endParaRPr kumimoji="1" lang="en-US" altLang="ja-JP"/>
          </a:p>
          <a:p>
            <a:r>
              <a:rPr lang="ja-JP" altLang="en-US"/>
              <a:t>ライブラリ</a:t>
            </a:r>
            <a:endParaRPr lang="en-US" altLang="ja-JP"/>
          </a:p>
          <a:p>
            <a:pPr lvl="1"/>
            <a:r>
              <a:rPr kumimoji="1" lang="en-US" altLang="ja-JP"/>
              <a:t>11~1557</a:t>
            </a:r>
            <a:r>
              <a:rPr kumimoji="1" lang="ja-JP" altLang="en-US"/>
              <a:t>バージョン</a:t>
            </a:r>
            <a:endParaRPr kumimoji="1" lang="en-US" altLang="ja-JP"/>
          </a:p>
          <a:p>
            <a:pPr lvl="1"/>
            <a:r>
              <a:rPr lang="en-US" altLang="ja-JP"/>
              <a:t>3,830~196,098 LOC</a:t>
            </a:r>
          </a:p>
          <a:p>
            <a:r>
              <a:rPr lang="ja-JP" altLang="en-US"/>
              <a:t>ソフトウェア</a:t>
            </a:r>
            <a:endParaRPr lang="en-US" altLang="ja-JP"/>
          </a:p>
          <a:p>
            <a:pPr lvl="1"/>
            <a:r>
              <a:rPr lang="en-US" altLang="ja-JP"/>
              <a:t>9~319</a:t>
            </a:r>
            <a:r>
              <a:rPr lang="ja-JP" altLang="en-US"/>
              <a:t>バージョン</a:t>
            </a:r>
            <a:endParaRPr lang="en-US" altLang="ja-JP"/>
          </a:p>
          <a:p>
            <a:pPr lvl="1"/>
            <a:r>
              <a:rPr lang="en-US" altLang="ja-JP"/>
              <a:t>3,283~18,053,155 LOC</a:t>
            </a:r>
            <a:endParaRPr kumimoji="1" lang="en-US" altLang="ja-JP" sz="2400"/>
          </a:p>
          <a:p>
            <a:pPr marL="0" indent="0">
              <a:buNone/>
            </a:pPr>
            <a:r>
              <a:rPr kumimoji="1" lang="en-US" altLang="ja-JP" sz="2400"/>
              <a:t>※</a:t>
            </a:r>
            <a:r>
              <a:rPr kumimoji="1" lang="ja-JP" altLang="en-US" sz="2400"/>
              <a:t>バージョン＝</a:t>
            </a:r>
            <a:r>
              <a:rPr kumimoji="1" lang="en-US" altLang="ja-JP" sz="2400"/>
              <a:t>Git</a:t>
            </a:r>
            <a:r>
              <a:rPr kumimoji="1" lang="ja-JP" altLang="en-US" sz="2400"/>
              <a:t>リポジトリの</a:t>
            </a:r>
            <a:r>
              <a:rPr kumimoji="1" lang="en-US" altLang="ja-JP" sz="2400"/>
              <a:t>tag</a:t>
            </a:r>
            <a:endParaRPr kumimoji="1" lang="ja-JP" altLang="en-US" sz="2400"/>
          </a:p>
        </p:txBody>
      </p:sp>
      <p:sp>
        <p:nvSpPr>
          <p:cNvPr id="4" name="スライド番号プレースホルダー 3">
            <a:extLst>
              <a:ext uri="{FF2B5EF4-FFF2-40B4-BE49-F238E27FC236}">
                <a16:creationId xmlns:a16="http://schemas.microsoft.com/office/drawing/2014/main" id="{F60FFE40-CDF5-AD4E-8ED0-584A21AEC475}"/>
              </a:ext>
            </a:extLst>
          </p:cNvPr>
          <p:cNvSpPr>
            <a:spLocks noGrp="1"/>
          </p:cNvSpPr>
          <p:nvPr>
            <p:ph type="sldNum" sz="quarter" idx="12"/>
          </p:nvPr>
        </p:nvSpPr>
        <p:spPr/>
        <p:txBody>
          <a:bodyPr/>
          <a:lstStyle/>
          <a:p>
            <a:fld id="{9F5033E9-932D-4E41-95C3-341F9A6DAE17}" type="slidenum">
              <a:rPr lang="en-US" altLang="ja-JP" smtClean="0"/>
              <a:pPr/>
              <a:t>24</a:t>
            </a:fld>
            <a:endParaRPr lang="en-US" altLang="ja-JP"/>
          </a:p>
        </p:txBody>
      </p:sp>
    </p:spTree>
    <p:extLst>
      <p:ext uri="{BB962C8B-B14F-4D97-AF65-F5344CB8AC3E}">
        <p14:creationId xmlns:p14="http://schemas.microsoft.com/office/powerpoint/2010/main" val="2016482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506FB0-FE1A-4E4E-BB17-D7C8043C9187}"/>
              </a:ext>
            </a:extLst>
          </p:cNvPr>
          <p:cNvSpPr>
            <a:spLocks noGrp="1"/>
          </p:cNvSpPr>
          <p:nvPr>
            <p:ph type="title"/>
          </p:nvPr>
        </p:nvSpPr>
        <p:spPr/>
        <p:txBody>
          <a:bodyPr/>
          <a:lstStyle/>
          <a:p>
            <a:r>
              <a:rPr kumimoji="1" lang="ja-JP" altLang="en-US"/>
              <a:t>正解の収集</a:t>
            </a:r>
          </a:p>
        </p:txBody>
      </p:sp>
      <p:sp>
        <p:nvSpPr>
          <p:cNvPr id="3" name="コンテンツ プレースホルダー 2">
            <a:extLst>
              <a:ext uri="{FF2B5EF4-FFF2-40B4-BE49-F238E27FC236}">
                <a16:creationId xmlns:a16="http://schemas.microsoft.com/office/drawing/2014/main" id="{78588E91-91B0-4149-8101-BAE9A58A45D5}"/>
              </a:ext>
            </a:extLst>
          </p:cNvPr>
          <p:cNvSpPr>
            <a:spLocks noGrp="1"/>
          </p:cNvSpPr>
          <p:nvPr>
            <p:ph idx="1"/>
          </p:nvPr>
        </p:nvSpPr>
        <p:spPr/>
        <p:txBody>
          <a:bodyPr/>
          <a:lstStyle/>
          <a:p>
            <a:pPr marL="0" indent="0">
              <a:buNone/>
            </a:pPr>
            <a:r>
              <a:rPr kumimoji="1" lang="ja-JP" altLang="en-US"/>
              <a:t>手作業でソフトウェアの記録を収集</a:t>
            </a:r>
            <a:endParaRPr kumimoji="1" lang="en-US" altLang="ja-JP"/>
          </a:p>
          <a:p>
            <a:pPr lvl="1"/>
            <a:r>
              <a:rPr kumimoji="1" lang="en-US" altLang="ja-JP"/>
              <a:t>Git</a:t>
            </a:r>
            <a:r>
              <a:rPr kumimoji="1" lang="ja-JP" altLang="en-US"/>
              <a:t>のコミットメッセージ</a:t>
            </a:r>
            <a:endParaRPr lang="en-US" altLang="ja-JP"/>
          </a:p>
          <a:p>
            <a:pPr lvl="2"/>
            <a:r>
              <a:rPr kumimoji="1" lang="ja-JP" altLang="en-US"/>
              <a:t>遡って最も近いバージョン情報の</a:t>
            </a:r>
            <a:r>
              <a:rPr lang="ja-JP" altLang="en-US"/>
              <a:t>　　　　　　　　　　　　</a:t>
            </a:r>
            <a:r>
              <a:rPr kumimoji="1" lang="ja-JP" altLang="en-US"/>
              <a:t>あるコミットメッセージを参照</a:t>
            </a:r>
            <a:endParaRPr kumimoji="1" lang="en-US" altLang="ja-JP"/>
          </a:p>
          <a:p>
            <a:pPr lvl="1"/>
            <a:r>
              <a:rPr lang="ja-JP" altLang="en-US"/>
              <a:t>ソフトウェア側のドキュメント</a:t>
            </a:r>
            <a:endParaRPr lang="en-US" altLang="ja-JP"/>
          </a:p>
          <a:p>
            <a:pPr lvl="2"/>
            <a:r>
              <a:rPr lang="ja-JP" altLang="en-US"/>
              <a:t>ライブラリ側は不参照</a:t>
            </a:r>
            <a:endParaRPr lang="en-US" altLang="ja-JP"/>
          </a:p>
        </p:txBody>
      </p:sp>
      <p:sp>
        <p:nvSpPr>
          <p:cNvPr id="4" name="スライド番号プレースホルダー 3">
            <a:extLst>
              <a:ext uri="{FF2B5EF4-FFF2-40B4-BE49-F238E27FC236}">
                <a16:creationId xmlns:a16="http://schemas.microsoft.com/office/drawing/2014/main" id="{8A9605A4-6A88-6E40-9E1D-0E802A562FBD}"/>
              </a:ext>
            </a:extLst>
          </p:cNvPr>
          <p:cNvSpPr>
            <a:spLocks noGrp="1"/>
          </p:cNvSpPr>
          <p:nvPr>
            <p:ph type="sldNum" sz="quarter" idx="12"/>
          </p:nvPr>
        </p:nvSpPr>
        <p:spPr/>
        <p:txBody>
          <a:bodyPr/>
          <a:lstStyle/>
          <a:p>
            <a:fld id="{9F5033E9-932D-4E41-95C3-341F9A6DAE17}" type="slidenum">
              <a:rPr lang="en-US" altLang="ja-JP" smtClean="0"/>
              <a:pPr/>
              <a:t>25</a:t>
            </a:fld>
            <a:endParaRPr lang="en-US" altLang="ja-JP"/>
          </a:p>
        </p:txBody>
      </p:sp>
      <p:sp>
        <p:nvSpPr>
          <p:cNvPr id="5" name="円/楕円 4">
            <a:extLst>
              <a:ext uri="{FF2B5EF4-FFF2-40B4-BE49-F238E27FC236}">
                <a16:creationId xmlns:a16="http://schemas.microsoft.com/office/drawing/2014/main" id="{4B886BA7-20B1-B245-80EF-AA1759B6985B}"/>
              </a:ext>
            </a:extLst>
          </p:cNvPr>
          <p:cNvSpPr/>
          <p:nvPr/>
        </p:nvSpPr>
        <p:spPr>
          <a:xfrm>
            <a:off x="6413052" y="2963778"/>
            <a:ext cx="288758" cy="28875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a:extLst>
              <a:ext uri="{FF2B5EF4-FFF2-40B4-BE49-F238E27FC236}">
                <a16:creationId xmlns:a16="http://schemas.microsoft.com/office/drawing/2014/main" id="{56655B23-047E-9541-831C-5BB201F36633}"/>
              </a:ext>
            </a:extLst>
          </p:cNvPr>
          <p:cNvSpPr/>
          <p:nvPr/>
        </p:nvSpPr>
        <p:spPr>
          <a:xfrm>
            <a:off x="6413052" y="3609472"/>
            <a:ext cx="288758" cy="28875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a:extLst>
              <a:ext uri="{FF2B5EF4-FFF2-40B4-BE49-F238E27FC236}">
                <a16:creationId xmlns:a16="http://schemas.microsoft.com/office/drawing/2014/main" id="{3F383960-BA58-3F49-A20C-19CF0BEA3D3E}"/>
              </a:ext>
            </a:extLst>
          </p:cNvPr>
          <p:cNvSpPr/>
          <p:nvPr/>
        </p:nvSpPr>
        <p:spPr>
          <a:xfrm>
            <a:off x="6413052" y="4359441"/>
            <a:ext cx="288758" cy="28875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a:extLst>
              <a:ext uri="{FF2B5EF4-FFF2-40B4-BE49-F238E27FC236}">
                <a16:creationId xmlns:a16="http://schemas.microsoft.com/office/drawing/2014/main" id="{6FCD6EED-4DD8-5241-88AA-88B0FC1BBC3D}"/>
              </a:ext>
            </a:extLst>
          </p:cNvPr>
          <p:cNvSpPr/>
          <p:nvPr/>
        </p:nvSpPr>
        <p:spPr>
          <a:xfrm>
            <a:off x="5811473" y="3609472"/>
            <a:ext cx="288758" cy="28875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851979F8-0B0A-1A4B-9CF4-86680E6F750F}"/>
              </a:ext>
            </a:extLst>
          </p:cNvPr>
          <p:cNvCxnSpPr>
            <a:stCxn id="7" idx="0"/>
            <a:endCxn id="6" idx="4"/>
          </p:cNvCxnSpPr>
          <p:nvPr/>
        </p:nvCxnSpPr>
        <p:spPr>
          <a:xfrm flipV="1">
            <a:off x="6557431" y="3898230"/>
            <a:ext cx="0" cy="4612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022B6473-2033-6647-8A54-6480973120CE}"/>
              </a:ext>
            </a:extLst>
          </p:cNvPr>
          <p:cNvCxnSpPr>
            <a:cxnSpLocks/>
            <a:stCxn id="7" idx="1"/>
            <a:endCxn id="8" idx="5"/>
          </p:cNvCxnSpPr>
          <p:nvPr/>
        </p:nvCxnSpPr>
        <p:spPr>
          <a:xfrm flipH="1" flipV="1">
            <a:off x="6057943" y="3855942"/>
            <a:ext cx="397397" cy="5457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847890EF-3EAE-6540-885B-1ADDC860A93B}"/>
              </a:ext>
            </a:extLst>
          </p:cNvPr>
          <p:cNvCxnSpPr>
            <a:stCxn id="6" idx="0"/>
            <a:endCxn id="5" idx="4"/>
          </p:cNvCxnSpPr>
          <p:nvPr/>
        </p:nvCxnSpPr>
        <p:spPr>
          <a:xfrm flipV="1">
            <a:off x="6557431" y="3252536"/>
            <a:ext cx="0" cy="3569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8C15463B-F795-6449-8C95-672C0A7988F8}"/>
              </a:ext>
            </a:extLst>
          </p:cNvPr>
          <p:cNvSpPr txBox="1"/>
          <p:nvPr/>
        </p:nvSpPr>
        <p:spPr>
          <a:xfrm>
            <a:off x="8065311" y="3577231"/>
            <a:ext cx="971741" cy="461665"/>
          </a:xfrm>
          <a:prstGeom prst="rect">
            <a:avLst/>
          </a:prstGeom>
          <a:noFill/>
          <a:ln>
            <a:solidFill>
              <a:schemeClr val="tx1"/>
            </a:solidFill>
          </a:ln>
        </p:spPr>
        <p:txBody>
          <a:bodyPr wrap="none" rtlCol="0">
            <a:spAutoFit/>
          </a:bodyPr>
          <a:lstStyle/>
          <a:p>
            <a:r>
              <a:rPr kumimoji="1" lang="en-US" altLang="ja-JP" sz="2400"/>
              <a:t>target</a:t>
            </a:r>
            <a:endParaRPr kumimoji="1" lang="ja-JP" altLang="en-US" sz="2400"/>
          </a:p>
        </p:txBody>
      </p:sp>
      <p:sp>
        <p:nvSpPr>
          <p:cNvPr id="16" name="円/楕円 15">
            <a:extLst>
              <a:ext uri="{FF2B5EF4-FFF2-40B4-BE49-F238E27FC236}">
                <a16:creationId xmlns:a16="http://schemas.microsoft.com/office/drawing/2014/main" id="{3C8AE0A2-FA48-2B45-A7AF-09BE8F298767}"/>
              </a:ext>
            </a:extLst>
          </p:cNvPr>
          <p:cNvSpPr/>
          <p:nvPr/>
        </p:nvSpPr>
        <p:spPr>
          <a:xfrm>
            <a:off x="6413052" y="5113421"/>
            <a:ext cx="288758" cy="28875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a:extLst>
              <a:ext uri="{FF2B5EF4-FFF2-40B4-BE49-F238E27FC236}">
                <a16:creationId xmlns:a16="http://schemas.microsoft.com/office/drawing/2014/main" id="{BFD46CDA-0736-274B-9E07-38CD399D7F18}"/>
              </a:ext>
            </a:extLst>
          </p:cNvPr>
          <p:cNvCxnSpPr>
            <a:cxnSpLocks/>
            <a:stCxn id="16" idx="0"/>
            <a:endCxn id="7" idx="4"/>
          </p:cNvCxnSpPr>
          <p:nvPr/>
        </p:nvCxnSpPr>
        <p:spPr>
          <a:xfrm flipV="1">
            <a:off x="6557431" y="4648199"/>
            <a:ext cx="0" cy="4652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CD8FBB06-1D53-3240-B74D-348C0C9C346F}"/>
              </a:ext>
            </a:extLst>
          </p:cNvPr>
          <p:cNvSpPr txBox="1"/>
          <p:nvPr/>
        </p:nvSpPr>
        <p:spPr>
          <a:xfrm>
            <a:off x="6768161" y="4272986"/>
            <a:ext cx="2375971" cy="461665"/>
          </a:xfrm>
          <a:prstGeom prst="rect">
            <a:avLst/>
          </a:prstGeom>
          <a:noFill/>
        </p:spPr>
        <p:txBody>
          <a:bodyPr wrap="none" rtlCol="0">
            <a:spAutoFit/>
          </a:bodyPr>
          <a:lstStyle/>
          <a:p>
            <a:r>
              <a:rPr kumimoji="1" lang="en-US" altLang="ja-JP" sz="2400"/>
              <a:t>“upgrade to </a:t>
            </a:r>
            <a:r>
              <a:rPr lang="en-US" altLang="ja-JP" sz="2400">
                <a:solidFill>
                  <a:srgbClr val="FF0000"/>
                </a:solidFill>
              </a:rPr>
              <a:t>1</a:t>
            </a:r>
            <a:r>
              <a:rPr kumimoji="1" lang="en-US" altLang="ja-JP" sz="2400">
                <a:solidFill>
                  <a:srgbClr val="FF0000"/>
                </a:solidFill>
              </a:rPr>
              <a:t>.</a:t>
            </a:r>
            <a:r>
              <a:rPr lang="en-US" altLang="ja-JP" sz="2400">
                <a:solidFill>
                  <a:srgbClr val="FF0000"/>
                </a:solidFill>
              </a:rPr>
              <a:t>2</a:t>
            </a:r>
            <a:r>
              <a:rPr kumimoji="1" lang="en-US" altLang="ja-JP" sz="2400"/>
              <a:t>”</a:t>
            </a:r>
            <a:endParaRPr kumimoji="1" lang="ja-JP" altLang="en-US" sz="2400"/>
          </a:p>
        </p:txBody>
      </p:sp>
      <p:sp>
        <p:nvSpPr>
          <p:cNvPr id="21" name="テキスト ボックス 20">
            <a:extLst>
              <a:ext uri="{FF2B5EF4-FFF2-40B4-BE49-F238E27FC236}">
                <a16:creationId xmlns:a16="http://schemas.microsoft.com/office/drawing/2014/main" id="{C6E10CA6-C723-C044-A6C5-D3625C46E654}"/>
              </a:ext>
            </a:extLst>
          </p:cNvPr>
          <p:cNvSpPr txBox="1"/>
          <p:nvPr/>
        </p:nvSpPr>
        <p:spPr>
          <a:xfrm>
            <a:off x="6768161" y="3548347"/>
            <a:ext cx="1297150" cy="461665"/>
          </a:xfrm>
          <a:prstGeom prst="rect">
            <a:avLst/>
          </a:prstGeom>
          <a:noFill/>
        </p:spPr>
        <p:txBody>
          <a:bodyPr wrap="none" rtlCol="0">
            <a:spAutoFit/>
          </a:bodyPr>
          <a:lstStyle/>
          <a:p>
            <a:r>
              <a:rPr kumimoji="1" lang="en-US" altLang="ja-JP" sz="2400"/>
              <a:t>“fix bug”</a:t>
            </a:r>
            <a:endParaRPr kumimoji="1" lang="ja-JP" altLang="en-US" sz="2400"/>
          </a:p>
        </p:txBody>
      </p:sp>
      <p:sp>
        <p:nvSpPr>
          <p:cNvPr id="27" name="テキスト ボックス 26">
            <a:extLst>
              <a:ext uri="{FF2B5EF4-FFF2-40B4-BE49-F238E27FC236}">
                <a16:creationId xmlns:a16="http://schemas.microsoft.com/office/drawing/2014/main" id="{6403F7E6-EA6B-D846-8B3B-446F05EB2ABF}"/>
              </a:ext>
            </a:extLst>
          </p:cNvPr>
          <p:cNvSpPr txBox="1"/>
          <p:nvPr/>
        </p:nvSpPr>
        <p:spPr>
          <a:xfrm>
            <a:off x="6701810" y="2881476"/>
            <a:ext cx="2375971" cy="461665"/>
          </a:xfrm>
          <a:prstGeom prst="rect">
            <a:avLst/>
          </a:prstGeom>
          <a:noFill/>
        </p:spPr>
        <p:txBody>
          <a:bodyPr wrap="none" rtlCol="0">
            <a:spAutoFit/>
          </a:bodyPr>
          <a:lstStyle/>
          <a:p>
            <a:r>
              <a:rPr kumimoji="1" lang="en-US" altLang="ja-JP" sz="2400"/>
              <a:t>“upgrade to </a:t>
            </a:r>
            <a:r>
              <a:rPr lang="en-US" altLang="ja-JP" sz="2400"/>
              <a:t>1</a:t>
            </a:r>
            <a:r>
              <a:rPr kumimoji="1" lang="en-US" altLang="ja-JP" sz="2400"/>
              <a:t>.3”</a:t>
            </a:r>
            <a:endParaRPr kumimoji="1" lang="ja-JP" altLang="en-US" sz="2400"/>
          </a:p>
        </p:txBody>
      </p:sp>
    </p:spTree>
    <p:extLst>
      <p:ext uri="{BB962C8B-B14F-4D97-AF65-F5344CB8AC3E}">
        <p14:creationId xmlns:p14="http://schemas.microsoft.com/office/powerpoint/2010/main" val="2761447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956A24-D9E5-6E4A-B0EC-BB6F8C22FCEB}"/>
              </a:ext>
            </a:extLst>
          </p:cNvPr>
          <p:cNvSpPr>
            <a:spLocks noGrp="1"/>
          </p:cNvSpPr>
          <p:nvPr>
            <p:ph type="title"/>
          </p:nvPr>
        </p:nvSpPr>
        <p:spPr/>
        <p:txBody>
          <a:bodyPr/>
          <a:lstStyle/>
          <a:p>
            <a:r>
              <a:rPr kumimoji="1" lang="ja-JP" altLang="en-US"/>
              <a:t>結果：精度</a:t>
            </a:r>
          </a:p>
        </p:txBody>
      </p:sp>
      <p:pic>
        <p:nvPicPr>
          <p:cNvPr id="6" name="コンテンツ プレースホルダー 5" descr="テーブル&#10;&#10;自動的に生成された説明">
            <a:extLst>
              <a:ext uri="{FF2B5EF4-FFF2-40B4-BE49-F238E27FC236}">
                <a16:creationId xmlns:a16="http://schemas.microsoft.com/office/drawing/2014/main" id="{F347A5B8-ED82-7542-A00F-29E81F032D7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8626"/>
          <a:stretch/>
        </p:blipFill>
        <p:spPr>
          <a:xfrm>
            <a:off x="446088" y="1489999"/>
            <a:ext cx="8229600" cy="4026853"/>
          </a:xfrm>
        </p:spPr>
      </p:pic>
      <p:sp>
        <p:nvSpPr>
          <p:cNvPr id="4" name="スライド番号プレースホルダー 3">
            <a:extLst>
              <a:ext uri="{FF2B5EF4-FFF2-40B4-BE49-F238E27FC236}">
                <a16:creationId xmlns:a16="http://schemas.microsoft.com/office/drawing/2014/main" id="{76C9F5E7-ED40-234D-8A8F-1C4D1B38A35C}"/>
              </a:ext>
            </a:extLst>
          </p:cNvPr>
          <p:cNvSpPr>
            <a:spLocks noGrp="1"/>
          </p:cNvSpPr>
          <p:nvPr>
            <p:ph type="sldNum" sz="quarter" idx="12"/>
          </p:nvPr>
        </p:nvSpPr>
        <p:spPr/>
        <p:txBody>
          <a:bodyPr/>
          <a:lstStyle/>
          <a:p>
            <a:fld id="{9F5033E9-932D-4E41-95C3-341F9A6DAE17}" type="slidenum">
              <a:rPr lang="en-US" altLang="ja-JP" smtClean="0"/>
              <a:pPr/>
              <a:t>26</a:t>
            </a:fld>
            <a:endParaRPr lang="en-US" altLang="ja-JP"/>
          </a:p>
        </p:txBody>
      </p:sp>
      <p:sp>
        <p:nvSpPr>
          <p:cNvPr id="7" name="テキスト ボックス 6">
            <a:extLst>
              <a:ext uri="{FF2B5EF4-FFF2-40B4-BE49-F238E27FC236}">
                <a16:creationId xmlns:a16="http://schemas.microsoft.com/office/drawing/2014/main" id="{05EE0F93-577F-B749-893E-AB8AB695E574}"/>
              </a:ext>
            </a:extLst>
          </p:cNvPr>
          <p:cNvSpPr txBox="1"/>
          <p:nvPr/>
        </p:nvSpPr>
        <p:spPr>
          <a:xfrm>
            <a:off x="919397" y="5729181"/>
            <a:ext cx="7305205" cy="584775"/>
          </a:xfrm>
          <a:prstGeom prst="rect">
            <a:avLst/>
          </a:prstGeom>
          <a:solidFill>
            <a:schemeClr val="bg1"/>
          </a:solidFill>
        </p:spPr>
        <p:txBody>
          <a:bodyPr wrap="none" rtlCol="0">
            <a:spAutoFit/>
          </a:bodyPr>
          <a:lstStyle/>
          <a:p>
            <a:r>
              <a:rPr kumimoji="1" lang="en-US" altLang="ja-JP" sz="3200">
                <a:solidFill>
                  <a:srgbClr val="FF0000"/>
                </a:solidFill>
              </a:rPr>
              <a:t>10/13</a:t>
            </a:r>
            <a:r>
              <a:rPr kumimoji="1" lang="ja-JP" altLang="en-US" sz="3200">
                <a:solidFill>
                  <a:srgbClr val="FF0000"/>
                </a:solidFill>
              </a:rPr>
              <a:t>で</a:t>
            </a:r>
            <a:r>
              <a:rPr kumimoji="1" lang="en-US" altLang="ja-JP" sz="3200">
                <a:solidFill>
                  <a:srgbClr val="FF0000"/>
                </a:solidFill>
              </a:rPr>
              <a:t>100%</a:t>
            </a:r>
            <a:r>
              <a:rPr kumimoji="1" lang="ja-JP" altLang="en-US" sz="3200">
                <a:solidFill>
                  <a:srgbClr val="FF0000"/>
                </a:solidFill>
              </a:rPr>
              <a:t>、</a:t>
            </a:r>
            <a:r>
              <a:rPr lang="ja-JP" altLang="en-US" sz="3200">
                <a:solidFill>
                  <a:srgbClr val="FF0000"/>
                </a:solidFill>
              </a:rPr>
              <a:t>全体</a:t>
            </a:r>
            <a:r>
              <a:rPr kumimoji="1" lang="en-US" altLang="ja-JP" sz="3200">
                <a:solidFill>
                  <a:srgbClr val="FF0000"/>
                </a:solidFill>
              </a:rPr>
              <a:t>99.3%</a:t>
            </a:r>
            <a:r>
              <a:rPr kumimoji="1" lang="ja-JP" altLang="en-US" sz="3200">
                <a:solidFill>
                  <a:srgbClr val="FF0000"/>
                </a:solidFill>
              </a:rPr>
              <a:t>の精度で検出</a:t>
            </a:r>
          </a:p>
        </p:txBody>
      </p:sp>
      <p:sp>
        <p:nvSpPr>
          <p:cNvPr id="8" name="正方形/長方形 7">
            <a:extLst>
              <a:ext uri="{FF2B5EF4-FFF2-40B4-BE49-F238E27FC236}">
                <a16:creationId xmlns:a16="http://schemas.microsoft.com/office/drawing/2014/main" id="{4C264903-7EBA-3246-A9A0-917F2FBCC4A8}"/>
              </a:ext>
            </a:extLst>
          </p:cNvPr>
          <p:cNvSpPr/>
          <p:nvPr/>
        </p:nvSpPr>
        <p:spPr>
          <a:xfrm>
            <a:off x="5320543" y="1489999"/>
            <a:ext cx="879231" cy="4100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2499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DB92BD-FE8A-6543-971C-DA6FED99A7D0}"/>
              </a:ext>
            </a:extLst>
          </p:cNvPr>
          <p:cNvSpPr>
            <a:spLocks noGrp="1"/>
          </p:cNvSpPr>
          <p:nvPr>
            <p:ph type="title"/>
          </p:nvPr>
        </p:nvSpPr>
        <p:spPr/>
        <p:txBody>
          <a:bodyPr/>
          <a:lstStyle/>
          <a:p>
            <a:r>
              <a:rPr kumimoji="1" lang="ja-JP" altLang="en-US"/>
              <a:t>結果：ファイル単体との差異</a:t>
            </a:r>
          </a:p>
        </p:txBody>
      </p:sp>
      <p:pic>
        <p:nvPicPr>
          <p:cNvPr id="6" name="コンテンツ プレースホルダー 5">
            <a:extLst>
              <a:ext uri="{FF2B5EF4-FFF2-40B4-BE49-F238E27FC236}">
                <a16:creationId xmlns:a16="http://schemas.microsoft.com/office/drawing/2014/main" id="{4231F604-1AE9-5646-9ED7-417AA11F628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6094" y="1525922"/>
            <a:ext cx="8140700" cy="4279900"/>
          </a:xfrm>
        </p:spPr>
      </p:pic>
      <p:sp>
        <p:nvSpPr>
          <p:cNvPr id="4" name="スライド番号プレースホルダー 3">
            <a:extLst>
              <a:ext uri="{FF2B5EF4-FFF2-40B4-BE49-F238E27FC236}">
                <a16:creationId xmlns:a16="http://schemas.microsoft.com/office/drawing/2014/main" id="{C7C2BB62-ABCD-5C4B-B939-F9CB0FE08915}"/>
              </a:ext>
            </a:extLst>
          </p:cNvPr>
          <p:cNvSpPr>
            <a:spLocks noGrp="1"/>
          </p:cNvSpPr>
          <p:nvPr>
            <p:ph type="sldNum" sz="quarter" idx="12"/>
          </p:nvPr>
        </p:nvSpPr>
        <p:spPr/>
        <p:txBody>
          <a:bodyPr/>
          <a:lstStyle/>
          <a:p>
            <a:fld id="{9F5033E9-932D-4E41-95C3-341F9A6DAE17}" type="slidenum">
              <a:rPr lang="en-US" altLang="ja-JP" smtClean="0"/>
              <a:pPr/>
              <a:t>27</a:t>
            </a:fld>
            <a:endParaRPr lang="en-US" altLang="ja-JP"/>
          </a:p>
        </p:txBody>
      </p:sp>
      <p:sp>
        <p:nvSpPr>
          <p:cNvPr id="8" name="テキスト ボックス 7">
            <a:extLst>
              <a:ext uri="{FF2B5EF4-FFF2-40B4-BE49-F238E27FC236}">
                <a16:creationId xmlns:a16="http://schemas.microsoft.com/office/drawing/2014/main" id="{320D7AC5-8AB2-0042-ADB9-CD88126B551B}"/>
              </a:ext>
            </a:extLst>
          </p:cNvPr>
          <p:cNvSpPr txBox="1"/>
          <p:nvPr/>
        </p:nvSpPr>
        <p:spPr>
          <a:xfrm>
            <a:off x="306303" y="5914106"/>
            <a:ext cx="8520281" cy="584775"/>
          </a:xfrm>
          <a:prstGeom prst="rect">
            <a:avLst/>
          </a:prstGeom>
          <a:solidFill>
            <a:schemeClr val="bg1"/>
          </a:solidFill>
        </p:spPr>
        <p:txBody>
          <a:bodyPr wrap="none" rtlCol="0">
            <a:spAutoFit/>
          </a:bodyPr>
          <a:lstStyle/>
          <a:p>
            <a:r>
              <a:rPr kumimoji="1" lang="ja-JP" altLang="en-US" sz="3200">
                <a:solidFill>
                  <a:srgbClr val="FF0000"/>
                </a:solidFill>
              </a:rPr>
              <a:t>一部のソフトウェアでは全体の結果と齟齬がある</a:t>
            </a:r>
          </a:p>
        </p:txBody>
      </p:sp>
      <p:sp>
        <p:nvSpPr>
          <p:cNvPr id="9" name="正方形/長方形 8">
            <a:extLst>
              <a:ext uri="{FF2B5EF4-FFF2-40B4-BE49-F238E27FC236}">
                <a16:creationId xmlns:a16="http://schemas.microsoft.com/office/drawing/2014/main" id="{16F53BCF-D36A-F04A-A7B3-FAFDF55795E5}"/>
              </a:ext>
            </a:extLst>
          </p:cNvPr>
          <p:cNvSpPr/>
          <p:nvPr/>
        </p:nvSpPr>
        <p:spPr>
          <a:xfrm>
            <a:off x="5634112" y="1545396"/>
            <a:ext cx="1359748" cy="4279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5660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E3659B-A23D-3B43-9180-ECF21C74BCF2}"/>
              </a:ext>
            </a:extLst>
          </p:cNvPr>
          <p:cNvSpPr>
            <a:spLocks noGrp="1"/>
          </p:cNvSpPr>
          <p:nvPr>
            <p:ph type="title"/>
          </p:nvPr>
        </p:nvSpPr>
        <p:spPr/>
        <p:txBody>
          <a:bodyPr/>
          <a:lstStyle/>
          <a:p>
            <a:r>
              <a:rPr lang="ja-JP" altLang="en-US"/>
              <a:t>結果：ファイル単体との差異</a:t>
            </a:r>
            <a:endParaRPr kumimoji="1" lang="ja-JP" altLang="en-US"/>
          </a:p>
        </p:txBody>
      </p:sp>
      <p:sp>
        <p:nvSpPr>
          <p:cNvPr id="3" name="コンテンツ プレースホルダー 2">
            <a:extLst>
              <a:ext uri="{FF2B5EF4-FFF2-40B4-BE49-F238E27FC236}">
                <a16:creationId xmlns:a16="http://schemas.microsoft.com/office/drawing/2014/main" id="{C9F411A1-3D16-0A48-8F0C-54F2D5A4DA42}"/>
              </a:ext>
            </a:extLst>
          </p:cNvPr>
          <p:cNvSpPr>
            <a:spLocks noGrp="1"/>
          </p:cNvSpPr>
          <p:nvPr>
            <p:ph idx="1"/>
          </p:nvPr>
        </p:nvSpPr>
        <p:spPr/>
        <p:txBody>
          <a:bodyPr/>
          <a:lstStyle/>
          <a:p>
            <a:r>
              <a:rPr lang="ja-JP" altLang="en-US"/>
              <a:t>パターンはいくつか存在</a:t>
            </a:r>
            <a:endParaRPr lang="en-US" altLang="ja-JP"/>
          </a:p>
          <a:p>
            <a:pPr marL="971550" lvl="1" indent="-514350">
              <a:buFont typeface="+mj-lt"/>
              <a:buAutoNum type="arabicPeriod"/>
            </a:pPr>
            <a:r>
              <a:rPr kumimoji="1" lang="ja-JP" altLang="en-US"/>
              <a:t>更新作業時に消し忘れたファイル</a:t>
            </a:r>
            <a:endParaRPr kumimoji="1" lang="en-US" altLang="ja-JP"/>
          </a:p>
          <a:p>
            <a:pPr marL="971550" lvl="1" indent="-514350">
              <a:buFont typeface="+mj-lt"/>
              <a:buAutoNum type="arabicPeriod"/>
            </a:pPr>
            <a:r>
              <a:rPr lang="ja-JP" altLang="en-US"/>
              <a:t>修正バージョンのリリース前に独自に修正したファイル</a:t>
            </a:r>
            <a:endParaRPr lang="en-US" altLang="ja-JP"/>
          </a:p>
          <a:p>
            <a:pPr marL="971550" lvl="1" indent="-514350">
              <a:buFont typeface="+mj-lt"/>
              <a:buAutoNum type="arabicPeriod"/>
            </a:pPr>
            <a:r>
              <a:rPr kumimoji="1" lang="ja-JP" altLang="en-US"/>
              <a:t>独自の編集の結果異なるライブラリのバージョンとより似てしまったファイル</a:t>
            </a:r>
          </a:p>
        </p:txBody>
      </p:sp>
      <p:sp>
        <p:nvSpPr>
          <p:cNvPr id="4" name="スライド番号プレースホルダー 3">
            <a:extLst>
              <a:ext uri="{FF2B5EF4-FFF2-40B4-BE49-F238E27FC236}">
                <a16:creationId xmlns:a16="http://schemas.microsoft.com/office/drawing/2014/main" id="{CB0C1EE4-1068-4341-92F6-8C3870ABAB13}"/>
              </a:ext>
            </a:extLst>
          </p:cNvPr>
          <p:cNvSpPr>
            <a:spLocks noGrp="1"/>
          </p:cNvSpPr>
          <p:nvPr>
            <p:ph type="sldNum" sz="quarter" idx="12"/>
          </p:nvPr>
        </p:nvSpPr>
        <p:spPr/>
        <p:txBody>
          <a:bodyPr/>
          <a:lstStyle/>
          <a:p>
            <a:fld id="{9F5033E9-932D-4E41-95C3-341F9A6DAE17}" type="slidenum">
              <a:rPr lang="en-US" altLang="ja-JP" smtClean="0"/>
              <a:pPr/>
              <a:t>28</a:t>
            </a:fld>
            <a:endParaRPr lang="en-US" altLang="ja-JP"/>
          </a:p>
        </p:txBody>
      </p:sp>
    </p:spTree>
    <p:extLst>
      <p:ext uri="{BB962C8B-B14F-4D97-AF65-F5344CB8AC3E}">
        <p14:creationId xmlns:p14="http://schemas.microsoft.com/office/powerpoint/2010/main" val="525327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E3659B-A23D-3B43-9180-ECF21C74BCF2}"/>
              </a:ext>
            </a:extLst>
          </p:cNvPr>
          <p:cNvSpPr>
            <a:spLocks noGrp="1"/>
          </p:cNvSpPr>
          <p:nvPr>
            <p:ph type="title"/>
          </p:nvPr>
        </p:nvSpPr>
        <p:spPr/>
        <p:txBody>
          <a:bodyPr/>
          <a:lstStyle/>
          <a:p>
            <a:r>
              <a:rPr lang="ja-JP" altLang="en-US"/>
              <a:t>結果：ファイル単体との差異</a:t>
            </a:r>
            <a:endParaRPr kumimoji="1" lang="ja-JP" altLang="en-US"/>
          </a:p>
        </p:txBody>
      </p:sp>
      <p:sp>
        <p:nvSpPr>
          <p:cNvPr id="3" name="コンテンツ プレースホルダー 2">
            <a:extLst>
              <a:ext uri="{FF2B5EF4-FFF2-40B4-BE49-F238E27FC236}">
                <a16:creationId xmlns:a16="http://schemas.microsoft.com/office/drawing/2014/main" id="{C9F411A1-3D16-0A48-8F0C-54F2D5A4DA42}"/>
              </a:ext>
            </a:extLst>
          </p:cNvPr>
          <p:cNvSpPr>
            <a:spLocks noGrp="1"/>
          </p:cNvSpPr>
          <p:nvPr>
            <p:ph idx="1"/>
          </p:nvPr>
        </p:nvSpPr>
        <p:spPr/>
        <p:txBody>
          <a:bodyPr/>
          <a:lstStyle/>
          <a:p>
            <a:r>
              <a:rPr lang="ja-JP" altLang="en-US"/>
              <a:t>パターンはいくつか存在</a:t>
            </a:r>
            <a:endParaRPr lang="en-US" altLang="ja-JP"/>
          </a:p>
          <a:p>
            <a:pPr marL="971550" lvl="1" indent="-514350">
              <a:buFont typeface="+mj-lt"/>
              <a:buAutoNum type="arabicPeriod"/>
            </a:pPr>
            <a:r>
              <a:rPr kumimoji="1" lang="ja-JP" altLang="en-US"/>
              <a:t>更新作業時に消し忘れたファイル</a:t>
            </a:r>
            <a:endParaRPr kumimoji="1" lang="en-US" altLang="ja-JP"/>
          </a:p>
          <a:p>
            <a:pPr marL="971550" lvl="1" indent="-514350">
              <a:buFont typeface="+mj-lt"/>
              <a:buAutoNum type="arabicPeriod"/>
            </a:pPr>
            <a:r>
              <a:rPr lang="ja-JP" altLang="en-US" u="sng"/>
              <a:t>修正バージョンのリリース前に独自に修正したファイル</a:t>
            </a:r>
            <a:r>
              <a:rPr lang="ja-JP" altLang="en-US"/>
              <a:t>　</a:t>
            </a:r>
            <a:r>
              <a:rPr lang="ja-JP" altLang="en-US">
                <a:solidFill>
                  <a:srgbClr val="FF0000"/>
                </a:solidFill>
              </a:rPr>
              <a:t>→キーアイディア</a:t>
            </a:r>
            <a:r>
              <a:rPr lang="en-US" altLang="ja-JP">
                <a:solidFill>
                  <a:srgbClr val="FF0000"/>
                </a:solidFill>
              </a:rPr>
              <a:t>3</a:t>
            </a:r>
            <a:r>
              <a:rPr lang="ja-JP" altLang="en-US">
                <a:solidFill>
                  <a:srgbClr val="FF0000"/>
                </a:solidFill>
              </a:rPr>
              <a:t>は正解</a:t>
            </a:r>
            <a:endParaRPr lang="en-US" altLang="ja-JP">
              <a:solidFill>
                <a:srgbClr val="FF0000"/>
              </a:solidFill>
            </a:endParaRPr>
          </a:p>
          <a:p>
            <a:pPr marL="971550" lvl="1" indent="-514350">
              <a:buFont typeface="+mj-lt"/>
              <a:buAutoNum type="arabicPeriod"/>
            </a:pPr>
            <a:r>
              <a:rPr kumimoji="1" lang="ja-JP" altLang="en-US" u="sng"/>
              <a:t>独自の編集の結果異なるライブラリのバージョンと似てしまったファイル</a:t>
            </a:r>
            <a:endParaRPr kumimoji="1" lang="en-US" altLang="ja-JP" u="sng"/>
          </a:p>
          <a:p>
            <a:pPr marL="457200" lvl="1" indent="0">
              <a:buNone/>
            </a:pPr>
            <a:r>
              <a:rPr lang="ja-JP" altLang="en-US">
                <a:solidFill>
                  <a:srgbClr val="FF0000"/>
                </a:solidFill>
              </a:rPr>
              <a:t>　　→キーアイディア</a:t>
            </a:r>
            <a:r>
              <a:rPr lang="en-US" altLang="ja-JP">
                <a:solidFill>
                  <a:srgbClr val="FF0000"/>
                </a:solidFill>
              </a:rPr>
              <a:t>1</a:t>
            </a:r>
            <a:r>
              <a:rPr lang="ja-JP" altLang="en-US">
                <a:solidFill>
                  <a:srgbClr val="FF0000"/>
                </a:solidFill>
              </a:rPr>
              <a:t>は正解</a:t>
            </a:r>
            <a:endParaRPr kumimoji="1" lang="ja-JP" altLang="en-US">
              <a:solidFill>
                <a:srgbClr val="FF0000"/>
              </a:solidFill>
            </a:endParaRPr>
          </a:p>
        </p:txBody>
      </p:sp>
      <p:sp>
        <p:nvSpPr>
          <p:cNvPr id="4" name="スライド番号プレースホルダー 3">
            <a:extLst>
              <a:ext uri="{FF2B5EF4-FFF2-40B4-BE49-F238E27FC236}">
                <a16:creationId xmlns:a16="http://schemas.microsoft.com/office/drawing/2014/main" id="{CB0C1EE4-1068-4341-92F6-8C3870ABAB13}"/>
              </a:ext>
            </a:extLst>
          </p:cNvPr>
          <p:cNvSpPr>
            <a:spLocks noGrp="1"/>
          </p:cNvSpPr>
          <p:nvPr>
            <p:ph type="sldNum" sz="quarter" idx="12"/>
          </p:nvPr>
        </p:nvSpPr>
        <p:spPr/>
        <p:txBody>
          <a:bodyPr/>
          <a:lstStyle/>
          <a:p>
            <a:fld id="{9F5033E9-932D-4E41-95C3-341F9A6DAE17}" type="slidenum">
              <a:rPr lang="en-US" altLang="ja-JP" smtClean="0"/>
              <a:pPr/>
              <a:t>29</a:t>
            </a:fld>
            <a:endParaRPr lang="en-US" altLang="ja-JP"/>
          </a:p>
        </p:txBody>
      </p:sp>
      <p:sp>
        <p:nvSpPr>
          <p:cNvPr id="5" name="テキスト ボックス 4">
            <a:extLst>
              <a:ext uri="{FF2B5EF4-FFF2-40B4-BE49-F238E27FC236}">
                <a16:creationId xmlns:a16="http://schemas.microsoft.com/office/drawing/2014/main" id="{68520D09-9D8A-194A-BE78-3B14730CA6AF}"/>
              </a:ext>
            </a:extLst>
          </p:cNvPr>
          <p:cNvSpPr txBox="1"/>
          <p:nvPr/>
        </p:nvSpPr>
        <p:spPr>
          <a:xfrm>
            <a:off x="1895680" y="5257800"/>
            <a:ext cx="5341527" cy="523220"/>
          </a:xfrm>
          <a:prstGeom prst="rect">
            <a:avLst/>
          </a:prstGeom>
          <a:noFill/>
          <a:ln w="28575">
            <a:solidFill>
              <a:srgbClr val="FF0000"/>
            </a:solidFill>
          </a:ln>
        </p:spPr>
        <p:txBody>
          <a:bodyPr wrap="none" rtlCol="0">
            <a:spAutoFit/>
          </a:bodyPr>
          <a:lstStyle/>
          <a:p>
            <a:r>
              <a:rPr kumimoji="1" lang="ja-JP" altLang="en-US" sz="2800">
                <a:solidFill>
                  <a:srgbClr val="FF0000"/>
                </a:solidFill>
              </a:rPr>
              <a:t>提案手法ではこれらの影響を吸収</a:t>
            </a:r>
          </a:p>
        </p:txBody>
      </p:sp>
    </p:spTree>
    <p:extLst>
      <p:ext uri="{BB962C8B-B14F-4D97-AF65-F5344CB8AC3E}">
        <p14:creationId xmlns:p14="http://schemas.microsoft.com/office/powerpoint/2010/main" val="2040198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D4A119-FC96-714E-88E5-13A2D4115CE7}"/>
              </a:ext>
            </a:extLst>
          </p:cNvPr>
          <p:cNvSpPr>
            <a:spLocks noGrp="1"/>
          </p:cNvSpPr>
          <p:nvPr>
            <p:ph type="title"/>
          </p:nvPr>
        </p:nvSpPr>
        <p:spPr/>
        <p:txBody>
          <a:bodyPr/>
          <a:lstStyle/>
          <a:p>
            <a:r>
              <a:rPr kumimoji="1" lang="ja-JP" altLang="en-US"/>
              <a:t>ソフトウェア資源の増大</a:t>
            </a:r>
          </a:p>
        </p:txBody>
      </p:sp>
      <p:sp>
        <p:nvSpPr>
          <p:cNvPr id="3" name="コンテンツ プレースホルダー 2">
            <a:extLst>
              <a:ext uri="{FF2B5EF4-FFF2-40B4-BE49-F238E27FC236}">
                <a16:creationId xmlns:a16="http://schemas.microsoft.com/office/drawing/2014/main" id="{D46FB0C1-585B-4A43-B719-01CAD484068F}"/>
              </a:ext>
            </a:extLst>
          </p:cNvPr>
          <p:cNvSpPr>
            <a:spLocks noGrp="1"/>
          </p:cNvSpPr>
          <p:nvPr>
            <p:ph idx="1"/>
          </p:nvPr>
        </p:nvSpPr>
        <p:spPr/>
        <p:txBody>
          <a:bodyPr/>
          <a:lstStyle/>
          <a:p>
            <a:pPr marL="0" indent="0">
              <a:buNone/>
            </a:pPr>
            <a:r>
              <a:rPr kumimoji="1" lang="ja-JP" altLang="en-US"/>
              <a:t>共同開発プラットフォーム</a:t>
            </a:r>
            <a:r>
              <a:rPr kumimoji="1" lang="en-US" altLang="ja-JP"/>
              <a:t>GitHub</a:t>
            </a:r>
            <a:r>
              <a:rPr kumimoji="1" lang="ja-JP" altLang="en-US"/>
              <a:t>の普及</a:t>
            </a:r>
            <a:endParaRPr kumimoji="1" lang="en-US" altLang="ja-JP"/>
          </a:p>
          <a:p>
            <a:pPr lvl="1"/>
            <a:r>
              <a:rPr lang="ja-JP" altLang="en-US"/>
              <a:t>オープンソースソフトウェア（</a:t>
            </a:r>
            <a:r>
              <a:rPr lang="en-US" altLang="ja-JP"/>
              <a:t>OSS</a:t>
            </a:r>
            <a:r>
              <a:rPr lang="ja-JP" altLang="en-US"/>
              <a:t>）を多数ホスト</a:t>
            </a:r>
            <a:endParaRPr lang="en-US" altLang="ja-JP"/>
          </a:p>
          <a:p>
            <a:pPr lvl="1"/>
            <a:r>
              <a:rPr kumimoji="1" lang="en-US" altLang="ja-JP"/>
              <a:t>2021</a:t>
            </a:r>
            <a:r>
              <a:rPr kumimoji="1" lang="ja-JP" altLang="en-US"/>
              <a:t>年</a:t>
            </a:r>
            <a:r>
              <a:rPr lang="en-US" altLang="ja-JP"/>
              <a:t>3</a:t>
            </a:r>
            <a:r>
              <a:rPr kumimoji="1" lang="ja-JP" altLang="en-US"/>
              <a:t>月時点で</a:t>
            </a:r>
            <a:r>
              <a:rPr kumimoji="1" lang="en-US" altLang="ja-JP"/>
              <a:t>4,300</a:t>
            </a:r>
            <a:r>
              <a:rPr kumimoji="1" lang="ja-JP" altLang="en-US"/>
              <a:t>万の公開リポジトリ</a:t>
            </a:r>
            <a:endParaRPr kumimoji="1" lang="en-US" altLang="ja-JP"/>
          </a:p>
          <a:p>
            <a:pPr lvl="1"/>
            <a:r>
              <a:rPr lang="ja-JP" altLang="en-US"/>
              <a:t>何らかのライセンス付きは</a:t>
            </a:r>
            <a:r>
              <a:rPr lang="en-US" altLang="ja-JP"/>
              <a:t>1,000</a:t>
            </a:r>
            <a:r>
              <a:rPr lang="ja-JP" altLang="en-US"/>
              <a:t>万リポジトリ</a:t>
            </a:r>
            <a:endParaRPr lang="en-US" altLang="ja-JP"/>
          </a:p>
          <a:p>
            <a:pPr marL="457200" lvl="1" indent="0">
              <a:buNone/>
            </a:pPr>
            <a:endParaRPr lang="en-US" altLang="ja-JP"/>
          </a:p>
          <a:p>
            <a:pPr marL="457200" lvl="1" indent="0">
              <a:buNone/>
            </a:pPr>
            <a:endParaRPr lang="en-US" altLang="ja-JP"/>
          </a:p>
          <a:p>
            <a:pPr marL="0" indent="0" algn="ctr">
              <a:buNone/>
            </a:pPr>
            <a:r>
              <a:rPr kumimoji="1" lang="ja-JP" altLang="en-US">
                <a:solidFill>
                  <a:srgbClr val="FF0000"/>
                </a:solidFill>
              </a:rPr>
              <a:t>膨大なソフトウェア資源を再利用可能</a:t>
            </a:r>
            <a:endParaRPr kumimoji="1" lang="en-US" altLang="ja-JP">
              <a:solidFill>
                <a:srgbClr val="FF0000"/>
              </a:solidFill>
            </a:endParaRPr>
          </a:p>
        </p:txBody>
      </p:sp>
      <p:sp>
        <p:nvSpPr>
          <p:cNvPr id="4" name="スライド番号プレースホルダー 3">
            <a:extLst>
              <a:ext uri="{FF2B5EF4-FFF2-40B4-BE49-F238E27FC236}">
                <a16:creationId xmlns:a16="http://schemas.microsoft.com/office/drawing/2014/main" id="{DFA7861F-1D6B-1743-BBE5-AEE6DA1A24FC}"/>
              </a:ext>
            </a:extLst>
          </p:cNvPr>
          <p:cNvSpPr>
            <a:spLocks noGrp="1"/>
          </p:cNvSpPr>
          <p:nvPr>
            <p:ph type="sldNum" sz="quarter" idx="12"/>
          </p:nvPr>
        </p:nvSpPr>
        <p:spPr/>
        <p:txBody>
          <a:bodyPr/>
          <a:lstStyle/>
          <a:p>
            <a:fld id="{9F5033E9-932D-4E41-95C3-341F9A6DAE17}" type="slidenum">
              <a:rPr lang="en-US" altLang="ja-JP" smtClean="0"/>
              <a:pPr/>
              <a:t>3</a:t>
            </a:fld>
            <a:endParaRPr lang="en-US" altLang="ja-JP"/>
          </a:p>
        </p:txBody>
      </p:sp>
    </p:spTree>
    <p:extLst>
      <p:ext uri="{BB962C8B-B14F-4D97-AF65-F5344CB8AC3E}">
        <p14:creationId xmlns:p14="http://schemas.microsoft.com/office/powerpoint/2010/main" val="313464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EEFAEE-D3A2-8449-9B5F-C88621B71EB4}"/>
              </a:ext>
            </a:extLst>
          </p:cNvPr>
          <p:cNvSpPr>
            <a:spLocks noGrp="1"/>
          </p:cNvSpPr>
          <p:nvPr>
            <p:ph type="title"/>
          </p:nvPr>
        </p:nvSpPr>
        <p:spPr/>
        <p:txBody>
          <a:bodyPr/>
          <a:lstStyle/>
          <a:p>
            <a:r>
              <a:rPr kumimoji="1" lang="ja-JP" altLang="en-US"/>
              <a:t>結果：実行時性能</a:t>
            </a:r>
            <a:r>
              <a:rPr kumimoji="1" lang="en-US" altLang="ja-JP"/>
              <a:t> 1/2</a:t>
            </a:r>
            <a:endParaRPr kumimoji="1" lang="ja-JP" altLang="en-US"/>
          </a:p>
        </p:txBody>
      </p:sp>
      <p:sp>
        <p:nvSpPr>
          <p:cNvPr id="4" name="スライド番号プレースホルダー 3">
            <a:extLst>
              <a:ext uri="{FF2B5EF4-FFF2-40B4-BE49-F238E27FC236}">
                <a16:creationId xmlns:a16="http://schemas.microsoft.com/office/drawing/2014/main" id="{2224512D-3EA8-9940-BEA3-EF80287423E7}"/>
              </a:ext>
            </a:extLst>
          </p:cNvPr>
          <p:cNvSpPr>
            <a:spLocks noGrp="1"/>
          </p:cNvSpPr>
          <p:nvPr>
            <p:ph type="sldNum" sz="quarter" idx="12"/>
          </p:nvPr>
        </p:nvSpPr>
        <p:spPr/>
        <p:txBody>
          <a:bodyPr/>
          <a:lstStyle/>
          <a:p>
            <a:fld id="{9F5033E9-932D-4E41-95C3-341F9A6DAE17}" type="slidenum">
              <a:rPr lang="en-US" altLang="ja-JP" smtClean="0"/>
              <a:pPr/>
              <a:t>30</a:t>
            </a:fld>
            <a:endParaRPr lang="en-US" altLang="ja-JP"/>
          </a:p>
        </p:txBody>
      </p:sp>
      <p:pic>
        <p:nvPicPr>
          <p:cNvPr id="16" name="コンテンツ プレースホルダー 15" descr="テーブル&#10;&#10;自動的に生成された説明">
            <a:extLst>
              <a:ext uri="{FF2B5EF4-FFF2-40B4-BE49-F238E27FC236}">
                <a16:creationId xmlns:a16="http://schemas.microsoft.com/office/drawing/2014/main" id="{58454331-7EA7-F646-BE67-E500A4AF78F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409"/>
          <a:stretch/>
        </p:blipFill>
        <p:spPr>
          <a:xfrm>
            <a:off x="457200" y="1668456"/>
            <a:ext cx="8098268" cy="4100096"/>
          </a:xfrm>
        </p:spPr>
      </p:pic>
      <p:sp>
        <p:nvSpPr>
          <p:cNvPr id="17" name="テキスト ボックス 16">
            <a:extLst>
              <a:ext uri="{FF2B5EF4-FFF2-40B4-BE49-F238E27FC236}">
                <a16:creationId xmlns:a16="http://schemas.microsoft.com/office/drawing/2014/main" id="{9E0B0B25-9650-C04A-8829-C8B4203455B9}"/>
              </a:ext>
            </a:extLst>
          </p:cNvPr>
          <p:cNvSpPr txBox="1"/>
          <p:nvPr/>
        </p:nvSpPr>
        <p:spPr>
          <a:xfrm>
            <a:off x="2647489" y="6019371"/>
            <a:ext cx="4110421" cy="584775"/>
          </a:xfrm>
          <a:prstGeom prst="rect">
            <a:avLst/>
          </a:prstGeom>
          <a:noFill/>
        </p:spPr>
        <p:txBody>
          <a:bodyPr wrap="none" rtlCol="0">
            <a:spAutoFit/>
          </a:bodyPr>
          <a:lstStyle/>
          <a:p>
            <a:r>
              <a:rPr kumimoji="1" lang="ja-JP" altLang="en-US" sz="3200">
                <a:solidFill>
                  <a:srgbClr val="FF0000"/>
                </a:solidFill>
              </a:rPr>
              <a:t>平均</a:t>
            </a:r>
            <a:r>
              <a:rPr kumimoji="1" lang="en-US" altLang="ja-JP" sz="3200">
                <a:solidFill>
                  <a:srgbClr val="FF0000"/>
                </a:solidFill>
              </a:rPr>
              <a:t>105</a:t>
            </a:r>
            <a:r>
              <a:rPr kumimoji="1" lang="ja-JP" altLang="en-US" sz="3200">
                <a:solidFill>
                  <a:srgbClr val="FF0000"/>
                </a:solidFill>
              </a:rPr>
              <a:t>秒で検出可能</a:t>
            </a:r>
          </a:p>
        </p:txBody>
      </p:sp>
      <p:sp>
        <p:nvSpPr>
          <p:cNvPr id="18" name="正方形/長方形 17">
            <a:extLst>
              <a:ext uri="{FF2B5EF4-FFF2-40B4-BE49-F238E27FC236}">
                <a16:creationId xmlns:a16="http://schemas.microsoft.com/office/drawing/2014/main" id="{CA1BB310-D3BE-B946-AFF3-D87C76232440}"/>
              </a:ext>
            </a:extLst>
          </p:cNvPr>
          <p:cNvSpPr/>
          <p:nvPr/>
        </p:nvSpPr>
        <p:spPr>
          <a:xfrm>
            <a:off x="3050328" y="1668456"/>
            <a:ext cx="879231" cy="4100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6034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9E0B0B25-9650-C04A-8829-C8B4203455B9}"/>
              </a:ext>
            </a:extLst>
          </p:cNvPr>
          <p:cNvSpPr txBox="1"/>
          <p:nvPr/>
        </p:nvSpPr>
        <p:spPr>
          <a:xfrm>
            <a:off x="1616994" y="5868412"/>
            <a:ext cx="5898900" cy="584775"/>
          </a:xfrm>
          <a:prstGeom prst="rect">
            <a:avLst/>
          </a:prstGeom>
          <a:solidFill>
            <a:schemeClr val="bg1"/>
          </a:solidFill>
        </p:spPr>
        <p:txBody>
          <a:bodyPr wrap="square" rtlCol="0">
            <a:spAutoFit/>
          </a:bodyPr>
          <a:lstStyle/>
          <a:p>
            <a:r>
              <a:rPr kumimoji="1" lang="ja-JP" altLang="en-US" sz="3200" dirty="0">
                <a:solidFill>
                  <a:srgbClr val="FF0000"/>
                </a:solidFill>
              </a:rPr>
              <a:t>ライブラリの読み込み時間が</a:t>
            </a:r>
            <a:r>
              <a:rPr lang="ja-JP" altLang="en-US" sz="3200" dirty="0">
                <a:solidFill>
                  <a:srgbClr val="FF0000"/>
                </a:solidFill>
              </a:rPr>
              <a:t>長</a:t>
            </a:r>
            <a:r>
              <a:rPr kumimoji="1" lang="ja-JP" altLang="en-US" sz="3200" dirty="0">
                <a:solidFill>
                  <a:srgbClr val="FF0000"/>
                </a:solidFill>
              </a:rPr>
              <a:t>い</a:t>
            </a:r>
          </a:p>
        </p:txBody>
      </p:sp>
      <p:sp>
        <p:nvSpPr>
          <p:cNvPr id="2" name="タイトル 1">
            <a:extLst>
              <a:ext uri="{FF2B5EF4-FFF2-40B4-BE49-F238E27FC236}">
                <a16:creationId xmlns:a16="http://schemas.microsoft.com/office/drawing/2014/main" id="{D4EEFAEE-D3A2-8449-9B5F-C88621B71EB4}"/>
              </a:ext>
            </a:extLst>
          </p:cNvPr>
          <p:cNvSpPr>
            <a:spLocks noGrp="1"/>
          </p:cNvSpPr>
          <p:nvPr>
            <p:ph type="title"/>
          </p:nvPr>
        </p:nvSpPr>
        <p:spPr/>
        <p:txBody>
          <a:bodyPr/>
          <a:lstStyle/>
          <a:p>
            <a:r>
              <a:rPr kumimoji="1" lang="ja-JP" altLang="en-US"/>
              <a:t>結果：実行時性能</a:t>
            </a:r>
            <a:r>
              <a:rPr kumimoji="1" lang="en-US" altLang="ja-JP"/>
              <a:t> 1/2</a:t>
            </a:r>
            <a:endParaRPr kumimoji="1" lang="ja-JP" altLang="en-US"/>
          </a:p>
        </p:txBody>
      </p:sp>
      <p:sp>
        <p:nvSpPr>
          <p:cNvPr id="4" name="スライド番号プレースホルダー 3">
            <a:extLst>
              <a:ext uri="{FF2B5EF4-FFF2-40B4-BE49-F238E27FC236}">
                <a16:creationId xmlns:a16="http://schemas.microsoft.com/office/drawing/2014/main" id="{2224512D-3EA8-9940-BEA3-EF80287423E7}"/>
              </a:ext>
            </a:extLst>
          </p:cNvPr>
          <p:cNvSpPr>
            <a:spLocks noGrp="1"/>
          </p:cNvSpPr>
          <p:nvPr>
            <p:ph type="sldNum" sz="quarter" idx="12"/>
          </p:nvPr>
        </p:nvSpPr>
        <p:spPr/>
        <p:txBody>
          <a:bodyPr/>
          <a:lstStyle/>
          <a:p>
            <a:fld id="{9F5033E9-932D-4E41-95C3-341F9A6DAE17}" type="slidenum">
              <a:rPr lang="en-US" altLang="ja-JP" smtClean="0"/>
              <a:pPr/>
              <a:t>31</a:t>
            </a:fld>
            <a:endParaRPr lang="en-US" altLang="ja-JP"/>
          </a:p>
        </p:txBody>
      </p:sp>
      <p:pic>
        <p:nvPicPr>
          <p:cNvPr id="16" name="コンテンツ プレースホルダー 15" descr="テーブル&#10;&#10;自動的に生成された説明">
            <a:extLst>
              <a:ext uri="{FF2B5EF4-FFF2-40B4-BE49-F238E27FC236}">
                <a16:creationId xmlns:a16="http://schemas.microsoft.com/office/drawing/2014/main" id="{58454331-7EA7-F646-BE67-E500A4AF78F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409"/>
          <a:stretch/>
        </p:blipFill>
        <p:spPr>
          <a:xfrm>
            <a:off x="457200" y="1668456"/>
            <a:ext cx="8098268" cy="4100096"/>
          </a:xfrm>
        </p:spPr>
      </p:pic>
      <p:sp>
        <p:nvSpPr>
          <p:cNvPr id="18" name="正方形/長方形 17">
            <a:extLst>
              <a:ext uri="{FF2B5EF4-FFF2-40B4-BE49-F238E27FC236}">
                <a16:creationId xmlns:a16="http://schemas.microsoft.com/office/drawing/2014/main" id="{CA1BB310-D3BE-B946-AFF3-D87C76232440}"/>
              </a:ext>
            </a:extLst>
          </p:cNvPr>
          <p:cNvSpPr/>
          <p:nvPr/>
        </p:nvSpPr>
        <p:spPr>
          <a:xfrm>
            <a:off x="4035502" y="1668456"/>
            <a:ext cx="3387982" cy="4100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464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EEFAEE-D3A2-8449-9B5F-C88621B71EB4}"/>
              </a:ext>
            </a:extLst>
          </p:cNvPr>
          <p:cNvSpPr>
            <a:spLocks noGrp="1"/>
          </p:cNvSpPr>
          <p:nvPr>
            <p:ph type="title"/>
          </p:nvPr>
        </p:nvSpPr>
        <p:spPr/>
        <p:txBody>
          <a:bodyPr/>
          <a:lstStyle/>
          <a:p>
            <a:r>
              <a:rPr kumimoji="1" lang="ja-JP" altLang="en-US"/>
              <a:t>結果：実行時性能</a:t>
            </a:r>
            <a:r>
              <a:rPr kumimoji="1" lang="en-US" altLang="ja-JP"/>
              <a:t> 2/2</a:t>
            </a:r>
            <a:endParaRPr kumimoji="1" lang="ja-JP" altLang="en-US"/>
          </a:p>
        </p:txBody>
      </p:sp>
      <p:sp>
        <p:nvSpPr>
          <p:cNvPr id="4" name="スライド番号プレースホルダー 3">
            <a:extLst>
              <a:ext uri="{FF2B5EF4-FFF2-40B4-BE49-F238E27FC236}">
                <a16:creationId xmlns:a16="http://schemas.microsoft.com/office/drawing/2014/main" id="{2224512D-3EA8-9940-BEA3-EF80287423E7}"/>
              </a:ext>
            </a:extLst>
          </p:cNvPr>
          <p:cNvSpPr>
            <a:spLocks noGrp="1"/>
          </p:cNvSpPr>
          <p:nvPr>
            <p:ph type="sldNum" sz="quarter" idx="12"/>
          </p:nvPr>
        </p:nvSpPr>
        <p:spPr/>
        <p:txBody>
          <a:bodyPr/>
          <a:lstStyle/>
          <a:p>
            <a:fld id="{9F5033E9-932D-4E41-95C3-341F9A6DAE17}" type="slidenum">
              <a:rPr lang="en-US" altLang="ja-JP" smtClean="0"/>
              <a:pPr/>
              <a:t>32</a:t>
            </a:fld>
            <a:endParaRPr lang="en-US" altLang="ja-JP"/>
          </a:p>
        </p:txBody>
      </p:sp>
      <p:pic>
        <p:nvPicPr>
          <p:cNvPr id="10" name="コンテンツ プレースホルダー 9" descr="テーブル&#10;&#10;自動的に生成された説明">
            <a:extLst>
              <a:ext uri="{FF2B5EF4-FFF2-40B4-BE49-F238E27FC236}">
                <a16:creationId xmlns:a16="http://schemas.microsoft.com/office/drawing/2014/main" id="{FF45745E-F3C5-5D48-A78B-952B43D3223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443"/>
          <a:stretch/>
        </p:blipFill>
        <p:spPr>
          <a:xfrm>
            <a:off x="977198" y="1645087"/>
            <a:ext cx="7189603" cy="4098562"/>
          </a:xfrm>
        </p:spPr>
      </p:pic>
      <p:sp>
        <p:nvSpPr>
          <p:cNvPr id="11" name="テキスト ボックス 10">
            <a:extLst>
              <a:ext uri="{FF2B5EF4-FFF2-40B4-BE49-F238E27FC236}">
                <a16:creationId xmlns:a16="http://schemas.microsoft.com/office/drawing/2014/main" id="{E0B58D0B-4F10-2F41-9AFE-3A408268F6BB}"/>
              </a:ext>
            </a:extLst>
          </p:cNvPr>
          <p:cNvSpPr txBox="1"/>
          <p:nvPr/>
        </p:nvSpPr>
        <p:spPr>
          <a:xfrm>
            <a:off x="2486387" y="5971098"/>
            <a:ext cx="4160113" cy="584775"/>
          </a:xfrm>
          <a:prstGeom prst="rect">
            <a:avLst/>
          </a:prstGeom>
          <a:noFill/>
        </p:spPr>
        <p:txBody>
          <a:bodyPr wrap="none" rtlCol="0">
            <a:spAutoFit/>
          </a:bodyPr>
          <a:lstStyle/>
          <a:p>
            <a:r>
              <a:rPr kumimoji="1" lang="ja-JP" altLang="en-US" sz="3200">
                <a:solidFill>
                  <a:srgbClr val="FF0000"/>
                </a:solidFill>
              </a:rPr>
              <a:t>実行時間を</a:t>
            </a:r>
            <a:r>
              <a:rPr kumimoji="1" lang="en-US" altLang="ja-JP" sz="3200">
                <a:solidFill>
                  <a:srgbClr val="FF0000"/>
                </a:solidFill>
              </a:rPr>
              <a:t>75.9%</a:t>
            </a:r>
            <a:r>
              <a:rPr kumimoji="1" lang="ja-JP" altLang="en-US" sz="3200">
                <a:solidFill>
                  <a:srgbClr val="FF0000"/>
                </a:solidFill>
              </a:rPr>
              <a:t>削減</a:t>
            </a:r>
          </a:p>
        </p:txBody>
      </p:sp>
      <p:sp>
        <p:nvSpPr>
          <p:cNvPr id="12" name="正方形/長方形 11">
            <a:extLst>
              <a:ext uri="{FF2B5EF4-FFF2-40B4-BE49-F238E27FC236}">
                <a16:creationId xmlns:a16="http://schemas.microsoft.com/office/drawing/2014/main" id="{024AD2CA-042F-7042-A841-F528EB6A0AFC}"/>
              </a:ext>
            </a:extLst>
          </p:cNvPr>
          <p:cNvSpPr/>
          <p:nvPr/>
        </p:nvSpPr>
        <p:spPr>
          <a:xfrm>
            <a:off x="5331655" y="1969939"/>
            <a:ext cx="879231" cy="3745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65554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EEFAEE-D3A2-8449-9B5F-C88621B71EB4}"/>
              </a:ext>
            </a:extLst>
          </p:cNvPr>
          <p:cNvSpPr>
            <a:spLocks noGrp="1"/>
          </p:cNvSpPr>
          <p:nvPr>
            <p:ph type="title"/>
          </p:nvPr>
        </p:nvSpPr>
        <p:spPr/>
        <p:txBody>
          <a:bodyPr/>
          <a:lstStyle/>
          <a:p>
            <a:r>
              <a:rPr kumimoji="1" lang="ja-JP" altLang="en-US"/>
              <a:t>結果：実行時性能</a:t>
            </a:r>
            <a:r>
              <a:rPr kumimoji="1" lang="en-US" altLang="ja-JP"/>
              <a:t> 2/2</a:t>
            </a:r>
            <a:endParaRPr kumimoji="1" lang="ja-JP" altLang="en-US"/>
          </a:p>
        </p:txBody>
      </p:sp>
      <p:sp>
        <p:nvSpPr>
          <p:cNvPr id="4" name="スライド番号プレースホルダー 3">
            <a:extLst>
              <a:ext uri="{FF2B5EF4-FFF2-40B4-BE49-F238E27FC236}">
                <a16:creationId xmlns:a16="http://schemas.microsoft.com/office/drawing/2014/main" id="{2224512D-3EA8-9940-BEA3-EF80287423E7}"/>
              </a:ext>
            </a:extLst>
          </p:cNvPr>
          <p:cNvSpPr>
            <a:spLocks noGrp="1"/>
          </p:cNvSpPr>
          <p:nvPr>
            <p:ph type="sldNum" sz="quarter" idx="12"/>
          </p:nvPr>
        </p:nvSpPr>
        <p:spPr/>
        <p:txBody>
          <a:bodyPr/>
          <a:lstStyle/>
          <a:p>
            <a:fld id="{9F5033E9-932D-4E41-95C3-341F9A6DAE17}" type="slidenum">
              <a:rPr lang="en-US" altLang="ja-JP" smtClean="0"/>
              <a:pPr/>
              <a:t>33</a:t>
            </a:fld>
            <a:endParaRPr lang="en-US" altLang="ja-JP"/>
          </a:p>
        </p:txBody>
      </p:sp>
      <p:pic>
        <p:nvPicPr>
          <p:cNvPr id="10" name="コンテンツ プレースホルダー 9" descr="テーブル&#10;&#10;自動的に生成された説明">
            <a:extLst>
              <a:ext uri="{FF2B5EF4-FFF2-40B4-BE49-F238E27FC236}">
                <a16:creationId xmlns:a16="http://schemas.microsoft.com/office/drawing/2014/main" id="{FF45745E-F3C5-5D48-A78B-952B43D3223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9443"/>
          <a:stretch/>
        </p:blipFill>
        <p:spPr>
          <a:xfrm>
            <a:off x="977198" y="1645087"/>
            <a:ext cx="7189603" cy="4098562"/>
          </a:xfrm>
        </p:spPr>
      </p:pic>
      <p:sp>
        <p:nvSpPr>
          <p:cNvPr id="11" name="テキスト ボックス 10">
            <a:extLst>
              <a:ext uri="{FF2B5EF4-FFF2-40B4-BE49-F238E27FC236}">
                <a16:creationId xmlns:a16="http://schemas.microsoft.com/office/drawing/2014/main" id="{E0B58D0B-4F10-2F41-9AFE-3A408268F6BB}"/>
              </a:ext>
            </a:extLst>
          </p:cNvPr>
          <p:cNvSpPr txBox="1"/>
          <p:nvPr/>
        </p:nvSpPr>
        <p:spPr>
          <a:xfrm>
            <a:off x="2125711" y="5971098"/>
            <a:ext cx="4633000" cy="584775"/>
          </a:xfrm>
          <a:prstGeom prst="rect">
            <a:avLst/>
          </a:prstGeom>
          <a:noFill/>
        </p:spPr>
        <p:txBody>
          <a:bodyPr wrap="none" rtlCol="0">
            <a:spAutoFit/>
          </a:bodyPr>
          <a:lstStyle/>
          <a:p>
            <a:r>
              <a:rPr kumimoji="1" lang="ja-JP" altLang="en-US" sz="3200">
                <a:solidFill>
                  <a:srgbClr val="FF0000"/>
                </a:solidFill>
              </a:rPr>
              <a:t>メモリサイズを</a:t>
            </a:r>
            <a:r>
              <a:rPr kumimoji="1" lang="en-US" altLang="ja-JP" sz="3200">
                <a:solidFill>
                  <a:srgbClr val="FF0000"/>
                </a:solidFill>
              </a:rPr>
              <a:t>99.5%</a:t>
            </a:r>
            <a:r>
              <a:rPr kumimoji="1" lang="ja-JP" altLang="en-US" sz="3200">
                <a:solidFill>
                  <a:srgbClr val="FF0000"/>
                </a:solidFill>
              </a:rPr>
              <a:t>削減</a:t>
            </a:r>
          </a:p>
        </p:txBody>
      </p:sp>
      <p:sp>
        <p:nvSpPr>
          <p:cNvPr id="12" name="正方形/長方形 11">
            <a:extLst>
              <a:ext uri="{FF2B5EF4-FFF2-40B4-BE49-F238E27FC236}">
                <a16:creationId xmlns:a16="http://schemas.microsoft.com/office/drawing/2014/main" id="{024AD2CA-042F-7042-A841-F528EB6A0AFC}"/>
              </a:ext>
            </a:extLst>
          </p:cNvPr>
          <p:cNvSpPr/>
          <p:nvPr/>
        </p:nvSpPr>
        <p:spPr>
          <a:xfrm>
            <a:off x="6113708" y="1645087"/>
            <a:ext cx="2053093" cy="40985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2234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8BBC4F-EC9C-0849-99B9-8E1C90071232}"/>
              </a:ext>
            </a:extLst>
          </p:cNvPr>
          <p:cNvSpPr>
            <a:spLocks noGrp="1"/>
          </p:cNvSpPr>
          <p:nvPr>
            <p:ph type="title"/>
          </p:nvPr>
        </p:nvSpPr>
        <p:spPr/>
        <p:txBody>
          <a:bodyPr/>
          <a:lstStyle/>
          <a:p>
            <a:r>
              <a:rPr kumimoji="1" lang="en-US" altLang="ja-JP"/>
              <a:t>3</a:t>
            </a:r>
            <a:r>
              <a:rPr lang="ja-JP" altLang="en-US"/>
              <a:t>章まとめ</a:t>
            </a:r>
            <a:endParaRPr kumimoji="1" lang="ja-JP" altLang="en-US"/>
          </a:p>
        </p:txBody>
      </p:sp>
      <p:sp>
        <p:nvSpPr>
          <p:cNvPr id="3" name="コンテンツ プレースホルダー 2">
            <a:extLst>
              <a:ext uri="{FF2B5EF4-FFF2-40B4-BE49-F238E27FC236}">
                <a16:creationId xmlns:a16="http://schemas.microsoft.com/office/drawing/2014/main" id="{2B9D5510-25A3-184C-BCEF-58F2B7D9712D}"/>
              </a:ext>
            </a:extLst>
          </p:cNvPr>
          <p:cNvSpPr>
            <a:spLocks noGrp="1"/>
          </p:cNvSpPr>
          <p:nvPr>
            <p:ph idx="1"/>
          </p:nvPr>
        </p:nvSpPr>
        <p:spPr/>
        <p:txBody>
          <a:bodyPr/>
          <a:lstStyle/>
          <a:p>
            <a:r>
              <a:rPr kumimoji="1" lang="ja-JP" altLang="en-US"/>
              <a:t>高速かつ高精度にソフトウェアの再利用元バージョンを検出する手法を提案</a:t>
            </a:r>
            <a:endParaRPr kumimoji="1" lang="en-US" altLang="ja-JP"/>
          </a:p>
          <a:p>
            <a:pPr lvl="1"/>
            <a:r>
              <a:rPr lang="ja-JP" altLang="en-US"/>
              <a:t>正答率は</a:t>
            </a:r>
            <a:r>
              <a:rPr lang="en-US" altLang="ja-JP" u="sng"/>
              <a:t>99.3%</a:t>
            </a:r>
          </a:p>
          <a:p>
            <a:pPr lvl="1"/>
            <a:r>
              <a:rPr kumimoji="1" lang="ja-JP" altLang="en-US"/>
              <a:t>実行時間</a:t>
            </a:r>
            <a:r>
              <a:rPr lang="ja-JP" altLang="en-US"/>
              <a:t>は</a:t>
            </a:r>
            <a:r>
              <a:rPr kumimoji="1" lang="ja-JP" altLang="en-US" u="sng"/>
              <a:t>平均</a:t>
            </a:r>
            <a:r>
              <a:rPr kumimoji="1" lang="en-US" altLang="ja-JP" u="sng"/>
              <a:t>105</a:t>
            </a:r>
            <a:r>
              <a:rPr kumimoji="1" lang="ja-JP" altLang="en-US" u="sng"/>
              <a:t>秒</a:t>
            </a:r>
            <a:endParaRPr kumimoji="1" lang="en-US" altLang="ja-JP" u="sng"/>
          </a:p>
          <a:p>
            <a:pPr lvl="1"/>
            <a:r>
              <a:rPr lang="ja-JP" altLang="en-US"/>
              <a:t>高速な類似度計算をしない場合と比べて実行時間を</a:t>
            </a:r>
            <a:r>
              <a:rPr lang="ja-JP" altLang="en-US" u="sng"/>
              <a:t>平均</a:t>
            </a:r>
            <a:r>
              <a:rPr lang="en-US" altLang="ja-JP" u="sng"/>
              <a:t>75.9%</a:t>
            </a:r>
            <a:r>
              <a:rPr lang="ja-JP" altLang="en-US" u="sng"/>
              <a:t>削減</a:t>
            </a:r>
            <a:endParaRPr lang="en-US" altLang="ja-JP" u="sng"/>
          </a:p>
          <a:p>
            <a:pPr lvl="1"/>
            <a:r>
              <a:rPr kumimoji="1" lang="ja-JP" altLang="en-US"/>
              <a:t>使用メモリサイズも</a:t>
            </a:r>
            <a:r>
              <a:rPr kumimoji="1" lang="ja-JP" altLang="en-US" u="sng"/>
              <a:t>平均</a:t>
            </a:r>
            <a:r>
              <a:rPr kumimoji="1" lang="en-US" altLang="ja-JP" u="sng"/>
              <a:t>99.5%</a:t>
            </a:r>
            <a:r>
              <a:rPr kumimoji="1" lang="ja-JP" altLang="en-US" u="sng"/>
              <a:t>削減</a:t>
            </a:r>
          </a:p>
        </p:txBody>
      </p:sp>
      <p:sp>
        <p:nvSpPr>
          <p:cNvPr id="4" name="スライド番号プレースホルダー 3">
            <a:extLst>
              <a:ext uri="{FF2B5EF4-FFF2-40B4-BE49-F238E27FC236}">
                <a16:creationId xmlns:a16="http://schemas.microsoft.com/office/drawing/2014/main" id="{65CAEA50-049C-E141-AA5D-4C9B6E56E2B8}"/>
              </a:ext>
            </a:extLst>
          </p:cNvPr>
          <p:cNvSpPr>
            <a:spLocks noGrp="1"/>
          </p:cNvSpPr>
          <p:nvPr>
            <p:ph type="sldNum" sz="quarter" idx="12"/>
          </p:nvPr>
        </p:nvSpPr>
        <p:spPr/>
        <p:txBody>
          <a:bodyPr/>
          <a:lstStyle/>
          <a:p>
            <a:fld id="{9F5033E9-932D-4E41-95C3-341F9A6DAE17}" type="slidenum">
              <a:rPr lang="en-US" altLang="ja-JP" smtClean="0"/>
              <a:pPr/>
              <a:t>34</a:t>
            </a:fld>
            <a:endParaRPr lang="en-US" altLang="ja-JP"/>
          </a:p>
        </p:txBody>
      </p:sp>
    </p:spTree>
    <p:extLst>
      <p:ext uri="{BB962C8B-B14F-4D97-AF65-F5344CB8AC3E}">
        <p14:creationId xmlns:p14="http://schemas.microsoft.com/office/powerpoint/2010/main" val="3364227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C74BD3-D139-E746-9F44-6CE948E941D5}"/>
              </a:ext>
            </a:extLst>
          </p:cNvPr>
          <p:cNvSpPr>
            <a:spLocks noGrp="1"/>
          </p:cNvSpPr>
          <p:nvPr>
            <p:ph type="title"/>
          </p:nvPr>
        </p:nvSpPr>
        <p:spPr/>
        <p:txBody>
          <a:bodyPr/>
          <a:lstStyle/>
          <a:p>
            <a:r>
              <a:rPr lang="ja-JP" altLang="en-US" sz="3200"/>
              <a:t>軽量なデータ構造を利用した</a:t>
            </a:r>
            <a:br>
              <a:rPr lang="en-US" altLang="ja-JP" sz="3200"/>
            </a:br>
            <a:r>
              <a:rPr lang="ja-JP" altLang="en-US" sz="3200"/>
              <a:t>ソフトウェア進化履歴の高速な復元手法 </a:t>
            </a:r>
            <a:endParaRPr kumimoji="1" lang="ja-JP" altLang="en-US" sz="3200"/>
          </a:p>
        </p:txBody>
      </p:sp>
      <p:sp>
        <p:nvSpPr>
          <p:cNvPr id="3" name="テキスト プレースホルダー 2">
            <a:extLst>
              <a:ext uri="{FF2B5EF4-FFF2-40B4-BE49-F238E27FC236}">
                <a16:creationId xmlns:a16="http://schemas.microsoft.com/office/drawing/2014/main" id="{18A6176B-B4AE-9241-B079-CB2DC6E2E36C}"/>
              </a:ext>
            </a:extLst>
          </p:cNvPr>
          <p:cNvSpPr>
            <a:spLocks noGrp="1"/>
          </p:cNvSpPr>
          <p:nvPr>
            <p:ph type="body" idx="1"/>
          </p:nvPr>
        </p:nvSpPr>
        <p:spPr/>
        <p:txBody>
          <a:bodyPr/>
          <a:lstStyle/>
          <a:p>
            <a:r>
              <a:rPr kumimoji="1" lang="en-US" altLang="ja-JP" sz="2800"/>
              <a:t>4</a:t>
            </a:r>
            <a:r>
              <a:rPr kumimoji="1" lang="ja-JP" altLang="en-US" sz="2800"/>
              <a:t>章</a:t>
            </a:r>
            <a:endParaRPr kumimoji="1" lang="ja-JP" altLang="en-US"/>
          </a:p>
        </p:txBody>
      </p:sp>
      <p:sp>
        <p:nvSpPr>
          <p:cNvPr id="4" name="スライド番号プレースホルダー 3">
            <a:extLst>
              <a:ext uri="{FF2B5EF4-FFF2-40B4-BE49-F238E27FC236}">
                <a16:creationId xmlns:a16="http://schemas.microsoft.com/office/drawing/2014/main" id="{8603E31C-2D7D-4949-B051-051CB91ABA62}"/>
              </a:ext>
            </a:extLst>
          </p:cNvPr>
          <p:cNvSpPr>
            <a:spLocks noGrp="1"/>
          </p:cNvSpPr>
          <p:nvPr>
            <p:ph type="sldNum" sz="quarter" idx="12"/>
          </p:nvPr>
        </p:nvSpPr>
        <p:spPr/>
        <p:txBody>
          <a:bodyPr/>
          <a:lstStyle/>
          <a:p>
            <a:fld id="{F14C7DCA-020D-4247-A22F-0BC24CC97F92}" type="slidenum">
              <a:rPr lang="en-US" altLang="ja-JP" smtClean="0"/>
              <a:pPr/>
              <a:t>35</a:t>
            </a:fld>
            <a:endParaRPr lang="en-US" altLang="ja-JP"/>
          </a:p>
        </p:txBody>
      </p:sp>
    </p:spTree>
    <p:extLst>
      <p:ext uri="{BB962C8B-B14F-4D97-AF65-F5344CB8AC3E}">
        <p14:creationId xmlns:p14="http://schemas.microsoft.com/office/powerpoint/2010/main" val="35081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941B52-CE08-AE48-9B29-F16E8D8A95E1}"/>
              </a:ext>
            </a:extLst>
          </p:cNvPr>
          <p:cNvSpPr>
            <a:spLocks noGrp="1"/>
          </p:cNvSpPr>
          <p:nvPr>
            <p:ph type="title"/>
          </p:nvPr>
        </p:nvSpPr>
        <p:spPr/>
        <p:txBody>
          <a:bodyPr/>
          <a:lstStyle/>
          <a:p>
            <a:r>
              <a:rPr lang="ja-JP" altLang="en-US" sz="4000"/>
              <a:t>既存製品を再利用した開発</a:t>
            </a:r>
            <a:r>
              <a:rPr lang="en-US" altLang="ja-JP" sz="4000"/>
              <a:t>[Dubinsky,2013]</a:t>
            </a:r>
            <a:endParaRPr kumimoji="1" lang="ja-JP" altLang="en-US" sz="4000"/>
          </a:p>
        </p:txBody>
      </p:sp>
      <p:sp>
        <p:nvSpPr>
          <p:cNvPr id="3" name="コンテンツ プレースホルダー 2">
            <a:extLst>
              <a:ext uri="{FF2B5EF4-FFF2-40B4-BE49-F238E27FC236}">
                <a16:creationId xmlns:a16="http://schemas.microsoft.com/office/drawing/2014/main" id="{1AD22C82-C628-FD49-B4AA-9E4CF5936AEE}"/>
              </a:ext>
            </a:extLst>
          </p:cNvPr>
          <p:cNvSpPr>
            <a:spLocks noGrp="1"/>
          </p:cNvSpPr>
          <p:nvPr>
            <p:ph idx="1"/>
          </p:nvPr>
        </p:nvSpPr>
        <p:spPr/>
        <p:txBody>
          <a:bodyPr/>
          <a:lstStyle/>
          <a:p>
            <a:r>
              <a:rPr kumimoji="1" lang="ja-JP" altLang="en-US" sz="2800"/>
              <a:t>既存製品を複製しての新しい製品の開発は一般的</a:t>
            </a:r>
            <a:endParaRPr lang="en-US" altLang="ja-JP" sz="2800"/>
          </a:p>
          <a:p>
            <a:r>
              <a:rPr kumimoji="1" lang="ja-JP" altLang="en-US" sz="2800"/>
              <a:t>これらは派生関係を持つ製品集合</a:t>
            </a:r>
          </a:p>
        </p:txBody>
      </p:sp>
      <p:sp>
        <p:nvSpPr>
          <p:cNvPr id="4" name="スライド番号プレースホルダー 3">
            <a:extLst>
              <a:ext uri="{FF2B5EF4-FFF2-40B4-BE49-F238E27FC236}">
                <a16:creationId xmlns:a16="http://schemas.microsoft.com/office/drawing/2014/main" id="{2B744737-AA8B-164D-8242-E9E9FC2FF0CF}"/>
              </a:ext>
            </a:extLst>
          </p:cNvPr>
          <p:cNvSpPr>
            <a:spLocks noGrp="1"/>
          </p:cNvSpPr>
          <p:nvPr>
            <p:ph type="sldNum" sz="quarter" idx="12"/>
          </p:nvPr>
        </p:nvSpPr>
        <p:spPr/>
        <p:txBody>
          <a:bodyPr/>
          <a:lstStyle/>
          <a:p>
            <a:fld id="{9F5033E9-932D-4E41-95C3-341F9A6DAE17}" type="slidenum">
              <a:rPr lang="en-US" altLang="ja-JP" smtClean="0"/>
              <a:pPr/>
              <a:t>36</a:t>
            </a:fld>
            <a:endParaRPr lang="en-US" altLang="ja-JP"/>
          </a:p>
        </p:txBody>
      </p:sp>
      <p:pic>
        <p:nvPicPr>
          <p:cNvPr id="1026" name="Picture 2" descr="Blue, folder icon - Free download on Iconfinder">
            <a:extLst>
              <a:ext uri="{FF2B5EF4-FFF2-40B4-BE49-F238E27FC236}">
                <a16:creationId xmlns:a16="http://schemas.microsoft.com/office/drawing/2014/main" id="{920BE89B-7EAB-8E44-AB30-F90D9B50BB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57200" y="3123687"/>
            <a:ext cx="1150938" cy="115093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82484D6A-CD95-6B46-B0C3-FBCB7D1CE2E0}"/>
              </a:ext>
            </a:extLst>
          </p:cNvPr>
          <p:cNvSpPr txBox="1"/>
          <p:nvPr/>
        </p:nvSpPr>
        <p:spPr>
          <a:xfrm>
            <a:off x="304745" y="2754355"/>
            <a:ext cx="1455848" cy="369332"/>
          </a:xfrm>
          <a:prstGeom prst="rect">
            <a:avLst/>
          </a:prstGeom>
          <a:noFill/>
        </p:spPr>
        <p:txBody>
          <a:bodyPr wrap="none" rtlCol="0">
            <a:spAutoFit/>
          </a:bodyPr>
          <a:lstStyle/>
          <a:p>
            <a:r>
              <a:rPr kumimoji="1" lang="ja-JP" altLang="en-US"/>
              <a:t>ソフトウェア</a:t>
            </a:r>
            <a:r>
              <a:rPr kumimoji="1" lang="en-US" altLang="ja-JP"/>
              <a:t>A</a:t>
            </a:r>
            <a:endParaRPr kumimoji="1" lang="ja-JP" altLang="en-US"/>
          </a:p>
        </p:txBody>
      </p:sp>
      <p:pic>
        <p:nvPicPr>
          <p:cNvPr id="7" name="Picture 2" descr="Blue, folder icon - Free download on Iconfinder">
            <a:extLst>
              <a:ext uri="{FF2B5EF4-FFF2-40B4-BE49-F238E27FC236}">
                <a16:creationId xmlns:a16="http://schemas.microsoft.com/office/drawing/2014/main" id="{74589D1C-F13F-794A-A2CE-C6B11C7A9B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922132" y="3104335"/>
            <a:ext cx="1150938" cy="115093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A3CC3E81-33BA-6845-8AE8-61734347D882}"/>
              </a:ext>
            </a:extLst>
          </p:cNvPr>
          <p:cNvSpPr txBox="1"/>
          <p:nvPr/>
        </p:nvSpPr>
        <p:spPr>
          <a:xfrm>
            <a:off x="2769677" y="2735003"/>
            <a:ext cx="1550424" cy="369332"/>
          </a:xfrm>
          <a:prstGeom prst="rect">
            <a:avLst/>
          </a:prstGeom>
          <a:noFill/>
        </p:spPr>
        <p:txBody>
          <a:bodyPr wrap="none" rtlCol="0">
            <a:spAutoFit/>
          </a:bodyPr>
          <a:lstStyle/>
          <a:p>
            <a:r>
              <a:rPr kumimoji="1" lang="ja-JP" altLang="en-US"/>
              <a:t>ソフトウェア</a:t>
            </a:r>
            <a:r>
              <a:rPr kumimoji="1" lang="en-US" altLang="ja-JP"/>
              <a:t>A’’</a:t>
            </a:r>
            <a:endParaRPr kumimoji="1" lang="ja-JP" altLang="en-US"/>
          </a:p>
        </p:txBody>
      </p:sp>
      <p:sp>
        <p:nvSpPr>
          <p:cNvPr id="6" name="右矢印 5">
            <a:extLst>
              <a:ext uri="{FF2B5EF4-FFF2-40B4-BE49-F238E27FC236}">
                <a16:creationId xmlns:a16="http://schemas.microsoft.com/office/drawing/2014/main" id="{5A97E4BE-FBC8-6A47-8389-A8ABE47ED508}"/>
              </a:ext>
            </a:extLst>
          </p:cNvPr>
          <p:cNvSpPr/>
          <p:nvPr/>
        </p:nvSpPr>
        <p:spPr>
          <a:xfrm>
            <a:off x="1726917" y="3523310"/>
            <a:ext cx="1093655" cy="351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17008E03-7FFC-E845-8D6C-1BB78BC318C6}"/>
              </a:ext>
            </a:extLst>
          </p:cNvPr>
          <p:cNvSpPr txBox="1"/>
          <p:nvPr/>
        </p:nvSpPr>
        <p:spPr>
          <a:xfrm>
            <a:off x="1608138" y="3035021"/>
            <a:ext cx="1223412" cy="369332"/>
          </a:xfrm>
          <a:prstGeom prst="rect">
            <a:avLst/>
          </a:prstGeom>
          <a:noFill/>
        </p:spPr>
        <p:txBody>
          <a:bodyPr wrap="none" rtlCol="0">
            <a:spAutoFit/>
          </a:bodyPr>
          <a:lstStyle/>
          <a:p>
            <a:r>
              <a:rPr kumimoji="1" lang="ja-JP" altLang="en-US"/>
              <a:t>複製・変更</a:t>
            </a:r>
          </a:p>
        </p:txBody>
      </p:sp>
      <p:pic>
        <p:nvPicPr>
          <p:cNvPr id="11" name="Picture 2" descr="Blue, folder icon - Free download on Iconfinder">
            <a:extLst>
              <a:ext uri="{FF2B5EF4-FFF2-40B4-BE49-F238E27FC236}">
                <a16:creationId xmlns:a16="http://schemas.microsoft.com/office/drawing/2014/main" id="{9E7FFA6C-DCFF-6F46-A54C-E63826DE18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922132" y="4845871"/>
            <a:ext cx="1150938" cy="115093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83ADB116-1675-1241-9EA9-E08F3D79BEB1}"/>
              </a:ext>
            </a:extLst>
          </p:cNvPr>
          <p:cNvSpPr txBox="1"/>
          <p:nvPr/>
        </p:nvSpPr>
        <p:spPr>
          <a:xfrm>
            <a:off x="2769677" y="4476539"/>
            <a:ext cx="1499128" cy="369332"/>
          </a:xfrm>
          <a:prstGeom prst="rect">
            <a:avLst/>
          </a:prstGeom>
          <a:noFill/>
        </p:spPr>
        <p:txBody>
          <a:bodyPr wrap="none" rtlCol="0">
            <a:spAutoFit/>
          </a:bodyPr>
          <a:lstStyle/>
          <a:p>
            <a:r>
              <a:rPr kumimoji="1" lang="ja-JP" altLang="en-US"/>
              <a:t>ソフトウェア</a:t>
            </a:r>
            <a:r>
              <a:rPr kumimoji="1" lang="en-US" altLang="ja-JP"/>
              <a:t>A’</a:t>
            </a:r>
            <a:endParaRPr kumimoji="1" lang="ja-JP" altLang="en-US"/>
          </a:p>
        </p:txBody>
      </p:sp>
      <p:sp>
        <p:nvSpPr>
          <p:cNvPr id="14" name="テキスト ボックス 13">
            <a:extLst>
              <a:ext uri="{FF2B5EF4-FFF2-40B4-BE49-F238E27FC236}">
                <a16:creationId xmlns:a16="http://schemas.microsoft.com/office/drawing/2014/main" id="{2CA93C26-90FA-9C4B-8987-FF8C48FFF628}"/>
              </a:ext>
            </a:extLst>
          </p:cNvPr>
          <p:cNvSpPr txBox="1"/>
          <p:nvPr/>
        </p:nvSpPr>
        <p:spPr>
          <a:xfrm>
            <a:off x="1101941" y="5147052"/>
            <a:ext cx="1223412" cy="369332"/>
          </a:xfrm>
          <a:prstGeom prst="rect">
            <a:avLst/>
          </a:prstGeom>
          <a:noFill/>
        </p:spPr>
        <p:txBody>
          <a:bodyPr wrap="none" rtlCol="0">
            <a:spAutoFit/>
          </a:bodyPr>
          <a:lstStyle/>
          <a:p>
            <a:r>
              <a:rPr kumimoji="1" lang="ja-JP" altLang="en-US"/>
              <a:t>複製・変更</a:t>
            </a:r>
          </a:p>
        </p:txBody>
      </p:sp>
      <p:pic>
        <p:nvPicPr>
          <p:cNvPr id="15" name="Picture 2" descr="Blue, folder icon - Free download on Iconfinder">
            <a:extLst>
              <a:ext uri="{FF2B5EF4-FFF2-40B4-BE49-F238E27FC236}">
                <a16:creationId xmlns:a16="http://schemas.microsoft.com/office/drawing/2014/main" id="{B38AC3AD-CAF7-A94F-A4F6-669D11D37A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447539" y="3121042"/>
            <a:ext cx="1150938" cy="1150938"/>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8157F7CF-CBBB-374B-AA46-70FA03ADF819}"/>
              </a:ext>
            </a:extLst>
          </p:cNvPr>
          <p:cNvSpPr txBox="1"/>
          <p:nvPr/>
        </p:nvSpPr>
        <p:spPr>
          <a:xfrm>
            <a:off x="5295084" y="2759391"/>
            <a:ext cx="1584601" cy="369332"/>
          </a:xfrm>
          <a:prstGeom prst="rect">
            <a:avLst/>
          </a:prstGeom>
          <a:noFill/>
        </p:spPr>
        <p:txBody>
          <a:bodyPr wrap="none" rtlCol="0">
            <a:spAutoFit/>
          </a:bodyPr>
          <a:lstStyle/>
          <a:p>
            <a:r>
              <a:rPr kumimoji="1" lang="ja-JP" altLang="en-US"/>
              <a:t>ソフトウェア</a:t>
            </a:r>
            <a:r>
              <a:rPr kumimoji="1" lang="en-US" altLang="ja-JP"/>
              <a:t>A’’’</a:t>
            </a:r>
            <a:endParaRPr kumimoji="1" lang="ja-JP" altLang="en-US"/>
          </a:p>
        </p:txBody>
      </p:sp>
      <p:sp>
        <p:nvSpPr>
          <p:cNvPr id="18" name="テキスト ボックス 17">
            <a:extLst>
              <a:ext uri="{FF2B5EF4-FFF2-40B4-BE49-F238E27FC236}">
                <a16:creationId xmlns:a16="http://schemas.microsoft.com/office/drawing/2014/main" id="{C5C54B7A-D0CE-A54F-BA29-83E386324655}"/>
              </a:ext>
            </a:extLst>
          </p:cNvPr>
          <p:cNvSpPr txBox="1"/>
          <p:nvPr/>
        </p:nvSpPr>
        <p:spPr>
          <a:xfrm>
            <a:off x="4133484" y="3053722"/>
            <a:ext cx="1223412" cy="369332"/>
          </a:xfrm>
          <a:prstGeom prst="rect">
            <a:avLst/>
          </a:prstGeom>
          <a:noFill/>
        </p:spPr>
        <p:txBody>
          <a:bodyPr wrap="none" rtlCol="0">
            <a:spAutoFit/>
          </a:bodyPr>
          <a:lstStyle/>
          <a:p>
            <a:r>
              <a:rPr kumimoji="1" lang="ja-JP" altLang="en-US"/>
              <a:t>複製・変更</a:t>
            </a:r>
          </a:p>
        </p:txBody>
      </p:sp>
      <p:sp>
        <p:nvSpPr>
          <p:cNvPr id="21" name="テキスト ボックス 20">
            <a:extLst>
              <a:ext uri="{FF2B5EF4-FFF2-40B4-BE49-F238E27FC236}">
                <a16:creationId xmlns:a16="http://schemas.microsoft.com/office/drawing/2014/main" id="{73BE2AAB-536C-754A-8C65-01306888D5EB}"/>
              </a:ext>
            </a:extLst>
          </p:cNvPr>
          <p:cNvSpPr txBox="1"/>
          <p:nvPr/>
        </p:nvSpPr>
        <p:spPr>
          <a:xfrm>
            <a:off x="6655261" y="3053722"/>
            <a:ext cx="1223412" cy="369332"/>
          </a:xfrm>
          <a:prstGeom prst="rect">
            <a:avLst/>
          </a:prstGeom>
          <a:noFill/>
        </p:spPr>
        <p:txBody>
          <a:bodyPr wrap="none" rtlCol="0">
            <a:spAutoFit/>
          </a:bodyPr>
          <a:lstStyle/>
          <a:p>
            <a:r>
              <a:rPr kumimoji="1" lang="ja-JP" altLang="en-US"/>
              <a:t>複製・変更</a:t>
            </a:r>
          </a:p>
        </p:txBody>
      </p:sp>
      <p:sp>
        <p:nvSpPr>
          <p:cNvPr id="23" name="テキスト ボックス 22">
            <a:extLst>
              <a:ext uri="{FF2B5EF4-FFF2-40B4-BE49-F238E27FC236}">
                <a16:creationId xmlns:a16="http://schemas.microsoft.com/office/drawing/2014/main" id="{B154185E-D5A2-0440-9AEC-1CE78D34FE28}"/>
              </a:ext>
            </a:extLst>
          </p:cNvPr>
          <p:cNvSpPr txBox="1"/>
          <p:nvPr/>
        </p:nvSpPr>
        <p:spPr>
          <a:xfrm>
            <a:off x="4133484" y="4835537"/>
            <a:ext cx="1223412" cy="369332"/>
          </a:xfrm>
          <a:prstGeom prst="rect">
            <a:avLst/>
          </a:prstGeom>
          <a:noFill/>
        </p:spPr>
        <p:txBody>
          <a:bodyPr wrap="none" rtlCol="0">
            <a:spAutoFit/>
          </a:bodyPr>
          <a:lstStyle/>
          <a:p>
            <a:r>
              <a:rPr kumimoji="1" lang="ja-JP" altLang="en-US"/>
              <a:t>複製・変更</a:t>
            </a:r>
          </a:p>
        </p:txBody>
      </p:sp>
      <p:sp>
        <p:nvSpPr>
          <p:cNvPr id="19" name="テキスト ボックス 18">
            <a:extLst>
              <a:ext uri="{FF2B5EF4-FFF2-40B4-BE49-F238E27FC236}">
                <a16:creationId xmlns:a16="http://schemas.microsoft.com/office/drawing/2014/main" id="{AE4DC0A0-6E5B-FE4E-81DE-D531CC9FA26C}"/>
              </a:ext>
            </a:extLst>
          </p:cNvPr>
          <p:cNvSpPr txBox="1"/>
          <p:nvPr/>
        </p:nvSpPr>
        <p:spPr>
          <a:xfrm>
            <a:off x="5534011" y="5184071"/>
            <a:ext cx="800219" cy="584775"/>
          </a:xfrm>
          <a:prstGeom prst="rect">
            <a:avLst/>
          </a:prstGeom>
          <a:noFill/>
        </p:spPr>
        <p:txBody>
          <a:bodyPr wrap="none" rtlCol="0">
            <a:spAutoFit/>
          </a:bodyPr>
          <a:lstStyle/>
          <a:p>
            <a:r>
              <a:rPr kumimoji="1" lang="ja-JP" altLang="en-US" sz="3200"/>
              <a:t>・・・</a:t>
            </a:r>
          </a:p>
        </p:txBody>
      </p:sp>
      <p:sp>
        <p:nvSpPr>
          <p:cNvPr id="24" name="正方形/長方形 23">
            <a:extLst>
              <a:ext uri="{FF2B5EF4-FFF2-40B4-BE49-F238E27FC236}">
                <a16:creationId xmlns:a16="http://schemas.microsoft.com/office/drawing/2014/main" id="{330ED9C1-88AE-7B45-A09C-462DF9FA7B6C}"/>
              </a:ext>
            </a:extLst>
          </p:cNvPr>
          <p:cNvSpPr/>
          <p:nvPr/>
        </p:nvSpPr>
        <p:spPr>
          <a:xfrm>
            <a:off x="525803" y="6050586"/>
            <a:ext cx="8081281" cy="307777"/>
          </a:xfrm>
          <a:prstGeom prst="rect">
            <a:avLst/>
          </a:prstGeom>
          <a:solidFill>
            <a:schemeClr val="bg1"/>
          </a:solidFill>
          <a:ln>
            <a:solidFill>
              <a:schemeClr val="tx1"/>
            </a:solidFill>
          </a:ln>
        </p:spPr>
        <p:txBody>
          <a:bodyPr wrap="square">
            <a:spAutoFit/>
          </a:bodyPr>
          <a:lstStyle/>
          <a:p>
            <a:r>
              <a:rPr lang="en" altLang="ja-JP" sz="1400">
                <a:latin typeface="+mn-lt"/>
              </a:rPr>
              <a:t>Dubinsky, et. al., “An Exploratory Study of Cloning in Industrial Software Product Lines”, CSMR 2013</a:t>
            </a:r>
            <a:endParaRPr lang="ja-JP" altLang="en-US" sz="1400">
              <a:latin typeface="+mn-lt"/>
            </a:endParaRPr>
          </a:p>
        </p:txBody>
      </p:sp>
      <p:sp>
        <p:nvSpPr>
          <p:cNvPr id="26" name="右矢印 25">
            <a:extLst>
              <a:ext uri="{FF2B5EF4-FFF2-40B4-BE49-F238E27FC236}">
                <a16:creationId xmlns:a16="http://schemas.microsoft.com/office/drawing/2014/main" id="{62455661-98B7-5742-9B89-2FB76B19FC0B}"/>
              </a:ext>
            </a:extLst>
          </p:cNvPr>
          <p:cNvSpPr/>
          <p:nvPr/>
        </p:nvSpPr>
        <p:spPr>
          <a:xfrm rot="1646127">
            <a:off x="1726916" y="4495244"/>
            <a:ext cx="1093655" cy="351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a:extLst>
              <a:ext uri="{FF2B5EF4-FFF2-40B4-BE49-F238E27FC236}">
                <a16:creationId xmlns:a16="http://schemas.microsoft.com/office/drawing/2014/main" id="{9D4C809D-E8DD-CB41-ACB7-DD61EEAB0F01}"/>
              </a:ext>
            </a:extLst>
          </p:cNvPr>
          <p:cNvSpPr/>
          <p:nvPr/>
        </p:nvSpPr>
        <p:spPr>
          <a:xfrm>
            <a:off x="4201429" y="3514335"/>
            <a:ext cx="1093655" cy="351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右矢印 27">
            <a:extLst>
              <a:ext uri="{FF2B5EF4-FFF2-40B4-BE49-F238E27FC236}">
                <a16:creationId xmlns:a16="http://schemas.microsoft.com/office/drawing/2014/main" id="{7ABBD432-85C5-2E4D-8644-75099B704539}"/>
              </a:ext>
            </a:extLst>
          </p:cNvPr>
          <p:cNvSpPr/>
          <p:nvPr/>
        </p:nvSpPr>
        <p:spPr>
          <a:xfrm>
            <a:off x="4198363" y="5310891"/>
            <a:ext cx="1093655" cy="351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a:extLst>
              <a:ext uri="{FF2B5EF4-FFF2-40B4-BE49-F238E27FC236}">
                <a16:creationId xmlns:a16="http://schemas.microsoft.com/office/drawing/2014/main" id="{DD5A75CF-0C32-B94C-8923-76FA2FAD11B5}"/>
              </a:ext>
            </a:extLst>
          </p:cNvPr>
          <p:cNvSpPr/>
          <p:nvPr/>
        </p:nvSpPr>
        <p:spPr>
          <a:xfrm>
            <a:off x="6720140" y="3520665"/>
            <a:ext cx="1093655" cy="351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D2C6CCDE-E93F-2D49-96BD-21FE6F6D868B}"/>
              </a:ext>
            </a:extLst>
          </p:cNvPr>
          <p:cNvSpPr txBox="1"/>
          <p:nvPr/>
        </p:nvSpPr>
        <p:spPr>
          <a:xfrm>
            <a:off x="7977163" y="3387416"/>
            <a:ext cx="800219" cy="584775"/>
          </a:xfrm>
          <a:prstGeom prst="rect">
            <a:avLst/>
          </a:prstGeom>
          <a:noFill/>
        </p:spPr>
        <p:txBody>
          <a:bodyPr wrap="none" rtlCol="0">
            <a:spAutoFit/>
          </a:bodyPr>
          <a:lstStyle/>
          <a:p>
            <a:r>
              <a:rPr kumimoji="1" lang="ja-JP" altLang="en-US" sz="3200"/>
              <a:t>・・・</a:t>
            </a:r>
          </a:p>
        </p:txBody>
      </p:sp>
    </p:spTree>
    <p:extLst>
      <p:ext uri="{BB962C8B-B14F-4D97-AF65-F5344CB8AC3E}">
        <p14:creationId xmlns:p14="http://schemas.microsoft.com/office/powerpoint/2010/main" val="4271066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DEE984-8690-EA49-AB14-849167D160B8}"/>
              </a:ext>
            </a:extLst>
          </p:cNvPr>
          <p:cNvSpPr>
            <a:spLocks noGrp="1"/>
          </p:cNvSpPr>
          <p:nvPr>
            <p:ph type="title"/>
          </p:nvPr>
        </p:nvSpPr>
        <p:spPr/>
        <p:txBody>
          <a:bodyPr/>
          <a:lstStyle/>
          <a:p>
            <a:r>
              <a:rPr kumimoji="1" lang="ja-JP" altLang="en-US"/>
              <a:t>再利用による開発の問題点</a:t>
            </a:r>
          </a:p>
        </p:txBody>
      </p:sp>
      <p:sp>
        <p:nvSpPr>
          <p:cNvPr id="3" name="コンテンツ プレースホルダー 2">
            <a:extLst>
              <a:ext uri="{FF2B5EF4-FFF2-40B4-BE49-F238E27FC236}">
                <a16:creationId xmlns:a16="http://schemas.microsoft.com/office/drawing/2014/main" id="{D51FB8CD-4562-284A-A883-E05489CD3E21}"/>
              </a:ext>
            </a:extLst>
          </p:cNvPr>
          <p:cNvSpPr>
            <a:spLocks noGrp="1"/>
          </p:cNvSpPr>
          <p:nvPr>
            <p:ph idx="1"/>
          </p:nvPr>
        </p:nvSpPr>
        <p:spPr>
          <a:xfrm>
            <a:off x="457199" y="1600200"/>
            <a:ext cx="8291513" cy="4525963"/>
          </a:xfrm>
        </p:spPr>
        <p:txBody>
          <a:bodyPr/>
          <a:lstStyle/>
          <a:p>
            <a:pPr marL="0" indent="0">
              <a:buNone/>
            </a:pPr>
            <a:r>
              <a:rPr lang="ja-JP" altLang="en-US"/>
              <a:t>製品間の派生関係を把握していないと共通する欠陥修正が困難</a:t>
            </a:r>
            <a:endParaRPr lang="en-US" altLang="ja-JP" dirty="0"/>
          </a:p>
          <a:p>
            <a:pPr lvl="1"/>
            <a:r>
              <a:rPr lang="ja-JP" altLang="en-US"/>
              <a:t>バージョン番号のみ残っている</a:t>
            </a:r>
            <a:endParaRPr lang="en-US" altLang="ja-JP" dirty="0"/>
          </a:p>
          <a:p>
            <a:pPr lvl="1"/>
            <a:r>
              <a:rPr lang="ja-JP" altLang="en-US"/>
              <a:t>名前から判断できない</a:t>
            </a:r>
            <a:endParaRPr lang="en-US" altLang="ja-JP" dirty="0"/>
          </a:p>
        </p:txBody>
      </p:sp>
      <p:sp>
        <p:nvSpPr>
          <p:cNvPr id="4" name="スライド番号プレースホルダー 3">
            <a:extLst>
              <a:ext uri="{FF2B5EF4-FFF2-40B4-BE49-F238E27FC236}">
                <a16:creationId xmlns:a16="http://schemas.microsoft.com/office/drawing/2014/main" id="{E6220FD0-24E4-474A-A48F-9CD8E05987C0}"/>
              </a:ext>
            </a:extLst>
          </p:cNvPr>
          <p:cNvSpPr>
            <a:spLocks noGrp="1"/>
          </p:cNvSpPr>
          <p:nvPr>
            <p:ph type="sldNum" sz="quarter" idx="12"/>
          </p:nvPr>
        </p:nvSpPr>
        <p:spPr/>
        <p:txBody>
          <a:bodyPr/>
          <a:lstStyle/>
          <a:p>
            <a:fld id="{9F5033E9-932D-4E41-95C3-341F9A6DAE17}" type="slidenum">
              <a:rPr lang="en-US" altLang="ja-JP" smtClean="0"/>
              <a:pPr/>
              <a:t>37</a:t>
            </a:fld>
            <a:endParaRPr lang="en-US" altLang="ja-JP"/>
          </a:p>
        </p:txBody>
      </p:sp>
      <p:sp>
        <p:nvSpPr>
          <p:cNvPr id="5" name="テキスト ボックス 4">
            <a:extLst>
              <a:ext uri="{FF2B5EF4-FFF2-40B4-BE49-F238E27FC236}">
                <a16:creationId xmlns:a16="http://schemas.microsoft.com/office/drawing/2014/main" id="{E1C8EDDB-FB03-7440-BD90-B0F780BAF1AE}"/>
              </a:ext>
            </a:extLst>
          </p:cNvPr>
          <p:cNvSpPr txBox="1"/>
          <p:nvPr/>
        </p:nvSpPr>
        <p:spPr>
          <a:xfrm>
            <a:off x="701443" y="4996190"/>
            <a:ext cx="7730001" cy="523220"/>
          </a:xfrm>
          <a:prstGeom prst="rect">
            <a:avLst/>
          </a:prstGeom>
          <a:noFill/>
        </p:spPr>
        <p:txBody>
          <a:bodyPr wrap="none" rtlCol="0">
            <a:spAutoFit/>
          </a:bodyPr>
          <a:lstStyle/>
          <a:p>
            <a:r>
              <a:rPr kumimoji="1" lang="ja-JP" altLang="en-US" sz="2800">
                <a:solidFill>
                  <a:srgbClr val="FF0000"/>
                </a:solidFill>
              </a:rPr>
              <a:t>限られた情報から派生関係を復元する必要がある</a:t>
            </a:r>
          </a:p>
        </p:txBody>
      </p:sp>
      <p:sp>
        <p:nvSpPr>
          <p:cNvPr id="6" name="下矢印 5">
            <a:extLst>
              <a:ext uri="{FF2B5EF4-FFF2-40B4-BE49-F238E27FC236}">
                <a16:creationId xmlns:a16="http://schemas.microsoft.com/office/drawing/2014/main" id="{72F313B3-809F-E140-AB4E-EBF527F526F0}"/>
              </a:ext>
            </a:extLst>
          </p:cNvPr>
          <p:cNvSpPr/>
          <p:nvPr/>
        </p:nvSpPr>
        <p:spPr>
          <a:xfrm>
            <a:off x="4344877" y="4061006"/>
            <a:ext cx="443132" cy="7526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9821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FC1394-88FB-3445-A525-4F338A4344A9}"/>
              </a:ext>
            </a:extLst>
          </p:cNvPr>
          <p:cNvSpPr>
            <a:spLocks noGrp="1"/>
          </p:cNvSpPr>
          <p:nvPr>
            <p:ph type="title"/>
          </p:nvPr>
        </p:nvSpPr>
        <p:spPr/>
        <p:txBody>
          <a:bodyPr/>
          <a:lstStyle/>
          <a:p>
            <a:r>
              <a:rPr kumimoji="1" lang="ja-JP" altLang="en-US"/>
              <a:t>既存手法</a:t>
            </a:r>
            <a:r>
              <a:rPr kumimoji="1" lang="en-US" altLang="ja-JP"/>
              <a:t>[Kanda,2015]</a:t>
            </a:r>
            <a:endParaRPr kumimoji="1" lang="ja-JP" altLang="en-US"/>
          </a:p>
        </p:txBody>
      </p:sp>
      <p:sp>
        <p:nvSpPr>
          <p:cNvPr id="3" name="コンテンツ プレースホルダー 2">
            <a:extLst>
              <a:ext uri="{FF2B5EF4-FFF2-40B4-BE49-F238E27FC236}">
                <a16:creationId xmlns:a16="http://schemas.microsoft.com/office/drawing/2014/main" id="{97E7481E-79F3-6B4B-9A96-69D2F06805F8}"/>
              </a:ext>
            </a:extLst>
          </p:cNvPr>
          <p:cNvSpPr>
            <a:spLocks noGrp="1"/>
          </p:cNvSpPr>
          <p:nvPr>
            <p:ph idx="1"/>
          </p:nvPr>
        </p:nvSpPr>
        <p:spPr/>
        <p:txBody>
          <a:bodyPr/>
          <a:lstStyle/>
          <a:p>
            <a:pPr marL="0" indent="0">
              <a:buNone/>
            </a:pPr>
            <a:r>
              <a:rPr kumimoji="1" lang="ja-JP" altLang="en-US" sz="2800"/>
              <a:t>ソフトウェア製品集合の派生関係をソースコードの　　類似度から</a:t>
            </a:r>
            <a:r>
              <a:rPr lang="ja-JP" altLang="en-US" sz="2800"/>
              <a:t>推定</a:t>
            </a:r>
            <a:endParaRPr kumimoji="1" lang="en-US" altLang="ja-JP" sz="2800" dirty="0"/>
          </a:p>
          <a:p>
            <a:pPr lvl="1"/>
            <a:r>
              <a:rPr kumimoji="1" lang="ja-JP" altLang="en-US" sz="2400"/>
              <a:t>製品を頂点として類似度から全域木を構築</a:t>
            </a:r>
            <a:endParaRPr kumimoji="1" lang="en-US" altLang="ja-JP" sz="2400" dirty="0"/>
          </a:p>
          <a:p>
            <a:pPr lvl="1"/>
            <a:r>
              <a:rPr lang="ja-JP" altLang="en-US" sz="2400"/>
              <a:t>類似する全てのソースファイルの組のソースコードの　　差分量から派生順序を判定</a:t>
            </a:r>
            <a:endParaRPr lang="en-US" altLang="ja-JP" sz="2400" dirty="0"/>
          </a:p>
          <a:p>
            <a:pPr lvl="1"/>
            <a:r>
              <a:rPr lang="ja-JP" altLang="en-US" sz="2400"/>
              <a:t>精度は平均</a:t>
            </a:r>
            <a:r>
              <a:rPr lang="en-US" altLang="ja-JP" sz="2400" dirty="0"/>
              <a:t>86.1%</a:t>
            </a:r>
            <a:r>
              <a:rPr lang="ja-JP" altLang="en-US" sz="2400"/>
              <a:t>（木構造）、</a:t>
            </a:r>
            <a:r>
              <a:rPr lang="en-US" altLang="ja-JP" sz="2400" dirty="0"/>
              <a:t>78.3%</a:t>
            </a:r>
            <a:r>
              <a:rPr lang="ja-JP" altLang="en-US" sz="2400"/>
              <a:t>（順序判定）</a:t>
            </a:r>
            <a:endParaRPr lang="en-US" altLang="ja-JP" sz="2400" dirty="0"/>
          </a:p>
          <a:p>
            <a:pPr lvl="1"/>
            <a:r>
              <a:rPr kumimoji="1" lang="ja-JP" altLang="en-US" sz="2400"/>
              <a:t>低速（合計</a:t>
            </a:r>
            <a:r>
              <a:rPr kumimoji="1" lang="en-US" altLang="ja-JP" sz="2400" dirty="0"/>
              <a:t>8,000</a:t>
            </a:r>
            <a:r>
              <a:rPr kumimoji="1" lang="ja-JP" altLang="en-US" sz="2400"/>
              <a:t>万行に対して</a:t>
            </a:r>
            <a:r>
              <a:rPr kumimoji="1" lang="en-US" altLang="ja-JP" sz="2400" dirty="0"/>
              <a:t>1</a:t>
            </a:r>
            <a:r>
              <a:rPr kumimoji="1" lang="ja-JP" altLang="en-US" sz="2400"/>
              <a:t>日程度）</a:t>
            </a:r>
            <a:endParaRPr kumimoji="1" lang="en-US" altLang="ja-JP" sz="2400" dirty="0"/>
          </a:p>
        </p:txBody>
      </p:sp>
      <p:sp>
        <p:nvSpPr>
          <p:cNvPr id="4" name="スライド番号プレースホルダー 3">
            <a:extLst>
              <a:ext uri="{FF2B5EF4-FFF2-40B4-BE49-F238E27FC236}">
                <a16:creationId xmlns:a16="http://schemas.microsoft.com/office/drawing/2014/main" id="{AB917B98-26D4-7E47-92FB-752CC1F03EA2}"/>
              </a:ext>
            </a:extLst>
          </p:cNvPr>
          <p:cNvSpPr>
            <a:spLocks noGrp="1"/>
          </p:cNvSpPr>
          <p:nvPr>
            <p:ph type="sldNum" sz="quarter" idx="12"/>
          </p:nvPr>
        </p:nvSpPr>
        <p:spPr/>
        <p:txBody>
          <a:bodyPr/>
          <a:lstStyle/>
          <a:p>
            <a:fld id="{9F5033E9-932D-4E41-95C3-341F9A6DAE17}" type="slidenum">
              <a:rPr lang="en-US" altLang="ja-JP" smtClean="0"/>
              <a:pPr/>
              <a:t>38</a:t>
            </a:fld>
            <a:endParaRPr lang="en-US" altLang="ja-JP"/>
          </a:p>
        </p:txBody>
      </p:sp>
      <p:sp>
        <p:nvSpPr>
          <p:cNvPr id="5" name="正方形/長方形 4">
            <a:extLst>
              <a:ext uri="{FF2B5EF4-FFF2-40B4-BE49-F238E27FC236}">
                <a16:creationId xmlns:a16="http://schemas.microsoft.com/office/drawing/2014/main" id="{D732DE02-07D1-6C4E-BCAF-79819886D260}"/>
              </a:ext>
            </a:extLst>
          </p:cNvPr>
          <p:cNvSpPr/>
          <p:nvPr/>
        </p:nvSpPr>
        <p:spPr>
          <a:xfrm>
            <a:off x="-5556" y="6014540"/>
            <a:ext cx="9144000" cy="307777"/>
          </a:xfrm>
          <a:prstGeom prst="rect">
            <a:avLst/>
          </a:prstGeom>
          <a:solidFill>
            <a:schemeClr val="bg1"/>
          </a:solidFill>
          <a:ln>
            <a:solidFill>
              <a:schemeClr val="tx1"/>
            </a:solidFill>
          </a:ln>
        </p:spPr>
        <p:txBody>
          <a:bodyPr wrap="square">
            <a:spAutoFit/>
          </a:bodyPr>
          <a:lstStyle/>
          <a:p>
            <a:r>
              <a:rPr lang="en" altLang="ja-JP" sz="1400">
                <a:latin typeface="+mn-lt"/>
              </a:rPr>
              <a:t>Kanda, et. al., “Approximating the evolution history of software from source code”, IEICE Trans. Inf. and Sys. 2015</a:t>
            </a:r>
            <a:endParaRPr lang="ja-JP" altLang="en-US" sz="1400">
              <a:latin typeface="+mn-lt"/>
            </a:endParaRPr>
          </a:p>
        </p:txBody>
      </p:sp>
      <p:sp>
        <p:nvSpPr>
          <p:cNvPr id="6" name="テキスト ボックス 5">
            <a:extLst>
              <a:ext uri="{FF2B5EF4-FFF2-40B4-BE49-F238E27FC236}">
                <a16:creationId xmlns:a16="http://schemas.microsoft.com/office/drawing/2014/main" id="{D0157BA7-3084-1C48-BF35-1C17001D6B19}"/>
              </a:ext>
            </a:extLst>
          </p:cNvPr>
          <p:cNvSpPr txBox="1"/>
          <p:nvPr/>
        </p:nvSpPr>
        <p:spPr>
          <a:xfrm>
            <a:off x="1688893" y="5477597"/>
            <a:ext cx="5755102" cy="523220"/>
          </a:xfrm>
          <a:prstGeom prst="rect">
            <a:avLst/>
          </a:prstGeom>
          <a:noFill/>
        </p:spPr>
        <p:txBody>
          <a:bodyPr wrap="none" rtlCol="0">
            <a:spAutoFit/>
          </a:bodyPr>
          <a:lstStyle/>
          <a:p>
            <a:r>
              <a:rPr kumimoji="1" lang="ja-JP" altLang="en-US" sz="2800">
                <a:solidFill>
                  <a:srgbClr val="FF0000"/>
                </a:solidFill>
              </a:rPr>
              <a:t>精度とスケーラビリティの向上が必要</a:t>
            </a:r>
          </a:p>
        </p:txBody>
      </p:sp>
      <p:sp>
        <p:nvSpPr>
          <p:cNvPr id="7" name="下矢印 6">
            <a:extLst>
              <a:ext uri="{FF2B5EF4-FFF2-40B4-BE49-F238E27FC236}">
                <a16:creationId xmlns:a16="http://schemas.microsoft.com/office/drawing/2014/main" id="{50D10C42-C218-B34B-AEA5-07A4F91A3064}"/>
              </a:ext>
            </a:extLst>
          </p:cNvPr>
          <p:cNvSpPr/>
          <p:nvPr/>
        </p:nvSpPr>
        <p:spPr>
          <a:xfrm>
            <a:off x="4420552" y="4797242"/>
            <a:ext cx="291784" cy="5890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3918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6A5D98-0D39-D94D-B77C-9089A28082EB}"/>
              </a:ext>
            </a:extLst>
          </p:cNvPr>
          <p:cNvSpPr>
            <a:spLocks noGrp="1"/>
          </p:cNvSpPr>
          <p:nvPr>
            <p:ph type="title"/>
          </p:nvPr>
        </p:nvSpPr>
        <p:spPr/>
        <p:txBody>
          <a:bodyPr/>
          <a:lstStyle/>
          <a:p>
            <a:r>
              <a:rPr kumimoji="1" lang="ja-JP" altLang="en-US"/>
              <a:t>提案手法</a:t>
            </a:r>
          </a:p>
        </p:txBody>
      </p:sp>
      <p:sp>
        <p:nvSpPr>
          <p:cNvPr id="3" name="コンテンツ プレースホルダー 2">
            <a:extLst>
              <a:ext uri="{FF2B5EF4-FFF2-40B4-BE49-F238E27FC236}">
                <a16:creationId xmlns:a16="http://schemas.microsoft.com/office/drawing/2014/main" id="{6D0876E2-9E13-E647-8CBE-02BD12FA6FE1}"/>
              </a:ext>
            </a:extLst>
          </p:cNvPr>
          <p:cNvSpPr>
            <a:spLocks noGrp="1"/>
          </p:cNvSpPr>
          <p:nvPr>
            <p:ph idx="1"/>
          </p:nvPr>
        </p:nvSpPr>
        <p:spPr/>
        <p:txBody>
          <a:bodyPr/>
          <a:lstStyle/>
          <a:p>
            <a:r>
              <a:rPr lang="ja-JP" altLang="en-US"/>
              <a:t>軽量なデータ構造を利用したソフトウェア　　進化履歴の高速な復元手法</a:t>
            </a:r>
            <a:endParaRPr lang="en-US" altLang="ja-JP" dirty="0"/>
          </a:p>
          <a:p>
            <a:pPr lvl="1"/>
            <a:r>
              <a:rPr kumimoji="1" lang="ja-JP" altLang="en-US"/>
              <a:t>ソフトウェア製品を軽量なデータ構造で　　　　　　表現することで高速化</a:t>
            </a:r>
            <a:endParaRPr kumimoji="1" lang="en-US" altLang="ja-JP" dirty="0"/>
          </a:p>
          <a:p>
            <a:pPr lvl="1"/>
            <a:r>
              <a:rPr lang="ja-JP" altLang="en-US"/>
              <a:t>スケーラビリティを向上することで既存手法よりも適用対象を拡大</a:t>
            </a:r>
            <a:endParaRPr kumimoji="1" lang="ja-JP" altLang="en-US"/>
          </a:p>
        </p:txBody>
      </p:sp>
      <p:sp>
        <p:nvSpPr>
          <p:cNvPr id="4" name="スライド番号プレースホルダー 3">
            <a:extLst>
              <a:ext uri="{FF2B5EF4-FFF2-40B4-BE49-F238E27FC236}">
                <a16:creationId xmlns:a16="http://schemas.microsoft.com/office/drawing/2014/main" id="{4E728087-C298-C542-B698-D990F9FAAB59}"/>
              </a:ext>
            </a:extLst>
          </p:cNvPr>
          <p:cNvSpPr>
            <a:spLocks noGrp="1"/>
          </p:cNvSpPr>
          <p:nvPr>
            <p:ph type="sldNum" sz="quarter" idx="12"/>
          </p:nvPr>
        </p:nvSpPr>
        <p:spPr/>
        <p:txBody>
          <a:bodyPr/>
          <a:lstStyle/>
          <a:p>
            <a:fld id="{9F5033E9-932D-4E41-95C3-341F9A6DAE17}" type="slidenum">
              <a:rPr lang="en-US" altLang="ja-JP" smtClean="0"/>
              <a:pPr/>
              <a:t>39</a:t>
            </a:fld>
            <a:endParaRPr lang="en-US" altLang="ja-JP"/>
          </a:p>
        </p:txBody>
      </p:sp>
      <p:pic>
        <p:nvPicPr>
          <p:cNvPr id="5" name="コンテンツ プレースホルダー 5" descr="ダイアグラム&#10;&#10;自動的に生成された説明">
            <a:extLst>
              <a:ext uri="{FF2B5EF4-FFF2-40B4-BE49-F238E27FC236}">
                <a16:creationId xmlns:a16="http://schemas.microsoft.com/office/drawing/2014/main" id="{B502B4D8-4959-CE41-8206-20932BAFD1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023630" y="4151724"/>
            <a:ext cx="4360716" cy="2431638"/>
          </a:xfrm>
          <a:prstGeom prst="rect">
            <a:avLst/>
          </a:prstGeom>
          <a:noFill/>
          <a:ln w="9525">
            <a:noFill/>
            <a:miter lim="800000"/>
            <a:headEnd/>
            <a:tailEnd/>
          </a:ln>
          <a:effectLst/>
        </p:spPr>
      </p:pic>
    </p:spTree>
    <p:extLst>
      <p:ext uri="{BB962C8B-B14F-4D97-AF65-F5344CB8AC3E}">
        <p14:creationId xmlns:p14="http://schemas.microsoft.com/office/powerpoint/2010/main" val="2934926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A9FE6D-80E1-E346-B322-799369E42F82}"/>
              </a:ext>
            </a:extLst>
          </p:cNvPr>
          <p:cNvSpPr>
            <a:spLocks noGrp="1"/>
          </p:cNvSpPr>
          <p:nvPr>
            <p:ph type="title"/>
          </p:nvPr>
        </p:nvSpPr>
        <p:spPr/>
        <p:txBody>
          <a:bodyPr/>
          <a:lstStyle/>
          <a:p>
            <a:r>
              <a:rPr kumimoji="1" lang="en-US" altLang="ja-JP"/>
              <a:t>OSS</a:t>
            </a:r>
            <a:r>
              <a:rPr kumimoji="1" lang="ja-JP" altLang="en-US"/>
              <a:t>再利用時の利点と欠点</a:t>
            </a:r>
          </a:p>
        </p:txBody>
      </p:sp>
      <p:sp>
        <p:nvSpPr>
          <p:cNvPr id="3" name="コンテンツ プレースホルダー 2">
            <a:extLst>
              <a:ext uri="{FF2B5EF4-FFF2-40B4-BE49-F238E27FC236}">
                <a16:creationId xmlns:a16="http://schemas.microsoft.com/office/drawing/2014/main" id="{E26CB3A8-7807-5F4C-A9D6-AEE466ACFBAF}"/>
              </a:ext>
            </a:extLst>
          </p:cNvPr>
          <p:cNvSpPr>
            <a:spLocks noGrp="1"/>
          </p:cNvSpPr>
          <p:nvPr>
            <p:ph idx="1"/>
          </p:nvPr>
        </p:nvSpPr>
        <p:spPr/>
        <p:txBody>
          <a:bodyPr/>
          <a:lstStyle/>
          <a:p>
            <a:r>
              <a:rPr kumimoji="1" lang="ja-JP" altLang="en-US"/>
              <a:t>利点</a:t>
            </a:r>
            <a:endParaRPr kumimoji="1" lang="en-US" altLang="ja-JP"/>
          </a:p>
          <a:p>
            <a:pPr lvl="1"/>
            <a:r>
              <a:rPr lang="ja-JP" altLang="en-US"/>
              <a:t>欠陥や脆弱性が頻繁に修正される</a:t>
            </a:r>
            <a:endParaRPr lang="en-US" altLang="ja-JP"/>
          </a:p>
          <a:p>
            <a:pPr marL="457200" lvl="1" indent="0">
              <a:buNone/>
            </a:pPr>
            <a:r>
              <a:rPr kumimoji="1" lang="ja-JP" altLang="en-US"/>
              <a:t>→</a:t>
            </a:r>
            <a:r>
              <a:rPr kumimoji="1" lang="ja-JP" altLang="en-US" u="sng"/>
              <a:t>品質の高いコードである</a:t>
            </a:r>
            <a:endParaRPr kumimoji="1" lang="en-US" altLang="ja-JP" u="sng"/>
          </a:p>
          <a:p>
            <a:pPr lvl="1"/>
            <a:r>
              <a:rPr lang="ja-JP" altLang="en-US"/>
              <a:t>「車輪の再発明」をせずに済む</a:t>
            </a:r>
            <a:endParaRPr lang="en-US" altLang="ja-JP"/>
          </a:p>
          <a:p>
            <a:pPr marL="457200" lvl="1" indent="0">
              <a:buNone/>
            </a:pPr>
            <a:r>
              <a:rPr kumimoji="1" lang="ja-JP" altLang="en-US"/>
              <a:t>→</a:t>
            </a:r>
            <a:r>
              <a:rPr kumimoji="1" lang="ja-JP" altLang="en-US" u="sng"/>
              <a:t>開発効率を向上させる</a:t>
            </a:r>
            <a:endParaRPr kumimoji="1" lang="en-US" altLang="ja-JP" u="sng"/>
          </a:p>
          <a:p>
            <a:r>
              <a:rPr kumimoji="1" lang="ja-JP" altLang="en-US"/>
              <a:t>欠点</a:t>
            </a:r>
            <a:endParaRPr kumimoji="1" lang="en-US" altLang="ja-JP"/>
          </a:p>
          <a:p>
            <a:pPr lvl="1"/>
            <a:r>
              <a:rPr lang="ja-JP" altLang="en-US"/>
              <a:t>再利用元に含まれる欠陥や脆弱性を取り込む</a:t>
            </a:r>
            <a:endParaRPr kumimoji="1" lang="en-US" altLang="ja-JP"/>
          </a:p>
          <a:p>
            <a:pPr marL="457200" lvl="1" indent="0">
              <a:buNone/>
            </a:pPr>
            <a:r>
              <a:rPr kumimoji="1" lang="ja-JP" altLang="en-US"/>
              <a:t>→</a:t>
            </a:r>
            <a:r>
              <a:rPr kumimoji="1" lang="ja-JP" altLang="en-US" u="sng"/>
              <a:t>再利用元の修正を適宜取り込む必要がある</a:t>
            </a:r>
            <a:endParaRPr kumimoji="1" lang="en-US" altLang="ja-JP" u="sng"/>
          </a:p>
        </p:txBody>
      </p:sp>
      <p:sp>
        <p:nvSpPr>
          <p:cNvPr id="4" name="スライド番号プレースホルダー 3">
            <a:extLst>
              <a:ext uri="{FF2B5EF4-FFF2-40B4-BE49-F238E27FC236}">
                <a16:creationId xmlns:a16="http://schemas.microsoft.com/office/drawing/2014/main" id="{FC04924A-DCA0-364D-8F2F-F276025FCDF0}"/>
              </a:ext>
            </a:extLst>
          </p:cNvPr>
          <p:cNvSpPr>
            <a:spLocks noGrp="1"/>
          </p:cNvSpPr>
          <p:nvPr>
            <p:ph type="sldNum" sz="quarter" idx="12"/>
          </p:nvPr>
        </p:nvSpPr>
        <p:spPr/>
        <p:txBody>
          <a:bodyPr/>
          <a:lstStyle/>
          <a:p>
            <a:fld id="{9F5033E9-932D-4E41-95C3-341F9A6DAE17}" type="slidenum">
              <a:rPr lang="en-US" altLang="ja-JP" smtClean="0"/>
              <a:pPr/>
              <a:t>4</a:t>
            </a:fld>
            <a:endParaRPr lang="en-US" altLang="ja-JP"/>
          </a:p>
        </p:txBody>
      </p:sp>
    </p:spTree>
    <p:extLst>
      <p:ext uri="{BB962C8B-B14F-4D97-AF65-F5344CB8AC3E}">
        <p14:creationId xmlns:p14="http://schemas.microsoft.com/office/powerpoint/2010/main" val="2437872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AE51BE-BA11-934A-8B0D-CA693EF79764}"/>
              </a:ext>
            </a:extLst>
          </p:cNvPr>
          <p:cNvSpPr>
            <a:spLocks noGrp="1"/>
          </p:cNvSpPr>
          <p:nvPr>
            <p:ph type="title"/>
          </p:nvPr>
        </p:nvSpPr>
        <p:spPr/>
        <p:txBody>
          <a:bodyPr/>
          <a:lstStyle/>
          <a:p>
            <a:r>
              <a:rPr kumimoji="1" lang="ja-JP" altLang="en-US"/>
              <a:t>キーアイディア</a:t>
            </a:r>
          </a:p>
        </p:txBody>
      </p:sp>
      <p:sp>
        <p:nvSpPr>
          <p:cNvPr id="3" name="コンテンツ プレースホルダー 2">
            <a:extLst>
              <a:ext uri="{FF2B5EF4-FFF2-40B4-BE49-F238E27FC236}">
                <a16:creationId xmlns:a16="http://schemas.microsoft.com/office/drawing/2014/main" id="{3BBB38E5-012C-A341-833E-332044F88182}"/>
              </a:ext>
            </a:extLst>
          </p:cNvPr>
          <p:cNvSpPr>
            <a:spLocks noGrp="1"/>
          </p:cNvSpPr>
          <p:nvPr>
            <p:ph idx="1"/>
          </p:nvPr>
        </p:nvSpPr>
        <p:spPr>
          <a:xfrm>
            <a:off x="340433" y="1600200"/>
            <a:ext cx="8452022" cy="4525963"/>
          </a:xfrm>
        </p:spPr>
        <p:txBody>
          <a:bodyPr/>
          <a:lstStyle/>
          <a:p>
            <a:pPr marL="514350" indent="-514350">
              <a:buFont typeface="+mj-lt"/>
              <a:buAutoNum type="arabicPeriod"/>
            </a:pPr>
            <a:r>
              <a:rPr kumimoji="1" lang="ja-JP" altLang="en-US"/>
              <a:t>粒度を粗くしても傾向は一致するはず</a:t>
            </a:r>
            <a:endParaRPr kumimoji="1" lang="en-US" altLang="ja-JP" dirty="0"/>
          </a:p>
          <a:p>
            <a:pPr marL="914400" lvl="1" indent="-514350"/>
            <a:r>
              <a:rPr kumimoji="1" lang="ja-JP" altLang="en-US"/>
              <a:t>ソフトウェア製品を単一のデータ構造とすることで高速化</a:t>
            </a:r>
            <a:endParaRPr kumimoji="1" lang="en-US" altLang="ja-JP" dirty="0"/>
          </a:p>
          <a:p>
            <a:pPr marL="514350" indent="-514350">
              <a:buFont typeface="+mj-lt"/>
              <a:buAutoNum type="arabicPeriod"/>
            </a:pPr>
            <a:r>
              <a:rPr lang="ja-JP" altLang="en-US"/>
              <a:t>リファクタリングなどによる重複ソースコードの増減の影響がある</a:t>
            </a:r>
            <a:endParaRPr lang="en-US" altLang="ja-JP" dirty="0"/>
          </a:p>
          <a:p>
            <a:pPr marL="914400" lvl="1" indent="-514350"/>
            <a:r>
              <a:rPr lang="ja-JP" altLang="en-US"/>
              <a:t>重複コードの影響を受けないデータ構造を利用</a:t>
            </a:r>
            <a:endParaRPr lang="en-US" altLang="ja-JP" dirty="0"/>
          </a:p>
        </p:txBody>
      </p:sp>
      <p:sp>
        <p:nvSpPr>
          <p:cNvPr id="4" name="スライド番号プレースホルダー 3">
            <a:extLst>
              <a:ext uri="{FF2B5EF4-FFF2-40B4-BE49-F238E27FC236}">
                <a16:creationId xmlns:a16="http://schemas.microsoft.com/office/drawing/2014/main" id="{D7E484AD-EE7E-224F-BEA1-F42F4ACCCA95}"/>
              </a:ext>
            </a:extLst>
          </p:cNvPr>
          <p:cNvSpPr>
            <a:spLocks noGrp="1"/>
          </p:cNvSpPr>
          <p:nvPr>
            <p:ph type="sldNum" sz="quarter" idx="12"/>
          </p:nvPr>
        </p:nvSpPr>
        <p:spPr/>
        <p:txBody>
          <a:bodyPr/>
          <a:lstStyle/>
          <a:p>
            <a:fld id="{9F5033E9-932D-4E41-95C3-341F9A6DAE17}" type="slidenum">
              <a:rPr lang="en-US" altLang="ja-JP" smtClean="0"/>
              <a:pPr/>
              <a:t>40</a:t>
            </a:fld>
            <a:endParaRPr lang="en-US" altLang="ja-JP"/>
          </a:p>
        </p:txBody>
      </p:sp>
    </p:spTree>
    <p:extLst>
      <p:ext uri="{BB962C8B-B14F-4D97-AF65-F5344CB8AC3E}">
        <p14:creationId xmlns:p14="http://schemas.microsoft.com/office/powerpoint/2010/main" val="13390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9AD4D12-6C2D-614F-976C-5A9CFEF970AC}"/>
              </a:ext>
            </a:extLst>
          </p:cNvPr>
          <p:cNvSpPr/>
          <p:nvPr/>
        </p:nvSpPr>
        <p:spPr>
          <a:xfrm>
            <a:off x="258862" y="6154836"/>
            <a:ext cx="8489851" cy="307777"/>
          </a:xfrm>
          <a:prstGeom prst="rect">
            <a:avLst/>
          </a:prstGeom>
          <a:solidFill>
            <a:schemeClr val="bg1"/>
          </a:solidFill>
          <a:ln>
            <a:solidFill>
              <a:schemeClr val="tx1"/>
            </a:solidFill>
          </a:ln>
        </p:spPr>
        <p:txBody>
          <a:bodyPr wrap="square">
            <a:spAutoFit/>
          </a:bodyPr>
          <a:lstStyle/>
          <a:p>
            <a:r>
              <a:rPr lang="en" altLang="ja-JP" sz="1400">
                <a:latin typeface="+mn-lt"/>
              </a:rPr>
              <a:t>Whang, et. al., “A linear-time probabilistic counting algorithm for database applications” ACM Trans. 1990</a:t>
            </a:r>
            <a:endParaRPr lang="ja-JP" altLang="en-US" sz="1400">
              <a:latin typeface="+mn-lt"/>
            </a:endParaRPr>
          </a:p>
        </p:txBody>
      </p:sp>
      <p:sp>
        <p:nvSpPr>
          <p:cNvPr id="2" name="タイトル 1">
            <a:extLst>
              <a:ext uri="{FF2B5EF4-FFF2-40B4-BE49-F238E27FC236}">
                <a16:creationId xmlns:a16="http://schemas.microsoft.com/office/drawing/2014/main" id="{92D7432E-43E3-9C42-8225-02BCF2BB214F}"/>
              </a:ext>
            </a:extLst>
          </p:cNvPr>
          <p:cNvSpPr>
            <a:spLocks noGrp="1"/>
          </p:cNvSpPr>
          <p:nvPr>
            <p:ph type="title"/>
          </p:nvPr>
        </p:nvSpPr>
        <p:spPr/>
        <p:txBody>
          <a:bodyPr/>
          <a:lstStyle/>
          <a:p>
            <a:r>
              <a:rPr kumimoji="1" lang="ja-JP" altLang="en-US"/>
              <a:t>手法の概要</a:t>
            </a:r>
          </a:p>
        </p:txBody>
      </p:sp>
      <p:sp>
        <p:nvSpPr>
          <p:cNvPr id="3" name="コンテンツ プレースホルダー 2">
            <a:extLst>
              <a:ext uri="{FF2B5EF4-FFF2-40B4-BE49-F238E27FC236}">
                <a16:creationId xmlns:a16="http://schemas.microsoft.com/office/drawing/2014/main" id="{1B5A6AE7-CAEA-F242-9DB2-E37173B5FFDA}"/>
              </a:ext>
            </a:extLst>
          </p:cNvPr>
          <p:cNvSpPr>
            <a:spLocks noGrp="1"/>
          </p:cNvSpPr>
          <p:nvPr>
            <p:ph idx="1"/>
          </p:nvPr>
        </p:nvSpPr>
        <p:spPr/>
        <p:txBody>
          <a:bodyPr/>
          <a:lstStyle/>
          <a:p>
            <a:pPr marL="514350" indent="-514350">
              <a:buFont typeface="+mj-lt"/>
              <a:buAutoNum type="arabicPeriod"/>
            </a:pPr>
            <a:r>
              <a:rPr kumimoji="1" lang="ja-JP" altLang="en-US" dirty="0"/>
              <a:t>製品間のソースコードの再利用量を計算</a:t>
            </a:r>
            <a:endParaRPr kumimoji="1" lang="en-US" altLang="ja-JP" dirty="0"/>
          </a:p>
          <a:p>
            <a:pPr marL="914400" lvl="1" indent="-514350"/>
            <a:r>
              <a:rPr lang="en-US" altLang="ja-JP" dirty="0"/>
              <a:t>2</a:t>
            </a:r>
            <a:r>
              <a:rPr lang="ja-JP" altLang="en-US" dirty="0"/>
              <a:t>通りのデータ構造ごとに再利用量を定義</a:t>
            </a:r>
            <a:endParaRPr lang="en-US" altLang="ja-JP" dirty="0"/>
          </a:p>
          <a:p>
            <a:pPr marL="914400" lvl="1" indent="-514350"/>
            <a:r>
              <a:rPr kumimoji="1" lang="en-US" altLang="ja-JP" dirty="0"/>
              <a:t>Linear Co</a:t>
            </a:r>
            <a:r>
              <a:rPr lang="en-US" altLang="ja-JP" dirty="0"/>
              <a:t>unting</a:t>
            </a:r>
            <a:r>
              <a:rPr lang="ja-JP" altLang="en-US" dirty="0"/>
              <a:t>法</a:t>
            </a:r>
            <a:r>
              <a:rPr lang="en-US" altLang="ja-JP" dirty="0"/>
              <a:t>[Whang,1990]</a:t>
            </a:r>
            <a:r>
              <a:rPr lang="ja-JP" altLang="en-US" dirty="0"/>
              <a:t>について　　　今回は説明</a:t>
            </a:r>
            <a:endParaRPr kumimoji="1" lang="en-US" altLang="ja-JP" dirty="0"/>
          </a:p>
          <a:p>
            <a:pPr marL="514350" indent="-514350">
              <a:buFont typeface="+mj-lt"/>
              <a:buAutoNum type="arabicPeriod"/>
            </a:pPr>
            <a:r>
              <a:rPr kumimoji="1" lang="ja-JP" altLang="en-US" dirty="0"/>
              <a:t>再利用量をもとに</a:t>
            </a:r>
            <a:r>
              <a:rPr lang="ja-JP" altLang="en-US" dirty="0"/>
              <a:t>全域木を構築</a:t>
            </a:r>
            <a:endParaRPr lang="en-US" altLang="ja-JP" dirty="0"/>
          </a:p>
          <a:p>
            <a:pPr marL="914400" lvl="1" indent="-514350"/>
            <a:r>
              <a:rPr lang="ja-JP" altLang="en-US" dirty="0"/>
              <a:t>ファイル数が最小のものから辺の重みを　　　　　再利用量として大きい順に木を構築</a:t>
            </a:r>
            <a:endParaRPr lang="en-US" altLang="ja-JP" dirty="0"/>
          </a:p>
          <a:p>
            <a:pPr marL="514350" indent="-514350">
              <a:buFont typeface="+mj-lt"/>
              <a:buAutoNum type="arabicPeriod"/>
            </a:pPr>
            <a:r>
              <a:rPr kumimoji="1" lang="ja-JP" altLang="en-US" dirty="0"/>
              <a:t>ソースコードが増えた製品を派生先と判定</a:t>
            </a:r>
          </a:p>
        </p:txBody>
      </p:sp>
      <p:sp>
        <p:nvSpPr>
          <p:cNvPr id="4" name="スライド番号プレースホルダー 3">
            <a:extLst>
              <a:ext uri="{FF2B5EF4-FFF2-40B4-BE49-F238E27FC236}">
                <a16:creationId xmlns:a16="http://schemas.microsoft.com/office/drawing/2014/main" id="{FAEC145C-CDF9-AD49-9A33-88443B5CEC45}"/>
              </a:ext>
            </a:extLst>
          </p:cNvPr>
          <p:cNvSpPr>
            <a:spLocks noGrp="1"/>
          </p:cNvSpPr>
          <p:nvPr>
            <p:ph type="sldNum" sz="quarter" idx="12"/>
          </p:nvPr>
        </p:nvSpPr>
        <p:spPr/>
        <p:txBody>
          <a:bodyPr/>
          <a:lstStyle/>
          <a:p>
            <a:fld id="{9F5033E9-932D-4E41-95C3-341F9A6DAE17}" type="slidenum">
              <a:rPr lang="en-US" altLang="ja-JP" smtClean="0"/>
              <a:pPr/>
              <a:t>41</a:t>
            </a:fld>
            <a:endParaRPr lang="en-US" altLang="ja-JP"/>
          </a:p>
        </p:txBody>
      </p:sp>
    </p:spTree>
    <p:extLst>
      <p:ext uri="{BB962C8B-B14F-4D97-AF65-F5344CB8AC3E}">
        <p14:creationId xmlns:p14="http://schemas.microsoft.com/office/powerpoint/2010/main" val="3905454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148B19-F136-FF4D-B74B-465BB2986C1F}"/>
              </a:ext>
            </a:extLst>
          </p:cNvPr>
          <p:cNvSpPr>
            <a:spLocks noGrp="1"/>
          </p:cNvSpPr>
          <p:nvPr>
            <p:ph type="title"/>
          </p:nvPr>
        </p:nvSpPr>
        <p:spPr/>
        <p:txBody>
          <a:bodyPr/>
          <a:lstStyle/>
          <a:p>
            <a:r>
              <a:rPr kumimoji="1" lang="ja-JP" altLang="en-US"/>
              <a:t>ソフトウェア製品間の再利用量</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D5847923-05BD-C547-88FB-C04D4FC7A9B7}"/>
                  </a:ext>
                </a:extLst>
              </p:cNvPr>
              <p:cNvSpPr>
                <a:spLocks noGrp="1"/>
              </p:cNvSpPr>
              <p:nvPr>
                <p:ph idx="1"/>
              </p:nvPr>
            </p:nvSpPr>
            <p:spPr/>
            <p:txBody>
              <a:bodyPr/>
              <a:lstStyle/>
              <a:p>
                <a:r>
                  <a:rPr kumimoji="1" lang="ja-JP" altLang="en-US" dirty="0"/>
                  <a:t> 製品のユニークなソースコード行の一致数</a:t>
                </a:r>
                <a:endParaRPr kumimoji="1" lang="en-US" altLang="ja-JP" dirty="0"/>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𝑆</m:t>
                          </m:r>
                        </m:e>
                        <m:sub>
                          <m:r>
                            <m:rPr>
                              <m:nor/>
                            </m:rPr>
                            <a:rPr kumimoji="1" lang="en-US" altLang="ja-JP" sz="2800" b="0" i="0" smtClean="0">
                              <a:latin typeface="Cambria Math" panose="02040503050406030204" pitchFamily="18" charset="0"/>
                            </a:rPr>
                            <m:t>reuse</m:t>
                          </m:r>
                        </m:sub>
                      </m:sSub>
                      <m:d>
                        <m:dPr>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𝑃</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𝑃</m:t>
                              </m:r>
                            </m:e>
                            <m:sub>
                              <m:r>
                                <a:rPr kumimoji="1" lang="en-US" altLang="ja-JP" sz="2800" b="0" i="1" smtClean="0">
                                  <a:latin typeface="Cambria Math" panose="02040503050406030204" pitchFamily="18" charset="0"/>
                                </a:rPr>
                                <m:t>2</m:t>
                              </m:r>
                            </m:sub>
                          </m:sSub>
                        </m:e>
                      </m:d>
                      <m:r>
                        <a:rPr kumimoji="1" lang="en-US" altLang="ja-JP" sz="2800" b="0" i="1" smtClean="0">
                          <a:latin typeface="Cambria Math" panose="02040503050406030204" pitchFamily="18" charset="0"/>
                        </a:rPr>
                        <m:t>=</m:t>
                      </m:r>
                      <m:d>
                        <m:dPr>
                          <m:begChr m:val="|"/>
                          <m:endChr m:val="|"/>
                          <m:ctrlPr>
                            <a:rPr kumimoji="1" lang="en-US" altLang="ja-JP" sz="2800" b="0" i="1" smtClean="0">
                              <a:latin typeface="Cambria Math" panose="02040503050406030204" pitchFamily="18" charset="0"/>
                            </a:rPr>
                          </m:ctrlPr>
                        </m:dPr>
                        <m:e>
                          <m:r>
                            <m:rPr>
                              <m:nor/>
                            </m:rPr>
                            <a:rPr kumimoji="1" lang="en-US" altLang="ja-JP" sz="2800" b="0" i="0" smtClean="0">
                              <a:latin typeface="Cambria Math" panose="02040503050406030204" pitchFamily="18" charset="0"/>
                            </a:rPr>
                            <m:t>Intersection</m:t>
                          </m:r>
                          <m:d>
                            <m:dPr>
                              <m:ctrlPr>
                                <a:rPr kumimoji="1" lang="en-US" altLang="ja-JP" sz="2800" b="0" i="1" smtClean="0">
                                  <a:latin typeface="Cambria Math" panose="02040503050406030204" pitchFamily="18" charset="0"/>
                                </a:rPr>
                              </m:ctrlPr>
                            </m:dPr>
                            <m:e>
                              <m:r>
                                <m:rPr>
                                  <m:nor/>
                                </m:rPr>
                                <a:rPr kumimoji="1" lang="en-US" altLang="ja-JP" sz="2800" b="0" i="0" smtClean="0">
                                  <a:latin typeface="Cambria Math" panose="02040503050406030204" pitchFamily="18" charset="0"/>
                                </a:rPr>
                                <m:t>lines</m:t>
                              </m:r>
                              <m:d>
                                <m:dPr>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𝑃</m:t>
                                      </m:r>
                                    </m:e>
                                    <m:sub>
                                      <m:r>
                                        <a:rPr kumimoji="1" lang="en-US" altLang="ja-JP" sz="2800" b="0" i="1" smtClean="0">
                                          <a:latin typeface="Cambria Math" panose="02040503050406030204" pitchFamily="18" charset="0"/>
                                        </a:rPr>
                                        <m:t>1</m:t>
                                      </m:r>
                                    </m:sub>
                                  </m:sSub>
                                </m:e>
                              </m:d>
                              <m:r>
                                <a:rPr kumimoji="1" lang="en-US" altLang="ja-JP" sz="2800" b="0" i="1" smtClean="0">
                                  <a:latin typeface="Cambria Math" panose="02040503050406030204" pitchFamily="18" charset="0"/>
                                </a:rPr>
                                <m:t>,</m:t>
                              </m:r>
                              <m:r>
                                <m:rPr>
                                  <m:nor/>
                                </m:rPr>
                                <a:rPr kumimoji="1" lang="en-US" altLang="ja-JP" sz="2800" b="0" i="0" smtClean="0">
                                  <a:latin typeface="Cambria Math" panose="02040503050406030204" pitchFamily="18" charset="0"/>
                                </a:rPr>
                                <m:t>lines</m:t>
                              </m:r>
                              <m:d>
                                <m:dPr>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𝑃</m:t>
                                      </m:r>
                                    </m:e>
                                    <m:sub>
                                      <m:r>
                                        <a:rPr kumimoji="1" lang="en-US" altLang="ja-JP" sz="2800" b="0" i="1" smtClean="0">
                                          <a:latin typeface="Cambria Math" panose="02040503050406030204" pitchFamily="18" charset="0"/>
                                        </a:rPr>
                                        <m:t>2</m:t>
                                      </m:r>
                                    </m:sub>
                                  </m:sSub>
                                </m:e>
                              </m:d>
                            </m:e>
                          </m:d>
                        </m:e>
                      </m:d>
                    </m:oMath>
                  </m:oMathPara>
                </a14:m>
                <a:endParaRPr kumimoji="1" lang="en-US" altLang="ja-JP" sz="2800" dirty="0"/>
              </a:p>
              <a:p>
                <a:r>
                  <a:rPr lang="ja-JP" altLang="en-US" dirty="0"/>
                  <a:t> </a:t>
                </a:r>
                <a14:m>
                  <m:oMath xmlns:m="http://schemas.openxmlformats.org/officeDocument/2006/math">
                    <m:r>
                      <m:rPr>
                        <m:nor/>
                      </m:rPr>
                      <a:rPr kumimoji="1" lang="en-US" altLang="ja-JP" b="0" i="0" smtClean="0">
                        <a:latin typeface="Cambria Math" panose="02040503050406030204" pitchFamily="18" charset="0"/>
                      </a:rPr>
                      <m:t>lines</m:t>
                    </m:r>
                    <m:r>
                      <m:rPr>
                        <m:nor/>
                      </m:rPr>
                      <a:rPr kumimoji="1" lang="en-US" altLang="ja-JP" b="0" i="0" smtClean="0">
                        <a:latin typeface="Cambria Math" panose="02040503050406030204" pitchFamily="18" charset="0"/>
                      </a:rPr>
                      <m:t>(</m:t>
                    </m:r>
                    <m:r>
                      <a:rPr lang="en-US" altLang="ja-JP" i="1">
                        <a:latin typeface="Cambria Math" panose="02040503050406030204" pitchFamily="18" charset="0"/>
                      </a:rPr>
                      <m:t>𝑃</m:t>
                    </m:r>
                    <m:r>
                      <m:rPr>
                        <m:nor/>
                      </m:rPr>
                      <a:rPr kumimoji="1" lang="en-US" altLang="ja-JP" b="0" i="0" smtClean="0">
                        <a:latin typeface="Cambria Math" panose="02040503050406030204" pitchFamily="18" charset="0"/>
                      </a:rPr>
                      <m:t>)</m:t>
                    </m:r>
                  </m:oMath>
                </a14:m>
                <a:r>
                  <a:rPr kumimoji="1" lang="ja-JP" altLang="en-US" dirty="0"/>
                  <a:t>は</a:t>
                </a:r>
                <a14:m>
                  <m:oMath xmlns:m="http://schemas.openxmlformats.org/officeDocument/2006/math">
                    <m:r>
                      <a:rPr lang="en-US" altLang="ja-JP" i="1">
                        <a:latin typeface="Cambria Math" panose="02040503050406030204" pitchFamily="18" charset="0"/>
                      </a:rPr>
                      <m:t>𝑃</m:t>
                    </m:r>
                  </m:oMath>
                </a14:m>
                <a:r>
                  <a:rPr kumimoji="1" lang="ja-JP" altLang="en-US" dirty="0"/>
                  <a:t>に含まれるユニークな行の集合</a:t>
                </a:r>
                <a:endParaRPr kumimoji="1" lang="en-US" altLang="ja-JP" dirty="0"/>
              </a:p>
              <a:p>
                <a:r>
                  <a:rPr lang="en-US" altLang="ja-JP" dirty="0"/>
                  <a:t> Intersection</a:t>
                </a:r>
                <a:r>
                  <a:rPr lang="ja-JP" altLang="en-US" dirty="0"/>
                  <a:t>の大きさの計算に</a:t>
                </a:r>
                <a:endParaRPr lang="en-US" altLang="ja-JP" dirty="0"/>
              </a:p>
              <a:p>
                <a:pPr marL="0" indent="0">
                  <a:buNone/>
                </a:pPr>
                <a:r>
                  <a:rPr lang="en-US" altLang="ja-JP" dirty="0"/>
                  <a:t>    Linear Counting</a:t>
                </a:r>
                <a:r>
                  <a:rPr lang="ja-JP" altLang="en-US" dirty="0"/>
                  <a:t>法を利用</a:t>
                </a:r>
                <a:endParaRPr lang="en-US" altLang="ja-JP" dirty="0"/>
              </a:p>
              <a:p>
                <a:pPr lvl="1"/>
                <a:r>
                  <a:rPr kumimoji="1" lang="ja-JP" altLang="en-US" dirty="0"/>
                  <a:t>集合をビットマップで表現</a:t>
                </a:r>
                <a:endParaRPr kumimoji="1" lang="en-US" altLang="ja-JP" dirty="0"/>
              </a:p>
              <a:p>
                <a:pPr lvl="1"/>
                <a:r>
                  <a:rPr kumimoji="1" lang="ja-JP" altLang="en-US" dirty="0"/>
                  <a:t>集合間の基数を</a:t>
                </a:r>
                <a:r>
                  <a:rPr lang="en-US" altLang="ja-JP" dirty="0"/>
                  <a:t>AND</a:t>
                </a:r>
                <a:r>
                  <a:rPr lang="ja-JP" altLang="en-US" dirty="0"/>
                  <a:t>演算だけで計算可能</a:t>
                </a:r>
                <a:endParaRPr lang="en-US" altLang="ja-JP" dirty="0"/>
              </a:p>
              <a:p>
                <a:pPr lvl="1"/>
                <a:r>
                  <a:rPr kumimoji="1" lang="ja-JP" altLang="en-US" dirty="0"/>
                  <a:t>基数計算に若干の誤差</a:t>
                </a:r>
              </a:p>
            </p:txBody>
          </p:sp>
        </mc:Choice>
        <mc:Fallback xmlns="">
          <p:sp>
            <p:nvSpPr>
              <p:cNvPr id="3" name="コンテンツ プレースホルダー 2">
                <a:extLst>
                  <a:ext uri="{FF2B5EF4-FFF2-40B4-BE49-F238E27FC236}">
                    <a16:creationId xmlns:a16="http://schemas.microsoft.com/office/drawing/2014/main" id="{D5847923-05BD-C547-88FB-C04D4FC7A9B7}"/>
                  </a:ext>
                </a:extLst>
              </p:cNvPr>
              <p:cNvSpPr>
                <a:spLocks noGrp="1" noRot="1" noChangeAspect="1" noMove="1" noResize="1" noEditPoints="1" noAdjustHandles="1" noChangeArrowheads="1" noChangeShapeType="1" noTextEdit="1"/>
              </p:cNvSpPr>
              <p:nvPr>
                <p:ph idx="1"/>
              </p:nvPr>
            </p:nvSpPr>
            <p:spPr>
              <a:blipFill>
                <a:blip r:embed="rId3"/>
                <a:stretch>
                  <a:fillRect l="-1852" t="-2156" r="-444"/>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37E3DCBC-CD5C-0144-8B39-E90F50B205BE}"/>
              </a:ext>
            </a:extLst>
          </p:cNvPr>
          <p:cNvSpPr>
            <a:spLocks noGrp="1"/>
          </p:cNvSpPr>
          <p:nvPr>
            <p:ph type="sldNum" sz="quarter" idx="12"/>
          </p:nvPr>
        </p:nvSpPr>
        <p:spPr/>
        <p:txBody>
          <a:bodyPr/>
          <a:lstStyle/>
          <a:p>
            <a:fld id="{9F5033E9-932D-4E41-95C3-341F9A6DAE17}" type="slidenum">
              <a:rPr lang="en-US" altLang="ja-JP" smtClean="0"/>
              <a:pPr/>
              <a:t>42</a:t>
            </a:fld>
            <a:endParaRPr lang="en-US" altLang="ja-JP"/>
          </a:p>
        </p:txBody>
      </p:sp>
    </p:spTree>
    <p:extLst>
      <p:ext uri="{BB962C8B-B14F-4D97-AF65-F5344CB8AC3E}">
        <p14:creationId xmlns:p14="http://schemas.microsoft.com/office/powerpoint/2010/main" val="312196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F3D414-4D22-584E-92B2-684E2C823BD8}"/>
              </a:ext>
            </a:extLst>
          </p:cNvPr>
          <p:cNvSpPr>
            <a:spLocks noGrp="1"/>
          </p:cNvSpPr>
          <p:nvPr>
            <p:ph type="title"/>
          </p:nvPr>
        </p:nvSpPr>
        <p:spPr/>
        <p:txBody>
          <a:bodyPr/>
          <a:lstStyle/>
          <a:p>
            <a:r>
              <a:rPr kumimoji="1" lang="ja-JP" altLang="en-US"/>
              <a:t>評価</a:t>
            </a:r>
          </a:p>
        </p:txBody>
      </p:sp>
      <p:sp>
        <p:nvSpPr>
          <p:cNvPr id="3" name="コンテンツ プレースホルダー 2">
            <a:extLst>
              <a:ext uri="{FF2B5EF4-FFF2-40B4-BE49-F238E27FC236}">
                <a16:creationId xmlns:a16="http://schemas.microsoft.com/office/drawing/2014/main" id="{A662E947-2AE0-5544-A4DB-7705F7CB7599}"/>
              </a:ext>
            </a:extLst>
          </p:cNvPr>
          <p:cNvSpPr>
            <a:spLocks noGrp="1"/>
          </p:cNvSpPr>
          <p:nvPr>
            <p:ph idx="1"/>
          </p:nvPr>
        </p:nvSpPr>
        <p:spPr/>
        <p:txBody>
          <a:bodyPr/>
          <a:lstStyle/>
          <a:p>
            <a:r>
              <a:rPr kumimoji="1" lang="ja-JP" altLang="en-US"/>
              <a:t>既存手法に対して精度と速度の両面で比較</a:t>
            </a:r>
            <a:endParaRPr kumimoji="1" lang="en-US" altLang="ja-JP"/>
          </a:p>
          <a:p>
            <a:r>
              <a:rPr lang="ja-JP" altLang="en-US"/>
              <a:t>精度</a:t>
            </a:r>
            <a:endParaRPr lang="en-US" altLang="ja-JP"/>
          </a:p>
          <a:p>
            <a:pPr lvl="1"/>
            <a:r>
              <a:rPr lang="ja-JP" altLang="en-US"/>
              <a:t>派生関係の精度</a:t>
            </a:r>
            <a:endParaRPr lang="en-US" altLang="ja-JP"/>
          </a:p>
          <a:p>
            <a:pPr lvl="2"/>
            <a:r>
              <a:rPr kumimoji="1" lang="ja-JP" altLang="en-US"/>
              <a:t>構造のみと派生順序の両方</a:t>
            </a:r>
            <a:endParaRPr kumimoji="1" lang="en-US" altLang="ja-JP"/>
          </a:p>
          <a:p>
            <a:r>
              <a:rPr kumimoji="1" lang="ja-JP" altLang="en-US"/>
              <a:t>速度</a:t>
            </a:r>
            <a:endParaRPr kumimoji="1" lang="en-US" altLang="ja-JP"/>
          </a:p>
          <a:p>
            <a:pPr lvl="1"/>
            <a:r>
              <a:rPr kumimoji="1" lang="ja-JP" altLang="en-US"/>
              <a:t>実行</a:t>
            </a:r>
            <a:r>
              <a:rPr kumimoji="1" lang="en-US" altLang="ja-JP"/>
              <a:t>6</a:t>
            </a:r>
            <a:r>
              <a:rPr kumimoji="1" lang="ja-JP" altLang="en-US"/>
              <a:t>回の平均時間を計測</a:t>
            </a:r>
            <a:endParaRPr lang="en-US" altLang="ja-JP"/>
          </a:p>
          <a:p>
            <a:pPr lvl="1"/>
            <a:r>
              <a:rPr lang="ja-JP" altLang="en-US"/>
              <a:t>スケーラビリティの確認</a:t>
            </a:r>
            <a:endParaRPr lang="en-US" altLang="ja-JP"/>
          </a:p>
          <a:p>
            <a:pPr lvl="2"/>
            <a:r>
              <a:rPr lang="ja-JP" altLang="en-US"/>
              <a:t>より大きなデータへの適用</a:t>
            </a:r>
            <a:endParaRPr kumimoji="1" lang="ja-JP" altLang="en-US"/>
          </a:p>
        </p:txBody>
      </p:sp>
      <p:sp>
        <p:nvSpPr>
          <p:cNvPr id="4" name="スライド番号プレースホルダー 3">
            <a:extLst>
              <a:ext uri="{FF2B5EF4-FFF2-40B4-BE49-F238E27FC236}">
                <a16:creationId xmlns:a16="http://schemas.microsoft.com/office/drawing/2014/main" id="{8CEDC413-72E3-9A40-8F6F-FBD8066171E3}"/>
              </a:ext>
            </a:extLst>
          </p:cNvPr>
          <p:cNvSpPr>
            <a:spLocks noGrp="1"/>
          </p:cNvSpPr>
          <p:nvPr>
            <p:ph type="sldNum" sz="quarter" idx="12"/>
          </p:nvPr>
        </p:nvSpPr>
        <p:spPr/>
        <p:txBody>
          <a:bodyPr/>
          <a:lstStyle/>
          <a:p>
            <a:fld id="{9F5033E9-932D-4E41-95C3-341F9A6DAE17}" type="slidenum">
              <a:rPr lang="en-US" altLang="ja-JP" smtClean="0"/>
              <a:pPr/>
              <a:t>43</a:t>
            </a:fld>
            <a:endParaRPr lang="en-US" altLang="ja-JP"/>
          </a:p>
        </p:txBody>
      </p:sp>
    </p:spTree>
    <p:extLst>
      <p:ext uri="{BB962C8B-B14F-4D97-AF65-F5344CB8AC3E}">
        <p14:creationId xmlns:p14="http://schemas.microsoft.com/office/powerpoint/2010/main" val="3310587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082E3B-1F7F-DA43-87A0-8178DADB1C75}"/>
              </a:ext>
            </a:extLst>
          </p:cNvPr>
          <p:cNvSpPr>
            <a:spLocks noGrp="1"/>
          </p:cNvSpPr>
          <p:nvPr>
            <p:ph type="title"/>
          </p:nvPr>
        </p:nvSpPr>
        <p:spPr/>
        <p:txBody>
          <a:bodyPr/>
          <a:lstStyle/>
          <a:p>
            <a:r>
              <a:rPr kumimoji="1" lang="ja-JP" altLang="en-US"/>
              <a:t>調査対象</a:t>
            </a:r>
          </a:p>
        </p:txBody>
      </p:sp>
      <p:sp>
        <p:nvSpPr>
          <p:cNvPr id="3" name="コンテンツ プレースホルダー 2">
            <a:extLst>
              <a:ext uri="{FF2B5EF4-FFF2-40B4-BE49-F238E27FC236}">
                <a16:creationId xmlns:a16="http://schemas.microsoft.com/office/drawing/2014/main" id="{95317C98-D115-B94A-AD51-06E86F9A2FD2}"/>
              </a:ext>
            </a:extLst>
          </p:cNvPr>
          <p:cNvSpPr>
            <a:spLocks noGrp="1"/>
          </p:cNvSpPr>
          <p:nvPr>
            <p:ph idx="1"/>
          </p:nvPr>
        </p:nvSpPr>
        <p:spPr>
          <a:xfrm>
            <a:off x="457199" y="1600200"/>
            <a:ext cx="8291513" cy="4525963"/>
          </a:xfrm>
        </p:spPr>
        <p:txBody>
          <a:bodyPr/>
          <a:lstStyle/>
          <a:p>
            <a:r>
              <a:rPr lang="ja-JP" altLang="en-US"/>
              <a:t>精度と速度の比較</a:t>
            </a:r>
            <a:endParaRPr lang="en-US" altLang="ja-JP" dirty="0"/>
          </a:p>
          <a:p>
            <a:pPr lvl="1"/>
            <a:r>
              <a:rPr lang="ja-JP" altLang="en-US"/>
              <a:t>既存手法と同じ</a:t>
            </a:r>
            <a:r>
              <a:rPr lang="en-US" altLang="ja-JP" dirty="0"/>
              <a:t>9</a:t>
            </a:r>
            <a:r>
              <a:rPr lang="ja-JP" altLang="en-US"/>
              <a:t>つのデータセット</a:t>
            </a:r>
            <a:endParaRPr lang="en-US" altLang="ja-JP" dirty="0"/>
          </a:p>
          <a:p>
            <a:pPr lvl="1"/>
            <a:r>
              <a:rPr kumimoji="1" lang="ja-JP" altLang="en-US"/>
              <a:t>それぞれ特徴が異なるデータ</a:t>
            </a:r>
            <a:endParaRPr kumimoji="1" lang="en-US" altLang="ja-JP" dirty="0"/>
          </a:p>
          <a:p>
            <a:pPr lvl="1"/>
            <a:r>
              <a:rPr kumimoji="1" lang="ja-JP" altLang="en-US"/>
              <a:t>正解は既存手法の</a:t>
            </a:r>
            <a:r>
              <a:rPr kumimoji="1" lang="en-US" altLang="ja-JP" dirty="0"/>
              <a:t>Online Appendix</a:t>
            </a:r>
            <a:r>
              <a:rPr kumimoji="1" lang="ja-JP" altLang="en-US"/>
              <a:t>から参照</a:t>
            </a:r>
            <a:endParaRPr kumimoji="1" lang="en-US" altLang="ja-JP" dirty="0"/>
          </a:p>
          <a:p>
            <a:r>
              <a:rPr kumimoji="1" lang="ja-JP" altLang="en-US"/>
              <a:t>スケーラビリティの確認</a:t>
            </a:r>
            <a:endParaRPr kumimoji="1" lang="en-US" altLang="ja-JP" dirty="0"/>
          </a:p>
          <a:p>
            <a:pPr lvl="1"/>
            <a:r>
              <a:rPr lang="en-US" altLang="ja-JP" dirty="0"/>
              <a:t>FreeBSD</a:t>
            </a:r>
            <a:r>
              <a:rPr lang="ja-JP" altLang="en-US"/>
              <a:t>の</a:t>
            </a:r>
            <a:r>
              <a:rPr lang="en-US" altLang="ja-JP" dirty="0"/>
              <a:t>release</a:t>
            </a:r>
            <a:r>
              <a:rPr lang="ja-JP" altLang="en-US"/>
              <a:t>ブランチ全て</a:t>
            </a:r>
            <a:endParaRPr lang="en-US" altLang="ja-JP" dirty="0"/>
          </a:p>
          <a:p>
            <a:pPr lvl="1"/>
            <a:r>
              <a:rPr kumimoji="1" lang="en-US" altLang="ja-JP" dirty="0"/>
              <a:t>74</a:t>
            </a:r>
            <a:r>
              <a:rPr kumimoji="1" lang="ja-JP" altLang="en-US"/>
              <a:t>バージョン</a:t>
            </a:r>
            <a:r>
              <a:rPr lang="ja-JP" altLang="en-US"/>
              <a:t>，</a:t>
            </a:r>
            <a:r>
              <a:rPr kumimoji="1" lang="ja-JP" altLang="en-US"/>
              <a:t>平均</a:t>
            </a:r>
            <a:r>
              <a:rPr kumimoji="1" lang="en-US" altLang="ja-JP" dirty="0"/>
              <a:t>652</a:t>
            </a:r>
            <a:r>
              <a:rPr kumimoji="1" lang="ja-JP" altLang="en-US"/>
              <a:t>万行</a:t>
            </a:r>
            <a:endParaRPr kumimoji="1" lang="en-US" altLang="ja-JP" dirty="0"/>
          </a:p>
          <a:p>
            <a:pPr lvl="1"/>
            <a:r>
              <a:rPr lang="ja-JP" altLang="en-US"/>
              <a:t>既存の最大のデータセットと比べて</a:t>
            </a:r>
            <a:r>
              <a:rPr lang="en-US" altLang="ja-JP" dirty="0"/>
              <a:t>5.71</a:t>
            </a:r>
            <a:r>
              <a:rPr lang="ja-JP" altLang="en-US"/>
              <a:t>倍の規模</a:t>
            </a:r>
            <a:endParaRPr lang="en-US" altLang="ja-JP" dirty="0"/>
          </a:p>
          <a:p>
            <a:pPr lvl="1"/>
            <a:r>
              <a:rPr kumimoji="1" lang="ja-JP" altLang="en-US"/>
              <a:t>正解は</a:t>
            </a:r>
            <a:r>
              <a:rPr kumimoji="1" lang="en-US" altLang="ja-JP" dirty="0" err="1"/>
              <a:t>bsd</a:t>
            </a:r>
            <a:r>
              <a:rPr kumimoji="1" lang="en-US" altLang="ja-JP" dirty="0"/>
              <a:t>-family-tree</a:t>
            </a:r>
            <a:r>
              <a:rPr kumimoji="1" lang="ja-JP" altLang="en-US"/>
              <a:t>を参照</a:t>
            </a:r>
          </a:p>
        </p:txBody>
      </p:sp>
      <p:sp>
        <p:nvSpPr>
          <p:cNvPr id="4" name="スライド番号プレースホルダー 3">
            <a:extLst>
              <a:ext uri="{FF2B5EF4-FFF2-40B4-BE49-F238E27FC236}">
                <a16:creationId xmlns:a16="http://schemas.microsoft.com/office/drawing/2014/main" id="{F82B8BC1-42B6-A846-B49F-548D81126E9F}"/>
              </a:ext>
            </a:extLst>
          </p:cNvPr>
          <p:cNvSpPr>
            <a:spLocks noGrp="1"/>
          </p:cNvSpPr>
          <p:nvPr>
            <p:ph type="sldNum" sz="quarter" idx="12"/>
          </p:nvPr>
        </p:nvSpPr>
        <p:spPr/>
        <p:txBody>
          <a:bodyPr/>
          <a:lstStyle/>
          <a:p>
            <a:fld id="{9F5033E9-932D-4E41-95C3-341F9A6DAE17}" type="slidenum">
              <a:rPr lang="en-US" altLang="ja-JP" smtClean="0"/>
              <a:pPr/>
              <a:t>44</a:t>
            </a:fld>
            <a:endParaRPr lang="en-US" altLang="ja-JP"/>
          </a:p>
        </p:txBody>
      </p:sp>
    </p:spTree>
    <p:extLst>
      <p:ext uri="{BB962C8B-B14F-4D97-AF65-F5344CB8AC3E}">
        <p14:creationId xmlns:p14="http://schemas.microsoft.com/office/powerpoint/2010/main" val="2149581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91AE95-D263-2949-93CF-A70DF73B0751}"/>
              </a:ext>
            </a:extLst>
          </p:cNvPr>
          <p:cNvSpPr>
            <a:spLocks noGrp="1"/>
          </p:cNvSpPr>
          <p:nvPr>
            <p:ph type="title"/>
          </p:nvPr>
        </p:nvSpPr>
        <p:spPr/>
        <p:txBody>
          <a:bodyPr/>
          <a:lstStyle/>
          <a:p>
            <a:r>
              <a:rPr kumimoji="1" lang="ja-JP" altLang="en-US"/>
              <a:t>結果：精度</a:t>
            </a:r>
          </a:p>
        </p:txBody>
      </p:sp>
      <p:pic>
        <p:nvPicPr>
          <p:cNvPr id="6" name="コンテンツ プレースホルダー 5" descr="テーブル&#10;&#10;自動的に生成された説明">
            <a:extLst>
              <a:ext uri="{FF2B5EF4-FFF2-40B4-BE49-F238E27FC236}">
                <a16:creationId xmlns:a16="http://schemas.microsoft.com/office/drawing/2014/main" id="{95D72A6A-E1E1-3C43-858F-3811706A71B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4349"/>
          <a:stretch/>
        </p:blipFill>
        <p:spPr>
          <a:xfrm rot="5400000">
            <a:off x="1050316" y="1338218"/>
            <a:ext cx="4297577" cy="4611444"/>
          </a:xfrm>
        </p:spPr>
      </p:pic>
      <p:sp>
        <p:nvSpPr>
          <p:cNvPr id="4" name="スライド番号プレースホルダー 3">
            <a:extLst>
              <a:ext uri="{FF2B5EF4-FFF2-40B4-BE49-F238E27FC236}">
                <a16:creationId xmlns:a16="http://schemas.microsoft.com/office/drawing/2014/main" id="{EAA97984-3DDB-CF41-AB9F-958F1FAD0778}"/>
              </a:ext>
            </a:extLst>
          </p:cNvPr>
          <p:cNvSpPr>
            <a:spLocks noGrp="1"/>
          </p:cNvSpPr>
          <p:nvPr>
            <p:ph type="sldNum" sz="quarter" idx="12"/>
          </p:nvPr>
        </p:nvSpPr>
        <p:spPr/>
        <p:txBody>
          <a:bodyPr/>
          <a:lstStyle/>
          <a:p>
            <a:fld id="{9F5033E9-932D-4E41-95C3-341F9A6DAE17}" type="slidenum">
              <a:rPr lang="en-US" altLang="ja-JP" smtClean="0"/>
              <a:pPr/>
              <a:t>45</a:t>
            </a:fld>
            <a:endParaRPr lang="en-US" altLang="ja-JP"/>
          </a:p>
        </p:txBody>
      </p:sp>
      <p:pic>
        <p:nvPicPr>
          <p:cNvPr id="7" name="コンテンツ プレースホルダー 5">
            <a:extLst>
              <a:ext uri="{FF2B5EF4-FFF2-40B4-BE49-F238E27FC236}">
                <a16:creationId xmlns:a16="http://schemas.microsoft.com/office/drawing/2014/main" id="{8CB2CB49-B2A2-3641-9509-0571AD9495DB}"/>
              </a:ext>
            </a:extLst>
          </p:cNvPr>
          <p:cNvPicPr>
            <a:picLocks noChangeAspect="1"/>
          </p:cNvPicPr>
          <p:nvPr/>
        </p:nvPicPr>
        <p:blipFill rotWithShape="1">
          <a:blip r:embed="rId3">
            <a:extLst>
              <a:ext uri="{28A0092B-C50C-407E-A947-70E740481C1C}">
                <a14:useLocalDpi xmlns:a14="http://schemas.microsoft.com/office/drawing/2010/main" val="0"/>
              </a:ext>
            </a:extLst>
          </a:blip>
          <a:srcRect b="72260"/>
          <a:stretch/>
        </p:blipFill>
        <p:spPr bwMode="auto">
          <a:xfrm rot="5400000">
            <a:off x="4757110" y="2242869"/>
            <a:ext cx="4297577" cy="2802144"/>
          </a:xfrm>
          <a:prstGeom prst="rect">
            <a:avLst/>
          </a:prstGeom>
          <a:noFill/>
          <a:ln w="9525">
            <a:noFill/>
            <a:miter lim="800000"/>
            <a:headEnd/>
            <a:tailEnd/>
          </a:ln>
          <a:effectLst/>
        </p:spPr>
      </p:pic>
      <p:pic>
        <p:nvPicPr>
          <p:cNvPr id="8" name="コンテンツ プレースホルダー 5">
            <a:extLst>
              <a:ext uri="{FF2B5EF4-FFF2-40B4-BE49-F238E27FC236}">
                <a16:creationId xmlns:a16="http://schemas.microsoft.com/office/drawing/2014/main" id="{F5D9CFDE-E67E-5F47-943C-1A793ACA32DA}"/>
              </a:ext>
            </a:extLst>
          </p:cNvPr>
          <p:cNvPicPr>
            <a:picLocks noChangeAspect="1"/>
          </p:cNvPicPr>
          <p:nvPr/>
        </p:nvPicPr>
        <p:blipFill rotWithShape="1">
          <a:blip r:embed="rId3">
            <a:extLst>
              <a:ext uri="{28A0092B-C50C-407E-A947-70E740481C1C}">
                <a14:useLocalDpi xmlns:a14="http://schemas.microsoft.com/office/drawing/2010/main" val="0"/>
              </a:ext>
            </a:extLst>
          </a:blip>
          <a:srcRect t="36601" r="91967" b="55365"/>
          <a:stretch/>
        </p:blipFill>
        <p:spPr bwMode="auto">
          <a:xfrm rot="5400000">
            <a:off x="5365208" y="1261978"/>
            <a:ext cx="345230" cy="811580"/>
          </a:xfrm>
          <a:prstGeom prst="rect">
            <a:avLst/>
          </a:prstGeom>
          <a:noFill/>
          <a:ln w="9525">
            <a:noFill/>
            <a:miter lim="800000"/>
            <a:headEnd/>
            <a:tailEnd/>
          </a:ln>
          <a:effectLst/>
        </p:spPr>
      </p:pic>
      <p:sp>
        <p:nvSpPr>
          <p:cNvPr id="9" name="テキスト ボックス 8">
            <a:extLst>
              <a:ext uri="{FF2B5EF4-FFF2-40B4-BE49-F238E27FC236}">
                <a16:creationId xmlns:a16="http://schemas.microsoft.com/office/drawing/2014/main" id="{36DE03F0-794B-DC4F-A945-AE53F9A3233C}"/>
              </a:ext>
            </a:extLst>
          </p:cNvPr>
          <p:cNvSpPr txBox="1"/>
          <p:nvPr/>
        </p:nvSpPr>
        <p:spPr>
          <a:xfrm>
            <a:off x="2693922" y="6047115"/>
            <a:ext cx="3756156" cy="523220"/>
          </a:xfrm>
          <a:prstGeom prst="rect">
            <a:avLst/>
          </a:prstGeom>
          <a:noFill/>
        </p:spPr>
        <p:txBody>
          <a:bodyPr wrap="none" rtlCol="0">
            <a:spAutoFit/>
          </a:bodyPr>
          <a:lstStyle/>
          <a:p>
            <a:r>
              <a:rPr kumimoji="1" lang="ja-JP" altLang="en-US" sz="2800">
                <a:solidFill>
                  <a:srgbClr val="FF0000"/>
                </a:solidFill>
              </a:rPr>
              <a:t>同程度か若干低い精度</a:t>
            </a:r>
          </a:p>
        </p:txBody>
      </p:sp>
      <p:sp>
        <p:nvSpPr>
          <p:cNvPr id="3" name="正方形/長方形 2">
            <a:extLst>
              <a:ext uri="{FF2B5EF4-FFF2-40B4-BE49-F238E27FC236}">
                <a16:creationId xmlns:a16="http://schemas.microsoft.com/office/drawing/2014/main" id="{411FA130-374D-194A-83F2-88CDD513F8E5}"/>
              </a:ext>
            </a:extLst>
          </p:cNvPr>
          <p:cNvSpPr/>
          <p:nvPr/>
        </p:nvSpPr>
        <p:spPr>
          <a:xfrm>
            <a:off x="2786449" y="5165124"/>
            <a:ext cx="5399902" cy="6276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2399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91AE95-D263-2949-93CF-A70DF73B0751}"/>
              </a:ext>
            </a:extLst>
          </p:cNvPr>
          <p:cNvSpPr>
            <a:spLocks noGrp="1"/>
          </p:cNvSpPr>
          <p:nvPr>
            <p:ph type="title"/>
          </p:nvPr>
        </p:nvSpPr>
        <p:spPr/>
        <p:txBody>
          <a:bodyPr/>
          <a:lstStyle/>
          <a:p>
            <a:r>
              <a:rPr kumimoji="1" lang="ja-JP" altLang="en-US"/>
              <a:t>結果：精度</a:t>
            </a:r>
          </a:p>
        </p:txBody>
      </p:sp>
      <p:sp>
        <p:nvSpPr>
          <p:cNvPr id="4" name="スライド番号プレースホルダー 3">
            <a:extLst>
              <a:ext uri="{FF2B5EF4-FFF2-40B4-BE49-F238E27FC236}">
                <a16:creationId xmlns:a16="http://schemas.microsoft.com/office/drawing/2014/main" id="{EAA97984-3DDB-CF41-AB9F-958F1FAD0778}"/>
              </a:ext>
            </a:extLst>
          </p:cNvPr>
          <p:cNvSpPr>
            <a:spLocks noGrp="1"/>
          </p:cNvSpPr>
          <p:nvPr>
            <p:ph type="sldNum" sz="quarter" idx="12"/>
          </p:nvPr>
        </p:nvSpPr>
        <p:spPr/>
        <p:txBody>
          <a:bodyPr/>
          <a:lstStyle/>
          <a:p>
            <a:fld id="{9F5033E9-932D-4E41-95C3-341F9A6DAE17}" type="slidenum">
              <a:rPr lang="en-US" altLang="ja-JP" smtClean="0"/>
              <a:pPr/>
              <a:t>46</a:t>
            </a:fld>
            <a:endParaRPr lang="en-US" altLang="ja-JP"/>
          </a:p>
        </p:txBody>
      </p:sp>
      <p:sp>
        <p:nvSpPr>
          <p:cNvPr id="5" name="コンテンツ プレースホルダー 4">
            <a:extLst>
              <a:ext uri="{FF2B5EF4-FFF2-40B4-BE49-F238E27FC236}">
                <a16:creationId xmlns:a16="http://schemas.microsoft.com/office/drawing/2014/main" id="{2A647FF2-79C4-F849-B6A0-BAB0830DD3FB}"/>
              </a:ext>
            </a:extLst>
          </p:cNvPr>
          <p:cNvSpPr>
            <a:spLocks noGrp="1"/>
          </p:cNvSpPr>
          <p:nvPr>
            <p:ph idx="1"/>
          </p:nvPr>
        </p:nvSpPr>
        <p:spPr/>
        <p:txBody>
          <a:bodyPr/>
          <a:lstStyle/>
          <a:p>
            <a:r>
              <a:rPr lang="ja-JP" altLang="en-US"/>
              <a:t>派生順序判定前は同程度</a:t>
            </a:r>
            <a:endParaRPr lang="en-US" altLang="ja-JP"/>
          </a:p>
          <a:p>
            <a:pPr lvl="1"/>
            <a:r>
              <a:rPr lang="ja-JP" altLang="en-US"/>
              <a:t>全体の構造は既存手法と概ね一致</a:t>
            </a:r>
            <a:endParaRPr lang="en-US" altLang="ja-JP"/>
          </a:p>
          <a:p>
            <a:pPr marL="457200" lvl="1" indent="0">
              <a:buNone/>
            </a:pPr>
            <a:r>
              <a:rPr lang="ja-JP" altLang="en-US">
                <a:solidFill>
                  <a:srgbClr val="FF0000"/>
                </a:solidFill>
              </a:rPr>
              <a:t>→キーアイディア</a:t>
            </a:r>
            <a:r>
              <a:rPr lang="en-US" altLang="ja-JP">
                <a:solidFill>
                  <a:srgbClr val="FF0000"/>
                </a:solidFill>
              </a:rPr>
              <a:t>1</a:t>
            </a:r>
            <a:r>
              <a:rPr lang="ja-JP" altLang="en-US">
                <a:solidFill>
                  <a:srgbClr val="FF0000"/>
                </a:solidFill>
              </a:rPr>
              <a:t>は正解</a:t>
            </a:r>
            <a:endParaRPr lang="en-US" altLang="ja-JP">
              <a:solidFill>
                <a:srgbClr val="FF0000"/>
              </a:solidFill>
            </a:endParaRPr>
          </a:p>
          <a:p>
            <a:r>
              <a:rPr lang="ja-JP" altLang="en-US"/>
              <a:t>派生順序の判定精度が低下</a:t>
            </a:r>
            <a:endParaRPr lang="en-US" altLang="ja-JP"/>
          </a:p>
          <a:p>
            <a:pPr lvl="1"/>
            <a:r>
              <a:rPr lang="ja-JP" altLang="en-US"/>
              <a:t>同じ行を持つファイルが大量にあると誤判定</a:t>
            </a:r>
            <a:endParaRPr lang="en-US" altLang="ja-JP"/>
          </a:p>
          <a:p>
            <a:pPr marL="457200" lvl="1" indent="0">
              <a:buNone/>
            </a:pPr>
            <a:r>
              <a:rPr lang="ja-JP" altLang="en-US">
                <a:solidFill>
                  <a:srgbClr val="FF0000"/>
                </a:solidFill>
              </a:rPr>
              <a:t>→キーアイディア</a:t>
            </a:r>
            <a:r>
              <a:rPr lang="en-US" altLang="ja-JP">
                <a:solidFill>
                  <a:srgbClr val="FF0000"/>
                </a:solidFill>
              </a:rPr>
              <a:t>2</a:t>
            </a:r>
            <a:r>
              <a:rPr lang="ja-JP" altLang="en-US">
                <a:solidFill>
                  <a:srgbClr val="FF0000"/>
                </a:solidFill>
              </a:rPr>
              <a:t>は間違い</a:t>
            </a:r>
          </a:p>
        </p:txBody>
      </p:sp>
    </p:spTree>
    <p:extLst>
      <p:ext uri="{BB962C8B-B14F-4D97-AF65-F5344CB8AC3E}">
        <p14:creationId xmlns:p14="http://schemas.microsoft.com/office/powerpoint/2010/main" val="893861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090DAB-2896-5546-B484-0DEAF0E68096}"/>
              </a:ext>
            </a:extLst>
          </p:cNvPr>
          <p:cNvSpPr>
            <a:spLocks noGrp="1"/>
          </p:cNvSpPr>
          <p:nvPr>
            <p:ph type="title"/>
          </p:nvPr>
        </p:nvSpPr>
        <p:spPr/>
        <p:txBody>
          <a:bodyPr/>
          <a:lstStyle/>
          <a:p>
            <a:r>
              <a:rPr kumimoji="1" lang="ja-JP" altLang="en-US"/>
              <a:t>結果：速度</a:t>
            </a:r>
          </a:p>
        </p:txBody>
      </p:sp>
      <p:pic>
        <p:nvPicPr>
          <p:cNvPr id="6" name="コンテンツ プレースホルダー 5" descr="テーブル&#10;&#10;自動的に生成された説明">
            <a:extLst>
              <a:ext uri="{FF2B5EF4-FFF2-40B4-BE49-F238E27FC236}">
                <a16:creationId xmlns:a16="http://schemas.microsoft.com/office/drawing/2014/main" id="{4DF4E4FE-6673-AC40-8510-BB33A4F765F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68242"/>
          <a:stretch/>
        </p:blipFill>
        <p:spPr>
          <a:xfrm>
            <a:off x="537139" y="1505243"/>
            <a:ext cx="1898050" cy="4525963"/>
          </a:xfrm>
        </p:spPr>
      </p:pic>
      <p:sp>
        <p:nvSpPr>
          <p:cNvPr id="4" name="スライド番号プレースホルダー 3">
            <a:extLst>
              <a:ext uri="{FF2B5EF4-FFF2-40B4-BE49-F238E27FC236}">
                <a16:creationId xmlns:a16="http://schemas.microsoft.com/office/drawing/2014/main" id="{F538F9F6-C0E1-3F4A-A337-436AE203C1F3}"/>
              </a:ext>
            </a:extLst>
          </p:cNvPr>
          <p:cNvSpPr>
            <a:spLocks noGrp="1"/>
          </p:cNvSpPr>
          <p:nvPr>
            <p:ph type="sldNum" sz="quarter" idx="12"/>
          </p:nvPr>
        </p:nvSpPr>
        <p:spPr/>
        <p:txBody>
          <a:bodyPr/>
          <a:lstStyle/>
          <a:p>
            <a:fld id="{9F5033E9-932D-4E41-95C3-341F9A6DAE17}" type="slidenum">
              <a:rPr lang="en-US" altLang="ja-JP" smtClean="0"/>
              <a:pPr/>
              <a:t>47</a:t>
            </a:fld>
            <a:endParaRPr lang="en-US" altLang="ja-JP"/>
          </a:p>
        </p:txBody>
      </p:sp>
      <p:pic>
        <p:nvPicPr>
          <p:cNvPr id="7" name="コンテンツ プレースホルダー 5" descr="テーブル&#10;&#10;自動的に生成された説明">
            <a:extLst>
              <a:ext uri="{FF2B5EF4-FFF2-40B4-BE49-F238E27FC236}">
                <a16:creationId xmlns:a16="http://schemas.microsoft.com/office/drawing/2014/main" id="{B8FC6481-788A-574B-9785-77E3EE5CDE61}"/>
              </a:ext>
            </a:extLst>
          </p:cNvPr>
          <p:cNvPicPr>
            <a:picLocks noChangeAspect="1"/>
          </p:cNvPicPr>
          <p:nvPr/>
        </p:nvPicPr>
        <p:blipFill rotWithShape="1">
          <a:blip r:embed="rId3">
            <a:extLst>
              <a:ext uri="{28A0092B-C50C-407E-A947-70E740481C1C}">
                <a14:useLocalDpi xmlns:a14="http://schemas.microsoft.com/office/drawing/2010/main" val="0"/>
              </a:ext>
            </a:extLst>
          </a:blip>
          <a:srcRect l="63103"/>
          <a:stretch/>
        </p:blipFill>
        <p:spPr bwMode="auto">
          <a:xfrm>
            <a:off x="2435189" y="1505242"/>
            <a:ext cx="2205194" cy="4525963"/>
          </a:xfrm>
          <a:prstGeom prst="rect">
            <a:avLst/>
          </a:prstGeom>
          <a:noFill/>
          <a:ln w="9525">
            <a:noFill/>
            <a:miter lim="800000"/>
            <a:headEnd/>
            <a:tailEnd/>
          </a:ln>
          <a:effectLst/>
        </p:spPr>
      </p:pic>
      <p:sp>
        <p:nvSpPr>
          <p:cNvPr id="8" name="テキスト ボックス 7">
            <a:extLst>
              <a:ext uri="{FF2B5EF4-FFF2-40B4-BE49-F238E27FC236}">
                <a16:creationId xmlns:a16="http://schemas.microsoft.com/office/drawing/2014/main" id="{6815408C-D5B3-CF4F-8978-0730FFC28ACD}"/>
              </a:ext>
            </a:extLst>
          </p:cNvPr>
          <p:cNvSpPr txBox="1"/>
          <p:nvPr/>
        </p:nvSpPr>
        <p:spPr>
          <a:xfrm>
            <a:off x="4566444" y="5122892"/>
            <a:ext cx="4607352" cy="461665"/>
          </a:xfrm>
          <a:prstGeom prst="rect">
            <a:avLst/>
          </a:prstGeom>
          <a:noFill/>
        </p:spPr>
        <p:txBody>
          <a:bodyPr wrap="none" rtlCol="0">
            <a:spAutoFit/>
          </a:bodyPr>
          <a:lstStyle/>
          <a:p>
            <a:r>
              <a:rPr kumimoji="1" lang="ja-JP" altLang="en-US" sz="2400">
                <a:solidFill>
                  <a:srgbClr val="FF0000"/>
                </a:solidFill>
              </a:rPr>
              <a:t>最大で</a:t>
            </a:r>
            <a:r>
              <a:rPr kumimoji="1" lang="en-US" altLang="ja-JP" sz="2400">
                <a:solidFill>
                  <a:srgbClr val="FF0000"/>
                </a:solidFill>
              </a:rPr>
              <a:t>1847</a:t>
            </a:r>
            <a:r>
              <a:rPr kumimoji="1" lang="ja-JP" altLang="en-US" sz="2400">
                <a:solidFill>
                  <a:srgbClr val="FF0000"/>
                </a:solidFill>
              </a:rPr>
              <a:t>倍、平均で</a:t>
            </a:r>
            <a:r>
              <a:rPr kumimoji="1" lang="en-US" altLang="ja-JP" sz="2400">
                <a:solidFill>
                  <a:srgbClr val="FF0000"/>
                </a:solidFill>
              </a:rPr>
              <a:t>351</a:t>
            </a:r>
            <a:r>
              <a:rPr lang="ja-JP" altLang="en-US" sz="2400">
                <a:solidFill>
                  <a:srgbClr val="FF0000"/>
                </a:solidFill>
              </a:rPr>
              <a:t>倍</a:t>
            </a:r>
            <a:r>
              <a:rPr kumimoji="1" lang="ja-JP" altLang="en-US" sz="2400">
                <a:solidFill>
                  <a:srgbClr val="FF0000"/>
                </a:solidFill>
              </a:rPr>
              <a:t>高速</a:t>
            </a:r>
          </a:p>
        </p:txBody>
      </p:sp>
      <p:sp>
        <p:nvSpPr>
          <p:cNvPr id="9" name="正方形/長方形 8">
            <a:extLst>
              <a:ext uri="{FF2B5EF4-FFF2-40B4-BE49-F238E27FC236}">
                <a16:creationId xmlns:a16="http://schemas.microsoft.com/office/drawing/2014/main" id="{BB8DF55C-C710-694E-B6E9-F907C85989A3}"/>
              </a:ext>
            </a:extLst>
          </p:cNvPr>
          <p:cNvSpPr/>
          <p:nvPr/>
        </p:nvSpPr>
        <p:spPr>
          <a:xfrm>
            <a:off x="3537786" y="4930726"/>
            <a:ext cx="963876" cy="2883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F6ABE8C-3A52-F74A-86EF-68165D3F6615}"/>
              </a:ext>
            </a:extLst>
          </p:cNvPr>
          <p:cNvSpPr/>
          <p:nvPr/>
        </p:nvSpPr>
        <p:spPr>
          <a:xfrm>
            <a:off x="3537786" y="5584557"/>
            <a:ext cx="963876" cy="2883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F1CF7F5-7296-DE41-BE65-8D67456F37DA}"/>
              </a:ext>
            </a:extLst>
          </p:cNvPr>
          <p:cNvSpPr txBox="1"/>
          <p:nvPr/>
        </p:nvSpPr>
        <p:spPr>
          <a:xfrm>
            <a:off x="4494309" y="2660236"/>
            <a:ext cx="4751622" cy="461665"/>
          </a:xfrm>
          <a:prstGeom prst="rect">
            <a:avLst/>
          </a:prstGeom>
          <a:noFill/>
        </p:spPr>
        <p:txBody>
          <a:bodyPr wrap="none" rtlCol="0">
            <a:spAutoFit/>
          </a:bodyPr>
          <a:lstStyle/>
          <a:p>
            <a:r>
              <a:rPr kumimoji="1" lang="ja-JP" altLang="en-US" sz="2400">
                <a:solidFill>
                  <a:srgbClr val="00B0F0"/>
                </a:solidFill>
              </a:rPr>
              <a:t>大きなデータセットでも数十秒程度</a:t>
            </a:r>
          </a:p>
        </p:txBody>
      </p:sp>
      <p:sp>
        <p:nvSpPr>
          <p:cNvPr id="13" name="正方形/長方形 12">
            <a:extLst>
              <a:ext uri="{FF2B5EF4-FFF2-40B4-BE49-F238E27FC236}">
                <a16:creationId xmlns:a16="http://schemas.microsoft.com/office/drawing/2014/main" id="{82D7D32F-116C-D645-965E-7D5B71ED826F}"/>
              </a:ext>
            </a:extLst>
          </p:cNvPr>
          <p:cNvSpPr/>
          <p:nvPr/>
        </p:nvSpPr>
        <p:spPr>
          <a:xfrm>
            <a:off x="2504549" y="1967830"/>
            <a:ext cx="963876" cy="352560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4664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925F5E-2A92-CF4C-90B9-5401FB3A3E94}"/>
              </a:ext>
            </a:extLst>
          </p:cNvPr>
          <p:cNvSpPr>
            <a:spLocks noGrp="1"/>
          </p:cNvSpPr>
          <p:nvPr>
            <p:ph type="title"/>
          </p:nvPr>
        </p:nvSpPr>
        <p:spPr/>
        <p:txBody>
          <a:bodyPr/>
          <a:lstStyle/>
          <a:p>
            <a:r>
              <a:rPr kumimoji="1" lang="ja-JP" altLang="en-US"/>
              <a:t>結果：スケーラビリティ</a:t>
            </a:r>
          </a:p>
        </p:txBody>
      </p:sp>
      <p:pic>
        <p:nvPicPr>
          <p:cNvPr id="6" name="コンテンツ プレースホルダー 5" descr="テーブル&#10;&#10;自動的に生成された説明">
            <a:extLst>
              <a:ext uri="{FF2B5EF4-FFF2-40B4-BE49-F238E27FC236}">
                <a16:creationId xmlns:a16="http://schemas.microsoft.com/office/drawing/2014/main" id="{3F0A86D9-EECF-234B-9BEA-83F1CE0F468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41867"/>
          <a:stretch/>
        </p:blipFill>
        <p:spPr>
          <a:xfrm>
            <a:off x="1280597" y="2149334"/>
            <a:ext cx="6571689" cy="1205888"/>
          </a:xfrm>
        </p:spPr>
      </p:pic>
      <p:sp>
        <p:nvSpPr>
          <p:cNvPr id="4" name="スライド番号プレースホルダー 3">
            <a:extLst>
              <a:ext uri="{FF2B5EF4-FFF2-40B4-BE49-F238E27FC236}">
                <a16:creationId xmlns:a16="http://schemas.microsoft.com/office/drawing/2014/main" id="{29ED4805-1F0D-3E4A-A125-F2166194289F}"/>
              </a:ext>
            </a:extLst>
          </p:cNvPr>
          <p:cNvSpPr>
            <a:spLocks noGrp="1"/>
          </p:cNvSpPr>
          <p:nvPr>
            <p:ph type="sldNum" sz="quarter" idx="12"/>
          </p:nvPr>
        </p:nvSpPr>
        <p:spPr/>
        <p:txBody>
          <a:bodyPr/>
          <a:lstStyle/>
          <a:p>
            <a:fld id="{9F5033E9-932D-4E41-95C3-341F9A6DAE17}" type="slidenum">
              <a:rPr lang="en-US" altLang="ja-JP" smtClean="0"/>
              <a:pPr/>
              <a:t>48</a:t>
            </a:fld>
            <a:endParaRPr lang="en-US" altLang="ja-JP"/>
          </a:p>
        </p:txBody>
      </p:sp>
      <p:pic>
        <p:nvPicPr>
          <p:cNvPr id="8" name="コンテンツ プレースホルダー 5" descr="テーブル&#10;&#10;自動的に生成された説明">
            <a:extLst>
              <a:ext uri="{FF2B5EF4-FFF2-40B4-BE49-F238E27FC236}">
                <a16:creationId xmlns:a16="http://schemas.microsoft.com/office/drawing/2014/main" id="{D2ACEB9C-5CED-3245-BFC8-B78F013DB32B}"/>
              </a:ext>
            </a:extLst>
          </p:cNvPr>
          <p:cNvPicPr>
            <a:picLocks noChangeAspect="1"/>
          </p:cNvPicPr>
          <p:nvPr/>
        </p:nvPicPr>
        <p:blipFill rotWithShape="1">
          <a:blip r:embed="rId3">
            <a:extLst>
              <a:ext uri="{28A0092B-C50C-407E-A947-70E740481C1C}">
                <a14:useLocalDpi xmlns:a14="http://schemas.microsoft.com/office/drawing/2010/main" val="0"/>
              </a:ext>
            </a:extLst>
          </a:blip>
          <a:srcRect t="78977"/>
          <a:stretch/>
        </p:blipFill>
        <p:spPr bwMode="auto">
          <a:xfrm>
            <a:off x="1280596" y="3355222"/>
            <a:ext cx="6571689" cy="436099"/>
          </a:xfrm>
          <a:prstGeom prst="rect">
            <a:avLst/>
          </a:prstGeom>
          <a:noFill/>
          <a:ln w="9525">
            <a:noFill/>
            <a:miter lim="800000"/>
            <a:headEnd/>
            <a:tailEnd/>
          </a:ln>
          <a:effectLst/>
        </p:spPr>
      </p:pic>
      <p:sp>
        <p:nvSpPr>
          <p:cNvPr id="9" name="テキスト ボックス 8">
            <a:extLst>
              <a:ext uri="{FF2B5EF4-FFF2-40B4-BE49-F238E27FC236}">
                <a16:creationId xmlns:a16="http://schemas.microsoft.com/office/drawing/2014/main" id="{1F4B7ED1-7268-2A4E-AA11-3BE27344901F}"/>
              </a:ext>
            </a:extLst>
          </p:cNvPr>
          <p:cNvSpPr txBox="1"/>
          <p:nvPr/>
        </p:nvSpPr>
        <p:spPr>
          <a:xfrm>
            <a:off x="1785019" y="4561110"/>
            <a:ext cx="5573962" cy="830997"/>
          </a:xfrm>
          <a:prstGeom prst="rect">
            <a:avLst/>
          </a:prstGeom>
          <a:noFill/>
        </p:spPr>
        <p:txBody>
          <a:bodyPr wrap="none" rtlCol="0">
            <a:spAutoFit/>
          </a:bodyPr>
          <a:lstStyle/>
          <a:p>
            <a:pPr algn="ctr"/>
            <a:r>
              <a:rPr kumimoji="1" lang="ja-JP" altLang="en-US" sz="2400">
                <a:solidFill>
                  <a:srgbClr val="FF0000"/>
                </a:solidFill>
              </a:rPr>
              <a:t>既存手法では実用的な時間で処理が</a:t>
            </a:r>
            <a:endParaRPr kumimoji="1" lang="en-US" altLang="ja-JP" sz="2400">
              <a:solidFill>
                <a:srgbClr val="FF0000"/>
              </a:solidFill>
            </a:endParaRPr>
          </a:p>
          <a:p>
            <a:pPr algn="ctr"/>
            <a:r>
              <a:rPr kumimoji="1" lang="ja-JP" altLang="en-US" sz="2400">
                <a:solidFill>
                  <a:srgbClr val="FF0000"/>
                </a:solidFill>
              </a:rPr>
              <a:t>終了しないデータセットが数分で分析可能</a:t>
            </a:r>
          </a:p>
        </p:txBody>
      </p:sp>
    </p:spTree>
    <p:extLst>
      <p:ext uri="{BB962C8B-B14F-4D97-AF65-F5344CB8AC3E}">
        <p14:creationId xmlns:p14="http://schemas.microsoft.com/office/powerpoint/2010/main" val="41888167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A7BCBE-4554-9B44-B488-03F4CC2114BD}"/>
              </a:ext>
            </a:extLst>
          </p:cNvPr>
          <p:cNvSpPr>
            <a:spLocks noGrp="1"/>
          </p:cNvSpPr>
          <p:nvPr>
            <p:ph type="title"/>
          </p:nvPr>
        </p:nvSpPr>
        <p:spPr/>
        <p:txBody>
          <a:bodyPr/>
          <a:lstStyle/>
          <a:p>
            <a:r>
              <a:rPr kumimoji="1" lang="en-US" altLang="ja-JP"/>
              <a:t>4</a:t>
            </a:r>
            <a:r>
              <a:rPr kumimoji="1" lang="ja-JP" altLang="en-US"/>
              <a:t>章のまとめ</a:t>
            </a:r>
          </a:p>
        </p:txBody>
      </p:sp>
      <p:sp>
        <p:nvSpPr>
          <p:cNvPr id="3" name="コンテンツ プレースホルダー 2">
            <a:extLst>
              <a:ext uri="{FF2B5EF4-FFF2-40B4-BE49-F238E27FC236}">
                <a16:creationId xmlns:a16="http://schemas.microsoft.com/office/drawing/2014/main" id="{1E057C81-EAEF-9F4A-AE67-6F6178542C06}"/>
              </a:ext>
            </a:extLst>
          </p:cNvPr>
          <p:cNvSpPr>
            <a:spLocks noGrp="1"/>
          </p:cNvSpPr>
          <p:nvPr>
            <p:ph idx="1"/>
          </p:nvPr>
        </p:nvSpPr>
        <p:spPr/>
        <p:txBody>
          <a:bodyPr/>
          <a:lstStyle/>
          <a:p>
            <a:r>
              <a:rPr kumimoji="1" lang="ja-JP" altLang="en-US"/>
              <a:t>既存手法よりも大幅に高速なソフトウェア　　製品集合の派生関係の復元手法を提案</a:t>
            </a:r>
            <a:endParaRPr kumimoji="1" lang="en-US" altLang="ja-JP" dirty="0"/>
          </a:p>
          <a:p>
            <a:pPr lvl="1"/>
            <a:r>
              <a:rPr lang="ja-JP" altLang="en-US"/>
              <a:t>既存手法と</a:t>
            </a:r>
            <a:r>
              <a:rPr lang="ja-JP" altLang="en-US" u="sng"/>
              <a:t>同程度か若干低い精度</a:t>
            </a:r>
            <a:endParaRPr lang="en-US" altLang="ja-JP" u="sng" dirty="0"/>
          </a:p>
          <a:p>
            <a:pPr lvl="1"/>
            <a:r>
              <a:rPr lang="ja-JP" altLang="en-US" u="sng"/>
              <a:t>平均</a:t>
            </a:r>
            <a:r>
              <a:rPr lang="en-US" altLang="ja-JP" u="sng" dirty="0"/>
              <a:t>351</a:t>
            </a:r>
            <a:r>
              <a:rPr lang="ja-JP" altLang="en-US" u="sng"/>
              <a:t>倍に高速化</a:t>
            </a:r>
            <a:endParaRPr lang="en-US" altLang="ja-JP" u="sng" dirty="0"/>
          </a:p>
          <a:p>
            <a:pPr lvl="1"/>
            <a:r>
              <a:rPr kumimoji="1" lang="ja-JP" altLang="en-US"/>
              <a:t>既存手法では分析不可能な規模の対象</a:t>
            </a:r>
            <a:r>
              <a:rPr lang="ja-JP" altLang="en-US"/>
              <a:t>に　　　適用可能</a:t>
            </a:r>
            <a:endParaRPr kumimoji="1" lang="ja-JP" altLang="en-US"/>
          </a:p>
        </p:txBody>
      </p:sp>
      <p:sp>
        <p:nvSpPr>
          <p:cNvPr id="4" name="スライド番号プレースホルダー 3">
            <a:extLst>
              <a:ext uri="{FF2B5EF4-FFF2-40B4-BE49-F238E27FC236}">
                <a16:creationId xmlns:a16="http://schemas.microsoft.com/office/drawing/2014/main" id="{FF31F1B4-B30C-6646-A98A-9A930E992A5E}"/>
              </a:ext>
            </a:extLst>
          </p:cNvPr>
          <p:cNvSpPr>
            <a:spLocks noGrp="1"/>
          </p:cNvSpPr>
          <p:nvPr>
            <p:ph type="sldNum" sz="quarter" idx="12"/>
          </p:nvPr>
        </p:nvSpPr>
        <p:spPr/>
        <p:txBody>
          <a:bodyPr/>
          <a:lstStyle/>
          <a:p>
            <a:fld id="{9F5033E9-932D-4E41-95C3-341F9A6DAE17}" type="slidenum">
              <a:rPr lang="en-US" altLang="ja-JP" smtClean="0"/>
              <a:pPr/>
              <a:t>49</a:t>
            </a:fld>
            <a:endParaRPr lang="en-US" altLang="ja-JP"/>
          </a:p>
        </p:txBody>
      </p:sp>
    </p:spTree>
    <p:extLst>
      <p:ext uri="{BB962C8B-B14F-4D97-AF65-F5344CB8AC3E}">
        <p14:creationId xmlns:p14="http://schemas.microsoft.com/office/powerpoint/2010/main" val="417867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ライブラリの再利用"/>
          <p:cNvSpPr txBox="1">
            <a:spLocks noGrp="1"/>
          </p:cNvSpPr>
          <p:nvPr>
            <p:ph type="title"/>
          </p:nvPr>
        </p:nvSpPr>
        <p:spPr>
          <a:xfrm>
            <a:off x="462755" y="225423"/>
            <a:ext cx="8218490" cy="1143001"/>
          </a:xfrm>
          <a:prstGeom prst="rect">
            <a:avLst/>
          </a:prstGeom>
        </p:spPr>
        <p:txBody>
          <a:bodyPr/>
          <a:lstStyle/>
          <a:p>
            <a:r>
              <a:rPr lang="ja-JP" altLang="en-US"/>
              <a:t>ソフトウェア</a:t>
            </a:r>
            <a:r>
              <a:rPr err="1"/>
              <a:t>の</a:t>
            </a:r>
            <a:r>
              <a:rPr lang="ja-JP" altLang="en-US"/>
              <a:t>部分的な</a:t>
            </a:r>
            <a:r>
              <a:rPr err="1"/>
              <a:t>再利用</a:t>
            </a:r>
            <a:endParaRPr/>
          </a:p>
        </p:txBody>
      </p:sp>
      <p:pic>
        <p:nvPicPr>
          <p:cNvPr id="128" name="Android1.png" descr="Android1.png"/>
          <p:cNvPicPr>
            <a:picLocks noChangeAspect="1"/>
          </p:cNvPicPr>
          <p:nvPr/>
        </p:nvPicPr>
        <p:blipFill>
          <a:blip r:embed="rId3"/>
          <a:stretch>
            <a:fillRect/>
          </a:stretch>
        </p:blipFill>
        <p:spPr>
          <a:xfrm>
            <a:off x="1613402" y="3620182"/>
            <a:ext cx="2004907" cy="2667078"/>
          </a:xfrm>
          <a:prstGeom prst="rect">
            <a:avLst/>
          </a:prstGeom>
          <a:ln w="12700">
            <a:miter lim="400000"/>
          </a:ln>
        </p:spPr>
      </p:pic>
      <p:sp>
        <p:nvSpPr>
          <p:cNvPr id="129" name="I have ……"/>
          <p:cNvSpPr/>
          <p:nvPr/>
        </p:nvSpPr>
        <p:spPr>
          <a:xfrm>
            <a:off x="4001201" y="3641648"/>
            <a:ext cx="2424314" cy="2667078"/>
          </a:xfrm>
          <a:custGeom>
            <a:avLst/>
            <a:gdLst/>
            <a:ahLst/>
            <a:cxnLst>
              <a:cxn ang="0">
                <a:pos x="wd2" y="hd2"/>
              </a:cxn>
              <a:cxn ang="5400000">
                <a:pos x="wd2" y="hd2"/>
              </a:cxn>
              <a:cxn ang="10800000">
                <a:pos x="wd2" y="hd2"/>
              </a:cxn>
              <a:cxn ang="16200000">
                <a:pos x="wd2" y="hd2"/>
              </a:cxn>
            </a:cxnLst>
            <a:rect l="0" t="0" r="r" b="b"/>
            <a:pathLst>
              <a:path w="21600" h="21600" extrusionOk="0">
                <a:moveTo>
                  <a:pt x="2622" y="0"/>
                </a:moveTo>
                <a:cubicBezTo>
                  <a:pt x="2333" y="0"/>
                  <a:pt x="2098" y="366"/>
                  <a:pt x="2098" y="817"/>
                </a:cubicBezTo>
                <a:lnTo>
                  <a:pt x="2098" y="6538"/>
                </a:lnTo>
                <a:lnTo>
                  <a:pt x="0" y="8171"/>
                </a:lnTo>
                <a:lnTo>
                  <a:pt x="2098" y="9805"/>
                </a:lnTo>
                <a:lnTo>
                  <a:pt x="2098" y="20783"/>
                </a:lnTo>
                <a:cubicBezTo>
                  <a:pt x="2098" y="21234"/>
                  <a:pt x="2333" y="21600"/>
                  <a:pt x="2622" y="21600"/>
                </a:cubicBezTo>
                <a:lnTo>
                  <a:pt x="21074" y="21600"/>
                </a:lnTo>
                <a:cubicBezTo>
                  <a:pt x="21364" y="21600"/>
                  <a:pt x="21600" y="21234"/>
                  <a:pt x="21600" y="20783"/>
                </a:cubicBezTo>
                <a:lnTo>
                  <a:pt x="21600" y="817"/>
                </a:lnTo>
                <a:cubicBezTo>
                  <a:pt x="21600" y="366"/>
                  <a:pt x="21364" y="0"/>
                  <a:pt x="21074" y="0"/>
                </a:cubicBezTo>
                <a:lnTo>
                  <a:pt x="2622" y="0"/>
                </a:lnTo>
                <a:close/>
              </a:path>
            </a:pathLst>
          </a:custGeom>
          <a:solidFill>
            <a:schemeClr val="accent1">
              <a:lumMod val="75000"/>
            </a:schemeClr>
          </a:solidFill>
          <a:ln>
            <a:solidFill>
              <a:srgbClr val="D4E8EA"/>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lIns="45719" rIns="45719"/>
          <a:lstStyle/>
          <a:p>
            <a:pPr>
              <a:defRPr sz="800">
                <a:solidFill>
                  <a:srgbClr val="535353"/>
                </a:solidFill>
              </a:defRPr>
            </a:pPr>
            <a:endParaRPr/>
          </a:p>
          <a:p>
            <a:pPr marL="1104900" lvl="6" indent="-342900">
              <a:buSzPct val="100000"/>
              <a:buFont typeface="Arial" panose="020B0604020202020204" pitchFamily="34" charset="0"/>
              <a:buChar char="•"/>
              <a:defRPr sz="2500">
                <a:solidFill>
                  <a:schemeClr val="accent3">
                    <a:lumOff val="44000"/>
                  </a:schemeClr>
                </a:solidFill>
              </a:defRPr>
            </a:pPr>
            <a:r>
              <a:rPr err="1"/>
              <a:t>libpng</a:t>
            </a:r>
            <a:endParaRPr/>
          </a:p>
          <a:p>
            <a:pPr marL="1104900" lvl="2" indent="-342900">
              <a:buSzPct val="100000"/>
              <a:buFont typeface="Arial" panose="020B0604020202020204" pitchFamily="34" charset="0"/>
              <a:buChar char="•"/>
              <a:defRPr sz="2500">
                <a:solidFill>
                  <a:schemeClr val="accent3">
                    <a:lumOff val="44000"/>
                  </a:schemeClr>
                </a:solidFill>
              </a:defRPr>
            </a:pPr>
            <a:r>
              <a:rPr err="1"/>
              <a:t>libogg</a:t>
            </a:r>
            <a:endParaRPr/>
          </a:p>
          <a:p>
            <a:pPr marL="1104900" lvl="2" indent="-342900">
              <a:buSzPct val="100000"/>
              <a:buFont typeface="Arial" panose="020B0604020202020204" pitchFamily="34" charset="0"/>
              <a:buChar char="•"/>
              <a:defRPr sz="2500">
                <a:solidFill>
                  <a:schemeClr val="accent3">
                    <a:lumOff val="44000"/>
                  </a:schemeClr>
                </a:solidFill>
              </a:defRPr>
            </a:pPr>
            <a:r>
              <a:rPr lang="en"/>
              <a:t>expat</a:t>
            </a:r>
          </a:p>
          <a:p>
            <a:pPr marL="1104900" lvl="2" indent="-342900">
              <a:buSzPct val="100000"/>
              <a:buFont typeface="Arial" panose="020B0604020202020204" pitchFamily="34" charset="0"/>
              <a:buChar char="•"/>
              <a:defRPr sz="2500">
                <a:solidFill>
                  <a:schemeClr val="accent3">
                    <a:lumOff val="44000"/>
                  </a:schemeClr>
                </a:solidFill>
              </a:defRPr>
            </a:pPr>
            <a:r>
              <a:rPr lang="en" err="1"/>
              <a:t>stlport</a:t>
            </a:r>
            <a:endParaRPr lang="en"/>
          </a:p>
          <a:p>
            <a:pPr marL="1104900" lvl="2" indent="-342900">
              <a:buSzPct val="100000"/>
              <a:buFont typeface="Arial" panose="020B0604020202020204" pitchFamily="34" charset="0"/>
              <a:buChar char="•"/>
              <a:defRPr sz="2500">
                <a:solidFill>
                  <a:schemeClr val="accent3">
                    <a:lumOff val="44000"/>
                  </a:schemeClr>
                </a:solidFill>
              </a:defRPr>
            </a:pPr>
            <a:r>
              <a:rPr err="1"/>
              <a:t>zlib</a:t>
            </a:r>
            <a:endParaRPr/>
          </a:p>
          <a:p>
            <a:pPr lvl="1" indent="0">
              <a:defRPr sz="2500">
                <a:solidFill>
                  <a:schemeClr val="accent3">
                    <a:lumOff val="44000"/>
                  </a:schemeClr>
                </a:solidFill>
              </a:defRPr>
            </a:pPr>
            <a:r>
              <a:rPr lang="en-US" altLang="ja-JP"/>
              <a:t>	</a:t>
            </a:r>
            <a:r>
              <a:t>…etc.</a:t>
            </a:r>
          </a:p>
        </p:txBody>
      </p:sp>
      <p:sp>
        <p:nvSpPr>
          <p:cNvPr id="130" name="ライブラリの再利用は一般的"/>
          <p:cNvSpPr txBox="1"/>
          <p:nvPr/>
        </p:nvSpPr>
        <p:spPr>
          <a:xfrm>
            <a:off x="145628" y="1602123"/>
            <a:ext cx="8852742" cy="52322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500"/>
            </a:lvl1pPr>
          </a:lstStyle>
          <a:p>
            <a:r>
              <a:rPr lang="ja-JP" altLang="en-US" sz="2800"/>
              <a:t>ソフトウェアの一部分を</a:t>
            </a:r>
            <a:r>
              <a:rPr lang="en-US" altLang="ja-JP" sz="2800"/>
              <a:t>OSS</a:t>
            </a:r>
            <a:r>
              <a:rPr lang="ja-JP" altLang="en-US" sz="2800"/>
              <a:t>のライブラリを再利用して開発</a:t>
            </a:r>
          </a:p>
        </p:txBody>
      </p:sp>
      <p:sp>
        <p:nvSpPr>
          <p:cNvPr id="2" name="スライド番号プレースホルダー 1"/>
          <p:cNvSpPr>
            <a:spLocks noGrp="1"/>
          </p:cNvSpPr>
          <p:nvPr>
            <p:ph type="sldNum" sz="quarter" idx="2"/>
          </p:nvPr>
        </p:nvSpPr>
        <p:spPr>
          <a:xfrm>
            <a:off x="8446805" y="6308726"/>
            <a:ext cx="301909" cy="288825"/>
          </a:xfrm>
          <a:prstGeom prst="rect">
            <a:avLst/>
          </a:prstGeom>
          <a:ln w="12700">
            <a:miter lim="400000"/>
          </a:ln>
        </p:spPr>
        <p:txBody>
          <a:bodyPr wrap="non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altLang="ja-JP" smtClean="0"/>
              <a:pPr/>
              <a:t>5</a:t>
            </a:fld>
            <a:endParaRPr lang="ja-JP" altLang="en-US"/>
          </a:p>
        </p:txBody>
      </p:sp>
      <p:sp>
        <p:nvSpPr>
          <p:cNvPr id="3" name="テキスト ボックス 2">
            <a:extLst>
              <a:ext uri="{FF2B5EF4-FFF2-40B4-BE49-F238E27FC236}">
                <a16:creationId xmlns:a16="http://schemas.microsoft.com/office/drawing/2014/main" id="{92E4940E-B931-0049-B548-447BEC6A7453}"/>
              </a:ext>
            </a:extLst>
          </p:cNvPr>
          <p:cNvSpPr txBox="1"/>
          <p:nvPr/>
        </p:nvSpPr>
        <p:spPr>
          <a:xfrm>
            <a:off x="186503" y="2985519"/>
            <a:ext cx="8770991" cy="461665"/>
          </a:xfrm>
          <a:prstGeom prst="rect">
            <a:avLst/>
          </a:prstGeom>
          <a:noFill/>
        </p:spPr>
        <p:txBody>
          <a:bodyPr wrap="none" rtlCol="0">
            <a:spAutoFit/>
          </a:bodyPr>
          <a:lstStyle/>
          <a:p>
            <a:r>
              <a:rPr kumimoji="1" lang="en-US" altLang="ja-JP" sz="2400" dirty="0"/>
              <a:t>e.g. Android</a:t>
            </a:r>
            <a:r>
              <a:rPr kumimoji="1" lang="ja-JP" altLang="en-US" sz="2400"/>
              <a:t>はさまざまなライブラリを</a:t>
            </a:r>
            <a:r>
              <a:rPr kumimoji="1" lang="ja-JP" altLang="en-US" sz="2400">
                <a:solidFill>
                  <a:srgbClr val="FF0000"/>
                </a:solidFill>
              </a:rPr>
              <a:t>ソースコードごと再利用・編集</a:t>
            </a:r>
          </a:p>
        </p:txBody>
      </p:sp>
    </p:spTree>
    <p:extLst>
      <p:ext uri="{BB962C8B-B14F-4D97-AF65-F5344CB8AC3E}">
        <p14:creationId xmlns:p14="http://schemas.microsoft.com/office/powerpoint/2010/main" val="1777134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4E2957-9B9C-3042-A724-7C30411BF294}"/>
              </a:ext>
            </a:extLst>
          </p:cNvPr>
          <p:cNvSpPr>
            <a:spLocks noGrp="1"/>
          </p:cNvSpPr>
          <p:nvPr>
            <p:ph type="title"/>
          </p:nvPr>
        </p:nvSpPr>
        <p:spPr/>
        <p:txBody>
          <a:bodyPr/>
          <a:lstStyle/>
          <a:p>
            <a:r>
              <a:rPr kumimoji="1" lang="ja-JP" altLang="en-US"/>
              <a:t>論文全体のまとめ</a:t>
            </a:r>
          </a:p>
        </p:txBody>
      </p:sp>
      <p:sp>
        <p:nvSpPr>
          <p:cNvPr id="3" name="コンテンツ プレースホルダー 2">
            <a:extLst>
              <a:ext uri="{FF2B5EF4-FFF2-40B4-BE49-F238E27FC236}">
                <a16:creationId xmlns:a16="http://schemas.microsoft.com/office/drawing/2014/main" id="{B06DA59B-7FB7-AE48-9D69-0B9B442CC19B}"/>
              </a:ext>
            </a:extLst>
          </p:cNvPr>
          <p:cNvSpPr>
            <a:spLocks noGrp="1"/>
          </p:cNvSpPr>
          <p:nvPr>
            <p:ph idx="1"/>
          </p:nvPr>
        </p:nvSpPr>
        <p:spPr/>
        <p:txBody>
          <a:bodyPr/>
          <a:lstStyle/>
          <a:p>
            <a:r>
              <a:rPr kumimoji="1" lang="en-US" altLang="ja-JP" dirty="0"/>
              <a:t>3</a:t>
            </a:r>
            <a:r>
              <a:rPr kumimoji="1" lang="ja-JP" altLang="en-US"/>
              <a:t>つの想定状況においてソフトウェアの　　　保守支援を行う手法を提案</a:t>
            </a:r>
            <a:endParaRPr kumimoji="1" lang="en-US" altLang="ja-JP" dirty="0"/>
          </a:p>
          <a:p>
            <a:pPr marL="971550" lvl="1" indent="-514350">
              <a:buFont typeface="+mj-lt"/>
              <a:buAutoNum type="arabicPeriod"/>
            </a:pPr>
            <a:r>
              <a:rPr kumimoji="1" lang="ja-JP" altLang="en-US"/>
              <a:t>クエリと類似する</a:t>
            </a:r>
            <a:r>
              <a:rPr kumimoji="1" lang="en-US" altLang="ja-JP" dirty="0"/>
              <a:t>OSS</a:t>
            </a:r>
            <a:r>
              <a:rPr lang="ja-JP" altLang="en-US"/>
              <a:t>のファイルを高速に　　　検索する</a:t>
            </a:r>
            <a:r>
              <a:rPr lang="en-US" altLang="ja-JP" dirty="0"/>
              <a:t>WEB</a:t>
            </a:r>
            <a:r>
              <a:rPr lang="ja-JP" altLang="en-US"/>
              <a:t>サービス</a:t>
            </a:r>
            <a:endParaRPr lang="en-US" altLang="ja-JP" dirty="0"/>
          </a:p>
          <a:p>
            <a:pPr marL="971550" lvl="1" indent="-514350">
              <a:buFont typeface="+mj-lt"/>
              <a:buAutoNum type="arabicPeriod"/>
            </a:pPr>
            <a:r>
              <a:rPr kumimoji="1" lang="ja-JP" altLang="en-US"/>
              <a:t>ソースファイル集合間を比較し再利用元　　　　ライブラリバージョンを高速かつ高精度に特定</a:t>
            </a:r>
            <a:endParaRPr kumimoji="1" lang="en-US" altLang="ja-JP" dirty="0"/>
          </a:p>
          <a:p>
            <a:pPr marL="971550" lvl="1" indent="-514350">
              <a:buFont typeface="+mj-lt"/>
              <a:buAutoNum type="arabicPeriod"/>
            </a:pPr>
            <a:r>
              <a:rPr kumimoji="1" lang="ja-JP" altLang="en-US"/>
              <a:t>ソフトウェア製品の集合から高速に派生関係を復元</a:t>
            </a:r>
          </a:p>
        </p:txBody>
      </p:sp>
      <p:sp>
        <p:nvSpPr>
          <p:cNvPr id="4" name="スライド番号プレースホルダー 3">
            <a:extLst>
              <a:ext uri="{FF2B5EF4-FFF2-40B4-BE49-F238E27FC236}">
                <a16:creationId xmlns:a16="http://schemas.microsoft.com/office/drawing/2014/main" id="{1FB76847-976D-3C44-9B38-F12BA534DB74}"/>
              </a:ext>
            </a:extLst>
          </p:cNvPr>
          <p:cNvSpPr>
            <a:spLocks noGrp="1"/>
          </p:cNvSpPr>
          <p:nvPr>
            <p:ph type="sldNum" sz="quarter" idx="12"/>
          </p:nvPr>
        </p:nvSpPr>
        <p:spPr/>
        <p:txBody>
          <a:bodyPr/>
          <a:lstStyle/>
          <a:p>
            <a:fld id="{9F5033E9-932D-4E41-95C3-341F9A6DAE17}" type="slidenum">
              <a:rPr lang="en-US" altLang="ja-JP" smtClean="0"/>
              <a:pPr/>
              <a:t>50</a:t>
            </a:fld>
            <a:endParaRPr lang="en-US" altLang="ja-JP"/>
          </a:p>
        </p:txBody>
      </p:sp>
    </p:spTree>
    <p:extLst>
      <p:ext uri="{BB962C8B-B14F-4D97-AF65-F5344CB8AC3E}">
        <p14:creationId xmlns:p14="http://schemas.microsoft.com/office/powerpoint/2010/main" val="3567550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0E9B33-BB4F-BE4D-B590-1D26E917222D}"/>
              </a:ext>
            </a:extLst>
          </p:cNvPr>
          <p:cNvSpPr>
            <a:spLocks noGrp="1"/>
          </p:cNvSpPr>
          <p:nvPr>
            <p:ph type="title"/>
          </p:nvPr>
        </p:nvSpPr>
        <p:spPr/>
        <p:txBody>
          <a:bodyPr/>
          <a:lstStyle/>
          <a:p>
            <a:r>
              <a:rPr kumimoji="1" lang="ja-JP" altLang="en-US"/>
              <a:t>今後の研究方針</a:t>
            </a:r>
          </a:p>
        </p:txBody>
      </p:sp>
      <p:sp>
        <p:nvSpPr>
          <p:cNvPr id="3" name="コンテンツ プレースホルダー 2">
            <a:extLst>
              <a:ext uri="{FF2B5EF4-FFF2-40B4-BE49-F238E27FC236}">
                <a16:creationId xmlns:a16="http://schemas.microsoft.com/office/drawing/2014/main" id="{8DAE8FCE-5D11-0949-A095-E8A984B33161}"/>
              </a:ext>
            </a:extLst>
          </p:cNvPr>
          <p:cNvSpPr>
            <a:spLocks noGrp="1"/>
          </p:cNvSpPr>
          <p:nvPr>
            <p:ph idx="1"/>
          </p:nvPr>
        </p:nvSpPr>
        <p:spPr/>
        <p:txBody>
          <a:bodyPr/>
          <a:lstStyle/>
          <a:p>
            <a:pPr marL="514350" indent="-514350">
              <a:buFont typeface="+mj-lt"/>
              <a:buAutoNum type="arabicPeriod"/>
            </a:pPr>
            <a:r>
              <a:rPr kumimoji="1" lang="en-US" altLang="ja-JP"/>
              <a:t>WEB</a:t>
            </a:r>
            <a:r>
              <a:rPr kumimoji="1" lang="ja-JP" altLang="en-US"/>
              <a:t>サービス</a:t>
            </a:r>
            <a:endParaRPr kumimoji="1" lang="en-US" altLang="ja-JP"/>
          </a:p>
          <a:p>
            <a:pPr marL="914400" lvl="1" indent="-514350"/>
            <a:r>
              <a:rPr kumimoji="1" lang="ja-JP" altLang="en-US"/>
              <a:t>継続的に</a:t>
            </a:r>
            <a:r>
              <a:rPr kumimoji="1" lang="en-US" altLang="ja-JP"/>
              <a:t>DB</a:t>
            </a:r>
            <a:r>
              <a:rPr kumimoji="1" lang="ja-JP" altLang="en-US"/>
              <a:t>を拡張してカバー範囲を拡大</a:t>
            </a:r>
            <a:endParaRPr lang="en-US" altLang="ja-JP"/>
          </a:p>
          <a:p>
            <a:pPr marL="514350" indent="-514350">
              <a:buFont typeface="+mj-lt"/>
              <a:buAutoNum type="arabicPeriod"/>
            </a:pPr>
            <a:r>
              <a:rPr kumimoji="1" lang="ja-JP" altLang="en-US"/>
              <a:t>再利用元バージョンの特定</a:t>
            </a:r>
            <a:endParaRPr kumimoji="1" lang="en-US" altLang="ja-JP"/>
          </a:p>
          <a:p>
            <a:pPr marL="914400" lvl="1" indent="-514350"/>
            <a:r>
              <a:rPr kumimoji="1" lang="ja-JP" altLang="en-US"/>
              <a:t>脆弱性検知などへの応用</a:t>
            </a:r>
            <a:endParaRPr kumimoji="1" lang="en-US" altLang="ja-JP"/>
          </a:p>
          <a:p>
            <a:pPr marL="514350" indent="-514350">
              <a:buFont typeface="+mj-lt"/>
              <a:buAutoNum type="arabicPeriod"/>
            </a:pPr>
            <a:r>
              <a:rPr kumimoji="1" lang="ja-JP" altLang="en-US"/>
              <a:t>派生関係の復元</a:t>
            </a:r>
            <a:endParaRPr kumimoji="1" lang="en-US" altLang="ja-JP"/>
          </a:p>
          <a:p>
            <a:pPr marL="914400" lvl="1" indent="-514350"/>
            <a:r>
              <a:rPr lang="ja-JP" altLang="en-US"/>
              <a:t>閉路に対応できるようなネットワーク構造を利用</a:t>
            </a:r>
            <a:endParaRPr kumimoji="1" lang="ja-JP" altLang="en-US"/>
          </a:p>
        </p:txBody>
      </p:sp>
      <p:sp>
        <p:nvSpPr>
          <p:cNvPr id="4" name="スライド番号プレースホルダー 3">
            <a:extLst>
              <a:ext uri="{FF2B5EF4-FFF2-40B4-BE49-F238E27FC236}">
                <a16:creationId xmlns:a16="http://schemas.microsoft.com/office/drawing/2014/main" id="{A853A20C-B5D6-7545-AE7D-DD524DDE71CE}"/>
              </a:ext>
            </a:extLst>
          </p:cNvPr>
          <p:cNvSpPr>
            <a:spLocks noGrp="1"/>
          </p:cNvSpPr>
          <p:nvPr>
            <p:ph type="sldNum" sz="quarter" idx="12"/>
          </p:nvPr>
        </p:nvSpPr>
        <p:spPr/>
        <p:txBody>
          <a:bodyPr/>
          <a:lstStyle/>
          <a:p>
            <a:fld id="{9F5033E9-932D-4E41-95C3-341F9A6DAE17}" type="slidenum">
              <a:rPr lang="en-US" altLang="ja-JP" smtClean="0"/>
              <a:pPr/>
              <a:t>51</a:t>
            </a:fld>
            <a:endParaRPr lang="en-US" altLang="ja-JP"/>
          </a:p>
        </p:txBody>
      </p:sp>
    </p:spTree>
    <p:extLst>
      <p:ext uri="{BB962C8B-B14F-4D97-AF65-F5344CB8AC3E}">
        <p14:creationId xmlns:p14="http://schemas.microsoft.com/office/powerpoint/2010/main" val="2166781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C8C24E-1B2D-C148-A083-041AC2F234FD}"/>
              </a:ext>
            </a:extLst>
          </p:cNvPr>
          <p:cNvSpPr>
            <a:spLocks noGrp="1"/>
          </p:cNvSpPr>
          <p:nvPr>
            <p:ph type="title"/>
          </p:nvPr>
        </p:nvSpPr>
        <p:spPr/>
        <p:txBody>
          <a:bodyPr/>
          <a:lstStyle/>
          <a:p>
            <a:r>
              <a:rPr lang="en" altLang="ja-JP" sz="3200" dirty="0"/>
              <a:t>𝑏-bit </a:t>
            </a:r>
            <a:r>
              <a:rPr lang="en" altLang="ja-JP" sz="3200" dirty="0" err="1"/>
              <a:t>MinHash</a:t>
            </a:r>
            <a:r>
              <a:rPr lang="ja-JP" altLang="en-US" sz="3200"/>
              <a:t>法を利用したクローンされたファイルを検出するための</a:t>
            </a:r>
            <a:r>
              <a:rPr lang="en" altLang="ja-JP" sz="3200" dirty="0"/>
              <a:t>WEB</a:t>
            </a:r>
            <a:r>
              <a:rPr lang="ja-JP" altLang="en-US" sz="3200"/>
              <a:t>サービス</a:t>
            </a:r>
            <a:endParaRPr kumimoji="1" lang="ja-JP" altLang="en-US" sz="3200"/>
          </a:p>
        </p:txBody>
      </p:sp>
      <p:sp>
        <p:nvSpPr>
          <p:cNvPr id="3" name="テキスト プレースホルダー 2">
            <a:extLst>
              <a:ext uri="{FF2B5EF4-FFF2-40B4-BE49-F238E27FC236}">
                <a16:creationId xmlns:a16="http://schemas.microsoft.com/office/drawing/2014/main" id="{D74CE88E-A320-E045-ADB8-9FED22F16D36}"/>
              </a:ext>
            </a:extLst>
          </p:cNvPr>
          <p:cNvSpPr>
            <a:spLocks noGrp="1"/>
          </p:cNvSpPr>
          <p:nvPr>
            <p:ph type="body" idx="1"/>
          </p:nvPr>
        </p:nvSpPr>
        <p:spPr/>
        <p:txBody>
          <a:bodyPr/>
          <a:lstStyle/>
          <a:p>
            <a:r>
              <a:rPr lang="en-US" altLang="ja-JP" sz="2800" dirty="0"/>
              <a:t>2</a:t>
            </a:r>
            <a:r>
              <a:rPr lang="ja-JP" altLang="en-US" sz="2800"/>
              <a:t>章</a:t>
            </a:r>
            <a:endParaRPr kumimoji="1" lang="ja-JP" altLang="en-US" sz="2800"/>
          </a:p>
        </p:txBody>
      </p:sp>
      <p:sp>
        <p:nvSpPr>
          <p:cNvPr id="4" name="スライド番号プレースホルダー 3">
            <a:extLst>
              <a:ext uri="{FF2B5EF4-FFF2-40B4-BE49-F238E27FC236}">
                <a16:creationId xmlns:a16="http://schemas.microsoft.com/office/drawing/2014/main" id="{200BC236-224C-E347-AEA8-8F80CCDCBE79}"/>
              </a:ext>
            </a:extLst>
          </p:cNvPr>
          <p:cNvSpPr>
            <a:spLocks noGrp="1"/>
          </p:cNvSpPr>
          <p:nvPr>
            <p:ph type="sldNum" sz="quarter" idx="12"/>
          </p:nvPr>
        </p:nvSpPr>
        <p:spPr/>
        <p:txBody>
          <a:bodyPr/>
          <a:lstStyle/>
          <a:p>
            <a:fld id="{F14C7DCA-020D-4247-A22F-0BC24CC97F92}" type="slidenum">
              <a:rPr lang="en-US" altLang="ja-JP" smtClean="0"/>
              <a:pPr/>
              <a:t>52</a:t>
            </a:fld>
            <a:endParaRPr lang="en-US" altLang="ja-JP"/>
          </a:p>
        </p:txBody>
      </p:sp>
    </p:spTree>
    <p:extLst>
      <p:ext uri="{BB962C8B-B14F-4D97-AF65-F5344CB8AC3E}">
        <p14:creationId xmlns:p14="http://schemas.microsoft.com/office/powerpoint/2010/main" val="2169616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D59709-911C-1A4F-9932-46CF349491F5}"/>
              </a:ext>
            </a:extLst>
          </p:cNvPr>
          <p:cNvSpPr>
            <a:spLocks noGrp="1"/>
          </p:cNvSpPr>
          <p:nvPr>
            <p:ph type="title"/>
          </p:nvPr>
        </p:nvSpPr>
        <p:spPr/>
        <p:txBody>
          <a:bodyPr/>
          <a:lstStyle/>
          <a:p>
            <a:r>
              <a:rPr kumimoji="1" lang="ja-JP" altLang="en-US"/>
              <a:t>モチベーション</a:t>
            </a:r>
          </a:p>
        </p:txBody>
      </p:sp>
      <p:sp>
        <p:nvSpPr>
          <p:cNvPr id="3" name="コンテンツ プレースホルダー 2">
            <a:extLst>
              <a:ext uri="{FF2B5EF4-FFF2-40B4-BE49-F238E27FC236}">
                <a16:creationId xmlns:a16="http://schemas.microsoft.com/office/drawing/2014/main" id="{3D6C7681-7926-3F44-B2A5-9951FF542491}"/>
              </a:ext>
            </a:extLst>
          </p:cNvPr>
          <p:cNvSpPr>
            <a:spLocks noGrp="1"/>
          </p:cNvSpPr>
          <p:nvPr>
            <p:ph idx="1"/>
          </p:nvPr>
        </p:nvSpPr>
        <p:spPr/>
        <p:txBody>
          <a:bodyPr/>
          <a:lstStyle/>
          <a:p>
            <a:r>
              <a:rPr kumimoji="1" lang="ja-JP" altLang="en-US"/>
              <a:t>ソースコードを再利用することは一般的</a:t>
            </a:r>
            <a:endParaRPr kumimoji="1" lang="en-US" altLang="ja-JP" dirty="0"/>
          </a:p>
          <a:p>
            <a:r>
              <a:rPr lang="ja-JP" altLang="en-US"/>
              <a:t>企業の開発者は</a:t>
            </a:r>
            <a:r>
              <a:rPr lang="en-US" altLang="ja-JP" dirty="0"/>
              <a:t>OSS</a:t>
            </a:r>
            <a:r>
              <a:rPr lang="ja-JP" altLang="en-US"/>
              <a:t>を再利用するが　　　　　バージョン情報を喪失</a:t>
            </a:r>
            <a:endParaRPr lang="en-US" altLang="ja-JP" dirty="0"/>
          </a:p>
          <a:p>
            <a:r>
              <a:rPr kumimoji="1" lang="ja-JP" altLang="en-US"/>
              <a:t>これらの情報を復元したいが利用しているコードを公開できない場合が存在</a:t>
            </a:r>
            <a:endParaRPr kumimoji="1" lang="en-US" altLang="ja-JP" dirty="0"/>
          </a:p>
          <a:p>
            <a:endParaRPr lang="en-US" altLang="ja-JP" dirty="0"/>
          </a:p>
          <a:p>
            <a:pPr marL="0" indent="0" algn="ctr">
              <a:buNone/>
            </a:pPr>
            <a:r>
              <a:rPr kumimoji="1" lang="ja-JP" altLang="en-US">
                <a:solidFill>
                  <a:srgbClr val="FF0000"/>
                </a:solidFill>
              </a:rPr>
              <a:t>公開せずに検索可能な</a:t>
            </a:r>
            <a:r>
              <a:rPr kumimoji="1" lang="en-US" altLang="ja-JP" dirty="0">
                <a:solidFill>
                  <a:srgbClr val="FF0000"/>
                </a:solidFill>
              </a:rPr>
              <a:t>WEB</a:t>
            </a:r>
            <a:r>
              <a:rPr kumimoji="1" lang="ja-JP" altLang="en-US">
                <a:solidFill>
                  <a:srgbClr val="FF0000"/>
                </a:solidFill>
              </a:rPr>
              <a:t>サービスを提案</a:t>
            </a:r>
          </a:p>
        </p:txBody>
      </p:sp>
      <p:sp>
        <p:nvSpPr>
          <p:cNvPr id="4" name="スライド番号プレースホルダー 3">
            <a:extLst>
              <a:ext uri="{FF2B5EF4-FFF2-40B4-BE49-F238E27FC236}">
                <a16:creationId xmlns:a16="http://schemas.microsoft.com/office/drawing/2014/main" id="{59FB0828-A49B-5A43-A2C6-CC0E478CEAE2}"/>
              </a:ext>
            </a:extLst>
          </p:cNvPr>
          <p:cNvSpPr>
            <a:spLocks noGrp="1"/>
          </p:cNvSpPr>
          <p:nvPr>
            <p:ph type="sldNum" sz="quarter" idx="12"/>
          </p:nvPr>
        </p:nvSpPr>
        <p:spPr/>
        <p:txBody>
          <a:bodyPr/>
          <a:lstStyle/>
          <a:p>
            <a:fld id="{9F5033E9-932D-4E41-95C3-341F9A6DAE17}" type="slidenum">
              <a:rPr lang="en-US" altLang="ja-JP" smtClean="0"/>
              <a:pPr/>
              <a:t>53</a:t>
            </a:fld>
            <a:endParaRPr lang="en-US" altLang="ja-JP"/>
          </a:p>
        </p:txBody>
      </p:sp>
    </p:spTree>
    <p:extLst>
      <p:ext uri="{BB962C8B-B14F-4D97-AF65-F5344CB8AC3E}">
        <p14:creationId xmlns:p14="http://schemas.microsoft.com/office/powerpoint/2010/main" val="32763197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475223-14E6-D34E-85FE-7476B3757E90}"/>
              </a:ext>
            </a:extLst>
          </p:cNvPr>
          <p:cNvSpPr>
            <a:spLocks noGrp="1"/>
          </p:cNvSpPr>
          <p:nvPr>
            <p:ph type="title"/>
          </p:nvPr>
        </p:nvSpPr>
        <p:spPr/>
        <p:txBody>
          <a:bodyPr/>
          <a:lstStyle/>
          <a:p>
            <a:r>
              <a:rPr kumimoji="1" lang="ja-JP" altLang="en-US"/>
              <a:t>構築した</a:t>
            </a:r>
            <a:r>
              <a:rPr kumimoji="1" lang="en-US" altLang="ja-JP" dirty="0"/>
              <a:t>WEB</a:t>
            </a:r>
            <a:r>
              <a:rPr kumimoji="1" lang="ja-JP" altLang="en-US"/>
              <a:t>サービス</a:t>
            </a:r>
          </a:p>
        </p:txBody>
      </p:sp>
      <p:sp>
        <p:nvSpPr>
          <p:cNvPr id="3" name="コンテンツ プレースホルダー 2">
            <a:extLst>
              <a:ext uri="{FF2B5EF4-FFF2-40B4-BE49-F238E27FC236}">
                <a16:creationId xmlns:a16="http://schemas.microsoft.com/office/drawing/2014/main" id="{C70C339A-F562-7A4F-B1F7-17C817E75C57}"/>
              </a:ext>
            </a:extLst>
          </p:cNvPr>
          <p:cNvSpPr>
            <a:spLocks noGrp="1"/>
          </p:cNvSpPr>
          <p:nvPr>
            <p:ph idx="1"/>
          </p:nvPr>
        </p:nvSpPr>
        <p:spPr/>
        <p:txBody>
          <a:bodyPr/>
          <a:lstStyle/>
          <a:p>
            <a:r>
              <a:rPr lang="en-US" altLang="ja-JP" sz="2800" dirty="0"/>
              <a:t>Debian</a:t>
            </a:r>
            <a:r>
              <a:rPr lang="ja-JP" altLang="en-US" sz="2800"/>
              <a:t>が公開しているスナップショット</a:t>
            </a:r>
            <a:r>
              <a:rPr lang="en-US" altLang="ja-JP" sz="2800" dirty="0"/>
              <a:t>*</a:t>
            </a:r>
            <a:r>
              <a:rPr lang="ja-JP" altLang="en-US" sz="2800"/>
              <a:t>から収集</a:t>
            </a:r>
            <a:endParaRPr lang="en-US" altLang="ja-JP" sz="2800" dirty="0"/>
          </a:p>
          <a:p>
            <a:r>
              <a:rPr kumimoji="1" lang="ja-JP" altLang="en-US" sz="2800"/>
              <a:t>全体で</a:t>
            </a:r>
            <a:r>
              <a:rPr kumimoji="1" lang="en-US" altLang="ja-JP" sz="2800" dirty="0"/>
              <a:t>1,000</a:t>
            </a:r>
            <a:r>
              <a:rPr kumimoji="1" lang="ja-JP" altLang="en-US" sz="2800"/>
              <a:t>万個の</a:t>
            </a:r>
            <a:r>
              <a:rPr kumimoji="1" lang="en-US" altLang="ja-JP" sz="2800" dirty="0"/>
              <a:t>C/C++</a:t>
            </a:r>
            <a:r>
              <a:rPr kumimoji="1" lang="ja-JP" altLang="en-US" sz="2800"/>
              <a:t>と</a:t>
            </a:r>
            <a:r>
              <a:rPr kumimoji="1" lang="en-US" altLang="ja-JP" sz="2800" dirty="0"/>
              <a:t>Java</a:t>
            </a:r>
            <a:r>
              <a:rPr kumimoji="1" lang="ja-JP" altLang="en-US" sz="2800"/>
              <a:t>のファイル</a:t>
            </a:r>
          </a:p>
        </p:txBody>
      </p:sp>
      <p:sp>
        <p:nvSpPr>
          <p:cNvPr id="4" name="スライド番号プレースホルダー 3">
            <a:extLst>
              <a:ext uri="{FF2B5EF4-FFF2-40B4-BE49-F238E27FC236}">
                <a16:creationId xmlns:a16="http://schemas.microsoft.com/office/drawing/2014/main" id="{3F71469D-39C0-844E-8862-5ED83DDE2689}"/>
              </a:ext>
            </a:extLst>
          </p:cNvPr>
          <p:cNvSpPr>
            <a:spLocks noGrp="1"/>
          </p:cNvSpPr>
          <p:nvPr>
            <p:ph type="sldNum" sz="quarter" idx="12"/>
          </p:nvPr>
        </p:nvSpPr>
        <p:spPr/>
        <p:txBody>
          <a:bodyPr/>
          <a:lstStyle/>
          <a:p>
            <a:fld id="{9F5033E9-932D-4E41-95C3-341F9A6DAE17}" type="slidenum">
              <a:rPr lang="en-US" altLang="ja-JP" smtClean="0"/>
              <a:pPr/>
              <a:t>54</a:t>
            </a:fld>
            <a:endParaRPr lang="en-US" altLang="ja-JP"/>
          </a:p>
        </p:txBody>
      </p:sp>
      <p:sp>
        <p:nvSpPr>
          <p:cNvPr id="5" name="正方形/長方形 4">
            <a:extLst>
              <a:ext uri="{FF2B5EF4-FFF2-40B4-BE49-F238E27FC236}">
                <a16:creationId xmlns:a16="http://schemas.microsoft.com/office/drawing/2014/main" id="{F42A1631-DC69-AE44-9AE7-33F7F86060B1}"/>
              </a:ext>
            </a:extLst>
          </p:cNvPr>
          <p:cNvSpPr/>
          <p:nvPr/>
        </p:nvSpPr>
        <p:spPr>
          <a:xfrm>
            <a:off x="1619163" y="6429473"/>
            <a:ext cx="5894562" cy="307777"/>
          </a:xfrm>
          <a:prstGeom prst="rect">
            <a:avLst/>
          </a:prstGeom>
          <a:solidFill>
            <a:schemeClr val="bg1"/>
          </a:solidFill>
          <a:ln>
            <a:solidFill>
              <a:schemeClr val="tx1"/>
            </a:solidFill>
          </a:ln>
        </p:spPr>
        <p:txBody>
          <a:bodyPr wrap="none">
            <a:spAutoFit/>
          </a:bodyPr>
          <a:lstStyle/>
          <a:p>
            <a:r>
              <a:rPr lang="en-US" altLang="ja-JP" sz="1400" dirty="0"/>
              <a:t>* Debian GNU/Linux, “The snapshot archive”, </a:t>
            </a:r>
            <a:r>
              <a:rPr lang="ja-JP" altLang="en-US" sz="1400" dirty="0"/>
              <a:t>http://snapshot.debian.org/</a:t>
            </a:r>
          </a:p>
        </p:txBody>
      </p:sp>
      <p:pic>
        <p:nvPicPr>
          <p:cNvPr id="7" name="図 6">
            <a:extLst>
              <a:ext uri="{FF2B5EF4-FFF2-40B4-BE49-F238E27FC236}">
                <a16:creationId xmlns:a16="http://schemas.microsoft.com/office/drawing/2014/main" id="{170B243D-C06C-C346-9DB7-5C1E56595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309402" y="2571085"/>
            <a:ext cx="3597889" cy="3815577"/>
          </a:xfrm>
          <a:prstGeom prst="rect">
            <a:avLst/>
          </a:prstGeom>
        </p:spPr>
      </p:pic>
      <p:sp>
        <p:nvSpPr>
          <p:cNvPr id="8" name="右大かっこ 7">
            <a:extLst>
              <a:ext uri="{FF2B5EF4-FFF2-40B4-BE49-F238E27FC236}">
                <a16:creationId xmlns:a16="http://schemas.microsoft.com/office/drawing/2014/main" id="{33B09BD9-942D-3349-8656-842BCC7E82B6}"/>
              </a:ext>
            </a:extLst>
          </p:cNvPr>
          <p:cNvSpPr/>
          <p:nvPr/>
        </p:nvSpPr>
        <p:spPr>
          <a:xfrm>
            <a:off x="5162654" y="2679929"/>
            <a:ext cx="45719" cy="1657293"/>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5A7CFD4-C863-764F-8915-E6D7BFA7B335}"/>
              </a:ext>
            </a:extLst>
          </p:cNvPr>
          <p:cNvSpPr txBox="1"/>
          <p:nvPr/>
        </p:nvSpPr>
        <p:spPr>
          <a:xfrm>
            <a:off x="5406940" y="3244334"/>
            <a:ext cx="3081293" cy="369332"/>
          </a:xfrm>
          <a:prstGeom prst="rect">
            <a:avLst/>
          </a:prstGeom>
          <a:noFill/>
        </p:spPr>
        <p:txBody>
          <a:bodyPr wrap="none" rtlCol="0">
            <a:spAutoFit/>
          </a:bodyPr>
          <a:lstStyle/>
          <a:p>
            <a:r>
              <a:rPr lang="ja-JP" altLang="en-US"/>
              <a:t>サービスの説明</a:t>
            </a:r>
            <a:r>
              <a:rPr lang="en-US" altLang="ja-JP" dirty="0"/>
              <a:t>/</a:t>
            </a:r>
            <a:r>
              <a:rPr lang="ja-JP" altLang="en-US"/>
              <a:t>検索フォーム</a:t>
            </a:r>
            <a:endParaRPr kumimoji="1" lang="ja-JP" altLang="en-US"/>
          </a:p>
        </p:txBody>
      </p:sp>
      <p:sp>
        <p:nvSpPr>
          <p:cNvPr id="10" name="右大かっこ 9">
            <a:extLst>
              <a:ext uri="{FF2B5EF4-FFF2-40B4-BE49-F238E27FC236}">
                <a16:creationId xmlns:a16="http://schemas.microsoft.com/office/drawing/2014/main" id="{16296051-36FE-3C43-A50B-FB3C75A69161}"/>
              </a:ext>
            </a:extLst>
          </p:cNvPr>
          <p:cNvSpPr/>
          <p:nvPr/>
        </p:nvSpPr>
        <p:spPr>
          <a:xfrm>
            <a:off x="5162654" y="4411362"/>
            <a:ext cx="45719" cy="1093573"/>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04649AE-D838-BC44-B66C-5169EE063489}"/>
              </a:ext>
            </a:extLst>
          </p:cNvPr>
          <p:cNvSpPr txBox="1"/>
          <p:nvPr/>
        </p:nvSpPr>
        <p:spPr>
          <a:xfrm>
            <a:off x="5403002" y="4704450"/>
            <a:ext cx="2129109" cy="369332"/>
          </a:xfrm>
          <a:prstGeom prst="rect">
            <a:avLst/>
          </a:prstGeom>
          <a:noFill/>
        </p:spPr>
        <p:txBody>
          <a:bodyPr wrap="none" rtlCol="0">
            <a:spAutoFit/>
          </a:bodyPr>
          <a:lstStyle/>
          <a:p>
            <a:r>
              <a:rPr lang="ja-JP" altLang="en-US"/>
              <a:t>サンプル用のデータ</a:t>
            </a:r>
            <a:endParaRPr kumimoji="1" lang="ja-JP" altLang="en-US"/>
          </a:p>
        </p:txBody>
      </p:sp>
      <p:sp>
        <p:nvSpPr>
          <p:cNvPr id="12" name="右大かっこ 11">
            <a:extLst>
              <a:ext uri="{FF2B5EF4-FFF2-40B4-BE49-F238E27FC236}">
                <a16:creationId xmlns:a16="http://schemas.microsoft.com/office/drawing/2014/main" id="{B4C69E28-14BD-164E-90EC-A03325287E04}"/>
              </a:ext>
            </a:extLst>
          </p:cNvPr>
          <p:cNvSpPr/>
          <p:nvPr/>
        </p:nvSpPr>
        <p:spPr>
          <a:xfrm>
            <a:off x="5162654" y="5568606"/>
            <a:ext cx="45719" cy="800485"/>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6D309293-A9DC-6349-902C-516601D6CAEA}"/>
              </a:ext>
            </a:extLst>
          </p:cNvPr>
          <p:cNvSpPr txBox="1"/>
          <p:nvPr/>
        </p:nvSpPr>
        <p:spPr>
          <a:xfrm>
            <a:off x="5403002" y="5645731"/>
            <a:ext cx="2747868" cy="646331"/>
          </a:xfrm>
          <a:prstGeom prst="rect">
            <a:avLst/>
          </a:prstGeom>
          <a:noFill/>
        </p:spPr>
        <p:txBody>
          <a:bodyPr wrap="none" rtlCol="0">
            <a:spAutoFit/>
          </a:bodyPr>
          <a:lstStyle/>
          <a:p>
            <a:r>
              <a:rPr lang="ja-JP" altLang="en-US"/>
              <a:t>ファイルをアップロードする</a:t>
            </a:r>
            <a:endParaRPr lang="en-US" altLang="ja-JP" dirty="0"/>
          </a:p>
          <a:p>
            <a:r>
              <a:rPr lang="ja-JP" altLang="en-US"/>
              <a:t>検索フォーム</a:t>
            </a:r>
            <a:endParaRPr kumimoji="1" lang="ja-JP" altLang="en-US"/>
          </a:p>
        </p:txBody>
      </p:sp>
    </p:spTree>
    <p:extLst>
      <p:ext uri="{BB962C8B-B14F-4D97-AF65-F5344CB8AC3E}">
        <p14:creationId xmlns:p14="http://schemas.microsoft.com/office/powerpoint/2010/main" val="4689058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2C7838-B4CF-484D-B8C7-A3D65E794A77}"/>
              </a:ext>
            </a:extLst>
          </p:cNvPr>
          <p:cNvSpPr>
            <a:spLocks noGrp="1"/>
          </p:cNvSpPr>
          <p:nvPr>
            <p:ph type="title"/>
          </p:nvPr>
        </p:nvSpPr>
        <p:spPr/>
        <p:txBody>
          <a:bodyPr/>
          <a:lstStyle/>
          <a:p>
            <a:r>
              <a:rPr kumimoji="1" lang="ja-JP" altLang="en-US"/>
              <a:t>出力例</a:t>
            </a:r>
          </a:p>
        </p:txBody>
      </p:sp>
      <p:sp>
        <p:nvSpPr>
          <p:cNvPr id="4" name="スライド番号プレースホルダー 3">
            <a:extLst>
              <a:ext uri="{FF2B5EF4-FFF2-40B4-BE49-F238E27FC236}">
                <a16:creationId xmlns:a16="http://schemas.microsoft.com/office/drawing/2014/main" id="{59CA7DCA-666F-054A-A6E0-85FE3015F02F}"/>
              </a:ext>
            </a:extLst>
          </p:cNvPr>
          <p:cNvSpPr>
            <a:spLocks noGrp="1"/>
          </p:cNvSpPr>
          <p:nvPr>
            <p:ph type="sldNum" sz="quarter" idx="12"/>
          </p:nvPr>
        </p:nvSpPr>
        <p:spPr/>
        <p:txBody>
          <a:bodyPr/>
          <a:lstStyle/>
          <a:p>
            <a:fld id="{9F5033E9-932D-4E41-95C3-341F9A6DAE17}" type="slidenum">
              <a:rPr lang="en-US" altLang="ja-JP" smtClean="0"/>
              <a:pPr/>
              <a:t>55</a:t>
            </a:fld>
            <a:endParaRPr lang="en-US" altLang="ja-JP"/>
          </a:p>
        </p:txBody>
      </p:sp>
      <p:pic>
        <p:nvPicPr>
          <p:cNvPr id="10" name="コンテンツ プレースホルダー 9" descr="テーブル&#10;&#10;自動的に生成された説明">
            <a:extLst>
              <a:ext uri="{FF2B5EF4-FFF2-40B4-BE49-F238E27FC236}">
                <a16:creationId xmlns:a16="http://schemas.microsoft.com/office/drawing/2014/main" id="{1902A927-2D8B-F449-87A8-9CD232D55A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657" y="1729581"/>
            <a:ext cx="6159500" cy="4267200"/>
          </a:xfrm>
        </p:spPr>
      </p:pic>
      <p:sp>
        <p:nvSpPr>
          <p:cNvPr id="11" name="右大かっこ 10">
            <a:extLst>
              <a:ext uri="{FF2B5EF4-FFF2-40B4-BE49-F238E27FC236}">
                <a16:creationId xmlns:a16="http://schemas.microsoft.com/office/drawing/2014/main" id="{F60DD6C6-DD23-C54F-9D9E-EFE08C3C6E98}"/>
              </a:ext>
            </a:extLst>
          </p:cNvPr>
          <p:cNvSpPr/>
          <p:nvPr/>
        </p:nvSpPr>
        <p:spPr>
          <a:xfrm>
            <a:off x="6774543" y="1989438"/>
            <a:ext cx="52565" cy="369332"/>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ADEB052-0940-3440-A8C7-85C4F065FB8B}"/>
              </a:ext>
            </a:extLst>
          </p:cNvPr>
          <p:cNvSpPr txBox="1"/>
          <p:nvPr/>
        </p:nvSpPr>
        <p:spPr>
          <a:xfrm>
            <a:off x="6962326" y="1974380"/>
            <a:ext cx="2129109" cy="369332"/>
          </a:xfrm>
          <a:prstGeom prst="rect">
            <a:avLst/>
          </a:prstGeom>
          <a:noFill/>
        </p:spPr>
        <p:txBody>
          <a:bodyPr wrap="square" rtlCol="0">
            <a:spAutoFit/>
          </a:bodyPr>
          <a:lstStyle/>
          <a:p>
            <a:r>
              <a:rPr lang="ja-JP" altLang="en-US"/>
              <a:t>完全一致</a:t>
            </a:r>
            <a:endParaRPr kumimoji="1" lang="ja-JP" altLang="en-US"/>
          </a:p>
        </p:txBody>
      </p:sp>
      <p:sp>
        <p:nvSpPr>
          <p:cNvPr id="13" name="右大かっこ 12">
            <a:extLst>
              <a:ext uri="{FF2B5EF4-FFF2-40B4-BE49-F238E27FC236}">
                <a16:creationId xmlns:a16="http://schemas.microsoft.com/office/drawing/2014/main" id="{E447620F-06BB-EA46-9DFC-0C86ABE775F7}"/>
              </a:ext>
            </a:extLst>
          </p:cNvPr>
          <p:cNvSpPr/>
          <p:nvPr/>
        </p:nvSpPr>
        <p:spPr>
          <a:xfrm>
            <a:off x="6774543" y="2373828"/>
            <a:ext cx="52565" cy="369332"/>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C1FE912-C630-974D-B013-01D407BA4E85}"/>
              </a:ext>
            </a:extLst>
          </p:cNvPr>
          <p:cNvSpPr txBox="1"/>
          <p:nvPr/>
        </p:nvSpPr>
        <p:spPr>
          <a:xfrm>
            <a:off x="6962326" y="2358770"/>
            <a:ext cx="2129109" cy="369332"/>
          </a:xfrm>
          <a:prstGeom prst="rect">
            <a:avLst/>
          </a:prstGeom>
          <a:noFill/>
        </p:spPr>
        <p:txBody>
          <a:bodyPr wrap="square" rtlCol="0">
            <a:spAutoFit/>
          </a:bodyPr>
          <a:lstStyle/>
          <a:p>
            <a:r>
              <a:rPr lang="ja-JP" altLang="en-US"/>
              <a:t>ソースコード一致</a:t>
            </a:r>
            <a:endParaRPr kumimoji="1" lang="ja-JP" altLang="en-US"/>
          </a:p>
        </p:txBody>
      </p:sp>
      <p:sp>
        <p:nvSpPr>
          <p:cNvPr id="15" name="右大かっこ 14">
            <a:extLst>
              <a:ext uri="{FF2B5EF4-FFF2-40B4-BE49-F238E27FC236}">
                <a16:creationId xmlns:a16="http://schemas.microsoft.com/office/drawing/2014/main" id="{2360D5E6-CC99-DE47-987A-6EAB34E6B84A}"/>
              </a:ext>
            </a:extLst>
          </p:cNvPr>
          <p:cNvSpPr/>
          <p:nvPr/>
        </p:nvSpPr>
        <p:spPr>
          <a:xfrm>
            <a:off x="6774543" y="2743161"/>
            <a:ext cx="52565" cy="3253620"/>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DD34227-B014-6B47-8D9B-E5B8A10053F2}"/>
              </a:ext>
            </a:extLst>
          </p:cNvPr>
          <p:cNvSpPr txBox="1"/>
          <p:nvPr/>
        </p:nvSpPr>
        <p:spPr>
          <a:xfrm>
            <a:off x="6962326" y="4129899"/>
            <a:ext cx="2129109" cy="369332"/>
          </a:xfrm>
          <a:prstGeom prst="rect">
            <a:avLst/>
          </a:prstGeom>
          <a:noFill/>
        </p:spPr>
        <p:txBody>
          <a:bodyPr wrap="square" rtlCol="0">
            <a:spAutoFit/>
          </a:bodyPr>
          <a:lstStyle/>
          <a:p>
            <a:r>
              <a:rPr lang="ja-JP" altLang="en-US"/>
              <a:t>類似するファイル</a:t>
            </a:r>
            <a:endParaRPr kumimoji="1" lang="ja-JP" altLang="en-US"/>
          </a:p>
        </p:txBody>
      </p:sp>
    </p:spTree>
    <p:extLst>
      <p:ext uri="{BB962C8B-B14F-4D97-AF65-F5344CB8AC3E}">
        <p14:creationId xmlns:p14="http://schemas.microsoft.com/office/powerpoint/2010/main" val="854647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DE7C16-3CD0-654A-9E5B-A539E2C4E3B3}"/>
              </a:ext>
            </a:extLst>
          </p:cNvPr>
          <p:cNvSpPr>
            <a:spLocks noGrp="1"/>
          </p:cNvSpPr>
          <p:nvPr>
            <p:ph type="title"/>
          </p:nvPr>
        </p:nvSpPr>
        <p:spPr/>
        <p:txBody>
          <a:bodyPr/>
          <a:lstStyle/>
          <a:p>
            <a:r>
              <a:rPr lang="ja-JP" altLang="en-US"/>
              <a:t>再利用したソフトウェアの保守</a:t>
            </a:r>
            <a:endParaRPr kumimoji="1" lang="ja-JP" altLang="en-US"/>
          </a:p>
        </p:txBody>
      </p:sp>
      <p:sp>
        <p:nvSpPr>
          <p:cNvPr id="4" name="スライド番号プレースホルダー 3">
            <a:extLst>
              <a:ext uri="{FF2B5EF4-FFF2-40B4-BE49-F238E27FC236}">
                <a16:creationId xmlns:a16="http://schemas.microsoft.com/office/drawing/2014/main" id="{533029BF-A693-324D-A7C7-835F5AF4CAB3}"/>
              </a:ext>
            </a:extLst>
          </p:cNvPr>
          <p:cNvSpPr>
            <a:spLocks noGrp="1"/>
          </p:cNvSpPr>
          <p:nvPr>
            <p:ph type="sldNum" sz="quarter" idx="12"/>
          </p:nvPr>
        </p:nvSpPr>
        <p:spPr/>
        <p:txBody>
          <a:bodyPr/>
          <a:lstStyle/>
          <a:p>
            <a:fld id="{9F5033E9-932D-4E41-95C3-341F9A6DAE17}" type="slidenum">
              <a:rPr lang="en-US" altLang="ja-JP" smtClean="0"/>
              <a:pPr/>
              <a:t>56</a:t>
            </a:fld>
            <a:endParaRPr lang="en-US" altLang="ja-JP"/>
          </a:p>
        </p:txBody>
      </p:sp>
      <p:pic>
        <p:nvPicPr>
          <p:cNvPr id="5" name="Android1.png" descr="Android1.png">
            <a:extLst>
              <a:ext uri="{FF2B5EF4-FFF2-40B4-BE49-F238E27FC236}">
                <a16:creationId xmlns:a16="http://schemas.microsoft.com/office/drawing/2014/main" id="{18792D61-A166-BB45-BB21-1604FEB0FD10}"/>
              </a:ext>
            </a:extLst>
          </p:cNvPr>
          <p:cNvPicPr>
            <a:picLocks noChangeAspect="1"/>
          </p:cNvPicPr>
          <p:nvPr/>
        </p:nvPicPr>
        <p:blipFill>
          <a:blip r:embed="rId2"/>
          <a:stretch>
            <a:fillRect/>
          </a:stretch>
        </p:blipFill>
        <p:spPr>
          <a:xfrm>
            <a:off x="378853" y="3204878"/>
            <a:ext cx="1334530" cy="1775292"/>
          </a:xfrm>
          <a:prstGeom prst="rect">
            <a:avLst/>
          </a:prstGeom>
          <a:ln w="12700">
            <a:miter lim="400000"/>
          </a:ln>
        </p:spPr>
      </p:pic>
      <p:sp>
        <p:nvSpPr>
          <p:cNvPr id="6" name="I have ……">
            <a:extLst>
              <a:ext uri="{FF2B5EF4-FFF2-40B4-BE49-F238E27FC236}">
                <a16:creationId xmlns:a16="http://schemas.microsoft.com/office/drawing/2014/main" id="{7764A573-78AC-A045-9B1E-4DD7F8F521D7}"/>
              </a:ext>
            </a:extLst>
          </p:cNvPr>
          <p:cNvSpPr/>
          <p:nvPr/>
        </p:nvSpPr>
        <p:spPr>
          <a:xfrm>
            <a:off x="1829005" y="3661288"/>
            <a:ext cx="2714284" cy="720287"/>
          </a:xfrm>
          <a:custGeom>
            <a:avLst/>
            <a:gdLst/>
            <a:ahLst/>
            <a:cxnLst>
              <a:cxn ang="0">
                <a:pos x="wd2" y="hd2"/>
              </a:cxn>
              <a:cxn ang="5400000">
                <a:pos x="wd2" y="hd2"/>
              </a:cxn>
              <a:cxn ang="10800000">
                <a:pos x="wd2" y="hd2"/>
              </a:cxn>
              <a:cxn ang="16200000">
                <a:pos x="wd2" y="hd2"/>
              </a:cxn>
            </a:cxnLst>
            <a:rect l="0" t="0" r="r" b="b"/>
            <a:pathLst>
              <a:path w="21600" h="21600" extrusionOk="0">
                <a:moveTo>
                  <a:pt x="2622" y="0"/>
                </a:moveTo>
                <a:cubicBezTo>
                  <a:pt x="2333" y="0"/>
                  <a:pt x="2098" y="366"/>
                  <a:pt x="2098" y="817"/>
                </a:cubicBezTo>
                <a:lnTo>
                  <a:pt x="2098" y="6538"/>
                </a:lnTo>
                <a:lnTo>
                  <a:pt x="0" y="8171"/>
                </a:lnTo>
                <a:lnTo>
                  <a:pt x="2098" y="9805"/>
                </a:lnTo>
                <a:lnTo>
                  <a:pt x="2098" y="20783"/>
                </a:lnTo>
                <a:cubicBezTo>
                  <a:pt x="2098" y="21234"/>
                  <a:pt x="2333" y="21600"/>
                  <a:pt x="2622" y="21600"/>
                </a:cubicBezTo>
                <a:lnTo>
                  <a:pt x="21074" y="21600"/>
                </a:lnTo>
                <a:cubicBezTo>
                  <a:pt x="21364" y="21600"/>
                  <a:pt x="21600" y="21234"/>
                  <a:pt x="21600" y="20783"/>
                </a:cubicBezTo>
                <a:lnTo>
                  <a:pt x="21600" y="817"/>
                </a:lnTo>
                <a:cubicBezTo>
                  <a:pt x="21600" y="366"/>
                  <a:pt x="21364" y="0"/>
                  <a:pt x="21074" y="0"/>
                </a:cubicBezTo>
                <a:lnTo>
                  <a:pt x="2622" y="0"/>
                </a:lnTo>
                <a:close/>
              </a:path>
            </a:pathLst>
          </a:custGeom>
          <a:solidFill>
            <a:schemeClr val="accent1">
              <a:lumMod val="75000"/>
            </a:schemeClr>
          </a:solidFill>
          <a:ln>
            <a:solidFill>
              <a:srgbClr val="D4E8EA"/>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lIns="45719" rIns="45719"/>
          <a:lstStyle/>
          <a:p>
            <a:pPr>
              <a:defRPr sz="800">
                <a:solidFill>
                  <a:srgbClr val="535353"/>
                </a:solidFill>
              </a:defRPr>
            </a:pPr>
            <a:endParaRPr/>
          </a:p>
          <a:p>
            <a:pPr marL="762000" lvl="6">
              <a:buSzPct val="100000"/>
              <a:defRPr sz="2500">
                <a:solidFill>
                  <a:schemeClr val="accent3">
                    <a:lumOff val="44000"/>
                  </a:schemeClr>
                </a:solidFill>
              </a:defRPr>
            </a:pPr>
            <a:r>
              <a:rPr lang="en"/>
              <a:t>l</a:t>
            </a:r>
            <a:r>
              <a:t>ibpng</a:t>
            </a:r>
            <a:r>
              <a:rPr lang="en-US"/>
              <a:t>-1.6.25</a:t>
            </a:r>
            <a:endParaRPr/>
          </a:p>
        </p:txBody>
      </p:sp>
      <p:pic>
        <p:nvPicPr>
          <p:cNvPr id="8" name="図 7" descr="図形&#10;&#10;低い精度で自動的に生成された説明">
            <a:extLst>
              <a:ext uri="{FF2B5EF4-FFF2-40B4-BE49-F238E27FC236}">
                <a16:creationId xmlns:a16="http://schemas.microsoft.com/office/drawing/2014/main" id="{C946A2F3-157F-BA47-BBD3-76CD236E14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8453" y="3459106"/>
            <a:ext cx="572887" cy="572887"/>
          </a:xfrm>
          <a:prstGeom prst="rect">
            <a:avLst/>
          </a:prstGeom>
        </p:spPr>
      </p:pic>
      <p:sp>
        <p:nvSpPr>
          <p:cNvPr id="10" name="テキスト ボックス 9">
            <a:extLst>
              <a:ext uri="{FF2B5EF4-FFF2-40B4-BE49-F238E27FC236}">
                <a16:creationId xmlns:a16="http://schemas.microsoft.com/office/drawing/2014/main" id="{856192BC-1F41-F94B-AEF1-B5CB46FA40FC}"/>
              </a:ext>
            </a:extLst>
          </p:cNvPr>
          <p:cNvSpPr txBox="1"/>
          <p:nvPr/>
        </p:nvSpPr>
        <p:spPr>
          <a:xfrm>
            <a:off x="815816" y="2720167"/>
            <a:ext cx="3591048" cy="461665"/>
          </a:xfrm>
          <a:prstGeom prst="rect">
            <a:avLst/>
          </a:prstGeom>
          <a:noFill/>
        </p:spPr>
        <p:txBody>
          <a:bodyPr wrap="none" rtlCol="0">
            <a:spAutoFit/>
          </a:bodyPr>
          <a:lstStyle/>
          <a:p>
            <a:r>
              <a:rPr kumimoji="1" lang="ja-JP" altLang="en-US" sz="2400"/>
              <a:t>ライブラリ中の欠陥が発覚</a:t>
            </a:r>
          </a:p>
        </p:txBody>
      </p:sp>
      <p:sp>
        <p:nvSpPr>
          <p:cNvPr id="11" name="右矢印 10">
            <a:extLst>
              <a:ext uri="{FF2B5EF4-FFF2-40B4-BE49-F238E27FC236}">
                <a16:creationId xmlns:a16="http://schemas.microsoft.com/office/drawing/2014/main" id="{BA608D48-4CD5-564B-858A-6209A581C3F9}"/>
              </a:ext>
            </a:extLst>
          </p:cNvPr>
          <p:cNvSpPr/>
          <p:nvPr/>
        </p:nvSpPr>
        <p:spPr>
          <a:xfrm>
            <a:off x="4600712" y="3804509"/>
            <a:ext cx="827903" cy="433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3AD23C4-389A-704B-82C7-11C29823AE0D}"/>
              </a:ext>
            </a:extLst>
          </p:cNvPr>
          <p:cNvSpPr txBox="1"/>
          <p:nvPr/>
        </p:nvSpPr>
        <p:spPr>
          <a:xfrm>
            <a:off x="6027487" y="3730046"/>
            <a:ext cx="1967205" cy="461665"/>
          </a:xfrm>
          <a:prstGeom prst="rect">
            <a:avLst/>
          </a:prstGeom>
          <a:noFill/>
        </p:spPr>
        <p:txBody>
          <a:bodyPr wrap="none" rtlCol="0">
            <a:spAutoFit/>
          </a:bodyPr>
          <a:lstStyle/>
          <a:p>
            <a:r>
              <a:rPr lang="en" altLang="ja-JP" sz="2400">
                <a:solidFill>
                  <a:sysClr val="windowText" lastClr="000000"/>
                </a:solidFill>
              </a:rPr>
              <a:t>libpng-1.6.26</a:t>
            </a:r>
          </a:p>
        </p:txBody>
      </p:sp>
      <p:sp>
        <p:nvSpPr>
          <p:cNvPr id="15" name="テキスト ボックス 14">
            <a:extLst>
              <a:ext uri="{FF2B5EF4-FFF2-40B4-BE49-F238E27FC236}">
                <a16:creationId xmlns:a16="http://schemas.microsoft.com/office/drawing/2014/main" id="{2A772042-88D3-DC46-96DB-87A82CB9C149}"/>
              </a:ext>
            </a:extLst>
          </p:cNvPr>
          <p:cNvSpPr txBox="1"/>
          <p:nvPr/>
        </p:nvSpPr>
        <p:spPr>
          <a:xfrm>
            <a:off x="5085531" y="2720167"/>
            <a:ext cx="3663182" cy="461665"/>
          </a:xfrm>
          <a:prstGeom prst="rect">
            <a:avLst/>
          </a:prstGeom>
          <a:noFill/>
        </p:spPr>
        <p:txBody>
          <a:bodyPr wrap="none" rtlCol="0">
            <a:spAutoFit/>
          </a:bodyPr>
          <a:lstStyle/>
          <a:p>
            <a:r>
              <a:rPr kumimoji="1" lang="ja-JP" altLang="en-US" sz="2400"/>
              <a:t>修正済みバージョンに更新</a:t>
            </a:r>
          </a:p>
        </p:txBody>
      </p:sp>
      <p:sp>
        <p:nvSpPr>
          <p:cNvPr id="16" name="テキスト ボックス 15">
            <a:extLst>
              <a:ext uri="{FF2B5EF4-FFF2-40B4-BE49-F238E27FC236}">
                <a16:creationId xmlns:a16="http://schemas.microsoft.com/office/drawing/2014/main" id="{C0A71C60-C386-CB48-8FA9-2DCC2199050C}"/>
              </a:ext>
            </a:extLst>
          </p:cNvPr>
          <p:cNvSpPr txBox="1"/>
          <p:nvPr/>
        </p:nvSpPr>
        <p:spPr>
          <a:xfrm>
            <a:off x="287868" y="1631029"/>
            <a:ext cx="8557151" cy="584775"/>
          </a:xfrm>
          <a:prstGeom prst="rect">
            <a:avLst/>
          </a:prstGeom>
          <a:noFill/>
        </p:spPr>
        <p:txBody>
          <a:bodyPr wrap="none" rtlCol="0">
            <a:spAutoFit/>
          </a:bodyPr>
          <a:lstStyle/>
          <a:p>
            <a:r>
              <a:rPr kumimoji="1" lang="ja-JP" altLang="en-US" sz="3200"/>
              <a:t>安全にソフトウェアを再利用するには保守が必要</a:t>
            </a:r>
          </a:p>
        </p:txBody>
      </p:sp>
      <p:sp>
        <p:nvSpPr>
          <p:cNvPr id="18" name="正方形/長方形 17">
            <a:extLst>
              <a:ext uri="{FF2B5EF4-FFF2-40B4-BE49-F238E27FC236}">
                <a16:creationId xmlns:a16="http://schemas.microsoft.com/office/drawing/2014/main" id="{287E7E31-1B43-1D44-A3CF-E4A2C797E4D1}"/>
              </a:ext>
            </a:extLst>
          </p:cNvPr>
          <p:cNvSpPr/>
          <p:nvPr/>
        </p:nvSpPr>
        <p:spPr>
          <a:xfrm>
            <a:off x="2324896" y="4654670"/>
            <a:ext cx="6474399" cy="1384995"/>
          </a:xfrm>
          <a:prstGeom prst="rect">
            <a:avLst/>
          </a:prstGeom>
          <a:ln w="28575">
            <a:solidFill>
              <a:schemeClr val="tx1"/>
            </a:solidFill>
          </a:ln>
        </p:spPr>
        <p:txBody>
          <a:bodyPr wrap="square">
            <a:spAutoFit/>
          </a:bodyPr>
          <a:lstStyle/>
          <a:p>
            <a:r>
              <a:rPr lang="en" altLang="ja-JP" sz="1400">
                <a:solidFill>
                  <a:srgbClr val="9FA01C"/>
                </a:solidFill>
                <a:latin typeface="Menlo" panose="020B0609030804020204" pitchFamily="49" charset="0"/>
              </a:rPr>
              <a:t>commit 3586ba4f3287ed6a9e6e15b01b717e2cf1bd8647</a:t>
            </a:r>
          </a:p>
          <a:p>
            <a:r>
              <a:rPr lang="en" altLang="ja-JP" sz="1400">
                <a:solidFill>
                  <a:srgbClr val="000000"/>
                </a:solidFill>
                <a:latin typeface="Menlo" panose="020B0609030804020204" pitchFamily="49" charset="0"/>
              </a:rPr>
              <a:t>Author: Alex </a:t>
            </a:r>
            <a:r>
              <a:rPr lang="en" altLang="ja-JP" sz="1400" err="1">
                <a:solidFill>
                  <a:srgbClr val="000000"/>
                </a:solidFill>
                <a:latin typeface="Menlo" panose="020B0609030804020204" pitchFamily="49" charset="0"/>
              </a:rPr>
              <a:t>Naidis</a:t>
            </a:r>
            <a:r>
              <a:rPr lang="en" altLang="ja-JP" sz="1400">
                <a:solidFill>
                  <a:srgbClr val="000000"/>
                </a:solidFill>
                <a:latin typeface="Menlo" panose="020B0609030804020204" pitchFamily="49" charset="0"/>
              </a:rPr>
              <a:t> &lt;</a:t>
            </a:r>
            <a:r>
              <a:rPr lang="en" altLang="ja-JP" sz="1400" err="1">
                <a:solidFill>
                  <a:srgbClr val="000000"/>
                </a:solidFill>
                <a:latin typeface="Menlo" panose="020B0609030804020204" pitchFamily="49" charset="0"/>
              </a:rPr>
              <a:t>alex.naidis@linux.com</a:t>
            </a:r>
            <a:r>
              <a:rPr lang="en" altLang="ja-JP" sz="1400">
                <a:solidFill>
                  <a:srgbClr val="000000"/>
                </a:solidFill>
                <a:latin typeface="Menlo" panose="020B0609030804020204" pitchFamily="49" charset="0"/>
              </a:rPr>
              <a:t>&gt;</a:t>
            </a:r>
          </a:p>
          <a:p>
            <a:r>
              <a:rPr lang="en" altLang="ja-JP" sz="1400">
                <a:solidFill>
                  <a:srgbClr val="000000"/>
                </a:solidFill>
                <a:latin typeface="Menlo" panose="020B0609030804020204" pitchFamily="49" charset="0"/>
              </a:rPr>
              <a:t>Date:   Wed Oct 26 12:36:09 2016 +0200</a:t>
            </a:r>
          </a:p>
          <a:p>
            <a:r>
              <a:rPr lang="en" altLang="ja-JP" sz="1400">
                <a:solidFill>
                  <a:srgbClr val="000000"/>
                </a:solidFill>
                <a:latin typeface="Menlo" panose="020B0609030804020204" pitchFamily="49" charset="0"/>
              </a:rPr>
              <a:t>    </a:t>
            </a:r>
            <a:r>
              <a:rPr lang="en" altLang="ja-JP" sz="1400" err="1">
                <a:solidFill>
                  <a:srgbClr val="000000"/>
                </a:solidFill>
                <a:latin typeface="Menlo" panose="020B0609030804020204" pitchFamily="49" charset="0"/>
              </a:rPr>
              <a:t>libpng</a:t>
            </a:r>
            <a:r>
              <a:rPr lang="en" altLang="ja-JP" sz="1400">
                <a:solidFill>
                  <a:srgbClr val="000000"/>
                </a:solidFill>
                <a:latin typeface="Menlo" panose="020B0609030804020204" pitchFamily="49" charset="0"/>
              </a:rPr>
              <a:t>: Upgrade to 1.6.26</a:t>
            </a:r>
          </a:p>
          <a:p>
            <a:r>
              <a:rPr lang="en" altLang="ja-JP" sz="1400">
                <a:solidFill>
                  <a:srgbClr val="000000"/>
                </a:solidFill>
                <a:latin typeface="Menlo" panose="020B0609030804020204" pitchFamily="49" charset="0"/>
              </a:rPr>
              <a:t>    This release contains many minor and important fixes.</a:t>
            </a:r>
          </a:p>
          <a:p>
            <a:r>
              <a:rPr lang="en" altLang="ja-JP" sz="1400">
                <a:solidFill>
                  <a:srgbClr val="000000"/>
                </a:solidFill>
                <a:latin typeface="Menlo" panose="020B0609030804020204" pitchFamily="49" charset="0"/>
              </a:rPr>
              <a:t>    </a:t>
            </a:r>
            <a:r>
              <a:rPr lang="en" altLang="ja-JP" sz="1400" err="1">
                <a:solidFill>
                  <a:srgbClr val="000000"/>
                </a:solidFill>
                <a:latin typeface="Menlo" panose="020B0609030804020204" pitchFamily="49" charset="0"/>
              </a:rPr>
              <a:t>Libpng</a:t>
            </a:r>
            <a:r>
              <a:rPr lang="en" altLang="ja-JP" sz="1400">
                <a:solidFill>
                  <a:srgbClr val="000000"/>
                </a:solidFill>
                <a:latin typeface="Menlo" panose="020B0609030804020204" pitchFamily="49" charset="0"/>
              </a:rPr>
              <a:t> 1.6.26 released on October 20, 2016</a:t>
            </a:r>
          </a:p>
        </p:txBody>
      </p:sp>
    </p:spTree>
    <p:extLst>
      <p:ext uri="{BB962C8B-B14F-4D97-AF65-F5344CB8AC3E}">
        <p14:creationId xmlns:p14="http://schemas.microsoft.com/office/powerpoint/2010/main" val="3854898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ライブラリの再利用"/>
          <p:cNvSpPr txBox="1">
            <a:spLocks noGrp="1"/>
          </p:cNvSpPr>
          <p:nvPr>
            <p:ph type="title"/>
          </p:nvPr>
        </p:nvSpPr>
        <p:spPr>
          <a:xfrm>
            <a:off x="462755" y="225423"/>
            <a:ext cx="8218490" cy="1143001"/>
          </a:xfrm>
          <a:prstGeom prst="rect">
            <a:avLst/>
          </a:prstGeom>
        </p:spPr>
        <p:txBody>
          <a:bodyPr/>
          <a:lstStyle/>
          <a:p>
            <a:r>
              <a:rPr lang="ja-JP" altLang="en-US"/>
              <a:t>ソフトウェア</a:t>
            </a:r>
            <a:r>
              <a:rPr err="1"/>
              <a:t>の再利用</a:t>
            </a:r>
            <a:endParaRPr/>
          </a:p>
        </p:txBody>
      </p:sp>
      <p:pic>
        <p:nvPicPr>
          <p:cNvPr id="128" name="Android1.png" descr="Android1.png"/>
          <p:cNvPicPr>
            <a:picLocks noChangeAspect="1"/>
          </p:cNvPicPr>
          <p:nvPr/>
        </p:nvPicPr>
        <p:blipFill>
          <a:blip r:embed="rId2"/>
          <a:stretch>
            <a:fillRect/>
          </a:stretch>
        </p:blipFill>
        <p:spPr>
          <a:xfrm>
            <a:off x="1613402" y="3620182"/>
            <a:ext cx="2004907" cy="2667078"/>
          </a:xfrm>
          <a:prstGeom prst="rect">
            <a:avLst/>
          </a:prstGeom>
          <a:ln w="12700">
            <a:miter lim="400000"/>
          </a:ln>
        </p:spPr>
      </p:pic>
      <p:sp>
        <p:nvSpPr>
          <p:cNvPr id="129" name="I have ……"/>
          <p:cNvSpPr/>
          <p:nvPr/>
        </p:nvSpPr>
        <p:spPr>
          <a:xfrm>
            <a:off x="4001201" y="3641648"/>
            <a:ext cx="2424314" cy="2667078"/>
          </a:xfrm>
          <a:custGeom>
            <a:avLst/>
            <a:gdLst/>
            <a:ahLst/>
            <a:cxnLst>
              <a:cxn ang="0">
                <a:pos x="wd2" y="hd2"/>
              </a:cxn>
              <a:cxn ang="5400000">
                <a:pos x="wd2" y="hd2"/>
              </a:cxn>
              <a:cxn ang="10800000">
                <a:pos x="wd2" y="hd2"/>
              </a:cxn>
              <a:cxn ang="16200000">
                <a:pos x="wd2" y="hd2"/>
              </a:cxn>
            </a:cxnLst>
            <a:rect l="0" t="0" r="r" b="b"/>
            <a:pathLst>
              <a:path w="21600" h="21600" extrusionOk="0">
                <a:moveTo>
                  <a:pt x="2622" y="0"/>
                </a:moveTo>
                <a:cubicBezTo>
                  <a:pt x="2333" y="0"/>
                  <a:pt x="2098" y="366"/>
                  <a:pt x="2098" y="817"/>
                </a:cubicBezTo>
                <a:lnTo>
                  <a:pt x="2098" y="6538"/>
                </a:lnTo>
                <a:lnTo>
                  <a:pt x="0" y="8171"/>
                </a:lnTo>
                <a:lnTo>
                  <a:pt x="2098" y="9805"/>
                </a:lnTo>
                <a:lnTo>
                  <a:pt x="2098" y="20783"/>
                </a:lnTo>
                <a:cubicBezTo>
                  <a:pt x="2098" y="21234"/>
                  <a:pt x="2333" y="21600"/>
                  <a:pt x="2622" y="21600"/>
                </a:cubicBezTo>
                <a:lnTo>
                  <a:pt x="21074" y="21600"/>
                </a:lnTo>
                <a:cubicBezTo>
                  <a:pt x="21364" y="21600"/>
                  <a:pt x="21600" y="21234"/>
                  <a:pt x="21600" y="20783"/>
                </a:cubicBezTo>
                <a:lnTo>
                  <a:pt x="21600" y="817"/>
                </a:lnTo>
                <a:cubicBezTo>
                  <a:pt x="21600" y="366"/>
                  <a:pt x="21364" y="0"/>
                  <a:pt x="21074" y="0"/>
                </a:cubicBezTo>
                <a:lnTo>
                  <a:pt x="2622" y="0"/>
                </a:lnTo>
                <a:close/>
              </a:path>
            </a:pathLst>
          </a:custGeom>
          <a:solidFill>
            <a:schemeClr val="accent1">
              <a:lumMod val="75000"/>
            </a:schemeClr>
          </a:solidFill>
          <a:ln>
            <a:solidFill>
              <a:srgbClr val="D4E8EA"/>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lIns="45719" rIns="45719"/>
          <a:lstStyle/>
          <a:p>
            <a:pPr>
              <a:defRPr sz="800">
                <a:solidFill>
                  <a:srgbClr val="535353"/>
                </a:solidFill>
              </a:defRPr>
            </a:pPr>
            <a:endParaRPr/>
          </a:p>
          <a:p>
            <a:pPr marL="1104900" lvl="6" indent="-342900">
              <a:buSzPct val="100000"/>
              <a:buFont typeface="Arial" panose="020B0604020202020204" pitchFamily="34" charset="0"/>
              <a:buChar char="•"/>
              <a:defRPr sz="2500">
                <a:solidFill>
                  <a:schemeClr val="accent3">
                    <a:lumOff val="44000"/>
                  </a:schemeClr>
                </a:solidFill>
              </a:defRPr>
            </a:pPr>
            <a:r>
              <a:rPr err="1"/>
              <a:t>libpng</a:t>
            </a:r>
            <a:endParaRPr/>
          </a:p>
          <a:p>
            <a:pPr marL="1104900" lvl="2" indent="-342900">
              <a:buSzPct val="100000"/>
              <a:buFont typeface="Arial" panose="020B0604020202020204" pitchFamily="34" charset="0"/>
              <a:buChar char="•"/>
              <a:defRPr sz="2500">
                <a:solidFill>
                  <a:schemeClr val="accent3">
                    <a:lumOff val="44000"/>
                  </a:schemeClr>
                </a:solidFill>
              </a:defRPr>
            </a:pPr>
            <a:r>
              <a:rPr err="1"/>
              <a:t>libogg</a:t>
            </a:r>
            <a:endParaRPr/>
          </a:p>
          <a:p>
            <a:pPr marL="1104900" lvl="2" indent="-342900">
              <a:buSzPct val="100000"/>
              <a:buFont typeface="Arial" panose="020B0604020202020204" pitchFamily="34" charset="0"/>
              <a:buChar char="•"/>
              <a:defRPr sz="2500">
                <a:solidFill>
                  <a:schemeClr val="accent3">
                    <a:lumOff val="44000"/>
                  </a:schemeClr>
                </a:solidFill>
              </a:defRPr>
            </a:pPr>
            <a:r>
              <a:rPr lang="en"/>
              <a:t>expat</a:t>
            </a:r>
          </a:p>
          <a:p>
            <a:pPr marL="1104900" lvl="2" indent="-342900">
              <a:buSzPct val="100000"/>
              <a:buFont typeface="Arial" panose="020B0604020202020204" pitchFamily="34" charset="0"/>
              <a:buChar char="•"/>
              <a:defRPr sz="2500">
                <a:solidFill>
                  <a:schemeClr val="accent3">
                    <a:lumOff val="44000"/>
                  </a:schemeClr>
                </a:solidFill>
              </a:defRPr>
            </a:pPr>
            <a:r>
              <a:rPr lang="en" err="1"/>
              <a:t>stlport</a:t>
            </a:r>
            <a:endParaRPr lang="en"/>
          </a:p>
          <a:p>
            <a:pPr marL="1104900" lvl="2" indent="-342900">
              <a:buSzPct val="100000"/>
              <a:buFont typeface="Arial" panose="020B0604020202020204" pitchFamily="34" charset="0"/>
              <a:buChar char="•"/>
              <a:defRPr sz="2500">
                <a:solidFill>
                  <a:schemeClr val="accent3">
                    <a:lumOff val="44000"/>
                  </a:schemeClr>
                </a:solidFill>
              </a:defRPr>
            </a:pPr>
            <a:r>
              <a:rPr err="1"/>
              <a:t>zlib</a:t>
            </a:r>
            <a:endParaRPr/>
          </a:p>
          <a:p>
            <a:pPr lvl="1" indent="0">
              <a:defRPr sz="2500">
                <a:solidFill>
                  <a:schemeClr val="accent3">
                    <a:lumOff val="44000"/>
                  </a:schemeClr>
                </a:solidFill>
              </a:defRPr>
            </a:pPr>
            <a:r>
              <a:rPr lang="en-US" altLang="ja-JP"/>
              <a:t>	</a:t>
            </a:r>
            <a:r>
              <a:t>…etc.</a:t>
            </a:r>
          </a:p>
        </p:txBody>
      </p:sp>
      <p:sp>
        <p:nvSpPr>
          <p:cNvPr id="130" name="ライブラリの再利用は一般的"/>
          <p:cNvSpPr txBox="1"/>
          <p:nvPr/>
        </p:nvSpPr>
        <p:spPr>
          <a:xfrm>
            <a:off x="462755" y="1602123"/>
            <a:ext cx="5361402" cy="95410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2500"/>
            </a:lvl1pPr>
          </a:lstStyle>
          <a:p>
            <a:r>
              <a:rPr lang="ja-JP" altLang="en-US" sz="3200"/>
              <a:t>ソフトウェア</a:t>
            </a:r>
            <a:r>
              <a:rPr sz="3200" err="1"/>
              <a:t>の再利用は一般的</a:t>
            </a:r>
            <a:endParaRPr lang="en-US" sz="3200"/>
          </a:p>
          <a:p>
            <a:pPr marL="342900" indent="-342900">
              <a:buFont typeface="Arial" panose="020B0604020202020204" pitchFamily="34" charset="0"/>
              <a:buChar char="•"/>
            </a:pPr>
            <a:r>
              <a:rPr lang="ja-JP" altLang="en-US" sz="2400"/>
              <a:t>品質の向上、開発の効率化</a:t>
            </a:r>
            <a:endParaRPr lang="ja-JP" altLang="en-US" sz="2800"/>
          </a:p>
        </p:txBody>
      </p:sp>
      <p:sp>
        <p:nvSpPr>
          <p:cNvPr id="2" name="スライド番号プレースホルダー 1"/>
          <p:cNvSpPr>
            <a:spLocks noGrp="1"/>
          </p:cNvSpPr>
          <p:nvPr>
            <p:ph type="sldNum" sz="quarter" idx="2"/>
          </p:nvPr>
        </p:nvSpPr>
        <p:spPr>
          <a:xfrm>
            <a:off x="8446805" y="6308726"/>
            <a:ext cx="301909" cy="288825"/>
          </a:xfrm>
          <a:prstGeom prst="rect">
            <a:avLst/>
          </a:prstGeom>
          <a:ln w="12700">
            <a:miter lim="400000"/>
          </a:ln>
        </p:spPr>
        <p:txBody>
          <a:bodyPr wrap="non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US" altLang="ja-JP" smtClean="0"/>
              <a:pPr/>
              <a:t>57</a:t>
            </a:fld>
            <a:endParaRPr lang="ja-JP" altLang="en-US"/>
          </a:p>
        </p:txBody>
      </p:sp>
      <p:sp>
        <p:nvSpPr>
          <p:cNvPr id="3" name="テキスト ボックス 2">
            <a:extLst>
              <a:ext uri="{FF2B5EF4-FFF2-40B4-BE49-F238E27FC236}">
                <a16:creationId xmlns:a16="http://schemas.microsoft.com/office/drawing/2014/main" id="{92E4940E-B931-0049-B548-447BEC6A7453}"/>
              </a:ext>
            </a:extLst>
          </p:cNvPr>
          <p:cNvSpPr txBox="1"/>
          <p:nvPr/>
        </p:nvSpPr>
        <p:spPr>
          <a:xfrm>
            <a:off x="528745" y="3006985"/>
            <a:ext cx="8086509" cy="461665"/>
          </a:xfrm>
          <a:prstGeom prst="rect">
            <a:avLst/>
          </a:prstGeom>
          <a:noFill/>
        </p:spPr>
        <p:txBody>
          <a:bodyPr wrap="none" rtlCol="0">
            <a:spAutoFit/>
          </a:bodyPr>
          <a:lstStyle/>
          <a:p>
            <a:r>
              <a:rPr kumimoji="1" lang="en-US" altLang="ja-JP" sz="2400"/>
              <a:t>e.g. Android</a:t>
            </a:r>
            <a:r>
              <a:rPr kumimoji="1" lang="ja-JP" altLang="en-US" sz="2400"/>
              <a:t>はさまざまなライブラリを</a:t>
            </a:r>
            <a:r>
              <a:rPr kumimoji="1" lang="ja-JP" altLang="en-US" sz="2400">
                <a:solidFill>
                  <a:srgbClr val="FF0000"/>
                </a:solidFill>
              </a:rPr>
              <a:t>ソースコードごと再利用</a:t>
            </a:r>
          </a:p>
        </p:txBody>
      </p:sp>
    </p:spTree>
    <p:extLst>
      <p:ext uri="{BB962C8B-B14F-4D97-AF65-F5344CB8AC3E}">
        <p14:creationId xmlns:p14="http://schemas.microsoft.com/office/powerpoint/2010/main" val="11209243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7A0BC-FC85-F64A-9F91-19CA159DD4EB}"/>
              </a:ext>
            </a:extLst>
          </p:cNvPr>
          <p:cNvSpPr>
            <a:spLocks noGrp="1"/>
          </p:cNvSpPr>
          <p:nvPr>
            <p:ph type="title"/>
          </p:nvPr>
        </p:nvSpPr>
        <p:spPr/>
        <p:txBody>
          <a:bodyPr/>
          <a:lstStyle/>
          <a:p>
            <a:r>
              <a:rPr kumimoji="1" lang="ja-JP" altLang="en-US"/>
              <a:t>ソフトウェアの保守作業</a:t>
            </a:r>
          </a:p>
        </p:txBody>
      </p:sp>
      <p:sp>
        <p:nvSpPr>
          <p:cNvPr id="3" name="コンテンツ プレースホルダー 2">
            <a:extLst>
              <a:ext uri="{FF2B5EF4-FFF2-40B4-BE49-F238E27FC236}">
                <a16:creationId xmlns:a16="http://schemas.microsoft.com/office/drawing/2014/main" id="{3493102C-E70A-054E-84AD-51F28F0ACB71}"/>
              </a:ext>
            </a:extLst>
          </p:cNvPr>
          <p:cNvSpPr>
            <a:spLocks noGrp="1"/>
          </p:cNvSpPr>
          <p:nvPr>
            <p:ph idx="1"/>
          </p:nvPr>
        </p:nvSpPr>
        <p:spPr/>
        <p:txBody>
          <a:bodyPr/>
          <a:lstStyle/>
          <a:p>
            <a:r>
              <a:rPr kumimoji="1" lang="en-US" altLang="ja-JP"/>
              <a:t>JIS X 0161:2008</a:t>
            </a:r>
            <a:r>
              <a:rPr kumimoji="1" lang="ja-JP" altLang="en-US"/>
              <a:t>における分類</a:t>
            </a:r>
            <a:endParaRPr kumimoji="1" lang="en-US" altLang="ja-JP"/>
          </a:p>
          <a:p>
            <a:pPr lvl="1"/>
            <a:r>
              <a:rPr lang="ja-JP" altLang="en-US"/>
              <a:t>適応保守</a:t>
            </a:r>
            <a:endParaRPr lang="en-US" altLang="ja-JP"/>
          </a:p>
          <a:p>
            <a:pPr lvl="2"/>
            <a:r>
              <a:rPr lang="ja-JP" altLang="en-US"/>
              <a:t>利用可能な状態に保ち続けるために実施する修正</a:t>
            </a:r>
            <a:endParaRPr lang="en-US" altLang="ja-JP"/>
          </a:p>
          <a:p>
            <a:pPr lvl="1"/>
            <a:r>
              <a:rPr lang="ja-JP" altLang="en-US"/>
              <a:t>是正</a:t>
            </a:r>
            <a:r>
              <a:rPr kumimoji="1" lang="ja-JP" altLang="en-US"/>
              <a:t>保守</a:t>
            </a:r>
            <a:endParaRPr kumimoji="1" lang="en-US" altLang="ja-JP"/>
          </a:p>
          <a:p>
            <a:pPr lvl="2"/>
            <a:r>
              <a:rPr lang="ja-JP" altLang="en-US"/>
              <a:t>発見された問題を訂正するために行う受身の修正</a:t>
            </a:r>
            <a:endParaRPr kumimoji="1" lang="en-US" altLang="ja-JP"/>
          </a:p>
          <a:p>
            <a:pPr lvl="1"/>
            <a:r>
              <a:rPr lang="ja-JP" altLang="en-US"/>
              <a:t>緊急保守</a:t>
            </a:r>
            <a:endParaRPr lang="en-US" altLang="ja-JP"/>
          </a:p>
          <a:p>
            <a:pPr lvl="2"/>
            <a:r>
              <a:rPr lang="ja-JP" altLang="en-US"/>
              <a:t>是正保守実施までの計画外で一時的な修正</a:t>
            </a:r>
            <a:r>
              <a:rPr lang="en-US" altLang="ja-JP"/>
              <a:t> </a:t>
            </a:r>
          </a:p>
          <a:p>
            <a:pPr lvl="1"/>
            <a:r>
              <a:rPr kumimoji="1" lang="ja-JP" altLang="en-US"/>
              <a:t>改良保守</a:t>
            </a:r>
            <a:endParaRPr kumimoji="1" lang="en-US" altLang="ja-JP"/>
          </a:p>
          <a:p>
            <a:pPr lvl="2"/>
            <a:r>
              <a:rPr lang="ja-JP" altLang="en-US"/>
              <a:t>新しい要求を満たすための修正</a:t>
            </a:r>
            <a:endParaRPr kumimoji="1" lang="en-US" altLang="ja-JP"/>
          </a:p>
          <a:p>
            <a:pPr lvl="1"/>
            <a:endParaRPr kumimoji="1" lang="ja-JP" altLang="en-US"/>
          </a:p>
        </p:txBody>
      </p:sp>
      <p:sp>
        <p:nvSpPr>
          <p:cNvPr id="4" name="スライド番号プレースホルダー 3">
            <a:extLst>
              <a:ext uri="{FF2B5EF4-FFF2-40B4-BE49-F238E27FC236}">
                <a16:creationId xmlns:a16="http://schemas.microsoft.com/office/drawing/2014/main" id="{D2344C9A-5A56-BE43-9F75-D8F6E385E8DA}"/>
              </a:ext>
            </a:extLst>
          </p:cNvPr>
          <p:cNvSpPr>
            <a:spLocks noGrp="1"/>
          </p:cNvSpPr>
          <p:nvPr>
            <p:ph type="sldNum" sz="quarter" idx="12"/>
          </p:nvPr>
        </p:nvSpPr>
        <p:spPr/>
        <p:txBody>
          <a:bodyPr/>
          <a:lstStyle/>
          <a:p>
            <a:fld id="{9F5033E9-932D-4E41-95C3-341F9A6DAE17}" type="slidenum">
              <a:rPr lang="en-US" altLang="ja-JP" smtClean="0"/>
              <a:pPr/>
              <a:t>58</a:t>
            </a:fld>
            <a:endParaRPr lang="en-US" altLang="ja-JP"/>
          </a:p>
        </p:txBody>
      </p:sp>
      <p:sp>
        <p:nvSpPr>
          <p:cNvPr id="5" name="正方形/長方形 4">
            <a:extLst>
              <a:ext uri="{FF2B5EF4-FFF2-40B4-BE49-F238E27FC236}">
                <a16:creationId xmlns:a16="http://schemas.microsoft.com/office/drawing/2014/main" id="{CE9666EA-2C01-CF4A-9A89-BE088EC78B3B}"/>
              </a:ext>
            </a:extLst>
          </p:cNvPr>
          <p:cNvSpPr/>
          <p:nvPr/>
        </p:nvSpPr>
        <p:spPr>
          <a:xfrm>
            <a:off x="289865" y="3115994"/>
            <a:ext cx="8553157" cy="9988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4973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2FA999-A682-3948-91B0-EA8513956BEF}"/>
              </a:ext>
            </a:extLst>
          </p:cNvPr>
          <p:cNvSpPr>
            <a:spLocks noGrp="1"/>
          </p:cNvSpPr>
          <p:nvPr>
            <p:ph type="title"/>
          </p:nvPr>
        </p:nvSpPr>
        <p:spPr/>
        <p:txBody>
          <a:bodyPr/>
          <a:lstStyle/>
          <a:p>
            <a:r>
              <a:rPr kumimoji="1" lang="ja-JP" altLang="en-US"/>
              <a:t>本論文の構成</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40CCE05B-EC01-5147-9BDA-EB0D87982563}"/>
                  </a:ext>
                </a:extLst>
              </p:cNvPr>
              <p:cNvSpPr>
                <a:spLocks noGrp="1"/>
              </p:cNvSpPr>
              <p:nvPr>
                <p:ph idx="1"/>
              </p:nvPr>
            </p:nvSpPr>
            <p:spPr/>
            <p:txBody>
              <a:bodyPr/>
              <a:lstStyle/>
              <a:p>
                <a:pPr marL="0" indent="0">
                  <a:buNone/>
                </a:pPr>
                <a:r>
                  <a:rPr kumimoji="1" lang="en-US" altLang="ja-JP" sz="2800"/>
                  <a:t>1</a:t>
                </a:r>
                <a:r>
                  <a:rPr kumimoji="1" lang="ja-JP" altLang="en-US" sz="2800"/>
                  <a:t>章　はじめに</a:t>
                </a:r>
                <a:endParaRPr kumimoji="1" lang="en-US" altLang="ja-JP" sz="2800"/>
              </a:p>
              <a:p>
                <a:pPr marL="0" indent="0">
                  <a:buNone/>
                </a:pPr>
                <a:r>
                  <a:rPr lang="en-US" altLang="ja-JP" sz="2800"/>
                  <a:t>2</a:t>
                </a:r>
                <a:r>
                  <a:rPr lang="ja-JP" altLang="en-US" sz="2800"/>
                  <a:t>章　</a:t>
                </a:r>
                <a14:m>
                  <m:oMath xmlns:m="http://schemas.openxmlformats.org/officeDocument/2006/math">
                    <m:r>
                      <a:rPr lang="en-US" altLang="ja-JP" sz="2800" b="0" i="1" smtClean="0">
                        <a:latin typeface="Cambria Math" panose="02040503050406030204" pitchFamily="18" charset="0"/>
                      </a:rPr>
                      <m:t>𝑏</m:t>
                    </m:r>
                  </m:oMath>
                </a14:m>
                <a:r>
                  <a:rPr lang="en-US" altLang="ja-JP" sz="2800"/>
                  <a:t>-bit </a:t>
                </a:r>
                <a:r>
                  <a:rPr lang="en-US" altLang="ja-JP" sz="2800" err="1"/>
                  <a:t>MinHash</a:t>
                </a:r>
                <a:r>
                  <a:rPr lang="ja-JP" altLang="en-US" sz="2800"/>
                  <a:t>法を利用したクローンされた</a:t>
                </a:r>
                <a:endParaRPr lang="en-US" altLang="ja-JP" sz="2800"/>
              </a:p>
              <a:p>
                <a:pPr marL="0" indent="0">
                  <a:buNone/>
                </a:pPr>
                <a:r>
                  <a:rPr lang="ja-JP" altLang="en-US" sz="2800"/>
                  <a:t>　　　ファイルを検出するための</a:t>
                </a:r>
                <a:r>
                  <a:rPr lang="en-US" altLang="ja-JP" sz="2800"/>
                  <a:t>WEB</a:t>
                </a:r>
                <a:r>
                  <a:rPr lang="ja-JP" altLang="en-US" sz="2800"/>
                  <a:t>サービス</a:t>
                </a:r>
                <a:endParaRPr lang="en-US" altLang="ja-JP" sz="2800"/>
              </a:p>
              <a:p>
                <a:pPr marL="0" indent="0">
                  <a:buNone/>
                </a:pPr>
                <a:r>
                  <a:rPr kumimoji="1" lang="en-US" altLang="ja-JP" sz="2800"/>
                  <a:t>3</a:t>
                </a:r>
                <a:r>
                  <a:rPr kumimoji="1" lang="ja-JP" altLang="en-US" sz="2800"/>
                  <a:t>章　軽量な類似度計算によるプロジェクト間の</a:t>
                </a:r>
                <a:endParaRPr kumimoji="1" lang="en-US" altLang="ja-JP" sz="2800"/>
              </a:p>
              <a:p>
                <a:pPr marL="0" indent="0">
                  <a:buNone/>
                </a:pPr>
                <a:r>
                  <a:rPr lang="ja-JP" altLang="en-US" sz="2800"/>
                  <a:t>　　　</a:t>
                </a:r>
                <a:r>
                  <a:rPr kumimoji="1" lang="ja-JP" altLang="en-US" sz="2800"/>
                  <a:t>ソースファイル集合の再利用検出</a:t>
                </a:r>
                <a:endParaRPr kumimoji="1" lang="en-US" altLang="ja-JP" sz="2800"/>
              </a:p>
              <a:p>
                <a:pPr marL="0" indent="0">
                  <a:buNone/>
                </a:pPr>
                <a:r>
                  <a:rPr lang="en-US" altLang="ja-JP" sz="2800"/>
                  <a:t>4</a:t>
                </a:r>
                <a:r>
                  <a:rPr lang="ja-JP" altLang="en-US" sz="2800"/>
                  <a:t>章　軽量なデータ構造を利用した</a:t>
                </a:r>
                <a:endParaRPr lang="en-US" altLang="ja-JP" sz="2800"/>
              </a:p>
              <a:p>
                <a:pPr marL="0" indent="0">
                  <a:buNone/>
                </a:pPr>
                <a:r>
                  <a:rPr lang="ja-JP" altLang="en-US" sz="2800"/>
                  <a:t>　　　ソフトウェア進化履歴の高速な復元手法</a:t>
                </a:r>
                <a:endParaRPr lang="en-US" altLang="ja-JP" sz="2800"/>
              </a:p>
              <a:p>
                <a:pPr marL="0" indent="0">
                  <a:buNone/>
                </a:pPr>
                <a:r>
                  <a:rPr kumimoji="1" lang="en-US" altLang="ja-JP" sz="2800"/>
                  <a:t>5</a:t>
                </a:r>
                <a:r>
                  <a:rPr kumimoji="1" lang="ja-JP" altLang="en-US" sz="2800"/>
                  <a:t>章　おわりに</a:t>
                </a:r>
              </a:p>
            </p:txBody>
          </p:sp>
        </mc:Choice>
        <mc:Fallback xmlns="">
          <p:sp>
            <p:nvSpPr>
              <p:cNvPr id="3" name="コンテンツ プレースホルダー 2">
                <a:extLst>
                  <a:ext uri="{FF2B5EF4-FFF2-40B4-BE49-F238E27FC236}">
                    <a16:creationId xmlns:a16="http://schemas.microsoft.com/office/drawing/2014/main" id="{40CCE05B-EC01-5147-9BDA-EB0D87982563}"/>
                  </a:ext>
                </a:extLst>
              </p:cNvPr>
              <p:cNvSpPr>
                <a:spLocks noGrp="1" noRot="1" noChangeAspect="1" noMove="1" noResize="1" noEditPoints="1" noAdjustHandles="1" noChangeArrowheads="1" noChangeShapeType="1" noTextEdit="1"/>
              </p:cNvSpPr>
              <p:nvPr>
                <p:ph idx="1"/>
              </p:nvPr>
            </p:nvSpPr>
            <p:spPr>
              <a:blipFill>
                <a:blip r:embed="rId3"/>
                <a:stretch>
                  <a:fillRect l="-1481" t="-1887"/>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8AB0CC77-9E7E-F649-AC59-C6D8FFE112D7}"/>
              </a:ext>
            </a:extLst>
          </p:cNvPr>
          <p:cNvSpPr>
            <a:spLocks noGrp="1"/>
          </p:cNvSpPr>
          <p:nvPr>
            <p:ph type="sldNum" sz="quarter" idx="12"/>
          </p:nvPr>
        </p:nvSpPr>
        <p:spPr/>
        <p:txBody>
          <a:bodyPr/>
          <a:lstStyle/>
          <a:p>
            <a:fld id="{9F5033E9-932D-4E41-95C3-341F9A6DAE17}" type="slidenum">
              <a:rPr lang="en-US" altLang="ja-JP" smtClean="0"/>
              <a:pPr/>
              <a:t>59</a:t>
            </a:fld>
            <a:endParaRPr lang="en-US" altLang="ja-JP"/>
          </a:p>
        </p:txBody>
      </p:sp>
    </p:spTree>
    <p:extLst>
      <p:ext uri="{BB962C8B-B14F-4D97-AF65-F5344CB8AC3E}">
        <p14:creationId xmlns:p14="http://schemas.microsoft.com/office/powerpoint/2010/main" val="3771970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6EC699-EEF1-3246-AF87-81044C4CDA21}"/>
              </a:ext>
            </a:extLst>
          </p:cNvPr>
          <p:cNvSpPr>
            <a:spLocks noGrp="1"/>
          </p:cNvSpPr>
          <p:nvPr>
            <p:ph type="title"/>
          </p:nvPr>
        </p:nvSpPr>
        <p:spPr/>
        <p:txBody>
          <a:bodyPr/>
          <a:lstStyle/>
          <a:p>
            <a:r>
              <a:rPr kumimoji="1" lang="ja-JP" altLang="en-US"/>
              <a:t>ソフトウェアの派生</a:t>
            </a:r>
          </a:p>
        </p:txBody>
      </p:sp>
      <p:sp>
        <p:nvSpPr>
          <p:cNvPr id="3" name="コンテンツ プレースホルダー 2">
            <a:extLst>
              <a:ext uri="{FF2B5EF4-FFF2-40B4-BE49-F238E27FC236}">
                <a16:creationId xmlns:a16="http://schemas.microsoft.com/office/drawing/2014/main" id="{58AAD3ED-AEE7-5E47-93CB-ABA16F7B171B}"/>
              </a:ext>
            </a:extLst>
          </p:cNvPr>
          <p:cNvSpPr>
            <a:spLocks noGrp="1"/>
          </p:cNvSpPr>
          <p:nvPr>
            <p:ph idx="1"/>
          </p:nvPr>
        </p:nvSpPr>
        <p:spPr/>
        <p:txBody>
          <a:bodyPr/>
          <a:lstStyle/>
          <a:p>
            <a:r>
              <a:rPr lang="ja-JP" altLang="en-US"/>
              <a:t>一部ではなく全体を再利用</a:t>
            </a:r>
            <a:endParaRPr lang="en-US" altLang="ja-JP"/>
          </a:p>
          <a:p>
            <a:pPr marL="457200" lvl="1" indent="0">
              <a:buNone/>
            </a:pPr>
            <a:r>
              <a:rPr kumimoji="1" lang="ja-JP" altLang="en-US"/>
              <a:t>→再利用元と再利用先は</a:t>
            </a:r>
            <a:r>
              <a:rPr kumimoji="1" lang="ja-JP" altLang="en-US" u="sng"/>
              <a:t>派生関係</a:t>
            </a:r>
            <a:r>
              <a:rPr kumimoji="1" lang="ja-JP" altLang="en-US"/>
              <a:t>を持つ</a:t>
            </a:r>
            <a:endParaRPr kumimoji="1" lang="en-US" altLang="ja-JP"/>
          </a:p>
          <a:p>
            <a:r>
              <a:rPr lang="ja-JP" altLang="en-US"/>
              <a:t>ある製品で欠陥を修正した場合派生関係を持つ製品にも修正が必要</a:t>
            </a:r>
            <a:r>
              <a:rPr lang="en-US" altLang="ja-JP"/>
              <a:t>[</a:t>
            </a:r>
            <a:r>
              <a:rPr lang="ja-JP" altLang="en-US"/>
              <a:t>野中</a:t>
            </a:r>
            <a:r>
              <a:rPr lang="en-US" altLang="ja-JP"/>
              <a:t>,2009]</a:t>
            </a:r>
            <a:endParaRPr kumimoji="1" lang="ja-JP" altLang="en-US"/>
          </a:p>
        </p:txBody>
      </p:sp>
      <p:sp>
        <p:nvSpPr>
          <p:cNvPr id="4" name="スライド番号プレースホルダー 3">
            <a:extLst>
              <a:ext uri="{FF2B5EF4-FFF2-40B4-BE49-F238E27FC236}">
                <a16:creationId xmlns:a16="http://schemas.microsoft.com/office/drawing/2014/main" id="{0453F64D-1B47-E449-B08D-B092ADF5E9EB}"/>
              </a:ext>
            </a:extLst>
          </p:cNvPr>
          <p:cNvSpPr>
            <a:spLocks noGrp="1"/>
          </p:cNvSpPr>
          <p:nvPr>
            <p:ph type="sldNum" sz="quarter" idx="12"/>
          </p:nvPr>
        </p:nvSpPr>
        <p:spPr/>
        <p:txBody>
          <a:bodyPr/>
          <a:lstStyle/>
          <a:p>
            <a:fld id="{9F5033E9-932D-4E41-95C3-341F9A6DAE17}" type="slidenum">
              <a:rPr lang="en-US" altLang="ja-JP" smtClean="0"/>
              <a:pPr/>
              <a:t>6</a:t>
            </a:fld>
            <a:endParaRPr lang="en-US" altLang="ja-JP"/>
          </a:p>
        </p:txBody>
      </p:sp>
      <p:pic>
        <p:nvPicPr>
          <p:cNvPr id="5" name="図 4">
            <a:extLst>
              <a:ext uri="{FF2B5EF4-FFF2-40B4-BE49-F238E27FC236}">
                <a16:creationId xmlns:a16="http://schemas.microsoft.com/office/drawing/2014/main" id="{FC00828C-41C9-CD49-B647-8EE31ED0B9F3}"/>
              </a:ext>
            </a:extLst>
          </p:cNvPr>
          <p:cNvPicPr>
            <a:picLocks noChangeAspect="1"/>
          </p:cNvPicPr>
          <p:nvPr/>
        </p:nvPicPr>
        <p:blipFill>
          <a:blip r:embed="rId3"/>
          <a:stretch>
            <a:fillRect/>
          </a:stretch>
        </p:blipFill>
        <p:spPr>
          <a:xfrm>
            <a:off x="2110358" y="3679667"/>
            <a:ext cx="4912171" cy="2629058"/>
          </a:xfrm>
          <a:prstGeom prst="rect">
            <a:avLst/>
          </a:prstGeom>
        </p:spPr>
      </p:pic>
      <p:sp>
        <p:nvSpPr>
          <p:cNvPr id="6" name="正方形/長方形 5">
            <a:extLst>
              <a:ext uri="{FF2B5EF4-FFF2-40B4-BE49-F238E27FC236}">
                <a16:creationId xmlns:a16="http://schemas.microsoft.com/office/drawing/2014/main" id="{6172BE90-1D0C-1D4E-9B5A-0C916616A0C9}"/>
              </a:ext>
            </a:extLst>
          </p:cNvPr>
          <p:cNvSpPr/>
          <p:nvPr/>
        </p:nvSpPr>
        <p:spPr>
          <a:xfrm>
            <a:off x="2093399" y="6280286"/>
            <a:ext cx="4940243" cy="461665"/>
          </a:xfrm>
          <a:prstGeom prst="rect">
            <a:avLst/>
          </a:prstGeom>
          <a:solidFill>
            <a:schemeClr val="bg1"/>
          </a:solidFill>
          <a:ln>
            <a:solidFill>
              <a:schemeClr val="tx1"/>
            </a:solidFill>
          </a:ln>
        </p:spPr>
        <p:txBody>
          <a:bodyPr wrap="square">
            <a:spAutoFit/>
          </a:bodyPr>
          <a:lstStyle/>
          <a:p>
            <a:r>
              <a:rPr lang="ja-JP" altLang="en-US" sz="1200">
                <a:latin typeface="Courier New" panose="02070309020205020404" pitchFamily="49" charset="0"/>
              </a:rPr>
              <a:t>野中ら</a:t>
            </a:r>
            <a:r>
              <a:rPr lang="en-US" altLang="ja-JP" sz="1200">
                <a:latin typeface="Courier New" panose="02070309020205020404" pitchFamily="49" charset="0"/>
              </a:rPr>
              <a:t>,</a:t>
            </a:r>
            <a:r>
              <a:rPr lang="ja-JP" altLang="en-US" sz="1200">
                <a:latin typeface="Courier New" panose="02070309020205020404" pitchFamily="49" charset="0"/>
              </a:rPr>
              <a:t>組込みソフトウェア製品ファミリにおける是正保守の予備的分析</a:t>
            </a:r>
            <a:r>
              <a:rPr lang="en-US" altLang="ja-JP" sz="1200">
                <a:latin typeface="Courier New" panose="02070309020205020404" pitchFamily="49" charset="0"/>
              </a:rPr>
              <a:t>,</a:t>
            </a:r>
            <a:r>
              <a:rPr lang="ja-JP" altLang="en-US" sz="1200">
                <a:latin typeface="Courier New" panose="02070309020205020404" pitchFamily="49" charset="0"/>
              </a:rPr>
              <a:t>情報処理学会研究報告</a:t>
            </a:r>
            <a:r>
              <a:rPr lang="en-US" altLang="ja-JP" sz="1200">
                <a:latin typeface="Courier New" panose="02070309020205020404" pitchFamily="49" charset="0"/>
              </a:rPr>
              <a:t>,</a:t>
            </a:r>
            <a:r>
              <a:rPr lang="ja-JP" altLang="en-US" sz="1200">
                <a:latin typeface="Courier New" panose="02070309020205020404" pitchFamily="49" charset="0"/>
              </a:rPr>
              <a:t>第</a:t>
            </a:r>
            <a:r>
              <a:rPr lang="en-US" altLang="ja-JP" sz="1200">
                <a:latin typeface="Times New Roman" panose="02020603050405020304" pitchFamily="18" charset="0"/>
              </a:rPr>
              <a:t>2009-</a:t>
            </a:r>
            <a:r>
              <a:rPr lang="en" altLang="ja-JP" sz="1200">
                <a:latin typeface="Times New Roman" panose="02020603050405020304" pitchFamily="18" charset="0"/>
              </a:rPr>
              <a:t>SE-166</a:t>
            </a:r>
            <a:r>
              <a:rPr lang="ja-JP" altLang="en-US" sz="1200">
                <a:latin typeface="Courier New" panose="02070309020205020404" pitchFamily="49" charset="0"/>
              </a:rPr>
              <a:t>巻</a:t>
            </a:r>
            <a:r>
              <a:rPr lang="en-US" altLang="ja-JP" sz="1200">
                <a:latin typeface="Courier New" panose="02070309020205020404" pitchFamily="49" charset="0"/>
              </a:rPr>
              <a:t>,</a:t>
            </a:r>
            <a:r>
              <a:rPr lang="en-US" altLang="ja-JP" sz="1200">
                <a:latin typeface="Times New Roman" panose="02020603050405020304" pitchFamily="18" charset="0"/>
              </a:rPr>
              <a:t> </a:t>
            </a:r>
            <a:r>
              <a:rPr lang="en" altLang="ja-JP" sz="1200">
                <a:latin typeface="Times New Roman" panose="02020603050405020304" pitchFamily="18" charset="0"/>
              </a:rPr>
              <a:t>pp. 1–8, 11 2009</a:t>
            </a:r>
            <a:endParaRPr lang="ja-JP" altLang="en-US" sz="1200"/>
          </a:p>
        </p:txBody>
      </p:sp>
    </p:spTree>
    <p:extLst>
      <p:ext uri="{BB962C8B-B14F-4D97-AF65-F5344CB8AC3E}">
        <p14:creationId xmlns:p14="http://schemas.microsoft.com/office/powerpoint/2010/main" val="27611960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6D1AA3-C0AC-2C46-8515-12E0C069747C}"/>
              </a:ext>
            </a:extLst>
          </p:cNvPr>
          <p:cNvSpPr>
            <a:spLocks noGrp="1"/>
          </p:cNvSpPr>
          <p:nvPr>
            <p:ph type="title"/>
          </p:nvPr>
        </p:nvSpPr>
        <p:spPr/>
        <p:txBody>
          <a:bodyPr/>
          <a:lstStyle/>
          <a:p>
            <a:r>
              <a:rPr kumimoji="1" lang="ja-JP" altLang="en-US"/>
              <a:t>ソフトウェアの派生</a:t>
            </a:r>
          </a:p>
        </p:txBody>
      </p:sp>
      <p:sp>
        <p:nvSpPr>
          <p:cNvPr id="3" name="コンテンツ プレースホルダー 2">
            <a:extLst>
              <a:ext uri="{FF2B5EF4-FFF2-40B4-BE49-F238E27FC236}">
                <a16:creationId xmlns:a16="http://schemas.microsoft.com/office/drawing/2014/main" id="{5E564FFF-8BFD-EE40-85B1-BD85A1FA5B39}"/>
              </a:ext>
            </a:extLst>
          </p:cNvPr>
          <p:cNvSpPr>
            <a:spLocks noGrp="1"/>
          </p:cNvSpPr>
          <p:nvPr>
            <p:ph idx="1"/>
          </p:nvPr>
        </p:nvSpPr>
        <p:spPr/>
        <p:txBody>
          <a:bodyPr/>
          <a:lstStyle/>
          <a:p>
            <a:pPr marL="0" indent="0">
              <a:buNone/>
            </a:pPr>
            <a:r>
              <a:rPr kumimoji="1" lang="ja-JP" altLang="en-US"/>
              <a:t>ソフトウェアは絶えず変化し派生</a:t>
            </a:r>
            <a:endParaRPr kumimoji="1" lang="en-US" altLang="ja-JP"/>
          </a:p>
          <a:p>
            <a:pPr lvl="1"/>
            <a:r>
              <a:rPr lang="ja-JP" altLang="en-US"/>
              <a:t>すでにあるソフトウェアを</a:t>
            </a:r>
            <a:r>
              <a:rPr lang="ja-JP" altLang="en-US" u="sng"/>
              <a:t>再利用</a:t>
            </a:r>
            <a:r>
              <a:rPr lang="ja-JP" altLang="en-US"/>
              <a:t>して開発</a:t>
            </a:r>
            <a:endParaRPr kumimoji="1" lang="en-US" altLang="ja-JP"/>
          </a:p>
        </p:txBody>
      </p:sp>
      <p:sp>
        <p:nvSpPr>
          <p:cNvPr id="4" name="スライド番号プレースホルダー 3">
            <a:extLst>
              <a:ext uri="{FF2B5EF4-FFF2-40B4-BE49-F238E27FC236}">
                <a16:creationId xmlns:a16="http://schemas.microsoft.com/office/drawing/2014/main" id="{E6D47C4C-6791-5546-BA55-003BD41DF271}"/>
              </a:ext>
            </a:extLst>
          </p:cNvPr>
          <p:cNvSpPr>
            <a:spLocks noGrp="1"/>
          </p:cNvSpPr>
          <p:nvPr>
            <p:ph type="sldNum" sz="quarter" idx="12"/>
          </p:nvPr>
        </p:nvSpPr>
        <p:spPr/>
        <p:txBody>
          <a:bodyPr/>
          <a:lstStyle/>
          <a:p>
            <a:fld id="{9F5033E9-932D-4E41-95C3-341F9A6DAE17}" type="slidenum">
              <a:rPr lang="en-US" altLang="ja-JP" smtClean="0"/>
              <a:pPr/>
              <a:t>60</a:t>
            </a:fld>
            <a:endParaRPr lang="en-US" altLang="ja-JP"/>
          </a:p>
        </p:txBody>
      </p:sp>
      <p:pic>
        <p:nvPicPr>
          <p:cNvPr id="5" name="図 4">
            <a:extLst>
              <a:ext uri="{FF2B5EF4-FFF2-40B4-BE49-F238E27FC236}">
                <a16:creationId xmlns:a16="http://schemas.microsoft.com/office/drawing/2014/main" id="{09E9AD49-7C61-AC45-A420-12EFF56B4F72}"/>
              </a:ext>
            </a:extLst>
          </p:cNvPr>
          <p:cNvPicPr>
            <a:picLocks noChangeAspect="1"/>
          </p:cNvPicPr>
          <p:nvPr/>
        </p:nvPicPr>
        <p:blipFill>
          <a:blip r:embed="rId2"/>
          <a:stretch>
            <a:fillRect/>
          </a:stretch>
        </p:blipFill>
        <p:spPr>
          <a:xfrm>
            <a:off x="1917757" y="3102430"/>
            <a:ext cx="5308486" cy="2841171"/>
          </a:xfrm>
          <a:prstGeom prst="rect">
            <a:avLst/>
          </a:prstGeom>
        </p:spPr>
      </p:pic>
      <p:sp>
        <p:nvSpPr>
          <p:cNvPr id="6" name="正方形/長方形 5">
            <a:extLst>
              <a:ext uri="{FF2B5EF4-FFF2-40B4-BE49-F238E27FC236}">
                <a16:creationId xmlns:a16="http://schemas.microsoft.com/office/drawing/2014/main" id="{529AE942-46E1-5944-ADEB-505FC1CCB077}"/>
              </a:ext>
            </a:extLst>
          </p:cNvPr>
          <p:cNvSpPr/>
          <p:nvPr/>
        </p:nvSpPr>
        <p:spPr>
          <a:xfrm>
            <a:off x="2101878" y="5895330"/>
            <a:ext cx="4940243" cy="461665"/>
          </a:xfrm>
          <a:prstGeom prst="rect">
            <a:avLst/>
          </a:prstGeom>
        </p:spPr>
        <p:txBody>
          <a:bodyPr wrap="square">
            <a:spAutoFit/>
          </a:bodyPr>
          <a:lstStyle/>
          <a:p>
            <a:r>
              <a:rPr lang="ja-JP" altLang="en-US" sz="1200">
                <a:latin typeface="Courier New" panose="02070309020205020404" pitchFamily="49" charset="0"/>
              </a:rPr>
              <a:t>野中ら</a:t>
            </a:r>
            <a:r>
              <a:rPr lang="en-US" altLang="ja-JP" sz="1200">
                <a:latin typeface="Courier New" panose="02070309020205020404" pitchFamily="49" charset="0"/>
              </a:rPr>
              <a:t>,</a:t>
            </a:r>
            <a:r>
              <a:rPr lang="ja-JP" altLang="en-US" sz="1200">
                <a:latin typeface="Courier New" panose="02070309020205020404" pitchFamily="49" charset="0"/>
              </a:rPr>
              <a:t>組込みソフトウェア製品ファミリにおける是正保守の予備的分析</a:t>
            </a:r>
            <a:r>
              <a:rPr lang="en-US" altLang="ja-JP" sz="1200">
                <a:latin typeface="Courier New" panose="02070309020205020404" pitchFamily="49" charset="0"/>
              </a:rPr>
              <a:t>,</a:t>
            </a:r>
            <a:r>
              <a:rPr lang="ja-JP" altLang="en-US" sz="1200">
                <a:latin typeface="Courier New" panose="02070309020205020404" pitchFamily="49" charset="0"/>
              </a:rPr>
              <a:t>情報処理学会研究報告</a:t>
            </a:r>
            <a:r>
              <a:rPr lang="en-US" altLang="ja-JP" sz="1200">
                <a:latin typeface="Courier New" panose="02070309020205020404" pitchFamily="49" charset="0"/>
              </a:rPr>
              <a:t>,</a:t>
            </a:r>
            <a:r>
              <a:rPr lang="ja-JP" altLang="en-US" sz="1200">
                <a:latin typeface="Courier New" panose="02070309020205020404" pitchFamily="49" charset="0"/>
              </a:rPr>
              <a:t>第</a:t>
            </a:r>
            <a:r>
              <a:rPr lang="en-US" altLang="ja-JP" sz="1200">
                <a:latin typeface="Times New Roman" panose="02020603050405020304" pitchFamily="18" charset="0"/>
              </a:rPr>
              <a:t>2009-</a:t>
            </a:r>
            <a:r>
              <a:rPr lang="en" altLang="ja-JP" sz="1200">
                <a:latin typeface="Times New Roman" panose="02020603050405020304" pitchFamily="18" charset="0"/>
              </a:rPr>
              <a:t>SE-166</a:t>
            </a:r>
            <a:r>
              <a:rPr lang="ja-JP" altLang="en-US" sz="1200">
                <a:latin typeface="Courier New" panose="02070309020205020404" pitchFamily="49" charset="0"/>
              </a:rPr>
              <a:t>巻</a:t>
            </a:r>
            <a:r>
              <a:rPr lang="en-US" altLang="ja-JP" sz="1200">
                <a:latin typeface="Courier New" panose="02070309020205020404" pitchFamily="49" charset="0"/>
              </a:rPr>
              <a:t>,</a:t>
            </a:r>
            <a:r>
              <a:rPr lang="en-US" altLang="ja-JP" sz="1200">
                <a:latin typeface="Times New Roman" panose="02020603050405020304" pitchFamily="18" charset="0"/>
              </a:rPr>
              <a:t> </a:t>
            </a:r>
            <a:r>
              <a:rPr lang="en" altLang="ja-JP" sz="1200">
                <a:latin typeface="Times New Roman" panose="02020603050405020304" pitchFamily="18" charset="0"/>
              </a:rPr>
              <a:t>pp. 1–8, 11 2009</a:t>
            </a:r>
            <a:endParaRPr lang="ja-JP" altLang="en-US" sz="1200"/>
          </a:p>
        </p:txBody>
      </p:sp>
    </p:spTree>
    <p:extLst>
      <p:ext uri="{BB962C8B-B14F-4D97-AF65-F5344CB8AC3E}">
        <p14:creationId xmlns:p14="http://schemas.microsoft.com/office/powerpoint/2010/main" val="1697797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AB0C2FF2-8312-9149-8C8B-A25EA80F75BF}"/>
                  </a:ext>
                </a:extLst>
              </p:cNvPr>
              <p:cNvSpPr>
                <a:spLocks noGrp="1"/>
              </p:cNvSpPr>
              <p:nvPr>
                <p:ph type="title"/>
              </p:nvPr>
            </p:nvSpPr>
            <p:spPr/>
            <p:txBody>
              <a:bodyPr/>
              <a:lstStyle/>
              <a:p>
                <a:r>
                  <a:rPr kumimoji="1" lang="ja-JP" altLang="en-US"/>
                  <a:t>軽量な類似度計算手法</a:t>
                </a:r>
                <a:br>
                  <a:rPr kumimoji="1" lang="en-US" altLang="ja-JP"/>
                </a:br>
                <a14:m>
                  <m:oMath xmlns:m="http://schemas.openxmlformats.org/officeDocument/2006/math">
                    <m:r>
                      <a:rPr kumimoji="1" lang="en-US" altLang="ja-JP" i="1" dirty="0" smtClean="0">
                        <a:latin typeface="Cambria Math" panose="02040503050406030204" pitchFamily="18" charset="0"/>
                      </a:rPr>
                      <m:t>𝑏</m:t>
                    </m:r>
                  </m:oMath>
                </a14:m>
                <a:r>
                  <a:rPr kumimoji="1" lang="en-US" altLang="ja-JP"/>
                  <a:t>-bit </a:t>
                </a:r>
                <a:r>
                  <a:rPr kumimoji="1" lang="en-US" altLang="ja-JP" err="1"/>
                  <a:t>MinHash</a:t>
                </a:r>
                <a:r>
                  <a:rPr kumimoji="1" lang="ja-JP" altLang="en-US"/>
                  <a:t>法</a:t>
                </a:r>
                <a:r>
                  <a:rPr kumimoji="1" lang="en-US" altLang="ja-JP"/>
                  <a:t>[Li,2010] 1/2</a:t>
                </a:r>
                <a:endParaRPr kumimoji="1" lang="ja-JP" altLang="en-US"/>
              </a:p>
            </p:txBody>
          </p:sp>
        </mc:Choice>
        <mc:Fallback xmlns="">
          <p:sp>
            <p:nvSpPr>
              <p:cNvPr id="2" name="タイトル 1">
                <a:extLst>
                  <a:ext uri="{FF2B5EF4-FFF2-40B4-BE49-F238E27FC236}">
                    <a16:creationId xmlns:a16="http://schemas.microsoft.com/office/drawing/2014/main" id="{AB0C2FF2-8312-9149-8C8B-A25EA80F75BF}"/>
                  </a:ext>
                </a:extLst>
              </p:cNvPr>
              <p:cNvSpPr>
                <a:spLocks noGrp="1" noRot="1" noChangeAspect="1" noMove="1" noResize="1" noEditPoints="1" noAdjustHandles="1" noChangeArrowheads="1" noChangeShapeType="1" noTextEdit="1"/>
              </p:cNvSpPr>
              <p:nvPr>
                <p:ph type="title"/>
              </p:nvPr>
            </p:nvSpPr>
            <p:spPr>
              <a:blipFill>
                <a:blip r:embed="rId2"/>
                <a:stretch>
                  <a:fillRect t="-25532" b="-37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D5C6B0C2-514C-CC40-99D7-BC0DDD395C6A}"/>
                  </a:ext>
                </a:extLst>
              </p:cNvPr>
              <p:cNvSpPr>
                <a:spLocks noGrp="1"/>
              </p:cNvSpPr>
              <p:nvPr>
                <p:ph idx="1"/>
              </p:nvPr>
            </p:nvSpPr>
            <p:spPr/>
            <p:txBody>
              <a:bodyPr/>
              <a:lstStyle/>
              <a:p>
                <a:r>
                  <a:rPr lang="en-US" altLang="ja-JP" sz="2800"/>
                  <a:t>MinHash</a:t>
                </a:r>
                <a:r>
                  <a:rPr lang="ja-JP" altLang="en-US" sz="2800"/>
                  <a:t>法</a:t>
                </a:r>
                <a:r>
                  <a:rPr lang="en-US" altLang="ja-JP" sz="2800"/>
                  <a:t>[Broder,1997]</a:t>
                </a:r>
                <a:r>
                  <a:rPr lang="ja-JP" altLang="en-US" sz="2800"/>
                  <a:t>を拡張したもの</a:t>
                </a:r>
                <a:endParaRPr lang="en-US" altLang="ja-JP" sz="2800"/>
              </a:p>
              <a:p>
                <a:r>
                  <a:rPr kumimoji="1" lang="ja-JP" altLang="en-US" sz="2800"/>
                  <a:t>集合間の</a:t>
                </a:r>
                <a:r>
                  <a:rPr kumimoji="1" lang="en-US" altLang="ja-JP" sz="2800"/>
                  <a:t>Jaccard</a:t>
                </a:r>
                <a:r>
                  <a:rPr kumimoji="1" lang="ja-JP" altLang="en-US" sz="2800"/>
                  <a:t>係数を高速に計算</a:t>
                </a:r>
                <a:endParaRPr kumimoji="1" lang="en-US" altLang="ja-JP" sz="2800"/>
              </a:p>
              <a:p>
                <a:pPr marL="0" indent="0">
                  <a:buNone/>
                </a:pPr>
                <a14:m>
                  <m:oMathPara xmlns:m="http://schemas.openxmlformats.org/officeDocument/2006/math">
                    <m:oMathParaPr>
                      <m:jc m:val="centerGroup"/>
                    </m:oMathParaPr>
                    <m:oMath xmlns:m="http://schemas.openxmlformats.org/officeDocument/2006/math">
                      <m:r>
                        <m:rPr>
                          <m:sty m:val="p"/>
                        </m:rPr>
                        <a:rPr kumimoji="1" lang="en-US" altLang="ja-JP" sz="2800" b="0" i="0" smtClean="0">
                          <a:latin typeface="Cambria Math" panose="02040503050406030204" pitchFamily="18" charset="0"/>
                        </a:rPr>
                        <m:t>Jaccard</m:t>
                      </m:r>
                      <m:d>
                        <m:dPr>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𝑆</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𝑆</m:t>
                              </m:r>
                            </m:e>
                            <m:sub>
                              <m:r>
                                <a:rPr kumimoji="1" lang="en-US" altLang="ja-JP" sz="2800" b="0" i="1" smtClean="0">
                                  <a:latin typeface="Cambria Math" panose="02040503050406030204" pitchFamily="18" charset="0"/>
                                </a:rPr>
                                <m:t>2</m:t>
                              </m:r>
                            </m:sub>
                          </m:sSub>
                        </m:e>
                      </m:d>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𝑆</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𝑆</m:t>
                              </m:r>
                            </m:e>
                            <m:sub>
                              <m:r>
                                <a:rPr kumimoji="1" lang="en-US" altLang="ja-JP" sz="2800" b="0" i="1" smtClean="0">
                                  <a:latin typeface="Cambria Math" panose="02040503050406030204" pitchFamily="18" charset="0"/>
                                </a:rPr>
                                <m:t>2</m:t>
                              </m:r>
                            </m:sub>
                          </m:sSub>
                          <m:r>
                            <a:rPr kumimoji="1" lang="en-US" altLang="ja-JP" sz="2800" b="0" i="1" smtClean="0">
                              <a:latin typeface="Cambria Math" panose="02040503050406030204" pitchFamily="18" charset="0"/>
                            </a:rPr>
                            <m:t>|</m:t>
                          </m:r>
                        </m:num>
                        <m:den>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𝑆</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𝑆</m:t>
                              </m:r>
                            </m:e>
                            <m:sub>
                              <m:r>
                                <a:rPr kumimoji="1" lang="en-US" altLang="ja-JP" sz="2800" b="0" i="1" smtClean="0">
                                  <a:latin typeface="Cambria Math" panose="02040503050406030204" pitchFamily="18" charset="0"/>
                                </a:rPr>
                                <m:t>2</m:t>
                              </m:r>
                            </m:sub>
                          </m:sSub>
                          <m:r>
                            <a:rPr kumimoji="1" lang="en-US" altLang="ja-JP" sz="2800" b="0" i="1" smtClean="0">
                              <a:latin typeface="Cambria Math" panose="02040503050406030204" pitchFamily="18" charset="0"/>
                            </a:rPr>
                            <m:t>|</m:t>
                          </m:r>
                        </m:den>
                      </m:f>
                    </m:oMath>
                  </m:oMathPara>
                </a14:m>
                <a:endParaRPr kumimoji="1" lang="en-US" altLang="ja-JP" sz="2800"/>
              </a:p>
              <a:p>
                <a:pPr lvl="1"/>
                <a:r>
                  <a:rPr kumimoji="1" lang="en-US" altLang="ja-JP" sz="2400" err="1"/>
                  <a:t>MinHash</a:t>
                </a:r>
                <a:r>
                  <a:rPr kumimoji="1" lang="ja-JP" altLang="en-US" sz="2400"/>
                  <a:t>法：</a:t>
                </a:r>
                <a:r>
                  <a:rPr lang="en-US" altLang="ja-JP" sz="2400"/>
                  <a:t>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𝑆</m:t>
                        </m:r>
                      </m:e>
                      <m:sub>
                        <m:r>
                          <a:rPr lang="en-US" altLang="ja-JP" sz="2400" i="1">
                            <a:latin typeface="Cambria Math" panose="02040503050406030204" pitchFamily="18" charset="0"/>
                          </a:rPr>
                          <m:t>1</m:t>
                        </m:r>
                      </m:sub>
                    </m:sSub>
                    <m:r>
                      <a:rPr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𝑆</m:t>
                        </m:r>
                      </m:e>
                      <m:sub>
                        <m:r>
                          <a:rPr lang="en-US" altLang="ja-JP" sz="2400" i="1">
                            <a:latin typeface="Cambria Math" panose="02040503050406030204" pitchFamily="18" charset="0"/>
                          </a:rPr>
                          <m:t>2</m:t>
                        </m:r>
                      </m:sub>
                    </m:sSub>
                  </m:oMath>
                </a14:m>
                <a:r>
                  <a:rPr kumimoji="1" lang="ja-JP" altLang="en-US" sz="2400"/>
                  <a:t>から取り出した要素が</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𝑆</m:t>
                        </m:r>
                      </m:e>
                      <m:sub>
                        <m:r>
                          <a:rPr lang="en-US" altLang="ja-JP" sz="2400" i="1">
                            <a:latin typeface="Cambria Math" panose="02040503050406030204" pitchFamily="18" charset="0"/>
                          </a:rPr>
                          <m:t>1</m:t>
                        </m:r>
                      </m:sub>
                    </m:sSub>
                    <m:r>
                      <a:rPr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𝑆</m:t>
                        </m:r>
                      </m:e>
                      <m:sub>
                        <m:r>
                          <a:rPr lang="en-US" altLang="ja-JP" sz="2400" i="1">
                            <a:latin typeface="Cambria Math" panose="02040503050406030204" pitchFamily="18" charset="0"/>
                          </a:rPr>
                          <m:t>2</m:t>
                        </m:r>
                      </m:sub>
                    </m:sSub>
                  </m:oMath>
                </a14:m>
                <a:r>
                  <a:rPr kumimoji="1" lang="ja-JP" altLang="en-US" sz="2400"/>
                  <a:t>に含まれる確率＝</a:t>
                </a:r>
                <a14:m>
                  <m:oMath xmlns:m="http://schemas.openxmlformats.org/officeDocument/2006/math">
                    <m:r>
                      <m:rPr>
                        <m:sty m:val="p"/>
                      </m:rPr>
                      <a:rPr lang="en-US" altLang="ja-JP" sz="2400">
                        <a:latin typeface="Cambria Math" panose="02040503050406030204" pitchFamily="18" charset="0"/>
                      </a:rPr>
                      <m:t>Jaccard</m:t>
                    </m:r>
                    <m:d>
                      <m:dPr>
                        <m:ctrlPr>
                          <a:rPr lang="en-US" altLang="ja-JP" sz="2400" i="1">
                            <a:latin typeface="Cambria Math" panose="02040503050406030204" pitchFamily="18" charset="0"/>
                          </a:rPr>
                        </m:ctrlPr>
                      </m:dPr>
                      <m:e>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𝑆</m:t>
                            </m:r>
                          </m:e>
                          <m:sub>
                            <m:r>
                              <a:rPr lang="en-US" altLang="ja-JP" sz="2400" i="1">
                                <a:latin typeface="Cambria Math" panose="02040503050406030204" pitchFamily="18" charset="0"/>
                              </a:rPr>
                              <m:t>1</m:t>
                            </m:r>
                          </m:sub>
                        </m:sSub>
                        <m:r>
                          <a:rPr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𝑆</m:t>
                            </m:r>
                          </m:e>
                          <m:sub>
                            <m:r>
                              <a:rPr lang="en-US" altLang="ja-JP" sz="2400" i="1">
                                <a:latin typeface="Cambria Math" panose="02040503050406030204" pitchFamily="18" charset="0"/>
                              </a:rPr>
                              <m:t>2</m:t>
                            </m:r>
                          </m:sub>
                        </m:sSub>
                      </m:e>
                    </m:d>
                  </m:oMath>
                </a14:m>
                <a:endParaRPr lang="en-US" altLang="ja-JP" sz="2400" b="0"/>
              </a:p>
              <a:p>
                <a:pPr lvl="1"/>
                <a:r>
                  <a:rPr kumimoji="1" lang="ja-JP" altLang="en-US" sz="2400"/>
                  <a:t>ランダムサンプリングにハッシュ値を利用</a:t>
                </a:r>
                <a:endParaRPr kumimoji="1" lang="en-US" altLang="ja-JP" sz="2400"/>
              </a:p>
              <a:p>
                <a:pPr lvl="1"/>
                <a:r>
                  <a:rPr lang="ja-JP" altLang="en-US" sz="2400"/>
                  <a:t>全要素</a:t>
                </a:r>
                <a:r>
                  <a:rPr kumimoji="1" lang="ja-JP" altLang="en-US" sz="2400"/>
                  <a:t>からハッシュ値最小を選ぶ＝</a:t>
                </a:r>
                <a:r>
                  <a:rPr kumimoji="1" lang="en-US" altLang="ja-JP" sz="2400"/>
                  <a:t>”</a:t>
                </a:r>
                <a:r>
                  <a:rPr kumimoji="1" lang="en-US" altLang="ja-JP" sz="2400" err="1"/>
                  <a:t>Min”Hash</a:t>
                </a:r>
                <a:endParaRPr kumimoji="1" lang="en-US" altLang="ja-JP" sz="2400"/>
              </a:p>
              <a:p>
                <a:pPr lvl="1"/>
                <a:r>
                  <a:rPr lang="ja-JP" altLang="en-US" sz="2400"/>
                  <a:t>サンプリング数と誤差はトレードオフ</a:t>
                </a:r>
                <a:endParaRPr lang="en-US" altLang="ja-JP" sz="2400"/>
              </a:p>
              <a:p>
                <a:r>
                  <a:rPr lang="ja-JP" altLang="en-US" sz="2800"/>
                  <a:t>ハッシュ値の下位</a:t>
                </a:r>
                <a14:m>
                  <m:oMath xmlns:m="http://schemas.openxmlformats.org/officeDocument/2006/math">
                    <m:r>
                      <a:rPr lang="en-US" altLang="ja-JP" sz="2800" i="1" dirty="0">
                        <a:latin typeface="Cambria Math" panose="02040503050406030204" pitchFamily="18" charset="0"/>
                      </a:rPr>
                      <m:t>𝑏</m:t>
                    </m:r>
                  </m:oMath>
                </a14:m>
                <a:r>
                  <a:rPr kumimoji="1" lang="ja-JP" altLang="en-US" sz="2800"/>
                  <a:t>ビットだけを使用</a:t>
                </a:r>
              </a:p>
            </p:txBody>
          </p:sp>
        </mc:Choice>
        <mc:Fallback xmlns="">
          <p:sp>
            <p:nvSpPr>
              <p:cNvPr id="3" name="コンテンツ プレースホルダー 2">
                <a:extLst>
                  <a:ext uri="{FF2B5EF4-FFF2-40B4-BE49-F238E27FC236}">
                    <a16:creationId xmlns:a16="http://schemas.microsoft.com/office/drawing/2014/main" id="{D5C6B0C2-514C-CC40-99D7-BC0DDD395C6A}"/>
                  </a:ext>
                </a:extLst>
              </p:cNvPr>
              <p:cNvSpPr>
                <a:spLocks noGrp="1" noRot="1" noChangeAspect="1" noMove="1" noResize="1" noEditPoints="1" noAdjustHandles="1" noChangeArrowheads="1" noChangeShapeType="1" noTextEdit="1"/>
              </p:cNvSpPr>
              <p:nvPr>
                <p:ph idx="1"/>
              </p:nvPr>
            </p:nvSpPr>
            <p:spPr>
              <a:blipFill>
                <a:blip r:embed="rId3"/>
                <a:stretch>
                  <a:fillRect l="-1333" t="-1887" r="-444" b="-3774"/>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71D3DE6D-F2DB-7346-86B8-437F30D80861}"/>
              </a:ext>
            </a:extLst>
          </p:cNvPr>
          <p:cNvSpPr>
            <a:spLocks noGrp="1"/>
          </p:cNvSpPr>
          <p:nvPr>
            <p:ph type="sldNum" sz="quarter" idx="12"/>
          </p:nvPr>
        </p:nvSpPr>
        <p:spPr/>
        <p:txBody>
          <a:bodyPr/>
          <a:lstStyle/>
          <a:p>
            <a:fld id="{9F5033E9-932D-4E41-95C3-341F9A6DAE17}" type="slidenum">
              <a:rPr lang="en-US" altLang="ja-JP" smtClean="0"/>
              <a:pPr/>
              <a:t>61</a:t>
            </a:fld>
            <a:endParaRPr lang="en-US" altLang="ja-JP"/>
          </a:p>
        </p:txBody>
      </p:sp>
    </p:spTree>
    <p:extLst>
      <p:ext uri="{BB962C8B-B14F-4D97-AF65-F5344CB8AC3E}">
        <p14:creationId xmlns:p14="http://schemas.microsoft.com/office/powerpoint/2010/main" val="34404565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AB0C2FF2-8312-9149-8C8B-A25EA80F75BF}"/>
                  </a:ext>
                </a:extLst>
              </p:cNvPr>
              <p:cNvSpPr>
                <a:spLocks noGrp="1"/>
              </p:cNvSpPr>
              <p:nvPr>
                <p:ph type="title"/>
              </p:nvPr>
            </p:nvSpPr>
            <p:spPr/>
            <p:txBody>
              <a:bodyPr/>
              <a:lstStyle/>
              <a:p>
                <a:r>
                  <a:rPr kumimoji="1" lang="ja-JP" altLang="en-US"/>
                  <a:t>軽量な類似度計算手法</a:t>
                </a:r>
                <a:br>
                  <a:rPr kumimoji="1" lang="en-US" altLang="ja-JP"/>
                </a:br>
                <a14:m>
                  <m:oMath xmlns:m="http://schemas.openxmlformats.org/officeDocument/2006/math">
                    <m:r>
                      <a:rPr kumimoji="1" lang="en-US" altLang="ja-JP" i="1" dirty="0" smtClean="0">
                        <a:latin typeface="Cambria Math" panose="02040503050406030204" pitchFamily="18" charset="0"/>
                      </a:rPr>
                      <m:t>𝑏</m:t>
                    </m:r>
                  </m:oMath>
                </a14:m>
                <a:r>
                  <a:rPr kumimoji="1" lang="en-US" altLang="ja-JP"/>
                  <a:t>-bit </a:t>
                </a:r>
                <a:r>
                  <a:rPr kumimoji="1" lang="en-US" altLang="ja-JP" err="1"/>
                  <a:t>MinHash</a:t>
                </a:r>
                <a:r>
                  <a:rPr kumimoji="1" lang="ja-JP" altLang="en-US"/>
                  <a:t>法</a:t>
                </a:r>
                <a:r>
                  <a:rPr kumimoji="1" lang="en-US" altLang="ja-JP"/>
                  <a:t>[Li,2010] 1/2</a:t>
                </a:r>
                <a:endParaRPr kumimoji="1" lang="ja-JP" altLang="en-US"/>
              </a:p>
            </p:txBody>
          </p:sp>
        </mc:Choice>
        <mc:Fallback xmlns="">
          <p:sp>
            <p:nvSpPr>
              <p:cNvPr id="2" name="タイトル 1">
                <a:extLst>
                  <a:ext uri="{FF2B5EF4-FFF2-40B4-BE49-F238E27FC236}">
                    <a16:creationId xmlns:a16="http://schemas.microsoft.com/office/drawing/2014/main" id="{AB0C2FF2-8312-9149-8C8B-A25EA80F75BF}"/>
                  </a:ext>
                </a:extLst>
              </p:cNvPr>
              <p:cNvSpPr>
                <a:spLocks noGrp="1" noRot="1" noChangeAspect="1" noMove="1" noResize="1" noEditPoints="1" noAdjustHandles="1" noChangeArrowheads="1" noChangeShapeType="1" noTextEdit="1"/>
              </p:cNvSpPr>
              <p:nvPr>
                <p:ph type="title"/>
              </p:nvPr>
            </p:nvSpPr>
            <p:spPr>
              <a:blipFill>
                <a:blip r:embed="rId3"/>
                <a:stretch>
                  <a:fillRect t="-25532" b="-37766"/>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71D3DE6D-F2DB-7346-86B8-437F30D80861}"/>
              </a:ext>
            </a:extLst>
          </p:cNvPr>
          <p:cNvSpPr>
            <a:spLocks noGrp="1"/>
          </p:cNvSpPr>
          <p:nvPr>
            <p:ph type="sldNum" sz="quarter" idx="12"/>
          </p:nvPr>
        </p:nvSpPr>
        <p:spPr/>
        <p:txBody>
          <a:bodyPr/>
          <a:lstStyle/>
          <a:p>
            <a:fld id="{9F5033E9-932D-4E41-95C3-341F9A6DAE17}" type="slidenum">
              <a:rPr lang="en-US" altLang="ja-JP" smtClean="0"/>
              <a:pPr/>
              <a:t>62</a:t>
            </a:fld>
            <a:endParaRPr lang="en-US" altLang="ja-JP"/>
          </a:p>
        </p:txBody>
      </p:sp>
      <mc:AlternateContent xmlns:mc="http://schemas.openxmlformats.org/markup-compatibility/2006" xmlns:a14="http://schemas.microsoft.com/office/drawing/2010/main">
        <mc:Choice Requires="a14">
          <p:sp>
            <p:nvSpPr>
              <p:cNvPr id="7" name="角丸四角形 6">
                <a:extLst>
                  <a:ext uri="{FF2B5EF4-FFF2-40B4-BE49-F238E27FC236}">
                    <a16:creationId xmlns:a16="http://schemas.microsoft.com/office/drawing/2014/main" id="{67D476F0-99AE-2C4E-8567-E4386EC77FDD}"/>
                  </a:ext>
                </a:extLst>
              </p:cNvPr>
              <p:cNvSpPr/>
              <p:nvPr/>
            </p:nvSpPr>
            <p:spPr>
              <a:xfrm>
                <a:off x="632927" y="2510514"/>
                <a:ext cx="637592" cy="17790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ja-JP" i="1" dirty="0" smtClean="0">
                              <a:solidFill>
                                <a:schemeClr val="tx1"/>
                              </a:solidFill>
                              <a:latin typeface="Cambria Math" panose="02040503050406030204" pitchFamily="18" charset="0"/>
                            </a:rPr>
                          </m:ctrlPr>
                        </m:sSubPr>
                        <m:e>
                          <m:r>
                            <a:rPr lang="en-US" altLang="ja-JP" b="0" i="1" dirty="0" smtClean="0">
                              <a:solidFill>
                                <a:schemeClr val="tx1"/>
                              </a:solidFill>
                              <a:latin typeface="Cambria Math" panose="02040503050406030204" pitchFamily="18" charset="0"/>
                            </a:rPr>
                            <m:t>𝑠</m:t>
                          </m:r>
                        </m:e>
                        <m:sub>
                          <m:r>
                            <a:rPr lang="en-US" altLang="ja-JP" i="1" dirty="0">
                              <a:solidFill>
                                <a:schemeClr val="tx1"/>
                              </a:solidFill>
                              <a:latin typeface="Cambria Math" panose="02040503050406030204" pitchFamily="18" charset="0"/>
                            </a:rPr>
                            <m:t>1</m:t>
                          </m:r>
                        </m:sub>
                      </m:sSub>
                    </m:oMath>
                  </m:oMathPara>
                </a14:m>
                <a:endParaRPr lang="en-US" altLang="ja-JP">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altLang="ja-JP" i="1" dirty="0">
                              <a:solidFill>
                                <a:schemeClr val="tx1"/>
                              </a:solidFill>
                              <a:latin typeface="Cambria Math" panose="02040503050406030204" pitchFamily="18" charset="0"/>
                            </a:rPr>
                          </m:ctrlPr>
                        </m:sSubPr>
                        <m:e>
                          <m:r>
                            <a:rPr lang="en-US" altLang="ja-JP" i="1" dirty="0">
                              <a:solidFill>
                                <a:schemeClr val="tx1"/>
                              </a:solidFill>
                              <a:latin typeface="Cambria Math" panose="02040503050406030204" pitchFamily="18" charset="0"/>
                            </a:rPr>
                            <m:t>𝑠</m:t>
                          </m:r>
                        </m:e>
                        <m:sub>
                          <m:r>
                            <a:rPr lang="en-US" altLang="ja-JP" b="0" i="1" dirty="0" smtClean="0">
                              <a:solidFill>
                                <a:schemeClr val="tx1"/>
                              </a:solidFill>
                              <a:latin typeface="Cambria Math" panose="02040503050406030204" pitchFamily="18" charset="0"/>
                            </a:rPr>
                            <m:t>2</m:t>
                          </m:r>
                        </m:sub>
                      </m:sSub>
                    </m:oMath>
                  </m:oMathPara>
                </a14:m>
                <a:endParaRPr lang="en-US" altLang="ja-JP">
                  <a:solidFill>
                    <a:schemeClr val="tx1"/>
                  </a:solidFill>
                </a:endParaRPr>
              </a:p>
              <a:p>
                <a:pPr algn="ctr"/>
                <a14:m>
                  <m:oMathPara xmlns:m="http://schemas.openxmlformats.org/officeDocument/2006/math">
                    <m:oMathParaPr>
                      <m:jc m:val="centerGroup"/>
                    </m:oMathParaPr>
                    <m:oMath xmlns:m="http://schemas.openxmlformats.org/officeDocument/2006/math">
                      <m:sSub>
                        <m:sSubPr>
                          <m:ctrlPr>
                            <a:rPr lang="en-US" altLang="ja-JP" i="1" dirty="0">
                              <a:solidFill>
                                <a:schemeClr val="tx1"/>
                              </a:solidFill>
                              <a:latin typeface="Cambria Math" panose="02040503050406030204" pitchFamily="18" charset="0"/>
                            </a:rPr>
                          </m:ctrlPr>
                        </m:sSubPr>
                        <m:e>
                          <m:r>
                            <a:rPr lang="en-US" altLang="ja-JP" i="1" dirty="0">
                              <a:solidFill>
                                <a:schemeClr val="tx1"/>
                              </a:solidFill>
                              <a:latin typeface="Cambria Math" panose="02040503050406030204" pitchFamily="18" charset="0"/>
                            </a:rPr>
                            <m:t>𝑠</m:t>
                          </m:r>
                        </m:e>
                        <m:sub>
                          <m:r>
                            <a:rPr lang="en-US" altLang="ja-JP" b="0" i="1" dirty="0" smtClean="0">
                              <a:solidFill>
                                <a:schemeClr val="tx1"/>
                              </a:solidFill>
                              <a:latin typeface="Cambria Math" panose="02040503050406030204" pitchFamily="18" charset="0"/>
                            </a:rPr>
                            <m:t>3</m:t>
                          </m:r>
                        </m:sub>
                      </m:sSub>
                    </m:oMath>
                  </m:oMathPara>
                </a14:m>
                <a:endParaRPr kumimoji="1" lang="en-US" altLang="ja-JP"/>
              </a:p>
              <a:p>
                <a:pPr algn="ctr"/>
                <a14:m>
                  <m:oMathPara xmlns:m="http://schemas.openxmlformats.org/officeDocument/2006/math">
                    <m:oMathParaPr>
                      <m:jc m:val="centerGroup"/>
                    </m:oMathParaPr>
                    <m:oMath xmlns:m="http://schemas.openxmlformats.org/officeDocument/2006/math">
                      <m:sSub>
                        <m:sSubPr>
                          <m:ctrlPr>
                            <a:rPr lang="en-US" altLang="ja-JP" i="1" dirty="0">
                              <a:solidFill>
                                <a:schemeClr val="tx1"/>
                              </a:solidFill>
                              <a:latin typeface="Cambria Math" panose="02040503050406030204" pitchFamily="18" charset="0"/>
                            </a:rPr>
                          </m:ctrlPr>
                        </m:sSubPr>
                        <m:e>
                          <m:r>
                            <a:rPr lang="en-US" altLang="ja-JP" i="1" dirty="0">
                              <a:solidFill>
                                <a:schemeClr val="tx1"/>
                              </a:solidFill>
                              <a:latin typeface="Cambria Math" panose="02040503050406030204" pitchFamily="18" charset="0"/>
                            </a:rPr>
                            <m:t>𝑠</m:t>
                          </m:r>
                        </m:e>
                        <m:sub>
                          <m:r>
                            <a:rPr lang="en-US" altLang="ja-JP" b="0" i="1" dirty="0" smtClean="0">
                              <a:solidFill>
                                <a:schemeClr val="tx1"/>
                              </a:solidFill>
                              <a:latin typeface="Cambria Math" panose="02040503050406030204" pitchFamily="18" charset="0"/>
                            </a:rPr>
                            <m:t>4</m:t>
                          </m:r>
                        </m:sub>
                      </m:sSub>
                    </m:oMath>
                  </m:oMathPara>
                </a14:m>
                <a:endParaRPr kumimoji="1" lang="en-US" altLang="ja-JP"/>
              </a:p>
              <a:p>
                <a:pPr algn="ctr"/>
                <a14:m>
                  <m:oMathPara xmlns:m="http://schemas.openxmlformats.org/officeDocument/2006/math">
                    <m:oMathParaPr>
                      <m:jc m:val="centerGroup"/>
                    </m:oMathParaPr>
                    <m:oMath xmlns:m="http://schemas.openxmlformats.org/officeDocument/2006/math">
                      <m:sSub>
                        <m:sSubPr>
                          <m:ctrlPr>
                            <a:rPr lang="en-US" altLang="ja-JP" i="1" dirty="0">
                              <a:solidFill>
                                <a:schemeClr val="tx1"/>
                              </a:solidFill>
                              <a:latin typeface="Cambria Math" panose="02040503050406030204" pitchFamily="18" charset="0"/>
                            </a:rPr>
                          </m:ctrlPr>
                        </m:sSubPr>
                        <m:e>
                          <m:r>
                            <a:rPr lang="en-US" altLang="ja-JP" i="1" dirty="0">
                              <a:solidFill>
                                <a:schemeClr val="tx1"/>
                              </a:solidFill>
                              <a:latin typeface="Cambria Math" panose="02040503050406030204" pitchFamily="18" charset="0"/>
                            </a:rPr>
                            <m:t>𝑠</m:t>
                          </m:r>
                        </m:e>
                        <m:sub>
                          <m:r>
                            <a:rPr lang="en-US" altLang="ja-JP" b="0" i="1" dirty="0" smtClean="0">
                              <a:solidFill>
                                <a:schemeClr val="tx1"/>
                              </a:solidFill>
                              <a:latin typeface="Cambria Math" panose="02040503050406030204" pitchFamily="18" charset="0"/>
                            </a:rPr>
                            <m:t>5</m:t>
                          </m:r>
                        </m:sub>
                      </m:sSub>
                    </m:oMath>
                  </m:oMathPara>
                </a14:m>
                <a:endParaRPr kumimoji="1" lang="en-US" altLang="ja-JP"/>
              </a:p>
              <a:p>
                <a:pPr algn="ctr"/>
                <a14:m>
                  <m:oMathPara xmlns:m="http://schemas.openxmlformats.org/officeDocument/2006/math">
                    <m:oMathParaPr>
                      <m:jc m:val="centerGroup"/>
                    </m:oMathParaPr>
                    <m:oMath xmlns:m="http://schemas.openxmlformats.org/officeDocument/2006/math">
                      <m:sSub>
                        <m:sSubPr>
                          <m:ctrlPr>
                            <a:rPr lang="en-US" altLang="ja-JP" i="1" dirty="0">
                              <a:solidFill>
                                <a:schemeClr val="tx1"/>
                              </a:solidFill>
                              <a:latin typeface="Cambria Math" panose="02040503050406030204" pitchFamily="18" charset="0"/>
                            </a:rPr>
                          </m:ctrlPr>
                        </m:sSubPr>
                        <m:e>
                          <m:r>
                            <a:rPr lang="en-US" altLang="ja-JP" i="1" dirty="0">
                              <a:solidFill>
                                <a:schemeClr val="tx1"/>
                              </a:solidFill>
                              <a:latin typeface="Cambria Math" panose="02040503050406030204" pitchFamily="18" charset="0"/>
                            </a:rPr>
                            <m:t>𝑠</m:t>
                          </m:r>
                        </m:e>
                        <m:sub>
                          <m:r>
                            <a:rPr lang="en-US" altLang="ja-JP" b="0" i="1" dirty="0" smtClean="0">
                              <a:solidFill>
                                <a:schemeClr val="tx1"/>
                              </a:solidFill>
                              <a:latin typeface="Cambria Math" panose="02040503050406030204" pitchFamily="18" charset="0"/>
                            </a:rPr>
                            <m:t>6</m:t>
                          </m:r>
                        </m:sub>
                      </m:sSub>
                    </m:oMath>
                  </m:oMathPara>
                </a14:m>
                <a:endParaRPr kumimoji="1" lang="ja-JP" altLang="en-US"/>
              </a:p>
            </p:txBody>
          </p:sp>
        </mc:Choice>
        <mc:Fallback xmlns="">
          <p:sp>
            <p:nvSpPr>
              <p:cNvPr id="7" name="角丸四角形 6">
                <a:extLst>
                  <a:ext uri="{FF2B5EF4-FFF2-40B4-BE49-F238E27FC236}">
                    <a16:creationId xmlns:a16="http://schemas.microsoft.com/office/drawing/2014/main" id="{67D476F0-99AE-2C4E-8567-E4386EC77FDD}"/>
                  </a:ext>
                </a:extLst>
              </p:cNvPr>
              <p:cNvSpPr>
                <a:spLocks noRot="1" noChangeAspect="1" noMove="1" noResize="1" noEditPoints="1" noAdjustHandles="1" noChangeArrowheads="1" noChangeShapeType="1" noTextEdit="1"/>
              </p:cNvSpPr>
              <p:nvPr/>
            </p:nvSpPr>
            <p:spPr>
              <a:xfrm>
                <a:off x="632927" y="2510514"/>
                <a:ext cx="637592" cy="1779036"/>
              </a:xfrm>
              <a:prstGeom prst="roundRect">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正方形/長方形 8">
                <a:extLst>
                  <a:ext uri="{FF2B5EF4-FFF2-40B4-BE49-F238E27FC236}">
                    <a16:creationId xmlns:a16="http://schemas.microsoft.com/office/drawing/2014/main" id="{C7D24C42-C1F8-9643-ADB4-C3838B9CEFB8}"/>
                  </a:ext>
                </a:extLst>
              </p:cNvPr>
              <p:cNvSpPr/>
              <p:nvPr/>
            </p:nvSpPr>
            <p:spPr>
              <a:xfrm>
                <a:off x="720474" y="2277638"/>
                <a:ext cx="375103" cy="36933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0" i="1" dirty="0" smtClean="0">
                          <a:latin typeface="Cambria Math" panose="02040503050406030204" pitchFamily="18" charset="0"/>
                        </a:rPr>
                        <m:t>𝑆</m:t>
                      </m:r>
                    </m:oMath>
                  </m:oMathPara>
                </a14:m>
                <a:endParaRPr lang="ja-JP" altLang="en-US"/>
              </a:p>
            </p:txBody>
          </p:sp>
        </mc:Choice>
        <mc:Fallback xmlns="">
          <p:sp>
            <p:nvSpPr>
              <p:cNvPr id="9" name="正方形/長方形 8">
                <a:extLst>
                  <a:ext uri="{FF2B5EF4-FFF2-40B4-BE49-F238E27FC236}">
                    <a16:creationId xmlns:a16="http://schemas.microsoft.com/office/drawing/2014/main" id="{C7D24C42-C1F8-9643-ADB4-C3838B9CEFB8}"/>
                  </a:ext>
                </a:extLst>
              </p:cNvPr>
              <p:cNvSpPr>
                <a:spLocks noRot="1" noChangeAspect="1" noMove="1" noResize="1" noEditPoints="1" noAdjustHandles="1" noChangeArrowheads="1" noChangeShapeType="1" noTextEdit="1"/>
              </p:cNvSpPr>
              <p:nvPr/>
            </p:nvSpPr>
            <p:spPr>
              <a:xfrm>
                <a:off x="720474" y="2277638"/>
                <a:ext cx="375103"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正方形/長方形 10">
                <a:extLst>
                  <a:ext uri="{FF2B5EF4-FFF2-40B4-BE49-F238E27FC236}">
                    <a16:creationId xmlns:a16="http://schemas.microsoft.com/office/drawing/2014/main" id="{705FAB17-F8B7-DB4E-AABD-9FE2CBCC2C7F}"/>
                  </a:ext>
                </a:extLst>
              </p:cNvPr>
              <p:cNvSpPr/>
              <p:nvPr/>
            </p:nvSpPr>
            <p:spPr>
              <a:xfrm>
                <a:off x="1689605" y="2535224"/>
                <a:ext cx="781688" cy="17543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0" i="1" dirty="0" smtClean="0">
                          <a:latin typeface="Cambria Math" panose="02040503050406030204" pitchFamily="18" charset="0"/>
                        </a:rPr>
                        <m:t>h</m:t>
                      </m:r>
                      <m:d>
                        <m:dPr>
                          <m:ctrlPr>
                            <a:rPr lang="en-US" altLang="ja-JP" b="0" i="1" dirty="0" smtClean="0">
                              <a:latin typeface="Cambria Math" panose="02040503050406030204" pitchFamily="18" charset="0"/>
                            </a:rPr>
                          </m:ctrlPr>
                        </m:dPr>
                        <m:e>
                          <m:sSub>
                            <m:sSubPr>
                              <m:ctrlPr>
                                <a:rPr lang="en-US" altLang="ja-JP" b="0" i="1" dirty="0" smtClean="0">
                                  <a:latin typeface="Cambria Math" panose="02040503050406030204" pitchFamily="18" charset="0"/>
                                </a:rPr>
                              </m:ctrlPr>
                            </m:sSubPr>
                            <m:e>
                              <m:r>
                                <a:rPr lang="en-US" altLang="ja-JP" b="0" i="1" dirty="0" smtClean="0">
                                  <a:latin typeface="Cambria Math" panose="02040503050406030204" pitchFamily="18" charset="0"/>
                                </a:rPr>
                                <m:t>𝑠</m:t>
                              </m:r>
                            </m:e>
                            <m:sub>
                              <m:r>
                                <a:rPr lang="en-US" altLang="ja-JP" b="0" i="1" dirty="0" smtClean="0">
                                  <a:latin typeface="Cambria Math" panose="02040503050406030204" pitchFamily="18" charset="0"/>
                                </a:rPr>
                                <m:t>1</m:t>
                              </m:r>
                            </m:sub>
                          </m:sSub>
                        </m:e>
                      </m:d>
                    </m:oMath>
                  </m:oMathPara>
                </a14:m>
                <a:endParaRPr lang="en-US" altLang="ja-JP" b="0"/>
              </a:p>
              <a:p>
                <a:pPr/>
                <a14:m>
                  <m:oMathPara xmlns:m="http://schemas.openxmlformats.org/officeDocument/2006/math">
                    <m:oMathParaPr>
                      <m:jc m:val="centerGroup"/>
                    </m:oMathParaPr>
                    <m:oMath xmlns:m="http://schemas.openxmlformats.org/officeDocument/2006/math">
                      <m:r>
                        <a:rPr lang="en-US" altLang="ja-JP" i="1" dirty="0">
                          <a:latin typeface="Cambria Math" panose="02040503050406030204" pitchFamily="18" charset="0"/>
                        </a:rPr>
                        <m:t>h</m:t>
                      </m:r>
                      <m:d>
                        <m:dPr>
                          <m:ctrlPr>
                            <a:rPr lang="en-US" altLang="ja-JP" i="1" dirty="0">
                              <a:latin typeface="Cambria Math" panose="02040503050406030204" pitchFamily="18" charset="0"/>
                            </a:rPr>
                          </m:ctrlPr>
                        </m:dPr>
                        <m:e>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𝑠</m:t>
                              </m:r>
                            </m:e>
                            <m:sub>
                              <m:r>
                                <a:rPr lang="en-US" altLang="ja-JP" b="0" i="1" dirty="0" smtClean="0">
                                  <a:latin typeface="Cambria Math" panose="02040503050406030204" pitchFamily="18" charset="0"/>
                                </a:rPr>
                                <m:t>2</m:t>
                              </m:r>
                            </m:sub>
                          </m:sSub>
                        </m:e>
                      </m:d>
                    </m:oMath>
                  </m:oMathPara>
                </a14:m>
                <a:endParaRPr lang="ja-JP" altLang="en-US"/>
              </a:p>
              <a:p>
                <a:pPr/>
                <a14:m>
                  <m:oMathPara xmlns:m="http://schemas.openxmlformats.org/officeDocument/2006/math">
                    <m:oMathParaPr>
                      <m:jc m:val="centerGroup"/>
                    </m:oMathParaPr>
                    <m:oMath xmlns:m="http://schemas.openxmlformats.org/officeDocument/2006/math">
                      <m:r>
                        <a:rPr lang="en-US" altLang="ja-JP" i="1" dirty="0">
                          <a:latin typeface="Cambria Math" panose="02040503050406030204" pitchFamily="18" charset="0"/>
                        </a:rPr>
                        <m:t>h</m:t>
                      </m:r>
                      <m:d>
                        <m:dPr>
                          <m:ctrlPr>
                            <a:rPr lang="en-US" altLang="ja-JP" i="1" dirty="0">
                              <a:latin typeface="Cambria Math" panose="02040503050406030204" pitchFamily="18" charset="0"/>
                            </a:rPr>
                          </m:ctrlPr>
                        </m:dPr>
                        <m:e>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𝑠</m:t>
                              </m:r>
                            </m:e>
                            <m:sub>
                              <m:r>
                                <a:rPr lang="en-US" altLang="ja-JP" b="0" i="1" dirty="0" smtClean="0">
                                  <a:latin typeface="Cambria Math" panose="02040503050406030204" pitchFamily="18" charset="0"/>
                                </a:rPr>
                                <m:t>3</m:t>
                              </m:r>
                            </m:sub>
                          </m:sSub>
                        </m:e>
                      </m:d>
                    </m:oMath>
                  </m:oMathPara>
                </a14:m>
                <a:endParaRPr lang="ja-JP" altLang="en-US"/>
              </a:p>
              <a:p>
                <a:pPr/>
                <a14:m>
                  <m:oMathPara xmlns:m="http://schemas.openxmlformats.org/officeDocument/2006/math">
                    <m:oMathParaPr>
                      <m:jc m:val="centerGroup"/>
                    </m:oMathParaPr>
                    <m:oMath xmlns:m="http://schemas.openxmlformats.org/officeDocument/2006/math">
                      <m:r>
                        <a:rPr lang="en-US" altLang="ja-JP" i="1" dirty="0">
                          <a:latin typeface="Cambria Math" panose="02040503050406030204" pitchFamily="18" charset="0"/>
                        </a:rPr>
                        <m:t>h</m:t>
                      </m:r>
                      <m:d>
                        <m:dPr>
                          <m:ctrlPr>
                            <a:rPr lang="en-US" altLang="ja-JP" i="1" dirty="0">
                              <a:latin typeface="Cambria Math" panose="02040503050406030204" pitchFamily="18" charset="0"/>
                            </a:rPr>
                          </m:ctrlPr>
                        </m:dPr>
                        <m:e>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𝑠</m:t>
                              </m:r>
                            </m:e>
                            <m:sub>
                              <m:r>
                                <a:rPr lang="en-US" altLang="ja-JP" b="0" i="1" dirty="0" smtClean="0">
                                  <a:latin typeface="Cambria Math" panose="02040503050406030204" pitchFamily="18" charset="0"/>
                                </a:rPr>
                                <m:t>4</m:t>
                              </m:r>
                            </m:sub>
                          </m:sSub>
                        </m:e>
                      </m:d>
                    </m:oMath>
                  </m:oMathPara>
                </a14:m>
                <a:endParaRPr lang="ja-JP" altLang="en-US"/>
              </a:p>
              <a:p>
                <a:pPr/>
                <a14:m>
                  <m:oMathPara xmlns:m="http://schemas.openxmlformats.org/officeDocument/2006/math">
                    <m:oMathParaPr>
                      <m:jc m:val="centerGroup"/>
                    </m:oMathParaPr>
                    <m:oMath xmlns:m="http://schemas.openxmlformats.org/officeDocument/2006/math">
                      <m:r>
                        <a:rPr lang="en-US" altLang="ja-JP" i="1" dirty="0">
                          <a:latin typeface="Cambria Math" panose="02040503050406030204" pitchFamily="18" charset="0"/>
                        </a:rPr>
                        <m:t>h</m:t>
                      </m:r>
                      <m:d>
                        <m:dPr>
                          <m:ctrlPr>
                            <a:rPr lang="en-US" altLang="ja-JP" i="1" dirty="0">
                              <a:latin typeface="Cambria Math" panose="02040503050406030204" pitchFamily="18" charset="0"/>
                            </a:rPr>
                          </m:ctrlPr>
                        </m:dPr>
                        <m:e>
                          <m:sSub>
                            <m:sSubPr>
                              <m:ctrlPr>
                                <a:rPr lang="en-US" altLang="ja-JP" i="1" dirty="0" smtClean="0">
                                  <a:latin typeface="Cambria Math" panose="02040503050406030204" pitchFamily="18" charset="0"/>
                                </a:rPr>
                              </m:ctrlPr>
                            </m:sSubPr>
                            <m:e>
                              <m:r>
                                <a:rPr lang="en-US" altLang="ja-JP" i="1" dirty="0">
                                  <a:latin typeface="Cambria Math" panose="02040503050406030204" pitchFamily="18" charset="0"/>
                                </a:rPr>
                                <m:t>𝑠</m:t>
                              </m:r>
                            </m:e>
                            <m:sub>
                              <m:r>
                                <a:rPr lang="en-US" altLang="ja-JP" b="0" i="1" dirty="0" smtClean="0">
                                  <a:latin typeface="Cambria Math" panose="02040503050406030204" pitchFamily="18" charset="0"/>
                                </a:rPr>
                                <m:t>5</m:t>
                              </m:r>
                            </m:sub>
                          </m:sSub>
                        </m:e>
                      </m:d>
                    </m:oMath>
                  </m:oMathPara>
                </a14:m>
                <a:endParaRPr lang="ja-JP" altLang="en-US"/>
              </a:p>
              <a:p>
                <a:pPr/>
                <a14:m>
                  <m:oMathPara xmlns:m="http://schemas.openxmlformats.org/officeDocument/2006/math">
                    <m:oMathParaPr>
                      <m:jc m:val="centerGroup"/>
                    </m:oMathParaPr>
                    <m:oMath xmlns:m="http://schemas.openxmlformats.org/officeDocument/2006/math">
                      <m:r>
                        <a:rPr lang="en-US" altLang="ja-JP" i="1" dirty="0">
                          <a:latin typeface="Cambria Math" panose="02040503050406030204" pitchFamily="18" charset="0"/>
                        </a:rPr>
                        <m:t>h</m:t>
                      </m:r>
                      <m:d>
                        <m:dPr>
                          <m:ctrlPr>
                            <a:rPr lang="en-US" altLang="ja-JP" i="1" dirty="0">
                              <a:latin typeface="Cambria Math" panose="02040503050406030204" pitchFamily="18" charset="0"/>
                            </a:rPr>
                          </m:ctrlPr>
                        </m:dPr>
                        <m:e>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𝑠</m:t>
                              </m:r>
                            </m:e>
                            <m:sub>
                              <m:r>
                                <a:rPr lang="en-US" altLang="ja-JP" b="0" i="1" dirty="0" smtClean="0">
                                  <a:latin typeface="Cambria Math" panose="02040503050406030204" pitchFamily="18" charset="0"/>
                                </a:rPr>
                                <m:t>6</m:t>
                              </m:r>
                            </m:sub>
                          </m:sSub>
                        </m:e>
                      </m:d>
                    </m:oMath>
                  </m:oMathPara>
                </a14:m>
                <a:endParaRPr lang="ja-JP" altLang="en-US"/>
              </a:p>
            </p:txBody>
          </p:sp>
        </mc:Choice>
        <mc:Fallback xmlns="">
          <p:sp>
            <p:nvSpPr>
              <p:cNvPr id="11" name="正方形/長方形 10">
                <a:extLst>
                  <a:ext uri="{FF2B5EF4-FFF2-40B4-BE49-F238E27FC236}">
                    <a16:creationId xmlns:a16="http://schemas.microsoft.com/office/drawing/2014/main" id="{705FAB17-F8B7-DB4E-AABD-9FE2CBCC2C7F}"/>
                  </a:ext>
                </a:extLst>
              </p:cNvPr>
              <p:cNvSpPr>
                <a:spLocks noRot="1" noChangeAspect="1" noMove="1" noResize="1" noEditPoints="1" noAdjustHandles="1" noChangeArrowheads="1" noChangeShapeType="1" noTextEdit="1"/>
              </p:cNvSpPr>
              <p:nvPr/>
            </p:nvSpPr>
            <p:spPr>
              <a:xfrm>
                <a:off x="1689605" y="2535224"/>
                <a:ext cx="781688" cy="1754326"/>
              </a:xfrm>
              <a:prstGeom prst="rect">
                <a:avLst/>
              </a:prstGeom>
              <a:blipFill>
                <a:blip r:embed="rId6"/>
                <a:stretch>
                  <a:fillRect/>
                </a:stretch>
              </a:blipFill>
            </p:spPr>
            <p:txBody>
              <a:bodyPr/>
              <a:lstStyle/>
              <a:p>
                <a:r>
                  <a:rPr lang="en-US">
                    <a:noFill/>
                  </a:rPr>
                  <a:t> </a:t>
                </a:r>
              </a:p>
            </p:txBody>
          </p:sp>
        </mc:Fallback>
      </mc:AlternateContent>
      <p:cxnSp>
        <p:nvCxnSpPr>
          <p:cNvPr id="18" name="直線矢印コネクタ 17">
            <a:extLst>
              <a:ext uri="{FF2B5EF4-FFF2-40B4-BE49-F238E27FC236}">
                <a16:creationId xmlns:a16="http://schemas.microsoft.com/office/drawing/2014/main" id="{7AF9B5F0-5F51-6F4A-92EC-D6F7CCCB6A73}"/>
              </a:ext>
            </a:extLst>
          </p:cNvPr>
          <p:cNvCxnSpPr>
            <a:cxnSpLocks/>
          </p:cNvCxnSpPr>
          <p:nvPr/>
        </p:nvCxnSpPr>
        <p:spPr>
          <a:xfrm>
            <a:off x="1057470" y="2771770"/>
            <a:ext cx="75889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48EAEAF1-70EF-AB49-8992-B4EAB3D9A9EB}"/>
              </a:ext>
            </a:extLst>
          </p:cNvPr>
          <p:cNvCxnSpPr>
            <a:cxnSpLocks/>
          </p:cNvCxnSpPr>
          <p:nvPr/>
        </p:nvCxnSpPr>
        <p:spPr>
          <a:xfrm>
            <a:off x="1057470" y="3039870"/>
            <a:ext cx="75889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17BC7B3C-A245-CF47-AEFC-07054F16E97B}"/>
              </a:ext>
            </a:extLst>
          </p:cNvPr>
          <p:cNvCxnSpPr>
            <a:cxnSpLocks/>
          </p:cNvCxnSpPr>
          <p:nvPr/>
        </p:nvCxnSpPr>
        <p:spPr>
          <a:xfrm>
            <a:off x="1057470" y="3307970"/>
            <a:ext cx="75889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9587F70B-5353-8F4E-908C-A326594406AA}"/>
              </a:ext>
            </a:extLst>
          </p:cNvPr>
          <p:cNvCxnSpPr>
            <a:cxnSpLocks/>
          </p:cNvCxnSpPr>
          <p:nvPr/>
        </p:nvCxnSpPr>
        <p:spPr>
          <a:xfrm>
            <a:off x="1057470" y="3576070"/>
            <a:ext cx="75889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7F7D3E0F-B0C5-AB49-85E8-A9FDB2DAB226}"/>
              </a:ext>
            </a:extLst>
          </p:cNvPr>
          <p:cNvCxnSpPr>
            <a:cxnSpLocks/>
          </p:cNvCxnSpPr>
          <p:nvPr/>
        </p:nvCxnSpPr>
        <p:spPr>
          <a:xfrm>
            <a:off x="1057470" y="3844170"/>
            <a:ext cx="75889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D68AAD61-90FC-654D-97D0-068E7E6B0F2D}"/>
              </a:ext>
            </a:extLst>
          </p:cNvPr>
          <p:cNvCxnSpPr>
            <a:cxnSpLocks/>
          </p:cNvCxnSpPr>
          <p:nvPr/>
        </p:nvCxnSpPr>
        <p:spPr>
          <a:xfrm>
            <a:off x="1057470" y="4112268"/>
            <a:ext cx="75889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右大かっこ 24">
            <a:extLst>
              <a:ext uri="{FF2B5EF4-FFF2-40B4-BE49-F238E27FC236}">
                <a16:creationId xmlns:a16="http://schemas.microsoft.com/office/drawing/2014/main" id="{11C92639-11F9-A14B-9DDF-4FB9926B04F4}"/>
              </a:ext>
            </a:extLst>
          </p:cNvPr>
          <p:cNvSpPr/>
          <p:nvPr/>
        </p:nvSpPr>
        <p:spPr>
          <a:xfrm>
            <a:off x="2351315" y="2535224"/>
            <a:ext cx="119978" cy="1754326"/>
          </a:xfrm>
          <a:prstGeom prst="righ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7" name="直線矢印コネクタ 26">
            <a:extLst>
              <a:ext uri="{FF2B5EF4-FFF2-40B4-BE49-F238E27FC236}">
                <a16:creationId xmlns:a16="http://schemas.microsoft.com/office/drawing/2014/main" id="{FA0F071B-99E9-3843-982D-D81A767041E5}"/>
              </a:ext>
            </a:extLst>
          </p:cNvPr>
          <p:cNvCxnSpPr>
            <a:stCxn id="25" idx="2"/>
          </p:cNvCxnSpPr>
          <p:nvPr/>
        </p:nvCxnSpPr>
        <p:spPr>
          <a:xfrm>
            <a:off x="2471293" y="3412387"/>
            <a:ext cx="57670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83088911-7431-AC45-8A46-638FCD30AD68}"/>
                  </a:ext>
                </a:extLst>
              </p:cNvPr>
              <p:cNvSpPr txBox="1"/>
              <p:nvPr/>
            </p:nvSpPr>
            <p:spPr>
              <a:xfrm>
                <a:off x="2439896" y="3030700"/>
                <a:ext cx="6848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i="1" dirty="0" smtClean="0">
                          <a:latin typeface="Cambria Math" panose="02040503050406030204" pitchFamily="18" charset="0"/>
                        </a:rPr>
                        <m:t>min</m:t>
                      </m:r>
                      <m:r>
                        <a:rPr kumimoji="1" lang="ja-JP" altLang="en-US" i="1" dirty="0" smtClean="0">
                          <a:latin typeface="Cambria Math" panose="02040503050406030204" pitchFamily="18" charset="0"/>
                        </a:rPr>
                        <m:t>⁡</m:t>
                      </m:r>
                    </m:oMath>
                  </m:oMathPara>
                </a14:m>
                <a:endParaRPr kumimoji="1" lang="ja-JP" altLang="en-US"/>
              </a:p>
            </p:txBody>
          </p:sp>
        </mc:Choice>
        <mc:Fallback xmlns="">
          <p:sp>
            <p:nvSpPr>
              <p:cNvPr id="28" name="テキスト ボックス 27">
                <a:extLst>
                  <a:ext uri="{FF2B5EF4-FFF2-40B4-BE49-F238E27FC236}">
                    <a16:creationId xmlns:a16="http://schemas.microsoft.com/office/drawing/2014/main" id="{83088911-7431-AC45-8A46-638FCD30AD68}"/>
                  </a:ext>
                </a:extLst>
              </p:cNvPr>
              <p:cNvSpPr txBox="1">
                <a:spLocks noRot="1" noChangeAspect="1" noMove="1" noResize="1" noEditPoints="1" noAdjustHandles="1" noChangeArrowheads="1" noChangeShapeType="1" noTextEdit="1"/>
              </p:cNvSpPr>
              <p:nvPr/>
            </p:nvSpPr>
            <p:spPr>
              <a:xfrm>
                <a:off x="2439896" y="3030700"/>
                <a:ext cx="684803"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正方形/長方形 29">
                <a:extLst>
                  <a:ext uri="{FF2B5EF4-FFF2-40B4-BE49-F238E27FC236}">
                    <a16:creationId xmlns:a16="http://schemas.microsoft.com/office/drawing/2014/main" id="{FF107D06-8BE2-704E-8E47-FB1CDD0BDC50}"/>
                  </a:ext>
                </a:extLst>
              </p:cNvPr>
              <p:cNvSpPr/>
              <p:nvPr/>
            </p:nvSpPr>
            <p:spPr>
              <a:xfrm>
                <a:off x="3048000" y="3206738"/>
                <a:ext cx="7489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dirty="0" smtClean="0">
                          <a:latin typeface="Cambria Math" panose="02040503050406030204" pitchFamily="18" charset="0"/>
                        </a:rPr>
                        <m:t>h</m:t>
                      </m:r>
                      <m:d>
                        <m:dPr>
                          <m:ctrlPr>
                            <a:rPr lang="en-US" altLang="ja-JP" i="1" dirty="0">
                              <a:latin typeface="Cambria Math" panose="02040503050406030204" pitchFamily="18" charset="0"/>
                            </a:rPr>
                          </m:ctrlPr>
                        </m:dPr>
                        <m:e>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𝑠</m:t>
                              </m:r>
                            </m:e>
                            <m:sub>
                              <m:r>
                                <a:rPr lang="en-US" altLang="ja-JP" b="0" i="1" dirty="0" smtClean="0">
                                  <a:latin typeface="Cambria Math" panose="02040503050406030204" pitchFamily="18" charset="0"/>
                                </a:rPr>
                                <m:t>𝑖</m:t>
                              </m:r>
                            </m:sub>
                          </m:sSub>
                        </m:e>
                      </m:d>
                    </m:oMath>
                  </m:oMathPara>
                </a14:m>
                <a:endParaRPr lang="ja-JP" altLang="en-US"/>
              </a:p>
            </p:txBody>
          </p:sp>
        </mc:Choice>
        <mc:Fallback xmlns="">
          <p:sp>
            <p:nvSpPr>
              <p:cNvPr id="30" name="正方形/長方形 29">
                <a:extLst>
                  <a:ext uri="{FF2B5EF4-FFF2-40B4-BE49-F238E27FC236}">
                    <a16:creationId xmlns:a16="http://schemas.microsoft.com/office/drawing/2014/main" id="{FF107D06-8BE2-704E-8E47-FB1CDD0BDC50}"/>
                  </a:ext>
                </a:extLst>
              </p:cNvPr>
              <p:cNvSpPr>
                <a:spLocks noRot="1" noChangeAspect="1" noMove="1" noResize="1" noEditPoints="1" noAdjustHandles="1" noChangeArrowheads="1" noChangeShapeType="1" noTextEdit="1"/>
              </p:cNvSpPr>
              <p:nvPr/>
            </p:nvSpPr>
            <p:spPr>
              <a:xfrm>
                <a:off x="3048000" y="3206738"/>
                <a:ext cx="748988" cy="369332"/>
              </a:xfrm>
              <a:prstGeom prst="rect">
                <a:avLst/>
              </a:prstGeom>
              <a:blipFill>
                <a:blip r:embed="rId8"/>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正方形/長方形 30">
                <a:extLst>
                  <a:ext uri="{FF2B5EF4-FFF2-40B4-BE49-F238E27FC236}">
                    <a16:creationId xmlns:a16="http://schemas.microsoft.com/office/drawing/2014/main" id="{B27AA850-01A6-5C4E-B569-B106618ABE0A}"/>
                  </a:ext>
                </a:extLst>
              </p:cNvPr>
              <p:cNvSpPr/>
              <p:nvPr/>
            </p:nvSpPr>
            <p:spPr>
              <a:xfrm>
                <a:off x="720474" y="4550806"/>
                <a:ext cx="4299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0" i="1" dirty="0" smtClean="0">
                          <a:latin typeface="Cambria Math" panose="02040503050406030204" pitchFamily="18" charset="0"/>
                        </a:rPr>
                        <m:t>𝑆</m:t>
                      </m:r>
                      <m:r>
                        <a:rPr lang="en-US" altLang="ja-JP" b="0" i="1" dirty="0" smtClean="0">
                          <a:latin typeface="Cambria Math" panose="02040503050406030204" pitchFamily="18" charset="0"/>
                        </a:rPr>
                        <m:t>′</m:t>
                      </m:r>
                    </m:oMath>
                  </m:oMathPara>
                </a14:m>
                <a:endParaRPr lang="ja-JP" altLang="en-US"/>
              </a:p>
            </p:txBody>
          </p:sp>
        </mc:Choice>
        <mc:Fallback xmlns="">
          <p:sp>
            <p:nvSpPr>
              <p:cNvPr id="31" name="正方形/長方形 30">
                <a:extLst>
                  <a:ext uri="{FF2B5EF4-FFF2-40B4-BE49-F238E27FC236}">
                    <a16:creationId xmlns:a16="http://schemas.microsoft.com/office/drawing/2014/main" id="{B27AA850-01A6-5C4E-B569-B106618ABE0A}"/>
                  </a:ext>
                </a:extLst>
              </p:cNvPr>
              <p:cNvSpPr>
                <a:spLocks noRot="1" noChangeAspect="1" noMove="1" noResize="1" noEditPoints="1" noAdjustHandles="1" noChangeArrowheads="1" noChangeShapeType="1" noTextEdit="1"/>
              </p:cNvSpPr>
              <p:nvPr/>
            </p:nvSpPr>
            <p:spPr>
              <a:xfrm>
                <a:off x="720474" y="4550806"/>
                <a:ext cx="429926" cy="369332"/>
              </a:xfrm>
              <a:prstGeom prst="rect">
                <a:avLst/>
              </a:prstGeom>
              <a:blipFill>
                <a:blip r:embed="rId9"/>
                <a:stretch>
                  <a:fillRect/>
                </a:stretch>
              </a:blipFill>
            </p:spPr>
            <p:txBody>
              <a:bodyPr/>
              <a:lstStyle/>
              <a:p>
                <a:r>
                  <a:rPr lang="en-US">
                    <a:noFill/>
                  </a:rPr>
                  <a:t> </a:t>
                </a:r>
              </a:p>
            </p:txBody>
          </p:sp>
        </mc:Fallback>
      </mc:AlternateContent>
      <p:cxnSp>
        <p:nvCxnSpPr>
          <p:cNvPr id="32" name="直線矢印コネクタ 31">
            <a:extLst>
              <a:ext uri="{FF2B5EF4-FFF2-40B4-BE49-F238E27FC236}">
                <a16:creationId xmlns:a16="http://schemas.microsoft.com/office/drawing/2014/main" id="{C59AA34F-06F5-4146-A228-E36002ED2A42}"/>
              </a:ext>
            </a:extLst>
          </p:cNvPr>
          <p:cNvCxnSpPr>
            <a:cxnSpLocks/>
          </p:cNvCxnSpPr>
          <p:nvPr/>
        </p:nvCxnSpPr>
        <p:spPr>
          <a:xfrm flipV="1">
            <a:off x="1182972" y="4772792"/>
            <a:ext cx="1865028" cy="93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正方形/長方形 34">
                <a:extLst>
                  <a:ext uri="{FF2B5EF4-FFF2-40B4-BE49-F238E27FC236}">
                    <a16:creationId xmlns:a16="http://schemas.microsoft.com/office/drawing/2014/main" id="{A777EED2-8AFD-3243-A411-AF9684DA77FE}"/>
                  </a:ext>
                </a:extLst>
              </p:cNvPr>
              <p:cNvSpPr/>
              <p:nvPr/>
            </p:nvSpPr>
            <p:spPr>
              <a:xfrm>
                <a:off x="3048000" y="4560137"/>
                <a:ext cx="8139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dirty="0" smtClean="0">
                          <a:latin typeface="Cambria Math" panose="02040503050406030204" pitchFamily="18" charset="0"/>
                        </a:rPr>
                        <m:t>h</m:t>
                      </m:r>
                      <m:d>
                        <m:dPr>
                          <m:ctrlPr>
                            <a:rPr lang="en-US" altLang="ja-JP" i="1" dirty="0">
                              <a:latin typeface="Cambria Math" panose="02040503050406030204" pitchFamily="18" charset="0"/>
                            </a:rPr>
                          </m:ctrlPr>
                        </m:dPr>
                        <m:e>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𝑠</m:t>
                              </m:r>
                              <m:r>
                                <a:rPr lang="en-US" altLang="ja-JP" b="0" i="1" dirty="0" smtClean="0">
                                  <a:latin typeface="Cambria Math" panose="02040503050406030204" pitchFamily="18" charset="0"/>
                                </a:rPr>
                                <m:t>′</m:t>
                              </m:r>
                            </m:e>
                            <m:sub>
                              <m:r>
                                <a:rPr lang="en-US" altLang="ja-JP" b="0" i="1" dirty="0" smtClean="0">
                                  <a:latin typeface="Cambria Math" panose="02040503050406030204" pitchFamily="18" charset="0"/>
                                </a:rPr>
                                <m:t>𝑖</m:t>
                              </m:r>
                            </m:sub>
                          </m:sSub>
                        </m:e>
                      </m:d>
                    </m:oMath>
                  </m:oMathPara>
                </a14:m>
                <a:endParaRPr lang="ja-JP" altLang="en-US"/>
              </a:p>
            </p:txBody>
          </p:sp>
        </mc:Choice>
        <mc:Fallback xmlns="">
          <p:sp>
            <p:nvSpPr>
              <p:cNvPr id="35" name="正方形/長方形 34">
                <a:extLst>
                  <a:ext uri="{FF2B5EF4-FFF2-40B4-BE49-F238E27FC236}">
                    <a16:creationId xmlns:a16="http://schemas.microsoft.com/office/drawing/2014/main" id="{A777EED2-8AFD-3243-A411-AF9684DA77FE}"/>
                  </a:ext>
                </a:extLst>
              </p:cNvPr>
              <p:cNvSpPr>
                <a:spLocks noRot="1" noChangeAspect="1" noMove="1" noResize="1" noEditPoints="1" noAdjustHandles="1" noChangeArrowheads="1" noChangeShapeType="1" noTextEdit="1"/>
              </p:cNvSpPr>
              <p:nvPr/>
            </p:nvSpPr>
            <p:spPr>
              <a:xfrm>
                <a:off x="3048000" y="4560137"/>
                <a:ext cx="813941" cy="369332"/>
              </a:xfrm>
              <a:prstGeom prst="rect">
                <a:avLst/>
              </a:prstGeom>
              <a:blipFill>
                <a:blip r:embed="rId10"/>
                <a:stretch>
                  <a:fillRect b="-1639"/>
                </a:stretch>
              </a:blipFill>
            </p:spPr>
            <p:txBody>
              <a:bodyPr/>
              <a:lstStyle/>
              <a:p>
                <a:r>
                  <a:rPr lang="en-US">
                    <a:noFill/>
                  </a:rPr>
                  <a:t> </a:t>
                </a:r>
              </a:p>
            </p:txBody>
          </p:sp>
        </mc:Fallback>
      </mc:AlternateContent>
      <p:sp>
        <p:nvSpPr>
          <p:cNvPr id="37" name="テキスト ボックス 36">
            <a:extLst>
              <a:ext uri="{FF2B5EF4-FFF2-40B4-BE49-F238E27FC236}">
                <a16:creationId xmlns:a16="http://schemas.microsoft.com/office/drawing/2014/main" id="{352B1E54-A4DD-534B-B435-28270A60D2EF}"/>
              </a:ext>
            </a:extLst>
          </p:cNvPr>
          <p:cNvSpPr txBox="1"/>
          <p:nvPr/>
        </p:nvSpPr>
        <p:spPr>
          <a:xfrm>
            <a:off x="566489" y="1605253"/>
            <a:ext cx="3558025" cy="461665"/>
          </a:xfrm>
          <a:prstGeom prst="rect">
            <a:avLst/>
          </a:prstGeom>
          <a:noFill/>
        </p:spPr>
        <p:txBody>
          <a:bodyPr wrap="none" rtlCol="0">
            <a:spAutoFit/>
          </a:bodyPr>
          <a:lstStyle/>
          <a:p>
            <a:r>
              <a:rPr kumimoji="1" lang="en-US" altLang="ja-JP" sz="2400" err="1"/>
              <a:t>MinHash</a:t>
            </a:r>
            <a:r>
              <a:rPr kumimoji="1" lang="ja-JP" altLang="en-US" sz="2400"/>
              <a:t>法</a:t>
            </a:r>
            <a:r>
              <a:rPr kumimoji="1" lang="en-US" altLang="ja-JP" sz="2400"/>
              <a:t>[Broder,1997]</a:t>
            </a:r>
            <a:endParaRPr kumimoji="1" lang="ja-JP" altLang="en-US" sz="2400"/>
          </a:p>
        </p:txBody>
      </p:sp>
      <p:sp>
        <p:nvSpPr>
          <p:cNvPr id="42" name="テキスト ボックス 41">
            <a:extLst>
              <a:ext uri="{FF2B5EF4-FFF2-40B4-BE49-F238E27FC236}">
                <a16:creationId xmlns:a16="http://schemas.microsoft.com/office/drawing/2014/main" id="{529186C7-CD7D-9F43-8C23-3629D26B0CEC}"/>
              </a:ext>
            </a:extLst>
          </p:cNvPr>
          <p:cNvSpPr txBox="1"/>
          <p:nvPr/>
        </p:nvSpPr>
        <p:spPr>
          <a:xfrm>
            <a:off x="1954591" y="5306825"/>
            <a:ext cx="2186817" cy="830997"/>
          </a:xfrm>
          <a:prstGeom prst="rect">
            <a:avLst/>
          </a:prstGeom>
          <a:noFill/>
        </p:spPr>
        <p:txBody>
          <a:bodyPr wrap="none" rtlCol="0">
            <a:spAutoFit/>
          </a:bodyPr>
          <a:lstStyle/>
          <a:p>
            <a:r>
              <a:rPr kumimoji="1" lang="ja-JP" altLang="en-US" sz="2400"/>
              <a:t>一致確率</a:t>
            </a:r>
            <a:endParaRPr kumimoji="1" lang="en-US" altLang="ja-JP" sz="2400"/>
          </a:p>
          <a:p>
            <a:r>
              <a:rPr kumimoji="1" lang="ja-JP" altLang="en-US" sz="2400"/>
              <a:t>＝</a:t>
            </a:r>
            <a:r>
              <a:rPr kumimoji="1" lang="en-US" altLang="ja-JP" sz="2400"/>
              <a:t>Jaccard</a:t>
            </a:r>
            <a:r>
              <a:rPr kumimoji="1" lang="ja-JP" altLang="en-US" sz="2400"/>
              <a:t>係数</a:t>
            </a:r>
          </a:p>
        </p:txBody>
      </p:sp>
      <p:sp>
        <p:nvSpPr>
          <p:cNvPr id="43" name="正方形/長方形 42">
            <a:extLst>
              <a:ext uri="{FF2B5EF4-FFF2-40B4-BE49-F238E27FC236}">
                <a16:creationId xmlns:a16="http://schemas.microsoft.com/office/drawing/2014/main" id="{2A02C18D-82C5-304A-83B7-A4C6FBF43823}"/>
              </a:ext>
            </a:extLst>
          </p:cNvPr>
          <p:cNvSpPr/>
          <p:nvPr/>
        </p:nvSpPr>
        <p:spPr>
          <a:xfrm>
            <a:off x="3124699" y="3206738"/>
            <a:ext cx="672289" cy="17732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矢印コネクタ 44">
            <a:extLst>
              <a:ext uri="{FF2B5EF4-FFF2-40B4-BE49-F238E27FC236}">
                <a16:creationId xmlns:a16="http://schemas.microsoft.com/office/drawing/2014/main" id="{EEE929E5-822A-B249-8237-7E575B68FF3A}"/>
              </a:ext>
            </a:extLst>
          </p:cNvPr>
          <p:cNvCxnSpPr>
            <a:cxnSpLocks/>
            <a:stCxn id="43" idx="2"/>
            <a:endCxn id="42" idx="0"/>
          </p:cNvCxnSpPr>
          <p:nvPr/>
        </p:nvCxnSpPr>
        <p:spPr>
          <a:xfrm flipH="1">
            <a:off x="3048000" y="4980014"/>
            <a:ext cx="412844" cy="3268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BB80910D-5301-FB41-AEB8-FF06F5CB9AF4}"/>
              </a:ext>
            </a:extLst>
          </p:cNvPr>
          <p:cNvCxnSpPr>
            <a:cxnSpLocks/>
          </p:cNvCxnSpPr>
          <p:nvPr/>
        </p:nvCxnSpPr>
        <p:spPr>
          <a:xfrm>
            <a:off x="3701143" y="3424743"/>
            <a:ext cx="187430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正方形/長方形 50">
                <a:extLst>
                  <a:ext uri="{FF2B5EF4-FFF2-40B4-BE49-F238E27FC236}">
                    <a16:creationId xmlns:a16="http://schemas.microsoft.com/office/drawing/2014/main" id="{3F887062-A531-B243-8982-B334B7D18BDE}"/>
                  </a:ext>
                </a:extLst>
              </p:cNvPr>
              <p:cNvSpPr/>
              <p:nvPr/>
            </p:nvSpPr>
            <p:spPr>
              <a:xfrm>
                <a:off x="5609194" y="3206738"/>
                <a:ext cx="6967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0" i="1" dirty="0" smtClean="0">
                          <a:latin typeface="Cambria Math" panose="02040503050406030204" pitchFamily="18" charset="0"/>
                        </a:rPr>
                        <m:t>𝑏</m:t>
                      </m:r>
                      <m:d>
                        <m:dPr>
                          <m:ctrlPr>
                            <a:rPr lang="en-US" altLang="ja-JP" i="1" dirty="0">
                              <a:latin typeface="Cambria Math" panose="02040503050406030204" pitchFamily="18" charset="0"/>
                            </a:rPr>
                          </m:ctrlPr>
                        </m:dPr>
                        <m:e>
                          <m:r>
                            <a:rPr lang="en-US" altLang="ja-JP" b="0" i="1" dirty="0" smtClean="0">
                              <a:latin typeface="Cambria Math" panose="02040503050406030204" pitchFamily="18" charset="0"/>
                            </a:rPr>
                            <m:t>𝑆</m:t>
                          </m:r>
                        </m:e>
                      </m:d>
                    </m:oMath>
                  </m:oMathPara>
                </a14:m>
                <a:endParaRPr lang="ja-JP" altLang="en-US"/>
              </a:p>
            </p:txBody>
          </p:sp>
        </mc:Choice>
        <mc:Fallback xmlns="">
          <p:sp>
            <p:nvSpPr>
              <p:cNvPr id="51" name="正方形/長方形 50">
                <a:extLst>
                  <a:ext uri="{FF2B5EF4-FFF2-40B4-BE49-F238E27FC236}">
                    <a16:creationId xmlns:a16="http://schemas.microsoft.com/office/drawing/2014/main" id="{3F887062-A531-B243-8982-B334B7D18BDE}"/>
                  </a:ext>
                </a:extLst>
              </p:cNvPr>
              <p:cNvSpPr>
                <a:spLocks noRot="1" noChangeAspect="1" noMove="1" noResize="1" noEditPoints="1" noAdjustHandles="1" noChangeArrowheads="1" noChangeShapeType="1" noTextEdit="1"/>
              </p:cNvSpPr>
              <p:nvPr/>
            </p:nvSpPr>
            <p:spPr>
              <a:xfrm>
                <a:off x="5609194" y="3206738"/>
                <a:ext cx="696793"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テキスト ボックス 53">
                <a:extLst>
                  <a:ext uri="{FF2B5EF4-FFF2-40B4-BE49-F238E27FC236}">
                    <a16:creationId xmlns:a16="http://schemas.microsoft.com/office/drawing/2014/main" id="{5723BD12-CF80-6543-A484-254B69E0667F}"/>
                  </a:ext>
                </a:extLst>
              </p:cNvPr>
              <p:cNvSpPr txBox="1"/>
              <p:nvPr/>
            </p:nvSpPr>
            <p:spPr>
              <a:xfrm>
                <a:off x="4656550" y="3030700"/>
                <a:ext cx="8726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i="0" dirty="0" smtClean="0">
                          <a:latin typeface="Cambria Math" panose="02040503050406030204" pitchFamily="18" charset="0"/>
                        </a:rPr>
                        <m:t>mod</m:t>
                      </m:r>
                      <m:r>
                        <a:rPr kumimoji="1" lang="en-US" altLang="ja-JP" b="0" i="1" dirty="0" smtClean="0">
                          <a:latin typeface="Cambria Math" panose="02040503050406030204" pitchFamily="18" charset="0"/>
                        </a:rPr>
                        <m:t> </m:t>
                      </m:r>
                      <m:r>
                        <a:rPr lang="en-US" altLang="ja-JP" i="1" dirty="0">
                          <a:latin typeface="Cambria Math" panose="02040503050406030204" pitchFamily="18" charset="0"/>
                        </a:rPr>
                        <m:t>𝑏</m:t>
                      </m:r>
                    </m:oMath>
                  </m:oMathPara>
                </a14:m>
                <a:endParaRPr kumimoji="1" lang="ja-JP" altLang="en-US"/>
              </a:p>
            </p:txBody>
          </p:sp>
        </mc:Choice>
        <mc:Fallback xmlns="">
          <p:sp>
            <p:nvSpPr>
              <p:cNvPr id="54" name="テキスト ボックス 53">
                <a:extLst>
                  <a:ext uri="{FF2B5EF4-FFF2-40B4-BE49-F238E27FC236}">
                    <a16:creationId xmlns:a16="http://schemas.microsoft.com/office/drawing/2014/main" id="{5723BD12-CF80-6543-A484-254B69E0667F}"/>
                  </a:ext>
                </a:extLst>
              </p:cNvPr>
              <p:cNvSpPr txBox="1">
                <a:spLocks noRot="1" noChangeAspect="1" noMove="1" noResize="1" noEditPoints="1" noAdjustHandles="1" noChangeArrowheads="1" noChangeShapeType="1" noTextEdit="1"/>
              </p:cNvSpPr>
              <p:nvPr/>
            </p:nvSpPr>
            <p:spPr>
              <a:xfrm>
                <a:off x="4656550" y="3030700"/>
                <a:ext cx="872611" cy="369332"/>
              </a:xfrm>
              <a:prstGeom prst="rect">
                <a:avLst/>
              </a:prstGeom>
              <a:blipFill>
                <a:blip r:embed="rId12"/>
                <a:stretch>
                  <a:fillRect/>
                </a:stretch>
              </a:blipFill>
            </p:spPr>
            <p:txBody>
              <a:bodyPr/>
              <a:lstStyle/>
              <a:p>
                <a:r>
                  <a:rPr lang="en-US">
                    <a:noFill/>
                  </a:rPr>
                  <a:t> </a:t>
                </a:r>
              </a:p>
            </p:txBody>
          </p:sp>
        </mc:Fallback>
      </mc:AlternateContent>
      <p:cxnSp>
        <p:nvCxnSpPr>
          <p:cNvPr id="55" name="直線矢印コネクタ 54">
            <a:extLst>
              <a:ext uri="{FF2B5EF4-FFF2-40B4-BE49-F238E27FC236}">
                <a16:creationId xmlns:a16="http://schemas.microsoft.com/office/drawing/2014/main" id="{23B55388-5257-434D-952F-7B2DFF6D31B4}"/>
              </a:ext>
            </a:extLst>
          </p:cNvPr>
          <p:cNvCxnSpPr>
            <a:cxnSpLocks/>
          </p:cNvCxnSpPr>
          <p:nvPr/>
        </p:nvCxnSpPr>
        <p:spPr>
          <a:xfrm>
            <a:off x="3733968" y="4769514"/>
            <a:ext cx="184148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テキスト ボックス 55">
                <a:extLst>
                  <a:ext uri="{FF2B5EF4-FFF2-40B4-BE49-F238E27FC236}">
                    <a16:creationId xmlns:a16="http://schemas.microsoft.com/office/drawing/2014/main" id="{7883F782-2E71-074B-A899-DAE324584235}"/>
                  </a:ext>
                </a:extLst>
              </p:cNvPr>
              <p:cNvSpPr txBox="1"/>
              <p:nvPr/>
            </p:nvSpPr>
            <p:spPr>
              <a:xfrm>
                <a:off x="4689375" y="4375471"/>
                <a:ext cx="8726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i="0" dirty="0" smtClean="0">
                          <a:latin typeface="Cambria Math" panose="02040503050406030204" pitchFamily="18" charset="0"/>
                        </a:rPr>
                        <m:t>mod</m:t>
                      </m:r>
                      <m:r>
                        <a:rPr kumimoji="1" lang="en-US" altLang="ja-JP" b="0" i="1" dirty="0" smtClean="0">
                          <a:latin typeface="Cambria Math" panose="02040503050406030204" pitchFamily="18" charset="0"/>
                        </a:rPr>
                        <m:t> </m:t>
                      </m:r>
                      <m:r>
                        <a:rPr lang="en-US" altLang="ja-JP" i="1" dirty="0">
                          <a:latin typeface="Cambria Math" panose="02040503050406030204" pitchFamily="18" charset="0"/>
                        </a:rPr>
                        <m:t>𝑏</m:t>
                      </m:r>
                    </m:oMath>
                  </m:oMathPara>
                </a14:m>
                <a:endParaRPr kumimoji="1" lang="ja-JP" altLang="en-US"/>
              </a:p>
            </p:txBody>
          </p:sp>
        </mc:Choice>
        <mc:Fallback xmlns="">
          <p:sp>
            <p:nvSpPr>
              <p:cNvPr id="56" name="テキスト ボックス 55">
                <a:extLst>
                  <a:ext uri="{FF2B5EF4-FFF2-40B4-BE49-F238E27FC236}">
                    <a16:creationId xmlns:a16="http://schemas.microsoft.com/office/drawing/2014/main" id="{7883F782-2E71-074B-A899-DAE324584235}"/>
                  </a:ext>
                </a:extLst>
              </p:cNvPr>
              <p:cNvSpPr txBox="1">
                <a:spLocks noRot="1" noChangeAspect="1" noMove="1" noResize="1" noEditPoints="1" noAdjustHandles="1" noChangeArrowheads="1" noChangeShapeType="1" noTextEdit="1"/>
              </p:cNvSpPr>
              <p:nvPr/>
            </p:nvSpPr>
            <p:spPr>
              <a:xfrm>
                <a:off x="4689375" y="4375471"/>
                <a:ext cx="872611"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正方形/長方形 56">
                <a:extLst>
                  <a:ext uri="{FF2B5EF4-FFF2-40B4-BE49-F238E27FC236}">
                    <a16:creationId xmlns:a16="http://schemas.microsoft.com/office/drawing/2014/main" id="{A6088F7E-3046-474D-8155-8AB5A89AC0FD}"/>
                  </a:ext>
                </a:extLst>
              </p:cNvPr>
              <p:cNvSpPr/>
              <p:nvPr/>
            </p:nvSpPr>
            <p:spPr>
              <a:xfrm>
                <a:off x="5608275" y="4550806"/>
                <a:ext cx="75161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0" i="1" dirty="0" smtClean="0">
                          <a:latin typeface="Cambria Math" panose="02040503050406030204" pitchFamily="18" charset="0"/>
                        </a:rPr>
                        <m:t>𝑏</m:t>
                      </m:r>
                      <m:d>
                        <m:dPr>
                          <m:ctrlPr>
                            <a:rPr lang="en-US" altLang="ja-JP" i="1" dirty="0">
                              <a:latin typeface="Cambria Math" panose="02040503050406030204" pitchFamily="18" charset="0"/>
                            </a:rPr>
                          </m:ctrlPr>
                        </m:dPr>
                        <m:e>
                          <m:r>
                            <a:rPr lang="en-US" altLang="ja-JP" b="0" i="1" dirty="0" smtClean="0">
                              <a:latin typeface="Cambria Math" panose="02040503050406030204" pitchFamily="18" charset="0"/>
                            </a:rPr>
                            <m:t>𝑆</m:t>
                          </m:r>
                          <m:r>
                            <a:rPr lang="en-US" altLang="ja-JP" b="0" i="1" dirty="0" smtClean="0">
                              <a:latin typeface="Cambria Math" panose="02040503050406030204" pitchFamily="18" charset="0"/>
                            </a:rPr>
                            <m:t>′</m:t>
                          </m:r>
                        </m:e>
                      </m:d>
                    </m:oMath>
                  </m:oMathPara>
                </a14:m>
                <a:endParaRPr lang="ja-JP" altLang="en-US"/>
              </a:p>
            </p:txBody>
          </p:sp>
        </mc:Choice>
        <mc:Fallback xmlns="">
          <p:sp>
            <p:nvSpPr>
              <p:cNvPr id="57" name="正方形/長方形 56">
                <a:extLst>
                  <a:ext uri="{FF2B5EF4-FFF2-40B4-BE49-F238E27FC236}">
                    <a16:creationId xmlns:a16="http://schemas.microsoft.com/office/drawing/2014/main" id="{A6088F7E-3046-474D-8155-8AB5A89AC0FD}"/>
                  </a:ext>
                </a:extLst>
              </p:cNvPr>
              <p:cNvSpPr>
                <a:spLocks noRot="1" noChangeAspect="1" noMove="1" noResize="1" noEditPoints="1" noAdjustHandles="1" noChangeArrowheads="1" noChangeShapeType="1" noTextEdit="1"/>
              </p:cNvSpPr>
              <p:nvPr/>
            </p:nvSpPr>
            <p:spPr>
              <a:xfrm>
                <a:off x="5608275" y="4550806"/>
                <a:ext cx="751616" cy="369332"/>
              </a:xfrm>
              <a:prstGeom prst="rect">
                <a:avLst/>
              </a:prstGeom>
              <a:blipFill>
                <a:blip r:embed="rId14"/>
                <a:stretch>
                  <a:fillRect/>
                </a:stretch>
              </a:blipFill>
            </p:spPr>
            <p:txBody>
              <a:bodyPr/>
              <a:lstStyle/>
              <a:p>
                <a:r>
                  <a:rPr lang="en-US">
                    <a:noFill/>
                  </a:rPr>
                  <a:t> </a:t>
                </a:r>
              </a:p>
            </p:txBody>
          </p:sp>
        </mc:Fallback>
      </mc:AlternateContent>
      <p:sp>
        <p:nvSpPr>
          <p:cNvPr id="69" name="角丸四角形 68">
            <a:extLst>
              <a:ext uri="{FF2B5EF4-FFF2-40B4-BE49-F238E27FC236}">
                <a16:creationId xmlns:a16="http://schemas.microsoft.com/office/drawing/2014/main" id="{FFC8E58B-7752-E340-8F48-0347A10566CB}"/>
              </a:ext>
            </a:extLst>
          </p:cNvPr>
          <p:cNvSpPr/>
          <p:nvPr/>
        </p:nvSpPr>
        <p:spPr>
          <a:xfrm>
            <a:off x="273699" y="2143508"/>
            <a:ext cx="4143606" cy="405570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EFD6BB85-20BB-6648-BC6C-7640A4CC5AE4}"/>
                  </a:ext>
                </a:extLst>
              </p:cNvPr>
              <p:cNvSpPr txBox="1"/>
              <p:nvPr/>
            </p:nvSpPr>
            <p:spPr>
              <a:xfrm>
                <a:off x="5124227" y="5477728"/>
                <a:ext cx="3989747" cy="837537"/>
              </a:xfrm>
              <a:prstGeom prst="rect">
                <a:avLst/>
              </a:prstGeom>
              <a:noFill/>
            </p:spPr>
            <p:txBody>
              <a:bodyPr wrap="none" rtlCol="0">
                <a:spAutoFit/>
              </a:bodyPr>
              <a:lstStyle/>
              <a:p>
                <a:r>
                  <a:rPr kumimoji="1" lang="ja-JP" altLang="en-US" sz="2400"/>
                  <a:t>一致確率</a:t>
                </a:r>
                <a:endParaRPr kumimoji="1" lang="en-US" altLang="ja-JP" sz="2400"/>
              </a:p>
              <a:p>
                <a:r>
                  <a:rPr kumimoji="1" lang="ja-JP" altLang="en-US" sz="2400"/>
                  <a:t>＝</a:t>
                </a:r>
                <a:r>
                  <a:rPr kumimoji="1" lang="en-US" altLang="ja-JP" sz="2400"/>
                  <a:t>Jaccard</a:t>
                </a:r>
                <a:r>
                  <a:rPr kumimoji="1" lang="ja-JP" altLang="en-US" sz="2400"/>
                  <a:t>係数と</a:t>
                </a:r>
                <a14:m>
                  <m:oMath xmlns:m="http://schemas.openxmlformats.org/officeDocument/2006/math">
                    <m:r>
                      <a:rPr kumimoji="1" lang="en-US" altLang="ja-JP" sz="2400" i="1" dirty="0" smtClean="0">
                        <a:latin typeface="Cambria Math" panose="02040503050406030204" pitchFamily="18" charset="0"/>
                      </a:rPr>
                      <m:t>1/</m:t>
                    </m:r>
                    <m:sSup>
                      <m:sSupPr>
                        <m:ctrlPr>
                          <a:rPr kumimoji="1" lang="en-US" altLang="ja-JP" sz="2400" b="0" i="1" dirty="0" smtClean="0">
                            <a:latin typeface="Cambria Math" panose="02040503050406030204" pitchFamily="18" charset="0"/>
                          </a:rPr>
                        </m:ctrlPr>
                      </m:sSupPr>
                      <m:e>
                        <m:r>
                          <a:rPr kumimoji="1" lang="en-US" altLang="ja-JP" sz="2400" b="0" i="1" dirty="0" smtClean="0">
                            <a:latin typeface="Cambria Math" panose="02040503050406030204" pitchFamily="18" charset="0"/>
                          </a:rPr>
                          <m:t>2</m:t>
                        </m:r>
                      </m:e>
                      <m:sup>
                        <m:r>
                          <a:rPr kumimoji="1" lang="en-US" altLang="ja-JP" sz="2400" i="1" dirty="0" smtClean="0">
                            <a:latin typeface="Cambria Math" panose="02040503050406030204" pitchFamily="18" charset="0"/>
                          </a:rPr>
                          <m:t>𝑏</m:t>
                        </m:r>
                      </m:sup>
                    </m:sSup>
                  </m:oMath>
                </a14:m>
                <a:r>
                  <a:rPr kumimoji="1" lang="ja-JP" altLang="en-US" sz="2400"/>
                  <a:t>の合成</a:t>
                </a:r>
              </a:p>
            </p:txBody>
          </p:sp>
        </mc:Choice>
        <mc:Fallback xmlns="">
          <p:sp>
            <p:nvSpPr>
              <p:cNvPr id="70" name="テキスト ボックス 69">
                <a:extLst>
                  <a:ext uri="{FF2B5EF4-FFF2-40B4-BE49-F238E27FC236}">
                    <a16:creationId xmlns:a16="http://schemas.microsoft.com/office/drawing/2014/main" id="{EFD6BB85-20BB-6648-BC6C-7640A4CC5AE4}"/>
                  </a:ext>
                </a:extLst>
              </p:cNvPr>
              <p:cNvSpPr txBox="1">
                <a:spLocks noRot="1" noChangeAspect="1" noMove="1" noResize="1" noEditPoints="1" noAdjustHandles="1" noChangeArrowheads="1" noChangeShapeType="1" noTextEdit="1"/>
              </p:cNvSpPr>
              <p:nvPr/>
            </p:nvSpPr>
            <p:spPr>
              <a:xfrm>
                <a:off x="5124227" y="5477728"/>
                <a:ext cx="3989747" cy="837537"/>
              </a:xfrm>
              <a:prstGeom prst="rect">
                <a:avLst/>
              </a:prstGeom>
              <a:blipFill>
                <a:blip r:embed="rId15"/>
                <a:stretch>
                  <a:fillRect l="-2446" t="-8029" r="-1529" b="-16788"/>
                </a:stretch>
              </a:blipFill>
            </p:spPr>
            <p:txBody>
              <a:bodyPr/>
              <a:lstStyle/>
              <a:p>
                <a:r>
                  <a:rPr lang="en-US">
                    <a:noFill/>
                  </a:rPr>
                  <a:t> </a:t>
                </a:r>
              </a:p>
            </p:txBody>
          </p:sp>
        </mc:Fallback>
      </mc:AlternateContent>
      <p:sp>
        <p:nvSpPr>
          <p:cNvPr id="71" name="正方形/長方形 70">
            <a:extLst>
              <a:ext uri="{FF2B5EF4-FFF2-40B4-BE49-F238E27FC236}">
                <a16:creationId xmlns:a16="http://schemas.microsoft.com/office/drawing/2014/main" id="{ABBA6D32-8D3C-3B44-9658-C97B4EE00848}"/>
              </a:ext>
            </a:extLst>
          </p:cNvPr>
          <p:cNvSpPr/>
          <p:nvPr/>
        </p:nvSpPr>
        <p:spPr>
          <a:xfrm>
            <a:off x="5636495" y="3206738"/>
            <a:ext cx="672289" cy="17732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 name="直線矢印コネクタ 71">
            <a:extLst>
              <a:ext uri="{FF2B5EF4-FFF2-40B4-BE49-F238E27FC236}">
                <a16:creationId xmlns:a16="http://schemas.microsoft.com/office/drawing/2014/main" id="{3A4297A5-5E26-1D42-8842-87AAD0C95333}"/>
              </a:ext>
            </a:extLst>
          </p:cNvPr>
          <p:cNvCxnSpPr>
            <a:cxnSpLocks/>
            <a:stCxn id="71" idx="2"/>
          </p:cNvCxnSpPr>
          <p:nvPr/>
        </p:nvCxnSpPr>
        <p:spPr>
          <a:xfrm>
            <a:off x="5972640" y="4980014"/>
            <a:ext cx="0" cy="4665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テキスト ボックス 73">
                <a:extLst>
                  <a:ext uri="{FF2B5EF4-FFF2-40B4-BE49-F238E27FC236}">
                    <a16:creationId xmlns:a16="http://schemas.microsoft.com/office/drawing/2014/main" id="{66186FAD-F9E8-2C41-9D28-0D2420355060}"/>
                  </a:ext>
                </a:extLst>
              </p:cNvPr>
              <p:cNvSpPr txBox="1"/>
              <p:nvPr/>
            </p:nvSpPr>
            <p:spPr>
              <a:xfrm>
                <a:off x="4462213" y="2479264"/>
                <a:ext cx="1931170" cy="400110"/>
              </a:xfrm>
              <a:prstGeom prst="rect">
                <a:avLst/>
              </a:prstGeom>
              <a:noFill/>
            </p:spPr>
            <p:txBody>
              <a:bodyPr wrap="none" rtlCol="0">
                <a:spAutoFit/>
              </a:bodyPr>
              <a:lstStyle/>
              <a:p>
                <a:r>
                  <a:rPr kumimoji="1" lang="ja-JP" altLang="en-US" sz="2000"/>
                  <a:t>下位</a:t>
                </a:r>
                <a14:m>
                  <m:oMath xmlns:m="http://schemas.openxmlformats.org/officeDocument/2006/math">
                    <m:r>
                      <a:rPr lang="en-US" altLang="ja-JP" sz="2000" i="1" dirty="0">
                        <a:latin typeface="Cambria Math" panose="02040503050406030204" pitchFamily="18" charset="0"/>
                      </a:rPr>
                      <m:t>𝑏</m:t>
                    </m:r>
                  </m:oMath>
                </a14:m>
                <a:r>
                  <a:rPr kumimoji="1" lang="ja-JP" altLang="en-US" sz="2000"/>
                  <a:t>ビット使用</a:t>
                </a:r>
              </a:p>
            </p:txBody>
          </p:sp>
        </mc:Choice>
        <mc:Fallback xmlns="">
          <p:sp>
            <p:nvSpPr>
              <p:cNvPr id="74" name="テキスト ボックス 73">
                <a:extLst>
                  <a:ext uri="{FF2B5EF4-FFF2-40B4-BE49-F238E27FC236}">
                    <a16:creationId xmlns:a16="http://schemas.microsoft.com/office/drawing/2014/main" id="{66186FAD-F9E8-2C41-9D28-0D2420355060}"/>
                  </a:ext>
                </a:extLst>
              </p:cNvPr>
              <p:cNvSpPr txBox="1">
                <a:spLocks noRot="1" noChangeAspect="1" noMove="1" noResize="1" noEditPoints="1" noAdjustHandles="1" noChangeArrowheads="1" noChangeShapeType="1" noTextEdit="1"/>
              </p:cNvSpPr>
              <p:nvPr/>
            </p:nvSpPr>
            <p:spPr>
              <a:xfrm>
                <a:off x="4462213" y="2479264"/>
                <a:ext cx="1931170" cy="400110"/>
              </a:xfrm>
              <a:prstGeom prst="rect">
                <a:avLst/>
              </a:prstGeom>
              <a:blipFill>
                <a:blip r:embed="rId16"/>
                <a:stretch>
                  <a:fillRect l="-3470" t="-12308" r="-2524" b="-2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正方形/長方形 74">
                <a:extLst>
                  <a:ext uri="{FF2B5EF4-FFF2-40B4-BE49-F238E27FC236}">
                    <a16:creationId xmlns:a16="http://schemas.microsoft.com/office/drawing/2014/main" id="{36C0F553-F061-054A-9FC7-87699FE7C8BB}"/>
                  </a:ext>
                </a:extLst>
              </p:cNvPr>
              <p:cNvSpPr/>
              <p:nvPr/>
            </p:nvSpPr>
            <p:spPr>
              <a:xfrm>
                <a:off x="5811826" y="1672511"/>
                <a:ext cx="2707280" cy="680443"/>
              </a:xfrm>
              <a:prstGeom prst="rect">
                <a:avLst/>
              </a:prstGeom>
              <a:ln w="381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ja-JP" i="0" smtClean="0">
                          <a:latin typeface="Cambria Math" panose="02040503050406030204" pitchFamily="18" charset="0"/>
                        </a:rPr>
                        <m:t>J</m:t>
                      </m:r>
                      <m:r>
                        <m:rPr>
                          <m:sty m:val="p"/>
                        </m:rPr>
                        <a:rPr lang="en-US" altLang="ja-JP" b="0" i="0" smtClean="0">
                          <a:latin typeface="Cambria Math" panose="02040503050406030204" pitchFamily="18" charset="0"/>
                        </a:rPr>
                        <m:t>accard</m:t>
                      </m:r>
                      <m:d>
                        <m:dPr>
                          <m:ctrlPr>
                            <a:rPr lang="en-US" altLang="ja-JP" i="1">
                              <a:latin typeface="Cambria Math" panose="02040503050406030204" pitchFamily="18" charset="0"/>
                            </a:rPr>
                          </m:ctrlPr>
                        </m:dPr>
                        <m:e>
                          <m:r>
                            <a:rPr lang="en-US" altLang="ja-JP" b="0" i="1" smtClean="0">
                              <a:latin typeface="Cambria Math" panose="02040503050406030204" pitchFamily="18" charset="0"/>
                            </a:rPr>
                            <m:t>𝑆</m:t>
                          </m:r>
                          <m:r>
                            <a:rPr lang="en-US" altLang="ja-JP" i="1">
                              <a:latin typeface="Cambria Math" panose="02040503050406030204" pitchFamily="18" charset="0"/>
                            </a:rPr>
                            <m:t>,</m:t>
                          </m:r>
                          <m:r>
                            <a:rPr lang="en-US" altLang="ja-JP" b="0" i="1" smtClean="0">
                              <a:latin typeface="Cambria Math" panose="02040503050406030204" pitchFamily="18" charset="0"/>
                            </a:rPr>
                            <m:t>𝑆</m:t>
                          </m:r>
                          <m:r>
                            <a:rPr lang="en-US" altLang="ja-JP" b="0" i="1" smtClean="0">
                              <a:latin typeface="Cambria Math" panose="02040503050406030204" pitchFamily="18" charset="0"/>
                            </a:rPr>
                            <m:t>′ </m:t>
                          </m:r>
                        </m:e>
                      </m:d>
                      <m:r>
                        <a:rPr lang="en-US" altLang="ja-JP" i="1">
                          <a:latin typeface="Cambria Math" panose="02040503050406030204" pitchFamily="18" charset="0"/>
                        </a:rPr>
                        <m:t>=</m:t>
                      </m:r>
                      <m:f>
                        <m:fPr>
                          <m:ctrlPr>
                            <a:rPr lang="en-US" altLang="ja-JP" i="1">
                              <a:latin typeface="Cambria Math" panose="02040503050406030204" pitchFamily="18" charset="0"/>
                            </a:rPr>
                          </m:ctrlPr>
                        </m:fPr>
                        <m:num>
                          <m:r>
                            <a:rPr lang="en-US" altLang="ja-JP" i="1">
                              <a:latin typeface="Cambria Math" panose="02040503050406030204" pitchFamily="18" charset="0"/>
                            </a:rPr>
                            <m:t>|</m:t>
                          </m:r>
                          <m:r>
                            <a:rPr lang="en-US" altLang="ja-JP" b="0" i="1" smtClean="0">
                              <a:latin typeface="Cambria Math" panose="02040503050406030204" pitchFamily="18" charset="0"/>
                            </a:rPr>
                            <m:t>𝑆</m:t>
                          </m:r>
                          <m:r>
                            <a:rPr lang="en-US" altLang="ja-JP" i="1">
                              <a:latin typeface="Cambria Math" panose="02040503050406030204" pitchFamily="18" charset="0"/>
                            </a:rPr>
                            <m:t>∩</m:t>
                          </m:r>
                          <m:r>
                            <a:rPr lang="en-US" altLang="ja-JP" i="1">
                              <a:latin typeface="Cambria Math" panose="02040503050406030204" pitchFamily="18" charset="0"/>
                            </a:rPr>
                            <m:t>𝑆</m:t>
                          </m:r>
                          <m:r>
                            <a:rPr lang="en-US" altLang="ja-JP" b="0" i="1" smtClean="0">
                              <a:latin typeface="Cambria Math" panose="02040503050406030204" pitchFamily="18" charset="0"/>
                            </a:rPr>
                            <m:t>′</m:t>
                          </m:r>
                          <m:r>
                            <a:rPr lang="en-US" altLang="ja-JP" i="1">
                              <a:latin typeface="Cambria Math" panose="02040503050406030204" pitchFamily="18" charset="0"/>
                            </a:rPr>
                            <m:t>|</m:t>
                          </m:r>
                        </m:num>
                        <m:den>
                          <m:r>
                            <a:rPr lang="en-US" altLang="ja-JP" i="1">
                              <a:latin typeface="Cambria Math" panose="02040503050406030204" pitchFamily="18" charset="0"/>
                            </a:rPr>
                            <m:t>|</m:t>
                          </m:r>
                          <m:r>
                            <a:rPr lang="en-US" altLang="ja-JP" i="1">
                              <a:latin typeface="Cambria Math" panose="02040503050406030204" pitchFamily="18" charset="0"/>
                            </a:rPr>
                            <m:t>𝑆</m:t>
                          </m:r>
                          <m:r>
                            <a:rPr lang="en-US" altLang="ja-JP" i="1">
                              <a:latin typeface="Cambria Math" panose="02040503050406030204" pitchFamily="18" charset="0"/>
                            </a:rPr>
                            <m:t>∪</m:t>
                          </m:r>
                          <m:r>
                            <a:rPr lang="en-US" altLang="ja-JP" i="1">
                              <a:latin typeface="Cambria Math" panose="02040503050406030204" pitchFamily="18" charset="0"/>
                            </a:rPr>
                            <m:t>𝑆</m:t>
                          </m:r>
                          <m:r>
                            <a:rPr lang="en-US" altLang="ja-JP" b="0" i="1" smtClean="0">
                              <a:latin typeface="Cambria Math" panose="02040503050406030204" pitchFamily="18" charset="0"/>
                            </a:rPr>
                            <m:t>′</m:t>
                          </m:r>
                          <m:r>
                            <a:rPr lang="en-US" altLang="ja-JP" i="1">
                              <a:latin typeface="Cambria Math" panose="02040503050406030204" pitchFamily="18" charset="0"/>
                            </a:rPr>
                            <m:t>|</m:t>
                          </m:r>
                        </m:den>
                      </m:f>
                    </m:oMath>
                  </m:oMathPara>
                </a14:m>
                <a:endParaRPr lang="ja-JP" altLang="en-US"/>
              </a:p>
            </p:txBody>
          </p:sp>
        </mc:Choice>
        <mc:Fallback xmlns="">
          <p:sp>
            <p:nvSpPr>
              <p:cNvPr id="75" name="正方形/長方形 74">
                <a:extLst>
                  <a:ext uri="{FF2B5EF4-FFF2-40B4-BE49-F238E27FC236}">
                    <a16:creationId xmlns:a16="http://schemas.microsoft.com/office/drawing/2014/main" id="{36C0F553-F061-054A-9FC7-87699FE7C8BB}"/>
                  </a:ext>
                </a:extLst>
              </p:cNvPr>
              <p:cNvSpPr>
                <a:spLocks noRot="1" noChangeAspect="1" noMove="1" noResize="1" noEditPoints="1" noAdjustHandles="1" noChangeArrowheads="1" noChangeShapeType="1" noTextEdit="1"/>
              </p:cNvSpPr>
              <p:nvPr/>
            </p:nvSpPr>
            <p:spPr>
              <a:xfrm>
                <a:off x="5811826" y="1672511"/>
                <a:ext cx="2707280" cy="680443"/>
              </a:xfrm>
              <a:prstGeom prst="rect">
                <a:avLst/>
              </a:prstGeom>
              <a:blipFill>
                <a:blip r:embed="rId17"/>
                <a:stretch>
                  <a:fillRect/>
                </a:stretch>
              </a:blipFill>
              <a:ln w="381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6136128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a:extLst>
                  <a:ext uri="{FF2B5EF4-FFF2-40B4-BE49-F238E27FC236}">
                    <a16:creationId xmlns:a16="http://schemas.microsoft.com/office/drawing/2014/main" id="{AB0C2FF2-8312-9149-8C8B-A25EA80F75BF}"/>
                  </a:ext>
                </a:extLst>
              </p:cNvPr>
              <p:cNvSpPr>
                <a:spLocks noGrp="1"/>
              </p:cNvSpPr>
              <p:nvPr>
                <p:ph type="title"/>
              </p:nvPr>
            </p:nvSpPr>
            <p:spPr/>
            <p:txBody>
              <a:bodyPr/>
              <a:lstStyle/>
              <a:p>
                <a:r>
                  <a:rPr kumimoji="1" lang="ja-JP" altLang="en-US"/>
                  <a:t>軽量な類似度計算手法</a:t>
                </a:r>
                <a:br>
                  <a:rPr kumimoji="1" lang="en-US" altLang="ja-JP"/>
                </a:br>
                <a14:m>
                  <m:oMath xmlns:m="http://schemas.openxmlformats.org/officeDocument/2006/math">
                    <m:r>
                      <a:rPr kumimoji="1" lang="en-US" altLang="ja-JP" i="1" dirty="0" smtClean="0">
                        <a:latin typeface="Cambria Math" panose="02040503050406030204" pitchFamily="18" charset="0"/>
                      </a:rPr>
                      <m:t>𝑏</m:t>
                    </m:r>
                  </m:oMath>
                </a14:m>
                <a:r>
                  <a:rPr kumimoji="1" lang="en-US" altLang="ja-JP"/>
                  <a:t>-bit </a:t>
                </a:r>
                <a:r>
                  <a:rPr kumimoji="1" lang="en-US" altLang="ja-JP" err="1"/>
                  <a:t>MinHash</a:t>
                </a:r>
                <a:r>
                  <a:rPr kumimoji="1" lang="ja-JP" altLang="en-US"/>
                  <a:t>法</a:t>
                </a:r>
                <a:r>
                  <a:rPr kumimoji="1" lang="en-US" altLang="ja-JP"/>
                  <a:t>[Li,2010] 2/2</a:t>
                </a:r>
                <a:endParaRPr kumimoji="1" lang="ja-JP" altLang="en-US"/>
              </a:p>
            </p:txBody>
          </p:sp>
        </mc:Choice>
        <mc:Fallback xmlns="">
          <p:sp>
            <p:nvSpPr>
              <p:cNvPr id="2" name="タイトル 1">
                <a:extLst>
                  <a:ext uri="{FF2B5EF4-FFF2-40B4-BE49-F238E27FC236}">
                    <a16:creationId xmlns:a16="http://schemas.microsoft.com/office/drawing/2014/main" id="{AB0C2FF2-8312-9149-8C8B-A25EA80F75BF}"/>
                  </a:ext>
                </a:extLst>
              </p:cNvPr>
              <p:cNvSpPr>
                <a:spLocks noGrp="1" noRot="1" noChangeAspect="1" noMove="1" noResize="1" noEditPoints="1" noAdjustHandles="1" noChangeArrowheads="1" noChangeShapeType="1" noTextEdit="1"/>
              </p:cNvSpPr>
              <p:nvPr>
                <p:ph type="title"/>
              </p:nvPr>
            </p:nvSpPr>
            <p:spPr>
              <a:blipFill>
                <a:blip r:embed="rId2"/>
                <a:stretch>
                  <a:fillRect t="-25532" b="-37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D5C6B0C2-514C-CC40-99D7-BC0DDD395C6A}"/>
                  </a:ext>
                </a:extLst>
              </p:cNvPr>
              <p:cNvSpPr>
                <a:spLocks noGrp="1"/>
              </p:cNvSpPr>
              <p:nvPr>
                <p:ph idx="1"/>
              </p:nvPr>
            </p:nvSpPr>
            <p:spPr/>
            <p:txBody>
              <a:bodyPr/>
              <a:lstStyle/>
              <a:p>
                <a14:m>
                  <m:oMath xmlns:m="http://schemas.openxmlformats.org/officeDocument/2006/math">
                    <m:r>
                      <a:rPr lang="en-US" altLang="ja-JP" sz="2800" i="1" dirty="0" smtClean="0">
                        <a:latin typeface="Cambria Math" panose="02040503050406030204" pitchFamily="18" charset="0"/>
                      </a:rPr>
                      <m:t>𝑏</m:t>
                    </m:r>
                    <m:r>
                      <a:rPr lang="en-US" altLang="ja-JP" sz="2800" b="0" i="1" dirty="0" smtClean="0">
                        <a:latin typeface="Cambria Math" panose="02040503050406030204" pitchFamily="18" charset="0"/>
                      </a:rPr>
                      <m:t>=1</m:t>
                    </m:r>
                  </m:oMath>
                </a14:m>
                <a:r>
                  <a:rPr kumimoji="1" lang="ja-JP" altLang="en-US" sz="2800"/>
                  <a:t>のとき誤差と計算量のトレードオフで最良</a:t>
                </a:r>
                <a:endParaRPr kumimoji="1" lang="en-US" altLang="ja-JP" sz="2800"/>
              </a:p>
              <a:p>
                <a:pPr lvl="1"/>
                <a:r>
                  <a:rPr lang="en-US" altLang="ja-JP" sz="2400"/>
                  <a:t>1</a:t>
                </a:r>
                <a:r>
                  <a:rPr lang="ja-JP" altLang="en-US" sz="2400"/>
                  <a:t>ビットのハッシュ値列で集合を表現</a:t>
                </a:r>
                <a:endParaRPr lang="en-US" altLang="ja-JP" sz="2400"/>
              </a:p>
              <a:p>
                <a:r>
                  <a:rPr kumimoji="1" lang="ja-JP" altLang="en-US" sz="2800"/>
                  <a:t>ハッシュ値の衝突確率は</a:t>
                </a:r>
                <a:r>
                  <a:rPr kumimoji="1" lang="en-US" altLang="ja-JP" sz="2800"/>
                  <a:t>1/2</a:t>
                </a:r>
                <a:r>
                  <a:rPr kumimoji="1" lang="ja-JP" altLang="en-US" sz="2800"/>
                  <a:t>と</a:t>
                </a:r>
                <a:r>
                  <a:rPr kumimoji="1" lang="en-US" altLang="ja-JP" sz="2800"/>
                  <a:t>Jaccard</a:t>
                </a:r>
                <a:r>
                  <a:rPr kumimoji="1" lang="ja-JP" altLang="en-US" sz="2800"/>
                  <a:t>係数の合成</a:t>
                </a:r>
                <a:endParaRPr kumimoji="1" lang="en-US" altLang="ja-JP" sz="2800"/>
              </a:p>
            </p:txBody>
          </p:sp>
        </mc:Choice>
        <mc:Fallback xmlns="">
          <p:sp>
            <p:nvSpPr>
              <p:cNvPr id="3" name="コンテンツ プレースホルダー 2">
                <a:extLst>
                  <a:ext uri="{FF2B5EF4-FFF2-40B4-BE49-F238E27FC236}">
                    <a16:creationId xmlns:a16="http://schemas.microsoft.com/office/drawing/2014/main" id="{D5C6B0C2-514C-CC40-99D7-BC0DDD395C6A}"/>
                  </a:ext>
                </a:extLst>
              </p:cNvPr>
              <p:cNvSpPr>
                <a:spLocks noGrp="1" noRot="1" noChangeAspect="1" noMove="1" noResize="1" noEditPoints="1" noAdjustHandles="1" noChangeArrowheads="1" noChangeShapeType="1" noTextEdit="1"/>
              </p:cNvSpPr>
              <p:nvPr>
                <p:ph idx="1"/>
              </p:nvPr>
            </p:nvSpPr>
            <p:spPr>
              <a:blipFill>
                <a:blip r:embed="rId3"/>
                <a:stretch>
                  <a:fillRect l="-1333" t="-1887"/>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71D3DE6D-F2DB-7346-86B8-437F30D80861}"/>
              </a:ext>
            </a:extLst>
          </p:cNvPr>
          <p:cNvSpPr>
            <a:spLocks noGrp="1"/>
          </p:cNvSpPr>
          <p:nvPr>
            <p:ph type="sldNum" sz="quarter" idx="12"/>
          </p:nvPr>
        </p:nvSpPr>
        <p:spPr/>
        <p:txBody>
          <a:bodyPr/>
          <a:lstStyle/>
          <a:p>
            <a:fld id="{9F5033E9-932D-4E41-95C3-341F9A6DAE17}" type="slidenum">
              <a:rPr lang="en-US" altLang="ja-JP" smtClean="0"/>
              <a:pPr/>
              <a:t>63</a:t>
            </a:fld>
            <a:endParaRPr lang="en-US" altLang="ja-JP"/>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9A7A4A2F-D20B-8349-97F0-2387800BAEAB}"/>
                  </a:ext>
                </a:extLst>
              </p:cNvPr>
              <p:cNvSpPr txBox="1"/>
              <p:nvPr/>
            </p:nvSpPr>
            <p:spPr>
              <a:xfrm>
                <a:off x="1612233" y="3600032"/>
                <a:ext cx="6436894" cy="7017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kumimoji="1" lang="en-US" altLang="ja-JP" sz="2400" b="0" i="0" smtClean="0">
                          <a:latin typeface="Cambria Math" panose="02040503050406030204" pitchFamily="18" charset="0"/>
                        </a:rPr>
                        <m:t>sim</m:t>
                      </m:r>
                      <m:d>
                        <m:dPr>
                          <m:ctrlPr>
                            <a:rPr kumimoji="1" lang="en-US" altLang="ja-JP" sz="2400" b="0" i="1" smtClean="0">
                              <a:latin typeface="Cambria Math" panose="02040503050406030204" pitchFamily="18" charset="0"/>
                            </a:rPr>
                          </m:ctrlPr>
                        </m:dPr>
                        <m:e>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𝑓</m:t>
                              </m:r>
                            </m:e>
                            <m:sub>
                              <m:r>
                                <a:rPr kumimoji="1" lang="en-US" altLang="ja-JP" sz="2400" b="0" i="1" smtClean="0">
                                  <a:latin typeface="Cambria Math" panose="02040503050406030204" pitchFamily="18" charset="0"/>
                                </a:rPr>
                                <m:t>2</m:t>
                              </m:r>
                            </m:sub>
                          </m:sSub>
                        </m:e>
                      </m:d>
                      <m:r>
                        <a:rPr kumimoji="1" lang="en-US" altLang="ja-JP" sz="2400" b="0" i="1" smtClean="0">
                          <a:latin typeface="Cambria Math" panose="02040503050406030204" pitchFamily="18" charset="0"/>
                        </a:rPr>
                        <m:t>=2</m:t>
                      </m:r>
                      <m:d>
                        <m:dPr>
                          <m:ctrlPr>
                            <a:rPr kumimoji="1" lang="en-US" altLang="ja-JP" sz="2400" b="0" i="1" smtClean="0">
                              <a:latin typeface="Cambria Math" panose="02040503050406030204" pitchFamily="18" charset="0"/>
                            </a:rPr>
                          </m:ctrlPr>
                        </m:dPr>
                        <m:e>
                          <m:r>
                            <a:rPr lang="ja-JP" altLang="en-US" sz="2400" i="1">
                              <a:latin typeface="Cambria Math" panose="02040503050406030204" pitchFamily="18" charset="0"/>
                            </a:rPr>
                            <m:t>ハッシュ値の一致割合</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2</m:t>
                              </m:r>
                            </m:den>
                          </m:f>
                        </m:e>
                      </m:d>
                    </m:oMath>
                  </m:oMathPara>
                </a14:m>
                <a:endParaRPr kumimoji="1" lang="ja-JP" altLang="en-US" sz="2400"/>
              </a:p>
            </p:txBody>
          </p:sp>
        </mc:Choice>
        <mc:Fallback xmlns="">
          <p:sp>
            <p:nvSpPr>
              <p:cNvPr id="5" name="テキスト ボックス 4">
                <a:extLst>
                  <a:ext uri="{FF2B5EF4-FFF2-40B4-BE49-F238E27FC236}">
                    <a16:creationId xmlns:a16="http://schemas.microsoft.com/office/drawing/2014/main" id="{9A7A4A2F-D20B-8349-97F0-2387800BAEAB}"/>
                  </a:ext>
                </a:extLst>
              </p:cNvPr>
              <p:cNvSpPr txBox="1">
                <a:spLocks noRot="1" noChangeAspect="1" noMove="1" noResize="1" noEditPoints="1" noAdjustHandles="1" noChangeArrowheads="1" noChangeShapeType="1" noTextEdit="1"/>
              </p:cNvSpPr>
              <p:nvPr/>
            </p:nvSpPr>
            <p:spPr>
              <a:xfrm>
                <a:off x="1612233" y="3600032"/>
                <a:ext cx="6436894" cy="701731"/>
              </a:xfrm>
              <a:prstGeom prst="rect">
                <a:avLst/>
              </a:prstGeom>
              <a:blipFill>
                <a:blip r:embed="rId4"/>
                <a:stretch>
                  <a:fillRect b="-16522"/>
                </a:stretch>
              </a:blipFill>
            </p:spPr>
            <p:txBody>
              <a:bodyPr/>
              <a:lstStyle/>
              <a:p>
                <a:r>
                  <a:rPr lang="en-US">
                    <a:noFill/>
                  </a:rPr>
                  <a:t> </a:t>
                </a:r>
              </a:p>
            </p:txBody>
          </p:sp>
        </mc:Fallback>
      </mc:AlternateContent>
    </p:spTree>
    <p:extLst>
      <p:ext uri="{BB962C8B-B14F-4D97-AF65-F5344CB8AC3E}">
        <p14:creationId xmlns:p14="http://schemas.microsoft.com/office/powerpoint/2010/main" val="9043442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DFFB88-2969-384A-93C6-6CB1581427A3}"/>
              </a:ext>
            </a:extLst>
          </p:cNvPr>
          <p:cNvSpPr>
            <a:spLocks noGrp="1"/>
          </p:cNvSpPr>
          <p:nvPr>
            <p:ph type="title"/>
          </p:nvPr>
        </p:nvSpPr>
        <p:spPr/>
        <p:txBody>
          <a:bodyPr/>
          <a:lstStyle/>
          <a:p>
            <a:r>
              <a:rPr kumimoji="1" lang="ja-JP" altLang="en-US"/>
              <a:t>ファイル集合間の比較</a:t>
            </a:r>
          </a:p>
        </p:txBody>
      </p:sp>
      <p:pic>
        <p:nvPicPr>
          <p:cNvPr id="6" name="コンテンツ プレースホルダー 5">
            <a:extLst>
              <a:ext uri="{FF2B5EF4-FFF2-40B4-BE49-F238E27FC236}">
                <a16:creationId xmlns:a16="http://schemas.microsoft.com/office/drawing/2014/main" id="{67AAE598-DD51-AA47-B926-2CA7346050F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240" t="17717" r="5673" b="17805"/>
          <a:stretch/>
        </p:blipFill>
        <p:spPr>
          <a:xfrm>
            <a:off x="1443799" y="3207527"/>
            <a:ext cx="6245290" cy="3390123"/>
          </a:xfrm>
        </p:spPr>
      </p:pic>
      <p:sp>
        <p:nvSpPr>
          <p:cNvPr id="4" name="スライド番号プレースホルダー 3">
            <a:extLst>
              <a:ext uri="{FF2B5EF4-FFF2-40B4-BE49-F238E27FC236}">
                <a16:creationId xmlns:a16="http://schemas.microsoft.com/office/drawing/2014/main" id="{FB4436AD-7F00-AA44-9478-D085C82D8CCF}"/>
              </a:ext>
            </a:extLst>
          </p:cNvPr>
          <p:cNvSpPr>
            <a:spLocks noGrp="1"/>
          </p:cNvSpPr>
          <p:nvPr>
            <p:ph type="sldNum" sz="quarter" idx="12"/>
          </p:nvPr>
        </p:nvSpPr>
        <p:spPr/>
        <p:txBody>
          <a:bodyPr/>
          <a:lstStyle/>
          <a:p>
            <a:fld id="{9F5033E9-932D-4E41-95C3-341F9A6DAE17}" type="slidenum">
              <a:rPr lang="en-US" altLang="ja-JP" smtClean="0"/>
              <a:pPr/>
              <a:t>64</a:t>
            </a:fld>
            <a:endParaRPr lang="en-US" altLang="ja-JP"/>
          </a:p>
        </p:txBody>
      </p:sp>
      <mc:AlternateContent xmlns:mc="http://schemas.openxmlformats.org/markup-compatibility/2006" xmlns:a14="http://schemas.microsoft.com/office/drawing/2010/main">
        <mc:Choice Requires="a14">
          <p:sp>
            <p:nvSpPr>
              <p:cNvPr id="8" name="正方形/長方形 7">
                <a:extLst>
                  <a:ext uri="{FF2B5EF4-FFF2-40B4-BE49-F238E27FC236}">
                    <a16:creationId xmlns:a16="http://schemas.microsoft.com/office/drawing/2014/main" id="{E25E6589-980A-4A47-99F9-1E772E363890}"/>
                  </a:ext>
                </a:extLst>
              </p:cNvPr>
              <p:cNvSpPr/>
              <p:nvPr/>
            </p:nvSpPr>
            <p:spPr>
              <a:xfrm>
                <a:off x="457200" y="1664350"/>
                <a:ext cx="8291513" cy="1690847"/>
              </a:xfrm>
              <a:prstGeom prst="rect">
                <a:avLst/>
              </a:prstGeom>
            </p:spPr>
            <p:txBody>
              <a:bodyPr wrap="square">
                <a:spAutoFit/>
              </a:bodyPr>
              <a:lstStyle/>
              <a:p>
                <a14:m>
                  <m:oMath xmlns:m="http://schemas.openxmlformats.org/officeDocument/2006/math">
                    <m:sSub>
                      <m:sSubPr>
                        <m:ctrlPr>
                          <a:rPr lang="en-US" altLang="ja-JP" sz="2800" i="1" smtClean="0">
                            <a:latin typeface="Cambria Math" panose="02040503050406030204" pitchFamily="18" charset="0"/>
                          </a:rPr>
                        </m:ctrlPr>
                      </m:sSubPr>
                      <m:e>
                        <m:r>
                          <a:rPr lang="en-US" altLang="ja-JP" sz="2800" b="0" i="1" smtClean="0">
                            <a:latin typeface="Cambria Math" panose="02040503050406030204" pitchFamily="18" charset="0"/>
                          </a:rPr>
                          <m:t>𝐷</m:t>
                        </m:r>
                      </m:e>
                      <m:sub>
                        <m:r>
                          <a:rPr lang="en-US" altLang="ja-JP" sz="2800" i="1">
                            <a:latin typeface="Cambria Math" panose="02040503050406030204" pitchFamily="18" charset="0"/>
                          </a:rPr>
                          <m:t>𝑄</m:t>
                        </m:r>
                      </m:sub>
                    </m:sSub>
                  </m:oMath>
                </a14:m>
                <a:r>
                  <a:rPr lang="en-US" altLang="ja-JP" sz="2800"/>
                  <a:t> </a:t>
                </a:r>
                <a:r>
                  <a:rPr lang="ja-JP" altLang="en-US" sz="2800"/>
                  <a:t>とライブラリのあるバージョン</a:t>
                </a:r>
                <a:r>
                  <a:rPr lang="en-US" altLang="ja-JP" sz="2800"/>
                  <a:t> </a:t>
                </a:r>
                <a14:m>
                  <m:oMath xmlns:m="http://schemas.openxmlformats.org/officeDocument/2006/math">
                    <m:r>
                      <a:rPr lang="en-US" altLang="ja-JP" sz="2800" b="0" i="1" smtClean="0">
                        <a:latin typeface="Cambria Math" panose="02040503050406030204" pitchFamily="18" charset="0"/>
                      </a:rPr>
                      <m:t>𝑣</m:t>
                    </m:r>
                  </m:oMath>
                </a14:m>
                <a:r>
                  <a:rPr lang="en-US" altLang="ja-JP" sz="2800"/>
                  <a:t> </a:t>
                </a:r>
                <a:r>
                  <a:rPr lang="ja-JP" altLang="en-US" sz="2800"/>
                  <a:t>間の合計類似度</a:t>
                </a:r>
                <a:endParaRPr lang="en-US" altLang="ja-JP" sz="2800" b="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altLang="ja-JP" sz="2800" b="0" i="1" smtClean="0">
                              <a:latin typeface="Cambria Math" panose="02040503050406030204" pitchFamily="18" charset="0"/>
                            </a:rPr>
                          </m:ctrlPr>
                        </m:sSubPr>
                        <m:e>
                          <m:r>
                            <a:rPr lang="en-US" altLang="ja-JP" sz="2800" b="0" i="1" smtClean="0">
                              <a:latin typeface="Cambria Math" panose="02040503050406030204" pitchFamily="18" charset="0"/>
                            </a:rPr>
                            <m:t>𝑆</m:t>
                          </m:r>
                        </m:e>
                        <m:sub>
                          <m:r>
                            <a:rPr lang="en-US" altLang="ja-JP" sz="2800" b="0" i="1" smtClean="0">
                              <a:latin typeface="Cambria Math" panose="02040503050406030204" pitchFamily="18" charset="0"/>
                            </a:rPr>
                            <m:t>𝑄</m:t>
                          </m:r>
                        </m:sub>
                      </m:sSub>
                      <m:d>
                        <m:dPr>
                          <m:ctrlPr>
                            <a:rPr lang="en-US" altLang="ja-JP" sz="2800" i="1">
                              <a:latin typeface="Cambria Math" panose="02040503050406030204" pitchFamily="18" charset="0"/>
                            </a:rPr>
                          </m:ctrlPr>
                        </m:dPr>
                        <m:e>
                          <m:r>
                            <a:rPr lang="en-US" altLang="ja-JP" sz="2800" b="0" i="1" smtClean="0">
                              <a:latin typeface="Cambria Math" panose="02040503050406030204" pitchFamily="18" charset="0"/>
                            </a:rPr>
                            <m:t>𝑣</m:t>
                          </m:r>
                        </m:e>
                      </m:d>
                      <m:r>
                        <a:rPr lang="en-US" altLang="ja-JP" sz="2800" b="0" i="1" smtClean="0">
                          <a:latin typeface="Cambria Math" panose="02040503050406030204" pitchFamily="18" charset="0"/>
                        </a:rPr>
                        <m:t>=</m:t>
                      </m:r>
                      <m:nary>
                        <m:naryPr>
                          <m:chr m:val="∑"/>
                          <m:supHide m:val="on"/>
                          <m:ctrlPr>
                            <a:rPr lang="en-US" altLang="ja-JP" sz="2800" i="1">
                              <a:latin typeface="Cambria Math" panose="02040503050406030204" pitchFamily="18" charset="0"/>
                            </a:rPr>
                          </m:ctrlPr>
                        </m:naryPr>
                        <m:sub>
                          <m:r>
                            <m:rPr>
                              <m:brk m:alnAt="23"/>
                            </m:rPr>
                            <a:rPr lang="en-US" altLang="ja-JP" sz="2800" i="1">
                              <a:latin typeface="Cambria Math" panose="02040503050406030204" pitchFamily="18" charset="0"/>
                            </a:rPr>
                            <m:t>𝑞</m:t>
                          </m:r>
                          <m:r>
                            <a:rPr lang="en-US" altLang="ja-JP" sz="2800" i="1">
                              <a:latin typeface="Cambria Math" panose="02040503050406030204" pitchFamily="18" charset="0"/>
                            </a:rPr>
                            <m:t>∈</m:t>
                          </m:r>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𝐷</m:t>
                              </m:r>
                            </m:e>
                            <m:sub>
                              <m:r>
                                <a:rPr lang="en-US" altLang="ja-JP" sz="2800" i="1">
                                  <a:latin typeface="Cambria Math" panose="02040503050406030204" pitchFamily="18" charset="0"/>
                                </a:rPr>
                                <m:t>𝑄</m:t>
                              </m:r>
                            </m:sub>
                          </m:sSub>
                        </m:sub>
                        <m:sup/>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𝑆</m:t>
                              </m:r>
                            </m:e>
                            <m:sub>
                              <m:r>
                                <m:rPr>
                                  <m:sty m:val="p"/>
                                </m:rPr>
                                <a:rPr lang="en-US" altLang="ja-JP" sz="2800">
                                  <a:latin typeface="Cambria Math" panose="02040503050406030204" pitchFamily="18" charset="0"/>
                                </a:rPr>
                                <m:t>max</m:t>
                              </m:r>
                            </m:sub>
                          </m:sSub>
                          <m:r>
                            <a:rPr lang="en-US" altLang="ja-JP" sz="2800" i="1">
                              <a:latin typeface="Cambria Math" panose="02040503050406030204" pitchFamily="18" charset="0"/>
                            </a:rPr>
                            <m:t>(</m:t>
                          </m:r>
                          <m:r>
                            <a:rPr lang="en-US" altLang="ja-JP" sz="2800" i="1">
                              <a:latin typeface="Cambria Math" panose="02040503050406030204" pitchFamily="18" charset="0"/>
                            </a:rPr>
                            <m:t>𝑞</m:t>
                          </m:r>
                          <m:r>
                            <a:rPr lang="en-US" altLang="ja-JP" sz="2800" i="1">
                              <a:latin typeface="Cambria Math" panose="02040503050406030204" pitchFamily="18" charset="0"/>
                            </a:rPr>
                            <m:t>,</m:t>
                          </m:r>
                          <m:r>
                            <a:rPr lang="en-US" altLang="ja-JP" sz="2800" i="1">
                              <a:latin typeface="Cambria Math" panose="02040503050406030204" pitchFamily="18" charset="0"/>
                            </a:rPr>
                            <m:t>𝑣</m:t>
                          </m:r>
                          <m:r>
                            <a:rPr lang="en-US" altLang="ja-JP" sz="2800" i="1">
                              <a:latin typeface="Cambria Math" panose="02040503050406030204" pitchFamily="18" charset="0"/>
                            </a:rPr>
                            <m:t>)</m:t>
                          </m:r>
                        </m:e>
                      </m:nary>
                    </m:oMath>
                  </m:oMathPara>
                </a14:m>
                <a:endParaRPr lang="ja-JP" altLang="en-US" sz="2800"/>
              </a:p>
            </p:txBody>
          </p:sp>
        </mc:Choice>
        <mc:Fallback xmlns="">
          <p:sp>
            <p:nvSpPr>
              <p:cNvPr id="8" name="正方形/長方形 7">
                <a:extLst>
                  <a:ext uri="{FF2B5EF4-FFF2-40B4-BE49-F238E27FC236}">
                    <a16:creationId xmlns:a16="http://schemas.microsoft.com/office/drawing/2014/main" id="{E25E6589-980A-4A47-99F9-1E772E363890}"/>
                  </a:ext>
                </a:extLst>
              </p:cNvPr>
              <p:cNvSpPr>
                <a:spLocks noRot="1" noChangeAspect="1" noMove="1" noResize="1" noEditPoints="1" noAdjustHandles="1" noChangeArrowheads="1" noChangeShapeType="1" noTextEdit="1"/>
              </p:cNvSpPr>
              <p:nvPr/>
            </p:nvSpPr>
            <p:spPr>
              <a:xfrm>
                <a:off x="457200" y="1664350"/>
                <a:ext cx="8291513" cy="1690847"/>
              </a:xfrm>
              <a:prstGeom prst="rect">
                <a:avLst/>
              </a:prstGeom>
              <a:blipFill>
                <a:blip r:embed="rId3"/>
                <a:stretch>
                  <a:fillRect t="-4693"/>
                </a:stretch>
              </a:blipFill>
            </p:spPr>
            <p:txBody>
              <a:bodyPr/>
              <a:lstStyle/>
              <a:p>
                <a:r>
                  <a:rPr lang="en-US">
                    <a:noFill/>
                  </a:rPr>
                  <a:t> </a:t>
                </a:r>
              </a:p>
            </p:txBody>
          </p:sp>
        </mc:Fallback>
      </mc:AlternateContent>
    </p:spTree>
    <p:extLst>
      <p:ext uri="{BB962C8B-B14F-4D97-AF65-F5344CB8AC3E}">
        <p14:creationId xmlns:p14="http://schemas.microsoft.com/office/powerpoint/2010/main" val="4266069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コンテンツ プレースホルダー 5" descr="テーブル&#10;&#10;自動的に生成された説明">
            <a:extLst>
              <a:ext uri="{FF2B5EF4-FFF2-40B4-BE49-F238E27FC236}">
                <a16:creationId xmlns:a16="http://schemas.microsoft.com/office/drawing/2014/main" id="{744137CB-3A6E-CC47-819C-B59589837F1D}"/>
              </a:ext>
            </a:extLst>
          </p:cNvPr>
          <p:cNvPicPr>
            <a:picLocks noChangeAspect="1"/>
          </p:cNvPicPr>
          <p:nvPr/>
        </p:nvPicPr>
        <p:blipFill rotWithShape="1">
          <a:blip r:embed="rId2">
            <a:extLst>
              <a:ext uri="{28A0092B-C50C-407E-A947-70E740481C1C}">
                <a14:useLocalDpi xmlns:a14="http://schemas.microsoft.com/office/drawing/2010/main" val="0"/>
              </a:ext>
            </a:extLst>
          </a:blip>
          <a:srcRect t="8626"/>
          <a:stretch/>
        </p:blipFill>
        <p:spPr bwMode="auto">
          <a:xfrm>
            <a:off x="446088" y="1489999"/>
            <a:ext cx="8229600" cy="4026853"/>
          </a:xfrm>
          <a:prstGeom prst="rect">
            <a:avLst/>
          </a:prstGeom>
          <a:noFill/>
          <a:ln w="9525">
            <a:noFill/>
            <a:miter lim="800000"/>
            <a:headEnd/>
            <a:tailEnd/>
          </a:ln>
          <a:effectLst/>
        </p:spPr>
      </p:pic>
      <p:sp>
        <p:nvSpPr>
          <p:cNvPr id="2" name="タイトル 1">
            <a:extLst>
              <a:ext uri="{FF2B5EF4-FFF2-40B4-BE49-F238E27FC236}">
                <a16:creationId xmlns:a16="http://schemas.microsoft.com/office/drawing/2014/main" id="{71956A24-D9E5-6E4A-B0EC-BB6F8C22FCEB}"/>
              </a:ext>
            </a:extLst>
          </p:cNvPr>
          <p:cNvSpPr>
            <a:spLocks noGrp="1"/>
          </p:cNvSpPr>
          <p:nvPr>
            <p:ph type="title"/>
          </p:nvPr>
        </p:nvSpPr>
        <p:spPr/>
        <p:txBody>
          <a:bodyPr/>
          <a:lstStyle/>
          <a:p>
            <a:r>
              <a:rPr kumimoji="1" lang="ja-JP" altLang="en-US"/>
              <a:t>結果：精度</a:t>
            </a:r>
          </a:p>
        </p:txBody>
      </p:sp>
      <p:sp>
        <p:nvSpPr>
          <p:cNvPr id="4" name="スライド番号プレースホルダー 3">
            <a:extLst>
              <a:ext uri="{FF2B5EF4-FFF2-40B4-BE49-F238E27FC236}">
                <a16:creationId xmlns:a16="http://schemas.microsoft.com/office/drawing/2014/main" id="{76C9F5E7-ED40-234D-8A8F-1C4D1B38A35C}"/>
              </a:ext>
            </a:extLst>
          </p:cNvPr>
          <p:cNvSpPr>
            <a:spLocks noGrp="1"/>
          </p:cNvSpPr>
          <p:nvPr>
            <p:ph type="sldNum" sz="quarter" idx="12"/>
          </p:nvPr>
        </p:nvSpPr>
        <p:spPr/>
        <p:txBody>
          <a:bodyPr/>
          <a:lstStyle/>
          <a:p>
            <a:fld id="{9F5033E9-932D-4E41-95C3-341F9A6DAE17}" type="slidenum">
              <a:rPr lang="en-US" altLang="ja-JP" smtClean="0"/>
              <a:pPr/>
              <a:t>65</a:t>
            </a:fld>
            <a:endParaRPr lang="en-US" altLang="ja-JP"/>
          </a:p>
        </p:txBody>
      </p:sp>
      <p:sp>
        <p:nvSpPr>
          <p:cNvPr id="7" name="テキスト ボックス 6">
            <a:extLst>
              <a:ext uri="{FF2B5EF4-FFF2-40B4-BE49-F238E27FC236}">
                <a16:creationId xmlns:a16="http://schemas.microsoft.com/office/drawing/2014/main" id="{05EE0F93-577F-B749-893E-AB8AB695E574}"/>
              </a:ext>
            </a:extLst>
          </p:cNvPr>
          <p:cNvSpPr txBox="1"/>
          <p:nvPr/>
        </p:nvSpPr>
        <p:spPr>
          <a:xfrm>
            <a:off x="750335" y="5723950"/>
            <a:ext cx="7632218" cy="584775"/>
          </a:xfrm>
          <a:prstGeom prst="rect">
            <a:avLst/>
          </a:prstGeom>
          <a:solidFill>
            <a:schemeClr val="bg1"/>
          </a:solidFill>
        </p:spPr>
        <p:txBody>
          <a:bodyPr wrap="none" rtlCol="0">
            <a:spAutoFit/>
          </a:bodyPr>
          <a:lstStyle/>
          <a:p>
            <a:r>
              <a:rPr kumimoji="1" lang="ja-JP" altLang="en-US" sz="3200">
                <a:solidFill>
                  <a:srgbClr val="FF0000"/>
                </a:solidFill>
              </a:rPr>
              <a:t>残っていたライブラリのドキュメントとは一致</a:t>
            </a:r>
          </a:p>
        </p:txBody>
      </p:sp>
      <p:sp>
        <p:nvSpPr>
          <p:cNvPr id="8" name="正方形/長方形 7">
            <a:extLst>
              <a:ext uri="{FF2B5EF4-FFF2-40B4-BE49-F238E27FC236}">
                <a16:creationId xmlns:a16="http://schemas.microsoft.com/office/drawing/2014/main" id="{4C264903-7EBA-3246-A9A0-917F2FBCC4A8}"/>
              </a:ext>
            </a:extLst>
          </p:cNvPr>
          <p:cNvSpPr/>
          <p:nvPr/>
        </p:nvSpPr>
        <p:spPr>
          <a:xfrm>
            <a:off x="6136105" y="2010990"/>
            <a:ext cx="1461670" cy="3970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24D0424-9F45-B04A-B978-F37F4442C00A}"/>
              </a:ext>
            </a:extLst>
          </p:cNvPr>
          <p:cNvSpPr/>
          <p:nvPr/>
        </p:nvSpPr>
        <p:spPr>
          <a:xfrm>
            <a:off x="7287043" y="2796633"/>
            <a:ext cx="1461670" cy="3970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642297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D8DCFA-1C3D-EC4C-86A1-A6911026880E}"/>
              </a:ext>
            </a:extLst>
          </p:cNvPr>
          <p:cNvSpPr>
            <a:spLocks noGrp="1"/>
          </p:cNvSpPr>
          <p:nvPr>
            <p:ph type="title"/>
          </p:nvPr>
        </p:nvSpPr>
        <p:spPr/>
        <p:txBody>
          <a:bodyPr/>
          <a:lstStyle/>
          <a:p>
            <a:r>
              <a:rPr kumimoji="1" lang="ja-JP" altLang="en-US"/>
              <a:t>結果：実行時性能</a:t>
            </a:r>
          </a:p>
        </p:txBody>
      </p:sp>
      <p:sp>
        <p:nvSpPr>
          <p:cNvPr id="4" name="スライド番号プレースホルダー 3">
            <a:extLst>
              <a:ext uri="{FF2B5EF4-FFF2-40B4-BE49-F238E27FC236}">
                <a16:creationId xmlns:a16="http://schemas.microsoft.com/office/drawing/2014/main" id="{44AEDB5A-A497-D24E-AF82-F0A0B42693E6}"/>
              </a:ext>
            </a:extLst>
          </p:cNvPr>
          <p:cNvSpPr>
            <a:spLocks noGrp="1"/>
          </p:cNvSpPr>
          <p:nvPr>
            <p:ph type="sldNum" sz="quarter" idx="12"/>
          </p:nvPr>
        </p:nvSpPr>
        <p:spPr/>
        <p:txBody>
          <a:bodyPr/>
          <a:lstStyle/>
          <a:p>
            <a:fld id="{9F5033E9-932D-4E41-95C3-341F9A6DAE17}" type="slidenum">
              <a:rPr lang="en-US" altLang="ja-JP" smtClean="0"/>
              <a:pPr/>
              <a:t>66</a:t>
            </a:fld>
            <a:endParaRPr lang="en-US" altLang="ja-JP"/>
          </a:p>
        </p:txBody>
      </p:sp>
      <p:pic>
        <p:nvPicPr>
          <p:cNvPr id="5" name="コンテンツ プレースホルダー 15" descr="テーブル&#10;&#10;自動的に生成された説明">
            <a:extLst>
              <a:ext uri="{FF2B5EF4-FFF2-40B4-BE49-F238E27FC236}">
                <a16:creationId xmlns:a16="http://schemas.microsoft.com/office/drawing/2014/main" id="{E51A3941-1998-4E4C-A14B-E0D5BAB8E8E0}"/>
              </a:ext>
            </a:extLst>
          </p:cNvPr>
          <p:cNvPicPr>
            <a:picLocks noChangeAspect="1"/>
          </p:cNvPicPr>
          <p:nvPr/>
        </p:nvPicPr>
        <p:blipFill rotWithShape="1">
          <a:blip r:embed="rId3">
            <a:extLst>
              <a:ext uri="{28A0092B-C50C-407E-A947-70E740481C1C}">
                <a14:useLocalDpi xmlns:a14="http://schemas.microsoft.com/office/drawing/2010/main" val="0"/>
              </a:ext>
            </a:extLst>
          </a:blip>
          <a:srcRect t="9685" r="54754"/>
          <a:stretch/>
        </p:blipFill>
        <p:spPr bwMode="auto">
          <a:xfrm>
            <a:off x="-3808502" y="1287378"/>
            <a:ext cx="3664123" cy="4087642"/>
          </a:xfrm>
          <a:prstGeom prst="rect">
            <a:avLst/>
          </a:prstGeom>
          <a:noFill/>
          <a:ln w="9525">
            <a:noFill/>
            <a:miter lim="800000"/>
            <a:headEnd/>
            <a:tailEnd/>
          </a:ln>
          <a:effectLst/>
        </p:spPr>
      </p:pic>
      <p:pic>
        <p:nvPicPr>
          <p:cNvPr id="6" name="コンテンツ プレースホルダー 9" descr="テーブル&#10;&#10;自動的に生成された説明">
            <a:extLst>
              <a:ext uri="{FF2B5EF4-FFF2-40B4-BE49-F238E27FC236}">
                <a16:creationId xmlns:a16="http://schemas.microsoft.com/office/drawing/2014/main" id="{9BA48C60-BD71-7645-8625-A572F009DDBB}"/>
              </a:ext>
            </a:extLst>
          </p:cNvPr>
          <p:cNvPicPr>
            <a:picLocks noChangeAspect="1"/>
          </p:cNvPicPr>
          <p:nvPr/>
        </p:nvPicPr>
        <p:blipFill rotWithShape="1">
          <a:blip r:embed="rId4">
            <a:extLst>
              <a:ext uri="{28A0092B-C50C-407E-A947-70E740481C1C}">
                <a14:useLocalDpi xmlns:a14="http://schemas.microsoft.com/office/drawing/2010/main" val="0"/>
              </a:ext>
            </a:extLst>
          </a:blip>
          <a:srcRect l="33434" t="8797" r="28412" b="266"/>
          <a:stretch/>
        </p:blipFill>
        <p:spPr bwMode="auto">
          <a:xfrm>
            <a:off x="9697453" y="1417638"/>
            <a:ext cx="2743200" cy="4115778"/>
          </a:xfrm>
          <a:prstGeom prst="rect">
            <a:avLst/>
          </a:prstGeom>
          <a:noFill/>
          <a:ln w="9525">
            <a:noFill/>
            <a:miter lim="800000"/>
            <a:headEnd/>
            <a:tailEnd/>
          </a:ln>
          <a:effectLst/>
        </p:spPr>
      </p:pic>
      <p:graphicFrame>
        <p:nvGraphicFramePr>
          <p:cNvPr id="10" name="表 10">
            <a:extLst>
              <a:ext uri="{FF2B5EF4-FFF2-40B4-BE49-F238E27FC236}">
                <a16:creationId xmlns:a16="http://schemas.microsoft.com/office/drawing/2014/main" id="{45C5FA52-0D79-944A-AC44-5B02BABE5512}"/>
              </a:ext>
            </a:extLst>
          </p:cNvPr>
          <p:cNvGraphicFramePr>
            <a:graphicFrameLocks noGrp="1"/>
          </p:cNvGraphicFramePr>
          <p:nvPr>
            <p:ph idx="1"/>
            <p:extLst>
              <p:ext uri="{D42A27DB-BD31-4B8C-83A1-F6EECF244321}">
                <p14:modId xmlns:p14="http://schemas.microsoft.com/office/powerpoint/2010/main" val="3354469158"/>
              </p:ext>
            </p:extLst>
          </p:nvPr>
        </p:nvGraphicFramePr>
        <p:xfrm>
          <a:off x="953962" y="1417638"/>
          <a:ext cx="7224963" cy="5273040"/>
        </p:xfrm>
        <a:graphic>
          <a:graphicData uri="http://schemas.openxmlformats.org/drawingml/2006/table">
            <a:tbl>
              <a:tblPr firstRow="1" bandRow="1">
                <a:tableStyleId>{21E4AEA4-8DFA-4A89-87EB-49C32662AFE0}</a:tableStyleId>
              </a:tblPr>
              <a:tblGrid>
                <a:gridCol w="1191127">
                  <a:extLst>
                    <a:ext uri="{9D8B030D-6E8A-4147-A177-3AD203B41FA5}">
                      <a16:colId xmlns:a16="http://schemas.microsoft.com/office/drawing/2014/main" val="1734377853"/>
                    </a:ext>
                  </a:extLst>
                </a:gridCol>
                <a:gridCol w="1034715">
                  <a:extLst>
                    <a:ext uri="{9D8B030D-6E8A-4147-A177-3AD203B41FA5}">
                      <a16:colId xmlns:a16="http://schemas.microsoft.com/office/drawing/2014/main" val="662545775"/>
                    </a:ext>
                  </a:extLst>
                </a:gridCol>
                <a:gridCol w="1839502">
                  <a:extLst>
                    <a:ext uri="{9D8B030D-6E8A-4147-A177-3AD203B41FA5}">
                      <a16:colId xmlns:a16="http://schemas.microsoft.com/office/drawing/2014/main" val="197043504"/>
                    </a:ext>
                  </a:extLst>
                </a:gridCol>
                <a:gridCol w="1756256">
                  <a:extLst>
                    <a:ext uri="{9D8B030D-6E8A-4147-A177-3AD203B41FA5}">
                      <a16:colId xmlns:a16="http://schemas.microsoft.com/office/drawing/2014/main" val="2445526718"/>
                    </a:ext>
                  </a:extLst>
                </a:gridCol>
                <a:gridCol w="1403363">
                  <a:extLst>
                    <a:ext uri="{9D8B030D-6E8A-4147-A177-3AD203B41FA5}">
                      <a16:colId xmlns:a16="http://schemas.microsoft.com/office/drawing/2014/main" val="3240403731"/>
                    </a:ext>
                  </a:extLst>
                </a:gridCol>
              </a:tblGrid>
              <a:tr h="370840">
                <a:tc>
                  <a:txBody>
                    <a:bodyPr/>
                    <a:lstStyle/>
                    <a:p>
                      <a:r>
                        <a:rPr kumimoji="1" lang="ja-JP" altLang="en-US" sz="1600"/>
                        <a:t>ソフトウェア</a:t>
                      </a:r>
                    </a:p>
                  </a:txBody>
                  <a:tcPr/>
                </a:tc>
                <a:tc>
                  <a:txBody>
                    <a:bodyPr/>
                    <a:lstStyle/>
                    <a:p>
                      <a:r>
                        <a:rPr kumimoji="1" lang="ja-JP" altLang="en-US" sz="1600"/>
                        <a:t>ライブラリ</a:t>
                      </a:r>
                    </a:p>
                  </a:txBody>
                  <a:tcPr/>
                </a:tc>
                <a:tc>
                  <a:txBody>
                    <a:bodyPr/>
                    <a:lstStyle/>
                    <a:p>
                      <a:r>
                        <a:rPr kumimoji="1" lang="ja-JP" altLang="en-US" sz="1600"/>
                        <a:t>実行時間</a:t>
                      </a:r>
                      <a:r>
                        <a:rPr kumimoji="1" lang="en-US" altLang="ja-JP" sz="1600"/>
                        <a:t> t1 [</a:t>
                      </a:r>
                      <a:r>
                        <a:rPr kumimoji="1" lang="en-US" altLang="ja-JP" sz="1600" err="1"/>
                        <a:t>ms</a:t>
                      </a:r>
                      <a:r>
                        <a:rPr kumimoji="1" lang="en-US" altLang="ja-JP" sz="1600"/>
                        <a:t>]</a:t>
                      </a:r>
                    </a:p>
                    <a:p>
                      <a:r>
                        <a:rPr kumimoji="1" lang="en-US" altLang="ja-JP" sz="1600"/>
                        <a:t>(b-bit </a:t>
                      </a:r>
                      <a:r>
                        <a:rPr kumimoji="1" lang="en-US" altLang="ja-JP" sz="1600" err="1"/>
                        <a:t>Minhash</a:t>
                      </a:r>
                      <a:r>
                        <a:rPr kumimoji="1" lang="en-US" altLang="ja-JP" sz="1600"/>
                        <a:t>)</a:t>
                      </a:r>
                    </a:p>
                  </a:txBody>
                  <a:tcPr/>
                </a:tc>
                <a:tc>
                  <a:txBody>
                    <a:bodyPr/>
                    <a:lstStyle/>
                    <a:p>
                      <a:r>
                        <a:rPr kumimoji="1" lang="ja-JP" altLang="en-US" sz="1600"/>
                        <a:t>実行時間</a:t>
                      </a:r>
                      <a:r>
                        <a:rPr kumimoji="1" lang="en-US" altLang="ja-JP" sz="1600"/>
                        <a:t> t2 [</a:t>
                      </a:r>
                      <a:r>
                        <a:rPr kumimoji="1" lang="en-US" altLang="ja-JP" sz="1600" err="1"/>
                        <a:t>ms</a:t>
                      </a:r>
                      <a:r>
                        <a:rPr kumimoji="1" lang="en-US" altLang="ja-JP" sz="1600"/>
                        <a:t>]</a:t>
                      </a:r>
                    </a:p>
                    <a:p>
                      <a:r>
                        <a:rPr kumimoji="1" lang="ja-JP" altLang="en-US" sz="1600"/>
                        <a:t>（</a:t>
                      </a:r>
                      <a:r>
                        <a:rPr kumimoji="1" lang="en-US" altLang="ja-JP" sz="1600"/>
                        <a:t>Jaccard</a:t>
                      </a:r>
                      <a:r>
                        <a:rPr kumimoji="1" lang="ja-JP" altLang="en-US" sz="1600"/>
                        <a:t>係数</a:t>
                      </a:r>
                      <a:r>
                        <a:rPr kumimoji="1" lang="en-US" altLang="ja-JP" sz="1600"/>
                        <a:t>)</a:t>
                      </a:r>
                    </a:p>
                  </a:txBody>
                  <a:tcPr/>
                </a:tc>
                <a:tc>
                  <a:txBody>
                    <a:bodyPr/>
                    <a:lstStyle/>
                    <a:p>
                      <a:r>
                        <a:rPr kumimoji="1" lang="en-US" altLang="ja-JP" sz="1600"/>
                        <a:t>t1/t2</a:t>
                      </a:r>
                      <a:endParaRPr kumimoji="1" lang="ja-JP" altLang="en-US" sz="1600"/>
                    </a:p>
                  </a:txBody>
                  <a:tcPr/>
                </a:tc>
                <a:extLst>
                  <a:ext uri="{0D108BD9-81ED-4DB2-BD59-A6C34878D82A}">
                    <a16:rowId xmlns:a16="http://schemas.microsoft.com/office/drawing/2014/main" val="2473474353"/>
                  </a:ext>
                </a:extLst>
              </a:tr>
              <a:tr h="239027">
                <a:tc rowSpan="4">
                  <a:txBody>
                    <a:bodyPr/>
                    <a:lstStyle/>
                    <a:p>
                      <a:r>
                        <a:rPr kumimoji="1" lang="en-US" altLang="ja-JP" sz="1600"/>
                        <a:t>android</a:t>
                      </a:r>
                      <a:endParaRPr kumimoji="1" lang="ja-JP" altLang="en-US" sz="1600"/>
                    </a:p>
                  </a:txBody>
                  <a:tcPr/>
                </a:tc>
                <a:tc>
                  <a:txBody>
                    <a:bodyPr/>
                    <a:lstStyle/>
                    <a:p>
                      <a:r>
                        <a:rPr kumimoji="1" lang="en-US" altLang="ja-JP" sz="1600" err="1"/>
                        <a:t>libpng</a:t>
                      </a:r>
                      <a:endParaRPr kumimoji="1" lang="ja-JP" altLang="en-US" sz="1600"/>
                    </a:p>
                  </a:txBody>
                  <a:tcPr/>
                </a:tc>
                <a:tc>
                  <a:txBody>
                    <a:bodyPr/>
                    <a:lstStyle/>
                    <a:p>
                      <a:r>
                        <a:rPr kumimoji="1" lang="en-US" altLang="ja-JP" sz="1600"/>
                        <a:t>242,371</a:t>
                      </a:r>
                      <a:endParaRPr kumimoji="1" lang="ja-JP" altLang="en-US" sz="1600"/>
                    </a:p>
                  </a:txBody>
                  <a:tcPr/>
                </a:tc>
                <a:tc>
                  <a:txBody>
                    <a:bodyPr/>
                    <a:lstStyle/>
                    <a:p>
                      <a:r>
                        <a:rPr kumimoji="1" lang="en-US" altLang="ja-JP" sz="1600"/>
                        <a:t>4,170,739</a:t>
                      </a:r>
                      <a:endParaRPr kumimoji="1" lang="ja-JP" altLang="en-US" sz="1600"/>
                    </a:p>
                  </a:txBody>
                  <a:tcPr/>
                </a:tc>
                <a:tc>
                  <a:txBody>
                    <a:bodyPr/>
                    <a:lstStyle/>
                    <a:p>
                      <a:r>
                        <a:rPr kumimoji="1" lang="en-US" altLang="ja-JP" sz="1600"/>
                        <a:t>5.8%</a:t>
                      </a:r>
                      <a:endParaRPr kumimoji="1" lang="ja-JP" altLang="en-US" sz="1600"/>
                    </a:p>
                  </a:txBody>
                  <a:tcPr/>
                </a:tc>
                <a:extLst>
                  <a:ext uri="{0D108BD9-81ED-4DB2-BD59-A6C34878D82A}">
                    <a16:rowId xmlns:a16="http://schemas.microsoft.com/office/drawing/2014/main" val="1350632322"/>
                  </a:ext>
                </a:extLst>
              </a:tr>
              <a:tr h="0">
                <a:tc vMerge="1">
                  <a:txBody>
                    <a:bodyPr/>
                    <a:lstStyle/>
                    <a:p>
                      <a:endParaRPr kumimoji="1" lang="ja-JP" altLang="en-US" sz="1600"/>
                    </a:p>
                  </a:txBody>
                  <a:tcPr/>
                </a:tc>
                <a:tc>
                  <a:txBody>
                    <a:bodyPr/>
                    <a:lstStyle/>
                    <a:p>
                      <a:r>
                        <a:rPr kumimoji="1" lang="en-US" altLang="ja-JP" sz="1600"/>
                        <a:t>curl</a:t>
                      </a:r>
                      <a:endParaRPr kumimoji="1" lang="ja-JP" altLang="en-US" sz="1600"/>
                    </a:p>
                  </a:txBody>
                  <a:tcPr/>
                </a:tc>
                <a:tc>
                  <a:txBody>
                    <a:bodyPr/>
                    <a:lstStyle/>
                    <a:p>
                      <a:r>
                        <a:rPr kumimoji="1" lang="en-US" altLang="ja-JP" sz="1600"/>
                        <a:t>95,864</a:t>
                      </a:r>
                      <a:endParaRPr kumimoji="1" lang="ja-JP" altLang="en-US" sz="1600"/>
                    </a:p>
                  </a:txBody>
                  <a:tcPr/>
                </a:tc>
                <a:tc>
                  <a:txBody>
                    <a:bodyPr/>
                    <a:lstStyle/>
                    <a:p>
                      <a:r>
                        <a:rPr kumimoji="1" lang="en-US" altLang="ja-JP" sz="1600"/>
                        <a:t>3,220,414</a:t>
                      </a:r>
                      <a:endParaRPr kumimoji="1" lang="ja-JP" altLang="en-US" sz="1600"/>
                    </a:p>
                  </a:txBody>
                  <a:tcPr/>
                </a:tc>
                <a:tc>
                  <a:txBody>
                    <a:bodyPr/>
                    <a:lstStyle/>
                    <a:p>
                      <a:r>
                        <a:rPr kumimoji="1" lang="en-US" altLang="ja-JP" sz="1600"/>
                        <a:t>3.0%</a:t>
                      </a:r>
                      <a:endParaRPr kumimoji="1" lang="ja-JP" altLang="en-US" sz="1600"/>
                    </a:p>
                  </a:txBody>
                  <a:tcPr/>
                </a:tc>
                <a:extLst>
                  <a:ext uri="{0D108BD9-81ED-4DB2-BD59-A6C34878D82A}">
                    <a16:rowId xmlns:a16="http://schemas.microsoft.com/office/drawing/2014/main" val="463311923"/>
                  </a:ext>
                </a:extLst>
              </a:tr>
              <a:tr h="0">
                <a:tc vMerge="1">
                  <a:txBody>
                    <a:bodyPr/>
                    <a:lstStyle/>
                    <a:p>
                      <a:endParaRPr kumimoji="1" lang="ja-JP" altLang="en-US" sz="1600"/>
                    </a:p>
                  </a:txBody>
                  <a:tcPr/>
                </a:tc>
                <a:tc>
                  <a:txBody>
                    <a:bodyPr/>
                    <a:lstStyle/>
                    <a:p>
                      <a:r>
                        <a:rPr kumimoji="1" lang="en-US" altLang="ja-JP" sz="1600" err="1"/>
                        <a:t>ogg</a:t>
                      </a:r>
                      <a:endParaRPr kumimoji="1" lang="ja-JP" altLang="en-US" sz="1600"/>
                    </a:p>
                  </a:txBody>
                  <a:tcPr/>
                </a:tc>
                <a:tc>
                  <a:txBody>
                    <a:bodyPr/>
                    <a:lstStyle/>
                    <a:p>
                      <a:r>
                        <a:rPr kumimoji="1" lang="en-US" altLang="ja-JP" sz="1600"/>
                        <a:t>981</a:t>
                      </a:r>
                      <a:endParaRPr kumimoji="1" lang="ja-JP" altLang="en-US" sz="1600"/>
                    </a:p>
                  </a:txBody>
                  <a:tcPr/>
                </a:tc>
                <a:tc>
                  <a:txBody>
                    <a:bodyPr/>
                    <a:lstStyle/>
                    <a:p>
                      <a:r>
                        <a:rPr kumimoji="1" lang="en-US" altLang="ja-JP" sz="1600"/>
                        <a:t>1,044</a:t>
                      </a:r>
                      <a:endParaRPr kumimoji="1" lang="ja-JP" altLang="en-US" sz="1600"/>
                    </a:p>
                  </a:txBody>
                  <a:tcPr/>
                </a:tc>
                <a:tc>
                  <a:txBody>
                    <a:bodyPr/>
                    <a:lstStyle/>
                    <a:p>
                      <a:r>
                        <a:rPr kumimoji="1" lang="en-US" altLang="ja-JP" sz="1600"/>
                        <a:t>94.0%</a:t>
                      </a:r>
                      <a:endParaRPr kumimoji="1" lang="ja-JP" altLang="en-US" sz="1600"/>
                    </a:p>
                  </a:txBody>
                  <a:tcPr/>
                </a:tc>
                <a:extLst>
                  <a:ext uri="{0D108BD9-81ED-4DB2-BD59-A6C34878D82A}">
                    <a16:rowId xmlns:a16="http://schemas.microsoft.com/office/drawing/2014/main" val="507323128"/>
                  </a:ext>
                </a:extLst>
              </a:tr>
              <a:tr h="0">
                <a:tc vMerge="1">
                  <a:txBody>
                    <a:bodyPr/>
                    <a:lstStyle/>
                    <a:p>
                      <a:endParaRPr kumimoji="1" lang="ja-JP" altLang="en-US" sz="1600"/>
                    </a:p>
                  </a:txBody>
                  <a:tcPr/>
                </a:tc>
                <a:tc>
                  <a:txBody>
                    <a:bodyPr/>
                    <a:lstStyle/>
                    <a:p>
                      <a:r>
                        <a:rPr kumimoji="1" lang="en-US" altLang="ja-JP" sz="1600" err="1"/>
                        <a:t>zlib</a:t>
                      </a:r>
                      <a:endParaRPr kumimoji="1" lang="ja-JP" altLang="en-US" sz="1600"/>
                    </a:p>
                  </a:txBody>
                  <a:tcPr/>
                </a:tc>
                <a:tc>
                  <a:txBody>
                    <a:bodyPr/>
                    <a:lstStyle/>
                    <a:p>
                      <a:r>
                        <a:rPr kumimoji="1" lang="en-US" altLang="ja-JP" sz="1600"/>
                        <a:t>7,250</a:t>
                      </a:r>
                      <a:endParaRPr kumimoji="1" lang="ja-JP" altLang="en-US" sz="1600"/>
                    </a:p>
                  </a:txBody>
                  <a:tcPr/>
                </a:tc>
                <a:tc>
                  <a:txBody>
                    <a:bodyPr/>
                    <a:lstStyle/>
                    <a:p>
                      <a:r>
                        <a:rPr kumimoji="1" lang="en-US" altLang="ja-JP" sz="1600"/>
                        <a:t>105,303</a:t>
                      </a:r>
                      <a:endParaRPr kumimoji="1" lang="ja-JP" altLang="en-US" sz="1600"/>
                    </a:p>
                  </a:txBody>
                  <a:tcPr/>
                </a:tc>
                <a:tc>
                  <a:txBody>
                    <a:bodyPr/>
                    <a:lstStyle/>
                    <a:p>
                      <a:r>
                        <a:rPr kumimoji="1" lang="en-US" altLang="ja-JP" sz="1600"/>
                        <a:t>6.9%</a:t>
                      </a:r>
                      <a:endParaRPr kumimoji="1" lang="ja-JP" altLang="en-US" sz="1600"/>
                    </a:p>
                  </a:txBody>
                  <a:tcPr/>
                </a:tc>
                <a:extLst>
                  <a:ext uri="{0D108BD9-81ED-4DB2-BD59-A6C34878D82A}">
                    <a16:rowId xmlns:a16="http://schemas.microsoft.com/office/drawing/2014/main" val="302366103"/>
                  </a:ext>
                </a:extLst>
              </a:tr>
              <a:tr h="0">
                <a:tc rowSpan="2">
                  <a:txBody>
                    <a:bodyPr/>
                    <a:lstStyle/>
                    <a:p>
                      <a:r>
                        <a:rPr kumimoji="1" lang="en-US" altLang="ja-JP" sz="1600" err="1"/>
                        <a:t>apitrace</a:t>
                      </a:r>
                      <a:endParaRPr kumimoji="1" lang="ja-JP" altLang="en-US" sz="1600"/>
                    </a:p>
                  </a:txBody>
                  <a:tcPr/>
                </a:tc>
                <a:tc>
                  <a:txBody>
                    <a:bodyPr/>
                    <a:lstStyle/>
                    <a:p>
                      <a:r>
                        <a:rPr kumimoji="1" lang="en-US" altLang="ja-JP" sz="1600" err="1"/>
                        <a:t>libpng</a:t>
                      </a:r>
                      <a:endParaRPr kumimoji="1" lang="ja-JP" altLang="en-US" sz="1600"/>
                    </a:p>
                  </a:txBody>
                  <a:tcPr/>
                </a:tc>
                <a:tc>
                  <a:txBody>
                    <a:bodyPr/>
                    <a:lstStyle/>
                    <a:p>
                      <a:r>
                        <a:rPr kumimoji="1" lang="en-US" altLang="ja-JP" sz="1600"/>
                        <a:t>214,544</a:t>
                      </a:r>
                      <a:endParaRPr kumimoji="1" lang="ja-JP" altLang="en-US" sz="1600"/>
                    </a:p>
                  </a:txBody>
                  <a:tcPr/>
                </a:tc>
                <a:tc>
                  <a:txBody>
                    <a:bodyPr/>
                    <a:lstStyle/>
                    <a:p>
                      <a:r>
                        <a:rPr kumimoji="1" lang="en-US" altLang="ja-JP" sz="1600"/>
                        <a:t>545,570</a:t>
                      </a:r>
                      <a:endParaRPr kumimoji="1" lang="ja-JP" altLang="en-US" sz="1600"/>
                    </a:p>
                  </a:txBody>
                  <a:tcPr/>
                </a:tc>
                <a:tc>
                  <a:txBody>
                    <a:bodyPr/>
                    <a:lstStyle/>
                    <a:p>
                      <a:r>
                        <a:rPr kumimoji="1" lang="en-US" altLang="ja-JP" sz="1600"/>
                        <a:t>39.3%</a:t>
                      </a:r>
                      <a:endParaRPr kumimoji="1" lang="ja-JP" altLang="en-US" sz="1600"/>
                    </a:p>
                  </a:txBody>
                  <a:tcPr/>
                </a:tc>
                <a:extLst>
                  <a:ext uri="{0D108BD9-81ED-4DB2-BD59-A6C34878D82A}">
                    <a16:rowId xmlns:a16="http://schemas.microsoft.com/office/drawing/2014/main" val="3376146625"/>
                  </a:ext>
                </a:extLst>
              </a:tr>
              <a:tr h="0">
                <a:tc vMerge="1">
                  <a:txBody>
                    <a:bodyPr/>
                    <a:lstStyle/>
                    <a:p>
                      <a:endParaRPr kumimoji="1" lang="ja-JP" altLang="en-US" sz="1600"/>
                    </a:p>
                  </a:txBody>
                  <a:tcPr/>
                </a:tc>
                <a:tc>
                  <a:txBody>
                    <a:bodyPr/>
                    <a:lstStyle/>
                    <a:p>
                      <a:r>
                        <a:rPr kumimoji="1" lang="en-US" altLang="ja-JP" sz="1600" err="1"/>
                        <a:t>zlib</a:t>
                      </a:r>
                      <a:endParaRPr kumimoji="1" lang="ja-JP" altLang="en-US" sz="1600"/>
                    </a:p>
                  </a:txBody>
                  <a:tcPr/>
                </a:tc>
                <a:tc>
                  <a:txBody>
                    <a:bodyPr/>
                    <a:lstStyle/>
                    <a:p>
                      <a:r>
                        <a:rPr kumimoji="1" lang="en-US" altLang="ja-JP" sz="1600"/>
                        <a:t>6,156</a:t>
                      </a:r>
                      <a:endParaRPr kumimoji="1" lang="ja-JP" altLang="en-US" sz="1600"/>
                    </a:p>
                  </a:txBody>
                  <a:tcPr/>
                </a:tc>
                <a:tc>
                  <a:txBody>
                    <a:bodyPr/>
                    <a:lstStyle/>
                    <a:p>
                      <a:r>
                        <a:rPr kumimoji="1" lang="en-US" altLang="ja-JP" sz="1600"/>
                        <a:t>16,602</a:t>
                      </a:r>
                      <a:endParaRPr kumimoji="1" lang="ja-JP" altLang="en-US" sz="1600"/>
                    </a:p>
                  </a:txBody>
                  <a:tcPr/>
                </a:tc>
                <a:tc>
                  <a:txBody>
                    <a:bodyPr/>
                    <a:lstStyle/>
                    <a:p>
                      <a:r>
                        <a:rPr kumimoji="1" lang="en-US" altLang="ja-JP" sz="1600"/>
                        <a:t>37.1%</a:t>
                      </a:r>
                      <a:endParaRPr kumimoji="1" lang="ja-JP" altLang="en-US" sz="1600"/>
                    </a:p>
                  </a:txBody>
                  <a:tcPr/>
                </a:tc>
                <a:extLst>
                  <a:ext uri="{0D108BD9-81ED-4DB2-BD59-A6C34878D82A}">
                    <a16:rowId xmlns:a16="http://schemas.microsoft.com/office/drawing/2014/main" val="162300593"/>
                  </a:ext>
                </a:extLst>
              </a:tr>
              <a:tr h="0">
                <a:tc rowSpan="2">
                  <a:txBody>
                    <a:bodyPr/>
                    <a:lstStyle/>
                    <a:p>
                      <a:r>
                        <a:rPr kumimoji="1" lang="en-US" altLang="ja-JP" sz="1600"/>
                        <a:t>fs2open</a:t>
                      </a:r>
                      <a:endParaRPr kumimoji="1" lang="ja-JP" altLang="en-US" sz="1600"/>
                    </a:p>
                  </a:txBody>
                  <a:tcPr/>
                </a:tc>
                <a:tc>
                  <a:txBody>
                    <a:bodyPr/>
                    <a:lstStyle/>
                    <a:p>
                      <a:r>
                        <a:rPr kumimoji="1" lang="en-US" altLang="ja-JP" sz="1600" err="1"/>
                        <a:t>libpng</a:t>
                      </a:r>
                      <a:endParaRPr kumimoji="1" lang="ja-JP" altLang="en-US" sz="1600"/>
                    </a:p>
                  </a:txBody>
                  <a:tcPr/>
                </a:tc>
                <a:tc>
                  <a:txBody>
                    <a:bodyPr/>
                    <a:lstStyle/>
                    <a:p>
                      <a:r>
                        <a:rPr kumimoji="1" lang="en-US" altLang="ja-JP" sz="1600"/>
                        <a:t>279,272</a:t>
                      </a:r>
                      <a:endParaRPr kumimoji="1" lang="ja-JP" altLang="en-US" sz="1600"/>
                    </a:p>
                  </a:txBody>
                  <a:tcPr/>
                </a:tc>
                <a:tc>
                  <a:txBody>
                    <a:bodyPr/>
                    <a:lstStyle/>
                    <a:p>
                      <a:r>
                        <a:rPr kumimoji="1" lang="en-US" altLang="ja-JP" sz="1600"/>
                        <a:t>11,871,778</a:t>
                      </a:r>
                      <a:endParaRPr kumimoji="1" lang="ja-JP" altLang="en-US" sz="1600"/>
                    </a:p>
                  </a:txBody>
                  <a:tcPr/>
                </a:tc>
                <a:tc>
                  <a:txBody>
                    <a:bodyPr/>
                    <a:lstStyle/>
                    <a:p>
                      <a:r>
                        <a:rPr kumimoji="1" lang="en-US" altLang="ja-JP" sz="1600"/>
                        <a:t>2.4%</a:t>
                      </a:r>
                      <a:endParaRPr kumimoji="1" lang="ja-JP" altLang="en-US" sz="1600"/>
                    </a:p>
                  </a:txBody>
                  <a:tcPr/>
                </a:tc>
                <a:extLst>
                  <a:ext uri="{0D108BD9-81ED-4DB2-BD59-A6C34878D82A}">
                    <a16:rowId xmlns:a16="http://schemas.microsoft.com/office/drawing/2014/main" val="38836443"/>
                  </a:ext>
                </a:extLst>
              </a:tr>
              <a:tr h="0">
                <a:tc vMerge="1">
                  <a:txBody>
                    <a:bodyPr/>
                    <a:lstStyle/>
                    <a:p>
                      <a:endParaRPr kumimoji="1" lang="ja-JP" altLang="en-US" sz="1600"/>
                    </a:p>
                  </a:txBody>
                  <a:tcPr/>
                </a:tc>
                <a:tc>
                  <a:txBody>
                    <a:bodyPr/>
                    <a:lstStyle/>
                    <a:p>
                      <a:r>
                        <a:rPr kumimoji="1" lang="en-US" altLang="ja-JP" sz="1600" err="1"/>
                        <a:t>zlib</a:t>
                      </a:r>
                      <a:endParaRPr kumimoji="1" lang="ja-JP" altLang="en-US" sz="1600"/>
                    </a:p>
                  </a:txBody>
                  <a:tcPr/>
                </a:tc>
                <a:tc>
                  <a:txBody>
                    <a:bodyPr/>
                    <a:lstStyle/>
                    <a:p>
                      <a:r>
                        <a:rPr kumimoji="1" lang="en-US" altLang="ja-JP" sz="1600"/>
                        <a:t>9,045</a:t>
                      </a:r>
                      <a:endParaRPr kumimoji="1" lang="ja-JP" altLang="en-US" sz="1600"/>
                    </a:p>
                  </a:txBody>
                  <a:tcPr/>
                </a:tc>
                <a:tc>
                  <a:txBody>
                    <a:bodyPr/>
                    <a:lstStyle/>
                    <a:p>
                      <a:r>
                        <a:rPr kumimoji="1" lang="en-US" altLang="ja-JP" sz="1600"/>
                        <a:t>300,693</a:t>
                      </a:r>
                      <a:endParaRPr kumimoji="1" lang="ja-JP" altLang="en-US" sz="1600"/>
                    </a:p>
                  </a:txBody>
                  <a:tcPr/>
                </a:tc>
                <a:tc>
                  <a:txBody>
                    <a:bodyPr/>
                    <a:lstStyle/>
                    <a:p>
                      <a:r>
                        <a:rPr kumimoji="1" lang="en-US" altLang="ja-JP" sz="1600"/>
                        <a:t>3.0%</a:t>
                      </a:r>
                      <a:endParaRPr kumimoji="1" lang="ja-JP" altLang="en-US" sz="1600"/>
                    </a:p>
                  </a:txBody>
                  <a:tcPr/>
                </a:tc>
                <a:extLst>
                  <a:ext uri="{0D108BD9-81ED-4DB2-BD59-A6C34878D82A}">
                    <a16:rowId xmlns:a16="http://schemas.microsoft.com/office/drawing/2014/main" val="3636290472"/>
                  </a:ext>
                </a:extLst>
              </a:tr>
              <a:tr h="0">
                <a:tc rowSpan="3">
                  <a:txBody>
                    <a:bodyPr/>
                    <a:lstStyle/>
                    <a:p>
                      <a:r>
                        <a:rPr kumimoji="1" lang="en-US" altLang="ja-JP" sz="1600"/>
                        <a:t>gecko</a:t>
                      </a:r>
                      <a:endParaRPr kumimoji="1" lang="ja-JP" altLang="en-US" sz="1600"/>
                    </a:p>
                  </a:txBody>
                  <a:tcPr/>
                </a:tc>
                <a:tc>
                  <a:txBody>
                    <a:bodyPr/>
                    <a:lstStyle/>
                    <a:p>
                      <a:r>
                        <a:rPr kumimoji="1" lang="en-US" altLang="ja-JP" sz="1600" err="1"/>
                        <a:t>libpng</a:t>
                      </a:r>
                      <a:endParaRPr kumimoji="1" lang="ja-JP" altLang="en-US" sz="1600"/>
                    </a:p>
                  </a:txBody>
                  <a:tcPr/>
                </a:tc>
                <a:tc>
                  <a:txBody>
                    <a:bodyPr/>
                    <a:lstStyle/>
                    <a:p>
                      <a:r>
                        <a:rPr kumimoji="1" lang="en-US" altLang="ja-JP" sz="1600"/>
                        <a:t>235,119</a:t>
                      </a:r>
                      <a:endParaRPr kumimoji="1" lang="ja-JP" altLang="en-US" sz="1600"/>
                    </a:p>
                  </a:txBody>
                  <a:tcPr/>
                </a:tc>
                <a:tc>
                  <a:txBody>
                    <a:bodyPr/>
                    <a:lstStyle/>
                    <a:p>
                      <a:r>
                        <a:rPr kumimoji="1" lang="en-US" altLang="ja-JP" sz="1600"/>
                        <a:t>4,294,906</a:t>
                      </a:r>
                      <a:endParaRPr kumimoji="1" lang="ja-JP" altLang="en-US" sz="1600"/>
                    </a:p>
                  </a:txBody>
                  <a:tcPr/>
                </a:tc>
                <a:tc>
                  <a:txBody>
                    <a:bodyPr/>
                    <a:lstStyle/>
                    <a:p>
                      <a:r>
                        <a:rPr kumimoji="1" lang="en-US" altLang="ja-JP" sz="1600"/>
                        <a:t>5.5%</a:t>
                      </a:r>
                      <a:endParaRPr kumimoji="1" lang="ja-JP" altLang="en-US" sz="1600"/>
                    </a:p>
                  </a:txBody>
                  <a:tcPr/>
                </a:tc>
                <a:extLst>
                  <a:ext uri="{0D108BD9-81ED-4DB2-BD59-A6C34878D82A}">
                    <a16:rowId xmlns:a16="http://schemas.microsoft.com/office/drawing/2014/main" val="1914267300"/>
                  </a:ext>
                </a:extLst>
              </a:tr>
              <a:tr h="0">
                <a:tc vMerge="1">
                  <a:txBody>
                    <a:bodyPr/>
                    <a:lstStyle/>
                    <a:p>
                      <a:endParaRPr kumimoji="1" lang="ja-JP" altLang="en-US" sz="1600"/>
                    </a:p>
                  </a:txBody>
                  <a:tcPr/>
                </a:tc>
                <a:tc>
                  <a:txBody>
                    <a:bodyPr/>
                    <a:lstStyle/>
                    <a:p>
                      <a:r>
                        <a:rPr kumimoji="1" lang="en-US" altLang="ja-JP" sz="1600" err="1"/>
                        <a:t>ogg</a:t>
                      </a:r>
                      <a:endParaRPr kumimoji="1" lang="ja-JP" altLang="en-US" sz="1600"/>
                    </a:p>
                  </a:txBody>
                  <a:tcPr/>
                </a:tc>
                <a:tc>
                  <a:txBody>
                    <a:bodyPr/>
                    <a:lstStyle/>
                    <a:p>
                      <a:r>
                        <a:rPr kumimoji="1" lang="en-US" altLang="ja-JP" sz="1600"/>
                        <a:t>9,988</a:t>
                      </a:r>
                      <a:endParaRPr kumimoji="1" lang="ja-JP" altLang="en-US" sz="1600"/>
                    </a:p>
                  </a:txBody>
                  <a:tcPr/>
                </a:tc>
                <a:tc>
                  <a:txBody>
                    <a:bodyPr/>
                    <a:lstStyle/>
                    <a:p>
                      <a:r>
                        <a:rPr kumimoji="1" lang="en-US" altLang="ja-JP" sz="1600"/>
                        <a:t>10,478</a:t>
                      </a:r>
                      <a:endParaRPr kumimoji="1" lang="ja-JP" altLang="en-US" sz="1600"/>
                    </a:p>
                  </a:txBody>
                  <a:tcPr/>
                </a:tc>
                <a:tc>
                  <a:txBody>
                    <a:bodyPr/>
                    <a:lstStyle/>
                    <a:p>
                      <a:r>
                        <a:rPr kumimoji="1" lang="en-US" altLang="ja-JP" sz="1600"/>
                        <a:t>95.3%</a:t>
                      </a:r>
                      <a:endParaRPr kumimoji="1" lang="ja-JP" altLang="en-US" sz="1600"/>
                    </a:p>
                  </a:txBody>
                  <a:tcPr/>
                </a:tc>
                <a:extLst>
                  <a:ext uri="{0D108BD9-81ED-4DB2-BD59-A6C34878D82A}">
                    <a16:rowId xmlns:a16="http://schemas.microsoft.com/office/drawing/2014/main" val="2722220216"/>
                  </a:ext>
                </a:extLst>
              </a:tr>
              <a:tr h="0">
                <a:tc vMerge="1">
                  <a:txBody>
                    <a:bodyPr/>
                    <a:lstStyle/>
                    <a:p>
                      <a:endParaRPr kumimoji="1" lang="ja-JP" altLang="en-US" sz="1600"/>
                    </a:p>
                  </a:txBody>
                  <a:tcPr/>
                </a:tc>
                <a:tc>
                  <a:txBody>
                    <a:bodyPr/>
                    <a:lstStyle/>
                    <a:p>
                      <a:r>
                        <a:rPr kumimoji="1" lang="en-US" altLang="ja-JP" sz="1600" err="1"/>
                        <a:t>zlib</a:t>
                      </a:r>
                      <a:endParaRPr kumimoji="1" lang="ja-JP" altLang="en-US" sz="1600"/>
                    </a:p>
                  </a:txBody>
                  <a:tcPr/>
                </a:tc>
                <a:tc>
                  <a:txBody>
                    <a:bodyPr/>
                    <a:lstStyle/>
                    <a:p>
                      <a:r>
                        <a:rPr kumimoji="1" lang="en-US" altLang="ja-JP" sz="1600"/>
                        <a:t>17,526</a:t>
                      </a:r>
                      <a:endParaRPr kumimoji="1" lang="ja-JP" altLang="en-US" sz="1600"/>
                    </a:p>
                  </a:txBody>
                  <a:tcPr/>
                </a:tc>
                <a:tc>
                  <a:txBody>
                    <a:bodyPr/>
                    <a:lstStyle/>
                    <a:p>
                      <a:r>
                        <a:rPr kumimoji="1" lang="en-US" altLang="ja-JP" sz="1600"/>
                        <a:t>278,052</a:t>
                      </a:r>
                      <a:endParaRPr kumimoji="1" lang="ja-JP" altLang="en-US" sz="1600"/>
                    </a:p>
                  </a:txBody>
                  <a:tcPr/>
                </a:tc>
                <a:tc>
                  <a:txBody>
                    <a:bodyPr/>
                    <a:lstStyle/>
                    <a:p>
                      <a:r>
                        <a:rPr kumimoji="1" lang="en-US" altLang="ja-JP" sz="1600"/>
                        <a:t>6.3%</a:t>
                      </a:r>
                      <a:endParaRPr kumimoji="1" lang="ja-JP" altLang="en-US" sz="1600"/>
                    </a:p>
                  </a:txBody>
                  <a:tcPr/>
                </a:tc>
                <a:extLst>
                  <a:ext uri="{0D108BD9-81ED-4DB2-BD59-A6C34878D82A}">
                    <a16:rowId xmlns:a16="http://schemas.microsoft.com/office/drawing/2014/main" val="1576881642"/>
                  </a:ext>
                </a:extLst>
              </a:tr>
              <a:tr h="0">
                <a:tc rowSpan="2">
                  <a:txBody>
                    <a:bodyPr/>
                    <a:lstStyle/>
                    <a:p>
                      <a:r>
                        <a:rPr kumimoji="1" lang="en-US" altLang="ja-JP" sz="1600"/>
                        <a:t>v8monkey</a:t>
                      </a:r>
                      <a:endParaRPr kumimoji="1" lang="ja-JP" altLang="en-US" sz="1600"/>
                    </a:p>
                  </a:txBody>
                  <a:tcPr>
                    <a:lnB w="12700" cap="flat" cmpd="sng" algn="ctr">
                      <a:solidFill>
                        <a:schemeClr val="tx1"/>
                      </a:solidFill>
                      <a:prstDash val="solid"/>
                      <a:round/>
                      <a:headEnd type="none" w="med" len="med"/>
                      <a:tailEnd type="none" w="med" len="med"/>
                    </a:lnB>
                  </a:tcPr>
                </a:tc>
                <a:tc>
                  <a:txBody>
                    <a:bodyPr/>
                    <a:lstStyle/>
                    <a:p>
                      <a:r>
                        <a:rPr kumimoji="1" lang="en-US" altLang="ja-JP" sz="1600" err="1"/>
                        <a:t>libpng</a:t>
                      </a:r>
                      <a:endParaRPr kumimoji="1" lang="ja-JP" altLang="en-US" sz="1600"/>
                    </a:p>
                  </a:txBody>
                  <a:tcPr/>
                </a:tc>
                <a:tc>
                  <a:txBody>
                    <a:bodyPr/>
                    <a:lstStyle/>
                    <a:p>
                      <a:r>
                        <a:rPr kumimoji="1" lang="en-US" altLang="ja-JP" sz="1600"/>
                        <a:t>231,638</a:t>
                      </a:r>
                      <a:endParaRPr kumimoji="1" lang="ja-JP" altLang="en-US" sz="1600"/>
                    </a:p>
                  </a:txBody>
                  <a:tcPr/>
                </a:tc>
                <a:tc>
                  <a:txBody>
                    <a:bodyPr/>
                    <a:lstStyle/>
                    <a:p>
                      <a:r>
                        <a:rPr kumimoji="1" lang="en-US" altLang="ja-JP" sz="1600"/>
                        <a:t>3,000,782</a:t>
                      </a:r>
                      <a:endParaRPr kumimoji="1" lang="ja-JP" altLang="en-US" sz="1600"/>
                    </a:p>
                  </a:txBody>
                  <a:tcPr/>
                </a:tc>
                <a:tc>
                  <a:txBody>
                    <a:bodyPr/>
                    <a:lstStyle/>
                    <a:p>
                      <a:r>
                        <a:rPr kumimoji="1" lang="en-US" altLang="ja-JP" sz="1600"/>
                        <a:t>7.7%</a:t>
                      </a:r>
                      <a:endParaRPr kumimoji="1" lang="ja-JP" altLang="en-US" sz="1600"/>
                    </a:p>
                  </a:txBody>
                  <a:tcPr/>
                </a:tc>
                <a:extLst>
                  <a:ext uri="{0D108BD9-81ED-4DB2-BD59-A6C34878D82A}">
                    <a16:rowId xmlns:a16="http://schemas.microsoft.com/office/drawing/2014/main" val="1438953761"/>
                  </a:ext>
                </a:extLst>
              </a:tr>
              <a:tr h="0">
                <a:tc vMerge="1">
                  <a:txBody>
                    <a:bodyPr/>
                    <a:lstStyle/>
                    <a:p>
                      <a:endParaRPr kumimoji="1" lang="ja-JP" altLang="en-US" sz="1600"/>
                    </a:p>
                  </a:txBody>
                  <a:tcPr>
                    <a:lnB w="12700" cap="flat" cmpd="sng" algn="ctr">
                      <a:solidFill>
                        <a:schemeClr val="tx1"/>
                      </a:solidFill>
                      <a:prstDash val="solid"/>
                      <a:round/>
                      <a:headEnd type="none" w="med" len="med"/>
                      <a:tailEnd type="none" w="med" len="med"/>
                    </a:lnB>
                  </a:tcPr>
                </a:tc>
                <a:tc>
                  <a:txBody>
                    <a:bodyPr/>
                    <a:lstStyle/>
                    <a:p>
                      <a:r>
                        <a:rPr kumimoji="1" lang="en-US" altLang="ja-JP" sz="1600" err="1"/>
                        <a:t>zlib</a:t>
                      </a:r>
                      <a:endParaRPr kumimoji="1" lang="ja-JP" altLang="en-US" sz="1600"/>
                    </a:p>
                  </a:txBody>
                  <a:tcPr>
                    <a:lnB w="12700" cap="flat" cmpd="sng" algn="ctr">
                      <a:solidFill>
                        <a:schemeClr val="tx1"/>
                      </a:solidFill>
                      <a:prstDash val="solid"/>
                      <a:round/>
                      <a:headEnd type="none" w="med" len="med"/>
                      <a:tailEnd type="none" w="med" len="med"/>
                    </a:lnB>
                  </a:tcPr>
                </a:tc>
                <a:tc>
                  <a:txBody>
                    <a:bodyPr/>
                    <a:lstStyle/>
                    <a:p>
                      <a:r>
                        <a:rPr kumimoji="1" lang="en-US" altLang="ja-JP" sz="1600"/>
                        <a:t>12,141</a:t>
                      </a:r>
                      <a:endParaRPr kumimoji="1" lang="ja-JP" altLang="en-US" sz="1600"/>
                    </a:p>
                  </a:txBody>
                  <a:tcPr>
                    <a:lnB w="12700" cap="flat" cmpd="sng" algn="ctr">
                      <a:solidFill>
                        <a:schemeClr val="tx1"/>
                      </a:solidFill>
                      <a:prstDash val="solid"/>
                      <a:round/>
                      <a:headEnd type="none" w="med" len="med"/>
                      <a:tailEnd type="none" w="med" len="med"/>
                    </a:lnB>
                  </a:tcPr>
                </a:tc>
                <a:tc>
                  <a:txBody>
                    <a:bodyPr/>
                    <a:lstStyle/>
                    <a:p>
                      <a:r>
                        <a:rPr kumimoji="1" lang="en-US" altLang="ja-JP" sz="1600"/>
                        <a:t>178,727</a:t>
                      </a:r>
                      <a:endParaRPr kumimoji="1" lang="ja-JP" altLang="en-US" sz="1600"/>
                    </a:p>
                  </a:txBody>
                  <a:tcPr>
                    <a:lnB w="12700" cap="flat" cmpd="sng" algn="ctr">
                      <a:solidFill>
                        <a:schemeClr val="tx1"/>
                      </a:solidFill>
                      <a:prstDash val="solid"/>
                      <a:round/>
                      <a:headEnd type="none" w="med" len="med"/>
                      <a:tailEnd type="none" w="med" len="med"/>
                    </a:lnB>
                  </a:tcPr>
                </a:tc>
                <a:tc>
                  <a:txBody>
                    <a:bodyPr/>
                    <a:lstStyle/>
                    <a:p>
                      <a:r>
                        <a:rPr kumimoji="1" lang="en-US" altLang="ja-JP" sz="1600"/>
                        <a:t>6.8%</a:t>
                      </a:r>
                      <a:endParaRPr kumimoji="1" lang="ja-JP" altLang="en-US" sz="160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7114263"/>
                  </a:ext>
                </a:extLst>
              </a:tr>
              <a:tr h="0">
                <a:tc>
                  <a:txBody>
                    <a:bodyPr/>
                    <a:lstStyle/>
                    <a:p>
                      <a:r>
                        <a:rPr kumimoji="1" lang="ja-JP" altLang="en-US" sz="1600"/>
                        <a:t>平均</a:t>
                      </a:r>
                    </a:p>
                  </a:txBody>
                  <a:tcPr>
                    <a:lnT w="12700" cap="flat" cmpd="sng" algn="ctr">
                      <a:solidFill>
                        <a:schemeClr val="tx1"/>
                      </a:solidFill>
                      <a:prstDash val="solid"/>
                      <a:round/>
                      <a:headEnd type="none" w="med" len="med"/>
                      <a:tailEnd type="none" w="med" len="med"/>
                    </a:lnT>
                  </a:tcPr>
                </a:tc>
                <a:tc>
                  <a:txBody>
                    <a:bodyPr/>
                    <a:lstStyle/>
                    <a:p>
                      <a:endParaRPr kumimoji="1" lang="ja-JP" altLang="en-US" sz="1600"/>
                    </a:p>
                  </a:txBody>
                  <a:tcPr>
                    <a:lnT w="12700" cap="flat" cmpd="sng" algn="ctr">
                      <a:solidFill>
                        <a:schemeClr val="tx1"/>
                      </a:solidFill>
                      <a:prstDash val="solid"/>
                      <a:round/>
                      <a:headEnd type="none" w="med" len="med"/>
                      <a:tailEnd type="none" w="med" len="med"/>
                    </a:lnT>
                  </a:tcPr>
                </a:tc>
                <a:tc>
                  <a:txBody>
                    <a:bodyPr/>
                    <a:lstStyle/>
                    <a:p>
                      <a:r>
                        <a:rPr kumimoji="1" lang="en-US" altLang="ja-JP" sz="1600"/>
                        <a:t>104,761</a:t>
                      </a:r>
                      <a:endParaRPr kumimoji="1" lang="ja-JP" altLang="en-US" sz="1600"/>
                    </a:p>
                  </a:txBody>
                  <a:tcPr>
                    <a:lnT w="12700" cap="flat" cmpd="sng" algn="ctr">
                      <a:solidFill>
                        <a:schemeClr val="tx1"/>
                      </a:solidFill>
                      <a:prstDash val="solid"/>
                      <a:round/>
                      <a:headEnd type="none" w="med" len="med"/>
                      <a:tailEnd type="none" w="med" len="med"/>
                    </a:lnT>
                  </a:tcPr>
                </a:tc>
                <a:tc>
                  <a:txBody>
                    <a:bodyPr/>
                    <a:lstStyle/>
                    <a:p>
                      <a:r>
                        <a:rPr kumimoji="1" lang="en-US" altLang="ja-JP" sz="1600"/>
                        <a:t>2,153,468</a:t>
                      </a:r>
                      <a:endParaRPr kumimoji="1" lang="ja-JP" altLang="en-US" sz="1600"/>
                    </a:p>
                  </a:txBody>
                  <a:tcPr>
                    <a:lnT w="12700" cap="flat" cmpd="sng" algn="ctr">
                      <a:solidFill>
                        <a:schemeClr val="tx1"/>
                      </a:solidFill>
                      <a:prstDash val="solid"/>
                      <a:round/>
                      <a:headEnd type="none" w="med" len="med"/>
                      <a:tailEnd type="none" w="med" len="med"/>
                    </a:lnT>
                  </a:tcPr>
                </a:tc>
                <a:tc>
                  <a:txBody>
                    <a:bodyPr/>
                    <a:lstStyle/>
                    <a:p>
                      <a:r>
                        <a:rPr kumimoji="1" lang="en-US" altLang="ja-JP" sz="1600"/>
                        <a:t>24.1%</a:t>
                      </a:r>
                      <a:endParaRPr kumimoji="1" lang="ja-JP" altLang="en-US" sz="160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50830622"/>
                  </a:ext>
                </a:extLst>
              </a:tr>
            </a:tbl>
          </a:graphicData>
        </a:graphic>
      </p:graphicFrame>
    </p:spTree>
    <p:extLst>
      <p:ext uri="{BB962C8B-B14F-4D97-AF65-F5344CB8AC3E}">
        <p14:creationId xmlns:p14="http://schemas.microsoft.com/office/powerpoint/2010/main" val="35406143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7E1BFE-0417-974E-8D92-5FB683151A48}"/>
              </a:ext>
            </a:extLst>
          </p:cNvPr>
          <p:cNvSpPr>
            <a:spLocks noGrp="1"/>
          </p:cNvSpPr>
          <p:nvPr>
            <p:ph type="title"/>
          </p:nvPr>
        </p:nvSpPr>
        <p:spPr/>
        <p:txBody>
          <a:bodyPr/>
          <a:lstStyle/>
          <a:p>
            <a:r>
              <a:rPr kumimoji="1" lang="ja-JP" altLang="en-US"/>
              <a:t>研究の目的と概要</a:t>
            </a:r>
          </a:p>
        </p:txBody>
      </p:sp>
      <p:sp>
        <p:nvSpPr>
          <p:cNvPr id="3" name="コンテンツ プレースホルダー 2">
            <a:extLst>
              <a:ext uri="{FF2B5EF4-FFF2-40B4-BE49-F238E27FC236}">
                <a16:creationId xmlns:a16="http://schemas.microsoft.com/office/drawing/2014/main" id="{64097A40-4F6B-EC4B-9B01-B28886B14D82}"/>
              </a:ext>
            </a:extLst>
          </p:cNvPr>
          <p:cNvSpPr>
            <a:spLocks noGrp="1"/>
          </p:cNvSpPr>
          <p:nvPr>
            <p:ph idx="1"/>
          </p:nvPr>
        </p:nvSpPr>
        <p:spPr/>
        <p:txBody>
          <a:bodyPr/>
          <a:lstStyle/>
          <a:p>
            <a:r>
              <a:rPr kumimoji="1" lang="ja-JP" altLang="en-US"/>
              <a:t>目的</a:t>
            </a:r>
            <a:endParaRPr kumimoji="1" lang="en-US" altLang="ja-JP"/>
          </a:p>
          <a:p>
            <a:pPr lvl="1"/>
            <a:r>
              <a:rPr kumimoji="1" lang="ja-JP" altLang="en-US"/>
              <a:t>派生関係を持つソフトウェア製品の集合から系統樹を効率的に構築</a:t>
            </a:r>
            <a:endParaRPr kumimoji="1" lang="en-US" altLang="ja-JP"/>
          </a:p>
          <a:p>
            <a:r>
              <a:rPr lang="ja-JP" altLang="en-US"/>
              <a:t>概要</a:t>
            </a:r>
            <a:endParaRPr lang="en-US" altLang="ja-JP"/>
          </a:p>
          <a:p>
            <a:pPr lvl="1"/>
            <a:r>
              <a:rPr kumimoji="1" lang="ja-JP" altLang="en-US"/>
              <a:t>ソフトウェア製品間のソースコードの再利用量を定義</a:t>
            </a:r>
            <a:endParaRPr kumimoji="1" lang="en-US" altLang="ja-JP"/>
          </a:p>
          <a:p>
            <a:pPr lvl="1"/>
            <a:r>
              <a:rPr lang="en-US" altLang="ja-JP"/>
              <a:t>2</a:t>
            </a:r>
            <a:r>
              <a:rPr lang="ja-JP" altLang="en-US"/>
              <a:t>種類の軽量なデータ構造を用いて効率的に系統樹を構築</a:t>
            </a:r>
            <a:endParaRPr lang="en-US" altLang="ja-JP"/>
          </a:p>
          <a:p>
            <a:pPr lvl="1"/>
            <a:r>
              <a:rPr lang="ja-JP" altLang="en-US"/>
              <a:t>既存手法での対象よりも数倍の規模に適用可能</a:t>
            </a:r>
            <a:endParaRPr lang="en-US" altLang="ja-JP"/>
          </a:p>
        </p:txBody>
      </p:sp>
      <p:sp>
        <p:nvSpPr>
          <p:cNvPr id="4" name="スライド番号プレースホルダー 3">
            <a:extLst>
              <a:ext uri="{FF2B5EF4-FFF2-40B4-BE49-F238E27FC236}">
                <a16:creationId xmlns:a16="http://schemas.microsoft.com/office/drawing/2014/main" id="{0488D754-9AD4-F74D-8476-A640EFCEFF38}"/>
              </a:ext>
            </a:extLst>
          </p:cNvPr>
          <p:cNvSpPr>
            <a:spLocks noGrp="1"/>
          </p:cNvSpPr>
          <p:nvPr>
            <p:ph type="sldNum" sz="quarter" idx="12"/>
          </p:nvPr>
        </p:nvSpPr>
        <p:spPr/>
        <p:txBody>
          <a:bodyPr/>
          <a:lstStyle/>
          <a:p>
            <a:fld id="{9F5033E9-932D-4E41-95C3-341F9A6DAE17}" type="slidenum">
              <a:rPr lang="en-US" altLang="ja-JP" smtClean="0"/>
              <a:pPr/>
              <a:t>67</a:t>
            </a:fld>
            <a:endParaRPr lang="en-US" altLang="ja-JP"/>
          </a:p>
        </p:txBody>
      </p:sp>
    </p:spTree>
    <p:extLst>
      <p:ext uri="{BB962C8B-B14F-4D97-AF65-F5344CB8AC3E}">
        <p14:creationId xmlns:p14="http://schemas.microsoft.com/office/powerpoint/2010/main" val="130049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DE7C16-3CD0-654A-9E5B-A539E2C4E3B3}"/>
              </a:ext>
            </a:extLst>
          </p:cNvPr>
          <p:cNvSpPr>
            <a:spLocks noGrp="1"/>
          </p:cNvSpPr>
          <p:nvPr>
            <p:ph type="title"/>
          </p:nvPr>
        </p:nvSpPr>
        <p:spPr/>
        <p:txBody>
          <a:bodyPr/>
          <a:lstStyle/>
          <a:p>
            <a:r>
              <a:rPr lang="ja-JP" altLang="en-US"/>
              <a:t>再利用したソフトウェアの保守</a:t>
            </a:r>
            <a:endParaRPr kumimoji="1" lang="ja-JP" altLang="en-US"/>
          </a:p>
        </p:txBody>
      </p:sp>
      <p:sp>
        <p:nvSpPr>
          <p:cNvPr id="4" name="スライド番号プレースホルダー 3">
            <a:extLst>
              <a:ext uri="{FF2B5EF4-FFF2-40B4-BE49-F238E27FC236}">
                <a16:creationId xmlns:a16="http://schemas.microsoft.com/office/drawing/2014/main" id="{533029BF-A693-324D-A7C7-835F5AF4CAB3}"/>
              </a:ext>
            </a:extLst>
          </p:cNvPr>
          <p:cNvSpPr>
            <a:spLocks noGrp="1"/>
          </p:cNvSpPr>
          <p:nvPr>
            <p:ph type="sldNum" sz="quarter" idx="12"/>
          </p:nvPr>
        </p:nvSpPr>
        <p:spPr/>
        <p:txBody>
          <a:bodyPr/>
          <a:lstStyle/>
          <a:p>
            <a:fld id="{9F5033E9-932D-4E41-95C3-341F9A6DAE17}" type="slidenum">
              <a:rPr lang="en-US" altLang="ja-JP" smtClean="0"/>
              <a:pPr/>
              <a:t>7</a:t>
            </a:fld>
            <a:endParaRPr lang="en-US" altLang="ja-JP"/>
          </a:p>
        </p:txBody>
      </p:sp>
      <p:pic>
        <p:nvPicPr>
          <p:cNvPr id="5" name="Android1.png" descr="Android1.png">
            <a:extLst>
              <a:ext uri="{FF2B5EF4-FFF2-40B4-BE49-F238E27FC236}">
                <a16:creationId xmlns:a16="http://schemas.microsoft.com/office/drawing/2014/main" id="{18792D61-A166-BB45-BB21-1604FEB0FD10}"/>
              </a:ext>
            </a:extLst>
          </p:cNvPr>
          <p:cNvPicPr>
            <a:picLocks noChangeAspect="1"/>
          </p:cNvPicPr>
          <p:nvPr/>
        </p:nvPicPr>
        <p:blipFill>
          <a:blip r:embed="rId3"/>
          <a:stretch>
            <a:fillRect/>
          </a:stretch>
        </p:blipFill>
        <p:spPr>
          <a:xfrm>
            <a:off x="113651" y="3630501"/>
            <a:ext cx="927772" cy="1234192"/>
          </a:xfrm>
          <a:prstGeom prst="rect">
            <a:avLst/>
          </a:prstGeom>
          <a:ln w="12700">
            <a:miter lim="400000"/>
          </a:ln>
        </p:spPr>
      </p:pic>
      <p:sp>
        <p:nvSpPr>
          <p:cNvPr id="16" name="テキスト ボックス 15">
            <a:extLst>
              <a:ext uri="{FF2B5EF4-FFF2-40B4-BE49-F238E27FC236}">
                <a16:creationId xmlns:a16="http://schemas.microsoft.com/office/drawing/2014/main" id="{C0A71C60-C386-CB48-8FA9-2DCC2199050C}"/>
              </a:ext>
            </a:extLst>
          </p:cNvPr>
          <p:cNvSpPr txBox="1"/>
          <p:nvPr/>
        </p:nvSpPr>
        <p:spPr>
          <a:xfrm>
            <a:off x="287868" y="1631029"/>
            <a:ext cx="8557151" cy="584775"/>
          </a:xfrm>
          <a:prstGeom prst="rect">
            <a:avLst/>
          </a:prstGeom>
          <a:noFill/>
        </p:spPr>
        <p:txBody>
          <a:bodyPr wrap="none" rtlCol="0">
            <a:spAutoFit/>
          </a:bodyPr>
          <a:lstStyle/>
          <a:p>
            <a:r>
              <a:rPr kumimoji="1" lang="ja-JP" altLang="en-US" sz="3200"/>
              <a:t>安全にソフトウェアを再利用するには保守が必要</a:t>
            </a:r>
          </a:p>
        </p:txBody>
      </p:sp>
      <p:sp>
        <p:nvSpPr>
          <p:cNvPr id="18" name="正方形/長方形 17">
            <a:extLst>
              <a:ext uri="{FF2B5EF4-FFF2-40B4-BE49-F238E27FC236}">
                <a16:creationId xmlns:a16="http://schemas.microsoft.com/office/drawing/2014/main" id="{287E7E31-1B43-1D44-A3CF-E4A2C797E4D1}"/>
              </a:ext>
            </a:extLst>
          </p:cNvPr>
          <p:cNvSpPr/>
          <p:nvPr/>
        </p:nvSpPr>
        <p:spPr>
          <a:xfrm>
            <a:off x="1087884" y="3678886"/>
            <a:ext cx="3492086" cy="1384995"/>
          </a:xfrm>
          <a:prstGeom prst="rect">
            <a:avLst/>
          </a:prstGeom>
          <a:ln w="28575">
            <a:solidFill>
              <a:schemeClr val="tx1"/>
            </a:solidFill>
          </a:ln>
        </p:spPr>
        <p:txBody>
          <a:bodyPr wrap="square">
            <a:spAutoFit/>
          </a:bodyPr>
          <a:lstStyle/>
          <a:p>
            <a:r>
              <a:rPr lang="en" altLang="ja-JP" sz="1400">
                <a:solidFill>
                  <a:srgbClr val="9FA01C"/>
                </a:solidFill>
                <a:latin typeface="Menlo" panose="020B0609030804020204" pitchFamily="49" charset="0"/>
              </a:rPr>
              <a:t>commit 3586ba4f...</a:t>
            </a:r>
          </a:p>
          <a:p>
            <a:r>
              <a:rPr lang="en" altLang="ja-JP" sz="1400">
                <a:solidFill>
                  <a:srgbClr val="000000"/>
                </a:solidFill>
                <a:latin typeface="Menlo" panose="020B0609030804020204" pitchFamily="49" charset="0"/>
              </a:rPr>
              <a:t>Author: Alex </a:t>
            </a:r>
            <a:r>
              <a:rPr lang="en" altLang="ja-JP" sz="1400" err="1">
                <a:solidFill>
                  <a:srgbClr val="000000"/>
                </a:solidFill>
                <a:latin typeface="Menlo" panose="020B0609030804020204" pitchFamily="49" charset="0"/>
              </a:rPr>
              <a:t>Naidis</a:t>
            </a:r>
            <a:r>
              <a:rPr lang="en" altLang="ja-JP" sz="1400">
                <a:solidFill>
                  <a:srgbClr val="000000"/>
                </a:solidFill>
                <a:latin typeface="Menlo" panose="020B0609030804020204" pitchFamily="49" charset="0"/>
              </a:rPr>
              <a:t> &lt;</a:t>
            </a:r>
            <a:r>
              <a:rPr lang="en" altLang="ja-JP" sz="1400" err="1">
                <a:solidFill>
                  <a:srgbClr val="000000"/>
                </a:solidFill>
                <a:latin typeface="Menlo" panose="020B0609030804020204" pitchFamily="49" charset="0"/>
              </a:rPr>
              <a:t>alex.naidis@linux.com</a:t>
            </a:r>
            <a:r>
              <a:rPr lang="en" altLang="ja-JP" sz="1400">
                <a:solidFill>
                  <a:srgbClr val="000000"/>
                </a:solidFill>
                <a:latin typeface="Menlo" panose="020B0609030804020204" pitchFamily="49" charset="0"/>
              </a:rPr>
              <a:t>&gt;</a:t>
            </a:r>
          </a:p>
          <a:p>
            <a:r>
              <a:rPr lang="en" altLang="ja-JP" sz="1400">
                <a:solidFill>
                  <a:srgbClr val="000000"/>
                </a:solidFill>
                <a:latin typeface="Menlo" panose="020B0609030804020204" pitchFamily="49" charset="0"/>
              </a:rPr>
              <a:t>    </a:t>
            </a:r>
            <a:r>
              <a:rPr lang="en" altLang="ja-JP" sz="1400" b="1" u="sng" err="1">
                <a:solidFill>
                  <a:srgbClr val="000000"/>
                </a:solidFill>
                <a:latin typeface="Menlo" panose="020B0609030804020204" pitchFamily="49" charset="0"/>
              </a:rPr>
              <a:t>libpng</a:t>
            </a:r>
            <a:r>
              <a:rPr lang="en" altLang="ja-JP" sz="1400" b="1" u="sng">
                <a:solidFill>
                  <a:srgbClr val="000000"/>
                </a:solidFill>
                <a:latin typeface="Menlo" panose="020B0609030804020204" pitchFamily="49" charset="0"/>
              </a:rPr>
              <a:t>: Upgrade to 1.6.26</a:t>
            </a:r>
          </a:p>
          <a:p>
            <a:r>
              <a:rPr lang="en" altLang="ja-JP" sz="1400">
                <a:solidFill>
                  <a:srgbClr val="000000"/>
                </a:solidFill>
                <a:latin typeface="Menlo" panose="020B0609030804020204" pitchFamily="49" charset="0"/>
              </a:rPr>
              <a:t>    This release contains many minor and important fixes.</a:t>
            </a:r>
          </a:p>
        </p:txBody>
      </p:sp>
      <p:sp>
        <p:nvSpPr>
          <p:cNvPr id="3" name="テキスト ボックス 2">
            <a:extLst>
              <a:ext uri="{FF2B5EF4-FFF2-40B4-BE49-F238E27FC236}">
                <a16:creationId xmlns:a16="http://schemas.microsoft.com/office/drawing/2014/main" id="{22B377EB-752B-D14C-9A98-732C71F68A7C}"/>
              </a:ext>
            </a:extLst>
          </p:cNvPr>
          <p:cNvSpPr txBox="1"/>
          <p:nvPr/>
        </p:nvSpPr>
        <p:spPr>
          <a:xfrm>
            <a:off x="674731" y="2215804"/>
            <a:ext cx="3285326" cy="954107"/>
          </a:xfrm>
          <a:prstGeom prst="rect">
            <a:avLst/>
          </a:prstGeom>
          <a:noFill/>
        </p:spPr>
        <p:txBody>
          <a:bodyPr wrap="square" rtlCol="0">
            <a:spAutoFit/>
          </a:bodyPr>
          <a:lstStyle/>
          <a:p>
            <a:pPr marL="457200" indent="-457200">
              <a:buFont typeface="Arial" panose="020B0604020202020204" pitchFamily="34" charset="0"/>
              <a:buChar char="•"/>
            </a:pPr>
            <a:r>
              <a:rPr kumimoji="1" lang="ja-JP" altLang="en-US" sz="2800"/>
              <a:t>再利用</a:t>
            </a:r>
            <a:r>
              <a:rPr lang="en-US" altLang="ja-JP" sz="2800"/>
              <a:t>O</a:t>
            </a:r>
            <a:r>
              <a:rPr kumimoji="1" lang="en-US" altLang="ja-JP" sz="2800"/>
              <a:t>SS</a:t>
            </a:r>
            <a:r>
              <a:rPr kumimoji="1" lang="ja-JP" altLang="en-US" sz="2800"/>
              <a:t>の　　　　　バージョン更新</a:t>
            </a:r>
          </a:p>
        </p:txBody>
      </p:sp>
      <p:sp>
        <p:nvSpPr>
          <p:cNvPr id="19" name="正方形/長方形 18">
            <a:extLst>
              <a:ext uri="{FF2B5EF4-FFF2-40B4-BE49-F238E27FC236}">
                <a16:creationId xmlns:a16="http://schemas.microsoft.com/office/drawing/2014/main" id="{5025F714-E2D2-C74D-A700-69ED07925B88}"/>
              </a:ext>
            </a:extLst>
          </p:cNvPr>
          <p:cNvSpPr/>
          <p:nvPr/>
        </p:nvSpPr>
        <p:spPr>
          <a:xfrm>
            <a:off x="5444471" y="3222617"/>
            <a:ext cx="1132609" cy="5715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a:t>A</a:t>
            </a:r>
            <a:endParaRPr kumimoji="1" lang="ja-JP" altLang="en-US"/>
          </a:p>
        </p:txBody>
      </p:sp>
      <p:sp>
        <p:nvSpPr>
          <p:cNvPr id="20" name="正方形/長方形 19">
            <a:extLst>
              <a:ext uri="{FF2B5EF4-FFF2-40B4-BE49-F238E27FC236}">
                <a16:creationId xmlns:a16="http://schemas.microsoft.com/office/drawing/2014/main" id="{44892CC7-BC1C-7247-BC06-79BE8EDD2436}"/>
              </a:ext>
            </a:extLst>
          </p:cNvPr>
          <p:cNvSpPr/>
          <p:nvPr/>
        </p:nvSpPr>
        <p:spPr>
          <a:xfrm>
            <a:off x="5444472" y="5298170"/>
            <a:ext cx="1132609" cy="5715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a:t>A’</a:t>
            </a:r>
            <a:endParaRPr kumimoji="1" lang="ja-JP" altLang="en-US"/>
          </a:p>
        </p:txBody>
      </p:sp>
      <p:sp>
        <p:nvSpPr>
          <p:cNvPr id="21" name="正方形/長方形 20">
            <a:extLst>
              <a:ext uri="{FF2B5EF4-FFF2-40B4-BE49-F238E27FC236}">
                <a16:creationId xmlns:a16="http://schemas.microsoft.com/office/drawing/2014/main" id="{C9BCEA3C-8E79-5F4C-8E92-EB545E3A4980}"/>
              </a:ext>
            </a:extLst>
          </p:cNvPr>
          <p:cNvSpPr/>
          <p:nvPr/>
        </p:nvSpPr>
        <p:spPr>
          <a:xfrm>
            <a:off x="7031471" y="4301077"/>
            <a:ext cx="1132609" cy="5715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a:t>A’’</a:t>
            </a:r>
            <a:endParaRPr kumimoji="1" lang="ja-JP" altLang="en-US"/>
          </a:p>
        </p:txBody>
      </p:sp>
      <p:sp>
        <p:nvSpPr>
          <p:cNvPr id="22" name="正方形/長方形 21">
            <a:extLst>
              <a:ext uri="{FF2B5EF4-FFF2-40B4-BE49-F238E27FC236}">
                <a16:creationId xmlns:a16="http://schemas.microsoft.com/office/drawing/2014/main" id="{62258134-2F90-AC43-9DA0-6CA880D559AD}"/>
              </a:ext>
            </a:extLst>
          </p:cNvPr>
          <p:cNvSpPr/>
          <p:nvPr/>
        </p:nvSpPr>
        <p:spPr>
          <a:xfrm>
            <a:off x="7031470" y="5737225"/>
            <a:ext cx="1132609" cy="5715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a:t>A’’’</a:t>
            </a:r>
            <a:endParaRPr kumimoji="1" lang="ja-JP" altLang="en-US"/>
          </a:p>
        </p:txBody>
      </p:sp>
      <p:cxnSp>
        <p:nvCxnSpPr>
          <p:cNvPr id="23" name="直線矢印コネクタ 22">
            <a:extLst>
              <a:ext uri="{FF2B5EF4-FFF2-40B4-BE49-F238E27FC236}">
                <a16:creationId xmlns:a16="http://schemas.microsoft.com/office/drawing/2014/main" id="{26467419-1C15-D34C-BDD7-5C1693A36EBC}"/>
              </a:ext>
            </a:extLst>
          </p:cNvPr>
          <p:cNvCxnSpPr>
            <a:cxnSpLocks/>
            <a:stCxn id="21" idx="2"/>
            <a:endCxn id="22" idx="0"/>
          </p:cNvCxnSpPr>
          <p:nvPr/>
        </p:nvCxnSpPr>
        <p:spPr>
          <a:xfrm flipH="1">
            <a:off x="7597775" y="4872577"/>
            <a:ext cx="1" cy="8646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65FE2E3B-CC88-5D47-86D7-2B1DE5D2C3E2}"/>
              </a:ext>
            </a:extLst>
          </p:cNvPr>
          <p:cNvCxnSpPr>
            <a:cxnSpLocks/>
            <a:stCxn id="19" idx="2"/>
            <a:endCxn id="20" idx="0"/>
          </p:cNvCxnSpPr>
          <p:nvPr/>
        </p:nvCxnSpPr>
        <p:spPr>
          <a:xfrm>
            <a:off x="6010776" y="3794117"/>
            <a:ext cx="1" cy="15040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3D015A9A-876A-5A4B-931C-1CF2C90EEBD1}"/>
              </a:ext>
            </a:extLst>
          </p:cNvPr>
          <p:cNvCxnSpPr>
            <a:cxnSpLocks/>
            <a:stCxn id="19" idx="2"/>
            <a:endCxn id="21" idx="0"/>
          </p:cNvCxnSpPr>
          <p:nvPr/>
        </p:nvCxnSpPr>
        <p:spPr>
          <a:xfrm>
            <a:off x="6010776" y="3794117"/>
            <a:ext cx="1587000" cy="506960"/>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34" name="図 33" descr="図形&#10;&#10;低い精度で自動的に生成された説明">
            <a:extLst>
              <a:ext uri="{FF2B5EF4-FFF2-40B4-BE49-F238E27FC236}">
                <a16:creationId xmlns:a16="http://schemas.microsoft.com/office/drawing/2014/main" id="{D5E7EBB5-FAC0-0E4A-B44F-392DF98AF5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6941" y="5514273"/>
            <a:ext cx="572887" cy="572887"/>
          </a:xfrm>
          <a:prstGeom prst="rect">
            <a:avLst/>
          </a:prstGeom>
          <a:ln>
            <a:noFill/>
          </a:ln>
        </p:spPr>
      </p:pic>
      <p:sp>
        <p:nvSpPr>
          <p:cNvPr id="39" name="テキスト ボックス 38">
            <a:extLst>
              <a:ext uri="{FF2B5EF4-FFF2-40B4-BE49-F238E27FC236}">
                <a16:creationId xmlns:a16="http://schemas.microsoft.com/office/drawing/2014/main" id="{EF8711A0-549F-DA49-9C4B-DDA53D26E7B2}"/>
              </a:ext>
            </a:extLst>
          </p:cNvPr>
          <p:cNvSpPr txBox="1"/>
          <p:nvPr/>
        </p:nvSpPr>
        <p:spPr>
          <a:xfrm>
            <a:off x="5616441" y="2258790"/>
            <a:ext cx="2556803" cy="954107"/>
          </a:xfrm>
          <a:prstGeom prst="rect">
            <a:avLst/>
          </a:prstGeom>
          <a:noFill/>
        </p:spPr>
        <p:txBody>
          <a:bodyPr wrap="square" rtlCol="0">
            <a:spAutoFit/>
          </a:bodyPr>
          <a:lstStyle/>
          <a:p>
            <a:pPr marL="457200" indent="-457200">
              <a:buFont typeface="Arial" panose="020B0604020202020204" pitchFamily="34" charset="0"/>
              <a:buChar char="•"/>
            </a:pPr>
            <a:r>
              <a:rPr kumimoji="1" lang="ja-JP" altLang="en-US" sz="2800"/>
              <a:t>欠陥修正の遡及適用</a:t>
            </a:r>
          </a:p>
        </p:txBody>
      </p:sp>
      <p:cxnSp>
        <p:nvCxnSpPr>
          <p:cNvPr id="41" name="曲線コネクタ 40">
            <a:extLst>
              <a:ext uri="{FF2B5EF4-FFF2-40B4-BE49-F238E27FC236}">
                <a16:creationId xmlns:a16="http://schemas.microsoft.com/office/drawing/2014/main" id="{C0864F52-02CE-304F-91CB-C42E9B7195AB}"/>
              </a:ext>
            </a:extLst>
          </p:cNvPr>
          <p:cNvCxnSpPr>
            <a:cxnSpLocks/>
            <a:stCxn id="34" idx="3"/>
            <a:endCxn id="26" idx="3"/>
          </p:cNvCxnSpPr>
          <p:nvPr/>
        </p:nvCxnSpPr>
        <p:spPr>
          <a:xfrm flipH="1" flipV="1">
            <a:off x="8357682" y="4231575"/>
            <a:ext cx="52146" cy="1569142"/>
          </a:xfrm>
          <a:prstGeom prst="curvedConnector3">
            <a:avLst>
              <a:gd name="adj1" fmla="val -438385"/>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禁止 5">
            <a:extLst>
              <a:ext uri="{FF2B5EF4-FFF2-40B4-BE49-F238E27FC236}">
                <a16:creationId xmlns:a16="http://schemas.microsoft.com/office/drawing/2014/main" id="{114A76E2-7CF2-8743-9779-D0C5525327BB}"/>
              </a:ext>
            </a:extLst>
          </p:cNvPr>
          <p:cNvSpPr/>
          <p:nvPr/>
        </p:nvSpPr>
        <p:spPr>
          <a:xfrm>
            <a:off x="7757624" y="5434956"/>
            <a:ext cx="731520" cy="731520"/>
          </a:xfrm>
          <a:prstGeom prst="noSmoking">
            <a:avLst>
              <a:gd name="adj" fmla="val 608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6" name="図 25" descr="図形&#10;&#10;低い精度で自動的に生成された説明">
            <a:extLst>
              <a:ext uri="{FF2B5EF4-FFF2-40B4-BE49-F238E27FC236}">
                <a16:creationId xmlns:a16="http://schemas.microsoft.com/office/drawing/2014/main" id="{70CBE1C3-6E51-F94C-9152-A5F7832CB1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4795" y="3945131"/>
            <a:ext cx="572887" cy="572887"/>
          </a:xfrm>
          <a:prstGeom prst="rect">
            <a:avLst/>
          </a:prstGeom>
          <a:ln>
            <a:noFill/>
          </a:ln>
        </p:spPr>
      </p:pic>
    </p:spTree>
    <p:extLst>
      <p:ext uri="{BB962C8B-B14F-4D97-AF65-F5344CB8AC3E}">
        <p14:creationId xmlns:p14="http://schemas.microsoft.com/office/powerpoint/2010/main" val="417328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正方形/長方形 4">
                <a:extLst>
                  <a:ext uri="{FF2B5EF4-FFF2-40B4-BE49-F238E27FC236}">
                    <a16:creationId xmlns:a16="http://schemas.microsoft.com/office/drawing/2014/main" id="{5A8F15A6-12D2-6747-ABBD-FC97443D2D74}"/>
                  </a:ext>
                </a:extLst>
              </p:cNvPr>
              <p:cNvSpPr/>
              <p:nvPr/>
            </p:nvSpPr>
            <p:spPr>
              <a:xfrm>
                <a:off x="272280" y="5801946"/>
                <a:ext cx="8719319" cy="646331"/>
              </a:xfrm>
              <a:prstGeom prst="rect">
                <a:avLst/>
              </a:prstGeom>
              <a:solidFill>
                <a:schemeClr val="bg1"/>
              </a:solidFill>
              <a:ln>
                <a:solidFill>
                  <a:schemeClr val="tx1"/>
                </a:solidFill>
              </a:ln>
            </p:spPr>
            <p:txBody>
              <a:bodyPr wrap="square">
                <a:spAutoFit/>
              </a:bodyPr>
              <a:lstStyle/>
              <a:p>
                <a:r>
                  <a:rPr lang="ja-JP" altLang="en-US" sz="1200" dirty="0">
                    <a:latin typeface="+mn-lt"/>
                  </a:rPr>
                  <a:t>主要論文</a:t>
                </a:r>
                <a:r>
                  <a:rPr lang="en" altLang="ja-JP" sz="1200" dirty="0">
                    <a:latin typeface="+mn-lt"/>
                  </a:rPr>
                  <a:t>1. Ito, et. al., “Web-Service for Finding Cloned Files using </a:t>
                </a:r>
                <a14:m>
                  <m:oMath xmlns:m="http://schemas.openxmlformats.org/officeDocument/2006/math">
                    <m:r>
                      <a:rPr lang="en" altLang="ja-JP" sz="1200" i="1" dirty="0" smtClean="0">
                        <a:latin typeface="Cambria Math" panose="02040503050406030204" pitchFamily="18" charset="0"/>
                      </a:rPr>
                      <m:t>𝑏</m:t>
                    </m:r>
                  </m:oMath>
                </a14:m>
                <a:r>
                  <a:rPr lang="en" altLang="ja-JP" sz="1200" dirty="0">
                    <a:latin typeface="+mn-lt"/>
                  </a:rPr>
                  <a:t>-Bit Minwise Hashing”, IWSC 2017</a:t>
                </a:r>
                <a:endParaRPr lang="en-US" altLang="ja-JP" sz="1200" dirty="0">
                  <a:latin typeface="+mn-lt"/>
                </a:endParaRPr>
              </a:p>
              <a:p>
                <a:r>
                  <a:rPr lang="ja-JP" altLang="en-US" sz="1200" dirty="0">
                    <a:latin typeface="+mn-lt"/>
                  </a:rPr>
                  <a:t>主要論文</a:t>
                </a:r>
                <a:r>
                  <a:rPr lang="en-US" altLang="ja-JP" sz="1200" dirty="0">
                    <a:latin typeface="+mn-lt"/>
                  </a:rPr>
                  <a:t>2. </a:t>
                </a:r>
                <a:r>
                  <a:rPr lang="ja-JP" altLang="en-US" sz="1200" dirty="0">
                    <a:latin typeface="+mn-lt"/>
                  </a:rPr>
                  <a:t>伊藤ら</a:t>
                </a:r>
                <a:r>
                  <a:rPr lang="en-US" altLang="ja-JP" sz="1200" dirty="0">
                    <a:latin typeface="+mn-lt"/>
                  </a:rPr>
                  <a:t>,</a:t>
                </a:r>
                <a:r>
                  <a:rPr lang="ja-JP" altLang="en-US" sz="1200" dirty="0">
                    <a:latin typeface="+mn-lt"/>
                  </a:rPr>
                  <a:t> </a:t>
                </a:r>
                <a:r>
                  <a:rPr lang="en-US" altLang="ja-JP" sz="1200" dirty="0">
                    <a:latin typeface="+mn-lt"/>
                  </a:rPr>
                  <a:t>“</a:t>
                </a:r>
                <a:r>
                  <a:rPr lang="ja-JP" altLang="en-US" sz="1200" dirty="0">
                    <a:latin typeface="+mn-lt"/>
                  </a:rPr>
                  <a:t>軽量な類似度計算によるプロジェクト間のソースファイル集合の再利用検出”</a:t>
                </a:r>
                <a:r>
                  <a:rPr lang="en-US" altLang="ja-JP" sz="1200" dirty="0">
                    <a:latin typeface="+mn-lt"/>
                  </a:rPr>
                  <a:t>,</a:t>
                </a:r>
                <a:r>
                  <a:rPr lang="ja-JP" altLang="en-US" sz="1200" dirty="0">
                    <a:latin typeface="+mn-lt"/>
                  </a:rPr>
                  <a:t>電子情報通信学会論文誌</a:t>
                </a:r>
                <a:r>
                  <a:rPr lang="en" altLang="ja-JP" sz="1200" dirty="0">
                    <a:latin typeface="+mn-lt"/>
                  </a:rPr>
                  <a:t> 2020</a:t>
                </a:r>
                <a:r>
                  <a:rPr lang="ja-JP" altLang="en-US" sz="1200" dirty="0">
                    <a:latin typeface="+mn-lt"/>
                  </a:rPr>
                  <a:t>年</a:t>
                </a:r>
                <a:endParaRPr lang="en-US" altLang="ja-JP" sz="1200" dirty="0">
                  <a:latin typeface="+mn-lt"/>
                </a:endParaRPr>
              </a:p>
              <a:p>
                <a:r>
                  <a:rPr lang="ja-JP" altLang="en-US" sz="1200" dirty="0">
                    <a:latin typeface="+mn-lt"/>
                  </a:rPr>
                  <a:t>主要論文</a:t>
                </a:r>
                <a:r>
                  <a:rPr lang="en-US" altLang="ja-JP" sz="1200" dirty="0">
                    <a:latin typeface="+mn-lt"/>
                  </a:rPr>
                  <a:t>3. </a:t>
                </a:r>
                <a:r>
                  <a:rPr lang="ja-JP" altLang="en-US" sz="1200" dirty="0">
                    <a:latin typeface="+mn-lt"/>
                  </a:rPr>
                  <a:t>伊藤ら</a:t>
                </a:r>
                <a:r>
                  <a:rPr lang="en-US" altLang="ja-JP" sz="1200" dirty="0">
                    <a:latin typeface="+mn-lt"/>
                  </a:rPr>
                  <a:t>, “</a:t>
                </a:r>
                <a:r>
                  <a:rPr lang="ja-JP" altLang="en-US" sz="1200" dirty="0">
                    <a:latin typeface="+mn-lt"/>
                  </a:rPr>
                  <a:t>軽量なデータ構造を利用したソフトウェア進化履歴の高速な復元手法”</a:t>
                </a:r>
                <a:r>
                  <a:rPr lang="en-US" altLang="ja-JP" sz="1200" dirty="0">
                    <a:latin typeface="+mn-lt"/>
                  </a:rPr>
                  <a:t>,</a:t>
                </a:r>
                <a:r>
                  <a:rPr lang="ja-JP" altLang="en-US" sz="1200" dirty="0">
                    <a:latin typeface="+mn-lt"/>
                  </a:rPr>
                  <a:t>電子情報通信学会論文誌</a:t>
                </a:r>
                <a:r>
                  <a:rPr lang="en-US" altLang="ja-JP" sz="1200" dirty="0">
                    <a:latin typeface="+mn-lt"/>
                  </a:rPr>
                  <a:t>, </a:t>
                </a:r>
                <a:r>
                  <a:rPr lang="ja-JP" altLang="en-US" sz="1200" dirty="0">
                    <a:latin typeface="+mn-lt"/>
                  </a:rPr>
                  <a:t>最終査読中</a:t>
                </a:r>
              </a:p>
            </p:txBody>
          </p:sp>
        </mc:Choice>
        <mc:Fallback xmlns="">
          <p:sp>
            <p:nvSpPr>
              <p:cNvPr id="5" name="正方形/長方形 4">
                <a:extLst>
                  <a:ext uri="{FF2B5EF4-FFF2-40B4-BE49-F238E27FC236}">
                    <a16:creationId xmlns:a16="http://schemas.microsoft.com/office/drawing/2014/main" id="{5A8F15A6-12D2-6747-ABBD-FC97443D2D74}"/>
                  </a:ext>
                </a:extLst>
              </p:cNvPr>
              <p:cNvSpPr>
                <a:spLocks noRot="1" noChangeAspect="1" noMove="1" noResize="1" noEditPoints="1" noAdjustHandles="1" noChangeArrowheads="1" noChangeShapeType="1" noTextEdit="1"/>
              </p:cNvSpPr>
              <p:nvPr/>
            </p:nvSpPr>
            <p:spPr>
              <a:xfrm>
                <a:off x="272280" y="5801946"/>
                <a:ext cx="8719319" cy="646331"/>
              </a:xfrm>
              <a:prstGeom prst="rect">
                <a:avLst/>
              </a:prstGeom>
              <a:blipFill>
                <a:blip r:embed="rId3"/>
                <a:stretch>
                  <a:fillRect b="-5556"/>
                </a:stretch>
              </a:blipFill>
              <a:ln>
                <a:solidFill>
                  <a:schemeClr val="tx1"/>
                </a:solidFill>
              </a:ln>
            </p:spPr>
            <p:txBody>
              <a:bodyPr/>
              <a:lstStyle/>
              <a:p>
                <a:r>
                  <a:rPr lang="ja-JP" altLang="en-US">
                    <a:noFill/>
                  </a:rPr>
                  <a:t> </a:t>
                </a:r>
              </a:p>
            </p:txBody>
          </p:sp>
        </mc:Fallback>
      </mc:AlternateContent>
      <p:sp>
        <p:nvSpPr>
          <p:cNvPr id="2" name="タイトル 1">
            <a:extLst>
              <a:ext uri="{FF2B5EF4-FFF2-40B4-BE49-F238E27FC236}">
                <a16:creationId xmlns:a16="http://schemas.microsoft.com/office/drawing/2014/main" id="{310D6495-A128-8E4C-8E48-3D357D71D4E7}"/>
              </a:ext>
            </a:extLst>
          </p:cNvPr>
          <p:cNvSpPr>
            <a:spLocks noGrp="1"/>
          </p:cNvSpPr>
          <p:nvPr>
            <p:ph type="title"/>
          </p:nvPr>
        </p:nvSpPr>
        <p:spPr/>
        <p:txBody>
          <a:bodyPr/>
          <a:lstStyle/>
          <a:p>
            <a:r>
              <a:rPr kumimoji="1" lang="ja-JP" altLang="en-US"/>
              <a:t>本研究の概要</a:t>
            </a:r>
          </a:p>
        </p:txBody>
      </p:sp>
      <p:sp>
        <p:nvSpPr>
          <p:cNvPr id="3" name="コンテンツ プレースホルダー 2">
            <a:extLst>
              <a:ext uri="{FF2B5EF4-FFF2-40B4-BE49-F238E27FC236}">
                <a16:creationId xmlns:a16="http://schemas.microsoft.com/office/drawing/2014/main" id="{F2AB43E8-4CCF-A646-A1F6-2BD922000D33}"/>
              </a:ext>
            </a:extLst>
          </p:cNvPr>
          <p:cNvSpPr>
            <a:spLocks noGrp="1"/>
          </p:cNvSpPr>
          <p:nvPr>
            <p:ph idx="1"/>
          </p:nvPr>
        </p:nvSpPr>
        <p:spPr/>
        <p:txBody>
          <a:bodyPr/>
          <a:lstStyle/>
          <a:p>
            <a:pPr marL="0" indent="0">
              <a:buNone/>
            </a:pPr>
            <a:r>
              <a:rPr lang="en-US" altLang="ja-JP" sz="2800" dirty="0"/>
              <a:t>3</a:t>
            </a:r>
            <a:r>
              <a:rPr lang="ja-JP" altLang="en-US" sz="2800"/>
              <a:t>つの状況に対して保守支援手法を提案</a:t>
            </a:r>
            <a:endParaRPr kumimoji="1" lang="en-US" altLang="ja-JP" sz="2800" dirty="0"/>
          </a:p>
          <a:p>
            <a:pPr marL="0" indent="0">
              <a:buNone/>
            </a:pPr>
            <a:r>
              <a:rPr lang="ja-JP" altLang="en-US" sz="2800"/>
              <a:t>状況</a:t>
            </a:r>
            <a:r>
              <a:rPr lang="en-US" altLang="ja-JP" sz="2800" dirty="0"/>
              <a:t>1. </a:t>
            </a:r>
            <a:r>
              <a:rPr lang="ja-JP" altLang="en-US" sz="2800"/>
              <a:t>あるソースファイルの出自が失われた場合</a:t>
            </a:r>
            <a:endParaRPr lang="en-US" altLang="ja-JP" sz="2800" dirty="0"/>
          </a:p>
          <a:p>
            <a:pPr marL="914400" lvl="1" indent="-514350"/>
            <a:r>
              <a:rPr lang="en-US" altLang="ja-JP" sz="2400" dirty="0"/>
              <a:t>2</a:t>
            </a:r>
            <a:r>
              <a:rPr lang="ja-JP" altLang="en-US" sz="2400"/>
              <a:t>章・主要論文</a:t>
            </a:r>
            <a:r>
              <a:rPr lang="en-US" altLang="ja-JP" sz="2400" dirty="0"/>
              <a:t>1</a:t>
            </a:r>
            <a:r>
              <a:rPr lang="ja-JP" altLang="en-US" sz="2400"/>
              <a:t>に対応</a:t>
            </a:r>
            <a:endParaRPr lang="en-US" altLang="ja-JP" sz="2400" dirty="0"/>
          </a:p>
          <a:p>
            <a:pPr marL="0" indent="0">
              <a:buNone/>
            </a:pPr>
            <a:r>
              <a:rPr kumimoji="1" lang="ja-JP" altLang="en-US" sz="2800"/>
              <a:t>状況</a:t>
            </a:r>
            <a:r>
              <a:rPr kumimoji="1" lang="en-US" altLang="ja-JP" sz="2800" dirty="0"/>
              <a:t>2. </a:t>
            </a:r>
            <a:r>
              <a:rPr kumimoji="1" lang="ja-JP" altLang="en-US" sz="2800"/>
              <a:t>再利用したライブラリのバージョンが失われた場合</a:t>
            </a:r>
            <a:endParaRPr kumimoji="1" lang="en-US" altLang="ja-JP" sz="2800" dirty="0"/>
          </a:p>
          <a:p>
            <a:pPr marL="914400" lvl="1" indent="-514350"/>
            <a:r>
              <a:rPr kumimoji="1" lang="en-US" altLang="ja-JP" sz="2400" dirty="0"/>
              <a:t>3</a:t>
            </a:r>
            <a:r>
              <a:rPr kumimoji="1" lang="ja-JP" altLang="en-US" sz="2400"/>
              <a:t>章・主要論文</a:t>
            </a:r>
            <a:r>
              <a:rPr kumimoji="1" lang="en-US" altLang="ja-JP" sz="2400" dirty="0"/>
              <a:t>2</a:t>
            </a:r>
            <a:r>
              <a:rPr kumimoji="1" lang="ja-JP" altLang="en-US" sz="2400"/>
              <a:t>に対応</a:t>
            </a:r>
            <a:endParaRPr kumimoji="1" lang="en-US" altLang="ja-JP" sz="2400" dirty="0"/>
          </a:p>
          <a:p>
            <a:pPr marL="0" indent="0">
              <a:buNone/>
            </a:pPr>
            <a:r>
              <a:rPr kumimoji="1" lang="ja-JP" altLang="en-US" sz="2800"/>
              <a:t>状況</a:t>
            </a:r>
            <a:r>
              <a:rPr kumimoji="1" lang="en-US" altLang="ja-JP" sz="2800" dirty="0"/>
              <a:t>3. </a:t>
            </a:r>
            <a:r>
              <a:rPr kumimoji="1" lang="ja-JP" altLang="en-US" sz="2800"/>
              <a:t>ソフトウェア製品集合の派生関係の情報が　　失われた場合</a:t>
            </a:r>
            <a:endParaRPr kumimoji="1" lang="en-US" altLang="ja-JP" sz="2800" dirty="0"/>
          </a:p>
          <a:p>
            <a:pPr marL="914400" lvl="1" indent="-514350"/>
            <a:r>
              <a:rPr lang="en-US" altLang="ja-JP" sz="2400" dirty="0"/>
              <a:t>4</a:t>
            </a:r>
            <a:r>
              <a:rPr lang="ja-JP" altLang="en-US" sz="2400"/>
              <a:t>章・主要論文</a:t>
            </a:r>
            <a:r>
              <a:rPr lang="en-US" altLang="ja-JP" sz="2400" dirty="0"/>
              <a:t>3</a:t>
            </a:r>
            <a:r>
              <a:rPr lang="ja-JP" altLang="en-US" sz="2400"/>
              <a:t>に対応</a:t>
            </a:r>
            <a:endParaRPr kumimoji="1" lang="ja-JP" altLang="en-US" sz="2400"/>
          </a:p>
        </p:txBody>
      </p:sp>
      <p:sp>
        <p:nvSpPr>
          <p:cNvPr id="4" name="スライド番号プレースホルダー 3">
            <a:extLst>
              <a:ext uri="{FF2B5EF4-FFF2-40B4-BE49-F238E27FC236}">
                <a16:creationId xmlns:a16="http://schemas.microsoft.com/office/drawing/2014/main" id="{DFD13CF3-D52F-1B4A-BBB7-C2F0433DB1C3}"/>
              </a:ext>
            </a:extLst>
          </p:cNvPr>
          <p:cNvSpPr>
            <a:spLocks noGrp="1"/>
          </p:cNvSpPr>
          <p:nvPr>
            <p:ph type="sldNum" sz="quarter" idx="12"/>
          </p:nvPr>
        </p:nvSpPr>
        <p:spPr/>
        <p:txBody>
          <a:bodyPr/>
          <a:lstStyle/>
          <a:p>
            <a:r>
              <a:rPr lang="en-US" altLang="ja-JP"/>
              <a:t> </a:t>
            </a:r>
            <a:fld id="{9F5033E9-932D-4E41-95C3-341F9A6DAE17}" type="slidenum">
              <a:rPr lang="en-US" altLang="ja-JP" smtClean="0"/>
              <a:pPr/>
              <a:t>8</a:t>
            </a:fld>
            <a:endParaRPr lang="en-US" altLang="ja-JP"/>
          </a:p>
        </p:txBody>
      </p:sp>
    </p:spTree>
    <p:extLst>
      <p:ext uri="{BB962C8B-B14F-4D97-AF65-F5344CB8AC3E}">
        <p14:creationId xmlns:p14="http://schemas.microsoft.com/office/powerpoint/2010/main" val="392182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ED4DD3-BDCD-A54C-9557-45F6BD27EB31}"/>
              </a:ext>
            </a:extLst>
          </p:cNvPr>
          <p:cNvSpPr>
            <a:spLocks noGrp="1"/>
          </p:cNvSpPr>
          <p:nvPr>
            <p:ph type="title"/>
          </p:nvPr>
        </p:nvSpPr>
        <p:spPr/>
        <p:txBody>
          <a:bodyPr/>
          <a:lstStyle/>
          <a:p>
            <a:r>
              <a:rPr kumimoji="1" lang="ja-JP" altLang="en-US" sz="3200"/>
              <a:t>状況</a:t>
            </a:r>
            <a:r>
              <a:rPr kumimoji="1" lang="en-US" altLang="ja-JP" sz="3200"/>
              <a:t>1</a:t>
            </a:r>
            <a:r>
              <a:rPr kumimoji="1" lang="ja-JP" altLang="en-US" sz="3200"/>
              <a:t>：</a:t>
            </a:r>
            <a:br>
              <a:rPr kumimoji="1" lang="en-US" altLang="ja-JP"/>
            </a:br>
            <a:r>
              <a:rPr lang="ja-JP" altLang="en-US" sz="3200"/>
              <a:t>あるソースファイルの出自が失われた場合</a:t>
            </a:r>
            <a:endParaRPr kumimoji="1" lang="ja-JP" altLang="en-US"/>
          </a:p>
        </p:txBody>
      </p:sp>
      <p:pic>
        <p:nvPicPr>
          <p:cNvPr id="6" name="コンテンツ プレースホルダー 5">
            <a:extLst>
              <a:ext uri="{FF2B5EF4-FFF2-40B4-BE49-F238E27FC236}">
                <a16:creationId xmlns:a16="http://schemas.microsoft.com/office/drawing/2014/main" id="{697C3391-269F-CC45-8E7D-267F8A8C1C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2642" y="1939129"/>
            <a:ext cx="6807600" cy="4813200"/>
          </a:xfrm>
        </p:spPr>
      </p:pic>
      <p:sp>
        <p:nvSpPr>
          <p:cNvPr id="4" name="スライド番号プレースホルダー 3">
            <a:extLst>
              <a:ext uri="{FF2B5EF4-FFF2-40B4-BE49-F238E27FC236}">
                <a16:creationId xmlns:a16="http://schemas.microsoft.com/office/drawing/2014/main" id="{D4CBE1D2-B98D-8D4A-BC47-16CD374805A0}"/>
              </a:ext>
            </a:extLst>
          </p:cNvPr>
          <p:cNvSpPr>
            <a:spLocks noGrp="1"/>
          </p:cNvSpPr>
          <p:nvPr>
            <p:ph type="sldNum" sz="quarter" idx="12"/>
          </p:nvPr>
        </p:nvSpPr>
        <p:spPr/>
        <p:txBody>
          <a:bodyPr/>
          <a:lstStyle/>
          <a:p>
            <a:fld id="{9F5033E9-932D-4E41-95C3-341F9A6DAE17}" type="slidenum">
              <a:rPr lang="en-US" altLang="ja-JP" smtClean="0"/>
              <a:pPr/>
              <a:t>9</a:t>
            </a:fld>
            <a:endParaRPr lang="en-US" altLang="ja-JP"/>
          </a:p>
        </p:txBody>
      </p:sp>
      <p:sp>
        <p:nvSpPr>
          <p:cNvPr id="3" name="テキスト ボックス 2">
            <a:extLst>
              <a:ext uri="{FF2B5EF4-FFF2-40B4-BE49-F238E27FC236}">
                <a16:creationId xmlns:a16="http://schemas.microsoft.com/office/drawing/2014/main" id="{31465ECC-BD2D-0F4E-BE73-6C17245E5558}"/>
              </a:ext>
            </a:extLst>
          </p:cNvPr>
          <p:cNvSpPr txBox="1"/>
          <p:nvPr/>
        </p:nvSpPr>
        <p:spPr>
          <a:xfrm>
            <a:off x="310309" y="1550773"/>
            <a:ext cx="8512267" cy="461665"/>
          </a:xfrm>
          <a:prstGeom prst="rect">
            <a:avLst/>
          </a:prstGeom>
          <a:noFill/>
        </p:spPr>
        <p:txBody>
          <a:bodyPr wrap="none" rtlCol="0">
            <a:spAutoFit/>
          </a:bodyPr>
          <a:lstStyle/>
          <a:p>
            <a:r>
              <a:rPr kumimoji="1" lang="en-US" altLang="ja-JP" sz="2400" dirty="0"/>
              <a:t>OSS</a:t>
            </a:r>
            <a:r>
              <a:rPr kumimoji="1" lang="ja-JP" altLang="en-US" sz="2400"/>
              <a:t>のソースファイルから類似ファイルを検索する</a:t>
            </a:r>
            <a:r>
              <a:rPr kumimoji="1" lang="en-US" altLang="ja-JP" sz="2400" dirty="0"/>
              <a:t>WEB</a:t>
            </a:r>
            <a:r>
              <a:rPr kumimoji="1" lang="ja-JP" altLang="en-US" sz="2400"/>
              <a:t>サービス</a:t>
            </a:r>
          </a:p>
        </p:txBody>
      </p:sp>
    </p:spTree>
    <p:extLst>
      <p:ext uri="{BB962C8B-B14F-4D97-AF65-F5344CB8AC3E}">
        <p14:creationId xmlns:p14="http://schemas.microsoft.com/office/powerpoint/2010/main" val="3103367157"/>
      </p:ext>
    </p:extLst>
  </p:cSld>
  <p:clrMapOvr>
    <a:masterClrMapping/>
  </p:clrMapOvr>
</p:sld>
</file>

<file path=ppt/theme/theme1.xml><?xml version="1.0" encoding="utf-8"?>
<a:theme xmlns:a="http://schemas.openxmlformats.org/drawingml/2006/main" name="Sel-CoolMetal-whit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08574CA315DD374C9170EBF0F52D70CD" ma:contentTypeVersion="2" ma:contentTypeDescription="新しいドキュメントを作成します。" ma:contentTypeScope="" ma:versionID="03bfec44a5e8af84c00abf8a315ca3b5">
  <xsd:schema xmlns:xsd="http://www.w3.org/2001/XMLSchema" xmlns:xs="http://www.w3.org/2001/XMLSchema" xmlns:p="http://schemas.microsoft.com/office/2006/metadata/properties" xmlns:ns3="cde5de5e-9510-4606-850c-70221bda117b" targetNamespace="http://schemas.microsoft.com/office/2006/metadata/properties" ma:root="true" ma:fieldsID="39982f07dcd9ed5b3f7ec00ba702a17c" ns3:_="">
    <xsd:import namespace="cde5de5e-9510-4606-850c-70221bda117b"/>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e5de5e-9510-4606-850c-70221bda11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167DF9-F6A1-4509-A996-DC4D2F738A0D}">
  <ds:schemaRefs>
    <ds:schemaRef ds:uri="http://purl.org/dc/terms/"/>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cde5de5e-9510-4606-850c-70221bda117b"/>
    <ds:schemaRef ds:uri="http://purl.org/dc/dcmitype/"/>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8DDCBB13-9B84-4FBC-8792-2B956BF97E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e5de5e-9510-4606-850c-70221bda11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EAFA62-25B7-4E63-BC09-F0EB362502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Sel-CoolMetal-white</Template>
  <TotalTime>40</TotalTime>
  <Words>8166</Words>
  <Application>Microsoft Office PowerPoint</Application>
  <PresentationFormat>画面に合わせる (4:3)</PresentationFormat>
  <Paragraphs>816</Paragraphs>
  <Slides>67</Slides>
  <Notes>54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67</vt:i4>
      </vt:variant>
    </vt:vector>
  </HeadingPairs>
  <TitlesOfParts>
    <vt:vector size="77" baseType="lpstr">
      <vt:lpstr>Courier</vt:lpstr>
      <vt:lpstr>Menlo</vt:lpstr>
      <vt:lpstr>ＭＳ Ｐゴシック</vt:lpstr>
      <vt:lpstr>游ゴシック</vt:lpstr>
      <vt:lpstr>Arial</vt:lpstr>
      <vt:lpstr>Cambria Math</vt:lpstr>
      <vt:lpstr>Courier New</vt:lpstr>
      <vt:lpstr>Times</vt:lpstr>
      <vt:lpstr>Times New Roman</vt:lpstr>
      <vt:lpstr>Sel-CoolMetal-white</vt:lpstr>
      <vt:lpstr>ソフトウェア保守支援のための 高速な類似性分析手法の研究</vt:lpstr>
      <vt:lpstr>ソフトウェアの再利用</vt:lpstr>
      <vt:lpstr>ソフトウェア資源の増大</vt:lpstr>
      <vt:lpstr>OSS再利用時の利点と欠点</vt:lpstr>
      <vt:lpstr>ソフトウェアの部分的な再利用</vt:lpstr>
      <vt:lpstr>ソフトウェアの派生</vt:lpstr>
      <vt:lpstr>再利用したソフトウェアの保守</vt:lpstr>
      <vt:lpstr>本研究の概要</vt:lpstr>
      <vt:lpstr>状況1： あるソースファイルの出自が失われた場合</vt:lpstr>
      <vt:lpstr>状況2：再利用したライブラリのバージョンが 失われた場合</vt:lpstr>
      <vt:lpstr>状況3：ソフトウェアプロダクト間の 派生関係の情報が失われた場合</vt:lpstr>
      <vt:lpstr>本論文の構成</vt:lpstr>
      <vt:lpstr>軽量な類似度計算によるプロジェクト間のソースファイル集合の再利用検出</vt:lpstr>
      <vt:lpstr>ライブラリの更新作業</vt:lpstr>
      <vt:lpstr>再利用に関する情報</vt:lpstr>
      <vt:lpstr>再利用ソースコードの編集</vt:lpstr>
      <vt:lpstr>既存手法[Kawamitsu,2014]</vt:lpstr>
      <vt:lpstr>提案手法</vt:lpstr>
      <vt:lpstr>キーアイディア</vt:lpstr>
      <vt:lpstr>手法の概要</vt:lpstr>
      <vt:lpstr>ソースコード間の類似度</vt:lpstr>
      <vt:lpstr>手法の動作イメージ</vt:lpstr>
      <vt:lpstr>評価</vt:lpstr>
      <vt:lpstr>調査対象</vt:lpstr>
      <vt:lpstr>正解の収集</vt:lpstr>
      <vt:lpstr>結果：精度</vt:lpstr>
      <vt:lpstr>結果：ファイル単体との差異</vt:lpstr>
      <vt:lpstr>結果：ファイル単体との差異</vt:lpstr>
      <vt:lpstr>結果：ファイル単体との差異</vt:lpstr>
      <vt:lpstr>結果：実行時性能 1/2</vt:lpstr>
      <vt:lpstr>結果：実行時性能 1/2</vt:lpstr>
      <vt:lpstr>結果：実行時性能 2/2</vt:lpstr>
      <vt:lpstr>結果：実行時性能 2/2</vt:lpstr>
      <vt:lpstr>3章まとめ</vt:lpstr>
      <vt:lpstr>軽量なデータ構造を利用した ソフトウェア進化履歴の高速な復元手法 </vt:lpstr>
      <vt:lpstr>既存製品を再利用した開発[Dubinsky,2013]</vt:lpstr>
      <vt:lpstr>再利用による開発の問題点</vt:lpstr>
      <vt:lpstr>既存手法[Kanda,2015]</vt:lpstr>
      <vt:lpstr>提案手法</vt:lpstr>
      <vt:lpstr>キーアイディア</vt:lpstr>
      <vt:lpstr>手法の概要</vt:lpstr>
      <vt:lpstr>ソフトウェア製品間の再利用量</vt:lpstr>
      <vt:lpstr>評価</vt:lpstr>
      <vt:lpstr>調査対象</vt:lpstr>
      <vt:lpstr>結果：精度</vt:lpstr>
      <vt:lpstr>結果：精度</vt:lpstr>
      <vt:lpstr>結果：速度</vt:lpstr>
      <vt:lpstr>結果：スケーラビリティ</vt:lpstr>
      <vt:lpstr>4章のまとめ</vt:lpstr>
      <vt:lpstr>論文全体のまとめ</vt:lpstr>
      <vt:lpstr>今後の研究方針</vt:lpstr>
      <vt:lpstr>𝑏-bit MinHash法を利用したクローンされたファイルを検出するためのWEBサービス</vt:lpstr>
      <vt:lpstr>モチベーション</vt:lpstr>
      <vt:lpstr>構築したWEBサービス</vt:lpstr>
      <vt:lpstr>出力例</vt:lpstr>
      <vt:lpstr>再利用したソフトウェアの保守</vt:lpstr>
      <vt:lpstr>ソフトウェアの再利用</vt:lpstr>
      <vt:lpstr>ソフトウェアの保守作業</vt:lpstr>
      <vt:lpstr>本論文の構成</vt:lpstr>
      <vt:lpstr>ソフトウェアの派生</vt:lpstr>
      <vt:lpstr>軽量な類似度計算手法 b-bit MinHash法[Li,2010] 1/2</vt:lpstr>
      <vt:lpstr>軽量な類似度計算手法 b-bit MinHash法[Li,2010] 1/2</vt:lpstr>
      <vt:lpstr>軽量な類似度計算手法 b-bit MinHash法[Li,2010] 2/2</vt:lpstr>
      <vt:lpstr>ファイル集合間の比較</vt:lpstr>
      <vt:lpstr>結果：精度</vt:lpstr>
      <vt:lpstr>結果：実行時性能</vt:lpstr>
      <vt:lpstr>研究の目的と概要</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Service for Finding Cloned Files using b-Bit Minwise Hashing</dc:title>
  <dc:creator>伊藤薫</dc:creator>
  <cp:lastModifiedBy>薫 伊藤</cp:lastModifiedBy>
  <cp:revision>2</cp:revision>
  <cp:lastPrinted>2021-03-29T01:41:39Z</cp:lastPrinted>
  <dcterms:created xsi:type="dcterms:W3CDTF">2017-02-15T07:18:55Z</dcterms:created>
  <dcterms:modified xsi:type="dcterms:W3CDTF">2021-08-02T07:44:33Z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0x01010008574CA315DD374C9170EBF0F52D70CD</vt:lpwstr>
  </property>
</Properties>
</file>