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1"/>
  </p:notesMasterIdLst>
  <p:sldIdLst>
    <p:sldId id="256" r:id="rId2"/>
    <p:sldId id="387" r:id="rId3"/>
    <p:sldId id="390" r:id="rId4"/>
    <p:sldId id="391" r:id="rId5"/>
    <p:sldId id="392" r:id="rId6"/>
    <p:sldId id="393" r:id="rId7"/>
    <p:sldId id="388" r:id="rId8"/>
    <p:sldId id="389" r:id="rId9"/>
    <p:sldId id="424" r:id="rId10"/>
    <p:sldId id="423" r:id="rId11"/>
    <p:sldId id="427" r:id="rId12"/>
    <p:sldId id="429" r:id="rId13"/>
    <p:sldId id="425" r:id="rId14"/>
    <p:sldId id="428" r:id="rId15"/>
    <p:sldId id="426" r:id="rId16"/>
    <p:sldId id="350" r:id="rId17"/>
    <p:sldId id="280" r:id="rId18"/>
    <p:sldId id="258" r:id="rId19"/>
    <p:sldId id="430" r:id="rId20"/>
    <p:sldId id="431" r:id="rId21"/>
    <p:sldId id="432" r:id="rId22"/>
    <p:sldId id="259" r:id="rId23"/>
    <p:sldId id="292" r:id="rId24"/>
    <p:sldId id="293" r:id="rId25"/>
    <p:sldId id="351" r:id="rId26"/>
    <p:sldId id="262" r:id="rId27"/>
    <p:sldId id="282" r:id="rId28"/>
    <p:sldId id="272" r:id="rId29"/>
    <p:sldId id="352" r:id="rId30"/>
    <p:sldId id="271" r:id="rId31"/>
    <p:sldId id="353" r:id="rId32"/>
    <p:sldId id="276" r:id="rId33"/>
    <p:sldId id="277" r:id="rId34"/>
    <p:sldId id="278" r:id="rId35"/>
    <p:sldId id="354" r:id="rId36"/>
    <p:sldId id="264" r:id="rId37"/>
    <p:sldId id="294" r:id="rId38"/>
    <p:sldId id="295" r:id="rId39"/>
    <p:sldId id="266" r:id="rId40"/>
    <p:sldId id="382" r:id="rId41"/>
    <p:sldId id="358" r:id="rId42"/>
    <p:sldId id="398" r:id="rId43"/>
    <p:sldId id="399" r:id="rId44"/>
    <p:sldId id="363" r:id="rId45"/>
    <p:sldId id="364" r:id="rId46"/>
    <p:sldId id="265" r:id="rId47"/>
    <p:sldId id="407" r:id="rId48"/>
    <p:sldId id="362" r:id="rId49"/>
    <p:sldId id="366" r:id="rId50"/>
    <p:sldId id="400" r:id="rId51"/>
    <p:sldId id="401" r:id="rId52"/>
    <p:sldId id="402" r:id="rId53"/>
    <p:sldId id="370" r:id="rId54"/>
    <p:sldId id="371" r:id="rId55"/>
    <p:sldId id="406" r:id="rId56"/>
    <p:sldId id="403" r:id="rId57"/>
    <p:sldId id="404" r:id="rId58"/>
    <p:sldId id="405" r:id="rId59"/>
    <p:sldId id="375" r:id="rId60"/>
    <p:sldId id="376" r:id="rId61"/>
    <p:sldId id="377" r:id="rId62"/>
    <p:sldId id="378" r:id="rId63"/>
    <p:sldId id="379" r:id="rId64"/>
    <p:sldId id="380" r:id="rId65"/>
    <p:sldId id="381" r:id="rId66"/>
    <p:sldId id="383" r:id="rId67"/>
    <p:sldId id="408" r:id="rId68"/>
    <p:sldId id="409" r:id="rId69"/>
    <p:sldId id="386" r:id="rId70"/>
    <p:sldId id="394" r:id="rId71"/>
    <p:sldId id="395" r:id="rId72"/>
    <p:sldId id="396" r:id="rId73"/>
    <p:sldId id="347" r:id="rId74"/>
    <p:sldId id="326" r:id="rId75"/>
    <p:sldId id="261" r:id="rId76"/>
    <p:sldId id="311" r:id="rId77"/>
    <p:sldId id="263" r:id="rId78"/>
    <p:sldId id="328" r:id="rId79"/>
    <p:sldId id="320" r:id="rId80"/>
    <p:sldId id="313" r:id="rId81"/>
    <p:sldId id="330" r:id="rId82"/>
    <p:sldId id="324" r:id="rId83"/>
    <p:sldId id="314" r:id="rId84"/>
    <p:sldId id="279" r:id="rId85"/>
    <p:sldId id="323" r:id="rId86"/>
    <p:sldId id="315" r:id="rId87"/>
    <p:sldId id="317" r:id="rId88"/>
    <p:sldId id="321" r:id="rId89"/>
    <p:sldId id="336" r:id="rId90"/>
    <p:sldId id="291" r:id="rId91"/>
    <p:sldId id="281" r:id="rId92"/>
    <p:sldId id="309" r:id="rId93"/>
    <p:sldId id="345" r:id="rId94"/>
    <p:sldId id="289" r:id="rId95"/>
    <p:sldId id="288" r:id="rId96"/>
    <p:sldId id="331" r:id="rId97"/>
    <p:sldId id="287" r:id="rId98"/>
    <p:sldId id="348" r:id="rId99"/>
    <p:sldId id="349" r:id="rId100"/>
    <p:sldId id="414" r:id="rId101"/>
    <p:sldId id="415" r:id="rId102"/>
    <p:sldId id="416" r:id="rId103"/>
    <p:sldId id="417" r:id="rId104"/>
    <p:sldId id="418" r:id="rId105"/>
    <p:sldId id="419" r:id="rId106"/>
    <p:sldId id="420" r:id="rId107"/>
    <p:sldId id="421" r:id="rId108"/>
    <p:sldId id="422" r:id="rId109"/>
    <p:sldId id="267" r:id="rId110"/>
    <p:sldId id="273" r:id="rId111"/>
    <p:sldId id="355" r:id="rId112"/>
    <p:sldId id="356" r:id="rId113"/>
    <p:sldId id="269" r:id="rId114"/>
    <p:sldId id="286" r:id="rId115"/>
    <p:sldId id="357" r:id="rId116"/>
    <p:sldId id="268" r:id="rId117"/>
    <p:sldId id="270" r:id="rId118"/>
    <p:sldId id="296" r:id="rId119"/>
    <p:sldId id="433" r:id="rId120"/>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521415D9-36F7-43E2-AB2F-B90AF26B5E84}">
      <p14:sectionLst xmlns:p14="http://schemas.microsoft.com/office/powerpoint/2010/main">
        <p14:section name="タイトル" id="{6E8C80B5-41CC-4582-8078-842104284CE1}">
          <p14:sldIdLst>
            <p14:sldId id="256"/>
          </p14:sldIdLst>
        </p14:section>
        <p14:section name="序文・1章" id="{1C4C851E-F4B5-4933-BD13-B085517640A1}">
          <p14:sldIdLst>
            <p14:sldId id="387"/>
            <p14:sldId id="390"/>
            <p14:sldId id="391"/>
            <p14:sldId id="392"/>
            <p14:sldId id="393"/>
            <p14:sldId id="388"/>
            <p14:sldId id="389"/>
            <p14:sldId id="424"/>
            <p14:sldId id="423"/>
            <p14:sldId id="427"/>
            <p14:sldId id="429"/>
            <p14:sldId id="425"/>
            <p14:sldId id="428"/>
            <p14:sldId id="426"/>
          </p14:sldIdLst>
        </p14:section>
        <p14:section name="5章" id="{96CE6F9C-A8E3-45F0-8B30-E15D66803711}">
          <p14:sldIdLst>
            <p14:sldId id="350"/>
            <p14:sldId id="280"/>
            <p14:sldId id="258"/>
            <p14:sldId id="430"/>
            <p14:sldId id="431"/>
            <p14:sldId id="432"/>
            <p14:sldId id="259"/>
            <p14:sldId id="292"/>
            <p14:sldId id="293"/>
            <p14:sldId id="351"/>
            <p14:sldId id="262"/>
            <p14:sldId id="282"/>
            <p14:sldId id="272"/>
            <p14:sldId id="352"/>
            <p14:sldId id="271"/>
            <p14:sldId id="353"/>
            <p14:sldId id="276"/>
            <p14:sldId id="277"/>
            <p14:sldId id="278"/>
            <p14:sldId id="354"/>
            <p14:sldId id="264"/>
            <p14:sldId id="294"/>
            <p14:sldId id="295"/>
            <p14:sldId id="266"/>
          </p14:sldIdLst>
        </p14:section>
        <p14:section name="6章" id="{B0C42419-9DF3-4269-B9C9-A3D7EDF5FD34}">
          <p14:sldIdLst>
            <p14:sldId id="382"/>
            <p14:sldId id="358"/>
            <p14:sldId id="398"/>
            <p14:sldId id="399"/>
            <p14:sldId id="363"/>
            <p14:sldId id="364"/>
            <p14:sldId id="265"/>
            <p14:sldId id="407"/>
            <p14:sldId id="362"/>
            <p14:sldId id="366"/>
            <p14:sldId id="400"/>
            <p14:sldId id="401"/>
            <p14:sldId id="402"/>
            <p14:sldId id="370"/>
            <p14:sldId id="371"/>
            <p14:sldId id="406"/>
            <p14:sldId id="403"/>
            <p14:sldId id="404"/>
            <p14:sldId id="405"/>
            <p14:sldId id="375"/>
            <p14:sldId id="376"/>
            <p14:sldId id="377"/>
            <p14:sldId id="378"/>
            <p14:sldId id="379"/>
            <p14:sldId id="380"/>
            <p14:sldId id="381"/>
          </p14:sldIdLst>
        </p14:section>
        <p14:section name="7章" id="{9D85CDBD-B26E-41E9-B7D1-19FBD7733AC9}">
          <p14:sldIdLst>
            <p14:sldId id="383"/>
            <p14:sldId id="408"/>
            <p14:sldId id="409"/>
          </p14:sldIdLst>
        </p14:section>
        <p14:section name="これ以降は非表示" id="{27E8EA68-DCE9-4A45-8F8E-5A9AD780DEDC}">
          <p14:sldIdLst>
            <p14:sldId id="386"/>
            <p14:sldId id="394"/>
            <p14:sldId id="395"/>
            <p14:sldId id="396"/>
          </p14:sldIdLst>
        </p14:section>
        <p14:section name="2章" id="{7488EEB5-A46B-4B97-A007-B3231D49F040}">
          <p14:sldIdLst/>
        </p14:section>
        <p14:section name="3章" id="{BF2E302E-D92A-4CDE-8C1D-78A869AD0034}">
          <p14:sldIdLst>
            <p14:sldId id="347"/>
            <p14:sldId id="326"/>
            <p14:sldId id="261"/>
            <p14:sldId id="311"/>
            <p14:sldId id="263"/>
            <p14:sldId id="328"/>
            <p14:sldId id="320"/>
            <p14:sldId id="313"/>
            <p14:sldId id="330"/>
            <p14:sldId id="324"/>
            <p14:sldId id="314"/>
            <p14:sldId id="279"/>
            <p14:sldId id="323"/>
            <p14:sldId id="315"/>
            <p14:sldId id="317"/>
            <p14:sldId id="321"/>
            <p14:sldId id="336"/>
            <p14:sldId id="291"/>
            <p14:sldId id="281"/>
            <p14:sldId id="309"/>
            <p14:sldId id="345"/>
            <p14:sldId id="289"/>
            <p14:sldId id="288"/>
            <p14:sldId id="331"/>
            <p14:sldId id="287"/>
          </p14:sldIdLst>
        </p14:section>
        <p14:section name="4章" id="{21CBFEEC-02B7-4672-B026-11FA851E66FF}">
          <p14:sldIdLst>
            <p14:sldId id="348"/>
            <p14:sldId id="349"/>
            <p14:sldId id="414"/>
            <p14:sldId id="415"/>
            <p14:sldId id="416"/>
            <p14:sldId id="417"/>
            <p14:sldId id="418"/>
            <p14:sldId id="419"/>
            <p14:sldId id="420"/>
            <p14:sldId id="421"/>
            <p14:sldId id="422"/>
          </p14:sldIdLst>
        </p14:section>
        <p14:section name="5章・追加実験" id="{73BAAFDC-C97E-42A9-BB75-8E6997F13E0D}">
          <p14:sldIdLst>
            <p14:sldId id="267"/>
            <p14:sldId id="273"/>
            <p14:sldId id="355"/>
            <p14:sldId id="356"/>
            <p14:sldId id="269"/>
            <p14:sldId id="286"/>
            <p14:sldId id="357"/>
            <p14:sldId id="268"/>
            <p14:sldId id="270"/>
            <p14:sldId id="296"/>
          </p14:sldIdLst>
        </p14:section>
        <p14:section name="その他" id="{8D813E7A-05E8-4FD2-A08E-D117565AF439}">
          <p14:sldIdLst>
            <p14:sldId id="4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ECC9"/>
    <a:srgbClr val="FFCC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76834" autoAdjust="0"/>
  </p:normalViewPr>
  <p:slideViewPr>
    <p:cSldViewPr snapToGrid="0">
      <p:cViewPr varScale="1">
        <p:scale>
          <a:sx n="126" d="100"/>
          <a:sy n="126" d="100"/>
        </p:scale>
        <p:origin x="2660"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12450;&#12503;&#12522;\Overleaf\Doctor%20Thesis\dynamic_improvement\graphs\recall_test_reinforcem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ysClr val="windowText" lastClr="000000"/>
              </a:solidFill>
              <a:round/>
            </a:ln>
            <a:effectLst/>
          </c:spPr>
          <c:marker>
            <c:symbol val="circle"/>
            <c:size val="5"/>
            <c:spPr>
              <a:solidFill>
                <a:schemeClr val="tx1"/>
              </a:solidFill>
              <a:ln w="9525">
                <a:solidFill>
                  <a:sysClr val="windowText" lastClr="000000"/>
                </a:solidFill>
              </a:ln>
              <a:effectLst/>
            </c:spPr>
          </c:marker>
          <c:xVal>
            <c:numRef>
              <c:f>recall_test_reinforcement!$A$1:$A$16</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recall_test_reinforcement!$B$1:$B$16</c:f>
              <c:numCache>
                <c:formatCode>General</c:formatCode>
                <c:ptCount val="16"/>
                <c:pt idx="0">
                  <c:v>0.64285714299999996</c:v>
                </c:pt>
                <c:pt idx="1">
                  <c:v>0.73809523799999999</c:v>
                </c:pt>
                <c:pt idx="2">
                  <c:v>0.73214285700000004</c:v>
                </c:pt>
                <c:pt idx="3">
                  <c:v>0.803571429</c:v>
                </c:pt>
                <c:pt idx="4">
                  <c:v>0.81547619000000005</c:v>
                </c:pt>
                <c:pt idx="5">
                  <c:v>0.84523809500000002</c:v>
                </c:pt>
                <c:pt idx="6">
                  <c:v>0.875</c:v>
                </c:pt>
                <c:pt idx="7">
                  <c:v>0.78571428600000004</c:v>
                </c:pt>
                <c:pt idx="8">
                  <c:v>0.89285714299999996</c:v>
                </c:pt>
                <c:pt idx="9">
                  <c:v>0.83333333300000001</c:v>
                </c:pt>
                <c:pt idx="10">
                  <c:v>0.86904761900000005</c:v>
                </c:pt>
                <c:pt idx="11">
                  <c:v>0.928571429</c:v>
                </c:pt>
                <c:pt idx="12">
                  <c:v>0.94047619000000005</c:v>
                </c:pt>
                <c:pt idx="13">
                  <c:v>0.946428571</c:v>
                </c:pt>
                <c:pt idx="14">
                  <c:v>0.94047619000000005</c:v>
                </c:pt>
                <c:pt idx="15">
                  <c:v>0.95833333300000001</c:v>
                </c:pt>
              </c:numCache>
            </c:numRef>
          </c:yVal>
          <c:smooth val="0"/>
          <c:extLst>
            <c:ext xmlns:c16="http://schemas.microsoft.com/office/drawing/2014/chart" uri="{C3380CC4-5D6E-409C-BE32-E72D297353CC}">
              <c16:uniqueId val="{00000000-0CF4-4478-9D89-EE02285D58A2}"/>
            </c:ext>
          </c:extLst>
        </c:ser>
        <c:dLbls>
          <c:showLegendKey val="0"/>
          <c:showVal val="0"/>
          <c:showCatName val="0"/>
          <c:showSerName val="0"/>
          <c:showPercent val="0"/>
          <c:showBubbleSize val="0"/>
        </c:dLbls>
        <c:axId val="24724383"/>
        <c:axId val="24731871"/>
      </c:scatterChart>
      <c:valAx>
        <c:axId val="24724383"/>
        <c:scaling>
          <c:orientation val="minMax"/>
          <c:max val="15"/>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r>
                  <a:rPr lang="en-US" altLang="ja-JP" dirty="0">
                    <a:latin typeface="Cambria Math" panose="02040503050406030204" pitchFamily="18" charset="0"/>
                    <a:ea typeface="Cambria Math" panose="02040503050406030204" pitchFamily="18" charset="0"/>
                  </a:rPr>
                  <a:t>STEP A2 </a:t>
                </a:r>
                <a:r>
                  <a:rPr lang="ja-JP" altLang="en-US" dirty="0">
                    <a:latin typeface="Cambria Math" panose="02040503050406030204" pitchFamily="18" charset="0"/>
                  </a:rPr>
                  <a:t>の繰り返し回数</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ja-JP"/>
            </a:p>
          </c:txPr>
        </c:title>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731871"/>
        <c:crosses val="autoZero"/>
        <c:crossBetween val="midCat"/>
        <c:majorUnit val="1"/>
      </c:valAx>
      <c:valAx>
        <c:axId val="24731871"/>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lvl="2" algn="ctr" rtl="0">
                  <a:defRPr sz="1000" b="0" i="0" u="none" strike="noStrike" kern="1200" baseline="0">
                    <a:solidFill>
                      <a:sysClr val="windowText" lastClr="000000">
                        <a:lumMod val="65000"/>
                        <a:lumOff val="35000"/>
                      </a:sysClr>
                    </a:solidFill>
                    <a:latin typeface="Cambria Math" panose="02040503050406030204" pitchFamily="18" charset="0"/>
                    <a:ea typeface="Cambria Math" panose="02040503050406030204" pitchFamily="18" charset="0"/>
                    <a:cs typeface="+mn-cs"/>
                  </a:defRPr>
                </a:pPr>
                <a:r>
                  <a:rPr lang="ja-JP" altLang="en-US" sz="1000">
                    <a:latin typeface="Cambria Math" panose="02040503050406030204" pitchFamily="18" charset="0"/>
                  </a:rPr>
                  <a:t>分類精度</a:t>
                </a:r>
              </a:p>
            </c:rich>
          </c:tx>
          <c:overlay val="0"/>
          <c:spPr>
            <a:noFill/>
            <a:ln>
              <a:noFill/>
            </a:ln>
            <a:effectLst/>
          </c:spPr>
          <c:txPr>
            <a:bodyPr rot="0" spcFirstLastPara="1" vertOverflow="ellipsis" vert="wordArtVertRtl" wrap="square" anchor="ctr" anchorCtr="1"/>
            <a:lstStyle/>
            <a:p>
              <a:pPr lvl="2" algn="ctr" rtl="0">
                <a:defRPr sz="1000" b="0" i="0" u="none" strike="noStrike" kern="1200" baseline="0">
                  <a:solidFill>
                    <a:sysClr val="windowText" lastClr="000000">
                      <a:lumMod val="65000"/>
                      <a:lumOff val="35000"/>
                    </a:sysClr>
                  </a:solidFill>
                  <a:latin typeface="Cambria Math" panose="02040503050406030204" pitchFamily="18" charset="0"/>
                  <a:ea typeface="Cambria Math" panose="02040503050406030204" pitchFamily="18" charset="0"/>
                  <a:cs typeface="+mn-cs"/>
                </a:defRPr>
              </a:pPr>
              <a:endParaRPr lang="ja-JP"/>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724383"/>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C6EE7-CA9D-4286-B3D8-FD4AE6DEBF54}" type="datetimeFigureOut">
              <a:rPr kumimoji="1" lang="ja-JP" altLang="en-US" smtClean="0"/>
              <a:t>2021/12/16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D6CDE-40E6-4865-9A51-1FA2BD512B71}" type="slidenum">
              <a:rPr kumimoji="1" lang="ja-JP" altLang="en-US" smtClean="0"/>
              <a:t>‹#›</a:t>
            </a:fld>
            <a:endParaRPr kumimoji="1" lang="ja-JP" altLang="en-US"/>
          </a:p>
        </p:txBody>
      </p:sp>
    </p:spTree>
    <p:extLst>
      <p:ext uri="{BB962C8B-B14F-4D97-AF65-F5344CB8AC3E}">
        <p14:creationId xmlns:p14="http://schemas.microsoft.com/office/powerpoint/2010/main" val="40998719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それでは，井上研究室の藤原が，深層学習を用いたソースコード分類に関する研究について発表します．</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1</a:t>
            </a:fld>
            <a:endParaRPr kumimoji="1" lang="ja-JP" altLang="en-US"/>
          </a:p>
        </p:txBody>
      </p:sp>
    </p:spTree>
    <p:extLst>
      <p:ext uri="{BB962C8B-B14F-4D97-AF65-F5344CB8AC3E}">
        <p14:creationId xmlns:p14="http://schemas.microsoft.com/office/powerpoint/2010/main" val="339244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章では，深層学習を用いたソースコード分類手法の導入として，順伝播型ニューラルネットワークとコードミューテーションをを用いたコードクローン検索を行う手法について説明しています．</a:t>
            </a:r>
            <a:endParaRPr kumimoji="1" lang="en-US" altLang="ja-JP" dirty="0"/>
          </a:p>
          <a:p>
            <a:r>
              <a:rPr kumimoji="1" lang="ja-JP" altLang="en-US" dirty="0"/>
              <a:t>この手法では，プロジェクトのクローンセットを学習させ，クローンセットの検索モデルを作成しました．</a:t>
            </a:r>
            <a:endParaRPr kumimoji="1" lang="en-US" altLang="ja-JP" dirty="0"/>
          </a:p>
          <a:p>
            <a:r>
              <a:rPr kumimoji="1" lang="ja-JP" altLang="en-US" dirty="0"/>
              <a:t>クローンセットに含まれる学習に使用可能なソースコード数が少ない場合は，コードミューテーションという，変更ルールに従ってソースコード記述を変更する操作を用いてソースコードを増やし，学習に利用しました．</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10</a:t>
            </a:fld>
            <a:endParaRPr kumimoji="1" lang="ja-JP" altLang="en-US"/>
          </a:p>
        </p:txBody>
      </p:sp>
    </p:spTree>
    <p:extLst>
      <p:ext uri="{BB962C8B-B14F-4D97-AF65-F5344CB8AC3E}">
        <p14:creationId xmlns:p14="http://schemas.microsoft.com/office/powerpoint/2010/main" val="37823876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このような依存関係を考えたとき，</a:t>
            </a:r>
            <a:r>
              <a:rPr kumimoji="1" lang="en-US" altLang="ja-JP" dirty="0"/>
              <a:t>LSTM</a:t>
            </a:r>
            <a:r>
              <a:rPr kumimoji="1" lang="ja-JP" altLang="en-US" dirty="0"/>
              <a:t>は近いトークンだけでなく離れたトークンの依存関係も学習できるのに対し，</a:t>
            </a:r>
            <a:r>
              <a:rPr kumimoji="1" lang="en-US" altLang="ja-JP" dirty="0"/>
              <a:t>Siamese</a:t>
            </a:r>
            <a:r>
              <a:rPr kumimoji="1" lang="ja-JP" altLang="en-US" dirty="0"/>
              <a:t>は</a:t>
            </a:r>
            <a:r>
              <a:rPr kumimoji="1" lang="en-US" altLang="ja-JP" dirty="0"/>
              <a:t>4-gram</a:t>
            </a:r>
            <a:r>
              <a:rPr kumimoji="1" lang="ja-JP" altLang="en-US" dirty="0"/>
              <a:t>を用いているので，近いトークンの依存関係は捉えられますが，</a:t>
            </a:r>
            <a:r>
              <a:rPr kumimoji="1" lang="en-US" altLang="ja-JP" dirty="0"/>
              <a:t>4</a:t>
            </a:r>
            <a:r>
              <a:rPr kumimoji="1" lang="ja-JP" altLang="en-US" dirty="0"/>
              <a:t>つ以上離れたトークンの依存関係は捉えることができません．そのため，</a:t>
            </a:r>
            <a:r>
              <a:rPr kumimoji="1" lang="en-US" altLang="ja-JP" dirty="0"/>
              <a:t>LSTM</a:t>
            </a:r>
            <a:r>
              <a:rPr kumimoji="1" lang="ja-JP" altLang="en-US" dirty="0"/>
              <a:t>の精度が高くなったのではないかと考えられます．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a:t>
            </a:r>
            <a:r>
              <a:rPr kumimoji="1" lang="en-US" altLang="ja-JP" dirty="0" err="1"/>
              <a:t>FaCoY</a:t>
            </a:r>
            <a:r>
              <a:rPr kumimoji="1" lang="ja-JP" altLang="en-US" dirty="0"/>
              <a:t>は，類似性を捉えるために</a:t>
            </a:r>
            <a:r>
              <a:rPr kumimoji="1" lang="en-US" altLang="ja-JP" dirty="0"/>
              <a:t>Q&amp;A</a:t>
            </a:r>
            <a:r>
              <a:rPr kumimoji="1" lang="ja-JP" altLang="en-US" dirty="0"/>
              <a:t>サイトの質問と回答を利用していますが，これが，</a:t>
            </a:r>
            <a:r>
              <a:rPr kumimoji="1" lang="en-US" altLang="ja-JP" dirty="0" err="1"/>
              <a:t>BigCloneBench</a:t>
            </a:r>
            <a:r>
              <a:rPr kumimoji="1" lang="ja-JP" altLang="en-US" dirty="0"/>
              <a:t>のソースコードを分類するのに必要な類似性とは異なっていたのではないかと考えられます．</a:t>
            </a:r>
            <a:endParaRPr kumimoji="1" lang="en-US" altLang="ja-JP"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118</a:t>
            </a:fld>
            <a:endParaRPr kumimoji="1" lang="ja-JP" altLang="en-US"/>
          </a:p>
        </p:txBody>
      </p:sp>
    </p:spTree>
    <p:extLst>
      <p:ext uri="{BB962C8B-B14F-4D97-AF65-F5344CB8AC3E}">
        <p14:creationId xmlns:p14="http://schemas.microsoft.com/office/powerpoint/2010/main" val="326553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評価実験では，</a:t>
            </a:r>
            <a:r>
              <a:rPr kumimoji="1" lang="en-US" altLang="ja-JP" dirty="0"/>
              <a:t>OSS</a:t>
            </a:r>
            <a:r>
              <a:rPr kumimoji="1" lang="ja-JP" altLang="en-US" dirty="0"/>
              <a:t>を使った検索精度の評価を実施しました，その結果，類似度が高いコードクローンを集めたデータセットに対しては高い再現率を記録しました．</a:t>
            </a:r>
            <a:endParaRPr kumimoji="1" lang="en-US" altLang="ja-JP" dirty="0"/>
          </a:p>
          <a:p>
            <a:r>
              <a:rPr kumimoji="1" lang="ja-JP" altLang="en-US" dirty="0"/>
              <a:t>しかし，類似度が低いコードクローンを検索したい場合，この手法では困難であることが分かりました．</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11</a:t>
            </a:fld>
            <a:endParaRPr kumimoji="1" lang="ja-JP" altLang="en-US"/>
          </a:p>
        </p:txBody>
      </p:sp>
    </p:spTree>
    <p:extLst>
      <p:ext uri="{BB962C8B-B14F-4D97-AF65-F5344CB8AC3E}">
        <p14:creationId xmlns:p14="http://schemas.microsoft.com/office/powerpoint/2010/main" val="424005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また，ミューテーションで学習データ数を増やした場合の影響について調査しました．</a:t>
            </a:r>
            <a:endParaRPr kumimoji="1" lang="en-US" altLang="ja-JP" dirty="0"/>
          </a:p>
          <a:p>
            <a:r>
              <a:rPr kumimoji="1" lang="ja-JP" altLang="en-US" dirty="0"/>
              <a:t>その結果，グラフで示したように，学習データ数を増やすと分類モデルが正しく分類できる確率が高くなりました．</a:t>
            </a:r>
            <a:endParaRPr kumimoji="1" lang="en-US" altLang="ja-JP" dirty="0"/>
          </a:p>
          <a:p>
            <a:r>
              <a:rPr kumimoji="1" lang="ja-JP" altLang="en-US" dirty="0"/>
              <a:t>この結果から，学習に用いるソースコードの数は精度に大きく影響することが判明しました．</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12</a:t>
            </a:fld>
            <a:endParaRPr kumimoji="1" lang="ja-JP" altLang="en-US"/>
          </a:p>
        </p:txBody>
      </p:sp>
    </p:spTree>
    <p:extLst>
      <p:ext uri="{BB962C8B-B14F-4D97-AF65-F5344CB8AC3E}">
        <p14:creationId xmlns:p14="http://schemas.microsoft.com/office/powerpoint/2010/main" val="1537804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4</a:t>
            </a:r>
            <a:r>
              <a:rPr kumimoji="1" lang="ja-JP" altLang="en-US" dirty="0"/>
              <a:t>章の概要を説明します．</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13</a:t>
            </a:fld>
            <a:endParaRPr kumimoji="1" lang="ja-JP" altLang="en-US"/>
          </a:p>
        </p:txBody>
      </p:sp>
    </p:spTree>
    <p:extLst>
      <p:ext uri="{BB962C8B-B14F-4D97-AF65-F5344CB8AC3E}">
        <p14:creationId xmlns:p14="http://schemas.microsoft.com/office/powerpoint/2010/main" val="379836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章でも判明した通り，学習に用いるソースコードの数は精度に大きな影響を及ぼします．</a:t>
            </a:r>
            <a:endParaRPr kumimoji="1" lang="en-US" altLang="ja-JP" dirty="0"/>
          </a:p>
          <a:p>
            <a:r>
              <a:rPr kumimoji="1" lang="ja-JP" altLang="en-US" dirty="0"/>
              <a:t>しかし，既存研究では，学習用データセットを構築する際，特に説明なくランダムサンプリングを用いていることが多いです．</a:t>
            </a:r>
            <a:endParaRPr kumimoji="1" lang="en-US" altLang="ja-JP" dirty="0"/>
          </a:p>
          <a:p>
            <a:r>
              <a:rPr kumimoji="1" lang="ja-JP" altLang="en-US" dirty="0"/>
              <a:t>ランダムサンプリングとは，図で示したように，各クラスでデータ数に差がある場合，データ数を削減して，各クラス均等にするという手法です．</a:t>
            </a:r>
            <a:endParaRPr kumimoji="1" lang="en-US" altLang="ja-JP" dirty="0"/>
          </a:p>
          <a:p>
            <a:r>
              <a:rPr kumimoji="1" lang="ja-JP" altLang="en-US" dirty="0"/>
              <a:t>このランダムサンプリングがソースコード分類モデルの学習に関して最適か不明なため，</a:t>
            </a:r>
            <a:r>
              <a:rPr kumimoji="1" lang="en-US" altLang="ja-JP" dirty="0"/>
              <a:t>4</a:t>
            </a:r>
            <a:r>
              <a:rPr kumimoji="1" lang="ja-JP" altLang="en-US" dirty="0"/>
              <a:t>章では新たなデータセット構築手法を提案し，ランダムサンプリングとの比較を行いました．</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14</a:t>
            </a:fld>
            <a:endParaRPr kumimoji="1" lang="ja-JP" altLang="en-US"/>
          </a:p>
        </p:txBody>
      </p:sp>
    </p:spTree>
    <p:extLst>
      <p:ext uri="{BB962C8B-B14F-4D97-AF65-F5344CB8AC3E}">
        <p14:creationId xmlns:p14="http://schemas.microsoft.com/office/powerpoint/2010/main" val="200426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提案手法の概要はこのようになっています．まず，分類モデルを普通に訓練します．</a:t>
            </a:r>
            <a:r>
              <a:rPr kumimoji="1" lang="en-US" altLang="ja-JP" dirty="0"/>
              <a:t>2</a:t>
            </a:r>
            <a:r>
              <a:rPr kumimoji="1" lang="ja-JP" altLang="en-US" dirty="0"/>
              <a:t>番目に，分類モデルの検証を行います．</a:t>
            </a:r>
            <a:r>
              <a:rPr kumimoji="1" lang="en-US" altLang="ja-JP" dirty="0"/>
              <a:t>3</a:t>
            </a:r>
            <a:r>
              <a:rPr kumimoji="1" lang="ja-JP" altLang="en-US" dirty="0"/>
              <a:t>番目に，分類失敗データのコードクローンをミューテーションで作成します．</a:t>
            </a:r>
            <a:r>
              <a:rPr kumimoji="1" lang="en-US" altLang="ja-JP" dirty="0"/>
              <a:t>4</a:t>
            </a:r>
            <a:r>
              <a:rPr kumimoji="1" lang="ja-JP" altLang="en-US" dirty="0"/>
              <a:t>番目に，作成したコードクローンを学習用データセットに追加します．以降はこの手順を繰り返します．</a:t>
            </a:r>
            <a:endParaRPr kumimoji="1" lang="en-US" altLang="ja-JP" dirty="0"/>
          </a:p>
          <a:p>
            <a:r>
              <a:rPr kumimoji="1" lang="ja-JP" altLang="en-US" dirty="0"/>
              <a:t>評価実験では，ランダムサンプリングを用いた</a:t>
            </a:r>
            <a:r>
              <a:rPr kumimoji="1" lang="en-US" altLang="ja-JP" dirty="0"/>
              <a:t>3</a:t>
            </a:r>
            <a:r>
              <a:rPr kumimoji="1" lang="ja-JP" altLang="en-US" dirty="0"/>
              <a:t>種類の手法と分類精度を比較しました．その結果，提案手法の分類精度が最も良いことを確認しました．</a:t>
            </a:r>
            <a:endParaRPr kumimoji="1" lang="en-US" altLang="ja-JP" dirty="0"/>
          </a:p>
          <a:p>
            <a:r>
              <a:rPr kumimoji="1" lang="ja-JP" altLang="en-US" dirty="0"/>
              <a:t>ここまでが，</a:t>
            </a:r>
            <a:r>
              <a:rPr kumimoji="1" lang="en-US" altLang="ja-JP" dirty="0"/>
              <a:t>3</a:t>
            </a:r>
            <a:r>
              <a:rPr kumimoji="1" lang="ja-JP" altLang="en-US" dirty="0"/>
              <a:t>章と</a:t>
            </a:r>
            <a:r>
              <a:rPr kumimoji="1" lang="en-US" altLang="ja-JP" dirty="0"/>
              <a:t>4</a:t>
            </a:r>
            <a:r>
              <a:rPr kumimoji="1" lang="ja-JP" altLang="en-US" dirty="0"/>
              <a:t>章の概要になります．</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15</a:t>
            </a:fld>
            <a:endParaRPr kumimoji="1" lang="ja-JP" altLang="en-US"/>
          </a:p>
        </p:txBody>
      </p:sp>
    </p:spTree>
    <p:extLst>
      <p:ext uri="{BB962C8B-B14F-4D97-AF65-F5344CB8AC3E}">
        <p14:creationId xmlns:p14="http://schemas.microsoft.com/office/powerpoint/2010/main" val="560873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a:t>5</a:t>
            </a:r>
            <a:r>
              <a:rPr kumimoji="1" lang="ja-JP" altLang="en-US" dirty="0"/>
              <a:t>章について説明します．</a:t>
            </a:r>
            <a:r>
              <a:rPr kumimoji="1" lang="en-US" altLang="ja-JP" dirty="0"/>
              <a:t>5</a:t>
            </a:r>
            <a:r>
              <a:rPr kumimoji="1" lang="ja-JP" altLang="en-US" dirty="0"/>
              <a:t>章では，深層学習を用いたソースコード分類手法の比較調査を行いました．</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16</a:t>
            </a:fld>
            <a:endParaRPr kumimoji="1" lang="ja-JP" altLang="en-US"/>
          </a:p>
        </p:txBody>
      </p:sp>
    </p:spTree>
    <p:extLst>
      <p:ext uri="{BB962C8B-B14F-4D97-AF65-F5344CB8AC3E}">
        <p14:creationId xmlns:p14="http://schemas.microsoft.com/office/powerpoint/2010/main" val="2562780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本章で扱うソースコード分類について説明します．</a:t>
            </a:r>
            <a:endParaRPr kumimoji="1" lang="en-US" altLang="ja-JP" dirty="0"/>
          </a:p>
          <a:p>
            <a:r>
              <a:rPr kumimoji="1" lang="ja-JP" altLang="en-US" dirty="0"/>
              <a:t>本章においてソースコード分類は，あらかじめ，</a:t>
            </a:r>
            <a:r>
              <a:rPr kumimoji="1" lang="en-US" altLang="ja-JP" dirty="0"/>
              <a:t>Download From Web</a:t>
            </a:r>
            <a:r>
              <a:rPr kumimoji="1" lang="ja-JP" altLang="en-US" dirty="0" err="1"/>
              <a:t>，</a:t>
            </a:r>
            <a:r>
              <a:rPr kumimoji="1" lang="en-US" altLang="ja-JP" dirty="0"/>
              <a:t>Secure Hash</a:t>
            </a:r>
            <a:r>
              <a:rPr kumimoji="1" lang="ja-JP" altLang="en-US" dirty="0"/>
              <a:t>等のような，機能ごとにまとめられたクラスに対し，入力ソースコードを自動で分類するというタスクになります．</a:t>
            </a:r>
            <a:endParaRPr kumimoji="1" lang="en-US" altLang="ja-JP" dirty="0"/>
          </a:p>
          <a:p>
            <a:r>
              <a:rPr kumimoji="1" lang="ja-JP" altLang="en-US" dirty="0"/>
              <a:t>この例で言うと，入力ソースコードの記述に</a:t>
            </a:r>
            <a:r>
              <a:rPr kumimoji="1" lang="en-US" altLang="ja-JP" dirty="0" err="1"/>
              <a:t>url.openStream</a:t>
            </a:r>
            <a:r>
              <a:rPr kumimoji="1" lang="ja-JP" altLang="en-US" dirty="0"/>
              <a:t>という記述があるため，</a:t>
            </a:r>
            <a:r>
              <a:rPr kumimoji="1" lang="en-US" altLang="ja-JP" dirty="0"/>
              <a:t>Download From Web</a:t>
            </a:r>
            <a:r>
              <a:rPr kumimoji="1" lang="ja-JP" altLang="en-US" dirty="0"/>
              <a:t>の機能クラスに分類される，ということになります．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17</a:t>
            </a:fld>
            <a:endParaRPr kumimoji="1" lang="ja-JP" altLang="en-US"/>
          </a:p>
        </p:txBody>
      </p:sp>
    </p:spTree>
    <p:extLst>
      <p:ext uri="{BB962C8B-B14F-4D97-AF65-F5344CB8AC3E}">
        <p14:creationId xmlns:p14="http://schemas.microsoft.com/office/powerpoint/2010/main" val="955184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このソースコード分類というタスクに，近年では様々なニューラルネットワークが用いられています．代表的なものとして以下の</a:t>
            </a:r>
            <a:r>
              <a:rPr kumimoji="1" lang="en-US" altLang="ja-JP" dirty="0"/>
              <a:t>3</a:t>
            </a:r>
            <a:r>
              <a:rPr kumimoji="1" lang="ja-JP" altLang="en-US" dirty="0"/>
              <a:t>つを挙げさせていただきます．</a:t>
            </a:r>
            <a:endParaRPr lang="en-US" altLang="ja-JP"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18</a:t>
            </a:fld>
            <a:endParaRPr kumimoji="1" lang="ja-JP" altLang="en-US"/>
          </a:p>
        </p:txBody>
      </p:sp>
    </p:spTree>
    <p:extLst>
      <p:ext uri="{BB962C8B-B14F-4D97-AF65-F5344CB8AC3E}">
        <p14:creationId xmlns:p14="http://schemas.microsoft.com/office/powerpoint/2010/main" val="2838440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順伝播型ニューラルネットワークは，ループ構造がない標準的なネットワークで，ベクトルを入力すると，ノード間の接続を通して値が伝播していき，別のベクトルが出力されます．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FNN</a:t>
            </a:r>
            <a:r>
              <a:rPr kumimoji="1" lang="ja-JP" altLang="en-US" dirty="0"/>
              <a:t>を用いることで，ソースコードのベクトルを学習させることが可能です．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19</a:t>
            </a:fld>
            <a:endParaRPr kumimoji="1" lang="ja-JP" altLang="en-US"/>
          </a:p>
        </p:txBody>
      </p:sp>
    </p:spTree>
    <p:extLst>
      <p:ext uri="{BB962C8B-B14F-4D97-AF65-F5344CB8AC3E}">
        <p14:creationId xmlns:p14="http://schemas.microsoft.com/office/powerpoint/2010/main" val="222093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最初に，ソフトウェア再利用について説明します．ソフトウェア再利用とは，新たなソフトウェアの開発に既存のソフトウェア部品を利用することです．</a:t>
            </a:r>
            <a:endParaRPr kumimoji="1" lang="en-US" altLang="ja-JP" dirty="0"/>
          </a:p>
          <a:p>
            <a:r>
              <a:rPr kumimoji="1" lang="ja-JP" altLang="en-US" dirty="0"/>
              <a:t>既存のソフトウェア部品を再利用することで，新たなソフトウェアの実装やテストなどにかかるコストを削減でき，ソフトウェア開発の生産性向上が期待できます．</a:t>
            </a:r>
            <a:endParaRPr kumimoji="1" lang="en-US" altLang="ja-JP" dirty="0"/>
          </a:p>
          <a:p>
            <a:r>
              <a:rPr kumimoji="1" lang="ja-JP" altLang="en-US" dirty="0"/>
              <a:t>しかし，既存ソフトウェアから再利用可能なソフトウェアを手作業で探すのはコストが膨大なので，再利用可能なソフトウェアを自動で探すための手法についての研究が行われています．</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2</a:t>
            </a:fld>
            <a:endParaRPr kumimoji="1" lang="ja-JP" altLang="en-US"/>
          </a:p>
        </p:txBody>
      </p:sp>
    </p:spTree>
    <p:extLst>
      <p:ext uri="{BB962C8B-B14F-4D97-AF65-F5344CB8AC3E}">
        <p14:creationId xmlns:p14="http://schemas.microsoft.com/office/powerpoint/2010/main" val="2284413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再帰型ニューラルネットワークは，</a:t>
            </a:r>
            <a:r>
              <a:rPr lang="ja-JP" altLang="en-US" dirty="0"/>
              <a:t>入力の値だけでなく入力順も出力に影響するネットワーク</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ベクトルを順番に入力していくのですが，</a:t>
            </a:r>
            <a:r>
              <a:rPr kumimoji="1" lang="en-US" altLang="ja-JP" dirty="0" err="1"/>
              <a:t>i</a:t>
            </a:r>
            <a:r>
              <a:rPr kumimoji="1" lang="ja-JP" altLang="en-US" dirty="0"/>
              <a:t>番目の入力ベクトルに対する出力ベクトルを計算するときに，</a:t>
            </a:r>
            <a:r>
              <a:rPr kumimoji="1" lang="en-US" altLang="ja-JP" dirty="0"/>
              <a:t>i-1</a:t>
            </a:r>
            <a:r>
              <a:rPr kumimoji="1" lang="ja-JP" altLang="en-US" dirty="0"/>
              <a:t>番目の入力における隠れ層の状態を利用するので，</a:t>
            </a:r>
            <a:r>
              <a:rPr kumimoji="1" lang="en-US" altLang="ja-JP" dirty="0" err="1"/>
              <a:t>i</a:t>
            </a:r>
            <a:r>
              <a:rPr kumimoji="1" lang="ja-JP" altLang="en-US" dirty="0"/>
              <a:t>番目以前の入力についても出力に影響します．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i-1</a:t>
            </a:r>
            <a:r>
              <a:rPr kumimoji="1" lang="ja-JP" altLang="en-US" dirty="0"/>
              <a:t>番目までの入力を記憶するためのアルゴリズムが異なる様々な</a:t>
            </a:r>
            <a:r>
              <a:rPr kumimoji="1" lang="en-US" altLang="ja-JP" dirty="0"/>
              <a:t>RNN</a:t>
            </a:r>
            <a:r>
              <a:rPr kumimoji="1" lang="ja-JP" altLang="en-US" dirty="0"/>
              <a:t>が存在し，</a:t>
            </a:r>
            <a:r>
              <a:rPr kumimoji="1" lang="en-US" altLang="ja-JP" dirty="0"/>
              <a:t>LSTM</a:t>
            </a:r>
            <a:r>
              <a:rPr kumimoji="1" lang="ja-JP" altLang="en-US" dirty="0"/>
              <a:t>などが代表的です．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RNN</a:t>
            </a:r>
            <a:r>
              <a:rPr kumimoji="1" lang="ja-JP" altLang="en-US" dirty="0"/>
              <a:t>を用いると，トークン列などの系列データを学習させることが可能です．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20</a:t>
            </a:fld>
            <a:endParaRPr kumimoji="1" lang="ja-JP" altLang="en-US"/>
          </a:p>
        </p:txBody>
      </p:sp>
    </p:spTree>
    <p:extLst>
      <p:ext uri="{BB962C8B-B14F-4D97-AF65-F5344CB8AC3E}">
        <p14:creationId xmlns:p14="http://schemas.microsoft.com/office/powerpoint/2010/main" val="278955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グラフ畳み込みネットワークは，グラフに対して畳み込みの操作を行うことで，</a:t>
            </a:r>
            <a:r>
              <a:rPr lang="ja-JP" altLang="en-US" dirty="0"/>
              <a:t>グラフの特徴を抽出するネットワークです．</a:t>
            </a:r>
            <a:endParaRPr lang="en-US" altLang="ja-JP" dirty="0"/>
          </a:p>
          <a:p>
            <a:r>
              <a:rPr lang="ja-JP" altLang="en-US" dirty="0"/>
              <a:t>図はノード</a:t>
            </a:r>
            <a:r>
              <a:rPr lang="en-US" altLang="ja-JP" dirty="0"/>
              <a:t>0</a:t>
            </a:r>
            <a:r>
              <a:rPr lang="ja-JP" altLang="en-US" dirty="0"/>
              <a:t>のベクトル表現を計算する例です．ノード</a:t>
            </a:r>
            <a:r>
              <a:rPr lang="en-US" altLang="ja-JP" dirty="0"/>
              <a:t>0</a:t>
            </a:r>
            <a:r>
              <a:rPr lang="ja-JP" altLang="en-US" dirty="0"/>
              <a:t>に入ってくる向きのエッジでつながっているノード，ノード</a:t>
            </a:r>
            <a:r>
              <a:rPr lang="en-US" altLang="ja-JP" dirty="0"/>
              <a:t>0</a:t>
            </a:r>
            <a:r>
              <a:rPr lang="ja-JP" altLang="en-US" dirty="0"/>
              <a:t>から出ていく向きのエッジでつながっているノード，ノード</a:t>
            </a:r>
            <a:r>
              <a:rPr lang="en-US" altLang="ja-JP" dirty="0"/>
              <a:t>0</a:t>
            </a:r>
            <a:r>
              <a:rPr lang="ja-JP" altLang="en-US" dirty="0"/>
              <a:t>自身の種類から中間ベクトルを計算し，</a:t>
            </a:r>
            <a:r>
              <a:rPr lang="en-US" altLang="ja-JP" dirty="0" err="1"/>
              <a:t>ReLU</a:t>
            </a:r>
            <a:r>
              <a:rPr lang="ja-JP" altLang="en-US" dirty="0"/>
              <a:t>等の活性化関数を通すことで，ノード</a:t>
            </a:r>
            <a:r>
              <a:rPr lang="en-US" altLang="ja-JP" dirty="0"/>
              <a:t>0</a:t>
            </a:r>
            <a:r>
              <a:rPr lang="ja-JP" altLang="en-US" dirty="0"/>
              <a:t>の畳み込み後のベクトル表現を得ることができます．</a:t>
            </a:r>
            <a:endParaRPr lang="en-US" altLang="ja-JP" dirty="0"/>
          </a:p>
          <a:p>
            <a:r>
              <a:rPr lang="ja-JP" altLang="en-US" dirty="0"/>
              <a:t>この操作を全てのノードに対して行っていくことで，各ノードのベクトル表現を算出します．</a:t>
            </a:r>
            <a:endParaRPr lang="en-US" altLang="ja-JP" dirty="0"/>
          </a:p>
          <a:p>
            <a:r>
              <a:rPr lang="en-US" altLang="ja-JP" dirty="0"/>
              <a:t>GCN</a:t>
            </a:r>
            <a:r>
              <a:rPr lang="ja-JP" altLang="en-US" dirty="0"/>
              <a:t>を用いると，抽象構文木や制御フローグラフなどのグラフを学習させることが可能です．</a:t>
            </a:r>
            <a:endParaRPr kumimoji="1" lang="ja-JP" altLang="en-US" dirty="0"/>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21</a:t>
            </a:fld>
            <a:endParaRPr kumimoji="1" lang="ja-JP" altLang="en-US"/>
          </a:p>
        </p:txBody>
      </p:sp>
    </p:spTree>
    <p:extLst>
      <p:ext uri="{BB962C8B-B14F-4D97-AF65-F5344CB8AC3E}">
        <p14:creationId xmlns:p14="http://schemas.microsoft.com/office/powerpoint/2010/main" val="4069990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次に，既存研究の評価実験における問題点について説明します．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つ目は，</a:t>
            </a:r>
            <a:r>
              <a:rPr kumimoji="1" lang="ja-JP" altLang="en-US" dirty="0">
                <a:solidFill>
                  <a:srgbClr val="FF0000"/>
                </a:solidFill>
              </a:rPr>
              <a:t>広く利用されているニューラルネットワーク同士の比較が行われていない場合がある，という点です．</a:t>
            </a:r>
            <a:endParaRPr kumimoji="1" lang="en-US" altLang="ja-JP"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FF0000"/>
                </a:solidFill>
              </a:rPr>
              <a:t>例として</a:t>
            </a:r>
            <a:r>
              <a:rPr kumimoji="1" lang="en-US" altLang="ja-JP" dirty="0">
                <a:solidFill>
                  <a:srgbClr val="FF0000"/>
                </a:solidFill>
              </a:rPr>
              <a:t>Saini</a:t>
            </a:r>
            <a:r>
              <a:rPr kumimoji="1" lang="ja-JP" altLang="en-US" dirty="0" err="1">
                <a:solidFill>
                  <a:srgbClr val="FF0000"/>
                </a:solidFill>
              </a:rPr>
              <a:t>らの</a:t>
            </a:r>
            <a:r>
              <a:rPr kumimoji="1" lang="ja-JP" altLang="en-US" dirty="0">
                <a:solidFill>
                  <a:srgbClr val="FF0000"/>
                </a:solidFill>
              </a:rPr>
              <a:t>研究を挙げます．この研究では彼らの提案した手法と，深層学習を用いない既存手法の精度を比較していますが，他の深層学習を用いる手法との精度を比較していません．</a:t>
            </a:r>
            <a:endParaRPr kumimoji="1"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22</a:t>
            </a:fld>
            <a:endParaRPr kumimoji="1" lang="ja-JP" altLang="en-US"/>
          </a:p>
        </p:txBody>
      </p:sp>
    </p:spTree>
    <p:extLst>
      <p:ext uri="{BB962C8B-B14F-4D97-AF65-F5344CB8AC3E}">
        <p14:creationId xmlns:p14="http://schemas.microsoft.com/office/powerpoint/2010/main" val="3243915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つ目は，トークン列や抽象構文木などのソースコード表現の比較検討がほとんど行われていない点です．</a:t>
            </a:r>
            <a:endParaRPr kumimoji="1" lang="en-US" altLang="ja-JP" dirty="0"/>
          </a:p>
          <a:p>
            <a:r>
              <a:rPr kumimoji="1" lang="ja-JP" altLang="en-US" dirty="0"/>
              <a:t>チャンらの研究では，</a:t>
            </a:r>
            <a:r>
              <a:rPr kumimoji="1" lang="en-US" altLang="ja-JP" dirty="0"/>
              <a:t>LSTM</a:t>
            </a:r>
            <a:r>
              <a:rPr kumimoji="1" lang="ja-JP" altLang="en-US" dirty="0"/>
              <a:t>にトークン列を学習させる手法や，</a:t>
            </a:r>
            <a:r>
              <a:rPr kumimoji="1" lang="en-US" altLang="ja-JP" dirty="0"/>
              <a:t>GNN</a:t>
            </a:r>
            <a:r>
              <a:rPr kumimoji="1" lang="ja-JP" altLang="en-US" dirty="0"/>
              <a:t>に制御フローグラフを学習させる手法が比較対象として選択されています．しかし，</a:t>
            </a:r>
            <a:r>
              <a:rPr kumimoji="1" lang="en-US" altLang="ja-JP" dirty="0"/>
              <a:t>LSTM</a:t>
            </a:r>
            <a:r>
              <a:rPr kumimoji="1" lang="ja-JP" altLang="en-US" dirty="0"/>
              <a:t>に抽象構文木の深さ優先探索順列を学習させる手法や，</a:t>
            </a:r>
            <a:r>
              <a:rPr kumimoji="1" lang="en-US" altLang="ja-JP" dirty="0"/>
              <a:t>GNN</a:t>
            </a:r>
            <a:r>
              <a:rPr kumimoji="1" lang="ja-JP" altLang="en-US" dirty="0"/>
              <a:t>に抽象構文木を学習させる手法など，他のソースコード表現を使う手法が考えられますが，その結果は記載されておらず，本当に</a:t>
            </a:r>
            <a:r>
              <a:rPr kumimoji="1" lang="en-US" altLang="ja-JP" dirty="0"/>
              <a:t>LSTM</a:t>
            </a:r>
            <a:r>
              <a:rPr kumimoji="1" lang="ja-JP" altLang="en-US" dirty="0"/>
              <a:t>にトークン列を学習させるのが最善なのかはわかりません．</a:t>
            </a:r>
            <a:endParaRPr kumimoji="1" lang="en-US" altLang="ja-JP"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23</a:t>
            </a:fld>
            <a:endParaRPr kumimoji="1" lang="ja-JP" altLang="en-US"/>
          </a:p>
        </p:txBody>
      </p:sp>
    </p:spTree>
    <p:extLst>
      <p:ext uri="{BB962C8B-B14F-4D97-AF65-F5344CB8AC3E}">
        <p14:creationId xmlns:p14="http://schemas.microsoft.com/office/powerpoint/2010/main" val="3532425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分類精度に良い影響を与える</a:t>
            </a:r>
            <a:r>
              <a:rPr lang="ja-JP" altLang="en-US" dirty="0">
                <a:solidFill>
                  <a:srgbClr val="00B050"/>
                </a:solidFill>
              </a:rPr>
              <a:t>ニューラルネットワーク</a:t>
            </a:r>
            <a:r>
              <a:rPr lang="ja-JP" altLang="en-US" dirty="0"/>
              <a:t>や</a:t>
            </a:r>
            <a:r>
              <a:rPr lang="ja-JP" altLang="en-US" dirty="0">
                <a:solidFill>
                  <a:srgbClr val="00B0F0"/>
                </a:solidFill>
              </a:rPr>
              <a:t>ソースコード表現</a:t>
            </a:r>
            <a:r>
              <a:rPr lang="ja-JP" altLang="en-US" dirty="0"/>
              <a:t>を学習に利用すべき</a:t>
            </a:r>
            <a:r>
              <a:rPr kumimoji="1" lang="ja-JP" altLang="en-US" dirty="0"/>
              <a:t>ですが，</a:t>
            </a:r>
            <a:r>
              <a:rPr lang="ja-JP" altLang="en-US" dirty="0"/>
              <a:t>既存研究で精度が示されているのは一部の組み合わせだけです．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そのため，本調査では，</a:t>
            </a:r>
            <a:r>
              <a:rPr kumimoji="1" lang="ja-JP" altLang="en-US" dirty="0"/>
              <a:t>どの</a:t>
            </a:r>
            <a:r>
              <a:rPr kumimoji="1" lang="ja-JP" altLang="en-US" dirty="0">
                <a:solidFill>
                  <a:srgbClr val="00B050"/>
                </a:solidFill>
              </a:rPr>
              <a:t>ニューラルネットワーク</a:t>
            </a:r>
            <a:r>
              <a:rPr kumimoji="1" lang="ja-JP" altLang="en-US" dirty="0"/>
              <a:t>や</a:t>
            </a:r>
            <a:r>
              <a:rPr kumimoji="1" lang="ja-JP" altLang="en-US" dirty="0">
                <a:solidFill>
                  <a:srgbClr val="00B0F0"/>
                </a:solidFill>
              </a:rPr>
              <a:t>ソースコード表現</a:t>
            </a:r>
            <a:r>
              <a:rPr kumimoji="1" lang="ja-JP" altLang="en-US" dirty="0"/>
              <a:t>の組み合わせが高精度なソースコード分類の実現に有効かを明らかにすることを目的とした調査を行います．</a:t>
            </a:r>
            <a:endParaRPr lang="en-US" altLang="ja-JP"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24</a:t>
            </a:fld>
            <a:endParaRPr kumimoji="1" lang="ja-JP" altLang="en-US"/>
          </a:p>
        </p:txBody>
      </p:sp>
    </p:spTree>
    <p:extLst>
      <p:ext uri="{BB962C8B-B14F-4D97-AF65-F5344CB8AC3E}">
        <p14:creationId xmlns:p14="http://schemas.microsoft.com/office/powerpoint/2010/main" val="2288672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本調査では，リサーチクエスチョンとして，</a:t>
            </a:r>
            <a:r>
              <a:rPr kumimoji="1" lang="ja-JP" altLang="en-US" sz="1200" dirty="0"/>
              <a:t>高精度なソースコード分類を実現できる</a:t>
            </a:r>
            <a:r>
              <a:rPr kumimoji="1" lang="ja-JP" altLang="en-US" sz="1200" dirty="0">
                <a:solidFill>
                  <a:srgbClr val="00B050"/>
                </a:solidFill>
              </a:rPr>
              <a:t>ニューラルネットワーク</a:t>
            </a:r>
            <a:r>
              <a:rPr kumimoji="1" lang="ja-JP" altLang="en-US" sz="1200" dirty="0"/>
              <a:t>と</a:t>
            </a:r>
            <a:r>
              <a:rPr kumimoji="1" lang="ja-JP" altLang="en-US" sz="1200" dirty="0">
                <a:solidFill>
                  <a:srgbClr val="00B0F0"/>
                </a:solidFill>
              </a:rPr>
              <a:t>ソースコード表現</a:t>
            </a:r>
            <a:r>
              <a:rPr kumimoji="1" lang="ja-JP" altLang="en-US" sz="1200" dirty="0"/>
              <a:t>の組み合わせは何かについて調査します．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調査方法は，先ほど広く利用されているニューラルネットワークとして挙げた</a:t>
            </a:r>
            <a:r>
              <a:rPr kumimoji="1" lang="en-US" altLang="ja-JP" sz="1200" dirty="0"/>
              <a:t>3</a:t>
            </a:r>
            <a:r>
              <a:rPr kumimoji="1" lang="ja-JP" altLang="en-US" sz="1200" dirty="0"/>
              <a:t>種類のニューラルネットワークと，トークン列，抽象構文木の</a:t>
            </a:r>
            <a:r>
              <a:rPr kumimoji="1" lang="en-US" altLang="ja-JP" sz="1200" dirty="0"/>
              <a:t>2</a:t>
            </a:r>
            <a:r>
              <a:rPr kumimoji="1" lang="ja-JP" altLang="en-US" sz="1200" dirty="0"/>
              <a:t>種類のソースコード表現を組み合わせ，</a:t>
            </a:r>
            <a:r>
              <a:rPr kumimoji="1" lang="en-US" altLang="ja-JP" sz="1200" dirty="0"/>
              <a:t>6</a:t>
            </a:r>
            <a:r>
              <a:rPr kumimoji="1" lang="ja-JP" altLang="en-US" sz="1200" dirty="0"/>
              <a:t>種類のソースコード分類手法を作成し，分類精度を比較します．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なお，本調査では，ベンチマークのコンパイルが困難なため，制御フローグラフ等の，コンパイルを要するソースコード表現を調査対象から除外</a:t>
            </a:r>
            <a:r>
              <a:rPr kumimoji="1" lang="ja-JP" altLang="en-US" sz="1200" dirty="0"/>
              <a:t>しています</a:t>
            </a:r>
            <a:endParaRPr kumimoji="1" lang="en-US" altLang="ja-JP" sz="1200"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25</a:t>
            </a:fld>
            <a:endParaRPr kumimoji="1" lang="ja-JP" altLang="en-US"/>
          </a:p>
        </p:txBody>
      </p:sp>
    </p:spTree>
    <p:extLst>
      <p:ext uri="{BB962C8B-B14F-4D97-AF65-F5344CB8AC3E}">
        <p14:creationId xmlns:p14="http://schemas.microsoft.com/office/powerpoint/2010/main" val="3633354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次に，ソースコード分類手法の概要を説明していきます．</a:t>
            </a:r>
            <a:endParaRPr kumimoji="1" lang="en-US" altLang="ja-JP" dirty="0"/>
          </a:p>
          <a:p>
            <a:r>
              <a:rPr kumimoji="1" lang="en-US" altLang="ja-JP" dirty="0" err="1"/>
              <a:t>FNN+Token</a:t>
            </a:r>
            <a:r>
              <a:rPr kumimoji="1" lang="ja-JP" altLang="en-US" dirty="0"/>
              <a:t>は，ソースコードのトークン列を，</a:t>
            </a:r>
            <a:r>
              <a:rPr kumimoji="1" lang="en-US" altLang="ja-JP" dirty="0"/>
              <a:t>Doc2Vec</a:t>
            </a:r>
            <a:r>
              <a:rPr kumimoji="1" lang="ja-JP" altLang="en-US" dirty="0"/>
              <a:t>でベクトル化し，そのベクトルを</a:t>
            </a:r>
            <a:r>
              <a:rPr kumimoji="1" lang="en-US" altLang="ja-JP" dirty="0"/>
              <a:t>FNN</a:t>
            </a:r>
            <a:r>
              <a:rPr kumimoji="1" lang="ja-JP" altLang="en-US" dirty="0"/>
              <a:t>に学習させ，分類を行います．</a:t>
            </a:r>
            <a:endParaRPr kumimoji="1" lang="en-US" altLang="ja-JP" dirty="0"/>
          </a:p>
          <a:p>
            <a:r>
              <a:rPr kumimoji="1" lang="en-US" altLang="ja-JP" dirty="0"/>
              <a:t>FNN+AST</a:t>
            </a:r>
            <a:r>
              <a:rPr kumimoji="1" lang="ja-JP" altLang="en-US" dirty="0"/>
              <a:t>は，</a:t>
            </a:r>
            <a:r>
              <a:rPr kumimoji="1" lang="en-US" altLang="ja-JP" dirty="0"/>
              <a:t>AST</a:t>
            </a:r>
            <a:r>
              <a:rPr kumimoji="1" lang="ja-JP" altLang="en-US" dirty="0"/>
              <a:t>ノードの深さ優先探索順列を</a:t>
            </a:r>
            <a:r>
              <a:rPr kumimoji="1" lang="en-US" altLang="ja-JP" dirty="0"/>
              <a:t>Doc2Vec</a:t>
            </a:r>
            <a:r>
              <a:rPr kumimoji="1" lang="ja-JP" altLang="en-US" dirty="0"/>
              <a:t>でベクトル化し，そのベクトルを</a:t>
            </a:r>
            <a:r>
              <a:rPr kumimoji="1" lang="en-US" altLang="ja-JP" dirty="0"/>
              <a:t>FNN</a:t>
            </a:r>
            <a:r>
              <a:rPr kumimoji="1" lang="ja-JP" altLang="en-US" dirty="0"/>
              <a:t>に学習させます．</a:t>
            </a:r>
            <a:endParaRPr kumimoji="1" lang="en-US" altLang="ja-JP"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26</a:t>
            </a:fld>
            <a:endParaRPr kumimoji="1" lang="ja-JP" altLang="en-US"/>
          </a:p>
        </p:txBody>
      </p:sp>
    </p:spTree>
    <p:extLst>
      <p:ext uri="{BB962C8B-B14F-4D97-AF65-F5344CB8AC3E}">
        <p14:creationId xmlns:p14="http://schemas.microsoft.com/office/powerpoint/2010/main" val="356463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LSTM+Token</a:t>
            </a:r>
            <a:r>
              <a:rPr kumimoji="1" lang="ja-JP" altLang="en-US" dirty="0"/>
              <a:t>は，ソースコードのトークンを埋め込み層でベクトル化し，トークンベクトルの系列を</a:t>
            </a:r>
            <a:r>
              <a:rPr kumimoji="1" lang="en-US" altLang="ja-JP" dirty="0"/>
              <a:t>LSTM</a:t>
            </a:r>
            <a:r>
              <a:rPr kumimoji="1" lang="ja-JP" altLang="en-US" dirty="0"/>
              <a:t>に学習させ，分類を行います．</a:t>
            </a:r>
            <a:endParaRPr kumimoji="1" lang="en-US" altLang="ja-JP" dirty="0"/>
          </a:p>
          <a:p>
            <a:r>
              <a:rPr kumimoji="1" lang="en-US" altLang="ja-JP" dirty="0"/>
              <a:t>LSTM</a:t>
            </a:r>
            <a:r>
              <a:rPr kumimoji="1" lang="ja-JP" altLang="en-US" dirty="0"/>
              <a:t>＋</a:t>
            </a:r>
            <a:r>
              <a:rPr kumimoji="1" lang="en-US" altLang="ja-JP" dirty="0"/>
              <a:t>AST</a:t>
            </a:r>
            <a:r>
              <a:rPr kumimoji="1" lang="ja-JP" altLang="en-US" dirty="0"/>
              <a:t>は，</a:t>
            </a:r>
            <a:r>
              <a:rPr kumimoji="1" lang="en-US" altLang="ja-JP" dirty="0"/>
              <a:t>AST</a:t>
            </a:r>
            <a:r>
              <a:rPr kumimoji="1" lang="ja-JP" altLang="en-US" dirty="0"/>
              <a:t>ノードを埋め込み層でベクトル化し，ノードベクトルを深さ優先順で</a:t>
            </a:r>
            <a:r>
              <a:rPr kumimoji="1" lang="en-US" altLang="ja-JP" dirty="0"/>
              <a:t>LSTM</a:t>
            </a:r>
            <a:r>
              <a:rPr kumimoji="1" lang="ja-JP" altLang="en-US" dirty="0"/>
              <a:t>に学習させます．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27</a:t>
            </a:fld>
            <a:endParaRPr kumimoji="1" lang="ja-JP" altLang="en-US"/>
          </a:p>
        </p:txBody>
      </p:sp>
    </p:spTree>
    <p:extLst>
      <p:ext uri="{BB962C8B-B14F-4D97-AF65-F5344CB8AC3E}">
        <p14:creationId xmlns:p14="http://schemas.microsoft.com/office/powerpoint/2010/main" val="3712967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GCN+Token</a:t>
            </a:r>
            <a:r>
              <a:rPr kumimoji="1" lang="ja-JP" altLang="en-US" dirty="0"/>
              <a:t>は，トークンをエッジで接続した一直線のグラフに関して，トークンを</a:t>
            </a:r>
            <a:r>
              <a:rPr kumimoji="1" lang="en-US" altLang="ja-JP" dirty="0"/>
              <a:t>Word2Vec</a:t>
            </a:r>
            <a:r>
              <a:rPr kumimoji="1" lang="ja-JP" altLang="en-US" dirty="0"/>
              <a:t>でベクトル化し，</a:t>
            </a:r>
            <a:r>
              <a:rPr kumimoji="1" lang="en-US" altLang="ja-JP" dirty="0"/>
              <a:t>GCN</a:t>
            </a:r>
            <a:r>
              <a:rPr kumimoji="1" lang="ja-JP" altLang="en-US" dirty="0"/>
              <a:t>に学習させ，分類を行います．</a:t>
            </a:r>
            <a:endParaRPr kumimoji="1" lang="en-US" altLang="ja-JP" dirty="0"/>
          </a:p>
          <a:p>
            <a:r>
              <a:rPr kumimoji="1" lang="en-US" altLang="ja-JP" dirty="0"/>
              <a:t>GCN+AST</a:t>
            </a:r>
            <a:r>
              <a:rPr kumimoji="1" lang="ja-JP" altLang="en-US" dirty="0"/>
              <a:t>は，</a:t>
            </a:r>
            <a:r>
              <a:rPr kumimoji="1" lang="en-US" altLang="ja-JP" dirty="0"/>
              <a:t>AST</a:t>
            </a:r>
            <a:r>
              <a:rPr kumimoji="1" lang="ja-JP" altLang="en-US" dirty="0"/>
              <a:t>のノードを</a:t>
            </a:r>
            <a:r>
              <a:rPr kumimoji="1" lang="en-US" altLang="ja-JP" dirty="0"/>
              <a:t>Word2vec</a:t>
            </a:r>
            <a:r>
              <a:rPr kumimoji="1" lang="ja-JP" altLang="en-US" dirty="0"/>
              <a:t>でベクトル化し，そのグラフを</a:t>
            </a:r>
            <a:r>
              <a:rPr kumimoji="1" lang="en-US" altLang="ja-JP" dirty="0"/>
              <a:t>GCN</a:t>
            </a:r>
            <a:r>
              <a:rPr kumimoji="1" lang="ja-JP" altLang="en-US" dirty="0"/>
              <a:t>に学習させます．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28</a:t>
            </a:fld>
            <a:endParaRPr kumimoji="1" lang="ja-JP" altLang="en-US"/>
          </a:p>
        </p:txBody>
      </p:sp>
    </p:spTree>
    <p:extLst>
      <p:ext uri="{BB962C8B-B14F-4D97-AF65-F5344CB8AC3E}">
        <p14:creationId xmlns:p14="http://schemas.microsoft.com/office/powerpoint/2010/main" val="1139851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次に，調査に使用するベンチマークについて説明します．本調査で使用する</a:t>
            </a:r>
            <a:r>
              <a:rPr kumimoji="1" lang="en-US" altLang="ja-JP" dirty="0" err="1"/>
              <a:t>BigCloneBench</a:t>
            </a:r>
            <a:r>
              <a:rPr kumimoji="1" lang="ja-JP" altLang="en-US" dirty="0"/>
              <a:t>は，</a:t>
            </a:r>
            <a:r>
              <a:rPr kumimoji="1" lang="en-US" altLang="ja-JP" dirty="0"/>
              <a:t>Java</a:t>
            </a:r>
            <a:r>
              <a:rPr kumimoji="1" lang="ja-JP" altLang="en-US" dirty="0"/>
              <a:t>で開発されたオープンソースソフトウェアから，メソッド単位でソースコードを収集したベンチマークです．</a:t>
            </a:r>
            <a:endParaRPr kumimoji="1" lang="en-US" altLang="ja-JP" dirty="0"/>
          </a:p>
          <a:p>
            <a:r>
              <a:rPr kumimoji="1" lang="ja-JP" altLang="en-US" dirty="0"/>
              <a:t>開発者らによって，収集されたメソッドは</a:t>
            </a:r>
            <a:r>
              <a:rPr kumimoji="1" lang="en-US" altLang="ja-JP" dirty="0"/>
              <a:t>43</a:t>
            </a:r>
            <a:r>
              <a:rPr kumimoji="1" lang="ja-JP" altLang="en-US" dirty="0"/>
              <a:t>種類の機能クラスのいずれかに分類済みで，各クラスには固有の</a:t>
            </a:r>
            <a:r>
              <a:rPr kumimoji="1" lang="en-US" altLang="ja-JP" dirty="0"/>
              <a:t>ID</a:t>
            </a:r>
            <a:r>
              <a:rPr kumimoji="1" lang="ja-JP" altLang="en-US" dirty="0"/>
              <a:t>が割り当てられています．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29</a:t>
            </a:fld>
            <a:endParaRPr kumimoji="1" lang="ja-JP" altLang="en-US"/>
          </a:p>
        </p:txBody>
      </p:sp>
    </p:spTree>
    <p:extLst>
      <p:ext uri="{BB962C8B-B14F-4D97-AF65-F5344CB8AC3E}">
        <p14:creationId xmlns:p14="http://schemas.microsoft.com/office/powerpoint/2010/main" val="36426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ソフトウェアの再利用や検索を支援するための手法のひとつとして，ソースコード分類が挙げられます．</a:t>
            </a:r>
            <a:endParaRPr kumimoji="1" lang="en-US" altLang="ja-JP" dirty="0"/>
          </a:p>
          <a:p>
            <a:r>
              <a:rPr kumimoji="1" lang="ja-JP" altLang="en-US" dirty="0"/>
              <a:t>ソースコード分類とは，ある基準に基づき，類似した特徴を持つソースコードを同じクラスに分類する手法です．</a:t>
            </a:r>
            <a:endParaRPr kumimoji="1" lang="en-US" altLang="ja-JP" dirty="0"/>
          </a:p>
          <a:p>
            <a:r>
              <a:rPr kumimoji="1" lang="ja-JP" altLang="en-US" dirty="0"/>
              <a:t>例として</a:t>
            </a:r>
            <a:r>
              <a:rPr kumimoji="1" lang="en-US" altLang="ja-JP" dirty="0" err="1"/>
              <a:t>SourceForge</a:t>
            </a:r>
            <a:r>
              <a:rPr kumimoji="1" lang="ja-JP" altLang="en-US" dirty="0"/>
              <a:t>を上げます．</a:t>
            </a:r>
            <a:r>
              <a:rPr kumimoji="1" lang="en-US" altLang="ja-JP" dirty="0" err="1"/>
              <a:t>SourceForge</a:t>
            </a:r>
            <a:r>
              <a:rPr kumimoji="1" lang="ja-JP" altLang="en-US" dirty="0"/>
              <a:t>では，登録されているソフトウェアのソースコードが</a:t>
            </a:r>
            <a:r>
              <a:rPr kumimoji="1" lang="en-US" altLang="ja-JP" dirty="0"/>
              <a:t>21</a:t>
            </a:r>
            <a:r>
              <a:rPr kumimoji="1" lang="ja-JP" altLang="en-US" dirty="0"/>
              <a:t>種類の機能カテゴリに分類され，タグが付与されており，検索に利用可能です．</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3</a:t>
            </a:fld>
            <a:endParaRPr kumimoji="1" lang="ja-JP" altLang="en-US"/>
          </a:p>
        </p:txBody>
      </p:sp>
    </p:spTree>
    <p:extLst>
      <p:ext uri="{BB962C8B-B14F-4D97-AF65-F5344CB8AC3E}">
        <p14:creationId xmlns:p14="http://schemas.microsoft.com/office/powerpoint/2010/main" val="870947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次に，評価尺度について説明します．本調査では，</a:t>
            </a:r>
            <a:r>
              <a:rPr kumimoji="1" lang="en-US" altLang="ja-JP" dirty="0"/>
              <a:t>Top-k</a:t>
            </a:r>
            <a:r>
              <a:rPr kumimoji="1" lang="ja-JP" altLang="en-US" dirty="0"/>
              <a:t>という，検索などの評価に使われている尺度を使います．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本調査における</a:t>
            </a:r>
            <a:r>
              <a:rPr kumimoji="1" lang="en-US" altLang="ja-JP" dirty="0"/>
              <a:t>Top-k</a:t>
            </a:r>
            <a:r>
              <a:rPr kumimoji="1" lang="ja-JP" altLang="en-US" dirty="0"/>
              <a:t>は，各メソッドに対してニューラルネットワークが予測した分類クラスのうち，確率の上位</a:t>
            </a:r>
            <a:r>
              <a:rPr kumimoji="1" lang="en-US" altLang="ja-JP" dirty="0"/>
              <a:t>k</a:t>
            </a:r>
            <a:r>
              <a:rPr kumimoji="1" lang="ja-JP" altLang="en-US" dirty="0"/>
              <a:t>位以内に正解クラスがある割合です．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ここで正解クラスとは，</a:t>
            </a:r>
            <a:r>
              <a:rPr kumimoji="1" lang="en-US" altLang="ja-JP" dirty="0" err="1"/>
              <a:t>BigCloneBench</a:t>
            </a:r>
            <a:r>
              <a:rPr kumimoji="1" lang="ja-JP" altLang="en-US" dirty="0"/>
              <a:t>に開発者らによって，各メソッドがあらかじめ分類された機能クラスです．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例について説明します．</a:t>
            </a:r>
            <a:r>
              <a:rPr kumimoji="1" lang="en-US" altLang="ja-JP" dirty="0"/>
              <a:t>Top-1</a:t>
            </a:r>
            <a:r>
              <a:rPr kumimoji="1" lang="ja-JP" altLang="en-US" dirty="0"/>
              <a:t>は，</a:t>
            </a:r>
            <a:r>
              <a:rPr kumimoji="1" lang="en-US" altLang="ja-JP" dirty="0"/>
              <a:t>1</a:t>
            </a:r>
            <a:r>
              <a:rPr kumimoji="1" lang="ja-JP" altLang="en-US" dirty="0"/>
              <a:t>位以内に正解クラスがあるメソッドの割合ですので，この場合，メソッド</a:t>
            </a:r>
            <a:r>
              <a:rPr kumimoji="1" lang="en-US" altLang="ja-JP" dirty="0"/>
              <a:t>A</a:t>
            </a:r>
            <a:r>
              <a:rPr kumimoji="1" lang="ja-JP" altLang="en-US" dirty="0"/>
              <a:t>とメソッド</a:t>
            </a:r>
            <a:r>
              <a:rPr kumimoji="1" lang="en-US" altLang="ja-JP" dirty="0"/>
              <a:t>C</a:t>
            </a:r>
            <a:r>
              <a:rPr kumimoji="1" lang="ja-JP" altLang="en-US" dirty="0"/>
              <a:t>が該当します．そのため，</a:t>
            </a:r>
            <a:r>
              <a:rPr kumimoji="1" lang="en-US" altLang="ja-JP" dirty="0"/>
              <a:t>Top-1</a:t>
            </a:r>
            <a:r>
              <a:rPr kumimoji="1" lang="ja-JP" altLang="en-US" dirty="0"/>
              <a:t>は</a:t>
            </a:r>
            <a:r>
              <a:rPr kumimoji="1" lang="en-US" altLang="ja-JP" dirty="0"/>
              <a:t>2/5</a:t>
            </a:r>
            <a:r>
              <a:rPr kumimoji="1" lang="ja-JP" altLang="en-US" dirty="0"/>
              <a:t>ということになります．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同様に，</a:t>
            </a:r>
            <a:r>
              <a:rPr kumimoji="1" lang="en-US" altLang="ja-JP" dirty="0"/>
              <a:t>Top-2</a:t>
            </a:r>
            <a:r>
              <a:rPr kumimoji="1" lang="ja-JP" altLang="en-US" dirty="0"/>
              <a:t>は，メソッド</a:t>
            </a:r>
            <a:r>
              <a:rPr kumimoji="1" lang="en-US" altLang="ja-JP" dirty="0"/>
              <a:t>A,B,C</a:t>
            </a:r>
            <a:r>
              <a:rPr kumimoji="1" lang="ja-JP" altLang="en-US" dirty="0"/>
              <a:t>が該当しますので，</a:t>
            </a:r>
            <a:r>
              <a:rPr kumimoji="1" lang="en-US" altLang="ja-JP" dirty="0"/>
              <a:t>3/5</a:t>
            </a:r>
            <a:r>
              <a:rPr kumimoji="1" lang="ja-JP" altLang="en-US" dirty="0"/>
              <a:t>となり，</a:t>
            </a:r>
            <a:r>
              <a:rPr kumimoji="1" lang="en-US" altLang="ja-JP" dirty="0"/>
              <a:t>Top-3</a:t>
            </a:r>
            <a:r>
              <a:rPr kumimoji="1" lang="ja-JP" altLang="en-US" dirty="0"/>
              <a:t>はメソッド</a:t>
            </a:r>
            <a:r>
              <a:rPr kumimoji="1" lang="en-US" altLang="ja-JP" dirty="0"/>
              <a:t>E</a:t>
            </a:r>
            <a:r>
              <a:rPr kumimoji="1" lang="ja-JP" altLang="en-US" dirty="0"/>
              <a:t>以外が該当しますので，</a:t>
            </a:r>
            <a:r>
              <a:rPr kumimoji="1" lang="en-US" altLang="ja-JP" dirty="0"/>
              <a:t>4/5</a:t>
            </a:r>
            <a:r>
              <a:rPr kumimoji="1" lang="ja-JP" altLang="en-US" dirty="0"/>
              <a:t>になります．</a:t>
            </a:r>
            <a:endParaRPr lang="en-US" altLang="ja-JP"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30</a:t>
            </a:fld>
            <a:endParaRPr kumimoji="1" lang="ja-JP" altLang="en-US"/>
          </a:p>
        </p:txBody>
      </p:sp>
    </p:spTree>
    <p:extLst>
      <p:ext uri="{BB962C8B-B14F-4D97-AF65-F5344CB8AC3E}">
        <p14:creationId xmlns:p14="http://schemas.microsoft.com/office/powerpoint/2010/main" val="1514639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次に，調査の手順について説明します．調査は右上のとおり</a:t>
            </a:r>
            <a:r>
              <a:rPr kumimoji="1" lang="en-US" altLang="ja-JP" dirty="0"/>
              <a:t>4</a:t>
            </a:r>
            <a:r>
              <a:rPr kumimoji="1" lang="ja-JP" altLang="en-US" dirty="0" err="1"/>
              <a:t>つの</a:t>
            </a:r>
            <a:r>
              <a:rPr kumimoji="1" lang="ja-JP" altLang="en-US" dirty="0"/>
              <a:t>手順に従って行います．順に説明していきます．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31</a:t>
            </a:fld>
            <a:endParaRPr kumimoji="1" lang="ja-JP" altLang="en-US"/>
          </a:p>
        </p:txBody>
      </p:sp>
    </p:spTree>
    <p:extLst>
      <p:ext uri="{BB962C8B-B14F-4D97-AF65-F5344CB8AC3E}">
        <p14:creationId xmlns:p14="http://schemas.microsoft.com/office/powerpoint/2010/main" val="3344143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まず，ベンチマークの分割を行います．機能クラス毎に，</a:t>
            </a:r>
            <a:r>
              <a:rPr kumimoji="1" lang="en-US" altLang="ja-JP" dirty="0"/>
              <a:t>8</a:t>
            </a:r>
            <a:r>
              <a:rPr kumimoji="1" lang="ja-JP" altLang="en-US" dirty="0"/>
              <a:t>割のメソッドを学習データセット，</a:t>
            </a:r>
            <a:r>
              <a:rPr kumimoji="1" lang="en-US" altLang="ja-JP" dirty="0"/>
              <a:t>2</a:t>
            </a:r>
            <a:r>
              <a:rPr kumimoji="1" lang="ja-JP" altLang="en-US" dirty="0"/>
              <a:t>割のメソッドを評価データセットに分割します．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32</a:t>
            </a:fld>
            <a:endParaRPr kumimoji="1" lang="ja-JP" altLang="en-US"/>
          </a:p>
        </p:txBody>
      </p:sp>
    </p:spTree>
    <p:extLst>
      <p:ext uri="{BB962C8B-B14F-4D97-AF65-F5344CB8AC3E}">
        <p14:creationId xmlns:p14="http://schemas.microsoft.com/office/powerpoint/2010/main" val="3899754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次に，学習データセットのメソッドをソースコード分類モデルに学習させます．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33</a:t>
            </a:fld>
            <a:endParaRPr kumimoji="1" lang="ja-JP" altLang="en-US"/>
          </a:p>
        </p:txBody>
      </p:sp>
    </p:spTree>
    <p:extLst>
      <p:ext uri="{BB962C8B-B14F-4D97-AF65-F5344CB8AC3E}">
        <p14:creationId xmlns:p14="http://schemas.microsoft.com/office/powerpoint/2010/main" val="737800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次に，学習済みモデルを用いて，評価データセットに含まれるメソッドの分類を行います．その結果，各メソッドに対する分類結果が出力されます．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34</a:t>
            </a:fld>
            <a:endParaRPr kumimoji="1" lang="ja-JP" altLang="en-US"/>
          </a:p>
        </p:txBody>
      </p:sp>
    </p:spTree>
    <p:extLst>
      <p:ext uri="{BB962C8B-B14F-4D97-AF65-F5344CB8AC3E}">
        <p14:creationId xmlns:p14="http://schemas.microsoft.com/office/powerpoint/2010/main" val="29898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最後に，分類結果から評価尺度を算出します．本調査では，</a:t>
            </a:r>
            <a:r>
              <a:rPr kumimoji="1" lang="en-US" altLang="ja-JP" dirty="0"/>
              <a:t>Top-1</a:t>
            </a:r>
            <a:r>
              <a:rPr kumimoji="1" lang="ja-JP" altLang="en-US" dirty="0" err="1"/>
              <a:t>，</a:t>
            </a:r>
            <a:r>
              <a:rPr kumimoji="1" lang="en-US" altLang="ja-JP" dirty="0"/>
              <a:t>Top-3</a:t>
            </a:r>
            <a:r>
              <a:rPr kumimoji="1" lang="ja-JP" altLang="en-US" dirty="0" err="1"/>
              <a:t>，</a:t>
            </a:r>
            <a:r>
              <a:rPr kumimoji="1" lang="en-US" altLang="ja-JP" dirty="0"/>
              <a:t>Top-5</a:t>
            </a:r>
            <a:r>
              <a:rPr kumimoji="1" lang="ja-JP" altLang="en-US" dirty="0" err="1"/>
              <a:t>，</a:t>
            </a:r>
            <a:r>
              <a:rPr kumimoji="1" lang="en-US" altLang="ja-JP" dirty="0"/>
              <a:t>Top-10</a:t>
            </a:r>
            <a:r>
              <a:rPr kumimoji="1" lang="ja-JP" altLang="en-US" dirty="0" err="1"/>
              <a:t>を算</a:t>
            </a:r>
            <a:r>
              <a:rPr kumimoji="1" lang="ja-JP" altLang="en-US" dirty="0"/>
              <a:t>出し，手法毎に比較します．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35</a:t>
            </a:fld>
            <a:endParaRPr kumimoji="1" lang="ja-JP" altLang="en-US"/>
          </a:p>
        </p:txBody>
      </p:sp>
    </p:spTree>
    <p:extLst>
      <p:ext uri="{BB962C8B-B14F-4D97-AF65-F5344CB8AC3E}">
        <p14:creationId xmlns:p14="http://schemas.microsoft.com/office/powerpoint/2010/main" val="3347586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調査結果はこのようになりました．</a:t>
            </a:r>
            <a:r>
              <a:rPr kumimoji="1" lang="en-US" altLang="ja-JP" dirty="0"/>
              <a:t>Top-K</a:t>
            </a:r>
            <a:r>
              <a:rPr kumimoji="1" lang="ja-JP" altLang="en-US" dirty="0"/>
              <a:t>の最大値を赤で示しています．この結果から，</a:t>
            </a:r>
            <a:r>
              <a:rPr kumimoji="1" lang="en-US" altLang="ja-JP" dirty="0"/>
              <a:t>RQ</a:t>
            </a:r>
            <a:r>
              <a:rPr kumimoji="1" lang="ja-JP" altLang="en-US" dirty="0" err="1"/>
              <a:t>への</a:t>
            </a:r>
            <a:r>
              <a:rPr kumimoji="1" lang="ja-JP" altLang="en-US" dirty="0"/>
              <a:t>回答は，</a:t>
            </a:r>
            <a:r>
              <a:rPr kumimoji="1" lang="en-US" altLang="ja-JP" sz="1200" dirty="0">
                <a:solidFill>
                  <a:srgbClr val="00B050"/>
                </a:solidFill>
              </a:rPr>
              <a:t>LSTM</a:t>
            </a:r>
            <a:r>
              <a:rPr kumimoji="1" lang="ja-JP" altLang="en-US" sz="1200" dirty="0"/>
              <a:t>と</a:t>
            </a:r>
            <a:r>
              <a:rPr kumimoji="1" lang="ja-JP" altLang="en-US" sz="1200" dirty="0">
                <a:solidFill>
                  <a:srgbClr val="00B0F0"/>
                </a:solidFill>
              </a:rPr>
              <a:t>トークン列</a:t>
            </a:r>
            <a:r>
              <a:rPr kumimoji="1" lang="ja-JP" altLang="en-US" sz="1200" dirty="0"/>
              <a:t>の組み合わせが，最も高い精度のソースコード分類を実現できる，となります．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36</a:t>
            </a:fld>
            <a:endParaRPr kumimoji="1" lang="ja-JP" altLang="en-US"/>
          </a:p>
        </p:txBody>
      </p:sp>
    </p:spTree>
    <p:extLst>
      <p:ext uri="{BB962C8B-B14F-4D97-AF65-F5344CB8AC3E}">
        <p14:creationId xmlns:p14="http://schemas.microsoft.com/office/powerpoint/2010/main" val="1565193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次に，考察です．ニューラルネットワーク毎に傾向をまとめますと，まず，</a:t>
            </a:r>
            <a:r>
              <a:rPr lang="en-US" altLang="ja-JP" kern="0" dirty="0">
                <a:solidFill>
                  <a:srgbClr val="00B050"/>
                </a:solidFill>
              </a:rPr>
              <a:t>LSTM</a:t>
            </a:r>
            <a:r>
              <a:rPr lang="ja-JP" altLang="en-US" kern="0" dirty="0"/>
              <a:t>を用いた手法は，全体的に分類精度が高く，</a:t>
            </a:r>
            <a:r>
              <a:rPr lang="en-US" altLang="ja-JP" kern="0" dirty="0">
                <a:solidFill>
                  <a:srgbClr val="00B050"/>
                </a:solidFill>
              </a:rPr>
              <a:t>GCN</a:t>
            </a:r>
            <a:r>
              <a:rPr lang="ja-JP" altLang="en-US" kern="0" dirty="0"/>
              <a:t>を用いた手法は，</a:t>
            </a:r>
            <a:r>
              <a:rPr lang="en-US" altLang="ja-JP" kern="0" dirty="0"/>
              <a:t>Top-10</a:t>
            </a:r>
            <a:r>
              <a:rPr lang="ja-JP" altLang="en-US" kern="0" dirty="0"/>
              <a:t>については</a:t>
            </a:r>
            <a:r>
              <a:rPr lang="en-US" altLang="ja-JP" kern="0" dirty="0"/>
              <a:t>LSTM</a:t>
            </a:r>
            <a:r>
              <a:rPr lang="ja-JP" altLang="en-US" kern="0" dirty="0"/>
              <a:t>に匹敵しますが，その他は劣ります．また，</a:t>
            </a:r>
            <a:r>
              <a:rPr lang="en-US" altLang="ja-JP" kern="0" dirty="0"/>
              <a:t>FNN</a:t>
            </a:r>
            <a:r>
              <a:rPr lang="ja-JP" altLang="en-US" kern="0" dirty="0"/>
              <a:t>を用いた手法は，他と比べて全体的に精度が劣るという結果になりました．</a:t>
            </a:r>
            <a:endParaRPr lang="en-US" altLang="ja-JP" kern="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そのため，この結果から，ソースコード分類の精度に対するニューラルネットワークの影響が大きいと考えられます．</a:t>
            </a:r>
            <a:endParaRPr lang="en-US" altLang="ja-JP" kern="0"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37</a:t>
            </a:fld>
            <a:endParaRPr kumimoji="1" lang="ja-JP" altLang="en-US"/>
          </a:p>
        </p:txBody>
      </p:sp>
    </p:spTree>
    <p:extLst>
      <p:ext uri="{BB962C8B-B14F-4D97-AF65-F5344CB8AC3E}">
        <p14:creationId xmlns:p14="http://schemas.microsoft.com/office/powerpoint/2010/main" val="4118441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次に，ソースコード表現については，</a:t>
            </a:r>
            <a:r>
              <a:rPr kumimoji="1" lang="en-US" altLang="ja-JP" dirty="0"/>
              <a:t>FNN</a:t>
            </a:r>
            <a:r>
              <a:rPr kumimoji="1" lang="ja-JP" altLang="en-US" dirty="0"/>
              <a:t>と</a:t>
            </a:r>
            <a:r>
              <a:rPr kumimoji="1" lang="en-US" altLang="ja-JP" dirty="0"/>
              <a:t>GCN</a:t>
            </a:r>
            <a:r>
              <a:rPr kumimoji="1" lang="ja-JP" altLang="en-US" dirty="0"/>
              <a:t>では</a:t>
            </a:r>
            <a:r>
              <a:rPr kumimoji="1" lang="en-US" altLang="ja-JP" dirty="0"/>
              <a:t>AST</a:t>
            </a:r>
            <a:r>
              <a:rPr kumimoji="1" lang="ja-JP" altLang="en-US" dirty="0"/>
              <a:t>を用いたほうが精度が良く，</a:t>
            </a:r>
            <a:r>
              <a:rPr kumimoji="1" lang="en-US" altLang="ja-JP" dirty="0"/>
              <a:t>LSTM</a:t>
            </a:r>
            <a:r>
              <a:rPr kumimoji="1" lang="ja-JP" altLang="en-US" dirty="0"/>
              <a:t>ではトークン列を用いたほうが精度が良いという結果になったことから，</a:t>
            </a:r>
            <a:r>
              <a:rPr lang="ja-JP" altLang="en-US" kern="0" dirty="0"/>
              <a:t>どちらの表現が優れているか一概には言えません．</a:t>
            </a:r>
            <a:endParaRPr lang="en-US" altLang="ja-JP" kern="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そのため，ソースコード表現の影響はニューラルネットワークに比べると小さいと考えられ，</a:t>
            </a:r>
            <a:r>
              <a:rPr lang="ja-JP" altLang="en-US" kern="0" dirty="0"/>
              <a:t>ニューラルネットワークとの相性が重要だと考えられます．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kern="0"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38</a:t>
            </a:fld>
            <a:endParaRPr kumimoji="1" lang="ja-JP" altLang="en-US"/>
          </a:p>
        </p:txBody>
      </p:sp>
    </p:spTree>
    <p:extLst>
      <p:ext uri="{BB962C8B-B14F-4D97-AF65-F5344CB8AC3E}">
        <p14:creationId xmlns:p14="http://schemas.microsoft.com/office/powerpoint/2010/main" val="1081646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a:t>
            </a:r>
            <a:r>
              <a:rPr kumimoji="1" lang="ja-JP" altLang="en-US" dirty="0"/>
              <a:t>章のまとめです．</a:t>
            </a:r>
            <a:endParaRPr kumimoji="1" lang="en-US" altLang="ja-JP" dirty="0"/>
          </a:p>
          <a:p>
            <a:r>
              <a:rPr kumimoji="1" lang="en-US" altLang="ja-JP" dirty="0"/>
              <a:t>5</a:t>
            </a:r>
            <a:r>
              <a:rPr kumimoji="1" lang="ja-JP" altLang="en-US" dirty="0"/>
              <a:t>章ではニューラルネットワークとソースコード表現の組み合わせとソースコード分類精度の関係を調査しました．全体としては，</a:t>
            </a:r>
            <a:r>
              <a:rPr kumimoji="1" lang="en-US" altLang="ja-JP" dirty="0"/>
              <a:t>LSTM</a:t>
            </a:r>
            <a:r>
              <a:rPr kumimoji="1" lang="ja-JP" altLang="en-US" dirty="0"/>
              <a:t>にトークン列を学習させる手法がもっとも精度が高いという結果になりました．）</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39</a:t>
            </a:fld>
            <a:endParaRPr kumimoji="1" lang="ja-JP" altLang="en-US"/>
          </a:p>
        </p:txBody>
      </p:sp>
    </p:spTree>
    <p:extLst>
      <p:ext uri="{BB962C8B-B14F-4D97-AF65-F5344CB8AC3E}">
        <p14:creationId xmlns:p14="http://schemas.microsoft.com/office/powerpoint/2010/main" val="136192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ソースコード分類の活用例について，</a:t>
            </a:r>
            <a:r>
              <a:rPr kumimoji="1" lang="en-US" altLang="ja-JP" dirty="0"/>
              <a:t>4</a:t>
            </a:r>
            <a:r>
              <a:rPr kumimoji="1" lang="ja-JP" altLang="en-US"/>
              <a:t>例挙げさせていただきます．</a:t>
            </a:r>
            <a:endParaRPr kumimoji="1" lang="en-US" altLang="ja-JP" dirty="0"/>
          </a:p>
          <a:p>
            <a:r>
              <a:rPr kumimoji="1" lang="ja-JP" altLang="en-US" dirty="0"/>
              <a:t>まずは先ほど挙げた，分類タグを用いたソースコード検索です．開発者が要求するソースコードの条件をタグで指定し，必要なソースコードを検索します．</a:t>
            </a:r>
            <a:endParaRPr kumimoji="1" lang="en-US" altLang="ja-JP" dirty="0"/>
          </a:p>
          <a:p>
            <a:r>
              <a:rPr kumimoji="1" lang="ja-JP" altLang="en-US" dirty="0"/>
              <a:t>次に，開発中のソフトウェアに必要な機能の調査です．開発中のソフトウェアにどのような機能を実装するか検討する際，類似機能を持つ既存ソースコードを参考にすることができます．</a:t>
            </a:r>
            <a:endParaRPr kumimoji="1" lang="en-US" altLang="ja-JP" dirty="0"/>
          </a:p>
          <a:p>
            <a:r>
              <a:rPr kumimoji="1" lang="ja-JP" altLang="en-US" dirty="0"/>
              <a:t>次に，混入しやすいバグの予測です．開発中のソフトウェアと同じ機能を持つソフトウェアに含まれる傾向にあるバグを調査することで，バグを予測することができます．</a:t>
            </a:r>
            <a:endParaRPr kumimoji="1" lang="en-US" altLang="ja-JP" dirty="0"/>
          </a:p>
          <a:p>
            <a:r>
              <a:rPr kumimoji="1" lang="ja-JP" altLang="en-US" dirty="0"/>
              <a:t>また，機能性に基づいたコードクローン分析です．同じ機能のクラスに分類されたソースコードは，互いに機能が類似したコードクローンであるとみなすことで，コードクローン分析を行います．コードクローン分析はコード検索に利用できるほか，ソフトウェア保守にも役立てることが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4</a:t>
            </a:fld>
            <a:endParaRPr kumimoji="1" lang="ja-JP" altLang="en-US"/>
          </a:p>
        </p:txBody>
      </p:sp>
    </p:spTree>
    <p:extLst>
      <p:ext uri="{BB962C8B-B14F-4D97-AF65-F5344CB8AC3E}">
        <p14:creationId xmlns:p14="http://schemas.microsoft.com/office/powerpoint/2010/main" val="3101572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6</a:t>
            </a:r>
            <a:r>
              <a:rPr kumimoji="1" lang="ja-JP" altLang="en-US" dirty="0"/>
              <a:t>章について説明します．</a:t>
            </a:r>
            <a:r>
              <a:rPr kumimoji="1" lang="en-US" altLang="ja-JP" dirty="0"/>
              <a:t>6</a:t>
            </a:r>
            <a:r>
              <a:rPr kumimoji="1" lang="ja-JP" altLang="en-US" dirty="0"/>
              <a:t>章では，回帰モデルを用いたコードクローン検出手法の提案と汎化性能の評価を行いました．</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40</a:t>
            </a:fld>
            <a:endParaRPr kumimoji="1" lang="ja-JP" altLang="en-US"/>
          </a:p>
        </p:txBody>
      </p:sp>
    </p:spTree>
    <p:extLst>
      <p:ext uri="{BB962C8B-B14F-4D97-AF65-F5344CB8AC3E}">
        <p14:creationId xmlns:p14="http://schemas.microsoft.com/office/powerpoint/2010/main" val="2239008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en-US" altLang="ja-JP" sz="1200" b="0" i="0" u="none" strike="noStrike" kern="1200" dirty="0">
                <a:solidFill>
                  <a:schemeClr val="tx1"/>
                </a:solidFill>
                <a:effectLst/>
                <a:latin typeface="+mn-lt"/>
                <a:ea typeface="+mn-ea"/>
                <a:cs typeface="+mn-cs"/>
              </a:rPr>
              <a:t>6</a:t>
            </a:r>
            <a:r>
              <a:rPr kumimoji="1" lang="ja-JP" altLang="en-US" sz="1200" b="0" i="0" u="none" strike="noStrike" kern="1200" dirty="0">
                <a:solidFill>
                  <a:schemeClr val="tx1"/>
                </a:solidFill>
                <a:effectLst/>
                <a:latin typeface="+mn-lt"/>
                <a:ea typeface="+mn-ea"/>
                <a:cs typeface="+mn-cs"/>
              </a:rPr>
              <a:t>章の最初に，コードクローンについて説明いたします．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コードクローンとは，ソースコード中に存在する互いに一致または類似したコード片のことで，コードクローンの存在はソフトウェア保守を困難にする要因と指摘されています．</a:t>
            </a:r>
            <a:endParaRPr kumimoji="1" lang="en-US" altLang="ja-JP" sz="1200" b="0" i="0" u="none" strike="noStrike" kern="1200" dirty="0">
              <a:solidFill>
                <a:schemeClr val="tx1"/>
              </a:solidFill>
              <a:effectLst/>
              <a:latin typeface="+mn-lt"/>
              <a:ea typeface="+mn-ea"/>
              <a:cs typeface="+mn-cs"/>
            </a:endParaRPr>
          </a:p>
          <a:p>
            <a:pPr rtl="0"/>
            <a:r>
              <a:rPr kumimoji="1" lang="ja-JP" altLang="en-US" sz="1200" b="0" i="0" u="none" strike="noStrike" kern="1200" dirty="0">
                <a:solidFill>
                  <a:schemeClr val="tx1"/>
                </a:solidFill>
                <a:effectLst/>
                <a:latin typeface="+mn-lt"/>
                <a:ea typeface="+mn-ea"/>
                <a:cs typeface="+mn-cs"/>
              </a:rPr>
              <a:t>例えば，あるコード片に欠陥が存在する場合，そのコード片のコードクローンにも同様に欠陥が存在すると考えられるため，オリジナルコード片と同様の修正を行う必要があります．</a:t>
            </a:r>
            <a:endParaRPr kumimoji="1" lang="en-US" altLang="ja-JP" sz="1200" b="0" i="0" u="none" strike="noStrike" kern="1200" dirty="0">
              <a:solidFill>
                <a:schemeClr val="tx1"/>
              </a:solidFill>
              <a:effectLst/>
              <a:latin typeface="+mn-lt"/>
              <a:ea typeface="+mn-ea"/>
              <a:cs typeface="+mn-cs"/>
            </a:endParaRPr>
          </a:p>
          <a:p>
            <a:pPr rtl="0"/>
            <a:r>
              <a:rPr kumimoji="1" lang="ja-JP" altLang="en-US" sz="1200" b="0" i="0" u="none" strike="noStrike" kern="1200" dirty="0">
                <a:solidFill>
                  <a:schemeClr val="tx1"/>
                </a:solidFill>
                <a:effectLst/>
                <a:latin typeface="+mn-lt"/>
                <a:ea typeface="+mn-ea"/>
                <a:cs typeface="+mn-cs"/>
              </a:rPr>
              <a:t>そのため，自動でコードクローン検出を行う為の技術は，ソフトウェア保守の効率化に重要です．</a:t>
            </a:r>
            <a:endParaRPr kumimoji="1" lang="en-US" altLang="ja-JP" sz="1200" b="0" i="0" u="none" strike="noStrike" kern="1200" dirty="0">
              <a:solidFill>
                <a:schemeClr val="tx1"/>
              </a:solidFill>
              <a:effectLst/>
              <a:latin typeface="+mn-lt"/>
              <a:ea typeface="+mn-ea"/>
              <a:cs typeface="+mn-cs"/>
            </a:endParaRPr>
          </a:p>
          <a:p>
            <a:pPr rtl="0"/>
            <a:r>
              <a:rPr kumimoji="1" lang="ja-JP" altLang="en-US" sz="1200" b="0" i="0" u="none" strike="noStrike" kern="1200" dirty="0">
                <a:solidFill>
                  <a:schemeClr val="tx1"/>
                </a:solidFill>
                <a:effectLst/>
                <a:latin typeface="+mn-lt"/>
                <a:ea typeface="+mn-ea"/>
                <a:cs typeface="+mn-cs"/>
              </a:rPr>
              <a:t>また，近年は，深層学習を用いて意味的コードクローンを高い精度で検出する手法が登場しています．</a:t>
            </a:r>
            <a:endParaRPr kumimoji="1" lang="en-US" altLang="ja-JP" sz="1200" b="0" i="0" u="none" strike="noStrike" kern="1200" dirty="0">
              <a:solidFill>
                <a:schemeClr val="tx1"/>
              </a:solidFill>
              <a:effectLst/>
              <a:latin typeface="+mn-lt"/>
              <a:ea typeface="+mn-ea"/>
              <a:cs typeface="+mn-cs"/>
            </a:endParaRPr>
          </a:p>
          <a:p>
            <a:pPr rtl="0"/>
            <a:r>
              <a:rPr kumimoji="1" lang="ja-JP" altLang="en-US" sz="1200" b="0" i="0" u="none" strike="noStrike" kern="1200" dirty="0">
                <a:solidFill>
                  <a:schemeClr val="tx1"/>
                </a:solidFill>
                <a:effectLst/>
                <a:latin typeface="+mn-lt"/>
                <a:ea typeface="+mn-ea"/>
                <a:cs typeface="+mn-cs"/>
              </a:rPr>
              <a:t>ここで意味的コードクローンとは，構文的な類似度が低いが，類似機能をもつコードクローンとします．</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41</a:t>
            </a:fld>
            <a:endParaRPr kumimoji="1" lang="ja-JP" altLang="en-US"/>
          </a:p>
        </p:txBody>
      </p:sp>
    </p:spTree>
    <p:extLst>
      <p:ext uri="{BB962C8B-B14F-4D97-AF65-F5344CB8AC3E}">
        <p14:creationId xmlns:p14="http://schemas.microsoft.com/office/powerpoint/2010/main" val="1010883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深層学習を用いたコードクローン検出手法でよく利用されるモデルを図にするとこのようになります．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まず，</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err="1">
                <a:solidFill>
                  <a:schemeClr val="tx1"/>
                </a:solidFill>
                <a:effectLst/>
                <a:latin typeface="+mn-lt"/>
                <a:ea typeface="+mn-ea"/>
                <a:cs typeface="+mn-cs"/>
              </a:rPr>
              <a:t>つの</a:t>
            </a:r>
            <a:r>
              <a:rPr kumimoji="1" lang="ja-JP" altLang="en-US" sz="1200" b="0" i="0" u="none" strike="noStrike" kern="1200" dirty="0">
                <a:solidFill>
                  <a:schemeClr val="tx1"/>
                </a:solidFill>
                <a:effectLst/>
                <a:latin typeface="+mn-lt"/>
                <a:ea typeface="+mn-ea"/>
                <a:cs typeface="+mn-cs"/>
              </a:rPr>
              <a:t>コード片を入力すると，各コード片は埋め込み層によりベクトル化され，</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値分類層に入力されます．そして，</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層は，コードクローンクラスと非コードクローンクラスに対する予測確率を出力し，高い方にソースコードの組を分類することによって，入力されたソースコードの組がコードクローンかどうかを判定します．</a:t>
            </a:r>
            <a:endParaRPr kumimoji="1" lang="en-US" altLang="ja-JP" sz="1200" b="0" i="0" u="none" strike="noStrike" kern="1200" dirty="0">
              <a:solidFill>
                <a:schemeClr val="tx1"/>
              </a:solidFill>
              <a:effectLst/>
              <a:latin typeface="+mn-lt"/>
              <a:ea typeface="+mn-ea"/>
              <a:cs typeface="+mn-cs"/>
            </a:endParaRPr>
          </a:p>
          <a:p>
            <a:pPr rtl="0"/>
            <a:r>
              <a:rPr kumimoji="1" lang="ja-JP" altLang="en-US" sz="1200" b="0" i="0" u="none" strike="noStrike" kern="1200" dirty="0">
                <a:solidFill>
                  <a:schemeClr val="tx1"/>
                </a:solidFill>
                <a:effectLst/>
                <a:latin typeface="+mn-lt"/>
                <a:ea typeface="+mn-ea"/>
                <a:cs typeface="+mn-cs"/>
              </a:rPr>
              <a:t>そのため，学習時には，入力された</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err="1">
                <a:solidFill>
                  <a:schemeClr val="tx1"/>
                </a:solidFill>
                <a:effectLst/>
                <a:latin typeface="+mn-lt"/>
                <a:ea typeface="+mn-ea"/>
                <a:cs typeface="+mn-cs"/>
              </a:rPr>
              <a:t>つの</a:t>
            </a:r>
            <a:r>
              <a:rPr kumimoji="1" lang="ja-JP" altLang="en-US" sz="1200" b="0" i="0" u="none" strike="noStrike" kern="1200" dirty="0">
                <a:solidFill>
                  <a:schemeClr val="tx1"/>
                </a:solidFill>
                <a:effectLst/>
                <a:latin typeface="+mn-lt"/>
                <a:ea typeface="+mn-ea"/>
                <a:cs typeface="+mn-cs"/>
              </a:rPr>
              <a:t>ソースコードがコードクローンなら，コードクローンクラスに対する予測確率が高くなるようにモデルの内部パラメータを調整し，非コードクローンなら，非コードクローンクラスに対する予測確率が高くなるようにモデルの内部パラメータを調整します．</a:t>
            </a:r>
            <a:endParaRPr lang="ja-JP" altLang="en-US" dirty="0">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42</a:t>
            </a:fld>
            <a:endParaRPr kumimoji="1" lang="ja-JP" altLang="en-US"/>
          </a:p>
        </p:txBody>
      </p:sp>
    </p:spTree>
    <p:extLst>
      <p:ext uri="{BB962C8B-B14F-4D97-AF65-F5344CB8AC3E}">
        <p14:creationId xmlns:p14="http://schemas.microsoft.com/office/powerpoint/2010/main" val="3718848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深層学習を用いたコードクローン検出の既存研究では，精度評価が行われています．一般的に用いられる精度評価の方法は，このようになっています．コードクローンと非コードクローンが含まれるデータセットをランダムに</a:t>
            </a:r>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err="1">
                <a:solidFill>
                  <a:schemeClr val="tx1"/>
                </a:solidFill>
                <a:effectLst/>
                <a:latin typeface="+mn-lt"/>
                <a:ea typeface="+mn-ea"/>
                <a:cs typeface="+mn-cs"/>
              </a:rPr>
              <a:t>つに</a:t>
            </a:r>
            <a:r>
              <a:rPr kumimoji="1" lang="ja-JP" altLang="en-US" sz="1200" b="0" i="0" u="none" strike="noStrike" kern="1200" dirty="0">
                <a:solidFill>
                  <a:schemeClr val="tx1"/>
                </a:solidFill>
                <a:effectLst/>
                <a:latin typeface="+mn-lt"/>
                <a:ea typeface="+mn-ea"/>
                <a:cs typeface="+mn-cs"/>
              </a:rPr>
              <a:t>分割し，学習用データセットと検証用データセットを用いてモデルの学習を行い，評価用データセットに対してコードクローンの検出を行います．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この精度評価で示されるのは，学習用データセットと検証用データセットを用いて学習した場合，評価用データセットに含まれるコードクローンを高い精度で検出可能である，ということになります．</a:t>
            </a:r>
            <a:endParaRPr lang="ja-JP" altLang="en-US" dirty="0">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43</a:t>
            </a:fld>
            <a:endParaRPr kumimoji="1" lang="ja-JP" altLang="en-US"/>
          </a:p>
        </p:txBody>
      </p:sp>
    </p:spTree>
    <p:extLst>
      <p:ext uri="{BB962C8B-B14F-4D97-AF65-F5344CB8AC3E}">
        <p14:creationId xmlns:p14="http://schemas.microsoft.com/office/powerpoint/2010/main" val="4218955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a:solidFill>
                  <a:schemeClr val="tx1"/>
                </a:solidFill>
                <a:effectLst/>
                <a:latin typeface="+mn-lt"/>
                <a:ea typeface="+mn-ea"/>
                <a:cs typeface="+mn-cs"/>
              </a:rPr>
              <a:t>ここまでで述べた一般的な既存研究には問題点が</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つあります．</a:t>
            </a:r>
            <a:endParaRPr kumimoji="1" lang="en-US" altLang="ja-JP" sz="1200" b="0" i="0" u="none" strike="noStrike" kern="1200" dirty="0">
              <a:solidFill>
                <a:schemeClr val="tx1"/>
              </a:solidFill>
              <a:effectLst/>
              <a:latin typeface="+mn-lt"/>
              <a:ea typeface="+mn-ea"/>
              <a:cs typeface="+mn-cs"/>
            </a:endParaRPr>
          </a:p>
          <a:p>
            <a:pPr rtl="0"/>
            <a:r>
              <a:rPr kumimoji="1" lang="ja-JP" altLang="en-US" sz="1200" b="0" i="0" u="none" strike="noStrike" kern="1200" dirty="0">
                <a:solidFill>
                  <a:schemeClr val="tx1"/>
                </a:solidFill>
                <a:effectLst/>
                <a:latin typeface="+mn-lt"/>
                <a:ea typeface="+mn-ea"/>
                <a:cs typeface="+mn-cs"/>
              </a:rPr>
              <a:t>問題点の</a:t>
            </a: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dirty="0">
                <a:solidFill>
                  <a:schemeClr val="tx1"/>
                </a:solidFill>
                <a:effectLst/>
                <a:latin typeface="+mn-lt"/>
                <a:ea typeface="+mn-ea"/>
                <a:cs typeface="+mn-cs"/>
              </a:rPr>
              <a:t>つ目は，既存研究において汎化性能が未調査であるという点です．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ここで，汎化性能とは，未学習のソースコード集合（データセット）に対するコードクローン検出性能とします．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１スライド前で説明したように，多くの既存研究では</a:t>
            </a: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dirty="0" err="1">
                <a:solidFill>
                  <a:schemeClr val="tx1"/>
                </a:solidFill>
                <a:effectLst/>
                <a:latin typeface="+mn-lt"/>
                <a:ea typeface="+mn-ea"/>
                <a:cs typeface="+mn-cs"/>
              </a:rPr>
              <a:t>つの</a:t>
            </a:r>
            <a:r>
              <a:rPr kumimoji="1" lang="ja-JP" altLang="en-US" sz="1200" b="0" i="0" u="none" strike="noStrike" kern="1200" dirty="0">
                <a:solidFill>
                  <a:schemeClr val="tx1"/>
                </a:solidFill>
                <a:effectLst/>
                <a:latin typeface="+mn-lt"/>
                <a:ea typeface="+mn-ea"/>
                <a:cs typeface="+mn-cs"/>
              </a:rPr>
              <a:t>データセットを</a:t>
            </a:r>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err="1">
                <a:solidFill>
                  <a:schemeClr val="tx1"/>
                </a:solidFill>
                <a:effectLst/>
                <a:latin typeface="+mn-lt"/>
                <a:ea typeface="+mn-ea"/>
                <a:cs typeface="+mn-cs"/>
              </a:rPr>
              <a:t>つに</a:t>
            </a:r>
            <a:r>
              <a:rPr kumimoji="1" lang="ja-JP" altLang="en-US" sz="1200" b="0" i="0" u="none" strike="noStrike" kern="1200" dirty="0">
                <a:solidFill>
                  <a:schemeClr val="tx1"/>
                </a:solidFill>
                <a:effectLst/>
                <a:latin typeface="+mn-lt"/>
                <a:ea typeface="+mn-ea"/>
                <a:cs typeface="+mn-cs"/>
              </a:rPr>
              <a:t>分割して精度評価を行なっています．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そのため，データセットに特化した深層学習モデルであることを否定できませんし，</a:t>
            </a:r>
            <a:endParaRPr kumimoji="1" lang="en-US" altLang="ja-JP" sz="1200" b="0" i="0" u="none" strike="noStrike" kern="1200" dirty="0">
              <a:solidFill>
                <a:schemeClr val="tx1"/>
              </a:solidFill>
              <a:effectLst/>
              <a:latin typeface="+mn-lt"/>
              <a:ea typeface="+mn-ea"/>
              <a:cs typeface="+mn-cs"/>
            </a:endParaRPr>
          </a:p>
          <a:p>
            <a:pPr rtl="0"/>
            <a:r>
              <a:rPr kumimoji="1" lang="ja-JP" altLang="en-US" sz="1200" b="0" i="0" u="none" strike="noStrike" kern="1200" dirty="0">
                <a:solidFill>
                  <a:schemeClr val="tx1"/>
                </a:solidFill>
                <a:effectLst/>
                <a:latin typeface="+mn-lt"/>
                <a:ea typeface="+mn-ea"/>
                <a:cs typeface="+mn-cs"/>
              </a:rPr>
              <a:t>そのデータセットのコードクローンの大部分を別の手段でラベル付けした上での学習させないと使えないという疑惑が生じます．</a:t>
            </a:r>
            <a:endParaRPr kumimoji="1" lang="en-US" altLang="ja-JP" sz="1200" b="0" i="0" u="none" strike="noStrike" kern="1200" dirty="0">
              <a:solidFill>
                <a:schemeClr val="tx1"/>
              </a:solidFill>
              <a:effectLst/>
              <a:latin typeface="+mn-lt"/>
              <a:ea typeface="+mn-ea"/>
              <a:cs typeface="+mn-cs"/>
            </a:endParaRPr>
          </a:p>
          <a:p>
            <a:pPr rtl="0"/>
            <a:r>
              <a:rPr kumimoji="1" lang="ja-JP" altLang="en-US" sz="1200" b="0" i="0" u="none" strike="noStrike" kern="1200" dirty="0">
                <a:solidFill>
                  <a:schemeClr val="tx1"/>
                </a:solidFill>
                <a:effectLst/>
                <a:latin typeface="+mn-lt"/>
                <a:ea typeface="+mn-ea"/>
                <a:cs typeface="+mn-cs"/>
              </a:rPr>
              <a:t>よって，実際にコードクローン検出ツールとして利用するには，汎化性能が必要です．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本研究では，既存研究の汎化性能を調査する事前実験を実施しました．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44</a:t>
            </a:fld>
            <a:endParaRPr kumimoji="1" lang="ja-JP" altLang="en-US"/>
          </a:p>
        </p:txBody>
      </p:sp>
    </p:spTree>
    <p:extLst>
      <p:ext uri="{BB962C8B-B14F-4D97-AF65-F5344CB8AC3E}">
        <p14:creationId xmlns:p14="http://schemas.microsoft.com/office/powerpoint/2010/main" val="2946921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事前実験では，ソースコードとデータセットが全て公開されていて，高いコードクローン検出精度を記録している既存研究の</a:t>
            </a: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dirty="0" err="1">
                <a:solidFill>
                  <a:schemeClr val="tx1"/>
                </a:solidFill>
                <a:effectLst/>
                <a:latin typeface="+mn-lt"/>
                <a:ea typeface="+mn-ea"/>
                <a:cs typeface="+mn-cs"/>
              </a:rPr>
              <a:t>つで</a:t>
            </a:r>
            <a:r>
              <a:rPr kumimoji="1" lang="ja-JP" altLang="en-US" sz="1200" b="0" i="0" u="none" strike="noStrike" kern="1200" dirty="0">
                <a:solidFill>
                  <a:schemeClr val="tx1"/>
                </a:solidFill>
                <a:effectLst/>
                <a:latin typeface="+mn-lt"/>
                <a:ea typeface="+mn-ea"/>
                <a:cs typeface="+mn-cs"/>
              </a:rPr>
              <a:t>ある</a:t>
            </a:r>
            <a:r>
              <a:rPr kumimoji="1" lang="en-US" altLang="ja-JP" sz="1200" b="0" i="0" u="none" strike="noStrike" kern="1200" dirty="0">
                <a:solidFill>
                  <a:schemeClr val="tx1"/>
                </a:solidFill>
                <a:effectLst/>
                <a:latin typeface="+mn-lt"/>
                <a:ea typeface="+mn-ea"/>
                <a:cs typeface="+mn-cs"/>
              </a:rPr>
              <a:t>ASTNN</a:t>
            </a:r>
            <a:r>
              <a:rPr kumimoji="1" lang="ja-JP" altLang="en-US" sz="1200" b="0" i="0" u="none" strike="noStrike" kern="1200" dirty="0">
                <a:solidFill>
                  <a:schemeClr val="tx1"/>
                </a:solidFill>
                <a:effectLst/>
                <a:latin typeface="+mn-lt"/>
                <a:ea typeface="+mn-ea"/>
                <a:cs typeface="+mn-cs"/>
              </a:rPr>
              <a:t>の汎化性能を調査しました．</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この調査では，公開されているソースコードとデータセットを利用して，</a:t>
            </a:r>
            <a:r>
              <a:rPr kumimoji="1" lang="en-US" altLang="ja-JP" sz="1200" b="0" i="0" u="none" strike="noStrike" kern="1200" dirty="0">
                <a:solidFill>
                  <a:schemeClr val="tx1"/>
                </a:solidFill>
                <a:effectLst/>
                <a:latin typeface="+mn-lt"/>
                <a:ea typeface="+mn-ea"/>
                <a:cs typeface="+mn-cs"/>
              </a:rPr>
              <a:t>ASTNN</a:t>
            </a:r>
            <a:r>
              <a:rPr kumimoji="1" lang="ja-JP" altLang="en-US" sz="1200" b="0" i="0" u="none" strike="noStrike" kern="1200" dirty="0">
                <a:solidFill>
                  <a:schemeClr val="tx1"/>
                </a:solidFill>
                <a:effectLst/>
                <a:latin typeface="+mn-lt"/>
                <a:ea typeface="+mn-ea"/>
                <a:cs typeface="+mn-cs"/>
              </a:rPr>
              <a:t>の学習済みモデルを作成します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まず，データセットを</a:t>
            </a:r>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dirty="0">
                <a:solidFill>
                  <a:schemeClr val="tx1"/>
                </a:solidFill>
                <a:effectLst/>
                <a:latin typeface="+mn-lt"/>
                <a:ea typeface="+mn-ea"/>
                <a:cs typeface="+mn-cs"/>
              </a:rPr>
              <a:t>に分割し，学習，検証，評価用データセットの</a:t>
            </a:r>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err="1">
                <a:solidFill>
                  <a:schemeClr val="tx1"/>
                </a:solidFill>
                <a:effectLst/>
                <a:latin typeface="+mn-lt"/>
                <a:ea typeface="+mn-ea"/>
                <a:cs typeface="+mn-cs"/>
              </a:rPr>
              <a:t>つを</a:t>
            </a:r>
            <a:r>
              <a:rPr kumimoji="1" lang="ja-JP" altLang="en-US" sz="1200" b="0" i="0" u="none" strike="noStrike" kern="1200" dirty="0">
                <a:solidFill>
                  <a:schemeClr val="tx1"/>
                </a:solidFill>
                <a:effectLst/>
                <a:latin typeface="+mn-lt"/>
                <a:ea typeface="+mn-ea"/>
                <a:cs typeface="+mn-cs"/>
              </a:rPr>
              <a:t>作成します．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次に，学習，検証データセットを用いて</a:t>
            </a:r>
            <a:r>
              <a:rPr kumimoji="1" lang="en-US" altLang="ja-JP" sz="1200" b="0" i="0" u="none" strike="noStrike" kern="1200" dirty="0">
                <a:solidFill>
                  <a:schemeClr val="tx1"/>
                </a:solidFill>
                <a:effectLst/>
                <a:latin typeface="+mn-lt"/>
                <a:ea typeface="+mn-ea"/>
                <a:cs typeface="+mn-cs"/>
              </a:rPr>
              <a:t>ASTNN</a:t>
            </a:r>
            <a:r>
              <a:rPr kumimoji="1" lang="ja-JP" altLang="en-US" sz="1200" b="0" i="0" u="none" strike="noStrike" kern="1200" dirty="0">
                <a:solidFill>
                  <a:schemeClr val="tx1"/>
                </a:solidFill>
                <a:effectLst/>
                <a:latin typeface="+mn-lt"/>
                <a:ea typeface="+mn-ea"/>
                <a:cs typeface="+mn-cs"/>
              </a:rPr>
              <a:t>のモデルの学習を行います．</a:t>
            </a:r>
            <a:endParaRPr lang="ja-JP" altLang="en-US" dirty="0">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45</a:t>
            </a:fld>
            <a:endParaRPr kumimoji="1" lang="ja-JP" altLang="en-US"/>
          </a:p>
        </p:txBody>
      </p:sp>
    </p:spTree>
    <p:extLst>
      <p:ext uri="{BB962C8B-B14F-4D97-AF65-F5344CB8AC3E}">
        <p14:creationId xmlns:p14="http://schemas.microsoft.com/office/powerpoint/2010/main" val="3920057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そして，学習済みモデルを用いて精度評価を行いました．</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まず，先ほど作成した評価用データセットを用いてコードクローン検出精度を評価しました．</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次に，学習用データセットとは異なる</a:t>
            </a:r>
            <a:r>
              <a:rPr kumimoji="1" lang="en-US" altLang="ja-JP" sz="1200" b="0" i="0" u="none" strike="noStrike" kern="1200" dirty="0">
                <a:solidFill>
                  <a:schemeClr val="tx1"/>
                </a:solidFill>
                <a:effectLst/>
                <a:latin typeface="+mn-lt"/>
                <a:ea typeface="+mn-ea"/>
                <a:cs typeface="+mn-cs"/>
              </a:rPr>
              <a:t>4</a:t>
            </a:r>
            <a:r>
              <a:rPr kumimoji="1" lang="ja-JP" altLang="en-US" sz="1200" b="0" i="0" u="none" strike="noStrike" kern="1200" dirty="0">
                <a:solidFill>
                  <a:schemeClr val="tx1"/>
                </a:solidFill>
                <a:effectLst/>
                <a:latin typeface="+mn-lt"/>
                <a:ea typeface="+mn-ea"/>
                <a:cs typeface="+mn-cs"/>
              </a:rPr>
              <a:t>種類のコードクローンデータセットで評価を行いました．</a:t>
            </a:r>
            <a:endParaRPr kumimoji="1" lang="en-US" altLang="ja-JP" sz="1200" b="0" i="0" u="none" strike="noStrike" kern="1200" dirty="0">
              <a:solidFill>
                <a:schemeClr val="tx1"/>
              </a:solidFill>
              <a:effectLst/>
              <a:latin typeface="+mn-lt"/>
              <a:ea typeface="+mn-ea"/>
              <a:cs typeface="+mn-cs"/>
            </a:endParaRPr>
          </a:p>
          <a:p>
            <a:pPr rtl="0"/>
            <a:r>
              <a:rPr kumimoji="1" lang="en-US" altLang="ja-JP" sz="1200" b="0" i="0" u="none" strike="noStrike" kern="1200" dirty="0" err="1">
                <a:solidFill>
                  <a:schemeClr val="tx1"/>
                </a:solidFill>
                <a:effectLst/>
                <a:latin typeface="+mn-lt"/>
                <a:ea typeface="+mn-ea"/>
                <a:cs typeface="+mn-cs"/>
              </a:rPr>
              <a:t>GoogleCodeJam</a:t>
            </a:r>
            <a:r>
              <a:rPr kumimoji="1" lang="ja-JP" altLang="en-US" sz="1200" b="0" i="0" u="none" strike="noStrike" kern="1200" dirty="0">
                <a:solidFill>
                  <a:schemeClr val="tx1"/>
                </a:solidFill>
                <a:effectLst/>
                <a:latin typeface="+mn-lt"/>
                <a:ea typeface="+mn-ea"/>
                <a:cs typeface="+mn-cs"/>
              </a:rPr>
              <a:t>は競技プログラミングにおける同じ設問に対する回答を意味的コードクローンとして集めたデータセットです．</a:t>
            </a:r>
            <a:endParaRPr lang="ja-JP" altLang="en-US" dirty="0">
              <a:effectLst/>
            </a:endParaRPr>
          </a:p>
          <a:p>
            <a:pPr rtl="0"/>
            <a:r>
              <a:rPr kumimoji="1" lang="en-US" altLang="ja-JP" sz="1200" b="0" i="0" u="none" strike="noStrike" kern="1200" dirty="0" err="1">
                <a:solidFill>
                  <a:schemeClr val="tx1"/>
                </a:solidFill>
                <a:effectLst/>
                <a:latin typeface="+mn-lt"/>
                <a:ea typeface="+mn-ea"/>
                <a:cs typeface="+mn-cs"/>
              </a:rPr>
              <a:t>SemanticCloneBench</a:t>
            </a:r>
            <a:r>
              <a:rPr kumimoji="1" lang="ja-JP" altLang="en-US" sz="1200" b="0" i="0" u="none" strike="noStrike" kern="1200" dirty="0">
                <a:solidFill>
                  <a:schemeClr val="tx1"/>
                </a:solidFill>
                <a:effectLst/>
                <a:latin typeface="+mn-lt"/>
                <a:ea typeface="+mn-ea"/>
                <a:cs typeface="+mn-cs"/>
              </a:rPr>
              <a:t>は，</a:t>
            </a:r>
            <a:r>
              <a:rPr kumimoji="1" lang="en-US" altLang="ja-JP" sz="1200" b="0" i="0" u="none" strike="noStrike" kern="1200" dirty="0">
                <a:solidFill>
                  <a:schemeClr val="tx1"/>
                </a:solidFill>
                <a:effectLst/>
                <a:latin typeface="+mn-lt"/>
                <a:ea typeface="+mn-ea"/>
                <a:cs typeface="+mn-cs"/>
              </a:rPr>
              <a:t>Q&amp;A</a:t>
            </a:r>
            <a:r>
              <a:rPr kumimoji="1" lang="ja-JP" altLang="en-US" sz="1200" b="0" i="0" u="none" strike="noStrike" kern="1200" dirty="0">
                <a:solidFill>
                  <a:schemeClr val="tx1"/>
                </a:solidFill>
                <a:effectLst/>
                <a:latin typeface="+mn-lt"/>
                <a:ea typeface="+mn-ea"/>
                <a:cs typeface="+mn-cs"/>
              </a:rPr>
              <a:t>サイトにおいて類似した質問に対する回答文に含まれるコード片を意味的コードクローンとして集めたデータセットです．</a:t>
            </a:r>
            <a:endParaRPr lang="ja-JP" altLang="en-US" dirty="0">
              <a:effectLst/>
            </a:endParaRPr>
          </a:p>
          <a:p>
            <a:pPr rtl="0"/>
            <a:r>
              <a:rPr kumimoji="1" lang="en-US" altLang="ja-JP" sz="1200" b="0" i="0" u="none" strike="noStrike" kern="1200" dirty="0" err="1">
                <a:solidFill>
                  <a:schemeClr val="tx1"/>
                </a:solidFill>
                <a:effectLst/>
                <a:latin typeface="+mn-lt"/>
                <a:ea typeface="+mn-ea"/>
                <a:cs typeface="+mn-cs"/>
              </a:rPr>
              <a:t>SeSaMe</a:t>
            </a:r>
            <a:r>
              <a:rPr kumimoji="1" lang="ja-JP" altLang="en-US" sz="1200" b="0" i="0" u="none" strike="noStrike" kern="1200" dirty="0">
                <a:solidFill>
                  <a:schemeClr val="tx1"/>
                </a:solidFill>
                <a:effectLst/>
                <a:latin typeface="+mn-lt"/>
                <a:ea typeface="+mn-ea"/>
                <a:cs typeface="+mn-cs"/>
              </a:rPr>
              <a:t>は</a:t>
            </a:r>
            <a:r>
              <a:rPr kumimoji="1" lang="en-US" altLang="ja-JP" sz="1200" b="0" i="0" u="none" strike="noStrike" kern="1200" dirty="0" err="1">
                <a:solidFill>
                  <a:schemeClr val="tx1"/>
                </a:solidFill>
                <a:effectLst/>
                <a:latin typeface="+mn-lt"/>
                <a:ea typeface="+mn-ea"/>
                <a:cs typeface="+mn-cs"/>
              </a:rPr>
              <a:t>JavaDoc</a:t>
            </a:r>
            <a:r>
              <a:rPr kumimoji="1" lang="ja-JP" altLang="en-US" sz="1200" b="0" i="0" u="none" strike="noStrike" kern="1200" dirty="0">
                <a:solidFill>
                  <a:schemeClr val="tx1"/>
                </a:solidFill>
                <a:effectLst/>
                <a:latin typeface="+mn-lt"/>
                <a:ea typeface="+mn-ea"/>
                <a:cs typeface="+mn-cs"/>
              </a:rPr>
              <a:t>が互いに類似しているコードが意味的コードクローンとして集めたデータセットです．</a:t>
            </a:r>
            <a:endParaRPr lang="ja-JP" altLang="en-US" dirty="0">
              <a:effectLst/>
            </a:endParaRPr>
          </a:p>
          <a:p>
            <a:pPr rtl="0"/>
            <a:r>
              <a:rPr kumimoji="1" lang="en-US" altLang="ja-JP" sz="1200" b="0" i="0" u="none" strike="noStrike" kern="1200" dirty="0" err="1">
                <a:solidFill>
                  <a:schemeClr val="tx1"/>
                </a:solidFill>
                <a:effectLst/>
                <a:latin typeface="+mn-lt"/>
                <a:ea typeface="+mn-ea"/>
                <a:cs typeface="+mn-cs"/>
              </a:rPr>
              <a:t>CodeSearchNet</a:t>
            </a:r>
            <a:r>
              <a:rPr kumimoji="1" lang="ja-JP" altLang="en-US" sz="1200" b="0" i="0" u="none" strike="noStrike" kern="1200" dirty="0">
                <a:solidFill>
                  <a:schemeClr val="tx1"/>
                </a:solidFill>
                <a:effectLst/>
                <a:latin typeface="+mn-lt"/>
                <a:ea typeface="+mn-ea"/>
                <a:cs typeface="+mn-cs"/>
              </a:rPr>
              <a:t>データセットは，コード検索において同じクエリで検索可能なコード片を意味的コードクローンとして集めたデータセットです．</a:t>
            </a:r>
            <a:endParaRPr lang="ja-JP" altLang="en-US" dirty="0">
              <a:effectLst/>
            </a:endParaRPr>
          </a:p>
          <a:p>
            <a:pPr rtl="0"/>
            <a:endParaRPr lang="ja-JP" altLang="en-US" dirty="0">
              <a:effectLst/>
            </a:endParaRP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46</a:t>
            </a:fld>
            <a:endParaRPr kumimoji="1" lang="ja-JP" altLang="en-US"/>
          </a:p>
        </p:txBody>
      </p:sp>
    </p:spTree>
    <p:extLst>
      <p:ext uri="{BB962C8B-B14F-4D97-AF65-F5344CB8AC3E}">
        <p14:creationId xmlns:p14="http://schemas.microsoft.com/office/powerpoint/2010/main" val="709568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事前実験の結果はこのようになりました．</a:t>
            </a:r>
            <a:endParaRPr kumimoji="1" lang="en-US" altLang="ja-JP" dirty="0"/>
          </a:p>
          <a:p>
            <a:r>
              <a:rPr kumimoji="1" lang="ja-JP" altLang="en-US" dirty="0"/>
              <a:t>評価用データセットの精度に比べて，他のデータセットに対するクローン検出精度は低いです．</a:t>
            </a:r>
            <a:endParaRPr kumimoji="1" lang="en-US" altLang="ja-JP" dirty="0"/>
          </a:p>
          <a:p>
            <a:r>
              <a:rPr kumimoji="1" lang="ja-JP" altLang="en-US" dirty="0"/>
              <a:t>学習させたデータセットと異なるデータセットに対して検出精度が低下したという結果から，</a:t>
            </a:r>
            <a:r>
              <a:rPr kumimoji="1" lang="en-US" altLang="ja-JP" dirty="0"/>
              <a:t>ASTNN</a:t>
            </a:r>
            <a:r>
              <a:rPr kumimoji="1" lang="ja-JP" altLang="en-US" dirty="0"/>
              <a:t>は汎化性能が低いと言えます．</a:t>
            </a:r>
            <a:endParaRPr kumimoji="1" lang="en-US" altLang="ja-JP" dirty="0"/>
          </a:p>
          <a:p>
            <a:r>
              <a:rPr kumimoji="1" lang="ja-JP" altLang="en-US" dirty="0"/>
              <a:t>このように，既存研究では汎化性能が低い場合があるため，汎化性能が未調査であることはそもそも問題だと言えます．</a:t>
            </a: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47</a:t>
            </a:fld>
            <a:endParaRPr kumimoji="1" lang="ja-JP" altLang="en-US"/>
          </a:p>
        </p:txBody>
      </p:sp>
    </p:spTree>
    <p:extLst>
      <p:ext uri="{BB962C8B-B14F-4D97-AF65-F5344CB8AC3E}">
        <p14:creationId xmlns:p14="http://schemas.microsoft.com/office/powerpoint/2010/main" val="3056779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問題点の</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つ目は，多くの既存のコードクローン検出モデルは</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値分類モデルであるということです．</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値分類モデルは，全てのコードクローンを同じ重みで学習します．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しかし，コードクローンには類似度の違いがあり，構文的に類似しているコードクローンだけでなく，構文的に大きく異なるコードクローンもあります．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これらをひとまとめにして学習を行うと，コードクローンの類似度情報が欠落した状態で学習を実行してしまいます．これによって，コードクローン検出の精度が低下している恐れがあります．</a:t>
            </a:r>
            <a:endParaRPr lang="ja-JP" altLang="en-US" dirty="0">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48</a:t>
            </a:fld>
            <a:endParaRPr kumimoji="1" lang="ja-JP" altLang="en-US"/>
          </a:p>
        </p:txBody>
      </p:sp>
    </p:spTree>
    <p:extLst>
      <p:ext uri="{BB962C8B-B14F-4D97-AF65-F5344CB8AC3E}">
        <p14:creationId xmlns:p14="http://schemas.microsoft.com/office/powerpoint/2010/main" val="10884313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そのため，本研究では，回帰モデルを用いたコードクローン検出手法を提案します．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具体的には，コードクローン検出モデルの分類層を回帰層に変更します．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回帰層は目的変数が実数であるため，コードクローンの類似度情報を学習に利用することができます．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そして，学習に利用できる情報量が増えたことで，コードクローンの検出精度が向上します．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また，評価実験で，深層学習を用いたコードクローン検出手法に対して提案手法を適用し，汎化性能を評価しました．</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その結果，実験対象に選択した</a:t>
            </a:r>
            <a:r>
              <a:rPr kumimoji="1" lang="en-US" altLang="ja-JP" sz="1200" b="0" i="0" u="none" strike="noStrike" kern="1200" dirty="0">
                <a:solidFill>
                  <a:schemeClr val="tx1"/>
                </a:solidFill>
                <a:effectLst/>
                <a:latin typeface="+mn-lt"/>
                <a:ea typeface="+mn-ea"/>
                <a:cs typeface="+mn-cs"/>
              </a:rPr>
              <a:t>4</a:t>
            </a:r>
            <a:r>
              <a:rPr kumimoji="1" lang="ja-JP" altLang="en-US" sz="1200" b="0" i="0" u="none" strike="noStrike" kern="1200" dirty="0" err="1">
                <a:solidFill>
                  <a:schemeClr val="tx1"/>
                </a:solidFill>
                <a:effectLst/>
                <a:latin typeface="+mn-lt"/>
                <a:ea typeface="+mn-ea"/>
                <a:cs typeface="+mn-cs"/>
              </a:rPr>
              <a:t>つの</a:t>
            </a:r>
            <a:r>
              <a:rPr kumimoji="1" lang="ja-JP" altLang="en-US" sz="1200" b="0" i="0" u="none" strike="noStrike" kern="1200" dirty="0">
                <a:solidFill>
                  <a:schemeClr val="tx1"/>
                </a:solidFill>
                <a:effectLst/>
                <a:latin typeface="+mn-lt"/>
                <a:ea typeface="+mn-ea"/>
                <a:cs typeface="+mn-cs"/>
              </a:rPr>
              <a:t>深層学習モデルのうち</a:t>
            </a:r>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err="1">
                <a:solidFill>
                  <a:schemeClr val="tx1"/>
                </a:solidFill>
                <a:effectLst/>
                <a:latin typeface="+mn-lt"/>
                <a:ea typeface="+mn-ea"/>
                <a:cs typeface="+mn-cs"/>
              </a:rPr>
              <a:t>つで</a:t>
            </a:r>
            <a:r>
              <a:rPr kumimoji="1" lang="ja-JP" altLang="en-US" sz="1200" b="0" i="0" u="none" strike="noStrike" kern="1200" dirty="0">
                <a:solidFill>
                  <a:schemeClr val="tx1"/>
                </a:solidFill>
                <a:effectLst/>
                <a:latin typeface="+mn-lt"/>
                <a:ea typeface="+mn-ea"/>
                <a:cs typeface="+mn-cs"/>
              </a:rPr>
              <a:t>汎化性能が向上しました</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49</a:t>
            </a:fld>
            <a:endParaRPr kumimoji="1" lang="ja-JP" altLang="en-US"/>
          </a:p>
        </p:txBody>
      </p:sp>
    </p:spTree>
    <p:extLst>
      <p:ext uri="{BB962C8B-B14F-4D97-AF65-F5344CB8AC3E}">
        <p14:creationId xmlns:p14="http://schemas.microsoft.com/office/powerpoint/2010/main" val="256868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このようにソフトウェア開発に役立つソースコード分類ですが，近年では，深層学習を用いたソースコード分類手法が提案されています．</a:t>
            </a:r>
            <a:endParaRPr kumimoji="1" lang="en-US" altLang="ja-JP" dirty="0"/>
          </a:p>
          <a:p>
            <a:r>
              <a:rPr kumimoji="1" lang="ja-JP" altLang="en-US" dirty="0"/>
              <a:t>深層学習を用いることでソースコードの構文や意味の類似性を捉え，入力ソースコードを自動で分類します．</a:t>
            </a:r>
            <a:endParaRPr kumimoji="1" lang="en-US" altLang="ja-JP" dirty="0"/>
          </a:p>
          <a:p>
            <a:r>
              <a:rPr kumimoji="1" lang="ja-JP" altLang="en-US" dirty="0"/>
              <a:t>図に，深層学習を用いたソースコード分類手法の概要を示しています．</a:t>
            </a:r>
            <a:endParaRPr kumimoji="1" lang="en-US" altLang="ja-JP" dirty="0"/>
          </a:p>
          <a:p>
            <a:r>
              <a:rPr kumimoji="1" lang="ja-JP" altLang="en-US" dirty="0"/>
              <a:t>多クラス分類モデルを使用し，入力として与えられたソースコードがどのクラスに該当するかを，深層学習モデルに予測させます．</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5</a:t>
            </a:fld>
            <a:endParaRPr kumimoji="1" lang="ja-JP" altLang="en-US"/>
          </a:p>
        </p:txBody>
      </p:sp>
    </p:spTree>
    <p:extLst>
      <p:ext uri="{BB962C8B-B14F-4D97-AF65-F5344CB8AC3E}">
        <p14:creationId xmlns:p14="http://schemas.microsoft.com/office/powerpoint/2010/main" val="322879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提案手法のクローン検出モデルの概要図を示します．</a:t>
            </a:r>
            <a:endParaRPr kumimoji="1" lang="en-US" altLang="ja-JP" sz="1200" b="0" i="0" u="none" strike="noStrike" kern="1200" dirty="0">
              <a:solidFill>
                <a:schemeClr val="tx1"/>
              </a:solidFill>
              <a:effectLst/>
              <a:latin typeface="+mn-lt"/>
              <a:ea typeface="+mn-ea"/>
              <a:cs typeface="+mn-cs"/>
            </a:endParaRPr>
          </a:p>
          <a:p>
            <a:pPr rtl="0"/>
            <a:r>
              <a:rPr kumimoji="1" lang="ja-JP" altLang="en-US" sz="1200" b="0" i="0" u="none" strike="noStrike" kern="1200" dirty="0">
                <a:solidFill>
                  <a:schemeClr val="tx1"/>
                </a:solidFill>
                <a:effectLst/>
                <a:latin typeface="+mn-lt"/>
                <a:ea typeface="+mn-ea"/>
                <a:cs typeface="+mn-cs"/>
              </a:rPr>
              <a:t>上の図が，既存研究でよく用いられる</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値分類モデルで，下の図が回帰モデルになります．</a:t>
            </a:r>
            <a:endParaRPr kumimoji="1" lang="en-US" altLang="ja-JP" sz="1200" b="0" i="0" u="none" strike="noStrike" kern="1200" dirty="0">
              <a:solidFill>
                <a:schemeClr val="tx1"/>
              </a:solidFill>
              <a:effectLst/>
              <a:latin typeface="+mn-lt"/>
              <a:ea typeface="+mn-ea"/>
              <a:cs typeface="+mn-cs"/>
            </a:endParaRPr>
          </a:p>
          <a:p>
            <a:pPr rtl="0"/>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値分類モデルでは，ソースコードを</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つ入力すると，各クラスに対する予測確率を出力し，確率が高いほうにソースコードの組を分類します．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それに対し，回帰モデルは，埋め込み層までは</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値分類モデルと同じですが，埋め込み層から出力される</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つのベクトルを回帰層に入力します．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回帰層は，実数のスコアを出力します．そのスコアが閾値以上であればコードクローン，閾値未満であれば非コードクローンとします．</a:t>
            </a:r>
            <a:endParaRPr kumimoji="1" lang="en-US" altLang="ja-JP" sz="1200" b="0" i="0" u="none" strike="noStrike"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50</a:t>
            </a:fld>
            <a:endParaRPr kumimoji="1" lang="ja-JP" altLang="en-US"/>
          </a:p>
        </p:txBody>
      </p:sp>
    </p:spTree>
    <p:extLst>
      <p:ext uri="{BB962C8B-B14F-4D97-AF65-F5344CB8AC3E}">
        <p14:creationId xmlns:p14="http://schemas.microsoft.com/office/powerpoint/2010/main" val="1912464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次に，教師あり学習の方法の詳細を説明します．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説明変数は</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値分類モデルと同じ，</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つのコード片ですが，目的変数が異なります．</a:t>
            </a:r>
            <a:endParaRPr kumimoji="1" lang="en-US" altLang="ja-JP" sz="1200" b="0" i="0" u="none" strike="noStrike" kern="1200" dirty="0">
              <a:solidFill>
                <a:schemeClr val="tx1"/>
              </a:solidFill>
              <a:effectLst/>
              <a:latin typeface="+mn-lt"/>
              <a:ea typeface="+mn-ea"/>
              <a:cs typeface="+mn-cs"/>
            </a:endParaRPr>
          </a:p>
          <a:p>
            <a:pPr rtl="0"/>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値分類モデルでは，ソースコード</a:t>
            </a:r>
            <a:r>
              <a:rPr kumimoji="1" lang="en-US" altLang="ja-JP" sz="1200" b="0" i="0" u="none" strike="noStrike" kern="1200" dirty="0">
                <a:solidFill>
                  <a:schemeClr val="tx1"/>
                </a:solidFill>
                <a:effectLst/>
                <a:latin typeface="+mn-lt"/>
                <a:ea typeface="+mn-ea"/>
                <a:cs typeface="+mn-cs"/>
              </a:rPr>
              <a:t>AB</a:t>
            </a:r>
            <a:r>
              <a:rPr kumimoji="1" lang="ja-JP" altLang="en-US" sz="1200" b="0" i="0" u="none" strike="noStrike" kern="1200" dirty="0">
                <a:solidFill>
                  <a:schemeClr val="tx1"/>
                </a:solidFill>
                <a:effectLst/>
                <a:latin typeface="+mn-lt"/>
                <a:ea typeface="+mn-ea"/>
                <a:cs typeface="+mn-cs"/>
              </a:rPr>
              <a:t>がクローンだったら目的変数は</a:t>
            </a:r>
            <a:r>
              <a:rPr kumimoji="1" lang="en-US" altLang="ja-JP" sz="1200" b="0" i="0" u="none" strike="noStrike" kern="1200" dirty="0">
                <a:solidFill>
                  <a:schemeClr val="tx1"/>
                </a:solidFill>
                <a:effectLst/>
                <a:latin typeface="+mn-lt"/>
                <a:ea typeface="+mn-ea"/>
                <a:cs typeface="+mn-cs"/>
              </a:rPr>
              <a:t>1</a:t>
            </a:r>
            <a:r>
              <a:rPr kumimoji="1" lang="ja-JP" altLang="en-US" sz="1200" b="0" i="0" u="none" strike="noStrike" kern="1200" dirty="0">
                <a:solidFill>
                  <a:schemeClr val="tx1"/>
                </a:solidFill>
                <a:effectLst/>
                <a:latin typeface="+mn-lt"/>
                <a:ea typeface="+mn-ea"/>
                <a:cs typeface="+mn-cs"/>
              </a:rPr>
              <a:t>，ソースコード</a:t>
            </a:r>
            <a:r>
              <a:rPr kumimoji="1" lang="en-US" altLang="ja-JP" sz="1200" b="0" i="0" u="none" strike="noStrike" kern="1200" dirty="0">
                <a:solidFill>
                  <a:schemeClr val="tx1"/>
                </a:solidFill>
                <a:effectLst/>
                <a:latin typeface="+mn-lt"/>
                <a:ea typeface="+mn-ea"/>
                <a:cs typeface="+mn-cs"/>
              </a:rPr>
              <a:t>AB</a:t>
            </a:r>
            <a:r>
              <a:rPr kumimoji="1" lang="ja-JP" altLang="en-US" sz="1200" b="0" i="0" u="none" strike="noStrike" kern="1200" dirty="0">
                <a:solidFill>
                  <a:schemeClr val="tx1"/>
                </a:solidFill>
                <a:effectLst/>
                <a:latin typeface="+mn-lt"/>
                <a:ea typeface="+mn-ea"/>
                <a:cs typeface="+mn-cs"/>
              </a:rPr>
              <a:t>が非コードクローンなら目的変数は</a:t>
            </a:r>
            <a:r>
              <a:rPr kumimoji="1" lang="en-US" altLang="ja-JP" sz="1200" b="0" i="0" u="none" strike="noStrike" kern="1200" dirty="0">
                <a:solidFill>
                  <a:schemeClr val="tx1"/>
                </a:solidFill>
                <a:effectLst/>
                <a:latin typeface="+mn-lt"/>
                <a:ea typeface="+mn-ea"/>
                <a:cs typeface="+mn-cs"/>
              </a:rPr>
              <a:t>0</a:t>
            </a:r>
            <a:r>
              <a:rPr kumimoji="1" lang="ja-JP" altLang="en-US" sz="1200" b="0" i="0" u="none" strike="noStrike" kern="1200" dirty="0">
                <a:solidFill>
                  <a:schemeClr val="tx1"/>
                </a:solidFill>
                <a:effectLst/>
                <a:latin typeface="+mn-lt"/>
                <a:ea typeface="+mn-ea"/>
                <a:cs typeface="+mn-cs"/>
              </a:rPr>
              <a:t>として学習を行います．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それに対して回帰モデルでは，学習時の目的変数は，中央の式に示している，抽象構文木の類似度に基づく値を利用します．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学習時は，</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err="1">
                <a:solidFill>
                  <a:schemeClr val="tx1"/>
                </a:solidFill>
                <a:effectLst/>
                <a:latin typeface="+mn-lt"/>
                <a:ea typeface="+mn-ea"/>
                <a:cs typeface="+mn-cs"/>
              </a:rPr>
              <a:t>つの</a:t>
            </a:r>
            <a:r>
              <a:rPr kumimoji="1" lang="ja-JP" altLang="en-US" sz="1200" b="0" i="0" u="none" strike="noStrike" kern="1200" dirty="0">
                <a:solidFill>
                  <a:schemeClr val="tx1"/>
                </a:solidFill>
                <a:effectLst/>
                <a:latin typeface="+mn-lt"/>
                <a:ea typeface="+mn-ea"/>
                <a:cs typeface="+mn-cs"/>
              </a:rPr>
              <a:t>ソースコードがコードクローンの場合は，抽象構文木の類似度</a:t>
            </a:r>
            <a:r>
              <a:rPr kumimoji="1" lang="en-US" altLang="ja-JP" sz="1200" b="0" i="0" u="none" strike="noStrike" kern="1200" dirty="0">
                <a:solidFill>
                  <a:schemeClr val="tx1"/>
                </a:solidFill>
                <a:effectLst/>
                <a:latin typeface="+mn-lt"/>
                <a:ea typeface="+mn-ea"/>
                <a:cs typeface="+mn-cs"/>
              </a:rPr>
              <a:t>s(</a:t>
            </a:r>
            <a:r>
              <a:rPr kumimoji="1" lang="en-US" altLang="ja-JP" sz="1200" b="0" i="0" u="none" strike="noStrike" kern="1200" dirty="0" err="1">
                <a:solidFill>
                  <a:schemeClr val="tx1"/>
                </a:solidFill>
                <a:effectLst/>
                <a:latin typeface="+mn-lt"/>
                <a:ea typeface="+mn-ea"/>
                <a:cs typeface="+mn-cs"/>
              </a:rPr>
              <a:t>a,b</a:t>
            </a:r>
            <a:r>
              <a:rPr kumimoji="1" lang="en-US" altLang="ja-JP" sz="1200" b="0" i="0" u="none" strike="noStrike" kern="1200" dirty="0">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を，非コードクローンの場合は</a:t>
            </a:r>
            <a:r>
              <a:rPr kumimoji="1" lang="en-US" altLang="ja-JP" sz="1200" b="0" i="0" u="none" strike="noStrike" kern="1200" dirty="0">
                <a:solidFill>
                  <a:schemeClr val="tx1"/>
                </a:solidFill>
                <a:effectLst/>
                <a:latin typeface="+mn-lt"/>
                <a:ea typeface="+mn-ea"/>
                <a:cs typeface="+mn-cs"/>
              </a:rPr>
              <a:t>0</a:t>
            </a:r>
            <a:r>
              <a:rPr kumimoji="1" lang="ja-JP" altLang="en-US" sz="1200" b="0" i="0" u="none" strike="noStrike" kern="1200" dirty="0">
                <a:solidFill>
                  <a:schemeClr val="tx1"/>
                </a:solidFill>
                <a:effectLst/>
                <a:latin typeface="+mn-lt"/>
                <a:ea typeface="+mn-ea"/>
                <a:cs typeface="+mn-cs"/>
              </a:rPr>
              <a:t>が出力されるように，深層学習モデルの内部パラメータを調整します．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そして，コードクローン検出時は，閾値</a:t>
            </a:r>
            <a:r>
              <a:rPr kumimoji="1" lang="en-US" altLang="ja-JP" sz="1200" b="0" i="0" u="none" strike="noStrike" kern="1200" dirty="0">
                <a:solidFill>
                  <a:schemeClr val="tx1"/>
                </a:solidFill>
                <a:effectLst/>
                <a:latin typeface="+mn-lt"/>
                <a:ea typeface="+mn-ea"/>
                <a:cs typeface="+mn-cs"/>
              </a:rPr>
              <a:t>T</a:t>
            </a:r>
            <a:r>
              <a:rPr kumimoji="1" lang="ja-JP" altLang="en-US" sz="1200" b="0" i="0" u="none" strike="noStrike" kern="1200" dirty="0">
                <a:solidFill>
                  <a:schemeClr val="tx1"/>
                </a:solidFill>
                <a:effectLst/>
                <a:latin typeface="+mn-lt"/>
                <a:ea typeface="+mn-ea"/>
                <a:cs typeface="+mn-cs"/>
              </a:rPr>
              <a:t>を設定し，モデルの出力が</a:t>
            </a:r>
            <a:r>
              <a:rPr kumimoji="1" lang="en-US" altLang="ja-JP" sz="1200" b="0" i="0" u="none" strike="noStrike" kern="1200" dirty="0">
                <a:solidFill>
                  <a:schemeClr val="tx1"/>
                </a:solidFill>
                <a:effectLst/>
                <a:latin typeface="+mn-lt"/>
                <a:ea typeface="+mn-ea"/>
                <a:cs typeface="+mn-cs"/>
              </a:rPr>
              <a:t>T</a:t>
            </a:r>
            <a:r>
              <a:rPr kumimoji="1" lang="ja-JP" altLang="en-US" sz="1200" b="0" i="0" u="none" strike="noStrike" kern="1200" dirty="0">
                <a:solidFill>
                  <a:schemeClr val="tx1"/>
                </a:solidFill>
                <a:effectLst/>
                <a:latin typeface="+mn-lt"/>
                <a:ea typeface="+mn-ea"/>
                <a:cs typeface="+mn-cs"/>
              </a:rPr>
              <a:t>以上ならコードクローン，</a:t>
            </a:r>
            <a:r>
              <a:rPr kumimoji="1" lang="en-US" altLang="ja-JP" sz="1200" b="0" i="0" u="none" strike="noStrike" kern="1200" dirty="0">
                <a:solidFill>
                  <a:schemeClr val="tx1"/>
                </a:solidFill>
                <a:effectLst/>
                <a:latin typeface="+mn-lt"/>
                <a:ea typeface="+mn-ea"/>
                <a:cs typeface="+mn-cs"/>
              </a:rPr>
              <a:t>T</a:t>
            </a:r>
            <a:r>
              <a:rPr kumimoji="1" lang="ja-JP" altLang="en-US" sz="1200" b="0" i="0" u="none" strike="noStrike" kern="1200" dirty="0">
                <a:solidFill>
                  <a:schemeClr val="tx1"/>
                </a:solidFill>
                <a:effectLst/>
                <a:latin typeface="+mn-lt"/>
                <a:ea typeface="+mn-ea"/>
                <a:cs typeface="+mn-cs"/>
              </a:rPr>
              <a:t>より小さければ非コードクローンと判定します．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この</a:t>
            </a:r>
            <a:r>
              <a:rPr kumimoji="1" lang="en-US" altLang="ja-JP" sz="1200" b="0" i="0" u="none" strike="noStrike" kern="1200" dirty="0">
                <a:solidFill>
                  <a:schemeClr val="tx1"/>
                </a:solidFill>
                <a:effectLst/>
                <a:latin typeface="+mn-lt"/>
                <a:ea typeface="+mn-ea"/>
                <a:cs typeface="+mn-cs"/>
              </a:rPr>
              <a:t>T</a:t>
            </a:r>
            <a:r>
              <a:rPr kumimoji="1" lang="ja-JP" altLang="en-US" sz="1200" b="0" i="0" u="none" strike="noStrike" kern="1200" dirty="0">
                <a:solidFill>
                  <a:schemeClr val="tx1"/>
                </a:solidFill>
                <a:effectLst/>
                <a:latin typeface="+mn-lt"/>
                <a:ea typeface="+mn-ea"/>
                <a:cs typeface="+mn-cs"/>
              </a:rPr>
              <a:t>の値は学習時に適切な値を探索し，決定します．</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51</a:t>
            </a:fld>
            <a:endParaRPr kumimoji="1" lang="ja-JP" altLang="en-US"/>
          </a:p>
        </p:txBody>
      </p:sp>
    </p:spTree>
    <p:extLst>
      <p:ext uri="{BB962C8B-B14F-4D97-AF65-F5344CB8AC3E}">
        <p14:creationId xmlns:p14="http://schemas.microsoft.com/office/powerpoint/2010/main" val="2545975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提案手法が汎化性能を向上させるのに有効かを調べるため，評価実験を行いました．</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調査対象は</a:t>
            </a:r>
            <a:r>
              <a:rPr kumimoji="1" lang="en-US" altLang="ja-JP" sz="1200" b="0" i="0" u="none" strike="noStrike" kern="1200" dirty="0" err="1">
                <a:solidFill>
                  <a:schemeClr val="tx1"/>
                </a:solidFill>
                <a:effectLst/>
                <a:latin typeface="+mn-lt"/>
                <a:ea typeface="+mn-ea"/>
                <a:cs typeface="+mn-cs"/>
              </a:rPr>
              <a:t>ASTNN,LSTM,Bi</a:t>
            </a:r>
            <a:r>
              <a:rPr kumimoji="1" lang="en-US" altLang="ja-JP" sz="1200" b="0" i="0" u="none" strike="noStrike" kern="1200" dirty="0">
                <a:solidFill>
                  <a:schemeClr val="tx1"/>
                </a:solidFill>
                <a:effectLst/>
                <a:latin typeface="+mn-lt"/>
                <a:ea typeface="+mn-ea"/>
                <a:cs typeface="+mn-cs"/>
              </a:rPr>
              <a:t>-LSTM,DNN</a:t>
            </a:r>
            <a:r>
              <a:rPr kumimoji="1" lang="ja-JP" altLang="en-US" sz="1200" b="0" i="0" u="none" strike="noStrike" kern="1200" dirty="0">
                <a:solidFill>
                  <a:schemeClr val="tx1"/>
                </a:solidFill>
                <a:effectLst/>
                <a:latin typeface="+mn-lt"/>
                <a:ea typeface="+mn-ea"/>
                <a:cs typeface="+mn-cs"/>
              </a:rPr>
              <a:t>の</a:t>
            </a:r>
            <a:r>
              <a:rPr kumimoji="1" lang="en-US" altLang="ja-JP" sz="1200" b="0" i="0" u="none" strike="noStrike" kern="1200" dirty="0">
                <a:solidFill>
                  <a:schemeClr val="tx1"/>
                </a:solidFill>
                <a:effectLst/>
                <a:latin typeface="+mn-lt"/>
                <a:ea typeface="+mn-ea"/>
                <a:cs typeface="+mn-cs"/>
              </a:rPr>
              <a:t>4</a:t>
            </a:r>
            <a:r>
              <a:rPr kumimoji="1" lang="ja-JP" altLang="en-US" sz="1200" b="0" i="0" u="none" strike="noStrike" kern="1200" dirty="0" err="1">
                <a:solidFill>
                  <a:schemeClr val="tx1"/>
                </a:solidFill>
                <a:effectLst/>
                <a:latin typeface="+mn-lt"/>
                <a:ea typeface="+mn-ea"/>
                <a:cs typeface="+mn-cs"/>
              </a:rPr>
              <a:t>つの</a:t>
            </a:r>
            <a:r>
              <a:rPr kumimoji="1" lang="ja-JP" altLang="en-US" sz="1200" b="0" i="0" u="none" strike="noStrike" kern="1200" dirty="0">
                <a:solidFill>
                  <a:schemeClr val="tx1"/>
                </a:solidFill>
                <a:effectLst/>
                <a:latin typeface="+mn-lt"/>
                <a:ea typeface="+mn-ea"/>
                <a:cs typeface="+mn-cs"/>
              </a:rPr>
              <a:t>深層学習モデルとします．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各モデルを簡単に説明しますと，</a:t>
            </a:r>
            <a:r>
              <a:rPr kumimoji="1" lang="en-US" altLang="ja-JP" sz="1200" b="0" i="0" u="none" strike="noStrike" kern="1200" dirty="0">
                <a:solidFill>
                  <a:schemeClr val="tx1"/>
                </a:solidFill>
                <a:effectLst/>
                <a:latin typeface="+mn-lt"/>
                <a:ea typeface="+mn-ea"/>
                <a:cs typeface="+mn-cs"/>
              </a:rPr>
              <a:t>ASTNN</a:t>
            </a:r>
            <a:r>
              <a:rPr kumimoji="1" lang="ja-JP" altLang="en-US" sz="1200" b="0" i="0" u="none" strike="noStrike" kern="1200" dirty="0">
                <a:solidFill>
                  <a:schemeClr val="tx1"/>
                </a:solidFill>
                <a:effectLst/>
                <a:latin typeface="+mn-lt"/>
                <a:ea typeface="+mn-ea"/>
                <a:cs typeface="+mn-cs"/>
              </a:rPr>
              <a:t>は抽象構文木をステートメント単位に分割して学習を行うモデル，</a:t>
            </a:r>
            <a:r>
              <a:rPr kumimoji="1" lang="en-US" altLang="ja-JP" sz="1200" b="0" i="0" u="none" strike="noStrike" kern="1200" dirty="0" err="1">
                <a:solidFill>
                  <a:schemeClr val="tx1"/>
                </a:solidFill>
                <a:effectLst/>
                <a:latin typeface="+mn-lt"/>
                <a:ea typeface="+mn-ea"/>
                <a:cs typeface="+mn-cs"/>
              </a:rPr>
              <a:t>LSTM,bi</a:t>
            </a:r>
            <a:r>
              <a:rPr kumimoji="1" lang="en-US" altLang="ja-JP" sz="1200" b="0" i="0" u="none" strike="noStrike" kern="1200" dirty="0">
                <a:solidFill>
                  <a:schemeClr val="tx1"/>
                </a:solidFill>
                <a:effectLst/>
                <a:latin typeface="+mn-lt"/>
                <a:ea typeface="+mn-ea"/>
                <a:cs typeface="+mn-cs"/>
              </a:rPr>
              <a:t>-LSTM</a:t>
            </a:r>
            <a:r>
              <a:rPr kumimoji="1" lang="ja-JP" altLang="en-US" sz="1200" b="0" i="0" u="none" strike="noStrike" kern="1200" dirty="0">
                <a:solidFill>
                  <a:schemeClr val="tx1"/>
                </a:solidFill>
                <a:effectLst/>
                <a:latin typeface="+mn-lt"/>
                <a:ea typeface="+mn-ea"/>
                <a:cs typeface="+mn-cs"/>
              </a:rPr>
              <a:t>は抽象構文木ノードの深さ優先探索順列を学習するモデル，</a:t>
            </a:r>
            <a:r>
              <a:rPr kumimoji="1" lang="en-US" altLang="ja-JP" sz="1200" b="0" i="0" u="none" strike="noStrike" kern="1200" dirty="0">
                <a:solidFill>
                  <a:schemeClr val="tx1"/>
                </a:solidFill>
                <a:effectLst/>
                <a:latin typeface="+mn-lt"/>
                <a:ea typeface="+mn-ea"/>
                <a:cs typeface="+mn-cs"/>
              </a:rPr>
              <a:t>DNN</a:t>
            </a:r>
            <a:r>
              <a:rPr kumimoji="1" lang="ja-JP" altLang="en-US" sz="1200" b="0" i="0" u="none" strike="noStrike" kern="1200" dirty="0">
                <a:solidFill>
                  <a:schemeClr val="tx1"/>
                </a:solidFill>
                <a:effectLst/>
                <a:latin typeface="+mn-lt"/>
                <a:ea typeface="+mn-ea"/>
                <a:cs typeface="+mn-cs"/>
              </a:rPr>
              <a:t>はソースコードメトリクスを学習するモデルです．</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52</a:t>
            </a:fld>
            <a:endParaRPr kumimoji="1" lang="ja-JP" altLang="en-US"/>
          </a:p>
        </p:txBody>
      </p:sp>
    </p:spTree>
    <p:extLst>
      <p:ext uri="{BB962C8B-B14F-4D97-AF65-F5344CB8AC3E}">
        <p14:creationId xmlns:p14="http://schemas.microsoft.com/office/powerpoint/2010/main" val="1895288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本評価実験のデータセットは，事前実験と同じコードクローンデータセットを使用します．</a:t>
            </a:r>
            <a:endParaRPr kumimoji="1" lang="en-US" altLang="ja-JP" dirty="0"/>
          </a:p>
          <a:p>
            <a:r>
              <a:rPr kumimoji="1" lang="ja-JP" altLang="en-US" dirty="0"/>
              <a:t>ここでは詳細を割愛させていただきます．</a:t>
            </a:r>
          </a:p>
        </p:txBody>
      </p:sp>
      <p:sp>
        <p:nvSpPr>
          <p:cNvPr id="4" name="スライド番号プレースホルダー 3"/>
          <p:cNvSpPr>
            <a:spLocks noGrp="1"/>
          </p:cNvSpPr>
          <p:nvPr>
            <p:ph type="sldNum" sz="quarter" idx="5"/>
          </p:nvPr>
        </p:nvSpPr>
        <p:spPr/>
        <p:txBody>
          <a:bodyPr/>
          <a:lstStyle/>
          <a:p>
            <a:fld id="{01F08AE9-AA08-1446-87D1-267192537E2D}" type="slidenum">
              <a:rPr kumimoji="1" lang="ja-JP" altLang="en-US" smtClean="0"/>
              <a:t>53</a:t>
            </a:fld>
            <a:endParaRPr kumimoji="1" lang="ja-JP" altLang="en-US"/>
          </a:p>
        </p:txBody>
      </p:sp>
    </p:spTree>
    <p:extLst>
      <p:ext uri="{BB962C8B-B14F-4D97-AF65-F5344CB8AC3E}">
        <p14:creationId xmlns:p14="http://schemas.microsoft.com/office/powerpoint/2010/main" val="1633899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次に，評価指標について説明します．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適合率は，コードクローンと判定されたペアのうち，実際にコードクローンである割合です．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再現率は，評価データセットに含まれるコードクローンを検出できた割合です．</a:t>
            </a:r>
            <a:endParaRPr lang="ja-JP" altLang="en-US" dirty="0">
              <a:effectLst/>
            </a:endParaRPr>
          </a:p>
          <a:p>
            <a:pPr rtl="0"/>
            <a:r>
              <a:rPr kumimoji="1" lang="en-US" altLang="ja-JP" sz="1200" b="0" i="0" u="none" strike="noStrike" kern="1200" dirty="0">
                <a:solidFill>
                  <a:schemeClr val="tx1"/>
                </a:solidFill>
                <a:effectLst/>
                <a:latin typeface="+mn-lt"/>
                <a:ea typeface="+mn-ea"/>
                <a:cs typeface="+mn-cs"/>
              </a:rPr>
              <a:t>F</a:t>
            </a:r>
            <a:r>
              <a:rPr kumimoji="1" lang="ja-JP" altLang="en-US" sz="1200" b="0" i="0" u="none" strike="noStrike" kern="1200" dirty="0">
                <a:solidFill>
                  <a:schemeClr val="tx1"/>
                </a:solidFill>
                <a:effectLst/>
                <a:latin typeface="+mn-lt"/>
                <a:ea typeface="+mn-ea"/>
                <a:cs typeface="+mn-cs"/>
              </a:rPr>
              <a:t>値は，適合率と再現率の調和平均で，コードクローン検出ツールの総合的な評価値としてよく用いられます．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最後に，</a:t>
            </a:r>
            <a:r>
              <a:rPr kumimoji="1" lang="en-US" altLang="ja-JP" sz="1200" b="0" i="0" u="none" strike="noStrike" kern="1200" dirty="0">
                <a:solidFill>
                  <a:schemeClr val="tx1"/>
                </a:solidFill>
                <a:effectLst/>
                <a:latin typeface="+mn-lt"/>
                <a:ea typeface="+mn-ea"/>
                <a:cs typeface="+mn-cs"/>
              </a:rPr>
              <a:t>AUC</a:t>
            </a:r>
            <a:r>
              <a:rPr kumimoji="1" lang="ja-JP" altLang="en-US" sz="1200" b="0" i="0" u="none" strike="noStrike" kern="1200" dirty="0">
                <a:solidFill>
                  <a:schemeClr val="tx1"/>
                </a:solidFill>
                <a:effectLst/>
                <a:latin typeface="+mn-lt"/>
                <a:ea typeface="+mn-ea"/>
                <a:cs typeface="+mn-cs"/>
              </a:rPr>
              <a:t>は，分類性能を表す指標で，本評価実験の場合，</a:t>
            </a:r>
            <a:r>
              <a:rPr kumimoji="1" lang="en-US" altLang="ja-JP" sz="1200" b="0" i="0" u="none" strike="noStrike" kern="1200" dirty="0">
                <a:solidFill>
                  <a:schemeClr val="tx1"/>
                </a:solidFill>
                <a:effectLst/>
                <a:latin typeface="+mn-lt"/>
                <a:ea typeface="+mn-ea"/>
                <a:cs typeface="+mn-cs"/>
              </a:rPr>
              <a:t>AUC</a:t>
            </a:r>
            <a:r>
              <a:rPr kumimoji="1" lang="ja-JP" altLang="en-US" sz="1200" b="0" i="0" u="none" strike="noStrike" kern="1200" dirty="0">
                <a:solidFill>
                  <a:schemeClr val="tx1"/>
                </a:solidFill>
                <a:effectLst/>
                <a:latin typeface="+mn-lt"/>
                <a:ea typeface="+mn-ea"/>
                <a:cs typeface="+mn-cs"/>
              </a:rPr>
              <a:t>が高いほど，適切な閾値</a:t>
            </a:r>
            <a:r>
              <a:rPr kumimoji="1" lang="en-US" altLang="ja-JP" sz="1200" b="0" i="0" u="none" strike="noStrike" kern="1200" dirty="0">
                <a:solidFill>
                  <a:schemeClr val="tx1"/>
                </a:solidFill>
                <a:effectLst/>
                <a:latin typeface="+mn-lt"/>
                <a:ea typeface="+mn-ea"/>
                <a:cs typeface="+mn-cs"/>
              </a:rPr>
              <a:t>T</a:t>
            </a:r>
            <a:r>
              <a:rPr kumimoji="1" lang="ja-JP" altLang="en-US" sz="1200" b="0" i="0" u="none" strike="noStrike" kern="1200" dirty="0">
                <a:solidFill>
                  <a:schemeClr val="tx1"/>
                </a:solidFill>
                <a:effectLst/>
                <a:latin typeface="+mn-lt"/>
                <a:ea typeface="+mn-ea"/>
                <a:cs typeface="+mn-cs"/>
              </a:rPr>
              <a:t>を設定したときの</a:t>
            </a:r>
            <a:r>
              <a:rPr kumimoji="1" lang="en-US" altLang="ja-JP" sz="1200" b="0" i="0" u="none" strike="noStrike" kern="1200" dirty="0">
                <a:solidFill>
                  <a:schemeClr val="tx1"/>
                </a:solidFill>
                <a:effectLst/>
                <a:latin typeface="+mn-lt"/>
                <a:ea typeface="+mn-ea"/>
                <a:cs typeface="+mn-cs"/>
              </a:rPr>
              <a:t>F</a:t>
            </a:r>
            <a:r>
              <a:rPr kumimoji="1" lang="ja-JP" altLang="en-US" sz="1200" b="0" i="0" u="none" strike="noStrike" kern="1200" dirty="0">
                <a:solidFill>
                  <a:schemeClr val="tx1"/>
                </a:solidFill>
                <a:effectLst/>
                <a:latin typeface="+mn-lt"/>
                <a:ea typeface="+mn-ea"/>
                <a:cs typeface="+mn-cs"/>
              </a:rPr>
              <a:t>値が高くなります．</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54</a:t>
            </a:fld>
            <a:endParaRPr kumimoji="1" lang="ja-JP" altLang="en-US"/>
          </a:p>
        </p:txBody>
      </p:sp>
    </p:spTree>
    <p:extLst>
      <p:ext uri="{BB962C8B-B14F-4D97-AF65-F5344CB8AC3E}">
        <p14:creationId xmlns:p14="http://schemas.microsoft.com/office/powerpoint/2010/main" val="40712991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次に，評価実験の手順について説明していきます．</a:t>
            </a:r>
            <a:endParaRPr kumimoji="1" lang="en-US" altLang="ja-JP" dirty="0"/>
          </a:p>
          <a:p>
            <a:r>
              <a:rPr kumimoji="1" lang="ja-JP" altLang="en-US" dirty="0"/>
              <a:t>手順の全体図はこのようになっています．</a:t>
            </a: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55</a:t>
            </a:fld>
            <a:endParaRPr kumimoji="1" lang="ja-JP" altLang="en-US"/>
          </a:p>
        </p:txBody>
      </p:sp>
    </p:spTree>
    <p:extLst>
      <p:ext uri="{BB962C8B-B14F-4D97-AF65-F5344CB8AC3E}">
        <p14:creationId xmlns:p14="http://schemas.microsoft.com/office/powerpoint/2010/main" val="11455730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a:solidFill>
                  <a:schemeClr val="tx1"/>
                </a:solidFill>
                <a:effectLst/>
                <a:latin typeface="+mn-lt"/>
                <a:ea typeface="+mn-ea"/>
                <a:cs typeface="+mn-cs"/>
              </a:rPr>
              <a:t>まず，</a:t>
            </a:r>
            <a:r>
              <a:rPr kumimoji="1" lang="en-US" altLang="ja-JP" sz="1200" b="0" i="0" u="none" strike="noStrike" kern="1200" dirty="0">
                <a:solidFill>
                  <a:schemeClr val="tx1"/>
                </a:solidFill>
                <a:effectLst/>
                <a:latin typeface="+mn-lt"/>
                <a:ea typeface="+mn-ea"/>
                <a:cs typeface="+mn-cs"/>
              </a:rPr>
              <a:t>ASTNN</a:t>
            </a:r>
            <a:r>
              <a:rPr kumimoji="1" lang="ja-JP" altLang="en-US" sz="1200" b="0" i="0" u="none" strike="noStrike" kern="1200" dirty="0">
                <a:solidFill>
                  <a:schemeClr val="tx1"/>
                </a:solidFill>
                <a:effectLst/>
                <a:latin typeface="+mn-lt"/>
                <a:ea typeface="+mn-ea"/>
                <a:cs typeface="+mn-cs"/>
              </a:rPr>
              <a:t>の文献に基づいた手順で</a:t>
            </a:r>
            <a:r>
              <a:rPr kumimoji="1" lang="en-US" altLang="ja-JP" sz="1200" b="0" i="0" u="none" strike="noStrike" kern="1200" dirty="0">
                <a:solidFill>
                  <a:schemeClr val="tx1"/>
                </a:solidFill>
                <a:effectLst/>
                <a:latin typeface="+mn-lt"/>
                <a:ea typeface="+mn-ea"/>
                <a:cs typeface="+mn-cs"/>
              </a:rPr>
              <a:t>BCB</a:t>
            </a:r>
            <a:r>
              <a:rPr kumimoji="1" lang="ja-JP" altLang="en-US" sz="1200" b="0" i="0" u="none" strike="noStrike" kern="1200" dirty="0">
                <a:solidFill>
                  <a:schemeClr val="tx1"/>
                </a:solidFill>
                <a:effectLst/>
                <a:latin typeface="+mn-lt"/>
                <a:ea typeface="+mn-ea"/>
                <a:cs typeface="+mn-cs"/>
              </a:rPr>
              <a:t>を</a:t>
            </a:r>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err="1">
                <a:solidFill>
                  <a:schemeClr val="tx1"/>
                </a:solidFill>
                <a:effectLst/>
                <a:latin typeface="+mn-lt"/>
                <a:ea typeface="+mn-ea"/>
                <a:cs typeface="+mn-cs"/>
              </a:rPr>
              <a:t>つに</a:t>
            </a:r>
            <a:r>
              <a:rPr kumimoji="1" lang="ja-JP" altLang="en-US" sz="1200" b="0" i="0" u="none" strike="noStrike" kern="1200" dirty="0">
                <a:solidFill>
                  <a:schemeClr val="tx1"/>
                </a:solidFill>
                <a:effectLst/>
                <a:latin typeface="+mn-lt"/>
                <a:ea typeface="+mn-ea"/>
                <a:cs typeface="+mn-cs"/>
              </a:rPr>
              <a:t>分割し，上の</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err="1">
                <a:solidFill>
                  <a:schemeClr val="tx1"/>
                </a:solidFill>
                <a:effectLst/>
                <a:latin typeface="+mn-lt"/>
                <a:ea typeface="+mn-ea"/>
                <a:cs typeface="+mn-cs"/>
              </a:rPr>
              <a:t>つを</a:t>
            </a:r>
            <a:r>
              <a:rPr kumimoji="1" lang="ja-JP" altLang="en-US" sz="1200" b="0" i="0" u="none" strike="noStrike" kern="1200" dirty="0">
                <a:solidFill>
                  <a:schemeClr val="tx1"/>
                </a:solidFill>
                <a:effectLst/>
                <a:latin typeface="+mn-lt"/>
                <a:ea typeface="+mn-ea"/>
                <a:cs typeface="+mn-cs"/>
              </a:rPr>
              <a:t>使って対象の深層学習モデルの学習を行います．対象の深層学習モデルは，</a:t>
            </a:r>
            <a:r>
              <a:rPr kumimoji="1" lang="en-US" altLang="ja-JP" sz="1200" b="0" i="0" u="none" strike="noStrike" kern="1200" dirty="0">
                <a:solidFill>
                  <a:schemeClr val="tx1"/>
                </a:solidFill>
                <a:effectLst/>
                <a:latin typeface="+mn-lt"/>
                <a:ea typeface="+mn-ea"/>
                <a:cs typeface="+mn-cs"/>
              </a:rPr>
              <a:t>4</a:t>
            </a:r>
            <a:r>
              <a:rPr kumimoji="1" lang="ja-JP" altLang="en-US" sz="1200" b="0" i="0" u="none" strike="noStrike" kern="1200" dirty="0">
                <a:solidFill>
                  <a:schemeClr val="tx1"/>
                </a:solidFill>
                <a:effectLst/>
                <a:latin typeface="+mn-lt"/>
                <a:ea typeface="+mn-ea"/>
                <a:cs typeface="+mn-cs"/>
              </a:rPr>
              <a:t>種類の対象モデルに対して</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値分類と回帰の</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通りがあるので，計</a:t>
            </a:r>
            <a:r>
              <a:rPr kumimoji="1" lang="en-US" altLang="ja-JP" sz="1200" b="0" i="0" u="none" strike="noStrike" kern="1200" dirty="0">
                <a:solidFill>
                  <a:schemeClr val="tx1"/>
                </a:solidFill>
                <a:effectLst/>
                <a:latin typeface="+mn-lt"/>
                <a:ea typeface="+mn-ea"/>
                <a:cs typeface="+mn-cs"/>
              </a:rPr>
              <a:t>8</a:t>
            </a:r>
            <a:r>
              <a:rPr kumimoji="1" lang="ja-JP" altLang="en-US" sz="1200" b="0" i="0" u="none" strike="noStrike" kern="1200" dirty="0">
                <a:solidFill>
                  <a:schemeClr val="tx1"/>
                </a:solidFill>
                <a:effectLst/>
                <a:latin typeface="+mn-lt"/>
                <a:ea typeface="+mn-ea"/>
                <a:cs typeface="+mn-cs"/>
              </a:rPr>
              <a:t>種類となります．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56</a:t>
            </a:fld>
            <a:endParaRPr kumimoji="1" lang="ja-JP" altLang="en-US"/>
          </a:p>
        </p:txBody>
      </p:sp>
    </p:spTree>
    <p:extLst>
      <p:ext uri="{BB962C8B-B14F-4D97-AF65-F5344CB8AC3E}">
        <p14:creationId xmlns:p14="http://schemas.microsoft.com/office/powerpoint/2010/main" val="37355127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a:solidFill>
                  <a:schemeClr val="tx1"/>
                </a:solidFill>
                <a:effectLst/>
                <a:latin typeface="+mn-lt"/>
                <a:ea typeface="+mn-ea"/>
                <a:cs typeface="+mn-cs"/>
              </a:rPr>
              <a:t>次に，</a:t>
            </a:r>
            <a:r>
              <a:rPr kumimoji="1" lang="en-US" altLang="ja-JP" sz="1200" b="0" i="0" u="none" strike="noStrike" kern="1200" dirty="0">
                <a:solidFill>
                  <a:schemeClr val="tx1"/>
                </a:solidFill>
                <a:effectLst/>
                <a:latin typeface="+mn-lt"/>
                <a:ea typeface="+mn-ea"/>
                <a:cs typeface="+mn-cs"/>
              </a:rPr>
              <a:t>BCB</a:t>
            </a:r>
            <a:r>
              <a:rPr kumimoji="1" lang="ja-JP" altLang="en-US" sz="1200" b="0" i="0" u="none" strike="noStrike" kern="1200" dirty="0">
                <a:solidFill>
                  <a:schemeClr val="tx1"/>
                </a:solidFill>
                <a:effectLst/>
                <a:latin typeface="+mn-lt"/>
                <a:ea typeface="+mn-ea"/>
                <a:cs typeface="+mn-cs"/>
              </a:rPr>
              <a:t>を学習させた</a:t>
            </a:r>
            <a:r>
              <a:rPr kumimoji="1" lang="en-US" altLang="ja-JP" sz="1200" b="0" i="0" u="none" strike="noStrike" kern="1200" dirty="0">
                <a:solidFill>
                  <a:schemeClr val="tx1"/>
                </a:solidFill>
                <a:effectLst/>
                <a:latin typeface="+mn-lt"/>
                <a:ea typeface="+mn-ea"/>
                <a:cs typeface="+mn-cs"/>
              </a:rPr>
              <a:t>ASTNN</a:t>
            </a:r>
            <a:r>
              <a:rPr kumimoji="1" lang="ja-JP" altLang="en-US" sz="1200" b="0" i="0" u="none" strike="noStrike" kern="1200" dirty="0">
                <a:solidFill>
                  <a:schemeClr val="tx1"/>
                </a:solidFill>
                <a:effectLst/>
                <a:latin typeface="+mn-lt"/>
                <a:ea typeface="+mn-ea"/>
                <a:cs typeface="+mn-cs"/>
              </a:rPr>
              <a:t>を</a:t>
            </a:r>
            <a:r>
              <a:rPr kumimoji="1" lang="en-US" altLang="ja-JP" sz="1200" b="0" i="0" u="none" strike="noStrike" kern="1200" dirty="0">
                <a:solidFill>
                  <a:schemeClr val="tx1"/>
                </a:solidFill>
                <a:effectLst/>
                <a:latin typeface="+mn-lt"/>
                <a:ea typeface="+mn-ea"/>
                <a:cs typeface="+mn-cs"/>
              </a:rPr>
              <a:t>BCB</a:t>
            </a:r>
            <a:r>
              <a:rPr kumimoji="1" lang="ja-JP" altLang="en-US" sz="1200" b="0" i="0" u="none" strike="noStrike" kern="1200" dirty="0">
                <a:solidFill>
                  <a:schemeClr val="tx1"/>
                </a:solidFill>
                <a:effectLst/>
                <a:latin typeface="+mn-lt"/>
                <a:ea typeface="+mn-ea"/>
                <a:cs typeface="+mn-cs"/>
              </a:rPr>
              <a:t>の評価データで評価し，最も</a:t>
            </a:r>
            <a:r>
              <a:rPr kumimoji="1" lang="en-US" altLang="ja-JP" sz="1200" b="0" i="0" u="none" strike="noStrike" kern="1200" dirty="0">
                <a:solidFill>
                  <a:schemeClr val="tx1"/>
                </a:solidFill>
                <a:effectLst/>
                <a:latin typeface="+mn-lt"/>
                <a:ea typeface="+mn-ea"/>
                <a:cs typeface="+mn-cs"/>
              </a:rPr>
              <a:t>F</a:t>
            </a:r>
            <a:r>
              <a:rPr kumimoji="1" lang="ja-JP" altLang="en-US" sz="1200" b="0" i="0" u="none" strike="noStrike" kern="1200" dirty="0">
                <a:solidFill>
                  <a:schemeClr val="tx1"/>
                </a:solidFill>
                <a:effectLst/>
                <a:latin typeface="+mn-lt"/>
                <a:ea typeface="+mn-ea"/>
                <a:cs typeface="+mn-cs"/>
              </a:rPr>
              <a:t>値が高くなる閾値</a:t>
            </a:r>
            <a:r>
              <a:rPr kumimoji="1" lang="en-US" altLang="ja-JP" sz="1200" b="0" i="0" u="none" strike="noStrike" kern="1200" dirty="0">
                <a:solidFill>
                  <a:schemeClr val="tx1"/>
                </a:solidFill>
                <a:effectLst/>
                <a:latin typeface="+mn-lt"/>
                <a:ea typeface="+mn-ea"/>
                <a:cs typeface="+mn-cs"/>
              </a:rPr>
              <a:t>T</a:t>
            </a:r>
            <a:r>
              <a:rPr kumimoji="1" lang="ja-JP" altLang="en-US" sz="1200" b="0" i="0" u="none" strike="noStrike" kern="1200" dirty="0">
                <a:solidFill>
                  <a:schemeClr val="tx1"/>
                </a:solidFill>
                <a:effectLst/>
                <a:latin typeface="+mn-lt"/>
                <a:ea typeface="+mn-ea"/>
                <a:cs typeface="+mn-cs"/>
              </a:rPr>
              <a:t>を探索します．閾値</a:t>
            </a:r>
            <a:r>
              <a:rPr kumimoji="1" lang="en-US" altLang="ja-JP" sz="1200" b="0" i="0" u="none" strike="noStrike" kern="1200" dirty="0">
                <a:solidFill>
                  <a:schemeClr val="tx1"/>
                </a:solidFill>
                <a:effectLst/>
                <a:latin typeface="+mn-lt"/>
                <a:ea typeface="+mn-ea"/>
                <a:cs typeface="+mn-cs"/>
              </a:rPr>
              <a:t>T</a:t>
            </a:r>
            <a:r>
              <a:rPr kumimoji="1" lang="ja-JP" altLang="en-US" sz="1200" b="0" i="0" u="none" strike="noStrike" kern="1200" dirty="0">
                <a:solidFill>
                  <a:schemeClr val="tx1"/>
                </a:solidFill>
                <a:effectLst/>
                <a:latin typeface="+mn-lt"/>
                <a:ea typeface="+mn-ea"/>
                <a:cs typeface="+mn-cs"/>
              </a:rPr>
              <a:t>の設定が必要なのは回帰モデルなので，この手順は回帰モデルのみ行います．</a:t>
            </a:r>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endParaRPr kumimoji="1" lang="en-US" altLang="ja-JP" sz="1200" b="0" i="0" u="none" strike="noStrike" kern="1200" dirty="0">
              <a:solidFill>
                <a:schemeClr val="tx1"/>
              </a:solidFill>
              <a:effectLst/>
              <a:latin typeface="+mn-lt"/>
              <a:ea typeface="+mn-ea"/>
              <a:cs typeface="+mn-cs"/>
            </a:endParaRPr>
          </a:p>
          <a:p>
            <a:r>
              <a:rPr kumimoji="1" lang="ja-JP" altLang="en-US" dirty="0"/>
              <a:t>なんで</a:t>
            </a:r>
            <a:r>
              <a:rPr kumimoji="1" lang="en-US" altLang="ja-JP" dirty="0"/>
              <a:t>ASTNN</a:t>
            </a:r>
            <a:r>
              <a:rPr kumimoji="1" lang="ja-JP" altLang="en-US" dirty="0"/>
              <a:t>で閾値</a:t>
            </a:r>
            <a:r>
              <a:rPr kumimoji="1" lang="en-US" altLang="ja-JP" dirty="0"/>
              <a:t>T</a:t>
            </a:r>
            <a:r>
              <a:rPr kumimoji="1" lang="ja-JP" altLang="en-US" dirty="0"/>
              <a:t>を探索？</a:t>
            </a:r>
            <a:endParaRPr kumimoji="1" lang="en-US" altLang="ja-JP" dirty="0"/>
          </a:p>
          <a:p>
            <a:r>
              <a:rPr kumimoji="1" lang="ja-JP" altLang="en-US" dirty="0"/>
              <a:t>モデル毎に閾値を探索しない理由は？</a:t>
            </a:r>
            <a:endParaRPr kumimoji="1" lang="en-US" altLang="ja-JP" dirty="0"/>
          </a:p>
          <a:p>
            <a:r>
              <a:rPr kumimoji="1" lang="ja-JP" altLang="en-US" dirty="0"/>
              <a:t>→同じ学習データを使って学習したのでどのモデルも適当な閾値</a:t>
            </a:r>
            <a:r>
              <a:rPr kumimoji="1" lang="en-US" altLang="ja-JP" dirty="0"/>
              <a:t>T</a:t>
            </a:r>
            <a:r>
              <a:rPr kumimoji="1" lang="ja-JP" altLang="en-US" dirty="0"/>
              <a:t>は同じくらいの値のはずだと予想できる</a:t>
            </a:r>
            <a:endParaRPr kumimoji="1" lang="en-US" altLang="ja-JP" dirty="0"/>
          </a:p>
          <a:p>
            <a:r>
              <a:rPr kumimoji="1" lang="ja-JP" altLang="en-US" dirty="0"/>
              <a:t>そのため，今回は</a:t>
            </a:r>
            <a:r>
              <a:rPr kumimoji="1" lang="en-US" altLang="ja-JP" dirty="0"/>
              <a:t>ASTNN</a:t>
            </a:r>
            <a:r>
              <a:rPr kumimoji="1" lang="ja-JP" altLang="en-US" dirty="0"/>
              <a:t>を使って</a:t>
            </a:r>
            <a:r>
              <a:rPr kumimoji="1" lang="en-US" altLang="ja-JP" dirty="0"/>
              <a:t>T</a:t>
            </a:r>
            <a:r>
              <a:rPr kumimoji="1" lang="ja-JP" altLang="en-US" dirty="0"/>
              <a:t>を探索したが，確かにモデル毎に閾値</a:t>
            </a:r>
            <a:r>
              <a:rPr kumimoji="1" lang="en-US" altLang="ja-JP" dirty="0"/>
              <a:t>T</a:t>
            </a:r>
            <a:r>
              <a:rPr kumimoji="1" lang="ja-JP" altLang="en-US" dirty="0"/>
              <a:t>を探索した方がいいと思う．今後の課題</a:t>
            </a:r>
            <a:endParaRPr kumimoji="1" lang="en-US" altLang="ja-JP"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57</a:t>
            </a:fld>
            <a:endParaRPr kumimoji="1" lang="ja-JP" altLang="en-US"/>
          </a:p>
        </p:txBody>
      </p:sp>
    </p:spTree>
    <p:extLst>
      <p:ext uri="{BB962C8B-B14F-4D97-AF65-F5344CB8AC3E}">
        <p14:creationId xmlns:p14="http://schemas.microsoft.com/office/powerpoint/2010/main" val="13271566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a:solidFill>
                  <a:schemeClr val="tx1"/>
                </a:solidFill>
                <a:effectLst/>
                <a:latin typeface="+mn-lt"/>
                <a:ea typeface="+mn-ea"/>
                <a:cs typeface="+mn-cs"/>
              </a:rPr>
              <a:t>最後に，</a:t>
            </a:r>
            <a:r>
              <a:rPr kumimoji="1" lang="en-US" altLang="ja-JP" sz="1200" b="0" i="0" u="none" strike="noStrike" kern="1200" dirty="0">
                <a:solidFill>
                  <a:schemeClr val="tx1"/>
                </a:solidFill>
                <a:effectLst/>
                <a:latin typeface="+mn-lt"/>
                <a:ea typeface="+mn-ea"/>
                <a:cs typeface="+mn-cs"/>
              </a:rPr>
              <a:t>BCB</a:t>
            </a:r>
            <a:r>
              <a:rPr kumimoji="1" lang="ja-JP" altLang="en-US" sz="1200" b="0" i="0" u="none" strike="noStrike" kern="1200" dirty="0">
                <a:solidFill>
                  <a:schemeClr val="tx1"/>
                </a:solidFill>
                <a:effectLst/>
                <a:latin typeface="+mn-lt"/>
                <a:ea typeface="+mn-ea"/>
                <a:cs typeface="+mn-cs"/>
              </a:rPr>
              <a:t>とは異なる</a:t>
            </a:r>
            <a:r>
              <a:rPr kumimoji="1" lang="en-US" altLang="ja-JP" sz="1200" b="0" i="0" u="none" strike="noStrike" kern="1200" dirty="0">
                <a:solidFill>
                  <a:schemeClr val="tx1"/>
                </a:solidFill>
                <a:effectLst/>
                <a:latin typeface="+mn-lt"/>
                <a:ea typeface="+mn-ea"/>
                <a:cs typeface="+mn-cs"/>
              </a:rPr>
              <a:t>4</a:t>
            </a:r>
            <a:r>
              <a:rPr kumimoji="1" lang="ja-JP" altLang="en-US" sz="1200" b="0" i="0" u="none" strike="noStrike" kern="1200" dirty="0" err="1">
                <a:solidFill>
                  <a:schemeClr val="tx1"/>
                </a:solidFill>
                <a:effectLst/>
                <a:latin typeface="+mn-lt"/>
                <a:ea typeface="+mn-ea"/>
                <a:cs typeface="+mn-cs"/>
              </a:rPr>
              <a:t>つの</a:t>
            </a:r>
            <a:r>
              <a:rPr kumimoji="1" lang="ja-JP" altLang="en-US" sz="1200" b="0" i="0" u="none" strike="noStrike" kern="1200" dirty="0">
                <a:solidFill>
                  <a:schemeClr val="tx1"/>
                </a:solidFill>
                <a:effectLst/>
                <a:latin typeface="+mn-lt"/>
                <a:ea typeface="+mn-ea"/>
                <a:cs typeface="+mn-cs"/>
              </a:rPr>
              <a:t>データセットを，最初の手順で作成した学習済みモデルに入力していき，コードクローン検出精度の評価を行い，深層学習モデルの汎化性能を評価します．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58</a:t>
            </a:fld>
            <a:endParaRPr kumimoji="1" lang="ja-JP" altLang="en-US"/>
          </a:p>
        </p:txBody>
      </p:sp>
    </p:spTree>
    <p:extLst>
      <p:ext uri="{BB962C8B-B14F-4D97-AF65-F5344CB8AC3E}">
        <p14:creationId xmlns:p14="http://schemas.microsoft.com/office/powerpoint/2010/main" val="16985964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次に，深層学習モデルごとに実験結果を示していきます．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以降の表では，同じデータセットに関して</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値分類と回帰で比べたときに精度が高い方を赤字で示しています．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まず，</a:t>
            </a:r>
            <a:r>
              <a:rPr kumimoji="1" lang="en-US" altLang="ja-JP" sz="1200" b="0" i="0" u="none" strike="noStrike" kern="1200" dirty="0">
                <a:solidFill>
                  <a:schemeClr val="tx1"/>
                </a:solidFill>
                <a:effectLst/>
                <a:latin typeface="+mn-lt"/>
                <a:ea typeface="+mn-ea"/>
                <a:cs typeface="+mn-cs"/>
              </a:rPr>
              <a:t>ASTNN</a:t>
            </a:r>
            <a:r>
              <a:rPr kumimoji="1" lang="ja-JP" altLang="en-US" sz="1200" b="0" i="0" u="none" strike="noStrike" kern="1200" dirty="0">
                <a:solidFill>
                  <a:schemeClr val="tx1"/>
                </a:solidFill>
                <a:effectLst/>
                <a:latin typeface="+mn-lt"/>
                <a:ea typeface="+mn-ea"/>
                <a:cs typeface="+mn-cs"/>
              </a:rPr>
              <a:t>では，全てのデータセットで回帰モデルの方が</a:t>
            </a:r>
            <a:r>
              <a:rPr kumimoji="1" lang="en-US" altLang="ja-JP" sz="1200" b="0" i="0" u="none" strike="noStrike" kern="1200" dirty="0">
                <a:solidFill>
                  <a:schemeClr val="tx1"/>
                </a:solidFill>
                <a:effectLst/>
                <a:latin typeface="+mn-lt"/>
                <a:ea typeface="+mn-ea"/>
                <a:cs typeface="+mn-cs"/>
              </a:rPr>
              <a:t>F</a:t>
            </a:r>
            <a:r>
              <a:rPr kumimoji="1" lang="ja-JP" altLang="en-US" sz="1200" b="0" i="0" u="none" strike="noStrike" kern="1200" dirty="0">
                <a:solidFill>
                  <a:schemeClr val="tx1"/>
                </a:solidFill>
                <a:effectLst/>
                <a:latin typeface="+mn-lt"/>
                <a:ea typeface="+mn-ea"/>
                <a:cs typeface="+mn-cs"/>
              </a:rPr>
              <a:t>値と</a:t>
            </a:r>
            <a:r>
              <a:rPr kumimoji="1" lang="en-US" altLang="ja-JP" sz="1200" b="0" i="0" u="none" strike="noStrike" kern="1200" dirty="0">
                <a:solidFill>
                  <a:schemeClr val="tx1"/>
                </a:solidFill>
                <a:effectLst/>
                <a:latin typeface="+mn-lt"/>
                <a:ea typeface="+mn-ea"/>
                <a:cs typeface="+mn-cs"/>
              </a:rPr>
              <a:t>AUC</a:t>
            </a:r>
            <a:r>
              <a:rPr kumimoji="1" lang="ja-JP" altLang="en-US" sz="1200" b="0" i="0" u="none" strike="noStrike" kern="1200" dirty="0">
                <a:solidFill>
                  <a:schemeClr val="tx1"/>
                </a:solidFill>
                <a:effectLst/>
                <a:latin typeface="+mn-lt"/>
                <a:ea typeface="+mn-ea"/>
                <a:cs typeface="+mn-cs"/>
              </a:rPr>
              <a:t>が優れているという結果になりました．</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59</a:t>
            </a:fld>
            <a:endParaRPr kumimoji="1" lang="ja-JP" altLang="en-US"/>
          </a:p>
        </p:txBody>
      </p:sp>
    </p:spTree>
    <p:extLst>
      <p:ext uri="{BB962C8B-B14F-4D97-AF65-F5344CB8AC3E}">
        <p14:creationId xmlns:p14="http://schemas.microsoft.com/office/powerpoint/2010/main" val="118782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また，深層学習を用いてコードクローン検出に取り組む既存研究も多く存在します．</a:t>
            </a:r>
            <a:endParaRPr kumimoji="1" lang="en-US" altLang="ja-JP" dirty="0"/>
          </a:p>
          <a:p>
            <a:r>
              <a:rPr kumimoji="1" lang="ja-JP" altLang="en-US" dirty="0"/>
              <a:t>既存研究では</a:t>
            </a:r>
            <a:r>
              <a:rPr kumimoji="1" lang="en-US" altLang="ja-JP" dirty="0"/>
              <a:t>Siamese</a:t>
            </a:r>
            <a:r>
              <a:rPr kumimoji="1" lang="ja-JP" altLang="en-US" dirty="0"/>
              <a:t>モデルがよく利用されています．</a:t>
            </a:r>
            <a:endParaRPr kumimoji="1" lang="en-US" altLang="ja-JP" dirty="0"/>
          </a:p>
          <a:p>
            <a:r>
              <a:rPr kumimoji="1" lang="ja-JP" altLang="en-US" dirty="0"/>
              <a:t>このモデルでは，入力として与えられたソースコードの組をコードクローンか非コードクローンのいずれかのクラスに分類することで，コードクローンの判定を行います．</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6</a:t>
            </a:fld>
            <a:endParaRPr kumimoji="1" lang="ja-JP" altLang="en-US"/>
          </a:p>
        </p:txBody>
      </p:sp>
    </p:spTree>
    <p:extLst>
      <p:ext uri="{BB962C8B-B14F-4D97-AF65-F5344CB8AC3E}">
        <p14:creationId xmlns:p14="http://schemas.microsoft.com/office/powerpoint/2010/main" val="700714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LSTM</a:t>
            </a:r>
            <a:r>
              <a:rPr kumimoji="1" lang="ja-JP" altLang="en-US" sz="1200" b="0" i="0" u="none" strike="noStrike" kern="1200" dirty="0">
                <a:solidFill>
                  <a:schemeClr val="tx1"/>
                </a:solidFill>
                <a:effectLst/>
                <a:latin typeface="+mn-lt"/>
                <a:ea typeface="+mn-ea"/>
                <a:cs typeface="+mn-cs"/>
              </a:rPr>
              <a:t>でも同様に，全てのデータセットで回帰モデルの方が</a:t>
            </a:r>
            <a:r>
              <a:rPr kumimoji="1" lang="en-US" altLang="ja-JP" sz="1200" b="0" i="0" u="none" strike="noStrike" kern="1200" dirty="0">
                <a:solidFill>
                  <a:schemeClr val="tx1"/>
                </a:solidFill>
                <a:effectLst/>
                <a:latin typeface="+mn-lt"/>
                <a:ea typeface="+mn-ea"/>
                <a:cs typeface="+mn-cs"/>
              </a:rPr>
              <a:t>F</a:t>
            </a:r>
            <a:r>
              <a:rPr kumimoji="1" lang="ja-JP" altLang="en-US" sz="1200" b="0" i="0" u="none" strike="noStrike" kern="1200" dirty="0">
                <a:solidFill>
                  <a:schemeClr val="tx1"/>
                </a:solidFill>
                <a:effectLst/>
                <a:latin typeface="+mn-lt"/>
                <a:ea typeface="+mn-ea"/>
                <a:cs typeface="+mn-cs"/>
              </a:rPr>
              <a:t>値と</a:t>
            </a:r>
            <a:r>
              <a:rPr kumimoji="1" lang="en-US" altLang="ja-JP" sz="1200" b="0" i="0" u="none" strike="noStrike" kern="1200" dirty="0">
                <a:solidFill>
                  <a:schemeClr val="tx1"/>
                </a:solidFill>
                <a:effectLst/>
                <a:latin typeface="+mn-lt"/>
                <a:ea typeface="+mn-ea"/>
                <a:cs typeface="+mn-cs"/>
              </a:rPr>
              <a:t>AUC</a:t>
            </a:r>
            <a:r>
              <a:rPr kumimoji="1" lang="ja-JP" altLang="en-US" sz="1200" b="0" i="0" u="none" strike="noStrike" kern="1200" dirty="0">
                <a:solidFill>
                  <a:schemeClr val="tx1"/>
                </a:solidFill>
                <a:effectLst/>
                <a:latin typeface="+mn-lt"/>
                <a:ea typeface="+mn-ea"/>
                <a:cs typeface="+mn-cs"/>
              </a:rPr>
              <a:t>が優れているという結果になりました．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60</a:t>
            </a:fld>
            <a:endParaRPr kumimoji="1" lang="ja-JP" altLang="en-US"/>
          </a:p>
        </p:txBody>
      </p:sp>
    </p:spTree>
    <p:extLst>
      <p:ext uri="{BB962C8B-B14F-4D97-AF65-F5344CB8AC3E}">
        <p14:creationId xmlns:p14="http://schemas.microsoft.com/office/powerpoint/2010/main" val="41163723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Bi-LSTM</a:t>
            </a:r>
            <a:r>
              <a:rPr kumimoji="1" lang="ja-JP" altLang="en-US" sz="1200" b="0" i="0" u="none" strike="noStrike" kern="1200" dirty="0">
                <a:solidFill>
                  <a:schemeClr val="tx1"/>
                </a:solidFill>
                <a:effectLst/>
                <a:latin typeface="+mn-lt"/>
                <a:ea typeface="+mn-ea"/>
                <a:cs typeface="+mn-cs"/>
              </a:rPr>
              <a:t>でも同様に，全てのデータセットで回帰モデルの方が</a:t>
            </a:r>
            <a:r>
              <a:rPr kumimoji="1" lang="en-US" altLang="ja-JP" sz="1200" b="0" i="0" u="none" strike="noStrike" kern="1200" dirty="0">
                <a:solidFill>
                  <a:schemeClr val="tx1"/>
                </a:solidFill>
                <a:effectLst/>
                <a:latin typeface="+mn-lt"/>
                <a:ea typeface="+mn-ea"/>
                <a:cs typeface="+mn-cs"/>
              </a:rPr>
              <a:t>F</a:t>
            </a:r>
            <a:r>
              <a:rPr kumimoji="1" lang="ja-JP" altLang="en-US" sz="1200" b="0" i="0" u="none" strike="noStrike" kern="1200" dirty="0">
                <a:solidFill>
                  <a:schemeClr val="tx1"/>
                </a:solidFill>
                <a:effectLst/>
                <a:latin typeface="+mn-lt"/>
                <a:ea typeface="+mn-ea"/>
                <a:cs typeface="+mn-cs"/>
              </a:rPr>
              <a:t>値と</a:t>
            </a:r>
            <a:r>
              <a:rPr kumimoji="1" lang="en-US" altLang="ja-JP" sz="1200" b="0" i="0" u="none" strike="noStrike" kern="1200" dirty="0">
                <a:solidFill>
                  <a:schemeClr val="tx1"/>
                </a:solidFill>
                <a:effectLst/>
                <a:latin typeface="+mn-lt"/>
                <a:ea typeface="+mn-ea"/>
                <a:cs typeface="+mn-cs"/>
              </a:rPr>
              <a:t>AUC</a:t>
            </a:r>
            <a:r>
              <a:rPr kumimoji="1" lang="ja-JP" altLang="en-US" sz="1200" b="0" i="0" u="none" strike="noStrike" kern="1200" dirty="0">
                <a:solidFill>
                  <a:schemeClr val="tx1"/>
                </a:solidFill>
                <a:effectLst/>
                <a:latin typeface="+mn-lt"/>
                <a:ea typeface="+mn-ea"/>
                <a:cs typeface="+mn-cs"/>
              </a:rPr>
              <a:t>が優れているという結果になりました．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61</a:t>
            </a:fld>
            <a:endParaRPr kumimoji="1" lang="ja-JP" altLang="en-US"/>
          </a:p>
        </p:txBody>
      </p:sp>
    </p:spTree>
    <p:extLst>
      <p:ext uri="{BB962C8B-B14F-4D97-AF65-F5344CB8AC3E}">
        <p14:creationId xmlns:p14="http://schemas.microsoft.com/office/powerpoint/2010/main" val="30547100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DNN</a:t>
            </a:r>
            <a:r>
              <a:rPr kumimoji="1" lang="ja-JP" altLang="en-US" sz="1200" b="0" i="0" u="none" strike="noStrike" kern="1200" dirty="0">
                <a:solidFill>
                  <a:schemeClr val="tx1"/>
                </a:solidFill>
                <a:effectLst/>
                <a:latin typeface="+mn-lt"/>
                <a:ea typeface="+mn-ea"/>
                <a:cs typeface="+mn-cs"/>
              </a:rPr>
              <a:t>では，</a:t>
            </a:r>
            <a:r>
              <a:rPr kumimoji="1" lang="en-US" altLang="ja-JP" sz="1200" b="0" i="0" u="none" strike="noStrike" kern="1200" dirty="0">
                <a:solidFill>
                  <a:schemeClr val="tx1"/>
                </a:solidFill>
                <a:effectLst/>
                <a:latin typeface="+mn-lt"/>
                <a:ea typeface="+mn-ea"/>
                <a:cs typeface="+mn-cs"/>
              </a:rPr>
              <a:t>GCJ</a:t>
            </a:r>
            <a:r>
              <a:rPr kumimoji="1" lang="ja-JP" altLang="en-US" sz="1200" b="0" i="0" u="none" strike="noStrike" kern="1200" dirty="0">
                <a:solidFill>
                  <a:schemeClr val="tx1"/>
                </a:solidFill>
                <a:effectLst/>
                <a:latin typeface="+mn-lt"/>
                <a:ea typeface="+mn-ea"/>
                <a:cs typeface="+mn-cs"/>
              </a:rPr>
              <a:t>に対する</a:t>
            </a:r>
            <a:r>
              <a:rPr kumimoji="1" lang="en-US" altLang="ja-JP" sz="1200" b="0" i="0" u="none" strike="noStrike" kern="1200" dirty="0">
                <a:solidFill>
                  <a:schemeClr val="tx1"/>
                </a:solidFill>
                <a:effectLst/>
                <a:latin typeface="+mn-lt"/>
                <a:ea typeface="+mn-ea"/>
                <a:cs typeface="+mn-cs"/>
              </a:rPr>
              <a:t>AUC</a:t>
            </a:r>
            <a:r>
              <a:rPr kumimoji="1" lang="ja-JP" altLang="en-US" sz="1200" b="0" i="0" u="none" strike="noStrike" kern="1200" dirty="0">
                <a:solidFill>
                  <a:schemeClr val="tx1"/>
                </a:solidFill>
                <a:effectLst/>
                <a:latin typeface="+mn-lt"/>
                <a:ea typeface="+mn-ea"/>
                <a:cs typeface="+mn-cs"/>
              </a:rPr>
              <a:t>の値以外，</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値分類モデルの方が優れているという結果になりました．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62</a:t>
            </a:fld>
            <a:endParaRPr kumimoji="1" lang="ja-JP" altLang="en-US"/>
          </a:p>
        </p:txBody>
      </p:sp>
    </p:spTree>
    <p:extLst>
      <p:ext uri="{BB962C8B-B14F-4D97-AF65-F5344CB8AC3E}">
        <p14:creationId xmlns:p14="http://schemas.microsoft.com/office/powerpoint/2010/main" val="25273349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実験結果をまとめるとこのようになります．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まず．</a:t>
            </a:r>
            <a:r>
              <a:rPr kumimoji="1" lang="en-US" altLang="ja-JP" sz="1200" b="0" i="0" u="none" strike="noStrike" kern="1200" dirty="0">
                <a:solidFill>
                  <a:schemeClr val="tx1"/>
                </a:solidFill>
                <a:effectLst/>
                <a:latin typeface="+mn-lt"/>
                <a:ea typeface="+mn-ea"/>
                <a:cs typeface="+mn-cs"/>
              </a:rPr>
              <a:t>DNN</a:t>
            </a:r>
            <a:r>
              <a:rPr kumimoji="1" lang="ja-JP" altLang="en-US" sz="1200" b="0" i="0" u="none" strike="noStrike" kern="1200" dirty="0">
                <a:solidFill>
                  <a:schemeClr val="tx1"/>
                </a:solidFill>
                <a:effectLst/>
                <a:latin typeface="+mn-lt"/>
                <a:ea typeface="+mn-ea"/>
                <a:cs typeface="+mn-cs"/>
              </a:rPr>
              <a:t>以外の</a:t>
            </a:r>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err="1">
                <a:solidFill>
                  <a:schemeClr val="tx1"/>
                </a:solidFill>
                <a:effectLst/>
                <a:latin typeface="+mn-lt"/>
                <a:ea typeface="+mn-ea"/>
                <a:cs typeface="+mn-cs"/>
              </a:rPr>
              <a:t>つの</a:t>
            </a:r>
            <a:r>
              <a:rPr kumimoji="1" lang="ja-JP" altLang="en-US" sz="1200" b="0" i="0" u="none" strike="noStrike" kern="1200" dirty="0">
                <a:solidFill>
                  <a:schemeClr val="tx1"/>
                </a:solidFill>
                <a:effectLst/>
                <a:latin typeface="+mn-lt"/>
                <a:ea typeface="+mn-ea"/>
                <a:cs typeface="+mn-cs"/>
              </a:rPr>
              <a:t>深層学習モデルでは，</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値分類モデルから回帰モデルに変更することで，全てのデータセットに対して</a:t>
            </a:r>
            <a:r>
              <a:rPr kumimoji="1" lang="en-US" altLang="ja-JP" sz="1200" b="0" i="0" u="none" strike="noStrike" kern="1200" dirty="0">
                <a:solidFill>
                  <a:schemeClr val="tx1"/>
                </a:solidFill>
                <a:effectLst/>
                <a:latin typeface="+mn-lt"/>
                <a:ea typeface="+mn-ea"/>
                <a:cs typeface="+mn-cs"/>
              </a:rPr>
              <a:t>F</a:t>
            </a:r>
            <a:r>
              <a:rPr kumimoji="1" lang="ja-JP" altLang="en-US" sz="1200" b="0" i="0" u="none" strike="noStrike" kern="1200" dirty="0">
                <a:solidFill>
                  <a:schemeClr val="tx1"/>
                </a:solidFill>
                <a:effectLst/>
                <a:latin typeface="+mn-lt"/>
                <a:ea typeface="+mn-ea"/>
                <a:cs typeface="+mn-cs"/>
              </a:rPr>
              <a:t>値と</a:t>
            </a:r>
            <a:r>
              <a:rPr kumimoji="1" lang="en-US" altLang="ja-JP" sz="1200" b="0" i="0" u="none" strike="noStrike" kern="1200" dirty="0">
                <a:solidFill>
                  <a:schemeClr val="tx1"/>
                </a:solidFill>
                <a:effectLst/>
                <a:latin typeface="+mn-lt"/>
                <a:ea typeface="+mn-ea"/>
                <a:cs typeface="+mn-cs"/>
              </a:rPr>
              <a:t>AUC</a:t>
            </a:r>
            <a:r>
              <a:rPr kumimoji="1" lang="ja-JP" altLang="en-US" sz="1200" b="0" i="0" u="none" strike="noStrike" kern="1200" dirty="0">
                <a:solidFill>
                  <a:schemeClr val="tx1"/>
                </a:solidFill>
                <a:effectLst/>
                <a:latin typeface="+mn-lt"/>
                <a:ea typeface="+mn-ea"/>
                <a:cs typeface="+mn-cs"/>
              </a:rPr>
              <a:t>がともに向上しました．</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よって，提案手法によって汎化性能が向上したということができます．</a:t>
            </a:r>
            <a:endParaRPr lang="ja-JP" altLang="en-US" dirty="0">
              <a:effectLst/>
            </a:endParaRPr>
          </a:p>
          <a:p>
            <a:pPr rtl="0"/>
            <a:r>
              <a:rPr kumimoji="1" lang="en-US" altLang="ja-JP" sz="1200" b="0" i="0" u="none" strike="noStrike" kern="1200" dirty="0">
                <a:solidFill>
                  <a:schemeClr val="tx1"/>
                </a:solidFill>
                <a:effectLst/>
                <a:latin typeface="+mn-lt"/>
                <a:ea typeface="+mn-ea"/>
                <a:cs typeface="+mn-cs"/>
              </a:rPr>
              <a:t>DNN</a:t>
            </a:r>
            <a:r>
              <a:rPr kumimoji="1" lang="ja-JP" altLang="en-US" sz="1200" b="0" i="0" u="none" strike="noStrike" kern="1200" dirty="0">
                <a:solidFill>
                  <a:schemeClr val="tx1"/>
                </a:solidFill>
                <a:effectLst/>
                <a:latin typeface="+mn-lt"/>
                <a:ea typeface="+mn-ea"/>
                <a:cs typeface="+mn-cs"/>
              </a:rPr>
              <a:t>の場合は，</a:t>
            </a:r>
            <a:r>
              <a:rPr kumimoji="1" lang="en-US" altLang="ja-JP" sz="1200" b="0" i="0" u="none" strike="noStrike" kern="1200" dirty="0">
                <a:solidFill>
                  <a:schemeClr val="tx1"/>
                </a:solidFill>
                <a:effectLst/>
                <a:latin typeface="+mn-lt"/>
                <a:ea typeface="+mn-ea"/>
                <a:cs typeface="+mn-cs"/>
              </a:rPr>
              <a:t>GCJ</a:t>
            </a:r>
            <a:r>
              <a:rPr kumimoji="1" lang="ja-JP" altLang="en-US" sz="1200" b="0" i="0" u="none" strike="noStrike" kern="1200" dirty="0">
                <a:solidFill>
                  <a:schemeClr val="tx1"/>
                </a:solidFill>
                <a:effectLst/>
                <a:latin typeface="+mn-lt"/>
                <a:ea typeface="+mn-ea"/>
                <a:cs typeface="+mn-cs"/>
              </a:rPr>
              <a:t>以外のデータセットに対して</a:t>
            </a:r>
            <a:r>
              <a:rPr kumimoji="1" lang="en-US" altLang="ja-JP" sz="1200" b="0" i="0" u="none" strike="noStrike" kern="1200" dirty="0">
                <a:solidFill>
                  <a:schemeClr val="tx1"/>
                </a:solidFill>
                <a:effectLst/>
                <a:latin typeface="+mn-lt"/>
                <a:ea typeface="+mn-ea"/>
                <a:cs typeface="+mn-cs"/>
              </a:rPr>
              <a:t>F</a:t>
            </a:r>
            <a:r>
              <a:rPr kumimoji="1" lang="ja-JP" altLang="en-US" sz="1200" b="0" i="0" u="none" strike="noStrike" kern="1200" dirty="0">
                <a:solidFill>
                  <a:schemeClr val="tx1"/>
                </a:solidFill>
                <a:effectLst/>
                <a:latin typeface="+mn-lt"/>
                <a:ea typeface="+mn-ea"/>
                <a:cs typeface="+mn-cs"/>
              </a:rPr>
              <a:t>値と</a:t>
            </a:r>
            <a:r>
              <a:rPr kumimoji="1" lang="en-US" altLang="ja-JP" sz="1200" b="0" i="0" u="none" strike="noStrike" kern="1200" dirty="0">
                <a:solidFill>
                  <a:schemeClr val="tx1"/>
                </a:solidFill>
                <a:effectLst/>
                <a:latin typeface="+mn-lt"/>
                <a:ea typeface="+mn-ea"/>
                <a:cs typeface="+mn-cs"/>
              </a:rPr>
              <a:t>AUC</a:t>
            </a:r>
            <a:r>
              <a:rPr kumimoji="1" lang="ja-JP" altLang="en-US" sz="1200" b="0" i="0" u="none" strike="noStrike" kern="1200" dirty="0" err="1">
                <a:solidFill>
                  <a:schemeClr val="tx1"/>
                </a:solidFill>
                <a:effectLst/>
                <a:latin typeface="+mn-lt"/>
                <a:ea typeface="+mn-ea"/>
                <a:cs typeface="+mn-cs"/>
              </a:rPr>
              <a:t>が低</a:t>
            </a:r>
            <a:r>
              <a:rPr kumimoji="1" lang="ja-JP" altLang="en-US" sz="1200" b="0" i="0" u="none" strike="noStrike" kern="1200" dirty="0">
                <a:solidFill>
                  <a:schemeClr val="tx1"/>
                </a:solidFill>
                <a:effectLst/>
                <a:latin typeface="+mn-lt"/>
                <a:ea typeface="+mn-ea"/>
                <a:cs typeface="+mn-cs"/>
              </a:rPr>
              <a:t>下しましたので，提案手法では汎化性能は向上しませんでした．</a:t>
            </a:r>
            <a:endParaRPr lang="ja-JP" altLang="en-US" dirty="0">
              <a:effectLst/>
            </a:endParaRP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63</a:t>
            </a:fld>
            <a:endParaRPr kumimoji="1" lang="ja-JP" altLang="en-US"/>
          </a:p>
        </p:txBody>
      </p:sp>
    </p:spTree>
    <p:extLst>
      <p:ext uri="{BB962C8B-B14F-4D97-AF65-F5344CB8AC3E}">
        <p14:creationId xmlns:p14="http://schemas.microsoft.com/office/powerpoint/2010/main" val="38773474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少し考察をしますと，本評価実験の結果は，深層学習モデルの学習するソースコードの形式に影響を受けているのではないかと思われます．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まず，</a:t>
            </a:r>
            <a:r>
              <a:rPr kumimoji="1" lang="en-US" altLang="ja-JP" sz="1200" b="0" i="0" u="none" strike="noStrike" kern="1200" dirty="0">
                <a:solidFill>
                  <a:schemeClr val="tx1"/>
                </a:solidFill>
                <a:effectLst/>
                <a:latin typeface="+mn-lt"/>
                <a:ea typeface="+mn-ea"/>
                <a:cs typeface="+mn-cs"/>
              </a:rPr>
              <a:t>DNN</a:t>
            </a:r>
            <a:r>
              <a:rPr kumimoji="1" lang="ja-JP" altLang="en-US" sz="1200" b="0" i="0" u="none" strike="noStrike" kern="1200" dirty="0">
                <a:solidFill>
                  <a:schemeClr val="tx1"/>
                </a:solidFill>
                <a:effectLst/>
                <a:latin typeface="+mn-lt"/>
                <a:ea typeface="+mn-ea"/>
                <a:cs typeface="+mn-cs"/>
              </a:rPr>
              <a:t>以外の</a:t>
            </a:r>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err="1">
                <a:solidFill>
                  <a:schemeClr val="tx1"/>
                </a:solidFill>
                <a:effectLst/>
                <a:latin typeface="+mn-lt"/>
                <a:ea typeface="+mn-ea"/>
                <a:cs typeface="+mn-cs"/>
              </a:rPr>
              <a:t>つの</a:t>
            </a:r>
            <a:r>
              <a:rPr kumimoji="1" lang="ja-JP" altLang="en-US" sz="1200" b="0" i="0" u="none" strike="noStrike" kern="1200" dirty="0">
                <a:solidFill>
                  <a:schemeClr val="tx1"/>
                </a:solidFill>
                <a:effectLst/>
                <a:latin typeface="+mn-lt"/>
                <a:ea typeface="+mn-ea"/>
                <a:cs typeface="+mn-cs"/>
              </a:rPr>
              <a:t>深層学習モデルは，抽象構文木に基づくデータを学習しました．そのため，入力から抽象構文木の類似度をうまく予測できたため，精度が向上したと考えられます．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それに対し，</a:t>
            </a:r>
            <a:r>
              <a:rPr kumimoji="1" lang="en-US" altLang="ja-JP" sz="1200" b="0" i="0" u="none" strike="noStrike" kern="1200" dirty="0">
                <a:solidFill>
                  <a:schemeClr val="tx1"/>
                </a:solidFill>
                <a:effectLst/>
                <a:latin typeface="+mn-lt"/>
                <a:ea typeface="+mn-ea"/>
                <a:cs typeface="+mn-cs"/>
              </a:rPr>
              <a:t>DNN</a:t>
            </a:r>
            <a:r>
              <a:rPr kumimoji="1" lang="ja-JP" altLang="en-US" sz="1200" b="0" i="0" u="none" strike="noStrike" kern="1200" dirty="0">
                <a:solidFill>
                  <a:schemeClr val="tx1"/>
                </a:solidFill>
                <a:effectLst/>
                <a:latin typeface="+mn-lt"/>
                <a:ea typeface="+mn-ea"/>
                <a:cs typeface="+mn-cs"/>
              </a:rPr>
              <a:t>はソースコードメトリクスを学習する手法だったため，ソースコードの構造情報を学習していません．</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そのため，抽象構文木の類似度を予測することが困難だったため，精度が低下したと考えられます．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すなわち，提案手法は，抽象構文木の情報を学習可能なモデルに対して有効だと考えられます．</a:t>
            </a:r>
            <a:endParaRPr lang="ja-JP" altLang="en-US" dirty="0">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64</a:t>
            </a:fld>
            <a:endParaRPr kumimoji="1" lang="ja-JP" altLang="en-US"/>
          </a:p>
        </p:txBody>
      </p:sp>
    </p:spTree>
    <p:extLst>
      <p:ext uri="{BB962C8B-B14F-4D97-AF65-F5344CB8AC3E}">
        <p14:creationId xmlns:p14="http://schemas.microsoft.com/office/powerpoint/2010/main" val="3227082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kumimoji="1" lang="ja-JP" altLang="en-US" sz="1200" b="0" i="0" u="none" strike="noStrike" kern="1200" dirty="0">
                <a:solidFill>
                  <a:schemeClr val="tx1"/>
                </a:solidFill>
                <a:effectLst/>
                <a:latin typeface="+mn-lt"/>
                <a:ea typeface="+mn-ea"/>
                <a:cs typeface="+mn-cs"/>
              </a:rPr>
              <a:t>まとめです．</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多くの既存研究でコードクローン検出モデルの汎化性能が未調査という問題がありました．</a:t>
            </a:r>
            <a:endParaRPr kumimoji="1" lang="en-US" altLang="ja-JP" sz="1200" b="0" i="0" u="none" strike="noStrike" kern="1200" dirty="0">
              <a:solidFill>
                <a:schemeClr val="tx1"/>
              </a:solidFill>
              <a:effectLst/>
              <a:latin typeface="+mn-lt"/>
              <a:ea typeface="+mn-ea"/>
              <a:cs typeface="+mn-cs"/>
            </a:endParaRPr>
          </a:p>
          <a:p>
            <a:pPr rtl="0"/>
            <a:r>
              <a:rPr kumimoji="1" lang="ja-JP" altLang="en-US" sz="1200" b="0" i="0" u="none" strike="noStrike" kern="1200" dirty="0">
                <a:solidFill>
                  <a:schemeClr val="tx1"/>
                </a:solidFill>
                <a:effectLst/>
                <a:latin typeface="+mn-lt"/>
                <a:ea typeface="+mn-ea"/>
                <a:cs typeface="+mn-cs"/>
              </a:rPr>
              <a:t>また，事前実験の結果，</a:t>
            </a:r>
            <a:r>
              <a:rPr kumimoji="1" lang="en-US" altLang="ja-JP" sz="1200" b="0" i="0" u="none" strike="noStrike" kern="1200" dirty="0">
                <a:solidFill>
                  <a:schemeClr val="tx1"/>
                </a:solidFill>
                <a:effectLst/>
                <a:latin typeface="+mn-lt"/>
                <a:ea typeface="+mn-ea"/>
                <a:cs typeface="+mn-cs"/>
              </a:rPr>
              <a:t>ASTNN</a:t>
            </a:r>
            <a:r>
              <a:rPr kumimoji="1" lang="ja-JP" altLang="en-US" sz="1200" b="0" i="0" u="none" strike="noStrike" kern="1200" dirty="0">
                <a:solidFill>
                  <a:schemeClr val="tx1"/>
                </a:solidFill>
                <a:effectLst/>
                <a:latin typeface="+mn-lt"/>
                <a:ea typeface="+mn-ea"/>
                <a:cs typeface="+mn-cs"/>
              </a:rPr>
              <a:t>の汎化性能が低いという問題がありました．</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そのため，コードクローン検出に回帰モデルの利用を提案し，コードクローンの類似度情報を学習に利用しました．</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評価実験では，既存手法を含む</a:t>
            </a:r>
            <a:r>
              <a:rPr kumimoji="1" lang="en-US" altLang="ja-JP" sz="1200" b="0" i="0" u="none" strike="noStrike" kern="1200" dirty="0">
                <a:solidFill>
                  <a:schemeClr val="tx1"/>
                </a:solidFill>
                <a:effectLst/>
                <a:latin typeface="+mn-lt"/>
                <a:ea typeface="+mn-ea"/>
                <a:cs typeface="+mn-cs"/>
              </a:rPr>
              <a:t>4</a:t>
            </a:r>
            <a:r>
              <a:rPr kumimoji="1" lang="ja-JP" altLang="en-US" sz="1200" b="0" i="0" u="none" strike="noStrike" kern="1200" dirty="0" err="1">
                <a:solidFill>
                  <a:schemeClr val="tx1"/>
                </a:solidFill>
                <a:effectLst/>
                <a:latin typeface="+mn-lt"/>
                <a:ea typeface="+mn-ea"/>
                <a:cs typeface="+mn-cs"/>
              </a:rPr>
              <a:t>つの</a:t>
            </a:r>
            <a:r>
              <a:rPr kumimoji="1" lang="ja-JP" altLang="en-US" sz="1200" b="0" i="0" u="none" strike="noStrike" kern="1200" dirty="0">
                <a:solidFill>
                  <a:schemeClr val="tx1"/>
                </a:solidFill>
                <a:effectLst/>
                <a:latin typeface="+mn-lt"/>
                <a:ea typeface="+mn-ea"/>
                <a:cs typeface="+mn-cs"/>
              </a:rPr>
              <a:t>コードクローン検出モデルを対象に，提案手法の有効性を評価しました．</a:t>
            </a:r>
            <a:endParaRPr lang="ja-JP" altLang="en-US" dirty="0">
              <a:effectLst/>
            </a:endParaRPr>
          </a:p>
          <a:p>
            <a:pPr rtl="0"/>
            <a:r>
              <a:rPr kumimoji="1" lang="ja-JP" altLang="en-US" sz="1200" b="0" i="0" u="none" strike="noStrike" kern="1200" dirty="0">
                <a:solidFill>
                  <a:schemeClr val="tx1"/>
                </a:solidFill>
                <a:effectLst/>
                <a:latin typeface="+mn-lt"/>
                <a:ea typeface="+mn-ea"/>
                <a:cs typeface="+mn-cs"/>
              </a:rPr>
              <a:t>その結果，</a:t>
            </a:r>
            <a:r>
              <a:rPr kumimoji="1" lang="en-US" altLang="ja-JP" sz="1200" b="0" i="0" u="none" strike="noStrike" kern="1200" dirty="0">
                <a:solidFill>
                  <a:schemeClr val="tx1"/>
                </a:solidFill>
                <a:effectLst/>
                <a:latin typeface="+mn-lt"/>
                <a:ea typeface="+mn-ea"/>
                <a:cs typeface="+mn-cs"/>
              </a:rPr>
              <a:t>4</a:t>
            </a:r>
            <a:r>
              <a:rPr kumimoji="1" lang="ja-JP" altLang="en-US" sz="1200" b="0" i="0" u="none" strike="noStrike" kern="1200" dirty="0">
                <a:solidFill>
                  <a:schemeClr val="tx1"/>
                </a:solidFill>
                <a:effectLst/>
                <a:latin typeface="+mn-lt"/>
                <a:ea typeface="+mn-ea"/>
                <a:cs typeface="+mn-cs"/>
              </a:rPr>
              <a:t>つ中</a:t>
            </a:r>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err="1">
                <a:solidFill>
                  <a:schemeClr val="tx1"/>
                </a:solidFill>
                <a:effectLst/>
                <a:latin typeface="+mn-lt"/>
                <a:ea typeface="+mn-ea"/>
                <a:cs typeface="+mn-cs"/>
              </a:rPr>
              <a:t>つの</a:t>
            </a:r>
            <a:r>
              <a:rPr kumimoji="1" lang="ja-JP" altLang="en-US" sz="1200" b="0" i="0" u="none" strike="noStrike" kern="1200" dirty="0">
                <a:solidFill>
                  <a:schemeClr val="tx1"/>
                </a:solidFill>
                <a:effectLst/>
                <a:latin typeface="+mn-lt"/>
                <a:ea typeface="+mn-ea"/>
                <a:cs typeface="+mn-cs"/>
              </a:rPr>
              <a:t>モデルで汎化性能が向上したことを確認しました．</a:t>
            </a:r>
            <a:endParaRPr lang="ja-JP" altLang="en-US" dirty="0">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65</a:t>
            </a:fld>
            <a:endParaRPr kumimoji="1" lang="ja-JP" altLang="en-US"/>
          </a:p>
        </p:txBody>
      </p:sp>
    </p:spTree>
    <p:extLst>
      <p:ext uri="{BB962C8B-B14F-4D97-AF65-F5344CB8AC3E}">
        <p14:creationId xmlns:p14="http://schemas.microsoft.com/office/powerpoint/2010/main" val="32891266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en-US" altLang="ja-JP" dirty="0"/>
              <a:t>7</a:t>
            </a:r>
            <a:r>
              <a:rPr kumimoji="1" lang="ja-JP" altLang="en-US" dirty="0"/>
              <a:t>章について説明します．</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66</a:t>
            </a:fld>
            <a:endParaRPr kumimoji="1" lang="ja-JP" altLang="en-US"/>
          </a:p>
        </p:txBody>
      </p:sp>
    </p:spTree>
    <p:extLst>
      <p:ext uri="{BB962C8B-B14F-4D97-AF65-F5344CB8AC3E}">
        <p14:creationId xmlns:p14="http://schemas.microsoft.com/office/powerpoint/2010/main" val="27000524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本論文では，深層学習を用いたソースコード分類手法の問題点の解決に取り組みました．</a:t>
            </a:r>
            <a:endParaRPr kumimoji="1" lang="en-US" altLang="ja-JP" dirty="0"/>
          </a:p>
          <a:p>
            <a:r>
              <a:rPr kumimoji="1" lang="en-US" altLang="ja-JP" dirty="0"/>
              <a:t>1</a:t>
            </a:r>
            <a:r>
              <a:rPr kumimoji="1" lang="ja-JP" altLang="en-US" dirty="0"/>
              <a:t>つ目は，データ分布の調整に説明なくランダムサンプリングを利用している点で，解決策として，新たな手法を提案し，ランダムサンプリングと比較しました．</a:t>
            </a:r>
            <a:endParaRPr kumimoji="1" lang="en-US" altLang="ja-JP" dirty="0"/>
          </a:p>
          <a:p>
            <a:r>
              <a:rPr kumimoji="1" lang="ja-JP" altLang="en-US" dirty="0"/>
              <a:t>その結果，提案手法の精度が最も良いことを確認しました．</a:t>
            </a:r>
            <a:endParaRPr kumimoji="1" lang="en-US" altLang="ja-JP" dirty="0"/>
          </a:p>
          <a:p>
            <a:r>
              <a:rPr kumimoji="1" lang="en-US" altLang="ja-JP" dirty="0"/>
              <a:t>2</a:t>
            </a:r>
            <a:r>
              <a:rPr kumimoji="1" lang="ja-JP" altLang="en-US" dirty="0"/>
              <a:t>つ目は，ニューラルネットワークやソースコード表現の検討が不十分である点で，解決策として，既存研究でよく利用されるニューラルネットワークやソースコード表現を用いたソースコード分類手法の精度比較を実施しました．</a:t>
            </a:r>
            <a:endParaRPr kumimoji="1" lang="en-US" altLang="ja-JP" dirty="0"/>
          </a:p>
          <a:p>
            <a:r>
              <a:rPr kumimoji="1" lang="ja-JP" altLang="en-US" dirty="0"/>
              <a:t>その結果，</a:t>
            </a:r>
            <a:r>
              <a:rPr kumimoji="1" lang="en-US" altLang="ja-JP" dirty="0"/>
              <a:t>LSTM</a:t>
            </a:r>
            <a:r>
              <a:rPr kumimoji="1" lang="ja-JP" altLang="en-US" dirty="0"/>
              <a:t>にトークン列を学習させる手法の精度が最も良いことを確認しました．</a:t>
            </a:r>
            <a:endParaRPr kumimoji="1" lang="en-US" altLang="ja-JP" dirty="0"/>
          </a:p>
          <a:p>
            <a:r>
              <a:rPr kumimoji="1" lang="en-US" altLang="ja-JP" dirty="0"/>
              <a:t>3</a:t>
            </a:r>
            <a:r>
              <a:rPr kumimoji="1" lang="ja-JP" altLang="en-US" dirty="0"/>
              <a:t>つ目は，コードクローン検出手法において汎化性能を評価していないという点で，解決策として，</a:t>
            </a:r>
            <a:r>
              <a:rPr kumimoji="1" lang="en-US" altLang="ja-JP" dirty="0"/>
              <a:t>5</a:t>
            </a:r>
            <a:r>
              <a:rPr kumimoji="1" lang="ja-JP" altLang="en-US" dirty="0"/>
              <a:t>種類のデータセットを用いて汎化性能評価を実施しました．</a:t>
            </a:r>
            <a:endParaRPr kumimoji="1" lang="en-US" altLang="ja-JP" dirty="0"/>
          </a:p>
          <a:p>
            <a:r>
              <a:rPr kumimoji="1" lang="ja-JP" altLang="en-US" dirty="0"/>
              <a:t>その結果，既存手法は汎化性能が低いことが分かり，</a:t>
            </a:r>
            <a:r>
              <a:rPr kumimoji="1" lang="en-US" altLang="ja-JP" dirty="0"/>
              <a:t>2</a:t>
            </a:r>
            <a:r>
              <a:rPr kumimoji="1" lang="ja-JP" altLang="en-US" dirty="0"/>
              <a:t>値分類モデルの代わりに回帰モデルを用いると汎化性能が向上することを確認しました．</a:t>
            </a:r>
          </a:p>
        </p:txBody>
      </p:sp>
      <p:sp>
        <p:nvSpPr>
          <p:cNvPr id="4" name="スライド番号プレースホルダー 3"/>
          <p:cNvSpPr>
            <a:spLocks noGrp="1"/>
          </p:cNvSpPr>
          <p:nvPr>
            <p:ph type="sldNum" sz="quarter" idx="10"/>
          </p:nvPr>
        </p:nvSpPr>
        <p:spPr/>
        <p:txBody>
          <a:bodyPr/>
          <a:lstStyle/>
          <a:p>
            <a:fld id="{172D6CDE-40E6-4865-9A51-1FA2BD512B71}" type="slidenum">
              <a:rPr kumimoji="1" lang="ja-JP" altLang="en-US" smtClean="0"/>
              <a:t>67</a:t>
            </a:fld>
            <a:endParaRPr kumimoji="1" lang="ja-JP" altLang="en-US"/>
          </a:p>
        </p:txBody>
      </p:sp>
    </p:spTree>
    <p:extLst>
      <p:ext uri="{BB962C8B-B14F-4D97-AF65-F5344CB8AC3E}">
        <p14:creationId xmlns:p14="http://schemas.microsoft.com/office/powerpoint/2010/main" val="19097158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最後に，今後の研究方針です．</a:t>
            </a:r>
            <a:endParaRPr kumimoji="1" lang="en-US" altLang="ja-JP" dirty="0"/>
          </a:p>
          <a:p>
            <a:r>
              <a:rPr kumimoji="1" lang="en-US" altLang="ja-JP" dirty="0"/>
              <a:t>1</a:t>
            </a:r>
            <a:r>
              <a:rPr kumimoji="1" lang="ja-JP" altLang="en-US" dirty="0"/>
              <a:t>つ目は，深層学習を用いたソースコード分類手法のガイドライン作成です．</a:t>
            </a:r>
            <a:endParaRPr kumimoji="1" lang="en-US" altLang="ja-JP" dirty="0"/>
          </a:p>
          <a:p>
            <a:r>
              <a:rPr kumimoji="1" lang="ja-JP" altLang="en-US" dirty="0"/>
              <a:t>知識を共有することで，この技術の発展速度向上が期待できます．それは，ソースコード再利用のさらなる効率化や，ソフトウェア開発の生産性向上につながることが期待できます．</a:t>
            </a:r>
            <a:endParaRPr kumimoji="1" lang="en-US" altLang="ja-JP" dirty="0"/>
          </a:p>
          <a:p>
            <a:r>
              <a:rPr kumimoji="1" lang="en-US" altLang="ja-JP" dirty="0"/>
              <a:t>2</a:t>
            </a:r>
            <a:r>
              <a:rPr kumimoji="1" lang="ja-JP" altLang="en-US" dirty="0"/>
              <a:t>つ目は，さらに汎化性能の高いコードクローン検出モデルの開発です．</a:t>
            </a:r>
            <a:endParaRPr kumimoji="1" lang="en-US" altLang="ja-JP" dirty="0"/>
          </a:p>
          <a:p>
            <a:r>
              <a:rPr kumimoji="1" lang="ja-JP" altLang="en-US" dirty="0"/>
              <a:t>既存手法は，十分に学習したデータセットに対する精度は非常に高いです．そのため，汎化性能を得ることができれば意味的コードクローンを非常に高い精度で検出できるポテンシャルがあると考えます．</a:t>
            </a:r>
            <a:endParaRPr kumimoji="1" lang="en-US" altLang="ja-JP" dirty="0"/>
          </a:p>
          <a:p>
            <a:r>
              <a:rPr kumimoji="1" lang="ja-JP" altLang="en-US" dirty="0"/>
              <a:t>これを実現することで，コードクローンに対する保守作業の効率化や，意味的コードクローン検索の効率化が期待できます．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68</a:t>
            </a:fld>
            <a:endParaRPr kumimoji="1" lang="ja-JP" altLang="en-US"/>
          </a:p>
        </p:txBody>
      </p:sp>
    </p:spTree>
    <p:extLst>
      <p:ext uri="{BB962C8B-B14F-4D97-AF65-F5344CB8AC3E}">
        <p14:creationId xmlns:p14="http://schemas.microsoft.com/office/powerpoint/2010/main" val="12057429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既存ソフトウェアはソフトウェア開発における重要な資源であるという背景があります．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ソフトウェアのコード片を再利用するなどによって，ソフトウェア開発の生産性を向上させることができます．その際，再利用できるコード片を見つけるほかに，再利用したいコード片の情報を収集する必要があ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目的の１つとしては，</a:t>
            </a:r>
            <a:r>
              <a:rPr lang="ja-JP" altLang="en-US" sz="1200" dirty="0"/>
              <a:t>再利用を考えているコード片の情報の収集</a:t>
            </a:r>
            <a:endParaRPr lang="en-US" altLang="ja-JP" dirty="0"/>
          </a:p>
          <a:p>
            <a:endParaRPr lang="en-US" altLang="ja-JP" dirty="0"/>
          </a:p>
          <a:p>
            <a:r>
              <a:rPr lang="ja-JP" altLang="ja-JP" dirty="0"/>
              <a:t>ソースコードの再利用と保守に関する情報は、ソフトウェア開発者がソースコードを再利用することを決定するための非常に重要な手掛かりである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74</a:t>
            </a:fld>
            <a:endParaRPr kumimoji="1" lang="ja-JP" altLang="en-US"/>
          </a:p>
        </p:txBody>
      </p:sp>
    </p:spTree>
    <p:extLst>
      <p:ext uri="{BB962C8B-B14F-4D97-AF65-F5344CB8AC3E}">
        <p14:creationId xmlns:p14="http://schemas.microsoft.com/office/powerpoint/2010/main" val="95306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次に，本論文の概要について説明します．</a:t>
            </a:r>
            <a:endParaRPr kumimoji="1" lang="en-US" altLang="ja-JP" dirty="0"/>
          </a:p>
          <a:p>
            <a:r>
              <a:rPr kumimoji="1" lang="ja-JP" altLang="en-US" dirty="0"/>
              <a:t>本論文は，深層学習を用いたソースコード分類手法の既存研究が抱えている問題点を</a:t>
            </a:r>
            <a:r>
              <a:rPr kumimoji="1" lang="en-US" altLang="ja-JP" dirty="0"/>
              <a:t>3</a:t>
            </a:r>
            <a:r>
              <a:rPr kumimoji="1" lang="ja-JP" altLang="en-US" dirty="0"/>
              <a:t>つ取り上げて解決することで，今後の深層学習を用いたソースコード分類手法の開発がより効率的になることを狙っています．</a:t>
            </a:r>
            <a:endParaRPr kumimoji="1" lang="en-US" altLang="ja-JP" dirty="0"/>
          </a:p>
          <a:p>
            <a:r>
              <a:rPr kumimoji="1" lang="en-US" altLang="ja-JP" dirty="0"/>
              <a:t>1</a:t>
            </a:r>
            <a:r>
              <a:rPr kumimoji="1" lang="ja-JP" altLang="en-US" dirty="0"/>
              <a:t>つ目は，学習データの分布に関して，特に説明なくランダムサンプリングが用いられていることが多い，という点です．これに対し本論文では，学習データ分布の調整方法を提案し，ランダムサンプリングと比較しました．</a:t>
            </a:r>
            <a:endParaRPr kumimoji="1" lang="en-US" altLang="ja-JP" dirty="0"/>
          </a:p>
          <a:p>
            <a:r>
              <a:rPr kumimoji="1" lang="en-US" altLang="ja-JP" dirty="0"/>
              <a:t>2</a:t>
            </a:r>
            <a:r>
              <a:rPr kumimoji="1" lang="ja-JP" altLang="en-US" dirty="0"/>
              <a:t>つ目は，ニューラルネットワークやソースコード表現の比較検討が不十分であるという点です．これに対し，既存研究でよく利用されるニューラルネットワークやソースコード表現を用いたソースコード分類手法の精度比較を実施しました．</a:t>
            </a:r>
            <a:endParaRPr kumimoji="1" lang="en-US" altLang="ja-JP" dirty="0"/>
          </a:p>
          <a:p>
            <a:r>
              <a:rPr kumimoji="1" lang="en-US" altLang="ja-JP" dirty="0"/>
              <a:t>3</a:t>
            </a:r>
            <a:r>
              <a:rPr kumimoji="1" lang="ja-JP" altLang="en-US" dirty="0"/>
              <a:t>つ目は，深層学習を用いたコードクローン検出手法では，汎化性能を評価していない場合が多いという点です．これに対し本論文では，</a:t>
            </a:r>
            <a:r>
              <a:rPr kumimoji="1" lang="en-US" altLang="ja-JP" dirty="0"/>
              <a:t>5</a:t>
            </a:r>
            <a:r>
              <a:rPr kumimoji="1" lang="ja-JP" altLang="en-US" dirty="0"/>
              <a:t>種類のコードクローンデータセットを用いて汎化性能評価を実施しました．また，</a:t>
            </a:r>
            <a:r>
              <a:rPr kumimoji="1" lang="en-US" altLang="ja-JP" dirty="0"/>
              <a:t>6</a:t>
            </a:r>
            <a:r>
              <a:rPr kumimoji="1" lang="ja-JP" altLang="en-US" dirty="0"/>
              <a:t>章では，汎化性能を向上させるための手法も提案しています．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7</a:t>
            </a:fld>
            <a:endParaRPr kumimoji="1" lang="ja-JP" altLang="en-US"/>
          </a:p>
        </p:txBody>
      </p:sp>
    </p:spTree>
    <p:extLst>
      <p:ext uri="{BB962C8B-B14F-4D97-AF65-F5344CB8AC3E}">
        <p14:creationId xmlns:p14="http://schemas.microsoft.com/office/powerpoint/2010/main" val="2752534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早口なってないか確認</a:t>
            </a:r>
            <a:endParaRPr kumimoji="1" lang="en-US" altLang="ja-JP" dirty="0"/>
          </a:p>
          <a:p>
            <a:endParaRPr kumimoji="1" lang="en-US" altLang="ja-JP" dirty="0"/>
          </a:p>
          <a:p>
            <a:r>
              <a:rPr kumimoji="1" lang="ja-JP" altLang="en-US" dirty="0"/>
              <a:t>そこで，本研究では，順伝播型ニューラルネットワークを使用した類似コードブロック検索を試みました．</a:t>
            </a:r>
            <a:endParaRPr kumimoji="1" lang="en-US" altLang="ja-JP" dirty="0"/>
          </a:p>
          <a:p>
            <a:endParaRPr kumimoji="1" lang="en-US" altLang="ja-JP" dirty="0"/>
          </a:p>
          <a:p>
            <a:r>
              <a:rPr kumimoji="1" lang="ja-JP" altLang="en-US" dirty="0"/>
              <a:t>この手法では，構文的に異なるコード片も検索することができます．</a:t>
            </a:r>
            <a:endParaRPr kumimoji="1" lang="en-US" altLang="ja-JP" dirty="0"/>
          </a:p>
          <a:p>
            <a:endParaRPr kumimoji="1" lang="en-US" altLang="ja-JP" dirty="0"/>
          </a:p>
          <a:p>
            <a:r>
              <a:rPr kumimoji="1" lang="ja-JP" altLang="en-US" dirty="0"/>
              <a:t>この手法は，学習と検索の</a:t>
            </a:r>
            <a:r>
              <a:rPr kumimoji="1" lang="en-US" altLang="ja-JP" dirty="0"/>
              <a:t>2</a:t>
            </a:r>
            <a:r>
              <a:rPr kumimoji="1" lang="ja-JP" altLang="en-US" dirty="0"/>
              <a:t>ステップに分割され，コード片を検索クエリとして，そのコード片の類似コードブロックを出力するという形になっています．</a:t>
            </a:r>
            <a:endParaRPr kumimoji="1" lang="en-US" altLang="ja-JP" dirty="0"/>
          </a:p>
          <a:p>
            <a:endParaRPr kumimoji="1" lang="en-US" altLang="ja-JP" dirty="0"/>
          </a:p>
          <a:p>
            <a:r>
              <a:rPr kumimoji="1" lang="ja-JP" altLang="en-US" dirty="0"/>
              <a:t>そして，本手法の有用性を示すため，検索精度に関する評価実験を行っています．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75</a:t>
            </a:fld>
            <a:endParaRPr kumimoji="1" lang="ja-JP" altLang="en-US"/>
          </a:p>
        </p:txBody>
      </p:sp>
    </p:spTree>
    <p:extLst>
      <p:ext uri="{BB962C8B-B14F-4D97-AF65-F5344CB8AC3E}">
        <p14:creationId xmlns:p14="http://schemas.microsoft.com/office/powerpoint/2010/main" val="19840712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まずは，本研究における用語の定義を行います．</a:t>
            </a:r>
            <a:endParaRPr kumimoji="1" lang="en-US" altLang="ja-JP" dirty="0"/>
          </a:p>
          <a:p>
            <a:endParaRPr kumimoji="1" lang="en-US" altLang="ja-JP" dirty="0"/>
          </a:p>
          <a:p>
            <a:r>
              <a:rPr kumimoji="1" lang="ja-JP" altLang="en-US" dirty="0"/>
              <a:t>コードブロックの定義です．コードブロックとは，関数または，</a:t>
            </a:r>
            <a:r>
              <a:rPr kumimoji="1" lang="en-US" altLang="ja-JP" dirty="0"/>
              <a:t>if</a:t>
            </a:r>
            <a:r>
              <a:rPr kumimoji="1" lang="ja-JP" altLang="en-US" dirty="0"/>
              <a:t>文などで現れる，中カッコで囲まれた部分を指します．</a:t>
            </a:r>
            <a:endParaRPr kumimoji="1" lang="en-US" altLang="ja-JP" dirty="0"/>
          </a:p>
          <a:p>
            <a:endParaRPr kumimoji="1" lang="en-US" altLang="ja-JP" dirty="0"/>
          </a:p>
          <a:p>
            <a:r>
              <a:rPr kumimoji="1" lang="ja-JP" altLang="en-US" dirty="0"/>
              <a:t>この例において，色付きの四角で囲った部分をコードブロックとして扱います．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76</a:t>
            </a:fld>
            <a:endParaRPr kumimoji="1" lang="ja-JP" altLang="en-US"/>
          </a:p>
        </p:txBody>
      </p:sp>
    </p:spTree>
    <p:extLst>
      <p:ext uri="{BB962C8B-B14F-4D97-AF65-F5344CB8AC3E}">
        <p14:creationId xmlns:p14="http://schemas.microsoft.com/office/powerpoint/2010/main" val="7271693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重複している行に</a:t>
            </a:r>
            <a:r>
              <a:rPr kumimoji="1" lang="en-US" altLang="ja-JP" dirty="0"/>
              <a:t>2</a:t>
            </a:r>
            <a:r>
              <a:rPr kumimoji="1" lang="ja-JP" altLang="en-US" dirty="0"/>
              <a:t>をかけたものを，</a:t>
            </a:r>
            <a:r>
              <a:rPr kumimoji="1" lang="en-US" altLang="ja-JP" dirty="0"/>
              <a:t>2</a:t>
            </a:r>
            <a:r>
              <a:rPr kumimoji="1" lang="ja-JP" altLang="en-US" dirty="0" err="1"/>
              <a:t>つの</a:t>
            </a:r>
            <a:r>
              <a:rPr kumimoji="1" lang="ja-JP" altLang="en-US" dirty="0"/>
              <a:t>コード片の行の総数で割ります．</a:t>
            </a:r>
            <a:endParaRPr kumimoji="1" lang="en-US" altLang="ja-JP" dirty="0"/>
          </a:p>
          <a:p>
            <a:endParaRPr kumimoji="1" lang="en-US" altLang="ja-JP" dirty="0"/>
          </a:p>
          <a:p>
            <a:r>
              <a:rPr kumimoji="1" lang="ja-JP" altLang="en-US" dirty="0"/>
              <a:t>類似度の定義は，簡単にいいますと，</a:t>
            </a:r>
            <a:r>
              <a:rPr kumimoji="1" lang="en-US" altLang="ja-JP" sz="1200" dirty="0"/>
              <a:t>2</a:t>
            </a:r>
            <a:r>
              <a:rPr kumimoji="1" lang="ja-JP" altLang="en-US" sz="1200" dirty="0" err="1"/>
              <a:t>つの</a:t>
            </a:r>
            <a:r>
              <a:rPr kumimoji="1" lang="ja-JP" altLang="en-US" sz="1200" dirty="0"/>
              <a:t>コード片の行が重複している割合</a:t>
            </a:r>
            <a:endParaRPr kumimoji="1" lang="en-US" altLang="ja-JP" dirty="0"/>
          </a:p>
          <a:p>
            <a:endParaRPr kumimoji="1" lang="en-US" altLang="ja-JP" dirty="0"/>
          </a:p>
          <a:p>
            <a:r>
              <a:rPr kumimoji="1" lang="ja-JP" altLang="en-US" dirty="0"/>
              <a:t>類似コードブロックは，類似度が</a:t>
            </a:r>
            <a:r>
              <a:rPr kumimoji="1" lang="en-US" altLang="ja-JP" dirty="0"/>
              <a:t>0</a:t>
            </a:r>
            <a:r>
              <a:rPr kumimoji="1" lang="ja-JP" altLang="en-US" dirty="0"/>
              <a:t>より大きいものと定義</a:t>
            </a:r>
            <a:endParaRPr kumimoji="1" lang="en-US" altLang="ja-JP" dirty="0"/>
          </a:p>
          <a:p>
            <a:endParaRPr kumimoji="1" lang="en-US" altLang="ja-JP" dirty="0"/>
          </a:p>
          <a:p>
            <a:r>
              <a:rPr kumimoji="1" lang="ja-JP" altLang="en-US" dirty="0"/>
              <a:t>類似コードブロックをまとめて扱う単位が類似コードブロックセット</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77</a:t>
            </a:fld>
            <a:endParaRPr kumimoji="1" lang="ja-JP" altLang="en-US"/>
          </a:p>
        </p:txBody>
      </p:sp>
    </p:spTree>
    <p:extLst>
      <p:ext uri="{BB962C8B-B14F-4D97-AF65-F5344CB8AC3E}">
        <p14:creationId xmlns:p14="http://schemas.microsoft.com/office/powerpoint/2010/main" val="37743623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本研究において，検索対象とするリポジトリ内のソースコード以外に，用意する必要があるコードブロック集合がありますので，それについて説明します．</a:t>
            </a:r>
            <a:endParaRPr kumimoji="1" lang="en-US" altLang="ja-JP" dirty="0"/>
          </a:p>
          <a:p>
            <a:endParaRPr kumimoji="1" lang="en-US" altLang="ja-JP" dirty="0"/>
          </a:p>
          <a:p>
            <a:r>
              <a:rPr kumimoji="1" lang="ja-JP" altLang="en-US" dirty="0"/>
              <a:t>本研究では，ニューラルネットワークを使用し，コード検索を分類問題へと置換しています．その際，検索を行うと，何らかの類似コードブロックセットを出力するほか，検索結果が無い可能性もあります．</a:t>
            </a:r>
            <a:endParaRPr kumimoji="1" lang="en-US" altLang="ja-JP" dirty="0"/>
          </a:p>
          <a:p>
            <a:endParaRPr kumimoji="1" lang="en-US" altLang="ja-JP" dirty="0"/>
          </a:p>
          <a:p>
            <a:r>
              <a:rPr kumimoji="1" lang="ja-JP" altLang="en-US" dirty="0"/>
              <a:t>分類における検索結果無しクラスを作成するため，検索対象とするリポジトリ内のコードブロックとは別に，新たにコードブロックを大量に用意し，学習させる必要があります．このコードブロックから作成した特徴ベクトルをネガティブデータと定義します．</a:t>
            </a:r>
            <a:endParaRPr kumimoji="1" lang="en-US" altLang="ja-JP"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78</a:t>
            </a:fld>
            <a:endParaRPr kumimoji="1" lang="ja-JP" altLang="en-US"/>
          </a:p>
        </p:txBody>
      </p:sp>
    </p:spTree>
    <p:extLst>
      <p:ext uri="{BB962C8B-B14F-4D97-AF65-F5344CB8AC3E}">
        <p14:creationId xmlns:p14="http://schemas.microsoft.com/office/powerpoint/2010/main" val="15784686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ミューテーションの目的としては，学習データを増やすため</a:t>
            </a:r>
            <a:endParaRPr kumimoji="1" lang="en-US" altLang="ja-JP" dirty="0"/>
          </a:p>
          <a:p>
            <a:endParaRPr kumimoji="1" lang="en-US" altLang="ja-JP" dirty="0"/>
          </a:p>
          <a:p>
            <a:r>
              <a:rPr kumimoji="1" lang="ja-JP" altLang="en-US" dirty="0"/>
              <a:t>早口 注意！</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79</a:t>
            </a:fld>
            <a:endParaRPr kumimoji="1" lang="ja-JP" altLang="en-US"/>
          </a:p>
        </p:txBody>
      </p:sp>
    </p:spTree>
    <p:extLst>
      <p:ext uri="{BB962C8B-B14F-4D97-AF65-F5344CB8AC3E}">
        <p14:creationId xmlns:p14="http://schemas.microsoft.com/office/powerpoint/2010/main" val="21869066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コード検索アルゴリズム</a:t>
            </a:r>
            <a:r>
              <a:rPr kumimoji="1" lang="ja-JP" altLang="en-US" dirty="0"/>
              <a:t>の学習ステップについて説明します．</a:t>
            </a:r>
            <a:endParaRPr kumimoji="1" lang="en-US" altLang="ja-JP" dirty="0"/>
          </a:p>
          <a:p>
            <a:endParaRPr kumimoji="1" lang="en-US" altLang="ja-JP" dirty="0"/>
          </a:p>
          <a:p>
            <a:r>
              <a:rPr kumimoji="1" lang="en-US" altLang="ja-JP" dirty="0"/>
              <a:t>A-1</a:t>
            </a:r>
            <a:r>
              <a:rPr kumimoji="1" lang="ja-JP" altLang="en-US" dirty="0"/>
              <a:t>で，プロジェクト内のソースコードからコードブロックを抽出し，コードクローン検出ツールなどを使用して，類似コードブロックセット</a:t>
            </a:r>
            <a:r>
              <a:rPr kumimoji="1" lang="en-US" altLang="ja-JP" dirty="0"/>
              <a:t>S1~SI</a:t>
            </a:r>
            <a:r>
              <a:rPr kumimoji="1" lang="ja-JP" altLang="en-US" dirty="0"/>
              <a:t>を構成します．</a:t>
            </a:r>
            <a:endParaRPr kumimoji="1" lang="en-US" altLang="ja-JP" dirty="0"/>
          </a:p>
          <a:p>
            <a:endParaRPr kumimoji="1" lang="en-US" altLang="ja-JP" dirty="0"/>
          </a:p>
          <a:p>
            <a:r>
              <a:rPr kumimoji="1" lang="en-US" altLang="ja-JP" dirty="0"/>
              <a:t>A-2</a:t>
            </a:r>
            <a:r>
              <a:rPr kumimoji="1" lang="ja-JP" altLang="en-US" dirty="0"/>
              <a:t>で，学習用データを増やすため，ミューテーションをコードブロックに適用して類似コードブロックを新たに生成します．</a:t>
            </a:r>
            <a:endParaRPr kumimoji="1" lang="en-US" altLang="ja-JP" dirty="0"/>
          </a:p>
          <a:p>
            <a:endParaRPr kumimoji="1" lang="en-US" altLang="ja-JP" dirty="0"/>
          </a:p>
          <a:p>
            <a:r>
              <a:rPr kumimoji="1" lang="en-US" altLang="ja-JP" dirty="0"/>
              <a:t>A-3</a:t>
            </a:r>
            <a:r>
              <a:rPr kumimoji="1" lang="ja-JP" altLang="en-US" dirty="0"/>
              <a:t>で，類似コードブロックセット</a:t>
            </a:r>
            <a:r>
              <a:rPr kumimoji="1" lang="en-US" altLang="ja-JP" dirty="0"/>
              <a:t>S1~SI</a:t>
            </a:r>
            <a:r>
              <a:rPr kumimoji="1" lang="ja-JP" altLang="en-US" dirty="0"/>
              <a:t>を特徴ベクトルに変換します．</a:t>
            </a:r>
            <a:endParaRPr kumimoji="1" lang="en-US" altLang="ja-JP" dirty="0"/>
          </a:p>
          <a:p>
            <a:endParaRPr kumimoji="1" lang="en-US" altLang="ja-JP" dirty="0"/>
          </a:p>
          <a:p>
            <a:r>
              <a:rPr kumimoji="1" lang="en-US" altLang="ja-JP" dirty="0"/>
              <a:t>A-4</a:t>
            </a:r>
            <a:r>
              <a:rPr kumimoji="1" lang="ja-JP" altLang="en-US" dirty="0"/>
              <a:t>で，検索対象リポジトリの外で用意したコードブロックをベクトル化し，ネガティブデータを作成します．</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A-5</a:t>
            </a:r>
            <a:r>
              <a:rPr kumimoji="1" lang="ja-JP" altLang="en-US" dirty="0"/>
              <a:t>で，特徴ベクトルを入力データ，類似コードブロックセットの添え字をラベルとして，教師あり学習を行います．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A-3,4</a:t>
            </a:r>
            <a:r>
              <a:rPr kumimoji="1" lang="ja-JP" altLang="en-US" dirty="0"/>
              <a:t>についての補足をいたします．</a:t>
            </a:r>
            <a:r>
              <a:rPr kumimoji="1" lang="en-US" altLang="ja-JP" dirty="0"/>
              <a:t>A-3,4</a:t>
            </a:r>
            <a:r>
              <a:rPr kumimoji="1" lang="ja-JP" altLang="en-US" dirty="0"/>
              <a:t>でコードブロックを特徴ベクトルに変換しているのですが，その手法について説明します．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80</a:t>
            </a:fld>
            <a:endParaRPr kumimoji="1" lang="ja-JP" altLang="en-US"/>
          </a:p>
        </p:txBody>
      </p:sp>
    </p:spTree>
    <p:extLst>
      <p:ext uri="{BB962C8B-B14F-4D97-AF65-F5344CB8AC3E}">
        <p14:creationId xmlns:p14="http://schemas.microsoft.com/office/powerpoint/2010/main" val="34219118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n00</a:t>
            </a:r>
            <a:r>
              <a:rPr kumimoji="1" lang="ja-JP" altLang="en-US" dirty="0"/>
              <a:t>～ </a:t>
            </a:r>
            <a:r>
              <a:rPr kumimoji="1" lang="en-US" altLang="ja-JP" dirty="0"/>
              <a:t>n21 </a:t>
            </a:r>
            <a:r>
              <a:rPr kumimoji="1" lang="ja-JP" altLang="en-US" dirty="0"/>
              <a:t>で構成される，</a:t>
            </a:r>
            <a:r>
              <a:rPr kumimoji="1" lang="en-US" altLang="ja-JP" dirty="0"/>
              <a:t>3 </a:t>
            </a:r>
            <a:r>
              <a:rPr kumimoji="1" lang="ja-JP" altLang="en-US" dirty="0"/>
              <a:t>層の </a:t>
            </a:r>
            <a:r>
              <a:rPr kumimoji="1" lang="en-US" altLang="ja-JP" dirty="0"/>
              <a:t>FFNN </a:t>
            </a:r>
            <a:r>
              <a:rPr kumimoji="1" lang="ja-JP" altLang="en-US" dirty="0"/>
              <a:t>の例である．</a:t>
            </a:r>
            <a:r>
              <a:rPr kumimoji="1" lang="en-US" altLang="ja-JP" dirty="0"/>
              <a:t>FFNN </a:t>
            </a:r>
            <a:r>
              <a:rPr kumimoji="1" lang="ja-JP" altLang="en-US" dirty="0"/>
              <a:t>の入力と出力はともにベクトルであり，そのベクトルの次元はネットワーク構造に依存する．図 </a:t>
            </a:r>
            <a:r>
              <a:rPr kumimoji="1" lang="en-US" altLang="ja-JP" dirty="0"/>
              <a:t>2 </a:t>
            </a:r>
            <a:r>
              <a:rPr kumimoji="1" lang="ja-JP" altLang="en-US" dirty="0"/>
              <a:t>の例では入力が </a:t>
            </a:r>
            <a:r>
              <a:rPr kumimoji="1" lang="en-US" altLang="ja-JP" dirty="0"/>
              <a:t>3 </a:t>
            </a:r>
            <a:r>
              <a:rPr kumimoji="1" lang="ja-JP" altLang="en-US" dirty="0"/>
              <a:t>次 元，出力が </a:t>
            </a:r>
            <a:r>
              <a:rPr kumimoji="1" lang="en-US" altLang="ja-JP" dirty="0"/>
              <a:t>2</a:t>
            </a:r>
            <a:r>
              <a:rPr kumimoji="1" lang="ja-JP" altLang="en-US" dirty="0"/>
              <a:t>次元のベクトルである．入力ベクトルと出力ベクトルの組を </a:t>
            </a:r>
            <a:r>
              <a:rPr kumimoji="1" lang="en-US" altLang="ja-JP" dirty="0"/>
              <a:t>FFNN </a:t>
            </a:r>
            <a:r>
              <a:rPr kumimoji="1" lang="ja-JP" altLang="en-US" dirty="0"/>
              <a:t>に与え，その入力ベクトルを </a:t>
            </a:r>
            <a:r>
              <a:rPr kumimoji="1" lang="en-US" altLang="ja-JP" dirty="0"/>
              <a:t>FFNN </a:t>
            </a:r>
            <a:r>
              <a:rPr kumimoji="1" lang="ja-JP" altLang="en-US" dirty="0"/>
              <a:t>に与えた際にその出力ベクトルが出力されるように重みの値を調整することに よって，入力ベクトルと出力ベクトルを対応づける </a:t>
            </a:r>
            <a:r>
              <a:rPr kumimoji="1" lang="en-US" altLang="ja-JP" dirty="0"/>
              <a:t>FFNN </a:t>
            </a:r>
            <a:r>
              <a:rPr kumimoji="1" lang="ja-JP" altLang="en-US" dirty="0" err="1"/>
              <a:t>への</a:t>
            </a:r>
            <a:r>
              <a:rPr kumimoji="1" lang="ja-JP" altLang="en-US" dirty="0"/>
              <a:t>訓練ができる．このように訓練した </a:t>
            </a:r>
            <a:r>
              <a:rPr kumimoji="1" lang="en-US" altLang="ja-JP" dirty="0"/>
              <a:t>FFNN </a:t>
            </a:r>
            <a:r>
              <a:rPr kumimoji="1" lang="ja-JP" altLang="en-US" dirty="0"/>
              <a:t>に，学習させた入力ベクトルに類似したベクトルを入力として与えた場合，学習させた出力ベクトルに類似したベクトルが出力 される．従って，出力ベクトルを分析することによって， 入力ベクトルを特徴ごとに分類することができる</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81</a:t>
            </a:fld>
            <a:endParaRPr kumimoji="1" lang="ja-JP" altLang="en-US"/>
          </a:p>
        </p:txBody>
      </p:sp>
    </p:spTree>
    <p:extLst>
      <p:ext uri="{BB962C8B-B14F-4D97-AF65-F5344CB8AC3E}">
        <p14:creationId xmlns:p14="http://schemas.microsoft.com/office/powerpoint/2010/main" val="30205415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A-5</a:t>
            </a:r>
            <a:r>
              <a:rPr kumimoji="1" lang="ja-JP" altLang="en-US" dirty="0"/>
              <a:t>で教師あり学習を行う際に使用する教師データについて説明</a:t>
            </a:r>
            <a:endParaRPr kumimoji="1" lang="en-US" altLang="ja-JP" dirty="0"/>
          </a:p>
          <a:p>
            <a:endParaRPr kumimoji="1" lang="en-US" altLang="ja-JP" dirty="0"/>
          </a:p>
          <a:p>
            <a:r>
              <a:rPr kumimoji="1" lang="ja-JP" altLang="en-US" dirty="0"/>
              <a:t>類似コードブロックセットの添え字と同じラベルを付与して，教師あり学習に使用します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82</a:t>
            </a:fld>
            <a:endParaRPr kumimoji="1" lang="ja-JP" altLang="en-US"/>
          </a:p>
        </p:txBody>
      </p:sp>
    </p:spTree>
    <p:extLst>
      <p:ext uri="{BB962C8B-B14F-4D97-AF65-F5344CB8AC3E}">
        <p14:creationId xmlns:p14="http://schemas.microsoft.com/office/powerpoint/2010/main" val="692270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次に，検索ステップについて説明します．</a:t>
            </a:r>
            <a:endParaRPr kumimoji="1" lang="en-US" altLang="ja-JP" dirty="0"/>
          </a:p>
          <a:p>
            <a:endParaRPr kumimoji="1" lang="en-US" altLang="ja-JP" dirty="0"/>
          </a:p>
          <a:p>
            <a:r>
              <a:rPr kumimoji="1" lang="en-US" altLang="ja-JP" dirty="0"/>
              <a:t>B-1</a:t>
            </a:r>
            <a:r>
              <a:rPr kumimoji="1" lang="ja-JP" altLang="en-US" dirty="0"/>
              <a:t>では，検索したいコード片を，特徴ベクトルに変換します．</a:t>
            </a:r>
            <a:endParaRPr kumimoji="1" lang="en-US" altLang="ja-JP" dirty="0"/>
          </a:p>
          <a:p>
            <a:endParaRPr kumimoji="1" lang="en-US" altLang="ja-JP" dirty="0"/>
          </a:p>
          <a:p>
            <a:r>
              <a:rPr kumimoji="1" lang="en-US" altLang="ja-JP" dirty="0"/>
              <a:t>B-2</a:t>
            </a:r>
            <a:r>
              <a:rPr kumimoji="1" lang="ja-JP" altLang="en-US" dirty="0"/>
              <a:t>では，その特徴ベクトルをモデルに入力します．その結果，ラベルが算出されます．</a:t>
            </a:r>
            <a:endParaRPr kumimoji="1" lang="en-US" altLang="ja-JP" dirty="0"/>
          </a:p>
          <a:p>
            <a:endParaRPr kumimoji="1" lang="en-US" altLang="ja-JP" dirty="0"/>
          </a:p>
          <a:p>
            <a:r>
              <a:rPr kumimoji="1" lang="en-US" altLang="ja-JP" dirty="0"/>
              <a:t>B-3</a:t>
            </a:r>
            <a:r>
              <a:rPr kumimoji="1" lang="ja-JP" altLang="en-US" dirty="0"/>
              <a:t>で，算出されたラベルに対応する類似コードブロックセットを出力します．その際，ラベルが</a:t>
            </a:r>
            <a:r>
              <a:rPr kumimoji="1" lang="en-US" altLang="ja-JP" dirty="0"/>
              <a:t>0</a:t>
            </a:r>
            <a:r>
              <a:rPr kumimoji="1" lang="ja-JP" altLang="en-US" dirty="0"/>
              <a:t>であれば，ネガティブデータに類似しているということなので，「検索結果なし」とします．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83</a:t>
            </a:fld>
            <a:endParaRPr kumimoji="1" lang="ja-JP" altLang="en-US"/>
          </a:p>
        </p:txBody>
      </p:sp>
    </p:spTree>
    <p:extLst>
      <p:ext uri="{BB962C8B-B14F-4D97-AF65-F5344CB8AC3E}">
        <p14:creationId xmlns:p14="http://schemas.microsoft.com/office/powerpoint/2010/main" val="24003548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早口 だいじょうぶか？</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84</a:t>
            </a:fld>
            <a:endParaRPr kumimoji="1" lang="ja-JP" altLang="en-US"/>
          </a:p>
        </p:txBody>
      </p:sp>
    </p:spTree>
    <p:extLst>
      <p:ext uri="{BB962C8B-B14F-4D97-AF65-F5344CB8AC3E}">
        <p14:creationId xmlns:p14="http://schemas.microsoft.com/office/powerpoint/2010/main" val="14588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本論文の構成はこのように</a:t>
            </a:r>
            <a:r>
              <a:rPr kumimoji="1" lang="en-US" altLang="ja-JP" dirty="0"/>
              <a:t>1</a:t>
            </a:r>
            <a:r>
              <a:rPr kumimoji="1" lang="ja-JP" altLang="en-US" dirty="0"/>
              <a:t>～</a:t>
            </a:r>
            <a:r>
              <a:rPr kumimoji="1" lang="en-US" altLang="ja-JP" dirty="0"/>
              <a:t>7</a:t>
            </a:r>
            <a:r>
              <a:rPr kumimoji="1" lang="ja-JP" altLang="en-US" dirty="0"/>
              <a:t>章で構成されています．</a:t>
            </a:r>
            <a:endParaRPr kumimoji="1" lang="en-US" altLang="ja-JP" dirty="0"/>
          </a:p>
          <a:p>
            <a:r>
              <a:rPr kumimoji="1" lang="ja-JP" altLang="en-US" dirty="0"/>
              <a:t>本発表では，</a:t>
            </a:r>
            <a:r>
              <a:rPr kumimoji="1" lang="en-US" altLang="ja-JP" dirty="0"/>
              <a:t>1</a:t>
            </a:r>
            <a:r>
              <a:rPr kumimoji="1" lang="ja-JP" altLang="en-US" dirty="0"/>
              <a:t>章と</a:t>
            </a:r>
            <a:r>
              <a:rPr kumimoji="1" lang="en-US" altLang="ja-JP" dirty="0"/>
              <a:t>5</a:t>
            </a:r>
            <a:r>
              <a:rPr kumimoji="1" lang="ja-JP" altLang="en-US" dirty="0"/>
              <a:t>～</a:t>
            </a:r>
            <a:r>
              <a:rPr kumimoji="1" lang="en-US" altLang="ja-JP" dirty="0"/>
              <a:t>7</a:t>
            </a:r>
            <a:r>
              <a:rPr kumimoji="1" lang="ja-JP" altLang="en-US" dirty="0"/>
              <a:t>章について詳細に説明します．</a:t>
            </a:r>
            <a:r>
              <a:rPr kumimoji="1" lang="en-US" altLang="ja-JP" dirty="0"/>
              <a:t>1</a:t>
            </a:r>
            <a:r>
              <a:rPr kumimoji="1" lang="ja-JP" altLang="en-US" dirty="0"/>
              <a:t>章は既に説明済みです．</a:t>
            </a:r>
            <a:endParaRPr kumimoji="1" lang="en-US" altLang="ja-JP" dirty="0"/>
          </a:p>
          <a:p>
            <a:r>
              <a:rPr kumimoji="1" lang="en-US" altLang="ja-JP" dirty="0"/>
              <a:t>2</a:t>
            </a:r>
            <a:r>
              <a:rPr kumimoji="1" lang="ja-JP" altLang="en-US" dirty="0"/>
              <a:t>章は必要に応じて順次説明します．</a:t>
            </a:r>
            <a:endParaRPr kumimoji="1" lang="en-US" altLang="ja-JP" dirty="0"/>
          </a:p>
          <a:p>
            <a:r>
              <a:rPr kumimoji="1" lang="en-US" altLang="ja-JP" dirty="0"/>
              <a:t>3</a:t>
            </a:r>
            <a:r>
              <a:rPr kumimoji="1" lang="ja-JP" altLang="en-US" dirty="0"/>
              <a:t>，</a:t>
            </a:r>
            <a:r>
              <a:rPr kumimoji="1" lang="en-US" altLang="ja-JP" dirty="0"/>
              <a:t>4</a:t>
            </a:r>
            <a:r>
              <a:rPr kumimoji="1" lang="ja-JP" altLang="en-US" dirty="0"/>
              <a:t>章については時間の都合上，次のスライドから簡単に概要を述べるにとどめさせていただきます．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8</a:t>
            </a:fld>
            <a:endParaRPr kumimoji="1" lang="ja-JP" altLang="en-US"/>
          </a:p>
        </p:txBody>
      </p:sp>
    </p:spTree>
    <p:extLst>
      <p:ext uri="{BB962C8B-B14F-4D97-AF65-F5344CB8AC3E}">
        <p14:creationId xmlns:p14="http://schemas.microsoft.com/office/powerpoint/2010/main" val="29547016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mj-lt"/>
              <a:buNone/>
            </a:pPr>
            <a:r>
              <a:rPr kumimoji="1" lang="ja-JP" altLang="en-US" dirty="0"/>
              <a:t>評価実験は</a:t>
            </a:r>
            <a:r>
              <a:rPr kumimoji="1" lang="en-US" altLang="ja-JP" dirty="0"/>
              <a:t>3</a:t>
            </a:r>
            <a:r>
              <a:rPr kumimoji="1" lang="ja-JP" altLang="en-US" dirty="0"/>
              <a:t>ステップで行います．図をつかって説明していきます．</a:t>
            </a:r>
            <a:endParaRPr kumimoji="1" lang="en-US" altLang="ja-JP" dirty="0"/>
          </a:p>
          <a:p>
            <a:pPr marL="0" indent="0">
              <a:buFont typeface="+mj-lt"/>
              <a:buNone/>
            </a:pPr>
            <a:endParaRPr kumimoji="1" lang="en-US" altLang="ja-JP" dirty="0"/>
          </a:p>
          <a:p>
            <a:pPr marL="0" indent="0">
              <a:buFont typeface="+mj-lt"/>
              <a:buNone/>
            </a:pPr>
            <a:r>
              <a:rPr kumimoji="1" lang="ja-JP" altLang="en-US" dirty="0"/>
              <a:t>まず，各プロジェクトのソースコードを利用して学習用データセットと評価用データセットを作成します．</a:t>
            </a:r>
            <a:endParaRPr kumimoji="1" lang="en-US" altLang="ja-JP" dirty="0"/>
          </a:p>
          <a:p>
            <a:pPr marL="0" indent="0">
              <a:buFont typeface="+mj-lt"/>
              <a:buNone/>
            </a:pPr>
            <a:endParaRPr kumimoji="1" lang="en-US" altLang="ja-JP" dirty="0"/>
          </a:p>
          <a:p>
            <a:pPr marL="0" indent="0">
              <a:buFont typeface="+mj-lt"/>
              <a:buNone/>
            </a:pPr>
            <a:r>
              <a:rPr kumimoji="1" lang="ja-JP" altLang="en-US" dirty="0"/>
              <a:t>次に，学習用データセットを使用してモデルを作成します．</a:t>
            </a:r>
            <a:endParaRPr kumimoji="1" lang="en-US" altLang="ja-JP" dirty="0"/>
          </a:p>
          <a:p>
            <a:pPr marL="0" indent="0">
              <a:buFont typeface="+mj-lt"/>
              <a:buNone/>
            </a:pPr>
            <a:endParaRPr kumimoji="1" lang="en-US" altLang="ja-JP" dirty="0"/>
          </a:p>
          <a:p>
            <a:pPr marL="0" indent="0">
              <a:buFont typeface="+mj-lt"/>
              <a:buNone/>
            </a:pPr>
            <a:r>
              <a:rPr lang="ja-JP" altLang="en-US" dirty="0"/>
              <a:t>最後に，評価用データセットを使用して</a:t>
            </a:r>
            <a:r>
              <a:rPr lang="en-US" altLang="ja-JP" dirty="0"/>
              <a:t>,</a:t>
            </a:r>
            <a:r>
              <a:rPr lang="ja-JP" altLang="en-US" dirty="0"/>
              <a:t>モデルに入力として与えます．その際，評価用データセットに含まれるコードブロックが，学習用データセットのどの類似コードブロックセットに当てはまるかを事前に把握しておき，実際にモデルが出力したラベルと比較することで，適合率・再現率・</a:t>
            </a:r>
            <a:r>
              <a:rPr lang="en-US" altLang="ja-JP" dirty="0"/>
              <a:t>F</a:t>
            </a:r>
            <a:r>
              <a:rPr lang="ja-JP" altLang="en-US" dirty="0"/>
              <a:t>値を算出します．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86</a:t>
            </a:fld>
            <a:endParaRPr kumimoji="1" lang="ja-JP" altLang="en-US"/>
          </a:p>
        </p:txBody>
      </p:sp>
    </p:spTree>
    <p:extLst>
      <p:ext uri="{BB962C8B-B14F-4D97-AF65-F5344CB8AC3E}">
        <p14:creationId xmlns:p14="http://schemas.microsoft.com/office/powerpoint/2010/main" val="37348177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早口になってない？</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87</a:t>
            </a:fld>
            <a:endParaRPr kumimoji="1" lang="ja-JP" altLang="en-US"/>
          </a:p>
        </p:txBody>
      </p:sp>
    </p:spTree>
    <p:extLst>
      <p:ext uri="{BB962C8B-B14F-4D97-AF65-F5344CB8AC3E}">
        <p14:creationId xmlns:p14="http://schemas.microsoft.com/office/powerpoint/2010/main" val="31003518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割グループとそこからミューテーションで生成したコードブロックが，今回の実験で検索対象となる類似コードブロックセット</a:t>
            </a:r>
            <a:endParaRPr kumimoji="1" lang="en-US" altLang="ja-JP" dirty="0"/>
          </a:p>
          <a:p>
            <a:endParaRPr kumimoji="1" lang="en-US" altLang="ja-JP" dirty="0"/>
          </a:p>
          <a:p>
            <a:r>
              <a:rPr kumimoji="1" lang="en-US" altLang="ja-JP" dirty="0"/>
              <a:t>8</a:t>
            </a:r>
            <a:r>
              <a:rPr kumimoji="1" lang="ja-JP" altLang="en-US" dirty="0"/>
              <a:t>割グループを検索クエリとしてモデルに入力したとき，</a:t>
            </a:r>
            <a:r>
              <a:rPr kumimoji="1" lang="en-US" altLang="ja-JP" dirty="0"/>
              <a:t>2</a:t>
            </a:r>
            <a:r>
              <a:rPr kumimoji="1" lang="ja-JP" altLang="en-US" dirty="0"/>
              <a:t>割グループを検索結果として出力するかどうか調査します．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88</a:t>
            </a:fld>
            <a:endParaRPr kumimoji="1" lang="ja-JP" altLang="en-US"/>
          </a:p>
        </p:txBody>
      </p:sp>
    </p:spTree>
    <p:extLst>
      <p:ext uri="{BB962C8B-B14F-4D97-AF65-F5344CB8AC3E}">
        <p14:creationId xmlns:p14="http://schemas.microsoft.com/office/powerpoint/2010/main" val="40220697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one-hot:</a:t>
            </a:r>
            <a:r>
              <a:rPr kumimoji="1" lang="en-US" altLang="ja-JP" baseline="0" dirty="0"/>
              <a:t> </a:t>
            </a:r>
            <a:r>
              <a:rPr lang="ja-JP" altLang="en-US" dirty="0"/>
              <a:t>語彙の数だけ次元を用意して、表現したい文に含まれている単語に対応する次元を１に、それ以外を</a:t>
            </a:r>
            <a:r>
              <a:rPr lang="en-US" altLang="ja-JP" dirty="0"/>
              <a:t>0</a:t>
            </a:r>
            <a:r>
              <a:rPr lang="ja-JP" altLang="en-US" dirty="0"/>
              <a:t>にする方法です。</a:t>
            </a:r>
            <a:endParaRPr lang="en-US" altLang="ja-JP" dirty="0"/>
          </a:p>
          <a:p>
            <a:endParaRPr kumimoji="1" lang="en-US" altLang="ja-JP" dirty="0"/>
          </a:p>
          <a:p>
            <a:r>
              <a:rPr kumimoji="1" lang="ja-JP" altLang="en-US" dirty="0"/>
              <a:t>分散表現</a:t>
            </a:r>
            <a:r>
              <a:rPr kumimoji="1" lang="en-US" altLang="ja-JP" dirty="0"/>
              <a:t>:</a:t>
            </a:r>
            <a:r>
              <a:rPr lang="ja-JP" altLang="en-US" dirty="0"/>
              <a:t>単語を低次元の実数値ベクトルで表す表現です。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89</a:t>
            </a:fld>
            <a:endParaRPr kumimoji="1" lang="ja-JP" altLang="en-US"/>
          </a:p>
        </p:txBody>
      </p:sp>
    </p:spTree>
    <p:extLst>
      <p:ext uri="{BB962C8B-B14F-4D97-AF65-F5344CB8AC3E}">
        <p14:creationId xmlns:p14="http://schemas.microsoft.com/office/powerpoint/2010/main" val="7994699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対象となるプロジェクトは</a:t>
            </a:r>
            <a:r>
              <a:rPr kumimoji="1" lang="en-US" altLang="ja-JP" dirty="0" err="1"/>
              <a:t>Hbase,OpenSSL,FreeBSD</a:t>
            </a:r>
            <a:r>
              <a:rPr kumimoji="1" lang="ja-JP" altLang="en-US" dirty="0"/>
              <a:t>の</a:t>
            </a:r>
            <a:r>
              <a:rPr kumimoji="1" lang="en-US" altLang="ja-JP" dirty="0"/>
              <a:t>3</a:t>
            </a:r>
            <a:r>
              <a:rPr kumimoji="1" lang="ja-JP" altLang="en-US" dirty="0"/>
              <a:t>つで，言語や，抽出した類似コードブロックの類似度が異なる．</a:t>
            </a:r>
            <a:endParaRPr kumimoji="1" lang="en-US" altLang="ja-JP" dirty="0"/>
          </a:p>
          <a:p>
            <a:endParaRPr kumimoji="1" lang="en-US" altLang="ja-JP" dirty="0"/>
          </a:p>
          <a:p>
            <a:r>
              <a:rPr kumimoji="1" lang="ja-JP" altLang="en-US" dirty="0"/>
              <a:t>学習用データセットの検索対象コードブロックが，</a:t>
            </a:r>
            <a:r>
              <a:rPr kumimoji="1" lang="en-US" altLang="ja-JP" dirty="0"/>
              <a:t>2</a:t>
            </a:r>
            <a:r>
              <a:rPr kumimoji="1" lang="ja-JP" altLang="en-US" dirty="0"/>
              <a:t>割グループと，作成した類似コードブロックになります．</a:t>
            </a:r>
            <a:endParaRPr kumimoji="1" lang="en-US" altLang="ja-JP" dirty="0"/>
          </a:p>
          <a:p>
            <a:endParaRPr kumimoji="1" lang="en-US" altLang="ja-JP" dirty="0"/>
          </a:p>
          <a:p>
            <a:r>
              <a:rPr kumimoji="1" lang="ja-JP" altLang="en-US" dirty="0"/>
              <a:t>評価用データセットの，ポジティブデータのクローンというのが，</a:t>
            </a:r>
            <a:r>
              <a:rPr kumimoji="1" lang="en-US" altLang="ja-JP" dirty="0"/>
              <a:t>8</a:t>
            </a:r>
            <a:r>
              <a:rPr kumimoji="1" lang="ja-JP" altLang="en-US" dirty="0"/>
              <a:t>割グループになります．</a:t>
            </a:r>
            <a:endParaRPr kumimoji="1" lang="en-US" altLang="ja-JP" dirty="0"/>
          </a:p>
          <a:p>
            <a:endParaRPr kumimoji="1" lang="en-US" altLang="ja-JP" dirty="0"/>
          </a:p>
          <a:p>
            <a:r>
              <a:rPr kumimoji="1" lang="ja-JP" altLang="en-US" dirty="0"/>
              <a:t>ネガティブデータは</a:t>
            </a:r>
            <a:r>
              <a:rPr kumimoji="1" lang="en-US" altLang="ja-JP" dirty="0"/>
              <a:t>30000</a:t>
            </a:r>
            <a:r>
              <a:rPr kumimoji="1" lang="ja-JP" altLang="en-US" dirty="0" err="1"/>
              <a:t>ずつ</a:t>
            </a:r>
            <a:r>
              <a:rPr kumimoji="1" lang="ja-JP" altLang="en-US" dirty="0"/>
              <a:t>使用</a:t>
            </a:r>
            <a:endParaRPr kumimoji="1" lang="en-US" altLang="ja-JP" dirty="0"/>
          </a:p>
          <a:p>
            <a:endParaRPr kumimoji="1" lang="en-US" altLang="ja-JP" dirty="0"/>
          </a:p>
          <a:p>
            <a:r>
              <a:rPr kumimoji="1" lang="en-US" altLang="ja-JP" dirty="0"/>
              <a:t>OpenSSL</a:t>
            </a:r>
            <a:r>
              <a:rPr kumimoji="1" lang="ja-JP" altLang="en-US" dirty="0" err="1"/>
              <a:t>だけ</a:t>
            </a:r>
            <a:r>
              <a:rPr kumimoji="1" lang="ja-JP" altLang="en-US" dirty="0"/>
              <a:t>バランスが悪いのは複数バージョン使っているから</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90</a:t>
            </a:fld>
            <a:endParaRPr kumimoji="1" lang="ja-JP" altLang="en-US"/>
          </a:p>
        </p:txBody>
      </p:sp>
    </p:spTree>
    <p:extLst>
      <p:ext uri="{BB962C8B-B14F-4D97-AF65-F5344CB8AC3E}">
        <p14:creationId xmlns:p14="http://schemas.microsoft.com/office/powerpoint/2010/main" val="1670672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検索精度指標について定義したいと思います．本評価実験では，適合率，再現率，</a:t>
            </a:r>
            <a:r>
              <a:rPr kumimoji="1" lang="en-US" altLang="ja-JP" dirty="0"/>
              <a:t>F</a:t>
            </a:r>
            <a:r>
              <a:rPr kumimoji="1" lang="ja-JP" altLang="en-US" dirty="0"/>
              <a:t>値を用います．</a:t>
            </a:r>
            <a:endParaRPr kumimoji="1" lang="en-US" altLang="ja-JP" dirty="0"/>
          </a:p>
          <a:p>
            <a:endParaRPr kumimoji="1" lang="en-US" altLang="ja-JP" dirty="0"/>
          </a:p>
          <a:p>
            <a:r>
              <a:rPr kumimoji="1" lang="ja-JP" altLang="en-US" dirty="0"/>
              <a:t>適合率＝検索結果として類似コードブロックセットが出力されたときに，それが正しい割合．</a:t>
            </a:r>
            <a:endParaRPr kumimoji="1" lang="en-US" altLang="ja-JP" dirty="0"/>
          </a:p>
          <a:p>
            <a:endParaRPr kumimoji="1" lang="en-US" altLang="ja-JP" dirty="0"/>
          </a:p>
          <a:p>
            <a:r>
              <a:rPr kumimoji="1" lang="ja-JP" altLang="en-US" dirty="0"/>
              <a:t>再現率＝入力コード片の類似コードブロックを学習済みである場合に，それを正しく出力する割合．</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91</a:t>
            </a:fld>
            <a:endParaRPr kumimoji="1" lang="ja-JP" altLang="en-US"/>
          </a:p>
        </p:txBody>
      </p:sp>
    </p:spTree>
    <p:extLst>
      <p:ext uri="{BB962C8B-B14F-4D97-AF65-F5344CB8AC3E}">
        <p14:creationId xmlns:p14="http://schemas.microsoft.com/office/powerpoint/2010/main" val="18998713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2400" dirty="0"/>
              <a:t>doc2vec</a:t>
            </a:r>
            <a:r>
              <a:rPr lang="ja-JP" altLang="en-US" sz="2400" dirty="0"/>
              <a:t>は</a:t>
            </a:r>
            <a:r>
              <a:rPr lang="en-US" altLang="ja-JP" sz="2400" dirty="0"/>
              <a:t>BoW</a:t>
            </a:r>
            <a:r>
              <a:rPr lang="ja-JP" altLang="en-US" sz="2400" dirty="0"/>
              <a:t>と比べて意味的な類似性を表現</a:t>
            </a:r>
            <a:endParaRPr lang="en-US" altLang="ja-JP" sz="2400" dirty="0"/>
          </a:p>
          <a:p>
            <a:pPr lvl="0"/>
            <a:endParaRPr lang="en-US" altLang="ja-JP" sz="2400" dirty="0"/>
          </a:p>
          <a:p>
            <a:pPr lvl="0"/>
            <a:r>
              <a:rPr lang="ja-JP" altLang="en-US" sz="2400" dirty="0"/>
              <a:t>本実験で設定した類似度は構文的なもの</a:t>
            </a:r>
            <a:endParaRPr lang="en-US" altLang="ja-JP" sz="2400" dirty="0"/>
          </a:p>
          <a:p>
            <a:pPr lvl="0"/>
            <a:endParaRPr kumimoji="1" lang="en-US" altLang="ja-JP" b="0" dirty="0"/>
          </a:p>
          <a:p>
            <a:r>
              <a:rPr kumimoji="1" lang="ja-JP" altLang="en-US" dirty="0"/>
              <a:t>個人的には</a:t>
            </a:r>
            <a:r>
              <a:rPr kumimoji="1" lang="en-US" altLang="ja-JP" dirty="0"/>
              <a:t>doc2vec</a:t>
            </a:r>
            <a:r>
              <a:rPr kumimoji="1" lang="ja-JP" altLang="en-US" dirty="0" err="1"/>
              <a:t>のほうが</a:t>
            </a:r>
            <a:r>
              <a:rPr kumimoji="1" lang="ja-JP" altLang="en-US" dirty="0"/>
              <a:t>良い結果が出ると思っていた</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92</a:t>
            </a:fld>
            <a:endParaRPr kumimoji="1" lang="ja-JP" altLang="en-US"/>
          </a:p>
        </p:txBody>
      </p:sp>
    </p:spTree>
    <p:extLst>
      <p:ext uri="{BB962C8B-B14F-4D97-AF65-F5344CB8AC3E}">
        <p14:creationId xmlns:p14="http://schemas.microsoft.com/office/powerpoint/2010/main" val="39338467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どのようにしてミューテーションの評価実験をおこなったのかを説明します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93</a:t>
            </a:fld>
            <a:endParaRPr kumimoji="1" lang="ja-JP" altLang="en-US"/>
          </a:p>
        </p:txBody>
      </p:sp>
    </p:spTree>
    <p:extLst>
      <p:ext uri="{BB962C8B-B14F-4D97-AF65-F5344CB8AC3E}">
        <p14:creationId xmlns:p14="http://schemas.microsoft.com/office/powerpoint/2010/main" val="909479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indent="0">
                  <a:buFont typeface="+mj-lt"/>
                  <a:buNone/>
                </a:pPr>
                <a:r>
                  <a:rPr kumimoji="1" lang="en-US" altLang="ja-JP" dirty="0"/>
                  <a:t>RQ2</a:t>
                </a:r>
                <a:r>
                  <a:rPr kumimoji="1" lang="ja-JP" altLang="en-US" dirty="0"/>
                  <a:t>はミューテーションの評価実験になります</a:t>
                </a:r>
                <a:endParaRPr kumimoji="1" lang="en-US" altLang="ja-JP" dirty="0"/>
              </a:p>
              <a:p>
                <a:pPr marL="0" indent="0">
                  <a:buFont typeface="+mj-lt"/>
                  <a:buNone/>
                </a:pPr>
                <a:endParaRPr kumimoji="1" lang="en-US" altLang="ja-JP" dirty="0"/>
              </a:p>
              <a:p>
                <a:pPr marL="0" indent="0">
                  <a:buFont typeface="+mj-lt"/>
                  <a:buNone/>
                </a:pPr>
                <a:r>
                  <a:rPr kumimoji="1" lang="ja-JP" altLang="en-US" dirty="0"/>
                  <a:t>まず，特定のコードブロックを</a:t>
                </a:r>
                <a:r>
                  <a:rPr kumimoji="1" lang="en-US" altLang="ja-JP" dirty="0"/>
                  <a:t>1</a:t>
                </a:r>
                <a:r>
                  <a:rPr kumimoji="1" lang="ja-JP" altLang="en-US" dirty="0"/>
                  <a:t>つ選び，それに対してミューテーションを行うことで類似コードブロックを生成し，類似コードブロックセットを構成し，特徴ベクトルを生成，ラベル</a:t>
                </a:r>
                <a:r>
                  <a:rPr kumimoji="1" lang="en-US" altLang="ja-JP" dirty="0"/>
                  <a:t>1</a:t>
                </a:r>
                <a:r>
                  <a:rPr kumimoji="1" lang="ja-JP" altLang="en-US" dirty="0"/>
                  <a:t>を付与します．ネガティブデータも生成し，ラベル</a:t>
                </a:r>
                <a:r>
                  <a:rPr kumimoji="1" lang="en-US" altLang="ja-JP" dirty="0"/>
                  <a:t>0</a:t>
                </a:r>
                <a:r>
                  <a:rPr kumimoji="1" lang="ja-JP" altLang="en-US" dirty="0"/>
                  <a:t>を付与します</a:t>
                </a:r>
                <a:endParaRPr kumimoji="1" lang="en-US" altLang="ja-JP" dirty="0"/>
              </a:p>
              <a:p>
                <a:pPr marL="0" indent="0">
                  <a:buFont typeface="+mj-lt"/>
                  <a:buNone/>
                </a:pPr>
                <a:endParaRPr lang="en-US" altLang="ja-JP" dirty="0"/>
              </a:p>
              <a:p>
                <a:pPr marL="0" indent="0">
                  <a:buFont typeface="+mj-lt"/>
                  <a:buNone/>
                </a:pPr>
                <a:r>
                  <a:rPr lang="ja-JP" altLang="en-US" dirty="0"/>
                  <a:t>次に，ポジティブデータの中からは</a:t>
                </a:r>
                <a14:m>
                  <m:oMath xmlns:m="http://schemas.openxmlformats.org/officeDocument/2006/math">
                    <m:r>
                      <a:rPr lang="ja-JP" altLang="en-US" b="0" i="1" dirty="0">
                        <a:latin typeface="Cambria Math" panose="02040503050406030204" pitchFamily="18" charset="0"/>
                      </a:rPr>
                      <m:t>，</m:t>
                    </m:r>
                    <m:r>
                      <a:rPr lang="en-US" altLang="ja-JP" b="0" i="1" smtClean="0">
                        <a:latin typeface="Cambria Math" panose="02040503050406030204" pitchFamily="18" charset="0"/>
                      </a:rPr>
                      <m:t>𝑎</m:t>
                    </m:r>
                  </m:oMath>
                </a14:m>
                <a:r>
                  <a:rPr kumimoji="1" lang="ja-JP" altLang="en-US" dirty="0"/>
                  <a:t>個だけ学習データに使用し，</a:t>
                </a:r>
                <a14:m>
                  <m:oMath xmlns:m="http://schemas.openxmlformats.org/officeDocument/2006/math">
                    <m:r>
                      <a:rPr kumimoji="1" lang="en-US" altLang="ja-JP" b="0" i="1" smtClean="0">
                        <a:latin typeface="Cambria Math" panose="02040503050406030204" pitchFamily="18" charset="0"/>
                      </a:rPr>
                      <m:t>𝑎</m:t>
                    </m:r>
                  </m:oMath>
                </a14:m>
                <a:r>
                  <a:rPr kumimoji="1" lang="ja-JP" altLang="en-US" dirty="0"/>
                  <a:t>の値を変更しつつ  その他は同じ</a:t>
                </a:r>
                <a:r>
                  <a:rPr lang="ja-JP" altLang="en-US" dirty="0"/>
                  <a:t>手順でモデルを作成</a:t>
                </a:r>
                <a:endParaRPr lang="en-US" altLang="ja-JP" dirty="0"/>
              </a:p>
              <a:p>
                <a:pPr marL="0" indent="0">
                  <a:buFont typeface="+mj-lt"/>
                  <a:buNone/>
                </a:pPr>
                <a:endParaRPr kumimoji="1" lang="en-US" altLang="ja-JP" dirty="0"/>
              </a:p>
              <a:p>
                <a:pPr marL="0" indent="0">
                  <a:buFont typeface="+mj-lt"/>
                  <a:buNone/>
                </a:pPr>
                <a:r>
                  <a:rPr kumimoji="1" lang="ja-JP" altLang="en-US" dirty="0"/>
                  <a:t>次に，</a:t>
                </a:r>
                <a:r>
                  <a:rPr kumimoji="1" lang="en-US" altLang="ja-JP" dirty="0"/>
                  <a:t>1</a:t>
                </a:r>
                <a:r>
                  <a:rPr kumimoji="1" lang="ja-JP" altLang="en-US" dirty="0"/>
                  <a:t>で選んだコードブロックの類似コードブロック</a:t>
                </a:r>
                <a:r>
                  <a:rPr kumimoji="1" lang="en-US" altLang="ja-JP" dirty="0"/>
                  <a:t>200</a:t>
                </a:r>
                <a:r>
                  <a:rPr kumimoji="1" lang="ja-JP" altLang="en-US" dirty="0"/>
                  <a:t>個を各モデルに入力し，モデルが出力するラベル</a:t>
                </a:r>
                <a:r>
                  <a:rPr kumimoji="1" lang="en-US" altLang="ja-JP" dirty="0"/>
                  <a:t>1</a:t>
                </a:r>
                <a:r>
                  <a:rPr kumimoji="1" lang="ja-JP" altLang="en-US" dirty="0"/>
                  <a:t>に対する確率と</a:t>
                </a:r>
                <a14:m>
                  <m:oMath xmlns:m="http://schemas.openxmlformats.org/officeDocument/2006/math">
                    <m:r>
                      <a:rPr kumimoji="1" lang="en-US" altLang="ja-JP" b="0" i="1" smtClean="0">
                        <a:latin typeface="Cambria Math" panose="02040503050406030204" pitchFamily="18" charset="0"/>
                      </a:rPr>
                      <m:t>𝑎</m:t>
                    </m:r>
                  </m:oMath>
                </a14:m>
                <a:r>
                  <a:rPr kumimoji="1" lang="ja-JP" altLang="en-US" dirty="0"/>
                  <a:t>の値との関係を調査します．</a:t>
                </a:r>
                <a:endParaRPr kumimoji="1" lang="en-US" altLang="ja-JP" dirty="0"/>
              </a:p>
              <a:p>
                <a:pPr marL="0" indent="0">
                  <a:buFont typeface="+mj-lt"/>
                  <a:buNone/>
                </a:pPr>
                <a:endParaRPr kumimoji="1" lang="en-US" altLang="ja-JP" dirty="0"/>
              </a:p>
              <a:p>
                <a:pPr marL="0" indent="0">
                  <a:buFont typeface="+mj-lt"/>
                  <a:buNone/>
                </a:pPr>
                <a:r>
                  <a:rPr kumimoji="1" lang="ja-JP" altLang="en-US" dirty="0"/>
                  <a:t>ラベル</a:t>
                </a:r>
                <a:r>
                  <a:rPr kumimoji="1" lang="en-US" altLang="ja-JP" dirty="0"/>
                  <a:t>1</a:t>
                </a:r>
                <a:r>
                  <a:rPr kumimoji="1" lang="ja-JP" altLang="en-US" dirty="0"/>
                  <a:t>に対する確率は，高いほど，検索クエリとポジティブデータが強く類似しているとモデルが判定していることになります．</a:t>
                </a:r>
              </a:p>
              <a:p>
                <a:endParaRPr kumimoji="1" lang="ja-JP" altLang="en-US" dirty="0"/>
              </a:p>
            </p:txBody>
          </p:sp>
        </mc:Choice>
        <mc:Fallback xmlns="">
          <p:sp>
            <p:nvSpPr>
              <p:cNvPr id="3" name="ノート プレースホルダー 2"/>
              <p:cNvSpPr>
                <a:spLocks noGrp="1"/>
              </p:cNvSpPr>
              <p:nvPr>
                <p:ph type="body" idx="1"/>
              </p:nvPr>
            </p:nvSpPr>
            <p:spPr/>
            <p:txBody>
              <a:bodyPr/>
              <a:lstStyle/>
              <a:p>
                <a:pPr marL="514350" indent="-514350">
                  <a:buFont typeface="+mj-lt"/>
                  <a:buAutoNum type="arabicPeriod"/>
                </a:pPr>
                <a:r>
                  <a:rPr kumimoji="1" lang="ja-JP" altLang="en-US" dirty="0" smtClean="0"/>
                  <a:t>特定のコードブロックを</a:t>
                </a:r>
                <a:r>
                  <a:rPr kumimoji="1" lang="en-US" altLang="ja-JP" dirty="0" smtClean="0"/>
                  <a:t>1</a:t>
                </a:r>
                <a:r>
                  <a:rPr kumimoji="1" lang="ja-JP" altLang="en-US" dirty="0" smtClean="0"/>
                  <a:t>つ選び，それ</a:t>
                </a:r>
                <a:r>
                  <a:rPr kumimoji="1" lang="ja-JP" altLang="en-US" dirty="0" smtClean="0"/>
                  <a:t>に対して</a:t>
                </a:r>
                <a:r>
                  <a:rPr kumimoji="1" lang="ja-JP" altLang="en-US" dirty="0" smtClean="0"/>
                  <a:t>ミューテーションを行うことで</a:t>
                </a:r>
                <a:r>
                  <a:rPr kumimoji="1" lang="ja-JP" altLang="en-US" dirty="0" smtClean="0"/>
                  <a:t>コードクローン</a:t>
                </a:r>
                <a:r>
                  <a:rPr kumimoji="1" lang="ja-JP" altLang="en-US" dirty="0" smtClean="0"/>
                  <a:t>を生成し，クローンセットを構成</a:t>
                </a:r>
                <a:endParaRPr kumimoji="1" lang="en-US" altLang="ja-JP" dirty="0" smtClean="0"/>
              </a:p>
              <a:p>
                <a:pPr marL="514350" indent="-514350">
                  <a:buFont typeface="+mj-lt"/>
                  <a:buAutoNum type="arabicPeriod"/>
                </a:pPr>
                <a:r>
                  <a:rPr lang="ja-JP" altLang="en-US" dirty="0" smtClean="0"/>
                  <a:t>そのクローンセットの中からは</a:t>
                </a:r>
                <a:r>
                  <a:rPr lang="ja-JP" altLang="en-US" b="0" i="0" dirty="0">
                    <a:latin typeface="Cambria Math" panose="02040503050406030204" pitchFamily="18" charset="0"/>
                  </a:rPr>
                  <a:t>，</a:t>
                </a:r>
                <a:r>
                  <a:rPr lang="en-US" altLang="ja-JP" b="0" i="0" smtClean="0">
                    <a:latin typeface="Cambria Math" panose="02040503050406030204" pitchFamily="18" charset="0"/>
                  </a:rPr>
                  <a:t>𝑎</a:t>
                </a:r>
                <a:r>
                  <a:rPr kumimoji="1" lang="ja-JP" altLang="en-US" dirty="0" smtClean="0"/>
                  <a:t>個</a:t>
                </a:r>
                <a:r>
                  <a:rPr kumimoji="1" lang="ja-JP" altLang="en-US" dirty="0" smtClean="0"/>
                  <a:t>だけ学習</a:t>
                </a:r>
                <a:r>
                  <a:rPr kumimoji="1" lang="ja-JP" altLang="en-US" dirty="0" smtClean="0"/>
                  <a:t>データに使用し，</a:t>
                </a:r>
                <a:r>
                  <a:rPr kumimoji="1" lang="en-US" altLang="ja-JP" b="0" i="0" smtClean="0">
                    <a:latin typeface="Cambria Math" panose="02040503050406030204" pitchFamily="18" charset="0"/>
                  </a:rPr>
                  <a:t>𝑎</a:t>
                </a:r>
                <a:r>
                  <a:rPr kumimoji="1" lang="ja-JP" altLang="en-US" dirty="0" smtClean="0"/>
                  <a:t>の値を変更しつつ  その他は同じ</a:t>
                </a:r>
                <a:r>
                  <a:rPr lang="ja-JP" altLang="en-US" dirty="0" smtClean="0"/>
                  <a:t>手順でモデルを作成</a:t>
                </a:r>
                <a:endParaRPr lang="en-US" altLang="ja-JP" dirty="0" smtClean="0"/>
              </a:p>
              <a:p>
                <a:pPr marL="514350" indent="-514350">
                  <a:buFont typeface="+mj-lt"/>
                  <a:buAutoNum type="arabicPeriod"/>
                </a:pPr>
                <a:r>
                  <a:rPr kumimoji="1" lang="en-US" altLang="ja-JP" dirty="0" smtClean="0"/>
                  <a:t>1</a:t>
                </a:r>
                <a:r>
                  <a:rPr kumimoji="1" lang="ja-JP" altLang="en-US" dirty="0" smtClean="0"/>
                  <a:t>で選んだコードブロックのコードクローン</a:t>
                </a:r>
                <a:r>
                  <a:rPr kumimoji="1" lang="en-US" altLang="ja-JP" dirty="0" smtClean="0"/>
                  <a:t>200</a:t>
                </a:r>
                <a:r>
                  <a:rPr kumimoji="1" lang="ja-JP" altLang="en-US" dirty="0" smtClean="0"/>
                  <a:t>個を各モデルに入力し，</a:t>
                </a:r>
                <a:r>
                  <a:rPr kumimoji="1" lang="en-US" altLang="ja-JP" b="0" i="0" smtClean="0">
                    <a:latin typeface="Cambria Math" panose="02040503050406030204" pitchFamily="18" charset="0"/>
                  </a:rPr>
                  <a:t>𝑎</a:t>
                </a:r>
                <a:r>
                  <a:rPr kumimoji="1" lang="ja-JP" altLang="en-US" dirty="0" smtClean="0"/>
                  <a:t>の値とモデルが出力する確率の関係を調査</a:t>
                </a:r>
                <a:endParaRPr kumimoji="1" lang="ja-JP" altLang="en-US"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94</a:t>
            </a:fld>
            <a:endParaRPr kumimoji="1" lang="ja-JP" altLang="en-US"/>
          </a:p>
        </p:txBody>
      </p:sp>
    </p:spTree>
    <p:extLst>
      <p:ext uri="{BB962C8B-B14F-4D97-AF65-F5344CB8AC3E}">
        <p14:creationId xmlns:p14="http://schemas.microsoft.com/office/powerpoint/2010/main" val="30511756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kern="0" dirty="0"/>
              <a:t>average:</a:t>
            </a:r>
            <a:r>
              <a:rPr lang="en-US" altLang="ja-JP" kern="0" baseline="0" dirty="0"/>
              <a:t> </a:t>
            </a:r>
            <a:r>
              <a:rPr lang="ja-JP" altLang="en-US" kern="0" baseline="0" dirty="0"/>
              <a:t>モデルが各類似コードブロックに対して出力した確率の平均</a:t>
            </a:r>
            <a:endParaRPr lang="en-US" altLang="ja-JP" kern="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kern="0" baseline="0" dirty="0"/>
              <a:t>min: </a:t>
            </a:r>
            <a:r>
              <a:rPr lang="ja-JP" altLang="en-US" kern="0" baseline="0" dirty="0"/>
              <a:t>モデルが各類似コードブロックに対して出力した確率の最小値</a:t>
            </a:r>
            <a:endParaRPr lang="en-US" altLang="ja-JP" kern="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kern="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kern="0" dirty="0"/>
              <a:t>学習データを増やすとモデルが正しく判定する確率が上昇しているため，</a:t>
            </a:r>
            <a:r>
              <a:rPr kumimoji="1" lang="ja-JP" altLang="en-US" dirty="0"/>
              <a:t>元のリポジトリ内に類似コードブロックが存在しなくても，学習を実行できることを示すことができました．</a:t>
            </a:r>
            <a:endParaRPr lang="ja-JP" altLang="en-US" kern="0" dirty="0"/>
          </a:p>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95</a:t>
            </a:fld>
            <a:endParaRPr kumimoji="1" lang="ja-JP" altLang="en-US"/>
          </a:p>
        </p:txBody>
      </p:sp>
    </p:spTree>
    <p:extLst>
      <p:ext uri="{BB962C8B-B14F-4D97-AF65-F5344CB8AC3E}">
        <p14:creationId xmlns:p14="http://schemas.microsoft.com/office/powerpoint/2010/main" val="47678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a:t>
            </a:r>
            <a:r>
              <a:rPr kumimoji="1" lang="en-US" altLang="ja-JP" dirty="0"/>
              <a:t>3</a:t>
            </a:r>
            <a:r>
              <a:rPr kumimoji="1" lang="ja-JP" altLang="en-US" dirty="0"/>
              <a:t>章の概要について説明します．</a:t>
            </a:r>
          </a:p>
        </p:txBody>
      </p:sp>
      <p:sp>
        <p:nvSpPr>
          <p:cNvPr id="4" name="スライド番号プレースホルダー 3"/>
          <p:cNvSpPr>
            <a:spLocks noGrp="1"/>
          </p:cNvSpPr>
          <p:nvPr>
            <p:ph type="sldNum" sz="quarter" idx="5"/>
          </p:nvPr>
        </p:nvSpPr>
        <p:spPr/>
        <p:txBody>
          <a:bodyPr/>
          <a:lstStyle/>
          <a:p>
            <a:fld id="{172D6CDE-40E6-4865-9A51-1FA2BD512B71}" type="slidenum">
              <a:rPr kumimoji="1" lang="ja-JP" altLang="en-US" smtClean="0"/>
              <a:t>9</a:t>
            </a:fld>
            <a:endParaRPr kumimoji="1" lang="ja-JP" altLang="en-US"/>
          </a:p>
        </p:txBody>
      </p:sp>
    </p:spTree>
    <p:extLst>
      <p:ext uri="{BB962C8B-B14F-4D97-AF65-F5344CB8AC3E}">
        <p14:creationId xmlns:p14="http://schemas.microsoft.com/office/powerpoint/2010/main" val="33592419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コードブロックを特徴ベクトルに変換するのに</a:t>
            </a:r>
            <a:endParaRPr kumimoji="1" lang="en-US" altLang="ja-JP" dirty="0"/>
          </a:p>
          <a:p>
            <a:r>
              <a:rPr kumimoji="1" lang="en-US" altLang="ja-JP" dirty="0" err="1"/>
              <a:t>BoW</a:t>
            </a:r>
            <a:r>
              <a:rPr kumimoji="1" lang="ja-JP" altLang="en-US" dirty="0"/>
              <a:t>は</a:t>
            </a:r>
            <a:r>
              <a:rPr kumimoji="1" lang="en-US" altLang="ja-JP" dirty="0"/>
              <a:t>10000</a:t>
            </a:r>
            <a:r>
              <a:rPr kumimoji="1" lang="ja-JP" altLang="en-US" dirty="0"/>
              <a:t>個あたり</a:t>
            </a:r>
            <a:r>
              <a:rPr kumimoji="1" lang="en-US" altLang="ja-JP" dirty="0"/>
              <a:t>5</a:t>
            </a:r>
            <a:r>
              <a:rPr kumimoji="1" lang="ja-JP" altLang="en-US"/>
              <a:t>秒ほど</a:t>
            </a:r>
            <a:endParaRPr kumimoji="1" lang="en-US" altLang="ja-JP" dirty="0"/>
          </a:p>
          <a:p>
            <a:r>
              <a:rPr kumimoji="1" lang="en-US" altLang="ja-JP" dirty="0"/>
              <a:t>doc2vec</a:t>
            </a:r>
            <a:r>
              <a:rPr kumimoji="1" lang="ja-JP" altLang="en-US" dirty="0"/>
              <a:t>は</a:t>
            </a:r>
            <a:r>
              <a:rPr kumimoji="1" lang="en-US" altLang="ja-JP" dirty="0"/>
              <a:t>10,000</a:t>
            </a:r>
            <a:r>
              <a:rPr kumimoji="1" lang="ja-JP" altLang="en-US" dirty="0"/>
              <a:t>個あたり</a:t>
            </a:r>
            <a:r>
              <a:rPr kumimoji="1" lang="en-US" altLang="ja-JP" dirty="0"/>
              <a:t>18</a:t>
            </a:r>
            <a:r>
              <a:rPr kumimoji="1" lang="ja-JP" altLang="en-US" dirty="0"/>
              <a:t>秒ほど</a:t>
            </a:r>
            <a:endParaRPr kumimoji="1" lang="en-US" altLang="ja-JP" dirty="0"/>
          </a:p>
          <a:p>
            <a:r>
              <a:rPr kumimoji="1" lang="ja-JP" altLang="en-US" dirty="0"/>
              <a:t>特徴ベクトルを検証するのにかかる時間は</a:t>
            </a:r>
            <a:r>
              <a:rPr kumimoji="1" lang="en-US" altLang="ja-JP" dirty="0"/>
              <a:t>10,000</a:t>
            </a:r>
            <a:r>
              <a:rPr kumimoji="1" lang="ja-JP" altLang="en-US" dirty="0"/>
              <a:t>個あたり</a:t>
            </a:r>
            <a:r>
              <a:rPr kumimoji="1" lang="en-US" altLang="ja-JP" dirty="0"/>
              <a:t>8</a:t>
            </a:r>
            <a:r>
              <a:rPr kumimoji="1" lang="ja-JP" altLang="en-US" dirty="0"/>
              <a:t>秒ほど</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97</a:t>
            </a:fld>
            <a:endParaRPr kumimoji="1" lang="ja-JP" altLang="en-US"/>
          </a:p>
        </p:txBody>
      </p:sp>
    </p:spTree>
    <p:extLst>
      <p:ext uri="{BB962C8B-B14F-4D97-AF65-F5344CB8AC3E}">
        <p14:creationId xmlns:p14="http://schemas.microsoft.com/office/powerpoint/2010/main" val="16825499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次に，追加調査について説明します．</a:t>
            </a:r>
            <a:endParaRPr kumimoji="1" lang="en-US" altLang="ja-JP" dirty="0"/>
          </a:p>
          <a:p>
            <a:r>
              <a:rPr kumimoji="1" lang="ja-JP" altLang="en-US" dirty="0"/>
              <a:t>そもそもの疑問として，ソースコード分類に深層学習が必要か，ということが挙げられます．</a:t>
            </a:r>
            <a:endParaRPr kumimoji="1" lang="en-US" altLang="ja-JP" dirty="0"/>
          </a:p>
          <a:p>
            <a:r>
              <a:rPr kumimoji="1" lang="ja-JP" altLang="en-US" dirty="0"/>
              <a:t>深層学習は計算コストが大きく，その判定根拠が分かりにくいため，使わなくても高い精度が出せるのであれば多くの場合は使わない方が良いと考えられます．</a:t>
            </a:r>
            <a:endParaRPr kumimoji="1" lang="en-US" altLang="ja-JP" dirty="0"/>
          </a:p>
          <a:p>
            <a:r>
              <a:rPr kumimoji="1" lang="ja-JP" altLang="en-US" dirty="0"/>
              <a:t>そのため，追加調査として，先ほどまでの調査で精度が全体的に高かった</a:t>
            </a:r>
            <a:r>
              <a:rPr kumimoji="1" lang="en-US" altLang="ja-JP" dirty="0" err="1"/>
              <a:t>LSTM+Token</a:t>
            </a:r>
            <a:r>
              <a:rPr kumimoji="1" lang="ja-JP" altLang="en-US" dirty="0"/>
              <a:t>と，深層学習を用いないソースコード分類手法の中で代表的な手法の精度比較を行いました．</a:t>
            </a:r>
            <a:endParaRPr kumimoji="1" lang="en-US" altLang="ja-JP"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109</a:t>
            </a:fld>
            <a:endParaRPr kumimoji="1" lang="ja-JP" altLang="en-US"/>
          </a:p>
        </p:txBody>
      </p:sp>
    </p:spTree>
    <p:extLst>
      <p:ext uri="{BB962C8B-B14F-4D97-AF65-F5344CB8AC3E}">
        <p14:creationId xmlns:p14="http://schemas.microsoft.com/office/powerpoint/2010/main" val="25920662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本調査では，機能的なクラス分類を行うため，意味的に類似したソースコードを検索できると主張している最新の手法を比較対象に選択しました．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選択した手法は，</a:t>
            </a:r>
            <a:r>
              <a:rPr kumimoji="1" lang="en-US" altLang="ja-JP" dirty="0" err="1"/>
              <a:t>FaCoY</a:t>
            </a:r>
            <a:r>
              <a:rPr kumimoji="1" lang="ja-JP" altLang="en-US" dirty="0"/>
              <a:t>と</a:t>
            </a:r>
            <a:r>
              <a:rPr kumimoji="1" lang="en-US" altLang="ja-JP" dirty="0"/>
              <a:t>Siamese</a:t>
            </a:r>
            <a:r>
              <a:rPr kumimoji="1" lang="ja-JP" altLang="en-US" dirty="0"/>
              <a:t>の</a:t>
            </a:r>
            <a:r>
              <a:rPr kumimoji="1" lang="en-US" altLang="ja-JP" dirty="0"/>
              <a:t>2</a:t>
            </a:r>
            <a:r>
              <a:rPr kumimoji="1" lang="ja-JP" altLang="en-US" dirty="0"/>
              <a:t>つです．</a:t>
            </a:r>
            <a:endParaRPr kumimoji="1" lang="en-US" altLang="ja-JP"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110</a:t>
            </a:fld>
            <a:endParaRPr kumimoji="1" lang="ja-JP" altLang="en-US"/>
          </a:p>
        </p:txBody>
      </p:sp>
    </p:spTree>
    <p:extLst>
      <p:ext uri="{BB962C8B-B14F-4D97-AF65-F5344CB8AC3E}">
        <p14:creationId xmlns:p14="http://schemas.microsoft.com/office/powerpoint/2010/main" val="1575966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t>FaCoY</a:t>
            </a:r>
            <a:r>
              <a:rPr kumimoji="1" lang="ja-JP" altLang="en-US" dirty="0"/>
              <a:t>は，互いに</a:t>
            </a:r>
            <a:r>
              <a:rPr lang="ja-JP" altLang="en-US" dirty="0"/>
              <a:t>類似した質問文に対する回答文に含まれるソースコードが意味的に類似していると考え，類似ソースコードを検索する手法です．詳細な説明は時間の都合上，省略させていただきます．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111</a:t>
            </a:fld>
            <a:endParaRPr kumimoji="1" lang="ja-JP" altLang="en-US"/>
          </a:p>
        </p:txBody>
      </p:sp>
    </p:spTree>
    <p:extLst>
      <p:ext uri="{BB962C8B-B14F-4D97-AF65-F5344CB8AC3E}">
        <p14:creationId xmlns:p14="http://schemas.microsoft.com/office/powerpoint/2010/main" val="13141646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Siamese</a:t>
            </a:r>
            <a:r>
              <a:rPr kumimoji="1" lang="ja-JP" altLang="en-US" dirty="0"/>
              <a:t>は，メソッドを，正規化のレベルが異なる</a:t>
            </a:r>
            <a:r>
              <a:rPr kumimoji="1" lang="en-US" altLang="ja-JP" dirty="0"/>
              <a:t>4</a:t>
            </a:r>
            <a:r>
              <a:rPr kumimoji="1" lang="ja-JP" altLang="en-US" dirty="0"/>
              <a:t>種類のトークン列や</a:t>
            </a:r>
            <a:r>
              <a:rPr kumimoji="1" lang="en-US" altLang="ja-JP" dirty="0"/>
              <a:t>n-gram</a:t>
            </a:r>
            <a:r>
              <a:rPr kumimoji="1" lang="ja-JP" altLang="en-US" dirty="0"/>
              <a:t>で表現し，類似度の高いソースコードを検索する手法です．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図のようにメソッドを，トークン列である</a:t>
            </a:r>
            <a:r>
              <a:rPr kumimoji="1" lang="en-US" altLang="ja-JP" dirty="0"/>
              <a:t>r0</a:t>
            </a:r>
            <a:r>
              <a:rPr kumimoji="1" lang="ja-JP" altLang="en-US" dirty="0" err="1"/>
              <a:t>，</a:t>
            </a:r>
            <a:r>
              <a:rPr kumimoji="1" lang="ja-JP" altLang="en-US" dirty="0"/>
              <a:t>トークンの</a:t>
            </a:r>
            <a:r>
              <a:rPr kumimoji="1" lang="en-US" altLang="ja-JP" dirty="0"/>
              <a:t>n-gram</a:t>
            </a:r>
            <a:r>
              <a:rPr kumimoji="1" lang="ja-JP" altLang="en-US" dirty="0"/>
              <a:t>である</a:t>
            </a:r>
            <a:r>
              <a:rPr kumimoji="1" lang="en-US" altLang="ja-JP" dirty="0"/>
              <a:t>r1</a:t>
            </a:r>
            <a:r>
              <a:rPr kumimoji="1" lang="ja-JP" altLang="en-US" dirty="0" err="1"/>
              <a:t>，</a:t>
            </a:r>
            <a:r>
              <a:rPr kumimoji="1" lang="ja-JP" altLang="en-US" dirty="0"/>
              <a:t>型や識別子名を</a:t>
            </a:r>
            <a:r>
              <a:rPr kumimoji="1" lang="en-US" altLang="ja-JP" dirty="0"/>
              <a:t>D</a:t>
            </a:r>
            <a:r>
              <a:rPr kumimoji="1" lang="ja-JP" altLang="en-US" dirty="0"/>
              <a:t>や</a:t>
            </a:r>
            <a:r>
              <a:rPr kumimoji="1" lang="en-US" altLang="ja-JP" dirty="0"/>
              <a:t>W</a:t>
            </a:r>
            <a:r>
              <a:rPr kumimoji="1" lang="ja-JP" altLang="en-US" dirty="0"/>
              <a:t>というように正規化した</a:t>
            </a:r>
            <a:r>
              <a:rPr kumimoji="1" lang="en-US" altLang="ja-JP" dirty="0"/>
              <a:t>n-gram</a:t>
            </a:r>
            <a:r>
              <a:rPr kumimoji="1" lang="ja-JP" altLang="en-US" dirty="0"/>
              <a:t>である</a:t>
            </a:r>
            <a:r>
              <a:rPr kumimoji="1" lang="en-US" altLang="ja-JP" dirty="0"/>
              <a:t>r2</a:t>
            </a:r>
            <a:r>
              <a:rPr kumimoji="1" lang="ja-JP" altLang="en-US" dirty="0" err="1"/>
              <a:t>，</a:t>
            </a:r>
            <a:r>
              <a:rPr kumimoji="1" lang="ja-JP" altLang="en-US" dirty="0"/>
              <a:t>括弧やセミコロン以外を正規化した</a:t>
            </a:r>
            <a:r>
              <a:rPr kumimoji="1" lang="en-US" altLang="ja-JP" dirty="0"/>
              <a:t>n-gram</a:t>
            </a:r>
            <a:r>
              <a:rPr kumimoji="1" lang="ja-JP" altLang="en-US" dirty="0"/>
              <a:t>である</a:t>
            </a:r>
            <a:r>
              <a:rPr kumimoji="1" lang="en-US" altLang="ja-JP" dirty="0"/>
              <a:t>r3</a:t>
            </a:r>
            <a:r>
              <a:rPr kumimoji="1" lang="ja-JP" altLang="en-US" dirty="0"/>
              <a:t>の</a:t>
            </a:r>
            <a:r>
              <a:rPr kumimoji="1" lang="en-US" altLang="ja-JP" dirty="0"/>
              <a:t>4</a:t>
            </a:r>
            <a:r>
              <a:rPr kumimoji="1" lang="ja-JP" altLang="en-US" dirty="0" err="1"/>
              <a:t>つの</a:t>
            </a:r>
            <a:r>
              <a:rPr kumimoji="1" lang="ja-JP" altLang="en-US" dirty="0"/>
              <a:t>方法で表現します．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そして，検索クエリのソースコードと</a:t>
            </a:r>
            <a:r>
              <a:rPr kumimoji="1" lang="en-US" altLang="ja-JP" sz="1200" dirty="0"/>
              <a:t>r0~4</a:t>
            </a:r>
            <a:r>
              <a:rPr kumimoji="1" lang="ja-JP" altLang="en-US" sz="1200" dirty="0"/>
              <a:t>の類似度が高いソースコードを，検索対象のソースコードから検索します．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このように，ソースコードの抽象度を上げた表現を用いることで，構文的な類似度が低いソースコードも検索することができます．</a:t>
            </a:r>
            <a:endParaRPr kumimoji="1" lang="en-US" altLang="ja-JP" sz="1200"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112</a:t>
            </a:fld>
            <a:endParaRPr kumimoji="1" lang="ja-JP" altLang="en-US"/>
          </a:p>
        </p:txBody>
      </p:sp>
    </p:spTree>
    <p:extLst>
      <p:ext uri="{BB962C8B-B14F-4D97-AF65-F5344CB8AC3E}">
        <p14:creationId xmlns:p14="http://schemas.microsoft.com/office/powerpoint/2010/main" val="17184380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次に，追加調査の概要を説明します．</a:t>
            </a:r>
            <a:endParaRPr kumimoji="1" lang="en-US" altLang="ja-JP" dirty="0"/>
          </a:p>
          <a:p>
            <a:r>
              <a:rPr kumimoji="1" lang="ja-JP" altLang="en-US" dirty="0"/>
              <a:t>まず，先ほど選択した手法を用いて，評価データセットのメソッドに対するソースコード分類を行います．</a:t>
            </a:r>
            <a:endParaRPr kumimoji="1" lang="en-US" altLang="ja-JP" dirty="0"/>
          </a:p>
          <a:p>
            <a:r>
              <a:rPr kumimoji="1" lang="ja-JP" altLang="en-US" dirty="0"/>
              <a:t>スモール</a:t>
            </a:r>
            <a:r>
              <a:rPr kumimoji="1" lang="en-US" altLang="ja-JP" dirty="0"/>
              <a:t>1,2</a:t>
            </a:r>
            <a:r>
              <a:rPr kumimoji="1" lang="ja-JP" altLang="en-US" dirty="0"/>
              <a:t>の詳細は次のスライドで説明します．</a:t>
            </a:r>
            <a:endParaRPr kumimoji="1" lang="en-US" altLang="ja-JP" dirty="0"/>
          </a:p>
          <a:p>
            <a:r>
              <a:rPr kumimoji="1" lang="ja-JP" altLang="en-US" dirty="0"/>
              <a:t>次に，分類結果から</a:t>
            </a:r>
            <a:r>
              <a:rPr kumimoji="1" lang="en-US" altLang="ja-JP" dirty="0"/>
              <a:t>Top-k</a:t>
            </a:r>
            <a:r>
              <a:rPr kumimoji="1" lang="ja-JP" altLang="en-US" dirty="0" err="1"/>
              <a:t>を算</a:t>
            </a:r>
            <a:r>
              <a:rPr kumimoji="1" lang="ja-JP" altLang="en-US" dirty="0"/>
              <a:t>出し，</a:t>
            </a:r>
            <a:r>
              <a:rPr kumimoji="1" lang="en-US" altLang="ja-JP" dirty="0" err="1"/>
              <a:t>LSTM+Token</a:t>
            </a:r>
            <a:r>
              <a:rPr kumimoji="1" lang="ja-JP" altLang="en-US" dirty="0"/>
              <a:t>の値と比較します．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113</a:t>
            </a:fld>
            <a:endParaRPr kumimoji="1" lang="ja-JP" altLang="en-US"/>
          </a:p>
        </p:txBody>
      </p:sp>
    </p:spTree>
    <p:extLst>
      <p:ext uri="{BB962C8B-B14F-4D97-AF65-F5344CB8AC3E}">
        <p14:creationId xmlns:p14="http://schemas.microsoft.com/office/powerpoint/2010/main" val="19719337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ソースコード検索手法を用いたソースコード分類の手順はこのようになっています．</a:t>
            </a:r>
            <a:endParaRPr kumimoji="1" lang="en-US" altLang="ja-JP" dirty="0"/>
          </a:p>
          <a:p>
            <a:r>
              <a:rPr kumimoji="1" lang="ja-JP" altLang="en-US" dirty="0"/>
              <a:t>まず，選択した手法を用いて学習データセットに対するソースコード検索を行います．その結果，メソッド</a:t>
            </a:r>
            <a:r>
              <a:rPr kumimoji="1" lang="en-US" altLang="ja-JP" dirty="0"/>
              <a:t>A</a:t>
            </a:r>
            <a:r>
              <a:rPr kumimoji="1" lang="ja-JP" altLang="en-US" dirty="0"/>
              <a:t>と類似したメソッドが類似度順に出力されます．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a:t>
            </a:r>
            <a:r>
              <a:rPr lang="ja-JP" altLang="en-US" dirty="0"/>
              <a:t>検索結果に基づいたソースコード分類</a:t>
            </a:r>
            <a:r>
              <a:rPr kumimoji="1" lang="ja-JP" altLang="en-US" dirty="0"/>
              <a:t>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具体的には，検索結果のメソッドを，そのメソッドが属する機能クラスに置換します．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そして，ランキングで重複した機能クラスを削除し，最終的なランキングを分類結果とみなします．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114</a:t>
            </a:fld>
            <a:endParaRPr kumimoji="1" lang="ja-JP" altLang="en-US"/>
          </a:p>
        </p:txBody>
      </p:sp>
    </p:spTree>
    <p:extLst>
      <p:ext uri="{BB962C8B-B14F-4D97-AF65-F5344CB8AC3E}">
        <p14:creationId xmlns:p14="http://schemas.microsoft.com/office/powerpoint/2010/main" val="11625236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次に，全体の調査方法を図で説明します．</a:t>
            </a:r>
            <a:endParaRPr kumimoji="1" lang="en-US" altLang="ja-JP" dirty="0"/>
          </a:p>
          <a:p>
            <a:r>
              <a:rPr kumimoji="1" lang="ja-JP" altLang="en-US" dirty="0"/>
              <a:t>まず，先ほど説明した手順で，評価データセットに対するソースコード分類を行います．その結果，各メソッドに対する分類結果が出力されます．</a:t>
            </a:r>
            <a:endParaRPr kumimoji="1" lang="en-US" altLang="ja-JP" dirty="0"/>
          </a:p>
          <a:p>
            <a:r>
              <a:rPr kumimoji="1" lang="ja-JP" altLang="en-US" dirty="0"/>
              <a:t>次に，分類結果から</a:t>
            </a:r>
            <a:r>
              <a:rPr kumimoji="1" lang="en-US" altLang="ja-JP" dirty="0"/>
              <a:t>Top-k</a:t>
            </a:r>
            <a:r>
              <a:rPr kumimoji="1" lang="ja-JP" altLang="en-US" dirty="0" err="1"/>
              <a:t>を算</a:t>
            </a:r>
            <a:r>
              <a:rPr kumimoji="1" lang="ja-JP" altLang="en-US" dirty="0"/>
              <a:t>出し，比較を行います．</a:t>
            </a:r>
            <a:endParaRPr kumimoji="1" lang="en-US" altLang="ja-JP" dirty="0"/>
          </a:p>
          <a:p>
            <a:r>
              <a:rPr kumimoji="1" lang="ja-JP" altLang="en-US" dirty="0"/>
              <a:t>追加調査でも，深層学習の手法の比較調査と同様に，</a:t>
            </a:r>
            <a:r>
              <a:rPr kumimoji="1" lang="en-US" altLang="ja-JP" dirty="0"/>
              <a:t>Top-1</a:t>
            </a:r>
            <a:r>
              <a:rPr kumimoji="1" lang="ja-JP" altLang="en-US" dirty="0" err="1"/>
              <a:t>，</a:t>
            </a:r>
            <a:r>
              <a:rPr kumimoji="1" lang="en-US" altLang="ja-JP" dirty="0"/>
              <a:t>Top-3</a:t>
            </a:r>
            <a:r>
              <a:rPr kumimoji="1" lang="ja-JP" altLang="en-US" dirty="0" err="1"/>
              <a:t>，</a:t>
            </a:r>
            <a:r>
              <a:rPr kumimoji="1" lang="en-US" altLang="ja-JP" dirty="0"/>
              <a:t>Top-5</a:t>
            </a:r>
            <a:r>
              <a:rPr kumimoji="1" lang="ja-JP" altLang="en-US" dirty="0" err="1"/>
              <a:t>，</a:t>
            </a:r>
            <a:r>
              <a:rPr kumimoji="1" lang="en-US" altLang="ja-JP" dirty="0"/>
              <a:t>Top-10</a:t>
            </a:r>
            <a:r>
              <a:rPr kumimoji="1" lang="ja-JP" altLang="en-US" dirty="0" err="1"/>
              <a:t>を算</a:t>
            </a:r>
            <a:r>
              <a:rPr kumimoji="1" lang="ja-JP" altLang="en-US" dirty="0"/>
              <a:t>出し，比較を行います．</a:t>
            </a:r>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115</a:t>
            </a:fld>
            <a:endParaRPr kumimoji="1" lang="ja-JP" altLang="en-US"/>
          </a:p>
        </p:txBody>
      </p:sp>
    </p:spTree>
    <p:extLst>
      <p:ext uri="{BB962C8B-B14F-4D97-AF65-F5344CB8AC3E}">
        <p14:creationId xmlns:p14="http://schemas.microsoft.com/office/powerpoint/2010/main" val="38674944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追加調査の結果はこのようになりました．</a:t>
            </a:r>
            <a:endParaRPr kumimoji="1" lang="en-US" altLang="ja-JP" dirty="0"/>
          </a:p>
          <a:p>
            <a:r>
              <a:rPr lang="en-US" altLang="ja-JP" kern="0" dirty="0"/>
              <a:t>Top-1, Top-3, Top-5, Top-10</a:t>
            </a:r>
            <a:r>
              <a:rPr lang="ja-JP" altLang="en-US" kern="0" dirty="0"/>
              <a:t>の全てで，</a:t>
            </a:r>
            <a:r>
              <a:rPr lang="en-US" altLang="ja-JP" kern="0" dirty="0" err="1"/>
              <a:t>LSTM+Token</a:t>
            </a:r>
            <a:r>
              <a:rPr lang="ja-JP" altLang="en-US" kern="0" dirty="0"/>
              <a:t>の精度は，深層学習を用いない分類手法を上回るという結果になり，深層学習を用いるメリットは十分にあると考えられます．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116</a:t>
            </a:fld>
            <a:endParaRPr kumimoji="1" lang="ja-JP" altLang="en-US"/>
          </a:p>
        </p:txBody>
      </p:sp>
    </p:spTree>
    <p:extLst>
      <p:ext uri="{BB962C8B-B14F-4D97-AF65-F5344CB8AC3E}">
        <p14:creationId xmlns:p14="http://schemas.microsoft.com/office/powerpoint/2010/main" val="34168302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このような結果になったのは，</a:t>
            </a:r>
            <a:r>
              <a:rPr lang="ja-JP" altLang="en-US" dirty="0"/>
              <a:t>離れたトークンの依存関係が</a:t>
            </a:r>
            <a:r>
              <a:rPr lang="en-US" altLang="ja-JP" dirty="0" err="1"/>
              <a:t>BigCloneBench</a:t>
            </a:r>
            <a:r>
              <a:rPr lang="ja-JP" altLang="en-US" dirty="0"/>
              <a:t>のメソッドを分類するのに重要だったからだと考えられます．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ここで言うトークンの依存関係とは，トークンの出現順序だったり，メソッドにセットで出現するトークンなどが挙げられます．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2CE6C90-C1EA-44B7-A42F-0FF743C1EA0C}" type="slidenum">
              <a:rPr kumimoji="1" lang="ja-JP" altLang="en-US" smtClean="0"/>
              <a:t>117</a:t>
            </a:fld>
            <a:endParaRPr kumimoji="1" lang="ja-JP" altLang="en-US"/>
          </a:p>
        </p:txBody>
      </p:sp>
    </p:spTree>
    <p:extLst>
      <p:ext uri="{BB962C8B-B14F-4D97-AF65-F5344CB8AC3E}">
        <p14:creationId xmlns:p14="http://schemas.microsoft.com/office/powerpoint/2010/main" val="1035940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r>
              <a:rPr lang="en-US" altLang="ja-JP"/>
              <a:t>2021/12/17</a:t>
            </a:r>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r>
              <a:rPr lang="en-US" altLang="ja-JP"/>
              <a:t>2021/12/17</a:t>
            </a:r>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r>
              <a:rPr lang="en-US" altLang="ja-JP"/>
              <a:t>2021/12/17</a:t>
            </a:r>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r>
              <a:rPr lang="en-US" altLang="ja-JP"/>
              <a:t>2021/12/17</a:t>
            </a:r>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r>
              <a:rPr lang="en-US" altLang="ja-JP"/>
              <a:t>2021/12/17</a:t>
            </a:r>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r>
              <a:rPr lang="en-US" altLang="ja-JP"/>
              <a:t>2021/12/17</a:t>
            </a:r>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r>
              <a:rPr lang="en-US" altLang="ja-JP"/>
              <a:t>2021/12/17</a:t>
            </a:r>
          </a:p>
        </p:txBody>
      </p:sp>
      <p:sp>
        <p:nvSpPr>
          <p:cNvPr id="8" name="フッター プレースホルダ 7"/>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r>
              <a:rPr lang="en-US" altLang="ja-JP"/>
              <a:t>2021/12/17</a:t>
            </a:r>
          </a:p>
        </p:txBody>
      </p:sp>
      <p:sp>
        <p:nvSpPr>
          <p:cNvPr id="4" name="フッター プレースホルダ 3"/>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a:t>2021/12/17</a:t>
            </a:r>
          </a:p>
        </p:txBody>
      </p:sp>
      <p:sp>
        <p:nvSpPr>
          <p:cNvPr id="3" name="フッター プレースホルダ 2"/>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a:t>2021/12/17</a:t>
            </a:r>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a:t>2021/12/17</a:t>
            </a:r>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r>
              <a:rPr lang="en-US" altLang="ja-JP"/>
              <a:t>2021/12/17</a:t>
            </a:r>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3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141.png"/><Relationship Id="rId7" Type="http://schemas.openxmlformats.org/officeDocument/2006/relationships/image" Target="../media/image75.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61.png"/><Relationship Id="rId4" Type="http://schemas.openxmlformats.org/officeDocument/2006/relationships/image" Target="../media/image150.png"/></Relationships>
</file>

<file path=ppt/slides/_rels/slide115.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191.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17.png"/><Relationship Id="rId12"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28.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17.png"/><Relationship Id="rId1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92.png"/><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00.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00.png"/><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00.png"/><Relationship Id="rId5" Type="http://schemas.openxmlformats.org/officeDocument/2006/relationships/image" Target="../media/image110.png"/><Relationship Id="rId4" Type="http://schemas.openxmlformats.org/officeDocument/2006/relationships/image" Target="../media/image100.png"/></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900.png"/><Relationship Id="rId4" Type="http://schemas.openxmlformats.org/officeDocument/2006/relationships/image" Target="../media/image1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8.svg"/><Relationship Id="rId11" Type="http://schemas.openxmlformats.org/officeDocument/2006/relationships/image" Target="../media/image62.sv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56.svg"/><Relationship Id="rId9" Type="http://schemas.openxmlformats.org/officeDocument/2006/relationships/image" Target="../media/image510.png"/></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57.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63.png"/><Relationship Id="rId7"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64.svg"/><Relationship Id="rId9" Type="http://schemas.openxmlformats.org/officeDocument/2006/relationships/image" Target="../media/image510.png"/></Relationships>
</file>

<file path=ppt/slides/_rels/slide58.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8.svg"/><Relationship Id="rId11" Type="http://schemas.openxmlformats.org/officeDocument/2006/relationships/image" Target="../media/image62.sv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65.svg"/><Relationship Id="rId9" Type="http://schemas.openxmlformats.org/officeDocument/2006/relationships/image" Target="../media/image59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93.png"/><Relationship Id="rId7" Type="http://schemas.openxmlformats.org/officeDocument/2006/relationships/image" Target="../media/image133.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12.png"/><Relationship Id="rId4" Type="http://schemas.openxmlformats.org/officeDocument/2006/relationships/image" Target="../media/image102.png"/><Relationship Id="rId9" Type="http://schemas.openxmlformats.org/officeDocument/2006/relationships/image" Target="../media/image15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82.png"/><Relationship Id="rId7" Type="http://schemas.openxmlformats.org/officeDocument/2006/relationships/image" Target="../media/image9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130.png"/><Relationship Id="rId5" Type="http://schemas.openxmlformats.org/officeDocument/2006/relationships/image" Target="../media/image70.png"/><Relationship Id="rId10" Type="http://schemas.openxmlformats.org/officeDocument/2006/relationships/image" Target="../media/image120.png"/><Relationship Id="rId4" Type="http://schemas.openxmlformats.org/officeDocument/2006/relationships/image" Target="../media/image60.png"/><Relationship Id="rId9" Type="http://schemas.openxmlformats.org/officeDocument/2006/relationships/image" Target="../media/image111.png"/></Relationships>
</file>

<file path=ppt/slides/_rels/slide82.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0.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71.png"/><Relationship Id="rId3" Type="http://schemas.openxmlformats.org/officeDocument/2006/relationships/image" Target="../media/image73.png"/><Relationship Id="rId7" Type="http://schemas.openxmlformats.org/officeDocument/2006/relationships/image" Target="../media/image211.png"/><Relationship Id="rId12" Type="http://schemas.openxmlformats.org/officeDocument/2006/relationships/image" Target="../media/image261.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252.png"/><Relationship Id="rId5" Type="http://schemas.openxmlformats.org/officeDocument/2006/relationships/image" Target="../media/image190.png"/><Relationship Id="rId10" Type="http://schemas.openxmlformats.org/officeDocument/2006/relationships/image" Target="../media/image240.png"/><Relationship Id="rId4" Type="http://schemas.openxmlformats.org/officeDocument/2006/relationships/image" Target="../media/image180.png"/><Relationship Id="rId9" Type="http://schemas.openxmlformats.org/officeDocument/2006/relationships/image" Target="../media/image230.png"/><Relationship Id="rId14" Type="http://schemas.openxmlformats.org/officeDocument/2006/relationships/image" Target="../media/image210.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51.png"/><Relationship Id="rId7" Type="http://schemas.openxmlformats.org/officeDocument/2006/relationships/image" Target="../media/image270.png"/><Relationship Id="rId12" Type="http://schemas.openxmlformats.org/officeDocument/2006/relationships/image" Target="../media/image320.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image" Target="../media/image310.png"/><Relationship Id="rId5" Type="http://schemas.openxmlformats.org/officeDocument/2006/relationships/image" Target="../media/image250.png"/><Relationship Id="rId10" Type="http://schemas.openxmlformats.org/officeDocument/2006/relationships/image" Target="../media/image300.png"/><Relationship Id="rId4" Type="http://schemas.openxmlformats.org/officeDocument/2006/relationships/image" Target="../media/image242.png"/><Relationship Id="rId9" Type="http://schemas.openxmlformats.org/officeDocument/2006/relationships/image" Target="../media/image290.png"/></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53B91-621B-4B11-86EE-C20AAA03552C}"/>
              </a:ext>
            </a:extLst>
          </p:cNvPr>
          <p:cNvSpPr>
            <a:spLocks noGrp="1"/>
          </p:cNvSpPr>
          <p:nvPr>
            <p:ph type="ctrTitle"/>
          </p:nvPr>
        </p:nvSpPr>
        <p:spPr/>
        <p:txBody>
          <a:bodyPr/>
          <a:lstStyle/>
          <a:p>
            <a:r>
              <a:rPr kumimoji="1" lang="ja-JP" altLang="en-US" dirty="0"/>
              <a:t>深層学習を用いた</a:t>
            </a:r>
            <a:br>
              <a:rPr kumimoji="1" lang="en-US" altLang="ja-JP" dirty="0"/>
            </a:br>
            <a:r>
              <a:rPr kumimoji="1" lang="ja-JP" altLang="en-US" dirty="0"/>
              <a:t>ソースコード分類に関する研究</a:t>
            </a:r>
          </a:p>
        </p:txBody>
      </p:sp>
      <p:sp>
        <p:nvSpPr>
          <p:cNvPr id="3" name="字幕 2">
            <a:extLst>
              <a:ext uri="{FF2B5EF4-FFF2-40B4-BE49-F238E27FC236}">
                <a16:creationId xmlns:a16="http://schemas.microsoft.com/office/drawing/2014/main" id="{AC163A1F-04D7-4EBB-9767-57E3A961A19C}"/>
              </a:ext>
            </a:extLst>
          </p:cNvPr>
          <p:cNvSpPr>
            <a:spLocks noGrp="1"/>
          </p:cNvSpPr>
          <p:nvPr>
            <p:ph type="subTitle" idx="1"/>
          </p:nvPr>
        </p:nvSpPr>
        <p:spPr>
          <a:xfrm>
            <a:off x="1371600" y="3573462"/>
            <a:ext cx="6400800" cy="2397923"/>
          </a:xfrm>
        </p:spPr>
        <p:txBody>
          <a:bodyPr/>
          <a:lstStyle/>
          <a:p>
            <a:r>
              <a:rPr kumimoji="1" lang="ja-JP" altLang="en-US" dirty="0"/>
              <a:t>井上研究室</a:t>
            </a:r>
            <a:endParaRPr kumimoji="1" lang="en-US" altLang="ja-JP" dirty="0"/>
          </a:p>
          <a:p>
            <a:r>
              <a:rPr lang="ja-JP" altLang="en-US" dirty="0"/>
              <a:t>藤原 裕士</a:t>
            </a:r>
            <a:endParaRPr lang="en-US" altLang="ja-JP" dirty="0"/>
          </a:p>
          <a:p>
            <a:endParaRPr kumimoji="1" lang="en-US" altLang="ja-JP" dirty="0"/>
          </a:p>
          <a:p>
            <a:r>
              <a:rPr lang="en-US" altLang="ja-JP" dirty="0"/>
              <a:t>2021/12/17</a:t>
            </a:r>
            <a:endParaRPr kumimoji="1" lang="ja-JP" altLang="en-US" dirty="0"/>
          </a:p>
        </p:txBody>
      </p:sp>
    </p:spTree>
    <p:extLst>
      <p:ext uri="{BB962C8B-B14F-4D97-AF65-F5344CB8AC3E}">
        <p14:creationId xmlns:p14="http://schemas.microsoft.com/office/powerpoint/2010/main" val="207473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890F2-9A7C-466D-A919-E9DEDAD7FA0F}"/>
              </a:ext>
            </a:extLst>
          </p:cNvPr>
          <p:cNvSpPr>
            <a:spLocks noGrp="1"/>
          </p:cNvSpPr>
          <p:nvPr>
            <p:ph type="title"/>
          </p:nvPr>
        </p:nvSpPr>
        <p:spPr/>
        <p:txBody>
          <a:bodyPr/>
          <a:lstStyle/>
          <a:p>
            <a:r>
              <a:rPr lang="ja-JP" altLang="en-US" dirty="0"/>
              <a:t>コードクローン</a:t>
            </a:r>
            <a:r>
              <a:rPr kumimoji="1" lang="ja-JP" altLang="en-US" dirty="0"/>
              <a:t>手法の概要</a:t>
            </a:r>
          </a:p>
        </p:txBody>
      </p:sp>
      <p:sp>
        <p:nvSpPr>
          <p:cNvPr id="3" name="コンテンツ プレースホルダー 2">
            <a:extLst>
              <a:ext uri="{FF2B5EF4-FFF2-40B4-BE49-F238E27FC236}">
                <a16:creationId xmlns:a16="http://schemas.microsoft.com/office/drawing/2014/main" id="{8D6BDC24-E2E2-4F8D-A6B5-3D3F97180411}"/>
              </a:ext>
            </a:extLst>
          </p:cNvPr>
          <p:cNvSpPr>
            <a:spLocks noGrp="1"/>
          </p:cNvSpPr>
          <p:nvPr>
            <p:ph idx="1"/>
          </p:nvPr>
        </p:nvSpPr>
        <p:spPr>
          <a:xfrm>
            <a:off x="457200" y="1600201"/>
            <a:ext cx="8229600" cy="849987"/>
          </a:xfrm>
        </p:spPr>
        <p:txBody>
          <a:bodyPr/>
          <a:lstStyle/>
          <a:p>
            <a:r>
              <a:rPr kumimoji="1" lang="ja-JP" altLang="en-US" dirty="0"/>
              <a:t>プロジェクトのクローンセットを学習させ，クローンセットの</a:t>
            </a:r>
            <a:br>
              <a:rPr kumimoji="1" lang="en-US" altLang="ja-JP" dirty="0"/>
            </a:br>
            <a:r>
              <a:rPr kumimoji="1" lang="ja-JP" altLang="en-US" dirty="0"/>
              <a:t>検索モデルを作成</a:t>
            </a:r>
          </a:p>
        </p:txBody>
      </p:sp>
      <p:sp>
        <p:nvSpPr>
          <p:cNvPr id="4" name="日付プレースホルダー 3">
            <a:extLst>
              <a:ext uri="{FF2B5EF4-FFF2-40B4-BE49-F238E27FC236}">
                <a16:creationId xmlns:a16="http://schemas.microsoft.com/office/drawing/2014/main" id="{EE336E3D-11DE-4566-A7E9-016C4C9CB6EA}"/>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BFD05166-4090-4AF9-892E-B9D3D4ED538B}"/>
              </a:ext>
            </a:extLst>
          </p:cNvPr>
          <p:cNvSpPr>
            <a:spLocks noGrp="1"/>
          </p:cNvSpPr>
          <p:nvPr>
            <p:ph type="sldNum" sz="quarter" idx="12"/>
          </p:nvPr>
        </p:nvSpPr>
        <p:spPr/>
        <p:txBody>
          <a:bodyPr/>
          <a:lstStyle/>
          <a:p>
            <a:fld id="{9F5033E9-932D-4E41-95C3-341F9A6DAE17}" type="slidenum">
              <a:rPr lang="en-US" altLang="ja-JP" smtClean="0"/>
              <a:pPr/>
              <a:t>10</a:t>
            </a:fld>
            <a:endParaRPr lang="en-US" altLang="ja-JP"/>
          </a:p>
        </p:txBody>
      </p:sp>
      <p:sp>
        <p:nvSpPr>
          <p:cNvPr id="50" name="コンテンツ プレースホルダー 2">
            <a:extLst>
              <a:ext uri="{FF2B5EF4-FFF2-40B4-BE49-F238E27FC236}">
                <a16:creationId xmlns:a16="http://schemas.microsoft.com/office/drawing/2014/main" id="{D2CFFB5B-1BAE-4BA1-A8AA-D5B01A763FD2}"/>
              </a:ext>
            </a:extLst>
          </p:cNvPr>
          <p:cNvSpPr txBox="1">
            <a:spLocks/>
          </p:cNvSpPr>
          <p:nvPr/>
        </p:nvSpPr>
        <p:spPr bwMode="auto">
          <a:xfrm>
            <a:off x="446087" y="4578477"/>
            <a:ext cx="8302625" cy="849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sz="1800">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kern="0" dirty="0"/>
              <a:t>クローンセットに含まれる学習に使用可能なソースコード数が</a:t>
            </a:r>
            <a:br>
              <a:rPr lang="en-US" altLang="ja-JP" kern="0" dirty="0"/>
            </a:br>
            <a:r>
              <a:rPr lang="ja-JP" altLang="en-US" kern="0" dirty="0"/>
              <a:t>少ない場合はコードミューテーションで増やして学習に利用</a:t>
            </a:r>
            <a:endParaRPr lang="en-US" altLang="ja-JP" kern="0" dirty="0"/>
          </a:p>
          <a:p>
            <a:pPr lvl="1"/>
            <a:r>
              <a:rPr lang="ja-JP" altLang="en-US" kern="0" dirty="0"/>
              <a:t>コードミューテーション： あらかじめ定めた変更ルールに従って</a:t>
            </a:r>
            <a:br>
              <a:rPr lang="en-US" altLang="ja-JP" kern="0" dirty="0"/>
            </a:br>
            <a:r>
              <a:rPr lang="ja-JP" altLang="en-US" kern="0" dirty="0"/>
              <a:t>ソースコード記述を変更する操作</a:t>
            </a:r>
            <a:r>
              <a:rPr lang="en-US" altLang="ja-JP" kern="0" dirty="0"/>
              <a:t>[27,51]</a:t>
            </a:r>
            <a:endParaRPr lang="ja-JP" altLang="en-US" kern="0" dirty="0"/>
          </a:p>
        </p:txBody>
      </p:sp>
      <p:pic>
        <p:nvPicPr>
          <p:cNvPr id="57" name="図 56">
            <a:extLst>
              <a:ext uri="{FF2B5EF4-FFF2-40B4-BE49-F238E27FC236}">
                <a16:creationId xmlns:a16="http://schemas.microsoft.com/office/drawing/2014/main" id="{13B26C7A-103A-4151-83BB-A3E87444E32E}"/>
              </a:ext>
            </a:extLst>
          </p:cNvPr>
          <p:cNvPicPr>
            <a:picLocks noChangeAspect="1"/>
          </p:cNvPicPr>
          <p:nvPr/>
        </p:nvPicPr>
        <p:blipFill>
          <a:blip r:embed="rId3"/>
          <a:stretch>
            <a:fillRect/>
          </a:stretch>
        </p:blipFill>
        <p:spPr>
          <a:xfrm>
            <a:off x="1836598" y="2393300"/>
            <a:ext cx="5470804" cy="2185177"/>
          </a:xfrm>
          <a:prstGeom prst="rect">
            <a:avLst/>
          </a:prstGeom>
        </p:spPr>
      </p:pic>
    </p:spTree>
    <p:extLst>
      <p:ext uri="{BB962C8B-B14F-4D97-AF65-F5344CB8AC3E}">
        <p14:creationId xmlns:p14="http://schemas.microsoft.com/office/powerpoint/2010/main" val="38582855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本章の概要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ソースコード分類におけるデータセットの改善手法の提案</a:t>
            </a:r>
            <a:endParaRPr lang="en-US" altLang="ja-JP" dirty="0"/>
          </a:p>
          <a:p>
            <a:pPr lvl="1"/>
            <a:r>
              <a:rPr lang="ja-JP" altLang="en-US" dirty="0"/>
              <a:t>実際に深層学習を行った後，各クラスの分類精度を検証</a:t>
            </a:r>
            <a:endParaRPr lang="en-US" altLang="ja-JP" dirty="0"/>
          </a:p>
          <a:p>
            <a:pPr lvl="1"/>
            <a:r>
              <a:rPr lang="ja-JP" altLang="en-US" dirty="0"/>
              <a:t>相対的に分類精度が低いクラスに，学習データを追加</a:t>
            </a:r>
            <a:endParaRPr lang="en-US" altLang="ja-JP" dirty="0"/>
          </a:p>
          <a:p>
            <a:pPr lvl="1"/>
            <a:endParaRPr lang="en-US" altLang="ja-JP" dirty="0"/>
          </a:p>
          <a:p>
            <a:r>
              <a:rPr lang="ja-JP" altLang="en-US" dirty="0"/>
              <a:t>評価実験で提案手法とランダムサンプリングを比較</a:t>
            </a:r>
            <a:endParaRPr lang="en-US" altLang="ja-JP" dirty="0"/>
          </a:p>
          <a:p>
            <a:pPr lvl="1"/>
            <a:r>
              <a:rPr kumimoji="1" lang="ja-JP" altLang="en-US" dirty="0"/>
              <a:t>提案手法を用いてデータセットを改善すると，</a:t>
            </a:r>
            <a:br>
              <a:rPr kumimoji="1" lang="en-US" altLang="ja-JP" dirty="0"/>
            </a:br>
            <a:r>
              <a:rPr kumimoji="1" lang="ja-JP" altLang="en-US" dirty="0"/>
              <a:t>ソースコード分類精度が向上することを確認</a:t>
            </a:r>
            <a:endParaRPr kumimoji="1"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a:t>2021/12/17</a:t>
            </a:r>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100</a:t>
            </a:fld>
            <a:endParaRPr lang="en-US" altLang="ja-JP"/>
          </a:p>
        </p:txBody>
      </p:sp>
    </p:spTree>
    <p:extLst>
      <p:ext uri="{BB962C8B-B14F-4D97-AF65-F5344CB8AC3E}">
        <p14:creationId xmlns:p14="http://schemas.microsoft.com/office/powerpoint/2010/main" val="21913235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提案手法の概要</a:t>
            </a:r>
          </a:p>
        </p:txBody>
      </p:sp>
      <p:sp>
        <p:nvSpPr>
          <p:cNvPr id="3" name="コンテンツ プレースホルダー 2"/>
          <p:cNvSpPr>
            <a:spLocks noGrp="1"/>
          </p:cNvSpPr>
          <p:nvPr>
            <p:ph idx="1"/>
          </p:nvPr>
        </p:nvSpPr>
        <p:spPr>
          <a:xfrm>
            <a:off x="457200" y="1585604"/>
            <a:ext cx="8218488" cy="1121229"/>
          </a:xfrm>
          <a:solidFill>
            <a:srgbClr val="FFFFCC"/>
          </a:solidFill>
          <a:ln>
            <a:solidFill>
              <a:schemeClr val="tx1"/>
            </a:solidFill>
          </a:ln>
        </p:spPr>
        <p:txBody>
          <a:bodyPr/>
          <a:lstStyle/>
          <a:p>
            <a:pPr marL="0" indent="0">
              <a:buNone/>
            </a:pPr>
            <a:r>
              <a:rPr kumimoji="1" lang="en-US" altLang="ja-JP" sz="2000" dirty="0"/>
              <a:t>STEP A1: </a:t>
            </a:r>
            <a:r>
              <a:rPr kumimoji="1" lang="ja-JP" altLang="en-US" sz="2000" dirty="0"/>
              <a:t>深層学習モデルの訓練・検証</a:t>
            </a:r>
            <a:endParaRPr kumimoji="1" lang="en-US" altLang="ja-JP" sz="2000" dirty="0"/>
          </a:p>
          <a:p>
            <a:pPr marL="0" indent="0">
              <a:buNone/>
            </a:pPr>
            <a:r>
              <a:rPr lang="en-US" altLang="ja-JP" sz="2000" dirty="0"/>
              <a:t>STEP A2: </a:t>
            </a:r>
            <a:r>
              <a:rPr lang="ja-JP" altLang="en-US" sz="2000" dirty="0"/>
              <a:t>分類失敗クラスに，ミューテーションで作成したコードを追加</a:t>
            </a:r>
            <a:endParaRPr lang="en-US" altLang="ja-JP" sz="2000" dirty="0"/>
          </a:p>
          <a:p>
            <a:pPr marL="0" indent="0">
              <a:buNone/>
            </a:pPr>
            <a:r>
              <a:rPr kumimoji="1" lang="en-US" altLang="ja-JP" sz="2000" dirty="0"/>
              <a:t>STEP A3: STEP A1</a:t>
            </a:r>
            <a:r>
              <a:rPr kumimoji="1" lang="ja-JP" altLang="en-US" sz="2000" dirty="0"/>
              <a:t>と</a:t>
            </a:r>
            <a:r>
              <a:rPr kumimoji="1" lang="en-US" altLang="ja-JP" sz="2000" dirty="0"/>
              <a:t>A2</a:t>
            </a:r>
            <a:r>
              <a:rPr lang="ja-JP" altLang="en-US" sz="2000" dirty="0"/>
              <a:t>の繰り返し</a:t>
            </a:r>
            <a:endParaRPr kumimoji="1" lang="ja-JP" altLang="en-US" sz="2000" dirty="0"/>
          </a:p>
        </p:txBody>
      </p:sp>
      <p:sp>
        <p:nvSpPr>
          <p:cNvPr id="4" name="日付プレースホルダー 3"/>
          <p:cNvSpPr>
            <a:spLocks noGrp="1"/>
          </p:cNvSpPr>
          <p:nvPr>
            <p:ph type="dt" sz="half" idx="10"/>
          </p:nvPr>
        </p:nvSpPr>
        <p:spPr/>
        <p:txBody>
          <a:bodyPr/>
          <a:lstStyle/>
          <a:p>
            <a:r>
              <a:rPr lang="en-US" altLang="ja-JP"/>
              <a:t>2021/12/17</a:t>
            </a:r>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101</a:t>
            </a:fld>
            <a:endParaRPr lang="en-US" altLang="ja-JP"/>
          </a:p>
        </p:txBody>
      </p:sp>
      <p:pic>
        <p:nvPicPr>
          <p:cNvPr id="6" name="図 5"/>
          <p:cNvPicPr>
            <a:picLocks noChangeAspect="1"/>
          </p:cNvPicPr>
          <p:nvPr/>
        </p:nvPicPr>
        <p:blipFill>
          <a:blip r:embed="rId2"/>
          <a:stretch>
            <a:fillRect/>
          </a:stretch>
        </p:blipFill>
        <p:spPr>
          <a:xfrm>
            <a:off x="1621268" y="2746666"/>
            <a:ext cx="5890352" cy="3849397"/>
          </a:xfrm>
          <a:prstGeom prst="rect">
            <a:avLst/>
          </a:prstGeom>
        </p:spPr>
      </p:pic>
    </p:spTree>
    <p:extLst>
      <p:ext uri="{BB962C8B-B14F-4D97-AF65-F5344CB8AC3E}">
        <p14:creationId xmlns:p14="http://schemas.microsoft.com/office/powerpoint/2010/main" val="29276394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評価実験</a:t>
            </a:r>
          </a:p>
        </p:txBody>
      </p:sp>
      <p:sp>
        <p:nvSpPr>
          <p:cNvPr id="3" name="コンテンツ プレースホルダー 2"/>
          <p:cNvSpPr>
            <a:spLocks noGrp="1"/>
          </p:cNvSpPr>
          <p:nvPr>
            <p:ph idx="1"/>
          </p:nvPr>
        </p:nvSpPr>
        <p:spPr/>
        <p:txBody>
          <a:bodyPr/>
          <a:lstStyle/>
          <a:p>
            <a:r>
              <a:rPr kumimoji="1" lang="en-US" altLang="ja-JP" dirty="0"/>
              <a:t>3</a:t>
            </a:r>
            <a:r>
              <a:rPr kumimoji="1" lang="ja-JP" altLang="en-US" dirty="0"/>
              <a:t>種類のベースライン手法と提案手法を比較</a:t>
            </a:r>
            <a:endParaRPr kumimoji="1" lang="en-US" altLang="ja-JP" dirty="0"/>
          </a:p>
          <a:p>
            <a:pPr lvl="1"/>
            <a:r>
              <a:rPr lang="ja-JP" altLang="en-US" dirty="0"/>
              <a:t>各手法を用いて学習用データセットを構築</a:t>
            </a:r>
            <a:endParaRPr lang="en-US" altLang="ja-JP" dirty="0"/>
          </a:p>
          <a:p>
            <a:pPr lvl="1"/>
            <a:r>
              <a:rPr kumimoji="1" lang="ja-JP" altLang="en-US" dirty="0"/>
              <a:t>構築したデータセットを</a:t>
            </a:r>
            <a:r>
              <a:rPr lang="ja-JP" altLang="en-US" dirty="0"/>
              <a:t>グラフ畳み込みネットワーク（</a:t>
            </a:r>
            <a:r>
              <a:rPr lang="en-US" altLang="ja-JP" dirty="0"/>
              <a:t>GCN</a:t>
            </a:r>
            <a:r>
              <a:rPr lang="ja-JP" altLang="en-US" dirty="0"/>
              <a:t>）</a:t>
            </a:r>
            <a:r>
              <a:rPr lang="en-US" altLang="ja-JP" dirty="0"/>
              <a:t>[56]</a:t>
            </a:r>
            <a:r>
              <a:rPr lang="ja-JP" altLang="en-US" dirty="0"/>
              <a:t>に</a:t>
            </a:r>
            <a:br>
              <a:rPr lang="en-US" altLang="ja-JP" dirty="0"/>
            </a:br>
            <a:r>
              <a:rPr lang="ja-JP" altLang="en-US" dirty="0"/>
              <a:t>学習させ，精度を比較</a:t>
            </a:r>
            <a:endParaRPr lang="en-US" altLang="ja-JP" dirty="0"/>
          </a:p>
          <a:p>
            <a:pPr lvl="1"/>
            <a:endParaRPr lang="en-US" altLang="ja-JP" sz="800" dirty="0"/>
          </a:p>
          <a:p>
            <a:r>
              <a:rPr lang="ja-JP" altLang="en-US" dirty="0"/>
              <a:t>比較するベースライン手法（ランダムサンプリング）</a:t>
            </a:r>
            <a:endParaRPr lang="en-US" altLang="ja-JP" dirty="0"/>
          </a:p>
          <a:p>
            <a:pPr lvl="1"/>
            <a:r>
              <a:rPr lang="en-US" altLang="ja-JP" dirty="0"/>
              <a:t>Method-oriented-50: </a:t>
            </a:r>
            <a:r>
              <a:rPr lang="ja-JP" altLang="en-US" dirty="0"/>
              <a:t>メソッドが各クラスに</a:t>
            </a:r>
            <a:r>
              <a:rPr lang="en-US" altLang="ja-JP" dirty="0"/>
              <a:t>50</a:t>
            </a:r>
            <a:r>
              <a:rPr lang="ja-JP" altLang="en-US" dirty="0"/>
              <a:t>個</a:t>
            </a:r>
            <a:endParaRPr lang="en-US" altLang="ja-JP" dirty="0"/>
          </a:p>
          <a:p>
            <a:pPr lvl="1"/>
            <a:r>
              <a:rPr lang="en-US" altLang="ja-JP" dirty="0"/>
              <a:t>Method-oriented-500: </a:t>
            </a:r>
            <a:r>
              <a:rPr lang="ja-JP" altLang="en-US" dirty="0"/>
              <a:t>メソッドが各クラスに</a:t>
            </a:r>
            <a:r>
              <a:rPr lang="en-US" altLang="ja-JP" dirty="0"/>
              <a:t>500</a:t>
            </a:r>
            <a:r>
              <a:rPr lang="ja-JP" altLang="en-US" dirty="0"/>
              <a:t>個</a:t>
            </a:r>
            <a:endParaRPr lang="en-US" altLang="ja-JP" dirty="0"/>
          </a:p>
          <a:p>
            <a:pPr lvl="1"/>
            <a:r>
              <a:rPr lang="en-US" altLang="ja-JP" dirty="0"/>
              <a:t>Node-oriented: AST</a:t>
            </a:r>
            <a:r>
              <a:rPr lang="ja-JP" altLang="en-US" dirty="0"/>
              <a:t>ノードの総数が各クラスに約</a:t>
            </a:r>
            <a:r>
              <a:rPr lang="en-US" altLang="ja-JP" dirty="0"/>
              <a:t>15000</a:t>
            </a:r>
            <a:r>
              <a:rPr lang="ja-JP" altLang="en-US" dirty="0"/>
              <a:t>個</a:t>
            </a:r>
            <a:endParaRPr lang="en-US" altLang="ja-JP" dirty="0"/>
          </a:p>
          <a:p>
            <a:endParaRPr lang="en-US" altLang="ja-JP" sz="800" dirty="0"/>
          </a:p>
          <a:p>
            <a:r>
              <a:rPr lang="ja-JP" altLang="en-US" dirty="0"/>
              <a:t>評価尺度</a:t>
            </a:r>
            <a:endParaRPr lang="en-US" altLang="ja-JP" dirty="0"/>
          </a:p>
          <a:p>
            <a:pPr lvl="1"/>
            <a:r>
              <a:rPr lang="ja-JP" altLang="en-US" dirty="0"/>
              <a:t>評価用のメソッドが正しいクラスに分類された割合</a:t>
            </a:r>
            <a:endParaRPr lang="en-US" altLang="ja-JP" dirty="0"/>
          </a:p>
        </p:txBody>
      </p:sp>
      <p:sp>
        <p:nvSpPr>
          <p:cNvPr id="4" name="日付プレースホルダー 3"/>
          <p:cNvSpPr>
            <a:spLocks noGrp="1"/>
          </p:cNvSpPr>
          <p:nvPr>
            <p:ph type="dt" sz="half" idx="10"/>
          </p:nvPr>
        </p:nvSpPr>
        <p:spPr/>
        <p:txBody>
          <a:bodyPr/>
          <a:lstStyle/>
          <a:p>
            <a:r>
              <a:rPr lang="en-US" altLang="ja-JP"/>
              <a:t>2021/12/17</a:t>
            </a:r>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102</a:t>
            </a:fld>
            <a:endParaRPr lang="en-US" altLang="ja-JP"/>
          </a:p>
        </p:txBody>
      </p:sp>
    </p:spTree>
    <p:extLst>
      <p:ext uri="{BB962C8B-B14F-4D97-AF65-F5344CB8AC3E}">
        <p14:creationId xmlns:p14="http://schemas.microsoft.com/office/powerpoint/2010/main" val="1396829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データセット（</a:t>
            </a:r>
            <a:r>
              <a:rPr kumimoji="1" lang="en-US" altLang="ja-JP" dirty="0"/>
              <a:t>1/3</a:t>
            </a:r>
            <a:r>
              <a:rPr kumimoji="1" lang="ja-JP" altLang="en-US" dirty="0"/>
              <a:t>）</a:t>
            </a:r>
          </a:p>
        </p:txBody>
      </p:sp>
      <p:sp>
        <p:nvSpPr>
          <p:cNvPr id="3" name="コンテンツ プレースホルダー 2"/>
          <p:cNvSpPr>
            <a:spLocks noGrp="1"/>
          </p:cNvSpPr>
          <p:nvPr>
            <p:ph idx="1"/>
          </p:nvPr>
        </p:nvSpPr>
        <p:spPr>
          <a:xfrm>
            <a:off x="457200" y="1600200"/>
            <a:ext cx="8371114" cy="1523755"/>
          </a:xfrm>
        </p:spPr>
        <p:txBody>
          <a:bodyPr/>
          <a:lstStyle/>
          <a:p>
            <a:pPr marL="457200" indent="-457200">
              <a:buFont typeface="+mj-lt"/>
              <a:buAutoNum type="arabicPeriod"/>
            </a:pPr>
            <a:r>
              <a:rPr kumimoji="1" lang="en-US" altLang="ja-JP" dirty="0"/>
              <a:t>OpenSSL 0.9.1~1.1.1 </a:t>
            </a:r>
            <a:r>
              <a:rPr kumimoji="1" lang="ja-JP" altLang="en-US" dirty="0"/>
              <a:t>の</a:t>
            </a:r>
            <a:r>
              <a:rPr kumimoji="1" lang="en-US" altLang="ja-JP" dirty="0"/>
              <a:t>13</a:t>
            </a:r>
            <a:r>
              <a:rPr kumimoji="1" lang="ja-JP" altLang="en-US" dirty="0"/>
              <a:t>バージョンにおいて</a:t>
            </a:r>
            <a:r>
              <a:rPr lang="ja-JP" altLang="en-US" dirty="0"/>
              <a:t>，バージョン間で編集が行われた</a:t>
            </a:r>
            <a:r>
              <a:rPr lang="en-US" altLang="ja-JP" dirty="0"/>
              <a:t>20</a:t>
            </a:r>
            <a:r>
              <a:rPr lang="ja-JP" altLang="en-US" dirty="0"/>
              <a:t>文以上のメソッド</a:t>
            </a:r>
            <a:r>
              <a:rPr lang="en-US" altLang="ja-JP" dirty="0"/>
              <a:t>20</a:t>
            </a:r>
            <a:r>
              <a:rPr lang="ja-JP" altLang="en-US" dirty="0"/>
              <a:t>種類を収集</a:t>
            </a:r>
            <a:endParaRPr lang="en-US" altLang="ja-JP" dirty="0"/>
          </a:p>
          <a:p>
            <a:pPr lvl="1"/>
            <a:r>
              <a:rPr lang="ja-JP" altLang="en-US" dirty="0"/>
              <a:t>同じ名称のメソッドは同じ機能を持つという仮定でクローンセット作成</a:t>
            </a:r>
            <a:endParaRPr lang="en-US" altLang="ja-JP" dirty="0"/>
          </a:p>
          <a:p>
            <a:pPr lvl="1"/>
            <a:r>
              <a:rPr lang="ja-JP" altLang="en-US" dirty="0"/>
              <a:t>メソッド記述をもとに入力ソースコードを正しいクローンセットに分類</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a:t>2021/12/17</a:t>
            </a:r>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103</a:t>
            </a:fld>
            <a:endParaRPr lang="en-US" altLang="ja-JP"/>
          </a:p>
        </p:txBody>
      </p:sp>
      <p:grpSp>
        <p:nvGrpSpPr>
          <p:cNvPr id="32" name="グループ化 31"/>
          <p:cNvGrpSpPr/>
          <p:nvPr/>
        </p:nvGrpSpPr>
        <p:grpSpPr>
          <a:xfrm>
            <a:off x="1203094" y="3300485"/>
            <a:ext cx="6726700" cy="3178522"/>
            <a:chOff x="1305361" y="3306517"/>
            <a:chExt cx="6726700" cy="3178522"/>
          </a:xfrm>
        </p:grpSpPr>
        <p:grpSp>
          <p:nvGrpSpPr>
            <p:cNvPr id="6" name="グループ化 5"/>
            <p:cNvGrpSpPr/>
            <p:nvPr/>
          </p:nvGrpSpPr>
          <p:grpSpPr>
            <a:xfrm>
              <a:off x="1305361" y="3306517"/>
              <a:ext cx="6726700" cy="3178522"/>
              <a:chOff x="974905" y="3130203"/>
              <a:chExt cx="6726700" cy="3178522"/>
            </a:xfrm>
          </p:grpSpPr>
          <p:sp>
            <p:nvSpPr>
              <p:cNvPr id="7" name="円柱 6"/>
              <p:cNvSpPr/>
              <p:nvPr/>
            </p:nvSpPr>
            <p:spPr>
              <a:xfrm>
                <a:off x="1375865" y="3938833"/>
                <a:ext cx="1124606" cy="14504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4296473" y="3130203"/>
                <a:ext cx="739991" cy="801298"/>
                <a:chOff x="505069" y="2598512"/>
                <a:chExt cx="1109784" cy="1312984"/>
              </a:xfrm>
            </p:grpSpPr>
            <p:sp>
              <p:nvSpPr>
                <p:cNvPr id="26" name="メモ 25"/>
                <p:cNvSpPr/>
                <p:nvPr/>
              </p:nvSpPr>
              <p:spPr>
                <a:xfrm rot="16200000" flipV="1">
                  <a:off x="403469" y="27001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27" name="メモ 26"/>
                <p:cNvSpPr/>
                <p:nvPr/>
              </p:nvSpPr>
              <p:spPr>
                <a:xfrm rot="16200000" flipV="1">
                  <a:off x="555869" y="284425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28" name="メモ 27"/>
                <p:cNvSpPr/>
                <p:nvPr/>
              </p:nvSpPr>
              <p:spPr>
                <a:xfrm rot="16200000" flipV="1">
                  <a:off x="708269" y="30049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grpSp>
          <p:sp>
            <p:nvSpPr>
              <p:cNvPr id="9" name="テキスト ボックス 8"/>
              <p:cNvSpPr txBox="1"/>
              <p:nvPr/>
            </p:nvSpPr>
            <p:spPr>
              <a:xfrm>
                <a:off x="5138083" y="3218173"/>
                <a:ext cx="2358338" cy="646331"/>
              </a:xfrm>
              <a:prstGeom prst="rect">
                <a:avLst/>
              </a:prstGeom>
              <a:noFill/>
            </p:spPr>
            <p:txBody>
              <a:bodyPr wrap="none" rtlCol="0">
                <a:spAutoFit/>
              </a:bodyPr>
              <a:lstStyle/>
              <a:p>
                <a:r>
                  <a:rPr kumimoji="1" lang="ja-JP" altLang="en-US" dirty="0"/>
                  <a:t>メソッド名</a:t>
                </a:r>
                <a:r>
                  <a:rPr kumimoji="1" lang="en-US" altLang="ja-JP" dirty="0"/>
                  <a:t>: </a:t>
                </a:r>
                <a:r>
                  <a:rPr kumimoji="1" lang="en-US" altLang="ja-JP" dirty="0" err="1"/>
                  <a:t>args_verify</a:t>
                </a:r>
                <a:endParaRPr kumimoji="1" lang="en-US" altLang="ja-JP" dirty="0"/>
              </a:p>
              <a:p>
                <a:r>
                  <a:rPr lang="ja-JP" altLang="en-US" dirty="0"/>
                  <a:t>メソッド数：</a:t>
                </a:r>
                <a:r>
                  <a:rPr lang="en-US" altLang="ja-JP" dirty="0"/>
                  <a:t>18</a:t>
                </a:r>
                <a:r>
                  <a:rPr lang="ja-JP" altLang="en-US" dirty="0"/>
                  <a:t>個</a:t>
                </a:r>
                <a:endParaRPr kumimoji="1" lang="ja-JP" altLang="en-US" dirty="0"/>
              </a:p>
            </p:txBody>
          </p:sp>
          <p:grpSp>
            <p:nvGrpSpPr>
              <p:cNvPr id="10" name="グループ化 9"/>
              <p:cNvGrpSpPr/>
              <p:nvPr/>
            </p:nvGrpSpPr>
            <p:grpSpPr>
              <a:xfrm>
                <a:off x="4296473" y="4127042"/>
                <a:ext cx="739991" cy="801298"/>
                <a:chOff x="505069" y="2598512"/>
                <a:chExt cx="1109784" cy="1312984"/>
              </a:xfrm>
            </p:grpSpPr>
            <p:sp>
              <p:nvSpPr>
                <p:cNvPr id="23" name="メモ 22"/>
                <p:cNvSpPr/>
                <p:nvPr/>
              </p:nvSpPr>
              <p:spPr>
                <a:xfrm rot="16200000" flipV="1">
                  <a:off x="403469" y="27001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24" name="メモ 23"/>
                <p:cNvSpPr/>
                <p:nvPr/>
              </p:nvSpPr>
              <p:spPr>
                <a:xfrm rot="16200000" flipV="1">
                  <a:off x="555869" y="284425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25" name="メモ 24"/>
                <p:cNvSpPr/>
                <p:nvPr/>
              </p:nvSpPr>
              <p:spPr>
                <a:xfrm rot="16200000" flipV="1">
                  <a:off x="708269" y="30049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grpSp>
          <p:sp>
            <p:nvSpPr>
              <p:cNvPr id="11" name="テキスト ボックス 10"/>
              <p:cNvSpPr txBox="1"/>
              <p:nvPr/>
            </p:nvSpPr>
            <p:spPr>
              <a:xfrm>
                <a:off x="5138083" y="4183964"/>
                <a:ext cx="2563522" cy="646331"/>
              </a:xfrm>
              <a:prstGeom prst="rect">
                <a:avLst/>
              </a:prstGeom>
              <a:noFill/>
            </p:spPr>
            <p:txBody>
              <a:bodyPr wrap="none" rtlCol="0">
                <a:spAutoFit/>
              </a:bodyPr>
              <a:lstStyle/>
              <a:p>
                <a:r>
                  <a:rPr kumimoji="1" lang="ja-JP" altLang="en-US" dirty="0"/>
                  <a:t>メソッド名</a:t>
                </a:r>
                <a:r>
                  <a:rPr kumimoji="1" lang="en-US" altLang="ja-JP" dirty="0"/>
                  <a:t>: </a:t>
                </a:r>
                <a:r>
                  <a:rPr kumimoji="1" lang="en-US" altLang="ja-JP" dirty="0" err="1"/>
                  <a:t>chopup_args</a:t>
                </a:r>
                <a:endParaRPr kumimoji="1" lang="en-US" altLang="ja-JP" dirty="0"/>
              </a:p>
              <a:p>
                <a:r>
                  <a:rPr lang="ja-JP" altLang="en-US" dirty="0"/>
                  <a:t>メソッド数：</a:t>
                </a:r>
                <a:r>
                  <a:rPr lang="en-US" altLang="ja-JP" dirty="0"/>
                  <a:t>10</a:t>
                </a:r>
                <a:r>
                  <a:rPr lang="ja-JP" altLang="en-US" dirty="0"/>
                  <a:t>個</a:t>
                </a:r>
                <a:endParaRPr kumimoji="1" lang="ja-JP" altLang="en-US" dirty="0"/>
              </a:p>
            </p:txBody>
          </p:sp>
          <p:grpSp>
            <p:nvGrpSpPr>
              <p:cNvPr id="12" name="グループ化 11"/>
              <p:cNvGrpSpPr/>
              <p:nvPr/>
            </p:nvGrpSpPr>
            <p:grpSpPr>
              <a:xfrm>
                <a:off x="4296473" y="5507427"/>
                <a:ext cx="739991" cy="801298"/>
                <a:chOff x="505069" y="2598512"/>
                <a:chExt cx="1109784" cy="1312984"/>
              </a:xfrm>
            </p:grpSpPr>
            <p:sp>
              <p:nvSpPr>
                <p:cNvPr id="20" name="メモ 19"/>
                <p:cNvSpPr/>
                <p:nvPr/>
              </p:nvSpPr>
              <p:spPr>
                <a:xfrm rot="16200000" flipV="1">
                  <a:off x="403469" y="27001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21" name="メモ 20"/>
                <p:cNvSpPr/>
                <p:nvPr/>
              </p:nvSpPr>
              <p:spPr>
                <a:xfrm rot="16200000" flipV="1">
                  <a:off x="555869" y="284425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22" name="メモ 21"/>
                <p:cNvSpPr/>
                <p:nvPr/>
              </p:nvSpPr>
              <p:spPr>
                <a:xfrm rot="16200000" flipV="1">
                  <a:off x="708269" y="30049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grpSp>
          <p:sp>
            <p:nvSpPr>
              <p:cNvPr id="13" name="テキスト ボックス 12"/>
              <p:cNvSpPr txBox="1"/>
              <p:nvPr/>
            </p:nvSpPr>
            <p:spPr>
              <a:xfrm>
                <a:off x="5138083" y="5595397"/>
                <a:ext cx="2050561" cy="646331"/>
              </a:xfrm>
              <a:prstGeom prst="rect">
                <a:avLst/>
              </a:prstGeom>
              <a:noFill/>
            </p:spPr>
            <p:txBody>
              <a:bodyPr wrap="none" rtlCol="0">
                <a:spAutoFit/>
              </a:bodyPr>
              <a:lstStyle/>
              <a:p>
                <a:r>
                  <a:rPr kumimoji="1" lang="ja-JP" altLang="en-US" dirty="0"/>
                  <a:t>メソッド名</a:t>
                </a:r>
                <a:r>
                  <a:rPr kumimoji="1" lang="en-US" altLang="ja-JP" dirty="0"/>
                  <a:t>: </a:t>
                </a:r>
                <a:r>
                  <a:rPr kumimoji="1" lang="en-US" altLang="ja-JP" dirty="0" err="1"/>
                  <a:t>do_cmd</a:t>
                </a:r>
                <a:endParaRPr kumimoji="1" lang="en-US" altLang="ja-JP" dirty="0"/>
              </a:p>
              <a:p>
                <a:r>
                  <a:rPr lang="ja-JP" altLang="en-US" dirty="0"/>
                  <a:t>メソッド数：</a:t>
                </a:r>
                <a:r>
                  <a:rPr lang="en-US" altLang="ja-JP" dirty="0"/>
                  <a:t>7</a:t>
                </a:r>
                <a:r>
                  <a:rPr lang="ja-JP" altLang="en-US" dirty="0"/>
                  <a:t>個</a:t>
                </a:r>
                <a:endParaRPr kumimoji="1" lang="ja-JP" altLang="en-US" dirty="0"/>
              </a:p>
            </p:txBody>
          </p:sp>
          <p:sp>
            <p:nvSpPr>
              <p:cNvPr id="14" name="テキスト ボックス 13"/>
              <p:cNvSpPr txBox="1"/>
              <p:nvPr/>
            </p:nvSpPr>
            <p:spPr>
              <a:xfrm>
                <a:off x="974905" y="3202649"/>
                <a:ext cx="2223686" cy="646331"/>
              </a:xfrm>
              <a:prstGeom prst="rect">
                <a:avLst/>
              </a:prstGeom>
              <a:noFill/>
            </p:spPr>
            <p:txBody>
              <a:bodyPr wrap="none" rtlCol="0">
                <a:spAutoFit/>
              </a:bodyPr>
              <a:lstStyle/>
              <a:p>
                <a:pPr algn="ctr"/>
                <a:r>
                  <a:rPr lang="ja-JP" altLang="en-US" dirty="0"/>
                  <a:t>実験対象プロジェクト</a:t>
                </a:r>
                <a:endParaRPr kumimoji="1" lang="en-US" altLang="ja-JP" dirty="0"/>
              </a:p>
              <a:p>
                <a:pPr algn="ctr"/>
                <a:r>
                  <a:rPr kumimoji="1" lang="ja-JP" altLang="en-US" dirty="0"/>
                  <a:t>複数バージョン</a:t>
                </a:r>
              </a:p>
            </p:txBody>
          </p:sp>
          <p:sp>
            <p:nvSpPr>
              <p:cNvPr id="15" name="左中かっこ 14"/>
              <p:cNvSpPr/>
              <p:nvPr/>
            </p:nvSpPr>
            <p:spPr>
              <a:xfrm>
                <a:off x="3343996" y="3130203"/>
                <a:ext cx="441738" cy="3177269"/>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2443403" y="5595397"/>
                <a:ext cx="987771" cy="646331"/>
              </a:xfrm>
              <a:prstGeom prst="rect">
                <a:avLst/>
              </a:prstGeom>
              <a:noFill/>
              <a:ln>
                <a:solidFill>
                  <a:schemeClr val="tx1"/>
                </a:solidFill>
              </a:ln>
            </p:spPr>
            <p:txBody>
              <a:bodyPr wrap="none" rtlCol="0">
                <a:spAutoFit/>
              </a:bodyPr>
              <a:lstStyle/>
              <a:p>
                <a:pPr algn="ctr"/>
                <a:r>
                  <a:rPr kumimoji="1" lang="en-US" altLang="ja-JP" dirty="0"/>
                  <a:t>20</a:t>
                </a:r>
                <a:r>
                  <a:rPr kumimoji="1" lang="ja-JP" altLang="en-US" dirty="0"/>
                  <a:t>セット</a:t>
                </a:r>
                <a:endParaRPr kumimoji="1" lang="en-US" altLang="ja-JP" dirty="0"/>
              </a:p>
              <a:p>
                <a:pPr algn="ctr"/>
                <a:r>
                  <a:rPr lang="ja-JP" altLang="en-US" dirty="0"/>
                  <a:t>選択</a:t>
                </a:r>
                <a:endParaRPr kumimoji="1" lang="ja-JP" altLang="en-US" dirty="0"/>
              </a:p>
            </p:txBody>
          </p:sp>
          <mc:AlternateContent xmlns:mc="http://schemas.openxmlformats.org/markup-compatibility/2006" xmlns:a14="http://schemas.microsoft.com/office/drawing/2010/main">
            <mc:Choice Requires="a14">
              <p:sp>
                <p:nvSpPr>
                  <p:cNvPr id="17" name="テキスト ボックス 16"/>
                  <p:cNvSpPr txBox="1"/>
                  <p:nvPr/>
                </p:nvSpPr>
                <p:spPr>
                  <a:xfrm>
                    <a:off x="4564850" y="5050123"/>
                    <a:ext cx="1811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m:t>
                          </m:r>
                        </m:oMath>
                      </m:oMathPara>
                    </a14:m>
                    <a:endParaRPr kumimoji="1" lang="ja-JP" altLang="en-US" sz="24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4564850" y="5050123"/>
                    <a:ext cx="181139" cy="369332"/>
                  </a:xfrm>
                  <a:prstGeom prst="rect">
                    <a:avLst/>
                  </a:prstGeom>
                  <a:blipFill>
                    <a:blip r:embed="rId3"/>
                    <a:stretch>
                      <a:fillRect l="-34483" r="-34483" b="-8197"/>
                    </a:stretch>
                  </a:blipFill>
                </p:spPr>
                <p:txBody>
                  <a:bodyPr/>
                  <a:lstStyle/>
                  <a:p>
                    <a:r>
                      <a:rPr lang="ja-JP" altLang="en-US">
                        <a:noFill/>
                      </a:rPr>
                      <a:t> </a:t>
                    </a:r>
                  </a:p>
                </p:txBody>
              </p:sp>
            </mc:Fallback>
          </mc:AlternateContent>
          <p:sp>
            <p:nvSpPr>
              <p:cNvPr id="18" name="円柱 17"/>
              <p:cNvSpPr/>
              <p:nvPr/>
            </p:nvSpPr>
            <p:spPr>
              <a:xfrm>
                <a:off x="1528293" y="3938833"/>
                <a:ext cx="1124606" cy="14504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柱 18"/>
              <p:cNvSpPr/>
              <p:nvPr/>
            </p:nvSpPr>
            <p:spPr>
              <a:xfrm>
                <a:off x="1678510" y="3942825"/>
                <a:ext cx="1124606" cy="14504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ボックス 28"/>
            <p:cNvSpPr txBox="1"/>
            <p:nvPr/>
          </p:nvSpPr>
          <p:spPr>
            <a:xfrm>
              <a:off x="4692994" y="3547785"/>
              <a:ext cx="607859" cy="369332"/>
            </a:xfrm>
            <a:prstGeom prst="rect">
              <a:avLst/>
            </a:prstGeom>
            <a:solidFill>
              <a:schemeClr val="bg1"/>
            </a:solidFill>
            <a:ln>
              <a:solidFill>
                <a:schemeClr val="tx1"/>
              </a:solidFill>
            </a:ln>
          </p:spPr>
          <p:txBody>
            <a:bodyPr wrap="none" rtlCol="0">
              <a:spAutoFit/>
            </a:bodyPr>
            <a:lstStyle/>
            <a:p>
              <a:pPr algn="ctr"/>
              <a:r>
                <a:rPr kumimoji="1" lang="en-US" altLang="ja-JP" dirty="0"/>
                <a:t>ID:1</a:t>
              </a:r>
              <a:endParaRPr kumimoji="1" lang="ja-JP" altLang="en-US" dirty="0"/>
            </a:p>
          </p:txBody>
        </p:sp>
        <p:sp>
          <p:nvSpPr>
            <p:cNvPr id="30" name="テキスト ボックス 29"/>
            <p:cNvSpPr txBox="1"/>
            <p:nvPr/>
          </p:nvSpPr>
          <p:spPr>
            <a:xfrm>
              <a:off x="4692993" y="4549306"/>
              <a:ext cx="607860" cy="369332"/>
            </a:xfrm>
            <a:prstGeom prst="rect">
              <a:avLst/>
            </a:prstGeom>
            <a:solidFill>
              <a:schemeClr val="bg1"/>
            </a:solidFill>
            <a:ln>
              <a:solidFill>
                <a:schemeClr val="tx1"/>
              </a:solidFill>
            </a:ln>
          </p:spPr>
          <p:txBody>
            <a:bodyPr wrap="none" rtlCol="0">
              <a:spAutoFit/>
            </a:bodyPr>
            <a:lstStyle/>
            <a:p>
              <a:pPr algn="ctr"/>
              <a:r>
                <a:rPr kumimoji="1" lang="en-US" altLang="ja-JP" dirty="0"/>
                <a:t>ID:2</a:t>
              </a:r>
              <a:endParaRPr kumimoji="1" lang="ja-JP" altLang="en-US" dirty="0"/>
            </a:p>
          </p:txBody>
        </p:sp>
        <p:sp>
          <p:nvSpPr>
            <p:cNvPr id="31" name="テキスト ボックス 30"/>
            <p:cNvSpPr txBox="1"/>
            <p:nvPr/>
          </p:nvSpPr>
          <p:spPr>
            <a:xfrm>
              <a:off x="4628874" y="5910210"/>
              <a:ext cx="736099" cy="369332"/>
            </a:xfrm>
            <a:prstGeom prst="rect">
              <a:avLst/>
            </a:prstGeom>
            <a:solidFill>
              <a:schemeClr val="bg1"/>
            </a:solidFill>
            <a:ln>
              <a:solidFill>
                <a:schemeClr val="tx1"/>
              </a:solidFill>
            </a:ln>
          </p:spPr>
          <p:txBody>
            <a:bodyPr wrap="none" rtlCol="0">
              <a:spAutoFit/>
            </a:bodyPr>
            <a:lstStyle/>
            <a:p>
              <a:pPr algn="ctr"/>
              <a:r>
                <a:rPr kumimoji="1" lang="en-US" altLang="ja-JP" dirty="0"/>
                <a:t>ID:20</a:t>
              </a:r>
              <a:endParaRPr kumimoji="1" lang="ja-JP" altLang="en-US" dirty="0"/>
            </a:p>
          </p:txBody>
        </p:sp>
      </p:grpSp>
    </p:spTree>
    <p:extLst>
      <p:ext uri="{BB962C8B-B14F-4D97-AF65-F5344CB8AC3E}">
        <p14:creationId xmlns:p14="http://schemas.microsoft.com/office/powerpoint/2010/main" val="31562957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データセット</a:t>
            </a:r>
            <a:r>
              <a:rPr kumimoji="1" lang="en-US" altLang="ja-JP" dirty="0"/>
              <a:t>(2/3)</a:t>
            </a:r>
            <a:endParaRPr kumimoji="1" lang="ja-JP" altLang="en-US" dirty="0"/>
          </a:p>
        </p:txBody>
      </p:sp>
      <p:sp>
        <p:nvSpPr>
          <p:cNvPr id="3" name="コンテンツ プレースホルダー 2"/>
          <p:cNvSpPr>
            <a:spLocks noGrp="1"/>
          </p:cNvSpPr>
          <p:nvPr>
            <p:ph idx="1"/>
          </p:nvPr>
        </p:nvSpPr>
        <p:spPr>
          <a:xfrm>
            <a:off x="457200" y="1600201"/>
            <a:ext cx="8229600" cy="1524000"/>
          </a:xfrm>
        </p:spPr>
        <p:txBody>
          <a:bodyPr/>
          <a:lstStyle/>
          <a:p>
            <a:pPr marL="457200" indent="-457200">
              <a:buFont typeface="+mj-lt"/>
              <a:buAutoNum type="arabicPeriod" startAt="2"/>
            </a:pPr>
            <a:r>
              <a:rPr lang="ja-JP" altLang="en-US" dirty="0"/>
              <a:t>各クローンセットを学習・評価データに分割</a:t>
            </a:r>
            <a:endParaRPr lang="en-US" altLang="ja-JP" dirty="0"/>
          </a:p>
          <a:p>
            <a:pPr lvl="1"/>
            <a:r>
              <a:rPr kumimoji="1" lang="ja-JP" altLang="en-US" dirty="0"/>
              <a:t>学習データ</a:t>
            </a:r>
            <a:r>
              <a:rPr kumimoji="1" lang="en-US" altLang="ja-JP" dirty="0"/>
              <a:t>: </a:t>
            </a:r>
            <a:r>
              <a:rPr kumimoji="1" lang="ja-JP" altLang="en-US" dirty="0"/>
              <a:t>バージョンが最も古いメソッドと，そのメソッドに対して</a:t>
            </a:r>
            <a:br>
              <a:rPr kumimoji="1" lang="en-US" altLang="ja-JP" dirty="0"/>
            </a:br>
            <a:r>
              <a:rPr kumimoji="1" lang="ja-JP" altLang="en-US" dirty="0"/>
              <a:t>ミューテーションを</a:t>
            </a:r>
            <a:r>
              <a:rPr lang="ja-JP" altLang="en-US" dirty="0"/>
              <a:t>適用して作成したメソッド</a:t>
            </a:r>
            <a:endParaRPr lang="en-US" altLang="ja-JP" dirty="0"/>
          </a:p>
          <a:p>
            <a:pPr lvl="1"/>
            <a:r>
              <a:rPr kumimoji="1" lang="ja-JP" altLang="en-US" dirty="0"/>
              <a:t>評価データ</a:t>
            </a:r>
            <a:r>
              <a:rPr kumimoji="1" lang="en-US" altLang="ja-JP" dirty="0"/>
              <a:t>: </a:t>
            </a:r>
            <a:r>
              <a:rPr kumimoji="1" lang="ja-JP" altLang="en-US" dirty="0"/>
              <a:t>バージョン</a:t>
            </a:r>
            <a:r>
              <a:rPr lang="ja-JP" altLang="en-US" dirty="0"/>
              <a:t>が最も古いメソッド以外</a:t>
            </a:r>
            <a:endParaRPr kumimoji="1" lang="ja-JP" altLang="en-US" dirty="0"/>
          </a:p>
        </p:txBody>
      </p:sp>
      <p:sp>
        <p:nvSpPr>
          <p:cNvPr id="4" name="日付プレースホルダー 3"/>
          <p:cNvSpPr>
            <a:spLocks noGrp="1"/>
          </p:cNvSpPr>
          <p:nvPr>
            <p:ph type="dt" sz="half" idx="10"/>
          </p:nvPr>
        </p:nvSpPr>
        <p:spPr/>
        <p:txBody>
          <a:bodyPr/>
          <a:lstStyle/>
          <a:p>
            <a:r>
              <a:rPr lang="en-US" altLang="ja-JP"/>
              <a:t>2021/12/17</a:t>
            </a:r>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104</a:t>
            </a:fld>
            <a:endParaRPr lang="en-US" altLang="ja-JP"/>
          </a:p>
        </p:txBody>
      </p:sp>
      <p:grpSp>
        <p:nvGrpSpPr>
          <p:cNvPr id="39" name="グループ化 38"/>
          <p:cNvGrpSpPr/>
          <p:nvPr/>
        </p:nvGrpSpPr>
        <p:grpSpPr>
          <a:xfrm>
            <a:off x="882588" y="3419932"/>
            <a:ext cx="7367712" cy="2466431"/>
            <a:chOff x="595144" y="3411539"/>
            <a:chExt cx="7367712" cy="2466431"/>
          </a:xfrm>
        </p:grpSpPr>
        <p:sp>
          <p:nvSpPr>
            <p:cNvPr id="6" name="角丸四角形 5"/>
            <p:cNvSpPr/>
            <p:nvPr/>
          </p:nvSpPr>
          <p:spPr>
            <a:xfrm>
              <a:off x="2902957" y="3898368"/>
              <a:ext cx="3588482" cy="777927"/>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メモ 6"/>
            <p:cNvSpPr/>
            <p:nvPr/>
          </p:nvSpPr>
          <p:spPr>
            <a:xfrm rot="16200000" flipV="1">
              <a:off x="3253542" y="4059230"/>
              <a:ext cx="550645" cy="439662"/>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grpSp>
          <p:nvGrpSpPr>
            <p:cNvPr id="8" name="グループ化 7"/>
            <p:cNvGrpSpPr/>
            <p:nvPr/>
          </p:nvGrpSpPr>
          <p:grpSpPr>
            <a:xfrm>
              <a:off x="4358284" y="4003738"/>
              <a:ext cx="1700899" cy="550646"/>
              <a:chOff x="3239977" y="4052089"/>
              <a:chExt cx="1700899" cy="550646"/>
            </a:xfrm>
          </p:grpSpPr>
          <p:sp>
            <p:nvSpPr>
              <p:cNvPr id="9" name="メモ 8"/>
              <p:cNvSpPr/>
              <p:nvPr/>
            </p:nvSpPr>
            <p:spPr>
              <a:xfrm rot="16200000" flipV="1">
                <a:off x="3184485" y="4107582"/>
                <a:ext cx="550645" cy="439662"/>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10" name="メモ 9"/>
              <p:cNvSpPr/>
              <p:nvPr/>
            </p:nvSpPr>
            <p:spPr>
              <a:xfrm rot="16200000" flipV="1">
                <a:off x="4445722" y="4107581"/>
                <a:ext cx="550645" cy="439662"/>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mc:AlternateContent xmlns:mc="http://schemas.openxmlformats.org/markup-compatibility/2006" xmlns:a14="http://schemas.microsoft.com/office/drawing/2010/main">
            <mc:Choice Requires="a14">
              <p:sp>
                <p:nvSpPr>
                  <p:cNvPr id="11" name="テキスト ボックス 10"/>
                  <p:cNvSpPr txBox="1"/>
                  <p:nvPr/>
                </p:nvSpPr>
                <p:spPr>
                  <a:xfrm>
                    <a:off x="3916500" y="4142746"/>
                    <a:ext cx="3478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m:t>
                          </m:r>
                        </m:oMath>
                      </m:oMathPara>
                    </a14:m>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916500" y="4142746"/>
                    <a:ext cx="347851" cy="369332"/>
                  </a:xfrm>
                  <a:prstGeom prst="rect">
                    <a:avLst/>
                  </a:prstGeom>
                  <a:blipFill>
                    <a:blip r:embed="rId3"/>
                    <a:stretch>
                      <a:fillRect l="-3509" r="-3509"/>
                    </a:stretch>
                  </a:blipFill>
                </p:spPr>
                <p:txBody>
                  <a:bodyPr/>
                  <a:lstStyle/>
                  <a:p>
                    <a:r>
                      <a:rPr lang="ja-JP" altLang="en-US">
                        <a:noFill/>
                      </a:rPr>
                      <a:t> </a:t>
                    </a:r>
                  </a:p>
                </p:txBody>
              </p:sp>
            </mc:Fallback>
          </mc:AlternateContent>
        </p:grpSp>
        <p:cxnSp>
          <p:nvCxnSpPr>
            <p:cNvPr id="12" name="直線矢印コネクタ 11"/>
            <p:cNvCxnSpPr/>
            <p:nvPr/>
          </p:nvCxnSpPr>
          <p:spPr>
            <a:xfrm>
              <a:off x="2563397" y="3781915"/>
              <a:ext cx="418757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4089311" y="3411539"/>
              <a:ext cx="1202573" cy="369332"/>
            </a:xfrm>
            <a:prstGeom prst="rect">
              <a:avLst/>
            </a:prstGeom>
            <a:noFill/>
          </p:spPr>
          <p:txBody>
            <a:bodyPr wrap="none" rtlCol="0">
              <a:spAutoFit/>
            </a:bodyPr>
            <a:lstStyle/>
            <a:p>
              <a:r>
                <a:rPr kumimoji="1" lang="ja-JP" altLang="en-US" dirty="0"/>
                <a:t>バージョン</a:t>
              </a:r>
            </a:p>
          </p:txBody>
        </p:sp>
        <p:sp>
          <p:nvSpPr>
            <p:cNvPr id="14" name="テキスト ボックス 13"/>
            <p:cNvSpPr txBox="1"/>
            <p:nvPr/>
          </p:nvSpPr>
          <p:spPr>
            <a:xfrm>
              <a:off x="2161279" y="3612395"/>
              <a:ext cx="415498" cy="369332"/>
            </a:xfrm>
            <a:prstGeom prst="rect">
              <a:avLst/>
            </a:prstGeom>
            <a:noFill/>
          </p:spPr>
          <p:txBody>
            <a:bodyPr wrap="none" rtlCol="0">
              <a:spAutoFit/>
            </a:bodyPr>
            <a:lstStyle/>
            <a:p>
              <a:r>
                <a:rPr lang="ja-JP" altLang="en-US" dirty="0"/>
                <a:t>古</a:t>
              </a:r>
              <a:endParaRPr kumimoji="1" lang="ja-JP" altLang="en-US" dirty="0"/>
            </a:p>
          </p:txBody>
        </p:sp>
        <p:sp>
          <p:nvSpPr>
            <p:cNvPr id="15" name="テキスト ボックス 14"/>
            <p:cNvSpPr txBox="1"/>
            <p:nvPr/>
          </p:nvSpPr>
          <p:spPr>
            <a:xfrm>
              <a:off x="6763534" y="3599036"/>
              <a:ext cx="415498" cy="369332"/>
            </a:xfrm>
            <a:prstGeom prst="rect">
              <a:avLst/>
            </a:prstGeom>
            <a:noFill/>
          </p:spPr>
          <p:txBody>
            <a:bodyPr wrap="none" rtlCol="0">
              <a:spAutoFit/>
            </a:bodyPr>
            <a:lstStyle/>
            <a:p>
              <a:r>
                <a:rPr kumimoji="1" lang="ja-JP" altLang="en-US" dirty="0"/>
                <a:t>新</a:t>
              </a:r>
            </a:p>
          </p:txBody>
        </p:sp>
        <p:cxnSp>
          <p:nvCxnSpPr>
            <p:cNvPr id="16" name="直線矢印コネクタ 15"/>
            <p:cNvCxnSpPr>
              <a:stCxn id="7" idx="1"/>
            </p:cNvCxnSpPr>
            <p:nvPr/>
          </p:nvCxnSpPr>
          <p:spPr>
            <a:xfrm flipH="1">
              <a:off x="3528864" y="4554384"/>
              <a:ext cx="1" cy="3773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812599" y="4931029"/>
              <a:ext cx="1789272" cy="369332"/>
            </a:xfrm>
            <a:prstGeom prst="rect">
              <a:avLst/>
            </a:prstGeom>
            <a:noFill/>
          </p:spPr>
          <p:txBody>
            <a:bodyPr wrap="none" rtlCol="0">
              <a:spAutoFit/>
            </a:bodyPr>
            <a:lstStyle/>
            <a:p>
              <a:r>
                <a:rPr kumimoji="1" lang="ja-JP" altLang="en-US" dirty="0"/>
                <a:t>ミューテーション</a:t>
              </a:r>
            </a:p>
          </p:txBody>
        </p:sp>
        <p:sp>
          <p:nvSpPr>
            <p:cNvPr id="18" name="メモ 17"/>
            <p:cNvSpPr/>
            <p:nvPr/>
          </p:nvSpPr>
          <p:spPr>
            <a:xfrm rot="16200000" flipV="1">
              <a:off x="3146463" y="5050161"/>
              <a:ext cx="550645" cy="439662"/>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22" name="角丸四角形 21"/>
            <p:cNvSpPr/>
            <p:nvPr/>
          </p:nvSpPr>
          <p:spPr>
            <a:xfrm>
              <a:off x="4215805" y="3946381"/>
              <a:ext cx="2141653" cy="6663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697766" y="4334273"/>
              <a:ext cx="1265090" cy="369332"/>
            </a:xfrm>
            <a:prstGeom prst="rect">
              <a:avLst/>
            </a:prstGeom>
            <a:solidFill>
              <a:schemeClr val="bg1"/>
            </a:solidFill>
            <a:ln>
              <a:solidFill>
                <a:schemeClr val="accent1">
                  <a:lumMod val="90000"/>
                </a:schemeClr>
              </a:solidFill>
            </a:ln>
          </p:spPr>
          <p:txBody>
            <a:bodyPr wrap="none" rtlCol="0">
              <a:spAutoFit/>
            </a:bodyPr>
            <a:lstStyle/>
            <a:p>
              <a:r>
                <a:rPr kumimoji="1" lang="ja-JP" altLang="en-US" dirty="0"/>
                <a:t>評価データ</a:t>
              </a:r>
            </a:p>
          </p:txBody>
        </p:sp>
        <p:sp>
          <p:nvSpPr>
            <p:cNvPr id="24" name="角丸四角形 23"/>
            <p:cNvSpPr/>
            <p:nvPr/>
          </p:nvSpPr>
          <p:spPr>
            <a:xfrm>
              <a:off x="3104038" y="3946381"/>
              <a:ext cx="853845" cy="18400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607497" y="5508638"/>
              <a:ext cx="1289135" cy="369332"/>
            </a:xfrm>
            <a:prstGeom prst="rect">
              <a:avLst/>
            </a:prstGeom>
            <a:solidFill>
              <a:schemeClr val="bg1"/>
            </a:solidFill>
            <a:ln>
              <a:solidFill>
                <a:srgbClr val="FF0000"/>
              </a:solidFill>
            </a:ln>
          </p:spPr>
          <p:txBody>
            <a:bodyPr wrap="none" rtlCol="0">
              <a:spAutoFit/>
            </a:bodyPr>
            <a:lstStyle/>
            <a:p>
              <a:pPr algn="ctr"/>
              <a:r>
                <a:rPr kumimoji="1" lang="ja-JP" altLang="en-US" dirty="0"/>
                <a:t>学習データ</a:t>
              </a:r>
            </a:p>
          </p:txBody>
        </p:sp>
        <p:cxnSp>
          <p:nvCxnSpPr>
            <p:cNvPr id="26" name="直線コネクタ 25"/>
            <p:cNvCxnSpPr>
              <a:endCxn id="17" idx="3"/>
            </p:cNvCxnSpPr>
            <p:nvPr/>
          </p:nvCxnSpPr>
          <p:spPr>
            <a:xfrm flipH="1">
              <a:off x="2601871" y="4768959"/>
              <a:ext cx="901879" cy="346736"/>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595144" y="3966581"/>
              <a:ext cx="1981633" cy="369332"/>
            </a:xfrm>
            <a:prstGeom prst="rect">
              <a:avLst/>
            </a:prstGeom>
            <a:solidFill>
              <a:schemeClr val="bg1"/>
            </a:solidFill>
            <a:ln w="19050">
              <a:solidFill>
                <a:schemeClr val="accent2"/>
              </a:solidFill>
              <a:prstDash val="dash"/>
            </a:ln>
          </p:spPr>
          <p:txBody>
            <a:bodyPr wrap="none" rtlCol="0">
              <a:spAutoFit/>
            </a:bodyPr>
            <a:lstStyle/>
            <a:p>
              <a:pPr algn="ctr"/>
              <a:r>
                <a:rPr kumimoji="1" lang="ja-JP" altLang="en-US" dirty="0"/>
                <a:t>元のクローンセット</a:t>
              </a:r>
            </a:p>
          </p:txBody>
        </p:sp>
        <p:cxnSp>
          <p:nvCxnSpPr>
            <p:cNvPr id="28" name="直線コネクタ 27"/>
            <p:cNvCxnSpPr>
              <a:stCxn id="27" idx="3"/>
              <a:endCxn id="6" idx="1"/>
            </p:cNvCxnSpPr>
            <p:nvPr/>
          </p:nvCxnSpPr>
          <p:spPr>
            <a:xfrm>
              <a:off x="2576777" y="4151247"/>
              <a:ext cx="326180" cy="136085"/>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0" name="メモ 29"/>
            <p:cNvSpPr/>
            <p:nvPr/>
          </p:nvSpPr>
          <p:spPr>
            <a:xfrm rot="16200000" flipV="1">
              <a:off x="3200893" y="5104590"/>
              <a:ext cx="550645" cy="439662"/>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31" name="メモ 30"/>
            <p:cNvSpPr/>
            <p:nvPr/>
          </p:nvSpPr>
          <p:spPr>
            <a:xfrm rot="16200000" flipV="1">
              <a:off x="3255323" y="5159020"/>
              <a:ext cx="550645" cy="439662"/>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32" name="メモ 31"/>
            <p:cNvSpPr/>
            <p:nvPr/>
          </p:nvSpPr>
          <p:spPr>
            <a:xfrm rot="16200000" flipV="1">
              <a:off x="3307972" y="5225616"/>
              <a:ext cx="550645" cy="439662"/>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cxnSp>
          <p:nvCxnSpPr>
            <p:cNvPr id="35" name="直線コネクタ 34"/>
            <p:cNvCxnSpPr>
              <a:stCxn id="25" idx="3"/>
            </p:cNvCxnSpPr>
            <p:nvPr/>
          </p:nvCxnSpPr>
          <p:spPr>
            <a:xfrm flipV="1">
              <a:off x="2896632" y="5597322"/>
              <a:ext cx="204121" cy="959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2" idx="3"/>
              <a:endCxn id="23" idx="1"/>
            </p:cNvCxnSpPr>
            <p:nvPr/>
          </p:nvCxnSpPr>
          <p:spPr>
            <a:xfrm>
              <a:off x="6357458" y="4279565"/>
              <a:ext cx="340308" cy="239374"/>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70553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データセット</a:t>
            </a:r>
            <a:r>
              <a:rPr kumimoji="1" lang="en-US" altLang="ja-JP" dirty="0"/>
              <a:t>(3/3)</a:t>
            </a:r>
            <a:endParaRPr kumimoji="1" lang="ja-JP" altLang="en-US" dirty="0"/>
          </a:p>
        </p:txBody>
      </p:sp>
      <p:sp>
        <p:nvSpPr>
          <p:cNvPr id="3" name="コンテンツ プレースホルダー 2"/>
          <p:cNvSpPr>
            <a:spLocks noGrp="1"/>
          </p:cNvSpPr>
          <p:nvPr>
            <p:ph idx="1"/>
          </p:nvPr>
        </p:nvSpPr>
        <p:spPr>
          <a:xfrm>
            <a:off x="457200" y="1600201"/>
            <a:ext cx="8229600" cy="4708524"/>
          </a:xfrm>
        </p:spPr>
        <p:txBody>
          <a:bodyPr/>
          <a:lstStyle/>
          <a:p>
            <a:pPr marL="457200" indent="-457200">
              <a:buFont typeface="+mj-lt"/>
              <a:buAutoNum type="arabicPeriod" startAt="3"/>
            </a:pPr>
            <a:r>
              <a:rPr kumimoji="1" lang="ja-JP" altLang="en-US" dirty="0"/>
              <a:t>データセット構築手法に基づいて学習データセットの</a:t>
            </a:r>
            <a:br>
              <a:rPr kumimoji="1" lang="en-US" altLang="ja-JP" dirty="0"/>
            </a:br>
            <a:r>
              <a:rPr kumimoji="1" lang="ja-JP" altLang="en-US" dirty="0"/>
              <a:t>データ分布を調整</a:t>
            </a:r>
            <a:endParaRPr kumimoji="1" lang="en-US" altLang="ja-JP" dirty="0"/>
          </a:p>
          <a:p>
            <a:pPr lvl="1" indent="-342900"/>
            <a:r>
              <a:rPr lang="ja-JP" altLang="en-US" dirty="0"/>
              <a:t>ランダムサンプリング</a:t>
            </a:r>
            <a:r>
              <a:rPr lang="en-US" altLang="ja-JP" dirty="0"/>
              <a:t>3</a:t>
            </a:r>
            <a:r>
              <a:rPr lang="ja-JP" altLang="en-US" dirty="0"/>
              <a:t>種</a:t>
            </a:r>
            <a:endParaRPr kumimoji="1" lang="en-US" altLang="ja-JP" dirty="0"/>
          </a:p>
          <a:p>
            <a:pPr lvl="2" indent="-342900"/>
            <a:r>
              <a:rPr lang="en-US" altLang="ja-JP" dirty="0"/>
              <a:t>Method</a:t>
            </a:r>
            <a:r>
              <a:rPr kumimoji="1" lang="en-US" altLang="ja-JP" dirty="0"/>
              <a:t>-oriented-50: </a:t>
            </a:r>
            <a:r>
              <a:rPr lang="ja-JP" altLang="en-US" dirty="0"/>
              <a:t>各クローンセットから</a:t>
            </a:r>
            <a:r>
              <a:rPr lang="en-US" altLang="ja-JP" dirty="0"/>
              <a:t>50</a:t>
            </a:r>
            <a:r>
              <a:rPr lang="ja-JP" altLang="en-US" dirty="0"/>
              <a:t>個ずつ学習に使用</a:t>
            </a:r>
            <a:endParaRPr lang="en-US" altLang="ja-JP" dirty="0"/>
          </a:p>
          <a:p>
            <a:pPr lvl="2" indent="-342900"/>
            <a:r>
              <a:rPr lang="en-US" altLang="ja-JP" dirty="0"/>
              <a:t>Method</a:t>
            </a:r>
            <a:r>
              <a:rPr kumimoji="1" lang="en-US" altLang="ja-JP" dirty="0"/>
              <a:t>-oriented-500:</a:t>
            </a:r>
            <a:r>
              <a:rPr lang="ja-JP" altLang="en-US" dirty="0"/>
              <a:t>各クローンセットから</a:t>
            </a:r>
            <a:r>
              <a:rPr lang="en-US" altLang="ja-JP" dirty="0"/>
              <a:t>500</a:t>
            </a:r>
            <a:r>
              <a:rPr lang="ja-JP" altLang="en-US" dirty="0"/>
              <a:t>個ずつ学習に使用</a:t>
            </a:r>
            <a:endParaRPr lang="en-US" altLang="ja-JP" dirty="0"/>
          </a:p>
          <a:p>
            <a:pPr lvl="2" indent="-342900"/>
            <a:r>
              <a:rPr kumimoji="1" lang="en-US" altLang="ja-JP" dirty="0"/>
              <a:t>Node-oriented: </a:t>
            </a:r>
            <a:r>
              <a:rPr kumimoji="1" lang="ja-JP" altLang="en-US" dirty="0"/>
              <a:t>各クローンセットから</a:t>
            </a:r>
            <a:r>
              <a:rPr kumimoji="1" lang="en-US" altLang="ja-JP" dirty="0"/>
              <a:t>AST</a:t>
            </a:r>
            <a:r>
              <a:rPr kumimoji="1" lang="ja-JP" altLang="en-US" dirty="0"/>
              <a:t>ノードの数が約</a:t>
            </a:r>
            <a:r>
              <a:rPr kumimoji="1" lang="en-US" altLang="ja-JP" dirty="0"/>
              <a:t>15000</a:t>
            </a:r>
            <a:r>
              <a:rPr kumimoji="1" lang="ja-JP" altLang="en-US" dirty="0"/>
              <a:t>個に</a:t>
            </a:r>
            <a:br>
              <a:rPr kumimoji="1" lang="en-US" altLang="ja-JP" dirty="0"/>
            </a:br>
            <a:r>
              <a:rPr kumimoji="1" lang="ja-JP" altLang="en-US" dirty="0"/>
              <a:t>なるように学習に使用</a:t>
            </a:r>
            <a:endParaRPr kumimoji="1" lang="en-US" altLang="ja-JP" dirty="0"/>
          </a:p>
          <a:p>
            <a:pPr lvl="1" indent="-342900"/>
            <a:r>
              <a:rPr lang="ja-JP" altLang="en-US" dirty="0"/>
              <a:t>提案手法</a:t>
            </a:r>
            <a:endParaRPr lang="en-US" altLang="ja-JP" dirty="0"/>
          </a:p>
          <a:p>
            <a:pPr lvl="2" indent="-342900"/>
            <a:r>
              <a:rPr lang="en-US" altLang="ja-JP" dirty="0"/>
              <a:t>Method-oriented-50</a:t>
            </a:r>
            <a:r>
              <a:rPr lang="ja-JP" altLang="en-US" dirty="0"/>
              <a:t>の状態から学習を開始し，</a:t>
            </a:r>
            <a:br>
              <a:rPr lang="en-US" altLang="ja-JP" dirty="0"/>
            </a:br>
            <a:r>
              <a:rPr lang="en-US" altLang="ja-JP" dirty="0"/>
              <a:t>STEPA2 </a:t>
            </a:r>
            <a:r>
              <a:rPr lang="ja-JP" altLang="en-US" dirty="0"/>
              <a:t>では</a:t>
            </a:r>
            <a:r>
              <a:rPr lang="en-US" altLang="ja-JP" dirty="0"/>
              <a:t>10</a:t>
            </a:r>
            <a:r>
              <a:rPr lang="ja-JP" altLang="en-US" dirty="0"/>
              <a:t>個のメソッドを新たに追加</a:t>
            </a:r>
            <a:endParaRPr kumimoji="1" lang="en-US" altLang="ja-JP" dirty="0"/>
          </a:p>
        </p:txBody>
      </p:sp>
      <p:sp>
        <p:nvSpPr>
          <p:cNvPr id="4" name="日付プレースホルダー 3"/>
          <p:cNvSpPr>
            <a:spLocks noGrp="1"/>
          </p:cNvSpPr>
          <p:nvPr>
            <p:ph type="dt" sz="half" idx="10"/>
          </p:nvPr>
        </p:nvSpPr>
        <p:spPr/>
        <p:txBody>
          <a:bodyPr/>
          <a:lstStyle/>
          <a:p>
            <a:r>
              <a:rPr lang="en-US" altLang="ja-JP"/>
              <a:t>2021/12/17</a:t>
            </a:r>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105</a:t>
            </a:fld>
            <a:endParaRPr lang="en-US" altLang="ja-JP"/>
          </a:p>
        </p:txBody>
      </p:sp>
    </p:spTree>
    <p:extLst>
      <p:ext uri="{BB962C8B-B14F-4D97-AF65-F5344CB8AC3E}">
        <p14:creationId xmlns:p14="http://schemas.microsoft.com/office/powerpoint/2010/main" val="35145183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コンテンツ プレースホルダー 2"/>
          <p:cNvSpPr txBox="1">
            <a:spLocks/>
          </p:cNvSpPr>
          <p:nvPr/>
        </p:nvSpPr>
        <p:spPr bwMode="auto">
          <a:xfrm>
            <a:off x="457200" y="4234543"/>
            <a:ext cx="8229600" cy="18916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sz="1800">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kern="0" dirty="0"/>
              <a:t>提案手法の分類精度が最も高いという結果に</a:t>
            </a:r>
            <a:endParaRPr lang="en-US" altLang="ja-JP" kern="0" dirty="0"/>
          </a:p>
          <a:p>
            <a:r>
              <a:rPr lang="ja-JP" altLang="en-US" kern="0" dirty="0">
                <a:solidFill>
                  <a:srgbClr val="FF0000"/>
                </a:solidFill>
              </a:rPr>
              <a:t>ランダムサンプリングと比べて，提案手法によって作成したデータセットで学習すると精度が高くなることを確認</a:t>
            </a:r>
          </a:p>
        </p:txBody>
      </p:sp>
      <p:sp>
        <p:nvSpPr>
          <p:cNvPr id="2" name="タイトル 1"/>
          <p:cNvSpPr>
            <a:spLocks noGrp="1"/>
          </p:cNvSpPr>
          <p:nvPr>
            <p:ph type="title"/>
          </p:nvPr>
        </p:nvSpPr>
        <p:spPr/>
        <p:txBody>
          <a:bodyPr/>
          <a:lstStyle/>
          <a:p>
            <a:r>
              <a:rPr kumimoji="1" lang="ja-JP" altLang="en-US" dirty="0"/>
              <a:t>評価実験結果</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38439799"/>
              </p:ext>
            </p:extLst>
          </p:nvPr>
        </p:nvGraphicFramePr>
        <p:xfrm>
          <a:off x="2808401" y="1910443"/>
          <a:ext cx="3516086" cy="1854200"/>
        </p:xfrm>
        <a:graphic>
          <a:graphicData uri="http://schemas.openxmlformats.org/drawingml/2006/table">
            <a:tbl>
              <a:tblPr firstRow="1" bandRow="1">
                <a:tableStyleId>{93296810-A885-4BE3-A3E7-6D5BEEA58F35}</a:tableStyleId>
              </a:tblPr>
              <a:tblGrid>
                <a:gridCol w="2362200">
                  <a:extLst>
                    <a:ext uri="{9D8B030D-6E8A-4147-A177-3AD203B41FA5}">
                      <a16:colId xmlns:a16="http://schemas.microsoft.com/office/drawing/2014/main" val="2530297011"/>
                    </a:ext>
                  </a:extLst>
                </a:gridCol>
                <a:gridCol w="1153886">
                  <a:extLst>
                    <a:ext uri="{9D8B030D-6E8A-4147-A177-3AD203B41FA5}">
                      <a16:colId xmlns:a16="http://schemas.microsoft.com/office/drawing/2014/main" val="3320326366"/>
                    </a:ext>
                  </a:extLst>
                </a:gridCol>
              </a:tblGrid>
              <a:tr h="370840">
                <a:tc>
                  <a:txBody>
                    <a:bodyPr/>
                    <a:lstStyle/>
                    <a:p>
                      <a:r>
                        <a:rPr kumimoji="1" lang="ja-JP" altLang="en-US" dirty="0"/>
                        <a:t>手法</a:t>
                      </a:r>
                    </a:p>
                  </a:txBody>
                  <a:tcPr/>
                </a:tc>
                <a:tc>
                  <a:txBody>
                    <a:bodyPr/>
                    <a:lstStyle/>
                    <a:p>
                      <a:r>
                        <a:rPr kumimoji="1" lang="ja-JP" altLang="en-US" dirty="0"/>
                        <a:t>分類精度</a:t>
                      </a:r>
                    </a:p>
                  </a:txBody>
                  <a:tcPr/>
                </a:tc>
                <a:extLst>
                  <a:ext uri="{0D108BD9-81ED-4DB2-BD59-A6C34878D82A}">
                    <a16:rowId xmlns:a16="http://schemas.microsoft.com/office/drawing/2014/main" val="3199922406"/>
                  </a:ext>
                </a:extLst>
              </a:tr>
              <a:tr h="370840">
                <a:tc>
                  <a:txBody>
                    <a:bodyPr/>
                    <a:lstStyle/>
                    <a:p>
                      <a:r>
                        <a:rPr kumimoji="1" lang="en-US" altLang="ja-JP" dirty="0"/>
                        <a:t>Method-oriented-50</a:t>
                      </a:r>
                      <a:endParaRPr kumimoji="1" lang="ja-JP" altLang="en-US" dirty="0"/>
                    </a:p>
                  </a:txBody>
                  <a:tcPr/>
                </a:tc>
                <a:tc>
                  <a:txBody>
                    <a:bodyPr/>
                    <a:lstStyle/>
                    <a:p>
                      <a:pPr algn="r"/>
                      <a:r>
                        <a:rPr kumimoji="1" lang="en-US" altLang="ja-JP" dirty="0"/>
                        <a:t>0.64</a:t>
                      </a:r>
                    </a:p>
                  </a:txBody>
                  <a:tcPr/>
                </a:tc>
                <a:extLst>
                  <a:ext uri="{0D108BD9-81ED-4DB2-BD59-A6C34878D82A}">
                    <a16:rowId xmlns:a16="http://schemas.microsoft.com/office/drawing/2014/main" val="3238008979"/>
                  </a:ext>
                </a:extLst>
              </a:tr>
              <a:tr h="370840">
                <a:tc>
                  <a:txBody>
                    <a:bodyPr/>
                    <a:lstStyle/>
                    <a:p>
                      <a:r>
                        <a:rPr kumimoji="1" lang="en-US" altLang="ja-JP" dirty="0"/>
                        <a:t>Method-oriented-500</a:t>
                      </a:r>
                      <a:endParaRPr kumimoji="1" lang="ja-JP" altLang="en-US" dirty="0"/>
                    </a:p>
                  </a:txBody>
                  <a:tcPr/>
                </a:tc>
                <a:tc>
                  <a:txBody>
                    <a:bodyPr/>
                    <a:lstStyle/>
                    <a:p>
                      <a:pPr algn="r"/>
                      <a:r>
                        <a:rPr kumimoji="1" lang="en-US" altLang="ja-JP" dirty="0"/>
                        <a:t>0.81</a:t>
                      </a:r>
                      <a:endParaRPr kumimoji="1" lang="ja-JP" altLang="en-US" dirty="0"/>
                    </a:p>
                  </a:txBody>
                  <a:tcPr/>
                </a:tc>
                <a:extLst>
                  <a:ext uri="{0D108BD9-81ED-4DB2-BD59-A6C34878D82A}">
                    <a16:rowId xmlns:a16="http://schemas.microsoft.com/office/drawing/2014/main" val="3707014541"/>
                  </a:ext>
                </a:extLst>
              </a:tr>
              <a:tr h="370840">
                <a:tc>
                  <a:txBody>
                    <a:bodyPr/>
                    <a:lstStyle/>
                    <a:p>
                      <a:r>
                        <a:rPr kumimoji="1" lang="en-US" altLang="ja-JP" dirty="0"/>
                        <a:t>Node-oriented</a:t>
                      </a:r>
                      <a:endParaRPr kumimoji="1" lang="ja-JP" altLang="en-US" dirty="0"/>
                    </a:p>
                  </a:txBody>
                  <a:tcPr/>
                </a:tc>
                <a:tc>
                  <a:txBody>
                    <a:bodyPr/>
                    <a:lstStyle/>
                    <a:p>
                      <a:pPr algn="r"/>
                      <a:r>
                        <a:rPr kumimoji="1" lang="en-US" altLang="ja-JP" dirty="0"/>
                        <a:t>0.90</a:t>
                      </a:r>
                      <a:endParaRPr kumimoji="1" lang="ja-JP" altLang="en-US" dirty="0"/>
                    </a:p>
                  </a:txBody>
                  <a:tcPr/>
                </a:tc>
                <a:extLst>
                  <a:ext uri="{0D108BD9-81ED-4DB2-BD59-A6C34878D82A}">
                    <a16:rowId xmlns:a16="http://schemas.microsoft.com/office/drawing/2014/main" val="1958817575"/>
                  </a:ext>
                </a:extLst>
              </a:tr>
              <a:tr h="370840">
                <a:tc>
                  <a:txBody>
                    <a:bodyPr/>
                    <a:lstStyle/>
                    <a:p>
                      <a:r>
                        <a:rPr kumimoji="1" lang="ja-JP" altLang="en-US" dirty="0"/>
                        <a:t>提案手法</a:t>
                      </a:r>
                    </a:p>
                  </a:txBody>
                  <a:tcPr/>
                </a:tc>
                <a:tc>
                  <a:txBody>
                    <a:bodyPr/>
                    <a:lstStyle/>
                    <a:p>
                      <a:pPr algn="r"/>
                      <a:r>
                        <a:rPr kumimoji="1" lang="en-US" altLang="ja-JP" dirty="0">
                          <a:solidFill>
                            <a:srgbClr val="FF0000"/>
                          </a:solidFill>
                        </a:rPr>
                        <a:t>0.96</a:t>
                      </a:r>
                      <a:endParaRPr kumimoji="1" lang="ja-JP" altLang="en-US" dirty="0">
                        <a:solidFill>
                          <a:srgbClr val="FF0000"/>
                        </a:solidFill>
                      </a:endParaRPr>
                    </a:p>
                  </a:txBody>
                  <a:tcPr/>
                </a:tc>
                <a:extLst>
                  <a:ext uri="{0D108BD9-81ED-4DB2-BD59-A6C34878D82A}">
                    <a16:rowId xmlns:a16="http://schemas.microsoft.com/office/drawing/2014/main" val="1888264932"/>
                  </a:ext>
                </a:extLst>
              </a:tr>
            </a:tbl>
          </a:graphicData>
        </a:graphic>
      </p:graphicFrame>
      <p:sp>
        <p:nvSpPr>
          <p:cNvPr id="4" name="日付プレースホルダー 3"/>
          <p:cNvSpPr>
            <a:spLocks noGrp="1"/>
          </p:cNvSpPr>
          <p:nvPr>
            <p:ph type="dt" sz="half" idx="10"/>
          </p:nvPr>
        </p:nvSpPr>
        <p:spPr/>
        <p:txBody>
          <a:bodyPr/>
          <a:lstStyle/>
          <a:p>
            <a:r>
              <a:rPr lang="en-US" altLang="ja-JP"/>
              <a:t>2021/12/17</a:t>
            </a:r>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106</a:t>
            </a:fld>
            <a:endParaRPr lang="en-US" altLang="ja-JP"/>
          </a:p>
        </p:txBody>
      </p:sp>
    </p:spTree>
    <p:extLst>
      <p:ext uri="{BB962C8B-B14F-4D97-AF65-F5344CB8AC3E}">
        <p14:creationId xmlns:p14="http://schemas.microsoft.com/office/powerpoint/2010/main" val="42679308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繰り返し回数と分類精度の関係</a:t>
            </a:r>
            <a:endParaRPr kumimoji="1" lang="ja-JP" altLang="en-US" dirty="0"/>
          </a:p>
        </p:txBody>
      </p:sp>
      <p:sp>
        <p:nvSpPr>
          <p:cNvPr id="3" name="コンテンツ プレースホルダー 2"/>
          <p:cNvSpPr>
            <a:spLocks noGrp="1"/>
          </p:cNvSpPr>
          <p:nvPr>
            <p:ph idx="1"/>
          </p:nvPr>
        </p:nvSpPr>
        <p:spPr>
          <a:xfrm>
            <a:off x="457200" y="5366657"/>
            <a:ext cx="8229600" cy="759506"/>
          </a:xfrm>
        </p:spPr>
        <p:txBody>
          <a:bodyPr/>
          <a:lstStyle/>
          <a:p>
            <a:pPr marL="0" indent="0">
              <a:buNone/>
            </a:pPr>
            <a:r>
              <a:rPr lang="ja-JP" altLang="en-US" dirty="0">
                <a:solidFill>
                  <a:srgbClr val="FF0000"/>
                </a:solidFill>
              </a:rPr>
              <a:t>データ追加を繰り返すことで，分類精度が</a:t>
            </a:r>
            <a:r>
              <a:rPr lang="en-US" altLang="ja-JP" dirty="0">
                <a:solidFill>
                  <a:srgbClr val="FF0000"/>
                </a:solidFill>
              </a:rPr>
              <a:t>0.64</a:t>
            </a:r>
            <a:r>
              <a:rPr lang="ja-JP" altLang="en-US" dirty="0">
                <a:solidFill>
                  <a:srgbClr val="FF0000"/>
                </a:solidFill>
              </a:rPr>
              <a:t>から</a:t>
            </a:r>
            <a:r>
              <a:rPr lang="en-US" altLang="ja-JP" dirty="0">
                <a:solidFill>
                  <a:srgbClr val="FF0000"/>
                </a:solidFill>
              </a:rPr>
              <a:t>0.96</a:t>
            </a:r>
            <a:r>
              <a:rPr lang="ja-JP" altLang="en-US" dirty="0">
                <a:solidFill>
                  <a:srgbClr val="FF0000"/>
                </a:solidFill>
              </a:rPr>
              <a:t>まで</a:t>
            </a:r>
            <a:br>
              <a:rPr lang="en-US" altLang="ja-JP" dirty="0">
                <a:solidFill>
                  <a:srgbClr val="FF0000"/>
                </a:solidFill>
              </a:rPr>
            </a:br>
            <a:r>
              <a:rPr lang="ja-JP" altLang="en-US" dirty="0">
                <a:solidFill>
                  <a:srgbClr val="FF0000"/>
                </a:solidFill>
              </a:rPr>
              <a:t>向上することが確認できた</a:t>
            </a:r>
            <a:endParaRPr kumimoji="1" lang="ja-JP" altLang="en-US" dirty="0">
              <a:solidFill>
                <a:srgbClr val="FF0000"/>
              </a:solidFill>
            </a:endParaRPr>
          </a:p>
        </p:txBody>
      </p:sp>
      <p:sp>
        <p:nvSpPr>
          <p:cNvPr id="4" name="日付プレースホルダー 3"/>
          <p:cNvSpPr>
            <a:spLocks noGrp="1"/>
          </p:cNvSpPr>
          <p:nvPr>
            <p:ph type="dt" sz="half" idx="10"/>
          </p:nvPr>
        </p:nvSpPr>
        <p:spPr/>
        <p:txBody>
          <a:bodyPr/>
          <a:lstStyle/>
          <a:p>
            <a:r>
              <a:rPr lang="en-US" altLang="ja-JP"/>
              <a:t>2021/12/17</a:t>
            </a:r>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107</a:t>
            </a:fld>
            <a:endParaRPr lang="en-US" altLang="ja-JP"/>
          </a:p>
        </p:txBody>
      </p:sp>
      <p:graphicFrame>
        <p:nvGraphicFramePr>
          <p:cNvPr id="6" name="グラフ 5">
            <a:extLst>
              <a:ext uri="{FF2B5EF4-FFF2-40B4-BE49-F238E27FC236}">
                <a16:creationId xmlns:a16="http://schemas.microsoft.com/office/drawing/2014/main" id="{6C56D4BE-B0BB-4C7D-9776-3B84071A8EAD}"/>
              </a:ext>
            </a:extLst>
          </p:cNvPr>
          <p:cNvGraphicFramePr>
            <a:graphicFrameLocks/>
          </p:cNvGraphicFramePr>
          <p:nvPr>
            <p:extLst>
              <p:ext uri="{D42A27DB-BD31-4B8C-83A1-F6EECF244321}">
                <p14:modId xmlns:p14="http://schemas.microsoft.com/office/powerpoint/2010/main" val="4259785918"/>
              </p:ext>
            </p:extLst>
          </p:nvPr>
        </p:nvGraphicFramePr>
        <p:xfrm>
          <a:off x="1678257" y="1557562"/>
          <a:ext cx="5441000" cy="3809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3737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lstStyle/>
          <a:p>
            <a:r>
              <a:rPr kumimoji="1" lang="ja-JP" altLang="en-US" dirty="0"/>
              <a:t>深層学習を用いたソースコード分類のための</a:t>
            </a:r>
            <a:br>
              <a:rPr kumimoji="1" lang="en-US" altLang="ja-JP" dirty="0"/>
            </a:br>
            <a:r>
              <a:rPr kumimoji="1" lang="ja-JP" altLang="en-US" dirty="0"/>
              <a:t>学習用データセット改善手法の提案</a:t>
            </a:r>
            <a:endParaRPr kumimoji="1" lang="en-US" altLang="ja-JP" dirty="0"/>
          </a:p>
          <a:p>
            <a:pPr lvl="1"/>
            <a:r>
              <a:rPr lang="ja-JP" altLang="en-US" dirty="0"/>
              <a:t>実際に学習を行った後，各分類クラスの分類精度を検証</a:t>
            </a:r>
            <a:endParaRPr lang="en-US" altLang="ja-JP" dirty="0"/>
          </a:p>
          <a:p>
            <a:pPr lvl="1"/>
            <a:r>
              <a:rPr lang="ja-JP" altLang="en-US" dirty="0"/>
              <a:t>相対的に分類精度が低いクラスに，学習データを追加</a:t>
            </a:r>
            <a:endParaRPr lang="en-US" altLang="ja-JP" dirty="0"/>
          </a:p>
          <a:p>
            <a:endParaRPr lang="en-US" altLang="ja-JP" dirty="0"/>
          </a:p>
          <a:p>
            <a:r>
              <a:rPr lang="ja-JP" altLang="en-US" dirty="0"/>
              <a:t>評価実験を実施</a:t>
            </a:r>
            <a:endParaRPr lang="en-US" altLang="ja-JP" dirty="0"/>
          </a:p>
          <a:p>
            <a:pPr lvl="1"/>
            <a:r>
              <a:rPr lang="ja-JP" altLang="en-US" dirty="0"/>
              <a:t>提案手法とベースライン手法で構築した学習用データセットを用いて分類モデルの学習を実施し，精度を比較</a:t>
            </a:r>
            <a:endParaRPr lang="en-US" altLang="ja-JP" dirty="0"/>
          </a:p>
          <a:p>
            <a:pPr lvl="1"/>
            <a:r>
              <a:rPr lang="ja-JP" altLang="en-US" dirty="0"/>
              <a:t>提案手法が最も高い精度</a:t>
            </a:r>
            <a:endParaRPr lang="en-US" altLang="ja-JP" dirty="0"/>
          </a:p>
          <a:p>
            <a:pPr lvl="1"/>
            <a:r>
              <a:rPr lang="ja-JP" altLang="en-US" dirty="0"/>
              <a:t>学習データを追加していくことで分類精度が向上することを確認</a:t>
            </a:r>
            <a:endParaRPr lang="en-US" altLang="ja-JP" dirty="0"/>
          </a:p>
        </p:txBody>
      </p:sp>
      <p:sp>
        <p:nvSpPr>
          <p:cNvPr id="4" name="日付プレースホルダー 3"/>
          <p:cNvSpPr>
            <a:spLocks noGrp="1"/>
          </p:cNvSpPr>
          <p:nvPr>
            <p:ph type="dt" sz="half" idx="10"/>
          </p:nvPr>
        </p:nvSpPr>
        <p:spPr/>
        <p:txBody>
          <a:bodyPr/>
          <a:lstStyle/>
          <a:p>
            <a:r>
              <a:rPr lang="en-US" altLang="ja-JP"/>
              <a:t>2021/12/17</a:t>
            </a:r>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108</a:t>
            </a:fld>
            <a:endParaRPr lang="en-US" altLang="ja-JP"/>
          </a:p>
        </p:txBody>
      </p:sp>
    </p:spTree>
    <p:extLst>
      <p:ext uri="{BB962C8B-B14F-4D97-AF65-F5344CB8AC3E}">
        <p14:creationId xmlns:p14="http://schemas.microsoft.com/office/powerpoint/2010/main" val="21415880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追加調査</a:t>
            </a:r>
          </a:p>
        </p:txBody>
      </p:sp>
      <p:sp>
        <p:nvSpPr>
          <p:cNvPr id="3" name="コンテンツ プレースホルダー 2"/>
          <p:cNvSpPr>
            <a:spLocks noGrp="1"/>
          </p:cNvSpPr>
          <p:nvPr>
            <p:ph idx="1"/>
          </p:nvPr>
        </p:nvSpPr>
        <p:spPr/>
        <p:txBody>
          <a:bodyPr/>
          <a:lstStyle/>
          <a:p>
            <a:pPr marL="0" indent="0">
              <a:buNone/>
            </a:pPr>
            <a:r>
              <a:rPr kumimoji="1" lang="ja-JP" altLang="en-US" dirty="0"/>
              <a:t>そもそも深層学習は必要か</a:t>
            </a:r>
            <a:endParaRPr kumimoji="1" lang="en-US" altLang="ja-JP" dirty="0"/>
          </a:p>
          <a:p>
            <a:pPr lvl="1"/>
            <a:r>
              <a:rPr kumimoji="1" lang="ja-JP" altLang="en-US" dirty="0"/>
              <a:t>深層学習は計算コストが大きく，判定根拠が分かりづらい</a:t>
            </a:r>
            <a:endParaRPr kumimoji="1" lang="en-US" altLang="ja-JP" dirty="0"/>
          </a:p>
          <a:p>
            <a:pPr lvl="1"/>
            <a:r>
              <a:rPr lang="ja-JP" altLang="en-US" dirty="0"/>
              <a:t>使わなくても高い精度が出せるのであれば</a:t>
            </a:r>
            <a:br>
              <a:rPr lang="en-US" altLang="ja-JP" dirty="0"/>
            </a:br>
            <a:r>
              <a:rPr lang="ja-JP" altLang="en-US" dirty="0"/>
              <a:t>多くの場合は使わない方がいいと考えられる</a:t>
            </a:r>
            <a:endParaRPr lang="en-US" altLang="ja-JP" dirty="0"/>
          </a:p>
          <a:p>
            <a:pPr lvl="1"/>
            <a:endParaRPr lang="en-US" altLang="ja-JP" dirty="0"/>
          </a:p>
          <a:p>
            <a:pPr marL="0" indent="0">
              <a:buNone/>
            </a:pPr>
            <a:r>
              <a:rPr lang="ja-JP" altLang="en-US" u="sng" dirty="0"/>
              <a:t>追加調査</a:t>
            </a:r>
            <a:endParaRPr lang="en-US" altLang="ja-JP" u="sng" dirty="0"/>
          </a:p>
          <a:p>
            <a:pPr marL="0" indent="0">
              <a:buNone/>
            </a:pPr>
            <a:r>
              <a:rPr lang="en-US" altLang="ja-JP" dirty="0" err="1"/>
              <a:t>LSTM+Token</a:t>
            </a:r>
            <a:r>
              <a:rPr lang="ja-JP" altLang="en-US" dirty="0"/>
              <a:t>と，深層学習を用いないソースコード</a:t>
            </a:r>
            <a:br>
              <a:rPr lang="en-US" altLang="ja-JP" dirty="0"/>
            </a:br>
            <a:r>
              <a:rPr lang="ja-JP" altLang="en-US" dirty="0"/>
              <a:t>分類手法の中で代表的な手法の精度比較を実施</a:t>
            </a:r>
            <a:endParaRPr kumimoji="1" lang="ja-JP" altLang="en-US" dirty="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109</a:t>
            </a:fld>
            <a:endParaRPr lang="en-US" altLang="ja-JP"/>
          </a:p>
        </p:txBody>
      </p:sp>
      <p:sp>
        <p:nvSpPr>
          <p:cNvPr id="4" name="日付プレースホルダー 3">
            <a:extLst>
              <a:ext uri="{FF2B5EF4-FFF2-40B4-BE49-F238E27FC236}">
                <a16:creationId xmlns:a16="http://schemas.microsoft.com/office/drawing/2014/main" id="{1783AF69-E7F4-48BC-81AE-D11D2AC83655}"/>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04775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BE5803-E5EB-4752-BEDE-7EA1D69E8D01}"/>
              </a:ext>
            </a:extLst>
          </p:cNvPr>
          <p:cNvSpPr>
            <a:spLocks noGrp="1"/>
          </p:cNvSpPr>
          <p:nvPr>
            <p:ph type="title"/>
          </p:nvPr>
        </p:nvSpPr>
        <p:spPr/>
        <p:txBody>
          <a:bodyPr/>
          <a:lstStyle/>
          <a:p>
            <a:r>
              <a:rPr kumimoji="1" lang="en-US" altLang="ja-JP" dirty="0"/>
              <a:t>OSS</a:t>
            </a:r>
            <a:r>
              <a:rPr kumimoji="1" lang="ja-JP" altLang="en-US" dirty="0"/>
              <a:t>を用いた検索精度評価</a:t>
            </a:r>
          </a:p>
        </p:txBody>
      </p:sp>
      <p:sp>
        <p:nvSpPr>
          <p:cNvPr id="3" name="コンテンツ プレースホルダー 2">
            <a:extLst>
              <a:ext uri="{FF2B5EF4-FFF2-40B4-BE49-F238E27FC236}">
                <a16:creationId xmlns:a16="http://schemas.microsoft.com/office/drawing/2014/main" id="{695B54E5-F7D1-46DA-9723-63D3633037D1}"/>
              </a:ext>
            </a:extLst>
          </p:cNvPr>
          <p:cNvSpPr>
            <a:spLocks noGrp="1"/>
          </p:cNvSpPr>
          <p:nvPr>
            <p:ph idx="1"/>
          </p:nvPr>
        </p:nvSpPr>
        <p:spPr>
          <a:xfrm>
            <a:off x="457200" y="1600199"/>
            <a:ext cx="8229600" cy="4708526"/>
          </a:xfrm>
        </p:spPr>
        <p:txBody>
          <a:bodyPr/>
          <a:lstStyle/>
          <a:p>
            <a:pPr marL="0" indent="0">
              <a:buNone/>
            </a:pPr>
            <a:r>
              <a:rPr lang="ja-JP" altLang="en-US" dirty="0"/>
              <a:t>オープンソースソフトウェア</a:t>
            </a:r>
            <a:r>
              <a:rPr kumimoji="1" lang="ja-JP" altLang="en-US" dirty="0"/>
              <a:t>を使った検索精度評価を実施</a:t>
            </a:r>
            <a:endParaRPr kumimoji="1" lang="en-US" altLang="ja-JP" dirty="0"/>
          </a:p>
          <a:p>
            <a:pPr lvl="1"/>
            <a:r>
              <a:rPr lang="ja-JP" altLang="en-US" dirty="0"/>
              <a:t>類似度が高いコードクローンを集めたデータセットに対しては</a:t>
            </a:r>
            <a:br>
              <a:rPr lang="en-US" altLang="ja-JP" dirty="0"/>
            </a:br>
            <a:r>
              <a:rPr lang="ja-JP" altLang="en-US" dirty="0"/>
              <a:t>高い再現率を記録</a:t>
            </a:r>
            <a:endParaRPr lang="en-US" altLang="ja-JP" dirty="0"/>
          </a:p>
          <a:p>
            <a:pPr lvl="1"/>
            <a:r>
              <a:rPr kumimoji="1" lang="ja-JP" altLang="en-US" dirty="0"/>
              <a:t>類似度が低いコードクローンを検索したい場合，本手法では困難</a:t>
            </a:r>
            <a:endParaRPr kumimoji="1" lang="en-US" altLang="ja-JP" dirty="0"/>
          </a:p>
          <a:p>
            <a:pPr marL="0" indent="0">
              <a:buNone/>
            </a:pPr>
            <a:endParaRPr kumimoji="1" lang="ja-JP" altLang="en-US" dirty="0"/>
          </a:p>
        </p:txBody>
      </p:sp>
      <p:sp>
        <p:nvSpPr>
          <p:cNvPr id="4" name="日付プレースホルダー 3">
            <a:extLst>
              <a:ext uri="{FF2B5EF4-FFF2-40B4-BE49-F238E27FC236}">
                <a16:creationId xmlns:a16="http://schemas.microsoft.com/office/drawing/2014/main" id="{E81AB788-BE20-49D2-AC88-447601B79E06}"/>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D3863952-F2A0-42AB-81C5-4F8E97601B50}"/>
              </a:ext>
            </a:extLst>
          </p:cNvPr>
          <p:cNvSpPr>
            <a:spLocks noGrp="1"/>
          </p:cNvSpPr>
          <p:nvPr>
            <p:ph type="sldNum" sz="quarter" idx="12"/>
          </p:nvPr>
        </p:nvSpPr>
        <p:spPr/>
        <p:txBody>
          <a:bodyPr/>
          <a:lstStyle/>
          <a:p>
            <a:fld id="{9F5033E9-932D-4E41-95C3-341F9A6DAE17}" type="slidenum">
              <a:rPr lang="en-US" altLang="ja-JP" smtClean="0"/>
              <a:pPr/>
              <a:t>11</a:t>
            </a:fld>
            <a:endParaRPr lang="en-US" altLang="ja-JP"/>
          </a:p>
        </p:txBody>
      </p:sp>
      <p:pic>
        <p:nvPicPr>
          <p:cNvPr id="11" name="図 10">
            <a:extLst>
              <a:ext uri="{FF2B5EF4-FFF2-40B4-BE49-F238E27FC236}">
                <a16:creationId xmlns:a16="http://schemas.microsoft.com/office/drawing/2014/main" id="{6DC8AE01-3AD0-4D39-A79E-E4E1EF18BFFE}"/>
              </a:ext>
            </a:extLst>
          </p:cNvPr>
          <p:cNvPicPr>
            <a:picLocks noChangeAspect="1"/>
          </p:cNvPicPr>
          <p:nvPr/>
        </p:nvPicPr>
        <p:blipFill>
          <a:blip r:embed="rId3"/>
          <a:stretch>
            <a:fillRect/>
          </a:stretch>
        </p:blipFill>
        <p:spPr>
          <a:xfrm>
            <a:off x="122075" y="3532580"/>
            <a:ext cx="8888738" cy="1975275"/>
          </a:xfrm>
          <a:prstGeom prst="rect">
            <a:avLst/>
          </a:prstGeom>
        </p:spPr>
      </p:pic>
    </p:spTree>
    <p:extLst>
      <p:ext uri="{BB962C8B-B14F-4D97-AF65-F5344CB8AC3E}">
        <p14:creationId xmlns:p14="http://schemas.microsoft.com/office/powerpoint/2010/main" val="19333047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57EFFD-FF68-4AC4-AE68-CAB4794373A0}"/>
              </a:ext>
            </a:extLst>
          </p:cNvPr>
          <p:cNvSpPr>
            <a:spLocks noGrp="1"/>
          </p:cNvSpPr>
          <p:nvPr>
            <p:ph type="title"/>
          </p:nvPr>
        </p:nvSpPr>
        <p:spPr/>
        <p:txBody>
          <a:bodyPr/>
          <a:lstStyle/>
          <a:p>
            <a:r>
              <a:rPr kumimoji="1" lang="ja-JP" altLang="en-US" dirty="0"/>
              <a:t>深層学習を用いない分類手法</a:t>
            </a:r>
          </a:p>
        </p:txBody>
      </p:sp>
      <p:sp>
        <p:nvSpPr>
          <p:cNvPr id="3" name="コンテンツ プレースホルダー 2">
            <a:extLst>
              <a:ext uri="{FF2B5EF4-FFF2-40B4-BE49-F238E27FC236}">
                <a16:creationId xmlns:a16="http://schemas.microsoft.com/office/drawing/2014/main" id="{081A44B0-7FDD-4AC7-BA00-FEA520964BA7}"/>
              </a:ext>
            </a:extLst>
          </p:cNvPr>
          <p:cNvSpPr>
            <a:spLocks noGrp="1"/>
          </p:cNvSpPr>
          <p:nvPr>
            <p:ph idx="1"/>
          </p:nvPr>
        </p:nvSpPr>
        <p:spPr/>
        <p:txBody>
          <a:bodyPr/>
          <a:lstStyle/>
          <a:p>
            <a:pPr marL="0" indent="0">
              <a:buNone/>
            </a:pPr>
            <a:r>
              <a:rPr kumimoji="1" lang="ja-JP" altLang="en-US" dirty="0"/>
              <a:t>本調査では機能的なクラス分類を行うため，</a:t>
            </a:r>
            <a:r>
              <a:rPr kumimoji="1" lang="ja-JP" altLang="en-US" dirty="0">
                <a:solidFill>
                  <a:srgbClr val="FF0000"/>
                </a:solidFill>
              </a:rPr>
              <a:t>意味的に類似したソースコード</a:t>
            </a:r>
            <a:r>
              <a:rPr kumimoji="1" lang="ja-JP" altLang="en-US" dirty="0"/>
              <a:t>を検索できると主張している</a:t>
            </a:r>
            <a:br>
              <a:rPr kumimoji="1" lang="en-US" altLang="ja-JP" dirty="0"/>
            </a:br>
            <a:r>
              <a:rPr kumimoji="1" lang="ja-JP" altLang="en-US" dirty="0"/>
              <a:t>最新の手法を比較対象として選択</a:t>
            </a:r>
            <a:endParaRPr kumimoji="1" lang="en-US" altLang="ja-JP" dirty="0"/>
          </a:p>
          <a:p>
            <a:pPr lvl="1"/>
            <a:r>
              <a:rPr kumimoji="1" lang="en-US" altLang="ja-JP" dirty="0" err="1"/>
              <a:t>FaCoY</a:t>
            </a:r>
            <a:r>
              <a:rPr kumimoji="1" lang="en-US" altLang="ja-JP" dirty="0"/>
              <a:t>[8]</a:t>
            </a:r>
          </a:p>
          <a:p>
            <a:pPr lvl="1"/>
            <a:r>
              <a:rPr lang="en-US" altLang="ja-JP"/>
              <a:t>Siamese[9]</a:t>
            </a:r>
            <a:endParaRPr lang="en-US" altLang="ja-JP" dirty="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110</a:t>
            </a:fld>
            <a:endParaRPr lang="en-US" altLang="ja-JP"/>
          </a:p>
        </p:txBody>
      </p:sp>
      <p:sp>
        <p:nvSpPr>
          <p:cNvPr id="4" name="日付プレースホルダー 3">
            <a:extLst>
              <a:ext uri="{FF2B5EF4-FFF2-40B4-BE49-F238E27FC236}">
                <a16:creationId xmlns:a16="http://schemas.microsoft.com/office/drawing/2014/main" id="{123DB91E-325E-4D29-A599-4D48E4F73B35}"/>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0388927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64BA5C-A053-4BCC-B8B9-2E6B177D013B}"/>
              </a:ext>
            </a:extLst>
          </p:cNvPr>
          <p:cNvSpPr>
            <a:spLocks noGrp="1"/>
          </p:cNvSpPr>
          <p:nvPr>
            <p:ph type="title"/>
          </p:nvPr>
        </p:nvSpPr>
        <p:spPr/>
        <p:txBody>
          <a:bodyPr/>
          <a:lstStyle/>
          <a:p>
            <a:r>
              <a:rPr kumimoji="1" lang="en-US" altLang="ja-JP" dirty="0"/>
              <a:t>FaCoY</a:t>
            </a:r>
            <a:endParaRPr kumimoji="1" lang="ja-JP" altLang="en-US" dirty="0"/>
          </a:p>
        </p:txBody>
      </p:sp>
      <p:sp>
        <p:nvSpPr>
          <p:cNvPr id="3" name="コンテンツ プレースホルダー 2">
            <a:extLst>
              <a:ext uri="{FF2B5EF4-FFF2-40B4-BE49-F238E27FC236}">
                <a16:creationId xmlns:a16="http://schemas.microsoft.com/office/drawing/2014/main" id="{FF347F19-CAE6-4FAA-B99E-8F298342B43D}"/>
              </a:ext>
            </a:extLst>
          </p:cNvPr>
          <p:cNvSpPr>
            <a:spLocks noGrp="1"/>
          </p:cNvSpPr>
          <p:nvPr>
            <p:ph idx="1"/>
          </p:nvPr>
        </p:nvSpPr>
        <p:spPr>
          <a:xfrm>
            <a:off x="457200" y="1600201"/>
            <a:ext cx="8229600" cy="1346200"/>
          </a:xfrm>
        </p:spPr>
        <p:txBody>
          <a:bodyPr/>
          <a:lstStyle/>
          <a:p>
            <a:pPr marL="0" indent="0">
              <a:buNone/>
            </a:pPr>
            <a:r>
              <a:rPr lang="en-US" altLang="ja-JP" dirty="0"/>
              <a:t>Q&amp;A</a:t>
            </a:r>
            <a:r>
              <a:rPr lang="ja-JP" altLang="en-US" dirty="0"/>
              <a:t>サイトにおいて類似した質問文に対する</a:t>
            </a:r>
            <a:br>
              <a:rPr lang="en-US" altLang="ja-JP" dirty="0"/>
            </a:br>
            <a:r>
              <a:rPr lang="ja-JP" altLang="en-US" dirty="0"/>
              <a:t>回答文に含まれるソースコードが意味的に</a:t>
            </a:r>
            <a:br>
              <a:rPr lang="en-US" altLang="ja-JP" dirty="0"/>
            </a:br>
            <a:r>
              <a:rPr lang="ja-JP" altLang="en-US" dirty="0"/>
              <a:t>類似していると考え，類似ソースコードを検索する手法</a:t>
            </a:r>
            <a:endParaRPr kumimoji="1" lang="en-US" altLang="ja-JP" dirty="0"/>
          </a:p>
          <a:p>
            <a:endParaRPr kumimoji="1" lang="ja-JP" altLang="en-US" dirty="0"/>
          </a:p>
        </p:txBody>
      </p:sp>
      <p:grpSp>
        <p:nvGrpSpPr>
          <p:cNvPr id="73" name="グループ化 72"/>
          <p:cNvGrpSpPr/>
          <p:nvPr/>
        </p:nvGrpSpPr>
        <p:grpSpPr>
          <a:xfrm>
            <a:off x="795376" y="2954940"/>
            <a:ext cx="7540471" cy="3540158"/>
            <a:chOff x="807000" y="2954940"/>
            <a:chExt cx="7540471" cy="3540158"/>
          </a:xfrm>
        </p:grpSpPr>
        <p:sp>
          <p:nvSpPr>
            <p:cNvPr id="67" name="角丸四角形 66"/>
            <p:cNvSpPr/>
            <p:nvPr/>
          </p:nvSpPr>
          <p:spPr>
            <a:xfrm>
              <a:off x="3155594" y="5610962"/>
              <a:ext cx="4142791" cy="88413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3418034" y="5787800"/>
              <a:ext cx="480522" cy="584271"/>
              <a:chOff x="1064302" y="1896255"/>
              <a:chExt cx="659568" cy="801974"/>
            </a:xfrm>
          </p:grpSpPr>
          <p:sp>
            <p:nvSpPr>
              <p:cNvPr id="7" name="メモ 6"/>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メモ 7"/>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メモ 8"/>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1" name="グループ化 20"/>
            <p:cNvGrpSpPr/>
            <p:nvPr/>
          </p:nvGrpSpPr>
          <p:grpSpPr>
            <a:xfrm>
              <a:off x="3075153" y="3284048"/>
              <a:ext cx="1085845" cy="1983294"/>
              <a:chOff x="1763589" y="3255613"/>
              <a:chExt cx="1085845" cy="1983294"/>
            </a:xfrm>
          </p:grpSpPr>
          <p:grpSp>
            <p:nvGrpSpPr>
              <p:cNvPr id="16" name="グループ化 15"/>
              <p:cNvGrpSpPr/>
              <p:nvPr/>
            </p:nvGrpSpPr>
            <p:grpSpPr>
              <a:xfrm>
                <a:off x="1864481" y="4016218"/>
                <a:ext cx="964501" cy="1222689"/>
                <a:chOff x="1741754" y="3561747"/>
                <a:chExt cx="964501" cy="1222689"/>
              </a:xfrm>
            </p:grpSpPr>
            <p:sp>
              <p:nvSpPr>
                <p:cNvPr id="12" name="正方形/長方形 11"/>
                <p:cNvSpPr/>
                <p:nvPr/>
              </p:nvSpPr>
              <p:spPr>
                <a:xfrm>
                  <a:off x="1741754" y="3561747"/>
                  <a:ext cx="964501" cy="1222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メモ 10"/>
                <p:cNvSpPr/>
                <p:nvPr/>
              </p:nvSpPr>
              <p:spPr>
                <a:xfrm rot="10800000">
                  <a:off x="2039321" y="4092887"/>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1848613" y="3642651"/>
                  <a:ext cx="774571" cy="369332"/>
                </a:xfrm>
                <a:prstGeom prst="rect">
                  <a:avLst/>
                </a:prstGeom>
                <a:noFill/>
              </p:spPr>
              <p:txBody>
                <a:bodyPr wrap="none" rtlCol="0">
                  <a:spAutoFit/>
                </a:bodyPr>
                <a:lstStyle/>
                <a:p>
                  <a:pPr algn="ctr"/>
                  <a:r>
                    <a:rPr kumimoji="1" lang="ja-JP" altLang="en-US" dirty="0"/>
                    <a:t>回答</a:t>
                  </a:r>
                  <a:r>
                    <a:rPr kumimoji="1" lang="en-US" altLang="ja-JP" dirty="0"/>
                    <a:t>1</a:t>
                  </a:r>
                  <a:endParaRPr kumimoji="1" lang="ja-JP" altLang="en-US" dirty="0"/>
                </a:p>
              </p:txBody>
            </p:sp>
          </p:grpSp>
          <p:sp>
            <p:nvSpPr>
              <p:cNvPr id="17" name="テキスト ボックス 16"/>
              <p:cNvSpPr txBox="1"/>
              <p:nvPr/>
            </p:nvSpPr>
            <p:spPr>
              <a:xfrm>
                <a:off x="1844031" y="3255613"/>
                <a:ext cx="1005403" cy="369332"/>
              </a:xfrm>
              <a:prstGeom prst="rect">
                <a:avLst/>
              </a:prstGeom>
              <a:noFill/>
              <a:ln>
                <a:solidFill>
                  <a:schemeClr val="tx1"/>
                </a:solidFill>
              </a:ln>
            </p:spPr>
            <p:txBody>
              <a:bodyPr wrap="none" rtlCol="0">
                <a:spAutoFit/>
              </a:bodyPr>
              <a:lstStyle/>
              <a:p>
                <a:pPr algn="ctr"/>
                <a:r>
                  <a:rPr kumimoji="1" lang="ja-JP" altLang="en-US" dirty="0"/>
                  <a:t>質問文</a:t>
                </a:r>
                <a:r>
                  <a:rPr kumimoji="1" lang="en-US" altLang="ja-JP" dirty="0"/>
                  <a:t>1</a:t>
                </a:r>
                <a:endParaRPr kumimoji="1" lang="ja-JP" altLang="en-US" dirty="0"/>
              </a:p>
            </p:txBody>
          </p:sp>
          <p:cxnSp>
            <p:nvCxnSpPr>
              <p:cNvPr id="19" name="直線矢印コネクタ 18"/>
              <p:cNvCxnSpPr>
                <a:stCxn id="17" idx="2"/>
                <a:endCxn id="12" idx="0"/>
              </p:cNvCxnSpPr>
              <p:nvPr/>
            </p:nvCxnSpPr>
            <p:spPr>
              <a:xfrm flipH="1">
                <a:off x="2346732" y="3624945"/>
                <a:ext cx="1" cy="39127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1763589" y="3651304"/>
                <a:ext cx="595035" cy="338554"/>
              </a:xfrm>
              <a:prstGeom prst="rect">
                <a:avLst/>
              </a:prstGeom>
              <a:noFill/>
            </p:spPr>
            <p:txBody>
              <a:bodyPr wrap="none" rtlCol="0">
                <a:spAutoFit/>
              </a:bodyPr>
              <a:lstStyle/>
              <a:p>
                <a:pPr algn="ctr"/>
                <a:r>
                  <a:rPr kumimoji="1" lang="ja-JP" altLang="en-US" sz="1600" dirty="0"/>
                  <a:t>対応</a:t>
                </a:r>
              </a:p>
            </p:txBody>
          </p:sp>
        </p:grpSp>
        <p:grpSp>
          <p:nvGrpSpPr>
            <p:cNvPr id="22" name="グループ化 21"/>
            <p:cNvGrpSpPr/>
            <p:nvPr/>
          </p:nvGrpSpPr>
          <p:grpSpPr>
            <a:xfrm>
              <a:off x="4854977" y="3284048"/>
              <a:ext cx="1085846" cy="1983294"/>
              <a:chOff x="1763589" y="3255613"/>
              <a:chExt cx="1085846" cy="1983294"/>
            </a:xfrm>
          </p:grpSpPr>
          <p:grpSp>
            <p:nvGrpSpPr>
              <p:cNvPr id="23" name="グループ化 22"/>
              <p:cNvGrpSpPr/>
              <p:nvPr/>
            </p:nvGrpSpPr>
            <p:grpSpPr>
              <a:xfrm>
                <a:off x="1864481" y="4016218"/>
                <a:ext cx="964501" cy="1222689"/>
                <a:chOff x="1741754" y="3561747"/>
                <a:chExt cx="964501" cy="1222689"/>
              </a:xfrm>
            </p:grpSpPr>
            <p:sp>
              <p:nvSpPr>
                <p:cNvPr id="27" name="正方形/長方形 26"/>
                <p:cNvSpPr/>
                <p:nvPr/>
              </p:nvSpPr>
              <p:spPr>
                <a:xfrm>
                  <a:off x="1741754" y="3561747"/>
                  <a:ext cx="964501" cy="1222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メモ 27"/>
                <p:cNvSpPr/>
                <p:nvPr/>
              </p:nvSpPr>
              <p:spPr>
                <a:xfrm rot="10800000">
                  <a:off x="2039321" y="4092887"/>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テキスト ボックス 28"/>
                <p:cNvSpPr txBox="1"/>
                <p:nvPr/>
              </p:nvSpPr>
              <p:spPr>
                <a:xfrm>
                  <a:off x="1848613" y="3642651"/>
                  <a:ext cx="774571" cy="369332"/>
                </a:xfrm>
                <a:prstGeom prst="rect">
                  <a:avLst/>
                </a:prstGeom>
                <a:noFill/>
              </p:spPr>
              <p:txBody>
                <a:bodyPr wrap="none" rtlCol="0">
                  <a:spAutoFit/>
                </a:bodyPr>
                <a:lstStyle/>
                <a:p>
                  <a:pPr algn="ctr"/>
                  <a:r>
                    <a:rPr kumimoji="1" lang="ja-JP" altLang="en-US" dirty="0"/>
                    <a:t>回答</a:t>
                  </a:r>
                  <a:r>
                    <a:rPr kumimoji="1" lang="en-US" altLang="ja-JP" dirty="0"/>
                    <a:t>2</a:t>
                  </a:r>
                  <a:endParaRPr kumimoji="1" lang="ja-JP" altLang="en-US" dirty="0"/>
                </a:p>
              </p:txBody>
            </p:sp>
          </p:grpSp>
          <p:sp>
            <p:nvSpPr>
              <p:cNvPr id="24" name="テキスト ボックス 23"/>
              <p:cNvSpPr txBox="1"/>
              <p:nvPr/>
            </p:nvSpPr>
            <p:spPr>
              <a:xfrm>
                <a:off x="1844031" y="3255613"/>
                <a:ext cx="1005404" cy="369332"/>
              </a:xfrm>
              <a:prstGeom prst="rect">
                <a:avLst/>
              </a:prstGeom>
              <a:noFill/>
              <a:ln>
                <a:solidFill>
                  <a:schemeClr val="tx1"/>
                </a:solidFill>
              </a:ln>
            </p:spPr>
            <p:txBody>
              <a:bodyPr wrap="none" rtlCol="0">
                <a:spAutoFit/>
              </a:bodyPr>
              <a:lstStyle/>
              <a:p>
                <a:pPr algn="ctr"/>
                <a:r>
                  <a:rPr kumimoji="1" lang="ja-JP" altLang="en-US" dirty="0"/>
                  <a:t>質問文</a:t>
                </a:r>
                <a:r>
                  <a:rPr lang="en-US" altLang="ja-JP" dirty="0"/>
                  <a:t>2</a:t>
                </a:r>
                <a:endParaRPr kumimoji="1" lang="ja-JP" altLang="en-US" dirty="0"/>
              </a:p>
            </p:txBody>
          </p:sp>
          <p:cxnSp>
            <p:nvCxnSpPr>
              <p:cNvPr id="25" name="直線矢印コネクタ 24"/>
              <p:cNvCxnSpPr>
                <a:stCxn id="24" idx="2"/>
                <a:endCxn id="27" idx="0"/>
              </p:cNvCxnSpPr>
              <p:nvPr/>
            </p:nvCxnSpPr>
            <p:spPr>
              <a:xfrm flipH="1">
                <a:off x="2346732" y="3624945"/>
                <a:ext cx="1" cy="39127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1763589" y="3651304"/>
                <a:ext cx="595035" cy="338554"/>
              </a:xfrm>
              <a:prstGeom prst="rect">
                <a:avLst/>
              </a:prstGeom>
              <a:noFill/>
            </p:spPr>
            <p:txBody>
              <a:bodyPr wrap="none" rtlCol="0">
                <a:spAutoFit/>
              </a:bodyPr>
              <a:lstStyle/>
              <a:p>
                <a:pPr algn="ctr"/>
                <a:r>
                  <a:rPr kumimoji="1" lang="ja-JP" altLang="en-US" sz="1600" dirty="0"/>
                  <a:t>対応</a:t>
                </a:r>
              </a:p>
            </p:txBody>
          </p:sp>
        </p:grpSp>
        <p:grpSp>
          <p:nvGrpSpPr>
            <p:cNvPr id="30" name="グループ化 29"/>
            <p:cNvGrpSpPr/>
            <p:nvPr/>
          </p:nvGrpSpPr>
          <p:grpSpPr>
            <a:xfrm>
              <a:off x="6232993" y="3284048"/>
              <a:ext cx="1085846" cy="1983294"/>
              <a:chOff x="1763589" y="3255613"/>
              <a:chExt cx="1085846" cy="1983294"/>
            </a:xfrm>
          </p:grpSpPr>
          <p:grpSp>
            <p:nvGrpSpPr>
              <p:cNvPr id="31" name="グループ化 30"/>
              <p:cNvGrpSpPr/>
              <p:nvPr/>
            </p:nvGrpSpPr>
            <p:grpSpPr>
              <a:xfrm>
                <a:off x="1864481" y="4016218"/>
                <a:ext cx="964501" cy="1222689"/>
                <a:chOff x="1741754" y="3561747"/>
                <a:chExt cx="964501" cy="1222689"/>
              </a:xfrm>
            </p:grpSpPr>
            <p:sp>
              <p:nvSpPr>
                <p:cNvPr id="35" name="正方形/長方形 34"/>
                <p:cNvSpPr/>
                <p:nvPr/>
              </p:nvSpPr>
              <p:spPr>
                <a:xfrm>
                  <a:off x="1741754" y="3561747"/>
                  <a:ext cx="964501" cy="1222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メモ 35"/>
                <p:cNvSpPr/>
                <p:nvPr/>
              </p:nvSpPr>
              <p:spPr>
                <a:xfrm rot="10800000">
                  <a:off x="2039321" y="4092887"/>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p:cNvSpPr txBox="1"/>
                <p:nvPr/>
              </p:nvSpPr>
              <p:spPr>
                <a:xfrm>
                  <a:off x="1848613" y="3642651"/>
                  <a:ext cx="774571" cy="369332"/>
                </a:xfrm>
                <a:prstGeom prst="rect">
                  <a:avLst/>
                </a:prstGeom>
                <a:noFill/>
              </p:spPr>
              <p:txBody>
                <a:bodyPr wrap="none" rtlCol="0">
                  <a:spAutoFit/>
                </a:bodyPr>
                <a:lstStyle/>
                <a:p>
                  <a:pPr algn="ctr"/>
                  <a:r>
                    <a:rPr kumimoji="1" lang="ja-JP" altLang="en-US" dirty="0"/>
                    <a:t>回答</a:t>
                  </a:r>
                  <a:r>
                    <a:rPr lang="en-US" altLang="ja-JP" dirty="0"/>
                    <a:t>3</a:t>
                  </a:r>
                  <a:endParaRPr kumimoji="1" lang="ja-JP" altLang="en-US" dirty="0"/>
                </a:p>
              </p:txBody>
            </p:sp>
          </p:grpSp>
          <p:sp>
            <p:nvSpPr>
              <p:cNvPr id="32" name="テキスト ボックス 31"/>
              <p:cNvSpPr txBox="1"/>
              <p:nvPr/>
            </p:nvSpPr>
            <p:spPr>
              <a:xfrm>
                <a:off x="1844031" y="3255613"/>
                <a:ext cx="1005404" cy="369332"/>
              </a:xfrm>
              <a:prstGeom prst="rect">
                <a:avLst/>
              </a:prstGeom>
              <a:noFill/>
              <a:ln>
                <a:solidFill>
                  <a:schemeClr val="tx1"/>
                </a:solidFill>
              </a:ln>
            </p:spPr>
            <p:txBody>
              <a:bodyPr wrap="none" rtlCol="0">
                <a:spAutoFit/>
              </a:bodyPr>
              <a:lstStyle/>
              <a:p>
                <a:pPr algn="ctr"/>
                <a:r>
                  <a:rPr kumimoji="1" lang="ja-JP" altLang="en-US" dirty="0"/>
                  <a:t>質問文</a:t>
                </a:r>
                <a:r>
                  <a:rPr kumimoji="1" lang="en-US" altLang="ja-JP" dirty="0"/>
                  <a:t>3</a:t>
                </a:r>
                <a:endParaRPr kumimoji="1" lang="ja-JP" altLang="en-US" dirty="0"/>
              </a:p>
            </p:txBody>
          </p:sp>
          <p:cxnSp>
            <p:nvCxnSpPr>
              <p:cNvPr id="33" name="直線矢印コネクタ 32"/>
              <p:cNvCxnSpPr>
                <a:stCxn id="32" idx="2"/>
                <a:endCxn id="35" idx="0"/>
              </p:cNvCxnSpPr>
              <p:nvPr/>
            </p:nvCxnSpPr>
            <p:spPr>
              <a:xfrm flipH="1">
                <a:off x="2346732" y="3624945"/>
                <a:ext cx="1" cy="39127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1763589" y="3651304"/>
                <a:ext cx="595035" cy="338554"/>
              </a:xfrm>
              <a:prstGeom prst="rect">
                <a:avLst/>
              </a:prstGeom>
              <a:noFill/>
            </p:spPr>
            <p:txBody>
              <a:bodyPr wrap="none" rtlCol="0">
                <a:spAutoFit/>
              </a:bodyPr>
              <a:lstStyle/>
              <a:p>
                <a:pPr algn="ctr"/>
                <a:r>
                  <a:rPr kumimoji="1" lang="ja-JP" altLang="en-US" sz="1600" dirty="0"/>
                  <a:t>対応</a:t>
                </a:r>
              </a:p>
            </p:txBody>
          </p:sp>
        </p:grpSp>
        <p:cxnSp>
          <p:nvCxnSpPr>
            <p:cNvPr id="39" name="直線矢印コネクタ 38"/>
            <p:cNvCxnSpPr>
              <a:stCxn id="17" idx="3"/>
              <a:endCxn id="24" idx="1"/>
            </p:cNvCxnSpPr>
            <p:nvPr/>
          </p:nvCxnSpPr>
          <p:spPr>
            <a:xfrm>
              <a:off x="4160998" y="3468714"/>
              <a:ext cx="77442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0" name="テキスト ボックス 39"/>
            <p:cNvSpPr txBox="1"/>
            <p:nvPr/>
          </p:nvSpPr>
          <p:spPr>
            <a:xfrm>
              <a:off x="3901782" y="2954940"/>
              <a:ext cx="1351652" cy="338554"/>
            </a:xfrm>
            <a:prstGeom prst="rect">
              <a:avLst/>
            </a:prstGeom>
            <a:noFill/>
          </p:spPr>
          <p:txBody>
            <a:bodyPr wrap="none" rtlCol="0">
              <a:spAutoFit/>
            </a:bodyPr>
            <a:lstStyle/>
            <a:p>
              <a:r>
                <a:rPr kumimoji="1" lang="ja-JP" altLang="en-US" sz="1600" dirty="0"/>
                <a:t>類似した質問</a:t>
              </a:r>
            </a:p>
          </p:txBody>
        </p:sp>
        <p:sp>
          <p:nvSpPr>
            <p:cNvPr id="41" name="テキスト ボックス 40"/>
            <p:cNvSpPr txBox="1"/>
            <p:nvPr/>
          </p:nvSpPr>
          <p:spPr>
            <a:xfrm>
              <a:off x="7446443" y="4043780"/>
              <a:ext cx="530915" cy="369332"/>
            </a:xfrm>
            <a:prstGeom prst="rect">
              <a:avLst/>
            </a:prstGeom>
            <a:noFill/>
          </p:spPr>
          <p:txBody>
            <a:bodyPr wrap="none" rtlCol="0">
              <a:spAutoFit/>
            </a:bodyPr>
            <a:lstStyle/>
            <a:p>
              <a:r>
                <a:rPr kumimoji="1" lang="ja-JP" altLang="en-US" dirty="0"/>
                <a:t>・・・</a:t>
              </a:r>
            </a:p>
          </p:txBody>
        </p:sp>
        <p:grpSp>
          <p:nvGrpSpPr>
            <p:cNvPr id="43" name="グループ化 42"/>
            <p:cNvGrpSpPr/>
            <p:nvPr/>
          </p:nvGrpSpPr>
          <p:grpSpPr>
            <a:xfrm>
              <a:off x="5209751" y="5787799"/>
              <a:ext cx="480522" cy="584271"/>
              <a:chOff x="1064302" y="1896255"/>
              <a:chExt cx="659568" cy="801974"/>
            </a:xfrm>
          </p:grpSpPr>
          <p:sp>
            <p:nvSpPr>
              <p:cNvPr id="44" name="メモ 43"/>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メモ 44"/>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メモ 45"/>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7" name="グループ化 46"/>
            <p:cNvGrpSpPr/>
            <p:nvPr/>
          </p:nvGrpSpPr>
          <p:grpSpPr>
            <a:xfrm>
              <a:off x="6577034" y="5782278"/>
              <a:ext cx="480522" cy="584271"/>
              <a:chOff x="1064302" y="1896255"/>
              <a:chExt cx="659568" cy="801974"/>
            </a:xfrm>
          </p:grpSpPr>
          <p:sp>
            <p:nvSpPr>
              <p:cNvPr id="48" name="メモ 47"/>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メモ 48"/>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メモ 49"/>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52" name="直線矢印コネクタ 51"/>
            <p:cNvCxnSpPr/>
            <p:nvPr/>
          </p:nvCxnSpPr>
          <p:spPr>
            <a:xfrm>
              <a:off x="3670188" y="5142679"/>
              <a:ext cx="0" cy="54301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6" name="直線矢印コネクタ 55"/>
            <p:cNvCxnSpPr/>
            <p:nvPr/>
          </p:nvCxnSpPr>
          <p:spPr>
            <a:xfrm>
              <a:off x="5450010" y="5140660"/>
              <a:ext cx="1" cy="5436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7" name="直線矢印コネクタ 56"/>
            <p:cNvCxnSpPr/>
            <p:nvPr/>
          </p:nvCxnSpPr>
          <p:spPr>
            <a:xfrm>
              <a:off x="6816134" y="5140660"/>
              <a:ext cx="1" cy="5436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8" name="テキスト ボックス 57"/>
            <p:cNvSpPr txBox="1"/>
            <p:nvPr/>
          </p:nvSpPr>
          <p:spPr>
            <a:xfrm>
              <a:off x="3637797" y="5246048"/>
              <a:ext cx="1404552" cy="338554"/>
            </a:xfrm>
            <a:prstGeom prst="rect">
              <a:avLst/>
            </a:prstGeom>
            <a:noFill/>
          </p:spPr>
          <p:txBody>
            <a:bodyPr wrap="none" rtlCol="0">
              <a:spAutoFit/>
            </a:bodyPr>
            <a:lstStyle/>
            <a:p>
              <a:r>
                <a:rPr kumimoji="1" lang="ja-JP" altLang="en-US" sz="1600" dirty="0"/>
                <a:t>構文的に</a:t>
              </a:r>
              <a:r>
                <a:rPr lang="ja-JP" altLang="en-US" sz="1600" dirty="0"/>
                <a:t>類似</a:t>
              </a:r>
              <a:endParaRPr kumimoji="1" lang="ja-JP" altLang="en-US" sz="1600" dirty="0"/>
            </a:p>
          </p:txBody>
        </p:sp>
        <p:sp>
          <p:nvSpPr>
            <p:cNvPr id="59" name="メモ 58"/>
            <p:cNvSpPr/>
            <p:nvPr/>
          </p:nvSpPr>
          <p:spPr>
            <a:xfrm rot="10800000">
              <a:off x="1230144" y="4575794"/>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2" name="直線矢印コネクタ 61"/>
            <p:cNvCxnSpPr>
              <a:stCxn id="24" idx="3"/>
              <a:endCxn id="32" idx="1"/>
            </p:cNvCxnSpPr>
            <p:nvPr/>
          </p:nvCxnSpPr>
          <p:spPr>
            <a:xfrm>
              <a:off x="5940823" y="3468714"/>
              <a:ext cx="37261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8" name="テキスト ボックス 67"/>
            <p:cNvSpPr txBox="1"/>
            <p:nvPr/>
          </p:nvSpPr>
          <p:spPr>
            <a:xfrm>
              <a:off x="7342068" y="5868364"/>
              <a:ext cx="1005403" cy="338554"/>
            </a:xfrm>
            <a:prstGeom prst="rect">
              <a:avLst/>
            </a:prstGeom>
            <a:noFill/>
          </p:spPr>
          <p:txBody>
            <a:bodyPr wrap="none" rtlCol="0">
              <a:spAutoFit/>
            </a:bodyPr>
            <a:lstStyle/>
            <a:p>
              <a:r>
                <a:rPr kumimoji="1" lang="ja-JP" altLang="en-US" sz="1600" dirty="0"/>
                <a:t>検索結果</a:t>
              </a:r>
            </a:p>
          </p:txBody>
        </p:sp>
        <p:sp>
          <p:nvSpPr>
            <p:cNvPr id="69" name="テキスト ボックス 68"/>
            <p:cNvSpPr txBox="1"/>
            <p:nvPr/>
          </p:nvSpPr>
          <p:spPr>
            <a:xfrm>
              <a:off x="807000" y="3926543"/>
              <a:ext cx="1239442" cy="584775"/>
            </a:xfrm>
            <a:prstGeom prst="rect">
              <a:avLst/>
            </a:prstGeom>
            <a:noFill/>
          </p:spPr>
          <p:txBody>
            <a:bodyPr wrap="none" rtlCol="0">
              <a:spAutoFit/>
            </a:bodyPr>
            <a:lstStyle/>
            <a:p>
              <a:pPr algn="ctr"/>
              <a:r>
                <a:rPr kumimoji="1" lang="ja-JP" altLang="en-US" sz="1600" dirty="0"/>
                <a:t>入力</a:t>
              </a:r>
              <a:endParaRPr kumimoji="1" lang="en-US" altLang="ja-JP" sz="1600" dirty="0"/>
            </a:p>
            <a:p>
              <a:pPr algn="ctr"/>
              <a:r>
                <a:rPr lang="ja-JP" altLang="en-US" sz="1600" dirty="0"/>
                <a:t>ソースコード</a:t>
              </a:r>
              <a:endParaRPr kumimoji="1" lang="ja-JP" altLang="en-US" sz="1600" dirty="0"/>
            </a:p>
          </p:txBody>
        </p:sp>
        <p:sp>
          <p:nvSpPr>
            <p:cNvPr id="70" name="テキスト ボックス 69"/>
            <p:cNvSpPr txBox="1"/>
            <p:nvPr/>
          </p:nvSpPr>
          <p:spPr>
            <a:xfrm>
              <a:off x="1751042" y="4481061"/>
              <a:ext cx="1404552" cy="338554"/>
            </a:xfrm>
            <a:prstGeom prst="rect">
              <a:avLst/>
            </a:prstGeom>
            <a:noFill/>
          </p:spPr>
          <p:txBody>
            <a:bodyPr wrap="none" rtlCol="0">
              <a:spAutoFit/>
            </a:bodyPr>
            <a:lstStyle/>
            <a:p>
              <a:r>
                <a:rPr kumimoji="1" lang="ja-JP" altLang="en-US" sz="1600" dirty="0"/>
                <a:t>構文的に</a:t>
              </a:r>
              <a:r>
                <a:rPr lang="ja-JP" altLang="en-US" sz="1600" dirty="0"/>
                <a:t>類似</a:t>
              </a:r>
              <a:endParaRPr kumimoji="1" lang="ja-JP" altLang="en-US" sz="1600" dirty="0"/>
            </a:p>
          </p:txBody>
        </p:sp>
        <p:cxnSp>
          <p:nvCxnSpPr>
            <p:cNvPr id="71" name="直線矢印コネクタ 70"/>
            <p:cNvCxnSpPr/>
            <p:nvPr/>
          </p:nvCxnSpPr>
          <p:spPr>
            <a:xfrm>
              <a:off x="1673768" y="4810007"/>
              <a:ext cx="169890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sp>
        <p:nvSpPr>
          <p:cNvPr id="10" name="スライド番号プレースホルダー 9"/>
          <p:cNvSpPr>
            <a:spLocks noGrp="1"/>
          </p:cNvSpPr>
          <p:nvPr>
            <p:ph type="sldNum" sz="quarter" idx="12"/>
          </p:nvPr>
        </p:nvSpPr>
        <p:spPr/>
        <p:txBody>
          <a:bodyPr/>
          <a:lstStyle/>
          <a:p>
            <a:fld id="{9F5033E9-932D-4E41-95C3-341F9A6DAE17}" type="slidenum">
              <a:rPr lang="en-US" altLang="ja-JP" smtClean="0"/>
              <a:pPr/>
              <a:t>111</a:t>
            </a:fld>
            <a:endParaRPr lang="en-US" altLang="ja-JP"/>
          </a:p>
        </p:txBody>
      </p:sp>
      <p:sp>
        <p:nvSpPr>
          <p:cNvPr id="4" name="日付プレースホルダー 3">
            <a:extLst>
              <a:ext uri="{FF2B5EF4-FFF2-40B4-BE49-F238E27FC236}">
                <a16:creationId xmlns:a16="http://schemas.microsoft.com/office/drawing/2014/main" id="{1FA2A846-289C-441B-BC0D-6CC0F93E3C42}"/>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4399854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角丸四角形 24"/>
          <p:cNvSpPr/>
          <p:nvPr/>
        </p:nvSpPr>
        <p:spPr>
          <a:xfrm>
            <a:off x="5477164" y="2927927"/>
            <a:ext cx="1985818" cy="134305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22D9C9F-EA3D-4B7B-8EE4-7307288C054A}"/>
              </a:ext>
            </a:extLst>
          </p:cNvPr>
          <p:cNvSpPr>
            <a:spLocks noGrp="1"/>
          </p:cNvSpPr>
          <p:nvPr>
            <p:ph type="title"/>
          </p:nvPr>
        </p:nvSpPr>
        <p:spPr/>
        <p:txBody>
          <a:bodyPr/>
          <a:lstStyle/>
          <a:p>
            <a:r>
              <a:rPr kumimoji="1" lang="en-US" altLang="ja-JP" dirty="0"/>
              <a:t>Siamese</a:t>
            </a:r>
            <a:endParaRPr kumimoji="1" lang="ja-JP" altLang="en-US" dirty="0"/>
          </a:p>
        </p:txBody>
      </p:sp>
      <p:sp>
        <p:nvSpPr>
          <p:cNvPr id="3" name="コンテンツ プレースホルダー 2">
            <a:extLst>
              <a:ext uri="{FF2B5EF4-FFF2-40B4-BE49-F238E27FC236}">
                <a16:creationId xmlns:a16="http://schemas.microsoft.com/office/drawing/2014/main" id="{141C3C2D-B471-4287-942B-8FECB420110F}"/>
              </a:ext>
            </a:extLst>
          </p:cNvPr>
          <p:cNvSpPr>
            <a:spLocks noGrp="1"/>
          </p:cNvSpPr>
          <p:nvPr>
            <p:ph idx="1"/>
          </p:nvPr>
        </p:nvSpPr>
        <p:spPr>
          <a:xfrm>
            <a:off x="457200" y="1600201"/>
            <a:ext cx="8229600" cy="1410854"/>
          </a:xfrm>
        </p:spPr>
        <p:txBody>
          <a:bodyPr/>
          <a:lstStyle/>
          <a:p>
            <a:pPr marL="0" indent="0">
              <a:buNone/>
            </a:pPr>
            <a:r>
              <a:rPr kumimoji="1" lang="ja-JP" altLang="en-US" dirty="0"/>
              <a:t>メソッドを，識別子名等の正規化のレベルが異なる</a:t>
            </a:r>
            <a:br>
              <a:rPr kumimoji="1" lang="en-US" altLang="ja-JP" dirty="0"/>
            </a:br>
            <a:r>
              <a:rPr kumimoji="1" lang="en-US" altLang="ja-JP" dirty="0"/>
              <a:t>4</a:t>
            </a:r>
            <a:r>
              <a:rPr kumimoji="1" lang="ja-JP" altLang="en-US" dirty="0"/>
              <a:t>種類のトークン列や</a:t>
            </a:r>
            <a:r>
              <a:rPr kumimoji="1" lang="en-US" altLang="ja-JP" dirty="0"/>
              <a:t>n-gram</a:t>
            </a:r>
            <a:r>
              <a:rPr kumimoji="1" lang="ja-JP" altLang="en-US" dirty="0"/>
              <a:t>で表現し，類似度の高いソースコードを検索する手法</a:t>
            </a:r>
          </a:p>
        </p:txBody>
      </p:sp>
      <p:sp>
        <p:nvSpPr>
          <p:cNvPr id="20" name="テキスト ボックス 19"/>
          <p:cNvSpPr txBox="1"/>
          <p:nvPr/>
        </p:nvSpPr>
        <p:spPr>
          <a:xfrm>
            <a:off x="1643872" y="3108621"/>
            <a:ext cx="3721660" cy="1077218"/>
          </a:xfrm>
          <a:prstGeom prst="rect">
            <a:avLst/>
          </a:prstGeom>
          <a:noFill/>
          <a:ln>
            <a:solidFill>
              <a:schemeClr val="tx1"/>
            </a:solidFill>
          </a:ln>
        </p:spPr>
        <p:txBody>
          <a:bodyPr wrap="none" rtlCol="0">
            <a:spAutoFit/>
          </a:bodyPr>
          <a:lstStyle/>
          <a:p>
            <a:r>
              <a:rPr kumimoji="1" lang="en-US" altLang="ja-JP" sz="1600" dirty="0"/>
              <a:t>public static </a:t>
            </a:r>
            <a:r>
              <a:rPr kumimoji="1" lang="en-US" altLang="ja-JP" sz="1600" dirty="0" err="1"/>
              <a:t>int</a:t>
            </a:r>
            <a:r>
              <a:rPr kumimoji="1" lang="en-US" altLang="ja-JP" sz="1600" dirty="0"/>
              <a:t> search (</a:t>
            </a:r>
            <a:r>
              <a:rPr kumimoji="1" lang="en-US" altLang="ja-JP" sz="1600" dirty="0" err="1"/>
              <a:t>int</a:t>
            </a:r>
            <a:r>
              <a:rPr lang="en-US" altLang="ja-JP" sz="1600" dirty="0"/>
              <a:t> </a:t>
            </a:r>
            <a:r>
              <a:rPr lang="en-US" altLang="ja-JP" sz="1600" dirty="0" err="1"/>
              <a:t>arr</a:t>
            </a:r>
            <a:r>
              <a:rPr lang="en-US" altLang="ja-JP" sz="1600" dirty="0"/>
              <a:t>[], </a:t>
            </a:r>
            <a:r>
              <a:rPr lang="en-US" altLang="ja-JP" sz="1600" dirty="0" err="1"/>
              <a:t>int</a:t>
            </a:r>
            <a:r>
              <a:rPr lang="en-US" altLang="ja-JP" sz="1600" dirty="0"/>
              <a:t> key,</a:t>
            </a:r>
          </a:p>
          <a:p>
            <a:r>
              <a:rPr kumimoji="1" lang="en-US" altLang="ja-JP" sz="1600" dirty="0"/>
              <a:t>                               </a:t>
            </a:r>
            <a:r>
              <a:rPr lang="en-US" altLang="ja-JP" sz="1600" dirty="0" err="1"/>
              <a:t>int</a:t>
            </a:r>
            <a:r>
              <a:rPr lang="en-US" altLang="ja-JP" sz="1600" dirty="0"/>
              <a:t> </a:t>
            </a:r>
            <a:r>
              <a:rPr lang="en-US" altLang="ja-JP" sz="1600" dirty="0" err="1"/>
              <a:t>imin</a:t>
            </a:r>
            <a:r>
              <a:rPr lang="en-US" altLang="ja-JP" sz="1600" dirty="0"/>
              <a:t>, </a:t>
            </a:r>
            <a:r>
              <a:rPr lang="en-US" altLang="ja-JP" sz="1600" dirty="0" err="1"/>
              <a:t>int</a:t>
            </a:r>
            <a:r>
              <a:rPr lang="en-US" altLang="ja-JP" sz="1600" dirty="0"/>
              <a:t> </a:t>
            </a:r>
            <a:r>
              <a:rPr lang="en-US" altLang="ja-JP" sz="1600" dirty="0" err="1"/>
              <a:t>imax</a:t>
            </a:r>
            <a:r>
              <a:rPr lang="en-US" altLang="ja-JP" sz="1600" dirty="0"/>
              <a:t>) {</a:t>
            </a:r>
          </a:p>
          <a:p>
            <a:r>
              <a:rPr lang="ja-JP" altLang="en-US" sz="1600" dirty="0"/>
              <a:t>・・・</a:t>
            </a:r>
            <a:endParaRPr lang="en-US" altLang="ja-JP" sz="1600" dirty="0"/>
          </a:p>
          <a:p>
            <a:r>
              <a:rPr kumimoji="1" lang="en-US" altLang="ja-JP" sz="1600" dirty="0"/>
              <a:t>}</a:t>
            </a:r>
            <a:endParaRPr kumimoji="1" lang="ja-JP" altLang="en-US" sz="1600"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1643872" y="4270977"/>
                <a:ext cx="5181227" cy="2339102"/>
              </a:xfrm>
              <a:prstGeom prst="rect">
                <a:avLst/>
              </a:prstGeom>
              <a:noFill/>
              <a:ln>
                <a:noFill/>
              </a:ln>
            </p:spPr>
            <p:txBody>
              <a:bodyPr wrap="none" rtlCol="0">
                <a:spAutoFit/>
              </a:bodyPr>
              <a:lstStyle/>
              <a:p>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𝑟</m:t>
                        </m:r>
                      </m:e>
                      <m:sub>
                        <m:r>
                          <a:rPr kumimoji="1" lang="en-US" altLang="ja-JP" sz="1600" b="0" i="1" smtClean="0">
                            <a:latin typeface="Cambria Math" panose="02040503050406030204" pitchFamily="18" charset="0"/>
                          </a:rPr>
                          <m:t>0</m:t>
                        </m:r>
                      </m:sub>
                    </m:sSub>
                  </m:oMath>
                </a14:m>
                <a:r>
                  <a:rPr kumimoji="1" lang="en-US" altLang="ja-JP" sz="1600" dirty="0"/>
                  <a:t>(</a:t>
                </a:r>
                <a:r>
                  <a:rPr kumimoji="1" lang="ja-JP" altLang="en-US" sz="1600" dirty="0"/>
                  <a:t>トークン列</a:t>
                </a:r>
                <a:r>
                  <a:rPr kumimoji="1" lang="en-US" altLang="ja-JP" sz="1600" dirty="0"/>
                  <a:t>)</a:t>
                </a:r>
              </a:p>
              <a:p>
                <a:r>
                  <a:rPr kumimoji="1" lang="en-US" altLang="ja-JP" sz="1600" dirty="0"/>
                  <a:t>public, static, </a:t>
                </a:r>
                <a:r>
                  <a:rPr kumimoji="1" lang="en-US" altLang="ja-JP" sz="1600" dirty="0" err="1"/>
                  <a:t>int</a:t>
                </a:r>
                <a:r>
                  <a:rPr kumimoji="1" lang="en-US" altLang="ja-JP" sz="1600" dirty="0"/>
                  <a:t>, search, </a:t>
                </a:r>
                <a:r>
                  <a:rPr kumimoji="1" lang="ja-JP" altLang="en-US" sz="1600" dirty="0"/>
                  <a:t>・・・</a:t>
                </a:r>
                <a:endParaRPr kumimoji="1" lang="en-US" altLang="ja-JP" sz="1600" dirty="0"/>
              </a:p>
              <a:p>
                <a:endParaRPr kumimoji="1" lang="en-US" altLang="ja-JP" sz="600" dirty="0"/>
              </a:p>
              <a:p>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𝑟</m:t>
                        </m:r>
                      </m:e>
                      <m:sub>
                        <m:r>
                          <a:rPr kumimoji="1" lang="en-US" altLang="ja-JP" sz="1600" b="0" i="1" smtClean="0">
                            <a:latin typeface="Cambria Math" panose="02040503050406030204" pitchFamily="18" charset="0"/>
                          </a:rPr>
                          <m:t>1</m:t>
                        </m:r>
                      </m:sub>
                    </m:sSub>
                  </m:oMath>
                </a14:m>
                <a:r>
                  <a:rPr kumimoji="1" lang="en-US" altLang="ja-JP" sz="1600" dirty="0"/>
                  <a:t>(</a:t>
                </a:r>
                <a14:m>
                  <m:oMath xmlns:m="http://schemas.openxmlformats.org/officeDocument/2006/math">
                    <m:r>
                      <a:rPr kumimoji="1" lang="en-US" altLang="ja-JP" sz="1600" b="0" i="1" dirty="0" smtClean="0">
                        <a:latin typeface="Cambria Math" panose="02040503050406030204" pitchFamily="18" charset="0"/>
                      </a:rPr>
                      <m:t>𝑛</m:t>
                    </m:r>
                  </m:oMath>
                </a14:m>
                <a:r>
                  <a:rPr kumimoji="1" lang="en-US" altLang="ja-JP" sz="1600" dirty="0"/>
                  <a:t>-gram size=4)</a:t>
                </a:r>
              </a:p>
              <a:p>
                <a:r>
                  <a:rPr kumimoji="1" lang="en-US" altLang="ja-JP" sz="1600" dirty="0"/>
                  <a:t>publicstaticintsearch, </a:t>
                </a:r>
                <a:r>
                  <a:rPr kumimoji="1" lang="en-US" altLang="ja-JP" sz="1600" dirty="0" err="1"/>
                  <a:t>staticintsearch</a:t>
                </a:r>
                <a:r>
                  <a:rPr kumimoji="1" lang="en-US" altLang="ja-JP" sz="1600" dirty="0"/>
                  <a:t>(, </a:t>
                </a:r>
                <a:r>
                  <a:rPr kumimoji="1" lang="en-US" altLang="ja-JP" sz="1600" dirty="0" err="1"/>
                  <a:t>intsearch</a:t>
                </a:r>
                <a:r>
                  <a:rPr kumimoji="1" lang="en-US" altLang="ja-JP" sz="1600" dirty="0"/>
                  <a:t>(</a:t>
                </a:r>
                <a:r>
                  <a:rPr kumimoji="1" lang="en-US" altLang="ja-JP" sz="1600" dirty="0" err="1"/>
                  <a:t>int</a:t>
                </a:r>
                <a:r>
                  <a:rPr kumimoji="1" lang="en-US" altLang="ja-JP" sz="1600" dirty="0"/>
                  <a:t>, </a:t>
                </a:r>
                <a:r>
                  <a:rPr kumimoji="1" lang="ja-JP" altLang="en-US" sz="1600" dirty="0"/>
                  <a:t>・・・</a:t>
                </a:r>
                <a:endParaRPr kumimoji="1" lang="en-US" altLang="ja-JP" sz="1600" dirty="0"/>
              </a:p>
              <a:p>
                <a:endParaRPr kumimoji="1" lang="en-US" altLang="ja-JP" sz="600" dirty="0"/>
              </a:p>
              <a:p>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𝑟</m:t>
                        </m:r>
                      </m:e>
                      <m:sub>
                        <m:r>
                          <a:rPr kumimoji="1" lang="en-US" altLang="ja-JP" sz="1600" b="0" i="1" smtClean="0">
                            <a:latin typeface="Cambria Math" panose="02040503050406030204" pitchFamily="18" charset="0"/>
                          </a:rPr>
                          <m:t>2</m:t>
                        </m:r>
                      </m:sub>
                    </m:sSub>
                  </m:oMath>
                </a14:m>
                <a:r>
                  <a:rPr lang="en-US" altLang="ja-JP" sz="1600" dirty="0"/>
                  <a:t>(</a:t>
                </a:r>
                <a:r>
                  <a:rPr lang="ja-JP" altLang="en-US" sz="1600" dirty="0"/>
                  <a:t>識別子名や型を正規化</a:t>
                </a:r>
                <a:r>
                  <a:rPr lang="en-US" altLang="ja-JP" sz="1600" dirty="0"/>
                  <a:t>, </a:t>
                </a:r>
                <a14:m>
                  <m:oMath xmlns:m="http://schemas.openxmlformats.org/officeDocument/2006/math">
                    <m:r>
                      <a:rPr lang="en-US" altLang="ja-JP" sz="1600" i="1" dirty="0">
                        <a:latin typeface="Cambria Math" panose="02040503050406030204" pitchFamily="18" charset="0"/>
                      </a:rPr>
                      <m:t>𝑛</m:t>
                    </m:r>
                  </m:oMath>
                </a14:m>
                <a:r>
                  <a:rPr lang="en-US" altLang="ja-JP" sz="1600" dirty="0"/>
                  <a:t>-gram size=4)</a:t>
                </a:r>
                <a:endParaRPr kumimoji="1" lang="en-US" altLang="ja-JP" sz="1600" dirty="0"/>
              </a:p>
              <a:p>
                <a:r>
                  <a:rPr kumimoji="1" lang="en-US" altLang="ja-JP" sz="1600" dirty="0"/>
                  <a:t>publicstaticDW, </a:t>
                </a:r>
                <a:r>
                  <a:rPr kumimoji="1" lang="en-US" altLang="ja-JP" sz="1600" dirty="0" err="1"/>
                  <a:t>staticDW</a:t>
                </a:r>
                <a:r>
                  <a:rPr kumimoji="1" lang="en-US" altLang="ja-JP" sz="1600" dirty="0"/>
                  <a:t>(, DW(D, W(DW, </a:t>
                </a:r>
                <a:r>
                  <a:rPr kumimoji="1" lang="ja-JP" altLang="en-US" sz="1600" dirty="0"/>
                  <a:t>・・・</a:t>
                </a:r>
                <a:endParaRPr kumimoji="1" lang="en-US" altLang="ja-JP" sz="1600" dirty="0"/>
              </a:p>
              <a:p>
                <a:endParaRPr kumimoji="1" lang="en-US" altLang="ja-JP" sz="600" dirty="0"/>
              </a:p>
              <a:p>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𝑟</m:t>
                        </m:r>
                      </m:e>
                      <m:sub>
                        <m:r>
                          <a:rPr kumimoji="1" lang="en-US" altLang="ja-JP" sz="1600" b="0" i="1" smtClean="0">
                            <a:latin typeface="Cambria Math" panose="02040503050406030204" pitchFamily="18" charset="0"/>
                          </a:rPr>
                          <m:t>3</m:t>
                        </m:r>
                      </m:sub>
                    </m:sSub>
                  </m:oMath>
                </a14:m>
                <a:r>
                  <a:rPr lang="en-US" altLang="ja-JP" sz="1600" dirty="0"/>
                  <a:t>(</a:t>
                </a:r>
                <a:r>
                  <a:rPr lang="ja-JP" altLang="en-US" sz="1600" dirty="0"/>
                  <a:t>括弧やセミコロン以外を正規化</a:t>
                </a:r>
                <a:r>
                  <a:rPr lang="en-US" altLang="ja-JP" sz="1600" dirty="0"/>
                  <a:t>, </a:t>
                </a:r>
                <a14:m>
                  <m:oMath xmlns:m="http://schemas.openxmlformats.org/officeDocument/2006/math">
                    <m:r>
                      <a:rPr lang="en-US" altLang="ja-JP" sz="1600" i="1" dirty="0">
                        <a:latin typeface="Cambria Math" panose="02040503050406030204" pitchFamily="18" charset="0"/>
                      </a:rPr>
                      <m:t>𝑛</m:t>
                    </m:r>
                  </m:oMath>
                </a14:m>
                <a:r>
                  <a:rPr lang="en-US" altLang="ja-JP" sz="1600" dirty="0"/>
                  <a:t>-gram size=4)</a:t>
                </a:r>
                <a:endParaRPr kumimoji="1" lang="en-US" altLang="ja-JP" sz="1600" dirty="0"/>
              </a:p>
              <a:p>
                <a:r>
                  <a:rPr kumimoji="1" lang="en-US" altLang="ja-JP" sz="1600" dirty="0"/>
                  <a:t>KKDW, KDW(, DW(D, W(DW, </a:t>
                </a:r>
                <a:r>
                  <a:rPr kumimoji="1" lang="ja-JP" altLang="en-US" sz="1600" dirty="0"/>
                  <a:t>・・・</a:t>
                </a:r>
                <a:r>
                  <a:rPr kumimoji="1" lang="en-US" altLang="ja-JP" sz="1600" dirty="0"/>
                  <a:t> </a:t>
                </a:r>
                <a:endParaRPr kumimoji="1" lang="ja-JP" altLang="en-US" sz="16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1643872" y="4270977"/>
                <a:ext cx="5181227" cy="2339102"/>
              </a:xfrm>
              <a:prstGeom prst="rect">
                <a:avLst/>
              </a:prstGeom>
              <a:blipFill>
                <a:blip r:embed="rId3"/>
                <a:stretch>
                  <a:fillRect l="-706" t="-1044" b="-2872"/>
                </a:stretch>
              </a:blipFill>
              <a:ln>
                <a:noFill/>
              </a:ln>
            </p:spPr>
            <p:txBody>
              <a:bodyPr/>
              <a:lstStyle/>
              <a:p>
                <a:r>
                  <a:rPr lang="ja-JP" altLang="en-US">
                    <a:noFill/>
                  </a:rPr>
                  <a:t> </a:t>
                </a:r>
              </a:p>
            </p:txBody>
          </p:sp>
        </mc:Fallback>
      </mc:AlternateContent>
      <p:sp>
        <p:nvSpPr>
          <p:cNvPr id="23" name="テキスト ボックス 22"/>
          <p:cNvSpPr txBox="1"/>
          <p:nvPr/>
        </p:nvSpPr>
        <p:spPr>
          <a:xfrm>
            <a:off x="5496163" y="3011055"/>
            <a:ext cx="1992853" cy="1200329"/>
          </a:xfrm>
          <a:prstGeom prst="rect">
            <a:avLst/>
          </a:prstGeom>
          <a:noFill/>
        </p:spPr>
        <p:txBody>
          <a:bodyPr wrap="none" rtlCol="0">
            <a:spAutoFit/>
          </a:bodyPr>
          <a:lstStyle/>
          <a:p>
            <a:r>
              <a:rPr kumimoji="1" lang="en-US" altLang="ja-JP" dirty="0"/>
              <a:t>D: data types</a:t>
            </a:r>
          </a:p>
          <a:p>
            <a:r>
              <a:rPr lang="en-US" altLang="ja-JP" dirty="0"/>
              <a:t>K: Java keywords</a:t>
            </a:r>
          </a:p>
          <a:p>
            <a:r>
              <a:rPr kumimoji="1" lang="en-US" altLang="ja-JP" dirty="0"/>
              <a:t>W: identifiers</a:t>
            </a:r>
          </a:p>
          <a:p>
            <a:r>
              <a:rPr lang="en-US" altLang="ja-JP" dirty="0"/>
              <a:t>…</a:t>
            </a:r>
            <a:endParaRPr kumimoji="1" lang="ja-JP" altLang="en-US" dirty="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112</a:t>
            </a:fld>
            <a:endParaRPr lang="en-US" altLang="ja-JP"/>
          </a:p>
        </p:txBody>
      </p:sp>
      <p:sp>
        <p:nvSpPr>
          <p:cNvPr id="4" name="日付プレースホルダー 3">
            <a:extLst>
              <a:ext uri="{FF2B5EF4-FFF2-40B4-BE49-F238E27FC236}">
                <a16:creationId xmlns:a16="http://schemas.microsoft.com/office/drawing/2014/main" id="{CBCFB723-F0F0-4613-9689-A828638CDC90}"/>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2895415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調査方法の概要</a:t>
            </a:r>
            <a:endParaRPr kumimoji="1" lang="ja-JP" altLang="en-US" dirty="0"/>
          </a:p>
        </p:txBody>
      </p:sp>
      <p:sp>
        <p:nvSpPr>
          <p:cNvPr id="3" name="コンテンツ プレースホルダー 2"/>
          <p:cNvSpPr>
            <a:spLocks noGrp="1"/>
          </p:cNvSpPr>
          <p:nvPr>
            <p:ph idx="1"/>
          </p:nvPr>
        </p:nvSpPr>
        <p:spPr/>
        <p:txBody>
          <a:bodyPr/>
          <a:lstStyle/>
          <a:p>
            <a:pPr marL="571500" indent="-571500">
              <a:buFont typeface="+mj-lt"/>
              <a:buAutoNum type="romanUcPeriod"/>
            </a:pPr>
            <a:r>
              <a:rPr kumimoji="1" lang="ja-JP" altLang="en-US" dirty="0"/>
              <a:t>以下の手順で，ソースコード分類を行う</a:t>
            </a:r>
            <a:endParaRPr kumimoji="1" lang="en-US" altLang="ja-JP" dirty="0"/>
          </a:p>
          <a:p>
            <a:pPr marL="971550" lvl="1" indent="-514350">
              <a:buFont typeface="+mj-lt"/>
              <a:buAutoNum type="romanLcPeriod"/>
            </a:pPr>
            <a:r>
              <a:rPr kumimoji="1" lang="ja-JP" altLang="en-US" dirty="0"/>
              <a:t>選択したソースコード検索手法を用いて，</a:t>
            </a:r>
            <a:br>
              <a:rPr kumimoji="1" lang="en-US" altLang="ja-JP" dirty="0"/>
            </a:br>
            <a:r>
              <a:rPr kumimoji="1" lang="ja-JP" altLang="en-US" dirty="0"/>
              <a:t>評価データセットの各メソッドを検索クエリとした</a:t>
            </a:r>
            <a:br>
              <a:rPr kumimoji="1" lang="en-US" altLang="ja-JP" dirty="0"/>
            </a:br>
            <a:r>
              <a:rPr kumimoji="1" lang="en-US" altLang="ja-JP" dirty="0"/>
              <a:t>Code-to-Code</a:t>
            </a:r>
            <a:r>
              <a:rPr kumimoji="1" lang="ja-JP" altLang="en-US" dirty="0"/>
              <a:t>の検索を行う</a:t>
            </a:r>
            <a:endParaRPr kumimoji="1" lang="en-US" altLang="ja-JP" dirty="0"/>
          </a:p>
          <a:p>
            <a:pPr marL="914400" lvl="1" indent="-457200">
              <a:buFont typeface="+mj-lt"/>
              <a:buAutoNum type="romanLcPeriod"/>
            </a:pPr>
            <a:r>
              <a:rPr kumimoji="1" lang="ja-JP" altLang="en-US" dirty="0"/>
              <a:t>検索クエリのメソッドを，検索結果として出力された</a:t>
            </a:r>
            <a:br>
              <a:rPr kumimoji="1" lang="en-US" altLang="ja-JP" dirty="0"/>
            </a:br>
            <a:r>
              <a:rPr kumimoji="1" lang="ja-JP" altLang="en-US" dirty="0"/>
              <a:t>メソッドが属する機能クラスに分類する</a:t>
            </a:r>
            <a:endParaRPr kumimoji="1" lang="en-US" altLang="ja-JP" dirty="0"/>
          </a:p>
          <a:p>
            <a:pPr marL="857250" lvl="2" indent="0">
              <a:buNone/>
            </a:pPr>
            <a:r>
              <a:rPr lang="en-US" altLang="ja-JP" dirty="0"/>
              <a:t>(</a:t>
            </a:r>
            <a:r>
              <a:rPr lang="ja-JP" altLang="en-US" dirty="0"/>
              <a:t>注</a:t>
            </a:r>
            <a:r>
              <a:rPr lang="en-US" altLang="ja-JP" dirty="0"/>
              <a:t>1) </a:t>
            </a:r>
            <a:r>
              <a:rPr lang="ja-JP" altLang="en-US" dirty="0"/>
              <a:t>検索結果はメソッドのランキングである</a:t>
            </a:r>
            <a:endParaRPr lang="en-US" altLang="ja-JP" dirty="0"/>
          </a:p>
          <a:p>
            <a:pPr marL="857250" lvl="2" indent="0">
              <a:buNone/>
            </a:pPr>
            <a:r>
              <a:rPr lang="en-US" altLang="ja-JP" dirty="0"/>
              <a:t>(</a:t>
            </a:r>
            <a:r>
              <a:rPr lang="ja-JP" altLang="en-US" dirty="0"/>
              <a:t>注</a:t>
            </a:r>
            <a:r>
              <a:rPr lang="en-US" altLang="ja-JP" dirty="0"/>
              <a:t>2) </a:t>
            </a:r>
            <a:r>
              <a:rPr lang="ja-JP" altLang="en-US" dirty="0"/>
              <a:t>メソッドのランキングが上位であるほど，そのメソッドが</a:t>
            </a:r>
            <a:br>
              <a:rPr lang="en-US" altLang="ja-JP" dirty="0"/>
            </a:br>
            <a:r>
              <a:rPr lang="ja-JP" altLang="en-US" dirty="0"/>
              <a:t>属する機能クラスの分類確率の順位は上位であるとみなす</a:t>
            </a:r>
            <a:endParaRPr kumimoji="1" lang="en-US" altLang="ja-JP" dirty="0"/>
          </a:p>
          <a:p>
            <a:pPr marL="571500" indent="-514350">
              <a:buFont typeface="+mj-ea"/>
              <a:buAutoNum type="romanUcPeriod"/>
            </a:pPr>
            <a:r>
              <a:rPr lang="ja-JP" altLang="en-US" dirty="0"/>
              <a:t>分類結果から</a:t>
            </a:r>
            <a:r>
              <a:rPr lang="en-US" altLang="ja-JP" dirty="0"/>
              <a:t>Top-k</a:t>
            </a:r>
            <a:r>
              <a:rPr lang="ja-JP" altLang="en-US" dirty="0"/>
              <a:t>を算出し，</a:t>
            </a:r>
            <a:r>
              <a:rPr lang="en-US" altLang="ja-JP" dirty="0" err="1"/>
              <a:t>LSTM+Token</a:t>
            </a:r>
            <a:r>
              <a:rPr lang="ja-JP" altLang="en-US" dirty="0"/>
              <a:t>の</a:t>
            </a:r>
            <a:br>
              <a:rPr lang="en-US" altLang="ja-JP" dirty="0"/>
            </a:br>
            <a:r>
              <a:rPr lang="ja-JP" altLang="en-US" dirty="0"/>
              <a:t>値と比較する．</a:t>
            </a:r>
            <a:endParaRPr kumimoji="1" lang="ja-JP" altLang="en-US" dirty="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113</a:t>
            </a:fld>
            <a:endParaRPr lang="en-US" altLang="ja-JP"/>
          </a:p>
        </p:txBody>
      </p:sp>
      <p:sp>
        <p:nvSpPr>
          <p:cNvPr id="4" name="日付プレースホルダー 3">
            <a:extLst>
              <a:ext uri="{FF2B5EF4-FFF2-40B4-BE49-F238E27FC236}">
                <a16:creationId xmlns:a16="http://schemas.microsoft.com/office/drawing/2014/main" id="{6E50CB60-E1E7-4AFE-B3E4-E5D46FF529C0}"/>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1440904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A77F5-7EC6-4487-AD52-C950305D3ADE}"/>
              </a:ext>
            </a:extLst>
          </p:cNvPr>
          <p:cNvSpPr>
            <a:spLocks noGrp="1"/>
          </p:cNvSpPr>
          <p:nvPr>
            <p:ph type="title"/>
          </p:nvPr>
        </p:nvSpPr>
        <p:spPr/>
        <p:txBody>
          <a:bodyPr/>
          <a:lstStyle/>
          <a:p>
            <a:r>
              <a:rPr kumimoji="1" lang="ja-JP" altLang="en-US" dirty="0"/>
              <a:t>ソースコード検索手法を用いた</a:t>
            </a:r>
            <a:br>
              <a:rPr kumimoji="1" lang="en-US" altLang="ja-JP" dirty="0"/>
            </a:br>
            <a:r>
              <a:rPr kumimoji="1" lang="ja-JP" altLang="en-US" dirty="0"/>
              <a:t>ソースコード分類の手順</a:t>
            </a:r>
          </a:p>
        </p:txBody>
      </p:sp>
      <mc:AlternateContent xmlns:mc="http://schemas.openxmlformats.org/markup-compatibility/2006" xmlns:a14="http://schemas.microsoft.com/office/drawing/2010/main">
        <mc:Choice Requires="a14">
          <p:graphicFrame>
            <p:nvGraphicFramePr>
              <p:cNvPr id="44" name="表 43">
                <a:extLst>
                  <a:ext uri="{FF2B5EF4-FFF2-40B4-BE49-F238E27FC236}">
                    <a16:creationId xmlns:a16="http://schemas.microsoft.com/office/drawing/2014/main" id="{F1542A9A-2DD5-4C21-8411-1EDADE8713A3}"/>
                  </a:ext>
                </a:extLst>
              </p:cNvPr>
              <p:cNvGraphicFramePr>
                <a:graphicFrameLocks noGrp="1"/>
              </p:cNvGraphicFramePr>
              <p:nvPr/>
            </p:nvGraphicFramePr>
            <p:xfrm>
              <a:off x="4037157" y="2719885"/>
              <a:ext cx="4141333" cy="553348"/>
            </p:xfrm>
            <a:graphic>
              <a:graphicData uri="http://schemas.openxmlformats.org/drawingml/2006/table">
                <a:tbl>
                  <a:tblPr firstRow="1" bandRow="1">
                    <a:tableStyleId>{5940675A-B579-460E-94D1-54222C63F5DA}</a:tableStyleId>
                  </a:tblPr>
                  <a:tblGrid>
                    <a:gridCol w="806516">
                      <a:extLst>
                        <a:ext uri="{9D8B030D-6E8A-4147-A177-3AD203B41FA5}">
                          <a16:colId xmlns:a16="http://schemas.microsoft.com/office/drawing/2014/main" val="2621242966"/>
                        </a:ext>
                      </a:extLst>
                    </a:gridCol>
                    <a:gridCol w="876279">
                      <a:extLst>
                        <a:ext uri="{9D8B030D-6E8A-4147-A177-3AD203B41FA5}">
                          <a16:colId xmlns:a16="http://schemas.microsoft.com/office/drawing/2014/main" val="972424570"/>
                        </a:ext>
                      </a:extLst>
                    </a:gridCol>
                    <a:gridCol w="720000">
                      <a:extLst>
                        <a:ext uri="{9D8B030D-6E8A-4147-A177-3AD203B41FA5}">
                          <a16:colId xmlns:a16="http://schemas.microsoft.com/office/drawing/2014/main" val="1905999682"/>
                        </a:ext>
                      </a:extLst>
                    </a:gridCol>
                    <a:gridCol w="720000">
                      <a:extLst>
                        <a:ext uri="{9D8B030D-6E8A-4147-A177-3AD203B41FA5}">
                          <a16:colId xmlns:a16="http://schemas.microsoft.com/office/drawing/2014/main" val="1351645348"/>
                        </a:ext>
                      </a:extLst>
                    </a:gridCol>
                    <a:gridCol w="720000">
                      <a:extLst>
                        <a:ext uri="{9D8B030D-6E8A-4147-A177-3AD203B41FA5}">
                          <a16:colId xmlns:a16="http://schemas.microsoft.com/office/drawing/2014/main" val="4227445423"/>
                        </a:ext>
                      </a:extLst>
                    </a:gridCol>
                    <a:gridCol w="298538">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2705024662"/>
                      </a:ext>
                    </a:extLst>
                  </a:tr>
                  <a:tr h="167417">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ctr"/>
                          <a:r>
                            <a:rPr kumimoji="1" lang="ja-JP" altLang="en-US" sz="1200" dirty="0"/>
                            <a:t>メソッド</a:t>
                          </a:r>
                          <a:r>
                            <a:rPr kumimoji="1" lang="en-US" altLang="ja-JP" sz="1200" dirty="0"/>
                            <a:t>b</a:t>
                          </a:r>
                          <a:endParaRPr kumimoji="1" lang="ja-JP" altLang="en-US" sz="1200" dirty="0"/>
                        </a:p>
                      </a:txBody>
                      <a:tcPr/>
                    </a:tc>
                    <a:tc>
                      <a:txBody>
                        <a:bodyPr/>
                        <a:lstStyle/>
                        <a:p>
                          <a:pPr algn="ctr"/>
                          <a:r>
                            <a:rPr kumimoji="1" lang="ja-JP" altLang="en-US" sz="1200" dirty="0"/>
                            <a:t>メソッド</a:t>
                          </a:r>
                          <a:r>
                            <a:rPr kumimoji="1" lang="en-US" altLang="ja-JP" sz="1200" dirty="0"/>
                            <a:t>c</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1736280558"/>
                      </a:ext>
                    </a:extLst>
                  </a:tr>
                </a:tbl>
              </a:graphicData>
            </a:graphic>
          </p:graphicFrame>
        </mc:Choice>
        <mc:Fallback xmlns="">
          <p:graphicFrame>
            <p:nvGraphicFramePr>
              <p:cNvPr id="44" name="表 43">
                <a:extLst>
                  <a:ext uri="{FF2B5EF4-FFF2-40B4-BE49-F238E27FC236}">
                    <a16:creationId xmlns:a16="http://schemas.microsoft.com/office/drawing/2014/main" id="{F1542A9A-2DD5-4C21-8411-1EDADE8713A3}"/>
                  </a:ext>
                </a:extLst>
              </p:cNvPr>
              <p:cNvGraphicFramePr>
                <a:graphicFrameLocks noGrp="1"/>
              </p:cNvGraphicFramePr>
              <p:nvPr>
                <p:extLst>
                  <p:ext uri="{D42A27DB-BD31-4B8C-83A1-F6EECF244321}">
                    <p14:modId xmlns:p14="http://schemas.microsoft.com/office/powerpoint/2010/main" val="2471365937"/>
                  </p:ext>
                </p:extLst>
              </p:nvPr>
            </p:nvGraphicFramePr>
            <p:xfrm>
              <a:off x="4037157" y="2719885"/>
              <a:ext cx="4141333" cy="553348"/>
            </p:xfrm>
            <a:graphic>
              <a:graphicData uri="http://schemas.openxmlformats.org/drawingml/2006/table">
                <a:tbl>
                  <a:tblPr firstRow="1" bandRow="1">
                    <a:tableStyleId>{5940675A-B579-460E-94D1-54222C63F5DA}</a:tableStyleId>
                  </a:tblPr>
                  <a:tblGrid>
                    <a:gridCol w="806516">
                      <a:extLst>
                        <a:ext uri="{9D8B030D-6E8A-4147-A177-3AD203B41FA5}">
                          <a16:colId xmlns:a16="http://schemas.microsoft.com/office/drawing/2014/main" val="2621242966"/>
                        </a:ext>
                      </a:extLst>
                    </a:gridCol>
                    <a:gridCol w="876279">
                      <a:extLst>
                        <a:ext uri="{9D8B030D-6E8A-4147-A177-3AD203B41FA5}">
                          <a16:colId xmlns:a16="http://schemas.microsoft.com/office/drawing/2014/main" val="972424570"/>
                        </a:ext>
                      </a:extLst>
                    </a:gridCol>
                    <a:gridCol w="720000">
                      <a:extLst>
                        <a:ext uri="{9D8B030D-6E8A-4147-A177-3AD203B41FA5}">
                          <a16:colId xmlns:a16="http://schemas.microsoft.com/office/drawing/2014/main" val="1905999682"/>
                        </a:ext>
                      </a:extLst>
                    </a:gridCol>
                    <a:gridCol w="720000">
                      <a:extLst>
                        <a:ext uri="{9D8B030D-6E8A-4147-A177-3AD203B41FA5}">
                          <a16:colId xmlns:a16="http://schemas.microsoft.com/office/drawing/2014/main" val="1351645348"/>
                        </a:ext>
                      </a:extLst>
                    </a:gridCol>
                    <a:gridCol w="720000">
                      <a:extLst>
                        <a:ext uri="{9D8B030D-6E8A-4147-A177-3AD203B41FA5}">
                          <a16:colId xmlns:a16="http://schemas.microsoft.com/office/drawing/2014/main" val="4227445423"/>
                        </a:ext>
                      </a:extLst>
                    </a:gridCol>
                    <a:gridCol w="298538">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endParaRPr lang="ja-JP"/>
                        </a:p>
                      </a:txBody>
                      <a:tcPr>
                        <a:blipFill>
                          <a:blip r:embed="rId3"/>
                          <a:stretch>
                            <a:fillRect l="-1289796" t="-2174" r="-4082" b="-115217"/>
                          </a:stretch>
                        </a:blipFill>
                      </a:tcPr>
                    </a:tc>
                    <a:extLst>
                      <a:ext uri="{0D108BD9-81ED-4DB2-BD59-A6C34878D82A}">
                        <a16:rowId xmlns:a16="http://schemas.microsoft.com/office/drawing/2014/main" val="2705024662"/>
                      </a:ext>
                    </a:extLst>
                  </a:tr>
                  <a:tr h="274320">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ctr"/>
                          <a:r>
                            <a:rPr kumimoji="1" lang="ja-JP" altLang="en-US" sz="1200" dirty="0"/>
                            <a:t>メソッド</a:t>
                          </a:r>
                          <a:r>
                            <a:rPr kumimoji="1" lang="en-US" altLang="ja-JP" sz="1200" dirty="0"/>
                            <a:t>b</a:t>
                          </a:r>
                          <a:endParaRPr kumimoji="1" lang="ja-JP" altLang="en-US" sz="1200" dirty="0"/>
                        </a:p>
                      </a:txBody>
                      <a:tcPr/>
                    </a:tc>
                    <a:tc>
                      <a:txBody>
                        <a:bodyPr/>
                        <a:lstStyle/>
                        <a:p>
                          <a:pPr algn="ctr"/>
                          <a:r>
                            <a:rPr kumimoji="1" lang="ja-JP" altLang="en-US" sz="1200" dirty="0"/>
                            <a:t>メソッド</a:t>
                          </a:r>
                          <a:r>
                            <a:rPr kumimoji="1" lang="en-US" altLang="ja-JP" sz="1200" dirty="0"/>
                            <a:t>c</a:t>
                          </a:r>
                          <a:endParaRPr kumimoji="1" lang="ja-JP" altLang="en-US" sz="1200" dirty="0"/>
                        </a:p>
                      </a:txBody>
                      <a:tcPr/>
                    </a:tc>
                    <a:tc>
                      <a:txBody>
                        <a:bodyPr/>
                        <a:lstStyle/>
                        <a:p>
                          <a:endParaRPr lang="ja-JP"/>
                        </a:p>
                      </a:txBody>
                      <a:tcPr>
                        <a:blipFill>
                          <a:blip r:embed="rId3"/>
                          <a:stretch>
                            <a:fillRect l="-1289796" t="-104444" r="-4082" b="-17778"/>
                          </a:stretch>
                        </a:blipFill>
                      </a:tcPr>
                    </a:tc>
                    <a:extLst>
                      <a:ext uri="{0D108BD9-81ED-4DB2-BD59-A6C34878D82A}">
                        <a16:rowId xmlns:a16="http://schemas.microsoft.com/office/drawing/2014/main" val="173628055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5" name="表 44">
                <a:extLst>
                  <a:ext uri="{FF2B5EF4-FFF2-40B4-BE49-F238E27FC236}">
                    <a16:creationId xmlns:a16="http://schemas.microsoft.com/office/drawing/2014/main" id="{EE503804-422F-4F91-BAC1-CCF1EE9AD4CF}"/>
                  </a:ext>
                </a:extLst>
              </p:cNvPr>
              <p:cNvGraphicFramePr>
                <a:graphicFrameLocks noGrp="1"/>
              </p:cNvGraphicFramePr>
              <p:nvPr/>
            </p:nvGraphicFramePr>
            <p:xfrm>
              <a:off x="4037156" y="4097686"/>
              <a:ext cx="4141333" cy="553348"/>
            </p:xfrm>
            <a:graphic>
              <a:graphicData uri="http://schemas.openxmlformats.org/drawingml/2006/table">
                <a:tbl>
                  <a:tblPr firstRow="1" bandRow="1">
                    <a:tableStyleId>{5940675A-B579-460E-94D1-54222C63F5DA}</a:tableStyleId>
                  </a:tblPr>
                  <a:tblGrid>
                    <a:gridCol w="806516">
                      <a:extLst>
                        <a:ext uri="{9D8B030D-6E8A-4147-A177-3AD203B41FA5}">
                          <a16:colId xmlns:a16="http://schemas.microsoft.com/office/drawing/2014/main" val="2621242966"/>
                        </a:ext>
                      </a:extLst>
                    </a:gridCol>
                    <a:gridCol w="876279">
                      <a:extLst>
                        <a:ext uri="{9D8B030D-6E8A-4147-A177-3AD203B41FA5}">
                          <a16:colId xmlns:a16="http://schemas.microsoft.com/office/drawing/2014/main" val="972424570"/>
                        </a:ext>
                      </a:extLst>
                    </a:gridCol>
                    <a:gridCol w="720000">
                      <a:extLst>
                        <a:ext uri="{9D8B030D-6E8A-4147-A177-3AD203B41FA5}">
                          <a16:colId xmlns:a16="http://schemas.microsoft.com/office/drawing/2014/main" val="1905999682"/>
                        </a:ext>
                      </a:extLst>
                    </a:gridCol>
                    <a:gridCol w="720000">
                      <a:extLst>
                        <a:ext uri="{9D8B030D-6E8A-4147-A177-3AD203B41FA5}">
                          <a16:colId xmlns:a16="http://schemas.microsoft.com/office/drawing/2014/main" val="1351645348"/>
                        </a:ext>
                      </a:extLst>
                    </a:gridCol>
                    <a:gridCol w="720000">
                      <a:extLst>
                        <a:ext uri="{9D8B030D-6E8A-4147-A177-3AD203B41FA5}">
                          <a16:colId xmlns:a16="http://schemas.microsoft.com/office/drawing/2014/main" val="4227445423"/>
                        </a:ext>
                      </a:extLst>
                    </a:gridCol>
                    <a:gridCol w="298538">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2705024662"/>
                      </a:ext>
                    </a:extLst>
                  </a:tr>
                  <a:tr h="167417">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1736280558"/>
                      </a:ext>
                    </a:extLst>
                  </a:tr>
                </a:tbl>
              </a:graphicData>
            </a:graphic>
          </p:graphicFrame>
        </mc:Choice>
        <mc:Fallback xmlns="">
          <p:graphicFrame>
            <p:nvGraphicFramePr>
              <p:cNvPr id="45" name="表 44">
                <a:extLst>
                  <a:ext uri="{FF2B5EF4-FFF2-40B4-BE49-F238E27FC236}">
                    <a16:creationId xmlns:a16="http://schemas.microsoft.com/office/drawing/2014/main" id="{EE503804-422F-4F91-BAC1-CCF1EE9AD4CF}"/>
                  </a:ext>
                </a:extLst>
              </p:cNvPr>
              <p:cNvGraphicFramePr>
                <a:graphicFrameLocks noGrp="1"/>
              </p:cNvGraphicFramePr>
              <p:nvPr>
                <p:extLst>
                  <p:ext uri="{D42A27DB-BD31-4B8C-83A1-F6EECF244321}">
                    <p14:modId xmlns:p14="http://schemas.microsoft.com/office/powerpoint/2010/main" val="3321526031"/>
                  </p:ext>
                </p:extLst>
              </p:nvPr>
            </p:nvGraphicFramePr>
            <p:xfrm>
              <a:off x="4037156" y="4097686"/>
              <a:ext cx="4141333" cy="553348"/>
            </p:xfrm>
            <a:graphic>
              <a:graphicData uri="http://schemas.openxmlformats.org/drawingml/2006/table">
                <a:tbl>
                  <a:tblPr firstRow="1" bandRow="1">
                    <a:tableStyleId>{5940675A-B579-460E-94D1-54222C63F5DA}</a:tableStyleId>
                  </a:tblPr>
                  <a:tblGrid>
                    <a:gridCol w="806516">
                      <a:extLst>
                        <a:ext uri="{9D8B030D-6E8A-4147-A177-3AD203B41FA5}">
                          <a16:colId xmlns:a16="http://schemas.microsoft.com/office/drawing/2014/main" val="2621242966"/>
                        </a:ext>
                      </a:extLst>
                    </a:gridCol>
                    <a:gridCol w="876279">
                      <a:extLst>
                        <a:ext uri="{9D8B030D-6E8A-4147-A177-3AD203B41FA5}">
                          <a16:colId xmlns:a16="http://schemas.microsoft.com/office/drawing/2014/main" val="972424570"/>
                        </a:ext>
                      </a:extLst>
                    </a:gridCol>
                    <a:gridCol w="720000">
                      <a:extLst>
                        <a:ext uri="{9D8B030D-6E8A-4147-A177-3AD203B41FA5}">
                          <a16:colId xmlns:a16="http://schemas.microsoft.com/office/drawing/2014/main" val="1905999682"/>
                        </a:ext>
                      </a:extLst>
                    </a:gridCol>
                    <a:gridCol w="720000">
                      <a:extLst>
                        <a:ext uri="{9D8B030D-6E8A-4147-A177-3AD203B41FA5}">
                          <a16:colId xmlns:a16="http://schemas.microsoft.com/office/drawing/2014/main" val="1351645348"/>
                        </a:ext>
                      </a:extLst>
                    </a:gridCol>
                    <a:gridCol w="720000">
                      <a:extLst>
                        <a:ext uri="{9D8B030D-6E8A-4147-A177-3AD203B41FA5}">
                          <a16:colId xmlns:a16="http://schemas.microsoft.com/office/drawing/2014/main" val="4227445423"/>
                        </a:ext>
                      </a:extLst>
                    </a:gridCol>
                    <a:gridCol w="298538">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endParaRPr lang="ja-JP"/>
                        </a:p>
                      </a:txBody>
                      <a:tcPr>
                        <a:blipFill>
                          <a:blip r:embed="rId4"/>
                          <a:stretch>
                            <a:fillRect l="-1289796" t="-2174" r="-4082" b="-115217"/>
                          </a:stretch>
                        </a:blipFill>
                      </a:tcPr>
                    </a:tc>
                    <a:extLst>
                      <a:ext uri="{0D108BD9-81ED-4DB2-BD59-A6C34878D82A}">
                        <a16:rowId xmlns:a16="http://schemas.microsoft.com/office/drawing/2014/main" val="2705024662"/>
                      </a:ext>
                    </a:extLst>
                  </a:tr>
                  <a:tr h="274320">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endParaRPr lang="ja-JP"/>
                        </a:p>
                      </a:txBody>
                      <a:tcPr>
                        <a:blipFill>
                          <a:blip r:embed="rId4"/>
                          <a:stretch>
                            <a:fillRect l="-1289796" t="-104444" r="-4082" b="-17778"/>
                          </a:stretch>
                        </a:blipFill>
                      </a:tcPr>
                    </a:tc>
                    <a:extLst>
                      <a:ext uri="{0D108BD9-81ED-4DB2-BD59-A6C34878D82A}">
                        <a16:rowId xmlns:a16="http://schemas.microsoft.com/office/drawing/2014/main" val="173628055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6" name="表 45">
                <a:extLst>
                  <a:ext uri="{FF2B5EF4-FFF2-40B4-BE49-F238E27FC236}">
                    <a16:creationId xmlns:a16="http://schemas.microsoft.com/office/drawing/2014/main" id="{B8911921-C6BE-4EEC-BA59-9202169D9A19}"/>
                  </a:ext>
                </a:extLst>
              </p:cNvPr>
              <p:cNvGraphicFramePr>
                <a:graphicFrameLocks noGrp="1"/>
              </p:cNvGraphicFramePr>
              <p:nvPr/>
            </p:nvGraphicFramePr>
            <p:xfrm>
              <a:off x="4037156" y="5475487"/>
              <a:ext cx="4141333" cy="553348"/>
            </p:xfrm>
            <a:graphic>
              <a:graphicData uri="http://schemas.openxmlformats.org/drawingml/2006/table">
                <a:tbl>
                  <a:tblPr firstRow="1" bandRow="1">
                    <a:tableStyleId>{5940675A-B579-460E-94D1-54222C63F5DA}</a:tableStyleId>
                  </a:tblPr>
                  <a:tblGrid>
                    <a:gridCol w="806516">
                      <a:extLst>
                        <a:ext uri="{9D8B030D-6E8A-4147-A177-3AD203B41FA5}">
                          <a16:colId xmlns:a16="http://schemas.microsoft.com/office/drawing/2014/main" val="2621242966"/>
                        </a:ext>
                      </a:extLst>
                    </a:gridCol>
                    <a:gridCol w="876279">
                      <a:extLst>
                        <a:ext uri="{9D8B030D-6E8A-4147-A177-3AD203B41FA5}">
                          <a16:colId xmlns:a16="http://schemas.microsoft.com/office/drawing/2014/main" val="972424570"/>
                        </a:ext>
                      </a:extLst>
                    </a:gridCol>
                    <a:gridCol w="720000">
                      <a:extLst>
                        <a:ext uri="{9D8B030D-6E8A-4147-A177-3AD203B41FA5}">
                          <a16:colId xmlns:a16="http://schemas.microsoft.com/office/drawing/2014/main" val="1905999682"/>
                        </a:ext>
                      </a:extLst>
                    </a:gridCol>
                    <a:gridCol w="720000">
                      <a:extLst>
                        <a:ext uri="{9D8B030D-6E8A-4147-A177-3AD203B41FA5}">
                          <a16:colId xmlns:a16="http://schemas.microsoft.com/office/drawing/2014/main" val="1351645348"/>
                        </a:ext>
                      </a:extLst>
                    </a:gridCol>
                    <a:gridCol w="720000">
                      <a:extLst>
                        <a:ext uri="{9D8B030D-6E8A-4147-A177-3AD203B41FA5}">
                          <a16:colId xmlns:a16="http://schemas.microsoft.com/office/drawing/2014/main" val="4227445423"/>
                        </a:ext>
                      </a:extLst>
                    </a:gridCol>
                    <a:gridCol w="298538">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2705024662"/>
                      </a:ext>
                    </a:extLst>
                  </a:tr>
                  <a:tr h="167417">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1736280558"/>
                      </a:ext>
                    </a:extLst>
                  </a:tr>
                </a:tbl>
              </a:graphicData>
            </a:graphic>
          </p:graphicFrame>
        </mc:Choice>
        <mc:Fallback xmlns="">
          <p:graphicFrame>
            <p:nvGraphicFramePr>
              <p:cNvPr id="46" name="表 45">
                <a:extLst>
                  <a:ext uri="{FF2B5EF4-FFF2-40B4-BE49-F238E27FC236}">
                    <a16:creationId xmlns:a16="http://schemas.microsoft.com/office/drawing/2014/main" id="{B8911921-C6BE-4EEC-BA59-9202169D9A19}"/>
                  </a:ext>
                </a:extLst>
              </p:cNvPr>
              <p:cNvGraphicFramePr>
                <a:graphicFrameLocks noGrp="1"/>
              </p:cNvGraphicFramePr>
              <p:nvPr>
                <p:extLst>
                  <p:ext uri="{D42A27DB-BD31-4B8C-83A1-F6EECF244321}">
                    <p14:modId xmlns:p14="http://schemas.microsoft.com/office/powerpoint/2010/main" val="1014759909"/>
                  </p:ext>
                </p:extLst>
              </p:nvPr>
            </p:nvGraphicFramePr>
            <p:xfrm>
              <a:off x="4037156" y="5475487"/>
              <a:ext cx="4141333" cy="553348"/>
            </p:xfrm>
            <a:graphic>
              <a:graphicData uri="http://schemas.openxmlformats.org/drawingml/2006/table">
                <a:tbl>
                  <a:tblPr firstRow="1" bandRow="1">
                    <a:tableStyleId>{5940675A-B579-460E-94D1-54222C63F5DA}</a:tableStyleId>
                  </a:tblPr>
                  <a:tblGrid>
                    <a:gridCol w="806516">
                      <a:extLst>
                        <a:ext uri="{9D8B030D-6E8A-4147-A177-3AD203B41FA5}">
                          <a16:colId xmlns:a16="http://schemas.microsoft.com/office/drawing/2014/main" val="2621242966"/>
                        </a:ext>
                      </a:extLst>
                    </a:gridCol>
                    <a:gridCol w="876279">
                      <a:extLst>
                        <a:ext uri="{9D8B030D-6E8A-4147-A177-3AD203B41FA5}">
                          <a16:colId xmlns:a16="http://schemas.microsoft.com/office/drawing/2014/main" val="972424570"/>
                        </a:ext>
                      </a:extLst>
                    </a:gridCol>
                    <a:gridCol w="720000">
                      <a:extLst>
                        <a:ext uri="{9D8B030D-6E8A-4147-A177-3AD203B41FA5}">
                          <a16:colId xmlns:a16="http://schemas.microsoft.com/office/drawing/2014/main" val="1905999682"/>
                        </a:ext>
                      </a:extLst>
                    </a:gridCol>
                    <a:gridCol w="720000">
                      <a:extLst>
                        <a:ext uri="{9D8B030D-6E8A-4147-A177-3AD203B41FA5}">
                          <a16:colId xmlns:a16="http://schemas.microsoft.com/office/drawing/2014/main" val="1351645348"/>
                        </a:ext>
                      </a:extLst>
                    </a:gridCol>
                    <a:gridCol w="720000">
                      <a:extLst>
                        <a:ext uri="{9D8B030D-6E8A-4147-A177-3AD203B41FA5}">
                          <a16:colId xmlns:a16="http://schemas.microsoft.com/office/drawing/2014/main" val="4227445423"/>
                        </a:ext>
                      </a:extLst>
                    </a:gridCol>
                    <a:gridCol w="298538">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endParaRPr lang="ja-JP"/>
                        </a:p>
                      </a:txBody>
                      <a:tcPr>
                        <a:blipFill>
                          <a:blip r:embed="rId5"/>
                          <a:stretch>
                            <a:fillRect l="-1289796" t="-2174" r="-4082" b="-115217"/>
                          </a:stretch>
                        </a:blipFill>
                      </a:tcPr>
                    </a:tc>
                    <a:extLst>
                      <a:ext uri="{0D108BD9-81ED-4DB2-BD59-A6C34878D82A}">
                        <a16:rowId xmlns:a16="http://schemas.microsoft.com/office/drawing/2014/main" val="2705024662"/>
                      </a:ext>
                    </a:extLst>
                  </a:tr>
                  <a:tr h="274320">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endParaRPr lang="ja-JP"/>
                        </a:p>
                      </a:txBody>
                      <a:tcPr>
                        <a:blipFill>
                          <a:blip r:embed="rId5"/>
                          <a:stretch>
                            <a:fillRect l="-435593" t="-104444" r="-43220" b="-17778"/>
                          </a:stretch>
                        </a:blipFill>
                      </a:tcPr>
                    </a:tc>
                    <a:tc>
                      <a:txBody>
                        <a:bodyPr/>
                        <a:lstStyle/>
                        <a:p>
                          <a:endParaRPr lang="ja-JP"/>
                        </a:p>
                      </a:txBody>
                      <a:tcPr>
                        <a:blipFill>
                          <a:blip r:embed="rId5"/>
                          <a:stretch>
                            <a:fillRect l="-1289796" t="-104444" r="-4082" b="-17778"/>
                          </a:stretch>
                        </a:blipFill>
                      </a:tcPr>
                    </a:tc>
                    <a:extLst>
                      <a:ext uri="{0D108BD9-81ED-4DB2-BD59-A6C34878D82A}">
                        <a16:rowId xmlns:a16="http://schemas.microsoft.com/office/drawing/2014/main" val="1736280558"/>
                      </a:ext>
                    </a:extLst>
                  </a:tr>
                </a:tbl>
              </a:graphicData>
            </a:graphic>
          </p:graphicFrame>
        </mc:Fallback>
      </mc:AlternateContent>
      <p:grpSp>
        <p:nvGrpSpPr>
          <p:cNvPr id="43" name="グループ化 42">
            <a:extLst>
              <a:ext uri="{FF2B5EF4-FFF2-40B4-BE49-F238E27FC236}">
                <a16:creationId xmlns:a16="http://schemas.microsoft.com/office/drawing/2014/main" id="{DE8410AF-495D-49F0-B56C-F8E28438CD77}"/>
              </a:ext>
            </a:extLst>
          </p:cNvPr>
          <p:cNvGrpSpPr/>
          <p:nvPr/>
        </p:nvGrpSpPr>
        <p:grpSpPr>
          <a:xfrm>
            <a:off x="1445390" y="1749488"/>
            <a:ext cx="1367192" cy="2045746"/>
            <a:chOff x="1911928" y="1722691"/>
            <a:chExt cx="1367192" cy="2045746"/>
          </a:xfrm>
        </p:grpSpPr>
        <p:sp>
          <p:nvSpPr>
            <p:cNvPr id="6" name="角丸四角形 25">
              <a:extLst>
                <a:ext uri="{FF2B5EF4-FFF2-40B4-BE49-F238E27FC236}">
                  <a16:creationId xmlns:a16="http://schemas.microsoft.com/office/drawing/2014/main" id="{95060FE4-A0CD-4C14-B947-66D89AE9F935}"/>
                </a:ext>
              </a:extLst>
            </p:cNvPr>
            <p:cNvSpPr/>
            <p:nvPr/>
          </p:nvSpPr>
          <p:spPr>
            <a:xfrm>
              <a:off x="1911928" y="2123085"/>
              <a:ext cx="1367192" cy="16453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143EDD0-92E8-4231-876D-C225C785BAE6}"/>
                </a:ext>
              </a:extLst>
            </p:cNvPr>
            <p:cNvSpPr txBox="1"/>
            <p:nvPr/>
          </p:nvSpPr>
          <p:spPr>
            <a:xfrm>
              <a:off x="1991833" y="1722691"/>
              <a:ext cx="1207382" cy="584775"/>
            </a:xfrm>
            <a:prstGeom prst="rect">
              <a:avLst/>
            </a:prstGeom>
            <a:solidFill>
              <a:schemeClr val="bg1"/>
            </a:solidFill>
          </p:spPr>
          <p:txBody>
            <a:bodyPr wrap="none" rtlCol="0">
              <a:spAutoFit/>
            </a:bodyPr>
            <a:lstStyle/>
            <a:p>
              <a:pPr algn="ctr"/>
              <a:r>
                <a:rPr kumimoji="1" lang="ja-JP" altLang="en-US" sz="1600" dirty="0"/>
                <a:t>学習</a:t>
              </a:r>
              <a:endParaRPr kumimoji="1" lang="en-US" altLang="ja-JP" sz="1600" dirty="0"/>
            </a:p>
            <a:p>
              <a:pPr algn="ctr"/>
              <a:r>
                <a:rPr kumimoji="1" lang="ja-JP" altLang="en-US" sz="1600" dirty="0"/>
                <a:t>データセット</a:t>
              </a:r>
            </a:p>
          </p:txBody>
        </p:sp>
        <p:grpSp>
          <p:nvGrpSpPr>
            <p:cNvPr id="8" name="グループ化 7">
              <a:extLst>
                <a:ext uri="{FF2B5EF4-FFF2-40B4-BE49-F238E27FC236}">
                  <a16:creationId xmlns:a16="http://schemas.microsoft.com/office/drawing/2014/main" id="{B28C3014-0A04-4039-82DB-5DAAAFB1C918}"/>
                </a:ext>
              </a:extLst>
            </p:cNvPr>
            <p:cNvGrpSpPr/>
            <p:nvPr/>
          </p:nvGrpSpPr>
          <p:grpSpPr>
            <a:xfrm>
              <a:off x="2076647" y="2359712"/>
              <a:ext cx="480522" cy="584271"/>
              <a:chOff x="1064302" y="1896255"/>
              <a:chExt cx="659568" cy="801974"/>
            </a:xfrm>
          </p:grpSpPr>
          <p:sp>
            <p:nvSpPr>
              <p:cNvPr id="39" name="メモ 30">
                <a:extLst>
                  <a:ext uri="{FF2B5EF4-FFF2-40B4-BE49-F238E27FC236}">
                    <a16:creationId xmlns:a16="http://schemas.microsoft.com/office/drawing/2014/main" id="{90A49DA5-C207-46E7-A3D5-F80064A5E7B6}"/>
                  </a:ext>
                </a:extLst>
              </p:cNvPr>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メモ 31">
                <a:extLst>
                  <a:ext uri="{FF2B5EF4-FFF2-40B4-BE49-F238E27FC236}">
                    <a16:creationId xmlns:a16="http://schemas.microsoft.com/office/drawing/2014/main" id="{471839A3-ACE7-4E53-84DD-F49645554207}"/>
                  </a:ext>
                </a:extLst>
              </p:cNvPr>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メモ 32">
                <a:extLst>
                  <a:ext uri="{FF2B5EF4-FFF2-40B4-BE49-F238E27FC236}">
                    <a16:creationId xmlns:a16="http://schemas.microsoft.com/office/drawing/2014/main" id="{F7A9D7AE-2F6F-4C26-BB00-E335D674C220}"/>
                  </a:ext>
                </a:extLst>
              </p:cNvPr>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a:extLst>
                <a:ext uri="{FF2B5EF4-FFF2-40B4-BE49-F238E27FC236}">
                  <a16:creationId xmlns:a16="http://schemas.microsoft.com/office/drawing/2014/main" id="{3D81AB0E-40E5-4DD9-BC3C-F0F9D630FBFC}"/>
                </a:ext>
              </a:extLst>
            </p:cNvPr>
            <p:cNvSpPr txBox="1"/>
            <p:nvPr/>
          </p:nvSpPr>
          <p:spPr>
            <a:xfrm>
              <a:off x="2083510" y="2513347"/>
              <a:ext cx="46679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ID:1</a:t>
              </a:r>
              <a:endParaRPr kumimoji="1" lang="ja-JP" altLang="en-US" sz="1200" dirty="0"/>
            </a:p>
          </p:txBody>
        </p:sp>
        <p:grpSp>
          <p:nvGrpSpPr>
            <p:cNvPr id="10" name="グループ化 9">
              <a:extLst>
                <a:ext uri="{FF2B5EF4-FFF2-40B4-BE49-F238E27FC236}">
                  <a16:creationId xmlns:a16="http://schemas.microsoft.com/office/drawing/2014/main" id="{80EBBD05-C3D2-4803-ACBC-0F7EDC668383}"/>
                </a:ext>
              </a:extLst>
            </p:cNvPr>
            <p:cNvGrpSpPr/>
            <p:nvPr/>
          </p:nvGrpSpPr>
          <p:grpSpPr>
            <a:xfrm>
              <a:off x="2661982" y="2359712"/>
              <a:ext cx="480522" cy="584271"/>
              <a:chOff x="1064302" y="1896255"/>
              <a:chExt cx="659568" cy="801974"/>
            </a:xfrm>
          </p:grpSpPr>
          <p:sp>
            <p:nvSpPr>
              <p:cNvPr id="36" name="メモ 35">
                <a:extLst>
                  <a:ext uri="{FF2B5EF4-FFF2-40B4-BE49-F238E27FC236}">
                    <a16:creationId xmlns:a16="http://schemas.microsoft.com/office/drawing/2014/main" id="{3EFFDD39-E3CC-42AE-9B2B-5B8BA989AE6B}"/>
                  </a:ext>
                </a:extLst>
              </p:cNvPr>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メモ 36">
                <a:extLst>
                  <a:ext uri="{FF2B5EF4-FFF2-40B4-BE49-F238E27FC236}">
                    <a16:creationId xmlns:a16="http://schemas.microsoft.com/office/drawing/2014/main" id="{3BFA1CA0-4DB8-49FA-BEE9-18F0F4B9B433}"/>
                  </a:ext>
                </a:extLst>
              </p:cNvPr>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メモ 37">
                <a:extLst>
                  <a:ext uri="{FF2B5EF4-FFF2-40B4-BE49-F238E27FC236}">
                    <a16:creationId xmlns:a16="http://schemas.microsoft.com/office/drawing/2014/main" id="{77C0B705-4928-4F6D-92A1-D7FEFA48DF07}"/>
                  </a:ext>
                </a:extLst>
              </p:cNvPr>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9EB78B1E-DEF7-4044-9506-2622254F5C62}"/>
                </a:ext>
              </a:extLst>
            </p:cNvPr>
            <p:cNvSpPr txBox="1"/>
            <p:nvPr/>
          </p:nvSpPr>
          <p:spPr>
            <a:xfrm>
              <a:off x="2668844" y="2513347"/>
              <a:ext cx="466795"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ID:2</a:t>
              </a:r>
              <a:endParaRPr kumimoji="1" lang="ja-JP" altLang="en-US" sz="1200" dirty="0"/>
            </a:p>
          </p:txBody>
        </p:sp>
        <p:grpSp>
          <p:nvGrpSpPr>
            <p:cNvPr id="12" name="グループ化 11">
              <a:extLst>
                <a:ext uri="{FF2B5EF4-FFF2-40B4-BE49-F238E27FC236}">
                  <a16:creationId xmlns:a16="http://schemas.microsoft.com/office/drawing/2014/main" id="{C42AFC47-6E04-4479-B6F8-630901891E72}"/>
                </a:ext>
              </a:extLst>
            </p:cNvPr>
            <p:cNvGrpSpPr/>
            <p:nvPr/>
          </p:nvGrpSpPr>
          <p:grpSpPr>
            <a:xfrm>
              <a:off x="2680076" y="3018949"/>
              <a:ext cx="480522" cy="584271"/>
              <a:chOff x="1064302" y="1896255"/>
              <a:chExt cx="659568" cy="801974"/>
            </a:xfrm>
          </p:grpSpPr>
          <p:sp>
            <p:nvSpPr>
              <p:cNvPr id="33" name="メモ 40">
                <a:extLst>
                  <a:ext uri="{FF2B5EF4-FFF2-40B4-BE49-F238E27FC236}">
                    <a16:creationId xmlns:a16="http://schemas.microsoft.com/office/drawing/2014/main" id="{18D37F9B-EFFA-4CBB-B514-13308BA0FA26}"/>
                  </a:ext>
                </a:extLst>
              </p:cNvPr>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メモ 41">
                <a:extLst>
                  <a:ext uri="{FF2B5EF4-FFF2-40B4-BE49-F238E27FC236}">
                    <a16:creationId xmlns:a16="http://schemas.microsoft.com/office/drawing/2014/main" id="{165DF08B-91CA-4FD7-AA27-246D066BA690}"/>
                  </a:ext>
                </a:extLst>
              </p:cNvPr>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メモ 42">
                <a:extLst>
                  <a:ext uri="{FF2B5EF4-FFF2-40B4-BE49-F238E27FC236}">
                    <a16:creationId xmlns:a16="http://schemas.microsoft.com/office/drawing/2014/main" id="{9400B834-450B-4CDF-B05B-7EE699111827}"/>
                  </a:ext>
                </a:extLst>
              </p:cNvPr>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D0F5E0D6-E601-4604-8C0A-B689BBF6977C}"/>
                </a:ext>
              </a:extLst>
            </p:cNvPr>
            <p:cNvSpPr txBox="1"/>
            <p:nvPr/>
          </p:nvSpPr>
          <p:spPr>
            <a:xfrm>
              <a:off x="2644459" y="3172584"/>
              <a:ext cx="55175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ID:43</a:t>
              </a:r>
              <a:endParaRPr kumimoji="1" lang="ja-JP" altLang="en-US" sz="1200" dirty="0"/>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41FE189A-0A5B-48C6-B849-CEF3ECA1EF8D}"/>
                    </a:ext>
                  </a:extLst>
                </p:cNvPr>
                <p:cNvSpPr txBox="1"/>
                <p:nvPr/>
              </p:nvSpPr>
              <p:spPr>
                <a:xfrm>
                  <a:off x="2324574" y="3172583"/>
                  <a:ext cx="136256" cy="276999"/>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14" name="テキスト ボックス 13">
                  <a:extLst>
                    <a:ext uri="{FF2B5EF4-FFF2-40B4-BE49-F238E27FC236}">
                      <a16:creationId xmlns:a16="http://schemas.microsoft.com/office/drawing/2014/main" id="{41FE189A-0A5B-48C6-B849-CEF3ECA1EF8D}"/>
                    </a:ext>
                  </a:extLst>
                </p:cNvPr>
                <p:cNvSpPr txBox="1">
                  <a:spLocks noRot="1" noChangeAspect="1" noMove="1" noResize="1" noEditPoints="1" noAdjustHandles="1" noChangeArrowheads="1" noChangeShapeType="1" noTextEdit="1"/>
                </p:cNvSpPr>
                <p:nvPr/>
              </p:nvSpPr>
              <p:spPr>
                <a:xfrm>
                  <a:off x="2324574" y="3172583"/>
                  <a:ext cx="136256" cy="276999"/>
                </a:xfrm>
                <a:prstGeom prst="rect">
                  <a:avLst/>
                </a:prstGeom>
                <a:blipFill>
                  <a:blip r:embed="rId6"/>
                  <a:stretch>
                    <a:fillRect l="-68182"/>
                  </a:stretch>
                </a:blipFill>
              </p:spPr>
              <p:txBody>
                <a:bodyPr/>
                <a:lstStyle/>
                <a:p>
                  <a:r>
                    <a:rPr lang="ja-JP" altLang="en-US">
                      <a:noFill/>
                    </a:rPr>
                    <a:t> </a:t>
                  </a:r>
                </a:p>
              </p:txBody>
            </p:sp>
          </mc:Fallback>
        </mc:AlternateContent>
      </p:grpSp>
      <p:grpSp>
        <p:nvGrpSpPr>
          <p:cNvPr id="5" name="グループ化 4">
            <a:extLst>
              <a:ext uri="{FF2B5EF4-FFF2-40B4-BE49-F238E27FC236}">
                <a16:creationId xmlns:a16="http://schemas.microsoft.com/office/drawing/2014/main" id="{88321A2C-4BEA-462F-9724-05FE586F3945}"/>
              </a:ext>
            </a:extLst>
          </p:cNvPr>
          <p:cNvGrpSpPr/>
          <p:nvPr/>
        </p:nvGrpSpPr>
        <p:grpSpPr>
          <a:xfrm>
            <a:off x="134535" y="4418149"/>
            <a:ext cx="930063" cy="824536"/>
            <a:chOff x="782189" y="3087480"/>
            <a:chExt cx="930063" cy="824536"/>
          </a:xfrm>
        </p:grpSpPr>
        <p:sp>
          <p:nvSpPr>
            <p:cNvPr id="47" name="メモ 42">
              <a:extLst>
                <a:ext uri="{FF2B5EF4-FFF2-40B4-BE49-F238E27FC236}">
                  <a16:creationId xmlns:a16="http://schemas.microsoft.com/office/drawing/2014/main" id="{C8C89BAA-25F0-4DE4-8CE5-DC88591781DD}"/>
                </a:ext>
              </a:extLst>
            </p:cNvPr>
            <p:cNvSpPr/>
            <p:nvPr/>
          </p:nvSpPr>
          <p:spPr>
            <a:xfrm rot="10800000">
              <a:off x="1050644" y="3426034"/>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044D9C3-0CF9-4B7A-AF50-61B81AC382F5}"/>
                </a:ext>
              </a:extLst>
            </p:cNvPr>
            <p:cNvSpPr txBox="1"/>
            <p:nvPr/>
          </p:nvSpPr>
          <p:spPr>
            <a:xfrm>
              <a:off x="782189" y="3087480"/>
              <a:ext cx="930063" cy="338554"/>
            </a:xfrm>
            <a:prstGeom prst="rect">
              <a:avLst/>
            </a:prstGeom>
            <a:noFill/>
          </p:spPr>
          <p:txBody>
            <a:bodyPr wrap="none" rtlCol="0">
              <a:spAutoFit/>
            </a:bodyPr>
            <a:lstStyle/>
            <a:p>
              <a:r>
                <a:rPr kumimoji="1" lang="ja-JP" altLang="en-US" sz="1600" dirty="0"/>
                <a:t>メソッド</a:t>
              </a:r>
              <a:r>
                <a:rPr kumimoji="1" lang="en-US" altLang="ja-JP" sz="1600" dirty="0"/>
                <a:t>A</a:t>
              </a:r>
              <a:endParaRPr kumimoji="1" lang="ja-JP" altLang="en-US" sz="1600" dirty="0"/>
            </a:p>
          </p:txBody>
        </p:sp>
      </p:grpSp>
      <p:grpSp>
        <p:nvGrpSpPr>
          <p:cNvPr id="51" name="グループ化 50">
            <a:extLst>
              <a:ext uri="{FF2B5EF4-FFF2-40B4-BE49-F238E27FC236}">
                <a16:creationId xmlns:a16="http://schemas.microsoft.com/office/drawing/2014/main" id="{8B0EC82B-738C-44B5-BFB4-9F4C96D41E0A}"/>
              </a:ext>
            </a:extLst>
          </p:cNvPr>
          <p:cNvGrpSpPr/>
          <p:nvPr/>
        </p:nvGrpSpPr>
        <p:grpSpPr>
          <a:xfrm>
            <a:off x="1500173" y="4334127"/>
            <a:ext cx="1239442" cy="1331133"/>
            <a:chOff x="1892914" y="3048535"/>
            <a:chExt cx="1239442" cy="1331133"/>
          </a:xfrm>
        </p:grpSpPr>
        <p:pic>
          <p:nvPicPr>
            <p:cNvPr id="49" name="グラフィックス 48" descr="コマンド (ターミナル) 単色塗りつぶし">
              <a:extLst>
                <a:ext uri="{FF2B5EF4-FFF2-40B4-BE49-F238E27FC236}">
                  <a16:creationId xmlns:a16="http://schemas.microsoft.com/office/drawing/2014/main" id="{3014DF03-F7AF-4FC5-B88B-C41B0EF1634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5435" y="3465268"/>
              <a:ext cx="914400" cy="914400"/>
            </a:xfrm>
            <a:prstGeom prst="rect">
              <a:avLst/>
            </a:prstGeom>
          </p:spPr>
        </p:pic>
        <p:sp>
          <p:nvSpPr>
            <p:cNvPr id="50" name="テキスト ボックス 49">
              <a:extLst>
                <a:ext uri="{FF2B5EF4-FFF2-40B4-BE49-F238E27FC236}">
                  <a16:creationId xmlns:a16="http://schemas.microsoft.com/office/drawing/2014/main" id="{18848B4F-D424-4FE2-AC81-162EEA742107}"/>
                </a:ext>
              </a:extLst>
            </p:cNvPr>
            <p:cNvSpPr txBox="1"/>
            <p:nvPr/>
          </p:nvSpPr>
          <p:spPr>
            <a:xfrm>
              <a:off x="1892914" y="3048535"/>
              <a:ext cx="1239442" cy="584775"/>
            </a:xfrm>
            <a:prstGeom prst="rect">
              <a:avLst/>
            </a:prstGeom>
            <a:noFill/>
          </p:spPr>
          <p:txBody>
            <a:bodyPr wrap="none" rtlCol="0">
              <a:spAutoFit/>
            </a:bodyPr>
            <a:lstStyle/>
            <a:p>
              <a:pPr algn="ctr"/>
              <a:r>
                <a:rPr kumimoji="1" lang="ja-JP" altLang="en-US" sz="1600" dirty="0"/>
                <a:t>ソースコード</a:t>
              </a:r>
              <a:endParaRPr kumimoji="1" lang="en-US" altLang="ja-JP" sz="1600" dirty="0"/>
            </a:p>
            <a:p>
              <a:pPr algn="ctr"/>
              <a:r>
                <a:rPr kumimoji="1" lang="ja-JP" altLang="en-US" sz="1600" dirty="0"/>
                <a:t>検索手法</a:t>
              </a:r>
            </a:p>
          </p:txBody>
        </p:sp>
      </p:grpSp>
      <p:cxnSp>
        <p:nvCxnSpPr>
          <p:cNvPr id="53" name="直線矢印コネクタ 52">
            <a:extLst>
              <a:ext uri="{FF2B5EF4-FFF2-40B4-BE49-F238E27FC236}">
                <a16:creationId xmlns:a16="http://schemas.microsoft.com/office/drawing/2014/main" id="{4E6B709B-FFE3-4A16-944D-6B1FE1BEC96A}"/>
              </a:ext>
            </a:extLst>
          </p:cNvPr>
          <p:cNvCxnSpPr/>
          <p:nvPr/>
        </p:nvCxnSpPr>
        <p:spPr>
          <a:xfrm>
            <a:off x="998393" y="4995092"/>
            <a:ext cx="6117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テキスト ボックス 53">
            <a:extLst>
              <a:ext uri="{FF2B5EF4-FFF2-40B4-BE49-F238E27FC236}">
                <a16:creationId xmlns:a16="http://schemas.microsoft.com/office/drawing/2014/main" id="{A8C190BD-6C1D-490A-A756-27CBEEF3C1AE}"/>
              </a:ext>
            </a:extLst>
          </p:cNvPr>
          <p:cNvSpPr txBox="1"/>
          <p:nvPr/>
        </p:nvSpPr>
        <p:spPr>
          <a:xfrm>
            <a:off x="984868" y="4652044"/>
            <a:ext cx="595035" cy="338554"/>
          </a:xfrm>
          <a:prstGeom prst="rect">
            <a:avLst/>
          </a:prstGeom>
          <a:noFill/>
        </p:spPr>
        <p:txBody>
          <a:bodyPr wrap="none" rtlCol="0">
            <a:spAutoFit/>
          </a:bodyPr>
          <a:lstStyle/>
          <a:p>
            <a:r>
              <a:rPr kumimoji="1" lang="ja-JP" altLang="en-US" sz="1600" dirty="0"/>
              <a:t>入力</a:t>
            </a:r>
          </a:p>
        </p:txBody>
      </p:sp>
      <p:cxnSp>
        <p:nvCxnSpPr>
          <p:cNvPr id="56" name="直線矢印コネクタ 55">
            <a:extLst>
              <a:ext uri="{FF2B5EF4-FFF2-40B4-BE49-F238E27FC236}">
                <a16:creationId xmlns:a16="http://schemas.microsoft.com/office/drawing/2014/main" id="{702EAF15-5559-4E64-A95F-F3836DCF5F8B}"/>
              </a:ext>
            </a:extLst>
          </p:cNvPr>
          <p:cNvCxnSpPr>
            <a:cxnSpLocks/>
          </p:cNvCxnSpPr>
          <p:nvPr/>
        </p:nvCxnSpPr>
        <p:spPr>
          <a:xfrm flipV="1">
            <a:off x="2141259" y="3829418"/>
            <a:ext cx="0" cy="538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テキスト ボックス 56">
            <a:extLst>
              <a:ext uri="{FF2B5EF4-FFF2-40B4-BE49-F238E27FC236}">
                <a16:creationId xmlns:a16="http://schemas.microsoft.com/office/drawing/2014/main" id="{C01539A4-2D00-4E61-8095-669B334BC65F}"/>
              </a:ext>
            </a:extLst>
          </p:cNvPr>
          <p:cNvSpPr txBox="1"/>
          <p:nvPr/>
        </p:nvSpPr>
        <p:spPr>
          <a:xfrm>
            <a:off x="1579903" y="3935847"/>
            <a:ext cx="595035" cy="338554"/>
          </a:xfrm>
          <a:prstGeom prst="rect">
            <a:avLst/>
          </a:prstGeom>
          <a:noFill/>
        </p:spPr>
        <p:txBody>
          <a:bodyPr wrap="none" rtlCol="0">
            <a:spAutoFit/>
          </a:bodyPr>
          <a:lstStyle/>
          <a:p>
            <a:r>
              <a:rPr kumimoji="1" lang="ja-JP" altLang="en-US" sz="1600" dirty="0"/>
              <a:t>検索</a:t>
            </a:r>
          </a:p>
        </p:txBody>
      </p:sp>
      <p:cxnSp>
        <p:nvCxnSpPr>
          <p:cNvPr id="58" name="直線矢印コネクタ 57">
            <a:extLst>
              <a:ext uri="{FF2B5EF4-FFF2-40B4-BE49-F238E27FC236}">
                <a16:creationId xmlns:a16="http://schemas.microsoft.com/office/drawing/2014/main" id="{25368B73-EEA4-4B12-8DDB-5673192881CD}"/>
              </a:ext>
            </a:extLst>
          </p:cNvPr>
          <p:cNvCxnSpPr>
            <a:cxnSpLocks/>
          </p:cNvCxnSpPr>
          <p:nvPr/>
        </p:nvCxnSpPr>
        <p:spPr>
          <a:xfrm flipV="1">
            <a:off x="2669101" y="2996559"/>
            <a:ext cx="1240064" cy="1994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テキスト ボックス 60">
            <a:extLst>
              <a:ext uri="{FF2B5EF4-FFF2-40B4-BE49-F238E27FC236}">
                <a16:creationId xmlns:a16="http://schemas.microsoft.com/office/drawing/2014/main" id="{DB707C28-5528-4517-960E-67CFA4C44D41}"/>
              </a:ext>
            </a:extLst>
          </p:cNvPr>
          <p:cNvSpPr txBox="1"/>
          <p:nvPr/>
        </p:nvSpPr>
        <p:spPr>
          <a:xfrm>
            <a:off x="3110986" y="3103956"/>
            <a:ext cx="595035" cy="338554"/>
          </a:xfrm>
          <a:prstGeom prst="rect">
            <a:avLst/>
          </a:prstGeom>
          <a:noFill/>
        </p:spPr>
        <p:txBody>
          <a:bodyPr wrap="none" rtlCol="0">
            <a:spAutoFit/>
          </a:bodyPr>
          <a:lstStyle/>
          <a:p>
            <a:r>
              <a:rPr kumimoji="1" lang="ja-JP" altLang="en-US" sz="1600" dirty="0"/>
              <a:t>出力</a:t>
            </a:r>
          </a:p>
        </p:txBody>
      </p:sp>
      <p:sp>
        <p:nvSpPr>
          <p:cNvPr id="62" name="テキスト ボックス 61">
            <a:extLst>
              <a:ext uri="{FF2B5EF4-FFF2-40B4-BE49-F238E27FC236}">
                <a16:creationId xmlns:a16="http://schemas.microsoft.com/office/drawing/2014/main" id="{EE463E0B-A524-46F0-AA06-2C8D30985E7B}"/>
              </a:ext>
            </a:extLst>
          </p:cNvPr>
          <p:cNvSpPr txBox="1"/>
          <p:nvPr/>
        </p:nvSpPr>
        <p:spPr>
          <a:xfrm>
            <a:off x="5605123" y="2347035"/>
            <a:ext cx="1005403" cy="338554"/>
          </a:xfrm>
          <a:prstGeom prst="rect">
            <a:avLst/>
          </a:prstGeom>
          <a:noFill/>
        </p:spPr>
        <p:txBody>
          <a:bodyPr wrap="none" rtlCol="0">
            <a:spAutoFit/>
          </a:bodyPr>
          <a:lstStyle/>
          <a:p>
            <a:pPr algn="ctr"/>
            <a:r>
              <a:rPr kumimoji="1" lang="ja-JP" altLang="en-US" sz="1600" dirty="0"/>
              <a:t>検索結果</a:t>
            </a:r>
          </a:p>
        </p:txBody>
      </p:sp>
      <p:sp>
        <p:nvSpPr>
          <p:cNvPr id="63" name="テキスト ボックス 62">
            <a:extLst>
              <a:ext uri="{FF2B5EF4-FFF2-40B4-BE49-F238E27FC236}">
                <a16:creationId xmlns:a16="http://schemas.microsoft.com/office/drawing/2014/main" id="{47C94A9B-0AB4-4106-B43A-B03298F8DAB0}"/>
              </a:ext>
            </a:extLst>
          </p:cNvPr>
          <p:cNvSpPr txBox="1"/>
          <p:nvPr/>
        </p:nvSpPr>
        <p:spPr>
          <a:xfrm>
            <a:off x="5194754" y="3724836"/>
            <a:ext cx="1826141" cy="338554"/>
          </a:xfrm>
          <a:prstGeom prst="rect">
            <a:avLst/>
          </a:prstGeom>
          <a:noFill/>
        </p:spPr>
        <p:txBody>
          <a:bodyPr wrap="none" rtlCol="0">
            <a:spAutoFit/>
          </a:bodyPr>
          <a:lstStyle/>
          <a:p>
            <a:pPr algn="ctr"/>
            <a:r>
              <a:rPr kumimoji="1" lang="ja-JP" altLang="en-US" sz="1600" dirty="0"/>
              <a:t>置換後の検索結果</a:t>
            </a:r>
          </a:p>
        </p:txBody>
      </p:sp>
      <p:sp>
        <p:nvSpPr>
          <p:cNvPr id="64" name="テキスト ボックス 63">
            <a:extLst>
              <a:ext uri="{FF2B5EF4-FFF2-40B4-BE49-F238E27FC236}">
                <a16:creationId xmlns:a16="http://schemas.microsoft.com/office/drawing/2014/main" id="{E01B3027-0368-4BE1-BC13-3E069C602681}"/>
              </a:ext>
            </a:extLst>
          </p:cNvPr>
          <p:cNvSpPr txBox="1"/>
          <p:nvPr/>
        </p:nvSpPr>
        <p:spPr>
          <a:xfrm>
            <a:off x="5605123" y="5102637"/>
            <a:ext cx="1005403" cy="338554"/>
          </a:xfrm>
          <a:prstGeom prst="rect">
            <a:avLst/>
          </a:prstGeom>
          <a:noFill/>
        </p:spPr>
        <p:txBody>
          <a:bodyPr wrap="none" rtlCol="0">
            <a:spAutoFit/>
          </a:bodyPr>
          <a:lstStyle/>
          <a:p>
            <a:pPr algn="ctr"/>
            <a:r>
              <a:rPr kumimoji="1" lang="ja-JP" altLang="en-US" sz="1600" dirty="0"/>
              <a:t>分類結果</a:t>
            </a:r>
          </a:p>
        </p:txBody>
      </p:sp>
      <p:cxnSp>
        <p:nvCxnSpPr>
          <p:cNvPr id="65" name="直線矢印コネクタ 64">
            <a:extLst>
              <a:ext uri="{FF2B5EF4-FFF2-40B4-BE49-F238E27FC236}">
                <a16:creationId xmlns:a16="http://schemas.microsoft.com/office/drawing/2014/main" id="{069254E4-D17B-4C06-9B95-3A9943A8E132}"/>
              </a:ext>
            </a:extLst>
          </p:cNvPr>
          <p:cNvCxnSpPr>
            <a:cxnSpLocks/>
            <a:endCxn id="63" idx="0"/>
          </p:cNvCxnSpPr>
          <p:nvPr/>
        </p:nvCxnSpPr>
        <p:spPr>
          <a:xfrm>
            <a:off x="6107824" y="3342195"/>
            <a:ext cx="1" cy="3826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a:extLst>
              <a:ext uri="{FF2B5EF4-FFF2-40B4-BE49-F238E27FC236}">
                <a16:creationId xmlns:a16="http://schemas.microsoft.com/office/drawing/2014/main" id="{0C3B6194-EE47-43B4-BD02-DA00FE2D290A}"/>
              </a:ext>
            </a:extLst>
          </p:cNvPr>
          <p:cNvCxnSpPr>
            <a:cxnSpLocks/>
            <a:endCxn id="64" idx="0"/>
          </p:cNvCxnSpPr>
          <p:nvPr/>
        </p:nvCxnSpPr>
        <p:spPr>
          <a:xfrm>
            <a:off x="6107825" y="4719996"/>
            <a:ext cx="0" cy="3826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テキスト ボックス 71">
            <a:extLst>
              <a:ext uri="{FF2B5EF4-FFF2-40B4-BE49-F238E27FC236}">
                <a16:creationId xmlns:a16="http://schemas.microsoft.com/office/drawing/2014/main" id="{736E7331-B477-4B0B-94FC-8D7EC1BECB2E}"/>
              </a:ext>
            </a:extLst>
          </p:cNvPr>
          <p:cNvSpPr txBox="1"/>
          <p:nvPr/>
        </p:nvSpPr>
        <p:spPr>
          <a:xfrm>
            <a:off x="6107824" y="3342195"/>
            <a:ext cx="2502608" cy="338554"/>
          </a:xfrm>
          <a:prstGeom prst="rect">
            <a:avLst/>
          </a:prstGeom>
          <a:noFill/>
        </p:spPr>
        <p:txBody>
          <a:bodyPr wrap="none" rtlCol="0">
            <a:spAutoFit/>
          </a:bodyPr>
          <a:lstStyle/>
          <a:p>
            <a:r>
              <a:rPr kumimoji="1" lang="ja-JP" altLang="en-US" sz="1600" dirty="0"/>
              <a:t>メソッドを機能クラスに置換</a:t>
            </a:r>
          </a:p>
        </p:txBody>
      </p:sp>
      <p:sp>
        <p:nvSpPr>
          <p:cNvPr id="73" name="テキスト ボックス 72">
            <a:extLst>
              <a:ext uri="{FF2B5EF4-FFF2-40B4-BE49-F238E27FC236}">
                <a16:creationId xmlns:a16="http://schemas.microsoft.com/office/drawing/2014/main" id="{A5B06A95-35B5-485D-9B3E-E5B8C3C1C72E}"/>
              </a:ext>
            </a:extLst>
          </p:cNvPr>
          <p:cNvSpPr txBox="1"/>
          <p:nvPr/>
        </p:nvSpPr>
        <p:spPr>
          <a:xfrm>
            <a:off x="6107824" y="4735039"/>
            <a:ext cx="2456122" cy="338554"/>
          </a:xfrm>
          <a:prstGeom prst="rect">
            <a:avLst/>
          </a:prstGeom>
          <a:noFill/>
        </p:spPr>
        <p:txBody>
          <a:bodyPr wrap="none" rtlCol="0">
            <a:spAutoFit/>
          </a:bodyPr>
          <a:lstStyle/>
          <a:p>
            <a:r>
              <a:rPr kumimoji="1" lang="ja-JP" altLang="en-US" sz="1600" dirty="0"/>
              <a:t>重複した機能クラスを削除</a:t>
            </a:r>
          </a:p>
        </p:txBody>
      </p:sp>
      <p:sp>
        <p:nvSpPr>
          <p:cNvPr id="48" name="テキスト ボックス 47"/>
          <p:cNvSpPr txBox="1"/>
          <p:nvPr/>
        </p:nvSpPr>
        <p:spPr>
          <a:xfrm>
            <a:off x="4222229" y="1621617"/>
            <a:ext cx="4259499" cy="646331"/>
          </a:xfrm>
          <a:prstGeom prst="rect">
            <a:avLst/>
          </a:prstGeom>
          <a:solidFill>
            <a:schemeClr val="accent5"/>
          </a:solidFill>
          <a:ln>
            <a:solidFill>
              <a:schemeClr val="tx1"/>
            </a:solidFill>
          </a:ln>
        </p:spPr>
        <p:txBody>
          <a:bodyPr wrap="none" rtlCol="0">
            <a:spAutoFit/>
          </a:bodyPr>
          <a:lstStyle/>
          <a:p>
            <a:pPr marL="400050" indent="-400050">
              <a:buFont typeface="+mj-lt"/>
              <a:buAutoNum type="romanLcPeriod"/>
            </a:pPr>
            <a:r>
              <a:rPr kumimoji="1" lang="ja-JP" altLang="en-US" dirty="0"/>
              <a:t>ソースコード検索</a:t>
            </a:r>
            <a:endParaRPr kumimoji="1" lang="en-US" altLang="ja-JP" dirty="0"/>
          </a:p>
          <a:p>
            <a:pPr marL="400050" indent="-400050">
              <a:buFont typeface="+mj-lt"/>
              <a:buAutoNum type="romanLcPeriod"/>
            </a:pPr>
            <a:r>
              <a:rPr lang="ja-JP" altLang="en-US" dirty="0"/>
              <a:t>検索結果に基づいたソースコード分類</a:t>
            </a:r>
            <a:endParaRPr kumimoji="1" lang="ja-JP" altLang="en-US" dirty="0"/>
          </a:p>
        </p:txBody>
      </p:sp>
      <p:sp>
        <p:nvSpPr>
          <p:cNvPr id="52" name="テキスト ボックス 51">
            <a:extLst>
              <a:ext uri="{FF2B5EF4-FFF2-40B4-BE49-F238E27FC236}">
                <a16:creationId xmlns:a16="http://schemas.microsoft.com/office/drawing/2014/main" id="{594EFF3F-B300-4666-AB2D-0F40125B7774}"/>
              </a:ext>
            </a:extLst>
          </p:cNvPr>
          <p:cNvSpPr txBox="1"/>
          <p:nvPr/>
        </p:nvSpPr>
        <p:spPr>
          <a:xfrm>
            <a:off x="796144" y="5642216"/>
            <a:ext cx="2639787" cy="338554"/>
          </a:xfrm>
          <a:prstGeom prst="rect">
            <a:avLst/>
          </a:prstGeom>
          <a:noFill/>
          <a:ln>
            <a:solidFill>
              <a:schemeClr val="tx1"/>
            </a:solidFill>
          </a:ln>
        </p:spPr>
        <p:txBody>
          <a:bodyPr wrap="square" rtlCol="0">
            <a:spAutoFit/>
          </a:bodyPr>
          <a:lstStyle/>
          <a:p>
            <a:pPr algn="ctr"/>
            <a:r>
              <a:rPr lang="en-US" altLang="ja-JP" sz="1600" dirty="0"/>
              <a:t>ⅰ</a:t>
            </a:r>
            <a:endParaRPr kumimoji="1" lang="ja-JP" altLang="en-US" sz="1600" dirty="0"/>
          </a:p>
        </p:txBody>
      </p:sp>
      <p:sp>
        <p:nvSpPr>
          <p:cNvPr id="55" name="テキスト ボックス 54">
            <a:extLst>
              <a:ext uri="{FF2B5EF4-FFF2-40B4-BE49-F238E27FC236}">
                <a16:creationId xmlns:a16="http://schemas.microsoft.com/office/drawing/2014/main" id="{594EFF3F-B300-4666-AB2D-0F40125B7774}"/>
              </a:ext>
            </a:extLst>
          </p:cNvPr>
          <p:cNvSpPr txBox="1"/>
          <p:nvPr/>
        </p:nvSpPr>
        <p:spPr>
          <a:xfrm>
            <a:off x="8582669" y="3263987"/>
            <a:ext cx="332087" cy="2308324"/>
          </a:xfrm>
          <a:prstGeom prst="rect">
            <a:avLst/>
          </a:prstGeom>
          <a:noFill/>
          <a:ln>
            <a:solidFill>
              <a:schemeClr val="tx1"/>
            </a:solidFill>
          </a:ln>
        </p:spPr>
        <p:txBody>
          <a:bodyPr wrap="square" rtlCol="0" anchor="ctr">
            <a:spAutoFit/>
          </a:bodyPr>
          <a:lstStyle/>
          <a:p>
            <a:pPr algn="ctr"/>
            <a:endParaRPr lang="en-US" altLang="ja-JP" sz="1600" dirty="0"/>
          </a:p>
          <a:p>
            <a:pPr algn="ctr"/>
            <a:endParaRPr lang="en-US" altLang="ja-JP" sz="1600" dirty="0"/>
          </a:p>
          <a:p>
            <a:pPr algn="ctr"/>
            <a:endParaRPr lang="en-US" altLang="ja-JP" sz="1600" dirty="0"/>
          </a:p>
          <a:p>
            <a:pPr algn="ctr"/>
            <a:r>
              <a:rPr lang="en-US" altLang="ja-JP" sz="1600" dirty="0"/>
              <a:t>ⅱ</a:t>
            </a:r>
          </a:p>
          <a:p>
            <a:pPr algn="ctr"/>
            <a:endParaRPr kumimoji="1" lang="en-US" altLang="ja-JP" sz="1600" dirty="0"/>
          </a:p>
          <a:p>
            <a:pPr algn="ctr"/>
            <a:endParaRPr lang="en-US" altLang="ja-JP" sz="1600" dirty="0"/>
          </a:p>
          <a:p>
            <a:pPr algn="ctr"/>
            <a:endParaRPr kumimoji="1" lang="en-US" altLang="ja-JP" sz="1600" dirty="0"/>
          </a:p>
          <a:p>
            <a:pPr algn="ctr"/>
            <a:endParaRPr lang="en-US" altLang="ja-JP" sz="1600" dirty="0"/>
          </a:p>
          <a:p>
            <a:pPr algn="ctr"/>
            <a:endParaRPr kumimoji="1" lang="ja-JP" altLang="en-US" sz="1600" dirty="0"/>
          </a:p>
        </p:txBody>
      </p:sp>
      <p:sp>
        <p:nvSpPr>
          <p:cNvPr id="17" name="スライド番号プレースホルダー 16"/>
          <p:cNvSpPr>
            <a:spLocks noGrp="1"/>
          </p:cNvSpPr>
          <p:nvPr>
            <p:ph type="sldNum" sz="quarter" idx="12"/>
          </p:nvPr>
        </p:nvSpPr>
        <p:spPr/>
        <p:txBody>
          <a:bodyPr/>
          <a:lstStyle/>
          <a:p>
            <a:fld id="{9F5033E9-932D-4E41-95C3-341F9A6DAE17}" type="slidenum">
              <a:rPr lang="en-US" altLang="ja-JP" smtClean="0"/>
              <a:pPr/>
              <a:t>114</a:t>
            </a:fld>
            <a:endParaRPr lang="en-US" altLang="ja-JP"/>
          </a:p>
        </p:txBody>
      </p:sp>
      <p:sp>
        <p:nvSpPr>
          <p:cNvPr id="4" name="日付プレースホルダー 3">
            <a:extLst>
              <a:ext uri="{FF2B5EF4-FFF2-40B4-BE49-F238E27FC236}">
                <a16:creationId xmlns:a16="http://schemas.microsoft.com/office/drawing/2014/main" id="{1744F75F-EDD1-4873-9571-A9626D3021E7}"/>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6444474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調査手順</a:t>
            </a:r>
          </a:p>
        </p:txBody>
      </p:sp>
      <mc:AlternateContent xmlns:mc="http://schemas.openxmlformats.org/markup-compatibility/2006" xmlns:a14="http://schemas.microsoft.com/office/drawing/2010/main">
        <mc:Choice Requires="a14">
          <p:graphicFrame>
            <p:nvGraphicFramePr>
              <p:cNvPr id="72" name="表 71"/>
              <p:cNvGraphicFramePr>
                <a:graphicFrameLocks noGrp="1"/>
              </p:cNvGraphicFramePr>
              <p:nvPr/>
            </p:nvGraphicFramePr>
            <p:xfrm>
              <a:off x="5108909" y="2698244"/>
              <a:ext cx="3319337" cy="1934364"/>
            </p:xfrm>
            <a:graphic>
              <a:graphicData uri="http://schemas.openxmlformats.org/drawingml/2006/table">
                <a:tbl>
                  <a:tblPr firstRow="1" bandRow="1">
                    <a:tableStyleId>{5940675A-B579-460E-94D1-54222C63F5DA}</a:tableStyleId>
                  </a:tblPr>
                  <a:tblGrid>
                    <a:gridCol w="788573">
                      <a:extLst>
                        <a:ext uri="{9D8B030D-6E8A-4147-A177-3AD203B41FA5}">
                          <a16:colId xmlns:a16="http://schemas.microsoft.com/office/drawing/2014/main" val="2621242966"/>
                        </a:ext>
                      </a:extLst>
                    </a:gridCol>
                    <a:gridCol w="895927">
                      <a:extLst>
                        <a:ext uri="{9D8B030D-6E8A-4147-A177-3AD203B41FA5}">
                          <a16:colId xmlns:a16="http://schemas.microsoft.com/office/drawing/2014/main" val="972424570"/>
                        </a:ext>
                      </a:extLst>
                    </a:gridCol>
                    <a:gridCol w="471055">
                      <a:extLst>
                        <a:ext uri="{9D8B030D-6E8A-4147-A177-3AD203B41FA5}">
                          <a16:colId xmlns:a16="http://schemas.microsoft.com/office/drawing/2014/main" val="1905999682"/>
                        </a:ext>
                      </a:extLst>
                    </a:gridCol>
                    <a:gridCol w="443345">
                      <a:extLst>
                        <a:ext uri="{9D8B030D-6E8A-4147-A177-3AD203B41FA5}">
                          <a16:colId xmlns:a16="http://schemas.microsoft.com/office/drawing/2014/main" val="1351645348"/>
                        </a:ext>
                      </a:extLst>
                    </a:gridCol>
                    <a:gridCol w="452582">
                      <a:extLst>
                        <a:ext uri="{9D8B030D-6E8A-4147-A177-3AD203B41FA5}">
                          <a16:colId xmlns:a16="http://schemas.microsoft.com/office/drawing/2014/main" val="4227445423"/>
                        </a:ext>
                      </a:extLst>
                    </a:gridCol>
                    <a:gridCol w="267855">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2705024662"/>
                      </a:ext>
                    </a:extLst>
                  </a:tr>
                  <a:tr h="167417">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736280558"/>
                      </a:ext>
                    </a:extLst>
                  </a:tr>
                  <a:tr h="167417">
                    <a:tc>
                      <a:txBody>
                        <a:bodyPr/>
                        <a:lstStyle/>
                        <a:p>
                          <a:pPr algn="ctr"/>
                          <a:r>
                            <a:rPr kumimoji="1" lang="ja-JP" altLang="en-US" sz="1200" dirty="0"/>
                            <a:t>メソッド</a:t>
                          </a:r>
                          <a:r>
                            <a:rPr kumimoji="1" lang="en-US" altLang="ja-JP" sz="1200" dirty="0"/>
                            <a:t>B</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ja-JP" altLang="en-US" sz="1200" dirty="0"/>
                            <a:t>メソッド</a:t>
                          </a:r>
                          <a:r>
                            <a:rPr kumimoji="1" lang="en-US" altLang="ja-JP" sz="1200" dirty="0"/>
                            <a:t>C</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2225979270"/>
                      </a:ext>
                    </a:extLst>
                  </a:tr>
                  <a:tr h="279028">
                    <a:tc>
                      <a:txBody>
                        <a:bodyPr/>
                        <a:lstStyle/>
                        <a:p>
                          <a:pPr algn="ctr"/>
                          <a:r>
                            <a:rPr kumimoji="1" lang="ja-JP" altLang="en-US" sz="1200" dirty="0"/>
                            <a:t>メソッド</a:t>
                          </a:r>
                          <a:r>
                            <a:rPr kumimoji="1" lang="en-US" altLang="ja-JP" sz="1200" dirty="0"/>
                            <a:t>D</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68592304"/>
                      </a:ext>
                    </a:extLst>
                  </a:tr>
                  <a:tr h="167417">
                    <a:tc>
                      <a:txBody>
                        <a:bodyPr/>
                        <a:lstStyle/>
                        <a:p>
                          <a:pPr algn="ctr"/>
                          <a:r>
                            <a:rPr kumimoji="1" lang="ja-JP" altLang="en-US" sz="1200" dirty="0"/>
                            <a:t>メソッド</a:t>
                          </a:r>
                          <a:r>
                            <a:rPr kumimoji="1" lang="en-US" altLang="ja-JP" sz="1200" dirty="0"/>
                            <a:t>E</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247653944"/>
                      </a:ext>
                    </a:extLst>
                  </a:tr>
                  <a:tr h="167417">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2786268648"/>
                      </a:ext>
                    </a:extLst>
                  </a:tr>
                </a:tbl>
              </a:graphicData>
            </a:graphic>
          </p:graphicFrame>
        </mc:Choice>
        <mc:Fallback xmlns="">
          <p:graphicFrame>
            <p:nvGraphicFramePr>
              <p:cNvPr id="72" name="表 71"/>
              <p:cNvGraphicFramePr>
                <a:graphicFrameLocks noGrp="1"/>
              </p:cNvGraphicFramePr>
              <p:nvPr>
                <p:extLst>
                  <p:ext uri="{D42A27DB-BD31-4B8C-83A1-F6EECF244321}">
                    <p14:modId xmlns:p14="http://schemas.microsoft.com/office/powerpoint/2010/main" val="450626666"/>
                  </p:ext>
                </p:extLst>
              </p:nvPr>
            </p:nvGraphicFramePr>
            <p:xfrm>
              <a:off x="5108909" y="2698244"/>
              <a:ext cx="3319337" cy="1934364"/>
            </p:xfrm>
            <a:graphic>
              <a:graphicData uri="http://schemas.openxmlformats.org/drawingml/2006/table">
                <a:tbl>
                  <a:tblPr firstRow="1" bandRow="1">
                    <a:tableStyleId>{5940675A-B579-460E-94D1-54222C63F5DA}</a:tableStyleId>
                  </a:tblPr>
                  <a:tblGrid>
                    <a:gridCol w="788573">
                      <a:extLst>
                        <a:ext uri="{9D8B030D-6E8A-4147-A177-3AD203B41FA5}">
                          <a16:colId xmlns:a16="http://schemas.microsoft.com/office/drawing/2014/main" val="2621242966"/>
                        </a:ext>
                      </a:extLst>
                    </a:gridCol>
                    <a:gridCol w="895927">
                      <a:extLst>
                        <a:ext uri="{9D8B030D-6E8A-4147-A177-3AD203B41FA5}">
                          <a16:colId xmlns:a16="http://schemas.microsoft.com/office/drawing/2014/main" val="972424570"/>
                        </a:ext>
                      </a:extLst>
                    </a:gridCol>
                    <a:gridCol w="471055">
                      <a:extLst>
                        <a:ext uri="{9D8B030D-6E8A-4147-A177-3AD203B41FA5}">
                          <a16:colId xmlns:a16="http://schemas.microsoft.com/office/drawing/2014/main" val="1905999682"/>
                        </a:ext>
                      </a:extLst>
                    </a:gridCol>
                    <a:gridCol w="443345">
                      <a:extLst>
                        <a:ext uri="{9D8B030D-6E8A-4147-A177-3AD203B41FA5}">
                          <a16:colId xmlns:a16="http://schemas.microsoft.com/office/drawing/2014/main" val="1351645348"/>
                        </a:ext>
                      </a:extLst>
                    </a:gridCol>
                    <a:gridCol w="452582">
                      <a:extLst>
                        <a:ext uri="{9D8B030D-6E8A-4147-A177-3AD203B41FA5}">
                          <a16:colId xmlns:a16="http://schemas.microsoft.com/office/drawing/2014/main" val="4227445423"/>
                        </a:ext>
                      </a:extLst>
                    </a:gridCol>
                    <a:gridCol w="267855">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endParaRPr lang="ja-JP"/>
                        </a:p>
                      </a:txBody>
                      <a:tcPr>
                        <a:blipFill>
                          <a:blip r:embed="rId3"/>
                          <a:stretch>
                            <a:fillRect l="-1140909" t="-2174" r="-4545" b="-597826"/>
                          </a:stretch>
                        </a:blipFill>
                      </a:tcPr>
                    </a:tc>
                    <a:extLst>
                      <a:ext uri="{0D108BD9-81ED-4DB2-BD59-A6C34878D82A}">
                        <a16:rowId xmlns:a16="http://schemas.microsoft.com/office/drawing/2014/main" val="2705024662"/>
                      </a:ext>
                    </a:extLst>
                  </a:tr>
                  <a:tr h="274320">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736280558"/>
                      </a:ext>
                    </a:extLst>
                  </a:tr>
                  <a:tr h="274320">
                    <a:tc>
                      <a:txBody>
                        <a:bodyPr/>
                        <a:lstStyle/>
                        <a:p>
                          <a:pPr algn="ctr"/>
                          <a:r>
                            <a:rPr kumimoji="1" lang="ja-JP" altLang="en-US" sz="1200" dirty="0"/>
                            <a:t>メソッド</a:t>
                          </a:r>
                          <a:r>
                            <a:rPr kumimoji="1" lang="en-US" altLang="ja-JP" sz="1200" dirty="0"/>
                            <a:t>B</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ja-JP" altLang="en-US" sz="1200" dirty="0"/>
                            <a:t>メソッド</a:t>
                          </a:r>
                          <a:r>
                            <a:rPr kumimoji="1" lang="en-US" altLang="ja-JP" sz="1200" dirty="0"/>
                            <a:t>C</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2225979270"/>
                      </a:ext>
                    </a:extLst>
                  </a:tr>
                  <a:tr h="279028">
                    <a:tc>
                      <a:txBody>
                        <a:bodyPr/>
                        <a:lstStyle/>
                        <a:p>
                          <a:pPr algn="ctr"/>
                          <a:r>
                            <a:rPr kumimoji="1" lang="ja-JP" altLang="en-US" sz="1200" dirty="0"/>
                            <a:t>メソッド</a:t>
                          </a:r>
                          <a:r>
                            <a:rPr kumimoji="1" lang="en-US" altLang="ja-JP" sz="1200" dirty="0"/>
                            <a:t>D</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68592304"/>
                      </a:ext>
                    </a:extLst>
                  </a:tr>
                  <a:tr h="274320">
                    <a:tc>
                      <a:txBody>
                        <a:bodyPr/>
                        <a:lstStyle/>
                        <a:p>
                          <a:pPr algn="ctr"/>
                          <a:r>
                            <a:rPr kumimoji="1" lang="ja-JP" altLang="en-US" sz="1200" dirty="0"/>
                            <a:t>メソッド</a:t>
                          </a:r>
                          <a:r>
                            <a:rPr kumimoji="1" lang="en-US" altLang="ja-JP" sz="1200" dirty="0"/>
                            <a:t>E</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247653944"/>
                      </a:ext>
                    </a:extLst>
                  </a:tr>
                  <a:tr h="274320">
                    <a:tc>
                      <a:txBody>
                        <a:bodyPr/>
                        <a:lstStyle/>
                        <a:p>
                          <a:endParaRPr lang="ja-JP"/>
                        </a:p>
                      </a:txBody>
                      <a:tcPr>
                        <a:blipFill>
                          <a:blip r:embed="rId3"/>
                          <a:stretch>
                            <a:fillRect l="-775" t="-608889" r="-324031" b="-6667"/>
                          </a:stretch>
                        </a:blipFill>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endParaRPr lang="ja-JP"/>
                        </a:p>
                      </a:txBody>
                      <a:tcPr>
                        <a:blipFill>
                          <a:blip r:embed="rId3"/>
                          <a:stretch>
                            <a:fillRect l="-1140909" t="-608889" r="-4545" b="-6667"/>
                          </a:stretch>
                        </a:blipFill>
                      </a:tcPr>
                    </a:tc>
                    <a:extLst>
                      <a:ext uri="{0D108BD9-81ED-4DB2-BD59-A6C34878D82A}">
                        <a16:rowId xmlns:a16="http://schemas.microsoft.com/office/drawing/2014/main" val="2786268648"/>
                      </a:ext>
                    </a:extLst>
                  </a:tr>
                </a:tbl>
              </a:graphicData>
            </a:graphic>
          </p:graphicFrame>
        </mc:Fallback>
      </mc:AlternateContent>
      <p:sp>
        <p:nvSpPr>
          <p:cNvPr id="1029" name="テキスト ボックス 1028"/>
          <p:cNvSpPr txBox="1"/>
          <p:nvPr/>
        </p:nvSpPr>
        <p:spPr>
          <a:xfrm>
            <a:off x="6214579" y="2346488"/>
            <a:ext cx="1005403" cy="338554"/>
          </a:xfrm>
          <a:prstGeom prst="rect">
            <a:avLst/>
          </a:prstGeom>
          <a:noFill/>
        </p:spPr>
        <p:txBody>
          <a:bodyPr wrap="none" rtlCol="0">
            <a:spAutoFit/>
          </a:bodyPr>
          <a:lstStyle/>
          <a:p>
            <a:r>
              <a:rPr kumimoji="1" lang="ja-JP" altLang="en-US" sz="1600" dirty="0"/>
              <a:t>分類結果</a:t>
            </a:r>
          </a:p>
        </p:txBody>
      </p:sp>
      <p:sp>
        <p:nvSpPr>
          <p:cNvPr id="1031" name="テキスト ボックス 1030"/>
          <p:cNvSpPr txBox="1"/>
          <p:nvPr/>
        </p:nvSpPr>
        <p:spPr>
          <a:xfrm>
            <a:off x="5192931" y="1297659"/>
            <a:ext cx="3555782" cy="923330"/>
          </a:xfrm>
          <a:prstGeom prst="rect">
            <a:avLst/>
          </a:prstGeom>
          <a:solidFill>
            <a:schemeClr val="accent5"/>
          </a:solidFill>
          <a:ln>
            <a:solidFill>
              <a:schemeClr val="tx1"/>
            </a:solidFill>
          </a:ln>
        </p:spPr>
        <p:txBody>
          <a:bodyPr wrap="none" rtlCol="0">
            <a:spAutoFit/>
          </a:bodyPr>
          <a:lstStyle/>
          <a:p>
            <a:pPr marL="400050" indent="-400050">
              <a:buFont typeface="+mj-lt"/>
              <a:buAutoNum type="romanUcPeriod"/>
            </a:pPr>
            <a:r>
              <a:rPr kumimoji="1" lang="ja-JP" altLang="en-US" dirty="0"/>
              <a:t>ソースコード検索手法を用いた</a:t>
            </a:r>
            <a:br>
              <a:rPr lang="en-US" altLang="ja-JP" dirty="0"/>
            </a:br>
            <a:r>
              <a:rPr kumimoji="1" lang="ja-JP" altLang="en-US" dirty="0"/>
              <a:t>ソースコード分類</a:t>
            </a:r>
            <a:endParaRPr lang="en-US" altLang="ja-JP" dirty="0"/>
          </a:p>
          <a:p>
            <a:pPr marL="400050" indent="-400050">
              <a:buFont typeface="+mj-lt"/>
              <a:buAutoNum type="romanUcPeriod"/>
            </a:pPr>
            <a:r>
              <a:rPr lang="ja-JP" altLang="en-US" dirty="0"/>
              <a:t>評価尺度の算出</a:t>
            </a:r>
            <a:endParaRPr kumimoji="1" lang="ja-JP" altLang="en-US" dirty="0"/>
          </a:p>
        </p:txBody>
      </p:sp>
      <p:graphicFrame>
        <p:nvGraphicFramePr>
          <p:cNvPr id="96" name="表 95"/>
          <p:cNvGraphicFramePr>
            <a:graphicFrameLocks noGrp="1"/>
          </p:cNvGraphicFramePr>
          <p:nvPr/>
        </p:nvGraphicFramePr>
        <p:xfrm>
          <a:off x="5845312" y="5394610"/>
          <a:ext cx="2091355" cy="1106696"/>
        </p:xfrm>
        <a:graphic>
          <a:graphicData uri="http://schemas.openxmlformats.org/drawingml/2006/table">
            <a:tbl>
              <a:tblPr firstRow="1" bandRow="1">
                <a:tableStyleId>{5940675A-B579-460E-94D1-54222C63F5DA}</a:tableStyleId>
              </a:tblPr>
              <a:tblGrid>
                <a:gridCol w="985367">
                  <a:extLst>
                    <a:ext uri="{9D8B030D-6E8A-4147-A177-3AD203B41FA5}">
                      <a16:colId xmlns:a16="http://schemas.microsoft.com/office/drawing/2014/main" val="2621242966"/>
                    </a:ext>
                  </a:extLst>
                </a:gridCol>
                <a:gridCol w="1105988">
                  <a:extLst>
                    <a:ext uri="{9D8B030D-6E8A-4147-A177-3AD203B41FA5}">
                      <a16:colId xmlns:a16="http://schemas.microsoft.com/office/drawing/2014/main" val="972424570"/>
                    </a:ext>
                  </a:extLst>
                </a:gridCol>
              </a:tblGrid>
              <a:tr h="279028">
                <a:tc>
                  <a:txBody>
                    <a:bodyPr/>
                    <a:lstStyle/>
                    <a:p>
                      <a:pPr algn="ctr"/>
                      <a:r>
                        <a:rPr kumimoji="1" lang="en-US" altLang="ja-JP" sz="1200" dirty="0"/>
                        <a:t>Top-1</a:t>
                      </a:r>
                      <a:endParaRPr kumimoji="1" lang="ja-JP" altLang="en-US" sz="1200" dirty="0"/>
                    </a:p>
                  </a:txBody>
                  <a:tcPr/>
                </a:tc>
                <a:tc>
                  <a:txBody>
                    <a:bodyPr/>
                    <a:lstStyle/>
                    <a:p>
                      <a:pPr algn="ctr"/>
                      <a:r>
                        <a:rPr kumimoji="1" lang="en-US" altLang="ja-JP" sz="1200" dirty="0"/>
                        <a:t>0.4</a:t>
                      </a:r>
                      <a:endParaRPr kumimoji="1" lang="ja-JP" altLang="en-US" sz="1200" dirty="0"/>
                    </a:p>
                  </a:txBody>
                  <a:tcPr/>
                </a:tc>
                <a:extLst>
                  <a:ext uri="{0D108BD9-81ED-4DB2-BD59-A6C34878D82A}">
                    <a16:rowId xmlns:a16="http://schemas.microsoft.com/office/drawing/2014/main" val="2705024662"/>
                  </a:ext>
                </a:extLst>
              </a:tr>
              <a:tr h="167417">
                <a:tc>
                  <a:txBody>
                    <a:bodyPr/>
                    <a:lstStyle/>
                    <a:p>
                      <a:pPr algn="ctr"/>
                      <a:r>
                        <a:rPr kumimoji="1" lang="en-US" altLang="ja-JP" sz="1200" dirty="0"/>
                        <a:t>Top-3</a:t>
                      </a:r>
                      <a:endParaRPr kumimoji="1" lang="ja-JP" altLang="en-US" sz="1200" dirty="0"/>
                    </a:p>
                  </a:txBody>
                  <a:tcPr/>
                </a:tc>
                <a:tc>
                  <a:txBody>
                    <a:bodyPr/>
                    <a:lstStyle/>
                    <a:p>
                      <a:pPr algn="ctr"/>
                      <a:r>
                        <a:rPr kumimoji="1" lang="en-US" altLang="ja-JP" sz="1200" dirty="0"/>
                        <a:t>0.8</a:t>
                      </a:r>
                      <a:endParaRPr kumimoji="1" lang="ja-JP" altLang="en-US" sz="1200" dirty="0"/>
                    </a:p>
                  </a:txBody>
                  <a:tcPr/>
                </a:tc>
                <a:extLst>
                  <a:ext uri="{0D108BD9-81ED-4DB2-BD59-A6C34878D82A}">
                    <a16:rowId xmlns:a16="http://schemas.microsoft.com/office/drawing/2014/main" val="1736280558"/>
                  </a:ext>
                </a:extLst>
              </a:tr>
              <a:tr h="167417">
                <a:tc>
                  <a:txBody>
                    <a:bodyPr/>
                    <a:lstStyle/>
                    <a:p>
                      <a:pPr algn="ctr"/>
                      <a:r>
                        <a:rPr kumimoji="1" lang="en-US" altLang="ja-JP" sz="1200" dirty="0"/>
                        <a:t>Top-5</a:t>
                      </a:r>
                      <a:endParaRPr kumimoji="1" lang="ja-JP" altLang="en-US" sz="1200" dirty="0"/>
                    </a:p>
                  </a:txBody>
                  <a:tcPr/>
                </a:tc>
                <a:tc>
                  <a:txBody>
                    <a:bodyPr/>
                    <a:lstStyle/>
                    <a:p>
                      <a:pPr algn="ctr"/>
                      <a:r>
                        <a:rPr kumimoji="1" lang="en-US" altLang="ja-JP" sz="1200" dirty="0"/>
                        <a:t>0.8</a:t>
                      </a: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en-US" altLang="ja-JP" sz="1200" dirty="0"/>
                        <a:t>Top-10</a:t>
                      </a:r>
                      <a:endParaRPr kumimoji="1" lang="ja-JP" altLang="en-US" sz="1200" dirty="0"/>
                    </a:p>
                  </a:txBody>
                  <a:tcPr/>
                </a:tc>
                <a:tc>
                  <a:txBody>
                    <a:bodyPr/>
                    <a:lstStyle/>
                    <a:p>
                      <a:pPr algn="ctr"/>
                      <a:r>
                        <a:rPr kumimoji="1" lang="en-US" altLang="ja-JP" sz="1200" dirty="0"/>
                        <a:t>0.8</a:t>
                      </a:r>
                      <a:endParaRPr kumimoji="1" lang="ja-JP" altLang="en-US" sz="1200" dirty="0"/>
                    </a:p>
                  </a:txBody>
                  <a:tcPr/>
                </a:tc>
                <a:extLst>
                  <a:ext uri="{0D108BD9-81ED-4DB2-BD59-A6C34878D82A}">
                    <a16:rowId xmlns:a16="http://schemas.microsoft.com/office/drawing/2014/main" val="2225979270"/>
                  </a:ext>
                </a:extLst>
              </a:tr>
            </a:tbl>
          </a:graphicData>
        </a:graphic>
      </p:graphicFrame>
      <p:sp>
        <p:nvSpPr>
          <p:cNvPr id="97" name="テキスト ボックス 96"/>
          <p:cNvSpPr txBox="1"/>
          <p:nvPr/>
        </p:nvSpPr>
        <p:spPr>
          <a:xfrm>
            <a:off x="6388287" y="5086735"/>
            <a:ext cx="1005403" cy="338554"/>
          </a:xfrm>
          <a:prstGeom prst="rect">
            <a:avLst/>
          </a:prstGeom>
          <a:noFill/>
        </p:spPr>
        <p:txBody>
          <a:bodyPr wrap="none" rtlCol="0">
            <a:spAutoFit/>
          </a:bodyPr>
          <a:lstStyle/>
          <a:p>
            <a:r>
              <a:rPr lang="ja-JP" altLang="en-US" sz="1600" dirty="0"/>
              <a:t>評価尺度</a:t>
            </a:r>
            <a:endParaRPr kumimoji="1" lang="ja-JP" altLang="en-US" sz="1600" dirty="0"/>
          </a:p>
        </p:txBody>
      </p:sp>
      <p:cxnSp>
        <p:nvCxnSpPr>
          <p:cNvPr id="68" name="直線矢印コネクタ 67"/>
          <p:cNvCxnSpPr/>
          <p:nvPr/>
        </p:nvCxnSpPr>
        <p:spPr>
          <a:xfrm>
            <a:off x="6890988" y="4717001"/>
            <a:ext cx="0" cy="38699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3" name="テキスト ボックス 72"/>
          <p:cNvSpPr txBox="1"/>
          <p:nvPr/>
        </p:nvSpPr>
        <p:spPr>
          <a:xfrm>
            <a:off x="6299208" y="4717001"/>
            <a:ext cx="595035" cy="338554"/>
          </a:xfrm>
          <a:prstGeom prst="rect">
            <a:avLst/>
          </a:prstGeom>
          <a:noFill/>
        </p:spPr>
        <p:txBody>
          <a:bodyPr wrap="none" rtlCol="0">
            <a:spAutoFit/>
          </a:bodyPr>
          <a:lstStyle/>
          <a:p>
            <a:r>
              <a:rPr lang="ja-JP" altLang="en-US" sz="1600" dirty="0"/>
              <a:t>算出</a:t>
            </a:r>
            <a:endParaRPr kumimoji="1" lang="ja-JP" altLang="en-US" sz="1600" dirty="0"/>
          </a:p>
        </p:txBody>
      </p:sp>
      <p:sp>
        <p:nvSpPr>
          <p:cNvPr id="75" name="角丸四角形 74"/>
          <p:cNvSpPr/>
          <p:nvPr/>
        </p:nvSpPr>
        <p:spPr>
          <a:xfrm>
            <a:off x="828256" y="2919344"/>
            <a:ext cx="1367192" cy="16453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6" name="テキスト ボックス 75"/>
          <p:cNvSpPr txBox="1"/>
          <p:nvPr/>
        </p:nvSpPr>
        <p:spPr>
          <a:xfrm>
            <a:off x="908161" y="2518950"/>
            <a:ext cx="1207382" cy="584775"/>
          </a:xfrm>
          <a:prstGeom prst="rect">
            <a:avLst/>
          </a:prstGeom>
          <a:solidFill>
            <a:schemeClr val="bg1"/>
          </a:solidFill>
          <a:ln>
            <a:noFill/>
          </a:ln>
        </p:spPr>
        <p:txBody>
          <a:bodyPr wrap="none" rtlCol="0">
            <a:spAutoFit/>
          </a:bodyPr>
          <a:lstStyle/>
          <a:p>
            <a:pPr algn="ctr"/>
            <a:r>
              <a:rPr lang="ja-JP" altLang="en-US" sz="1600" dirty="0"/>
              <a:t>評価</a:t>
            </a:r>
            <a:endParaRPr kumimoji="1" lang="en-US" altLang="ja-JP" sz="1600" dirty="0"/>
          </a:p>
          <a:p>
            <a:pPr algn="ctr"/>
            <a:r>
              <a:rPr kumimoji="1" lang="ja-JP" altLang="en-US" sz="1600" dirty="0"/>
              <a:t>データセット</a:t>
            </a:r>
          </a:p>
        </p:txBody>
      </p:sp>
      <p:grpSp>
        <p:nvGrpSpPr>
          <p:cNvPr id="77" name="グループ化 76"/>
          <p:cNvGrpSpPr/>
          <p:nvPr/>
        </p:nvGrpSpPr>
        <p:grpSpPr>
          <a:xfrm>
            <a:off x="992975" y="3155971"/>
            <a:ext cx="480522" cy="584271"/>
            <a:chOff x="1064302" y="1896255"/>
            <a:chExt cx="659568" cy="801974"/>
          </a:xfrm>
        </p:grpSpPr>
        <p:sp>
          <p:nvSpPr>
            <p:cNvPr id="78" name="メモ 77"/>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メモ 78"/>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0" name="メモ 79"/>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1" name="テキスト ボックス 80"/>
          <p:cNvSpPr txBox="1"/>
          <p:nvPr/>
        </p:nvSpPr>
        <p:spPr>
          <a:xfrm>
            <a:off x="999838" y="3309606"/>
            <a:ext cx="46679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ID:1</a:t>
            </a:r>
            <a:endParaRPr kumimoji="1" lang="ja-JP" altLang="en-US" sz="1200" dirty="0"/>
          </a:p>
        </p:txBody>
      </p:sp>
      <p:grpSp>
        <p:nvGrpSpPr>
          <p:cNvPr id="82" name="グループ化 81"/>
          <p:cNvGrpSpPr/>
          <p:nvPr/>
        </p:nvGrpSpPr>
        <p:grpSpPr>
          <a:xfrm>
            <a:off x="1578310" y="3155971"/>
            <a:ext cx="480522" cy="584271"/>
            <a:chOff x="1064302" y="1896255"/>
            <a:chExt cx="659568" cy="801974"/>
          </a:xfrm>
        </p:grpSpPr>
        <p:sp>
          <p:nvSpPr>
            <p:cNvPr id="83" name="メモ 82"/>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4" name="メモ 83"/>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5" name="メモ 84"/>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6" name="テキスト ボックス 85"/>
          <p:cNvSpPr txBox="1"/>
          <p:nvPr/>
        </p:nvSpPr>
        <p:spPr>
          <a:xfrm>
            <a:off x="1585172" y="3309606"/>
            <a:ext cx="466795"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ID:2</a:t>
            </a:r>
            <a:endParaRPr kumimoji="1" lang="ja-JP" altLang="en-US" sz="1200" dirty="0"/>
          </a:p>
        </p:txBody>
      </p:sp>
      <p:grpSp>
        <p:nvGrpSpPr>
          <p:cNvPr id="87" name="グループ化 86"/>
          <p:cNvGrpSpPr/>
          <p:nvPr/>
        </p:nvGrpSpPr>
        <p:grpSpPr>
          <a:xfrm>
            <a:off x="1596404" y="3815208"/>
            <a:ext cx="480522" cy="584271"/>
            <a:chOff x="1064302" y="1896255"/>
            <a:chExt cx="659568" cy="801974"/>
          </a:xfrm>
        </p:grpSpPr>
        <p:sp>
          <p:nvSpPr>
            <p:cNvPr id="88" name="メモ 87"/>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9" name="メモ 88"/>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メモ 89"/>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91" name="テキスト ボックス 90"/>
          <p:cNvSpPr txBox="1"/>
          <p:nvPr/>
        </p:nvSpPr>
        <p:spPr>
          <a:xfrm>
            <a:off x="1560787" y="3968843"/>
            <a:ext cx="55175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ID:43</a:t>
            </a:r>
            <a:endParaRPr kumimoji="1" lang="ja-JP" altLang="en-US" sz="1200" dirty="0"/>
          </a:p>
        </p:txBody>
      </p:sp>
      <mc:AlternateContent xmlns:mc="http://schemas.openxmlformats.org/markup-compatibility/2006" xmlns:a14="http://schemas.microsoft.com/office/drawing/2010/main">
        <mc:Choice Requires="a14">
          <p:sp>
            <p:nvSpPr>
              <p:cNvPr id="92" name="テキスト ボックス 91"/>
              <p:cNvSpPr txBox="1"/>
              <p:nvPr/>
            </p:nvSpPr>
            <p:spPr>
              <a:xfrm>
                <a:off x="1240902" y="3968842"/>
                <a:ext cx="136256" cy="276999"/>
              </a:xfrm>
              <a:prstGeom prst="rect">
                <a:avLst/>
              </a:prstGeom>
              <a:noFill/>
              <a:ln>
                <a:noFill/>
              </a:ln>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solidFill>
                            <a:schemeClr val="tx1"/>
                          </a:solidFill>
                          <a:latin typeface="Cambria Math" panose="02040503050406030204" pitchFamily="18" charset="0"/>
                        </a:rPr>
                        <m:t>⋮</m:t>
                      </m:r>
                    </m:oMath>
                  </m:oMathPara>
                </a14:m>
                <a:endParaRPr kumimoji="1" lang="ja-JP" altLang="en-US" dirty="0">
                  <a:solidFill>
                    <a:schemeClr val="tx1"/>
                  </a:solidFill>
                </a:endParaRPr>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1240902" y="3968842"/>
                <a:ext cx="136256" cy="276999"/>
              </a:xfrm>
              <a:prstGeom prst="rect">
                <a:avLst/>
              </a:prstGeom>
              <a:blipFill>
                <a:blip r:embed="rId4"/>
                <a:stretch>
                  <a:fillRect l="-68182"/>
                </a:stretch>
              </a:blipFill>
              <a:ln>
                <a:noFill/>
              </a:ln>
            </p:spPr>
            <p:txBody>
              <a:bodyPr/>
              <a:lstStyle/>
              <a:p>
                <a:r>
                  <a:rPr lang="ja-JP" altLang="en-US">
                    <a:noFill/>
                  </a:rPr>
                  <a:t> </a:t>
                </a:r>
              </a:p>
            </p:txBody>
          </p:sp>
        </mc:Fallback>
      </mc:AlternateContent>
      <p:grpSp>
        <p:nvGrpSpPr>
          <p:cNvPr id="17" name="グループ化 16">
            <a:extLst>
              <a:ext uri="{FF2B5EF4-FFF2-40B4-BE49-F238E27FC236}">
                <a16:creationId xmlns:a16="http://schemas.microsoft.com/office/drawing/2014/main" id="{5A5FE03F-2DB6-4FE5-B982-F7E992E1156D}"/>
              </a:ext>
            </a:extLst>
          </p:cNvPr>
          <p:cNvGrpSpPr/>
          <p:nvPr/>
        </p:nvGrpSpPr>
        <p:grpSpPr>
          <a:xfrm>
            <a:off x="2428462" y="3369695"/>
            <a:ext cx="595035" cy="371252"/>
            <a:chOff x="2363189" y="2889403"/>
            <a:chExt cx="595035" cy="371252"/>
          </a:xfrm>
        </p:grpSpPr>
        <p:cxnSp>
          <p:nvCxnSpPr>
            <p:cNvPr id="64" name="直線矢印コネクタ 63"/>
            <p:cNvCxnSpPr>
              <a:cxnSpLocks/>
            </p:cNvCxnSpPr>
            <p:nvPr/>
          </p:nvCxnSpPr>
          <p:spPr>
            <a:xfrm flipV="1">
              <a:off x="2375398" y="3258877"/>
              <a:ext cx="570352" cy="177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2363189" y="2889403"/>
              <a:ext cx="595035" cy="338554"/>
            </a:xfrm>
            <a:prstGeom prst="rect">
              <a:avLst/>
            </a:prstGeom>
            <a:noFill/>
            <a:ln>
              <a:noFill/>
            </a:ln>
          </p:spPr>
          <p:txBody>
            <a:bodyPr wrap="none" rtlCol="0">
              <a:spAutoFit/>
            </a:bodyPr>
            <a:lstStyle/>
            <a:p>
              <a:r>
                <a:rPr lang="ja-JP" altLang="en-US" sz="1600" dirty="0"/>
                <a:t>入力</a:t>
              </a:r>
              <a:endParaRPr kumimoji="1" lang="ja-JP" altLang="en-US" sz="1600" dirty="0"/>
            </a:p>
          </p:txBody>
        </p:sp>
      </p:grpSp>
      <p:grpSp>
        <p:nvGrpSpPr>
          <p:cNvPr id="7" name="グループ化 6">
            <a:extLst>
              <a:ext uri="{FF2B5EF4-FFF2-40B4-BE49-F238E27FC236}">
                <a16:creationId xmlns:a16="http://schemas.microsoft.com/office/drawing/2014/main" id="{37BDD639-5F64-4EB8-9BB0-AAE1B7FDFA87}"/>
              </a:ext>
            </a:extLst>
          </p:cNvPr>
          <p:cNvGrpSpPr/>
          <p:nvPr/>
        </p:nvGrpSpPr>
        <p:grpSpPr>
          <a:xfrm>
            <a:off x="3005524" y="3037531"/>
            <a:ext cx="1239442" cy="1331133"/>
            <a:chOff x="3591155" y="4949353"/>
            <a:chExt cx="1239442" cy="1331133"/>
          </a:xfrm>
        </p:grpSpPr>
        <p:pic>
          <p:nvPicPr>
            <p:cNvPr id="74" name="グラフィックス 73" descr="コマンド (ターミナル) 単色塗りつぶし">
              <a:extLst>
                <a:ext uri="{FF2B5EF4-FFF2-40B4-BE49-F238E27FC236}">
                  <a16:creationId xmlns:a16="http://schemas.microsoft.com/office/drawing/2014/main" id="{F76C83DE-3EAB-419D-924C-83F2221520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53676" y="5366086"/>
              <a:ext cx="914400" cy="914400"/>
            </a:xfrm>
            <a:prstGeom prst="rect">
              <a:avLst/>
            </a:prstGeom>
          </p:spPr>
        </p:pic>
        <p:sp>
          <p:nvSpPr>
            <p:cNvPr id="98" name="テキスト ボックス 97">
              <a:extLst>
                <a:ext uri="{FF2B5EF4-FFF2-40B4-BE49-F238E27FC236}">
                  <a16:creationId xmlns:a16="http://schemas.microsoft.com/office/drawing/2014/main" id="{2267FFED-3CBB-4A71-A648-45E7E8FF8F3A}"/>
                </a:ext>
              </a:extLst>
            </p:cNvPr>
            <p:cNvSpPr txBox="1"/>
            <p:nvPr/>
          </p:nvSpPr>
          <p:spPr>
            <a:xfrm>
              <a:off x="3591155" y="4949353"/>
              <a:ext cx="1239442" cy="584775"/>
            </a:xfrm>
            <a:prstGeom prst="rect">
              <a:avLst/>
            </a:prstGeom>
            <a:noFill/>
          </p:spPr>
          <p:txBody>
            <a:bodyPr wrap="none" rtlCol="0">
              <a:spAutoFit/>
            </a:bodyPr>
            <a:lstStyle/>
            <a:p>
              <a:pPr algn="ctr"/>
              <a:r>
                <a:rPr kumimoji="1" lang="ja-JP" altLang="en-US" sz="1600" dirty="0"/>
                <a:t>ソースコード</a:t>
              </a:r>
              <a:endParaRPr kumimoji="1" lang="en-US" altLang="ja-JP" sz="1600" dirty="0"/>
            </a:p>
            <a:p>
              <a:pPr algn="ctr"/>
              <a:r>
                <a:rPr kumimoji="1" lang="ja-JP" altLang="en-US" sz="1600" dirty="0"/>
                <a:t>検索手法</a:t>
              </a:r>
            </a:p>
          </p:txBody>
        </p:sp>
      </p:grpSp>
      <p:sp>
        <p:nvSpPr>
          <p:cNvPr id="102" name="テキスト ボックス 101">
            <a:extLst>
              <a:ext uri="{FF2B5EF4-FFF2-40B4-BE49-F238E27FC236}">
                <a16:creationId xmlns:a16="http://schemas.microsoft.com/office/drawing/2014/main" id="{594EFF3F-B300-4666-AB2D-0F40125B7774}"/>
              </a:ext>
            </a:extLst>
          </p:cNvPr>
          <p:cNvSpPr txBox="1"/>
          <p:nvPr/>
        </p:nvSpPr>
        <p:spPr>
          <a:xfrm>
            <a:off x="2434075" y="2642060"/>
            <a:ext cx="2382340" cy="338554"/>
          </a:xfrm>
          <a:prstGeom prst="rect">
            <a:avLst/>
          </a:prstGeom>
          <a:noFill/>
          <a:ln>
            <a:solidFill>
              <a:schemeClr val="tx1"/>
            </a:solidFill>
          </a:ln>
        </p:spPr>
        <p:txBody>
          <a:bodyPr wrap="square" rtlCol="0">
            <a:spAutoFit/>
          </a:bodyPr>
          <a:lstStyle/>
          <a:p>
            <a:pPr algn="ctr"/>
            <a:r>
              <a:rPr lang="en-US" altLang="ja-JP" sz="1600" dirty="0"/>
              <a:t>Ⅰ</a:t>
            </a:r>
            <a:endParaRPr kumimoji="1" lang="ja-JP" altLang="en-US" sz="1600" dirty="0"/>
          </a:p>
        </p:txBody>
      </p:sp>
      <p:sp>
        <p:nvSpPr>
          <p:cNvPr id="103" name="テキスト ボックス 102">
            <a:extLst>
              <a:ext uri="{FF2B5EF4-FFF2-40B4-BE49-F238E27FC236}">
                <a16:creationId xmlns:a16="http://schemas.microsoft.com/office/drawing/2014/main" id="{F9560277-406A-41CD-BEF0-C593888D690A}"/>
              </a:ext>
            </a:extLst>
          </p:cNvPr>
          <p:cNvSpPr txBox="1"/>
          <p:nvPr/>
        </p:nvSpPr>
        <p:spPr>
          <a:xfrm>
            <a:off x="7025057" y="4724420"/>
            <a:ext cx="389850" cy="338554"/>
          </a:xfrm>
          <a:prstGeom prst="rect">
            <a:avLst/>
          </a:prstGeom>
          <a:noFill/>
          <a:ln>
            <a:solidFill>
              <a:schemeClr val="tx1"/>
            </a:solidFill>
          </a:ln>
        </p:spPr>
        <p:txBody>
          <a:bodyPr wrap="none" rtlCol="0">
            <a:spAutoFit/>
          </a:bodyPr>
          <a:lstStyle/>
          <a:p>
            <a:pPr algn="ctr"/>
            <a:r>
              <a:rPr kumimoji="1" lang="en-US" altLang="ja-JP" sz="1600" dirty="0"/>
              <a:t>Ⅱ</a:t>
            </a:r>
            <a:endParaRPr kumimoji="1" lang="ja-JP" altLang="en-US" sz="1600" dirty="0"/>
          </a:p>
        </p:txBody>
      </p:sp>
      <p:grpSp>
        <p:nvGrpSpPr>
          <p:cNvPr id="104" name="グループ化 103">
            <a:extLst>
              <a:ext uri="{FF2B5EF4-FFF2-40B4-BE49-F238E27FC236}">
                <a16:creationId xmlns:a16="http://schemas.microsoft.com/office/drawing/2014/main" id="{35F3FD40-2528-4F74-8745-EDC5E8670B54}"/>
              </a:ext>
            </a:extLst>
          </p:cNvPr>
          <p:cNvGrpSpPr/>
          <p:nvPr/>
        </p:nvGrpSpPr>
        <p:grpSpPr>
          <a:xfrm>
            <a:off x="4234703" y="3369695"/>
            <a:ext cx="595035" cy="371252"/>
            <a:chOff x="2363189" y="2889403"/>
            <a:chExt cx="595035" cy="371252"/>
          </a:xfrm>
        </p:grpSpPr>
        <p:cxnSp>
          <p:nvCxnSpPr>
            <p:cNvPr id="105" name="直線矢印コネクタ 104">
              <a:extLst>
                <a:ext uri="{FF2B5EF4-FFF2-40B4-BE49-F238E27FC236}">
                  <a16:creationId xmlns:a16="http://schemas.microsoft.com/office/drawing/2014/main" id="{C45F5A1B-C02E-4AB6-9CC1-B3A08A679F3B}"/>
                </a:ext>
              </a:extLst>
            </p:cNvPr>
            <p:cNvCxnSpPr>
              <a:cxnSpLocks/>
            </p:cNvCxnSpPr>
            <p:nvPr/>
          </p:nvCxnSpPr>
          <p:spPr>
            <a:xfrm flipV="1">
              <a:off x="2375398" y="3258877"/>
              <a:ext cx="570352" cy="177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6" name="テキスト ボックス 105">
              <a:extLst>
                <a:ext uri="{FF2B5EF4-FFF2-40B4-BE49-F238E27FC236}">
                  <a16:creationId xmlns:a16="http://schemas.microsoft.com/office/drawing/2014/main" id="{75263B3B-7763-4897-829F-32B1E9E34F83}"/>
                </a:ext>
              </a:extLst>
            </p:cNvPr>
            <p:cNvSpPr txBox="1"/>
            <p:nvPr/>
          </p:nvSpPr>
          <p:spPr>
            <a:xfrm>
              <a:off x="2363189" y="2889403"/>
              <a:ext cx="595035" cy="338554"/>
            </a:xfrm>
            <a:prstGeom prst="rect">
              <a:avLst/>
            </a:prstGeom>
            <a:noFill/>
            <a:ln>
              <a:noFill/>
            </a:ln>
          </p:spPr>
          <p:txBody>
            <a:bodyPr wrap="none" rtlCol="0">
              <a:spAutoFit/>
            </a:bodyPr>
            <a:lstStyle/>
            <a:p>
              <a:r>
                <a:rPr lang="ja-JP" altLang="en-US" sz="1600" dirty="0"/>
                <a:t>出力</a:t>
              </a:r>
              <a:endParaRPr kumimoji="1" lang="ja-JP" altLang="en-US" sz="1600" dirty="0"/>
            </a:p>
          </p:txBody>
        </p:sp>
      </p:gr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115</a:t>
            </a:fld>
            <a:endParaRPr lang="en-US" altLang="ja-JP"/>
          </a:p>
        </p:txBody>
      </p:sp>
      <p:sp>
        <p:nvSpPr>
          <p:cNvPr id="3" name="日付プレースホルダー 2">
            <a:extLst>
              <a:ext uri="{FF2B5EF4-FFF2-40B4-BE49-F238E27FC236}">
                <a16:creationId xmlns:a16="http://schemas.microsoft.com/office/drawing/2014/main" id="{FDADD960-6E25-40C0-B2CB-28917C31886A}"/>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1207804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追加調査の</a:t>
            </a:r>
            <a:r>
              <a:rPr kumimoji="1" lang="ja-JP" altLang="en-US" dirty="0"/>
              <a:t>結果</a:t>
            </a:r>
          </a:p>
        </p:txBody>
      </p:sp>
      <p:graphicFrame>
        <p:nvGraphicFramePr>
          <p:cNvPr id="5" name="コンテンツ プレースホルダー 4"/>
          <p:cNvGraphicFramePr>
            <a:graphicFrameLocks noGrp="1"/>
          </p:cNvGraphicFramePr>
          <p:nvPr>
            <p:ph idx="1"/>
          </p:nvPr>
        </p:nvGraphicFramePr>
        <p:xfrm>
          <a:off x="446088" y="1859507"/>
          <a:ext cx="8229600" cy="148336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2509646099"/>
                    </a:ext>
                  </a:extLst>
                </a:gridCol>
                <a:gridCol w="1645920">
                  <a:extLst>
                    <a:ext uri="{9D8B030D-6E8A-4147-A177-3AD203B41FA5}">
                      <a16:colId xmlns:a16="http://schemas.microsoft.com/office/drawing/2014/main" val="2683194825"/>
                    </a:ext>
                  </a:extLst>
                </a:gridCol>
                <a:gridCol w="1645920">
                  <a:extLst>
                    <a:ext uri="{9D8B030D-6E8A-4147-A177-3AD203B41FA5}">
                      <a16:colId xmlns:a16="http://schemas.microsoft.com/office/drawing/2014/main" val="2565001916"/>
                    </a:ext>
                  </a:extLst>
                </a:gridCol>
                <a:gridCol w="1645920">
                  <a:extLst>
                    <a:ext uri="{9D8B030D-6E8A-4147-A177-3AD203B41FA5}">
                      <a16:colId xmlns:a16="http://schemas.microsoft.com/office/drawing/2014/main" val="4125349365"/>
                    </a:ext>
                  </a:extLst>
                </a:gridCol>
                <a:gridCol w="1645920">
                  <a:extLst>
                    <a:ext uri="{9D8B030D-6E8A-4147-A177-3AD203B41FA5}">
                      <a16:colId xmlns:a16="http://schemas.microsoft.com/office/drawing/2014/main" val="2836176650"/>
                    </a:ext>
                  </a:extLst>
                </a:gridCol>
              </a:tblGrid>
              <a:tr h="370840">
                <a:tc>
                  <a:txBody>
                    <a:bodyPr/>
                    <a:lstStyle/>
                    <a:p>
                      <a:r>
                        <a:rPr kumimoji="1" lang="ja-JP" altLang="en-US" dirty="0"/>
                        <a:t>分類手法</a:t>
                      </a:r>
                      <a:endParaRPr kumimoji="1" lang="en-US" altLang="ja-JP" dirty="0"/>
                    </a:p>
                  </a:txBody>
                  <a:tcPr/>
                </a:tc>
                <a:tc>
                  <a:txBody>
                    <a:bodyPr/>
                    <a:lstStyle/>
                    <a:p>
                      <a:r>
                        <a:rPr kumimoji="1" lang="en-US" altLang="ja-JP" dirty="0"/>
                        <a:t>Top-1</a:t>
                      </a:r>
                      <a:endParaRPr kumimoji="1" lang="ja-JP" altLang="en-US" dirty="0"/>
                    </a:p>
                  </a:txBody>
                  <a:tcPr/>
                </a:tc>
                <a:tc>
                  <a:txBody>
                    <a:bodyPr/>
                    <a:lstStyle/>
                    <a:p>
                      <a:r>
                        <a:rPr kumimoji="1" lang="en-US" altLang="ja-JP" dirty="0"/>
                        <a:t>Top-3</a:t>
                      </a:r>
                      <a:endParaRPr kumimoji="1" lang="ja-JP" altLang="en-US" dirty="0"/>
                    </a:p>
                  </a:txBody>
                  <a:tcPr/>
                </a:tc>
                <a:tc>
                  <a:txBody>
                    <a:bodyPr/>
                    <a:lstStyle/>
                    <a:p>
                      <a:r>
                        <a:rPr kumimoji="1" lang="en-US" altLang="ja-JP" dirty="0"/>
                        <a:t>Top-5</a:t>
                      </a:r>
                      <a:endParaRPr kumimoji="1" lang="ja-JP" altLang="en-US" dirty="0"/>
                    </a:p>
                  </a:txBody>
                  <a:tcPr/>
                </a:tc>
                <a:tc>
                  <a:txBody>
                    <a:bodyPr/>
                    <a:lstStyle/>
                    <a:p>
                      <a:r>
                        <a:rPr kumimoji="1" lang="en-US" altLang="ja-JP" dirty="0"/>
                        <a:t>Top-10</a:t>
                      </a:r>
                      <a:endParaRPr kumimoji="1" lang="ja-JP" altLang="en-US" dirty="0"/>
                    </a:p>
                  </a:txBody>
                  <a:tcPr/>
                </a:tc>
                <a:extLst>
                  <a:ext uri="{0D108BD9-81ED-4DB2-BD59-A6C34878D82A}">
                    <a16:rowId xmlns:a16="http://schemas.microsoft.com/office/drawing/2014/main" val="180982509"/>
                  </a:ext>
                </a:extLst>
              </a:tr>
              <a:tr h="370840">
                <a:tc>
                  <a:txBody>
                    <a:bodyPr/>
                    <a:lstStyle/>
                    <a:p>
                      <a:r>
                        <a:rPr kumimoji="1" lang="en-US" altLang="ja-JP" dirty="0" err="1"/>
                        <a:t>LSTM+Token</a:t>
                      </a:r>
                      <a:endParaRPr kumimoji="1" lang="ja-JP" altLang="en-US" dirty="0"/>
                    </a:p>
                  </a:txBody>
                  <a:tcPr/>
                </a:tc>
                <a:tc>
                  <a:txBody>
                    <a:bodyPr/>
                    <a:lstStyle/>
                    <a:p>
                      <a:pPr algn="r"/>
                      <a:r>
                        <a:rPr kumimoji="1" lang="en-US" altLang="ja-JP" dirty="0">
                          <a:solidFill>
                            <a:srgbClr val="FF0000"/>
                          </a:solidFill>
                        </a:rPr>
                        <a:t>0.943</a:t>
                      </a:r>
                      <a:endParaRPr kumimoji="1" lang="ja-JP" altLang="en-US" dirty="0">
                        <a:solidFill>
                          <a:srgbClr val="FF0000"/>
                        </a:solidFill>
                      </a:endParaRPr>
                    </a:p>
                  </a:txBody>
                  <a:tcPr/>
                </a:tc>
                <a:tc>
                  <a:txBody>
                    <a:bodyPr/>
                    <a:lstStyle/>
                    <a:p>
                      <a:pPr algn="r"/>
                      <a:r>
                        <a:rPr kumimoji="1" lang="en-US" altLang="ja-JP" dirty="0">
                          <a:solidFill>
                            <a:srgbClr val="FF0000"/>
                          </a:solidFill>
                        </a:rPr>
                        <a:t>0.980</a:t>
                      </a:r>
                      <a:endParaRPr kumimoji="1" lang="ja-JP" altLang="en-US" dirty="0">
                        <a:solidFill>
                          <a:srgbClr val="FF0000"/>
                        </a:solidFill>
                      </a:endParaRPr>
                    </a:p>
                  </a:txBody>
                  <a:tcPr/>
                </a:tc>
                <a:tc>
                  <a:txBody>
                    <a:bodyPr/>
                    <a:lstStyle/>
                    <a:p>
                      <a:pPr algn="r"/>
                      <a:r>
                        <a:rPr kumimoji="1" lang="en-US" altLang="ja-JP" dirty="0">
                          <a:solidFill>
                            <a:srgbClr val="FF0000"/>
                          </a:solidFill>
                        </a:rPr>
                        <a:t>0.985</a:t>
                      </a:r>
                      <a:endParaRPr kumimoji="1" lang="ja-JP" altLang="en-US" dirty="0">
                        <a:solidFill>
                          <a:srgbClr val="FF0000"/>
                        </a:solidFill>
                      </a:endParaRPr>
                    </a:p>
                  </a:txBody>
                  <a:tcPr/>
                </a:tc>
                <a:tc>
                  <a:txBody>
                    <a:bodyPr/>
                    <a:lstStyle/>
                    <a:p>
                      <a:pPr algn="r"/>
                      <a:r>
                        <a:rPr kumimoji="1" lang="en-US" altLang="ja-JP" dirty="0">
                          <a:solidFill>
                            <a:srgbClr val="FF0000"/>
                          </a:solidFill>
                        </a:rPr>
                        <a:t>0.991</a:t>
                      </a:r>
                      <a:endParaRPr kumimoji="1" lang="ja-JP" altLang="en-US" dirty="0">
                        <a:solidFill>
                          <a:srgbClr val="FF0000"/>
                        </a:solidFill>
                      </a:endParaRPr>
                    </a:p>
                  </a:txBody>
                  <a:tcPr/>
                </a:tc>
                <a:extLst>
                  <a:ext uri="{0D108BD9-81ED-4DB2-BD59-A6C34878D82A}">
                    <a16:rowId xmlns:a16="http://schemas.microsoft.com/office/drawing/2014/main" val="484108136"/>
                  </a:ext>
                </a:extLst>
              </a:tr>
              <a:tr h="370840">
                <a:tc>
                  <a:txBody>
                    <a:bodyPr/>
                    <a:lstStyle/>
                    <a:p>
                      <a:r>
                        <a:rPr kumimoji="1" lang="en-US" altLang="ja-JP" dirty="0" err="1"/>
                        <a:t>FaCoY</a:t>
                      </a:r>
                      <a:endParaRPr kumimoji="1" lang="ja-JP" altLang="en-US" dirty="0"/>
                    </a:p>
                  </a:txBody>
                  <a:tcPr/>
                </a:tc>
                <a:tc>
                  <a:txBody>
                    <a:bodyPr/>
                    <a:lstStyle/>
                    <a:p>
                      <a:pPr algn="r"/>
                      <a:r>
                        <a:rPr kumimoji="1" lang="en-US" altLang="ja-JP" dirty="0"/>
                        <a:t>0.840</a:t>
                      </a:r>
                      <a:endParaRPr kumimoji="1" lang="ja-JP" altLang="en-US" dirty="0"/>
                    </a:p>
                  </a:txBody>
                  <a:tcPr/>
                </a:tc>
                <a:tc>
                  <a:txBody>
                    <a:bodyPr/>
                    <a:lstStyle/>
                    <a:p>
                      <a:pPr algn="r"/>
                      <a:r>
                        <a:rPr kumimoji="1" lang="en-US" altLang="ja-JP" dirty="0"/>
                        <a:t>0.940</a:t>
                      </a:r>
                      <a:endParaRPr kumimoji="1" lang="ja-JP" altLang="en-US" dirty="0"/>
                    </a:p>
                  </a:txBody>
                  <a:tcPr/>
                </a:tc>
                <a:tc>
                  <a:txBody>
                    <a:bodyPr/>
                    <a:lstStyle/>
                    <a:p>
                      <a:pPr algn="r"/>
                      <a:r>
                        <a:rPr kumimoji="1" lang="en-US" altLang="ja-JP" dirty="0"/>
                        <a:t>0.950</a:t>
                      </a:r>
                      <a:endParaRPr kumimoji="1" lang="ja-JP" altLang="en-US" dirty="0"/>
                    </a:p>
                  </a:txBody>
                  <a:tcPr/>
                </a:tc>
                <a:tc>
                  <a:txBody>
                    <a:bodyPr/>
                    <a:lstStyle/>
                    <a:p>
                      <a:pPr algn="r"/>
                      <a:r>
                        <a:rPr kumimoji="1" lang="en-US" altLang="ja-JP" dirty="0"/>
                        <a:t>0.958</a:t>
                      </a:r>
                      <a:endParaRPr kumimoji="1" lang="ja-JP" altLang="en-US" dirty="0"/>
                    </a:p>
                  </a:txBody>
                  <a:tcPr/>
                </a:tc>
                <a:extLst>
                  <a:ext uri="{0D108BD9-81ED-4DB2-BD59-A6C34878D82A}">
                    <a16:rowId xmlns:a16="http://schemas.microsoft.com/office/drawing/2014/main" val="1397885094"/>
                  </a:ext>
                </a:extLst>
              </a:tr>
              <a:tr h="370840">
                <a:tc>
                  <a:txBody>
                    <a:bodyPr/>
                    <a:lstStyle/>
                    <a:p>
                      <a:r>
                        <a:rPr kumimoji="1" lang="en-US" altLang="ja-JP" dirty="0"/>
                        <a:t>Siamese</a:t>
                      </a:r>
                      <a:endParaRPr kumimoji="1" lang="ja-JP" altLang="en-US" dirty="0"/>
                    </a:p>
                  </a:txBody>
                  <a:tcPr/>
                </a:tc>
                <a:tc>
                  <a:txBody>
                    <a:bodyPr/>
                    <a:lstStyle/>
                    <a:p>
                      <a:pPr algn="r"/>
                      <a:r>
                        <a:rPr kumimoji="1" lang="en-US" altLang="ja-JP" dirty="0"/>
                        <a:t>0.848</a:t>
                      </a:r>
                      <a:endParaRPr kumimoji="1" lang="ja-JP" altLang="en-US" dirty="0"/>
                    </a:p>
                  </a:txBody>
                  <a:tcPr/>
                </a:tc>
                <a:tc>
                  <a:txBody>
                    <a:bodyPr/>
                    <a:lstStyle/>
                    <a:p>
                      <a:pPr algn="r"/>
                      <a:r>
                        <a:rPr kumimoji="1" lang="en-US" altLang="ja-JP" dirty="0"/>
                        <a:t>0.897</a:t>
                      </a:r>
                      <a:endParaRPr kumimoji="1" lang="ja-JP" altLang="en-US" dirty="0"/>
                    </a:p>
                  </a:txBody>
                  <a:tcPr/>
                </a:tc>
                <a:tc>
                  <a:txBody>
                    <a:bodyPr/>
                    <a:lstStyle/>
                    <a:p>
                      <a:pPr algn="r"/>
                      <a:r>
                        <a:rPr kumimoji="1" lang="en-US" altLang="ja-JP" dirty="0"/>
                        <a:t>0.908</a:t>
                      </a:r>
                      <a:endParaRPr kumimoji="1" lang="ja-JP" altLang="en-US" dirty="0"/>
                    </a:p>
                  </a:txBody>
                  <a:tcPr/>
                </a:tc>
                <a:tc>
                  <a:txBody>
                    <a:bodyPr/>
                    <a:lstStyle/>
                    <a:p>
                      <a:pPr algn="r"/>
                      <a:r>
                        <a:rPr kumimoji="1" lang="en-US" altLang="ja-JP" dirty="0"/>
                        <a:t>0.925</a:t>
                      </a:r>
                      <a:endParaRPr kumimoji="1" lang="ja-JP" altLang="en-US" dirty="0"/>
                    </a:p>
                  </a:txBody>
                  <a:tcPr/>
                </a:tc>
                <a:extLst>
                  <a:ext uri="{0D108BD9-81ED-4DB2-BD59-A6C34878D82A}">
                    <a16:rowId xmlns:a16="http://schemas.microsoft.com/office/drawing/2014/main" val="3830408520"/>
                  </a:ext>
                </a:extLst>
              </a:tr>
            </a:tbl>
          </a:graphicData>
        </a:graphic>
      </p:graphicFrame>
      <p:sp>
        <p:nvSpPr>
          <p:cNvPr id="6" name="コンテンツ プレースホルダー 2">
            <a:extLst>
              <a:ext uri="{FF2B5EF4-FFF2-40B4-BE49-F238E27FC236}">
                <a16:creationId xmlns:a16="http://schemas.microsoft.com/office/drawing/2014/main" id="{BBB4E008-F6C5-44D6-9DE4-AE87135AC5A0}"/>
              </a:ext>
            </a:extLst>
          </p:cNvPr>
          <p:cNvSpPr txBox="1">
            <a:spLocks/>
          </p:cNvSpPr>
          <p:nvPr/>
        </p:nvSpPr>
        <p:spPr bwMode="auto">
          <a:xfrm>
            <a:off x="457200" y="3816825"/>
            <a:ext cx="8229600" cy="2309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kern="0" dirty="0"/>
              <a:t>Top-1, Top-3, Top-5, Top-10</a:t>
            </a:r>
            <a:r>
              <a:rPr lang="ja-JP" altLang="en-US" kern="0" dirty="0"/>
              <a:t>の全てで</a:t>
            </a:r>
            <a:r>
              <a:rPr lang="en-US" altLang="ja-JP" kern="0" dirty="0" err="1"/>
              <a:t>LSTM+Token</a:t>
            </a:r>
            <a:r>
              <a:rPr lang="ja-JP" altLang="en-US" kern="0" dirty="0"/>
              <a:t>の精度は，深層学習を用いない分類手法を上回った．</a:t>
            </a:r>
            <a:endParaRPr lang="en-US" altLang="ja-JP" kern="0" dirty="0"/>
          </a:p>
        </p:txBody>
      </p:sp>
      <p:sp>
        <p:nvSpPr>
          <p:cNvPr id="7" name="スライド番号プレースホルダー 6"/>
          <p:cNvSpPr>
            <a:spLocks noGrp="1"/>
          </p:cNvSpPr>
          <p:nvPr>
            <p:ph type="sldNum" sz="quarter" idx="12"/>
          </p:nvPr>
        </p:nvSpPr>
        <p:spPr/>
        <p:txBody>
          <a:bodyPr/>
          <a:lstStyle/>
          <a:p>
            <a:fld id="{9F5033E9-932D-4E41-95C3-341F9A6DAE17}" type="slidenum">
              <a:rPr lang="en-US" altLang="ja-JP" smtClean="0"/>
              <a:pPr/>
              <a:t>116</a:t>
            </a:fld>
            <a:endParaRPr lang="en-US" altLang="ja-JP"/>
          </a:p>
        </p:txBody>
      </p:sp>
      <p:sp>
        <p:nvSpPr>
          <p:cNvPr id="4" name="日付プレースホルダー 3">
            <a:extLst>
              <a:ext uri="{FF2B5EF4-FFF2-40B4-BE49-F238E27FC236}">
                <a16:creationId xmlns:a16="http://schemas.microsoft.com/office/drawing/2014/main" id="{A67F2CD6-DB0F-4C89-9DE1-32A482569BA5}"/>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3171139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考察</a:t>
            </a:r>
            <a:r>
              <a:rPr kumimoji="1" lang="en-US" altLang="ja-JP" dirty="0"/>
              <a:t>: </a:t>
            </a:r>
            <a:r>
              <a:rPr kumimoji="1" lang="ja-JP" altLang="en-US" dirty="0"/>
              <a:t>トークンの依存関係</a:t>
            </a:r>
          </a:p>
        </p:txBody>
      </p:sp>
      <p:sp>
        <p:nvSpPr>
          <p:cNvPr id="3" name="コンテンツ プレースホルダー 2"/>
          <p:cNvSpPr>
            <a:spLocks noGrp="1"/>
          </p:cNvSpPr>
          <p:nvPr>
            <p:ph idx="1"/>
          </p:nvPr>
        </p:nvSpPr>
        <p:spPr/>
        <p:txBody>
          <a:bodyPr/>
          <a:lstStyle/>
          <a:p>
            <a:pPr marL="0" indent="0">
              <a:buNone/>
            </a:pPr>
            <a:r>
              <a:rPr lang="ja-JP" altLang="en-US" dirty="0"/>
              <a:t>離れたトークンの依存関係が</a:t>
            </a:r>
            <a:r>
              <a:rPr lang="en-US" altLang="ja-JP" dirty="0" err="1"/>
              <a:t>BigCloneBench</a:t>
            </a:r>
            <a:r>
              <a:rPr lang="ja-JP" altLang="en-US" dirty="0"/>
              <a:t>の</a:t>
            </a:r>
            <a:br>
              <a:rPr lang="en-US" altLang="ja-JP" dirty="0"/>
            </a:br>
            <a:r>
              <a:rPr lang="ja-JP" altLang="en-US" dirty="0"/>
              <a:t>メソッドを分類するのに重要だったと考えられる</a:t>
            </a:r>
            <a:endParaRPr lang="en-US" altLang="ja-JP" dirty="0"/>
          </a:p>
          <a:p>
            <a:pPr lvl="1"/>
            <a:r>
              <a:rPr kumimoji="1" lang="ja-JP" altLang="en-US" dirty="0"/>
              <a:t>トークンの依存関係</a:t>
            </a:r>
            <a:endParaRPr kumimoji="1" lang="en-US" altLang="ja-JP" dirty="0"/>
          </a:p>
          <a:p>
            <a:pPr lvl="2"/>
            <a:r>
              <a:rPr lang="ja-JP" altLang="en-US" dirty="0"/>
              <a:t>トークンの出現順序</a:t>
            </a:r>
            <a:endParaRPr lang="en-US" altLang="ja-JP" dirty="0"/>
          </a:p>
          <a:p>
            <a:pPr lvl="2"/>
            <a:r>
              <a:rPr kumimoji="1" lang="ja-JP" altLang="en-US" dirty="0"/>
              <a:t>セットで出現するトークン　等</a:t>
            </a:r>
            <a:endParaRPr kumimoji="1" lang="en-US" altLang="ja-JP" dirty="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117</a:t>
            </a:fld>
            <a:endParaRPr lang="en-US" altLang="ja-JP"/>
          </a:p>
        </p:txBody>
      </p:sp>
      <p:sp>
        <p:nvSpPr>
          <p:cNvPr id="4" name="日付プレースホルダー 3">
            <a:extLst>
              <a:ext uri="{FF2B5EF4-FFF2-40B4-BE49-F238E27FC236}">
                <a16:creationId xmlns:a16="http://schemas.microsoft.com/office/drawing/2014/main" id="{1DCBF8C6-7803-4C3C-80FF-4D2A7CF78C50}"/>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41384877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考察</a:t>
            </a:r>
            <a:r>
              <a:rPr kumimoji="1" lang="en-US" altLang="ja-JP" dirty="0"/>
              <a:t>: </a:t>
            </a:r>
            <a:r>
              <a:rPr kumimoji="1" lang="ja-JP" altLang="en-US" dirty="0"/>
              <a:t>各分類手法</a:t>
            </a:r>
          </a:p>
        </p:txBody>
      </p:sp>
      <p:sp>
        <p:nvSpPr>
          <p:cNvPr id="3" name="コンテンツ プレースホルダー 2"/>
          <p:cNvSpPr>
            <a:spLocks noGrp="1"/>
          </p:cNvSpPr>
          <p:nvPr>
            <p:ph idx="1"/>
          </p:nvPr>
        </p:nvSpPr>
        <p:spPr/>
        <p:txBody>
          <a:bodyPr/>
          <a:lstStyle/>
          <a:p>
            <a:r>
              <a:rPr lang="en-US" altLang="ja-JP" dirty="0"/>
              <a:t>LSTM</a:t>
            </a:r>
          </a:p>
          <a:p>
            <a:pPr marL="457200" lvl="1" indent="0">
              <a:buNone/>
            </a:pPr>
            <a:r>
              <a:rPr lang="ja-JP" altLang="en-US" dirty="0"/>
              <a:t>近いトークンだけでなく，離れたトークンの依存関係も学習</a:t>
            </a:r>
            <a:endParaRPr lang="en-US" altLang="ja-JP" dirty="0"/>
          </a:p>
          <a:p>
            <a:r>
              <a:rPr lang="en-US" altLang="ja-JP" dirty="0"/>
              <a:t>Siamese</a:t>
            </a:r>
          </a:p>
          <a:p>
            <a:pPr marL="457200" lvl="1" indent="0">
              <a:buNone/>
            </a:pPr>
            <a:r>
              <a:rPr lang="en-US" altLang="ja-JP" dirty="0"/>
              <a:t>4-gram</a:t>
            </a:r>
            <a:r>
              <a:rPr lang="ja-JP" altLang="en-US" dirty="0"/>
              <a:t>を用いている</a:t>
            </a:r>
            <a:endParaRPr lang="en-US" altLang="ja-JP" dirty="0"/>
          </a:p>
          <a:p>
            <a:pPr lvl="2"/>
            <a:r>
              <a:rPr lang="ja-JP" altLang="en-US" dirty="0"/>
              <a:t>近いトークンの依存関係については捉えることができる</a:t>
            </a:r>
            <a:endParaRPr lang="en-US" altLang="ja-JP" dirty="0"/>
          </a:p>
          <a:p>
            <a:pPr lvl="2"/>
            <a:r>
              <a:rPr lang="en-US" altLang="ja-JP" dirty="0"/>
              <a:t>4</a:t>
            </a:r>
            <a:r>
              <a:rPr lang="ja-JP" altLang="en-US" dirty="0"/>
              <a:t>つ以上離れたトークンの依存関係は捉えられない</a:t>
            </a:r>
          </a:p>
          <a:p>
            <a:r>
              <a:rPr kumimoji="1" lang="en-US" altLang="ja-JP" dirty="0" err="1"/>
              <a:t>FaCoY</a:t>
            </a:r>
            <a:endParaRPr kumimoji="1" lang="en-US" altLang="ja-JP" dirty="0"/>
          </a:p>
          <a:p>
            <a:pPr lvl="1"/>
            <a:r>
              <a:rPr kumimoji="1" lang="ja-JP" altLang="en-US" dirty="0"/>
              <a:t>類似性を捉えるために</a:t>
            </a:r>
            <a:r>
              <a:rPr kumimoji="1" lang="en-US" altLang="ja-JP" dirty="0"/>
              <a:t>Q&amp;A</a:t>
            </a:r>
            <a:r>
              <a:rPr kumimoji="1" lang="ja-JP" altLang="en-US" dirty="0"/>
              <a:t>サイトの質問と回答を利用</a:t>
            </a:r>
            <a:endParaRPr kumimoji="1" lang="en-US" altLang="ja-JP" dirty="0"/>
          </a:p>
          <a:p>
            <a:pPr lvl="1"/>
            <a:r>
              <a:rPr kumimoji="1" lang="ja-JP" altLang="en-US" dirty="0"/>
              <a:t>この類似性が，</a:t>
            </a:r>
            <a:r>
              <a:rPr kumimoji="1" lang="en-US" altLang="ja-JP" dirty="0" err="1"/>
              <a:t>BigCloneBench</a:t>
            </a:r>
            <a:r>
              <a:rPr kumimoji="1" lang="ja-JP" altLang="en-US" dirty="0"/>
              <a:t>のソースコードを分類</a:t>
            </a:r>
            <a:br>
              <a:rPr kumimoji="1" lang="en-US" altLang="ja-JP" dirty="0"/>
            </a:br>
            <a:r>
              <a:rPr kumimoji="1" lang="ja-JP" altLang="en-US" dirty="0"/>
              <a:t>するのに必要な類似性とは異なっていたと考えられる</a:t>
            </a:r>
            <a:endParaRPr kumimoji="1" lang="en-US" altLang="ja-JP" dirty="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118</a:t>
            </a:fld>
            <a:endParaRPr lang="en-US" altLang="ja-JP"/>
          </a:p>
        </p:txBody>
      </p:sp>
      <p:sp>
        <p:nvSpPr>
          <p:cNvPr id="4" name="日付プレースホルダー 3">
            <a:extLst>
              <a:ext uri="{FF2B5EF4-FFF2-40B4-BE49-F238E27FC236}">
                <a16:creationId xmlns:a16="http://schemas.microsoft.com/office/drawing/2014/main" id="{287FD90C-BC0B-48F6-86B4-65A6F7DBF0CC}"/>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7863490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57933E-9D96-4326-B0B6-D60AA8E43535}"/>
              </a:ext>
            </a:extLst>
          </p:cNvPr>
          <p:cNvSpPr>
            <a:spLocks noGrp="1"/>
          </p:cNvSpPr>
          <p:nvPr>
            <p:ph type="title"/>
          </p:nvPr>
        </p:nvSpPr>
        <p:spPr/>
        <p:txBody>
          <a:bodyPr/>
          <a:lstStyle/>
          <a:p>
            <a:r>
              <a:rPr kumimoji="1" lang="ja-JP" altLang="en-US" dirty="0"/>
              <a:t>学習時間</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6A34F1B8-E01D-4A7D-861A-1FE62B3F25F0}"/>
                  </a:ext>
                </a:extLst>
              </p:cNvPr>
              <p:cNvSpPr>
                <a:spLocks noGrp="1"/>
              </p:cNvSpPr>
              <p:nvPr>
                <p:ph idx="1"/>
              </p:nvPr>
            </p:nvSpPr>
            <p:spPr/>
            <p:txBody>
              <a:bodyPr/>
              <a:lstStyle/>
              <a:p>
                <a:r>
                  <a:rPr lang="en-US" altLang="ja-JP" dirty="0"/>
                  <a:t>3,4,5</a:t>
                </a:r>
                <a:r>
                  <a:rPr kumimoji="1" lang="ja-JP" altLang="en-US" dirty="0"/>
                  <a:t>章</a:t>
                </a:r>
                <a:endParaRPr lang="en-US" altLang="ja-JP" dirty="0"/>
              </a:p>
              <a:p>
                <a:pPr lvl="1"/>
                <a:r>
                  <a:rPr kumimoji="1" lang="en-US" altLang="ja-JP" dirty="0"/>
                  <a:t>DNN</a:t>
                </a:r>
                <a:r>
                  <a:rPr lang="en-US" altLang="ja-JP" dirty="0"/>
                  <a:t>: 0.279, LSTM: 0.474, GCN: 0.977 (</a:t>
                </a:r>
                <a:r>
                  <a:rPr lang="ja-JP" altLang="en-US" dirty="0"/>
                  <a:t>単位</a:t>
                </a:r>
                <a:r>
                  <a:rPr lang="en-US" altLang="ja-JP" dirty="0"/>
                  <a:t>:</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𝑠</m:t>
                        </m:r>
                      </m:num>
                      <m:den>
                        <m:r>
                          <a:rPr lang="en-US" altLang="ja-JP" b="0" i="1" smtClean="0">
                            <a:latin typeface="Cambria Math" panose="02040503050406030204" pitchFamily="18" charset="0"/>
                          </a:rPr>
                          <m:t>𝑑𝑎𝑡𝑎</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𝑒𝑝𝑜𝑐h</m:t>
                        </m:r>
                      </m:den>
                    </m:f>
                  </m:oMath>
                </a14:m>
                <a:r>
                  <a:rPr lang="en-US" altLang="ja-JP" dirty="0"/>
                  <a:t>)</a:t>
                </a:r>
              </a:p>
              <a:p>
                <a:r>
                  <a:rPr lang="en-US" altLang="ja-JP" dirty="0"/>
                  <a:t>6</a:t>
                </a:r>
                <a:r>
                  <a:rPr lang="ja-JP" altLang="en-US" dirty="0"/>
                  <a:t>章</a:t>
                </a:r>
                <a:endParaRPr lang="en-US" altLang="ja-JP" dirty="0"/>
              </a:p>
              <a:p>
                <a:pPr lvl="1"/>
                <a:r>
                  <a:rPr lang="ja-JP" altLang="en-US" dirty="0"/>
                  <a:t>詳細な学習時間は記録していない</a:t>
                </a:r>
                <a:endParaRPr lang="en-US" altLang="ja-JP" dirty="0"/>
              </a:p>
              <a:p>
                <a:pPr lvl="1"/>
                <a:r>
                  <a:rPr lang="en-US" altLang="ja-JP" dirty="0" err="1"/>
                  <a:t>BigCloneBench</a:t>
                </a:r>
                <a:r>
                  <a:rPr lang="ja-JP" altLang="en-US" dirty="0"/>
                  <a:t>のデータを学習させるのに</a:t>
                </a:r>
                <a:r>
                  <a:rPr lang="en-US" altLang="ja-JP" dirty="0"/>
                  <a:t>2</a:t>
                </a:r>
                <a:r>
                  <a:rPr lang="ja-JP" altLang="en-US" dirty="0"/>
                  <a:t>，</a:t>
                </a:r>
                <a:r>
                  <a:rPr lang="en-US" altLang="ja-JP" dirty="0"/>
                  <a:t>3</a:t>
                </a:r>
                <a:r>
                  <a:rPr lang="ja-JP" altLang="en-US" dirty="0"/>
                  <a:t>日かかる</a:t>
                </a:r>
                <a:endParaRPr lang="en-US" altLang="ja-JP" dirty="0"/>
              </a:p>
              <a:p>
                <a:pPr lvl="1"/>
                <a:r>
                  <a:rPr lang="ja-JP" altLang="en-US" dirty="0"/>
                  <a:t>学習時間の大小関係は </a:t>
                </a:r>
                <a:r>
                  <a:rPr lang="en-US" altLang="ja-JP" dirty="0"/>
                  <a:t>DNN&lt;LSTM&lt;Bi-LSTM&lt;ASTNN</a:t>
                </a:r>
              </a:p>
            </p:txBody>
          </p:sp>
        </mc:Choice>
        <mc:Fallback>
          <p:sp>
            <p:nvSpPr>
              <p:cNvPr id="3" name="コンテンツ プレースホルダー 2">
                <a:extLst>
                  <a:ext uri="{FF2B5EF4-FFF2-40B4-BE49-F238E27FC236}">
                    <a16:creationId xmlns:a16="http://schemas.microsoft.com/office/drawing/2014/main" id="{6A34F1B8-E01D-4A7D-861A-1FE62B3F25F0}"/>
                  </a:ext>
                </a:extLst>
              </p:cNvPr>
              <p:cNvSpPr>
                <a:spLocks noGrp="1" noRot="1" noChangeAspect="1" noMove="1" noResize="1" noEditPoints="1" noAdjustHandles="1" noChangeArrowheads="1" noChangeShapeType="1" noTextEdit="1"/>
              </p:cNvSpPr>
              <p:nvPr>
                <p:ph idx="1"/>
              </p:nvPr>
            </p:nvSpPr>
            <p:spPr>
              <a:blipFill>
                <a:blip r:embed="rId2"/>
                <a:stretch>
                  <a:fillRect l="-963" t="-1482"/>
                </a:stretch>
              </a:blipFill>
            </p:spPr>
            <p:txBody>
              <a:bodyPr/>
              <a:lstStyle/>
              <a:p>
                <a:r>
                  <a:rPr lang="ja-JP" altLang="en-US">
                    <a:noFill/>
                  </a:rPr>
                  <a:t> </a:t>
                </a:r>
              </a:p>
            </p:txBody>
          </p:sp>
        </mc:Fallback>
      </mc:AlternateContent>
      <p:sp>
        <p:nvSpPr>
          <p:cNvPr id="4" name="日付プレースホルダー 3">
            <a:extLst>
              <a:ext uri="{FF2B5EF4-FFF2-40B4-BE49-F238E27FC236}">
                <a16:creationId xmlns:a16="http://schemas.microsoft.com/office/drawing/2014/main" id="{F3943815-6E68-45A2-9422-0F182E644050}"/>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90DB5B12-7A46-4FEA-89AA-4B022043DF64}"/>
              </a:ext>
            </a:extLst>
          </p:cNvPr>
          <p:cNvSpPr>
            <a:spLocks noGrp="1"/>
          </p:cNvSpPr>
          <p:nvPr>
            <p:ph type="sldNum" sz="quarter" idx="12"/>
          </p:nvPr>
        </p:nvSpPr>
        <p:spPr/>
        <p:txBody>
          <a:bodyPr/>
          <a:lstStyle/>
          <a:p>
            <a:fld id="{9F5033E9-932D-4E41-95C3-341F9A6DAE17}" type="slidenum">
              <a:rPr lang="en-US" altLang="ja-JP" smtClean="0"/>
              <a:pPr/>
              <a:t>119</a:t>
            </a:fld>
            <a:endParaRPr lang="en-US" altLang="ja-JP"/>
          </a:p>
        </p:txBody>
      </p:sp>
    </p:spTree>
    <p:extLst>
      <p:ext uri="{BB962C8B-B14F-4D97-AF65-F5344CB8AC3E}">
        <p14:creationId xmlns:p14="http://schemas.microsoft.com/office/powerpoint/2010/main" val="358016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BE5803-E5EB-4752-BEDE-7EA1D69E8D01}"/>
              </a:ext>
            </a:extLst>
          </p:cNvPr>
          <p:cNvSpPr>
            <a:spLocks noGrp="1"/>
          </p:cNvSpPr>
          <p:nvPr>
            <p:ph type="title"/>
          </p:nvPr>
        </p:nvSpPr>
        <p:spPr/>
        <p:txBody>
          <a:bodyPr/>
          <a:lstStyle/>
          <a:p>
            <a:r>
              <a:rPr kumimoji="1" lang="ja-JP" altLang="en-US" dirty="0"/>
              <a:t>ミューテーションの影響調査</a:t>
            </a:r>
          </a:p>
        </p:txBody>
      </p:sp>
      <p:sp>
        <p:nvSpPr>
          <p:cNvPr id="3" name="コンテンツ プレースホルダー 2">
            <a:extLst>
              <a:ext uri="{FF2B5EF4-FFF2-40B4-BE49-F238E27FC236}">
                <a16:creationId xmlns:a16="http://schemas.microsoft.com/office/drawing/2014/main" id="{695B54E5-F7D1-46DA-9723-63D3633037D1}"/>
              </a:ext>
            </a:extLst>
          </p:cNvPr>
          <p:cNvSpPr>
            <a:spLocks noGrp="1"/>
          </p:cNvSpPr>
          <p:nvPr>
            <p:ph idx="1"/>
          </p:nvPr>
        </p:nvSpPr>
        <p:spPr>
          <a:xfrm>
            <a:off x="457199" y="1600199"/>
            <a:ext cx="8459463" cy="1143000"/>
          </a:xfrm>
        </p:spPr>
        <p:txBody>
          <a:bodyPr/>
          <a:lstStyle/>
          <a:p>
            <a:pPr marL="0" indent="0">
              <a:buNone/>
            </a:pPr>
            <a:r>
              <a:rPr kumimoji="1" lang="ja-JP" altLang="en-US" dirty="0"/>
              <a:t>ミューテーションの評価を実施</a:t>
            </a:r>
            <a:endParaRPr kumimoji="1" lang="en-US" altLang="ja-JP" dirty="0"/>
          </a:p>
          <a:p>
            <a:pPr marL="457200" lvl="1" indent="0">
              <a:buNone/>
            </a:pPr>
            <a:r>
              <a:rPr lang="ja-JP" altLang="en-US" dirty="0"/>
              <a:t>ミューテーションで増やした学習データ数とモデルの分類確率の関係調査</a:t>
            </a:r>
            <a:endParaRPr kumimoji="1" lang="ja-JP" altLang="en-US" dirty="0"/>
          </a:p>
        </p:txBody>
      </p:sp>
      <p:sp>
        <p:nvSpPr>
          <p:cNvPr id="4" name="日付プレースホルダー 3">
            <a:extLst>
              <a:ext uri="{FF2B5EF4-FFF2-40B4-BE49-F238E27FC236}">
                <a16:creationId xmlns:a16="http://schemas.microsoft.com/office/drawing/2014/main" id="{E81AB788-BE20-49D2-AC88-447601B79E06}"/>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D3863952-F2A0-42AB-81C5-4F8E97601B50}"/>
              </a:ext>
            </a:extLst>
          </p:cNvPr>
          <p:cNvSpPr>
            <a:spLocks noGrp="1"/>
          </p:cNvSpPr>
          <p:nvPr>
            <p:ph type="sldNum" sz="quarter" idx="12"/>
          </p:nvPr>
        </p:nvSpPr>
        <p:spPr/>
        <p:txBody>
          <a:bodyPr/>
          <a:lstStyle/>
          <a:p>
            <a:fld id="{9F5033E9-932D-4E41-95C3-341F9A6DAE17}" type="slidenum">
              <a:rPr lang="en-US" altLang="ja-JP" smtClean="0"/>
              <a:pPr/>
              <a:t>12</a:t>
            </a:fld>
            <a:endParaRPr lang="en-US" altLang="ja-JP"/>
          </a:p>
        </p:txBody>
      </p:sp>
      <p:sp>
        <p:nvSpPr>
          <p:cNvPr id="10" name="コンテンツ プレースホルダー 2">
            <a:extLst>
              <a:ext uri="{FF2B5EF4-FFF2-40B4-BE49-F238E27FC236}">
                <a16:creationId xmlns:a16="http://schemas.microsoft.com/office/drawing/2014/main" id="{85B6BB90-EEA6-44E1-AE98-97326E1D5E1A}"/>
              </a:ext>
            </a:extLst>
          </p:cNvPr>
          <p:cNvSpPr txBox="1">
            <a:spLocks/>
          </p:cNvSpPr>
          <p:nvPr/>
        </p:nvSpPr>
        <p:spPr bwMode="auto">
          <a:xfrm>
            <a:off x="457200" y="5671178"/>
            <a:ext cx="7934062" cy="877998"/>
          </a:xfrm>
          <a:prstGeom prst="rect">
            <a:avLst/>
          </a:prstGeom>
          <a:solidFill>
            <a:schemeClr val="bg1"/>
          </a:solidFill>
          <a:ln w="19050">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400" kern="0" dirty="0"/>
              <a:t>学習データ数を増やすと正しく分類できる確率が高くなる</a:t>
            </a:r>
            <a:endParaRPr lang="en-US" altLang="ja-JP" sz="2400" kern="0" dirty="0"/>
          </a:p>
          <a:p>
            <a:r>
              <a:rPr lang="ja-JP" altLang="en-US" sz="2400" u="sng" kern="0" dirty="0"/>
              <a:t>学習に用いるソースコードの数は精度に大きく影響する</a:t>
            </a:r>
            <a:endParaRPr lang="en-US" altLang="ja-JP" sz="2400" u="sng" kern="0" dirty="0"/>
          </a:p>
        </p:txBody>
      </p:sp>
      <p:pic>
        <p:nvPicPr>
          <p:cNvPr id="11" name="図 10">
            <a:extLst>
              <a:ext uri="{FF2B5EF4-FFF2-40B4-BE49-F238E27FC236}">
                <a16:creationId xmlns:a16="http://schemas.microsoft.com/office/drawing/2014/main" id="{1C615AC7-0DC0-4B96-9575-DF4A3B48B790}"/>
              </a:ext>
            </a:extLst>
          </p:cNvPr>
          <p:cNvPicPr>
            <a:picLocks noChangeAspect="1"/>
          </p:cNvPicPr>
          <p:nvPr/>
        </p:nvPicPr>
        <p:blipFill>
          <a:blip r:embed="rId3"/>
          <a:stretch>
            <a:fillRect/>
          </a:stretch>
        </p:blipFill>
        <p:spPr>
          <a:xfrm>
            <a:off x="2028327" y="2450187"/>
            <a:ext cx="5076234" cy="3098794"/>
          </a:xfrm>
          <a:prstGeom prst="rect">
            <a:avLst/>
          </a:prstGeom>
        </p:spPr>
      </p:pic>
    </p:spTree>
    <p:extLst>
      <p:ext uri="{BB962C8B-B14F-4D97-AF65-F5344CB8AC3E}">
        <p14:creationId xmlns:p14="http://schemas.microsoft.com/office/powerpoint/2010/main" val="21139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39D4D-8651-4C5F-890C-D35805900A9A}"/>
              </a:ext>
            </a:extLst>
          </p:cNvPr>
          <p:cNvSpPr>
            <a:spLocks noGrp="1"/>
          </p:cNvSpPr>
          <p:nvPr>
            <p:ph type="title"/>
          </p:nvPr>
        </p:nvSpPr>
        <p:spPr/>
        <p:txBody>
          <a:bodyPr/>
          <a:lstStyle/>
          <a:p>
            <a:r>
              <a:rPr kumimoji="1" lang="ja-JP" altLang="en-US" sz="2800" dirty="0"/>
              <a:t>深層学習を用いたソースコード分類のための</a:t>
            </a:r>
            <a:br>
              <a:rPr kumimoji="1" lang="en-US" altLang="ja-JP" sz="2800" dirty="0"/>
            </a:br>
            <a:r>
              <a:rPr kumimoji="1" lang="ja-JP" altLang="en-US" sz="2800" dirty="0"/>
              <a:t>動的な学習用データセット改善手法の提案</a:t>
            </a:r>
          </a:p>
        </p:txBody>
      </p:sp>
      <p:sp>
        <p:nvSpPr>
          <p:cNvPr id="3" name="テキスト プレースホルダー 2">
            <a:extLst>
              <a:ext uri="{FF2B5EF4-FFF2-40B4-BE49-F238E27FC236}">
                <a16:creationId xmlns:a16="http://schemas.microsoft.com/office/drawing/2014/main" id="{C55F4849-A028-47DD-951A-6454EAE54E7A}"/>
              </a:ext>
            </a:extLst>
          </p:cNvPr>
          <p:cNvSpPr>
            <a:spLocks noGrp="1"/>
          </p:cNvSpPr>
          <p:nvPr>
            <p:ph type="body" idx="1"/>
          </p:nvPr>
        </p:nvSpPr>
        <p:spPr/>
        <p:txBody>
          <a:bodyPr/>
          <a:lstStyle/>
          <a:p>
            <a:r>
              <a:rPr kumimoji="1" lang="en-US" altLang="ja-JP" dirty="0"/>
              <a:t>4</a:t>
            </a:r>
            <a:r>
              <a:rPr kumimoji="1" lang="ja-JP" altLang="en-US" dirty="0"/>
              <a:t>章</a:t>
            </a:r>
          </a:p>
        </p:txBody>
      </p:sp>
      <p:sp>
        <p:nvSpPr>
          <p:cNvPr id="4" name="日付プレースホルダー 3">
            <a:extLst>
              <a:ext uri="{FF2B5EF4-FFF2-40B4-BE49-F238E27FC236}">
                <a16:creationId xmlns:a16="http://schemas.microsoft.com/office/drawing/2014/main" id="{A58D7780-40C0-4798-86A5-6921A8F6A9D3}"/>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C8C20807-3591-48E2-9715-6B30E6DFDC50}"/>
              </a:ext>
            </a:extLst>
          </p:cNvPr>
          <p:cNvSpPr>
            <a:spLocks noGrp="1"/>
          </p:cNvSpPr>
          <p:nvPr>
            <p:ph type="sldNum" sz="quarter" idx="12"/>
          </p:nvPr>
        </p:nvSpPr>
        <p:spPr/>
        <p:txBody>
          <a:bodyPr/>
          <a:lstStyle/>
          <a:p>
            <a:fld id="{F14C7DCA-020D-4247-A22F-0BC24CC97F92}" type="slidenum">
              <a:rPr lang="en-US" altLang="ja-JP" smtClean="0"/>
              <a:pPr/>
              <a:t>13</a:t>
            </a:fld>
            <a:endParaRPr lang="en-US" altLang="ja-JP"/>
          </a:p>
        </p:txBody>
      </p:sp>
    </p:spTree>
    <p:extLst>
      <p:ext uri="{BB962C8B-B14F-4D97-AF65-F5344CB8AC3E}">
        <p14:creationId xmlns:p14="http://schemas.microsoft.com/office/powerpoint/2010/main" val="1541470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24D7F-DC2B-4177-B52D-AB832D7783FF}"/>
              </a:ext>
            </a:extLst>
          </p:cNvPr>
          <p:cNvSpPr>
            <a:spLocks noGrp="1"/>
          </p:cNvSpPr>
          <p:nvPr>
            <p:ph type="title"/>
          </p:nvPr>
        </p:nvSpPr>
        <p:spPr/>
        <p:txBody>
          <a:bodyPr/>
          <a:lstStyle/>
          <a:p>
            <a:r>
              <a:rPr kumimoji="1" lang="ja-JP" altLang="en-US" dirty="0"/>
              <a:t>研究動機</a:t>
            </a:r>
          </a:p>
        </p:txBody>
      </p:sp>
      <p:sp>
        <p:nvSpPr>
          <p:cNvPr id="3" name="コンテンツ プレースホルダー 2">
            <a:extLst>
              <a:ext uri="{FF2B5EF4-FFF2-40B4-BE49-F238E27FC236}">
                <a16:creationId xmlns:a16="http://schemas.microsoft.com/office/drawing/2014/main" id="{48832CCB-6640-4147-809E-6ED6C2C92D1A}"/>
              </a:ext>
            </a:extLst>
          </p:cNvPr>
          <p:cNvSpPr>
            <a:spLocks noGrp="1"/>
          </p:cNvSpPr>
          <p:nvPr>
            <p:ph idx="1"/>
          </p:nvPr>
        </p:nvSpPr>
        <p:spPr/>
        <p:txBody>
          <a:bodyPr/>
          <a:lstStyle/>
          <a:p>
            <a:r>
              <a:rPr kumimoji="1" lang="ja-JP" altLang="en-US" dirty="0"/>
              <a:t>学習に用いるソースコードの数は精度に大きな影響</a:t>
            </a:r>
            <a:endParaRPr kumimoji="1" lang="en-US" altLang="ja-JP" dirty="0"/>
          </a:p>
          <a:p>
            <a:pPr lvl="1"/>
            <a:r>
              <a:rPr lang="en-US" altLang="ja-JP" dirty="0"/>
              <a:t>3</a:t>
            </a:r>
            <a:r>
              <a:rPr lang="ja-JP" altLang="en-US" dirty="0"/>
              <a:t>章のミューテーション評価実験で判明</a:t>
            </a:r>
            <a:endParaRPr lang="en-US" altLang="ja-JP" dirty="0"/>
          </a:p>
          <a:p>
            <a:pPr lvl="1"/>
            <a:endParaRPr lang="en-US" altLang="ja-JP" sz="800" dirty="0"/>
          </a:p>
          <a:p>
            <a:r>
              <a:rPr lang="ja-JP" altLang="en-US" dirty="0"/>
              <a:t>既存研究では，学習用データセットを構築する際，</a:t>
            </a:r>
            <a:br>
              <a:rPr lang="en-US" altLang="ja-JP" dirty="0"/>
            </a:br>
            <a:r>
              <a:rPr lang="ja-JP" altLang="en-US" dirty="0"/>
              <a:t>特に説明なく</a:t>
            </a:r>
            <a:r>
              <a:rPr lang="ja-JP" altLang="en-US" u="sng" dirty="0"/>
              <a:t>ランダムサンプリング</a:t>
            </a:r>
            <a:r>
              <a:rPr lang="ja-JP" altLang="en-US" dirty="0"/>
              <a:t>を用いていることが多い</a:t>
            </a:r>
            <a:endParaRPr lang="en-US" altLang="ja-JP" dirty="0"/>
          </a:p>
          <a:p>
            <a:endParaRPr lang="en-US" altLang="ja-JP" dirty="0"/>
          </a:p>
          <a:p>
            <a:endParaRPr lang="en-US" altLang="ja-JP" dirty="0">
              <a:solidFill>
                <a:srgbClr val="FF0000"/>
              </a:solidFill>
            </a:endParaRPr>
          </a:p>
          <a:p>
            <a:endParaRPr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sz="1800" dirty="0">
              <a:solidFill>
                <a:srgbClr val="FF0000"/>
              </a:solidFill>
            </a:endParaRPr>
          </a:p>
          <a:p>
            <a:r>
              <a:rPr lang="ja-JP" altLang="en-US" dirty="0">
                <a:solidFill>
                  <a:srgbClr val="FF0000"/>
                </a:solidFill>
              </a:rPr>
              <a:t>ランダムサンプリングがソースコード分類モデルの学習に</a:t>
            </a:r>
            <a:br>
              <a:rPr lang="en-US" altLang="ja-JP" dirty="0">
                <a:solidFill>
                  <a:srgbClr val="FF0000"/>
                </a:solidFill>
              </a:rPr>
            </a:br>
            <a:r>
              <a:rPr lang="ja-JP" altLang="en-US" dirty="0">
                <a:solidFill>
                  <a:srgbClr val="FF0000"/>
                </a:solidFill>
              </a:rPr>
              <a:t>関して最適か不明 → </a:t>
            </a:r>
            <a:r>
              <a:rPr lang="ja-JP" altLang="en-US" u="sng" dirty="0">
                <a:solidFill>
                  <a:srgbClr val="FF0000"/>
                </a:solidFill>
              </a:rPr>
              <a:t>新たな手法を提案</a:t>
            </a:r>
            <a:endParaRPr lang="en-US" altLang="ja-JP" u="sng" dirty="0">
              <a:solidFill>
                <a:srgbClr val="FF0000"/>
              </a:solidFill>
            </a:endParaRPr>
          </a:p>
          <a:p>
            <a:endParaRPr lang="en-US" altLang="ja-JP" dirty="0"/>
          </a:p>
        </p:txBody>
      </p:sp>
      <p:sp>
        <p:nvSpPr>
          <p:cNvPr id="4" name="日付プレースホルダー 3">
            <a:extLst>
              <a:ext uri="{FF2B5EF4-FFF2-40B4-BE49-F238E27FC236}">
                <a16:creationId xmlns:a16="http://schemas.microsoft.com/office/drawing/2014/main" id="{CCF39CF0-536F-431D-852F-EA1935741BFE}"/>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E730C810-2FC0-41A2-A0D0-A7BBE200B3EC}"/>
              </a:ext>
            </a:extLst>
          </p:cNvPr>
          <p:cNvSpPr>
            <a:spLocks noGrp="1"/>
          </p:cNvSpPr>
          <p:nvPr>
            <p:ph type="sldNum" sz="quarter" idx="12"/>
          </p:nvPr>
        </p:nvSpPr>
        <p:spPr/>
        <p:txBody>
          <a:bodyPr/>
          <a:lstStyle/>
          <a:p>
            <a:fld id="{9F5033E9-932D-4E41-95C3-341F9A6DAE17}" type="slidenum">
              <a:rPr lang="en-US" altLang="ja-JP" smtClean="0"/>
              <a:pPr/>
              <a:t>14</a:t>
            </a:fld>
            <a:endParaRPr lang="en-US" altLang="ja-JP"/>
          </a:p>
        </p:txBody>
      </p:sp>
      <p:pic>
        <p:nvPicPr>
          <p:cNvPr id="6" name="図 5"/>
          <p:cNvPicPr>
            <a:picLocks noChangeAspect="1"/>
          </p:cNvPicPr>
          <p:nvPr/>
        </p:nvPicPr>
        <p:blipFill>
          <a:blip r:embed="rId3"/>
          <a:stretch>
            <a:fillRect/>
          </a:stretch>
        </p:blipFill>
        <p:spPr>
          <a:xfrm>
            <a:off x="1143001" y="3391848"/>
            <a:ext cx="6868886" cy="1923083"/>
          </a:xfrm>
          <a:prstGeom prst="rect">
            <a:avLst/>
          </a:prstGeom>
        </p:spPr>
      </p:pic>
    </p:spTree>
    <p:extLst>
      <p:ext uri="{BB962C8B-B14F-4D97-AF65-F5344CB8AC3E}">
        <p14:creationId xmlns:p14="http://schemas.microsoft.com/office/powerpoint/2010/main" val="135001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9DE161-D9E0-43C9-A47C-156C8C6C16EC}"/>
              </a:ext>
            </a:extLst>
          </p:cNvPr>
          <p:cNvSpPr>
            <a:spLocks noGrp="1"/>
          </p:cNvSpPr>
          <p:nvPr>
            <p:ph type="title"/>
          </p:nvPr>
        </p:nvSpPr>
        <p:spPr/>
        <p:txBody>
          <a:bodyPr/>
          <a:lstStyle/>
          <a:p>
            <a:r>
              <a:rPr kumimoji="1" lang="ja-JP" altLang="en-US" dirty="0"/>
              <a:t>提案手法の概要と評価実験</a:t>
            </a:r>
          </a:p>
        </p:txBody>
      </p:sp>
      <p:sp>
        <p:nvSpPr>
          <p:cNvPr id="3" name="コンテンツ プレースホルダー 2">
            <a:extLst>
              <a:ext uri="{FF2B5EF4-FFF2-40B4-BE49-F238E27FC236}">
                <a16:creationId xmlns:a16="http://schemas.microsoft.com/office/drawing/2014/main" id="{0A5F7486-29FF-4633-8441-00EA6A7D1254}"/>
              </a:ext>
            </a:extLst>
          </p:cNvPr>
          <p:cNvSpPr>
            <a:spLocks noGrp="1"/>
          </p:cNvSpPr>
          <p:nvPr>
            <p:ph idx="1"/>
          </p:nvPr>
        </p:nvSpPr>
        <p:spPr>
          <a:xfrm>
            <a:off x="468311" y="2000309"/>
            <a:ext cx="4159259" cy="2209977"/>
          </a:xfrm>
          <a:solidFill>
            <a:srgbClr val="FFFFCC"/>
          </a:solidFill>
          <a:ln>
            <a:solidFill>
              <a:schemeClr val="tx1"/>
            </a:solidFill>
          </a:ln>
        </p:spPr>
        <p:txBody>
          <a:bodyPr/>
          <a:lstStyle/>
          <a:p>
            <a:pPr marL="0" indent="0">
              <a:buNone/>
            </a:pPr>
            <a:r>
              <a:rPr kumimoji="1" lang="en-US" altLang="ja-JP" sz="1800" dirty="0"/>
              <a:t>STEP A1: </a:t>
            </a:r>
            <a:r>
              <a:rPr kumimoji="1" lang="ja-JP" altLang="en-US" sz="1800" dirty="0"/>
              <a:t>分類</a:t>
            </a:r>
            <a:r>
              <a:rPr lang="ja-JP" altLang="en-US" sz="1800" dirty="0"/>
              <a:t>モデルの訓練</a:t>
            </a:r>
            <a:endParaRPr lang="en-US" altLang="ja-JP" sz="1800" dirty="0"/>
          </a:p>
          <a:p>
            <a:pPr marL="0" indent="0">
              <a:buNone/>
            </a:pPr>
            <a:r>
              <a:rPr kumimoji="1" lang="en-US" altLang="ja-JP" sz="1800" dirty="0"/>
              <a:t>STEP A2: </a:t>
            </a:r>
            <a:r>
              <a:rPr kumimoji="1" lang="ja-JP" altLang="en-US" sz="1800" dirty="0"/>
              <a:t>分類モデルの検証</a:t>
            </a:r>
            <a:endParaRPr kumimoji="1" lang="en-US" altLang="ja-JP" sz="1800" dirty="0"/>
          </a:p>
          <a:p>
            <a:pPr marL="0" indent="0">
              <a:buNone/>
            </a:pPr>
            <a:r>
              <a:rPr kumimoji="1" lang="en-US" altLang="ja-JP" sz="1800" dirty="0"/>
              <a:t>STEP</a:t>
            </a:r>
            <a:r>
              <a:rPr lang="ja-JP" altLang="en-US" sz="1800" dirty="0"/>
              <a:t> </a:t>
            </a:r>
            <a:r>
              <a:rPr lang="en-US" altLang="ja-JP" sz="1800" dirty="0"/>
              <a:t>A3:</a:t>
            </a:r>
            <a:r>
              <a:rPr lang="ja-JP" altLang="en-US" sz="1800" dirty="0"/>
              <a:t> 分類失敗データのクローンを</a:t>
            </a:r>
            <a:br>
              <a:rPr lang="en-US" altLang="ja-JP" sz="1800" dirty="0"/>
            </a:br>
            <a:r>
              <a:rPr lang="en-US" altLang="ja-JP" sz="1800" dirty="0"/>
              <a:t>                 </a:t>
            </a:r>
            <a:r>
              <a:rPr lang="ja-JP" altLang="en-US" sz="1800" dirty="0"/>
              <a:t>ミューテーションで作成</a:t>
            </a:r>
            <a:br>
              <a:rPr lang="en-US" altLang="ja-JP" sz="1800" dirty="0"/>
            </a:br>
            <a:r>
              <a:rPr lang="en-US" altLang="ja-JP" sz="1800" dirty="0"/>
              <a:t>STEP A4: </a:t>
            </a:r>
            <a:r>
              <a:rPr lang="ja-JP" altLang="en-US" sz="1800" dirty="0"/>
              <a:t>作成したクローンを</a:t>
            </a:r>
            <a:br>
              <a:rPr lang="en-US" altLang="ja-JP" sz="1800" dirty="0"/>
            </a:br>
            <a:r>
              <a:rPr lang="en-US" altLang="ja-JP" sz="1800" dirty="0"/>
              <a:t>                 </a:t>
            </a:r>
            <a:r>
              <a:rPr lang="ja-JP" altLang="en-US" sz="1800" dirty="0"/>
              <a:t>学習用データセットに追加</a:t>
            </a:r>
            <a:endParaRPr lang="en-US" altLang="ja-JP" sz="1800" dirty="0"/>
          </a:p>
          <a:p>
            <a:pPr marL="0" indent="0">
              <a:buNone/>
            </a:pPr>
            <a:r>
              <a:rPr kumimoji="1" lang="en-US" altLang="ja-JP" sz="1800" dirty="0"/>
              <a:t>STEP A5: STEP A1~4</a:t>
            </a:r>
            <a:r>
              <a:rPr lang="ja-JP" altLang="en-US" sz="1800" dirty="0"/>
              <a:t>の繰り返し</a:t>
            </a:r>
            <a:endParaRPr kumimoji="1" lang="ja-JP" altLang="en-US" sz="1800" dirty="0"/>
          </a:p>
        </p:txBody>
      </p:sp>
      <p:sp>
        <p:nvSpPr>
          <p:cNvPr id="4" name="日付プレースホルダー 3">
            <a:extLst>
              <a:ext uri="{FF2B5EF4-FFF2-40B4-BE49-F238E27FC236}">
                <a16:creationId xmlns:a16="http://schemas.microsoft.com/office/drawing/2014/main" id="{B97B9013-B5E6-4249-A805-3978025094C1}"/>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989946D0-9785-4431-8B4E-EE43C16AB8B6}"/>
              </a:ext>
            </a:extLst>
          </p:cNvPr>
          <p:cNvSpPr>
            <a:spLocks noGrp="1"/>
          </p:cNvSpPr>
          <p:nvPr>
            <p:ph type="sldNum" sz="quarter" idx="12"/>
          </p:nvPr>
        </p:nvSpPr>
        <p:spPr/>
        <p:txBody>
          <a:bodyPr/>
          <a:lstStyle/>
          <a:p>
            <a:fld id="{9F5033E9-932D-4E41-95C3-341F9A6DAE17}" type="slidenum">
              <a:rPr lang="en-US" altLang="ja-JP" smtClean="0"/>
              <a:pPr/>
              <a:t>15</a:t>
            </a:fld>
            <a:endParaRPr lang="en-US" altLang="ja-JP"/>
          </a:p>
        </p:txBody>
      </p:sp>
      <p:sp>
        <p:nvSpPr>
          <p:cNvPr id="7" name="コンテンツ プレースホルダー 2">
            <a:extLst>
              <a:ext uri="{FF2B5EF4-FFF2-40B4-BE49-F238E27FC236}">
                <a16:creationId xmlns:a16="http://schemas.microsoft.com/office/drawing/2014/main" id="{20F278DA-727C-4CC1-BB29-771E7E99BC78}"/>
              </a:ext>
            </a:extLst>
          </p:cNvPr>
          <p:cNvSpPr txBox="1">
            <a:spLocks/>
          </p:cNvSpPr>
          <p:nvPr/>
        </p:nvSpPr>
        <p:spPr bwMode="auto">
          <a:xfrm>
            <a:off x="451644" y="4510957"/>
            <a:ext cx="4114800" cy="17290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sz="1800">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000" kern="0" dirty="0"/>
              <a:t>評価実験</a:t>
            </a:r>
            <a:endParaRPr lang="en-US" altLang="ja-JP" sz="2000" kern="0" dirty="0"/>
          </a:p>
          <a:p>
            <a:pPr marL="0" indent="0">
              <a:buFontTx/>
              <a:buNone/>
            </a:pPr>
            <a:r>
              <a:rPr lang="ja-JP" altLang="en-US" sz="2000" kern="0" dirty="0"/>
              <a:t>ランダムサンプリングを用いた</a:t>
            </a:r>
            <a:br>
              <a:rPr lang="en-US" altLang="ja-JP" sz="2000" kern="0" dirty="0"/>
            </a:br>
            <a:r>
              <a:rPr lang="en-US" altLang="ja-JP" sz="2000" kern="0" dirty="0"/>
              <a:t>3</a:t>
            </a:r>
            <a:r>
              <a:rPr lang="ja-JP" altLang="en-US" sz="2000" kern="0" dirty="0"/>
              <a:t>種類の手法と分類精度を比較</a:t>
            </a:r>
            <a:endParaRPr lang="en-US" altLang="ja-JP" sz="2000" kern="0" dirty="0"/>
          </a:p>
          <a:p>
            <a:pPr marL="0" indent="0">
              <a:buFontTx/>
              <a:buNone/>
            </a:pPr>
            <a:r>
              <a:rPr lang="ja-JP" altLang="en-US" sz="2000" kern="0" dirty="0"/>
              <a:t>→</a:t>
            </a:r>
            <a:r>
              <a:rPr lang="ja-JP" altLang="en-US" sz="2000" kern="0" dirty="0">
                <a:solidFill>
                  <a:srgbClr val="FF0000"/>
                </a:solidFill>
              </a:rPr>
              <a:t>提案手法の分類精度が最良</a:t>
            </a:r>
          </a:p>
        </p:txBody>
      </p:sp>
      <p:sp>
        <p:nvSpPr>
          <p:cNvPr id="8" name="テキスト ボックス 7">
            <a:extLst>
              <a:ext uri="{FF2B5EF4-FFF2-40B4-BE49-F238E27FC236}">
                <a16:creationId xmlns:a16="http://schemas.microsoft.com/office/drawing/2014/main" id="{6DFD5B67-61DB-40BB-ACF0-8676BDD82B02}"/>
              </a:ext>
            </a:extLst>
          </p:cNvPr>
          <p:cNvSpPr txBox="1"/>
          <p:nvPr/>
        </p:nvSpPr>
        <p:spPr>
          <a:xfrm>
            <a:off x="468312" y="1600200"/>
            <a:ext cx="1980029" cy="400110"/>
          </a:xfrm>
          <a:prstGeom prst="rect">
            <a:avLst/>
          </a:prstGeom>
          <a:noFill/>
        </p:spPr>
        <p:txBody>
          <a:bodyPr wrap="none" rtlCol="0">
            <a:spAutoFit/>
          </a:bodyPr>
          <a:lstStyle/>
          <a:p>
            <a:r>
              <a:rPr kumimoji="1" lang="ja-JP" altLang="en-US" sz="2000" dirty="0"/>
              <a:t>提案手法の概要</a:t>
            </a:r>
          </a:p>
        </p:txBody>
      </p:sp>
      <p:graphicFrame>
        <p:nvGraphicFramePr>
          <p:cNvPr id="9" name="コンテンツ プレースホルダー 5">
            <a:extLst>
              <a:ext uri="{FF2B5EF4-FFF2-40B4-BE49-F238E27FC236}">
                <a16:creationId xmlns:a16="http://schemas.microsoft.com/office/drawing/2014/main" id="{B35FDB84-8E08-45E0-BBC6-A584F820E53B}"/>
              </a:ext>
            </a:extLst>
          </p:cNvPr>
          <p:cNvGraphicFramePr>
            <a:graphicFrameLocks/>
          </p:cNvGraphicFramePr>
          <p:nvPr>
            <p:extLst>
              <p:ext uri="{D42A27DB-BD31-4B8C-83A1-F6EECF244321}">
                <p14:modId xmlns:p14="http://schemas.microsoft.com/office/powerpoint/2010/main" val="621197161"/>
              </p:ext>
            </p:extLst>
          </p:nvPr>
        </p:nvGraphicFramePr>
        <p:xfrm>
          <a:off x="4627570" y="4510957"/>
          <a:ext cx="3516086" cy="1854200"/>
        </p:xfrm>
        <a:graphic>
          <a:graphicData uri="http://schemas.openxmlformats.org/drawingml/2006/table">
            <a:tbl>
              <a:tblPr firstRow="1" bandRow="1">
                <a:tableStyleId>{93296810-A885-4BE3-A3E7-6D5BEEA58F35}</a:tableStyleId>
              </a:tblPr>
              <a:tblGrid>
                <a:gridCol w="2362200">
                  <a:extLst>
                    <a:ext uri="{9D8B030D-6E8A-4147-A177-3AD203B41FA5}">
                      <a16:colId xmlns:a16="http://schemas.microsoft.com/office/drawing/2014/main" val="2530297011"/>
                    </a:ext>
                  </a:extLst>
                </a:gridCol>
                <a:gridCol w="1153886">
                  <a:extLst>
                    <a:ext uri="{9D8B030D-6E8A-4147-A177-3AD203B41FA5}">
                      <a16:colId xmlns:a16="http://schemas.microsoft.com/office/drawing/2014/main" val="3320326366"/>
                    </a:ext>
                  </a:extLst>
                </a:gridCol>
              </a:tblGrid>
              <a:tr h="370840">
                <a:tc>
                  <a:txBody>
                    <a:bodyPr/>
                    <a:lstStyle/>
                    <a:p>
                      <a:r>
                        <a:rPr kumimoji="1" lang="ja-JP" altLang="en-US" dirty="0"/>
                        <a:t>手法</a:t>
                      </a:r>
                    </a:p>
                  </a:txBody>
                  <a:tcPr/>
                </a:tc>
                <a:tc>
                  <a:txBody>
                    <a:bodyPr/>
                    <a:lstStyle/>
                    <a:p>
                      <a:r>
                        <a:rPr kumimoji="1" lang="ja-JP" altLang="en-US" dirty="0"/>
                        <a:t>分類精度</a:t>
                      </a:r>
                    </a:p>
                  </a:txBody>
                  <a:tcPr/>
                </a:tc>
                <a:extLst>
                  <a:ext uri="{0D108BD9-81ED-4DB2-BD59-A6C34878D82A}">
                    <a16:rowId xmlns:a16="http://schemas.microsoft.com/office/drawing/2014/main" val="3199922406"/>
                  </a:ext>
                </a:extLst>
              </a:tr>
              <a:tr h="370840">
                <a:tc>
                  <a:txBody>
                    <a:bodyPr/>
                    <a:lstStyle/>
                    <a:p>
                      <a:r>
                        <a:rPr kumimoji="1" lang="en-US" altLang="ja-JP" dirty="0"/>
                        <a:t>Method-oriented-50</a:t>
                      </a:r>
                      <a:endParaRPr kumimoji="1" lang="ja-JP" altLang="en-US" dirty="0"/>
                    </a:p>
                  </a:txBody>
                  <a:tcPr/>
                </a:tc>
                <a:tc>
                  <a:txBody>
                    <a:bodyPr/>
                    <a:lstStyle/>
                    <a:p>
                      <a:pPr algn="r"/>
                      <a:r>
                        <a:rPr kumimoji="1" lang="en-US" altLang="ja-JP" dirty="0"/>
                        <a:t>0.64</a:t>
                      </a:r>
                    </a:p>
                  </a:txBody>
                  <a:tcPr/>
                </a:tc>
                <a:extLst>
                  <a:ext uri="{0D108BD9-81ED-4DB2-BD59-A6C34878D82A}">
                    <a16:rowId xmlns:a16="http://schemas.microsoft.com/office/drawing/2014/main" val="3238008979"/>
                  </a:ext>
                </a:extLst>
              </a:tr>
              <a:tr h="370840">
                <a:tc>
                  <a:txBody>
                    <a:bodyPr/>
                    <a:lstStyle/>
                    <a:p>
                      <a:r>
                        <a:rPr kumimoji="1" lang="en-US" altLang="ja-JP" dirty="0"/>
                        <a:t>Method-oriented-500</a:t>
                      </a:r>
                      <a:endParaRPr kumimoji="1" lang="ja-JP" altLang="en-US" dirty="0"/>
                    </a:p>
                  </a:txBody>
                  <a:tcPr/>
                </a:tc>
                <a:tc>
                  <a:txBody>
                    <a:bodyPr/>
                    <a:lstStyle/>
                    <a:p>
                      <a:pPr algn="r"/>
                      <a:r>
                        <a:rPr kumimoji="1" lang="en-US" altLang="ja-JP" dirty="0"/>
                        <a:t>0.81</a:t>
                      </a:r>
                      <a:endParaRPr kumimoji="1" lang="ja-JP" altLang="en-US" dirty="0"/>
                    </a:p>
                  </a:txBody>
                  <a:tcPr/>
                </a:tc>
                <a:extLst>
                  <a:ext uri="{0D108BD9-81ED-4DB2-BD59-A6C34878D82A}">
                    <a16:rowId xmlns:a16="http://schemas.microsoft.com/office/drawing/2014/main" val="3707014541"/>
                  </a:ext>
                </a:extLst>
              </a:tr>
              <a:tr h="370840">
                <a:tc>
                  <a:txBody>
                    <a:bodyPr/>
                    <a:lstStyle/>
                    <a:p>
                      <a:r>
                        <a:rPr kumimoji="1" lang="en-US" altLang="ja-JP" dirty="0"/>
                        <a:t>Node-oriented</a:t>
                      </a:r>
                      <a:endParaRPr kumimoji="1" lang="ja-JP" altLang="en-US" dirty="0"/>
                    </a:p>
                  </a:txBody>
                  <a:tcPr/>
                </a:tc>
                <a:tc>
                  <a:txBody>
                    <a:bodyPr/>
                    <a:lstStyle/>
                    <a:p>
                      <a:pPr algn="r"/>
                      <a:r>
                        <a:rPr kumimoji="1" lang="en-US" altLang="ja-JP" dirty="0"/>
                        <a:t>0.90</a:t>
                      </a:r>
                      <a:endParaRPr kumimoji="1" lang="ja-JP" altLang="en-US" dirty="0"/>
                    </a:p>
                  </a:txBody>
                  <a:tcPr/>
                </a:tc>
                <a:extLst>
                  <a:ext uri="{0D108BD9-81ED-4DB2-BD59-A6C34878D82A}">
                    <a16:rowId xmlns:a16="http://schemas.microsoft.com/office/drawing/2014/main" val="1958817575"/>
                  </a:ext>
                </a:extLst>
              </a:tr>
              <a:tr h="370840">
                <a:tc>
                  <a:txBody>
                    <a:bodyPr/>
                    <a:lstStyle/>
                    <a:p>
                      <a:r>
                        <a:rPr kumimoji="1" lang="ja-JP" altLang="en-US" dirty="0"/>
                        <a:t>提案手法</a:t>
                      </a:r>
                    </a:p>
                  </a:txBody>
                  <a:tcPr/>
                </a:tc>
                <a:tc>
                  <a:txBody>
                    <a:bodyPr/>
                    <a:lstStyle/>
                    <a:p>
                      <a:pPr algn="r"/>
                      <a:r>
                        <a:rPr kumimoji="1" lang="en-US" altLang="ja-JP" dirty="0">
                          <a:solidFill>
                            <a:srgbClr val="FF0000"/>
                          </a:solidFill>
                        </a:rPr>
                        <a:t>0.96</a:t>
                      </a:r>
                      <a:endParaRPr kumimoji="1" lang="ja-JP" altLang="en-US" dirty="0">
                        <a:solidFill>
                          <a:srgbClr val="FF0000"/>
                        </a:solidFill>
                      </a:endParaRPr>
                    </a:p>
                  </a:txBody>
                  <a:tcPr/>
                </a:tc>
                <a:extLst>
                  <a:ext uri="{0D108BD9-81ED-4DB2-BD59-A6C34878D82A}">
                    <a16:rowId xmlns:a16="http://schemas.microsoft.com/office/drawing/2014/main" val="1888264932"/>
                  </a:ext>
                </a:extLst>
              </a:tr>
            </a:tbl>
          </a:graphicData>
        </a:graphic>
      </p:graphicFrame>
      <p:pic>
        <p:nvPicPr>
          <p:cNvPr id="10" name="図 9">
            <a:extLst>
              <a:ext uri="{FF2B5EF4-FFF2-40B4-BE49-F238E27FC236}">
                <a16:creationId xmlns:a16="http://schemas.microsoft.com/office/drawing/2014/main" id="{EFB9EA3D-7ACC-4FFD-AC5C-8841B5941E39}"/>
              </a:ext>
            </a:extLst>
          </p:cNvPr>
          <p:cNvPicPr>
            <a:picLocks noChangeAspect="1"/>
          </p:cNvPicPr>
          <p:nvPr/>
        </p:nvPicPr>
        <p:blipFill>
          <a:blip r:embed="rId3"/>
          <a:stretch>
            <a:fillRect/>
          </a:stretch>
        </p:blipFill>
        <p:spPr>
          <a:xfrm>
            <a:off x="4838018" y="1489932"/>
            <a:ext cx="3794762" cy="2930510"/>
          </a:xfrm>
          <a:prstGeom prst="rect">
            <a:avLst/>
          </a:prstGeom>
        </p:spPr>
      </p:pic>
    </p:spTree>
    <p:extLst>
      <p:ext uri="{BB962C8B-B14F-4D97-AF65-F5344CB8AC3E}">
        <p14:creationId xmlns:p14="http://schemas.microsoft.com/office/powerpoint/2010/main" val="49675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28478C-0883-49E4-819F-CDBC23D62E50}"/>
              </a:ext>
            </a:extLst>
          </p:cNvPr>
          <p:cNvSpPr>
            <a:spLocks noGrp="1"/>
          </p:cNvSpPr>
          <p:nvPr>
            <p:ph type="title"/>
          </p:nvPr>
        </p:nvSpPr>
        <p:spPr/>
        <p:txBody>
          <a:bodyPr/>
          <a:lstStyle/>
          <a:p>
            <a:r>
              <a:rPr kumimoji="1" lang="ja-JP" altLang="en-US" sz="2800" dirty="0"/>
              <a:t>深層学習を用いたソースコード分類手法の</a:t>
            </a:r>
            <a:br>
              <a:rPr kumimoji="1" lang="en-US" altLang="ja-JP" sz="2800" dirty="0"/>
            </a:br>
            <a:r>
              <a:rPr kumimoji="1" lang="ja-JP" altLang="en-US" sz="2800" dirty="0"/>
              <a:t>比較調査</a:t>
            </a:r>
          </a:p>
        </p:txBody>
      </p:sp>
      <p:sp>
        <p:nvSpPr>
          <p:cNvPr id="3" name="テキスト プレースホルダー 2">
            <a:extLst>
              <a:ext uri="{FF2B5EF4-FFF2-40B4-BE49-F238E27FC236}">
                <a16:creationId xmlns:a16="http://schemas.microsoft.com/office/drawing/2014/main" id="{3BBD87CF-0FBC-4BA5-95CF-AFC726C7B109}"/>
              </a:ext>
            </a:extLst>
          </p:cNvPr>
          <p:cNvSpPr>
            <a:spLocks noGrp="1"/>
          </p:cNvSpPr>
          <p:nvPr>
            <p:ph type="body" idx="1"/>
          </p:nvPr>
        </p:nvSpPr>
        <p:spPr/>
        <p:txBody>
          <a:bodyPr/>
          <a:lstStyle/>
          <a:p>
            <a:r>
              <a:rPr kumimoji="1" lang="en-US" altLang="ja-JP" dirty="0"/>
              <a:t>5</a:t>
            </a:r>
            <a:r>
              <a:rPr kumimoji="1" lang="ja-JP" altLang="en-US" dirty="0"/>
              <a:t>章</a:t>
            </a:r>
          </a:p>
        </p:txBody>
      </p:sp>
      <p:sp>
        <p:nvSpPr>
          <p:cNvPr id="4" name="日付プレースホルダー 3">
            <a:extLst>
              <a:ext uri="{FF2B5EF4-FFF2-40B4-BE49-F238E27FC236}">
                <a16:creationId xmlns:a16="http://schemas.microsoft.com/office/drawing/2014/main" id="{3F381C2F-54F7-4326-AF1D-2920D62ACE7B}"/>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6493591A-880B-477D-BDC5-063A4CFAE653}"/>
              </a:ext>
            </a:extLst>
          </p:cNvPr>
          <p:cNvSpPr>
            <a:spLocks noGrp="1"/>
          </p:cNvSpPr>
          <p:nvPr>
            <p:ph type="sldNum" sz="quarter" idx="12"/>
          </p:nvPr>
        </p:nvSpPr>
        <p:spPr/>
        <p:txBody>
          <a:bodyPr/>
          <a:lstStyle/>
          <a:p>
            <a:fld id="{F14C7DCA-020D-4247-A22F-0BC24CC97F92}" type="slidenum">
              <a:rPr lang="en-US" altLang="ja-JP" smtClean="0"/>
              <a:pPr/>
              <a:t>16</a:t>
            </a:fld>
            <a:endParaRPr lang="en-US" altLang="ja-JP"/>
          </a:p>
        </p:txBody>
      </p:sp>
    </p:spTree>
    <p:extLst>
      <p:ext uri="{BB962C8B-B14F-4D97-AF65-F5344CB8AC3E}">
        <p14:creationId xmlns:p14="http://schemas.microsoft.com/office/powerpoint/2010/main" val="51145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6B846C-EE9F-4D65-8E82-DF0CBF8758F5}"/>
              </a:ext>
            </a:extLst>
          </p:cNvPr>
          <p:cNvSpPr>
            <a:spLocks noGrp="1"/>
          </p:cNvSpPr>
          <p:nvPr>
            <p:ph type="title"/>
          </p:nvPr>
        </p:nvSpPr>
        <p:spPr/>
        <p:txBody>
          <a:bodyPr/>
          <a:lstStyle/>
          <a:p>
            <a:r>
              <a:rPr kumimoji="1" lang="ja-JP" altLang="en-US" dirty="0"/>
              <a:t>ソースコード分類</a:t>
            </a:r>
          </a:p>
        </p:txBody>
      </p:sp>
      <p:sp>
        <p:nvSpPr>
          <p:cNvPr id="3" name="コンテンツ プレースホルダー 2">
            <a:extLst>
              <a:ext uri="{FF2B5EF4-FFF2-40B4-BE49-F238E27FC236}">
                <a16:creationId xmlns:a16="http://schemas.microsoft.com/office/drawing/2014/main" id="{FE7BB140-4C66-4B2B-B4FB-AD20870CB7AD}"/>
              </a:ext>
            </a:extLst>
          </p:cNvPr>
          <p:cNvSpPr>
            <a:spLocks noGrp="1"/>
          </p:cNvSpPr>
          <p:nvPr>
            <p:ph idx="1"/>
          </p:nvPr>
        </p:nvSpPr>
        <p:spPr>
          <a:xfrm>
            <a:off x="457200" y="1600201"/>
            <a:ext cx="8229600" cy="973327"/>
          </a:xfrm>
        </p:spPr>
        <p:txBody>
          <a:bodyPr/>
          <a:lstStyle/>
          <a:p>
            <a:pPr marL="0" indent="0">
              <a:buNone/>
            </a:pPr>
            <a:r>
              <a:rPr lang="ja-JP" altLang="en-US" dirty="0"/>
              <a:t>既存ソースコードがあらかじめ分類されている</a:t>
            </a:r>
            <a:br>
              <a:rPr lang="en-US" altLang="ja-JP" dirty="0"/>
            </a:br>
            <a:r>
              <a:rPr lang="ja-JP" altLang="en-US" dirty="0"/>
              <a:t>機能クラスに，入力ソースコードを自動で分類</a:t>
            </a:r>
            <a:endParaRPr lang="en-US" altLang="ja-JP" dirty="0"/>
          </a:p>
          <a:p>
            <a:endParaRPr kumimoji="1" lang="ja-JP" altLang="en-US" dirty="0"/>
          </a:p>
        </p:txBody>
      </p:sp>
      <p:grpSp>
        <p:nvGrpSpPr>
          <p:cNvPr id="44" name="グループ化 43">
            <a:extLst>
              <a:ext uri="{FF2B5EF4-FFF2-40B4-BE49-F238E27FC236}">
                <a16:creationId xmlns:a16="http://schemas.microsoft.com/office/drawing/2014/main" id="{B3F56262-A8F4-4C6C-8A31-C70426CF7610}"/>
              </a:ext>
            </a:extLst>
          </p:cNvPr>
          <p:cNvGrpSpPr/>
          <p:nvPr/>
        </p:nvGrpSpPr>
        <p:grpSpPr>
          <a:xfrm>
            <a:off x="906516" y="2723976"/>
            <a:ext cx="7541525" cy="3304739"/>
            <a:chOff x="632803" y="3034787"/>
            <a:chExt cx="7541525" cy="3304739"/>
          </a:xfrm>
        </p:grpSpPr>
        <p:sp>
          <p:nvSpPr>
            <p:cNvPr id="30" name="四角形: 角を丸くする 29">
              <a:extLst>
                <a:ext uri="{FF2B5EF4-FFF2-40B4-BE49-F238E27FC236}">
                  <a16:creationId xmlns:a16="http://schemas.microsoft.com/office/drawing/2014/main" id="{7225AD49-687B-4D7E-9C81-7135B45999A6}"/>
                </a:ext>
              </a:extLst>
            </p:cNvPr>
            <p:cNvSpPr/>
            <p:nvPr/>
          </p:nvSpPr>
          <p:spPr>
            <a:xfrm>
              <a:off x="5379853" y="5557586"/>
              <a:ext cx="2794475" cy="7819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31659D4C-559D-434C-ADA9-726AD7DD0F4D}"/>
                </a:ext>
              </a:extLst>
            </p:cNvPr>
            <p:cNvSpPr/>
            <p:nvPr/>
          </p:nvSpPr>
          <p:spPr>
            <a:xfrm>
              <a:off x="5373317" y="4356551"/>
              <a:ext cx="2794475" cy="7819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D9E77580-15BD-483B-9E05-94BE52BFEE4D}"/>
                </a:ext>
              </a:extLst>
            </p:cNvPr>
            <p:cNvSpPr/>
            <p:nvPr/>
          </p:nvSpPr>
          <p:spPr>
            <a:xfrm>
              <a:off x="5373318" y="3429000"/>
              <a:ext cx="2794475" cy="7819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97A6A1CB-5F2B-4689-A31E-08744C84CCCC}"/>
                </a:ext>
              </a:extLst>
            </p:cNvPr>
            <p:cNvGrpSpPr/>
            <p:nvPr/>
          </p:nvGrpSpPr>
          <p:grpSpPr>
            <a:xfrm>
              <a:off x="5486313" y="3517394"/>
              <a:ext cx="480522" cy="584271"/>
              <a:chOff x="1064302" y="1896255"/>
              <a:chExt cx="659568" cy="801974"/>
            </a:xfrm>
          </p:grpSpPr>
          <p:sp>
            <p:nvSpPr>
              <p:cNvPr id="8" name="メモ 30">
                <a:extLst>
                  <a:ext uri="{FF2B5EF4-FFF2-40B4-BE49-F238E27FC236}">
                    <a16:creationId xmlns:a16="http://schemas.microsoft.com/office/drawing/2014/main" id="{489AD447-5BD8-49CA-99FE-2150644A33D4}"/>
                  </a:ext>
                </a:extLst>
              </p:cNvPr>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メモ 31">
                <a:extLst>
                  <a:ext uri="{FF2B5EF4-FFF2-40B4-BE49-F238E27FC236}">
                    <a16:creationId xmlns:a16="http://schemas.microsoft.com/office/drawing/2014/main" id="{50F88509-A9FC-40B0-9C2E-41A99A45112A}"/>
                  </a:ext>
                </a:extLst>
              </p:cNvPr>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メモ 32">
                <a:extLst>
                  <a:ext uri="{FF2B5EF4-FFF2-40B4-BE49-F238E27FC236}">
                    <a16:creationId xmlns:a16="http://schemas.microsoft.com/office/drawing/2014/main" id="{D0443C23-EC4C-454A-AA33-1672879B64EF}"/>
                  </a:ext>
                </a:extLst>
              </p:cNvPr>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FA2994E6-625C-4E5C-A256-AE98AC3F9831}"/>
                </a:ext>
              </a:extLst>
            </p:cNvPr>
            <p:cNvGrpSpPr/>
            <p:nvPr/>
          </p:nvGrpSpPr>
          <p:grpSpPr>
            <a:xfrm>
              <a:off x="5486313" y="4444907"/>
              <a:ext cx="480522" cy="584271"/>
              <a:chOff x="1064302" y="1896255"/>
              <a:chExt cx="659568" cy="801974"/>
            </a:xfrm>
          </p:grpSpPr>
          <p:sp>
            <p:nvSpPr>
              <p:cNvPr id="13" name="メモ 35">
                <a:extLst>
                  <a:ext uri="{FF2B5EF4-FFF2-40B4-BE49-F238E27FC236}">
                    <a16:creationId xmlns:a16="http://schemas.microsoft.com/office/drawing/2014/main" id="{49BD8CEE-08FE-4F7F-8B7F-EB25A5202AE1}"/>
                  </a:ext>
                </a:extLst>
              </p:cNvPr>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メモ 36">
                <a:extLst>
                  <a:ext uri="{FF2B5EF4-FFF2-40B4-BE49-F238E27FC236}">
                    <a16:creationId xmlns:a16="http://schemas.microsoft.com/office/drawing/2014/main" id="{432A3BFD-8C0D-4B5F-8671-972D490AD6CD}"/>
                  </a:ext>
                </a:extLst>
              </p:cNvPr>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メモ 37">
                <a:extLst>
                  <a:ext uri="{FF2B5EF4-FFF2-40B4-BE49-F238E27FC236}">
                    <a16:creationId xmlns:a16="http://schemas.microsoft.com/office/drawing/2014/main" id="{C872EA12-3741-4F8F-A077-09837BF75251}"/>
                  </a:ext>
                </a:extLst>
              </p:cNvPr>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2116D132-902D-436C-A2EC-62C1E7BCA6BF}"/>
                </a:ext>
              </a:extLst>
            </p:cNvPr>
            <p:cNvGrpSpPr/>
            <p:nvPr/>
          </p:nvGrpSpPr>
          <p:grpSpPr>
            <a:xfrm>
              <a:off x="5492534" y="5653951"/>
              <a:ext cx="480522" cy="584271"/>
              <a:chOff x="1064302" y="1896255"/>
              <a:chExt cx="659568" cy="801974"/>
            </a:xfrm>
          </p:grpSpPr>
          <p:sp>
            <p:nvSpPr>
              <p:cNvPr id="18" name="メモ 40">
                <a:extLst>
                  <a:ext uri="{FF2B5EF4-FFF2-40B4-BE49-F238E27FC236}">
                    <a16:creationId xmlns:a16="http://schemas.microsoft.com/office/drawing/2014/main" id="{15A9D7A4-22AD-497A-BA67-D48592283D92}"/>
                  </a:ext>
                </a:extLst>
              </p:cNvPr>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メモ 41">
                <a:extLst>
                  <a:ext uri="{FF2B5EF4-FFF2-40B4-BE49-F238E27FC236}">
                    <a16:creationId xmlns:a16="http://schemas.microsoft.com/office/drawing/2014/main" id="{2678D785-D827-4D15-9FA8-EFBFB4692C30}"/>
                  </a:ext>
                </a:extLst>
              </p:cNvPr>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メモ 42">
                <a:extLst>
                  <a:ext uri="{FF2B5EF4-FFF2-40B4-BE49-F238E27FC236}">
                    <a16:creationId xmlns:a16="http://schemas.microsoft.com/office/drawing/2014/main" id="{1F57F933-B502-429A-ACE8-DD3C6BCC1F6F}"/>
                  </a:ext>
                </a:extLst>
              </p:cNvPr>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37C891F9-CE85-45C0-B7F5-481EF6EA8AAF}"/>
                    </a:ext>
                  </a:extLst>
                </p:cNvPr>
                <p:cNvSpPr txBox="1"/>
                <p:nvPr/>
              </p:nvSpPr>
              <p:spPr>
                <a:xfrm>
                  <a:off x="5682889" y="5213880"/>
                  <a:ext cx="136256" cy="276999"/>
                </a:xfrm>
                <a:prstGeom prst="rect">
                  <a:avLst/>
                </a:prstGeom>
                <a:noFill/>
              </p:spPr>
              <p:txBody>
                <a:bodyPr vert="horz"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22" name="テキスト ボックス 21">
                  <a:extLst>
                    <a:ext uri="{FF2B5EF4-FFF2-40B4-BE49-F238E27FC236}">
                      <a16:creationId xmlns:a16="http://schemas.microsoft.com/office/drawing/2014/main" id="{37C891F9-CE85-45C0-B7F5-481EF6EA8AAF}"/>
                    </a:ext>
                  </a:extLst>
                </p:cNvPr>
                <p:cNvSpPr txBox="1">
                  <a:spLocks noRot="1" noChangeAspect="1" noMove="1" noResize="1" noEditPoints="1" noAdjustHandles="1" noChangeArrowheads="1" noChangeShapeType="1" noTextEdit="1"/>
                </p:cNvSpPr>
                <p:nvPr/>
              </p:nvSpPr>
              <p:spPr>
                <a:xfrm>
                  <a:off x="5682889" y="5213880"/>
                  <a:ext cx="136256" cy="276999"/>
                </a:xfrm>
                <a:prstGeom prst="rect">
                  <a:avLst/>
                </a:prstGeom>
                <a:blipFill>
                  <a:blip r:embed="rId3"/>
                  <a:stretch>
                    <a:fillRect l="-36364" r="-36364" b="-8889"/>
                  </a:stretch>
                </a:blipFill>
              </p:spPr>
              <p:txBody>
                <a:bodyPr/>
                <a:lstStyle/>
                <a:p>
                  <a:r>
                    <a:rPr lang="ja-JP" altLang="en-US">
                      <a:noFill/>
                    </a:rPr>
                    <a:t> </a:t>
                  </a:r>
                </a:p>
              </p:txBody>
            </p:sp>
          </mc:Fallback>
        </mc:AlternateContent>
        <p:sp>
          <p:nvSpPr>
            <p:cNvPr id="23" name="テキスト ボックス 22">
              <a:extLst>
                <a:ext uri="{FF2B5EF4-FFF2-40B4-BE49-F238E27FC236}">
                  <a16:creationId xmlns:a16="http://schemas.microsoft.com/office/drawing/2014/main" id="{68F33590-05B3-4665-91DE-EBD6B4CE7BA1}"/>
                </a:ext>
              </a:extLst>
            </p:cNvPr>
            <p:cNvSpPr txBox="1"/>
            <p:nvPr/>
          </p:nvSpPr>
          <p:spPr>
            <a:xfrm>
              <a:off x="6036145" y="3647915"/>
              <a:ext cx="2122346" cy="338554"/>
            </a:xfrm>
            <a:prstGeom prst="rect">
              <a:avLst/>
            </a:prstGeom>
            <a:noFill/>
          </p:spPr>
          <p:txBody>
            <a:bodyPr wrap="square" rtlCol="0">
              <a:spAutoFit/>
            </a:bodyPr>
            <a:lstStyle/>
            <a:p>
              <a:r>
                <a:rPr lang="en-US" altLang="ja-JP" sz="1600" dirty="0"/>
                <a:t>Download From Web</a:t>
              </a:r>
              <a:endParaRPr kumimoji="1" lang="ja-JP" altLang="en-US" sz="1600" dirty="0"/>
            </a:p>
          </p:txBody>
        </p:sp>
        <p:sp>
          <p:nvSpPr>
            <p:cNvPr id="24" name="テキスト ボックス 23">
              <a:extLst>
                <a:ext uri="{FF2B5EF4-FFF2-40B4-BE49-F238E27FC236}">
                  <a16:creationId xmlns:a16="http://schemas.microsoft.com/office/drawing/2014/main" id="{EAD224E1-8A58-449B-9704-2AC19B1F3BF8}"/>
                </a:ext>
              </a:extLst>
            </p:cNvPr>
            <p:cNvSpPr txBox="1"/>
            <p:nvPr/>
          </p:nvSpPr>
          <p:spPr>
            <a:xfrm>
              <a:off x="6048436" y="4567765"/>
              <a:ext cx="1369286" cy="338554"/>
            </a:xfrm>
            <a:prstGeom prst="rect">
              <a:avLst/>
            </a:prstGeom>
            <a:noFill/>
          </p:spPr>
          <p:txBody>
            <a:bodyPr wrap="square" rtlCol="0">
              <a:spAutoFit/>
            </a:bodyPr>
            <a:lstStyle/>
            <a:p>
              <a:r>
                <a:rPr kumimoji="1" lang="en-US" altLang="ja-JP" sz="1600" dirty="0"/>
                <a:t>Secure Hash</a:t>
              </a:r>
              <a:endParaRPr kumimoji="1" lang="ja-JP" altLang="en-US" sz="1600" dirty="0"/>
            </a:p>
          </p:txBody>
        </p:sp>
        <p:sp>
          <p:nvSpPr>
            <p:cNvPr id="25" name="テキスト ボックス 24">
              <a:extLst>
                <a:ext uri="{FF2B5EF4-FFF2-40B4-BE49-F238E27FC236}">
                  <a16:creationId xmlns:a16="http://schemas.microsoft.com/office/drawing/2014/main" id="{A59FC1F2-4472-4C06-939D-256B48A0F29E}"/>
                </a:ext>
              </a:extLst>
            </p:cNvPr>
            <p:cNvSpPr txBox="1"/>
            <p:nvPr/>
          </p:nvSpPr>
          <p:spPr>
            <a:xfrm>
              <a:off x="6048436" y="5776809"/>
              <a:ext cx="1513043" cy="338554"/>
            </a:xfrm>
            <a:prstGeom prst="rect">
              <a:avLst/>
            </a:prstGeom>
            <a:noFill/>
          </p:spPr>
          <p:txBody>
            <a:bodyPr wrap="square" rtlCol="0">
              <a:spAutoFit/>
            </a:bodyPr>
            <a:lstStyle/>
            <a:p>
              <a:r>
                <a:rPr kumimoji="1" lang="en-US" altLang="ja-JP" sz="1600" dirty="0"/>
                <a:t>Write PDF File</a:t>
              </a:r>
              <a:endParaRPr kumimoji="1" lang="ja-JP" altLang="en-US" sz="1600" dirty="0"/>
            </a:p>
          </p:txBody>
        </p:sp>
        <p:sp>
          <p:nvSpPr>
            <p:cNvPr id="27" name="テキスト ボックス 26">
              <a:extLst>
                <a:ext uri="{FF2B5EF4-FFF2-40B4-BE49-F238E27FC236}">
                  <a16:creationId xmlns:a16="http://schemas.microsoft.com/office/drawing/2014/main" id="{4856E307-02F6-459E-9181-7FA20E1B0FF1}"/>
                </a:ext>
              </a:extLst>
            </p:cNvPr>
            <p:cNvSpPr txBox="1"/>
            <p:nvPr/>
          </p:nvSpPr>
          <p:spPr>
            <a:xfrm>
              <a:off x="6157245" y="3034787"/>
              <a:ext cx="1226618" cy="369332"/>
            </a:xfrm>
            <a:prstGeom prst="rect">
              <a:avLst/>
            </a:prstGeom>
            <a:noFill/>
          </p:spPr>
          <p:txBody>
            <a:bodyPr wrap="none" rtlCol="0">
              <a:spAutoFit/>
            </a:bodyPr>
            <a:lstStyle/>
            <a:p>
              <a:r>
                <a:rPr kumimoji="1" lang="ja-JP" altLang="en-US" dirty="0"/>
                <a:t>機能クラス</a:t>
              </a:r>
            </a:p>
          </p:txBody>
        </p:sp>
        <p:cxnSp>
          <p:nvCxnSpPr>
            <p:cNvPr id="33" name="直線矢印コネクタ 32">
              <a:extLst>
                <a:ext uri="{FF2B5EF4-FFF2-40B4-BE49-F238E27FC236}">
                  <a16:creationId xmlns:a16="http://schemas.microsoft.com/office/drawing/2014/main" id="{DE9209C0-4AA9-4EB2-A274-C0F546E0DABA}"/>
                </a:ext>
              </a:extLst>
            </p:cNvPr>
            <p:cNvCxnSpPr>
              <a:cxnSpLocks/>
            </p:cNvCxnSpPr>
            <p:nvPr/>
          </p:nvCxnSpPr>
          <p:spPr>
            <a:xfrm flipV="1">
              <a:off x="3416332" y="3858674"/>
              <a:ext cx="1734796" cy="829224"/>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a:extLst>
                <a:ext uri="{FF2B5EF4-FFF2-40B4-BE49-F238E27FC236}">
                  <a16:creationId xmlns:a16="http://schemas.microsoft.com/office/drawing/2014/main" id="{AFC66684-3D4D-4D0E-8F3D-D61A24CAD367}"/>
                </a:ext>
              </a:extLst>
            </p:cNvPr>
            <p:cNvCxnSpPr>
              <a:cxnSpLocks/>
            </p:cNvCxnSpPr>
            <p:nvPr/>
          </p:nvCxnSpPr>
          <p:spPr>
            <a:xfrm>
              <a:off x="3416332" y="4687898"/>
              <a:ext cx="1734796"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38" name="直線矢印コネクタ 37">
              <a:extLst>
                <a:ext uri="{FF2B5EF4-FFF2-40B4-BE49-F238E27FC236}">
                  <a16:creationId xmlns:a16="http://schemas.microsoft.com/office/drawing/2014/main" id="{C7272DC8-91E7-41A6-B18C-677F9E9FCC73}"/>
                </a:ext>
              </a:extLst>
            </p:cNvPr>
            <p:cNvCxnSpPr>
              <a:cxnSpLocks/>
            </p:cNvCxnSpPr>
            <p:nvPr/>
          </p:nvCxnSpPr>
          <p:spPr>
            <a:xfrm>
              <a:off x="3416332" y="4687898"/>
              <a:ext cx="1734796" cy="1258188"/>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id="{630CD9AB-25A8-4E42-BFC7-4DBD9967624F}"/>
                </a:ext>
              </a:extLst>
            </p:cNvPr>
            <p:cNvSpPr txBox="1"/>
            <p:nvPr/>
          </p:nvSpPr>
          <p:spPr>
            <a:xfrm>
              <a:off x="3478684" y="3396124"/>
              <a:ext cx="1681871" cy="584775"/>
            </a:xfrm>
            <a:prstGeom prst="rect">
              <a:avLst/>
            </a:prstGeom>
            <a:noFill/>
          </p:spPr>
          <p:txBody>
            <a:bodyPr wrap="none" rtlCol="0">
              <a:spAutoFit/>
            </a:bodyPr>
            <a:lstStyle/>
            <a:p>
              <a:pPr algn="ctr"/>
              <a:r>
                <a:rPr kumimoji="1" lang="ja-JP" altLang="en-US" sz="1600" dirty="0"/>
                <a:t>該当するクラスに</a:t>
              </a:r>
              <a:endParaRPr kumimoji="1" lang="en-US" altLang="ja-JP" sz="1600" dirty="0"/>
            </a:p>
            <a:p>
              <a:pPr algn="ctr"/>
              <a:r>
                <a:rPr lang="ja-JP" altLang="en-US" sz="1600" dirty="0"/>
                <a:t>分類</a:t>
              </a:r>
              <a:endParaRPr kumimoji="1" lang="ja-JP" altLang="en-US" sz="1600" dirty="0"/>
            </a:p>
          </p:txBody>
        </p:sp>
        <p:sp>
          <p:nvSpPr>
            <p:cNvPr id="42" name="テキスト ボックス 41">
              <a:extLst>
                <a:ext uri="{FF2B5EF4-FFF2-40B4-BE49-F238E27FC236}">
                  <a16:creationId xmlns:a16="http://schemas.microsoft.com/office/drawing/2014/main" id="{31B9AEDF-B3F4-4D4E-ABDC-598542153053}"/>
                </a:ext>
              </a:extLst>
            </p:cNvPr>
            <p:cNvSpPr txBox="1"/>
            <p:nvPr/>
          </p:nvSpPr>
          <p:spPr>
            <a:xfrm>
              <a:off x="632803" y="4899360"/>
              <a:ext cx="2727029" cy="1015663"/>
            </a:xfrm>
            <a:prstGeom prst="rect">
              <a:avLst/>
            </a:prstGeom>
            <a:noFill/>
            <a:ln>
              <a:solidFill>
                <a:schemeClr val="tx1"/>
              </a:solidFill>
            </a:ln>
          </p:spPr>
          <p:txBody>
            <a:bodyPr wrap="none" rtlCol="0">
              <a:spAutoFit/>
            </a:bodyPr>
            <a:lstStyle/>
            <a:p>
              <a:r>
                <a:rPr kumimoji="1" lang="en-US" altLang="ja-JP" sz="1200" dirty="0"/>
                <a:t>public void X(){</a:t>
              </a:r>
            </a:p>
            <a:p>
              <a:r>
                <a:rPr kumimoji="1" lang="en-US" altLang="ja-JP" sz="1200" dirty="0"/>
                <a:t>    ...</a:t>
              </a:r>
            </a:p>
            <a:p>
              <a:r>
                <a:rPr lang="en-US" altLang="ja-JP" sz="1200" dirty="0"/>
                <a:t>    </a:t>
              </a:r>
              <a:r>
                <a:rPr lang="en-US" altLang="ja-JP" sz="1200" dirty="0" err="1"/>
                <a:t>InputStream</a:t>
              </a:r>
              <a:r>
                <a:rPr lang="en-US" altLang="ja-JP" sz="1200" dirty="0"/>
                <a:t> in = </a:t>
              </a:r>
              <a:r>
                <a:rPr lang="en-US" altLang="ja-JP" sz="1200" dirty="0" err="1"/>
                <a:t>url.openStream</a:t>
              </a:r>
              <a:r>
                <a:rPr lang="en-US" altLang="ja-JP" sz="1200" dirty="0"/>
                <a:t>();</a:t>
              </a:r>
            </a:p>
            <a:p>
              <a:r>
                <a:rPr kumimoji="1" lang="en-US" altLang="ja-JP" sz="1200" dirty="0"/>
                <a:t>    ...</a:t>
              </a:r>
              <a:endParaRPr lang="en-US" altLang="ja-JP" sz="1200" dirty="0"/>
            </a:p>
            <a:p>
              <a:r>
                <a:rPr kumimoji="1" lang="en-US" altLang="ja-JP" sz="1200" dirty="0"/>
                <a:t>}</a:t>
              </a:r>
            </a:p>
          </p:txBody>
        </p:sp>
        <p:sp>
          <p:nvSpPr>
            <p:cNvPr id="43" name="テキスト ボックス 42">
              <a:extLst>
                <a:ext uri="{FF2B5EF4-FFF2-40B4-BE49-F238E27FC236}">
                  <a16:creationId xmlns:a16="http://schemas.microsoft.com/office/drawing/2014/main" id="{C0D3A1B6-10FE-48D4-B879-2EE2BA934CBE}"/>
                </a:ext>
              </a:extLst>
            </p:cNvPr>
            <p:cNvSpPr txBox="1"/>
            <p:nvPr/>
          </p:nvSpPr>
          <p:spPr>
            <a:xfrm>
              <a:off x="1080844" y="3796233"/>
              <a:ext cx="1830950" cy="369332"/>
            </a:xfrm>
            <a:prstGeom prst="rect">
              <a:avLst/>
            </a:prstGeom>
            <a:noFill/>
          </p:spPr>
          <p:txBody>
            <a:bodyPr wrap="none" rtlCol="0">
              <a:spAutoFit/>
            </a:bodyPr>
            <a:lstStyle/>
            <a:p>
              <a:r>
                <a:rPr kumimoji="1" lang="ja-JP" altLang="en-US" dirty="0"/>
                <a:t>入力ソースコード</a:t>
              </a:r>
            </a:p>
          </p:txBody>
        </p:sp>
      </p:grpSp>
      <p:sp>
        <p:nvSpPr>
          <p:cNvPr id="45" name="メモ 32">
            <a:extLst>
              <a:ext uri="{FF2B5EF4-FFF2-40B4-BE49-F238E27FC236}">
                <a16:creationId xmlns:a16="http://schemas.microsoft.com/office/drawing/2014/main" id="{78748226-937E-4FD8-BC4F-01A48667F961}"/>
              </a:ext>
            </a:extLst>
          </p:cNvPr>
          <p:cNvSpPr/>
          <p:nvPr/>
        </p:nvSpPr>
        <p:spPr>
          <a:xfrm rot="10800000">
            <a:off x="2073453" y="3936193"/>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D17295B1-596F-499E-AFBA-B28906A03354}"/>
              </a:ext>
            </a:extLst>
          </p:cNvPr>
          <p:cNvSpPr txBox="1"/>
          <p:nvPr/>
        </p:nvSpPr>
        <p:spPr>
          <a:xfrm>
            <a:off x="906516" y="2716097"/>
            <a:ext cx="389850" cy="338554"/>
          </a:xfrm>
          <a:prstGeom prst="rect">
            <a:avLst/>
          </a:prstGeom>
          <a:noFill/>
          <a:ln>
            <a:solidFill>
              <a:schemeClr val="tx1"/>
            </a:solidFill>
          </a:ln>
        </p:spPr>
        <p:txBody>
          <a:bodyPr wrap="none" rtlCol="0">
            <a:spAutoFit/>
          </a:bodyPr>
          <a:lstStyle/>
          <a:p>
            <a:r>
              <a:rPr lang="ja-JP" altLang="en-US" sz="1600" dirty="0"/>
              <a:t>例</a:t>
            </a:r>
            <a:endParaRPr kumimoji="1" lang="ja-JP" altLang="en-US" sz="1600" dirty="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17</a:t>
            </a:fld>
            <a:endParaRPr lang="en-US" altLang="ja-JP"/>
          </a:p>
        </p:txBody>
      </p:sp>
      <p:sp>
        <p:nvSpPr>
          <p:cNvPr id="4" name="日付プレースホルダー 3">
            <a:extLst>
              <a:ext uri="{FF2B5EF4-FFF2-40B4-BE49-F238E27FC236}">
                <a16:creationId xmlns:a16="http://schemas.microsoft.com/office/drawing/2014/main" id="{235014B0-597F-40BC-A6DA-7F93A9FB5C24}"/>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45141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ソースコード分類に広く利用されているニューラルネットワーク</a:t>
            </a:r>
          </a:p>
        </p:txBody>
      </p:sp>
      <p:sp>
        <p:nvSpPr>
          <p:cNvPr id="3" name="コンテンツ プレースホルダー 2"/>
          <p:cNvSpPr>
            <a:spLocks noGrp="1"/>
          </p:cNvSpPr>
          <p:nvPr>
            <p:ph idx="1"/>
          </p:nvPr>
        </p:nvSpPr>
        <p:spPr/>
        <p:txBody>
          <a:bodyPr/>
          <a:lstStyle/>
          <a:p>
            <a:pPr marL="0" indent="0">
              <a:buNone/>
            </a:pPr>
            <a:r>
              <a:rPr kumimoji="1" lang="ja-JP" altLang="en-US" dirty="0"/>
              <a:t>近年では，様々なニューラルネットワークがソースコード分類に利用されている．</a:t>
            </a:r>
            <a:endParaRPr kumimoji="1" lang="en-US" altLang="ja-JP" dirty="0"/>
          </a:p>
          <a:p>
            <a:pPr lvl="1"/>
            <a:r>
              <a:rPr lang="ja-JP" altLang="en-US" dirty="0">
                <a:solidFill>
                  <a:srgbClr val="00B050"/>
                </a:solidFill>
              </a:rPr>
              <a:t>順伝播型ニューラルネットワーク</a:t>
            </a:r>
            <a:r>
              <a:rPr lang="en-US" altLang="ja-JP" dirty="0">
                <a:solidFill>
                  <a:srgbClr val="00B050"/>
                </a:solidFill>
              </a:rPr>
              <a:t>(FNN)</a:t>
            </a:r>
          </a:p>
          <a:p>
            <a:pPr lvl="1"/>
            <a:r>
              <a:rPr lang="ja-JP" altLang="en-US" dirty="0">
                <a:solidFill>
                  <a:srgbClr val="00B050"/>
                </a:solidFill>
              </a:rPr>
              <a:t>再帰型ニューラルネットワーク</a:t>
            </a:r>
            <a:r>
              <a:rPr lang="en-US" altLang="ja-JP" dirty="0">
                <a:solidFill>
                  <a:srgbClr val="00B050"/>
                </a:solidFill>
              </a:rPr>
              <a:t>(RNN)</a:t>
            </a:r>
          </a:p>
          <a:p>
            <a:pPr lvl="1"/>
            <a:r>
              <a:rPr lang="ja-JP" altLang="en-US" dirty="0">
                <a:solidFill>
                  <a:srgbClr val="00B050"/>
                </a:solidFill>
              </a:rPr>
              <a:t>グラフ畳み込みネットワーク</a:t>
            </a:r>
            <a:r>
              <a:rPr lang="en-US" altLang="ja-JP" dirty="0">
                <a:solidFill>
                  <a:srgbClr val="00B050"/>
                </a:solidFill>
              </a:rPr>
              <a:t>(GCN)</a:t>
            </a:r>
          </a:p>
          <a:p>
            <a:pPr lvl="2">
              <a:buClr>
                <a:schemeClr val="tx1"/>
              </a:buClr>
            </a:pPr>
            <a:endParaRPr lang="en-US" altLang="ja-JP" dirty="0"/>
          </a:p>
          <a:p>
            <a:pPr lvl="2">
              <a:buClr>
                <a:schemeClr val="tx1"/>
              </a:buClr>
            </a:pPr>
            <a:endParaRPr lang="en-US" altLang="ja-JP" dirty="0"/>
          </a:p>
        </p:txBody>
      </p:sp>
      <p:sp>
        <p:nvSpPr>
          <p:cNvPr id="7" name="スライド番号プレースホルダー 6"/>
          <p:cNvSpPr>
            <a:spLocks noGrp="1"/>
          </p:cNvSpPr>
          <p:nvPr>
            <p:ph type="sldNum" sz="quarter" idx="12"/>
          </p:nvPr>
        </p:nvSpPr>
        <p:spPr/>
        <p:txBody>
          <a:bodyPr/>
          <a:lstStyle/>
          <a:p>
            <a:fld id="{9F5033E9-932D-4E41-95C3-341F9A6DAE17}" type="slidenum">
              <a:rPr lang="en-US" altLang="ja-JP" smtClean="0"/>
              <a:pPr/>
              <a:t>18</a:t>
            </a:fld>
            <a:endParaRPr lang="en-US" altLang="ja-JP"/>
          </a:p>
        </p:txBody>
      </p:sp>
      <p:sp>
        <p:nvSpPr>
          <p:cNvPr id="4" name="日付プレースホルダー 3">
            <a:extLst>
              <a:ext uri="{FF2B5EF4-FFF2-40B4-BE49-F238E27FC236}">
                <a16:creationId xmlns:a16="http://schemas.microsoft.com/office/drawing/2014/main" id="{4BAD7879-9FBD-4991-B5FF-CC778CDEDD4D}"/>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79061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A637BD-A1B2-4740-98A5-8F1B6D1D82F2}"/>
              </a:ext>
            </a:extLst>
          </p:cNvPr>
          <p:cNvSpPr>
            <a:spLocks noGrp="1"/>
          </p:cNvSpPr>
          <p:nvPr>
            <p:ph type="title"/>
          </p:nvPr>
        </p:nvSpPr>
        <p:spPr/>
        <p:txBody>
          <a:bodyPr/>
          <a:lstStyle/>
          <a:p>
            <a:r>
              <a:rPr kumimoji="1" lang="ja-JP" altLang="en-US" dirty="0"/>
              <a:t>順伝播型ニューラルネットワーク（</a:t>
            </a:r>
            <a:r>
              <a:rPr kumimoji="1" lang="en-US" altLang="ja-JP" dirty="0"/>
              <a:t>FNN</a:t>
            </a:r>
            <a:r>
              <a:rPr kumimoji="1" lang="ja-JP" altLang="en-US" dirty="0"/>
              <a:t>）</a:t>
            </a:r>
          </a:p>
        </p:txBody>
      </p:sp>
      <p:sp>
        <p:nvSpPr>
          <p:cNvPr id="3" name="コンテンツ プレースホルダー 2">
            <a:extLst>
              <a:ext uri="{FF2B5EF4-FFF2-40B4-BE49-F238E27FC236}">
                <a16:creationId xmlns:a16="http://schemas.microsoft.com/office/drawing/2014/main" id="{5255A14C-999E-4046-907C-475ECBF74198}"/>
              </a:ext>
            </a:extLst>
          </p:cNvPr>
          <p:cNvSpPr>
            <a:spLocks noGrp="1"/>
          </p:cNvSpPr>
          <p:nvPr>
            <p:ph idx="1"/>
          </p:nvPr>
        </p:nvSpPr>
        <p:spPr>
          <a:xfrm>
            <a:off x="457200" y="1600201"/>
            <a:ext cx="8229600" cy="920222"/>
          </a:xfrm>
        </p:spPr>
        <p:txBody>
          <a:bodyPr/>
          <a:lstStyle/>
          <a:p>
            <a:r>
              <a:rPr kumimoji="1" lang="ja-JP" altLang="en-US" dirty="0"/>
              <a:t>ループ構造がない標準的なネットワーク</a:t>
            </a:r>
            <a:endParaRPr kumimoji="1" lang="en-US" altLang="ja-JP" dirty="0"/>
          </a:p>
          <a:p>
            <a:pPr>
              <a:buClr>
                <a:schemeClr val="tx1"/>
              </a:buClr>
            </a:pPr>
            <a:r>
              <a:rPr lang="ja-JP" altLang="en-US" dirty="0">
                <a:solidFill>
                  <a:srgbClr val="00B0F0"/>
                </a:solidFill>
              </a:rPr>
              <a:t>ソースコードのベクトル</a:t>
            </a:r>
            <a:r>
              <a:rPr lang="ja-JP" altLang="en-US" dirty="0"/>
              <a:t>等の学習が可能</a:t>
            </a:r>
            <a:r>
              <a:rPr lang="en-US" altLang="ja-JP" dirty="0"/>
              <a:t>[12,38,46,53,74]</a:t>
            </a:r>
          </a:p>
          <a:p>
            <a:endParaRPr kumimoji="1" lang="ja-JP" altLang="en-US" dirty="0"/>
          </a:p>
        </p:txBody>
      </p:sp>
      <p:sp>
        <p:nvSpPr>
          <p:cNvPr id="4" name="日付プレースホルダー 3">
            <a:extLst>
              <a:ext uri="{FF2B5EF4-FFF2-40B4-BE49-F238E27FC236}">
                <a16:creationId xmlns:a16="http://schemas.microsoft.com/office/drawing/2014/main" id="{FF527C7D-60A3-42EE-865D-3D7F8A625D55}"/>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087E6AF3-F6CE-4304-9A34-77B389BD439D}"/>
              </a:ext>
            </a:extLst>
          </p:cNvPr>
          <p:cNvSpPr>
            <a:spLocks noGrp="1"/>
          </p:cNvSpPr>
          <p:nvPr>
            <p:ph type="sldNum" sz="quarter" idx="12"/>
          </p:nvPr>
        </p:nvSpPr>
        <p:spPr/>
        <p:txBody>
          <a:bodyPr/>
          <a:lstStyle/>
          <a:p>
            <a:fld id="{9F5033E9-932D-4E41-95C3-341F9A6DAE17}" type="slidenum">
              <a:rPr lang="en-US" altLang="ja-JP" smtClean="0"/>
              <a:pPr/>
              <a:t>19</a:t>
            </a:fld>
            <a:endParaRPr lang="en-US" altLang="ja-JP"/>
          </a:p>
        </p:txBody>
      </p:sp>
      <p:pic>
        <p:nvPicPr>
          <p:cNvPr id="57" name="図 56">
            <a:extLst>
              <a:ext uri="{FF2B5EF4-FFF2-40B4-BE49-F238E27FC236}">
                <a16:creationId xmlns:a16="http://schemas.microsoft.com/office/drawing/2014/main" id="{79FA6559-95D2-4159-ACE4-BC497012C349}"/>
              </a:ext>
            </a:extLst>
          </p:cNvPr>
          <p:cNvPicPr>
            <a:picLocks noChangeAspect="1"/>
          </p:cNvPicPr>
          <p:nvPr/>
        </p:nvPicPr>
        <p:blipFill>
          <a:blip r:embed="rId3"/>
          <a:stretch>
            <a:fillRect/>
          </a:stretch>
        </p:blipFill>
        <p:spPr>
          <a:xfrm>
            <a:off x="1792048" y="2965485"/>
            <a:ext cx="5548791" cy="2642052"/>
          </a:xfrm>
          <a:prstGeom prst="rect">
            <a:avLst/>
          </a:prstGeom>
        </p:spPr>
      </p:pic>
    </p:spTree>
    <p:extLst>
      <p:ext uri="{BB962C8B-B14F-4D97-AF65-F5344CB8AC3E}">
        <p14:creationId xmlns:p14="http://schemas.microsoft.com/office/powerpoint/2010/main" val="65500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EB74BFD-0E5F-4EF7-9B8E-8EA7F5F653B1}"/>
              </a:ext>
            </a:extLst>
          </p:cNvPr>
          <p:cNvSpPr>
            <a:spLocks noGrp="1"/>
          </p:cNvSpPr>
          <p:nvPr>
            <p:ph idx="1"/>
          </p:nvPr>
        </p:nvSpPr>
        <p:spPr/>
        <p:txBody>
          <a:bodyPr/>
          <a:lstStyle/>
          <a:p>
            <a:pPr marL="0" indent="0">
              <a:buNone/>
            </a:pPr>
            <a:r>
              <a:rPr kumimoji="1" lang="ja-JP" altLang="en-US" dirty="0"/>
              <a:t>ソフトウェア再利用</a:t>
            </a:r>
            <a:endParaRPr kumimoji="1" lang="en-US" altLang="ja-JP" dirty="0"/>
          </a:p>
          <a:p>
            <a:pPr lvl="1"/>
            <a:r>
              <a:rPr lang="ja-JP" altLang="en-US" dirty="0"/>
              <a:t>新たなソフトウェアの開発に既存のソフトウェア部品を</a:t>
            </a:r>
            <a:br>
              <a:rPr lang="en-US" altLang="ja-JP" dirty="0"/>
            </a:br>
            <a:r>
              <a:rPr lang="ja-JP" altLang="en-US" dirty="0"/>
              <a:t>利用すること</a:t>
            </a:r>
            <a:r>
              <a:rPr lang="en-US" altLang="ja-JP" dirty="0"/>
              <a:t>[6,31]</a:t>
            </a:r>
            <a:endParaRPr kumimoji="1" lang="en-US" altLang="ja-JP" dirty="0"/>
          </a:p>
          <a:p>
            <a:pPr lvl="1"/>
            <a:r>
              <a:rPr kumimoji="1" lang="ja-JP" altLang="en-US" dirty="0"/>
              <a:t>ソフトウェア開発の生産性を向上させるための取り組み</a:t>
            </a:r>
            <a:endParaRPr kumimoji="1" lang="en-US" altLang="ja-JP" dirty="0"/>
          </a:p>
          <a:p>
            <a:pPr lvl="3"/>
            <a:endParaRPr kumimoji="1" lang="en-US" altLang="ja-JP" dirty="0"/>
          </a:p>
          <a:p>
            <a:pPr marL="0" indent="0">
              <a:buNone/>
            </a:pPr>
            <a:r>
              <a:rPr lang="ja-JP" altLang="en-US" dirty="0"/>
              <a:t>既存ソフトウェアから再利用可能なソフトウェアを手作業で</a:t>
            </a:r>
            <a:br>
              <a:rPr lang="en-US" altLang="ja-JP" dirty="0"/>
            </a:br>
            <a:r>
              <a:rPr lang="ja-JP" altLang="en-US" dirty="0"/>
              <a:t>探すのは膨大なコストがかかる</a:t>
            </a:r>
            <a:endParaRPr lang="en-US" altLang="ja-JP" dirty="0"/>
          </a:p>
          <a:p>
            <a:endParaRPr kumimoji="1" lang="en-US" altLang="ja-JP" dirty="0"/>
          </a:p>
          <a:p>
            <a:pPr marL="0" indent="0">
              <a:buNone/>
            </a:pPr>
            <a:endParaRPr lang="en-US" altLang="ja-JP" dirty="0"/>
          </a:p>
          <a:p>
            <a:pPr marL="0" indent="0">
              <a:buNone/>
            </a:pPr>
            <a:r>
              <a:rPr lang="ja-JP" altLang="en-US" dirty="0"/>
              <a:t>再利用可能なソフトウェアを自動で探すための様々な手法が</a:t>
            </a:r>
            <a:br>
              <a:rPr lang="en-US" altLang="ja-JP" dirty="0"/>
            </a:br>
            <a:r>
              <a:rPr lang="ja-JP" altLang="en-US" dirty="0"/>
              <a:t>研究されている</a:t>
            </a:r>
            <a:endParaRPr kumimoji="1" lang="ja-JP" altLang="en-US" dirty="0"/>
          </a:p>
        </p:txBody>
      </p:sp>
      <p:sp>
        <p:nvSpPr>
          <p:cNvPr id="5" name="四角形: 角を丸くする 4">
            <a:extLst>
              <a:ext uri="{FF2B5EF4-FFF2-40B4-BE49-F238E27FC236}">
                <a16:creationId xmlns:a16="http://schemas.microsoft.com/office/drawing/2014/main" id="{6C4D2387-22E3-4272-AEEC-FAEBB3C895C9}"/>
              </a:ext>
            </a:extLst>
          </p:cNvPr>
          <p:cNvSpPr/>
          <p:nvPr/>
        </p:nvSpPr>
        <p:spPr>
          <a:xfrm>
            <a:off x="457200" y="3355377"/>
            <a:ext cx="8218488" cy="8900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83E7DD-6FE4-4ABE-B7F8-E6C409DBECB6}"/>
              </a:ext>
            </a:extLst>
          </p:cNvPr>
          <p:cNvSpPr>
            <a:spLocks noGrp="1"/>
          </p:cNvSpPr>
          <p:nvPr>
            <p:ph type="title"/>
          </p:nvPr>
        </p:nvSpPr>
        <p:spPr/>
        <p:txBody>
          <a:bodyPr/>
          <a:lstStyle/>
          <a:p>
            <a:r>
              <a:rPr kumimoji="1" lang="ja-JP" altLang="en-US" dirty="0"/>
              <a:t>ソフトウェア再利用</a:t>
            </a:r>
          </a:p>
        </p:txBody>
      </p:sp>
      <p:sp>
        <p:nvSpPr>
          <p:cNvPr id="4" name="矢印: 下 3">
            <a:extLst>
              <a:ext uri="{FF2B5EF4-FFF2-40B4-BE49-F238E27FC236}">
                <a16:creationId xmlns:a16="http://schemas.microsoft.com/office/drawing/2014/main" id="{6432095B-03B9-4B35-9D6B-41C8047BAED5}"/>
              </a:ext>
            </a:extLst>
          </p:cNvPr>
          <p:cNvSpPr/>
          <p:nvPr/>
        </p:nvSpPr>
        <p:spPr>
          <a:xfrm>
            <a:off x="4326219" y="4522175"/>
            <a:ext cx="480447" cy="2830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A1FBDD0E-F92E-4920-B943-3DE46491A4CE}"/>
              </a:ext>
            </a:extLst>
          </p:cNvPr>
          <p:cNvSpPr/>
          <p:nvPr/>
        </p:nvSpPr>
        <p:spPr>
          <a:xfrm>
            <a:off x="457200" y="5030483"/>
            <a:ext cx="8218488" cy="8804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日付プレースホルダー 6">
            <a:extLst>
              <a:ext uri="{FF2B5EF4-FFF2-40B4-BE49-F238E27FC236}">
                <a16:creationId xmlns:a16="http://schemas.microsoft.com/office/drawing/2014/main" id="{4574B1F9-5C9D-404A-A59E-DC3DB2183AD9}"/>
              </a:ext>
            </a:extLst>
          </p:cNvPr>
          <p:cNvSpPr>
            <a:spLocks noGrp="1"/>
          </p:cNvSpPr>
          <p:nvPr>
            <p:ph type="dt" sz="half" idx="10"/>
          </p:nvPr>
        </p:nvSpPr>
        <p:spPr/>
        <p:txBody>
          <a:bodyPr/>
          <a:lstStyle/>
          <a:p>
            <a:r>
              <a:rPr lang="en-US" altLang="ja-JP"/>
              <a:t>2021/12/17</a:t>
            </a:r>
          </a:p>
        </p:txBody>
      </p:sp>
      <p:sp>
        <p:nvSpPr>
          <p:cNvPr id="8" name="スライド番号プレースホルダー 7">
            <a:extLst>
              <a:ext uri="{FF2B5EF4-FFF2-40B4-BE49-F238E27FC236}">
                <a16:creationId xmlns:a16="http://schemas.microsoft.com/office/drawing/2014/main" id="{6A5E0606-9D61-499F-B9D1-44DAC04721E2}"/>
              </a:ext>
            </a:extLst>
          </p:cNvPr>
          <p:cNvSpPr>
            <a:spLocks noGrp="1"/>
          </p:cNvSpPr>
          <p:nvPr>
            <p:ph type="sldNum" sz="quarter" idx="12"/>
          </p:nvPr>
        </p:nvSpPr>
        <p:spPr/>
        <p:txBody>
          <a:bodyPr/>
          <a:lstStyle/>
          <a:p>
            <a:fld id="{9F5033E9-932D-4E41-95C3-341F9A6DAE17}" type="slidenum">
              <a:rPr lang="en-US" altLang="ja-JP" smtClean="0"/>
              <a:pPr/>
              <a:t>2</a:t>
            </a:fld>
            <a:endParaRPr lang="en-US" altLang="ja-JP"/>
          </a:p>
        </p:txBody>
      </p:sp>
    </p:spTree>
    <p:extLst>
      <p:ext uri="{BB962C8B-B14F-4D97-AF65-F5344CB8AC3E}">
        <p14:creationId xmlns:p14="http://schemas.microsoft.com/office/powerpoint/2010/main" val="1264710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D1899-7E8B-4871-ABDD-0987DE0342E9}"/>
              </a:ext>
            </a:extLst>
          </p:cNvPr>
          <p:cNvSpPr>
            <a:spLocks noGrp="1"/>
          </p:cNvSpPr>
          <p:nvPr>
            <p:ph type="title"/>
          </p:nvPr>
        </p:nvSpPr>
        <p:spPr/>
        <p:txBody>
          <a:bodyPr/>
          <a:lstStyle/>
          <a:p>
            <a:r>
              <a:rPr kumimoji="1" lang="ja-JP" altLang="en-US" dirty="0"/>
              <a:t>再帰型ニューラルネットワーク</a:t>
            </a:r>
            <a:br>
              <a:rPr kumimoji="1" lang="en-US" altLang="ja-JP" dirty="0"/>
            </a:br>
            <a:r>
              <a:rPr kumimoji="1" lang="ja-JP" altLang="en-US" dirty="0"/>
              <a:t>（</a:t>
            </a:r>
            <a:r>
              <a:rPr kumimoji="1" lang="en-US" altLang="ja-JP" dirty="0"/>
              <a:t>RNN</a:t>
            </a:r>
            <a:r>
              <a:rPr kumimoji="1" lang="ja-JP" altLang="en-US" dirty="0"/>
              <a:t>）</a:t>
            </a:r>
          </a:p>
        </p:txBody>
      </p:sp>
      <p:sp>
        <p:nvSpPr>
          <p:cNvPr id="3" name="コンテンツ プレースホルダー 2">
            <a:extLst>
              <a:ext uri="{FF2B5EF4-FFF2-40B4-BE49-F238E27FC236}">
                <a16:creationId xmlns:a16="http://schemas.microsoft.com/office/drawing/2014/main" id="{0C593F15-6C09-4FEC-BA98-A73C90B35C7B}"/>
              </a:ext>
            </a:extLst>
          </p:cNvPr>
          <p:cNvSpPr>
            <a:spLocks noGrp="1"/>
          </p:cNvSpPr>
          <p:nvPr>
            <p:ph idx="1"/>
          </p:nvPr>
        </p:nvSpPr>
        <p:spPr/>
        <p:txBody>
          <a:bodyPr/>
          <a:lstStyle/>
          <a:p>
            <a:r>
              <a:rPr lang="ja-JP" altLang="en-US" dirty="0"/>
              <a:t>入力の値だけでなく入力順も出力に影響するネットワーク</a:t>
            </a:r>
            <a:endParaRPr lang="en-US" altLang="ja-JP" dirty="0"/>
          </a:p>
          <a:p>
            <a:r>
              <a:rPr lang="en-US" altLang="ja-JP" dirty="0"/>
              <a:t>LSTM</a:t>
            </a:r>
            <a:r>
              <a:rPr lang="ja-JP" altLang="en-US" dirty="0"/>
              <a:t>等，様々な種類が存在</a:t>
            </a:r>
            <a:endParaRPr lang="en-US" altLang="ja-JP" dirty="0"/>
          </a:p>
          <a:p>
            <a:pPr>
              <a:buClr>
                <a:schemeClr val="tx1"/>
              </a:buClr>
            </a:pPr>
            <a:r>
              <a:rPr lang="ja-JP" altLang="en-US" dirty="0">
                <a:solidFill>
                  <a:srgbClr val="00B0F0"/>
                </a:solidFill>
              </a:rPr>
              <a:t>トークン列</a:t>
            </a:r>
            <a:r>
              <a:rPr lang="ja-JP" altLang="en-US" dirty="0"/>
              <a:t>等，系列データの学習が可能</a:t>
            </a:r>
            <a:r>
              <a:rPr lang="en-US" altLang="ja-JP" dirty="0"/>
              <a:t>[21,63,72]</a:t>
            </a:r>
          </a:p>
          <a:p>
            <a:endParaRPr kumimoji="1" lang="ja-JP" altLang="en-US" dirty="0"/>
          </a:p>
        </p:txBody>
      </p:sp>
      <p:sp>
        <p:nvSpPr>
          <p:cNvPr id="4" name="日付プレースホルダー 3">
            <a:extLst>
              <a:ext uri="{FF2B5EF4-FFF2-40B4-BE49-F238E27FC236}">
                <a16:creationId xmlns:a16="http://schemas.microsoft.com/office/drawing/2014/main" id="{6400742F-5EAD-4122-ACB7-2976B1CF87C0}"/>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91BB2A2A-B7C2-447D-8F7A-A760EDD57C36}"/>
              </a:ext>
            </a:extLst>
          </p:cNvPr>
          <p:cNvSpPr>
            <a:spLocks noGrp="1"/>
          </p:cNvSpPr>
          <p:nvPr>
            <p:ph type="sldNum" sz="quarter" idx="12"/>
          </p:nvPr>
        </p:nvSpPr>
        <p:spPr/>
        <p:txBody>
          <a:bodyPr/>
          <a:lstStyle/>
          <a:p>
            <a:fld id="{9F5033E9-932D-4E41-95C3-341F9A6DAE17}" type="slidenum">
              <a:rPr lang="en-US" altLang="ja-JP" smtClean="0"/>
              <a:pPr/>
              <a:t>20</a:t>
            </a:fld>
            <a:endParaRPr lang="en-US" altLang="ja-JP"/>
          </a:p>
        </p:txBody>
      </p:sp>
      <p:pic>
        <p:nvPicPr>
          <p:cNvPr id="70" name="図 69">
            <a:extLst>
              <a:ext uri="{FF2B5EF4-FFF2-40B4-BE49-F238E27FC236}">
                <a16:creationId xmlns:a16="http://schemas.microsoft.com/office/drawing/2014/main" id="{BC66C747-81B5-4518-B467-6B379C5C7004}"/>
              </a:ext>
            </a:extLst>
          </p:cNvPr>
          <p:cNvPicPr>
            <a:picLocks noChangeAspect="1"/>
          </p:cNvPicPr>
          <p:nvPr/>
        </p:nvPicPr>
        <p:blipFill>
          <a:blip r:embed="rId3"/>
          <a:stretch>
            <a:fillRect/>
          </a:stretch>
        </p:blipFill>
        <p:spPr>
          <a:xfrm>
            <a:off x="2600891" y="2965484"/>
            <a:ext cx="3942217" cy="3520661"/>
          </a:xfrm>
          <a:prstGeom prst="rect">
            <a:avLst/>
          </a:prstGeom>
        </p:spPr>
      </p:pic>
    </p:spTree>
    <p:extLst>
      <p:ext uri="{BB962C8B-B14F-4D97-AF65-F5344CB8AC3E}">
        <p14:creationId xmlns:p14="http://schemas.microsoft.com/office/powerpoint/2010/main" val="3914359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1CE0F9-D16A-4E10-BC64-639882821DC7}"/>
              </a:ext>
            </a:extLst>
          </p:cNvPr>
          <p:cNvSpPr>
            <a:spLocks noGrp="1"/>
          </p:cNvSpPr>
          <p:nvPr>
            <p:ph type="title"/>
          </p:nvPr>
        </p:nvSpPr>
        <p:spPr/>
        <p:txBody>
          <a:bodyPr/>
          <a:lstStyle/>
          <a:p>
            <a:r>
              <a:rPr kumimoji="1" lang="ja-JP" altLang="en-US" dirty="0"/>
              <a:t>グラフ畳み込みネットワーク（</a:t>
            </a:r>
            <a:r>
              <a:rPr kumimoji="1" lang="en-US" altLang="ja-JP" dirty="0"/>
              <a:t>GCN</a:t>
            </a:r>
            <a:r>
              <a:rPr kumimoji="1" lang="ja-JP" altLang="en-US" dirty="0"/>
              <a:t>）</a:t>
            </a:r>
          </a:p>
        </p:txBody>
      </p:sp>
      <p:sp>
        <p:nvSpPr>
          <p:cNvPr id="3" name="コンテンツ プレースホルダー 2">
            <a:extLst>
              <a:ext uri="{FF2B5EF4-FFF2-40B4-BE49-F238E27FC236}">
                <a16:creationId xmlns:a16="http://schemas.microsoft.com/office/drawing/2014/main" id="{6AAE6169-C54C-4AD2-8D69-D277428FBADB}"/>
              </a:ext>
            </a:extLst>
          </p:cNvPr>
          <p:cNvSpPr>
            <a:spLocks noGrp="1"/>
          </p:cNvSpPr>
          <p:nvPr>
            <p:ph idx="1"/>
          </p:nvPr>
        </p:nvSpPr>
        <p:spPr>
          <a:xfrm>
            <a:off x="457200" y="1600201"/>
            <a:ext cx="8229600" cy="976286"/>
          </a:xfrm>
        </p:spPr>
        <p:txBody>
          <a:bodyPr/>
          <a:lstStyle/>
          <a:p>
            <a:r>
              <a:rPr lang="ja-JP" altLang="en-US" dirty="0"/>
              <a:t>グラフの特徴抽出が可能なネットワーク</a:t>
            </a:r>
            <a:endParaRPr lang="en-US" altLang="ja-JP" dirty="0"/>
          </a:p>
          <a:p>
            <a:pPr>
              <a:buClr>
                <a:schemeClr val="tx1"/>
              </a:buClr>
            </a:pPr>
            <a:r>
              <a:rPr lang="ja-JP" altLang="en-US" dirty="0">
                <a:solidFill>
                  <a:srgbClr val="00B0F0"/>
                </a:solidFill>
              </a:rPr>
              <a:t>抽象構文木・制御フローグラフ</a:t>
            </a:r>
            <a:r>
              <a:rPr lang="ja-JP" altLang="en-US" dirty="0"/>
              <a:t>等，グラフの学習が可能</a:t>
            </a:r>
            <a:r>
              <a:rPr lang="en-US" altLang="ja-JP" dirty="0"/>
              <a:t>[21]</a:t>
            </a:r>
          </a:p>
          <a:p>
            <a:endParaRPr kumimoji="1" lang="ja-JP" altLang="en-US" dirty="0"/>
          </a:p>
        </p:txBody>
      </p:sp>
      <p:sp>
        <p:nvSpPr>
          <p:cNvPr id="4" name="日付プレースホルダー 3">
            <a:extLst>
              <a:ext uri="{FF2B5EF4-FFF2-40B4-BE49-F238E27FC236}">
                <a16:creationId xmlns:a16="http://schemas.microsoft.com/office/drawing/2014/main" id="{369041A0-4190-4F36-874D-2AA920A6D79F}"/>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C8D21AA5-6ACC-46D8-8F01-2277DBC1D0C9}"/>
              </a:ext>
            </a:extLst>
          </p:cNvPr>
          <p:cNvSpPr>
            <a:spLocks noGrp="1"/>
          </p:cNvSpPr>
          <p:nvPr>
            <p:ph type="sldNum" sz="quarter" idx="12"/>
          </p:nvPr>
        </p:nvSpPr>
        <p:spPr/>
        <p:txBody>
          <a:bodyPr/>
          <a:lstStyle/>
          <a:p>
            <a:fld id="{9F5033E9-932D-4E41-95C3-341F9A6DAE17}" type="slidenum">
              <a:rPr lang="en-US" altLang="ja-JP" smtClean="0"/>
              <a:pPr/>
              <a:t>21</a:t>
            </a:fld>
            <a:endParaRPr lang="en-US" altLang="ja-JP"/>
          </a:p>
        </p:txBody>
      </p:sp>
      <p:pic>
        <p:nvPicPr>
          <p:cNvPr id="16" name="図 15">
            <a:extLst>
              <a:ext uri="{FF2B5EF4-FFF2-40B4-BE49-F238E27FC236}">
                <a16:creationId xmlns:a16="http://schemas.microsoft.com/office/drawing/2014/main" id="{8BB84436-05E8-4F91-9B01-4EB3F4D15207}"/>
              </a:ext>
            </a:extLst>
          </p:cNvPr>
          <p:cNvPicPr>
            <a:picLocks noChangeAspect="1"/>
          </p:cNvPicPr>
          <p:nvPr/>
        </p:nvPicPr>
        <p:blipFill>
          <a:blip r:embed="rId3"/>
          <a:stretch>
            <a:fillRect/>
          </a:stretch>
        </p:blipFill>
        <p:spPr>
          <a:xfrm>
            <a:off x="1872994" y="3277279"/>
            <a:ext cx="5386899" cy="2988545"/>
          </a:xfrm>
          <a:prstGeom prst="rect">
            <a:avLst/>
          </a:prstGeom>
        </p:spPr>
      </p:pic>
      <p:sp>
        <p:nvSpPr>
          <p:cNvPr id="17" name="テキスト ボックス 16">
            <a:extLst>
              <a:ext uri="{FF2B5EF4-FFF2-40B4-BE49-F238E27FC236}">
                <a16:creationId xmlns:a16="http://schemas.microsoft.com/office/drawing/2014/main" id="{6CB48DF5-DCBA-4DE8-A713-B3D87B57F005}"/>
              </a:ext>
            </a:extLst>
          </p:cNvPr>
          <p:cNvSpPr txBox="1"/>
          <p:nvPr/>
        </p:nvSpPr>
        <p:spPr>
          <a:xfrm>
            <a:off x="1024269" y="2973785"/>
            <a:ext cx="3647152" cy="369332"/>
          </a:xfrm>
          <a:prstGeom prst="rect">
            <a:avLst/>
          </a:prstGeom>
          <a:solidFill>
            <a:srgbClr val="FFFFCC"/>
          </a:solidFill>
          <a:ln>
            <a:solidFill>
              <a:schemeClr val="tx1"/>
            </a:solidFill>
          </a:ln>
        </p:spPr>
        <p:txBody>
          <a:bodyPr wrap="none" rtlCol="0">
            <a:spAutoFit/>
          </a:bodyPr>
          <a:lstStyle/>
          <a:p>
            <a:r>
              <a:rPr kumimoji="1" lang="ja-JP" altLang="en-US" dirty="0"/>
              <a:t>ノード</a:t>
            </a:r>
            <a:r>
              <a:rPr kumimoji="1" lang="en-US" altLang="ja-JP" dirty="0"/>
              <a:t>0</a:t>
            </a:r>
            <a:r>
              <a:rPr kumimoji="1" lang="ja-JP" altLang="en-US" dirty="0"/>
              <a:t>のベクトル表現を計算する例</a:t>
            </a:r>
          </a:p>
        </p:txBody>
      </p:sp>
    </p:spTree>
    <p:extLst>
      <p:ext uri="{BB962C8B-B14F-4D97-AF65-F5344CB8AC3E}">
        <p14:creationId xmlns:p14="http://schemas.microsoft.com/office/powerpoint/2010/main" val="1381776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既存研究の問題点</a:t>
            </a:r>
            <a:r>
              <a:rPr lang="en-US" altLang="ja-JP" dirty="0"/>
              <a:t>(1/2)</a:t>
            </a:r>
          </a:p>
        </p:txBody>
      </p:sp>
      <p:sp>
        <p:nvSpPr>
          <p:cNvPr id="3" name="コンテンツ プレースホルダー 2"/>
          <p:cNvSpPr>
            <a:spLocks noGrp="1"/>
          </p:cNvSpPr>
          <p:nvPr>
            <p:ph idx="1"/>
          </p:nvPr>
        </p:nvSpPr>
        <p:spPr>
          <a:xfrm>
            <a:off x="457200" y="1600200"/>
            <a:ext cx="8229600" cy="4708525"/>
          </a:xfrm>
        </p:spPr>
        <p:txBody>
          <a:bodyPr/>
          <a:lstStyle/>
          <a:p>
            <a:pPr marL="0" indent="0">
              <a:buNone/>
            </a:pPr>
            <a:r>
              <a:rPr lang="ja-JP" altLang="en-US" dirty="0">
                <a:solidFill>
                  <a:srgbClr val="FF0000"/>
                </a:solidFill>
              </a:rPr>
              <a:t>広く利用されているニューラルネットワーク同士の</a:t>
            </a:r>
            <a:br>
              <a:rPr lang="en-US" altLang="ja-JP" dirty="0">
                <a:solidFill>
                  <a:srgbClr val="FF0000"/>
                </a:solidFill>
              </a:rPr>
            </a:br>
            <a:r>
              <a:rPr lang="ja-JP" altLang="en-US" dirty="0">
                <a:solidFill>
                  <a:srgbClr val="FF0000"/>
                </a:solidFill>
              </a:rPr>
              <a:t>比較が行われていない場合がある</a:t>
            </a:r>
            <a:endParaRPr lang="en-US" altLang="ja-JP" dirty="0">
              <a:solidFill>
                <a:srgbClr val="FF0000"/>
              </a:solidFill>
            </a:endParaRPr>
          </a:p>
          <a:p>
            <a:pPr marL="457200" lvl="1" indent="0">
              <a:buNone/>
            </a:pPr>
            <a:r>
              <a:rPr lang="ja-JP" altLang="en-US" dirty="0"/>
              <a:t>例：</a:t>
            </a:r>
            <a:r>
              <a:rPr lang="en-US" altLang="ja-JP" dirty="0"/>
              <a:t>Saini</a:t>
            </a:r>
            <a:r>
              <a:rPr lang="ja-JP" altLang="en-US" dirty="0" err="1"/>
              <a:t>らの</a:t>
            </a:r>
            <a:r>
              <a:rPr lang="ja-JP" altLang="en-US" dirty="0"/>
              <a:t>研究</a:t>
            </a:r>
            <a:r>
              <a:rPr lang="en-US" altLang="ja-JP" dirty="0"/>
              <a:t>[53]</a:t>
            </a:r>
          </a:p>
          <a:p>
            <a:pPr lvl="2"/>
            <a:r>
              <a:rPr lang="en-US" altLang="ja-JP" dirty="0"/>
              <a:t>Saini</a:t>
            </a:r>
            <a:r>
              <a:rPr lang="ja-JP" altLang="en-US" dirty="0" err="1"/>
              <a:t>らの</a:t>
            </a:r>
            <a:r>
              <a:rPr lang="ja-JP" altLang="en-US" dirty="0"/>
              <a:t>提案手法</a:t>
            </a:r>
            <a:r>
              <a:rPr lang="en-US" altLang="ja-JP" dirty="0"/>
              <a:t>(FNN)</a:t>
            </a:r>
            <a:r>
              <a:rPr lang="ja-JP" altLang="en-US" dirty="0"/>
              <a:t>と，深層学習を用いない既存手法の</a:t>
            </a:r>
            <a:br>
              <a:rPr lang="en-US" altLang="ja-JP" dirty="0"/>
            </a:br>
            <a:r>
              <a:rPr lang="ja-JP" altLang="en-US" dirty="0"/>
              <a:t>精度を比較</a:t>
            </a:r>
            <a:endParaRPr lang="en-US" altLang="ja-JP" dirty="0"/>
          </a:p>
          <a:p>
            <a:pPr lvl="2"/>
            <a:r>
              <a:rPr lang="ja-JP" altLang="en-US" dirty="0"/>
              <a:t>他の深層学習を用いる手法との精度比較は行われていない</a:t>
            </a:r>
            <a:endParaRPr lang="en-US" altLang="ja-JP" dirty="0"/>
          </a:p>
        </p:txBody>
      </p:sp>
      <p:sp>
        <p:nvSpPr>
          <p:cNvPr id="7" name="スライド番号プレースホルダー 6"/>
          <p:cNvSpPr>
            <a:spLocks noGrp="1"/>
          </p:cNvSpPr>
          <p:nvPr>
            <p:ph type="sldNum" sz="quarter" idx="12"/>
          </p:nvPr>
        </p:nvSpPr>
        <p:spPr/>
        <p:txBody>
          <a:bodyPr/>
          <a:lstStyle/>
          <a:p>
            <a:fld id="{9F5033E9-932D-4E41-95C3-341F9A6DAE17}" type="slidenum">
              <a:rPr lang="en-US" altLang="ja-JP" smtClean="0"/>
              <a:pPr/>
              <a:t>22</a:t>
            </a:fld>
            <a:endParaRPr lang="en-US" altLang="ja-JP"/>
          </a:p>
        </p:txBody>
      </p:sp>
      <p:sp>
        <p:nvSpPr>
          <p:cNvPr id="4" name="日付プレースホルダー 3">
            <a:extLst>
              <a:ext uri="{FF2B5EF4-FFF2-40B4-BE49-F238E27FC236}">
                <a16:creationId xmlns:a16="http://schemas.microsoft.com/office/drawing/2014/main" id="{9E942FD9-5C9D-4BE3-AA5B-642A683C9B21}"/>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75930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既存研究の問題点</a:t>
            </a:r>
            <a:r>
              <a:rPr lang="en-US" altLang="ja-JP" dirty="0"/>
              <a:t>(2/2)</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a:solidFill>
                  <a:srgbClr val="FF0000"/>
                </a:solidFill>
              </a:rPr>
              <a:t>トークン列や抽象構文木などのソースコード表現の</a:t>
            </a:r>
            <a:br>
              <a:rPr kumimoji="1" lang="en-US" altLang="ja-JP" dirty="0">
                <a:solidFill>
                  <a:srgbClr val="FF0000"/>
                </a:solidFill>
              </a:rPr>
            </a:br>
            <a:r>
              <a:rPr kumimoji="1" lang="ja-JP" altLang="en-US" dirty="0">
                <a:solidFill>
                  <a:srgbClr val="FF0000"/>
                </a:solidFill>
              </a:rPr>
              <a:t>比較検討がほとんど行われていない</a:t>
            </a:r>
            <a:endParaRPr lang="en-US" altLang="ja-JP" dirty="0">
              <a:solidFill>
                <a:srgbClr val="FF0000"/>
              </a:solidFill>
            </a:endParaRPr>
          </a:p>
          <a:p>
            <a:pPr marL="457200" lvl="1" indent="0">
              <a:buNone/>
            </a:pPr>
            <a:r>
              <a:rPr kumimoji="1" lang="ja-JP" altLang="en-US" dirty="0"/>
              <a:t>例：</a:t>
            </a:r>
            <a:r>
              <a:rPr kumimoji="1" lang="en-US" altLang="ja-JP" dirty="0"/>
              <a:t>Zhang</a:t>
            </a:r>
            <a:r>
              <a:rPr kumimoji="1" lang="ja-JP" altLang="en-US" dirty="0" err="1"/>
              <a:t>らの</a:t>
            </a:r>
            <a:r>
              <a:rPr kumimoji="1" lang="ja-JP" altLang="en-US" dirty="0"/>
              <a:t>研究</a:t>
            </a:r>
            <a:r>
              <a:rPr kumimoji="1" lang="en-US" altLang="ja-JP" dirty="0"/>
              <a:t>[72]</a:t>
            </a:r>
          </a:p>
          <a:p>
            <a:pPr lvl="2"/>
            <a:r>
              <a:rPr lang="ja-JP" altLang="en-US" dirty="0"/>
              <a:t>比較対象に選択された，ニューラルネットワークを用いた手法</a:t>
            </a:r>
            <a:endParaRPr lang="en-US" altLang="ja-JP" dirty="0"/>
          </a:p>
          <a:p>
            <a:pPr lvl="3"/>
            <a:r>
              <a:rPr lang="en-US" altLang="ja-JP" dirty="0">
                <a:solidFill>
                  <a:srgbClr val="00B050"/>
                </a:solidFill>
              </a:rPr>
              <a:t>LSTM</a:t>
            </a:r>
            <a:r>
              <a:rPr lang="ja-JP" altLang="en-US" dirty="0"/>
              <a:t>に</a:t>
            </a:r>
            <a:r>
              <a:rPr lang="ja-JP" altLang="en-US" dirty="0">
                <a:solidFill>
                  <a:srgbClr val="00B0F0"/>
                </a:solidFill>
              </a:rPr>
              <a:t>トークン列</a:t>
            </a:r>
            <a:r>
              <a:rPr lang="ja-JP" altLang="en-US" dirty="0"/>
              <a:t>を学習させる手法</a:t>
            </a:r>
            <a:endParaRPr lang="en-US" altLang="ja-JP" dirty="0"/>
          </a:p>
          <a:p>
            <a:pPr lvl="3"/>
            <a:r>
              <a:rPr lang="en-US" altLang="ja-JP" dirty="0">
                <a:solidFill>
                  <a:srgbClr val="00B050"/>
                </a:solidFill>
              </a:rPr>
              <a:t>GNN</a:t>
            </a:r>
            <a:r>
              <a:rPr lang="ja-JP" altLang="en-US" dirty="0"/>
              <a:t>（</a:t>
            </a:r>
            <a:r>
              <a:rPr lang="en-US" altLang="ja-JP" dirty="0"/>
              <a:t>GCN</a:t>
            </a:r>
            <a:r>
              <a:rPr lang="ja-JP" altLang="en-US" dirty="0"/>
              <a:t>の前身となるニューラルネットワーク）に</a:t>
            </a:r>
            <a:br>
              <a:rPr lang="en-US" altLang="ja-JP" dirty="0"/>
            </a:br>
            <a:r>
              <a:rPr lang="ja-JP" altLang="en-US" dirty="0">
                <a:solidFill>
                  <a:srgbClr val="00B0F0"/>
                </a:solidFill>
              </a:rPr>
              <a:t>制御フローグラフ</a:t>
            </a:r>
            <a:r>
              <a:rPr lang="ja-JP" altLang="en-US" dirty="0"/>
              <a:t>を学習させる手法</a:t>
            </a:r>
            <a:endParaRPr lang="en-US" altLang="ja-JP" dirty="0"/>
          </a:p>
          <a:p>
            <a:pPr lvl="2"/>
            <a:r>
              <a:rPr lang="ja-JP" altLang="en-US" dirty="0"/>
              <a:t>他にも考えられる手法があるが，結果は記載されていない</a:t>
            </a:r>
            <a:endParaRPr lang="en-US" altLang="ja-JP" dirty="0"/>
          </a:p>
          <a:p>
            <a:pPr lvl="3"/>
            <a:r>
              <a:rPr lang="en-US" altLang="ja-JP" dirty="0">
                <a:solidFill>
                  <a:srgbClr val="00B050"/>
                </a:solidFill>
              </a:rPr>
              <a:t>LSTM</a:t>
            </a:r>
            <a:r>
              <a:rPr lang="ja-JP" altLang="en-US" dirty="0"/>
              <a:t>に</a:t>
            </a:r>
            <a:r>
              <a:rPr lang="ja-JP" altLang="en-US" dirty="0">
                <a:solidFill>
                  <a:srgbClr val="00B0F0"/>
                </a:solidFill>
              </a:rPr>
              <a:t>抽象構文木の深さ優先探索順列</a:t>
            </a:r>
            <a:r>
              <a:rPr lang="ja-JP" altLang="en-US" dirty="0"/>
              <a:t>などを学習させる手法</a:t>
            </a:r>
            <a:endParaRPr lang="en-US" altLang="ja-JP" dirty="0"/>
          </a:p>
          <a:p>
            <a:pPr lvl="3"/>
            <a:r>
              <a:rPr lang="en-US" altLang="ja-JP" dirty="0">
                <a:solidFill>
                  <a:srgbClr val="00B050"/>
                </a:solidFill>
              </a:rPr>
              <a:t>GNN</a:t>
            </a:r>
            <a:r>
              <a:rPr lang="ja-JP" altLang="en-US" dirty="0"/>
              <a:t>に</a:t>
            </a:r>
            <a:r>
              <a:rPr lang="ja-JP" altLang="en-US" dirty="0">
                <a:solidFill>
                  <a:srgbClr val="00B0F0"/>
                </a:solidFill>
              </a:rPr>
              <a:t>抽象構文木</a:t>
            </a:r>
            <a:r>
              <a:rPr lang="ja-JP" altLang="en-US" dirty="0"/>
              <a:t>を学習させる手法　など</a:t>
            </a:r>
            <a:endParaRPr lang="en-US" altLang="ja-JP" dirty="0"/>
          </a:p>
        </p:txBody>
      </p:sp>
      <p:sp>
        <p:nvSpPr>
          <p:cNvPr id="7" name="スライド番号プレースホルダー 6"/>
          <p:cNvSpPr>
            <a:spLocks noGrp="1"/>
          </p:cNvSpPr>
          <p:nvPr>
            <p:ph type="sldNum" sz="quarter" idx="12"/>
          </p:nvPr>
        </p:nvSpPr>
        <p:spPr/>
        <p:txBody>
          <a:bodyPr/>
          <a:lstStyle/>
          <a:p>
            <a:fld id="{9F5033E9-932D-4E41-95C3-341F9A6DAE17}" type="slidenum">
              <a:rPr lang="en-US" altLang="ja-JP" smtClean="0"/>
              <a:pPr/>
              <a:t>23</a:t>
            </a:fld>
            <a:endParaRPr lang="en-US" altLang="ja-JP"/>
          </a:p>
        </p:txBody>
      </p:sp>
      <p:sp>
        <p:nvSpPr>
          <p:cNvPr id="4" name="日付プレースホルダー 3">
            <a:extLst>
              <a:ext uri="{FF2B5EF4-FFF2-40B4-BE49-F238E27FC236}">
                <a16:creationId xmlns:a16="http://schemas.microsoft.com/office/drawing/2014/main" id="{433A81DB-F5F0-4EF5-9E07-5C4BA70A7B12}"/>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43735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研究動機</a:t>
            </a:r>
          </a:p>
        </p:txBody>
      </p:sp>
      <p:sp>
        <p:nvSpPr>
          <p:cNvPr id="3" name="コンテンツ プレースホルダー 2"/>
          <p:cNvSpPr>
            <a:spLocks noGrp="1"/>
          </p:cNvSpPr>
          <p:nvPr>
            <p:ph idx="1"/>
          </p:nvPr>
        </p:nvSpPr>
        <p:spPr>
          <a:xfrm>
            <a:off x="457199" y="1600200"/>
            <a:ext cx="8395855" cy="4525963"/>
          </a:xfrm>
        </p:spPr>
        <p:txBody>
          <a:bodyPr/>
          <a:lstStyle/>
          <a:p>
            <a:r>
              <a:rPr lang="ja-JP" altLang="en-US" dirty="0"/>
              <a:t>分類精度に良い影響を与える</a:t>
            </a:r>
            <a:r>
              <a:rPr lang="ja-JP" altLang="en-US" dirty="0">
                <a:solidFill>
                  <a:srgbClr val="00B050"/>
                </a:solidFill>
              </a:rPr>
              <a:t>ニューラルネットワーク</a:t>
            </a:r>
            <a:r>
              <a:rPr lang="ja-JP" altLang="en-US" dirty="0"/>
              <a:t>や</a:t>
            </a:r>
            <a:br>
              <a:rPr lang="en-US" altLang="ja-JP" dirty="0"/>
            </a:br>
            <a:r>
              <a:rPr lang="ja-JP" altLang="en-US" dirty="0">
                <a:solidFill>
                  <a:srgbClr val="00B0F0"/>
                </a:solidFill>
              </a:rPr>
              <a:t>ソースコード表現</a:t>
            </a:r>
            <a:r>
              <a:rPr lang="ja-JP" altLang="en-US" dirty="0"/>
              <a:t>を学習に利用すべき</a:t>
            </a:r>
          </a:p>
          <a:p>
            <a:r>
              <a:rPr lang="ja-JP" altLang="en-US" dirty="0"/>
              <a:t>既存研究で精度が示されているのは一部の組み合わせのみ</a:t>
            </a:r>
            <a:endParaRPr lang="en-US" altLang="ja-JP" dirty="0"/>
          </a:p>
          <a:p>
            <a:endParaRPr lang="en-US" altLang="ja-JP" dirty="0"/>
          </a:p>
          <a:p>
            <a:r>
              <a:rPr lang="ja-JP" altLang="en-US" dirty="0"/>
              <a:t>本調査の目的</a:t>
            </a:r>
            <a:endParaRPr lang="en-US" altLang="ja-JP" dirty="0"/>
          </a:p>
          <a:p>
            <a:pPr marL="457200" lvl="1" indent="0">
              <a:buNone/>
            </a:pPr>
            <a:r>
              <a:rPr kumimoji="1" lang="ja-JP" altLang="en-US" dirty="0"/>
              <a:t>どの</a:t>
            </a:r>
            <a:r>
              <a:rPr kumimoji="1" lang="ja-JP" altLang="en-US" dirty="0">
                <a:solidFill>
                  <a:srgbClr val="00B050"/>
                </a:solidFill>
              </a:rPr>
              <a:t>ニューラルネットワーク</a:t>
            </a:r>
            <a:r>
              <a:rPr kumimoji="1" lang="ja-JP" altLang="en-US" dirty="0"/>
              <a:t>や</a:t>
            </a:r>
            <a:r>
              <a:rPr kumimoji="1" lang="ja-JP" altLang="en-US" dirty="0">
                <a:solidFill>
                  <a:srgbClr val="00B0F0"/>
                </a:solidFill>
              </a:rPr>
              <a:t>ソースコード表現</a:t>
            </a:r>
            <a:r>
              <a:rPr kumimoji="1" lang="ja-JP" altLang="en-US" dirty="0"/>
              <a:t>の</a:t>
            </a:r>
            <a:br>
              <a:rPr kumimoji="1" lang="en-US" altLang="ja-JP" dirty="0"/>
            </a:br>
            <a:r>
              <a:rPr kumimoji="1" lang="ja-JP" altLang="en-US" dirty="0"/>
              <a:t>組み合わせが高精度なソースコード分類の実現に有効かを明らかにする</a:t>
            </a:r>
            <a:endParaRPr kumimoji="1" lang="en-US" altLang="ja-JP" dirty="0"/>
          </a:p>
        </p:txBody>
      </p:sp>
      <p:sp>
        <p:nvSpPr>
          <p:cNvPr id="7" name="スライド番号プレースホルダー 6"/>
          <p:cNvSpPr>
            <a:spLocks noGrp="1"/>
          </p:cNvSpPr>
          <p:nvPr>
            <p:ph type="sldNum" sz="quarter" idx="12"/>
          </p:nvPr>
        </p:nvSpPr>
        <p:spPr/>
        <p:txBody>
          <a:bodyPr/>
          <a:lstStyle/>
          <a:p>
            <a:fld id="{9F5033E9-932D-4E41-95C3-341F9A6DAE17}" type="slidenum">
              <a:rPr lang="en-US" altLang="ja-JP" smtClean="0"/>
              <a:pPr/>
              <a:t>24</a:t>
            </a:fld>
            <a:endParaRPr lang="en-US" altLang="ja-JP"/>
          </a:p>
        </p:txBody>
      </p:sp>
      <p:sp>
        <p:nvSpPr>
          <p:cNvPr id="4" name="日付プレースホルダー 3">
            <a:extLst>
              <a:ext uri="{FF2B5EF4-FFF2-40B4-BE49-F238E27FC236}">
                <a16:creationId xmlns:a16="http://schemas.microsoft.com/office/drawing/2014/main" id="{8B71FB6B-6DA5-42C0-AD47-7895EAA1FF91}"/>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93413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本調査の概要</a:t>
            </a:r>
          </a:p>
        </p:txBody>
      </p:sp>
      <p:sp>
        <p:nvSpPr>
          <p:cNvPr id="3" name="コンテンツ プレースホルダー 2"/>
          <p:cNvSpPr>
            <a:spLocks noGrp="1"/>
          </p:cNvSpPr>
          <p:nvPr>
            <p:ph idx="1"/>
          </p:nvPr>
        </p:nvSpPr>
        <p:spPr>
          <a:xfrm>
            <a:off x="457200" y="2371685"/>
            <a:ext cx="8229600" cy="1155644"/>
          </a:xfrm>
        </p:spPr>
        <p:txBody>
          <a:bodyPr/>
          <a:lstStyle/>
          <a:p>
            <a:pPr marL="0" indent="0">
              <a:buNone/>
            </a:pPr>
            <a:r>
              <a:rPr kumimoji="1" lang="ja-JP" altLang="en-US" sz="2000" u="sng" dirty="0"/>
              <a:t>調査方法</a:t>
            </a:r>
            <a:endParaRPr kumimoji="1" lang="en-US" altLang="ja-JP" sz="2000" u="sng" dirty="0"/>
          </a:p>
          <a:p>
            <a:pPr marL="0" indent="0">
              <a:buNone/>
            </a:pPr>
            <a:r>
              <a:rPr kumimoji="1" lang="en-US" altLang="ja-JP" sz="2000" dirty="0"/>
              <a:t>3</a:t>
            </a:r>
            <a:r>
              <a:rPr kumimoji="1" lang="ja-JP" altLang="en-US" sz="2000" dirty="0"/>
              <a:t>種類のニューラルネットワークと</a:t>
            </a:r>
            <a:r>
              <a:rPr kumimoji="1" lang="en-US" altLang="ja-JP" sz="2000" dirty="0"/>
              <a:t>2</a:t>
            </a:r>
            <a:r>
              <a:rPr kumimoji="1" lang="ja-JP" altLang="en-US" sz="2000" dirty="0"/>
              <a:t>種類のソースコード表現を組み合わせ，</a:t>
            </a:r>
            <a:br>
              <a:rPr kumimoji="1" lang="en-US" altLang="ja-JP" sz="2000" dirty="0"/>
            </a:br>
            <a:r>
              <a:rPr kumimoji="1" lang="en-US" altLang="ja-JP" sz="2000" dirty="0"/>
              <a:t>6</a:t>
            </a:r>
            <a:r>
              <a:rPr kumimoji="1" lang="ja-JP" altLang="en-US" sz="2000" dirty="0"/>
              <a:t>種類のソースコード分類手法を作成し，分類精度を比較</a:t>
            </a:r>
            <a:endParaRPr kumimoji="1" lang="en-US" altLang="ja-JP" sz="2000" u="sng" dirty="0"/>
          </a:p>
        </p:txBody>
      </p:sp>
      <p:sp>
        <p:nvSpPr>
          <p:cNvPr id="5" name="テキスト ボックス 4">
            <a:extLst>
              <a:ext uri="{FF2B5EF4-FFF2-40B4-BE49-F238E27FC236}">
                <a16:creationId xmlns:a16="http://schemas.microsoft.com/office/drawing/2014/main" id="{5BE3AF26-05F3-4C3C-AA9E-FD257B4B95EF}"/>
              </a:ext>
            </a:extLst>
          </p:cNvPr>
          <p:cNvSpPr txBox="1"/>
          <p:nvPr/>
        </p:nvSpPr>
        <p:spPr>
          <a:xfrm>
            <a:off x="420687" y="1541966"/>
            <a:ext cx="8291513" cy="830997"/>
          </a:xfrm>
          <a:prstGeom prst="rect">
            <a:avLst/>
          </a:prstGeom>
          <a:solidFill>
            <a:srgbClr val="FFE4C9"/>
          </a:solidFill>
          <a:ln>
            <a:solidFill>
              <a:schemeClr val="tx1"/>
            </a:solidFill>
          </a:ln>
        </p:spPr>
        <p:txBody>
          <a:bodyPr wrap="square" rtlCol="0">
            <a:spAutoFit/>
          </a:bodyPr>
          <a:lstStyle/>
          <a:p>
            <a:r>
              <a:rPr kumimoji="1" lang="en-US" altLang="ja-JP" sz="2400" dirty="0"/>
              <a:t>RQ: </a:t>
            </a:r>
            <a:r>
              <a:rPr kumimoji="1" lang="ja-JP" altLang="en-US" sz="2400" dirty="0"/>
              <a:t>高精度なソースコード分類を実現できる</a:t>
            </a:r>
            <a:br>
              <a:rPr kumimoji="1" lang="en-US" altLang="ja-JP" sz="2400" dirty="0"/>
            </a:br>
            <a:r>
              <a:rPr kumimoji="1" lang="ja-JP" altLang="en-US" sz="2400" dirty="0">
                <a:solidFill>
                  <a:srgbClr val="00B050"/>
                </a:solidFill>
              </a:rPr>
              <a:t>ニューラルネットワーク</a:t>
            </a:r>
            <a:r>
              <a:rPr kumimoji="1" lang="ja-JP" altLang="en-US" sz="2400" dirty="0"/>
              <a:t>と</a:t>
            </a:r>
            <a:r>
              <a:rPr kumimoji="1" lang="ja-JP" altLang="en-US" sz="2400" dirty="0">
                <a:solidFill>
                  <a:srgbClr val="00B0F0"/>
                </a:solidFill>
              </a:rPr>
              <a:t>ソースコード表現</a:t>
            </a:r>
            <a:r>
              <a:rPr kumimoji="1" lang="ja-JP" altLang="en-US" sz="2400" dirty="0"/>
              <a:t>の組み合わせは何か</a:t>
            </a:r>
          </a:p>
        </p:txBody>
      </p:sp>
      <p:grpSp>
        <p:nvGrpSpPr>
          <p:cNvPr id="16" name="グループ化 15">
            <a:extLst>
              <a:ext uri="{FF2B5EF4-FFF2-40B4-BE49-F238E27FC236}">
                <a16:creationId xmlns:a16="http://schemas.microsoft.com/office/drawing/2014/main" id="{0933C9AC-FDB7-4897-94C7-F40AE4736C8D}"/>
              </a:ext>
            </a:extLst>
          </p:cNvPr>
          <p:cNvGrpSpPr/>
          <p:nvPr/>
        </p:nvGrpSpPr>
        <p:grpSpPr>
          <a:xfrm>
            <a:off x="2543393" y="3833980"/>
            <a:ext cx="4046100" cy="1646868"/>
            <a:chOff x="5245757" y="4519847"/>
            <a:chExt cx="4046100" cy="1646868"/>
          </a:xfrm>
        </p:grpSpPr>
        <p:grpSp>
          <p:nvGrpSpPr>
            <p:cNvPr id="17" name="グループ化 16">
              <a:extLst>
                <a:ext uri="{FF2B5EF4-FFF2-40B4-BE49-F238E27FC236}">
                  <a16:creationId xmlns:a16="http://schemas.microsoft.com/office/drawing/2014/main" id="{9A9A6E7F-3475-4446-9E8D-D2631AFD92C5}"/>
                </a:ext>
              </a:extLst>
            </p:cNvPr>
            <p:cNvGrpSpPr/>
            <p:nvPr/>
          </p:nvGrpSpPr>
          <p:grpSpPr>
            <a:xfrm>
              <a:off x="5245757" y="4519847"/>
              <a:ext cx="926301" cy="1646868"/>
              <a:chOff x="5060860" y="4519847"/>
              <a:chExt cx="926301" cy="1646868"/>
            </a:xfrm>
          </p:grpSpPr>
          <p:sp>
            <p:nvSpPr>
              <p:cNvPr id="22" name="テキスト ボックス 21">
                <a:extLst>
                  <a:ext uri="{FF2B5EF4-FFF2-40B4-BE49-F238E27FC236}">
                    <a16:creationId xmlns:a16="http://schemas.microsoft.com/office/drawing/2014/main" id="{4A69680F-8954-448F-90E8-6FFD15DF4B83}"/>
                  </a:ext>
                </a:extLst>
              </p:cNvPr>
              <p:cNvSpPr txBox="1"/>
              <p:nvPr/>
            </p:nvSpPr>
            <p:spPr>
              <a:xfrm>
                <a:off x="5141223" y="4519847"/>
                <a:ext cx="755068" cy="442674"/>
              </a:xfrm>
              <a:prstGeom prst="roundRect">
                <a:avLst/>
              </a:prstGeom>
              <a:noFill/>
              <a:ln>
                <a:solidFill>
                  <a:schemeClr val="tx1"/>
                </a:solidFill>
              </a:ln>
            </p:spPr>
            <p:txBody>
              <a:bodyPr wrap="none" rtlCol="0">
                <a:spAutoFit/>
              </a:bodyPr>
              <a:lstStyle/>
              <a:p>
                <a:pPr algn="ctr"/>
                <a:r>
                  <a:rPr lang="en-US" altLang="ja-JP" sz="2000" b="1" dirty="0">
                    <a:solidFill>
                      <a:srgbClr val="00B050"/>
                    </a:solidFill>
                  </a:rPr>
                  <a:t>FNN</a:t>
                </a:r>
                <a:endParaRPr lang="ja-JP" altLang="en-US" sz="2000" b="1" dirty="0">
                  <a:solidFill>
                    <a:srgbClr val="00B050"/>
                  </a:solidFill>
                </a:endParaRPr>
              </a:p>
            </p:txBody>
          </p:sp>
          <p:sp>
            <p:nvSpPr>
              <p:cNvPr id="23" name="テキスト ボックス 22">
                <a:extLst>
                  <a:ext uri="{FF2B5EF4-FFF2-40B4-BE49-F238E27FC236}">
                    <a16:creationId xmlns:a16="http://schemas.microsoft.com/office/drawing/2014/main" id="{0DA46737-5FD2-48A1-9973-CDF087321BBF}"/>
                  </a:ext>
                </a:extLst>
              </p:cNvPr>
              <p:cNvSpPr txBox="1"/>
              <p:nvPr/>
            </p:nvSpPr>
            <p:spPr>
              <a:xfrm>
                <a:off x="5060860" y="5121944"/>
                <a:ext cx="926301" cy="442674"/>
              </a:xfrm>
              <a:prstGeom prst="roundRect">
                <a:avLst/>
              </a:prstGeom>
              <a:noFill/>
              <a:ln>
                <a:solidFill>
                  <a:schemeClr val="tx1"/>
                </a:solidFill>
              </a:ln>
            </p:spPr>
            <p:txBody>
              <a:bodyPr wrap="none" rtlCol="0">
                <a:spAutoFit/>
              </a:bodyPr>
              <a:lstStyle/>
              <a:p>
                <a:pPr algn="ctr"/>
                <a:r>
                  <a:rPr lang="en-US" altLang="ja-JP" sz="2000" b="1" dirty="0">
                    <a:solidFill>
                      <a:srgbClr val="00B050"/>
                    </a:solidFill>
                  </a:rPr>
                  <a:t>LSTM</a:t>
                </a:r>
                <a:endParaRPr lang="ja-JP" altLang="en-US" sz="2000" b="1" dirty="0">
                  <a:solidFill>
                    <a:srgbClr val="00B050"/>
                  </a:solidFill>
                </a:endParaRPr>
              </a:p>
            </p:txBody>
          </p:sp>
          <p:sp>
            <p:nvSpPr>
              <p:cNvPr id="24" name="テキスト ボックス 23">
                <a:extLst>
                  <a:ext uri="{FF2B5EF4-FFF2-40B4-BE49-F238E27FC236}">
                    <a16:creationId xmlns:a16="http://schemas.microsoft.com/office/drawing/2014/main" id="{F973875E-C7DF-440B-BB31-307A16B35A3B}"/>
                  </a:ext>
                </a:extLst>
              </p:cNvPr>
              <p:cNvSpPr txBox="1"/>
              <p:nvPr/>
            </p:nvSpPr>
            <p:spPr>
              <a:xfrm>
                <a:off x="5122827" y="5724041"/>
                <a:ext cx="791860" cy="442674"/>
              </a:xfrm>
              <a:prstGeom prst="roundRect">
                <a:avLst/>
              </a:prstGeom>
              <a:noFill/>
              <a:ln>
                <a:solidFill>
                  <a:schemeClr val="tx1"/>
                </a:solidFill>
              </a:ln>
            </p:spPr>
            <p:txBody>
              <a:bodyPr wrap="none" rtlCol="0">
                <a:spAutoFit/>
              </a:bodyPr>
              <a:lstStyle/>
              <a:p>
                <a:pPr algn="ctr"/>
                <a:r>
                  <a:rPr lang="en-US" altLang="ja-JP" sz="2000" b="1" dirty="0">
                    <a:solidFill>
                      <a:srgbClr val="00B050"/>
                    </a:solidFill>
                  </a:rPr>
                  <a:t>GCN</a:t>
                </a:r>
                <a:endParaRPr lang="ja-JP" altLang="en-US" sz="2000" b="1" dirty="0">
                  <a:solidFill>
                    <a:srgbClr val="00B050"/>
                  </a:solidFill>
                </a:endParaRPr>
              </a:p>
            </p:txBody>
          </p:sp>
        </p:grpSp>
        <p:grpSp>
          <p:nvGrpSpPr>
            <p:cNvPr id="18" name="グループ化 17">
              <a:extLst>
                <a:ext uri="{FF2B5EF4-FFF2-40B4-BE49-F238E27FC236}">
                  <a16:creationId xmlns:a16="http://schemas.microsoft.com/office/drawing/2014/main" id="{917390FB-8AE4-4A21-A8FF-84AE7F6D5D23}"/>
                </a:ext>
              </a:extLst>
            </p:cNvPr>
            <p:cNvGrpSpPr/>
            <p:nvPr/>
          </p:nvGrpSpPr>
          <p:grpSpPr>
            <a:xfrm>
              <a:off x="6986586" y="4796013"/>
              <a:ext cx="2305271" cy="1067050"/>
              <a:chOff x="6705560" y="4844434"/>
              <a:chExt cx="2305271" cy="1067050"/>
            </a:xfrm>
          </p:grpSpPr>
          <p:sp>
            <p:nvSpPr>
              <p:cNvPr id="20" name="テキスト ボックス 19">
                <a:extLst>
                  <a:ext uri="{FF2B5EF4-FFF2-40B4-BE49-F238E27FC236}">
                    <a16:creationId xmlns:a16="http://schemas.microsoft.com/office/drawing/2014/main" id="{F28AFE70-5576-4B87-B926-980ADF0392A2}"/>
                  </a:ext>
                </a:extLst>
              </p:cNvPr>
              <p:cNvSpPr txBox="1"/>
              <p:nvPr/>
            </p:nvSpPr>
            <p:spPr>
              <a:xfrm>
                <a:off x="6705560" y="4844434"/>
                <a:ext cx="2305271" cy="442674"/>
              </a:xfrm>
              <a:prstGeom prst="roundRect">
                <a:avLst/>
              </a:prstGeom>
              <a:noFill/>
              <a:ln>
                <a:solidFill>
                  <a:schemeClr val="tx1"/>
                </a:solidFill>
              </a:ln>
            </p:spPr>
            <p:txBody>
              <a:bodyPr wrap="none" rtlCol="0">
                <a:spAutoFit/>
              </a:bodyPr>
              <a:lstStyle/>
              <a:p>
                <a:pPr algn="ctr"/>
                <a:r>
                  <a:rPr lang="ja-JP" altLang="en-US" sz="2000" b="1" dirty="0">
                    <a:solidFill>
                      <a:srgbClr val="00B0F0"/>
                    </a:solidFill>
                  </a:rPr>
                  <a:t>トークン列（</a:t>
                </a:r>
                <a:r>
                  <a:rPr lang="en-US" altLang="ja-JP" sz="2000" b="1" dirty="0">
                    <a:solidFill>
                      <a:srgbClr val="00B0F0"/>
                    </a:solidFill>
                  </a:rPr>
                  <a:t>Token</a:t>
                </a:r>
                <a:r>
                  <a:rPr lang="ja-JP" altLang="en-US" sz="2000" b="1" dirty="0">
                    <a:solidFill>
                      <a:srgbClr val="00B0F0"/>
                    </a:solidFill>
                  </a:rPr>
                  <a:t>）</a:t>
                </a:r>
              </a:p>
            </p:txBody>
          </p:sp>
          <p:sp>
            <p:nvSpPr>
              <p:cNvPr id="21" name="テキスト ボックス 20">
                <a:extLst>
                  <a:ext uri="{FF2B5EF4-FFF2-40B4-BE49-F238E27FC236}">
                    <a16:creationId xmlns:a16="http://schemas.microsoft.com/office/drawing/2014/main" id="{268778DD-8B92-47E3-8753-654131A5C29E}"/>
                  </a:ext>
                </a:extLst>
              </p:cNvPr>
              <p:cNvSpPr txBox="1"/>
              <p:nvPr/>
            </p:nvSpPr>
            <p:spPr>
              <a:xfrm>
                <a:off x="6722651" y="5468810"/>
                <a:ext cx="2271088" cy="442674"/>
              </a:xfrm>
              <a:prstGeom prst="roundRect">
                <a:avLst/>
              </a:prstGeom>
              <a:noFill/>
              <a:ln>
                <a:solidFill>
                  <a:schemeClr val="tx1"/>
                </a:solidFill>
              </a:ln>
            </p:spPr>
            <p:txBody>
              <a:bodyPr wrap="none" rtlCol="0">
                <a:spAutoFit/>
              </a:bodyPr>
              <a:lstStyle/>
              <a:p>
                <a:pPr algn="ctr"/>
                <a:r>
                  <a:rPr lang="ja-JP" altLang="en-US" sz="2000" b="1" dirty="0">
                    <a:solidFill>
                      <a:srgbClr val="00B0F0"/>
                    </a:solidFill>
                  </a:rPr>
                  <a:t>抽象構文木（</a:t>
                </a:r>
                <a:r>
                  <a:rPr lang="en-US" altLang="ja-JP" sz="2000" b="1" dirty="0">
                    <a:solidFill>
                      <a:srgbClr val="00B0F0"/>
                    </a:solidFill>
                  </a:rPr>
                  <a:t>AST</a:t>
                </a:r>
                <a:r>
                  <a:rPr lang="ja-JP" altLang="en-US" sz="2000" b="1" dirty="0">
                    <a:solidFill>
                      <a:srgbClr val="00B0F0"/>
                    </a:solidFill>
                  </a:rPr>
                  <a:t>）</a:t>
                </a:r>
              </a:p>
            </p:txBody>
          </p:sp>
        </p:grpSp>
        <p:sp>
          <p:nvSpPr>
            <p:cNvPr id="19" name="乗算 19">
              <a:extLst>
                <a:ext uri="{FF2B5EF4-FFF2-40B4-BE49-F238E27FC236}">
                  <a16:creationId xmlns:a16="http://schemas.microsoft.com/office/drawing/2014/main" id="{296E8212-030B-48BE-81FF-EB92E98811B3}"/>
                </a:ext>
              </a:extLst>
            </p:cNvPr>
            <p:cNvSpPr/>
            <p:nvPr/>
          </p:nvSpPr>
          <p:spPr>
            <a:xfrm>
              <a:off x="6219902" y="5021361"/>
              <a:ext cx="701749" cy="643839"/>
            </a:xfrm>
            <a:prstGeom prst="mathMultiply">
              <a:avLst>
                <a:gd name="adj1" fmla="val 114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3200"/>
            </a:p>
          </p:txBody>
        </p:sp>
      </p:grpSp>
      <p:sp>
        <p:nvSpPr>
          <p:cNvPr id="6" name="テキスト ボックス 5"/>
          <p:cNvSpPr txBox="1"/>
          <p:nvPr/>
        </p:nvSpPr>
        <p:spPr>
          <a:xfrm>
            <a:off x="3868412" y="5297340"/>
            <a:ext cx="4880301" cy="584775"/>
          </a:xfrm>
          <a:prstGeom prst="rect">
            <a:avLst/>
          </a:prstGeom>
          <a:noFill/>
          <a:ln>
            <a:solidFill>
              <a:schemeClr val="tx1"/>
            </a:solidFill>
          </a:ln>
        </p:spPr>
        <p:txBody>
          <a:bodyPr wrap="square" rtlCol="0">
            <a:spAutoFit/>
          </a:bodyPr>
          <a:lstStyle/>
          <a:p>
            <a:r>
              <a:rPr lang="en-US" altLang="ja-JP" sz="1600" dirty="0"/>
              <a:t>※</a:t>
            </a:r>
            <a:r>
              <a:rPr lang="ja-JP" altLang="en-US" sz="1600" dirty="0"/>
              <a:t>ベンチマークのコンパイルが困難なため，コンパイルを要するソースコード表現を調査対象から除外</a:t>
            </a:r>
            <a:endParaRPr lang="en-US" altLang="ja-JP" sz="1600" dirty="0"/>
          </a:p>
        </p:txBody>
      </p:sp>
      <p:sp>
        <p:nvSpPr>
          <p:cNvPr id="8" name="スライド番号プレースホルダー 7"/>
          <p:cNvSpPr>
            <a:spLocks noGrp="1"/>
          </p:cNvSpPr>
          <p:nvPr>
            <p:ph type="sldNum" sz="quarter" idx="12"/>
          </p:nvPr>
        </p:nvSpPr>
        <p:spPr/>
        <p:txBody>
          <a:bodyPr/>
          <a:lstStyle/>
          <a:p>
            <a:fld id="{9F5033E9-932D-4E41-95C3-341F9A6DAE17}" type="slidenum">
              <a:rPr lang="en-US" altLang="ja-JP" smtClean="0"/>
              <a:pPr/>
              <a:t>25</a:t>
            </a:fld>
            <a:endParaRPr lang="en-US" altLang="ja-JP"/>
          </a:p>
        </p:txBody>
      </p:sp>
      <p:sp>
        <p:nvSpPr>
          <p:cNvPr id="4" name="日付プレースホルダー 3">
            <a:extLst>
              <a:ext uri="{FF2B5EF4-FFF2-40B4-BE49-F238E27FC236}">
                <a16:creationId xmlns:a16="http://schemas.microsoft.com/office/drawing/2014/main" id="{BAD13087-2DCC-40F2-B4C0-1FD332E3EF99}"/>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740778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ソースコード分類手法の概要</a:t>
            </a:r>
            <a:r>
              <a:rPr kumimoji="1" lang="en-US" altLang="ja-JP" dirty="0"/>
              <a:t>(1/3)</a:t>
            </a:r>
            <a:endParaRPr kumimoji="1" lang="ja-JP" altLang="en-US" dirty="0"/>
          </a:p>
        </p:txBody>
      </p:sp>
      <p:sp>
        <p:nvSpPr>
          <p:cNvPr id="3" name="コンテンツ プレースホルダー 2"/>
          <p:cNvSpPr>
            <a:spLocks noGrp="1"/>
          </p:cNvSpPr>
          <p:nvPr>
            <p:ph idx="1"/>
          </p:nvPr>
        </p:nvSpPr>
        <p:spPr>
          <a:xfrm>
            <a:off x="457200" y="1600202"/>
            <a:ext cx="8229600" cy="773402"/>
          </a:xfrm>
          <a:solidFill>
            <a:srgbClr val="FFFFCC"/>
          </a:solidFill>
          <a:ln>
            <a:solidFill>
              <a:schemeClr val="tx1"/>
            </a:solidFill>
          </a:ln>
        </p:spPr>
        <p:txBody>
          <a:bodyPr/>
          <a:lstStyle/>
          <a:p>
            <a:pPr marL="0" indent="0">
              <a:buNone/>
            </a:pPr>
            <a:r>
              <a:rPr kumimoji="1" lang="en-US" altLang="ja-JP" sz="2000" u="sng" dirty="0" err="1"/>
              <a:t>FNN+Token</a:t>
            </a:r>
            <a:endParaRPr lang="en-US" altLang="ja-JP" sz="2000" u="sng" dirty="0"/>
          </a:p>
          <a:p>
            <a:pPr marL="0" indent="0">
              <a:buNone/>
            </a:pPr>
            <a:r>
              <a:rPr kumimoji="1" lang="ja-JP" altLang="en-US" sz="1800" dirty="0">
                <a:solidFill>
                  <a:srgbClr val="00B0F0"/>
                </a:solidFill>
              </a:rPr>
              <a:t>トークン列</a:t>
            </a:r>
            <a:r>
              <a:rPr kumimoji="1" lang="ja-JP" altLang="en-US" sz="1800" dirty="0"/>
              <a:t>を</a:t>
            </a:r>
            <a:r>
              <a:rPr kumimoji="1" lang="en-US" altLang="ja-JP" sz="1800" dirty="0"/>
              <a:t>Doc2Vec</a:t>
            </a:r>
            <a:r>
              <a:rPr kumimoji="1" lang="ja-JP" altLang="en-US" sz="1800" dirty="0"/>
              <a:t>を用いてベクトル化し，</a:t>
            </a:r>
            <a:r>
              <a:rPr kumimoji="1" lang="en-US" altLang="ja-JP" sz="1800" dirty="0">
                <a:solidFill>
                  <a:srgbClr val="00B050"/>
                </a:solidFill>
              </a:rPr>
              <a:t>FNN</a:t>
            </a:r>
            <a:r>
              <a:rPr kumimoji="1" lang="ja-JP" altLang="en-US" sz="1800" dirty="0"/>
              <a:t>に学習させる手法</a:t>
            </a:r>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26</a:t>
            </a:fld>
            <a:endParaRPr lang="en-US" altLang="ja-JP"/>
          </a:p>
        </p:txBody>
      </p:sp>
      <p:sp>
        <p:nvSpPr>
          <p:cNvPr id="4" name="日付プレースホルダー 3">
            <a:extLst>
              <a:ext uri="{FF2B5EF4-FFF2-40B4-BE49-F238E27FC236}">
                <a16:creationId xmlns:a16="http://schemas.microsoft.com/office/drawing/2014/main" id="{27A54A90-AAD2-45A5-A57B-9A05334F9A11}"/>
              </a:ext>
            </a:extLst>
          </p:cNvPr>
          <p:cNvSpPr>
            <a:spLocks noGrp="1"/>
          </p:cNvSpPr>
          <p:nvPr>
            <p:ph type="dt" sz="half" idx="10"/>
          </p:nvPr>
        </p:nvSpPr>
        <p:spPr/>
        <p:txBody>
          <a:bodyPr/>
          <a:lstStyle/>
          <a:p>
            <a:r>
              <a:rPr lang="en-US" altLang="ja-JP"/>
              <a:t>2021/12/17</a:t>
            </a:r>
          </a:p>
        </p:txBody>
      </p:sp>
      <p:sp>
        <p:nvSpPr>
          <p:cNvPr id="55" name="コンテンツ プレースホルダー 2">
            <a:extLst>
              <a:ext uri="{FF2B5EF4-FFF2-40B4-BE49-F238E27FC236}">
                <a16:creationId xmlns:a16="http://schemas.microsoft.com/office/drawing/2014/main" id="{9E88F076-BAF3-431E-9BEC-F99985E91563}"/>
              </a:ext>
            </a:extLst>
          </p:cNvPr>
          <p:cNvSpPr txBox="1">
            <a:spLocks/>
          </p:cNvSpPr>
          <p:nvPr/>
        </p:nvSpPr>
        <p:spPr bwMode="auto">
          <a:xfrm>
            <a:off x="446088" y="3934383"/>
            <a:ext cx="8229600" cy="1023797"/>
          </a:xfrm>
          <a:prstGeom prst="rect">
            <a:avLst/>
          </a:prstGeom>
          <a:solidFill>
            <a:srgbClr val="FFFFCC"/>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sz="1800">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2000" u="sng" kern="0" dirty="0"/>
              <a:t>FNN+AST</a:t>
            </a:r>
          </a:p>
          <a:p>
            <a:pPr marL="0" indent="0">
              <a:buNone/>
            </a:pPr>
            <a:r>
              <a:rPr lang="en-US" altLang="ja-JP" sz="1800" kern="0" dirty="0">
                <a:solidFill>
                  <a:srgbClr val="00B0F0"/>
                </a:solidFill>
              </a:rPr>
              <a:t>AST</a:t>
            </a:r>
            <a:r>
              <a:rPr lang="ja-JP" altLang="en-US" sz="1800" kern="0" dirty="0">
                <a:solidFill>
                  <a:srgbClr val="00B0F0"/>
                </a:solidFill>
              </a:rPr>
              <a:t>ノードの深さ優先探索順列</a:t>
            </a:r>
            <a:r>
              <a:rPr lang="en-US" altLang="ja-JP" sz="1800" kern="0" dirty="0">
                <a:solidFill>
                  <a:srgbClr val="00B0F0"/>
                </a:solidFill>
              </a:rPr>
              <a:t>(</a:t>
            </a:r>
            <a:r>
              <a:rPr lang="ja-JP" altLang="en-US" sz="1800" kern="0" dirty="0">
                <a:solidFill>
                  <a:srgbClr val="00B0F0"/>
                </a:solidFill>
              </a:rPr>
              <a:t>行きがけ順</a:t>
            </a:r>
            <a:r>
              <a:rPr lang="en-US" altLang="ja-JP" sz="1800" kern="0" dirty="0">
                <a:solidFill>
                  <a:srgbClr val="00B0F0"/>
                </a:solidFill>
              </a:rPr>
              <a:t>)</a:t>
            </a:r>
            <a:r>
              <a:rPr lang="ja-JP" altLang="en-US" sz="1800" kern="0" dirty="0"/>
              <a:t>を</a:t>
            </a:r>
            <a:r>
              <a:rPr lang="en-US" altLang="ja-JP" sz="1800" kern="0" dirty="0"/>
              <a:t>Doc2Vec</a:t>
            </a:r>
            <a:r>
              <a:rPr lang="ja-JP" altLang="en-US" sz="1800" kern="0" dirty="0"/>
              <a:t>によってベクトル化し，</a:t>
            </a:r>
            <a:br>
              <a:rPr lang="en-US" altLang="ja-JP" sz="1800" kern="0" dirty="0"/>
            </a:br>
            <a:r>
              <a:rPr lang="en-US" altLang="ja-JP" sz="1800" kern="0" dirty="0">
                <a:solidFill>
                  <a:srgbClr val="00B050"/>
                </a:solidFill>
              </a:rPr>
              <a:t>FNN</a:t>
            </a:r>
            <a:r>
              <a:rPr lang="ja-JP" altLang="en-US" sz="1800" kern="0" dirty="0"/>
              <a:t>に学習させる手法</a:t>
            </a:r>
            <a:endParaRPr lang="en-US" altLang="ja-JP" sz="1800" kern="0" dirty="0"/>
          </a:p>
        </p:txBody>
      </p:sp>
      <p:grpSp>
        <p:nvGrpSpPr>
          <p:cNvPr id="92" name="グループ化 91">
            <a:extLst>
              <a:ext uri="{FF2B5EF4-FFF2-40B4-BE49-F238E27FC236}">
                <a16:creationId xmlns:a16="http://schemas.microsoft.com/office/drawing/2014/main" id="{25987F81-0E58-45D2-9236-11694C6A07E8}"/>
              </a:ext>
            </a:extLst>
          </p:cNvPr>
          <p:cNvGrpSpPr/>
          <p:nvPr/>
        </p:nvGrpSpPr>
        <p:grpSpPr>
          <a:xfrm>
            <a:off x="695546" y="2548870"/>
            <a:ext cx="7752908" cy="1266481"/>
            <a:chOff x="684434" y="2508991"/>
            <a:chExt cx="7752908" cy="1266481"/>
          </a:xfrm>
        </p:grpSpPr>
        <p:grpSp>
          <p:nvGrpSpPr>
            <p:cNvPr id="32" name="グループ化 31">
              <a:extLst>
                <a:ext uri="{FF2B5EF4-FFF2-40B4-BE49-F238E27FC236}">
                  <a16:creationId xmlns:a16="http://schemas.microsoft.com/office/drawing/2014/main" id="{7048D7D0-8730-4302-900B-ADDB88446999}"/>
                </a:ext>
              </a:extLst>
            </p:cNvPr>
            <p:cNvGrpSpPr/>
            <p:nvPr/>
          </p:nvGrpSpPr>
          <p:grpSpPr>
            <a:xfrm>
              <a:off x="684434" y="2586029"/>
              <a:ext cx="1239442" cy="903682"/>
              <a:chOff x="385625" y="3718918"/>
              <a:chExt cx="1239442" cy="903682"/>
            </a:xfrm>
          </p:grpSpPr>
          <p:sp>
            <p:nvSpPr>
              <p:cNvPr id="7" name="メモ 58">
                <a:extLst>
                  <a:ext uri="{FF2B5EF4-FFF2-40B4-BE49-F238E27FC236}">
                    <a16:creationId xmlns:a16="http://schemas.microsoft.com/office/drawing/2014/main" id="{555E9316-8A1B-445E-BA6E-9F3170527DC5}"/>
                  </a:ext>
                </a:extLst>
              </p:cNvPr>
              <p:cNvSpPr/>
              <p:nvPr/>
            </p:nvSpPr>
            <p:spPr>
              <a:xfrm rot="10800000">
                <a:off x="808769" y="4136618"/>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12" name="テキスト ボックス 11">
                <a:extLst>
                  <a:ext uri="{FF2B5EF4-FFF2-40B4-BE49-F238E27FC236}">
                    <a16:creationId xmlns:a16="http://schemas.microsoft.com/office/drawing/2014/main" id="{29935006-A028-49F9-84B6-86324CC56B6B}"/>
                  </a:ext>
                </a:extLst>
              </p:cNvPr>
              <p:cNvSpPr txBox="1"/>
              <p:nvPr/>
            </p:nvSpPr>
            <p:spPr>
              <a:xfrm>
                <a:off x="385625" y="3718918"/>
                <a:ext cx="1239442" cy="338554"/>
              </a:xfrm>
              <a:prstGeom prst="rect">
                <a:avLst/>
              </a:prstGeom>
              <a:noFill/>
            </p:spPr>
            <p:txBody>
              <a:bodyPr wrap="none" rtlCol="0">
                <a:spAutoFit/>
              </a:bodyPr>
              <a:lstStyle/>
              <a:p>
                <a:r>
                  <a:rPr kumimoji="1" lang="ja-JP" altLang="en-US" sz="1600" dirty="0"/>
                  <a:t>ソースコード</a:t>
                </a:r>
              </a:p>
            </p:txBody>
          </p:sp>
        </p:grpSp>
        <p:grpSp>
          <p:nvGrpSpPr>
            <p:cNvPr id="33" name="グループ化 32">
              <a:extLst>
                <a:ext uri="{FF2B5EF4-FFF2-40B4-BE49-F238E27FC236}">
                  <a16:creationId xmlns:a16="http://schemas.microsoft.com/office/drawing/2014/main" id="{FD83F524-EBEC-424E-93A8-75052586284D}"/>
                </a:ext>
              </a:extLst>
            </p:cNvPr>
            <p:cNvGrpSpPr/>
            <p:nvPr/>
          </p:nvGrpSpPr>
          <p:grpSpPr>
            <a:xfrm>
              <a:off x="2245368" y="2746559"/>
              <a:ext cx="1063112" cy="683098"/>
              <a:chOff x="1830571" y="3850400"/>
              <a:chExt cx="1063112" cy="683098"/>
            </a:xfrm>
          </p:grpSpPr>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66D1B3AC-6FAC-4FF0-B2DD-F19887787A80}"/>
                      </a:ext>
                    </a:extLst>
                  </p:cNvPr>
                  <p:cNvSpPr txBox="1"/>
                  <p:nvPr/>
                </p:nvSpPr>
                <p:spPr>
                  <a:xfrm>
                    <a:off x="1916685" y="4194944"/>
                    <a:ext cx="890885" cy="33855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𝑡</m:t>
                              </m:r>
                            </m:e>
                            <m:sub>
                              <m:r>
                                <a:rPr kumimoji="1" lang="en-US" altLang="ja-JP" sz="1600" b="0" i="1" smtClean="0">
                                  <a:latin typeface="Cambria Math" panose="02040503050406030204" pitchFamily="18" charset="0"/>
                                </a:rPr>
                                <m:t>1</m:t>
                              </m:r>
                            </m:sub>
                          </m:sSub>
                          <m:r>
                            <a:rPr kumimoji="1" lang="en-US" altLang="ja-JP" sz="1600" b="0" i="1" smtClean="0">
                              <a:latin typeface="Cambria Math" panose="02040503050406030204" pitchFamily="18" charset="0"/>
                            </a:rPr>
                            <m:t>,</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𝑡</m:t>
                              </m:r>
                            </m:e>
                            <m:sub>
                              <m:r>
                                <a:rPr kumimoji="1" lang="en-US" altLang="ja-JP" sz="1600" b="0" i="1" smtClean="0">
                                  <a:latin typeface="Cambria Math" panose="02040503050406030204" pitchFamily="18" charset="0"/>
                                </a:rPr>
                                <m:t>2</m:t>
                              </m:r>
                            </m:sub>
                          </m:sSub>
                          <m:r>
                            <a:rPr kumimoji="1" lang="en-US" altLang="ja-JP" sz="1600" b="0" i="1" smtClean="0">
                              <a:latin typeface="Cambria Math" panose="02040503050406030204" pitchFamily="18" charset="0"/>
                            </a:rPr>
                            <m:t>,…</m:t>
                          </m:r>
                        </m:oMath>
                      </m:oMathPara>
                    </a14:m>
                    <a:endParaRPr kumimoji="1" lang="ja-JP" altLang="en-US" sz="1600" dirty="0"/>
                  </a:p>
                </p:txBody>
              </p:sp>
            </mc:Choice>
            <mc:Fallback xmlns="">
              <p:sp>
                <p:nvSpPr>
                  <p:cNvPr id="13" name="テキスト ボックス 12">
                    <a:extLst>
                      <a:ext uri="{FF2B5EF4-FFF2-40B4-BE49-F238E27FC236}">
                        <a16:creationId xmlns:a16="http://schemas.microsoft.com/office/drawing/2014/main" id="{66D1B3AC-6FAC-4FF0-B2DD-F19887787A80}"/>
                      </a:ext>
                    </a:extLst>
                  </p:cNvPr>
                  <p:cNvSpPr txBox="1">
                    <a:spLocks noRot="1" noChangeAspect="1" noMove="1" noResize="1" noEditPoints="1" noAdjustHandles="1" noChangeArrowheads="1" noChangeShapeType="1" noTextEdit="1"/>
                  </p:cNvSpPr>
                  <p:nvPr/>
                </p:nvSpPr>
                <p:spPr>
                  <a:xfrm>
                    <a:off x="1916685" y="4194944"/>
                    <a:ext cx="890885" cy="338554"/>
                  </a:xfrm>
                  <a:prstGeom prst="rect">
                    <a:avLst/>
                  </a:prstGeom>
                  <a:blipFill>
                    <a:blip r:embed="rId3"/>
                    <a:stretch>
                      <a:fillRect/>
                    </a:stretch>
                  </a:blipFill>
                  <a:ln>
                    <a:solidFill>
                      <a:schemeClr val="tx1"/>
                    </a:solidFill>
                  </a:ln>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8F62F939-45A0-4927-9C64-AB92559677B8}"/>
                  </a:ext>
                </a:extLst>
              </p:cNvPr>
              <p:cNvSpPr txBox="1"/>
              <p:nvPr/>
            </p:nvSpPr>
            <p:spPr>
              <a:xfrm>
                <a:off x="1830571" y="3850400"/>
                <a:ext cx="1063112" cy="338554"/>
              </a:xfrm>
              <a:prstGeom prst="rect">
                <a:avLst/>
              </a:prstGeom>
              <a:noFill/>
            </p:spPr>
            <p:txBody>
              <a:bodyPr wrap="none" rtlCol="0">
                <a:spAutoFit/>
              </a:bodyPr>
              <a:lstStyle/>
              <a:p>
                <a:pPr algn="ctr"/>
                <a:r>
                  <a:rPr kumimoji="1" lang="ja-JP" altLang="en-US" sz="1600" dirty="0">
                    <a:solidFill>
                      <a:srgbClr val="00B0F0"/>
                    </a:solidFill>
                  </a:rPr>
                  <a:t>トークン列</a:t>
                </a:r>
              </a:p>
            </p:txBody>
          </p:sp>
        </p:grpSp>
        <p:sp>
          <p:nvSpPr>
            <p:cNvPr id="17" name="テキスト ボックス 16">
              <a:extLst>
                <a:ext uri="{FF2B5EF4-FFF2-40B4-BE49-F238E27FC236}">
                  <a16:creationId xmlns:a16="http://schemas.microsoft.com/office/drawing/2014/main" id="{A434D3AF-105F-4F5F-809F-00A69742F79B}"/>
                </a:ext>
              </a:extLst>
            </p:cNvPr>
            <p:cNvSpPr txBox="1"/>
            <p:nvPr/>
          </p:nvSpPr>
          <p:spPr>
            <a:xfrm>
              <a:off x="3407193" y="2757002"/>
              <a:ext cx="1064459" cy="523220"/>
            </a:xfrm>
            <a:prstGeom prst="rect">
              <a:avLst/>
            </a:prstGeom>
            <a:noFill/>
          </p:spPr>
          <p:txBody>
            <a:bodyPr wrap="none" rtlCol="0">
              <a:spAutoFit/>
            </a:bodyPr>
            <a:lstStyle/>
            <a:p>
              <a:pPr algn="ctr"/>
              <a:r>
                <a:rPr kumimoji="1" lang="en-US" altLang="ja-JP" sz="1400" dirty="0"/>
                <a:t>Doc2Vec</a:t>
              </a:r>
              <a:r>
                <a:rPr kumimoji="1" lang="ja-JP" altLang="en-US" sz="1400" dirty="0"/>
                <a:t>で</a:t>
              </a:r>
              <a:endParaRPr kumimoji="1" lang="en-US" altLang="ja-JP" sz="1400" dirty="0"/>
            </a:p>
            <a:p>
              <a:pPr algn="ctr"/>
              <a:r>
                <a:rPr lang="ja-JP" altLang="en-US" sz="1400" dirty="0"/>
                <a:t>ベクトル化</a:t>
              </a:r>
              <a:endParaRPr kumimoji="1" lang="ja-JP" altLang="en-US" sz="1400" dirty="0"/>
            </a:p>
          </p:txBody>
        </p:sp>
        <p:grpSp>
          <p:nvGrpSpPr>
            <p:cNvPr id="36" name="グループ化 35">
              <a:extLst>
                <a:ext uri="{FF2B5EF4-FFF2-40B4-BE49-F238E27FC236}">
                  <a16:creationId xmlns:a16="http://schemas.microsoft.com/office/drawing/2014/main" id="{A309F736-3487-4465-8A71-21E26A22D0A6}"/>
                </a:ext>
              </a:extLst>
            </p:cNvPr>
            <p:cNvGrpSpPr/>
            <p:nvPr/>
          </p:nvGrpSpPr>
          <p:grpSpPr>
            <a:xfrm>
              <a:off x="4656478" y="2508991"/>
              <a:ext cx="1268296" cy="937365"/>
              <a:chOff x="4241681" y="3610735"/>
              <a:chExt cx="1268296" cy="937365"/>
            </a:xfrm>
          </p:grpSpPr>
          <p:pic>
            <p:nvPicPr>
              <p:cNvPr id="18" name="図 17">
                <a:extLst>
                  <a:ext uri="{FF2B5EF4-FFF2-40B4-BE49-F238E27FC236}">
                    <a16:creationId xmlns:a16="http://schemas.microsoft.com/office/drawing/2014/main" id="{F34ED1A6-DDC9-4C58-883C-C5451305969C}"/>
                  </a:ext>
                </a:extLst>
              </p:cNvPr>
              <p:cNvPicPr>
                <a:picLocks noChangeAspect="1"/>
              </p:cNvPicPr>
              <p:nvPr/>
            </p:nvPicPr>
            <p:blipFill>
              <a:blip r:embed="rId4"/>
              <a:stretch>
                <a:fillRect/>
              </a:stretch>
            </p:blipFill>
            <p:spPr>
              <a:xfrm rot="16200000">
                <a:off x="4696706" y="3801976"/>
                <a:ext cx="358247" cy="1134001"/>
              </a:xfrm>
              <a:prstGeom prst="rect">
                <a:avLst/>
              </a:prstGeom>
            </p:spPr>
          </p:pic>
          <p:sp>
            <p:nvSpPr>
              <p:cNvPr id="21" name="テキスト ボックス 20">
                <a:extLst>
                  <a:ext uri="{FF2B5EF4-FFF2-40B4-BE49-F238E27FC236}">
                    <a16:creationId xmlns:a16="http://schemas.microsoft.com/office/drawing/2014/main" id="{FE4C0A6C-9857-4151-9962-6F7B1D683742}"/>
                  </a:ext>
                </a:extLst>
              </p:cNvPr>
              <p:cNvSpPr txBox="1"/>
              <p:nvPr/>
            </p:nvSpPr>
            <p:spPr>
              <a:xfrm>
                <a:off x="4241681" y="3610735"/>
                <a:ext cx="1268296" cy="584775"/>
              </a:xfrm>
              <a:prstGeom prst="rect">
                <a:avLst/>
              </a:prstGeom>
              <a:noFill/>
            </p:spPr>
            <p:txBody>
              <a:bodyPr wrap="none" rtlCol="0">
                <a:spAutoFit/>
              </a:bodyPr>
              <a:lstStyle/>
              <a:p>
                <a:pPr algn="ctr"/>
                <a:r>
                  <a:rPr kumimoji="1" lang="ja-JP" altLang="en-US" sz="1600" dirty="0"/>
                  <a:t>トークン列の</a:t>
                </a:r>
                <a:endParaRPr lang="en-US" altLang="ja-JP" sz="1600" dirty="0"/>
              </a:p>
              <a:p>
                <a:pPr algn="ctr"/>
                <a:r>
                  <a:rPr kumimoji="1" lang="ja-JP" altLang="en-US" sz="1600" dirty="0"/>
                  <a:t>ベクトル</a:t>
                </a:r>
              </a:p>
            </p:txBody>
          </p:sp>
        </p:grpSp>
        <p:cxnSp>
          <p:nvCxnSpPr>
            <p:cNvPr id="38" name="直線矢印コネクタ 37">
              <a:extLst>
                <a:ext uri="{FF2B5EF4-FFF2-40B4-BE49-F238E27FC236}">
                  <a16:creationId xmlns:a16="http://schemas.microsoft.com/office/drawing/2014/main" id="{F51D8E05-4F06-4196-BE69-4D01450A7B96}"/>
                </a:ext>
              </a:extLst>
            </p:cNvPr>
            <p:cNvCxnSpPr>
              <a:cxnSpLocks/>
            </p:cNvCxnSpPr>
            <p:nvPr/>
          </p:nvCxnSpPr>
          <p:spPr>
            <a:xfrm>
              <a:off x="3308480" y="3260380"/>
              <a:ext cx="12951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テキスト ボックス 63">
              <a:extLst>
                <a:ext uri="{FF2B5EF4-FFF2-40B4-BE49-F238E27FC236}">
                  <a16:creationId xmlns:a16="http://schemas.microsoft.com/office/drawing/2014/main" id="{EAED1F1F-AE0F-417C-873C-0D73A2F4BEEF}"/>
                </a:ext>
              </a:extLst>
            </p:cNvPr>
            <p:cNvSpPr txBox="1"/>
            <p:nvPr/>
          </p:nvSpPr>
          <p:spPr>
            <a:xfrm>
              <a:off x="6328468" y="3047037"/>
              <a:ext cx="755068" cy="442674"/>
            </a:xfrm>
            <a:prstGeom prst="roundRect">
              <a:avLst/>
            </a:prstGeom>
            <a:noFill/>
            <a:ln>
              <a:solidFill>
                <a:schemeClr val="tx1"/>
              </a:solidFill>
            </a:ln>
          </p:spPr>
          <p:txBody>
            <a:bodyPr wrap="none" rtlCol="0">
              <a:spAutoFit/>
            </a:bodyPr>
            <a:lstStyle/>
            <a:p>
              <a:pPr algn="ctr"/>
              <a:r>
                <a:rPr lang="en-US" altLang="ja-JP" sz="2000" b="1" dirty="0">
                  <a:solidFill>
                    <a:srgbClr val="00B050"/>
                  </a:solidFill>
                </a:rPr>
                <a:t>FNN</a:t>
              </a:r>
              <a:endParaRPr lang="ja-JP" altLang="en-US" sz="2000" b="1" dirty="0">
                <a:solidFill>
                  <a:srgbClr val="00B050"/>
                </a:solidFill>
              </a:endParaRPr>
            </a:p>
          </p:txBody>
        </p:sp>
        <p:grpSp>
          <p:nvGrpSpPr>
            <p:cNvPr id="85" name="グループ化 84">
              <a:extLst>
                <a:ext uri="{FF2B5EF4-FFF2-40B4-BE49-F238E27FC236}">
                  <a16:creationId xmlns:a16="http://schemas.microsoft.com/office/drawing/2014/main" id="{C5895BB0-6009-4979-BFFE-41DB8FFBBEA2}"/>
                </a:ext>
              </a:extLst>
            </p:cNvPr>
            <p:cNvGrpSpPr/>
            <p:nvPr/>
          </p:nvGrpSpPr>
          <p:grpSpPr>
            <a:xfrm>
              <a:off x="7694546" y="2720759"/>
              <a:ext cx="742796" cy="1054713"/>
              <a:chOff x="7475257" y="2807256"/>
              <a:chExt cx="742796" cy="1054713"/>
            </a:xfrm>
          </p:grpSpPr>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4C0E4095-26AC-49C9-A0FE-4F7E652672C7}"/>
                      </a:ext>
                    </a:extLst>
                  </p:cNvPr>
                  <p:cNvSpPr txBox="1"/>
                  <p:nvPr/>
                </p:nvSpPr>
                <p:spPr>
                  <a:xfrm>
                    <a:off x="7618913" y="2807256"/>
                    <a:ext cx="4804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0</m:t>
                              </m:r>
                            </m:sub>
                          </m:sSub>
                        </m:oMath>
                      </m:oMathPara>
                    </a14:m>
                    <a:endParaRPr kumimoji="1" lang="ja-JP" altLang="en-US" dirty="0"/>
                  </a:p>
                </p:txBody>
              </p:sp>
            </mc:Choice>
            <mc:Fallback xmlns="">
              <p:sp>
                <p:nvSpPr>
                  <p:cNvPr id="66" name="テキスト ボックス 65">
                    <a:extLst>
                      <a:ext uri="{FF2B5EF4-FFF2-40B4-BE49-F238E27FC236}">
                        <a16:creationId xmlns:a16="http://schemas.microsoft.com/office/drawing/2014/main" id="{4C0E4095-26AC-49C9-A0FE-4F7E652672C7}"/>
                      </a:ext>
                    </a:extLst>
                  </p:cNvPr>
                  <p:cNvSpPr txBox="1">
                    <a:spLocks noRot="1" noChangeAspect="1" noMove="1" noResize="1" noEditPoints="1" noAdjustHandles="1" noChangeArrowheads="1" noChangeShapeType="1" noTextEdit="1"/>
                  </p:cNvSpPr>
                  <p:nvPr/>
                </p:nvSpPr>
                <p:spPr>
                  <a:xfrm>
                    <a:off x="7618913" y="2807256"/>
                    <a:ext cx="480452" cy="369332"/>
                  </a:xfrm>
                  <a:prstGeom prst="rect">
                    <a:avLst/>
                  </a:prstGeom>
                  <a:blipFill>
                    <a:blip r:embed="rId5"/>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EFD82586-87E2-48F2-8C63-0548FA1DC9D8}"/>
                      </a:ext>
                    </a:extLst>
                  </p:cNvPr>
                  <p:cNvSpPr txBox="1"/>
                  <p:nvPr/>
                </p:nvSpPr>
                <p:spPr>
                  <a:xfrm>
                    <a:off x="7594243" y="3469622"/>
                    <a:ext cx="494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𝑛</m:t>
                              </m:r>
                            </m:sub>
                          </m:sSub>
                        </m:oMath>
                      </m:oMathPara>
                    </a14:m>
                    <a:endParaRPr kumimoji="1" lang="ja-JP" altLang="en-US" dirty="0"/>
                  </a:p>
                </p:txBody>
              </p:sp>
            </mc:Choice>
            <mc:Fallback xmlns="">
              <p:sp>
                <p:nvSpPr>
                  <p:cNvPr id="68" name="テキスト ボックス 67">
                    <a:extLst>
                      <a:ext uri="{FF2B5EF4-FFF2-40B4-BE49-F238E27FC236}">
                        <a16:creationId xmlns:a16="http://schemas.microsoft.com/office/drawing/2014/main" id="{EFD82586-87E2-48F2-8C63-0548FA1DC9D8}"/>
                      </a:ext>
                    </a:extLst>
                  </p:cNvPr>
                  <p:cNvSpPr txBox="1">
                    <a:spLocks noRot="1" noChangeAspect="1" noMove="1" noResize="1" noEditPoints="1" noAdjustHandles="1" noChangeArrowheads="1" noChangeShapeType="1" noTextEdit="1"/>
                  </p:cNvSpPr>
                  <p:nvPr/>
                </p:nvSpPr>
                <p:spPr>
                  <a:xfrm>
                    <a:off x="7594243" y="3469622"/>
                    <a:ext cx="494558" cy="36933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B2097854-D637-41EB-85E3-4C46243A0CF3}"/>
                      </a:ext>
                    </a:extLst>
                  </p:cNvPr>
                  <p:cNvSpPr txBox="1"/>
                  <p:nvPr/>
                </p:nvSpPr>
                <p:spPr>
                  <a:xfrm>
                    <a:off x="7771962" y="3192781"/>
                    <a:ext cx="1391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69" name="テキスト ボックス 68">
                    <a:extLst>
                      <a:ext uri="{FF2B5EF4-FFF2-40B4-BE49-F238E27FC236}">
                        <a16:creationId xmlns:a16="http://schemas.microsoft.com/office/drawing/2014/main" id="{B2097854-D637-41EB-85E3-4C46243A0CF3}"/>
                      </a:ext>
                    </a:extLst>
                  </p:cNvPr>
                  <p:cNvSpPr txBox="1">
                    <a:spLocks noRot="1" noChangeAspect="1" noMove="1" noResize="1" noEditPoints="1" noAdjustHandles="1" noChangeArrowheads="1" noChangeShapeType="1" noTextEdit="1"/>
                  </p:cNvSpPr>
                  <p:nvPr/>
                </p:nvSpPr>
                <p:spPr>
                  <a:xfrm>
                    <a:off x="7771962" y="3192781"/>
                    <a:ext cx="139120" cy="276999"/>
                  </a:xfrm>
                  <a:prstGeom prst="rect">
                    <a:avLst/>
                  </a:prstGeom>
                  <a:blipFill>
                    <a:blip r:embed="rId7"/>
                    <a:stretch>
                      <a:fillRect l="-34783" r="-30435" b="-6522"/>
                    </a:stretch>
                  </a:blipFill>
                </p:spPr>
                <p:txBody>
                  <a:bodyPr/>
                  <a:lstStyle/>
                  <a:p>
                    <a:r>
                      <a:rPr lang="ja-JP" altLang="en-US">
                        <a:noFill/>
                      </a:rPr>
                      <a:t> </a:t>
                    </a:r>
                  </a:p>
                </p:txBody>
              </p:sp>
            </mc:Fallback>
          </mc:AlternateContent>
          <p:sp>
            <p:nvSpPr>
              <p:cNvPr id="70" name="四角形: 角を丸くする 69">
                <a:extLst>
                  <a:ext uri="{FF2B5EF4-FFF2-40B4-BE49-F238E27FC236}">
                    <a16:creationId xmlns:a16="http://schemas.microsoft.com/office/drawing/2014/main" id="{A0D3B528-9144-496E-8D96-67459910AB70}"/>
                  </a:ext>
                </a:extLst>
              </p:cNvPr>
              <p:cNvSpPr/>
              <p:nvPr/>
            </p:nvSpPr>
            <p:spPr>
              <a:xfrm>
                <a:off x="7485523" y="2807256"/>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四角形: 角を丸くする 71">
                <a:extLst>
                  <a:ext uri="{FF2B5EF4-FFF2-40B4-BE49-F238E27FC236}">
                    <a16:creationId xmlns:a16="http://schemas.microsoft.com/office/drawing/2014/main" id="{60FB3194-D9E3-4A99-8F69-9A9F8BBD3E53}"/>
                  </a:ext>
                </a:extLst>
              </p:cNvPr>
              <p:cNvSpPr/>
              <p:nvPr/>
            </p:nvSpPr>
            <p:spPr>
              <a:xfrm>
                <a:off x="7475257" y="3492637"/>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3" name="直線矢印コネクタ 72">
              <a:extLst>
                <a:ext uri="{FF2B5EF4-FFF2-40B4-BE49-F238E27FC236}">
                  <a16:creationId xmlns:a16="http://schemas.microsoft.com/office/drawing/2014/main" id="{C09AFC1D-6638-45E4-ABC4-665F62BD7A4C}"/>
                </a:ext>
              </a:extLst>
            </p:cNvPr>
            <p:cNvCxnSpPr>
              <a:cxnSpLocks/>
            </p:cNvCxnSpPr>
            <p:nvPr/>
          </p:nvCxnSpPr>
          <p:spPr>
            <a:xfrm flipV="1">
              <a:off x="7178400" y="2899873"/>
              <a:ext cx="433164" cy="379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線矢印コネクタ 74">
              <a:extLst>
                <a:ext uri="{FF2B5EF4-FFF2-40B4-BE49-F238E27FC236}">
                  <a16:creationId xmlns:a16="http://schemas.microsoft.com/office/drawing/2014/main" id="{B4287BF1-B23F-4DA0-B750-BF898D28A0B0}"/>
                </a:ext>
              </a:extLst>
            </p:cNvPr>
            <p:cNvCxnSpPr>
              <a:cxnSpLocks/>
            </p:cNvCxnSpPr>
            <p:nvPr/>
          </p:nvCxnSpPr>
          <p:spPr>
            <a:xfrm>
              <a:off x="7188420" y="3273374"/>
              <a:ext cx="423144" cy="3672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直線矢印コネクタ 75">
              <a:extLst>
                <a:ext uri="{FF2B5EF4-FFF2-40B4-BE49-F238E27FC236}">
                  <a16:creationId xmlns:a16="http://schemas.microsoft.com/office/drawing/2014/main" id="{63BE0030-B190-4400-9D3A-5AD2242241A3}"/>
                </a:ext>
              </a:extLst>
            </p:cNvPr>
            <p:cNvCxnSpPr>
              <a:cxnSpLocks/>
            </p:cNvCxnSpPr>
            <p:nvPr/>
          </p:nvCxnSpPr>
          <p:spPr>
            <a:xfrm>
              <a:off x="1597771" y="3260380"/>
              <a:ext cx="6475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直線矢印コネクタ 77">
              <a:extLst>
                <a:ext uri="{FF2B5EF4-FFF2-40B4-BE49-F238E27FC236}">
                  <a16:creationId xmlns:a16="http://schemas.microsoft.com/office/drawing/2014/main" id="{725D1D59-4882-4226-8510-D413B79DB6A4}"/>
                </a:ext>
              </a:extLst>
            </p:cNvPr>
            <p:cNvCxnSpPr>
              <a:cxnSpLocks/>
            </p:cNvCxnSpPr>
            <p:nvPr/>
          </p:nvCxnSpPr>
          <p:spPr>
            <a:xfrm>
              <a:off x="5924774" y="3260380"/>
              <a:ext cx="3345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9" name="テキスト ボックス 88">
              <a:extLst>
                <a:ext uri="{FF2B5EF4-FFF2-40B4-BE49-F238E27FC236}">
                  <a16:creationId xmlns:a16="http://schemas.microsoft.com/office/drawing/2014/main" id="{6A7D8C04-13E1-452E-954F-EF3C89794A1B}"/>
                </a:ext>
              </a:extLst>
            </p:cNvPr>
            <p:cNvSpPr txBox="1"/>
            <p:nvPr/>
          </p:nvSpPr>
          <p:spPr>
            <a:xfrm>
              <a:off x="1631607" y="2948488"/>
              <a:ext cx="543739" cy="307777"/>
            </a:xfrm>
            <a:prstGeom prst="rect">
              <a:avLst/>
            </a:prstGeom>
            <a:noFill/>
          </p:spPr>
          <p:txBody>
            <a:bodyPr wrap="none" rtlCol="0">
              <a:spAutoFit/>
            </a:bodyPr>
            <a:lstStyle/>
            <a:p>
              <a:r>
                <a:rPr kumimoji="1" lang="ja-JP" altLang="en-US" sz="1400" dirty="0"/>
                <a:t>変換</a:t>
              </a:r>
            </a:p>
          </p:txBody>
        </p:sp>
        <p:sp>
          <p:nvSpPr>
            <p:cNvPr id="90" name="テキスト ボックス 89">
              <a:extLst>
                <a:ext uri="{FF2B5EF4-FFF2-40B4-BE49-F238E27FC236}">
                  <a16:creationId xmlns:a16="http://schemas.microsoft.com/office/drawing/2014/main" id="{B400DE80-C1C9-413D-935B-1B152FA77BED}"/>
                </a:ext>
              </a:extLst>
            </p:cNvPr>
            <p:cNvSpPr txBox="1"/>
            <p:nvPr/>
          </p:nvSpPr>
          <p:spPr>
            <a:xfrm>
              <a:off x="5820158" y="2939757"/>
              <a:ext cx="543739" cy="307777"/>
            </a:xfrm>
            <a:prstGeom prst="rect">
              <a:avLst/>
            </a:prstGeom>
            <a:noFill/>
          </p:spPr>
          <p:txBody>
            <a:bodyPr wrap="none" rtlCol="0">
              <a:spAutoFit/>
            </a:bodyPr>
            <a:lstStyle/>
            <a:p>
              <a:r>
                <a:rPr lang="ja-JP" altLang="en-US" sz="1400" dirty="0"/>
                <a:t>入力</a:t>
              </a:r>
              <a:endParaRPr kumimoji="1" lang="ja-JP" altLang="en-US" sz="1400" dirty="0"/>
            </a:p>
          </p:txBody>
        </p:sp>
        <p:sp>
          <p:nvSpPr>
            <p:cNvPr id="91" name="テキスト ボックス 90">
              <a:extLst>
                <a:ext uri="{FF2B5EF4-FFF2-40B4-BE49-F238E27FC236}">
                  <a16:creationId xmlns:a16="http://schemas.microsoft.com/office/drawing/2014/main" id="{B5AEF4AE-6409-4DD4-81C7-662250E995BC}"/>
                </a:ext>
              </a:extLst>
            </p:cNvPr>
            <p:cNvSpPr txBox="1"/>
            <p:nvPr/>
          </p:nvSpPr>
          <p:spPr>
            <a:xfrm>
              <a:off x="7114449" y="2642176"/>
              <a:ext cx="543739" cy="307777"/>
            </a:xfrm>
            <a:prstGeom prst="rect">
              <a:avLst/>
            </a:prstGeom>
            <a:noFill/>
          </p:spPr>
          <p:txBody>
            <a:bodyPr wrap="none" rtlCol="0">
              <a:spAutoFit/>
            </a:bodyPr>
            <a:lstStyle/>
            <a:p>
              <a:r>
                <a:rPr kumimoji="1" lang="ja-JP" altLang="en-US" sz="1400" dirty="0"/>
                <a:t>分類</a:t>
              </a:r>
            </a:p>
          </p:txBody>
        </p:sp>
      </p:grpSp>
      <p:grpSp>
        <p:nvGrpSpPr>
          <p:cNvPr id="93" name="グループ化 92">
            <a:extLst>
              <a:ext uri="{FF2B5EF4-FFF2-40B4-BE49-F238E27FC236}">
                <a16:creationId xmlns:a16="http://schemas.microsoft.com/office/drawing/2014/main" id="{6809F1C8-BC92-43B9-B4B2-EA97D42F18D9}"/>
              </a:ext>
            </a:extLst>
          </p:cNvPr>
          <p:cNvGrpSpPr/>
          <p:nvPr/>
        </p:nvGrpSpPr>
        <p:grpSpPr>
          <a:xfrm>
            <a:off x="738332" y="4981196"/>
            <a:ext cx="7752908" cy="1266481"/>
            <a:chOff x="684434" y="2508991"/>
            <a:chExt cx="7752908" cy="1266481"/>
          </a:xfrm>
        </p:grpSpPr>
        <p:grpSp>
          <p:nvGrpSpPr>
            <p:cNvPr id="94" name="グループ化 93">
              <a:extLst>
                <a:ext uri="{FF2B5EF4-FFF2-40B4-BE49-F238E27FC236}">
                  <a16:creationId xmlns:a16="http://schemas.microsoft.com/office/drawing/2014/main" id="{C96CAF79-5CED-40AA-8380-B4E7C1D98C23}"/>
                </a:ext>
              </a:extLst>
            </p:cNvPr>
            <p:cNvGrpSpPr/>
            <p:nvPr/>
          </p:nvGrpSpPr>
          <p:grpSpPr>
            <a:xfrm>
              <a:off x="684434" y="2586029"/>
              <a:ext cx="1239442" cy="903682"/>
              <a:chOff x="385625" y="3718918"/>
              <a:chExt cx="1239442" cy="903682"/>
            </a:xfrm>
          </p:grpSpPr>
          <p:sp>
            <p:nvSpPr>
              <p:cNvPr id="117" name="メモ 58">
                <a:extLst>
                  <a:ext uri="{FF2B5EF4-FFF2-40B4-BE49-F238E27FC236}">
                    <a16:creationId xmlns:a16="http://schemas.microsoft.com/office/drawing/2014/main" id="{C1BA00E6-B641-43EF-B16D-D0BAFEC1BB0C}"/>
                  </a:ext>
                </a:extLst>
              </p:cNvPr>
              <p:cNvSpPr/>
              <p:nvPr/>
            </p:nvSpPr>
            <p:spPr>
              <a:xfrm rot="10800000">
                <a:off x="808769" y="4136618"/>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118" name="テキスト ボックス 117">
                <a:extLst>
                  <a:ext uri="{FF2B5EF4-FFF2-40B4-BE49-F238E27FC236}">
                    <a16:creationId xmlns:a16="http://schemas.microsoft.com/office/drawing/2014/main" id="{6BC9C9E4-76AF-4FB5-BD44-93D1F45B5FD9}"/>
                  </a:ext>
                </a:extLst>
              </p:cNvPr>
              <p:cNvSpPr txBox="1"/>
              <p:nvPr/>
            </p:nvSpPr>
            <p:spPr>
              <a:xfrm>
                <a:off x="385625" y="3718918"/>
                <a:ext cx="1239442" cy="338554"/>
              </a:xfrm>
              <a:prstGeom prst="rect">
                <a:avLst/>
              </a:prstGeom>
              <a:noFill/>
            </p:spPr>
            <p:txBody>
              <a:bodyPr wrap="none" rtlCol="0">
                <a:spAutoFit/>
              </a:bodyPr>
              <a:lstStyle/>
              <a:p>
                <a:r>
                  <a:rPr kumimoji="1" lang="ja-JP" altLang="en-US" sz="1600" dirty="0"/>
                  <a:t>ソースコード</a:t>
                </a:r>
              </a:p>
            </p:txBody>
          </p:sp>
        </p:grpSp>
        <p:grpSp>
          <p:nvGrpSpPr>
            <p:cNvPr id="95" name="グループ化 94">
              <a:extLst>
                <a:ext uri="{FF2B5EF4-FFF2-40B4-BE49-F238E27FC236}">
                  <a16:creationId xmlns:a16="http://schemas.microsoft.com/office/drawing/2014/main" id="{03ABDA04-4779-4F44-B11E-6D52C7660D84}"/>
                </a:ext>
              </a:extLst>
            </p:cNvPr>
            <p:cNvGrpSpPr/>
            <p:nvPr/>
          </p:nvGrpSpPr>
          <p:grpSpPr>
            <a:xfrm>
              <a:off x="2331482" y="2749554"/>
              <a:ext cx="967444" cy="680103"/>
              <a:chOff x="1916685" y="3853395"/>
              <a:chExt cx="967444" cy="680103"/>
            </a:xfrm>
          </p:grpSpPr>
          <mc:AlternateContent xmlns:mc="http://schemas.openxmlformats.org/markup-compatibility/2006" xmlns:a14="http://schemas.microsoft.com/office/drawing/2010/main">
            <mc:Choice Requires="a14">
              <p:sp>
                <p:nvSpPr>
                  <p:cNvPr id="115" name="テキスト ボックス 114">
                    <a:extLst>
                      <a:ext uri="{FF2B5EF4-FFF2-40B4-BE49-F238E27FC236}">
                        <a16:creationId xmlns:a16="http://schemas.microsoft.com/office/drawing/2014/main" id="{CE579866-8232-4FC3-8861-3851B818036B}"/>
                      </a:ext>
                    </a:extLst>
                  </p:cNvPr>
                  <p:cNvSpPr txBox="1"/>
                  <p:nvPr/>
                </p:nvSpPr>
                <p:spPr>
                  <a:xfrm>
                    <a:off x="1916685" y="4194944"/>
                    <a:ext cx="967444" cy="33855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𝑛</m:t>
                              </m:r>
                            </m:e>
                            <m:sub>
                              <m:r>
                                <a:rPr kumimoji="1" lang="en-US" altLang="ja-JP" sz="1600" b="0" i="1" smtClean="0">
                                  <a:latin typeface="Cambria Math" panose="02040503050406030204" pitchFamily="18" charset="0"/>
                                </a:rPr>
                                <m:t>1</m:t>
                              </m:r>
                            </m:sub>
                          </m:sSub>
                          <m:r>
                            <a:rPr kumimoji="1" lang="en-US" altLang="ja-JP" sz="1600" b="0" i="1" smtClean="0">
                              <a:latin typeface="Cambria Math" panose="02040503050406030204" pitchFamily="18" charset="0"/>
                            </a:rPr>
                            <m:t>,</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𝑛</m:t>
                              </m:r>
                            </m:e>
                            <m:sub>
                              <m:r>
                                <a:rPr kumimoji="1" lang="en-US" altLang="ja-JP" sz="1600" b="0" i="1" smtClean="0">
                                  <a:latin typeface="Cambria Math" panose="02040503050406030204" pitchFamily="18" charset="0"/>
                                </a:rPr>
                                <m:t>2</m:t>
                              </m:r>
                            </m:sub>
                          </m:sSub>
                          <m:r>
                            <a:rPr kumimoji="1" lang="en-US" altLang="ja-JP" sz="1600" b="0" i="1" smtClean="0">
                              <a:latin typeface="Cambria Math" panose="02040503050406030204" pitchFamily="18" charset="0"/>
                            </a:rPr>
                            <m:t>,…</m:t>
                          </m:r>
                        </m:oMath>
                      </m:oMathPara>
                    </a14:m>
                    <a:endParaRPr kumimoji="1" lang="ja-JP" altLang="en-US" sz="1600" dirty="0"/>
                  </a:p>
                </p:txBody>
              </p:sp>
            </mc:Choice>
            <mc:Fallback xmlns="">
              <p:sp>
                <p:nvSpPr>
                  <p:cNvPr id="115" name="テキスト ボックス 114">
                    <a:extLst>
                      <a:ext uri="{FF2B5EF4-FFF2-40B4-BE49-F238E27FC236}">
                        <a16:creationId xmlns:a16="http://schemas.microsoft.com/office/drawing/2014/main" id="{CE579866-8232-4FC3-8861-3851B818036B}"/>
                      </a:ext>
                    </a:extLst>
                  </p:cNvPr>
                  <p:cNvSpPr txBox="1">
                    <a:spLocks noRot="1" noChangeAspect="1" noMove="1" noResize="1" noEditPoints="1" noAdjustHandles="1" noChangeArrowheads="1" noChangeShapeType="1" noTextEdit="1"/>
                  </p:cNvSpPr>
                  <p:nvPr/>
                </p:nvSpPr>
                <p:spPr>
                  <a:xfrm>
                    <a:off x="1916685" y="4194944"/>
                    <a:ext cx="967444" cy="338554"/>
                  </a:xfrm>
                  <a:prstGeom prst="rect">
                    <a:avLst/>
                  </a:prstGeom>
                  <a:blipFill>
                    <a:blip r:embed="rId8"/>
                    <a:stretch>
                      <a:fillRect/>
                    </a:stretch>
                  </a:blipFill>
                  <a:ln>
                    <a:solidFill>
                      <a:schemeClr val="tx1"/>
                    </a:solidFill>
                  </a:ln>
                </p:spPr>
                <p:txBody>
                  <a:bodyPr/>
                  <a:lstStyle/>
                  <a:p>
                    <a:r>
                      <a:rPr lang="ja-JP" altLang="en-US">
                        <a:noFill/>
                      </a:rPr>
                      <a:t> </a:t>
                    </a:r>
                  </a:p>
                </p:txBody>
              </p:sp>
            </mc:Fallback>
          </mc:AlternateContent>
          <p:sp>
            <p:nvSpPr>
              <p:cNvPr id="116" name="テキスト ボックス 115">
                <a:extLst>
                  <a:ext uri="{FF2B5EF4-FFF2-40B4-BE49-F238E27FC236}">
                    <a16:creationId xmlns:a16="http://schemas.microsoft.com/office/drawing/2014/main" id="{5C435CD7-9605-4001-86B2-CD7C101F2527}"/>
                  </a:ext>
                </a:extLst>
              </p:cNvPr>
              <p:cNvSpPr txBox="1"/>
              <p:nvPr/>
            </p:nvSpPr>
            <p:spPr>
              <a:xfrm>
                <a:off x="1962976" y="3853395"/>
                <a:ext cx="878767" cy="338554"/>
              </a:xfrm>
              <a:prstGeom prst="rect">
                <a:avLst/>
              </a:prstGeom>
              <a:noFill/>
            </p:spPr>
            <p:txBody>
              <a:bodyPr wrap="none" rtlCol="0">
                <a:spAutoFit/>
              </a:bodyPr>
              <a:lstStyle/>
              <a:p>
                <a:pPr algn="ctr"/>
                <a:r>
                  <a:rPr lang="ja-JP" altLang="en-US" sz="1600" dirty="0">
                    <a:solidFill>
                      <a:srgbClr val="00B0F0"/>
                    </a:solidFill>
                  </a:rPr>
                  <a:t>ノード</a:t>
                </a:r>
                <a:r>
                  <a:rPr kumimoji="1" lang="ja-JP" altLang="en-US" sz="1600" dirty="0">
                    <a:solidFill>
                      <a:srgbClr val="00B0F0"/>
                    </a:solidFill>
                  </a:rPr>
                  <a:t>列</a:t>
                </a:r>
              </a:p>
            </p:txBody>
          </p:sp>
        </p:grpSp>
        <p:sp>
          <p:nvSpPr>
            <p:cNvPr id="96" name="テキスト ボックス 95">
              <a:extLst>
                <a:ext uri="{FF2B5EF4-FFF2-40B4-BE49-F238E27FC236}">
                  <a16:creationId xmlns:a16="http://schemas.microsoft.com/office/drawing/2014/main" id="{4DADA76F-264A-418B-B53A-0BC45B75D2DF}"/>
                </a:ext>
              </a:extLst>
            </p:cNvPr>
            <p:cNvSpPr txBox="1"/>
            <p:nvPr/>
          </p:nvSpPr>
          <p:spPr>
            <a:xfrm>
              <a:off x="3407193" y="2757002"/>
              <a:ext cx="1064459" cy="523220"/>
            </a:xfrm>
            <a:prstGeom prst="rect">
              <a:avLst/>
            </a:prstGeom>
            <a:noFill/>
          </p:spPr>
          <p:txBody>
            <a:bodyPr wrap="none" rtlCol="0">
              <a:spAutoFit/>
            </a:bodyPr>
            <a:lstStyle/>
            <a:p>
              <a:pPr algn="ctr"/>
              <a:r>
                <a:rPr kumimoji="1" lang="en-US" altLang="ja-JP" sz="1400" dirty="0"/>
                <a:t>Doc2Vec</a:t>
              </a:r>
              <a:r>
                <a:rPr kumimoji="1" lang="ja-JP" altLang="en-US" sz="1400" dirty="0"/>
                <a:t>で</a:t>
              </a:r>
              <a:endParaRPr kumimoji="1" lang="en-US" altLang="ja-JP" sz="1400" dirty="0"/>
            </a:p>
            <a:p>
              <a:pPr algn="ctr"/>
              <a:r>
                <a:rPr lang="ja-JP" altLang="en-US" sz="1400" dirty="0"/>
                <a:t>ベクトル化</a:t>
              </a:r>
              <a:endParaRPr kumimoji="1" lang="ja-JP" altLang="en-US" sz="1400" dirty="0"/>
            </a:p>
          </p:txBody>
        </p:sp>
        <p:grpSp>
          <p:nvGrpSpPr>
            <p:cNvPr id="97" name="グループ化 96">
              <a:extLst>
                <a:ext uri="{FF2B5EF4-FFF2-40B4-BE49-F238E27FC236}">
                  <a16:creationId xmlns:a16="http://schemas.microsoft.com/office/drawing/2014/main" id="{33B9E882-78D8-4C35-AB1B-FF5287071A65}"/>
                </a:ext>
              </a:extLst>
            </p:cNvPr>
            <p:cNvGrpSpPr/>
            <p:nvPr/>
          </p:nvGrpSpPr>
          <p:grpSpPr>
            <a:xfrm>
              <a:off x="4723626" y="2508991"/>
              <a:ext cx="1134001" cy="937365"/>
              <a:chOff x="4308829" y="3610735"/>
              <a:chExt cx="1134001" cy="937365"/>
            </a:xfrm>
          </p:grpSpPr>
          <p:pic>
            <p:nvPicPr>
              <p:cNvPr id="113" name="図 112">
                <a:extLst>
                  <a:ext uri="{FF2B5EF4-FFF2-40B4-BE49-F238E27FC236}">
                    <a16:creationId xmlns:a16="http://schemas.microsoft.com/office/drawing/2014/main" id="{73AE41C3-2DCB-4ED6-A3F8-BD53C4602A6D}"/>
                  </a:ext>
                </a:extLst>
              </p:cNvPr>
              <p:cNvPicPr>
                <a:picLocks noChangeAspect="1"/>
              </p:cNvPicPr>
              <p:nvPr/>
            </p:nvPicPr>
            <p:blipFill>
              <a:blip r:embed="rId4"/>
              <a:stretch>
                <a:fillRect/>
              </a:stretch>
            </p:blipFill>
            <p:spPr>
              <a:xfrm rot="16200000">
                <a:off x="4696706" y="3801976"/>
                <a:ext cx="358247" cy="1134001"/>
              </a:xfrm>
              <a:prstGeom prst="rect">
                <a:avLst/>
              </a:prstGeom>
            </p:spPr>
          </p:pic>
          <p:sp>
            <p:nvSpPr>
              <p:cNvPr id="114" name="テキスト ボックス 113">
                <a:extLst>
                  <a:ext uri="{FF2B5EF4-FFF2-40B4-BE49-F238E27FC236}">
                    <a16:creationId xmlns:a16="http://schemas.microsoft.com/office/drawing/2014/main" id="{1D82A723-1918-4CE0-AB18-A7D54AEF473A}"/>
                  </a:ext>
                </a:extLst>
              </p:cNvPr>
              <p:cNvSpPr txBox="1"/>
              <p:nvPr/>
            </p:nvSpPr>
            <p:spPr>
              <a:xfrm>
                <a:off x="4333853" y="3610735"/>
                <a:ext cx="1083951" cy="584775"/>
              </a:xfrm>
              <a:prstGeom prst="rect">
                <a:avLst/>
              </a:prstGeom>
              <a:noFill/>
            </p:spPr>
            <p:txBody>
              <a:bodyPr wrap="none" rtlCol="0">
                <a:spAutoFit/>
              </a:bodyPr>
              <a:lstStyle/>
              <a:p>
                <a:pPr algn="ctr"/>
                <a:r>
                  <a:rPr lang="ja-JP" altLang="en-US" sz="1600" dirty="0"/>
                  <a:t>ノード</a:t>
                </a:r>
                <a:r>
                  <a:rPr kumimoji="1" lang="ja-JP" altLang="en-US" sz="1600" dirty="0"/>
                  <a:t>列の</a:t>
                </a:r>
                <a:endParaRPr lang="en-US" altLang="ja-JP" sz="1600" dirty="0"/>
              </a:p>
              <a:p>
                <a:pPr algn="ctr"/>
                <a:r>
                  <a:rPr kumimoji="1" lang="ja-JP" altLang="en-US" sz="1600" dirty="0"/>
                  <a:t>ベクトル</a:t>
                </a:r>
              </a:p>
            </p:txBody>
          </p:sp>
        </p:grpSp>
        <p:cxnSp>
          <p:nvCxnSpPr>
            <p:cNvPr id="98" name="直線矢印コネクタ 97">
              <a:extLst>
                <a:ext uri="{FF2B5EF4-FFF2-40B4-BE49-F238E27FC236}">
                  <a16:creationId xmlns:a16="http://schemas.microsoft.com/office/drawing/2014/main" id="{52E75819-608E-45CF-8660-CA03F1A73A13}"/>
                </a:ext>
              </a:extLst>
            </p:cNvPr>
            <p:cNvCxnSpPr>
              <a:cxnSpLocks/>
            </p:cNvCxnSpPr>
            <p:nvPr/>
          </p:nvCxnSpPr>
          <p:spPr>
            <a:xfrm>
              <a:off x="3308480" y="3260380"/>
              <a:ext cx="12951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9" name="テキスト ボックス 98">
              <a:extLst>
                <a:ext uri="{FF2B5EF4-FFF2-40B4-BE49-F238E27FC236}">
                  <a16:creationId xmlns:a16="http://schemas.microsoft.com/office/drawing/2014/main" id="{7B159F18-8BB8-4439-83F6-186514DDE2AE}"/>
                </a:ext>
              </a:extLst>
            </p:cNvPr>
            <p:cNvSpPr txBox="1"/>
            <p:nvPr/>
          </p:nvSpPr>
          <p:spPr>
            <a:xfrm>
              <a:off x="6328468" y="3047037"/>
              <a:ext cx="755068" cy="442674"/>
            </a:xfrm>
            <a:prstGeom prst="roundRect">
              <a:avLst/>
            </a:prstGeom>
            <a:noFill/>
            <a:ln>
              <a:solidFill>
                <a:schemeClr val="tx1"/>
              </a:solidFill>
            </a:ln>
          </p:spPr>
          <p:txBody>
            <a:bodyPr wrap="none" rtlCol="0">
              <a:spAutoFit/>
            </a:bodyPr>
            <a:lstStyle/>
            <a:p>
              <a:pPr algn="ctr"/>
              <a:r>
                <a:rPr lang="en-US" altLang="ja-JP" sz="2000" b="1" dirty="0">
                  <a:solidFill>
                    <a:srgbClr val="00B050"/>
                  </a:solidFill>
                </a:rPr>
                <a:t>FNN</a:t>
              </a:r>
              <a:endParaRPr lang="ja-JP" altLang="en-US" sz="2000" b="1" dirty="0">
                <a:solidFill>
                  <a:srgbClr val="00B050"/>
                </a:solidFill>
              </a:endParaRPr>
            </a:p>
          </p:txBody>
        </p:sp>
        <p:grpSp>
          <p:nvGrpSpPr>
            <p:cNvPr id="100" name="グループ化 99">
              <a:extLst>
                <a:ext uri="{FF2B5EF4-FFF2-40B4-BE49-F238E27FC236}">
                  <a16:creationId xmlns:a16="http://schemas.microsoft.com/office/drawing/2014/main" id="{CB950986-CC24-498B-8E6F-AF58FDB11EB2}"/>
                </a:ext>
              </a:extLst>
            </p:cNvPr>
            <p:cNvGrpSpPr/>
            <p:nvPr/>
          </p:nvGrpSpPr>
          <p:grpSpPr>
            <a:xfrm>
              <a:off x="7694546" y="2720759"/>
              <a:ext cx="742796" cy="1054713"/>
              <a:chOff x="7475257" y="2807256"/>
              <a:chExt cx="742796" cy="1054713"/>
            </a:xfrm>
          </p:grpSpPr>
          <mc:AlternateContent xmlns:mc="http://schemas.openxmlformats.org/markup-compatibility/2006" xmlns:a14="http://schemas.microsoft.com/office/drawing/2010/main">
            <mc:Choice Requires="a14">
              <p:sp>
                <p:nvSpPr>
                  <p:cNvPr id="108" name="テキスト ボックス 107">
                    <a:extLst>
                      <a:ext uri="{FF2B5EF4-FFF2-40B4-BE49-F238E27FC236}">
                        <a16:creationId xmlns:a16="http://schemas.microsoft.com/office/drawing/2014/main" id="{DF03CBE3-05C0-448A-80BD-F76F4CC001C4}"/>
                      </a:ext>
                    </a:extLst>
                  </p:cNvPr>
                  <p:cNvSpPr txBox="1"/>
                  <p:nvPr/>
                </p:nvSpPr>
                <p:spPr>
                  <a:xfrm>
                    <a:off x="7618913" y="2807256"/>
                    <a:ext cx="4804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0</m:t>
                              </m:r>
                            </m:sub>
                          </m:sSub>
                        </m:oMath>
                      </m:oMathPara>
                    </a14:m>
                    <a:endParaRPr kumimoji="1" lang="ja-JP" altLang="en-US" dirty="0"/>
                  </a:p>
                </p:txBody>
              </p:sp>
            </mc:Choice>
            <mc:Fallback xmlns="">
              <p:sp>
                <p:nvSpPr>
                  <p:cNvPr id="108" name="テキスト ボックス 107">
                    <a:extLst>
                      <a:ext uri="{FF2B5EF4-FFF2-40B4-BE49-F238E27FC236}">
                        <a16:creationId xmlns:a16="http://schemas.microsoft.com/office/drawing/2014/main" id="{DF03CBE3-05C0-448A-80BD-F76F4CC001C4}"/>
                      </a:ext>
                    </a:extLst>
                  </p:cNvPr>
                  <p:cNvSpPr txBox="1">
                    <a:spLocks noRot="1" noChangeAspect="1" noMove="1" noResize="1" noEditPoints="1" noAdjustHandles="1" noChangeArrowheads="1" noChangeShapeType="1" noTextEdit="1"/>
                  </p:cNvSpPr>
                  <p:nvPr/>
                </p:nvSpPr>
                <p:spPr>
                  <a:xfrm>
                    <a:off x="7618913" y="2807256"/>
                    <a:ext cx="480452" cy="369332"/>
                  </a:xfrm>
                  <a:prstGeom prst="rect">
                    <a:avLst/>
                  </a:prstGeom>
                  <a:blipFill>
                    <a:blip r:embed="rId9"/>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9" name="テキスト ボックス 108">
                    <a:extLst>
                      <a:ext uri="{FF2B5EF4-FFF2-40B4-BE49-F238E27FC236}">
                        <a16:creationId xmlns:a16="http://schemas.microsoft.com/office/drawing/2014/main" id="{DFEF9FDE-BC75-4754-885B-03361C7EF689}"/>
                      </a:ext>
                    </a:extLst>
                  </p:cNvPr>
                  <p:cNvSpPr txBox="1"/>
                  <p:nvPr/>
                </p:nvSpPr>
                <p:spPr>
                  <a:xfrm>
                    <a:off x="7594243" y="3469622"/>
                    <a:ext cx="494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𝑛</m:t>
                              </m:r>
                            </m:sub>
                          </m:sSub>
                        </m:oMath>
                      </m:oMathPara>
                    </a14:m>
                    <a:endParaRPr kumimoji="1" lang="ja-JP" altLang="en-US" dirty="0"/>
                  </a:p>
                </p:txBody>
              </p:sp>
            </mc:Choice>
            <mc:Fallback xmlns="">
              <p:sp>
                <p:nvSpPr>
                  <p:cNvPr id="109" name="テキスト ボックス 108">
                    <a:extLst>
                      <a:ext uri="{FF2B5EF4-FFF2-40B4-BE49-F238E27FC236}">
                        <a16:creationId xmlns:a16="http://schemas.microsoft.com/office/drawing/2014/main" id="{DFEF9FDE-BC75-4754-885B-03361C7EF689}"/>
                      </a:ext>
                    </a:extLst>
                  </p:cNvPr>
                  <p:cNvSpPr txBox="1">
                    <a:spLocks noRot="1" noChangeAspect="1" noMove="1" noResize="1" noEditPoints="1" noAdjustHandles="1" noChangeArrowheads="1" noChangeShapeType="1" noTextEdit="1"/>
                  </p:cNvSpPr>
                  <p:nvPr/>
                </p:nvSpPr>
                <p:spPr>
                  <a:xfrm>
                    <a:off x="7594243" y="3469622"/>
                    <a:ext cx="494558" cy="369332"/>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0" name="テキスト ボックス 109">
                    <a:extLst>
                      <a:ext uri="{FF2B5EF4-FFF2-40B4-BE49-F238E27FC236}">
                        <a16:creationId xmlns:a16="http://schemas.microsoft.com/office/drawing/2014/main" id="{39646E5D-BA96-4973-9BBB-59C3D051276E}"/>
                      </a:ext>
                    </a:extLst>
                  </p:cNvPr>
                  <p:cNvSpPr txBox="1"/>
                  <p:nvPr/>
                </p:nvSpPr>
                <p:spPr>
                  <a:xfrm>
                    <a:off x="7771962" y="3192781"/>
                    <a:ext cx="1391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110" name="テキスト ボックス 109">
                    <a:extLst>
                      <a:ext uri="{FF2B5EF4-FFF2-40B4-BE49-F238E27FC236}">
                        <a16:creationId xmlns:a16="http://schemas.microsoft.com/office/drawing/2014/main" id="{39646E5D-BA96-4973-9BBB-59C3D051276E}"/>
                      </a:ext>
                    </a:extLst>
                  </p:cNvPr>
                  <p:cNvSpPr txBox="1">
                    <a:spLocks noRot="1" noChangeAspect="1" noMove="1" noResize="1" noEditPoints="1" noAdjustHandles="1" noChangeArrowheads="1" noChangeShapeType="1" noTextEdit="1"/>
                  </p:cNvSpPr>
                  <p:nvPr/>
                </p:nvSpPr>
                <p:spPr>
                  <a:xfrm>
                    <a:off x="7771962" y="3192781"/>
                    <a:ext cx="139120" cy="276999"/>
                  </a:xfrm>
                  <a:prstGeom prst="rect">
                    <a:avLst/>
                  </a:prstGeom>
                  <a:blipFill>
                    <a:blip r:embed="rId11"/>
                    <a:stretch>
                      <a:fillRect l="-34783" r="-30435" b="-6522"/>
                    </a:stretch>
                  </a:blipFill>
                </p:spPr>
                <p:txBody>
                  <a:bodyPr/>
                  <a:lstStyle/>
                  <a:p>
                    <a:r>
                      <a:rPr lang="ja-JP" altLang="en-US">
                        <a:noFill/>
                      </a:rPr>
                      <a:t> </a:t>
                    </a:r>
                  </a:p>
                </p:txBody>
              </p:sp>
            </mc:Fallback>
          </mc:AlternateContent>
          <p:sp>
            <p:nvSpPr>
              <p:cNvPr id="111" name="四角形: 角を丸くする 110">
                <a:extLst>
                  <a:ext uri="{FF2B5EF4-FFF2-40B4-BE49-F238E27FC236}">
                    <a16:creationId xmlns:a16="http://schemas.microsoft.com/office/drawing/2014/main" id="{72EBC9EA-280E-4F27-8C01-D49B435B9D80}"/>
                  </a:ext>
                </a:extLst>
              </p:cNvPr>
              <p:cNvSpPr/>
              <p:nvPr/>
            </p:nvSpPr>
            <p:spPr>
              <a:xfrm>
                <a:off x="7485523" y="2807256"/>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四角形: 角を丸くする 111">
                <a:extLst>
                  <a:ext uri="{FF2B5EF4-FFF2-40B4-BE49-F238E27FC236}">
                    <a16:creationId xmlns:a16="http://schemas.microsoft.com/office/drawing/2014/main" id="{4A948869-A25A-4564-8BC3-979503D66A69}"/>
                  </a:ext>
                </a:extLst>
              </p:cNvPr>
              <p:cNvSpPr/>
              <p:nvPr/>
            </p:nvSpPr>
            <p:spPr>
              <a:xfrm>
                <a:off x="7475257" y="3492637"/>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1" name="直線矢印コネクタ 100">
              <a:extLst>
                <a:ext uri="{FF2B5EF4-FFF2-40B4-BE49-F238E27FC236}">
                  <a16:creationId xmlns:a16="http://schemas.microsoft.com/office/drawing/2014/main" id="{F7C0D6E8-3E86-4205-9C92-B5600E8A4B3A}"/>
                </a:ext>
              </a:extLst>
            </p:cNvPr>
            <p:cNvCxnSpPr>
              <a:cxnSpLocks/>
            </p:cNvCxnSpPr>
            <p:nvPr/>
          </p:nvCxnSpPr>
          <p:spPr>
            <a:xfrm flipV="1">
              <a:off x="7178400" y="2899873"/>
              <a:ext cx="433164" cy="379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直線矢印コネクタ 101">
              <a:extLst>
                <a:ext uri="{FF2B5EF4-FFF2-40B4-BE49-F238E27FC236}">
                  <a16:creationId xmlns:a16="http://schemas.microsoft.com/office/drawing/2014/main" id="{E5DC024C-23CD-418D-9466-AE21185D8BE7}"/>
                </a:ext>
              </a:extLst>
            </p:cNvPr>
            <p:cNvCxnSpPr>
              <a:cxnSpLocks/>
            </p:cNvCxnSpPr>
            <p:nvPr/>
          </p:nvCxnSpPr>
          <p:spPr>
            <a:xfrm>
              <a:off x="7188420" y="3273374"/>
              <a:ext cx="423144" cy="3672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直線矢印コネクタ 102">
              <a:extLst>
                <a:ext uri="{FF2B5EF4-FFF2-40B4-BE49-F238E27FC236}">
                  <a16:creationId xmlns:a16="http://schemas.microsoft.com/office/drawing/2014/main" id="{8B074C99-D6E4-47C4-9C23-6CFEA4D1644E}"/>
                </a:ext>
              </a:extLst>
            </p:cNvPr>
            <p:cNvCxnSpPr>
              <a:cxnSpLocks/>
            </p:cNvCxnSpPr>
            <p:nvPr/>
          </p:nvCxnSpPr>
          <p:spPr>
            <a:xfrm>
              <a:off x="1597771" y="3260380"/>
              <a:ext cx="6475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直線矢印コネクタ 103">
              <a:extLst>
                <a:ext uri="{FF2B5EF4-FFF2-40B4-BE49-F238E27FC236}">
                  <a16:creationId xmlns:a16="http://schemas.microsoft.com/office/drawing/2014/main" id="{81360C2E-425B-496E-A725-38AE40483CC2}"/>
                </a:ext>
              </a:extLst>
            </p:cNvPr>
            <p:cNvCxnSpPr>
              <a:cxnSpLocks/>
            </p:cNvCxnSpPr>
            <p:nvPr/>
          </p:nvCxnSpPr>
          <p:spPr>
            <a:xfrm>
              <a:off x="5924774" y="3260380"/>
              <a:ext cx="3345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5" name="テキスト ボックス 104">
              <a:extLst>
                <a:ext uri="{FF2B5EF4-FFF2-40B4-BE49-F238E27FC236}">
                  <a16:creationId xmlns:a16="http://schemas.microsoft.com/office/drawing/2014/main" id="{D8DFE618-9AA2-454D-ACCE-111AF77EE9BE}"/>
                </a:ext>
              </a:extLst>
            </p:cNvPr>
            <p:cNvSpPr txBox="1"/>
            <p:nvPr/>
          </p:nvSpPr>
          <p:spPr>
            <a:xfrm>
              <a:off x="1631607" y="2948488"/>
              <a:ext cx="543739" cy="307777"/>
            </a:xfrm>
            <a:prstGeom prst="rect">
              <a:avLst/>
            </a:prstGeom>
            <a:noFill/>
          </p:spPr>
          <p:txBody>
            <a:bodyPr wrap="none" rtlCol="0">
              <a:spAutoFit/>
            </a:bodyPr>
            <a:lstStyle/>
            <a:p>
              <a:r>
                <a:rPr kumimoji="1" lang="ja-JP" altLang="en-US" sz="1400" dirty="0"/>
                <a:t>変換</a:t>
              </a:r>
            </a:p>
          </p:txBody>
        </p:sp>
        <p:sp>
          <p:nvSpPr>
            <p:cNvPr id="106" name="テキスト ボックス 105">
              <a:extLst>
                <a:ext uri="{FF2B5EF4-FFF2-40B4-BE49-F238E27FC236}">
                  <a16:creationId xmlns:a16="http://schemas.microsoft.com/office/drawing/2014/main" id="{56727AB6-4745-466F-8ED9-D77D85F44B8C}"/>
                </a:ext>
              </a:extLst>
            </p:cNvPr>
            <p:cNvSpPr txBox="1"/>
            <p:nvPr/>
          </p:nvSpPr>
          <p:spPr>
            <a:xfrm>
              <a:off x="5820158" y="2939757"/>
              <a:ext cx="543739" cy="307777"/>
            </a:xfrm>
            <a:prstGeom prst="rect">
              <a:avLst/>
            </a:prstGeom>
            <a:noFill/>
          </p:spPr>
          <p:txBody>
            <a:bodyPr wrap="none" rtlCol="0">
              <a:spAutoFit/>
            </a:bodyPr>
            <a:lstStyle/>
            <a:p>
              <a:r>
                <a:rPr lang="ja-JP" altLang="en-US" sz="1400" dirty="0"/>
                <a:t>入力</a:t>
              </a:r>
              <a:endParaRPr kumimoji="1" lang="ja-JP" altLang="en-US" sz="1400" dirty="0"/>
            </a:p>
          </p:txBody>
        </p:sp>
        <p:sp>
          <p:nvSpPr>
            <p:cNvPr id="107" name="テキスト ボックス 106">
              <a:extLst>
                <a:ext uri="{FF2B5EF4-FFF2-40B4-BE49-F238E27FC236}">
                  <a16:creationId xmlns:a16="http://schemas.microsoft.com/office/drawing/2014/main" id="{7A0DB086-E572-4246-AE41-D27AD08AA5D0}"/>
                </a:ext>
              </a:extLst>
            </p:cNvPr>
            <p:cNvSpPr txBox="1"/>
            <p:nvPr/>
          </p:nvSpPr>
          <p:spPr>
            <a:xfrm>
              <a:off x="7114449" y="2642176"/>
              <a:ext cx="543739" cy="307777"/>
            </a:xfrm>
            <a:prstGeom prst="rect">
              <a:avLst/>
            </a:prstGeom>
            <a:noFill/>
          </p:spPr>
          <p:txBody>
            <a:bodyPr wrap="none" rtlCol="0">
              <a:spAutoFit/>
            </a:bodyPr>
            <a:lstStyle/>
            <a:p>
              <a:r>
                <a:rPr kumimoji="1" lang="ja-JP" altLang="en-US" sz="1400" dirty="0"/>
                <a:t>分類</a:t>
              </a:r>
            </a:p>
          </p:txBody>
        </p:sp>
      </p:grpSp>
    </p:spTree>
    <p:extLst>
      <p:ext uri="{BB962C8B-B14F-4D97-AF65-F5344CB8AC3E}">
        <p14:creationId xmlns:p14="http://schemas.microsoft.com/office/powerpoint/2010/main" val="2948010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ソースコード分類手法の概要</a:t>
            </a:r>
            <a:r>
              <a:rPr kumimoji="1" lang="en-US" altLang="ja-JP" dirty="0"/>
              <a:t>(2/3)</a:t>
            </a:r>
            <a:endParaRPr kumimoji="1" lang="ja-JP" altLang="en-US" dirty="0"/>
          </a:p>
        </p:txBody>
      </p:sp>
      <p:sp>
        <p:nvSpPr>
          <p:cNvPr id="3" name="コンテンツ プレースホルダー 2"/>
          <p:cNvSpPr>
            <a:spLocks noGrp="1"/>
          </p:cNvSpPr>
          <p:nvPr>
            <p:ph idx="1"/>
          </p:nvPr>
        </p:nvSpPr>
        <p:spPr>
          <a:xfrm>
            <a:off x="457200" y="1600201"/>
            <a:ext cx="8229600" cy="749532"/>
          </a:xfrm>
          <a:solidFill>
            <a:srgbClr val="FFFFCC"/>
          </a:solidFill>
          <a:ln>
            <a:solidFill>
              <a:schemeClr val="tx1"/>
            </a:solidFill>
          </a:ln>
        </p:spPr>
        <p:txBody>
          <a:bodyPr/>
          <a:lstStyle/>
          <a:p>
            <a:pPr marL="0" indent="0">
              <a:buNone/>
            </a:pPr>
            <a:r>
              <a:rPr kumimoji="1" lang="en-US" altLang="ja-JP" sz="2000" u="sng" dirty="0" err="1"/>
              <a:t>LSTM+Token</a:t>
            </a:r>
            <a:endParaRPr lang="en-US" altLang="ja-JP" sz="2000" u="sng" dirty="0"/>
          </a:p>
          <a:p>
            <a:pPr marL="0" indent="0">
              <a:buNone/>
            </a:pPr>
            <a:r>
              <a:rPr kumimoji="1" lang="ja-JP" altLang="en-US" sz="1800" dirty="0">
                <a:solidFill>
                  <a:srgbClr val="00B0F0"/>
                </a:solidFill>
              </a:rPr>
              <a:t>トークン列</a:t>
            </a:r>
            <a:r>
              <a:rPr kumimoji="1" lang="ja-JP" altLang="en-US" sz="1800" dirty="0"/>
              <a:t>のトークンを順に</a:t>
            </a:r>
            <a:r>
              <a:rPr kumimoji="1" lang="en-US" altLang="ja-JP" sz="1800" dirty="0">
                <a:solidFill>
                  <a:srgbClr val="00B050"/>
                </a:solidFill>
              </a:rPr>
              <a:t>LSTM</a:t>
            </a:r>
            <a:r>
              <a:rPr kumimoji="1" lang="ja-JP" altLang="en-US" sz="1800" dirty="0"/>
              <a:t>に学習させる</a:t>
            </a:r>
            <a:r>
              <a:rPr lang="ja-JP" altLang="en-US" sz="1800" dirty="0"/>
              <a:t>手法</a:t>
            </a:r>
            <a:endParaRPr kumimoji="1" lang="ja-JP" altLang="en-US" sz="1800" dirty="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27</a:t>
            </a:fld>
            <a:endParaRPr lang="en-US" altLang="ja-JP"/>
          </a:p>
        </p:txBody>
      </p:sp>
      <p:sp>
        <p:nvSpPr>
          <p:cNvPr id="4" name="日付プレースホルダー 3">
            <a:extLst>
              <a:ext uri="{FF2B5EF4-FFF2-40B4-BE49-F238E27FC236}">
                <a16:creationId xmlns:a16="http://schemas.microsoft.com/office/drawing/2014/main" id="{C48130F0-B7FF-4A71-B747-51FF6D348BB0}"/>
              </a:ext>
            </a:extLst>
          </p:cNvPr>
          <p:cNvSpPr>
            <a:spLocks noGrp="1"/>
          </p:cNvSpPr>
          <p:nvPr>
            <p:ph type="dt" sz="half" idx="10"/>
          </p:nvPr>
        </p:nvSpPr>
        <p:spPr/>
        <p:txBody>
          <a:bodyPr/>
          <a:lstStyle/>
          <a:p>
            <a:r>
              <a:rPr lang="en-US" altLang="ja-JP"/>
              <a:t>2021/12/17</a:t>
            </a:r>
          </a:p>
        </p:txBody>
      </p:sp>
      <p:grpSp>
        <p:nvGrpSpPr>
          <p:cNvPr id="42" name="グループ化 41">
            <a:extLst>
              <a:ext uri="{FF2B5EF4-FFF2-40B4-BE49-F238E27FC236}">
                <a16:creationId xmlns:a16="http://schemas.microsoft.com/office/drawing/2014/main" id="{2BA4C65A-1BF4-43F7-8074-1ADC3BC4FFAE}"/>
              </a:ext>
            </a:extLst>
          </p:cNvPr>
          <p:cNvGrpSpPr/>
          <p:nvPr/>
        </p:nvGrpSpPr>
        <p:grpSpPr>
          <a:xfrm>
            <a:off x="586303" y="2411679"/>
            <a:ext cx="7960281" cy="1461813"/>
            <a:chOff x="331806" y="3926216"/>
            <a:chExt cx="7960281" cy="1461813"/>
          </a:xfrm>
        </p:grpSpPr>
        <p:sp>
          <p:nvSpPr>
            <p:cNvPr id="31" name="メモ 58">
              <a:extLst>
                <a:ext uri="{FF2B5EF4-FFF2-40B4-BE49-F238E27FC236}">
                  <a16:creationId xmlns:a16="http://schemas.microsoft.com/office/drawing/2014/main" id="{2DAD11F7-4037-468A-A357-FD5979E1FC59}"/>
                </a:ext>
              </a:extLst>
            </p:cNvPr>
            <p:cNvSpPr/>
            <p:nvPr/>
          </p:nvSpPr>
          <p:spPr>
            <a:xfrm rot="10800000">
              <a:off x="754951" y="4617683"/>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32" name="テキスト ボックス 31">
              <a:extLst>
                <a:ext uri="{FF2B5EF4-FFF2-40B4-BE49-F238E27FC236}">
                  <a16:creationId xmlns:a16="http://schemas.microsoft.com/office/drawing/2014/main" id="{27C60798-F027-44E6-ACC2-17FAB1D05660}"/>
                </a:ext>
              </a:extLst>
            </p:cNvPr>
            <p:cNvSpPr txBox="1"/>
            <p:nvPr/>
          </p:nvSpPr>
          <p:spPr>
            <a:xfrm>
              <a:off x="331806" y="4269023"/>
              <a:ext cx="1239442" cy="338554"/>
            </a:xfrm>
            <a:prstGeom prst="rect">
              <a:avLst/>
            </a:prstGeom>
            <a:noFill/>
          </p:spPr>
          <p:txBody>
            <a:bodyPr wrap="none" rtlCol="0">
              <a:spAutoFit/>
            </a:bodyPr>
            <a:lstStyle/>
            <a:p>
              <a:r>
                <a:rPr kumimoji="1" lang="ja-JP" altLang="en-US" sz="1600" dirty="0"/>
                <a:t>ソースコード</a:t>
              </a:r>
            </a:p>
          </p:txBody>
        </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6282BD70-7155-42DA-9F41-471673A0DB18}"/>
                    </a:ext>
                  </a:extLst>
                </p:cNvPr>
                <p:cNvSpPr txBox="1"/>
                <p:nvPr/>
              </p:nvSpPr>
              <p:spPr>
                <a:xfrm>
                  <a:off x="1978855" y="4691397"/>
                  <a:ext cx="890885" cy="33855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𝑡</m:t>
                            </m:r>
                          </m:e>
                          <m:sub>
                            <m:r>
                              <a:rPr kumimoji="1" lang="en-US" altLang="ja-JP" sz="1600" b="0" i="1" smtClean="0">
                                <a:latin typeface="Cambria Math" panose="02040503050406030204" pitchFamily="18" charset="0"/>
                              </a:rPr>
                              <m:t>1</m:t>
                            </m:r>
                          </m:sub>
                        </m:sSub>
                        <m:r>
                          <a:rPr kumimoji="1" lang="en-US" altLang="ja-JP" sz="1600" b="0" i="1" smtClean="0">
                            <a:latin typeface="Cambria Math" panose="02040503050406030204" pitchFamily="18" charset="0"/>
                          </a:rPr>
                          <m:t>,</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𝑡</m:t>
                            </m:r>
                          </m:e>
                          <m:sub>
                            <m:r>
                              <a:rPr kumimoji="1" lang="en-US" altLang="ja-JP" sz="1600" b="0" i="1" smtClean="0">
                                <a:latin typeface="Cambria Math" panose="02040503050406030204" pitchFamily="18" charset="0"/>
                              </a:rPr>
                              <m:t>2</m:t>
                            </m:r>
                          </m:sub>
                        </m:sSub>
                        <m:r>
                          <a:rPr kumimoji="1" lang="en-US" altLang="ja-JP" sz="1600" b="0" i="1" smtClean="0">
                            <a:latin typeface="Cambria Math" panose="02040503050406030204" pitchFamily="18" charset="0"/>
                          </a:rPr>
                          <m:t>,…</m:t>
                        </m:r>
                      </m:oMath>
                    </m:oMathPara>
                  </a14:m>
                  <a:endParaRPr kumimoji="1" lang="ja-JP" altLang="en-US" sz="1600" dirty="0"/>
                </a:p>
              </p:txBody>
            </p:sp>
          </mc:Choice>
          <mc:Fallback xmlns="">
            <p:sp>
              <p:nvSpPr>
                <p:cNvPr id="29" name="テキスト ボックス 28">
                  <a:extLst>
                    <a:ext uri="{FF2B5EF4-FFF2-40B4-BE49-F238E27FC236}">
                      <a16:creationId xmlns:a16="http://schemas.microsoft.com/office/drawing/2014/main" id="{6282BD70-7155-42DA-9F41-471673A0DB18}"/>
                    </a:ext>
                  </a:extLst>
                </p:cNvPr>
                <p:cNvSpPr txBox="1">
                  <a:spLocks noRot="1" noChangeAspect="1" noMove="1" noResize="1" noEditPoints="1" noAdjustHandles="1" noChangeArrowheads="1" noChangeShapeType="1" noTextEdit="1"/>
                </p:cNvSpPr>
                <p:nvPr/>
              </p:nvSpPr>
              <p:spPr>
                <a:xfrm>
                  <a:off x="1978855" y="4691397"/>
                  <a:ext cx="890885" cy="338554"/>
                </a:xfrm>
                <a:prstGeom prst="rect">
                  <a:avLst/>
                </a:prstGeom>
                <a:blipFill>
                  <a:blip r:embed="rId3"/>
                  <a:stretch>
                    <a:fillRect/>
                  </a:stretch>
                </a:blipFill>
                <a:ln>
                  <a:solidFill>
                    <a:schemeClr val="tx1"/>
                  </a:solidFill>
                </a:ln>
              </p:spPr>
              <p:txBody>
                <a:bodyPr/>
                <a:lstStyle/>
                <a:p>
                  <a:r>
                    <a:rPr lang="ja-JP" altLang="en-US">
                      <a:noFill/>
                    </a:rPr>
                    <a:t> </a:t>
                  </a:r>
                </a:p>
              </p:txBody>
            </p:sp>
          </mc:Fallback>
        </mc:AlternateContent>
        <p:sp>
          <p:nvSpPr>
            <p:cNvPr id="30" name="テキスト ボックス 29">
              <a:extLst>
                <a:ext uri="{FF2B5EF4-FFF2-40B4-BE49-F238E27FC236}">
                  <a16:creationId xmlns:a16="http://schemas.microsoft.com/office/drawing/2014/main" id="{28665DF0-234B-4FED-A6E8-7A1724A549DF}"/>
                </a:ext>
              </a:extLst>
            </p:cNvPr>
            <p:cNvSpPr txBox="1"/>
            <p:nvPr/>
          </p:nvSpPr>
          <p:spPr>
            <a:xfrm>
              <a:off x="1892741" y="4354479"/>
              <a:ext cx="1063112" cy="338554"/>
            </a:xfrm>
            <a:prstGeom prst="rect">
              <a:avLst/>
            </a:prstGeom>
            <a:noFill/>
          </p:spPr>
          <p:txBody>
            <a:bodyPr wrap="none" rtlCol="0">
              <a:spAutoFit/>
            </a:bodyPr>
            <a:lstStyle/>
            <a:p>
              <a:pPr algn="ctr"/>
              <a:r>
                <a:rPr kumimoji="1" lang="ja-JP" altLang="en-US" sz="1600" dirty="0">
                  <a:solidFill>
                    <a:srgbClr val="00B0F0"/>
                  </a:solidFill>
                </a:rPr>
                <a:t>トークン列</a:t>
              </a:r>
            </a:p>
          </p:txBody>
        </p:sp>
        <p:sp>
          <p:nvSpPr>
            <p:cNvPr id="10" name="テキスト ボックス 9">
              <a:extLst>
                <a:ext uri="{FF2B5EF4-FFF2-40B4-BE49-F238E27FC236}">
                  <a16:creationId xmlns:a16="http://schemas.microsoft.com/office/drawing/2014/main" id="{588F9EB7-DE12-4C36-9C61-6573665AA80F}"/>
                </a:ext>
              </a:extLst>
            </p:cNvPr>
            <p:cNvSpPr txBox="1"/>
            <p:nvPr/>
          </p:nvSpPr>
          <p:spPr>
            <a:xfrm>
              <a:off x="2970648" y="4350039"/>
              <a:ext cx="1241044" cy="523220"/>
            </a:xfrm>
            <a:prstGeom prst="rect">
              <a:avLst/>
            </a:prstGeom>
            <a:noFill/>
          </p:spPr>
          <p:txBody>
            <a:bodyPr wrap="none" rtlCol="0">
              <a:spAutoFit/>
            </a:bodyPr>
            <a:lstStyle/>
            <a:p>
              <a:pPr algn="ctr"/>
              <a:r>
                <a:rPr kumimoji="1" lang="ja-JP" altLang="en-US" sz="1400" dirty="0"/>
                <a:t>埋め込み層で</a:t>
              </a:r>
              <a:endParaRPr kumimoji="1" lang="en-US" altLang="ja-JP" sz="1400" dirty="0"/>
            </a:p>
            <a:p>
              <a:pPr algn="ctr"/>
              <a:r>
                <a:rPr lang="ja-JP" altLang="en-US" sz="1400" dirty="0"/>
                <a:t>ベクトル化</a:t>
              </a:r>
              <a:endParaRPr kumimoji="1" lang="ja-JP" altLang="en-US" sz="1400" dirty="0"/>
            </a:p>
          </p:txBody>
        </p:sp>
        <p:sp>
          <p:nvSpPr>
            <p:cNvPr id="28" name="テキスト ボックス 27">
              <a:extLst>
                <a:ext uri="{FF2B5EF4-FFF2-40B4-BE49-F238E27FC236}">
                  <a16:creationId xmlns:a16="http://schemas.microsoft.com/office/drawing/2014/main" id="{05AEDC5D-0708-4619-B773-452FCB973BAA}"/>
                </a:ext>
              </a:extLst>
            </p:cNvPr>
            <p:cNvSpPr txBox="1"/>
            <p:nvPr/>
          </p:nvSpPr>
          <p:spPr>
            <a:xfrm>
              <a:off x="4165138" y="3926216"/>
              <a:ext cx="1555234" cy="584775"/>
            </a:xfrm>
            <a:prstGeom prst="rect">
              <a:avLst/>
            </a:prstGeom>
            <a:noFill/>
          </p:spPr>
          <p:txBody>
            <a:bodyPr wrap="none" rtlCol="0">
              <a:spAutoFit/>
            </a:bodyPr>
            <a:lstStyle/>
            <a:p>
              <a:pPr algn="ctr"/>
              <a:r>
                <a:rPr kumimoji="1" lang="ja-JP" altLang="en-US" sz="1600" dirty="0"/>
                <a:t>トークンベクトル</a:t>
              </a:r>
              <a:endParaRPr kumimoji="1" lang="en-US" altLang="ja-JP" sz="1600" dirty="0"/>
            </a:p>
            <a:p>
              <a:pPr algn="ctr"/>
              <a:r>
                <a:rPr lang="ja-JP" altLang="en-US" sz="1600" dirty="0"/>
                <a:t>の系列</a:t>
              </a:r>
              <a:endParaRPr kumimoji="1" lang="ja-JP" altLang="en-US" sz="1600" dirty="0"/>
            </a:p>
          </p:txBody>
        </p:sp>
        <p:cxnSp>
          <p:nvCxnSpPr>
            <p:cNvPr id="12" name="直線矢印コネクタ 11">
              <a:extLst>
                <a:ext uri="{FF2B5EF4-FFF2-40B4-BE49-F238E27FC236}">
                  <a16:creationId xmlns:a16="http://schemas.microsoft.com/office/drawing/2014/main" id="{100C44AC-4434-4D84-9B73-47898C0F2E5D}"/>
                </a:ext>
              </a:extLst>
            </p:cNvPr>
            <p:cNvCxnSpPr>
              <a:cxnSpLocks/>
            </p:cNvCxnSpPr>
            <p:nvPr/>
          </p:nvCxnSpPr>
          <p:spPr>
            <a:xfrm>
              <a:off x="2955853" y="4860674"/>
              <a:ext cx="12951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4F0F8D5E-BDB9-4236-9374-C05572ABE2CE}"/>
                </a:ext>
              </a:extLst>
            </p:cNvPr>
            <p:cNvSpPr txBox="1"/>
            <p:nvPr/>
          </p:nvSpPr>
          <p:spPr>
            <a:xfrm>
              <a:off x="6041928" y="4639337"/>
              <a:ext cx="926301" cy="442674"/>
            </a:xfrm>
            <a:prstGeom prst="roundRect">
              <a:avLst/>
            </a:prstGeom>
            <a:noFill/>
            <a:ln>
              <a:solidFill>
                <a:schemeClr val="tx1"/>
              </a:solidFill>
            </a:ln>
          </p:spPr>
          <p:txBody>
            <a:bodyPr wrap="square" rtlCol="0">
              <a:spAutoFit/>
            </a:bodyPr>
            <a:lstStyle/>
            <a:p>
              <a:pPr algn="ctr"/>
              <a:r>
                <a:rPr lang="en-US" altLang="ja-JP" sz="2000" b="1" dirty="0">
                  <a:solidFill>
                    <a:srgbClr val="00B050"/>
                  </a:solidFill>
                </a:rPr>
                <a:t>LSTM</a:t>
              </a:r>
              <a:endParaRPr lang="ja-JP" altLang="en-US" sz="2000" b="1" dirty="0">
                <a:solidFill>
                  <a:srgbClr val="00B050"/>
                </a:solidFill>
              </a:endParaRPr>
            </a:p>
          </p:txBody>
        </p:sp>
        <p:grpSp>
          <p:nvGrpSpPr>
            <p:cNvPr id="14" name="グループ化 13">
              <a:extLst>
                <a:ext uri="{FF2B5EF4-FFF2-40B4-BE49-F238E27FC236}">
                  <a16:creationId xmlns:a16="http://schemas.microsoft.com/office/drawing/2014/main" id="{FAF191A6-F407-4DE3-84E1-08589F5A678A}"/>
                </a:ext>
              </a:extLst>
            </p:cNvPr>
            <p:cNvGrpSpPr/>
            <p:nvPr/>
          </p:nvGrpSpPr>
          <p:grpSpPr>
            <a:xfrm>
              <a:off x="7549291" y="4333316"/>
              <a:ext cx="742796" cy="1054713"/>
              <a:chOff x="7475257" y="2807256"/>
              <a:chExt cx="742796" cy="1054713"/>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1707426E-84E3-4068-B745-7DD627A6B752}"/>
                      </a:ext>
                    </a:extLst>
                  </p:cNvPr>
                  <p:cNvSpPr txBox="1"/>
                  <p:nvPr/>
                </p:nvSpPr>
                <p:spPr>
                  <a:xfrm>
                    <a:off x="7618913" y="2807256"/>
                    <a:ext cx="4804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0</m:t>
                              </m:r>
                            </m:sub>
                          </m:sSub>
                        </m:oMath>
                      </m:oMathPara>
                    </a14:m>
                    <a:endParaRPr kumimoji="1" lang="ja-JP" altLang="en-US" dirty="0"/>
                  </a:p>
                </p:txBody>
              </p:sp>
            </mc:Choice>
            <mc:Fallback xmlns="">
              <p:sp>
                <p:nvSpPr>
                  <p:cNvPr id="22" name="テキスト ボックス 21">
                    <a:extLst>
                      <a:ext uri="{FF2B5EF4-FFF2-40B4-BE49-F238E27FC236}">
                        <a16:creationId xmlns:a16="http://schemas.microsoft.com/office/drawing/2014/main" id="{1707426E-84E3-4068-B745-7DD627A6B752}"/>
                      </a:ext>
                    </a:extLst>
                  </p:cNvPr>
                  <p:cNvSpPr txBox="1">
                    <a:spLocks noRot="1" noChangeAspect="1" noMove="1" noResize="1" noEditPoints="1" noAdjustHandles="1" noChangeArrowheads="1" noChangeShapeType="1" noTextEdit="1"/>
                  </p:cNvSpPr>
                  <p:nvPr/>
                </p:nvSpPr>
                <p:spPr>
                  <a:xfrm>
                    <a:off x="7618913" y="2807256"/>
                    <a:ext cx="480452" cy="36933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0CD8DE34-D8FE-478D-BEB9-C58A6FE21344}"/>
                      </a:ext>
                    </a:extLst>
                  </p:cNvPr>
                  <p:cNvSpPr txBox="1"/>
                  <p:nvPr/>
                </p:nvSpPr>
                <p:spPr>
                  <a:xfrm>
                    <a:off x="7594243" y="3469622"/>
                    <a:ext cx="494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𝑛</m:t>
                              </m:r>
                            </m:sub>
                          </m:sSub>
                        </m:oMath>
                      </m:oMathPara>
                    </a14:m>
                    <a:endParaRPr kumimoji="1" lang="ja-JP" altLang="en-US" dirty="0"/>
                  </a:p>
                </p:txBody>
              </p:sp>
            </mc:Choice>
            <mc:Fallback xmlns="">
              <p:sp>
                <p:nvSpPr>
                  <p:cNvPr id="23" name="テキスト ボックス 22">
                    <a:extLst>
                      <a:ext uri="{FF2B5EF4-FFF2-40B4-BE49-F238E27FC236}">
                        <a16:creationId xmlns:a16="http://schemas.microsoft.com/office/drawing/2014/main" id="{0CD8DE34-D8FE-478D-BEB9-C58A6FE21344}"/>
                      </a:ext>
                    </a:extLst>
                  </p:cNvPr>
                  <p:cNvSpPr txBox="1">
                    <a:spLocks noRot="1" noChangeAspect="1" noMove="1" noResize="1" noEditPoints="1" noAdjustHandles="1" noChangeArrowheads="1" noChangeShapeType="1" noTextEdit="1"/>
                  </p:cNvSpPr>
                  <p:nvPr/>
                </p:nvSpPr>
                <p:spPr>
                  <a:xfrm>
                    <a:off x="7594243" y="3469622"/>
                    <a:ext cx="494558" cy="36933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50C68C1E-1711-4BDF-87C0-D2AC1C1B35E0}"/>
                      </a:ext>
                    </a:extLst>
                  </p:cNvPr>
                  <p:cNvSpPr txBox="1"/>
                  <p:nvPr/>
                </p:nvSpPr>
                <p:spPr>
                  <a:xfrm>
                    <a:off x="7771962" y="3192781"/>
                    <a:ext cx="1391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24" name="テキスト ボックス 23">
                    <a:extLst>
                      <a:ext uri="{FF2B5EF4-FFF2-40B4-BE49-F238E27FC236}">
                        <a16:creationId xmlns:a16="http://schemas.microsoft.com/office/drawing/2014/main" id="{50C68C1E-1711-4BDF-87C0-D2AC1C1B35E0}"/>
                      </a:ext>
                    </a:extLst>
                  </p:cNvPr>
                  <p:cNvSpPr txBox="1">
                    <a:spLocks noRot="1" noChangeAspect="1" noMove="1" noResize="1" noEditPoints="1" noAdjustHandles="1" noChangeArrowheads="1" noChangeShapeType="1" noTextEdit="1"/>
                  </p:cNvSpPr>
                  <p:nvPr/>
                </p:nvSpPr>
                <p:spPr>
                  <a:xfrm>
                    <a:off x="7771962" y="3192781"/>
                    <a:ext cx="139120" cy="276999"/>
                  </a:xfrm>
                  <a:prstGeom prst="rect">
                    <a:avLst/>
                  </a:prstGeom>
                  <a:blipFill>
                    <a:blip r:embed="rId6"/>
                    <a:stretch>
                      <a:fillRect l="-34783" r="-30435" b="-8889"/>
                    </a:stretch>
                  </a:blipFill>
                </p:spPr>
                <p:txBody>
                  <a:bodyPr/>
                  <a:lstStyle/>
                  <a:p>
                    <a:r>
                      <a:rPr lang="ja-JP" altLang="en-US">
                        <a:noFill/>
                      </a:rPr>
                      <a:t> </a:t>
                    </a:r>
                  </a:p>
                </p:txBody>
              </p:sp>
            </mc:Fallback>
          </mc:AlternateContent>
          <p:sp>
            <p:nvSpPr>
              <p:cNvPr id="25" name="四角形: 角を丸くする 24">
                <a:extLst>
                  <a:ext uri="{FF2B5EF4-FFF2-40B4-BE49-F238E27FC236}">
                    <a16:creationId xmlns:a16="http://schemas.microsoft.com/office/drawing/2014/main" id="{40AEC5F2-B478-4533-8ACA-EA4E7B9DAF73}"/>
                  </a:ext>
                </a:extLst>
              </p:cNvPr>
              <p:cNvSpPr/>
              <p:nvPr/>
            </p:nvSpPr>
            <p:spPr>
              <a:xfrm>
                <a:off x="7485523" y="2807256"/>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28181D56-87A8-42FC-8118-1A7C2C3E996A}"/>
                  </a:ext>
                </a:extLst>
              </p:cNvPr>
              <p:cNvSpPr/>
              <p:nvPr/>
            </p:nvSpPr>
            <p:spPr>
              <a:xfrm>
                <a:off x="7475257" y="3492637"/>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 name="直線矢印コネクタ 14">
              <a:extLst>
                <a:ext uri="{FF2B5EF4-FFF2-40B4-BE49-F238E27FC236}">
                  <a16:creationId xmlns:a16="http://schemas.microsoft.com/office/drawing/2014/main" id="{B69E3955-AF95-4E7E-B2A0-59C28909D391}"/>
                </a:ext>
              </a:extLst>
            </p:cNvPr>
            <p:cNvCxnSpPr>
              <a:cxnSpLocks/>
            </p:cNvCxnSpPr>
            <p:nvPr/>
          </p:nvCxnSpPr>
          <p:spPr>
            <a:xfrm flipV="1">
              <a:off x="7042816" y="4496966"/>
              <a:ext cx="433164" cy="379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F4A10F07-72C3-4467-9297-6CA264294331}"/>
                </a:ext>
              </a:extLst>
            </p:cNvPr>
            <p:cNvCxnSpPr>
              <a:cxnSpLocks/>
            </p:cNvCxnSpPr>
            <p:nvPr/>
          </p:nvCxnSpPr>
          <p:spPr>
            <a:xfrm>
              <a:off x="7052836" y="4870467"/>
              <a:ext cx="423144" cy="3672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16CDDDAA-F1DE-4342-89D8-6E2D8C85F46F}"/>
                </a:ext>
              </a:extLst>
            </p:cNvPr>
            <p:cNvCxnSpPr>
              <a:cxnSpLocks/>
            </p:cNvCxnSpPr>
            <p:nvPr/>
          </p:nvCxnSpPr>
          <p:spPr>
            <a:xfrm>
              <a:off x="1245144" y="4860674"/>
              <a:ext cx="6475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F838290E-A3E7-4A1A-A6DA-E3F14FA56AC1}"/>
                </a:ext>
              </a:extLst>
            </p:cNvPr>
            <p:cNvCxnSpPr>
              <a:cxnSpLocks/>
            </p:cNvCxnSpPr>
            <p:nvPr/>
          </p:nvCxnSpPr>
          <p:spPr>
            <a:xfrm>
              <a:off x="5619234" y="4860674"/>
              <a:ext cx="3345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230B5FE9-E9C2-4D08-8AC6-B954E9A29036}"/>
                </a:ext>
              </a:extLst>
            </p:cNvPr>
            <p:cNvSpPr txBox="1"/>
            <p:nvPr/>
          </p:nvSpPr>
          <p:spPr>
            <a:xfrm>
              <a:off x="1278980" y="4556408"/>
              <a:ext cx="543739" cy="307777"/>
            </a:xfrm>
            <a:prstGeom prst="rect">
              <a:avLst/>
            </a:prstGeom>
            <a:noFill/>
          </p:spPr>
          <p:txBody>
            <a:bodyPr wrap="none" rtlCol="0">
              <a:spAutoFit/>
            </a:bodyPr>
            <a:lstStyle/>
            <a:p>
              <a:r>
                <a:rPr kumimoji="1" lang="ja-JP" altLang="en-US" sz="1400" dirty="0"/>
                <a:t>変換</a:t>
              </a:r>
            </a:p>
          </p:txBody>
        </p:sp>
        <p:sp>
          <p:nvSpPr>
            <p:cNvPr id="20" name="テキスト ボックス 19">
              <a:extLst>
                <a:ext uri="{FF2B5EF4-FFF2-40B4-BE49-F238E27FC236}">
                  <a16:creationId xmlns:a16="http://schemas.microsoft.com/office/drawing/2014/main" id="{FFED84B5-6BA5-4F7D-812C-BB4605EAD985}"/>
                </a:ext>
              </a:extLst>
            </p:cNvPr>
            <p:cNvSpPr txBox="1"/>
            <p:nvPr/>
          </p:nvSpPr>
          <p:spPr>
            <a:xfrm>
              <a:off x="5512566" y="4531944"/>
              <a:ext cx="543739" cy="307777"/>
            </a:xfrm>
            <a:prstGeom prst="rect">
              <a:avLst/>
            </a:prstGeom>
            <a:noFill/>
          </p:spPr>
          <p:txBody>
            <a:bodyPr wrap="none" rtlCol="0">
              <a:spAutoFit/>
            </a:bodyPr>
            <a:lstStyle/>
            <a:p>
              <a:r>
                <a:rPr lang="ja-JP" altLang="en-US" sz="1400" dirty="0"/>
                <a:t>入力</a:t>
              </a:r>
              <a:endParaRPr kumimoji="1" lang="ja-JP" altLang="en-US" sz="1400" dirty="0"/>
            </a:p>
          </p:txBody>
        </p:sp>
        <p:sp>
          <p:nvSpPr>
            <p:cNvPr id="21" name="テキスト ボックス 20">
              <a:extLst>
                <a:ext uri="{FF2B5EF4-FFF2-40B4-BE49-F238E27FC236}">
                  <a16:creationId xmlns:a16="http://schemas.microsoft.com/office/drawing/2014/main" id="{950B76AB-B7C7-4FA9-8BFB-81978C6CF943}"/>
                </a:ext>
              </a:extLst>
            </p:cNvPr>
            <p:cNvSpPr txBox="1"/>
            <p:nvPr/>
          </p:nvSpPr>
          <p:spPr>
            <a:xfrm>
              <a:off x="6827162" y="4250094"/>
              <a:ext cx="543739" cy="307777"/>
            </a:xfrm>
            <a:prstGeom prst="rect">
              <a:avLst/>
            </a:prstGeom>
            <a:noFill/>
          </p:spPr>
          <p:txBody>
            <a:bodyPr wrap="none" rtlCol="0">
              <a:spAutoFit/>
            </a:bodyPr>
            <a:lstStyle/>
            <a:p>
              <a:r>
                <a:rPr kumimoji="1" lang="ja-JP" altLang="en-US" sz="1400" dirty="0"/>
                <a:t>分類</a:t>
              </a:r>
            </a:p>
          </p:txBody>
        </p:sp>
        <p:grpSp>
          <p:nvGrpSpPr>
            <p:cNvPr id="35" name="グループ化 34">
              <a:extLst>
                <a:ext uri="{FF2B5EF4-FFF2-40B4-BE49-F238E27FC236}">
                  <a16:creationId xmlns:a16="http://schemas.microsoft.com/office/drawing/2014/main" id="{343E15D8-B491-4988-87A4-A98EFE6DFE10}"/>
                </a:ext>
              </a:extLst>
            </p:cNvPr>
            <p:cNvGrpSpPr/>
            <p:nvPr/>
          </p:nvGrpSpPr>
          <p:grpSpPr>
            <a:xfrm>
              <a:off x="4397901" y="4486114"/>
              <a:ext cx="1083921" cy="749120"/>
              <a:chOff x="4299890" y="4654957"/>
              <a:chExt cx="1083921" cy="749120"/>
            </a:xfrm>
          </p:grpSpPr>
          <p:pic>
            <p:nvPicPr>
              <p:cNvPr id="27" name="図 26">
                <a:extLst>
                  <a:ext uri="{FF2B5EF4-FFF2-40B4-BE49-F238E27FC236}">
                    <a16:creationId xmlns:a16="http://schemas.microsoft.com/office/drawing/2014/main" id="{E4B4B3B6-7AF3-4FA0-86E8-232AC52D724D}"/>
                  </a:ext>
                </a:extLst>
              </p:cNvPr>
              <p:cNvPicPr>
                <a:picLocks noChangeAspect="1"/>
              </p:cNvPicPr>
              <p:nvPr/>
            </p:nvPicPr>
            <p:blipFill>
              <a:blip r:embed="rId7"/>
              <a:stretch>
                <a:fillRect/>
              </a:stretch>
            </p:blipFill>
            <p:spPr>
              <a:xfrm>
                <a:off x="4299890" y="4654957"/>
                <a:ext cx="236658" cy="749120"/>
              </a:xfrm>
              <a:prstGeom prst="rect">
                <a:avLst/>
              </a:prstGeom>
            </p:spPr>
          </p:pic>
          <p:pic>
            <p:nvPicPr>
              <p:cNvPr id="33" name="図 32">
                <a:extLst>
                  <a:ext uri="{FF2B5EF4-FFF2-40B4-BE49-F238E27FC236}">
                    <a16:creationId xmlns:a16="http://schemas.microsoft.com/office/drawing/2014/main" id="{EE8B95DB-F288-4510-8A84-AE6402BEDD34}"/>
                  </a:ext>
                </a:extLst>
              </p:cNvPr>
              <p:cNvPicPr>
                <a:picLocks noChangeAspect="1"/>
              </p:cNvPicPr>
              <p:nvPr/>
            </p:nvPicPr>
            <p:blipFill>
              <a:blip r:embed="rId7"/>
              <a:stretch>
                <a:fillRect/>
              </a:stretch>
            </p:blipFill>
            <p:spPr>
              <a:xfrm>
                <a:off x="4608086" y="4654957"/>
                <a:ext cx="236658" cy="749120"/>
              </a:xfrm>
              <a:prstGeom prst="rect">
                <a:avLst/>
              </a:prstGeom>
            </p:spPr>
          </p:pic>
          <p:pic>
            <p:nvPicPr>
              <p:cNvPr id="34" name="図 33">
                <a:extLst>
                  <a:ext uri="{FF2B5EF4-FFF2-40B4-BE49-F238E27FC236}">
                    <a16:creationId xmlns:a16="http://schemas.microsoft.com/office/drawing/2014/main" id="{5CD4BBB9-FE93-4955-A938-DE165FE4C1F4}"/>
                  </a:ext>
                </a:extLst>
              </p:cNvPr>
              <p:cNvPicPr>
                <a:picLocks noChangeAspect="1"/>
              </p:cNvPicPr>
              <p:nvPr/>
            </p:nvPicPr>
            <p:blipFill>
              <a:blip r:embed="rId7"/>
              <a:stretch>
                <a:fillRect/>
              </a:stretch>
            </p:blipFill>
            <p:spPr>
              <a:xfrm>
                <a:off x="5147153" y="4654957"/>
                <a:ext cx="236658" cy="749120"/>
              </a:xfrm>
              <a:prstGeom prst="rect">
                <a:avLst/>
              </a:prstGeom>
            </p:spPr>
          </p:pic>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1CABCF7-71AC-4941-BA03-7AE77A0CE958}"/>
                      </a:ext>
                    </a:extLst>
                  </p:cNvPr>
                  <p:cNvSpPr txBox="1"/>
                  <p:nvPr/>
                </p:nvSpPr>
                <p:spPr>
                  <a:xfrm>
                    <a:off x="4864011" y="4891017"/>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A1CABCF7-71AC-4941-BA03-7AE77A0CE958}"/>
                      </a:ext>
                    </a:extLst>
                  </p:cNvPr>
                  <p:cNvSpPr txBox="1">
                    <a:spLocks noRot="1" noChangeAspect="1" noMove="1" noResize="1" noEditPoints="1" noAdjustHandles="1" noChangeArrowheads="1" noChangeShapeType="1" noTextEdit="1"/>
                  </p:cNvSpPr>
                  <p:nvPr/>
                </p:nvSpPr>
                <p:spPr>
                  <a:xfrm>
                    <a:off x="4864011" y="4891017"/>
                    <a:ext cx="261290" cy="276999"/>
                  </a:xfrm>
                  <a:prstGeom prst="rect">
                    <a:avLst/>
                  </a:prstGeom>
                  <a:blipFill>
                    <a:blip r:embed="rId8"/>
                    <a:stretch>
                      <a:fillRect l="-4651" r="-4651"/>
                    </a:stretch>
                  </a:blipFill>
                </p:spPr>
                <p:txBody>
                  <a:bodyPr/>
                  <a:lstStyle/>
                  <a:p>
                    <a:r>
                      <a:rPr lang="ja-JP" altLang="en-US">
                        <a:noFill/>
                      </a:rPr>
                      <a:t> </a:t>
                    </a:r>
                  </a:p>
                </p:txBody>
              </p:sp>
            </mc:Fallback>
          </mc:AlternateContent>
        </p:grpSp>
      </p:grpSp>
      <p:sp>
        <p:nvSpPr>
          <p:cNvPr id="43" name="コンテンツ プレースホルダー 2">
            <a:extLst>
              <a:ext uri="{FF2B5EF4-FFF2-40B4-BE49-F238E27FC236}">
                <a16:creationId xmlns:a16="http://schemas.microsoft.com/office/drawing/2014/main" id="{CB7FAA02-12D4-41DC-AB5F-C2DB4FC95E92}"/>
              </a:ext>
            </a:extLst>
          </p:cNvPr>
          <p:cNvSpPr txBox="1">
            <a:spLocks/>
          </p:cNvSpPr>
          <p:nvPr/>
        </p:nvSpPr>
        <p:spPr bwMode="auto">
          <a:xfrm>
            <a:off x="457200" y="4022056"/>
            <a:ext cx="8229600" cy="781557"/>
          </a:xfrm>
          <a:prstGeom prst="rect">
            <a:avLst/>
          </a:prstGeom>
          <a:solidFill>
            <a:srgbClr val="FFFFCC"/>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sz="1800">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2000" u="sng" kern="0" dirty="0"/>
              <a:t>LSTM+AST</a:t>
            </a:r>
          </a:p>
          <a:p>
            <a:pPr marL="0" indent="0">
              <a:buNone/>
            </a:pPr>
            <a:r>
              <a:rPr lang="en-US" altLang="ja-JP" sz="1800" kern="0" dirty="0">
                <a:solidFill>
                  <a:srgbClr val="00B0F0"/>
                </a:solidFill>
              </a:rPr>
              <a:t>AST</a:t>
            </a:r>
            <a:r>
              <a:rPr lang="ja-JP" altLang="en-US" sz="1800" kern="0" dirty="0">
                <a:solidFill>
                  <a:srgbClr val="00B0F0"/>
                </a:solidFill>
              </a:rPr>
              <a:t>ノードの深さ優先探索</a:t>
            </a:r>
            <a:r>
              <a:rPr lang="en-US" altLang="ja-JP" sz="1800" kern="0" dirty="0">
                <a:solidFill>
                  <a:srgbClr val="00B0F0"/>
                </a:solidFill>
              </a:rPr>
              <a:t>(</a:t>
            </a:r>
            <a:r>
              <a:rPr lang="ja-JP" altLang="en-US" sz="1800" kern="0" dirty="0">
                <a:solidFill>
                  <a:srgbClr val="00B0F0"/>
                </a:solidFill>
              </a:rPr>
              <a:t>行きがけ順</a:t>
            </a:r>
            <a:r>
              <a:rPr lang="en-US" altLang="ja-JP" sz="1800" kern="0" dirty="0">
                <a:solidFill>
                  <a:srgbClr val="00B0F0"/>
                </a:solidFill>
              </a:rPr>
              <a:t>)</a:t>
            </a:r>
            <a:r>
              <a:rPr lang="ja-JP" altLang="en-US" sz="1800" kern="0" dirty="0"/>
              <a:t>のノードを順に</a:t>
            </a:r>
            <a:r>
              <a:rPr lang="en-US" altLang="ja-JP" sz="1800" kern="0" dirty="0">
                <a:solidFill>
                  <a:srgbClr val="00B050"/>
                </a:solidFill>
              </a:rPr>
              <a:t>LSTM</a:t>
            </a:r>
            <a:r>
              <a:rPr lang="ja-JP" altLang="en-US" sz="1800" kern="0" dirty="0"/>
              <a:t>に学習させる手法</a:t>
            </a:r>
            <a:endParaRPr lang="en-US" altLang="ja-JP" sz="1800" kern="0" dirty="0"/>
          </a:p>
          <a:p>
            <a:endParaRPr lang="ja-JP" altLang="en-US" sz="2000" kern="0" dirty="0"/>
          </a:p>
        </p:txBody>
      </p:sp>
      <p:grpSp>
        <p:nvGrpSpPr>
          <p:cNvPr id="44" name="グループ化 43">
            <a:extLst>
              <a:ext uri="{FF2B5EF4-FFF2-40B4-BE49-F238E27FC236}">
                <a16:creationId xmlns:a16="http://schemas.microsoft.com/office/drawing/2014/main" id="{B9A5ACE5-6660-4000-8CCB-E58527824683}"/>
              </a:ext>
            </a:extLst>
          </p:cNvPr>
          <p:cNvGrpSpPr/>
          <p:nvPr/>
        </p:nvGrpSpPr>
        <p:grpSpPr>
          <a:xfrm>
            <a:off x="576037" y="4847500"/>
            <a:ext cx="7960281" cy="1461813"/>
            <a:chOff x="331806" y="3926216"/>
            <a:chExt cx="7960281" cy="1461813"/>
          </a:xfrm>
        </p:grpSpPr>
        <p:sp>
          <p:nvSpPr>
            <p:cNvPr id="45" name="メモ 58">
              <a:extLst>
                <a:ext uri="{FF2B5EF4-FFF2-40B4-BE49-F238E27FC236}">
                  <a16:creationId xmlns:a16="http://schemas.microsoft.com/office/drawing/2014/main" id="{2CB76443-1B89-46A4-8026-769E0CA9648D}"/>
                </a:ext>
              </a:extLst>
            </p:cNvPr>
            <p:cNvSpPr/>
            <p:nvPr/>
          </p:nvSpPr>
          <p:spPr>
            <a:xfrm rot="10800000">
              <a:off x="754951" y="4617683"/>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46" name="テキスト ボックス 45">
              <a:extLst>
                <a:ext uri="{FF2B5EF4-FFF2-40B4-BE49-F238E27FC236}">
                  <a16:creationId xmlns:a16="http://schemas.microsoft.com/office/drawing/2014/main" id="{3C697FC4-43C1-4070-AD31-337D7CEF3473}"/>
                </a:ext>
              </a:extLst>
            </p:cNvPr>
            <p:cNvSpPr txBox="1"/>
            <p:nvPr/>
          </p:nvSpPr>
          <p:spPr>
            <a:xfrm>
              <a:off x="331806" y="4269023"/>
              <a:ext cx="1239442" cy="338554"/>
            </a:xfrm>
            <a:prstGeom prst="rect">
              <a:avLst/>
            </a:prstGeom>
            <a:noFill/>
          </p:spPr>
          <p:txBody>
            <a:bodyPr wrap="none" rtlCol="0">
              <a:spAutoFit/>
            </a:bodyPr>
            <a:lstStyle/>
            <a:p>
              <a:r>
                <a:rPr kumimoji="1" lang="ja-JP" altLang="en-US" sz="1600" dirty="0"/>
                <a:t>ソースコード</a:t>
              </a:r>
            </a:p>
          </p:txBody>
        </p: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584D0811-59DE-4FA0-AA81-1112A7C84EC8}"/>
                    </a:ext>
                  </a:extLst>
                </p:cNvPr>
                <p:cNvSpPr txBox="1"/>
                <p:nvPr/>
              </p:nvSpPr>
              <p:spPr>
                <a:xfrm>
                  <a:off x="1978855" y="4691397"/>
                  <a:ext cx="967444" cy="338554"/>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𝑛</m:t>
                            </m:r>
                          </m:e>
                          <m:sub>
                            <m:r>
                              <a:rPr kumimoji="1" lang="en-US" altLang="ja-JP" sz="1600" b="0" i="1" smtClean="0">
                                <a:latin typeface="Cambria Math" panose="02040503050406030204" pitchFamily="18" charset="0"/>
                              </a:rPr>
                              <m:t>1</m:t>
                            </m:r>
                          </m:sub>
                        </m:sSub>
                        <m:r>
                          <a:rPr kumimoji="1" lang="en-US" altLang="ja-JP" sz="1600" b="0" i="1" smtClean="0">
                            <a:latin typeface="Cambria Math" panose="02040503050406030204" pitchFamily="18" charset="0"/>
                          </a:rPr>
                          <m:t>,</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𝑛</m:t>
                            </m:r>
                          </m:e>
                          <m:sub>
                            <m:r>
                              <a:rPr kumimoji="1" lang="en-US" altLang="ja-JP" sz="1600" b="0" i="1" smtClean="0">
                                <a:latin typeface="Cambria Math" panose="02040503050406030204" pitchFamily="18" charset="0"/>
                              </a:rPr>
                              <m:t>2</m:t>
                            </m:r>
                          </m:sub>
                        </m:sSub>
                        <m:r>
                          <a:rPr kumimoji="1" lang="en-US" altLang="ja-JP" sz="1600" b="0" i="1" smtClean="0">
                            <a:latin typeface="Cambria Math" panose="02040503050406030204" pitchFamily="18" charset="0"/>
                          </a:rPr>
                          <m:t>,…</m:t>
                        </m:r>
                      </m:oMath>
                    </m:oMathPara>
                  </a14:m>
                  <a:endParaRPr kumimoji="1" lang="ja-JP" altLang="en-US" sz="1600" dirty="0"/>
                </a:p>
              </p:txBody>
            </p:sp>
          </mc:Choice>
          <mc:Fallback xmlns="">
            <p:sp>
              <p:nvSpPr>
                <p:cNvPr id="47" name="テキスト ボックス 46">
                  <a:extLst>
                    <a:ext uri="{FF2B5EF4-FFF2-40B4-BE49-F238E27FC236}">
                      <a16:creationId xmlns:a16="http://schemas.microsoft.com/office/drawing/2014/main" id="{584D0811-59DE-4FA0-AA81-1112A7C84EC8}"/>
                    </a:ext>
                  </a:extLst>
                </p:cNvPr>
                <p:cNvSpPr txBox="1">
                  <a:spLocks noRot="1" noChangeAspect="1" noMove="1" noResize="1" noEditPoints="1" noAdjustHandles="1" noChangeArrowheads="1" noChangeShapeType="1" noTextEdit="1"/>
                </p:cNvSpPr>
                <p:nvPr/>
              </p:nvSpPr>
              <p:spPr>
                <a:xfrm>
                  <a:off x="1978855" y="4691397"/>
                  <a:ext cx="967444" cy="338554"/>
                </a:xfrm>
                <a:prstGeom prst="rect">
                  <a:avLst/>
                </a:prstGeom>
                <a:blipFill>
                  <a:blip r:embed="rId9"/>
                  <a:stretch>
                    <a:fillRect/>
                  </a:stretch>
                </a:blipFill>
                <a:ln>
                  <a:solidFill>
                    <a:schemeClr val="tx1"/>
                  </a:solidFill>
                </a:ln>
              </p:spPr>
              <p:txBody>
                <a:bodyPr/>
                <a:lstStyle/>
                <a:p>
                  <a:r>
                    <a:rPr lang="ja-JP" altLang="en-US">
                      <a:noFill/>
                    </a:rPr>
                    <a:t> </a:t>
                  </a:r>
                </a:p>
              </p:txBody>
            </p:sp>
          </mc:Fallback>
        </mc:AlternateContent>
        <p:sp>
          <p:nvSpPr>
            <p:cNvPr id="48" name="テキスト ボックス 47">
              <a:extLst>
                <a:ext uri="{FF2B5EF4-FFF2-40B4-BE49-F238E27FC236}">
                  <a16:creationId xmlns:a16="http://schemas.microsoft.com/office/drawing/2014/main" id="{BD4D27A0-829D-4470-97C3-D26B6101CBBA}"/>
                </a:ext>
              </a:extLst>
            </p:cNvPr>
            <p:cNvSpPr txBox="1"/>
            <p:nvPr/>
          </p:nvSpPr>
          <p:spPr>
            <a:xfrm>
              <a:off x="1984913" y="4354479"/>
              <a:ext cx="878767" cy="338554"/>
            </a:xfrm>
            <a:prstGeom prst="rect">
              <a:avLst/>
            </a:prstGeom>
            <a:noFill/>
          </p:spPr>
          <p:txBody>
            <a:bodyPr wrap="none" rtlCol="0">
              <a:spAutoFit/>
            </a:bodyPr>
            <a:lstStyle/>
            <a:p>
              <a:pPr algn="ctr"/>
              <a:r>
                <a:rPr lang="ja-JP" altLang="en-US" sz="1600" dirty="0">
                  <a:solidFill>
                    <a:srgbClr val="00B0F0"/>
                  </a:solidFill>
                </a:rPr>
                <a:t>ノード</a:t>
              </a:r>
              <a:r>
                <a:rPr kumimoji="1" lang="ja-JP" altLang="en-US" sz="1600" dirty="0">
                  <a:solidFill>
                    <a:srgbClr val="00B0F0"/>
                  </a:solidFill>
                </a:rPr>
                <a:t>列</a:t>
              </a:r>
            </a:p>
          </p:txBody>
        </p:sp>
        <p:sp>
          <p:nvSpPr>
            <p:cNvPr id="49" name="テキスト ボックス 48">
              <a:extLst>
                <a:ext uri="{FF2B5EF4-FFF2-40B4-BE49-F238E27FC236}">
                  <a16:creationId xmlns:a16="http://schemas.microsoft.com/office/drawing/2014/main" id="{4AE6054E-1B3F-47AA-A497-FFE0E8679544}"/>
                </a:ext>
              </a:extLst>
            </p:cNvPr>
            <p:cNvSpPr txBox="1"/>
            <p:nvPr/>
          </p:nvSpPr>
          <p:spPr>
            <a:xfrm>
              <a:off x="3005908" y="4349872"/>
              <a:ext cx="1241044" cy="523220"/>
            </a:xfrm>
            <a:prstGeom prst="rect">
              <a:avLst/>
            </a:prstGeom>
            <a:noFill/>
          </p:spPr>
          <p:txBody>
            <a:bodyPr wrap="none" rtlCol="0">
              <a:spAutoFit/>
            </a:bodyPr>
            <a:lstStyle/>
            <a:p>
              <a:pPr algn="ctr"/>
              <a:r>
                <a:rPr kumimoji="1" lang="ja-JP" altLang="en-US" sz="1400" dirty="0"/>
                <a:t>埋め込み層で</a:t>
              </a:r>
              <a:endParaRPr kumimoji="1" lang="en-US" altLang="ja-JP" sz="1400" dirty="0"/>
            </a:p>
            <a:p>
              <a:pPr algn="ctr"/>
              <a:r>
                <a:rPr lang="ja-JP" altLang="en-US" sz="1400" dirty="0"/>
                <a:t>ベクトル化</a:t>
              </a:r>
              <a:endParaRPr kumimoji="1" lang="ja-JP" altLang="en-US" sz="1400" dirty="0"/>
            </a:p>
          </p:txBody>
        </p:sp>
        <p:sp>
          <p:nvSpPr>
            <p:cNvPr id="50" name="テキスト ボックス 49">
              <a:extLst>
                <a:ext uri="{FF2B5EF4-FFF2-40B4-BE49-F238E27FC236}">
                  <a16:creationId xmlns:a16="http://schemas.microsoft.com/office/drawing/2014/main" id="{6C1F2E8C-7A50-41F3-9FC5-9A5C181A5CD5}"/>
                </a:ext>
              </a:extLst>
            </p:cNvPr>
            <p:cNvSpPr txBox="1"/>
            <p:nvPr/>
          </p:nvSpPr>
          <p:spPr>
            <a:xfrm>
              <a:off x="4257310" y="3926216"/>
              <a:ext cx="1370888" cy="584775"/>
            </a:xfrm>
            <a:prstGeom prst="rect">
              <a:avLst/>
            </a:prstGeom>
            <a:noFill/>
          </p:spPr>
          <p:txBody>
            <a:bodyPr wrap="none" rtlCol="0">
              <a:spAutoFit/>
            </a:bodyPr>
            <a:lstStyle/>
            <a:p>
              <a:pPr algn="ctr"/>
              <a:r>
                <a:rPr lang="ja-JP" altLang="en-US" sz="1600" dirty="0"/>
                <a:t>ノード</a:t>
              </a:r>
              <a:r>
                <a:rPr kumimoji="1" lang="ja-JP" altLang="en-US" sz="1600" dirty="0"/>
                <a:t>ベクトル</a:t>
              </a:r>
              <a:endParaRPr kumimoji="1" lang="en-US" altLang="ja-JP" sz="1600" dirty="0"/>
            </a:p>
            <a:p>
              <a:pPr algn="ctr"/>
              <a:r>
                <a:rPr lang="ja-JP" altLang="en-US" sz="1600" dirty="0"/>
                <a:t>の系列</a:t>
              </a:r>
              <a:endParaRPr kumimoji="1" lang="ja-JP" altLang="en-US" sz="1600" dirty="0"/>
            </a:p>
          </p:txBody>
        </p:sp>
        <p:cxnSp>
          <p:nvCxnSpPr>
            <p:cNvPr id="51" name="直線矢印コネクタ 50">
              <a:extLst>
                <a:ext uri="{FF2B5EF4-FFF2-40B4-BE49-F238E27FC236}">
                  <a16:creationId xmlns:a16="http://schemas.microsoft.com/office/drawing/2014/main" id="{9E41286D-F4A6-48FA-9D3E-60721BD982F9}"/>
                </a:ext>
              </a:extLst>
            </p:cNvPr>
            <p:cNvCxnSpPr>
              <a:cxnSpLocks/>
            </p:cNvCxnSpPr>
            <p:nvPr/>
          </p:nvCxnSpPr>
          <p:spPr>
            <a:xfrm flipV="1">
              <a:off x="3031548" y="4860674"/>
              <a:ext cx="12194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テキスト ボックス 51">
              <a:extLst>
                <a:ext uri="{FF2B5EF4-FFF2-40B4-BE49-F238E27FC236}">
                  <a16:creationId xmlns:a16="http://schemas.microsoft.com/office/drawing/2014/main" id="{FB4A8632-8CEF-4558-86AB-B43374FDC9E4}"/>
                </a:ext>
              </a:extLst>
            </p:cNvPr>
            <p:cNvSpPr txBox="1"/>
            <p:nvPr/>
          </p:nvSpPr>
          <p:spPr>
            <a:xfrm>
              <a:off x="6041928" y="4639337"/>
              <a:ext cx="926301" cy="442674"/>
            </a:xfrm>
            <a:prstGeom prst="roundRect">
              <a:avLst/>
            </a:prstGeom>
            <a:noFill/>
            <a:ln>
              <a:solidFill>
                <a:schemeClr val="tx1"/>
              </a:solidFill>
            </a:ln>
          </p:spPr>
          <p:txBody>
            <a:bodyPr wrap="square" rtlCol="0">
              <a:spAutoFit/>
            </a:bodyPr>
            <a:lstStyle/>
            <a:p>
              <a:pPr algn="ctr"/>
              <a:r>
                <a:rPr lang="en-US" altLang="ja-JP" sz="2000" b="1" dirty="0">
                  <a:solidFill>
                    <a:srgbClr val="00B050"/>
                  </a:solidFill>
                </a:rPr>
                <a:t>LSTM</a:t>
              </a:r>
              <a:endParaRPr lang="ja-JP" altLang="en-US" sz="2000" b="1" dirty="0">
                <a:solidFill>
                  <a:srgbClr val="00B050"/>
                </a:solidFill>
              </a:endParaRPr>
            </a:p>
          </p:txBody>
        </p:sp>
        <p:grpSp>
          <p:nvGrpSpPr>
            <p:cNvPr id="53" name="グループ化 52">
              <a:extLst>
                <a:ext uri="{FF2B5EF4-FFF2-40B4-BE49-F238E27FC236}">
                  <a16:creationId xmlns:a16="http://schemas.microsoft.com/office/drawing/2014/main" id="{51E50C65-BEB9-4BCF-B1F1-C7204F6B9181}"/>
                </a:ext>
              </a:extLst>
            </p:cNvPr>
            <p:cNvGrpSpPr/>
            <p:nvPr/>
          </p:nvGrpSpPr>
          <p:grpSpPr>
            <a:xfrm>
              <a:off x="7549291" y="4333316"/>
              <a:ext cx="742796" cy="1054713"/>
              <a:chOff x="7475257" y="2807256"/>
              <a:chExt cx="742796" cy="1054713"/>
            </a:xfrm>
          </p:grpSpPr>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FA6C5A65-B0ED-432A-9300-F06C38D63CA3}"/>
                      </a:ext>
                    </a:extLst>
                  </p:cNvPr>
                  <p:cNvSpPr txBox="1"/>
                  <p:nvPr/>
                </p:nvSpPr>
                <p:spPr>
                  <a:xfrm>
                    <a:off x="7618913" y="2807256"/>
                    <a:ext cx="4804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0</m:t>
                              </m:r>
                            </m:sub>
                          </m:sSub>
                        </m:oMath>
                      </m:oMathPara>
                    </a14:m>
                    <a:endParaRPr kumimoji="1" lang="ja-JP" altLang="en-US" dirty="0"/>
                  </a:p>
                </p:txBody>
              </p:sp>
            </mc:Choice>
            <mc:Fallback xmlns="">
              <p:sp>
                <p:nvSpPr>
                  <p:cNvPr id="66" name="テキスト ボックス 65">
                    <a:extLst>
                      <a:ext uri="{FF2B5EF4-FFF2-40B4-BE49-F238E27FC236}">
                        <a16:creationId xmlns:a16="http://schemas.microsoft.com/office/drawing/2014/main" id="{FA6C5A65-B0ED-432A-9300-F06C38D63CA3}"/>
                      </a:ext>
                    </a:extLst>
                  </p:cNvPr>
                  <p:cNvSpPr txBox="1">
                    <a:spLocks noRot="1" noChangeAspect="1" noMove="1" noResize="1" noEditPoints="1" noAdjustHandles="1" noChangeArrowheads="1" noChangeShapeType="1" noTextEdit="1"/>
                  </p:cNvSpPr>
                  <p:nvPr/>
                </p:nvSpPr>
                <p:spPr>
                  <a:xfrm>
                    <a:off x="7618913" y="2807256"/>
                    <a:ext cx="480452" cy="369332"/>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テキスト ボックス 66">
                    <a:extLst>
                      <a:ext uri="{FF2B5EF4-FFF2-40B4-BE49-F238E27FC236}">
                        <a16:creationId xmlns:a16="http://schemas.microsoft.com/office/drawing/2014/main" id="{DFC7A721-17E7-458C-BFC7-99B938494E14}"/>
                      </a:ext>
                    </a:extLst>
                  </p:cNvPr>
                  <p:cNvSpPr txBox="1"/>
                  <p:nvPr/>
                </p:nvSpPr>
                <p:spPr>
                  <a:xfrm>
                    <a:off x="7594243" y="3469622"/>
                    <a:ext cx="494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𝑛</m:t>
                              </m:r>
                            </m:sub>
                          </m:sSub>
                        </m:oMath>
                      </m:oMathPara>
                    </a14:m>
                    <a:endParaRPr kumimoji="1" lang="ja-JP" altLang="en-US" dirty="0"/>
                  </a:p>
                </p:txBody>
              </p:sp>
            </mc:Choice>
            <mc:Fallback xmlns="">
              <p:sp>
                <p:nvSpPr>
                  <p:cNvPr id="67" name="テキスト ボックス 66">
                    <a:extLst>
                      <a:ext uri="{FF2B5EF4-FFF2-40B4-BE49-F238E27FC236}">
                        <a16:creationId xmlns:a16="http://schemas.microsoft.com/office/drawing/2014/main" id="{DFC7A721-17E7-458C-BFC7-99B938494E14}"/>
                      </a:ext>
                    </a:extLst>
                  </p:cNvPr>
                  <p:cNvSpPr txBox="1">
                    <a:spLocks noRot="1" noChangeAspect="1" noMove="1" noResize="1" noEditPoints="1" noAdjustHandles="1" noChangeArrowheads="1" noChangeShapeType="1" noTextEdit="1"/>
                  </p:cNvSpPr>
                  <p:nvPr/>
                </p:nvSpPr>
                <p:spPr>
                  <a:xfrm>
                    <a:off x="7594243" y="3469622"/>
                    <a:ext cx="494558" cy="369332"/>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93388086-E146-4C39-AA5C-C9DB92ACB8E5}"/>
                      </a:ext>
                    </a:extLst>
                  </p:cNvPr>
                  <p:cNvSpPr txBox="1"/>
                  <p:nvPr/>
                </p:nvSpPr>
                <p:spPr>
                  <a:xfrm>
                    <a:off x="7771962" y="3192781"/>
                    <a:ext cx="1391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68" name="テキスト ボックス 67">
                    <a:extLst>
                      <a:ext uri="{FF2B5EF4-FFF2-40B4-BE49-F238E27FC236}">
                        <a16:creationId xmlns:a16="http://schemas.microsoft.com/office/drawing/2014/main" id="{93388086-E146-4C39-AA5C-C9DB92ACB8E5}"/>
                      </a:ext>
                    </a:extLst>
                  </p:cNvPr>
                  <p:cNvSpPr txBox="1">
                    <a:spLocks noRot="1" noChangeAspect="1" noMove="1" noResize="1" noEditPoints="1" noAdjustHandles="1" noChangeArrowheads="1" noChangeShapeType="1" noTextEdit="1"/>
                  </p:cNvSpPr>
                  <p:nvPr/>
                </p:nvSpPr>
                <p:spPr>
                  <a:xfrm>
                    <a:off x="7771962" y="3192781"/>
                    <a:ext cx="139120" cy="276999"/>
                  </a:xfrm>
                  <a:prstGeom prst="rect">
                    <a:avLst/>
                  </a:prstGeom>
                  <a:blipFill>
                    <a:blip r:embed="rId12"/>
                    <a:stretch>
                      <a:fillRect l="-34783" r="-30435" b="-6522"/>
                    </a:stretch>
                  </a:blipFill>
                </p:spPr>
                <p:txBody>
                  <a:bodyPr/>
                  <a:lstStyle/>
                  <a:p>
                    <a:r>
                      <a:rPr lang="ja-JP" altLang="en-US">
                        <a:noFill/>
                      </a:rPr>
                      <a:t> </a:t>
                    </a:r>
                  </a:p>
                </p:txBody>
              </p:sp>
            </mc:Fallback>
          </mc:AlternateContent>
          <p:sp>
            <p:nvSpPr>
              <p:cNvPr id="69" name="四角形: 角を丸くする 68">
                <a:extLst>
                  <a:ext uri="{FF2B5EF4-FFF2-40B4-BE49-F238E27FC236}">
                    <a16:creationId xmlns:a16="http://schemas.microsoft.com/office/drawing/2014/main" id="{F3401214-68C8-40E0-B90D-7CF7F3A1073F}"/>
                  </a:ext>
                </a:extLst>
              </p:cNvPr>
              <p:cNvSpPr/>
              <p:nvPr/>
            </p:nvSpPr>
            <p:spPr>
              <a:xfrm>
                <a:off x="7485523" y="2807256"/>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34898863-ECA5-4CF3-BFDF-1738710690BB}"/>
                  </a:ext>
                </a:extLst>
              </p:cNvPr>
              <p:cNvSpPr/>
              <p:nvPr/>
            </p:nvSpPr>
            <p:spPr>
              <a:xfrm>
                <a:off x="7475257" y="3492637"/>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4" name="直線矢印コネクタ 53">
              <a:extLst>
                <a:ext uri="{FF2B5EF4-FFF2-40B4-BE49-F238E27FC236}">
                  <a16:creationId xmlns:a16="http://schemas.microsoft.com/office/drawing/2014/main" id="{BB15302A-CC15-439A-93D8-C0758E883C7E}"/>
                </a:ext>
              </a:extLst>
            </p:cNvPr>
            <p:cNvCxnSpPr>
              <a:cxnSpLocks/>
            </p:cNvCxnSpPr>
            <p:nvPr/>
          </p:nvCxnSpPr>
          <p:spPr>
            <a:xfrm flipV="1">
              <a:off x="7042816" y="4496966"/>
              <a:ext cx="433164" cy="379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直線矢印コネクタ 54">
              <a:extLst>
                <a:ext uri="{FF2B5EF4-FFF2-40B4-BE49-F238E27FC236}">
                  <a16:creationId xmlns:a16="http://schemas.microsoft.com/office/drawing/2014/main" id="{05F682FC-6F01-4602-AC41-47221E705C89}"/>
                </a:ext>
              </a:extLst>
            </p:cNvPr>
            <p:cNvCxnSpPr>
              <a:cxnSpLocks/>
            </p:cNvCxnSpPr>
            <p:nvPr/>
          </p:nvCxnSpPr>
          <p:spPr>
            <a:xfrm>
              <a:off x="7052836" y="4870467"/>
              <a:ext cx="423144" cy="3672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直線矢印コネクタ 55">
              <a:extLst>
                <a:ext uri="{FF2B5EF4-FFF2-40B4-BE49-F238E27FC236}">
                  <a16:creationId xmlns:a16="http://schemas.microsoft.com/office/drawing/2014/main" id="{089EBC8D-2A8C-4DD3-B878-840B9676E2CF}"/>
                </a:ext>
              </a:extLst>
            </p:cNvPr>
            <p:cNvCxnSpPr>
              <a:cxnSpLocks/>
            </p:cNvCxnSpPr>
            <p:nvPr/>
          </p:nvCxnSpPr>
          <p:spPr>
            <a:xfrm>
              <a:off x="1245144" y="4860674"/>
              <a:ext cx="6475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直線矢印コネクタ 56">
              <a:extLst>
                <a:ext uri="{FF2B5EF4-FFF2-40B4-BE49-F238E27FC236}">
                  <a16:creationId xmlns:a16="http://schemas.microsoft.com/office/drawing/2014/main" id="{D04BD19D-F195-4621-B018-AD5E44736EA2}"/>
                </a:ext>
              </a:extLst>
            </p:cNvPr>
            <p:cNvCxnSpPr>
              <a:cxnSpLocks/>
            </p:cNvCxnSpPr>
            <p:nvPr/>
          </p:nvCxnSpPr>
          <p:spPr>
            <a:xfrm>
              <a:off x="5619234" y="4860674"/>
              <a:ext cx="3345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テキスト ボックス 57">
              <a:extLst>
                <a:ext uri="{FF2B5EF4-FFF2-40B4-BE49-F238E27FC236}">
                  <a16:creationId xmlns:a16="http://schemas.microsoft.com/office/drawing/2014/main" id="{9F1A2029-E488-4470-B4CA-BAB39892F6FB}"/>
                </a:ext>
              </a:extLst>
            </p:cNvPr>
            <p:cNvSpPr txBox="1"/>
            <p:nvPr/>
          </p:nvSpPr>
          <p:spPr>
            <a:xfrm>
              <a:off x="1278980" y="4556408"/>
              <a:ext cx="543739" cy="307777"/>
            </a:xfrm>
            <a:prstGeom prst="rect">
              <a:avLst/>
            </a:prstGeom>
            <a:noFill/>
          </p:spPr>
          <p:txBody>
            <a:bodyPr wrap="none" rtlCol="0">
              <a:spAutoFit/>
            </a:bodyPr>
            <a:lstStyle/>
            <a:p>
              <a:r>
                <a:rPr kumimoji="1" lang="ja-JP" altLang="en-US" sz="1400" dirty="0"/>
                <a:t>変換</a:t>
              </a:r>
            </a:p>
          </p:txBody>
        </p:sp>
        <p:sp>
          <p:nvSpPr>
            <p:cNvPr id="59" name="テキスト ボックス 58">
              <a:extLst>
                <a:ext uri="{FF2B5EF4-FFF2-40B4-BE49-F238E27FC236}">
                  <a16:creationId xmlns:a16="http://schemas.microsoft.com/office/drawing/2014/main" id="{F799ED20-E1DA-4C52-B469-AC14F1F4C44D}"/>
                </a:ext>
              </a:extLst>
            </p:cNvPr>
            <p:cNvSpPr txBox="1"/>
            <p:nvPr/>
          </p:nvSpPr>
          <p:spPr>
            <a:xfrm>
              <a:off x="5512566" y="4531944"/>
              <a:ext cx="543739" cy="307777"/>
            </a:xfrm>
            <a:prstGeom prst="rect">
              <a:avLst/>
            </a:prstGeom>
            <a:noFill/>
          </p:spPr>
          <p:txBody>
            <a:bodyPr wrap="none" rtlCol="0">
              <a:spAutoFit/>
            </a:bodyPr>
            <a:lstStyle/>
            <a:p>
              <a:r>
                <a:rPr lang="ja-JP" altLang="en-US" sz="1400" dirty="0"/>
                <a:t>入力</a:t>
              </a:r>
              <a:endParaRPr kumimoji="1" lang="ja-JP" altLang="en-US" sz="1400" dirty="0"/>
            </a:p>
          </p:txBody>
        </p:sp>
        <p:sp>
          <p:nvSpPr>
            <p:cNvPr id="60" name="テキスト ボックス 59">
              <a:extLst>
                <a:ext uri="{FF2B5EF4-FFF2-40B4-BE49-F238E27FC236}">
                  <a16:creationId xmlns:a16="http://schemas.microsoft.com/office/drawing/2014/main" id="{4A7412ED-FBF6-4726-BE34-08239AC40566}"/>
                </a:ext>
              </a:extLst>
            </p:cNvPr>
            <p:cNvSpPr txBox="1"/>
            <p:nvPr/>
          </p:nvSpPr>
          <p:spPr>
            <a:xfrm>
              <a:off x="6827162" y="4250094"/>
              <a:ext cx="543739" cy="307777"/>
            </a:xfrm>
            <a:prstGeom prst="rect">
              <a:avLst/>
            </a:prstGeom>
            <a:noFill/>
          </p:spPr>
          <p:txBody>
            <a:bodyPr wrap="none" rtlCol="0">
              <a:spAutoFit/>
            </a:bodyPr>
            <a:lstStyle/>
            <a:p>
              <a:r>
                <a:rPr kumimoji="1" lang="ja-JP" altLang="en-US" sz="1400" dirty="0"/>
                <a:t>分類</a:t>
              </a:r>
            </a:p>
          </p:txBody>
        </p:sp>
        <p:grpSp>
          <p:nvGrpSpPr>
            <p:cNvPr id="61" name="グループ化 60">
              <a:extLst>
                <a:ext uri="{FF2B5EF4-FFF2-40B4-BE49-F238E27FC236}">
                  <a16:creationId xmlns:a16="http://schemas.microsoft.com/office/drawing/2014/main" id="{7FDC7A23-3273-48E7-A5C7-3F862C534AB4}"/>
                </a:ext>
              </a:extLst>
            </p:cNvPr>
            <p:cNvGrpSpPr/>
            <p:nvPr/>
          </p:nvGrpSpPr>
          <p:grpSpPr>
            <a:xfrm>
              <a:off x="4397901" y="4486114"/>
              <a:ext cx="1083921" cy="749120"/>
              <a:chOff x="4299890" y="4654957"/>
              <a:chExt cx="1083921" cy="749120"/>
            </a:xfrm>
          </p:grpSpPr>
          <p:pic>
            <p:nvPicPr>
              <p:cNvPr id="62" name="図 61">
                <a:extLst>
                  <a:ext uri="{FF2B5EF4-FFF2-40B4-BE49-F238E27FC236}">
                    <a16:creationId xmlns:a16="http://schemas.microsoft.com/office/drawing/2014/main" id="{6E95AB74-9C7D-4396-AD2E-56C0A455B9E7}"/>
                  </a:ext>
                </a:extLst>
              </p:cNvPr>
              <p:cNvPicPr>
                <a:picLocks noChangeAspect="1"/>
              </p:cNvPicPr>
              <p:nvPr/>
            </p:nvPicPr>
            <p:blipFill>
              <a:blip r:embed="rId7"/>
              <a:stretch>
                <a:fillRect/>
              </a:stretch>
            </p:blipFill>
            <p:spPr>
              <a:xfrm>
                <a:off x="4299890" y="4654957"/>
                <a:ext cx="236658" cy="749120"/>
              </a:xfrm>
              <a:prstGeom prst="rect">
                <a:avLst/>
              </a:prstGeom>
            </p:spPr>
          </p:pic>
          <p:pic>
            <p:nvPicPr>
              <p:cNvPr id="63" name="図 62">
                <a:extLst>
                  <a:ext uri="{FF2B5EF4-FFF2-40B4-BE49-F238E27FC236}">
                    <a16:creationId xmlns:a16="http://schemas.microsoft.com/office/drawing/2014/main" id="{BE73C94F-7E8B-4C12-9033-6E9E9AB7A80F}"/>
                  </a:ext>
                </a:extLst>
              </p:cNvPr>
              <p:cNvPicPr>
                <a:picLocks noChangeAspect="1"/>
              </p:cNvPicPr>
              <p:nvPr/>
            </p:nvPicPr>
            <p:blipFill>
              <a:blip r:embed="rId7"/>
              <a:stretch>
                <a:fillRect/>
              </a:stretch>
            </p:blipFill>
            <p:spPr>
              <a:xfrm>
                <a:off x="4608086" y="4654957"/>
                <a:ext cx="236658" cy="749120"/>
              </a:xfrm>
              <a:prstGeom prst="rect">
                <a:avLst/>
              </a:prstGeom>
            </p:spPr>
          </p:pic>
          <p:pic>
            <p:nvPicPr>
              <p:cNvPr id="64" name="図 63">
                <a:extLst>
                  <a:ext uri="{FF2B5EF4-FFF2-40B4-BE49-F238E27FC236}">
                    <a16:creationId xmlns:a16="http://schemas.microsoft.com/office/drawing/2014/main" id="{87CDFC42-B7B2-42BD-BD0F-536BE9102434}"/>
                  </a:ext>
                </a:extLst>
              </p:cNvPr>
              <p:cNvPicPr>
                <a:picLocks noChangeAspect="1"/>
              </p:cNvPicPr>
              <p:nvPr/>
            </p:nvPicPr>
            <p:blipFill>
              <a:blip r:embed="rId7"/>
              <a:stretch>
                <a:fillRect/>
              </a:stretch>
            </p:blipFill>
            <p:spPr>
              <a:xfrm>
                <a:off x="5147153" y="4654957"/>
                <a:ext cx="236658" cy="749120"/>
              </a:xfrm>
              <a:prstGeom prst="rect">
                <a:avLst/>
              </a:prstGeom>
            </p:spPr>
          </p:pic>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B6E16A75-9E8E-4B78-A7D3-D422BDCAB76D}"/>
                      </a:ext>
                    </a:extLst>
                  </p:cNvPr>
                  <p:cNvSpPr txBox="1"/>
                  <p:nvPr/>
                </p:nvSpPr>
                <p:spPr>
                  <a:xfrm>
                    <a:off x="4864011" y="4891017"/>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65" name="テキスト ボックス 64">
                    <a:extLst>
                      <a:ext uri="{FF2B5EF4-FFF2-40B4-BE49-F238E27FC236}">
                        <a16:creationId xmlns:a16="http://schemas.microsoft.com/office/drawing/2014/main" id="{B6E16A75-9E8E-4B78-A7D3-D422BDCAB76D}"/>
                      </a:ext>
                    </a:extLst>
                  </p:cNvPr>
                  <p:cNvSpPr txBox="1">
                    <a:spLocks noRot="1" noChangeAspect="1" noMove="1" noResize="1" noEditPoints="1" noAdjustHandles="1" noChangeArrowheads="1" noChangeShapeType="1" noTextEdit="1"/>
                  </p:cNvSpPr>
                  <p:nvPr/>
                </p:nvSpPr>
                <p:spPr>
                  <a:xfrm>
                    <a:off x="4864011" y="4891017"/>
                    <a:ext cx="261290" cy="276999"/>
                  </a:xfrm>
                  <a:prstGeom prst="rect">
                    <a:avLst/>
                  </a:prstGeom>
                  <a:blipFill>
                    <a:blip r:embed="rId13"/>
                    <a:stretch>
                      <a:fillRect l="-4651" r="-4651"/>
                    </a:stretch>
                  </a:blipFill>
                </p:spPr>
                <p:txBody>
                  <a:bodyPr/>
                  <a:lstStyle/>
                  <a:p>
                    <a:r>
                      <a:rPr lang="ja-JP" altLang="en-US">
                        <a:noFill/>
                      </a:rPr>
                      <a:t> </a:t>
                    </a:r>
                  </a:p>
                </p:txBody>
              </p:sp>
            </mc:Fallback>
          </mc:AlternateContent>
        </p:grpSp>
      </p:grpSp>
    </p:spTree>
    <p:extLst>
      <p:ext uri="{BB962C8B-B14F-4D97-AF65-F5344CB8AC3E}">
        <p14:creationId xmlns:p14="http://schemas.microsoft.com/office/powerpoint/2010/main" val="4236462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ソースコード分類手法の概要</a:t>
            </a:r>
            <a:r>
              <a:rPr kumimoji="1" lang="en-US" altLang="ja-JP" dirty="0"/>
              <a:t>(3/3)</a:t>
            </a:r>
            <a:endParaRPr kumimoji="1" lang="ja-JP" altLang="en-US" dirty="0"/>
          </a:p>
        </p:txBody>
      </p:sp>
      <p:sp>
        <p:nvSpPr>
          <p:cNvPr id="3" name="コンテンツ プレースホルダー 2"/>
          <p:cNvSpPr>
            <a:spLocks noGrp="1"/>
          </p:cNvSpPr>
          <p:nvPr>
            <p:ph idx="1"/>
          </p:nvPr>
        </p:nvSpPr>
        <p:spPr>
          <a:xfrm>
            <a:off x="457200" y="1600201"/>
            <a:ext cx="8229600" cy="998276"/>
          </a:xfrm>
          <a:solidFill>
            <a:srgbClr val="FFFFCC"/>
          </a:solidFill>
          <a:ln>
            <a:solidFill>
              <a:schemeClr val="tx1"/>
            </a:solidFill>
          </a:ln>
        </p:spPr>
        <p:txBody>
          <a:bodyPr/>
          <a:lstStyle/>
          <a:p>
            <a:pPr marL="0" indent="0">
              <a:buNone/>
            </a:pPr>
            <a:r>
              <a:rPr kumimoji="1" lang="en-US" altLang="ja-JP" sz="2000" u="sng" dirty="0" err="1"/>
              <a:t>GCN+Token</a:t>
            </a:r>
            <a:endParaRPr lang="en-US" altLang="ja-JP" sz="2000" u="sng" dirty="0"/>
          </a:p>
          <a:p>
            <a:pPr marL="0" indent="0">
              <a:buNone/>
            </a:pPr>
            <a:r>
              <a:rPr kumimoji="1" lang="ja-JP" altLang="en-US" sz="1800" dirty="0"/>
              <a:t>トークンをグラフのノードとして扱い，</a:t>
            </a:r>
            <a:r>
              <a:rPr kumimoji="1" lang="ja-JP" altLang="en-US" sz="1800" dirty="0">
                <a:solidFill>
                  <a:srgbClr val="00B0F0"/>
                </a:solidFill>
              </a:rPr>
              <a:t>トークン列</a:t>
            </a:r>
            <a:r>
              <a:rPr kumimoji="1" lang="ja-JP" altLang="en-US" sz="1800" dirty="0"/>
              <a:t>の前後のトークンを</a:t>
            </a:r>
            <a:br>
              <a:rPr kumimoji="1" lang="en-US" altLang="ja-JP" sz="1800" dirty="0"/>
            </a:br>
            <a:r>
              <a:rPr kumimoji="1" lang="ja-JP" altLang="en-US" sz="1800" dirty="0"/>
              <a:t>エッジで接続した一直線のグラフを</a:t>
            </a:r>
            <a:r>
              <a:rPr kumimoji="1" lang="en-US" altLang="ja-JP" sz="1800" dirty="0">
                <a:solidFill>
                  <a:srgbClr val="00B050"/>
                </a:solidFill>
              </a:rPr>
              <a:t>GCN</a:t>
            </a:r>
            <a:r>
              <a:rPr kumimoji="1" lang="ja-JP" altLang="en-US" sz="1800" dirty="0"/>
              <a:t>に学習させる</a:t>
            </a:r>
            <a:r>
              <a:rPr lang="ja-JP" altLang="en-US" sz="1800" dirty="0"/>
              <a:t>手法</a:t>
            </a:r>
            <a:endParaRPr kumimoji="1" lang="ja-JP" altLang="en-US" sz="1800" dirty="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28</a:t>
            </a:fld>
            <a:endParaRPr lang="en-US" altLang="ja-JP"/>
          </a:p>
        </p:txBody>
      </p:sp>
      <p:sp>
        <p:nvSpPr>
          <p:cNvPr id="4" name="日付プレースホルダー 3">
            <a:extLst>
              <a:ext uri="{FF2B5EF4-FFF2-40B4-BE49-F238E27FC236}">
                <a16:creationId xmlns:a16="http://schemas.microsoft.com/office/drawing/2014/main" id="{38FE2556-F8F7-44E0-A126-683BFDD456A5}"/>
              </a:ext>
            </a:extLst>
          </p:cNvPr>
          <p:cNvSpPr>
            <a:spLocks noGrp="1"/>
          </p:cNvSpPr>
          <p:nvPr>
            <p:ph type="dt" sz="half" idx="10"/>
          </p:nvPr>
        </p:nvSpPr>
        <p:spPr/>
        <p:txBody>
          <a:bodyPr/>
          <a:lstStyle/>
          <a:p>
            <a:r>
              <a:rPr lang="en-US" altLang="ja-JP"/>
              <a:t>2021/12/17</a:t>
            </a:r>
          </a:p>
        </p:txBody>
      </p:sp>
      <p:grpSp>
        <p:nvGrpSpPr>
          <p:cNvPr id="51" name="グループ化 50">
            <a:extLst>
              <a:ext uri="{FF2B5EF4-FFF2-40B4-BE49-F238E27FC236}">
                <a16:creationId xmlns:a16="http://schemas.microsoft.com/office/drawing/2014/main" id="{0CFE3FAA-1733-4C0F-95C4-D856791D1D73}"/>
              </a:ext>
            </a:extLst>
          </p:cNvPr>
          <p:cNvGrpSpPr/>
          <p:nvPr/>
        </p:nvGrpSpPr>
        <p:grpSpPr>
          <a:xfrm>
            <a:off x="545401" y="2589753"/>
            <a:ext cx="8042085" cy="1489669"/>
            <a:chOff x="586303" y="3864040"/>
            <a:chExt cx="8042085" cy="1489669"/>
          </a:xfrm>
        </p:grpSpPr>
        <p:sp>
          <p:nvSpPr>
            <p:cNvPr id="8" name="メモ 58">
              <a:extLst>
                <a:ext uri="{FF2B5EF4-FFF2-40B4-BE49-F238E27FC236}">
                  <a16:creationId xmlns:a16="http://schemas.microsoft.com/office/drawing/2014/main" id="{9850E2EE-7515-4D41-931A-FC0984525973}"/>
                </a:ext>
              </a:extLst>
            </p:cNvPr>
            <p:cNvSpPr/>
            <p:nvPr/>
          </p:nvSpPr>
          <p:spPr>
            <a:xfrm rot="10800000">
              <a:off x="1009448" y="4583363"/>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9" name="テキスト ボックス 8">
              <a:extLst>
                <a:ext uri="{FF2B5EF4-FFF2-40B4-BE49-F238E27FC236}">
                  <a16:creationId xmlns:a16="http://schemas.microsoft.com/office/drawing/2014/main" id="{4714A68B-F755-4AEB-ADD1-7B7E2C7409E5}"/>
                </a:ext>
              </a:extLst>
            </p:cNvPr>
            <p:cNvSpPr txBox="1"/>
            <p:nvPr/>
          </p:nvSpPr>
          <p:spPr>
            <a:xfrm>
              <a:off x="586303" y="4234703"/>
              <a:ext cx="1239442" cy="338554"/>
            </a:xfrm>
            <a:prstGeom prst="rect">
              <a:avLst/>
            </a:prstGeom>
            <a:noFill/>
          </p:spPr>
          <p:txBody>
            <a:bodyPr wrap="none" rtlCol="0">
              <a:spAutoFit/>
            </a:bodyPr>
            <a:lstStyle/>
            <a:p>
              <a:r>
                <a:rPr kumimoji="1" lang="ja-JP" altLang="en-US" sz="1600" dirty="0"/>
                <a:t>ソースコード</a:t>
              </a:r>
            </a:p>
          </p:txBody>
        </p:sp>
        <p:sp>
          <p:nvSpPr>
            <p:cNvPr id="11" name="テキスト ボックス 10">
              <a:extLst>
                <a:ext uri="{FF2B5EF4-FFF2-40B4-BE49-F238E27FC236}">
                  <a16:creationId xmlns:a16="http://schemas.microsoft.com/office/drawing/2014/main" id="{5CE9A899-516D-4C8E-8C3E-4DE0CCE70C69}"/>
                </a:ext>
              </a:extLst>
            </p:cNvPr>
            <p:cNvSpPr txBox="1"/>
            <p:nvPr/>
          </p:nvSpPr>
          <p:spPr>
            <a:xfrm>
              <a:off x="2138771" y="4077310"/>
              <a:ext cx="1268296" cy="584775"/>
            </a:xfrm>
            <a:prstGeom prst="rect">
              <a:avLst/>
            </a:prstGeom>
            <a:noFill/>
          </p:spPr>
          <p:txBody>
            <a:bodyPr wrap="none" rtlCol="0">
              <a:spAutoFit/>
            </a:bodyPr>
            <a:lstStyle/>
            <a:p>
              <a:pPr algn="ctr"/>
              <a:r>
                <a:rPr kumimoji="1" lang="ja-JP" altLang="en-US" sz="1600" dirty="0">
                  <a:solidFill>
                    <a:srgbClr val="00B0F0"/>
                  </a:solidFill>
                </a:rPr>
                <a:t>トークン列の</a:t>
              </a:r>
              <a:endParaRPr kumimoji="1" lang="en-US" altLang="ja-JP" sz="1600" dirty="0">
                <a:solidFill>
                  <a:srgbClr val="00B0F0"/>
                </a:solidFill>
              </a:endParaRPr>
            </a:p>
            <a:p>
              <a:pPr algn="ctr"/>
              <a:r>
                <a:rPr kumimoji="1" lang="ja-JP" altLang="en-US" sz="1600" dirty="0">
                  <a:solidFill>
                    <a:srgbClr val="00B0F0"/>
                  </a:solidFill>
                </a:rPr>
                <a:t>グラフ</a:t>
              </a:r>
            </a:p>
          </p:txBody>
        </p:sp>
        <p:sp>
          <p:nvSpPr>
            <p:cNvPr id="12" name="テキスト ボックス 11">
              <a:extLst>
                <a:ext uri="{FF2B5EF4-FFF2-40B4-BE49-F238E27FC236}">
                  <a16:creationId xmlns:a16="http://schemas.microsoft.com/office/drawing/2014/main" id="{DE19444D-40D0-4114-8D5A-9B98343E3488}"/>
                </a:ext>
              </a:extLst>
            </p:cNvPr>
            <p:cNvSpPr txBox="1"/>
            <p:nvPr/>
          </p:nvSpPr>
          <p:spPr>
            <a:xfrm>
              <a:off x="3453817" y="4321753"/>
              <a:ext cx="1170192" cy="523220"/>
            </a:xfrm>
            <a:prstGeom prst="rect">
              <a:avLst/>
            </a:prstGeom>
            <a:noFill/>
          </p:spPr>
          <p:txBody>
            <a:bodyPr wrap="none" rtlCol="0">
              <a:spAutoFit/>
            </a:bodyPr>
            <a:lstStyle/>
            <a:p>
              <a:pPr algn="ctr"/>
              <a:r>
                <a:rPr kumimoji="1" lang="en-US" altLang="ja-JP" sz="1400" dirty="0"/>
                <a:t>Word2Vec</a:t>
              </a:r>
              <a:r>
                <a:rPr kumimoji="1" lang="ja-JP" altLang="en-US" sz="1400" dirty="0"/>
                <a:t>で</a:t>
              </a:r>
              <a:endParaRPr kumimoji="1" lang="en-US" altLang="ja-JP" sz="1400" dirty="0"/>
            </a:p>
            <a:p>
              <a:pPr algn="ctr"/>
              <a:r>
                <a:rPr lang="ja-JP" altLang="en-US" sz="1400" dirty="0"/>
                <a:t>ベクトル化</a:t>
              </a:r>
              <a:endParaRPr kumimoji="1" lang="ja-JP" altLang="en-US" sz="1400" dirty="0"/>
            </a:p>
          </p:txBody>
        </p:sp>
        <p:sp>
          <p:nvSpPr>
            <p:cNvPr id="13" name="テキスト ボックス 12">
              <a:extLst>
                <a:ext uri="{FF2B5EF4-FFF2-40B4-BE49-F238E27FC236}">
                  <a16:creationId xmlns:a16="http://schemas.microsoft.com/office/drawing/2014/main" id="{42CE2679-2F42-4958-B6EB-7F5074C42BFD}"/>
                </a:ext>
              </a:extLst>
            </p:cNvPr>
            <p:cNvSpPr txBox="1"/>
            <p:nvPr/>
          </p:nvSpPr>
          <p:spPr>
            <a:xfrm>
              <a:off x="4324727" y="3864040"/>
              <a:ext cx="1760418" cy="584775"/>
            </a:xfrm>
            <a:prstGeom prst="rect">
              <a:avLst/>
            </a:prstGeom>
            <a:noFill/>
          </p:spPr>
          <p:txBody>
            <a:bodyPr wrap="none" rtlCol="0">
              <a:spAutoFit/>
            </a:bodyPr>
            <a:lstStyle/>
            <a:p>
              <a:pPr algn="ctr"/>
              <a:r>
                <a:rPr kumimoji="1" lang="ja-JP" altLang="en-US" sz="1600" dirty="0"/>
                <a:t>トークンベクトルの</a:t>
              </a:r>
              <a:endParaRPr kumimoji="1" lang="en-US" altLang="ja-JP" sz="1600" dirty="0"/>
            </a:p>
            <a:p>
              <a:pPr algn="ctr"/>
              <a:r>
                <a:rPr lang="ja-JP" altLang="en-US" sz="1600" dirty="0"/>
                <a:t>グラフ</a:t>
              </a:r>
              <a:endParaRPr kumimoji="1" lang="ja-JP" altLang="en-US" sz="1600" dirty="0"/>
            </a:p>
          </p:txBody>
        </p:sp>
        <p:cxnSp>
          <p:nvCxnSpPr>
            <p:cNvPr id="14" name="直線矢印コネクタ 13">
              <a:extLst>
                <a:ext uri="{FF2B5EF4-FFF2-40B4-BE49-F238E27FC236}">
                  <a16:creationId xmlns:a16="http://schemas.microsoft.com/office/drawing/2014/main" id="{B7966F12-B1EF-4FDA-9AF3-0BA6A19B0703}"/>
                </a:ext>
              </a:extLst>
            </p:cNvPr>
            <p:cNvCxnSpPr>
              <a:cxnSpLocks/>
            </p:cNvCxnSpPr>
            <p:nvPr/>
          </p:nvCxnSpPr>
          <p:spPr>
            <a:xfrm>
              <a:off x="3403595" y="4832388"/>
              <a:ext cx="12951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5CD6C627-FA1D-4F2B-AD03-21ED5CB3791C}"/>
                </a:ext>
              </a:extLst>
            </p:cNvPr>
            <p:cNvSpPr txBox="1"/>
            <p:nvPr/>
          </p:nvSpPr>
          <p:spPr>
            <a:xfrm>
              <a:off x="6499021" y="4605017"/>
              <a:ext cx="805509" cy="442674"/>
            </a:xfrm>
            <a:prstGeom prst="roundRect">
              <a:avLst/>
            </a:prstGeom>
            <a:noFill/>
            <a:ln>
              <a:solidFill>
                <a:schemeClr val="tx1"/>
              </a:solidFill>
            </a:ln>
          </p:spPr>
          <p:txBody>
            <a:bodyPr wrap="square" rtlCol="0">
              <a:spAutoFit/>
            </a:bodyPr>
            <a:lstStyle/>
            <a:p>
              <a:pPr algn="ctr"/>
              <a:r>
                <a:rPr lang="en-US" altLang="ja-JP" sz="2000" b="1" dirty="0">
                  <a:solidFill>
                    <a:srgbClr val="00B050"/>
                  </a:solidFill>
                </a:rPr>
                <a:t>GCN</a:t>
              </a:r>
              <a:endParaRPr lang="ja-JP" altLang="en-US" sz="2000" b="1" dirty="0">
                <a:solidFill>
                  <a:srgbClr val="00B050"/>
                </a:solidFill>
              </a:endParaRPr>
            </a:p>
          </p:txBody>
        </p:sp>
        <p:grpSp>
          <p:nvGrpSpPr>
            <p:cNvPr id="16" name="グループ化 15">
              <a:extLst>
                <a:ext uri="{FF2B5EF4-FFF2-40B4-BE49-F238E27FC236}">
                  <a16:creationId xmlns:a16="http://schemas.microsoft.com/office/drawing/2014/main" id="{494BEC56-C3F9-4C7E-9DA7-7128ECEB8151}"/>
                </a:ext>
              </a:extLst>
            </p:cNvPr>
            <p:cNvGrpSpPr/>
            <p:nvPr/>
          </p:nvGrpSpPr>
          <p:grpSpPr>
            <a:xfrm>
              <a:off x="7885592" y="4298996"/>
              <a:ext cx="742796" cy="1054713"/>
              <a:chOff x="7475257" y="2807256"/>
              <a:chExt cx="742796" cy="1054713"/>
            </a:xfrm>
          </p:grpSpPr>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FA160FD9-86EF-4182-814C-34DB125B4759}"/>
                      </a:ext>
                    </a:extLst>
                  </p:cNvPr>
                  <p:cNvSpPr txBox="1"/>
                  <p:nvPr/>
                </p:nvSpPr>
                <p:spPr>
                  <a:xfrm>
                    <a:off x="7618913" y="2807256"/>
                    <a:ext cx="4804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0</m:t>
                              </m:r>
                            </m:sub>
                          </m:sSub>
                        </m:oMath>
                      </m:oMathPara>
                    </a14:m>
                    <a:endParaRPr kumimoji="1" lang="ja-JP" altLang="en-US" dirty="0"/>
                  </a:p>
                </p:txBody>
              </p:sp>
            </mc:Choice>
            <mc:Fallback xmlns="">
              <p:sp>
                <p:nvSpPr>
                  <p:cNvPr id="29" name="テキスト ボックス 28">
                    <a:extLst>
                      <a:ext uri="{FF2B5EF4-FFF2-40B4-BE49-F238E27FC236}">
                        <a16:creationId xmlns:a16="http://schemas.microsoft.com/office/drawing/2014/main" id="{FA160FD9-86EF-4182-814C-34DB125B4759}"/>
                      </a:ext>
                    </a:extLst>
                  </p:cNvPr>
                  <p:cNvSpPr txBox="1">
                    <a:spLocks noRot="1" noChangeAspect="1" noMove="1" noResize="1" noEditPoints="1" noAdjustHandles="1" noChangeArrowheads="1" noChangeShapeType="1" noTextEdit="1"/>
                  </p:cNvSpPr>
                  <p:nvPr/>
                </p:nvSpPr>
                <p:spPr>
                  <a:xfrm>
                    <a:off x="7618913" y="2807256"/>
                    <a:ext cx="480452" cy="36933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2FBE7DAD-F81C-4228-B9A7-3A13F4BE87B2}"/>
                      </a:ext>
                    </a:extLst>
                  </p:cNvPr>
                  <p:cNvSpPr txBox="1"/>
                  <p:nvPr/>
                </p:nvSpPr>
                <p:spPr>
                  <a:xfrm>
                    <a:off x="7594243" y="3469622"/>
                    <a:ext cx="494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𝑛</m:t>
                              </m:r>
                            </m:sub>
                          </m:sSub>
                        </m:oMath>
                      </m:oMathPara>
                    </a14:m>
                    <a:endParaRPr kumimoji="1" lang="ja-JP" altLang="en-US" dirty="0"/>
                  </a:p>
                </p:txBody>
              </p:sp>
            </mc:Choice>
            <mc:Fallback xmlns="">
              <p:sp>
                <p:nvSpPr>
                  <p:cNvPr id="30" name="テキスト ボックス 29">
                    <a:extLst>
                      <a:ext uri="{FF2B5EF4-FFF2-40B4-BE49-F238E27FC236}">
                        <a16:creationId xmlns:a16="http://schemas.microsoft.com/office/drawing/2014/main" id="{2FBE7DAD-F81C-4228-B9A7-3A13F4BE87B2}"/>
                      </a:ext>
                    </a:extLst>
                  </p:cNvPr>
                  <p:cNvSpPr txBox="1">
                    <a:spLocks noRot="1" noChangeAspect="1" noMove="1" noResize="1" noEditPoints="1" noAdjustHandles="1" noChangeArrowheads="1" noChangeShapeType="1" noTextEdit="1"/>
                  </p:cNvSpPr>
                  <p:nvPr/>
                </p:nvSpPr>
                <p:spPr>
                  <a:xfrm>
                    <a:off x="7594243" y="3469622"/>
                    <a:ext cx="494558" cy="36933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CB5E9CE0-6723-4575-8BE5-6D424FFC3134}"/>
                      </a:ext>
                    </a:extLst>
                  </p:cNvPr>
                  <p:cNvSpPr txBox="1"/>
                  <p:nvPr/>
                </p:nvSpPr>
                <p:spPr>
                  <a:xfrm>
                    <a:off x="7771962" y="3192781"/>
                    <a:ext cx="1391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31" name="テキスト ボックス 30">
                    <a:extLst>
                      <a:ext uri="{FF2B5EF4-FFF2-40B4-BE49-F238E27FC236}">
                        <a16:creationId xmlns:a16="http://schemas.microsoft.com/office/drawing/2014/main" id="{CB5E9CE0-6723-4575-8BE5-6D424FFC3134}"/>
                      </a:ext>
                    </a:extLst>
                  </p:cNvPr>
                  <p:cNvSpPr txBox="1">
                    <a:spLocks noRot="1" noChangeAspect="1" noMove="1" noResize="1" noEditPoints="1" noAdjustHandles="1" noChangeArrowheads="1" noChangeShapeType="1" noTextEdit="1"/>
                  </p:cNvSpPr>
                  <p:nvPr/>
                </p:nvSpPr>
                <p:spPr>
                  <a:xfrm>
                    <a:off x="7771962" y="3192781"/>
                    <a:ext cx="139120" cy="276999"/>
                  </a:xfrm>
                  <a:prstGeom prst="rect">
                    <a:avLst/>
                  </a:prstGeom>
                  <a:blipFill>
                    <a:blip r:embed="rId5"/>
                    <a:stretch>
                      <a:fillRect l="-36364" r="-36364" b="-6522"/>
                    </a:stretch>
                  </a:blipFill>
                </p:spPr>
                <p:txBody>
                  <a:bodyPr/>
                  <a:lstStyle/>
                  <a:p>
                    <a:r>
                      <a:rPr lang="ja-JP" altLang="en-US">
                        <a:noFill/>
                      </a:rPr>
                      <a:t> </a:t>
                    </a:r>
                  </a:p>
                </p:txBody>
              </p:sp>
            </mc:Fallback>
          </mc:AlternateContent>
          <p:sp>
            <p:nvSpPr>
              <p:cNvPr id="32" name="四角形: 角を丸くする 31">
                <a:extLst>
                  <a:ext uri="{FF2B5EF4-FFF2-40B4-BE49-F238E27FC236}">
                    <a16:creationId xmlns:a16="http://schemas.microsoft.com/office/drawing/2014/main" id="{7CC64424-AB3B-40B0-BAEE-391D04BE1887}"/>
                  </a:ext>
                </a:extLst>
              </p:cNvPr>
              <p:cNvSpPr/>
              <p:nvPr/>
            </p:nvSpPr>
            <p:spPr>
              <a:xfrm>
                <a:off x="7485523" y="2807256"/>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6DC17D43-66E5-4E65-AF79-6F4AA039F4BF}"/>
                  </a:ext>
                </a:extLst>
              </p:cNvPr>
              <p:cNvSpPr/>
              <p:nvPr/>
            </p:nvSpPr>
            <p:spPr>
              <a:xfrm>
                <a:off x="7475257" y="3492637"/>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7" name="直線矢印コネクタ 16">
              <a:extLst>
                <a:ext uri="{FF2B5EF4-FFF2-40B4-BE49-F238E27FC236}">
                  <a16:creationId xmlns:a16="http://schemas.microsoft.com/office/drawing/2014/main" id="{8549A6DF-85DA-4419-978B-5CECCCC50C1A}"/>
                </a:ext>
              </a:extLst>
            </p:cNvPr>
            <p:cNvCxnSpPr>
              <a:cxnSpLocks/>
            </p:cNvCxnSpPr>
            <p:nvPr/>
          </p:nvCxnSpPr>
          <p:spPr>
            <a:xfrm flipV="1">
              <a:off x="7379117" y="4462646"/>
              <a:ext cx="433164" cy="379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0714317C-F201-40A8-B159-B0B9BB483214}"/>
                </a:ext>
              </a:extLst>
            </p:cNvPr>
            <p:cNvCxnSpPr>
              <a:cxnSpLocks/>
            </p:cNvCxnSpPr>
            <p:nvPr/>
          </p:nvCxnSpPr>
          <p:spPr>
            <a:xfrm>
              <a:off x="7389137" y="4836147"/>
              <a:ext cx="423144" cy="3672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E199A1A4-9BFC-48BB-816C-08E5C8FCBFE3}"/>
                </a:ext>
              </a:extLst>
            </p:cNvPr>
            <p:cNvCxnSpPr>
              <a:cxnSpLocks/>
            </p:cNvCxnSpPr>
            <p:nvPr/>
          </p:nvCxnSpPr>
          <p:spPr>
            <a:xfrm>
              <a:off x="1499641" y="4826354"/>
              <a:ext cx="6475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1B27DF49-B30C-4C3C-BF99-4EF53A5F8317}"/>
                </a:ext>
              </a:extLst>
            </p:cNvPr>
            <p:cNvCxnSpPr>
              <a:cxnSpLocks/>
            </p:cNvCxnSpPr>
            <p:nvPr/>
          </p:nvCxnSpPr>
          <p:spPr>
            <a:xfrm>
              <a:off x="5955535" y="4826354"/>
              <a:ext cx="3345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8E3BCDB0-C5A7-43D2-B120-675ACDDC0583}"/>
                </a:ext>
              </a:extLst>
            </p:cNvPr>
            <p:cNvSpPr txBox="1"/>
            <p:nvPr/>
          </p:nvSpPr>
          <p:spPr>
            <a:xfrm>
              <a:off x="1533477" y="4522088"/>
              <a:ext cx="543739" cy="307777"/>
            </a:xfrm>
            <a:prstGeom prst="rect">
              <a:avLst/>
            </a:prstGeom>
            <a:noFill/>
          </p:spPr>
          <p:txBody>
            <a:bodyPr wrap="none" rtlCol="0">
              <a:spAutoFit/>
            </a:bodyPr>
            <a:lstStyle/>
            <a:p>
              <a:r>
                <a:rPr kumimoji="1" lang="ja-JP" altLang="en-US" sz="1400" dirty="0"/>
                <a:t>変換</a:t>
              </a:r>
            </a:p>
          </p:txBody>
        </p:sp>
        <p:sp>
          <p:nvSpPr>
            <p:cNvPr id="22" name="テキスト ボックス 21">
              <a:extLst>
                <a:ext uri="{FF2B5EF4-FFF2-40B4-BE49-F238E27FC236}">
                  <a16:creationId xmlns:a16="http://schemas.microsoft.com/office/drawing/2014/main" id="{C891C068-B2E3-4271-840E-4A36A1D6339C}"/>
                </a:ext>
              </a:extLst>
            </p:cNvPr>
            <p:cNvSpPr txBox="1"/>
            <p:nvPr/>
          </p:nvSpPr>
          <p:spPr>
            <a:xfrm>
              <a:off x="5848867" y="4497624"/>
              <a:ext cx="543739" cy="307777"/>
            </a:xfrm>
            <a:prstGeom prst="rect">
              <a:avLst/>
            </a:prstGeom>
            <a:noFill/>
          </p:spPr>
          <p:txBody>
            <a:bodyPr wrap="none" rtlCol="0">
              <a:spAutoFit/>
            </a:bodyPr>
            <a:lstStyle/>
            <a:p>
              <a:r>
                <a:rPr lang="ja-JP" altLang="en-US" sz="1400" dirty="0"/>
                <a:t>入力</a:t>
              </a:r>
              <a:endParaRPr kumimoji="1" lang="ja-JP" altLang="en-US" sz="1400" dirty="0"/>
            </a:p>
          </p:txBody>
        </p:sp>
        <p:sp>
          <p:nvSpPr>
            <p:cNvPr id="23" name="テキスト ボックス 22">
              <a:extLst>
                <a:ext uri="{FF2B5EF4-FFF2-40B4-BE49-F238E27FC236}">
                  <a16:creationId xmlns:a16="http://schemas.microsoft.com/office/drawing/2014/main" id="{EAB5F8B5-78D8-48A1-8A0A-1014C6309F16}"/>
                </a:ext>
              </a:extLst>
            </p:cNvPr>
            <p:cNvSpPr txBox="1"/>
            <p:nvPr/>
          </p:nvSpPr>
          <p:spPr>
            <a:xfrm>
              <a:off x="7163463" y="4215774"/>
              <a:ext cx="543739" cy="307777"/>
            </a:xfrm>
            <a:prstGeom prst="rect">
              <a:avLst/>
            </a:prstGeom>
            <a:noFill/>
          </p:spPr>
          <p:txBody>
            <a:bodyPr wrap="none" rtlCol="0">
              <a:spAutoFit/>
            </a:bodyPr>
            <a:lstStyle/>
            <a:p>
              <a:r>
                <a:rPr kumimoji="1" lang="ja-JP" altLang="en-US" sz="1400" dirty="0"/>
                <a:t>分類</a:t>
              </a:r>
            </a:p>
          </p:txBody>
        </p:sp>
        <p:grpSp>
          <p:nvGrpSpPr>
            <p:cNvPr id="47" name="グループ化 46">
              <a:extLst>
                <a:ext uri="{FF2B5EF4-FFF2-40B4-BE49-F238E27FC236}">
                  <a16:creationId xmlns:a16="http://schemas.microsoft.com/office/drawing/2014/main" id="{C75916D3-A039-4215-84A7-1DBC5DA81D9B}"/>
                </a:ext>
              </a:extLst>
            </p:cNvPr>
            <p:cNvGrpSpPr/>
            <p:nvPr/>
          </p:nvGrpSpPr>
          <p:grpSpPr>
            <a:xfrm>
              <a:off x="2191673" y="4668328"/>
              <a:ext cx="1176509" cy="284389"/>
              <a:chOff x="2191673" y="4668328"/>
              <a:chExt cx="1176509" cy="284389"/>
            </a:xfrm>
          </p:grpSpPr>
          <p:grpSp>
            <p:nvGrpSpPr>
              <p:cNvPr id="36" name="グループ化 35">
                <a:extLst>
                  <a:ext uri="{FF2B5EF4-FFF2-40B4-BE49-F238E27FC236}">
                    <a16:creationId xmlns:a16="http://schemas.microsoft.com/office/drawing/2014/main" id="{88E250BD-0956-4170-937B-830DA7856096}"/>
                  </a:ext>
                </a:extLst>
              </p:cNvPr>
              <p:cNvGrpSpPr/>
              <p:nvPr/>
            </p:nvGrpSpPr>
            <p:grpSpPr>
              <a:xfrm>
                <a:off x="2191673" y="4693728"/>
                <a:ext cx="259200" cy="258989"/>
                <a:chOff x="2203984" y="5353709"/>
                <a:chExt cx="259200" cy="258989"/>
              </a:xfrm>
            </p:grpSpPr>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B4AC27B-1F2A-475C-81D4-B019E2B55C7C}"/>
                        </a:ext>
                      </a:extLst>
                    </p:cNvPr>
                    <p:cNvSpPr txBox="1"/>
                    <p:nvPr/>
                  </p:nvSpPr>
                  <p:spPr>
                    <a:xfrm>
                      <a:off x="2235480" y="5370451"/>
                      <a:ext cx="196208" cy="215444"/>
                    </a:xfrm>
                    <a:prstGeom prst="rect">
                      <a:avLst/>
                    </a:prstGeom>
                    <a:noFill/>
                  </p:spPr>
                  <p:txBody>
                    <a:bodyPr wrap="none" lIns="0" tIns="0" rIns="0" bIns="0" rtlCol="0" anchor="ctr">
                      <a:spAutoFit/>
                    </a:bodyPr>
                    <a:lstStyle/>
                    <a:p>
                      <a:pPr/>
                      <a14:m>
                        <m:oMathPara xmlns:m="http://schemas.openxmlformats.org/officeDocument/2006/math">
                          <m:oMathParaPr>
                            <m:jc m:val="center"/>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𝑡</m:t>
                                </m:r>
                              </m:e>
                              <m:sub>
                                <m:r>
                                  <a:rPr kumimoji="1" lang="en-US" altLang="ja-JP" sz="1400" b="0" i="1" smtClean="0">
                                    <a:latin typeface="Cambria Math" panose="02040503050406030204" pitchFamily="18" charset="0"/>
                                  </a:rPr>
                                  <m:t>1</m:t>
                                </m:r>
                              </m:sub>
                            </m:sSub>
                          </m:oMath>
                        </m:oMathPara>
                      </a14:m>
                      <a:endParaRPr kumimoji="1" lang="ja-JP" altLang="en-US" sz="1400" dirty="0"/>
                    </a:p>
                  </p:txBody>
                </p:sp>
              </mc:Choice>
              <mc:Fallback xmlns="">
                <p:sp>
                  <p:nvSpPr>
                    <p:cNvPr id="5" name="テキスト ボックス 4">
                      <a:extLst>
                        <a:ext uri="{FF2B5EF4-FFF2-40B4-BE49-F238E27FC236}">
                          <a16:creationId xmlns:a16="http://schemas.microsoft.com/office/drawing/2014/main" id="{5B4AC27B-1F2A-475C-81D4-B019E2B55C7C}"/>
                        </a:ext>
                      </a:extLst>
                    </p:cNvPr>
                    <p:cNvSpPr txBox="1">
                      <a:spLocks noRot="1" noChangeAspect="1" noMove="1" noResize="1" noEditPoints="1" noAdjustHandles="1" noChangeArrowheads="1" noChangeShapeType="1" noTextEdit="1"/>
                    </p:cNvSpPr>
                    <p:nvPr/>
                  </p:nvSpPr>
                  <p:spPr>
                    <a:xfrm>
                      <a:off x="2235480" y="5370451"/>
                      <a:ext cx="196208" cy="215444"/>
                    </a:xfrm>
                    <a:prstGeom prst="rect">
                      <a:avLst/>
                    </a:prstGeom>
                    <a:blipFill>
                      <a:blip r:embed="rId6"/>
                      <a:stretch>
                        <a:fillRect l="-18750" r="-3125" b="-17143"/>
                      </a:stretch>
                    </a:blipFill>
                  </p:spPr>
                  <p:txBody>
                    <a:bodyPr/>
                    <a:lstStyle/>
                    <a:p>
                      <a:r>
                        <a:rPr lang="ja-JP" altLang="en-US">
                          <a:noFill/>
                        </a:rPr>
                        <a:t> </a:t>
                      </a:r>
                    </a:p>
                  </p:txBody>
                </p:sp>
              </mc:Fallback>
            </mc:AlternateContent>
            <p:sp>
              <p:nvSpPr>
                <p:cNvPr id="35" name="楕円 34">
                  <a:extLst>
                    <a:ext uri="{FF2B5EF4-FFF2-40B4-BE49-F238E27FC236}">
                      <a16:creationId xmlns:a16="http://schemas.microsoft.com/office/drawing/2014/main" id="{09E54CB7-C316-476B-A6F6-9BA8A40BB638}"/>
                    </a:ext>
                  </a:extLst>
                </p:cNvPr>
                <p:cNvSpPr/>
                <p:nvPr/>
              </p:nvSpPr>
              <p:spPr>
                <a:xfrm>
                  <a:off x="2203984" y="5353709"/>
                  <a:ext cx="259200" cy="25898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A0E3B333-7492-4147-B200-D68F6F6E0602}"/>
                  </a:ext>
                </a:extLst>
              </p:cNvPr>
              <p:cNvGrpSpPr/>
              <p:nvPr/>
            </p:nvGrpSpPr>
            <p:grpSpPr>
              <a:xfrm>
                <a:off x="2635618" y="4693728"/>
                <a:ext cx="259200" cy="258989"/>
                <a:chOff x="2203984" y="5353709"/>
                <a:chExt cx="259200" cy="258989"/>
              </a:xfrm>
            </p:grpSpPr>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DBD295C7-F295-4D3D-B701-368D962DE242}"/>
                        </a:ext>
                      </a:extLst>
                    </p:cNvPr>
                    <p:cNvSpPr txBox="1"/>
                    <p:nvPr/>
                  </p:nvSpPr>
                  <p:spPr>
                    <a:xfrm>
                      <a:off x="2235480" y="5370451"/>
                      <a:ext cx="200375" cy="215444"/>
                    </a:xfrm>
                    <a:prstGeom prst="rect">
                      <a:avLst/>
                    </a:prstGeom>
                    <a:noFill/>
                  </p:spPr>
                  <p:txBody>
                    <a:bodyPr wrap="none" lIns="0" tIns="0" rIns="0" bIns="0" rtlCol="0" anchor="ctr">
                      <a:spAutoFit/>
                    </a:bodyPr>
                    <a:lstStyle/>
                    <a:p>
                      <a:pPr/>
                      <a14:m>
                        <m:oMathPara xmlns:m="http://schemas.openxmlformats.org/officeDocument/2006/math">
                          <m:oMathParaPr>
                            <m:jc m:val="center"/>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𝑡</m:t>
                                </m:r>
                              </m:e>
                              <m:sub>
                                <m:r>
                                  <a:rPr kumimoji="1" lang="en-US" altLang="ja-JP" sz="1400" b="0" i="1" smtClean="0">
                                    <a:latin typeface="Cambria Math" panose="02040503050406030204" pitchFamily="18" charset="0"/>
                                  </a:rPr>
                                  <m:t>2</m:t>
                                </m:r>
                              </m:sub>
                            </m:sSub>
                          </m:oMath>
                        </m:oMathPara>
                      </a14:m>
                      <a:endParaRPr kumimoji="1" lang="ja-JP" altLang="en-US" sz="1400" dirty="0"/>
                    </a:p>
                  </p:txBody>
                </p:sp>
              </mc:Choice>
              <mc:Fallback xmlns="">
                <p:sp>
                  <p:nvSpPr>
                    <p:cNvPr id="38" name="テキスト ボックス 37">
                      <a:extLst>
                        <a:ext uri="{FF2B5EF4-FFF2-40B4-BE49-F238E27FC236}">
                          <a16:creationId xmlns:a16="http://schemas.microsoft.com/office/drawing/2014/main" id="{DBD295C7-F295-4D3D-B701-368D962DE242}"/>
                        </a:ext>
                      </a:extLst>
                    </p:cNvPr>
                    <p:cNvSpPr txBox="1">
                      <a:spLocks noRot="1" noChangeAspect="1" noMove="1" noResize="1" noEditPoints="1" noAdjustHandles="1" noChangeArrowheads="1" noChangeShapeType="1" noTextEdit="1"/>
                    </p:cNvSpPr>
                    <p:nvPr/>
                  </p:nvSpPr>
                  <p:spPr>
                    <a:xfrm>
                      <a:off x="2235480" y="5370451"/>
                      <a:ext cx="200375" cy="215444"/>
                    </a:xfrm>
                    <a:prstGeom prst="rect">
                      <a:avLst/>
                    </a:prstGeom>
                    <a:blipFill>
                      <a:blip r:embed="rId7"/>
                      <a:stretch>
                        <a:fillRect l="-18182" r="-3030" b="-17143"/>
                      </a:stretch>
                    </a:blipFill>
                  </p:spPr>
                  <p:txBody>
                    <a:bodyPr/>
                    <a:lstStyle/>
                    <a:p>
                      <a:r>
                        <a:rPr lang="ja-JP" altLang="en-US">
                          <a:noFill/>
                        </a:rPr>
                        <a:t> </a:t>
                      </a:r>
                    </a:p>
                  </p:txBody>
                </p:sp>
              </mc:Fallback>
            </mc:AlternateContent>
            <p:sp>
              <p:nvSpPr>
                <p:cNvPr id="39" name="楕円 38">
                  <a:extLst>
                    <a:ext uri="{FF2B5EF4-FFF2-40B4-BE49-F238E27FC236}">
                      <a16:creationId xmlns:a16="http://schemas.microsoft.com/office/drawing/2014/main" id="{83E4A528-833B-4342-897F-A80FE924CA67}"/>
                    </a:ext>
                  </a:extLst>
                </p:cNvPr>
                <p:cNvSpPr/>
                <p:nvPr/>
              </p:nvSpPr>
              <p:spPr>
                <a:xfrm>
                  <a:off x="2203984" y="5353709"/>
                  <a:ext cx="259200" cy="25898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1" name="直線コネクタ 40">
                <a:extLst>
                  <a:ext uri="{FF2B5EF4-FFF2-40B4-BE49-F238E27FC236}">
                    <a16:creationId xmlns:a16="http://schemas.microsoft.com/office/drawing/2014/main" id="{3A985E77-07C2-48B3-A876-E4D715B17ADC}"/>
                  </a:ext>
                </a:extLst>
              </p:cNvPr>
              <p:cNvCxnSpPr>
                <a:cxnSpLocks/>
              </p:cNvCxnSpPr>
              <p:nvPr/>
            </p:nvCxnSpPr>
            <p:spPr>
              <a:xfrm>
                <a:off x="2450873" y="4823223"/>
                <a:ext cx="184745" cy="0"/>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769A9B11-1F0F-49BE-BBFF-4F28DEE7AF7D}"/>
                  </a:ext>
                </a:extLst>
              </p:cNvPr>
              <p:cNvCxnSpPr>
                <a:cxnSpLocks/>
                <a:stCxn id="39" idx="6"/>
              </p:cNvCxnSpPr>
              <p:nvPr/>
            </p:nvCxnSpPr>
            <p:spPr>
              <a:xfrm flipV="1">
                <a:off x="2894818" y="4818193"/>
                <a:ext cx="184745"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C9A10BFA-B5F7-4FFF-8A2F-300E64366B46}"/>
                      </a:ext>
                    </a:extLst>
                  </p:cNvPr>
                  <p:cNvSpPr txBox="1"/>
                  <p:nvPr/>
                </p:nvSpPr>
                <p:spPr>
                  <a:xfrm>
                    <a:off x="3106892" y="4668328"/>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46" name="テキスト ボックス 45">
                    <a:extLst>
                      <a:ext uri="{FF2B5EF4-FFF2-40B4-BE49-F238E27FC236}">
                        <a16:creationId xmlns:a16="http://schemas.microsoft.com/office/drawing/2014/main" id="{C9A10BFA-B5F7-4FFF-8A2F-300E64366B46}"/>
                      </a:ext>
                    </a:extLst>
                  </p:cNvPr>
                  <p:cNvSpPr txBox="1">
                    <a:spLocks noRot="1" noChangeAspect="1" noMove="1" noResize="1" noEditPoints="1" noAdjustHandles="1" noChangeArrowheads="1" noChangeShapeType="1" noTextEdit="1"/>
                  </p:cNvSpPr>
                  <p:nvPr/>
                </p:nvSpPr>
                <p:spPr>
                  <a:xfrm>
                    <a:off x="3106892" y="4668328"/>
                    <a:ext cx="261290" cy="276999"/>
                  </a:xfrm>
                  <a:prstGeom prst="rect">
                    <a:avLst/>
                  </a:prstGeom>
                  <a:blipFill>
                    <a:blip r:embed="rId8"/>
                    <a:stretch>
                      <a:fillRect l="-4651" r="-4651"/>
                    </a:stretch>
                  </a:blipFill>
                </p:spPr>
                <p:txBody>
                  <a:bodyPr/>
                  <a:lstStyle/>
                  <a:p>
                    <a:r>
                      <a:rPr lang="ja-JP" altLang="en-US">
                        <a:noFill/>
                      </a:rPr>
                      <a:t> </a:t>
                    </a:r>
                  </a:p>
                </p:txBody>
              </p:sp>
            </mc:Fallback>
          </mc:AlternateContent>
        </p:grpSp>
        <p:grpSp>
          <p:nvGrpSpPr>
            <p:cNvPr id="50" name="グループ化 49">
              <a:extLst>
                <a:ext uri="{FF2B5EF4-FFF2-40B4-BE49-F238E27FC236}">
                  <a16:creationId xmlns:a16="http://schemas.microsoft.com/office/drawing/2014/main" id="{DA7A3905-5EBA-47E4-B379-02033C14C907}"/>
                </a:ext>
              </a:extLst>
            </p:cNvPr>
            <p:cNvGrpSpPr/>
            <p:nvPr/>
          </p:nvGrpSpPr>
          <p:grpSpPr>
            <a:xfrm>
              <a:off x="4783533" y="4454288"/>
              <a:ext cx="1092367" cy="749120"/>
              <a:chOff x="4652398" y="4451794"/>
              <a:chExt cx="1092367" cy="749120"/>
            </a:xfrm>
          </p:grpSpPr>
          <p:pic>
            <p:nvPicPr>
              <p:cNvPr id="25" name="図 24">
                <a:extLst>
                  <a:ext uri="{FF2B5EF4-FFF2-40B4-BE49-F238E27FC236}">
                    <a16:creationId xmlns:a16="http://schemas.microsoft.com/office/drawing/2014/main" id="{9E54C1E6-FAE2-44DD-9159-6D37BB0EE7DD}"/>
                  </a:ext>
                </a:extLst>
              </p:cNvPr>
              <p:cNvPicPr>
                <a:picLocks noChangeAspect="1"/>
              </p:cNvPicPr>
              <p:nvPr/>
            </p:nvPicPr>
            <p:blipFill>
              <a:blip r:embed="rId9"/>
              <a:stretch>
                <a:fillRect/>
              </a:stretch>
            </p:blipFill>
            <p:spPr>
              <a:xfrm>
                <a:off x="4652398" y="4451794"/>
                <a:ext cx="236658" cy="749120"/>
              </a:xfrm>
              <a:prstGeom prst="rect">
                <a:avLst/>
              </a:prstGeom>
            </p:spPr>
          </p:pic>
          <p:pic>
            <p:nvPicPr>
              <p:cNvPr id="26" name="図 25">
                <a:extLst>
                  <a:ext uri="{FF2B5EF4-FFF2-40B4-BE49-F238E27FC236}">
                    <a16:creationId xmlns:a16="http://schemas.microsoft.com/office/drawing/2014/main" id="{8662AEED-578A-414B-9A65-C0A8BA44EE5A}"/>
                  </a:ext>
                </a:extLst>
              </p:cNvPr>
              <p:cNvPicPr>
                <a:picLocks noChangeAspect="1"/>
              </p:cNvPicPr>
              <p:nvPr/>
            </p:nvPicPr>
            <p:blipFill>
              <a:blip r:embed="rId9"/>
              <a:stretch>
                <a:fillRect/>
              </a:stretch>
            </p:blipFill>
            <p:spPr>
              <a:xfrm>
                <a:off x="5066775" y="4451794"/>
                <a:ext cx="236658" cy="749120"/>
              </a:xfrm>
              <a:prstGeom prst="rect">
                <a:avLst/>
              </a:prstGeom>
            </p:spPr>
          </p:pic>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246BB661-4370-4AFD-98FE-3E6FBBDF91D3}"/>
                      </a:ext>
                    </a:extLst>
                  </p:cNvPr>
                  <p:cNvSpPr txBox="1"/>
                  <p:nvPr/>
                </p:nvSpPr>
                <p:spPr>
                  <a:xfrm>
                    <a:off x="5483475" y="4675718"/>
                    <a:ext cx="261290" cy="276999"/>
                  </a:xfrm>
                  <a:prstGeom prst="rect">
                    <a:avLst/>
                  </a:prstGeom>
                  <a:noFill/>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28" name="テキスト ボックス 27">
                    <a:extLst>
                      <a:ext uri="{FF2B5EF4-FFF2-40B4-BE49-F238E27FC236}">
                        <a16:creationId xmlns:a16="http://schemas.microsoft.com/office/drawing/2014/main" id="{246BB661-4370-4AFD-98FE-3E6FBBDF91D3}"/>
                      </a:ext>
                    </a:extLst>
                  </p:cNvPr>
                  <p:cNvSpPr txBox="1">
                    <a:spLocks noRot="1" noChangeAspect="1" noMove="1" noResize="1" noEditPoints="1" noAdjustHandles="1" noChangeArrowheads="1" noChangeShapeType="1" noTextEdit="1"/>
                  </p:cNvSpPr>
                  <p:nvPr/>
                </p:nvSpPr>
                <p:spPr>
                  <a:xfrm>
                    <a:off x="5483475" y="4675718"/>
                    <a:ext cx="261290" cy="276999"/>
                  </a:xfrm>
                  <a:prstGeom prst="rect">
                    <a:avLst/>
                  </a:prstGeom>
                  <a:blipFill>
                    <a:blip r:embed="rId10"/>
                    <a:stretch>
                      <a:fillRect l="-4651" r="-4651"/>
                    </a:stretch>
                  </a:blipFill>
                </p:spPr>
                <p:txBody>
                  <a:bodyPr/>
                  <a:lstStyle/>
                  <a:p>
                    <a:r>
                      <a:rPr lang="ja-JP" altLang="en-US">
                        <a:noFill/>
                      </a:rPr>
                      <a:t> </a:t>
                    </a:r>
                  </a:p>
                </p:txBody>
              </p:sp>
            </mc:Fallback>
          </mc:AlternateContent>
          <p:cxnSp>
            <p:nvCxnSpPr>
              <p:cNvPr id="48" name="直線コネクタ 47">
                <a:extLst>
                  <a:ext uri="{FF2B5EF4-FFF2-40B4-BE49-F238E27FC236}">
                    <a16:creationId xmlns:a16="http://schemas.microsoft.com/office/drawing/2014/main" id="{23BFF6F5-5BCA-40CB-811D-3E169D7FE9A8}"/>
                  </a:ext>
                </a:extLst>
              </p:cNvPr>
              <p:cNvCxnSpPr>
                <a:cxnSpLocks/>
              </p:cNvCxnSpPr>
              <p:nvPr/>
            </p:nvCxnSpPr>
            <p:spPr>
              <a:xfrm>
                <a:off x="4889056" y="4826354"/>
                <a:ext cx="184745" cy="0"/>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F20DD902-2AE1-4A42-ABED-CCB340345B66}"/>
                  </a:ext>
                </a:extLst>
              </p:cNvPr>
              <p:cNvCxnSpPr>
                <a:cxnSpLocks/>
              </p:cNvCxnSpPr>
              <p:nvPr/>
            </p:nvCxnSpPr>
            <p:spPr>
              <a:xfrm>
                <a:off x="5303433" y="4826354"/>
                <a:ext cx="184745" cy="0"/>
              </a:xfrm>
              <a:prstGeom prst="line">
                <a:avLst/>
              </a:prstGeom>
            </p:spPr>
            <p:style>
              <a:lnRef idx="1">
                <a:schemeClr val="dk1"/>
              </a:lnRef>
              <a:fillRef idx="0">
                <a:schemeClr val="dk1"/>
              </a:fillRef>
              <a:effectRef idx="0">
                <a:schemeClr val="dk1"/>
              </a:effectRef>
              <a:fontRef idx="minor">
                <a:schemeClr val="tx1"/>
              </a:fontRef>
            </p:style>
          </p:cxnSp>
        </p:grpSp>
      </p:grpSp>
      <p:sp>
        <p:nvSpPr>
          <p:cNvPr id="52" name="コンテンツ プレースホルダー 2">
            <a:extLst>
              <a:ext uri="{FF2B5EF4-FFF2-40B4-BE49-F238E27FC236}">
                <a16:creationId xmlns:a16="http://schemas.microsoft.com/office/drawing/2014/main" id="{4E7117C2-2F11-40CE-829E-9218F36946F3}"/>
              </a:ext>
            </a:extLst>
          </p:cNvPr>
          <p:cNvSpPr txBox="1">
            <a:spLocks/>
          </p:cNvSpPr>
          <p:nvPr/>
        </p:nvSpPr>
        <p:spPr bwMode="auto">
          <a:xfrm>
            <a:off x="457200" y="4140118"/>
            <a:ext cx="8229600" cy="739158"/>
          </a:xfrm>
          <a:prstGeom prst="rect">
            <a:avLst/>
          </a:prstGeom>
          <a:solidFill>
            <a:srgbClr val="FFFFCC"/>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sz="1800">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sz="2000" u="sng" kern="0" dirty="0"/>
              <a:t>GCN+AST</a:t>
            </a:r>
          </a:p>
          <a:p>
            <a:pPr marL="0" indent="0">
              <a:buNone/>
            </a:pPr>
            <a:r>
              <a:rPr lang="en-US" altLang="ja-JP" sz="1800" kern="0" dirty="0">
                <a:solidFill>
                  <a:srgbClr val="00B0F0"/>
                </a:solidFill>
              </a:rPr>
              <a:t>AST</a:t>
            </a:r>
            <a:r>
              <a:rPr lang="ja-JP" altLang="en-US" sz="1800" kern="0" dirty="0"/>
              <a:t>をグラフとして扱い，</a:t>
            </a:r>
            <a:r>
              <a:rPr lang="en-US" altLang="ja-JP" sz="1800" kern="0" dirty="0">
                <a:solidFill>
                  <a:srgbClr val="00B050"/>
                </a:solidFill>
              </a:rPr>
              <a:t>GCN</a:t>
            </a:r>
            <a:r>
              <a:rPr lang="ja-JP" altLang="en-US" sz="1800" kern="0" dirty="0"/>
              <a:t>に学習させる手法</a:t>
            </a:r>
          </a:p>
        </p:txBody>
      </p:sp>
      <p:grpSp>
        <p:nvGrpSpPr>
          <p:cNvPr id="110" name="グループ化 109">
            <a:extLst>
              <a:ext uri="{FF2B5EF4-FFF2-40B4-BE49-F238E27FC236}">
                <a16:creationId xmlns:a16="http://schemas.microsoft.com/office/drawing/2014/main" id="{D660FB3D-5C52-4543-9FEC-520CB1932E96}"/>
              </a:ext>
            </a:extLst>
          </p:cNvPr>
          <p:cNvGrpSpPr/>
          <p:nvPr/>
        </p:nvGrpSpPr>
        <p:grpSpPr>
          <a:xfrm>
            <a:off x="545401" y="4847717"/>
            <a:ext cx="8042085" cy="1525197"/>
            <a:chOff x="545401" y="4809598"/>
            <a:chExt cx="8042085" cy="1525197"/>
          </a:xfrm>
        </p:grpSpPr>
        <p:sp>
          <p:nvSpPr>
            <p:cNvPr id="54" name="メモ 58">
              <a:extLst>
                <a:ext uri="{FF2B5EF4-FFF2-40B4-BE49-F238E27FC236}">
                  <a16:creationId xmlns:a16="http://schemas.microsoft.com/office/drawing/2014/main" id="{6514BC99-340F-465E-835E-FCFB94EB6F43}"/>
                </a:ext>
              </a:extLst>
            </p:cNvPr>
            <p:cNvSpPr/>
            <p:nvPr/>
          </p:nvSpPr>
          <p:spPr>
            <a:xfrm rot="10800000">
              <a:off x="968546" y="556444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55" name="テキスト ボックス 54">
              <a:extLst>
                <a:ext uri="{FF2B5EF4-FFF2-40B4-BE49-F238E27FC236}">
                  <a16:creationId xmlns:a16="http://schemas.microsoft.com/office/drawing/2014/main" id="{E5C091DB-736C-47EB-930F-AB006F31D4F2}"/>
                </a:ext>
              </a:extLst>
            </p:cNvPr>
            <p:cNvSpPr txBox="1"/>
            <p:nvPr/>
          </p:nvSpPr>
          <p:spPr>
            <a:xfrm>
              <a:off x="545401" y="5215789"/>
              <a:ext cx="1239442" cy="338554"/>
            </a:xfrm>
            <a:prstGeom prst="rect">
              <a:avLst/>
            </a:prstGeom>
            <a:noFill/>
          </p:spPr>
          <p:txBody>
            <a:bodyPr wrap="none" rtlCol="0">
              <a:spAutoFit/>
            </a:bodyPr>
            <a:lstStyle/>
            <a:p>
              <a:r>
                <a:rPr kumimoji="1" lang="ja-JP" altLang="en-US" sz="1600" dirty="0"/>
                <a:t>ソースコード</a:t>
              </a:r>
            </a:p>
          </p:txBody>
        </p:sp>
        <p:sp>
          <p:nvSpPr>
            <p:cNvPr id="56" name="テキスト ボックス 55">
              <a:extLst>
                <a:ext uri="{FF2B5EF4-FFF2-40B4-BE49-F238E27FC236}">
                  <a16:creationId xmlns:a16="http://schemas.microsoft.com/office/drawing/2014/main" id="{7981892D-CB27-48B6-8491-C2058CB3E7BF}"/>
                </a:ext>
              </a:extLst>
            </p:cNvPr>
            <p:cNvSpPr txBox="1"/>
            <p:nvPr/>
          </p:nvSpPr>
          <p:spPr>
            <a:xfrm>
              <a:off x="2440912" y="5058396"/>
              <a:ext cx="582211" cy="338554"/>
            </a:xfrm>
            <a:prstGeom prst="rect">
              <a:avLst/>
            </a:prstGeom>
            <a:noFill/>
          </p:spPr>
          <p:txBody>
            <a:bodyPr wrap="none" rtlCol="0">
              <a:spAutoFit/>
            </a:bodyPr>
            <a:lstStyle/>
            <a:p>
              <a:pPr algn="ctr"/>
              <a:r>
                <a:rPr kumimoji="1" lang="en-US" altLang="ja-JP" sz="1600" dirty="0">
                  <a:solidFill>
                    <a:srgbClr val="00B0F0"/>
                  </a:solidFill>
                </a:rPr>
                <a:t>AST</a:t>
              </a:r>
              <a:endParaRPr kumimoji="1" lang="ja-JP" altLang="en-US" sz="1600" dirty="0">
                <a:solidFill>
                  <a:srgbClr val="00B0F0"/>
                </a:solidFill>
              </a:endParaRPr>
            </a:p>
          </p:txBody>
        </p:sp>
        <p:sp>
          <p:nvSpPr>
            <p:cNvPr id="57" name="テキスト ボックス 56">
              <a:extLst>
                <a:ext uri="{FF2B5EF4-FFF2-40B4-BE49-F238E27FC236}">
                  <a16:creationId xmlns:a16="http://schemas.microsoft.com/office/drawing/2014/main" id="{C74C69DB-8CBA-44FD-9734-C7FF3604635B}"/>
                </a:ext>
              </a:extLst>
            </p:cNvPr>
            <p:cNvSpPr txBox="1"/>
            <p:nvPr/>
          </p:nvSpPr>
          <p:spPr>
            <a:xfrm>
              <a:off x="3231043" y="5302839"/>
              <a:ext cx="1170192" cy="523220"/>
            </a:xfrm>
            <a:prstGeom prst="rect">
              <a:avLst/>
            </a:prstGeom>
            <a:noFill/>
          </p:spPr>
          <p:txBody>
            <a:bodyPr wrap="none" rtlCol="0">
              <a:spAutoFit/>
            </a:bodyPr>
            <a:lstStyle/>
            <a:p>
              <a:pPr algn="ctr"/>
              <a:r>
                <a:rPr kumimoji="1" lang="en-US" altLang="ja-JP" sz="1400" dirty="0"/>
                <a:t>Word2Vec</a:t>
              </a:r>
              <a:r>
                <a:rPr kumimoji="1" lang="ja-JP" altLang="en-US" sz="1400" dirty="0"/>
                <a:t>で</a:t>
              </a:r>
              <a:endParaRPr kumimoji="1" lang="en-US" altLang="ja-JP" sz="1400" dirty="0"/>
            </a:p>
            <a:p>
              <a:pPr algn="ctr"/>
              <a:r>
                <a:rPr lang="ja-JP" altLang="en-US" sz="1400" dirty="0"/>
                <a:t>ベクトル化</a:t>
              </a:r>
              <a:endParaRPr kumimoji="1" lang="ja-JP" altLang="en-US" sz="1400" dirty="0"/>
            </a:p>
          </p:txBody>
        </p:sp>
        <p:sp>
          <p:nvSpPr>
            <p:cNvPr id="58" name="テキスト ボックス 57">
              <a:extLst>
                <a:ext uri="{FF2B5EF4-FFF2-40B4-BE49-F238E27FC236}">
                  <a16:creationId xmlns:a16="http://schemas.microsoft.com/office/drawing/2014/main" id="{BBC47F98-2FA2-4473-8390-88EECE6BB9F1}"/>
                </a:ext>
              </a:extLst>
            </p:cNvPr>
            <p:cNvSpPr txBox="1"/>
            <p:nvPr/>
          </p:nvSpPr>
          <p:spPr>
            <a:xfrm>
              <a:off x="4522750" y="4809598"/>
              <a:ext cx="1576072" cy="584775"/>
            </a:xfrm>
            <a:prstGeom prst="rect">
              <a:avLst/>
            </a:prstGeom>
            <a:noFill/>
          </p:spPr>
          <p:txBody>
            <a:bodyPr wrap="none" rtlCol="0">
              <a:spAutoFit/>
            </a:bodyPr>
            <a:lstStyle/>
            <a:p>
              <a:pPr algn="ctr"/>
              <a:r>
                <a:rPr lang="ja-JP" altLang="en-US" sz="1600" dirty="0"/>
                <a:t>ノードベクトルの</a:t>
              </a:r>
              <a:endParaRPr lang="en-US" altLang="ja-JP" sz="1600" dirty="0"/>
            </a:p>
            <a:p>
              <a:pPr algn="ctr"/>
              <a:r>
                <a:rPr kumimoji="1" lang="ja-JP" altLang="en-US" sz="1600" dirty="0"/>
                <a:t>グラフ</a:t>
              </a:r>
            </a:p>
          </p:txBody>
        </p:sp>
        <p:cxnSp>
          <p:nvCxnSpPr>
            <p:cNvPr id="59" name="直線矢印コネクタ 58">
              <a:extLst>
                <a:ext uri="{FF2B5EF4-FFF2-40B4-BE49-F238E27FC236}">
                  <a16:creationId xmlns:a16="http://schemas.microsoft.com/office/drawing/2014/main" id="{5C21C0D8-0C85-4D81-9C61-7CCE8C7A8854}"/>
                </a:ext>
              </a:extLst>
            </p:cNvPr>
            <p:cNvCxnSpPr>
              <a:cxnSpLocks/>
            </p:cNvCxnSpPr>
            <p:nvPr/>
          </p:nvCxnSpPr>
          <p:spPr>
            <a:xfrm>
              <a:off x="3180821" y="5813474"/>
              <a:ext cx="12951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テキスト ボックス 59">
              <a:extLst>
                <a:ext uri="{FF2B5EF4-FFF2-40B4-BE49-F238E27FC236}">
                  <a16:creationId xmlns:a16="http://schemas.microsoft.com/office/drawing/2014/main" id="{95FB5FEE-FD0E-4452-87E1-17CBC773AE20}"/>
                </a:ext>
              </a:extLst>
            </p:cNvPr>
            <p:cNvSpPr txBox="1"/>
            <p:nvPr/>
          </p:nvSpPr>
          <p:spPr>
            <a:xfrm>
              <a:off x="6458119" y="5586103"/>
              <a:ext cx="805509" cy="442674"/>
            </a:xfrm>
            <a:prstGeom prst="roundRect">
              <a:avLst/>
            </a:prstGeom>
            <a:noFill/>
            <a:ln>
              <a:solidFill>
                <a:schemeClr val="tx1"/>
              </a:solidFill>
            </a:ln>
          </p:spPr>
          <p:txBody>
            <a:bodyPr wrap="square" rtlCol="0">
              <a:spAutoFit/>
            </a:bodyPr>
            <a:lstStyle/>
            <a:p>
              <a:pPr algn="ctr"/>
              <a:r>
                <a:rPr lang="en-US" altLang="ja-JP" sz="2000" b="1" dirty="0">
                  <a:solidFill>
                    <a:srgbClr val="00B050"/>
                  </a:solidFill>
                </a:rPr>
                <a:t>GCN</a:t>
              </a:r>
              <a:endParaRPr lang="ja-JP" altLang="en-US" sz="2000" b="1" dirty="0">
                <a:solidFill>
                  <a:srgbClr val="00B050"/>
                </a:solidFill>
              </a:endParaRPr>
            </a:p>
          </p:txBody>
        </p:sp>
        <p:grpSp>
          <p:nvGrpSpPr>
            <p:cNvPr id="61" name="グループ化 60">
              <a:extLst>
                <a:ext uri="{FF2B5EF4-FFF2-40B4-BE49-F238E27FC236}">
                  <a16:creationId xmlns:a16="http://schemas.microsoft.com/office/drawing/2014/main" id="{B71D68FC-8211-4908-AB3C-5FEC7AEC8114}"/>
                </a:ext>
              </a:extLst>
            </p:cNvPr>
            <p:cNvGrpSpPr/>
            <p:nvPr/>
          </p:nvGrpSpPr>
          <p:grpSpPr>
            <a:xfrm>
              <a:off x="7844690" y="5280082"/>
              <a:ext cx="742796" cy="1054713"/>
              <a:chOff x="7475257" y="2807256"/>
              <a:chExt cx="742796" cy="1054713"/>
            </a:xfrm>
          </p:grpSpPr>
          <mc:AlternateContent xmlns:mc="http://schemas.openxmlformats.org/markup-compatibility/2006" xmlns:a14="http://schemas.microsoft.com/office/drawing/2010/main">
            <mc:Choice Requires="a14">
              <p:sp>
                <p:nvSpPr>
                  <p:cNvPr id="85" name="テキスト ボックス 84">
                    <a:extLst>
                      <a:ext uri="{FF2B5EF4-FFF2-40B4-BE49-F238E27FC236}">
                        <a16:creationId xmlns:a16="http://schemas.microsoft.com/office/drawing/2014/main" id="{6AB19700-4971-4DB7-B75D-E42819195EFA}"/>
                      </a:ext>
                    </a:extLst>
                  </p:cNvPr>
                  <p:cNvSpPr txBox="1"/>
                  <p:nvPr/>
                </p:nvSpPr>
                <p:spPr>
                  <a:xfrm>
                    <a:off x="7618913" y="2807256"/>
                    <a:ext cx="4804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0</m:t>
                              </m:r>
                            </m:sub>
                          </m:sSub>
                        </m:oMath>
                      </m:oMathPara>
                    </a14:m>
                    <a:endParaRPr kumimoji="1" lang="ja-JP" altLang="en-US" dirty="0"/>
                  </a:p>
                </p:txBody>
              </p:sp>
            </mc:Choice>
            <mc:Fallback xmlns="">
              <p:sp>
                <p:nvSpPr>
                  <p:cNvPr id="85" name="テキスト ボックス 84">
                    <a:extLst>
                      <a:ext uri="{FF2B5EF4-FFF2-40B4-BE49-F238E27FC236}">
                        <a16:creationId xmlns:a16="http://schemas.microsoft.com/office/drawing/2014/main" id="{6AB19700-4971-4DB7-B75D-E42819195EFA}"/>
                      </a:ext>
                    </a:extLst>
                  </p:cNvPr>
                  <p:cNvSpPr txBox="1">
                    <a:spLocks noRot="1" noChangeAspect="1" noMove="1" noResize="1" noEditPoints="1" noAdjustHandles="1" noChangeArrowheads="1" noChangeShapeType="1" noTextEdit="1"/>
                  </p:cNvSpPr>
                  <p:nvPr/>
                </p:nvSpPr>
                <p:spPr>
                  <a:xfrm>
                    <a:off x="7618913" y="2807256"/>
                    <a:ext cx="480452" cy="369332"/>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6" name="テキスト ボックス 85">
                    <a:extLst>
                      <a:ext uri="{FF2B5EF4-FFF2-40B4-BE49-F238E27FC236}">
                        <a16:creationId xmlns:a16="http://schemas.microsoft.com/office/drawing/2014/main" id="{A2E391AF-7FDE-4CD3-92BF-8D4845206066}"/>
                      </a:ext>
                    </a:extLst>
                  </p:cNvPr>
                  <p:cNvSpPr txBox="1"/>
                  <p:nvPr/>
                </p:nvSpPr>
                <p:spPr>
                  <a:xfrm>
                    <a:off x="7594243" y="3469622"/>
                    <a:ext cx="494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𝑛</m:t>
                              </m:r>
                            </m:sub>
                          </m:sSub>
                        </m:oMath>
                      </m:oMathPara>
                    </a14:m>
                    <a:endParaRPr kumimoji="1" lang="ja-JP" altLang="en-US" dirty="0"/>
                  </a:p>
                </p:txBody>
              </p:sp>
            </mc:Choice>
            <mc:Fallback xmlns="">
              <p:sp>
                <p:nvSpPr>
                  <p:cNvPr id="86" name="テキスト ボックス 85">
                    <a:extLst>
                      <a:ext uri="{FF2B5EF4-FFF2-40B4-BE49-F238E27FC236}">
                        <a16:creationId xmlns:a16="http://schemas.microsoft.com/office/drawing/2014/main" id="{A2E391AF-7FDE-4CD3-92BF-8D4845206066}"/>
                      </a:ext>
                    </a:extLst>
                  </p:cNvPr>
                  <p:cNvSpPr txBox="1">
                    <a:spLocks noRot="1" noChangeAspect="1" noMove="1" noResize="1" noEditPoints="1" noAdjustHandles="1" noChangeArrowheads="1" noChangeShapeType="1" noTextEdit="1"/>
                  </p:cNvSpPr>
                  <p:nvPr/>
                </p:nvSpPr>
                <p:spPr>
                  <a:xfrm>
                    <a:off x="7594243" y="3469622"/>
                    <a:ext cx="494558" cy="369332"/>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7" name="テキスト ボックス 86">
                    <a:extLst>
                      <a:ext uri="{FF2B5EF4-FFF2-40B4-BE49-F238E27FC236}">
                        <a16:creationId xmlns:a16="http://schemas.microsoft.com/office/drawing/2014/main" id="{38C32396-359F-4397-A706-13DCD31AB68F}"/>
                      </a:ext>
                    </a:extLst>
                  </p:cNvPr>
                  <p:cNvSpPr txBox="1"/>
                  <p:nvPr/>
                </p:nvSpPr>
                <p:spPr>
                  <a:xfrm>
                    <a:off x="7771962" y="3192781"/>
                    <a:ext cx="1391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87" name="テキスト ボックス 86">
                    <a:extLst>
                      <a:ext uri="{FF2B5EF4-FFF2-40B4-BE49-F238E27FC236}">
                        <a16:creationId xmlns:a16="http://schemas.microsoft.com/office/drawing/2014/main" id="{38C32396-359F-4397-A706-13DCD31AB68F}"/>
                      </a:ext>
                    </a:extLst>
                  </p:cNvPr>
                  <p:cNvSpPr txBox="1">
                    <a:spLocks noRot="1" noChangeAspect="1" noMove="1" noResize="1" noEditPoints="1" noAdjustHandles="1" noChangeArrowheads="1" noChangeShapeType="1" noTextEdit="1"/>
                  </p:cNvSpPr>
                  <p:nvPr/>
                </p:nvSpPr>
                <p:spPr>
                  <a:xfrm>
                    <a:off x="7771962" y="3192781"/>
                    <a:ext cx="139120" cy="276999"/>
                  </a:xfrm>
                  <a:prstGeom prst="rect">
                    <a:avLst/>
                  </a:prstGeom>
                  <a:blipFill>
                    <a:blip r:embed="rId13"/>
                    <a:stretch>
                      <a:fillRect l="-36364" r="-36364" b="-8889"/>
                    </a:stretch>
                  </a:blipFill>
                </p:spPr>
                <p:txBody>
                  <a:bodyPr/>
                  <a:lstStyle/>
                  <a:p>
                    <a:r>
                      <a:rPr lang="ja-JP" altLang="en-US">
                        <a:noFill/>
                      </a:rPr>
                      <a:t> </a:t>
                    </a:r>
                  </a:p>
                </p:txBody>
              </p:sp>
            </mc:Fallback>
          </mc:AlternateContent>
          <p:sp>
            <p:nvSpPr>
              <p:cNvPr id="88" name="四角形: 角を丸くする 87">
                <a:extLst>
                  <a:ext uri="{FF2B5EF4-FFF2-40B4-BE49-F238E27FC236}">
                    <a16:creationId xmlns:a16="http://schemas.microsoft.com/office/drawing/2014/main" id="{1BFDE2DC-2F05-4EB8-8D4D-BFECCFAA888A}"/>
                  </a:ext>
                </a:extLst>
              </p:cNvPr>
              <p:cNvSpPr/>
              <p:nvPr/>
            </p:nvSpPr>
            <p:spPr>
              <a:xfrm>
                <a:off x="7485523" y="2807256"/>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 角を丸くする 88">
                <a:extLst>
                  <a:ext uri="{FF2B5EF4-FFF2-40B4-BE49-F238E27FC236}">
                    <a16:creationId xmlns:a16="http://schemas.microsoft.com/office/drawing/2014/main" id="{3345F755-A160-4872-9837-030C10C0845E}"/>
                  </a:ext>
                </a:extLst>
              </p:cNvPr>
              <p:cNvSpPr/>
              <p:nvPr/>
            </p:nvSpPr>
            <p:spPr>
              <a:xfrm>
                <a:off x="7475257" y="3492637"/>
                <a:ext cx="73253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2" name="直線矢印コネクタ 61">
              <a:extLst>
                <a:ext uri="{FF2B5EF4-FFF2-40B4-BE49-F238E27FC236}">
                  <a16:creationId xmlns:a16="http://schemas.microsoft.com/office/drawing/2014/main" id="{ADB88ED1-A34D-4DDF-A2AF-B290D660C5B9}"/>
                </a:ext>
              </a:extLst>
            </p:cNvPr>
            <p:cNvCxnSpPr>
              <a:cxnSpLocks/>
            </p:cNvCxnSpPr>
            <p:nvPr/>
          </p:nvCxnSpPr>
          <p:spPr>
            <a:xfrm flipV="1">
              <a:off x="7338215" y="5443732"/>
              <a:ext cx="433164" cy="379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直線矢印コネクタ 62">
              <a:extLst>
                <a:ext uri="{FF2B5EF4-FFF2-40B4-BE49-F238E27FC236}">
                  <a16:creationId xmlns:a16="http://schemas.microsoft.com/office/drawing/2014/main" id="{E837C4B5-5405-42B0-900D-C8D2B97BC260}"/>
                </a:ext>
              </a:extLst>
            </p:cNvPr>
            <p:cNvCxnSpPr>
              <a:cxnSpLocks/>
            </p:cNvCxnSpPr>
            <p:nvPr/>
          </p:nvCxnSpPr>
          <p:spPr>
            <a:xfrm>
              <a:off x="7348235" y="5817233"/>
              <a:ext cx="423144" cy="3672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5D2B5394-BFA4-4B44-B7F3-6B74B5FF0C22}"/>
                </a:ext>
              </a:extLst>
            </p:cNvPr>
            <p:cNvCxnSpPr>
              <a:cxnSpLocks/>
            </p:cNvCxnSpPr>
            <p:nvPr/>
          </p:nvCxnSpPr>
          <p:spPr>
            <a:xfrm>
              <a:off x="1458739" y="5807440"/>
              <a:ext cx="6475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直線矢印コネクタ 64">
              <a:extLst>
                <a:ext uri="{FF2B5EF4-FFF2-40B4-BE49-F238E27FC236}">
                  <a16:creationId xmlns:a16="http://schemas.microsoft.com/office/drawing/2014/main" id="{B454051F-E2BE-445B-8BB3-BBB70FE7D14F}"/>
                </a:ext>
              </a:extLst>
            </p:cNvPr>
            <p:cNvCxnSpPr>
              <a:cxnSpLocks/>
            </p:cNvCxnSpPr>
            <p:nvPr/>
          </p:nvCxnSpPr>
          <p:spPr>
            <a:xfrm>
              <a:off x="6040933" y="5807440"/>
              <a:ext cx="3345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D59B1A-4A5C-4BB5-935F-DE011B1CD865}"/>
                </a:ext>
              </a:extLst>
            </p:cNvPr>
            <p:cNvSpPr txBox="1"/>
            <p:nvPr/>
          </p:nvSpPr>
          <p:spPr>
            <a:xfrm>
              <a:off x="1492575" y="5503174"/>
              <a:ext cx="543739" cy="307777"/>
            </a:xfrm>
            <a:prstGeom prst="rect">
              <a:avLst/>
            </a:prstGeom>
            <a:noFill/>
          </p:spPr>
          <p:txBody>
            <a:bodyPr wrap="none" rtlCol="0">
              <a:spAutoFit/>
            </a:bodyPr>
            <a:lstStyle/>
            <a:p>
              <a:r>
                <a:rPr kumimoji="1" lang="ja-JP" altLang="en-US" sz="1400" dirty="0"/>
                <a:t>変換</a:t>
              </a:r>
            </a:p>
          </p:txBody>
        </p:sp>
        <p:sp>
          <p:nvSpPr>
            <p:cNvPr id="67" name="テキスト ボックス 66">
              <a:extLst>
                <a:ext uri="{FF2B5EF4-FFF2-40B4-BE49-F238E27FC236}">
                  <a16:creationId xmlns:a16="http://schemas.microsoft.com/office/drawing/2014/main" id="{2CE1A56A-F703-479E-94C6-859C6290B945}"/>
                </a:ext>
              </a:extLst>
            </p:cNvPr>
            <p:cNvSpPr txBox="1"/>
            <p:nvPr/>
          </p:nvSpPr>
          <p:spPr>
            <a:xfrm>
              <a:off x="5934265" y="5478710"/>
              <a:ext cx="543739" cy="307777"/>
            </a:xfrm>
            <a:prstGeom prst="rect">
              <a:avLst/>
            </a:prstGeom>
            <a:noFill/>
          </p:spPr>
          <p:txBody>
            <a:bodyPr wrap="none" rtlCol="0">
              <a:spAutoFit/>
            </a:bodyPr>
            <a:lstStyle/>
            <a:p>
              <a:r>
                <a:rPr lang="ja-JP" altLang="en-US" sz="1400" dirty="0"/>
                <a:t>入力</a:t>
              </a:r>
              <a:endParaRPr kumimoji="1" lang="ja-JP" altLang="en-US" sz="1400" dirty="0"/>
            </a:p>
          </p:txBody>
        </p:sp>
        <p:sp>
          <p:nvSpPr>
            <p:cNvPr id="68" name="テキスト ボックス 67">
              <a:extLst>
                <a:ext uri="{FF2B5EF4-FFF2-40B4-BE49-F238E27FC236}">
                  <a16:creationId xmlns:a16="http://schemas.microsoft.com/office/drawing/2014/main" id="{561D6023-637C-47D4-A290-E8DA642906C9}"/>
                </a:ext>
              </a:extLst>
            </p:cNvPr>
            <p:cNvSpPr txBox="1"/>
            <p:nvPr/>
          </p:nvSpPr>
          <p:spPr>
            <a:xfrm>
              <a:off x="7122561" y="5196860"/>
              <a:ext cx="543739" cy="307777"/>
            </a:xfrm>
            <a:prstGeom prst="rect">
              <a:avLst/>
            </a:prstGeom>
            <a:noFill/>
          </p:spPr>
          <p:txBody>
            <a:bodyPr wrap="none" rtlCol="0">
              <a:spAutoFit/>
            </a:bodyPr>
            <a:lstStyle/>
            <a:p>
              <a:r>
                <a:rPr kumimoji="1" lang="ja-JP" altLang="en-US" sz="1400" dirty="0"/>
                <a:t>分類</a:t>
              </a:r>
            </a:p>
          </p:txBody>
        </p:sp>
        <p:grpSp>
          <p:nvGrpSpPr>
            <p:cNvPr id="99" name="グループ化 98">
              <a:extLst>
                <a:ext uri="{FF2B5EF4-FFF2-40B4-BE49-F238E27FC236}">
                  <a16:creationId xmlns:a16="http://schemas.microsoft.com/office/drawing/2014/main" id="{970C59BC-9650-470F-8129-41ECD92D8A06}"/>
                </a:ext>
              </a:extLst>
            </p:cNvPr>
            <p:cNvGrpSpPr/>
            <p:nvPr/>
          </p:nvGrpSpPr>
          <p:grpSpPr>
            <a:xfrm>
              <a:off x="2342721" y="5385066"/>
              <a:ext cx="778592" cy="682640"/>
              <a:chOff x="2220066" y="5434119"/>
              <a:chExt cx="778592" cy="682640"/>
            </a:xfrm>
          </p:grpSpPr>
          <p:grpSp>
            <p:nvGrpSpPr>
              <p:cNvPr id="76" name="グループ化 75">
                <a:extLst>
                  <a:ext uri="{FF2B5EF4-FFF2-40B4-BE49-F238E27FC236}">
                    <a16:creationId xmlns:a16="http://schemas.microsoft.com/office/drawing/2014/main" id="{E1ACC10A-6295-4747-9152-A441546586A0}"/>
                  </a:ext>
                </a:extLst>
              </p:cNvPr>
              <p:cNvGrpSpPr/>
              <p:nvPr/>
            </p:nvGrpSpPr>
            <p:grpSpPr>
              <a:xfrm>
                <a:off x="2479762" y="5434119"/>
                <a:ext cx="259200" cy="258989"/>
                <a:chOff x="2203984" y="5353709"/>
                <a:chExt cx="259200" cy="258989"/>
              </a:xfrm>
            </p:grpSpPr>
            <mc:AlternateContent xmlns:mc="http://schemas.openxmlformats.org/markup-compatibility/2006" xmlns:a14="http://schemas.microsoft.com/office/drawing/2010/main">
              <mc:Choice Requires="a14">
                <p:sp>
                  <p:nvSpPr>
                    <p:cNvPr id="83" name="テキスト ボックス 82">
                      <a:extLst>
                        <a:ext uri="{FF2B5EF4-FFF2-40B4-BE49-F238E27FC236}">
                          <a16:creationId xmlns:a16="http://schemas.microsoft.com/office/drawing/2014/main" id="{6C50EADD-357D-483A-A66C-6051EDE649F5}"/>
                        </a:ext>
                      </a:extLst>
                    </p:cNvPr>
                    <p:cNvSpPr txBox="1"/>
                    <p:nvPr/>
                  </p:nvSpPr>
                  <p:spPr>
                    <a:xfrm>
                      <a:off x="2225423" y="5357660"/>
                      <a:ext cx="230896" cy="215444"/>
                    </a:xfrm>
                    <a:prstGeom prst="rect">
                      <a:avLst/>
                    </a:prstGeom>
                    <a:noFill/>
                  </p:spPr>
                  <p:txBody>
                    <a:bodyPr wrap="none" lIns="0" tIns="0" rIns="0" bIns="0" rtlCol="0" anchor="ctr">
                      <a:spAutoFit/>
                    </a:bodyPr>
                    <a:lstStyle/>
                    <a:p>
                      <a:pPr/>
                      <a14:m>
                        <m:oMathPara xmlns:m="http://schemas.openxmlformats.org/officeDocument/2006/math">
                          <m:oMathParaPr>
                            <m:jc m:val="center"/>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𝑛</m:t>
                                </m:r>
                              </m:e>
                              <m:sub>
                                <m:r>
                                  <a:rPr kumimoji="1" lang="en-US" altLang="ja-JP" sz="1400" b="0" i="1" smtClean="0">
                                    <a:latin typeface="Cambria Math" panose="02040503050406030204" pitchFamily="18" charset="0"/>
                                  </a:rPr>
                                  <m:t>1</m:t>
                                </m:r>
                              </m:sub>
                            </m:sSub>
                          </m:oMath>
                        </m:oMathPara>
                      </a14:m>
                      <a:endParaRPr kumimoji="1" lang="ja-JP" altLang="en-US" sz="1400" dirty="0"/>
                    </a:p>
                  </p:txBody>
                </p:sp>
              </mc:Choice>
              <mc:Fallback xmlns="">
                <p:sp>
                  <p:nvSpPr>
                    <p:cNvPr id="83" name="テキスト ボックス 82">
                      <a:extLst>
                        <a:ext uri="{FF2B5EF4-FFF2-40B4-BE49-F238E27FC236}">
                          <a16:creationId xmlns:a16="http://schemas.microsoft.com/office/drawing/2014/main" id="{6C50EADD-357D-483A-A66C-6051EDE649F5}"/>
                        </a:ext>
                      </a:extLst>
                    </p:cNvPr>
                    <p:cNvSpPr txBox="1">
                      <a:spLocks noRot="1" noChangeAspect="1" noMove="1" noResize="1" noEditPoints="1" noAdjustHandles="1" noChangeArrowheads="1" noChangeShapeType="1" noTextEdit="1"/>
                    </p:cNvSpPr>
                    <p:nvPr/>
                  </p:nvSpPr>
                  <p:spPr>
                    <a:xfrm>
                      <a:off x="2225423" y="5357660"/>
                      <a:ext cx="230896" cy="215444"/>
                    </a:xfrm>
                    <a:prstGeom prst="rect">
                      <a:avLst/>
                    </a:prstGeom>
                    <a:blipFill>
                      <a:blip r:embed="rId14"/>
                      <a:stretch>
                        <a:fillRect l="-7895" r="-2632" b="-13889"/>
                      </a:stretch>
                    </a:blipFill>
                  </p:spPr>
                  <p:txBody>
                    <a:bodyPr/>
                    <a:lstStyle/>
                    <a:p>
                      <a:r>
                        <a:rPr lang="ja-JP" altLang="en-US">
                          <a:noFill/>
                        </a:rPr>
                        <a:t> </a:t>
                      </a:r>
                    </a:p>
                  </p:txBody>
                </p:sp>
              </mc:Fallback>
            </mc:AlternateContent>
            <p:sp>
              <p:nvSpPr>
                <p:cNvPr id="84" name="楕円 83">
                  <a:extLst>
                    <a:ext uri="{FF2B5EF4-FFF2-40B4-BE49-F238E27FC236}">
                      <a16:creationId xmlns:a16="http://schemas.microsoft.com/office/drawing/2014/main" id="{828EF2E2-0A9A-4A75-B287-54BE7369DDAB}"/>
                    </a:ext>
                  </a:extLst>
                </p:cNvPr>
                <p:cNvSpPr/>
                <p:nvPr/>
              </p:nvSpPr>
              <p:spPr>
                <a:xfrm>
                  <a:off x="2203984" y="5353709"/>
                  <a:ext cx="259200" cy="25898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8" name="直線コネクタ 77">
                <a:extLst>
                  <a:ext uri="{FF2B5EF4-FFF2-40B4-BE49-F238E27FC236}">
                    <a16:creationId xmlns:a16="http://schemas.microsoft.com/office/drawing/2014/main" id="{5D1BDFDE-D5C4-41F7-999B-746E367051FF}"/>
                  </a:ext>
                </a:extLst>
              </p:cNvPr>
              <p:cNvCxnSpPr>
                <a:cxnSpLocks/>
                <a:stCxn id="84" idx="4"/>
                <a:endCxn id="82" idx="0"/>
              </p:cNvCxnSpPr>
              <p:nvPr/>
            </p:nvCxnSpPr>
            <p:spPr>
              <a:xfrm flipH="1">
                <a:off x="2349666" y="5693108"/>
                <a:ext cx="259696" cy="164662"/>
              </a:xfrm>
              <a:prstGeom prst="line">
                <a:avLst/>
              </a:prstGeom>
            </p:spPr>
            <p:style>
              <a:lnRef idx="1">
                <a:schemeClr val="dk1"/>
              </a:lnRef>
              <a:fillRef idx="0">
                <a:schemeClr val="dk1"/>
              </a:fillRef>
              <a:effectRef idx="0">
                <a:schemeClr val="dk1"/>
              </a:effectRef>
              <a:fontRef idx="minor">
                <a:schemeClr val="tx1"/>
              </a:fontRef>
            </p:style>
          </p:cxnSp>
          <p:cxnSp>
            <p:nvCxnSpPr>
              <p:cNvPr id="79" name="直線コネクタ 78">
                <a:extLst>
                  <a:ext uri="{FF2B5EF4-FFF2-40B4-BE49-F238E27FC236}">
                    <a16:creationId xmlns:a16="http://schemas.microsoft.com/office/drawing/2014/main" id="{37680BAE-E436-47CC-803F-BB923BD515AE}"/>
                  </a:ext>
                </a:extLst>
              </p:cNvPr>
              <p:cNvCxnSpPr>
                <a:cxnSpLocks/>
                <a:stCxn id="84" idx="4"/>
                <a:endCxn id="91" idx="0"/>
              </p:cNvCxnSpPr>
              <p:nvPr/>
            </p:nvCxnSpPr>
            <p:spPr>
              <a:xfrm>
                <a:off x="2609362" y="5693108"/>
                <a:ext cx="263835" cy="163016"/>
              </a:xfrm>
              <a:prstGeom prst="line">
                <a:avLst/>
              </a:prstGeom>
            </p:spPr>
            <p:style>
              <a:lnRef idx="1">
                <a:schemeClr val="dk1"/>
              </a:lnRef>
              <a:fillRef idx="0">
                <a:schemeClr val="dk1"/>
              </a:fillRef>
              <a:effectRef idx="0">
                <a:schemeClr val="dk1"/>
              </a:effectRef>
              <a:fontRef idx="minor">
                <a:schemeClr val="tx1"/>
              </a:fontRef>
            </p:style>
          </p:cxnSp>
          <p:grpSp>
            <p:nvGrpSpPr>
              <p:cNvPr id="98" name="グループ化 97">
                <a:extLst>
                  <a:ext uri="{FF2B5EF4-FFF2-40B4-BE49-F238E27FC236}">
                    <a16:creationId xmlns:a16="http://schemas.microsoft.com/office/drawing/2014/main" id="{DC5EDA98-AA12-4C85-8494-5FE678309B43}"/>
                  </a:ext>
                </a:extLst>
              </p:cNvPr>
              <p:cNvGrpSpPr/>
              <p:nvPr/>
            </p:nvGrpSpPr>
            <p:grpSpPr>
              <a:xfrm>
                <a:off x="2220066" y="5856124"/>
                <a:ext cx="778592" cy="260635"/>
                <a:chOff x="2220066" y="5856124"/>
                <a:chExt cx="778592" cy="260635"/>
              </a:xfrm>
            </p:grpSpPr>
            <p:grpSp>
              <p:nvGrpSpPr>
                <p:cNvPr id="77" name="グループ化 76">
                  <a:extLst>
                    <a:ext uri="{FF2B5EF4-FFF2-40B4-BE49-F238E27FC236}">
                      <a16:creationId xmlns:a16="http://schemas.microsoft.com/office/drawing/2014/main" id="{A95C5356-0117-4DBD-86E1-D9FA7675077F}"/>
                    </a:ext>
                  </a:extLst>
                </p:cNvPr>
                <p:cNvGrpSpPr/>
                <p:nvPr/>
              </p:nvGrpSpPr>
              <p:grpSpPr>
                <a:xfrm>
                  <a:off x="2220066" y="5856124"/>
                  <a:ext cx="259200" cy="260635"/>
                  <a:chOff x="2203984" y="5352063"/>
                  <a:chExt cx="259200" cy="260635"/>
                </a:xfrm>
              </p:grpSpPr>
              <mc:AlternateContent xmlns:mc="http://schemas.openxmlformats.org/markup-compatibility/2006" xmlns:a14="http://schemas.microsoft.com/office/drawing/2010/main">
                <mc:Choice Requires="a14">
                  <p:sp>
                    <p:nvSpPr>
                      <p:cNvPr id="81" name="テキスト ボックス 80">
                        <a:extLst>
                          <a:ext uri="{FF2B5EF4-FFF2-40B4-BE49-F238E27FC236}">
                            <a16:creationId xmlns:a16="http://schemas.microsoft.com/office/drawing/2014/main" id="{BBED934E-8F50-41BE-BF19-02714A97CA1C}"/>
                          </a:ext>
                        </a:extLst>
                      </p:cNvPr>
                      <p:cNvSpPr txBox="1"/>
                      <p:nvPr/>
                    </p:nvSpPr>
                    <p:spPr>
                      <a:xfrm>
                        <a:off x="2220191" y="5352063"/>
                        <a:ext cx="235064" cy="215444"/>
                      </a:xfrm>
                      <a:prstGeom prst="rect">
                        <a:avLst/>
                      </a:prstGeom>
                      <a:noFill/>
                    </p:spPr>
                    <p:txBody>
                      <a:bodyPr wrap="none" lIns="0" tIns="0" rIns="0" bIns="0" rtlCol="0" anchor="ctr">
                        <a:spAutoFit/>
                      </a:bodyPr>
                      <a:lstStyle/>
                      <a:p>
                        <a:pPr/>
                        <a14:m>
                          <m:oMathPara xmlns:m="http://schemas.openxmlformats.org/officeDocument/2006/math">
                            <m:oMathParaPr>
                              <m:jc m:val="center"/>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𝑛</m:t>
                                  </m:r>
                                </m:e>
                                <m:sub>
                                  <m:r>
                                    <a:rPr kumimoji="1" lang="en-US" altLang="ja-JP" sz="1400" b="0" i="1" smtClean="0">
                                      <a:latin typeface="Cambria Math" panose="02040503050406030204" pitchFamily="18" charset="0"/>
                                    </a:rPr>
                                    <m:t>2</m:t>
                                  </m:r>
                                </m:sub>
                              </m:sSub>
                            </m:oMath>
                          </m:oMathPara>
                        </a14:m>
                        <a:endParaRPr kumimoji="1" lang="ja-JP" altLang="en-US" sz="1400" dirty="0"/>
                      </a:p>
                    </p:txBody>
                  </p:sp>
                </mc:Choice>
                <mc:Fallback xmlns="">
                  <p:sp>
                    <p:nvSpPr>
                      <p:cNvPr id="81" name="テキスト ボックス 80">
                        <a:extLst>
                          <a:ext uri="{FF2B5EF4-FFF2-40B4-BE49-F238E27FC236}">
                            <a16:creationId xmlns:a16="http://schemas.microsoft.com/office/drawing/2014/main" id="{BBED934E-8F50-41BE-BF19-02714A97CA1C}"/>
                          </a:ext>
                        </a:extLst>
                      </p:cNvPr>
                      <p:cNvSpPr txBox="1">
                        <a:spLocks noRot="1" noChangeAspect="1" noMove="1" noResize="1" noEditPoints="1" noAdjustHandles="1" noChangeArrowheads="1" noChangeShapeType="1" noTextEdit="1"/>
                      </p:cNvSpPr>
                      <p:nvPr/>
                    </p:nvSpPr>
                    <p:spPr>
                      <a:xfrm>
                        <a:off x="2220191" y="5352063"/>
                        <a:ext cx="235064" cy="215444"/>
                      </a:xfrm>
                      <a:prstGeom prst="rect">
                        <a:avLst/>
                      </a:prstGeom>
                      <a:blipFill>
                        <a:blip r:embed="rId15"/>
                        <a:stretch>
                          <a:fillRect l="-10256" r="-2564" b="-17143"/>
                        </a:stretch>
                      </a:blipFill>
                    </p:spPr>
                    <p:txBody>
                      <a:bodyPr/>
                      <a:lstStyle/>
                      <a:p>
                        <a:r>
                          <a:rPr lang="ja-JP" altLang="en-US">
                            <a:noFill/>
                          </a:rPr>
                          <a:t> </a:t>
                        </a:r>
                      </a:p>
                    </p:txBody>
                  </p:sp>
                </mc:Fallback>
              </mc:AlternateContent>
              <p:sp>
                <p:nvSpPr>
                  <p:cNvPr id="82" name="楕円 81">
                    <a:extLst>
                      <a:ext uri="{FF2B5EF4-FFF2-40B4-BE49-F238E27FC236}">
                        <a16:creationId xmlns:a16="http://schemas.microsoft.com/office/drawing/2014/main" id="{176FB85E-941A-491B-B173-5E0D2317BAED}"/>
                      </a:ext>
                    </a:extLst>
                  </p:cNvPr>
                  <p:cNvSpPr/>
                  <p:nvPr/>
                </p:nvSpPr>
                <p:spPr>
                  <a:xfrm>
                    <a:off x="2203984" y="5353709"/>
                    <a:ext cx="259200" cy="25898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グループ化 89">
                  <a:extLst>
                    <a:ext uri="{FF2B5EF4-FFF2-40B4-BE49-F238E27FC236}">
                      <a16:creationId xmlns:a16="http://schemas.microsoft.com/office/drawing/2014/main" id="{4E525B51-4CDB-4402-B60F-1D6D6C0C0998}"/>
                    </a:ext>
                  </a:extLst>
                </p:cNvPr>
                <p:cNvGrpSpPr/>
                <p:nvPr/>
              </p:nvGrpSpPr>
              <p:grpSpPr>
                <a:xfrm>
                  <a:off x="2739458" y="5856124"/>
                  <a:ext cx="259200" cy="260635"/>
                  <a:chOff x="2203984" y="5352063"/>
                  <a:chExt cx="259200" cy="260635"/>
                </a:xfrm>
              </p:grpSpPr>
              <mc:AlternateContent xmlns:mc="http://schemas.openxmlformats.org/markup-compatibility/2006" xmlns:a14="http://schemas.microsoft.com/office/drawing/2010/main">
                <mc:Choice Requires="a14">
                  <p:sp>
                    <p:nvSpPr>
                      <p:cNvPr id="91" name="テキスト ボックス 90">
                        <a:extLst>
                          <a:ext uri="{FF2B5EF4-FFF2-40B4-BE49-F238E27FC236}">
                            <a16:creationId xmlns:a16="http://schemas.microsoft.com/office/drawing/2014/main" id="{6D094923-50B7-4535-AD8F-4B119AF1116A}"/>
                          </a:ext>
                        </a:extLst>
                      </p:cNvPr>
                      <p:cNvSpPr txBox="1"/>
                      <p:nvPr/>
                    </p:nvSpPr>
                    <p:spPr>
                      <a:xfrm>
                        <a:off x="2220191" y="5352063"/>
                        <a:ext cx="235064" cy="215444"/>
                      </a:xfrm>
                      <a:prstGeom prst="rect">
                        <a:avLst/>
                      </a:prstGeom>
                      <a:noFill/>
                    </p:spPr>
                    <p:txBody>
                      <a:bodyPr wrap="none" lIns="0" tIns="0" rIns="0" bIns="0" rtlCol="0" anchor="ctr">
                        <a:spAutoFit/>
                      </a:bodyPr>
                      <a:lstStyle/>
                      <a:p>
                        <a:pPr/>
                        <a14:m>
                          <m:oMathPara xmlns:m="http://schemas.openxmlformats.org/officeDocument/2006/math">
                            <m:oMathParaPr>
                              <m:jc m:val="center"/>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𝑛</m:t>
                                  </m:r>
                                </m:e>
                                <m:sub>
                                  <m:r>
                                    <a:rPr kumimoji="1" lang="en-US" altLang="ja-JP" sz="1400" b="0" i="1" smtClean="0">
                                      <a:latin typeface="Cambria Math" panose="02040503050406030204" pitchFamily="18" charset="0"/>
                                    </a:rPr>
                                    <m:t>3</m:t>
                                  </m:r>
                                </m:sub>
                              </m:sSub>
                            </m:oMath>
                          </m:oMathPara>
                        </a14:m>
                        <a:endParaRPr kumimoji="1" lang="ja-JP" altLang="en-US" sz="1400" dirty="0"/>
                      </a:p>
                    </p:txBody>
                  </p:sp>
                </mc:Choice>
                <mc:Fallback xmlns="">
                  <p:sp>
                    <p:nvSpPr>
                      <p:cNvPr id="91" name="テキスト ボックス 90">
                        <a:extLst>
                          <a:ext uri="{FF2B5EF4-FFF2-40B4-BE49-F238E27FC236}">
                            <a16:creationId xmlns:a16="http://schemas.microsoft.com/office/drawing/2014/main" id="{6D094923-50B7-4535-AD8F-4B119AF1116A}"/>
                          </a:ext>
                        </a:extLst>
                      </p:cNvPr>
                      <p:cNvSpPr txBox="1">
                        <a:spLocks noRot="1" noChangeAspect="1" noMove="1" noResize="1" noEditPoints="1" noAdjustHandles="1" noChangeArrowheads="1" noChangeShapeType="1" noTextEdit="1"/>
                      </p:cNvSpPr>
                      <p:nvPr/>
                    </p:nvSpPr>
                    <p:spPr>
                      <a:xfrm>
                        <a:off x="2220191" y="5352063"/>
                        <a:ext cx="235064" cy="215444"/>
                      </a:xfrm>
                      <a:prstGeom prst="rect">
                        <a:avLst/>
                      </a:prstGeom>
                      <a:blipFill>
                        <a:blip r:embed="rId16"/>
                        <a:stretch>
                          <a:fillRect l="-7692" r="-2564" b="-17143"/>
                        </a:stretch>
                      </a:blipFill>
                    </p:spPr>
                    <p:txBody>
                      <a:bodyPr/>
                      <a:lstStyle/>
                      <a:p>
                        <a:r>
                          <a:rPr lang="ja-JP" altLang="en-US">
                            <a:noFill/>
                          </a:rPr>
                          <a:t> </a:t>
                        </a:r>
                      </a:p>
                    </p:txBody>
                  </p:sp>
                </mc:Fallback>
              </mc:AlternateContent>
              <p:sp>
                <p:nvSpPr>
                  <p:cNvPr id="92" name="楕円 91">
                    <a:extLst>
                      <a:ext uri="{FF2B5EF4-FFF2-40B4-BE49-F238E27FC236}">
                        <a16:creationId xmlns:a16="http://schemas.microsoft.com/office/drawing/2014/main" id="{BBDFE427-56E5-457C-990A-80032BA71DD0}"/>
                      </a:ext>
                    </a:extLst>
                  </p:cNvPr>
                  <p:cNvSpPr/>
                  <p:nvPr/>
                </p:nvSpPr>
                <p:spPr>
                  <a:xfrm>
                    <a:off x="2203984" y="5353709"/>
                    <a:ext cx="259200" cy="25898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09" name="グループ化 108">
              <a:extLst>
                <a:ext uri="{FF2B5EF4-FFF2-40B4-BE49-F238E27FC236}">
                  <a16:creationId xmlns:a16="http://schemas.microsoft.com/office/drawing/2014/main" id="{36FDA9AD-27E1-420B-9FB8-DB9B90EE126A}"/>
                </a:ext>
              </a:extLst>
            </p:cNvPr>
            <p:cNvGrpSpPr/>
            <p:nvPr/>
          </p:nvGrpSpPr>
          <p:grpSpPr>
            <a:xfrm>
              <a:off x="4525950" y="5396950"/>
              <a:ext cx="1577454" cy="721146"/>
              <a:chOff x="4525950" y="5457574"/>
              <a:chExt cx="1577454" cy="721146"/>
            </a:xfrm>
          </p:grpSpPr>
          <p:pic>
            <p:nvPicPr>
              <p:cNvPr id="71" name="図 70">
                <a:extLst>
                  <a:ext uri="{FF2B5EF4-FFF2-40B4-BE49-F238E27FC236}">
                    <a16:creationId xmlns:a16="http://schemas.microsoft.com/office/drawing/2014/main" id="{A4CED56A-6D25-4BE9-B11A-0BE0E9CF114A}"/>
                  </a:ext>
                </a:extLst>
              </p:cNvPr>
              <p:cNvPicPr>
                <a:picLocks noChangeAspect="1"/>
              </p:cNvPicPr>
              <p:nvPr/>
            </p:nvPicPr>
            <p:blipFill>
              <a:blip r:embed="rId9"/>
              <a:stretch>
                <a:fillRect/>
              </a:stretch>
            </p:blipFill>
            <p:spPr>
              <a:xfrm rot="16200000">
                <a:off x="5196348" y="5201343"/>
                <a:ext cx="236658" cy="749120"/>
              </a:xfrm>
              <a:prstGeom prst="rect">
                <a:avLst/>
              </a:prstGeom>
            </p:spPr>
          </p:pic>
          <p:grpSp>
            <p:nvGrpSpPr>
              <p:cNvPr id="102" name="グループ化 101">
                <a:extLst>
                  <a:ext uri="{FF2B5EF4-FFF2-40B4-BE49-F238E27FC236}">
                    <a16:creationId xmlns:a16="http://schemas.microsoft.com/office/drawing/2014/main" id="{101422B8-29F0-436F-97F0-30C06DBD2F17}"/>
                  </a:ext>
                </a:extLst>
              </p:cNvPr>
              <p:cNvGrpSpPr/>
              <p:nvPr/>
            </p:nvGrpSpPr>
            <p:grpSpPr>
              <a:xfrm>
                <a:off x="4525950" y="5942062"/>
                <a:ext cx="1577454" cy="236658"/>
                <a:chOff x="4525950" y="5942062"/>
                <a:chExt cx="1577454" cy="236658"/>
              </a:xfrm>
            </p:grpSpPr>
            <p:pic>
              <p:nvPicPr>
                <p:cNvPr id="100" name="図 99">
                  <a:extLst>
                    <a:ext uri="{FF2B5EF4-FFF2-40B4-BE49-F238E27FC236}">
                      <a16:creationId xmlns:a16="http://schemas.microsoft.com/office/drawing/2014/main" id="{606D5A39-7643-4B53-BBDA-539EBBA70D73}"/>
                    </a:ext>
                  </a:extLst>
                </p:cNvPr>
                <p:cNvPicPr>
                  <a:picLocks noChangeAspect="1"/>
                </p:cNvPicPr>
                <p:nvPr/>
              </p:nvPicPr>
              <p:blipFill>
                <a:blip r:embed="rId9"/>
                <a:stretch>
                  <a:fillRect/>
                </a:stretch>
              </p:blipFill>
              <p:spPr>
                <a:xfrm rot="16200000">
                  <a:off x="4782181" y="5685831"/>
                  <a:ext cx="236658" cy="749120"/>
                </a:xfrm>
                <a:prstGeom prst="rect">
                  <a:avLst/>
                </a:prstGeom>
              </p:spPr>
            </p:pic>
            <p:pic>
              <p:nvPicPr>
                <p:cNvPr id="101" name="図 100">
                  <a:extLst>
                    <a:ext uri="{FF2B5EF4-FFF2-40B4-BE49-F238E27FC236}">
                      <a16:creationId xmlns:a16="http://schemas.microsoft.com/office/drawing/2014/main" id="{FA295C9E-DF2D-4077-BD77-BE9C2C404BF3}"/>
                    </a:ext>
                  </a:extLst>
                </p:cNvPr>
                <p:cNvPicPr>
                  <a:picLocks noChangeAspect="1"/>
                </p:cNvPicPr>
                <p:nvPr/>
              </p:nvPicPr>
              <p:blipFill>
                <a:blip r:embed="rId9"/>
                <a:stretch>
                  <a:fillRect/>
                </a:stretch>
              </p:blipFill>
              <p:spPr>
                <a:xfrm rot="16200000">
                  <a:off x="5610515" y="5685831"/>
                  <a:ext cx="236658" cy="749120"/>
                </a:xfrm>
                <a:prstGeom prst="rect">
                  <a:avLst/>
                </a:prstGeom>
              </p:spPr>
            </p:pic>
          </p:grpSp>
          <p:cxnSp>
            <p:nvCxnSpPr>
              <p:cNvPr id="103" name="直線コネクタ 102">
                <a:extLst>
                  <a:ext uri="{FF2B5EF4-FFF2-40B4-BE49-F238E27FC236}">
                    <a16:creationId xmlns:a16="http://schemas.microsoft.com/office/drawing/2014/main" id="{CD6C1CE8-E874-488D-AA9A-E9BFE98D94DF}"/>
                  </a:ext>
                </a:extLst>
              </p:cNvPr>
              <p:cNvCxnSpPr>
                <a:cxnSpLocks/>
                <a:stCxn id="71" idx="1"/>
                <a:endCxn id="100" idx="3"/>
              </p:cNvCxnSpPr>
              <p:nvPr/>
            </p:nvCxnSpPr>
            <p:spPr>
              <a:xfrm flipH="1">
                <a:off x="4900510" y="5694232"/>
                <a:ext cx="414167" cy="247830"/>
              </a:xfrm>
              <a:prstGeom prst="line">
                <a:avLst/>
              </a:prstGeom>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B0DCC6CA-4ADB-4E89-8E4C-C6F649E79463}"/>
                  </a:ext>
                </a:extLst>
              </p:cNvPr>
              <p:cNvCxnSpPr>
                <a:cxnSpLocks/>
                <a:stCxn id="71" idx="1"/>
                <a:endCxn id="101" idx="3"/>
              </p:cNvCxnSpPr>
              <p:nvPr/>
            </p:nvCxnSpPr>
            <p:spPr>
              <a:xfrm>
                <a:off x="5314677" y="5694232"/>
                <a:ext cx="414167" cy="247830"/>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030999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ベンチマーク</a:t>
            </a:r>
          </a:p>
        </p:txBody>
      </p:sp>
      <p:sp>
        <p:nvSpPr>
          <p:cNvPr id="3" name="コンテンツ プレースホルダー 2"/>
          <p:cNvSpPr>
            <a:spLocks noGrp="1"/>
          </p:cNvSpPr>
          <p:nvPr>
            <p:ph idx="1"/>
          </p:nvPr>
        </p:nvSpPr>
        <p:spPr>
          <a:xfrm>
            <a:off x="457200" y="1600201"/>
            <a:ext cx="8229600" cy="2135848"/>
          </a:xfrm>
        </p:spPr>
        <p:txBody>
          <a:bodyPr/>
          <a:lstStyle/>
          <a:p>
            <a:pPr marL="0" indent="0">
              <a:buNone/>
            </a:pPr>
            <a:r>
              <a:rPr kumimoji="1" lang="en-US" altLang="ja-JP" dirty="0" err="1"/>
              <a:t>BigCloneBench</a:t>
            </a:r>
            <a:r>
              <a:rPr kumimoji="1" lang="en-US" altLang="ja-JP" dirty="0"/>
              <a:t>[60]</a:t>
            </a:r>
          </a:p>
          <a:p>
            <a:pPr lvl="1"/>
            <a:r>
              <a:rPr kumimoji="1" lang="en-US" altLang="ja-JP" dirty="0"/>
              <a:t>Java</a:t>
            </a:r>
            <a:r>
              <a:rPr kumimoji="1" lang="ja-JP" altLang="en-US" dirty="0"/>
              <a:t>で開発されたオープンソースソフトウェアから</a:t>
            </a:r>
            <a:br>
              <a:rPr kumimoji="1" lang="en-US" altLang="ja-JP" dirty="0"/>
            </a:br>
            <a:r>
              <a:rPr kumimoji="1" lang="ja-JP" altLang="en-US" dirty="0"/>
              <a:t>メソッド単位でソースコードを収集したベンチマーク</a:t>
            </a:r>
            <a:endParaRPr kumimoji="1" lang="en-US" altLang="ja-JP" dirty="0"/>
          </a:p>
          <a:p>
            <a:pPr lvl="1"/>
            <a:r>
              <a:rPr lang="en-US" altLang="ja-JP" dirty="0" err="1"/>
              <a:t>BigCloneBench</a:t>
            </a:r>
            <a:r>
              <a:rPr lang="ja-JP" altLang="en-US" dirty="0"/>
              <a:t>の開発者らによって，各メソッドは</a:t>
            </a:r>
            <a:br>
              <a:rPr lang="en-US" altLang="ja-JP" dirty="0"/>
            </a:br>
            <a:r>
              <a:rPr lang="ja-JP" altLang="en-US" dirty="0"/>
              <a:t>あらかじめ</a:t>
            </a:r>
            <a:r>
              <a:rPr lang="en-US" altLang="ja-JP" dirty="0"/>
              <a:t>43</a:t>
            </a:r>
            <a:r>
              <a:rPr lang="ja-JP" altLang="en-US" dirty="0"/>
              <a:t>種類の機能クラスのいずれかに分類</a:t>
            </a:r>
            <a:endParaRPr lang="en-US" altLang="ja-JP" dirty="0"/>
          </a:p>
        </p:txBody>
      </p:sp>
      <p:grpSp>
        <p:nvGrpSpPr>
          <p:cNvPr id="37" name="グループ化 36">
            <a:extLst>
              <a:ext uri="{FF2B5EF4-FFF2-40B4-BE49-F238E27FC236}">
                <a16:creationId xmlns:a16="http://schemas.microsoft.com/office/drawing/2014/main" id="{08B64A37-4705-49A1-8460-E894D1EFD609}"/>
              </a:ext>
            </a:extLst>
          </p:cNvPr>
          <p:cNvGrpSpPr/>
          <p:nvPr/>
        </p:nvGrpSpPr>
        <p:grpSpPr>
          <a:xfrm>
            <a:off x="1476302" y="3845184"/>
            <a:ext cx="6180284" cy="2389110"/>
            <a:chOff x="1320085" y="3979493"/>
            <a:chExt cx="6180284" cy="2389110"/>
          </a:xfrm>
        </p:grpSpPr>
        <p:sp>
          <p:nvSpPr>
            <p:cNvPr id="35" name="四角形: 角を丸くする 34">
              <a:extLst>
                <a:ext uri="{FF2B5EF4-FFF2-40B4-BE49-F238E27FC236}">
                  <a16:creationId xmlns:a16="http://schemas.microsoft.com/office/drawing/2014/main" id="{1CF90D2F-9D36-4342-9F5B-8BC75D8B6772}"/>
                </a:ext>
              </a:extLst>
            </p:cNvPr>
            <p:cNvSpPr/>
            <p:nvPr/>
          </p:nvSpPr>
          <p:spPr>
            <a:xfrm>
              <a:off x="1320085" y="4262907"/>
              <a:ext cx="6180284" cy="21056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7DBA5824-6A4A-42FA-B5B2-223C5C81BCB9}"/>
                    </a:ext>
                  </a:extLst>
                </p:cNvPr>
                <p:cNvSpPr txBox="1"/>
                <p:nvPr/>
              </p:nvSpPr>
              <p:spPr>
                <a:xfrm rot="5400000">
                  <a:off x="2800855" y="5671227"/>
                  <a:ext cx="166667" cy="276999"/>
                </a:xfrm>
                <a:prstGeom prst="rect">
                  <a:avLst/>
                </a:prstGeom>
                <a:noFill/>
              </p:spPr>
              <p:txBody>
                <a:bodyPr vert="horz"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12" name="テキスト ボックス 11">
                  <a:extLst>
                    <a:ext uri="{FF2B5EF4-FFF2-40B4-BE49-F238E27FC236}">
                      <a16:creationId xmlns:a16="http://schemas.microsoft.com/office/drawing/2014/main" id="{7DBA5824-6A4A-42FA-B5B2-223C5C81BCB9}"/>
                    </a:ext>
                  </a:extLst>
                </p:cNvPr>
                <p:cNvSpPr txBox="1">
                  <a:spLocks noRot="1" noChangeAspect="1" noMove="1" noResize="1" noEditPoints="1" noAdjustHandles="1" noChangeArrowheads="1" noChangeShapeType="1" noTextEdit="1"/>
                </p:cNvSpPr>
                <p:nvPr/>
              </p:nvSpPr>
              <p:spPr>
                <a:xfrm rot="5400000">
                  <a:off x="2800855" y="5671227"/>
                  <a:ext cx="166667" cy="276999"/>
                </a:xfrm>
                <a:prstGeom prst="rect">
                  <a:avLst/>
                </a:prstGeom>
                <a:blipFill>
                  <a:blip r:embed="rId3"/>
                  <a:stretch>
                    <a:fillRect l="-8889" t="-18519" b="-22222"/>
                  </a:stretch>
                </a:blipFill>
              </p:spPr>
              <p:txBody>
                <a:bodyPr/>
                <a:lstStyle/>
                <a:p>
                  <a:r>
                    <a:rPr lang="ja-JP" altLang="en-US">
                      <a:noFill/>
                    </a:rPr>
                    <a:t> </a:t>
                  </a:r>
                </a:p>
              </p:txBody>
            </p:sp>
          </mc:Fallback>
        </mc:AlternateContent>
        <p:grpSp>
          <p:nvGrpSpPr>
            <p:cNvPr id="32" name="グループ化 31">
              <a:extLst>
                <a:ext uri="{FF2B5EF4-FFF2-40B4-BE49-F238E27FC236}">
                  <a16:creationId xmlns:a16="http://schemas.microsoft.com/office/drawing/2014/main" id="{F91BD55A-5D91-476C-A3C5-8074AE6BC7F0}"/>
                </a:ext>
              </a:extLst>
            </p:cNvPr>
            <p:cNvGrpSpPr/>
            <p:nvPr/>
          </p:nvGrpSpPr>
          <p:grpSpPr>
            <a:xfrm>
              <a:off x="1486952" y="4417594"/>
              <a:ext cx="2794475" cy="781940"/>
              <a:chOff x="5536195" y="3487643"/>
              <a:chExt cx="2794475" cy="781940"/>
            </a:xfrm>
          </p:grpSpPr>
          <p:sp>
            <p:nvSpPr>
              <p:cNvPr id="8" name="四角形: 角を丸くする 7">
                <a:extLst>
                  <a:ext uri="{FF2B5EF4-FFF2-40B4-BE49-F238E27FC236}">
                    <a16:creationId xmlns:a16="http://schemas.microsoft.com/office/drawing/2014/main" id="{4C3DE4AF-A081-4475-8D95-B103B226A1B0}"/>
                  </a:ext>
                </a:extLst>
              </p:cNvPr>
              <p:cNvSpPr/>
              <p:nvPr/>
            </p:nvSpPr>
            <p:spPr>
              <a:xfrm>
                <a:off x="5536195" y="3487643"/>
                <a:ext cx="2794475" cy="7819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7704E111-F99B-4E80-ACD1-4DFF3D28DD41}"/>
                  </a:ext>
                </a:extLst>
              </p:cNvPr>
              <p:cNvGrpSpPr/>
              <p:nvPr/>
            </p:nvGrpSpPr>
            <p:grpSpPr>
              <a:xfrm>
                <a:off x="5649190" y="3576037"/>
                <a:ext cx="480522" cy="584271"/>
                <a:chOff x="1064302" y="1896255"/>
                <a:chExt cx="659568" cy="801974"/>
              </a:xfrm>
            </p:grpSpPr>
            <p:sp>
              <p:nvSpPr>
                <p:cNvPr id="29" name="メモ 30">
                  <a:extLst>
                    <a:ext uri="{FF2B5EF4-FFF2-40B4-BE49-F238E27FC236}">
                      <a16:creationId xmlns:a16="http://schemas.microsoft.com/office/drawing/2014/main" id="{484B1C79-D823-49F4-B7F3-F837575240BF}"/>
                    </a:ext>
                  </a:extLst>
                </p:cNvPr>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メモ 31">
                  <a:extLst>
                    <a:ext uri="{FF2B5EF4-FFF2-40B4-BE49-F238E27FC236}">
                      <a16:creationId xmlns:a16="http://schemas.microsoft.com/office/drawing/2014/main" id="{55B9BFB6-05D2-4948-A350-0E9CF57695D8}"/>
                    </a:ext>
                  </a:extLst>
                </p:cNvPr>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メモ 32">
                  <a:extLst>
                    <a:ext uri="{FF2B5EF4-FFF2-40B4-BE49-F238E27FC236}">
                      <a16:creationId xmlns:a16="http://schemas.microsoft.com/office/drawing/2014/main" id="{99072686-C628-4C1F-977F-C39746A5789B}"/>
                    </a:ext>
                  </a:extLst>
                </p:cNvPr>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099DBAF5-DAF3-41B1-A8C7-C7CCF595B465}"/>
                  </a:ext>
                </a:extLst>
              </p:cNvPr>
              <p:cNvSpPr txBox="1"/>
              <p:nvPr/>
            </p:nvSpPr>
            <p:spPr>
              <a:xfrm>
                <a:off x="6199022" y="3706558"/>
                <a:ext cx="2122346" cy="338554"/>
              </a:xfrm>
              <a:prstGeom prst="rect">
                <a:avLst/>
              </a:prstGeom>
              <a:noFill/>
            </p:spPr>
            <p:txBody>
              <a:bodyPr wrap="square" rtlCol="0">
                <a:spAutoFit/>
              </a:bodyPr>
              <a:lstStyle/>
              <a:p>
                <a:r>
                  <a:rPr lang="en-US" altLang="ja-JP" sz="1600" dirty="0"/>
                  <a:t>Download From Web</a:t>
                </a:r>
                <a:endParaRPr kumimoji="1" lang="ja-JP" altLang="en-US" sz="1600" dirty="0"/>
              </a:p>
            </p:txBody>
          </p:sp>
        </p:grpSp>
        <p:grpSp>
          <p:nvGrpSpPr>
            <p:cNvPr id="33" name="グループ化 32">
              <a:extLst>
                <a:ext uri="{FF2B5EF4-FFF2-40B4-BE49-F238E27FC236}">
                  <a16:creationId xmlns:a16="http://schemas.microsoft.com/office/drawing/2014/main" id="{A6CFEFD0-D1DF-4B2D-848D-4AF552B10047}"/>
                </a:ext>
              </a:extLst>
            </p:cNvPr>
            <p:cNvGrpSpPr/>
            <p:nvPr/>
          </p:nvGrpSpPr>
          <p:grpSpPr>
            <a:xfrm>
              <a:off x="4486566" y="4428073"/>
              <a:ext cx="2794475" cy="781940"/>
              <a:chOff x="5536194" y="4415194"/>
              <a:chExt cx="2794475" cy="781940"/>
            </a:xfrm>
          </p:grpSpPr>
          <p:sp>
            <p:nvSpPr>
              <p:cNvPr id="7" name="四角形: 角を丸くする 6">
                <a:extLst>
                  <a:ext uri="{FF2B5EF4-FFF2-40B4-BE49-F238E27FC236}">
                    <a16:creationId xmlns:a16="http://schemas.microsoft.com/office/drawing/2014/main" id="{A8D8F56D-8618-4226-B6FE-3AB5F655FB33}"/>
                  </a:ext>
                </a:extLst>
              </p:cNvPr>
              <p:cNvSpPr/>
              <p:nvPr/>
            </p:nvSpPr>
            <p:spPr>
              <a:xfrm>
                <a:off x="5536194" y="4415194"/>
                <a:ext cx="2794475" cy="7819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B2E5CDFF-9A4E-4895-835C-5A05A6B56149}"/>
                  </a:ext>
                </a:extLst>
              </p:cNvPr>
              <p:cNvGrpSpPr/>
              <p:nvPr/>
            </p:nvGrpSpPr>
            <p:grpSpPr>
              <a:xfrm>
                <a:off x="5649190" y="4503550"/>
                <a:ext cx="480522" cy="584271"/>
                <a:chOff x="1064302" y="1896255"/>
                <a:chExt cx="659568" cy="801974"/>
              </a:xfrm>
            </p:grpSpPr>
            <p:sp>
              <p:nvSpPr>
                <p:cNvPr id="26" name="メモ 35">
                  <a:extLst>
                    <a:ext uri="{FF2B5EF4-FFF2-40B4-BE49-F238E27FC236}">
                      <a16:creationId xmlns:a16="http://schemas.microsoft.com/office/drawing/2014/main" id="{9417CE97-9D87-47C1-8E0B-446E598E3036}"/>
                    </a:ext>
                  </a:extLst>
                </p:cNvPr>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メモ 36">
                  <a:extLst>
                    <a:ext uri="{FF2B5EF4-FFF2-40B4-BE49-F238E27FC236}">
                      <a16:creationId xmlns:a16="http://schemas.microsoft.com/office/drawing/2014/main" id="{2F08A0CB-6CC4-4CF1-84FA-55B80F81F7E5}"/>
                    </a:ext>
                  </a:extLst>
                </p:cNvPr>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メモ 37">
                  <a:extLst>
                    <a:ext uri="{FF2B5EF4-FFF2-40B4-BE49-F238E27FC236}">
                      <a16:creationId xmlns:a16="http://schemas.microsoft.com/office/drawing/2014/main" id="{35CD4ED6-5E27-4FEC-8EC5-FD882CCFB45F}"/>
                    </a:ext>
                  </a:extLst>
                </p:cNvPr>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2EC226E7-5062-4A78-8F62-B9371A3FDF71}"/>
                  </a:ext>
                </a:extLst>
              </p:cNvPr>
              <p:cNvSpPr txBox="1"/>
              <p:nvPr/>
            </p:nvSpPr>
            <p:spPr>
              <a:xfrm>
                <a:off x="6211313" y="4626408"/>
                <a:ext cx="1369286" cy="338554"/>
              </a:xfrm>
              <a:prstGeom prst="rect">
                <a:avLst/>
              </a:prstGeom>
              <a:noFill/>
            </p:spPr>
            <p:txBody>
              <a:bodyPr wrap="square" rtlCol="0">
                <a:spAutoFit/>
              </a:bodyPr>
              <a:lstStyle/>
              <a:p>
                <a:r>
                  <a:rPr kumimoji="1" lang="en-US" altLang="ja-JP" sz="1600" dirty="0"/>
                  <a:t>Secure Hash</a:t>
                </a:r>
                <a:endParaRPr kumimoji="1" lang="ja-JP" altLang="en-US" sz="1600" dirty="0"/>
              </a:p>
            </p:txBody>
          </p:sp>
        </p:grpSp>
        <p:grpSp>
          <p:nvGrpSpPr>
            <p:cNvPr id="34" name="グループ化 33">
              <a:extLst>
                <a:ext uri="{FF2B5EF4-FFF2-40B4-BE49-F238E27FC236}">
                  <a16:creationId xmlns:a16="http://schemas.microsoft.com/office/drawing/2014/main" id="{0B417475-4E4C-46FF-AAD0-303F9B22E2D5}"/>
                </a:ext>
              </a:extLst>
            </p:cNvPr>
            <p:cNvGrpSpPr/>
            <p:nvPr/>
          </p:nvGrpSpPr>
          <p:grpSpPr>
            <a:xfrm>
              <a:off x="4486565" y="5421227"/>
              <a:ext cx="2794475" cy="781940"/>
              <a:chOff x="5542730" y="5616229"/>
              <a:chExt cx="2794475" cy="781940"/>
            </a:xfrm>
          </p:grpSpPr>
          <p:sp>
            <p:nvSpPr>
              <p:cNvPr id="6" name="四角形: 角を丸くする 5">
                <a:extLst>
                  <a:ext uri="{FF2B5EF4-FFF2-40B4-BE49-F238E27FC236}">
                    <a16:creationId xmlns:a16="http://schemas.microsoft.com/office/drawing/2014/main" id="{90255AF1-1CE5-43A4-A3E7-AC2B0201BE4B}"/>
                  </a:ext>
                </a:extLst>
              </p:cNvPr>
              <p:cNvSpPr/>
              <p:nvPr/>
            </p:nvSpPr>
            <p:spPr>
              <a:xfrm>
                <a:off x="5542730" y="5616229"/>
                <a:ext cx="2794475" cy="78194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91C20C2D-8173-4751-9ACD-07DB6FDDCF20}"/>
                  </a:ext>
                </a:extLst>
              </p:cNvPr>
              <p:cNvGrpSpPr/>
              <p:nvPr/>
            </p:nvGrpSpPr>
            <p:grpSpPr>
              <a:xfrm>
                <a:off x="5655411" y="5712594"/>
                <a:ext cx="480522" cy="584271"/>
                <a:chOff x="1064302" y="1896255"/>
                <a:chExt cx="659568" cy="801974"/>
              </a:xfrm>
            </p:grpSpPr>
            <p:sp>
              <p:nvSpPr>
                <p:cNvPr id="23" name="メモ 40">
                  <a:extLst>
                    <a:ext uri="{FF2B5EF4-FFF2-40B4-BE49-F238E27FC236}">
                      <a16:creationId xmlns:a16="http://schemas.microsoft.com/office/drawing/2014/main" id="{246DD206-12AD-4B2E-80E6-774C3C4AAE1D}"/>
                    </a:ext>
                  </a:extLst>
                </p:cNvPr>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メモ 41">
                  <a:extLst>
                    <a:ext uri="{FF2B5EF4-FFF2-40B4-BE49-F238E27FC236}">
                      <a16:creationId xmlns:a16="http://schemas.microsoft.com/office/drawing/2014/main" id="{F33FC83D-3591-47ED-BE9D-940B3A9196EF}"/>
                    </a:ext>
                  </a:extLst>
                </p:cNvPr>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メモ 42">
                  <a:extLst>
                    <a:ext uri="{FF2B5EF4-FFF2-40B4-BE49-F238E27FC236}">
                      <a16:creationId xmlns:a16="http://schemas.microsoft.com/office/drawing/2014/main" id="{A6A5B6C0-E01A-4B71-AB75-1F24C22F5D5C}"/>
                    </a:ext>
                  </a:extLst>
                </p:cNvPr>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C229C0C1-308D-48F8-B55D-CDD4B6130FDD}"/>
                  </a:ext>
                </a:extLst>
              </p:cNvPr>
              <p:cNvSpPr txBox="1"/>
              <p:nvPr/>
            </p:nvSpPr>
            <p:spPr>
              <a:xfrm>
                <a:off x="6211313" y="5835452"/>
                <a:ext cx="1513043" cy="338554"/>
              </a:xfrm>
              <a:prstGeom prst="rect">
                <a:avLst/>
              </a:prstGeom>
              <a:noFill/>
            </p:spPr>
            <p:txBody>
              <a:bodyPr wrap="square" rtlCol="0">
                <a:spAutoFit/>
              </a:bodyPr>
              <a:lstStyle/>
              <a:p>
                <a:r>
                  <a:rPr kumimoji="1" lang="en-US" altLang="ja-JP" sz="1600" dirty="0"/>
                  <a:t>Write PDF File</a:t>
                </a:r>
                <a:endParaRPr kumimoji="1" lang="ja-JP" altLang="en-US" sz="1600" dirty="0"/>
              </a:p>
            </p:txBody>
          </p:sp>
        </p:grpSp>
        <p:sp>
          <p:nvSpPr>
            <p:cNvPr id="36" name="テキスト ボックス 35">
              <a:extLst>
                <a:ext uri="{FF2B5EF4-FFF2-40B4-BE49-F238E27FC236}">
                  <a16:creationId xmlns:a16="http://schemas.microsoft.com/office/drawing/2014/main" id="{8503D8E9-0899-4EA6-9363-3BA9D8CCBFCC}"/>
                </a:ext>
              </a:extLst>
            </p:cNvPr>
            <p:cNvSpPr txBox="1"/>
            <p:nvPr/>
          </p:nvSpPr>
          <p:spPr>
            <a:xfrm>
              <a:off x="1320085" y="3979493"/>
              <a:ext cx="1774845" cy="369332"/>
            </a:xfrm>
            <a:prstGeom prst="rect">
              <a:avLst/>
            </a:prstGeom>
            <a:solidFill>
              <a:schemeClr val="bg1"/>
            </a:solidFill>
            <a:ln>
              <a:solidFill>
                <a:schemeClr val="tx1"/>
              </a:solidFill>
            </a:ln>
          </p:spPr>
          <p:txBody>
            <a:bodyPr wrap="none" rtlCol="0">
              <a:spAutoFit/>
            </a:bodyPr>
            <a:lstStyle/>
            <a:p>
              <a:r>
                <a:rPr kumimoji="1" lang="en-US" altLang="ja-JP" dirty="0" err="1"/>
                <a:t>BigCloneBench</a:t>
              </a:r>
              <a:endParaRPr kumimoji="1" lang="ja-JP" altLang="en-US" dirty="0"/>
            </a:p>
          </p:txBody>
        </p:sp>
      </p:grpSp>
      <p:sp>
        <p:nvSpPr>
          <p:cNvPr id="38" name="テキスト ボックス 37">
            <a:extLst>
              <a:ext uri="{FF2B5EF4-FFF2-40B4-BE49-F238E27FC236}">
                <a16:creationId xmlns:a16="http://schemas.microsoft.com/office/drawing/2014/main" id="{DDB9A8EA-69FC-4027-A206-23F394A4A8DD}"/>
              </a:ext>
            </a:extLst>
          </p:cNvPr>
          <p:cNvSpPr txBox="1"/>
          <p:nvPr/>
        </p:nvSpPr>
        <p:spPr>
          <a:xfrm>
            <a:off x="1764125" y="4617427"/>
            <a:ext cx="46679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ID:1</a:t>
            </a:r>
            <a:endParaRPr kumimoji="1" lang="ja-JP" altLang="en-US" sz="1200" dirty="0"/>
          </a:p>
        </p:txBody>
      </p:sp>
      <p:sp>
        <p:nvSpPr>
          <p:cNvPr id="39" name="テキスト ボックス 38">
            <a:extLst>
              <a:ext uri="{FF2B5EF4-FFF2-40B4-BE49-F238E27FC236}">
                <a16:creationId xmlns:a16="http://schemas.microsoft.com/office/drawing/2014/main" id="{387D8987-363E-49CD-BC93-5F5CA98E2298}"/>
              </a:ext>
            </a:extLst>
          </p:cNvPr>
          <p:cNvSpPr txBox="1"/>
          <p:nvPr/>
        </p:nvSpPr>
        <p:spPr>
          <a:xfrm>
            <a:off x="4760372" y="4620921"/>
            <a:ext cx="466795"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ID:2</a:t>
            </a:r>
            <a:endParaRPr kumimoji="1" lang="ja-JP" altLang="en-US" sz="1200" dirty="0"/>
          </a:p>
        </p:txBody>
      </p:sp>
      <p:sp>
        <p:nvSpPr>
          <p:cNvPr id="40" name="テキスト ボックス 39">
            <a:extLst>
              <a:ext uri="{FF2B5EF4-FFF2-40B4-BE49-F238E27FC236}">
                <a16:creationId xmlns:a16="http://schemas.microsoft.com/office/drawing/2014/main" id="{92EBBBE5-BF03-44EA-99F8-BC5B9D457253}"/>
              </a:ext>
            </a:extLst>
          </p:cNvPr>
          <p:cNvSpPr txBox="1"/>
          <p:nvPr/>
        </p:nvSpPr>
        <p:spPr>
          <a:xfrm>
            <a:off x="4717892" y="5636486"/>
            <a:ext cx="55175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ID:43</a:t>
            </a:r>
            <a:endParaRPr kumimoji="1" lang="ja-JP" altLang="en-US" sz="1200" dirty="0"/>
          </a:p>
        </p:txBody>
      </p:sp>
      <p:sp>
        <p:nvSpPr>
          <p:cNvPr id="16" name="スライド番号プレースホルダー 15"/>
          <p:cNvSpPr>
            <a:spLocks noGrp="1"/>
          </p:cNvSpPr>
          <p:nvPr>
            <p:ph type="sldNum" sz="quarter" idx="12"/>
          </p:nvPr>
        </p:nvSpPr>
        <p:spPr/>
        <p:txBody>
          <a:bodyPr/>
          <a:lstStyle/>
          <a:p>
            <a:fld id="{9F5033E9-932D-4E41-95C3-341F9A6DAE17}" type="slidenum">
              <a:rPr lang="en-US" altLang="ja-JP" smtClean="0"/>
              <a:pPr/>
              <a:t>29</a:t>
            </a:fld>
            <a:endParaRPr lang="en-US" altLang="ja-JP"/>
          </a:p>
        </p:txBody>
      </p:sp>
      <p:sp>
        <p:nvSpPr>
          <p:cNvPr id="4" name="日付プレースホルダー 3">
            <a:extLst>
              <a:ext uri="{FF2B5EF4-FFF2-40B4-BE49-F238E27FC236}">
                <a16:creationId xmlns:a16="http://schemas.microsoft.com/office/drawing/2014/main" id="{0285B973-9B3C-4638-8F09-5D8BF0C74AAF}"/>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69522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F4545F-D5E5-4A26-AD25-BE9179995E39}"/>
              </a:ext>
            </a:extLst>
          </p:cNvPr>
          <p:cNvSpPr>
            <a:spLocks noGrp="1"/>
          </p:cNvSpPr>
          <p:nvPr>
            <p:ph type="title"/>
          </p:nvPr>
        </p:nvSpPr>
        <p:spPr/>
        <p:txBody>
          <a:bodyPr/>
          <a:lstStyle/>
          <a:p>
            <a:r>
              <a:rPr kumimoji="1" lang="ja-JP" altLang="en-US" dirty="0"/>
              <a:t>ソースコード分類</a:t>
            </a:r>
          </a:p>
        </p:txBody>
      </p:sp>
      <p:sp>
        <p:nvSpPr>
          <p:cNvPr id="3" name="コンテンツ プレースホルダー 2">
            <a:extLst>
              <a:ext uri="{FF2B5EF4-FFF2-40B4-BE49-F238E27FC236}">
                <a16:creationId xmlns:a16="http://schemas.microsoft.com/office/drawing/2014/main" id="{259EC5E1-B711-4F77-A688-45696B5BB036}"/>
              </a:ext>
            </a:extLst>
          </p:cNvPr>
          <p:cNvSpPr>
            <a:spLocks noGrp="1"/>
          </p:cNvSpPr>
          <p:nvPr>
            <p:ph idx="1"/>
          </p:nvPr>
        </p:nvSpPr>
        <p:spPr>
          <a:xfrm>
            <a:off x="457200" y="1600201"/>
            <a:ext cx="8229600" cy="2533972"/>
          </a:xfrm>
        </p:spPr>
        <p:txBody>
          <a:bodyPr/>
          <a:lstStyle/>
          <a:p>
            <a:pPr marL="0" indent="0">
              <a:buNone/>
            </a:pPr>
            <a:r>
              <a:rPr kumimoji="1" lang="ja-JP" altLang="en-US" dirty="0"/>
              <a:t>ソースコード分類</a:t>
            </a:r>
            <a:endParaRPr lang="en-US" altLang="ja-JP" dirty="0"/>
          </a:p>
          <a:p>
            <a:pPr lvl="1"/>
            <a:r>
              <a:rPr kumimoji="1" lang="ja-JP" altLang="en-US" dirty="0"/>
              <a:t>ある基準に基づき，類似した特徴を持つソースコードを同じクラスに分類する手法</a:t>
            </a:r>
            <a:endParaRPr kumimoji="1" lang="en-US" altLang="ja-JP" dirty="0"/>
          </a:p>
          <a:p>
            <a:pPr lvl="1"/>
            <a:r>
              <a:rPr kumimoji="1" lang="ja-JP" altLang="en-US" dirty="0">
                <a:solidFill>
                  <a:srgbClr val="FF0000"/>
                </a:solidFill>
              </a:rPr>
              <a:t>ソフトウェアの再利用や検索を支援するための手法のひとつ</a:t>
            </a:r>
            <a:endParaRPr kumimoji="1" lang="en-US" altLang="ja-JP" dirty="0">
              <a:solidFill>
                <a:srgbClr val="FF0000"/>
              </a:solidFill>
            </a:endParaRPr>
          </a:p>
          <a:p>
            <a:pPr lvl="1"/>
            <a:r>
              <a:rPr lang="ja-JP" altLang="en-US" dirty="0"/>
              <a:t>例：</a:t>
            </a:r>
            <a:r>
              <a:rPr lang="en-US" altLang="ja-JP" dirty="0" err="1"/>
              <a:t>SourceForge</a:t>
            </a:r>
            <a:endParaRPr lang="en-US" altLang="ja-JP" dirty="0"/>
          </a:p>
          <a:p>
            <a:pPr marL="914400" lvl="2" indent="0">
              <a:buNone/>
            </a:pPr>
            <a:r>
              <a:rPr lang="ja-JP" altLang="en-US" dirty="0"/>
              <a:t>登録されているソフトウェアのソースコードが</a:t>
            </a:r>
            <a:r>
              <a:rPr lang="en-US" altLang="ja-JP" dirty="0"/>
              <a:t>21</a:t>
            </a:r>
            <a:r>
              <a:rPr lang="ja-JP" altLang="en-US" dirty="0"/>
              <a:t>種類の機能カテゴリに</a:t>
            </a:r>
            <a:br>
              <a:rPr lang="en-US" altLang="ja-JP" dirty="0"/>
            </a:br>
            <a:r>
              <a:rPr lang="ja-JP" altLang="en-US" dirty="0"/>
              <a:t>分類され，タグが付与されており，検索に利用可能</a:t>
            </a:r>
            <a:endParaRPr kumimoji="1" lang="ja-JP" altLang="en-US" dirty="0"/>
          </a:p>
        </p:txBody>
      </p:sp>
      <p:grpSp>
        <p:nvGrpSpPr>
          <p:cNvPr id="89" name="グループ化 88">
            <a:extLst>
              <a:ext uri="{FF2B5EF4-FFF2-40B4-BE49-F238E27FC236}">
                <a16:creationId xmlns:a16="http://schemas.microsoft.com/office/drawing/2014/main" id="{A397767D-9DDE-4EA5-A629-28EAB10E47E0}"/>
              </a:ext>
            </a:extLst>
          </p:cNvPr>
          <p:cNvGrpSpPr/>
          <p:nvPr/>
        </p:nvGrpSpPr>
        <p:grpSpPr>
          <a:xfrm>
            <a:off x="1190532" y="4134173"/>
            <a:ext cx="6751824" cy="2355019"/>
            <a:chOff x="1084880" y="3666267"/>
            <a:chExt cx="6751824" cy="2355019"/>
          </a:xfrm>
        </p:grpSpPr>
        <p:sp>
          <p:nvSpPr>
            <p:cNvPr id="4" name="四角形: 角を丸くする 3">
              <a:extLst>
                <a:ext uri="{FF2B5EF4-FFF2-40B4-BE49-F238E27FC236}">
                  <a16:creationId xmlns:a16="http://schemas.microsoft.com/office/drawing/2014/main" id="{6C2E7822-CD8D-4DB9-9FF9-5AE09E171808}"/>
                </a:ext>
              </a:extLst>
            </p:cNvPr>
            <p:cNvSpPr/>
            <p:nvPr/>
          </p:nvSpPr>
          <p:spPr>
            <a:xfrm>
              <a:off x="1084880" y="4312598"/>
              <a:ext cx="1805553" cy="1708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76C0850-0E11-4C1F-8D60-8C25B2076EFC}"/>
                </a:ext>
              </a:extLst>
            </p:cNvPr>
            <p:cNvSpPr txBox="1"/>
            <p:nvPr/>
          </p:nvSpPr>
          <p:spPr>
            <a:xfrm>
              <a:off x="1173995" y="3666267"/>
              <a:ext cx="1627321" cy="646331"/>
            </a:xfrm>
            <a:prstGeom prst="rect">
              <a:avLst/>
            </a:prstGeom>
            <a:noFill/>
          </p:spPr>
          <p:txBody>
            <a:bodyPr wrap="square" rtlCol="0">
              <a:spAutoFit/>
            </a:bodyPr>
            <a:lstStyle/>
            <a:p>
              <a:pPr algn="ctr"/>
              <a:r>
                <a:rPr kumimoji="1" lang="en-US" altLang="ja-JP" dirty="0"/>
                <a:t>Software</a:t>
              </a:r>
            </a:p>
            <a:p>
              <a:pPr algn="ctr"/>
              <a:r>
                <a:rPr kumimoji="1" lang="en-US" altLang="ja-JP" dirty="0"/>
                <a:t>Development</a:t>
              </a:r>
              <a:endParaRPr kumimoji="1" lang="ja-JP" altLang="en-US" dirty="0"/>
            </a:p>
          </p:txBody>
        </p:sp>
        <p:sp>
          <p:nvSpPr>
            <p:cNvPr id="7" name="四角形: 角を丸くする 6">
              <a:extLst>
                <a:ext uri="{FF2B5EF4-FFF2-40B4-BE49-F238E27FC236}">
                  <a16:creationId xmlns:a16="http://schemas.microsoft.com/office/drawing/2014/main" id="{1FF393DF-2E41-43BF-A942-D18E2E4407BC}"/>
                </a:ext>
              </a:extLst>
            </p:cNvPr>
            <p:cNvSpPr/>
            <p:nvPr/>
          </p:nvSpPr>
          <p:spPr>
            <a:xfrm>
              <a:off x="3186837" y="4312598"/>
              <a:ext cx="1805553" cy="1708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9D2F9E1-A8CE-4071-A934-68CADAF3D514}"/>
                </a:ext>
              </a:extLst>
            </p:cNvPr>
            <p:cNvSpPr txBox="1"/>
            <p:nvPr/>
          </p:nvSpPr>
          <p:spPr>
            <a:xfrm>
              <a:off x="3514239" y="3943266"/>
              <a:ext cx="1150748" cy="369332"/>
            </a:xfrm>
            <a:prstGeom prst="rect">
              <a:avLst/>
            </a:prstGeom>
            <a:noFill/>
          </p:spPr>
          <p:txBody>
            <a:bodyPr wrap="square" rtlCol="0">
              <a:spAutoFit/>
            </a:bodyPr>
            <a:lstStyle/>
            <a:p>
              <a:pPr algn="ctr"/>
              <a:r>
                <a:rPr kumimoji="1" lang="en-US" altLang="ja-JP" dirty="0"/>
                <a:t>Internet</a:t>
              </a:r>
              <a:endParaRPr kumimoji="1" lang="ja-JP" altLang="en-US" dirty="0"/>
            </a:p>
          </p:txBody>
        </p:sp>
        <p:sp>
          <p:nvSpPr>
            <p:cNvPr id="12" name="四角形: 角を丸くする 11">
              <a:extLst>
                <a:ext uri="{FF2B5EF4-FFF2-40B4-BE49-F238E27FC236}">
                  <a16:creationId xmlns:a16="http://schemas.microsoft.com/office/drawing/2014/main" id="{D844D8D3-F2E5-4FD5-8280-8395870CA6F1}"/>
                </a:ext>
              </a:extLst>
            </p:cNvPr>
            <p:cNvSpPr/>
            <p:nvPr/>
          </p:nvSpPr>
          <p:spPr>
            <a:xfrm>
              <a:off x="5288793" y="4312598"/>
              <a:ext cx="1805553" cy="1708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54D23CF-2D7A-443D-BD51-E1062EB4179C}"/>
                </a:ext>
              </a:extLst>
            </p:cNvPr>
            <p:cNvSpPr txBox="1"/>
            <p:nvPr/>
          </p:nvSpPr>
          <p:spPr>
            <a:xfrm>
              <a:off x="5616195" y="3943266"/>
              <a:ext cx="1150748" cy="369332"/>
            </a:xfrm>
            <a:prstGeom prst="rect">
              <a:avLst/>
            </a:prstGeom>
            <a:noFill/>
          </p:spPr>
          <p:txBody>
            <a:bodyPr wrap="square" rtlCol="0">
              <a:spAutoFit/>
            </a:bodyPr>
            <a:lstStyle/>
            <a:p>
              <a:pPr algn="ctr"/>
              <a:r>
                <a:rPr lang="en-US" altLang="ja-JP" dirty="0"/>
                <a:t>System</a:t>
              </a:r>
              <a:endParaRPr kumimoji="1" lang="ja-JP" altLang="en-US" dirty="0"/>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F68737F2-3180-43CD-B0FE-B24F35A86E49}"/>
                    </a:ext>
                  </a:extLst>
                </p:cNvPr>
                <p:cNvSpPr txBox="1"/>
                <p:nvPr/>
              </p:nvSpPr>
              <p:spPr>
                <a:xfrm>
                  <a:off x="7390749" y="4982276"/>
                  <a:ext cx="4459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14" name="テキスト ボックス 13">
                  <a:extLst>
                    <a:ext uri="{FF2B5EF4-FFF2-40B4-BE49-F238E27FC236}">
                      <a16:creationId xmlns:a16="http://schemas.microsoft.com/office/drawing/2014/main" id="{F68737F2-3180-43CD-B0FE-B24F35A86E49}"/>
                    </a:ext>
                  </a:extLst>
                </p:cNvPr>
                <p:cNvSpPr txBox="1">
                  <a:spLocks noRot="1" noChangeAspect="1" noMove="1" noResize="1" noEditPoints="1" noAdjustHandles="1" noChangeArrowheads="1" noChangeShapeType="1" noTextEdit="1"/>
                </p:cNvSpPr>
                <p:nvPr/>
              </p:nvSpPr>
              <p:spPr>
                <a:xfrm>
                  <a:off x="7390749" y="4982276"/>
                  <a:ext cx="445955" cy="369332"/>
                </a:xfrm>
                <a:prstGeom prst="rect">
                  <a:avLst/>
                </a:prstGeom>
                <a:blipFill>
                  <a:blip r:embed="rId3"/>
                  <a:stretch>
                    <a:fillRect/>
                  </a:stretch>
                </a:blipFill>
              </p:spPr>
              <p:txBody>
                <a:bodyPr/>
                <a:lstStyle/>
                <a:p>
                  <a:r>
                    <a:rPr lang="ja-JP" altLang="en-US">
                      <a:noFill/>
                    </a:rPr>
                    <a:t> </a:t>
                  </a:r>
                </a:p>
              </p:txBody>
            </p:sp>
          </mc:Fallback>
        </mc:AlternateContent>
        <p:sp>
          <p:nvSpPr>
            <p:cNvPr id="17" name="メモ 58">
              <a:extLst>
                <a:ext uri="{FF2B5EF4-FFF2-40B4-BE49-F238E27FC236}">
                  <a16:creationId xmlns:a16="http://schemas.microsoft.com/office/drawing/2014/main" id="{06AE0796-B18D-426D-821C-D318C0D4D039}"/>
                </a:ext>
              </a:extLst>
            </p:cNvPr>
            <p:cNvSpPr/>
            <p:nvPr/>
          </p:nvSpPr>
          <p:spPr>
            <a:xfrm rot="10800000">
              <a:off x="1419148" y="4559540"/>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メモ 58">
              <a:extLst>
                <a:ext uri="{FF2B5EF4-FFF2-40B4-BE49-F238E27FC236}">
                  <a16:creationId xmlns:a16="http://schemas.microsoft.com/office/drawing/2014/main" id="{662B550C-0894-4CB6-8F2E-F1B4B2911533}"/>
                </a:ext>
              </a:extLst>
            </p:cNvPr>
            <p:cNvSpPr/>
            <p:nvPr/>
          </p:nvSpPr>
          <p:spPr>
            <a:xfrm rot="10800000">
              <a:off x="2163007" y="4559540"/>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メモ 58">
              <a:extLst>
                <a:ext uri="{FF2B5EF4-FFF2-40B4-BE49-F238E27FC236}">
                  <a16:creationId xmlns:a16="http://schemas.microsoft.com/office/drawing/2014/main" id="{BBDAD3E3-A133-4EC2-AB2B-C5EA8635620E}"/>
                </a:ext>
              </a:extLst>
            </p:cNvPr>
            <p:cNvSpPr/>
            <p:nvPr/>
          </p:nvSpPr>
          <p:spPr>
            <a:xfrm rot="10800000">
              <a:off x="1419150" y="5288361"/>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メモ 58">
              <a:extLst>
                <a:ext uri="{FF2B5EF4-FFF2-40B4-BE49-F238E27FC236}">
                  <a16:creationId xmlns:a16="http://schemas.microsoft.com/office/drawing/2014/main" id="{6BFB2E5C-A440-4E44-BD8E-06239E58FAA9}"/>
                </a:ext>
              </a:extLst>
            </p:cNvPr>
            <p:cNvSpPr/>
            <p:nvPr/>
          </p:nvSpPr>
          <p:spPr>
            <a:xfrm rot="10800000">
              <a:off x="2163006" y="5288361"/>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メモ 58">
              <a:extLst>
                <a:ext uri="{FF2B5EF4-FFF2-40B4-BE49-F238E27FC236}">
                  <a16:creationId xmlns:a16="http://schemas.microsoft.com/office/drawing/2014/main" id="{BBF83613-25A5-415E-9554-6A396567F580}"/>
                </a:ext>
              </a:extLst>
            </p:cNvPr>
            <p:cNvSpPr/>
            <p:nvPr/>
          </p:nvSpPr>
          <p:spPr>
            <a:xfrm rot="10800000">
              <a:off x="3521106" y="4559540"/>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メモ 58">
              <a:extLst>
                <a:ext uri="{FF2B5EF4-FFF2-40B4-BE49-F238E27FC236}">
                  <a16:creationId xmlns:a16="http://schemas.microsoft.com/office/drawing/2014/main" id="{33C908A6-8D9D-460E-9777-CFBE07209811}"/>
                </a:ext>
              </a:extLst>
            </p:cNvPr>
            <p:cNvSpPr/>
            <p:nvPr/>
          </p:nvSpPr>
          <p:spPr>
            <a:xfrm rot="10800000">
              <a:off x="4264965" y="4559540"/>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6" name="メモ 58">
              <a:extLst>
                <a:ext uri="{FF2B5EF4-FFF2-40B4-BE49-F238E27FC236}">
                  <a16:creationId xmlns:a16="http://schemas.microsoft.com/office/drawing/2014/main" id="{EB089400-394B-4C70-84B7-61F621207A55}"/>
                </a:ext>
              </a:extLst>
            </p:cNvPr>
            <p:cNvSpPr/>
            <p:nvPr/>
          </p:nvSpPr>
          <p:spPr>
            <a:xfrm rot="10800000">
              <a:off x="3521108" y="5288361"/>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メモ 58">
              <a:extLst>
                <a:ext uri="{FF2B5EF4-FFF2-40B4-BE49-F238E27FC236}">
                  <a16:creationId xmlns:a16="http://schemas.microsoft.com/office/drawing/2014/main" id="{9EA6C467-8D38-4E0A-AED2-2E3A6C90C4BD}"/>
                </a:ext>
              </a:extLst>
            </p:cNvPr>
            <p:cNvSpPr/>
            <p:nvPr/>
          </p:nvSpPr>
          <p:spPr>
            <a:xfrm rot="10800000">
              <a:off x="4264964" y="5288361"/>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5" name="メモ 58">
              <a:extLst>
                <a:ext uri="{FF2B5EF4-FFF2-40B4-BE49-F238E27FC236}">
                  <a16:creationId xmlns:a16="http://schemas.microsoft.com/office/drawing/2014/main" id="{0F2E66DE-F8F6-4133-8319-07E7AB8ADD75}"/>
                </a:ext>
              </a:extLst>
            </p:cNvPr>
            <p:cNvSpPr/>
            <p:nvPr/>
          </p:nvSpPr>
          <p:spPr>
            <a:xfrm rot="10800000">
              <a:off x="5623062" y="4559540"/>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メモ 58">
              <a:extLst>
                <a:ext uri="{FF2B5EF4-FFF2-40B4-BE49-F238E27FC236}">
                  <a16:creationId xmlns:a16="http://schemas.microsoft.com/office/drawing/2014/main" id="{6ECC6E1C-D5AF-4E37-AF10-A83D275D5BBB}"/>
                </a:ext>
              </a:extLst>
            </p:cNvPr>
            <p:cNvSpPr/>
            <p:nvPr/>
          </p:nvSpPr>
          <p:spPr>
            <a:xfrm rot="10800000">
              <a:off x="6366921" y="4559540"/>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7" name="メモ 58">
              <a:extLst>
                <a:ext uri="{FF2B5EF4-FFF2-40B4-BE49-F238E27FC236}">
                  <a16:creationId xmlns:a16="http://schemas.microsoft.com/office/drawing/2014/main" id="{E0C73D58-E5C7-44A0-A6C0-4DA64D6697BA}"/>
                </a:ext>
              </a:extLst>
            </p:cNvPr>
            <p:cNvSpPr/>
            <p:nvPr/>
          </p:nvSpPr>
          <p:spPr>
            <a:xfrm rot="10800000">
              <a:off x="5623064" y="5288361"/>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8" name="メモ 58">
              <a:extLst>
                <a:ext uri="{FF2B5EF4-FFF2-40B4-BE49-F238E27FC236}">
                  <a16:creationId xmlns:a16="http://schemas.microsoft.com/office/drawing/2014/main" id="{50E6DE9A-A075-4806-B95D-596D7E7A8B59}"/>
                </a:ext>
              </a:extLst>
            </p:cNvPr>
            <p:cNvSpPr/>
            <p:nvPr/>
          </p:nvSpPr>
          <p:spPr>
            <a:xfrm rot="10800000">
              <a:off x="6366920" y="5288361"/>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90" name="日付プレースホルダー 89">
            <a:extLst>
              <a:ext uri="{FF2B5EF4-FFF2-40B4-BE49-F238E27FC236}">
                <a16:creationId xmlns:a16="http://schemas.microsoft.com/office/drawing/2014/main" id="{AEC4B28A-4F09-4DBE-B0D6-C8DFE87723E1}"/>
              </a:ext>
            </a:extLst>
          </p:cNvPr>
          <p:cNvSpPr>
            <a:spLocks noGrp="1"/>
          </p:cNvSpPr>
          <p:nvPr>
            <p:ph type="dt" sz="half" idx="10"/>
          </p:nvPr>
        </p:nvSpPr>
        <p:spPr/>
        <p:txBody>
          <a:bodyPr/>
          <a:lstStyle/>
          <a:p>
            <a:r>
              <a:rPr lang="en-US" altLang="ja-JP"/>
              <a:t>2021/12/17</a:t>
            </a:r>
          </a:p>
        </p:txBody>
      </p:sp>
      <p:sp>
        <p:nvSpPr>
          <p:cNvPr id="91" name="スライド番号プレースホルダー 90">
            <a:extLst>
              <a:ext uri="{FF2B5EF4-FFF2-40B4-BE49-F238E27FC236}">
                <a16:creationId xmlns:a16="http://schemas.microsoft.com/office/drawing/2014/main" id="{9FFF2668-E9F2-45D9-B290-F8D536B08F5E}"/>
              </a:ext>
            </a:extLst>
          </p:cNvPr>
          <p:cNvSpPr>
            <a:spLocks noGrp="1"/>
          </p:cNvSpPr>
          <p:nvPr>
            <p:ph type="sldNum" sz="quarter" idx="12"/>
          </p:nvPr>
        </p:nvSpPr>
        <p:spPr/>
        <p:txBody>
          <a:bodyPr/>
          <a:lstStyle/>
          <a:p>
            <a:fld id="{9F5033E9-932D-4E41-95C3-341F9A6DAE17}" type="slidenum">
              <a:rPr lang="en-US" altLang="ja-JP" smtClean="0"/>
              <a:pPr/>
              <a:t>3</a:t>
            </a:fld>
            <a:endParaRPr lang="en-US" altLang="ja-JP"/>
          </a:p>
        </p:txBody>
      </p:sp>
    </p:spTree>
    <p:extLst>
      <p:ext uri="{BB962C8B-B14F-4D97-AF65-F5344CB8AC3E}">
        <p14:creationId xmlns:p14="http://schemas.microsoft.com/office/powerpoint/2010/main" val="4176828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F89B6B-676D-4D6A-AF95-947B7DF8A500}"/>
              </a:ext>
            </a:extLst>
          </p:cNvPr>
          <p:cNvSpPr>
            <a:spLocks noGrp="1"/>
          </p:cNvSpPr>
          <p:nvPr>
            <p:ph type="title"/>
          </p:nvPr>
        </p:nvSpPr>
        <p:spPr/>
        <p:txBody>
          <a:bodyPr/>
          <a:lstStyle/>
          <a:p>
            <a:r>
              <a:rPr kumimoji="1" lang="ja-JP" altLang="en-US" dirty="0"/>
              <a:t>評価尺度</a:t>
            </a:r>
          </a:p>
        </p:txBody>
      </p:sp>
      <p:sp>
        <p:nvSpPr>
          <p:cNvPr id="3" name="コンテンツ プレースホルダー 2">
            <a:extLst>
              <a:ext uri="{FF2B5EF4-FFF2-40B4-BE49-F238E27FC236}">
                <a16:creationId xmlns:a16="http://schemas.microsoft.com/office/drawing/2014/main" id="{A0FB30E2-A499-423A-A582-7F0D02D6161F}"/>
              </a:ext>
            </a:extLst>
          </p:cNvPr>
          <p:cNvSpPr>
            <a:spLocks noGrp="1"/>
          </p:cNvSpPr>
          <p:nvPr>
            <p:ph idx="1"/>
          </p:nvPr>
        </p:nvSpPr>
        <p:spPr/>
        <p:txBody>
          <a:bodyPr/>
          <a:lstStyle/>
          <a:p>
            <a:pPr marL="0" indent="0">
              <a:buNone/>
            </a:pPr>
            <a:r>
              <a:rPr kumimoji="1" lang="ja-JP" altLang="en-US" dirty="0"/>
              <a:t>本調査では</a:t>
            </a:r>
            <a:r>
              <a:rPr kumimoji="1" lang="en-US" altLang="ja-JP" dirty="0">
                <a:solidFill>
                  <a:srgbClr val="FF0000"/>
                </a:solidFill>
              </a:rPr>
              <a:t>Top-k</a:t>
            </a:r>
            <a:r>
              <a:rPr kumimoji="1" lang="ja-JP" altLang="en-US" dirty="0"/>
              <a:t>を利用</a:t>
            </a:r>
            <a:endParaRPr kumimoji="1" lang="en-US" altLang="ja-JP" dirty="0"/>
          </a:p>
          <a:p>
            <a:pPr marL="457200" lvl="1" indent="0">
              <a:buNone/>
            </a:pPr>
            <a:r>
              <a:rPr kumimoji="1" lang="en-US" altLang="ja-JP" dirty="0">
                <a:solidFill>
                  <a:srgbClr val="FF0000"/>
                </a:solidFill>
              </a:rPr>
              <a:t>Top-k</a:t>
            </a:r>
            <a:r>
              <a:rPr kumimoji="1" lang="en-US" altLang="ja-JP" dirty="0"/>
              <a:t>: </a:t>
            </a:r>
            <a:r>
              <a:rPr kumimoji="1" lang="ja-JP" altLang="en-US" dirty="0"/>
              <a:t>各メソッドに対してニューラルネットワークが</a:t>
            </a:r>
            <a:br>
              <a:rPr kumimoji="1" lang="en-US" altLang="ja-JP" dirty="0"/>
            </a:br>
            <a:r>
              <a:rPr kumimoji="1" lang="ja-JP" altLang="en-US" dirty="0"/>
              <a:t>予測した分類クラスのうち，確率の上位</a:t>
            </a:r>
            <a:r>
              <a:rPr kumimoji="1" lang="en-US" altLang="ja-JP" dirty="0"/>
              <a:t>k</a:t>
            </a:r>
            <a:r>
              <a:rPr kumimoji="1" lang="ja-JP" altLang="en-US" dirty="0"/>
              <a:t>位以内に</a:t>
            </a:r>
            <a:br>
              <a:rPr kumimoji="1" lang="en-US" altLang="ja-JP" dirty="0"/>
            </a:br>
            <a:r>
              <a:rPr kumimoji="1" lang="ja-JP" altLang="en-US" dirty="0"/>
              <a:t>正解クラスがある割合</a:t>
            </a:r>
            <a:endParaRPr lang="en-US" altLang="ja-JP" dirty="0"/>
          </a:p>
          <a:p>
            <a:pPr marL="914400" lvl="2" indent="0">
              <a:buNone/>
            </a:pPr>
            <a:r>
              <a:rPr kumimoji="1" lang="ja-JP" altLang="en-US" dirty="0"/>
              <a:t>正解クラス</a:t>
            </a:r>
            <a:r>
              <a:rPr kumimoji="1" lang="en-US" altLang="ja-JP" dirty="0"/>
              <a:t>: </a:t>
            </a:r>
            <a:r>
              <a:rPr kumimoji="1" lang="en-US" altLang="ja-JP" dirty="0" err="1"/>
              <a:t>BigCloneBench</a:t>
            </a:r>
            <a:r>
              <a:rPr kumimoji="1" lang="ja-JP" altLang="en-US" dirty="0"/>
              <a:t>に開発者らによって，各メソッドが</a:t>
            </a:r>
            <a:br>
              <a:rPr kumimoji="1" lang="en-US" altLang="ja-JP" dirty="0"/>
            </a:br>
            <a:r>
              <a:rPr kumimoji="1" lang="ja-JP" altLang="en-US" dirty="0"/>
              <a:t>あらかじめ分類された機能クラス</a:t>
            </a:r>
          </a:p>
        </p:txBody>
      </p:sp>
      <p:graphicFrame>
        <p:nvGraphicFramePr>
          <p:cNvPr id="5" name="表 4">
            <a:extLst>
              <a:ext uri="{FF2B5EF4-FFF2-40B4-BE49-F238E27FC236}">
                <a16:creationId xmlns:a16="http://schemas.microsoft.com/office/drawing/2014/main" id="{09A95CD4-9EFB-4006-B59F-B4417D104A94}"/>
              </a:ext>
            </a:extLst>
          </p:cNvPr>
          <p:cNvGraphicFramePr>
            <a:graphicFrameLocks noGrp="1"/>
          </p:cNvGraphicFramePr>
          <p:nvPr/>
        </p:nvGraphicFramePr>
        <p:xfrm>
          <a:off x="1520518" y="4511196"/>
          <a:ext cx="3051482" cy="1660044"/>
        </p:xfrm>
        <a:graphic>
          <a:graphicData uri="http://schemas.openxmlformats.org/drawingml/2006/table">
            <a:tbl>
              <a:tblPr firstRow="1" bandRow="1">
                <a:tableStyleId>{5940675A-B579-460E-94D1-54222C63F5DA}</a:tableStyleId>
              </a:tblPr>
              <a:tblGrid>
                <a:gridCol w="788573">
                  <a:extLst>
                    <a:ext uri="{9D8B030D-6E8A-4147-A177-3AD203B41FA5}">
                      <a16:colId xmlns:a16="http://schemas.microsoft.com/office/drawing/2014/main" val="2621242966"/>
                    </a:ext>
                  </a:extLst>
                </a:gridCol>
                <a:gridCol w="895927">
                  <a:extLst>
                    <a:ext uri="{9D8B030D-6E8A-4147-A177-3AD203B41FA5}">
                      <a16:colId xmlns:a16="http://schemas.microsoft.com/office/drawing/2014/main" val="972424570"/>
                    </a:ext>
                  </a:extLst>
                </a:gridCol>
                <a:gridCol w="471055">
                  <a:extLst>
                    <a:ext uri="{9D8B030D-6E8A-4147-A177-3AD203B41FA5}">
                      <a16:colId xmlns:a16="http://schemas.microsoft.com/office/drawing/2014/main" val="1905999682"/>
                    </a:ext>
                  </a:extLst>
                </a:gridCol>
                <a:gridCol w="443345">
                  <a:extLst>
                    <a:ext uri="{9D8B030D-6E8A-4147-A177-3AD203B41FA5}">
                      <a16:colId xmlns:a16="http://schemas.microsoft.com/office/drawing/2014/main" val="1351645348"/>
                    </a:ext>
                  </a:extLst>
                </a:gridCol>
                <a:gridCol w="452582">
                  <a:extLst>
                    <a:ext uri="{9D8B030D-6E8A-4147-A177-3AD203B41FA5}">
                      <a16:colId xmlns:a16="http://schemas.microsoft.com/office/drawing/2014/main" val="4227445423"/>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extLst>
                  <a:ext uri="{0D108BD9-81ED-4DB2-BD59-A6C34878D82A}">
                    <a16:rowId xmlns:a16="http://schemas.microsoft.com/office/drawing/2014/main" val="2705024662"/>
                  </a:ext>
                </a:extLst>
              </a:tr>
              <a:tr h="167417">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extLst>
                  <a:ext uri="{0D108BD9-81ED-4DB2-BD59-A6C34878D82A}">
                    <a16:rowId xmlns:a16="http://schemas.microsoft.com/office/drawing/2014/main" val="1736280558"/>
                  </a:ext>
                </a:extLst>
              </a:tr>
              <a:tr h="167417">
                <a:tc>
                  <a:txBody>
                    <a:bodyPr/>
                    <a:lstStyle/>
                    <a:p>
                      <a:pPr algn="ctr"/>
                      <a:r>
                        <a:rPr kumimoji="1" lang="ja-JP" altLang="en-US" sz="1200" dirty="0"/>
                        <a:t>メソッド</a:t>
                      </a:r>
                      <a:r>
                        <a:rPr kumimoji="1" lang="en-US" altLang="ja-JP" sz="1200" dirty="0"/>
                        <a:t>B</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ja-JP" altLang="en-US" sz="1200" dirty="0"/>
                        <a:t>メソッド</a:t>
                      </a:r>
                      <a:r>
                        <a:rPr kumimoji="1" lang="en-US" altLang="ja-JP" sz="1200" dirty="0"/>
                        <a:t>C</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5</a:t>
                      </a:r>
                      <a:endParaRPr kumimoji="1" lang="ja-JP" altLang="en-US" sz="1200" dirty="0"/>
                    </a:p>
                  </a:txBody>
                  <a:tcPr/>
                </a:tc>
                <a:extLst>
                  <a:ext uri="{0D108BD9-81ED-4DB2-BD59-A6C34878D82A}">
                    <a16:rowId xmlns:a16="http://schemas.microsoft.com/office/drawing/2014/main" val="2225979270"/>
                  </a:ext>
                </a:extLst>
              </a:tr>
              <a:tr h="279028">
                <a:tc>
                  <a:txBody>
                    <a:bodyPr/>
                    <a:lstStyle/>
                    <a:p>
                      <a:pPr algn="ctr"/>
                      <a:r>
                        <a:rPr kumimoji="1" lang="ja-JP" altLang="en-US" sz="1200" dirty="0"/>
                        <a:t>メソッド</a:t>
                      </a:r>
                      <a:r>
                        <a:rPr kumimoji="1" lang="en-US" altLang="ja-JP" sz="1200" dirty="0"/>
                        <a:t>D</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extLst>
                  <a:ext uri="{0D108BD9-81ED-4DB2-BD59-A6C34878D82A}">
                    <a16:rowId xmlns:a16="http://schemas.microsoft.com/office/drawing/2014/main" val="468592304"/>
                  </a:ext>
                </a:extLst>
              </a:tr>
              <a:tr h="167417">
                <a:tc>
                  <a:txBody>
                    <a:bodyPr/>
                    <a:lstStyle/>
                    <a:p>
                      <a:pPr algn="ctr"/>
                      <a:r>
                        <a:rPr kumimoji="1" lang="ja-JP" altLang="en-US" sz="1200" dirty="0"/>
                        <a:t>メソッド</a:t>
                      </a:r>
                      <a:r>
                        <a:rPr kumimoji="1" lang="en-US" altLang="ja-JP" sz="1200" dirty="0"/>
                        <a:t>E</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extLst>
                  <a:ext uri="{0D108BD9-81ED-4DB2-BD59-A6C34878D82A}">
                    <a16:rowId xmlns:a16="http://schemas.microsoft.com/office/drawing/2014/main" val="4247653944"/>
                  </a:ext>
                </a:extLst>
              </a:tr>
            </a:tbl>
          </a:graphicData>
        </a:graphic>
      </p:graphicFrame>
      <p:graphicFrame>
        <p:nvGraphicFramePr>
          <p:cNvPr id="6" name="表 5">
            <a:extLst>
              <a:ext uri="{FF2B5EF4-FFF2-40B4-BE49-F238E27FC236}">
                <a16:creationId xmlns:a16="http://schemas.microsoft.com/office/drawing/2014/main" id="{7F1D8EFB-C0D5-48EF-B49F-446EF990ED2D}"/>
              </a:ext>
            </a:extLst>
          </p:cNvPr>
          <p:cNvGraphicFramePr>
            <a:graphicFrameLocks noGrp="1"/>
          </p:cNvGraphicFramePr>
          <p:nvPr/>
        </p:nvGraphicFramePr>
        <p:xfrm>
          <a:off x="5747096" y="4925030"/>
          <a:ext cx="2091355" cy="832376"/>
        </p:xfrm>
        <a:graphic>
          <a:graphicData uri="http://schemas.openxmlformats.org/drawingml/2006/table">
            <a:tbl>
              <a:tblPr firstRow="1" bandRow="1">
                <a:tableStyleId>{5940675A-B579-460E-94D1-54222C63F5DA}</a:tableStyleId>
              </a:tblPr>
              <a:tblGrid>
                <a:gridCol w="985367">
                  <a:extLst>
                    <a:ext uri="{9D8B030D-6E8A-4147-A177-3AD203B41FA5}">
                      <a16:colId xmlns:a16="http://schemas.microsoft.com/office/drawing/2014/main" val="2621242966"/>
                    </a:ext>
                  </a:extLst>
                </a:gridCol>
                <a:gridCol w="1105988">
                  <a:extLst>
                    <a:ext uri="{9D8B030D-6E8A-4147-A177-3AD203B41FA5}">
                      <a16:colId xmlns:a16="http://schemas.microsoft.com/office/drawing/2014/main" val="972424570"/>
                    </a:ext>
                  </a:extLst>
                </a:gridCol>
              </a:tblGrid>
              <a:tr h="279028">
                <a:tc>
                  <a:txBody>
                    <a:bodyPr/>
                    <a:lstStyle/>
                    <a:p>
                      <a:pPr algn="ctr"/>
                      <a:r>
                        <a:rPr kumimoji="1" lang="en-US" altLang="ja-JP" sz="1200" dirty="0"/>
                        <a:t>Top-1</a:t>
                      </a:r>
                      <a:endParaRPr kumimoji="1" lang="ja-JP" altLang="en-US" sz="1200" dirty="0"/>
                    </a:p>
                  </a:txBody>
                  <a:tcPr/>
                </a:tc>
                <a:tc>
                  <a:txBody>
                    <a:bodyPr/>
                    <a:lstStyle/>
                    <a:p>
                      <a:pPr algn="ctr"/>
                      <a:r>
                        <a:rPr kumimoji="1" lang="en-US" altLang="ja-JP" sz="1200" dirty="0"/>
                        <a:t>0.4 (2/5)</a:t>
                      </a:r>
                      <a:endParaRPr kumimoji="1" lang="ja-JP" altLang="en-US" sz="1200" dirty="0"/>
                    </a:p>
                  </a:txBody>
                  <a:tcPr/>
                </a:tc>
                <a:extLst>
                  <a:ext uri="{0D108BD9-81ED-4DB2-BD59-A6C34878D82A}">
                    <a16:rowId xmlns:a16="http://schemas.microsoft.com/office/drawing/2014/main" val="2705024662"/>
                  </a:ext>
                </a:extLst>
              </a:tr>
              <a:tr h="279028">
                <a:tc>
                  <a:txBody>
                    <a:bodyPr/>
                    <a:lstStyle/>
                    <a:p>
                      <a:pPr algn="ctr"/>
                      <a:r>
                        <a:rPr kumimoji="1" lang="en-US" altLang="ja-JP" sz="1200" dirty="0"/>
                        <a:t>Top-2</a:t>
                      </a:r>
                      <a:endParaRPr kumimoji="1" lang="ja-JP" altLang="en-US" sz="1200" dirty="0"/>
                    </a:p>
                  </a:txBody>
                  <a:tcPr/>
                </a:tc>
                <a:tc>
                  <a:txBody>
                    <a:bodyPr/>
                    <a:lstStyle/>
                    <a:p>
                      <a:pPr algn="ctr"/>
                      <a:r>
                        <a:rPr kumimoji="1" lang="en-US" altLang="ja-JP" sz="1200" dirty="0"/>
                        <a:t>0.6 (3/5)</a:t>
                      </a:r>
                      <a:endParaRPr kumimoji="1" lang="ja-JP" altLang="en-US" sz="1200" dirty="0"/>
                    </a:p>
                  </a:txBody>
                  <a:tcPr/>
                </a:tc>
                <a:extLst>
                  <a:ext uri="{0D108BD9-81ED-4DB2-BD59-A6C34878D82A}">
                    <a16:rowId xmlns:a16="http://schemas.microsoft.com/office/drawing/2014/main" val="2667469313"/>
                  </a:ext>
                </a:extLst>
              </a:tr>
              <a:tr h="0">
                <a:tc>
                  <a:txBody>
                    <a:bodyPr/>
                    <a:lstStyle/>
                    <a:p>
                      <a:pPr algn="ctr"/>
                      <a:r>
                        <a:rPr kumimoji="1" lang="en-US" altLang="ja-JP" sz="1200" dirty="0"/>
                        <a:t>Top-3</a:t>
                      </a:r>
                      <a:endParaRPr kumimoji="1" lang="ja-JP" altLang="en-US" sz="1200" dirty="0"/>
                    </a:p>
                  </a:txBody>
                  <a:tcPr/>
                </a:tc>
                <a:tc>
                  <a:txBody>
                    <a:bodyPr/>
                    <a:lstStyle/>
                    <a:p>
                      <a:pPr algn="ctr"/>
                      <a:r>
                        <a:rPr kumimoji="1" lang="en-US" altLang="ja-JP" sz="1200" dirty="0"/>
                        <a:t>0.8 (4/5)</a:t>
                      </a:r>
                      <a:endParaRPr kumimoji="1" lang="ja-JP" altLang="en-US" sz="1200" dirty="0"/>
                    </a:p>
                  </a:txBody>
                  <a:tcPr/>
                </a:tc>
                <a:extLst>
                  <a:ext uri="{0D108BD9-81ED-4DB2-BD59-A6C34878D82A}">
                    <a16:rowId xmlns:a16="http://schemas.microsoft.com/office/drawing/2014/main" val="1736280558"/>
                  </a:ext>
                </a:extLst>
              </a:tr>
            </a:tbl>
          </a:graphicData>
        </a:graphic>
      </p:graphicFrame>
      <p:sp>
        <p:nvSpPr>
          <p:cNvPr id="7" name="矢印: 右 6">
            <a:extLst>
              <a:ext uri="{FF2B5EF4-FFF2-40B4-BE49-F238E27FC236}">
                <a16:creationId xmlns:a16="http://schemas.microsoft.com/office/drawing/2014/main" id="{A8DAE740-68AF-4C1E-B830-190861576C99}"/>
              </a:ext>
            </a:extLst>
          </p:cNvPr>
          <p:cNvSpPr/>
          <p:nvPr/>
        </p:nvSpPr>
        <p:spPr>
          <a:xfrm>
            <a:off x="5022641" y="5268294"/>
            <a:ext cx="309093" cy="19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993C752-2752-47FC-B4E9-4771FD63ACDB}"/>
              </a:ext>
            </a:extLst>
          </p:cNvPr>
          <p:cNvSpPr txBox="1"/>
          <p:nvPr/>
        </p:nvSpPr>
        <p:spPr>
          <a:xfrm>
            <a:off x="1203792" y="4058151"/>
            <a:ext cx="415498" cy="369332"/>
          </a:xfrm>
          <a:prstGeom prst="rect">
            <a:avLst/>
          </a:prstGeom>
          <a:noFill/>
          <a:ln>
            <a:solidFill>
              <a:schemeClr val="tx1"/>
            </a:solidFill>
          </a:ln>
        </p:spPr>
        <p:txBody>
          <a:bodyPr wrap="none" rtlCol="0">
            <a:spAutoFit/>
          </a:bodyPr>
          <a:lstStyle/>
          <a:p>
            <a:r>
              <a:rPr kumimoji="1" lang="ja-JP" altLang="en-US" dirty="0"/>
              <a:t>例</a:t>
            </a:r>
          </a:p>
        </p:txBody>
      </p:sp>
      <p:sp>
        <p:nvSpPr>
          <p:cNvPr id="10" name="スライド番号プレースホルダー 9"/>
          <p:cNvSpPr>
            <a:spLocks noGrp="1"/>
          </p:cNvSpPr>
          <p:nvPr>
            <p:ph type="sldNum" sz="quarter" idx="12"/>
          </p:nvPr>
        </p:nvSpPr>
        <p:spPr/>
        <p:txBody>
          <a:bodyPr/>
          <a:lstStyle/>
          <a:p>
            <a:fld id="{9F5033E9-932D-4E41-95C3-341F9A6DAE17}" type="slidenum">
              <a:rPr lang="en-US" altLang="ja-JP" smtClean="0"/>
              <a:pPr/>
              <a:t>30</a:t>
            </a:fld>
            <a:endParaRPr lang="en-US" altLang="ja-JP"/>
          </a:p>
        </p:txBody>
      </p:sp>
      <p:sp>
        <p:nvSpPr>
          <p:cNvPr id="4" name="日付プレースホルダー 3">
            <a:extLst>
              <a:ext uri="{FF2B5EF4-FFF2-40B4-BE49-F238E27FC236}">
                <a16:creationId xmlns:a16="http://schemas.microsoft.com/office/drawing/2014/main" id="{D8857FD6-6414-4D44-86FD-AE25355729D7}"/>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166564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調査手順</a:t>
            </a:r>
          </a:p>
        </p:txBody>
      </p:sp>
      <p:sp>
        <p:nvSpPr>
          <p:cNvPr id="5" name="円柱 4"/>
          <p:cNvSpPr/>
          <p:nvPr/>
        </p:nvSpPr>
        <p:spPr>
          <a:xfrm>
            <a:off x="459125" y="3757534"/>
            <a:ext cx="643991" cy="795789"/>
          </a:xfrm>
          <a:prstGeom prst="can">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274410" y="3111203"/>
            <a:ext cx="1013418" cy="584775"/>
          </a:xfrm>
          <a:prstGeom prst="rect">
            <a:avLst/>
          </a:prstGeom>
          <a:noFill/>
          <a:ln>
            <a:noFill/>
          </a:ln>
        </p:spPr>
        <p:txBody>
          <a:bodyPr wrap="none" rtlCol="0">
            <a:spAutoFit/>
          </a:bodyPr>
          <a:lstStyle/>
          <a:p>
            <a:pPr algn="ctr"/>
            <a:r>
              <a:rPr kumimoji="1" lang="en-US" altLang="ja-JP" sz="1600" dirty="0" err="1"/>
              <a:t>BigClone</a:t>
            </a:r>
            <a:endParaRPr kumimoji="1" lang="en-US" altLang="ja-JP" sz="1600" dirty="0"/>
          </a:p>
          <a:p>
            <a:pPr algn="ctr"/>
            <a:r>
              <a:rPr kumimoji="1" lang="en-US" altLang="ja-JP" sz="1600" dirty="0"/>
              <a:t>Bench</a:t>
            </a:r>
            <a:endParaRPr kumimoji="1" lang="ja-JP" altLang="en-US" sz="1600" dirty="0"/>
          </a:p>
        </p:txBody>
      </p:sp>
      <mc:AlternateContent xmlns:mc="http://schemas.openxmlformats.org/markup-compatibility/2006" xmlns:a14="http://schemas.microsoft.com/office/drawing/2010/main">
        <mc:Choice Requires="a14">
          <p:graphicFrame>
            <p:nvGraphicFramePr>
              <p:cNvPr id="72" name="表 71"/>
              <p:cNvGraphicFramePr>
                <a:graphicFrameLocks noGrp="1"/>
              </p:cNvGraphicFramePr>
              <p:nvPr/>
            </p:nvGraphicFramePr>
            <p:xfrm>
              <a:off x="5429376" y="2564057"/>
              <a:ext cx="3319337" cy="1934364"/>
            </p:xfrm>
            <a:graphic>
              <a:graphicData uri="http://schemas.openxmlformats.org/drawingml/2006/table">
                <a:tbl>
                  <a:tblPr firstRow="1" bandRow="1">
                    <a:tableStyleId>{5940675A-B579-460E-94D1-54222C63F5DA}</a:tableStyleId>
                  </a:tblPr>
                  <a:tblGrid>
                    <a:gridCol w="788573">
                      <a:extLst>
                        <a:ext uri="{9D8B030D-6E8A-4147-A177-3AD203B41FA5}">
                          <a16:colId xmlns:a16="http://schemas.microsoft.com/office/drawing/2014/main" val="2621242966"/>
                        </a:ext>
                      </a:extLst>
                    </a:gridCol>
                    <a:gridCol w="895927">
                      <a:extLst>
                        <a:ext uri="{9D8B030D-6E8A-4147-A177-3AD203B41FA5}">
                          <a16:colId xmlns:a16="http://schemas.microsoft.com/office/drawing/2014/main" val="972424570"/>
                        </a:ext>
                      </a:extLst>
                    </a:gridCol>
                    <a:gridCol w="471055">
                      <a:extLst>
                        <a:ext uri="{9D8B030D-6E8A-4147-A177-3AD203B41FA5}">
                          <a16:colId xmlns:a16="http://schemas.microsoft.com/office/drawing/2014/main" val="1905999682"/>
                        </a:ext>
                      </a:extLst>
                    </a:gridCol>
                    <a:gridCol w="443345">
                      <a:extLst>
                        <a:ext uri="{9D8B030D-6E8A-4147-A177-3AD203B41FA5}">
                          <a16:colId xmlns:a16="http://schemas.microsoft.com/office/drawing/2014/main" val="1351645348"/>
                        </a:ext>
                      </a:extLst>
                    </a:gridCol>
                    <a:gridCol w="452582">
                      <a:extLst>
                        <a:ext uri="{9D8B030D-6E8A-4147-A177-3AD203B41FA5}">
                          <a16:colId xmlns:a16="http://schemas.microsoft.com/office/drawing/2014/main" val="4227445423"/>
                        </a:ext>
                      </a:extLst>
                    </a:gridCol>
                    <a:gridCol w="267855">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2705024662"/>
                      </a:ext>
                    </a:extLst>
                  </a:tr>
                  <a:tr h="167417">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736280558"/>
                      </a:ext>
                    </a:extLst>
                  </a:tr>
                  <a:tr h="167417">
                    <a:tc>
                      <a:txBody>
                        <a:bodyPr/>
                        <a:lstStyle/>
                        <a:p>
                          <a:pPr algn="ctr"/>
                          <a:r>
                            <a:rPr kumimoji="1" lang="ja-JP" altLang="en-US" sz="1200" dirty="0"/>
                            <a:t>メソッド</a:t>
                          </a:r>
                          <a:r>
                            <a:rPr kumimoji="1" lang="en-US" altLang="ja-JP" sz="1200" dirty="0"/>
                            <a:t>B</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ja-JP" altLang="en-US" sz="1200" dirty="0"/>
                            <a:t>メソッド</a:t>
                          </a:r>
                          <a:r>
                            <a:rPr kumimoji="1" lang="en-US" altLang="ja-JP" sz="1200" dirty="0"/>
                            <a:t>C</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2225979270"/>
                      </a:ext>
                    </a:extLst>
                  </a:tr>
                  <a:tr h="279028">
                    <a:tc>
                      <a:txBody>
                        <a:bodyPr/>
                        <a:lstStyle/>
                        <a:p>
                          <a:pPr algn="ctr"/>
                          <a:r>
                            <a:rPr kumimoji="1" lang="ja-JP" altLang="en-US" sz="1200" dirty="0"/>
                            <a:t>メソッド</a:t>
                          </a:r>
                          <a:r>
                            <a:rPr kumimoji="1" lang="en-US" altLang="ja-JP" sz="1200" dirty="0"/>
                            <a:t>D</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68592304"/>
                      </a:ext>
                    </a:extLst>
                  </a:tr>
                  <a:tr h="167417">
                    <a:tc>
                      <a:txBody>
                        <a:bodyPr/>
                        <a:lstStyle/>
                        <a:p>
                          <a:pPr algn="ctr"/>
                          <a:r>
                            <a:rPr kumimoji="1" lang="ja-JP" altLang="en-US" sz="1200" dirty="0"/>
                            <a:t>メソッド</a:t>
                          </a:r>
                          <a:r>
                            <a:rPr kumimoji="1" lang="en-US" altLang="ja-JP" sz="1200" dirty="0"/>
                            <a:t>E</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247653944"/>
                      </a:ext>
                    </a:extLst>
                  </a:tr>
                  <a:tr h="167417">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2786268648"/>
                      </a:ext>
                    </a:extLst>
                  </a:tr>
                </a:tbl>
              </a:graphicData>
            </a:graphic>
          </p:graphicFrame>
        </mc:Choice>
        <mc:Fallback xmlns="">
          <p:graphicFrame>
            <p:nvGraphicFramePr>
              <p:cNvPr id="72" name="表 71"/>
              <p:cNvGraphicFramePr>
                <a:graphicFrameLocks noGrp="1"/>
              </p:cNvGraphicFramePr>
              <p:nvPr/>
            </p:nvGraphicFramePr>
            <p:xfrm>
              <a:off x="5429376" y="2564057"/>
              <a:ext cx="3319337" cy="1934364"/>
            </p:xfrm>
            <a:graphic>
              <a:graphicData uri="http://schemas.openxmlformats.org/drawingml/2006/table">
                <a:tbl>
                  <a:tblPr firstRow="1" bandRow="1">
                    <a:tableStyleId>{5940675A-B579-460E-94D1-54222C63F5DA}</a:tableStyleId>
                  </a:tblPr>
                  <a:tblGrid>
                    <a:gridCol w="788573">
                      <a:extLst>
                        <a:ext uri="{9D8B030D-6E8A-4147-A177-3AD203B41FA5}">
                          <a16:colId xmlns:a16="http://schemas.microsoft.com/office/drawing/2014/main" val="2621242966"/>
                        </a:ext>
                      </a:extLst>
                    </a:gridCol>
                    <a:gridCol w="895927">
                      <a:extLst>
                        <a:ext uri="{9D8B030D-6E8A-4147-A177-3AD203B41FA5}">
                          <a16:colId xmlns:a16="http://schemas.microsoft.com/office/drawing/2014/main" val="972424570"/>
                        </a:ext>
                      </a:extLst>
                    </a:gridCol>
                    <a:gridCol w="471055">
                      <a:extLst>
                        <a:ext uri="{9D8B030D-6E8A-4147-A177-3AD203B41FA5}">
                          <a16:colId xmlns:a16="http://schemas.microsoft.com/office/drawing/2014/main" val="1905999682"/>
                        </a:ext>
                      </a:extLst>
                    </a:gridCol>
                    <a:gridCol w="443345">
                      <a:extLst>
                        <a:ext uri="{9D8B030D-6E8A-4147-A177-3AD203B41FA5}">
                          <a16:colId xmlns:a16="http://schemas.microsoft.com/office/drawing/2014/main" val="1351645348"/>
                        </a:ext>
                      </a:extLst>
                    </a:gridCol>
                    <a:gridCol w="452582">
                      <a:extLst>
                        <a:ext uri="{9D8B030D-6E8A-4147-A177-3AD203B41FA5}">
                          <a16:colId xmlns:a16="http://schemas.microsoft.com/office/drawing/2014/main" val="4227445423"/>
                        </a:ext>
                      </a:extLst>
                    </a:gridCol>
                    <a:gridCol w="267855">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endParaRPr lang="ja-JP"/>
                        </a:p>
                      </a:txBody>
                      <a:tcPr>
                        <a:blipFill>
                          <a:blip r:embed="rId3"/>
                          <a:stretch>
                            <a:fillRect l="-1143182" t="-2174" r="-4545" b="-597826"/>
                          </a:stretch>
                        </a:blipFill>
                      </a:tcPr>
                    </a:tc>
                    <a:extLst>
                      <a:ext uri="{0D108BD9-81ED-4DB2-BD59-A6C34878D82A}">
                        <a16:rowId xmlns:a16="http://schemas.microsoft.com/office/drawing/2014/main" val="2705024662"/>
                      </a:ext>
                    </a:extLst>
                  </a:tr>
                  <a:tr h="274320">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736280558"/>
                      </a:ext>
                    </a:extLst>
                  </a:tr>
                  <a:tr h="274320">
                    <a:tc>
                      <a:txBody>
                        <a:bodyPr/>
                        <a:lstStyle/>
                        <a:p>
                          <a:pPr algn="ctr"/>
                          <a:r>
                            <a:rPr kumimoji="1" lang="ja-JP" altLang="en-US" sz="1200" dirty="0"/>
                            <a:t>メソッド</a:t>
                          </a:r>
                          <a:r>
                            <a:rPr kumimoji="1" lang="en-US" altLang="ja-JP" sz="1200" dirty="0"/>
                            <a:t>B</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ja-JP" altLang="en-US" sz="1200" dirty="0"/>
                            <a:t>メソッド</a:t>
                          </a:r>
                          <a:r>
                            <a:rPr kumimoji="1" lang="en-US" altLang="ja-JP" sz="1200" dirty="0"/>
                            <a:t>C</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2225979270"/>
                      </a:ext>
                    </a:extLst>
                  </a:tr>
                  <a:tr h="279028">
                    <a:tc>
                      <a:txBody>
                        <a:bodyPr/>
                        <a:lstStyle/>
                        <a:p>
                          <a:pPr algn="ctr"/>
                          <a:r>
                            <a:rPr kumimoji="1" lang="ja-JP" altLang="en-US" sz="1200" dirty="0"/>
                            <a:t>メソッド</a:t>
                          </a:r>
                          <a:r>
                            <a:rPr kumimoji="1" lang="en-US" altLang="ja-JP" sz="1200" dirty="0"/>
                            <a:t>D</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68592304"/>
                      </a:ext>
                    </a:extLst>
                  </a:tr>
                  <a:tr h="274320">
                    <a:tc>
                      <a:txBody>
                        <a:bodyPr/>
                        <a:lstStyle/>
                        <a:p>
                          <a:pPr algn="ctr"/>
                          <a:r>
                            <a:rPr kumimoji="1" lang="ja-JP" altLang="en-US" sz="1200" dirty="0"/>
                            <a:t>メソッド</a:t>
                          </a:r>
                          <a:r>
                            <a:rPr kumimoji="1" lang="en-US" altLang="ja-JP" sz="1200" dirty="0"/>
                            <a:t>E</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247653944"/>
                      </a:ext>
                    </a:extLst>
                  </a:tr>
                  <a:tr h="274320">
                    <a:tc>
                      <a:txBody>
                        <a:bodyPr/>
                        <a:lstStyle/>
                        <a:p>
                          <a:endParaRPr lang="ja-JP"/>
                        </a:p>
                      </a:txBody>
                      <a:tcPr>
                        <a:blipFill>
                          <a:blip r:embed="rId3"/>
                          <a:stretch>
                            <a:fillRect l="-769" t="-608889" r="-321538" b="-6667"/>
                          </a:stretch>
                        </a:blipFill>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endParaRPr lang="ja-JP"/>
                        </a:p>
                      </a:txBody>
                      <a:tcPr>
                        <a:blipFill>
                          <a:blip r:embed="rId3"/>
                          <a:stretch>
                            <a:fillRect l="-1143182" t="-608889" r="-4545" b="-6667"/>
                          </a:stretch>
                        </a:blipFill>
                      </a:tcPr>
                    </a:tc>
                    <a:extLst>
                      <a:ext uri="{0D108BD9-81ED-4DB2-BD59-A6C34878D82A}">
                        <a16:rowId xmlns:a16="http://schemas.microsoft.com/office/drawing/2014/main" val="2786268648"/>
                      </a:ext>
                    </a:extLst>
                  </a:tr>
                </a:tbl>
              </a:graphicData>
            </a:graphic>
          </p:graphicFrame>
        </mc:Fallback>
      </mc:AlternateContent>
      <p:sp>
        <p:nvSpPr>
          <p:cNvPr id="1029" name="テキスト ボックス 1028"/>
          <p:cNvSpPr txBox="1"/>
          <p:nvPr/>
        </p:nvSpPr>
        <p:spPr>
          <a:xfrm>
            <a:off x="6535046" y="2212301"/>
            <a:ext cx="1005403" cy="338554"/>
          </a:xfrm>
          <a:prstGeom prst="rect">
            <a:avLst/>
          </a:prstGeom>
          <a:noFill/>
        </p:spPr>
        <p:txBody>
          <a:bodyPr wrap="none" rtlCol="0">
            <a:spAutoFit/>
          </a:bodyPr>
          <a:lstStyle/>
          <a:p>
            <a:r>
              <a:rPr kumimoji="1" lang="ja-JP" altLang="en-US" sz="1600" dirty="0"/>
              <a:t>分類結果</a:t>
            </a:r>
          </a:p>
        </p:txBody>
      </p:sp>
      <p:sp>
        <p:nvSpPr>
          <p:cNvPr id="1031" name="テキスト ボックス 1030"/>
          <p:cNvSpPr txBox="1"/>
          <p:nvPr/>
        </p:nvSpPr>
        <p:spPr>
          <a:xfrm>
            <a:off x="6095238" y="894910"/>
            <a:ext cx="2779928" cy="1200329"/>
          </a:xfrm>
          <a:prstGeom prst="rect">
            <a:avLst/>
          </a:prstGeom>
          <a:solidFill>
            <a:schemeClr val="accent5"/>
          </a:solidFill>
          <a:ln>
            <a:solidFill>
              <a:schemeClr val="tx1"/>
            </a:solidFill>
          </a:ln>
        </p:spPr>
        <p:txBody>
          <a:bodyPr wrap="none" rtlCol="0">
            <a:spAutoFit/>
          </a:bodyPr>
          <a:lstStyle/>
          <a:p>
            <a:r>
              <a:rPr kumimoji="1" lang="en-US" altLang="ja-JP" dirty="0"/>
              <a:t>1. </a:t>
            </a:r>
            <a:r>
              <a:rPr kumimoji="1" lang="ja-JP" altLang="en-US" dirty="0"/>
              <a:t>ベンチマークの分割</a:t>
            </a:r>
            <a:endParaRPr kumimoji="1" lang="en-US" altLang="ja-JP" dirty="0"/>
          </a:p>
          <a:p>
            <a:r>
              <a:rPr lang="en-US" altLang="ja-JP" dirty="0"/>
              <a:t>2. </a:t>
            </a:r>
            <a:r>
              <a:rPr lang="ja-JP" altLang="en-US" dirty="0"/>
              <a:t>モデルの学習</a:t>
            </a:r>
            <a:endParaRPr lang="en-US" altLang="ja-JP" dirty="0"/>
          </a:p>
          <a:p>
            <a:r>
              <a:rPr kumimoji="1" lang="en-US" altLang="ja-JP" dirty="0"/>
              <a:t>3. </a:t>
            </a:r>
            <a:r>
              <a:rPr kumimoji="1" lang="ja-JP" altLang="en-US" dirty="0"/>
              <a:t>ソースコード分類の実施</a:t>
            </a:r>
            <a:endParaRPr kumimoji="1" lang="en-US" altLang="ja-JP" dirty="0"/>
          </a:p>
          <a:p>
            <a:r>
              <a:rPr lang="en-US" altLang="ja-JP" dirty="0"/>
              <a:t>4. </a:t>
            </a:r>
            <a:r>
              <a:rPr lang="ja-JP" altLang="en-US" dirty="0"/>
              <a:t>評価尺度の算出</a:t>
            </a:r>
            <a:endParaRPr kumimoji="1" lang="ja-JP" altLang="en-US" dirty="0"/>
          </a:p>
        </p:txBody>
      </p:sp>
      <p:sp>
        <p:nvSpPr>
          <p:cNvPr id="26" name="角丸四角形 25"/>
          <p:cNvSpPr/>
          <p:nvPr/>
        </p:nvSpPr>
        <p:spPr>
          <a:xfrm>
            <a:off x="1911928" y="2123085"/>
            <a:ext cx="1367192" cy="16453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p:cNvSpPr txBox="1"/>
          <p:nvPr/>
        </p:nvSpPr>
        <p:spPr>
          <a:xfrm>
            <a:off x="1991833" y="1722691"/>
            <a:ext cx="1207382" cy="584775"/>
          </a:xfrm>
          <a:prstGeom prst="rect">
            <a:avLst/>
          </a:prstGeom>
          <a:solidFill>
            <a:schemeClr val="bg1"/>
          </a:solidFill>
          <a:ln>
            <a:noFill/>
          </a:ln>
        </p:spPr>
        <p:txBody>
          <a:bodyPr wrap="none" rtlCol="0">
            <a:spAutoFit/>
          </a:bodyPr>
          <a:lstStyle/>
          <a:p>
            <a:pPr algn="ctr"/>
            <a:r>
              <a:rPr kumimoji="1" lang="ja-JP" altLang="en-US" sz="1600" dirty="0"/>
              <a:t>学習</a:t>
            </a:r>
            <a:endParaRPr kumimoji="1" lang="en-US" altLang="ja-JP" sz="1600" dirty="0"/>
          </a:p>
          <a:p>
            <a:pPr algn="ctr"/>
            <a:r>
              <a:rPr kumimoji="1" lang="ja-JP" altLang="en-US" sz="1600" dirty="0"/>
              <a:t>データセット</a:t>
            </a:r>
          </a:p>
        </p:txBody>
      </p:sp>
      <p:grpSp>
        <p:nvGrpSpPr>
          <p:cNvPr id="30" name="グループ化 29"/>
          <p:cNvGrpSpPr/>
          <p:nvPr/>
        </p:nvGrpSpPr>
        <p:grpSpPr>
          <a:xfrm>
            <a:off x="2076647" y="2359712"/>
            <a:ext cx="480522" cy="584271"/>
            <a:chOff x="1064302" y="1896255"/>
            <a:chExt cx="659568" cy="801974"/>
          </a:xfrm>
        </p:grpSpPr>
        <p:sp>
          <p:nvSpPr>
            <p:cNvPr id="31" name="メモ 30"/>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メモ 31"/>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メモ 32"/>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4" name="テキスト ボックス 33"/>
          <p:cNvSpPr txBox="1"/>
          <p:nvPr/>
        </p:nvSpPr>
        <p:spPr>
          <a:xfrm>
            <a:off x="2083510" y="2513347"/>
            <a:ext cx="46679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ID:1</a:t>
            </a:r>
            <a:endParaRPr kumimoji="1" lang="ja-JP" altLang="en-US" sz="1200" dirty="0"/>
          </a:p>
        </p:txBody>
      </p:sp>
      <p:grpSp>
        <p:nvGrpSpPr>
          <p:cNvPr id="35" name="グループ化 34"/>
          <p:cNvGrpSpPr/>
          <p:nvPr/>
        </p:nvGrpSpPr>
        <p:grpSpPr>
          <a:xfrm>
            <a:off x="2661982" y="2359712"/>
            <a:ext cx="480522" cy="584271"/>
            <a:chOff x="1064302" y="1896255"/>
            <a:chExt cx="659568" cy="801974"/>
          </a:xfrm>
        </p:grpSpPr>
        <p:sp>
          <p:nvSpPr>
            <p:cNvPr id="36" name="メモ 35"/>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メモ 36"/>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メモ 37"/>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9" name="テキスト ボックス 38"/>
          <p:cNvSpPr txBox="1"/>
          <p:nvPr/>
        </p:nvSpPr>
        <p:spPr>
          <a:xfrm>
            <a:off x="2668844" y="2513347"/>
            <a:ext cx="466795"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ID:2</a:t>
            </a:r>
            <a:endParaRPr kumimoji="1" lang="ja-JP" altLang="en-US" sz="1200" dirty="0"/>
          </a:p>
        </p:txBody>
      </p:sp>
      <p:grpSp>
        <p:nvGrpSpPr>
          <p:cNvPr id="40" name="グループ化 39"/>
          <p:cNvGrpSpPr/>
          <p:nvPr/>
        </p:nvGrpSpPr>
        <p:grpSpPr>
          <a:xfrm>
            <a:off x="2680076" y="3018949"/>
            <a:ext cx="480522" cy="584271"/>
            <a:chOff x="1064302" y="1896255"/>
            <a:chExt cx="659568" cy="801974"/>
          </a:xfrm>
        </p:grpSpPr>
        <p:sp>
          <p:nvSpPr>
            <p:cNvPr id="41" name="メモ 40"/>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メモ 41"/>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メモ 42"/>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4" name="テキスト ボックス 43"/>
          <p:cNvSpPr txBox="1"/>
          <p:nvPr/>
        </p:nvSpPr>
        <p:spPr>
          <a:xfrm>
            <a:off x="2644459" y="3172584"/>
            <a:ext cx="55175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ID:43</a:t>
            </a:r>
            <a:endParaRPr kumimoji="1" lang="ja-JP" altLang="en-US" sz="1200" dirty="0"/>
          </a:p>
        </p:txBody>
      </p:sp>
      <mc:AlternateContent xmlns:mc="http://schemas.openxmlformats.org/markup-compatibility/2006" xmlns:a14="http://schemas.microsoft.com/office/drawing/2010/main">
        <mc:Choice Requires="a14">
          <p:sp>
            <p:nvSpPr>
              <p:cNvPr id="45" name="テキスト ボックス 44"/>
              <p:cNvSpPr txBox="1"/>
              <p:nvPr/>
            </p:nvSpPr>
            <p:spPr>
              <a:xfrm>
                <a:off x="2324574" y="3172583"/>
                <a:ext cx="136256" cy="276999"/>
              </a:xfrm>
              <a:prstGeom prst="rect">
                <a:avLst/>
              </a:prstGeom>
              <a:noFill/>
              <a:ln>
                <a:noFill/>
              </a:ln>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solidFill>
                            <a:schemeClr val="tx1"/>
                          </a:solidFill>
                          <a:latin typeface="Cambria Math" panose="02040503050406030204" pitchFamily="18" charset="0"/>
                        </a:rPr>
                        <m:t>⋮</m:t>
                      </m:r>
                    </m:oMath>
                  </m:oMathPara>
                </a14:m>
                <a:endParaRPr kumimoji="1" lang="ja-JP" altLang="en-US" dirty="0">
                  <a:solidFill>
                    <a:schemeClr val="tx1"/>
                  </a:solidFill>
                </a:endParaRPr>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2324574" y="3172583"/>
                <a:ext cx="136256" cy="276999"/>
              </a:xfrm>
              <a:prstGeom prst="rect">
                <a:avLst/>
              </a:prstGeom>
              <a:blipFill>
                <a:blip r:embed="rId4"/>
                <a:stretch>
                  <a:fillRect l="-60870"/>
                </a:stretch>
              </a:blipFill>
              <a:ln>
                <a:noFill/>
              </a:ln>
            </p:spPr>
            <p:txBody>
              <a:bodyPr/>
              <a:lstStyle/>
              <a:p>
                <a:r>
                  <a:rPr lang="ja-JP" altLang="en-US">
                    <a:noFill/>
                  </a:rPr>
                  <a:t> </a:t>
                </a:r>
              </a:p>
            </p:txBody>
          </p:sp>
        </mc:Fallback>
      </mc:AlternateContent>
      <p:sp>
        <p:nvSpPr>
          <p:cNvPr id="75" name="角丸四角形 74"/>
          <p:cNvSpPr/>
          <p:nvPr/>
        </p:nvSpPr>
        <p:spPr>
          <a:xfrm>
            <a:off x="1916822" y="4333636"/>
            <a:ext cx="1367192" cy="16453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6" name="テキスト ボックス 75"/>
          <p:cNvSpPr txBox="1"/>
          <p:nvPr/>
        </p:nvSpPr>
        <p:spPr>
          <a:xfrm>
            <a:off x="1996727" y="3933242"/>
            <a:ext cx="1207382" cy="584775"/>
          </a:xfrm>
          <a:prstGeom prst="rect">
            <a:avLst/>
          </a:prstGeom>
          <a:solidFill>
            <a:schemeClr val="bg1"/>
          </a:solidFill>
          <a:ln>
            <a:noFill/>
          </a:ln>
        </p:spPr>
        <p:txBody>
          <a:bodyPr wrap="none" rtlCol="0">
            <a:spAutoFit/>
          </a:bodyPr>
          <a:lstStyle/>
          <a:p>
            <a:pPr algn="ctr"/>
            <a:r>
              <a:rPr lang="ja-JP" altLang="en-US" sz="1600" dirty="0"/>
              <a:t>評価</a:t>
            </a:r>
            <a:endParaRPr kumimoji="1" lang="en-US" altLang="ja-JP" sz="1600" dirty="0"/>
          </a:p>
          <a:p>
            <a:pPr algn="ctr"/>
            <a:r>
              <a:rPr kumimoji="1" lang="ja-JP" altLang="en-US" sz="1600" dirty="0"/>
              <a:t>データセット</a:t>
            </a:r>
          </a:p>
        </p:txBody>
      </p:sp>
      <p:grpSp>
        <p:nvGrpSpPr>
          <p:cNvPr id="77" name="グループ化 76"/>
          <p:cNvGrpSpPr/>
          <p:nvPr/>
        </p:nvGrpSpPr>
        <p:grpSpPr>
          <a:xfrm>
            <a:off x="2081541" y="4570263"/>
            <a:ext cx="480522" cy="584271"/>
            <a:chOff x="1064302" y="1896255"/>
            <a:chExt cx="659568" cy="801974"/>
          </a:xfrm>
        </p:grpSpPr>
        <p:sp>
          <p:nvSpPr>
            <p:cNvPr id="78" name="メモ 77"/>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メモ 78"/>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0" name="メモ 79"/>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1" name="テキスト ボックス 80"/>
          <p:cNvSpPr txBox="1"/>
          <p:nvPr/>
        </p:nvSpPr>
        <p:spPr>
          <a:xfrm>
            <a:off x="2088404" y="4723898"/>
            <a:ext cx="46679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ID:1</a:t>
            </a:r>
            <a:endParaRPr kumimoji="1" lang="ja-JP" altLang="en-US" sz="1200" dirty="0"/>
          </a:p>
        </p:txBody>
      </p:sp>
      <p:grpSp>
        <p:nvGrpSpPr>
          <p:cNvPr id="82" name="グループ化 81"/>
          <p:cNvGrpSpPr/>
          <p:nvPr/>
        </p:nvGrpSpPr>
        <p:grpSpPr>
          <a:xfrm>
            <a:off x="2666876" y="4570263"/>
            <a:ext cx="480522" cy="584271"/>
            <a:chOff x="1064302" y="1896255"/>
            <a:chExt cx="659568" cy="801974"/>
          </a:xfrm>
        </p:grpSpPr>
        <p:sp>
          <p:nvSpPr>
            <p:cNvPr id="83" name="メモ 82"/>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4" name="メモ 83"/>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5" name="メモ 84"/>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6" name="テキスト ボックス 85"/>
          <p:cNvSpPr txBox="1"/>
          <p:nvPr/>
        </p:nvSpPr>
        <p:spPr>
          <a:xfrm>
            <a:off x="2673738" y="4723898"/>
            <a:ext cx="466795"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ID:2</a:t>
            </a:r>
            <a:endParaRPr kumimoji="1" lang="ja-JP" altLang="en-US" sz="1200" dirty="0"/>
          </a:p>
        </p:txBody>
      </p:sp>
      <p:grpSp>
        <p:nvGrpSpPr>
          <p:cNvPr id="87" name="グループ化 86"/>
          <p:cNvGrpSpPr/>
          <p:nvPr/>
        </p:nvGrpSpPr>
        <p:grpSpPr>
          <a:xfrm>
            <a:off x="2684970" y="5229500"/>
            <a:ext cx="480522" cy="584271"/>
            <a:chOff x="1064302" y="1896255"/>
            <a:chExt cx="659568" cy="801974"/>
          </a:xfrm>
        </p:grpSpPr>
        <p:sp>
          <p:nvSpPr>
            <p:cNvPr id="88" name="メモ 87"/>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9" name="メモ 88"/>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メモ 89"/>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91" name="テキスト ボックス 90"/>
          <p:cNvSpPr txBox="1"/>
          <p:nvPr/>
        </p:nvSpPr>
        <p:spPr>
          <a:xfrm>
            <a:off x="2649353" y="5383135"/>
            <a:ext cx="55175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ID:43</a:t>
            </a:r>
            <a:endParaRPr kumimoji="1" lang="ja-JP" altLang="en-US" sz="1200" dirty="0"/>
          </a:p>
        </p:txBody>
      </p:sp>
      <mc:AlternateContent xmlns:mc="http://schemas.openxmlformats.org/markup-compatibility/2006" xmlns:a14="http://schemas.microsoft.com/office/drawing/2010/main">
        <mc:Choice Requires="a14">
          <p:sp>
            <p:nvSpPr>
              <p:cNvPr id="92" name="テキスト ボックス 91"/>
              <p:cNvSpPr txBox="1"/>
              <p:nvPr/>
            </p:nvSpPr>
            <p:spPr>
              <a:xfrm>
                <a:off x="2329468" y="5383134"/>
                <a:ext cx="136256" cy="276999"/>
              </a:xfrm>
              <a:prstGeom prst="rect">
                <a:avLst/>
              </a:prstGeom>
              <a:noFill/>
              <a:ln>
                <a:noFill/>
              </a:ln>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solidFill>
                            <a:schemeClr val="tx1"/>
                          </a:solidFill>
                          <a:latin typeface="Cambria Math" panose="02040503050406030204" pitchFamily="18" charset="0"/>
                        </a:rPr>
                        <m:t>⋮</m:t>
                      </m:r>
                    </m:oMath>
                  </m:oMathPara>
                </a14:m>
                <a:endParaRPr kumimoji="1" lang="ja-JP" altLang="en-US" dirty="0">
                  <a:solidFill>
                    <a:schemeClr val="tx1"/>
                  </a:solidFill>
                </a:endParaRPr>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2329468" y="5383134"/>
                <a:ext cx="136256" cy="276999"/>
              </a:xfrm>
              <a:prstGeom prst="rect">
                <a:avLst/>
              </a:prstGeom>
              <a:blipFill>
                <a:blip r:embed="rId5"/>
                <a:stretch>
                  <a:fillRect l="-63636"/>
                </a:stretch>
              </a:blipFill>
              <a:ln>
                <a:noFill/>
              </a:ln>
            </p:spPr>
            <p:txBody>
              <a:bodyPr/>
              <a:lstStyle/>
              <a:p>
                <a:r>
                  <a:rPr lang="ja-JP" altLang="en-US">
                    <a:noFill/>
                  </a:rPr>
                  <a:t> </a:t>
                </a:r>
              </a:p>
            </p:txBody>
          </p:sp>
        </mc:Fallback>
      </mc:AlternateContent>
      <p:graphicFrame>
        <p:nvGraphicFramePr>
          <p:cNvPr id="96" name="表 95"/>
          <p:cNvGraphicFramePr>
            <a:graphicFrameLocks noGrp="1"/>
          </p:cNvGraphicFramePr>
          <p:nvPr/>
        </p:nvGraphicFramePr>
        <p:xfrm>
          <a:off x="6165779" y="5260423"/>
          <a:ext cx="2091355" cy="1106696"/>
        </p:xfrm>
        <a:graphic>
          <a:graphicData uri="http://schemas.openxmlformats.org/drawingml/2006/table">
            <a:tbl>
              <a:tblPr firstRow="1" bandRow="1">
                <a:tableStyleId>{5940675A-B579-460E-94D1-54222C63F5DA}</a:tableStyleId>
              </a:tblPr>
              <a:tblGrid>
                <a:gridCol w="985367">
                  <a:extLst>
                    <a:ext uri="{9D8B030D-6E8A-4147-A177-3AD203B41FA5}">
                      <a16:colId xmlns:a16="http://schemas.microsoft.com/office/drawing/2014/main" val="2621242966"/>
                    </a:ext>
                  </a:extLst>
                </a:gridCol>
                <a:gridCol w="1105988">
                  <a:extLst>
                    <a:ext uri="{9D8B030D-6E8A-4147-A177-3AD203B41FA5}">
                      <a16:colId xmlns:a16="http://schemas.microsoft.com/office/drawing/2014/main" val="972424570"/>
                    </a:ext>
                  </a:extLst>
                </a:gridCol>
              </a:tblGrid>
              <a:tr h="279028">
                <a:tc>
                  <a:txBody>
                    <a:bodyPr/>
                    <a:lstStyle/>
                    <a:p>
                      <a:pPr algn="ctr"/>
                      <a:r>
                        <a:rPr kumimoji="1" lang="en-US" altLang="ja-JP" sz="1200" dirty="0"/>
                        <a:t>Top-1</a:t>
                      </a:r>
                      <a:endParaRPr kumimoji="1" lang="ja-JP" altLang="en-US" sz="1200" dirty="0"/>
                    </a:p>
                  </a:txBody>
                  <a:tcPr/>
                </a:tc>
                <a:tc>
                  <a:txBody>
                    <a:bodyPr/>
                    <a:lstStyle/>
                    <a:p>
                      <a:pPr algn="ctr"/>
                      <a:r>
                        <a:rPr kumimoji="1" lang="en-US" altLang="ja-JP" sz="1200" dirty="0"/>
                        <a:t>0.4</a:t>
                      </a:r>
                      <a:endParaRPr kumimoji="1" lang="ja-JP" altLang="en-US" sz="1200" dirty="0"/>
                    </a:p>
                  </a:txBody>
                  <a:tcPr/>
                </a:tc>
                <a:extLst>
                  <a:ext uri="{0D108BD9-81ED-4DB2-BD59-A6C34878D82A}">
                    <a16:rowId xmlns:a16="http://schemas.microsoft.com/office/drawing/2014/main" val="2705024662"/>
                  </a:ext>
                </a:extLst>
              </a:tr>
              <a:tr h="167417">
                <a:tc>
                  <a:txBody>
                    <a:bodyPr/>
                    <a:lstStyle/>
                    <a:p>
                      <a:pPr algn="ctr"/>
                      <a:r>
                        <a:rPr kumimoji="1" lang="en-US" altLang="ja-JP" sz="1200" dirty="0"/>
                        <a:t>Top-3</a:t>
                      </a:r>
                      <a:endParaRPr kumimoji="1" lang="ja-JP" altLang="en-US" sz="1200" dirty="0"/>
                    </a:p>
                  </a:txBody>
                  <a:tcPr/>
                </a:tc>
                <a:tc>
                  <a:txBody>
                    <a:bodyPr/>
                    <a:lstStyle/>
                    <a:p>
                      <a:pPr algn="ctr"/>
                      <a:r>
                        <a:rPr kumimoji="1" lang="en-US" altLang="ja-JP" sz="1200" dirty="0"/>
                        <a:t>0.8</a:t>
                      </a:r>
                      <a:endParaRPr kumimoji="1" lang="ja-JP" altLang="en-US" sz="1200" dirty="0"/>
                    </a:p>
                  </a:txBody>
                  <a:tcPr/>
                </a:tc>
                <a:extLst>
                  <a:ext uri="{0D108BD9-81ED-4DB2-BD59-A6C34878D82A}">
                    <a16:rowId xmlns:a16="http://schemas.microsoft.com/office/drawing/2014/main" val="1736280558"/>
                  </a:ext>
                </a:extLst>
              </a:tr>
              <a:tr h="167417">
                <a:tc>
                  <a:txBody>
                    <a:bodyPr/>
                    <a:lstStyle/>
                    <a:p>
                      <a:pPr algn="ctr"/>
                      <a:r>
                        <a:rPr kumimoji="1" lang="en-US" altLang="ja-JP" sz="1200" dirty="0"/>
                        <a:t>Top-5</a:t>
                      </a:r>
                      <a:endParaRPr kumimoji="1" lang="ja-JP" altLang="en-US" sz="1200" dirty="0"/>
                    </a:p>
                  </a:txBody>
                  <a:tcPr/>
                </a:tc>
                <a:tc>
                  <a:txBody>
                    <a:bodyPr/>
                    <a:lstStyle/>
                    <a:p>
                      <a:pPr algn="ctr"/>
                      <a:r>
                        <a:rPr kumimoji="1" lang="en-US" altLang="ja-JP" sz="1200" dirty="0"/>
                        <a:t>0.8</a:t>
                      </a: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en-US" altLang="ja-JP" sz="1200" dirty="0"/>
                        <a:t>Top-10</a:t>
                      </a:r>
                      <a:endParaRPr kumimoji="1" lang="ja-JP" altLang="en-US" sz="1200" dirty="0"/>
                    </a:p>
                  </a:txBody>
                  <a:tcPr/>
                </a:tc>
                <a:tc>
                  <a:txBody>
                    <a:bodyPr/>
                    <a:lstStyle/>
                    <a:p>
                      <a:pPr algn="ctr"/>
                      <a:r>
                        <a:rPr kumimoji="1" lang="en-US" altLang="ja-JP" sz="1200" dirty="0"/>
                        <a:t>0.8</a:t>
                      </a:r>
                      <a:endParaRPr kumimoji="1" lang="ja-JP" altLang="en-US" sz="1200" dirty="0"/>
                    </a:p>
                  </a:txBody>
                  <a:tcPr/>
                </a:tc>
                <a:extLst>
                  <a:ext uri="{0D108BD9-81ED-4DB2-BD59-A6C34878D82A}">
                    <a16:rowId xmlns:a16="http://schemas.microsoft.com/office/drawing/2014/main" val="2225979270"/>
                  </a:ext>
                </a:extLst>
              </a:tr>
            </a:tbl>
          </a:graphicData>
        </a:graphic>
      </p:graphicFrame>
      <p:sp>
        <p:nvSpPr>
          <p:cNvPr id="97" name="テキスト ボックス 96"/>
          <p:cNvSpPr txBox="1"/>
          <p:nvPr/>
        </p:nvSpPr>
        <p:spPr>
          <a:xfrm>
            <a:off x="6708754" y="4952548"/>
            <a:ext cx="1005403" cy="338554"/>
          </a:xfrm>
          <a:prstGeom prst="rect">
            <a:avLst/>
          </a:prstGeom>
          <a:noFill/>
        </p:spPr>
        <p:txBody>
          <a:bodyPr wrap="none" rtlCol="0">
            <a:spAutoFit/>
          </a:bodyPr>
          <a:lstStyle/>
          <a:p>
            <a:r>
              <a:rPr lang="ja-JP" altLang="en-US" sz="1600" dirty="0"/>
              <a:t>評価尺度</a:t>
            </a:r>
            <a:endParaRPr kumimoji="1" lang="ja-JP" altLang="en-US" sz="1600" dirty="0"/>
          </a:p>
        </p:txBody>
      </p:sp>
      <p:cxnSp>
        <p:nvCxnSpPr>
          <p:cNvPr id="1037" name="直線矢印コネクタ 1036"/>
          <p:cNvCxnSpPr>
            <a:endCxn id="26" idx="1"/>
          </p:cNvCxnSpPr>
          <p:nvPr/>
        </p:nvCxnSpPr>
        <p:spPr>
          <a:xfrm flipV="1">
            <a:off x="1207928" y="2945761"/>
            <a:ext cx="704000" cy="106873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0" name="直線矢印コネクタ 99"/>
          <p:cNvCxnSpPr>
            <a:endCxn id="75" idx="1"/>
          </p:cNvCxnSpPr>
          <p:nvPr/>
        </p:nvCxnSpPr>
        <p:spPr>
          <a:xfrm>
            <a:off x="1207928" y="4354376"/>
            <a:ext cx="708894" cy="80193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42" name="テキスト ボックス 1041"/>
          <p:cNvSpPr txBox="1"/>
          <p:nvPr/>
        </p:nvSpPr>
        <p:spPr>
          <a:xfrm>
            <a:off x="1263021" y="2791262"/>
            <a:ext cx="503664" cy="338554"/>
          </a:xfrm>
          <a:prstGeom prst="rect">
            <a:avLst/>
          </a:prstGeom>
          <a:noFill/>
          <a:ln>
            <a:noFill/>
          </a:ln>
        </p:spPr>
        <p:txBody>
          <a:bodyPr wrap="none" rtlCol="0">
            <a:spAutoFit/>
          </a:bodyPr>
          <a:lstStyle/>
          <a:p>
            <a:r>
              <a:rPr kumimoji="1" lang="en-US" altLang="ja-JP" sz="1600" dirty="0"/>
              <a:t>8</a:t>
            </a:r>
            <a:r>
              <a:rPr kumimoji="1" lang="ja-JP" altLang="en-US" sz="1600" dirty="0"/>
              <a:t>割</a:t>
            </a:r>
          </a:p>
        </p:txBody>
      </p:sp>
      <p:sp>
        <p:nvSpPr>
          <p:cNvPr id="107" name="テキスト ボックス 106"/>
          <p:cNvSpPr txBox="1"/>
          <p:nvPr/>
        </p:nvSpPr>
        <p:spPr>
          <a:xfrm>
            <a:off x="1263021" y="4897687"/>
            <a:ext cx="503664" cy="338554"/>
          </a:xfrm>
          <a:prstGeom prst="rect">
            <a:avLst/>
          </a:prstGeom>
          <a:noFill/>
          <a:ln>
            <a:noFill/>
          </a:ln>
        </p:spPr>
        <p:txBody>
          <a:bodyPr wrap="none" rtlCol="0">
            <a:spAutoFit/>
          </a:bodyPr>
          <a:lstStyle/>
          <a:p>
            <a:r>
              <a:rPr lang="en-US" altLang="ja-JP" sz="1600" dirty="0"/>
              <a:t>2</a:t>
            </a:r>
            <a:r>
              <a:rPr kumimoji="1" lang="ja-JP" altLang="en-US" sz="1600" dirty="0"/>
              <a:t>割</a:t>
            </a:r>
          </a:p>
        </p:txBody>
      </p:sp>
      <p:cxnSp>
        <p:nvCxnSpPr>
          <p:cNvPr id="58" name="直線矢印コネクタ 57"/>
          <p:cNvCxnSpPr>
            <a:stCxn id="26" idx="3"/>
          </p:cNvCxnSpPr>
          <p:nvPr/>
        </p:nvCxnSpPr>
        <p:spPr>
          <a:xfrm flipV="1">
            <a:off x="3279120" y="2943984"/>
            <a:ext cx="575246" cy="177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3261269" y="2574510"/>
            <a:ext cx="595035" cy="338554"/>
          </a:xfrm>
          <a:prstGeom prst="rect">
            <a:avLst/>
          </a:prstGeom>
          <a:noFill/>
          <a:ln>
            <a:noFill/>
          </a:ln>
        </p:spPr>
        <p:txBody>
          <a:bodyPr wrap="none" rtlCol="0">
            <a:spAutoFit/>
          </a:bodyPr>
          <a:lstStyle/>
          <a:p>
            <a:r>
              <a:rPr lang="ja-JP" altLang="en-US" sz="1600" dirty="0"/>
              <a:t>入力</a:t>
            </a:r>
            <a:endParaRPr kumimoji="1" lang="ja-JP" altLang="en-US" sz="1600" dirty="0"/>
          </a:p>
        </p:txBody>
      </p:sp>
      <p:cxnSp>
        <p:nvCxnSpPr>
          <p:cNvPr id="62" name="直線矢印コネクタ 61"/>
          <p:cNvCxnSpPr/>
          <p:nvPr/>
        </p:nvCxnSpPr>
        <p:spPr>
          <a:xfrm>
            <a:off x="4238159" y="3768437"/>
            <a:ext cx="9568" cy="38699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7" name="テキスト ボックス 66"/>
          <p:cNvSpPr txBox="1"/>
          <p:nvPr/>
        </p:nvSpPr>
        <p:spPr>
          <a:xfrm>
            <a:off x="3613579" y="3757534"/>
            <a:ext cx="595035" cy="338554"/>
          </a:xfrm>
          <a:prstGeom prst="rect">
            <a:avLst/>
          </a:prstGeom>
          <a:noFill/>
          <a:ln>
            <a:noFill/>
          </a:ln>
        </p:spPr>
        <p:txBody>
          <a:bodyPr wrap="none" rtlCol="0">
            <a:spAutoFit/>
          </a:bodyPr>
          <a:lstStyle/>
          <a:p>
            <a:r>
              <a:rPr lang="ja-JP" altLang="en-US" sz="1600" dirty="0"/>
              <a:t>学習</a:t>
            </a:r>
            <a:endParaRPr kumimoji="1" lang="ja-JP" altLang="en-US" sz="1600" dirty="0"/>
          </a:p>
        </p:txBody>
      </p:sp>
      <p:sp>
        <p:nvSpPr>
          <p:cNvPr id="63" name="テキスト ボックス 62"/>
          <p:cNvSpPr txBox="1"/>
          <p:nvPr/>
        </p:nvSpPr>
        <p:spPr>
          <a:xfrm>
            <a:off x="3630618" y="2043934"/>
            <a:ext cx="1239442" cy="584775"/>
          </a:xfrm>
          <a:prstGeom prst="rect">
            <a:avLst/>
          </a:prstGeom>
          <a:noFill/>
          <a:ln>
            <a:noFill/>
          </a:ln>
        </p:spPr>
        <p:txBody>
          <a:bodyPr wrap="none" rtlCol="0">
            <a:spAutoFit/>
          </a:bodyPr>
          <a:lstStyle/>
          <a:p>
            <a:pPr algn="ctr"/>
            <a:r>
              <a:rPr kumimoji="1" lang="ja-JP" altLang="en-US" sz="1600" dirty="0"/>
              <a:t>ソースコード</a:t>
            </a:r>
            <a:endParaRPr kumimoji="1" lang="en-US" altLang="ja-JP" sz="1600" dirty="0"/>
          </a:p>
          <a:p>
            <a:pPr algn="ctr"/>
            <a:r>
              <a:rPr lang="ja-JP" altLang="en-US" sz="1600" dirty="0"/>
              <a:t>分類モデル</a:t>
            </a:r>
            <a:endParaRPr kumimoji="1" lang="ja-JP" altLang="en-US" sz="1600" dirty="0"/>
          </a:p>
        </p:txBody>
      </p:sp>
      <p:cxnSp>
        <p:nvCxnSpPr>
          <p:cNvPr id="64" name="直線矢印コネクタ 63"/>
          <p:cNvCxnSpPr>
            <a:stCxn id="75" idx="3"/>
          </p:cNvCxnSpPr>
          <p:nvPr/>
        </p:nvCxnSpPr>
        <p:spPr>
          <a:xfrm flipV="1">
            <a:off x="3284014" y="5154534"/>
            <a:ext cx="570352" cy="177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3271805" y="4785060"/>
            <a:ext cx="595035" cy="338554"/>
          </a:xfrm>
          <a:prstGeom prst="rect">
            <a:avLst/>
          </a:prstGeom>
          <a:noFill/>
          <a:ln>
            <a:noFill/>
          </a:ln>
        </p:spPr>
        <p:txBody>
          <a:bodyPr wrap="none" rtlCol="0">
            <a:spAutoFit/>
          </a:bodyPr>
          <a:lstStyle/>
          <a:p>
            <a:r>
              <a:rPr lang="ja-JP" altLang="en-US" sz="1600" dirty="0"/>
              <a:t>入力</a:t>
            </a:r>
            <a:endParaRPr kumimoji="1" lang="ja-JP" altLang="en-US" sz="1600" dirty="0"/>
          </a:p>
        </p:txBody>
      </p:sp>
      <p:cxnSp>
        <p:nvCxnSpPr>
          <p:cNvPr id="70" name="直線矢印コネクタ 69"/>
          <p:cNvCxnSpPr/>
          <p:nvPr/>
        </p:nvCxnSpPr>
        <p:spPr>
          <a:xfrm flipV="1">
            <a:off x="4750429" y="3768438"/>
            <a:ext cx="597426" cy="133695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4647629" y="3866260"/>
            <a:ext cx="595035" cy="338554"/>
          </a:xfrm>
          <a:prstGeom prst="rect">
            <a:avLst/>
          </a:prstGeom>
          <a:noFill/>
          <a:ln>
            <a:noFill/>
          </a:ln>
        </p:spPr>
        <p:txBody>
          <a:bodyPr wrap="none" rtlCol="0">
            <a:spAutoFit/>
          </a:bodyPr>
          <a:lstStyle/>
          <a:p>
            <a:r>
              <a:rPr kumimoji="1" lang="ja-JP" altLang="en-US" sz="1600" dirty="0"/>
              <a:t>出力</a:t>
            </a:r>
          </a:p>
        </p:txBody>
      </p:sp>
      <p:cxnSp>
        <p:nvCxnSpPr>
          <p:cNvPr id="68" name="直線矢印コネクタ 67"/>
          <p:cNvCxnSpPr/>
          <p:nvPr/>
        </p:nvCxnSpPr>
        <p:spPr>
          <a:xfrm>
            <a:off x="7211455" y="4582814"/>
            <a:ext cx="0" cy="38699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3" name="テキスト ボックス 72"/>
          <p:cNvSpPr txBox="1"/>
          <p:nvPr/>
        </p:nvSpPr>
        <p:spPr>
          <a:xfrm>
            <a:off x="6619675" y="4582814"/>
            <a:ext cx="595035" cy="338554"/>
          </a:xfrm>
          <a:prstGeom prst="rect">
            <a:avLst/>
          </a:prstGeom>
          <a:noFill/>
        </p:spPr>
        <p:txBody>
          <a:bodyPr wrap="none" rtlCol="0">
            <a:spAutoFit/>
          </a:bodyPr>
          <a:lstStyle/>
          <a:p>
            <a:r>
              <a:rPr lang="ja-JP" altLang="en-US" sz="1600" dirty="0"/>
              <a:t>算出</a:t>
            </a:r>
            <a:endParaRPr kumimoji="1" lang="ja-JP" altLang="en-US" sz="1600" dirty="0"/>
          </a:p>
        </p:txBody>
      </p:sp>
      <p:sp>
        <p:nvSpPr>
          <p:cNvPr id="93" name="テキスト ボックス 92"/>
          <p:cNvSpPr txBox="1"/>
          <p:nvPr/>
        </p:nvSpPr>
        <p:spPr>
          <a:xfrm>
            <a:off x="3745026" y="4239657"/>
            <a:ext cx="1005403" cy="584775"/>
          </a:xfrm>
          <a:prstGeom prst="rect">
            <a:avLst/>
          </a:prstGeom>
          <a:noFill/>
          <a:ln>
            <a:noFill/>
          </a:ln>
        </p:spPr>
        <p:txBody>
          <a:bodyPr wrap="none" rtlCol="0">
            <a:spAutoFit/>
          </a:bodyPr>
          <a:lstStyle/>
          <a:p>
            <a:pPr algn="ctr"/>
            <a:r>
              <a:rPr kumimoji="1" lang="ja-JP" altLang="en-US" sz="1600" dirty="0"/>
              <a:t>学習済み</a:t>
            </a:r>
            <a:endParaRPr kumimoji="1" lang="en-US" altLang="ja-JP" sz="1600" dirty="0"/>
          </a:p>
          <a:p>
            <a:pPr algn="ctr"/>
            <a:r>
              <a:rPr lang="ja-JP" altLang="en-US" sz="1600" dirty="0"/>
              <a:t>モデル</a:t>
            </a:r>
            <a:endParaRPr kumimoji="1" lang="ja-JP" altLang="en-US" sz="1600" dirty="0"/>
          </a:p>
        </p:txBody>
      </p:sp>
      <p:pic>
        <p:nvPicPr>
          <p:cNvPr id="65" name="Picture 6" descr="歯車 単色塗りつぶし">
            <a:extLst>
              <a:ext uri="{FF2B5EF4-FFF2-40B4-BE49-F238E27FC236}">
                <a16:creationId xmlns:a16="http://schemas.microsoft.com/office/drawing/2014/main" id="{A46CF2F0-F819-493A-B1C7-1607851FC0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6982" y="257789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歯車 単色塗りつぶし">
            <a:extLst>
              <a:ext uri="{FF2B5EF4-FFF2-40B4-BE49-F238E27FC236}">
                <a16:creationId xmlns:a16="http://schemas.microsoft.com/office/drawing/2014/main" id="{897490C0-E305-42A1-883D-89BE9E4761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728" y="4774678"/>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2E0D963B-CE4A-4882-A46A-3CB371AFA201}"/>
              </a:ext>
            </a:extLst>
          </p:cNvPr>
          <p:cNvSpPr txBox="1"/>
          <p:nvPr/>
        </p:nvSpPr>
        <p:spPr>
          <a:xfrm>
            <a:off x="1219257" y="2328681"/>
            <a:ext cx="377026" cy="369332"/>
          </a:xfrm>
          <a:prstGeom prst="rect">
            <a:avLst/>
          </a:prstGeom>
          <a:noFill/>
          <a:ln>
            <a:solidFill>
              <a:schemeClr val="tx1"/>
            </a:solidFill>
          </a:ln>
        </p:spPr>
        <p:txBody>
          <a:bodyPr wrap="none" rtlCol="0">
            <a:spAutoFit/>
          </a:bodyPr>
          <a:lstStyle/>
          <a:p>
            <a:pPr algn="ctr"/>
            <a:r>
              <a:rPr kumimoji="1" lang="en-US" altLang="ja-JP" dirty="0"/>
              <a:t>1.</a:t>
            </a:r>
            <a:endParaRPr kumimoji="1" lang="ja-JP" altLang="en-US" dirty="0"/>
          </a:p>
        </p:txBody>
      </p:sp>
      <p:sp>
        <p:nvSpPr>
          <p:cNvPr id="71" name="テキスト ボックス 70">
            <a:extLst>
              <a:ext uri="{FF2B5EF4-FFF2-40B4-BE49-F238E27FC236}">
                <a16:creationId xmlns:a16="http://schemas.microsoft.com/office/drawing/2014/main" id="{A94DE54F-5E41-4370-9784-7FEDB1C365EB}"/>
              </a:ext>
            </a:extLst>
          </p:cNvPr>
          <p:cNvSpPr txBox="1"/>
          <p:nvPr/>
        </p:nvSpPr>
        <p:spPr>
          <a:xfrm>
            <a:off x="3464066" y="3125499"/>
            <a:ext cx="377027" cy="369332"/>
          </a:xfrm>
          <a:prstGeom prst="rect">
            <a:avLst/>
          </a:prstGeom>
          <a:noFill/>
          <a:ln>
            <a:solidFill>
              <a:schemeClr val="tx1"/>
            </a:solidFill>
          </a:ln>
        </p:spPr>
        <p:txBody>
          <a:bodyPr wrap="none" rtlCol="0">
            <a:spAutoFit/>
          </a:bodyPr>
          <a:lstStyle/>
          <a:p>
            <a:pPr algn="ctr"/>
            <a:r>
              <a:rPr lang="en-US" altLang="ja-JP" dirty="0"/>
              <a:t>2</a:t>
            </a:r>
            <a:r>
              <a:rPr kumimoji="1" lang="en-US" altLang="ja-JP" dirty="0"/>
              <a:t>.</a:t>
            </a:r>
            <a:endParaRPr kumimoji="1" lang="ja-JP" altLang="en-US" dirty="0"/>
          </a:p>
        </p:txBody>
      </p:sp>
      <p:sp>
        <p:nvSpPr>
          <p:cNvPr id="94" name="テキスト ボックス 93">
            <a:extLst>
              <a:ext uri="{FF2B5EF4-FFF2-40B4-BE49-F238E27FC236}">
                <a16:creationId xmlns:a16="http://schemas.microsoft.com/office/drawing/2014/main" id="{84713357-30EE-49E6-B860-1FAED64E8311}"/>
              </a:ext>
            </a:extLst>
          </p:cNvPr>
          <p:cNvSpPr txBox="1"/>
          <p:nvPr/>
        </p:nvSpPr>
        <p:spPr>
          <a:xfrm>
            <a:off x="5006491" y="4750870"/>
            <a:ext cx="377027" cy="369332"/>
          </a:xfrm>
          <a:prstGeom prst="rect">
            <a:avLst/>
          </a:prstGeom>
          <a:noFill/>
          <a:ln>
            <a:solidFill>
              <a:schemeClr val="tx1"/>
            </a:solidFill>
          </a:ln>
        </p:spPr>
        <p:txBody>
          <a:bodyPr wrap="none" rtlCol="0">
            <a:spAutoFit/>
          </a:bodyPr>
          <a:lstStyle/>
          <a:p>
            <a:pPr algn="ctr"/>
            <a:r>
              <a:rPr kumimoji="1" lang="en-US" altLang="ja-JP" dirty="0"/>
              <a:t>3.</a:t>
            </a:r>
            <a:endParaRPr kumimoji="1" lang="ja-JP" altLang="en-US" dirty="0"/>
          </a:p>
        </p:txBody>
      </p:sp>
      <p:sp>
        <p:nvSpPr>
          <p:cNvPr id="95" name="テキスト ボックス 94">
            <a:extLst>
              <a:ext uri="{FF2B5EF4-FFF2-40B4-BE49-F238E27FC236}">
                <a16:creationId xmlns:a16="http://schemas.microsoft.com/office/drawing/2014/main" id="{8DB111CD-09E8-4675-8AD7-04E9FA198A20}"/>
              </a:ext>
            </a:extLst>
          </p:cNvPr>
          <p:cNvSpPr txBox="1"/>
          <p:nvPr/>
        </p:nvSpPr>
        <p:spPr>
          <a:xfrm>
            <a:off x="7409261" y="4597907"/>
            <a:ext cx="377027" cy="369332"/>
          </a:xfrm>
          <a:prstGeom prst="rect">
            <a:avLst/>
          </a:prstGeom>
          <a:noFill/>
          <a:ln>
            <a:solidFill>
              <a:schemeClr val="tx1"/>
            </a:solidFill>
          </a:ln>
        </p:spPr>
        <p:txBody>
          <a:bodyPr wrap="none" rtlCol="0">
            <a:spAutoFit/>
          </a:bodyPr>
          <a:lstStyle/>
          <a:p>
            <a:pPr algn="ctr"/>
            <a:r>
              <a:rPr lang="en-US" altLang="ja-JP" dirty="0"/>
              <a:t>4</a:t>
            </a:r>
            <a:r>
              <a:rPr kumimoji="1" lang="en-US" altLang="ja-JP" dirty="0"/>
              <a:t>.</a:t>
            </a:r>
            <a:endParaRPr kumimoji="1" lang="ja-JP" altLang="en-US" dirty="0"/>
          </a:p>
        </p:txBody>
      </p:sp>
      <p:sp>
        <p:nvSpPr>
          <p:cNvPr id="9" name="スライド番号プレースホルダー 8"/>
          <p:cNvSpPr>
            <a:spLocks noGrp="1"/>
          </p:cNvSpPr>
          <p:nvPr>
            <p:ph type="sldNum" sz="quarter" idx="12"/>
          </p:nvPr>
        </p:nvSpPr>
        <p:spPr/>
        <p:txBody>
          <a:bodyPr/>
          <a:lstStyle/>
          <a:p>
            <a:fld id="{9F5033E9-932D-4E41-95C3-341F9A6DAE17}" type="slidenum">
              <a:rPr lang="en-US" altLang="ja-JP" smtClean="0"/>
              <a:pPr/>
              <a:t>31</a:t>
            </a:fld>
            <a:endParaRPr lang="en-US" altLang="ja-JP"/>
          </a:p>
        </p:txBody>
      </p:sp>
      <p:sp>
        <p:nvSpPr>
          <p:cNvPr id="4" name="日付プレースホルダー 3">
            <a:extLst>
              <a:ext uri="{FF2B5EF4-FFF2-40B4-BE49-F238E27FC236}">
                <a16:creationId xmlns:a16="http://schemas.microsoft.com/office/drawing/2014/main" id="{7B138292-98FF-423A-A52F-1FAEEEAE1277}"/>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393919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調査手順</a:t>
            </a:r>
          </a:p>
        </p:txBody>
      </p:sp>
      <p:sp>
        <p:nvSpPr>
          <p:cNvPr id="5" name="円柱 4"/>
          <p:cNvSpPr/>
          <p:nvPr/>
        </p:nvSpPr>
        <p:spPr>
          <a:xfrm>
            <a:off x="459125" y="3757534"/>
            <a:ext cx="643991" cy="795789"/>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274410" y="3111203"/>
            <a:ext cx="1013418" cy="584775"/>
          </a:xfrm>
          <a:prstGeom prst="rect">
            <a:avLst/>
          </a:prstGeom>
          <a:noFill/>
        </p:spPr>
        <p:txBody>
          <a:bodyPr wrap="none" rtlCol="0">
            <a:spAutoFit/>
          </a:bodyPr>
          <a:lstStyle/>
          <a:p>
            <a:pPr algn="ctr"/>
            <a:r>
              <a:rPr kumimoji="1" lang="en-US" altLang="ja-JP" sz="1600" dirty="0" err="1"/>
              <a:t>BigClone</a:t>
            </a:r>
            <a:endParaRPr kumimoji="1" lang="en-US" altLang="ja-JP" sz="1600" dirty="0"/>
          </a:p>
          <a:p>
            <a:pPr algn="ctr"/>
            <a:r>
              <a:rPr kumimoji="1" lang="en-US" altLang="ja-JP" sz="1600" dirty="0"/>
              <a:t>Bench</a:t>
            </a:r>
            <a:endParaRPr kumimoji="1" lang="ja-JP" altLang="en-US" sz="1600" dirty="0"/>
          </a:p>
        </p:txBody>
      </p:sp>
      <p:sp>
        <p:nvSpPr>
          <p:cNvPr id="1031" name="テキスト ボックス 1030"/>
          <p:cNvSpPr txBox="1"/>
          <p:nvPr/>
        </p:nvSpPr>
        <p:spPr>
          <a:xfrm>
            <a:off x="6095238" y="894910"/>
            <a:ext cx="2779928" cy="1200329"/>
          </a:xfrm>
          <a:prstGeom prst="rect">
            <a:avLst/>
          </a:prstGeom>
          <a:solidFill>
            <a:schemeClr val="accent5"/>
          </a:solidFill>
          <a:ln>
            <a:solidFill>
              <a:schemeClr val="tx1"/>
            </a:solidFill>
          </a:ln>
        </p:spPr>
        <p:txBody>
          <a:bodyPr wrap="none" rtlCol="0">
            <a:spAutoFit/>
          </a:bodyPr>
          <a:lstStyle/>
          <a:p>
            <a:r>
              <a:rPr kumimoji="1" lang="en-US" altLang="ja-JP" dirty="0"/>
              <a:t>1. </a:t>
            </a:r>
            <a:r>
              <a:rPr kumimoji="1" lang="ja-JP" altLang="en-US" dirty="0"/>
              <a:t>ベンチマークの分割</a:t>
            </a:r>
            <a:endParaRPr kumimoji="1" lang="en-US" altLang="ja-JP" dirty="0"/>
          </a:p>
          <a:p>
            <a:r>
              <a:rPr lang="en-US" altLang="ja-JP" dirty="0">
                <a:solidFill>
                  <a:schemeClr val="accent3">
                    <a:lumMod val="65000"/>
                  </a:schemeClr>
                </a:solidFill>
              </a:rPr>
              <a:t>2. </a:t>
            </a:r>
            <a:r>
              <a:rPr lang="ja-JP" altLang="en-US" dirty="0">
                <a:solidFill>
                  <a:schemeClr val="accent3">
                    <a:lumMod val="65000"/>
                  </a:schemeClr>
                </a:solidFill>
              </a:rPr>
              <a:t>モデルの学習</a:t>
            </a:r>
            <a:endParaRPr lang="en-US" altLang="ja-JP" dirty="0">
              <a:solidFill>
                <a:schemeClr val="accent3">
                  <a:lumMod val="65000"/>
                </a:schemeClr>
              </a:solidFill>
            </a:endParaRPr>
          </a:p>
          <a:p>
            <a:r>
              <a:rPr kumimoji="1" lang="en-US" altLang="ja-JP" dirty="0">
                <a:solidFill>
                  <a:schemeClr val="accent3">
                    <a:lumMod val="65000"/>
                  </a:schemeClr>
                </a:solidFill>
              </a:rPr>
              <a:t>3. </a:t>
            </a:r>
            <a:r>
              <a:rPr kumimoji="1" lang="ja-JP" altLang="en-US" dirty="0">
                <a:solidFill>
                  <a:schemeClr val="accent3">
                    <a:lumMod val="65000"/>
                  </a:schemeClr>
                </a:solidFill>
              </a:rPr>
              <a:t>ソースコード分類の実施</a:t>
            </a:r>
            <a:endParaRPr kumimoji="1" lang="en-US" altLang="ja-JP" dirty="0">
              <a:solidFill>
                <a:schemeClr val="accent3">
                  <a:lumMod val="65000"/>
                </a:schemeClr>
              </a:solidFill>
            </a:endParaRPr>
          </a:p>
          <a:p>
            <a:r>
              <a:rPr lang="en-US" altLang="ja-JP" dirty="0">
                <a:solidFill>
                  <a:schemeClr val="accent3">
                    <a:lumMod val="65000"/>
                  </a:schemeClr>
                </a:solidFill>
              </a:rPr>
              <a:t>4. </a:t>
            </a:r>
            <a:r>
              <a:rPr lang="ja-JP" altLang="en-US" dirty="0">
                <a:solidFill>
                  <a:schemeClr val="accent3">
                    <a:lumMod val="65000"/>
                  </a:schemeClr>
                </a:solidFill>
              </a:rPr>
              <a:t>評価尺度の算出</a:t>
            </a:r>
            <a:endParaRPr kumimoji="1" lang="ja-JP" altLang="en-US" dirty="0">
              <a:solidFill>
                <a:schemeClr val="accent3">
                  <a:lumMod val="65000"/>
                </a:schemeClr>
              </a:solidFill>
            </a:endParaRPr>
          </a:p>
        </p:txBody>
      </p:sp>
      <p:grpSp>
        <p:nvGrpSpPr>
          <p:cNvPr id="1033" name="グループ化 1032"/>
          <p:cNvGrpSpPr/>
          <p:nvPr/>
        </p:nvGrpSpPr>
        <p:grpSpPr>
          <a:xfrm>
            <a:off x="1911928" y="1722691"/>
            <a:ext cx="1372086" cy="4256297"/>
            <a:chOff x="1911928" y="1722691"/>
            <a:chExt cx="1372086" cy="4256297"/>
          </a:xfrm>
        </p:grpSpPr>
        <p:sp>
          <p:nvSpPr>
            <p:cNvPr id="26" name="角丸四角形 25"/>
            <p:cNvSpPr/>
            <p:nvPr/>
          </p:nvSpPr>
          <p:spPr>
            <a:xfrm>
              <a:off x="1911928" y="2123085"/>
              <a:ext cx="1367192" cy="16453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991833" y="1722691"/>
              <a:ext cx="1207382" cy="584775"/>
            </a:xfrm>
            <a:prstGeom prst="rect">
              <a:avLst/>
            </a:prstGeom>
            <a:solidFill>
              <a:schemeClr val="bg1"/>
            </a:solidFill>
          </p:spPr>
          <p:txBody>
            <a:bodyPr wrap="none" rtlCol="0">
              <a:spAutoFit/>
            </a:bodyPr>
            <a:lstStyle/>
            <a:p>
              <a:pPr algn="ctr"/>
              <a:r>
                <a:rPr kumimoji="1" lang="ja-JP" altLang="en-US" sz="1600" dirty="0"/>
                <a:t>学習</a:t>
              </a:r>
              <a:endParaRPr kumimoji="1" lang="en-US" altLang="ja-JP" sz="1600" dirty="0"/>
            </a:p>
            <a:p>
              <a:pPr algn="ctr"/>
              <a:r>
                <a:rPr kumimoji="1" lang="ja-JP" altLang="en-US" sz="1600" dirty="0"/>
                <a:t>データセット</a:t>
              </a:r>
            </a:p>
          </p:txBody>
        </p:sp>
        <p:grpSp>
          <p:nvGrpSpPr>
            <p:cNvPr id="30" name="グループ化 29"/>
            <p:cNvGrpSpPr/>
            <p:nvPr/>
          </p:nvGrpSpPr>
          <p:grpSpPr>
            <a:xfrm>
              <a:off x="2076647" y="2359712"/>
              <a:ext cx="480522" cy="584271"/>
              <a:chOff x="1064302" y="1896255"/>
              <a:chExt cx="659568" cy="801974"/>
            </a:xfrm>
          </p:grpSpPr>
          <p:sp>
            <p:nvSpPr>
              <p:cNvPr id="31" name="メモ 30"/>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メモ 31"/>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メモ 32"/>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p:cNvSpPr txBox="1"/>
            <p:nvPr/>
          </p:nvSpPr>
          <p:spPr>
            <a:xfrm>
              <a:off x="2083510" y="2513347"/>
              <a:ext cx="46679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ID:1</a:t>
              </a:r>
              <a:endParaRPr kumimoji="1" lang="ja-JP" altLang="en-US" sz="1200" dirty="0"/>
            </a:p>
          </p:txBody>
        </p:sp>
        <p:grpSp>
          <p:nvGrpSpPr>
            <p:cNvPr id="35" name="グループ化 34"/>
            <p:cNvGrpSpPr/>
            <p:nvPr/>
          </p:nvGrpSpPr>
          <p:grpSpPr>
            <a:xfrm>
              <a:off x="2661982" y="2359712"/>
              <a:ext cx="480522" cy="584271"/>
              <a:chOff x="1064302" y="1896255"/>
              <a:chExt cx="659568" cy="801974"/>
            </a:xfrm>
          </p:grpSpPr>
          <p:sp>
            <p:nvSpPr>
              <p:cNvPr id="36" name="メモ 35"/>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メモ 36"/>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メモ 37"/>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ボックス 38"/>
            <p:cNvSpPr txBox="1"/>
            <p:nvPr/>
          </p:nvSpPr>
          <p:spPr>
            <a:xfrm>
              <a:off x="2668844" y="2513347"/>
              <a:ext cx="466795"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ID:2</a:t>
              </a:r>
              <a:endParaRPr kumimoji="1" lang="ja-JP" altLang="en-US" sz="1200" dirty="0"/>
            </a:p>
          </p:txBody>
        </p:sp>
        <p:grpSp>
          <p:nvGrpSpPr>
            <p:cNvPr id="40" name="グループ化 39"/>
            <p:cNvGrpSpPr/>
            <p:nvPr/>
          </p:nvGrpSpPr>
          <p:grpSpPr>
            <a:xfrm>
              <a:off x="2680076" y="3018949"/>
              <a:ext cx="480522" cy="584271"/>
              <a:chOff x="1064302" y="1896255"/>
              <a:chExt cx="659568" cy="801974"/>
            </a:xfrm>
          </p:grpSpPr>
          <p:sp>
            <p:nvSpPr>
              <p:cNvPr id="41" name="メモ 40"/>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メモ 41"/>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メモ 42"/>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p:cNvSpPr txBox="1"/>
            <p:nvPr/>
          </p:nvSpPr>
          <p:spPr>
            <a:xfrm>
              <a:off x="2644459" y="3172584"/>
              <a:ext cx="55175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ID:43</a:t>
              </a:r>
              <a:endParaRPr kumimoji="1" lang="ja-JP" altLang="en-US" sz="1200" dirty="0"/>
            </a:p>
          </p:txBody>
        </p:sp>
        <mc:AlternateContent xmlns:mc="http://schemas.openxmlformats.org/markup-compatibility/2006" xmlns:a14="http://schemas.microsoft.com/office/drawing/2010/main">
          <mc:Choice Requires="a14">
            <p:sp>
              <p:nvSpPr>
                <p:cNvPr id="45" name="テキスト ボックス 44"/>
                <p:cNvSpPr txBox="1"/>
                <p:nvPr/>
              </p:nvSpPr>
              <p:spPr>
                <a:xfrm>
                  <a:off x="2324574" y="3172583"/>
                  <a:ext cx="136256" cy="276999"/>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2324574" y="3172583"/>
                  <a:ext cx="136256" cy="276999"/>
                </a:xfrm>
                <a:prstGeom prst="rect">
                  <a:avLst/>
                </a:prstGeom>
                <a:blipFill>
                  <a:blip r:embed="rId3"/>
                  <a:stretch>
                    <a:fillRect l="-60870"/>
                  </a:stretch>
                </a:blipFill>
              </p:spPr>
              <p:txBody>
                <a:bodyPr/>
                <a:lstStyle/>
                <a:p>
                  <a:r>
                    <a:rPr lang="ja-JP" altLang="en-US">
                      <a:noFill/>
                    </a:rPr>
                    <a:t> </a:t>
                  </a:r>
                </a:p>
              </p:txBody>
            </p:sp>
          </mc:Fallback>
        </mc:AlternateContent>
        <p:sp>
          <p:nvSpPr>
            <p:cNvPr id="75" name="角丸四角形 74"/>
            <p:cNvSpPr/>
            <p:nvPr/>
          </p:nvSpPr>
          <p:spPr>
            <a:xfrm>
              <a:off x="1916822" y="4333636"/>
              <a:ext cx="1367192" cy="16453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1996727" y="3933242"/>
              <a:ext cx="1207382" cy="584775"/>
            </a:xfrm>
            <a:prstGeom prst="rect">
              <a:avLst/>
            </a:prstGeom>
            <a:solidFill>
              <a:schemeClr val="bg1"/>
            </a:solidFill>
          </p:spPr>
          <p:txBody>
            <a:bodyPr wrap="none" rtlCol="0">
              <a:spAutoFit/>
            </a:bodyPr>
            <a:lstStyle/>
            <a:p>
              <a:pPr algn="ctr"/>
              <a:r>
                <a:rPr lang="ja-JP" altLang="en-US" sz="1600" dirty="0"/>
                <a:t>評価</a:t>
              </a:r>
              <a:endParaRPr kumimoji="1" lang="en-US" altLang="ja-JP" sz="1600" dirty="0"/>
            </a:p>
            <a:p>
              <a:pPr algn="ctr"/>
              <a:r>
                <a:rPr kumimoji="1" lang="ja-JP" altLang="en-US" sz="1600" dirty="0"/>
                <a:t>データセット</a:t>
              </a:r>
            </a:p>
          </p:txBody>
        </p:sp>
        <p:grpSp>
          <p:nvGrpSpPr>
            <p:cNvPr id="77" name="グループ化 76"/>
            <p:cNvGrpSpPr/>
            <p:nvPr/>
          </p:nvGrpSpPr>
          <p:grpSpPr>
            <a:xfrm>
              <a:off x="2081541" y="4570263"/>
              <a:ext cx="480522" cy="584271"/>
              <a:chOff x="1064302" y="1896255"/>
              <a:chExt cx="659568" cy="801974"/>
            </a:xfrm>
          </p:grpSpPr>
          <p:sp>
            <p:nvSpPr>
              <p:cNvPr id="78" name="メモ 77"/>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メモ 78"/>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メモ 79"/>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テキスト ボックス 80"/>
            <p:cNvSpPr txBox="1"/>
            <p:nvPr/>
          </p:nvSpPr>
          <p:spPr>
            <a:xfrm>
              <a:off x="2088404" y="4723898"/>
              <a:ext cx="46679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ID:1</a:t>
              </a:r>
              <a:endParaRPr kumimoji="1" lang="ja-JP" altLang="en-US" sz="1200" dirty="0"/>
            </a:p>
          </p:txBody>
        </p:sp>
        <p:grpSp>
          <p:nvGrpSpPr>
            <p:cNvPr id="82" name="グループ化 81"/>
            <p:cNvGrpSpPr/>
            <p:nvPr/>
          </p:nvGrpSpPr>
          <p:grpSpPr>
            <a:xfrm>
              <a:off x="2666876" y="4570263"/>
              <a:ext cx="480522" cy="584271"/>
              <a:chOff x="1064302" y="1896255"/>
              <a:chExt cx="659568" cy="801974"/>
            </a:xfrm>
          </p:grpSpPr>
          <p:sp>
            <p:nvSpPr>
              <p:cNvPr id="83" name="メモ 82"/>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メモ 83"/>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メモ 84"/>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6" name="テキスト ボックス 85"/>
            <p:cNvSpPr txBox="1"/>
            <p:nvPr/>
          </p:nvSpPr>
          <p:spPr>
            <a:xfrm>
              <a:off x="2673738" y="4723898"/>
              <a:ext cx="466795"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ID:2</a:t>
              </a:r>
              <a:endParaRPr kumimoji="1" lang="ja-JP" altLang="en-US" sz="1200" dirty="0"/>
            </a:p>
          </p:txBody>
        </p:sp>
        <p:grpSp>
          <p:nvGrpSpPr>
            <p:cNvPr id="87" name="グループ化 86"/>
            <p:cNvGrpSpPr/>
            <p:nvPr/>
          </p:nvGrpSpPr>
          <p:grpSpPr>
            <a:xfrm>
              <a:off x="2684970" y="5229500"/>
              <a:ext cx="480522" cy="584271"/>
              <a:chOff x="1064302" y="1896255"/>
              <a:chExt cx="659568" cy="801974"/>
            </a:xfrm>
          </p:grpSpPr>
          <p:sp>
            <p:nvSpPr>
              <p:cNvPr id="88" name="メモ 87"/>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メモ 88"/>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メモ 89"/>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1" name="テキスト ボックス 90"/>
            <p:cNvSpPr txBox="1"/>
            <p:nvPr/>
          </p:nvSpPr>
          <p:spPr>
            <a:xfrm>
              <a:off x="2649353" y="5383135"/>
              <a:ext cx="55175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ID:43</a:t>
              </a:r>
              <a:endParaRPr kumimoji="1" lang="ja-JP" altLang="en-US" sz="1200" dirty="0"/>
            </a:p>
          </p:txBody>
        </p:sp>
        <mc:AlternateContent xmlns:mc="http://schemas.openxmlformats.org/markup-compatibility/2006" xmlns:a14="http://schemas.microsoft.com/office/drawing/2010/main">
          <mc:Choice Requires="a14">
            <p:sp>
              <p:nvSpPr>
                <p:cNvPr id="92" name="テキスト ボックス 91"/>
                <p:cNvSpPr txBox="1"/>
                <p:nvPr/>
              </p:nvSpPr>
              <p:spPr>
                <a:xfrm>
                  <a:off x="2329468" y="5383134"/>
                  <a:ext cx="136256" cy="276999"/>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2329468" y="5383134"/>
                  <a:ext cx="136256" cy="276999"/>
                </a:xfrm>
                <a:prstGeom prst="rect">
                  <a:avLst/>
                </a:prstGeom>
                <a:blipFill>
                  <a:blip r:embed="rId4"/>
                  <a:stretch>
                    <a:fillRect l="-63636"/>
                  </a:stretch>
                </a:blipFill>
              </p:spPr>
              <p:txBody>
                <a:bodyPr/>
                <a:lstStyle/>
                <a:p>
                  <a:r>
                    <a:rPr lang="ja-JP" altLang="en-US">
                      <a:noFill/>
                    </a:rPr>
                    <a:t> </a:t>
                  </a:r>
                </a:p>
              </p:txBody>
            </p:sp>
          </mc:Fallback>
        </mc:AlternateContent>
      </p:grpSp>
      <p:cxnSp>
        <p:nvCxnSpPr>
          <p:cNvPr id="1037" name="直線矢印コネクタ 1036"/>
          <p:cNvCxnSpPr>
            <a:endCxn id="26" idx="1"/>
          </p:cNvCxnSpPr>
          <p:nvPr/>
        </p:nvCxnSpPr>
        <p:spPr>
          <a:xfrm flipV="1">
            <a:off x="1207928" y="2945761"/>
            <a:ext cx="704000" cy="106873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00" name="直線矢印コネクタ 99"/>
          <p:cNvCxnSpPr>
            <a:endCxn id="75" idx="1"/>
          </p:cNvCxnSpPr>
          <p:nvPr/>
        </p:nvCxnSpPr>
        <p:spPr>
          <a:xfrm>
            <a:off x="1207928" y="4354376"/>
            <a:ext cx="708894" cy="80193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42" name="テキスト ボックス 1041"/>
          <p:cNvSpPr txBox="1"/>
          <p:nvPr/>
        </p:nvSpPr>
        <p:spPr>
          <a:xfrm>
            <a:off x="1263021" y="2791262"/>
            <a:ext cx="503664" cy="338554"/>
          </a:xfrm>
          <a:prstGeom prst="rect">
            <a:avLst/>
          </a:prstGeom>
          <a:noFill/>
        </p:spPr>
        <p:txBody>
          <a:bodyPr wrap="none" rtlCol="0">
            <a:spAutoFit/>
          </a:bodyPr>
          <a:lstStyle/>
          <a:p>
            <a:r>
              <a:rPr kumimoji="1" lang="en-US" altLang="ja-JP" sz="1600" dirty="0"/>
              <a:t>8</a:t>
            </a:r>
            <a:r>
              <a:rPr kumimoji="1" lang="ja-JP" altLang="en-US" sz="1600" dirty="0"/>
              <a:t>割</a:t>
            </a:r>
          </a:p>
        </p:txBody>
      </p:sp>
      <p:sp>
        <p:nvSpPr>
          <p:cNvPr id="107" name="テキスト ボックス 106"/>
          <p:cNvSpPr txBox="1"/>
          <p:nvPr/>
        </p:nvSpPr>
        <p:spPr>
          <a:xfrm>
            <a:off x="1263021" y="4897687"/>
            <a:ext cx="503664" cy="338554"/>
          </a:xfrm>
          <a:prstGeom prst="rect">
            <a:avLst/>
          </a:prstGeom>
          <a:noFill/>
        </p:spPr>
        <p:txBody>
          <a:bodyPr wrap="none" rtlCol="0">
            <a:spAutoFit/>
          </a:bodyPr>
          <a:lstStyle/>
          <a:p>
            <a:r>
              <a:rPr lang="en-US" altLang="ja-JP" sz="1600" dirty="0"/>
              <a:t>2</a:t>
            </a:r>
            <a:r>
              <a:rPr kumimoji="1" lang="ja-JP" altLang="en-US" sz="1600" dirty="0"/>
              <a:t>割</a:t>
            </a:r>
          </a:p>
        </p:txBody>
      </p:sp>
      <p:sp>
        <p:nvSpPr>
          <p:cNvPr id="7" name="スライド番号プレースホルダー 6"/>
          <p:cNvSpPr>
            <a:spLocks noGrp="1"/>
          </p:cNvSpPr>
          <p:nvPr>
            <p:ph type="sldNum" sz="quarter" idx="12"/>
          </p:nvPr>
        </p:nvSpPr>
        <p:spPr/>
        <p:txBody>
          <a:bodyPr/>
          <a:lstStyle/>
          <a:p>
            <a:fld id="{9F5033E9-932D-4E41-95C3-341F9A6DAE17}" type="slidenum">
              <a:rPr lang="en-US" altLang="ja-JP" smtClean="0"/>
              <a:pPr/>
              <a:t>32</a:t>
            </a:fld>
            <a:endParaRPr lang="en-US" altLang="ja-JP"/>
          </a:p>
        </p:txBody>
      </p:sp>
      <p:sp>
        <p:nvSpPr>
          <p:cNvPr id="4" name="日付プレースホルダー 3">
            <a:extLst>
              <a:ext uri="{FF2B5EF4-FFF2-40B4-BE49-F238E27FC236}">
                <a16:creationId xmlns:a16="http://schemas.microsoft.com/office/drawing/2014/main" id="{BF4160FA-C233-4E5B-A7E3-C15BADC86C01}"/>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696578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調査手順</a:t>
            </a:r>
          </a:p>
        </p:txBody>
      </p:sp>
      <p:sp>
        <p:nvSpPr>
          <p:cNvPr id="5" name="円柱 4"/>
          <p:cNvSpPr/>
          <p:nvPr/>
        </p:nvSpPr>
        <p:spPr>
          <a:xfrm>
            <a:off x="459125" y="3757534"/>
            <a:ext cx="643991" cy="795789"/>
          </a:xfrm>
          <a:prstGeom prst="can">
            <a:avLst/>
          </a:prstGeom>
          <a:ln>
            <a:solidFill>
              <a:schemeClr val="accent3">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accent3">
                  <a:lumMod val="85000"/>
                </a:schemeClr>
              </a:solidFill>
            </a:endParaRPr>
          </a:p>
        </p:txBody>
      </p:sp>
      <p:sp>
        <p:nvSpPr>
          <p:cNvPr id="6" name="テキスト ボックス 5"/>
          <p:cNvSpPr txBox="1"/>
          <p:nvPr/>
        </p:nvSpPr>
        <p:spPr>
          <a:xfrm>
            <a:off x="274410" y="3111203"/>
            <a:ext cx="1013418" cy="584775"/>
          </a:xfrm>
          <a:prstGeom prst="rect">
            <a:avLst/>
          </a:prstGeom>
          <a:noFill/>
        </p:spPr>
        <p:txBody>
          <a:bodyPr wrap="none" rtlCol="0">
            <a:spAutoFit/>
          </a:bodyPr>
          <a:lstStyle/>
          <a:p>
            <a:pPr algn="ctr"/>
            <a:r>
              <a:rPr kumimoji="1" lang="en-US" altLang="ja-JP" sz="1600" dirty="0" err="1">
                <a:solidFill>
                  <a:schemeClr val="accent3">
                    <a:lumMod val="85000"/>
                  </a:schemeClr>
                </a:solidFill>
              </a:rPr>
              <a:t>BigClone</a:t>
            </a:r>
            <a:endParaRPr kumimoji="1" lang="en-US" altLang="ja-JP" sz="1600" dirty="0">
              <a:solidFill>
                <a:schemeClr val="accent3">
                  <a:lumMod val="85000"/>
                </a:schemeClr>
              </a:solidFill>
            </a:endParaRPr>
          </a:p>
          <a:p>
            <a:pPr algn="ctr"/>
            <a:r>
              <a:rPr kumimoji="1" lang="en-US" altLang="ja-JP" sz="1600" dirty="0">
                <a:solidFill>
                  <a:schemeClr val="accent3">
                    <a:lumMod val="85000"/>
                  </a:schemeClr>
                </a:solidFill>
              </a:rPr>
              <a:t>Bench</a:t>
            </a:r>
            <a:endParaRPr kumimoji="1" lang="ja-JP" altLang="en-US" sz="1600" dirty="0">
              <a:solidFill>
                <a:schemeClr val="accent3">
                  <a:lumMod val="85000"/>
                </a:schemeClr>
              </a:solidFill>
            </a:endParaRPr>
          </a:p>
        </p:txBody>
      </p:sp>
      <p:grpSp>
        <p:nvGrpSpPr>
          <p:cNvPr id="1034" name="グループ化 1033"/>
          <p:cNvGrpSpPr/>
          <p:nvPr/>
        </p:nvGrpSpPr>
        <p:grpSpPr>
          <a:xfrm>
            <a:off x="3630618" y="2043934"/>
            <a:ext cx="1239442" cy="1613956"/>
            <a:chOff x="3839927" y="1961754"/>
            <a:chExt cx="1239442" cy="1613956"/>
          </a:xfrm>
        </p:grpSpPr>
        <p:pic>
          <p:nvPicPr>
            <p:cNvPr id="1030" name="Picture 6" descr="歯車 単色塗りつぶ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6291" y="249571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027" name="テキスト ボックス 1026"/>
            <p:cNvSpPr txBox="1"/>
            <p:nvPr/>
          </p:nvSpPr>
          <p:spPr>
            <a:xfrm>
              <a:off x="3839927" y="1961754"/>
              <a:ext cx="1239442" cy="584775"/>
            </a:xfrm>
            <a:prstGeom prst="rect">
              <a:avLst/>
            </a:prstGeom>
            <a:noFill/>
          </p:spPr>
          <p:txBody>
            <a:bodyPr wrap="none" rtlCol="0">
              <a:spAutoFit/>
            </a:bodyPr>
            <a:lstStyle/>
            <a:p>
              <a:pPr algn="ctr"/>
              <a:r>
                <a:rPr kumimoji="1" lang="ja-JP" altLang="en-US" sz="1600" dirty="0"/>
                <a:t>ソースコード</a:t>
              </a:r>
              <a:endParaRPr kumimoji="1" lang="en-US" altLang="ja-JP" sz="1600" dirty="0"/>
            </a:p>
            <a:p>
              <a:pPr algn="ctr"/>
              <a:r>
                <a:rPr lang="ja-JP" altLang="en-US" sz="1600" dirty="0"/>
                <a:t>分類モデル</a:t>
              </a:r>
              <a:endParaRPr kumimoji="1" lang="ja-JP" altLang="en-US" sz="1600" dirty="0"/>
            </a:p>
          </p:txBody>
        </p:sp>
      </p:grpSp>
      <p:grpSp>
        <p:nvGrpSpPr>
          <p:cNvPr id="1035" name="グループ化 1034"/>
          <p:cNvGrpSpPr/>
          <p:nvPr/>
        </p:nvGrpSpPr>
        <p:grpSpPr>
          <a:xfrm>
            <a:off x="3707728" y="4239657"/>
            <a:ext cx="1080000" cy="1615021"/>
            <a:chOff x="3919648" y="4332998"/>
            <a:chExt cx="1080000" cy="1615021"/>
          </a:xfrm>
        </p:grpSpPr>
        <p:pic>
          <p:nvPicPr>
            <p:cNvPr id="1032" name="Picture 8" descr="歯車 単色塗りつぶし"/>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648" y="4868019"/>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p:cNvSpPr txBox="1"/>
            <p:nvPr/>
          </p:nvSpPr>
          <p:spPr>
            <a:xfrm>
              <a:off x="3956946" y="4332998"/>
              <a:ext cx="1005403" cy="584775"/>
            </a:xfrm>
            <a:prstGeom prst="rect">
              <a:avLst/>
            </a:prstGeom>
            <a:noFill/>
          </p:spPr>
          <p:txBody>
            <a:bodyPr wrap="none" rtlCol="0">
              <a:spAutoFit/>
            </a:bodyPr>
            <a:lstStyle/>
            <a:p>
              <a:pPr algn="ctr"/>
              <a:r>
                <a:rPr kumimoji="1" lang="ja-JP" altLang="en-US" sz="1600" dirty="0"/>
                <a:t>学習済み</a:t>
              </a:r>
              <a:endParaRPr kumimoji="1" lang="en-US" altLang="ja-JP" sz="1600" dirty="0"/>
            </a:p>
            <a:p>
              <a:pPr algn="ctr"/>
              <a:r>
                <a:rPr lang="ja-JP" altLang="en-US" sz="1600" dirty="0"/>
                <a:t>モデル</a:t>
              </a:r>
              <a:endParaRPr kumimoji="1" lang="ja-JP" altLang="en-US" sz="1600" dirty="0"/>
            </a:p>
          </p:txBody>
        </p:sp>
      </p:grpSp>
      <p:sp>
        <p:nvSpPr>
          <p:cNvPr id="1031" name="テキスト ボックス 1030"/>
          <p:cNvSpPr txBox="1"/>
          <p:nvPr/>
        </p:nvSpPr>
        <p:spPr>
          <a:xfrm>
            <a:off x="6095238" y="894910"/>
            <a:ext cx="2779928" cy="1200329"/>
          </a:xfrm>
          <a:prstGeom prst="rect">
            <a:avLst/>
          </a:prstGeom>
          <a:solidFill>
            <a:schemeClr val="accent5"/>
          </a:solidFill>
          <a:ln>
            <a:solidFill>
              <a:schemeClr val="tx1"/>
            </a:solidFill>
          </a:ln>
        </p:spPr>
        <p:txBody>
          <a:bodyPr wrap="none" rtlCol="0">
            <a:spAutoFit/>
          </a:bodyPr>
          <a:lstStyle/>
          <a:p>
            <a:r>
              <a:rPr kumimoji="1" lang="en-US" altLang="ja-JP" dirty="0">
                <a:solidFill>
                  <a:schemeClr val="accent3">
                    <a:lumMod val="65000"/>
                  </a:schemeClr>
                </a:solidFill>
              </a:rPr>
              <a:t>1. </a:t>
            </a:r>
            <a:r>
              <a:rPr kumimoji="1" lang="ja-JP" altLang="en-US" dirty="0">
                <a:solidFill>
                  <a:schemeClr val="accent3">
                    <a:lumMod val="65000"/>
                  </a:schemeClr>
                </a:solidFill>
              </a:rPr>
              <a:t>ベンチマークの分割</a:t>
            </a:r>
            <a:endParaRPr kumimoji="1" lang="en-US" altLang="ja-JP" dirty="0">
              <a:solidFill>
                <a:schemeClr val="accent3">
                  <a:lumMod val="65000"/>
                </a:schemeClr>
              </a:solidFill>
            </a:endParaRPr>
          </a:p>
          <a:p>
            <a:r>
              <a:rPr lang="en-US" altLang="ja-JP" dirty="0"/>
              <a:t>2. </a:t>
            </a:r>
            <a:r>
              <a:rPr lang="ja-JP" altLang="en-US" dirty="0"/>
              <a:t>モデルの学習</a:t>
            </a:r>
            <a:endParaRPr lang="en-US" altLang="ja-JP" dirty="0"/>
          </a:p>
          <a:p>
            <a:r>
              <a:rPr kumimoji="1" lang="en-US" altLang="ja-JP" dirty="0">
                <a:solidFill>
                  <a:schemeClr val="accent3">
                    <a:lumMod val="65000"/>
                  </a:schemeClr>
                </a:solidFill>
              </a:rPr>
              <a:t>3. </a:t>
            </a:r>
            <a:r>
              <a:rPr kumimoji="1" lang="ja-JP" altLang="en-US" dirty="0">
                <a:solidFill>
                  <a:schemeClr val="accent3">
                    <a:lumMod val="65000"/>
                  </a:schemeClr>
                </a:solidFill>
              </a:rPr>
              <a:t>ソースコード分類の実施</a:t>
            </a:r>
            <a:endParaRPr kumimoji="1" lang="en-US" altLang="ja-JP" dirty="0">
              <a:solidFill>
                <a:schemeClr val="accent3">
                  <a:lumMod val="65000"/>
                </a:schemeClr>
              </a:solidFill>
            </a:endParaRPr>
          </a:p>
          <a:p>
            <a:r>
              <a:rPr lang="en-US" altLang="ja-JP" dirty="0">
                <a:solidFill>
                  <a:schemeClr val="accent3">
                    <a:lumMod val="65000"/>
                  </a:schemeClr>
                </a:solidFill>
              </a:rPr>
              <a:t>4. </a:t>
            </a:r>
            <a:r>
              <a:rPr lang="ja-JP" altLang="en-US" dirty="0">
                <a:solidFill>
                  <a:schemeClr val="accent3">
                    <a:lumMod val="65000"/>
                  </a:schemeClr>
                </a:solidFill>
              </a:rPr>
              <a:t>評価尺度の算出</a:t>
            </a:r>
            <a:endParaRPr kumimoji="1" lang="ja-JP" altLang="en-US" dirty="0">
              <a:solidFill>
                <a:schemeClr val="accent3">
                  <a:lumMod val="65000"/>
                </a:schemeClr>
              </a:solidFill>
            </a:endParaRPr>
          </a:p>
        </p:txBody>
      </p:sp>
      <p:sp>
        <p:nvSpPr>
          <p:cNvPr id="26" name="角丸四角形 25"/>
          <p:cNvSpPr/>
          <p:nvPr/>
        </p:nvSpPr>
        <p:spPr>
          <a:xfrm>
            <a:off x="1911928" y="2123085"/>
            <a:ext cx="1367192" cy="16453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991833" y="1722691"/>
            <a:ext cx="1207382" cy="584775"/>
          </a:xfrm>
          <a:prstGeom prst="rect">
            <a:avLst/>
          </a:prstGeom>
          <a:solidFill>
            <a:schemeClr val="bg1"/>
          </a:solidFill>
        </p:spPr>
        <p:txBody>
          <a:bodyPr wrap="none" rtlCol="0">
            <a:spAutoFit/>
          </a:bodyPr>
          <a:lstStyle/>
          <a:p>
            <a:pPr algn="ctr"/>
            <a:r>
              <a:rPr kumimoji="1" lang="ja-JP" altLang="en-US" sz="1600" dirty="0"/>
              <a:t>学習</a:t>
            </a:r>
            <a:endParaRPr kumimoji="1" lang="en-US" altLang="ja-JP" sz="1600" dirty="0"/>
          </a:p>
          <a:p>
            <a:pPr algn="ctr"/>
            <a:r>
              <a:rPr kumimoji="1" lang="ja-JP" altLang="en-US" sz="1600" dirty="0"/>
              <a:t>データセット</a:t>
            </a:r>
          </a:p>
        </p:txBody>
      </p:sp>
      <p:grpSp>
        <p:nvGrpSpPr>
          <p:cNvPr id="30" name="グループ化 29"/>
          <p:cNvGrpSpPr/>
          <p:nvPr/>
        </p:nvGrpSpPr>
        <p:grpSpPr>
          <a:xfrm>
            <a:off x="2076647" y="2359712"/>
            <a:ext cx="480522" cy="584271"/>
            <a:chOff x="1064302" y="1896255"/>
            <a:chExt cx="659568" cy="801974"/>
          </a:xfrm>
        </p:grpSpPr>
        <p:sp>
          <p:nvSpPr>
            <p:cNvPr id="31" name="メモ 30"/>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メモ 31"/>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メモ 32"/>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p:cNvSpPr txBox="1"/>
          <p:nvPr/>
        </p:nvSpPr>
        <p:spPr>
          <a:xfrm>
            <a:off x="2083510" y="2513347"/>
            <a:ext cx="46679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ID:1</a:t>
            </a:r>
            <a:endParaRPr kumimoji="1" lang="ja-JP" altLang="en-US" sz="1200" dirty="0"/>
          </a:p>
        </p:txBody>
      </p:sp>
      <p:grpSp>
        <p:nvGrpSpPr>
          <p:cNvPr id="35" name="グループ化 34"/>
          <p:cNvGrpSpPr/>
          <p:nvPr/>
        </p:nvGrpSpPr>
        <p:grpSpPr>
          <a:xfrm>
            <a:off x="2661982" y="2359712"/>
            <a:ext cx="480522" cy="584271"/>
            <a:chOff x="1064302" y="1896255"/>
            <a:chExt cx="659568" cy="801974"/>
          </a:xfrm>
        </p:grpSpPr>
        <p:sp>
          <p:nvSpPr>
            <p:cNvPr id="36" name="メモ 35"/>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メモ 36"/>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メモ 37"/>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ボックス 38"/>
          <p:cNvSpPr txBox="1"/>
          <p:nvPr/>
        </p:nvSpPr>
        <p:spPr>
          <a:xfrm>
            <a:off x="2668844" y="2513347"/>
            <a:ext cx="466795"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ID:2</a:t>
            </a:r>
            <a:endParaRPr kumimoji="1" lang="ja-JP" altLang="en-US" sz="1200" dirty="0"/>
          </a:p>
        </p:txBody>
      </p:sp>
      <p:grpSp>
        <p:nvGrpSpPr>
          <p:cNvPr id="40" name="グループ化 39"/>
          <p:cNvGrpSpPr/>
          <p:nvPr/>
        </p:nvGrpSpPr>
        <p:grpSpPr>
          <a:xfrm>
            <a:off x="2680076" y="3018949"/>
            <a:ext cx="480522" cy="584271"/>
            <a:chOff x="1064302" y="1896255"/>
            <a:chExt cx="659568" cy="801974"/>
          </a:xfrm>
        </p:grpSpPr>
        <p:sp>
          <p:nvSpPr>
            <p:cNvPr id="41" name="メモ 40"/>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メモ 41"/>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メモ 42"/>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p:cNvSpPr txBox="1"/>
          <p:nvPr/>
        </p:nvSpPr>
        <p:spPr>
          <a:xfrm>
            <a:off x="2644459" y="3172584"/>
            <a:ext cx="55175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ID:43</a:t>
            </a:r>
            <a:endParaRPr kumimoji="1" lang="ja-JP" altLang="en-US" sz="1200" dirty="0"/>
          </a:p>
        </p:txBody>
      </p:sp>
      <mc:AlternateContent xmlns:mc="http://schemas.openxmlformats.org/markup-compatibility/2006" xmlns:a14="http://schemas.microsoft.com/office/drawing/2010/main">
        <mc:Choice Requires="a14">
          <p:sp>
            <p:nvSpPr>
              <p:cNvPr id="45" name="テキスト ボックス 44"/>
              <p:cNvSpPr txBox="1"/>
              <p:nvPr/>
            </p:nvSpPr>
            <p:spPr>
              <a:xfrm>
                <a:off x="2324574" y="3172583"/>
                <a:ext cx="136256" cy="276999"/>
              </a:xfrm>
              <a:prstGeom prst="rect">
                <a:avLst/>
              </a:prstGeom>
              <a:noFill/>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dirty="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2324574" y="3172583"/>
                <a:ext cx="136256" cy="276999"/>
              </a:xfrm>
              <a:prstGeom prst="rect">
                <a:avLst/>
              </a:prstGeom>
              <a:blipFill>
                <a:blip r:embed="rId5"/>
                <a:stretch>
                  <a:fillRect l="-60870"/>
                </a:stretch>
              </a:blipFill>
            </p:spPr>
            <p:txBody>
              <a:bodyPr/>
              <a:lstStyle/>
              <a:p>
                <a:r>
                  <a:rPr lang="ja-JP" altLang="en-US">
                    <a:noFill/>
                  </a:rPr>
                  <a:t> </a:t>
                </a:r>
              </a:p>
            </p:txBody>
          </p:sp>
        </mc:Fallback>
      </mc:AlternateContent>
      <p:sp>
        <p:nvSpPr>
          <p:cNvPr id="75" name="角丸四角形 74"/>
          <p:cNvSpPr/>
          <p:nvPr/>
        </p:nvSpPr>
        <p:spPr>
          <a:xfrm>
            <a:off x="1916822" y="4333636"/>
            <a:ext cx="1367192" cy="1645352"/>
          </a:xfrm>
          <a:prstGeom prst="roundRect">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76" name="テキスト ボックス 75"/>
          <p:cNvSpPr txBox="1"/>
          <p:nvPr/>
        </p:nvSpPr>
        <p:spPr>
          <a:xfrm>
            <a:off x="1996727" y="3933242"/>
            <a:ext cx="1207382" cy="584775"/>
          </a:xfrm>
          <a:prstGeom prst="rect">
            <a:avLst/>
          </a:prstGeom>
          <a:solidFill>
            <a:schemeClr val="bg1"/>
          </a:solidFill>
          <a:ln>
            <a:noFill/>
          </a:ln>
        </p:spPr>
        <p:txBody>
          <a:bodyPr wrap="none" rtlCol="0">
            <a:spAutoFit/>
          </a:bodyPr>
          <a:lstStyle/>
          <a:p>
            <a:pPr algn="ctr"/>
            <a:r>
              <a:rPr lang="ja-JP" altLang="en-US" sz="1600" dirty="0">
                <a:solidFill>
                  <a:schemeClr val="accent3">
                    <a:lumMod val="85000"/>
                  </a:schemeClr>
                </a:solidFill>
              </a:rPr>
              <a:t>評価</a:t>
            </a:r>
            <a:endParaRPr kumimoji="1" lang="en-US" altLang="ja-JP" sz="1600" dirty="0">
              <a:solidFill>
                <a:schemeClr val="accent3">
                  <a:lumMod val="85000"/>
                </a:schemeClr>
              </a:solidFill>
            </a:endParaRPr>
          </a:p>
          <a:p>
            <a:pPr algn="ctr"/>
            <a:r>
              <a:rPr kumimoji="1" lang="ja-JP" altLang="en-US" sz="1600" dirty="0">
                <a:solidFill>
                  <a:schemeClr val="accent3">
                    <a:lumMod val="85000"/>
                  </a:schemeClr>
                </a:solidFill>
              </a:rPr>
              <a:t>データセット</a:t>
            </a:r>
          </a:p>
        </p:txBody>
      </p:sp>
      <p:grpSp>
        <p:nvGrpSpPr>
          <p:cNvPr id="77" name="グループ化 76"/>
          <p:cNvGrpSpPr/>
          <p:nvPr/>
        </p:nvGrpSpPr>
        <p:grpSpPr>
          <a:xfrm>
            <a:off x="2081541" y="4570263"/>
            <a:ext cx="480522" cy="584271"/>
            <a:chOff x="1064302" y="1896255"/>
            <a:chExt cx="659568" cy="801974"/>
          </a:xfrm>
        </p:grpSpPr>
        <p:sp>
          <p:nvSpPr>
            <p:cNvPr id="78" name="メモ 77"/>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79" name="メモ 78"/>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80" name="メモ 79"/>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81" name="テキスト ボックス 80"/>
          <p:cNvSpPr txBox="1"/>
          <p:nvPr/>
        </p:nvSpPr>
        <p:spPr>
          <a:xfrm>
            <a:off x="2088404" y="4723898"/>
            <a:ext cx="466794"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ID:1</a:t>
            </a:r>
            <a:endParaRPr kumimoji="1" lang="ja-JP" altLang="en-US" sz="1200" dirty="0">
              <a:solidFill>
                <a:schemeClr val="accent3">
                  <a:lumMod val="85000"/>
                </a:schemeClr>
              </a:solidFill>
            </a:endParaRPr>
          </a:p>
        </p:txBody>
      </p:sp>
      <p:grpSp>
        <p:nvGrpSpPr>
          <p:cNvPr id="82" name="グループ化 81"/>
          <p:cNvGrpSpPr/>
          <p:nvPr/>
        </p:nvGrpSpPr>
        <p:grpSpPr>
          <a:xfrm>
            <a:off x="2666876" y="4570263"/>
            <a:ext cx="480522" cy="584271"/>
            <a:chOff x="1064302" y="1896255"/>
            <a:chExt cx="659568" cy="801974"/>
          </a:xfrm>
        </p:grpSpPr>
        <p:sp>
          <p:nvSpPr>
            <p:cNvPr id="83" name="メモ 82"/>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84" name="メモ 83"/>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85" name="メモ 84"/>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86" name="テキスト ボックス 85"/>
          <p:cNvSpPr txBox="1"/>
          <p:nvPr/>
        </p:nvSpPr>
        <p:spPr>
          <a:xfrm>
            <a:off x="2673738" y="4723898"/>
            <a:ext cx="466795"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ID:2</a:t>
            </a:r>
            <a:endParaRPr kumimoji="1" lang="ja-JP" altLang="en-US" sz="1200" dirty="0">
              <a:solidFill>
                <a:schemeClr val="accent3">
                  <a:lumMod val="85000"/>
                </a:schemeClr>
              </a:solidFill>
            </a:endParaRPr>
          </a:p>
        </p:txBody>
      </p:sp>
      <p:grpSp>
        <p:nvGrpSpPr>
          <p:cNvPr id="87" name="グループ化 86"/>
          <p:cNvGrpSpPr/>
          <p:nvPr/>
        </p:nvGrpSpPr>
        <p:grpSpPr>
          <a:xfrm>
            <a:off x="2684970" y="5229500"/>
            <a:ext cx="480522" cy="584271"/>
            <a:chOff x="1064302" y="1896255"/>
            <a:chExt cx="659568" cy="801974"/>
          </a:xfrm>
        </p:grpSpPr>
        <p:sp>
          <p:nvSpPr>
            <p:cNvPr id="88" name="メモ 87"/>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89" name="メモ 88"/>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90" name="メモ 89"/>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91" name="テキスト ボックス 90"/>
          <p:cNvSpPr txBox="1"/>
          <p:nvPr/>
        </p:nvSpPr>
        <p:spPr>
          <a:xfrm>
            <a:off x="2649353" y="5383135"/>
            <a:ext cx="551754"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ID:43</a:t>
            </a:r>
            <a:endParaRPr kumimoji="1" lang="ja-JP" altLang="en-US" sz="1200" dirty="0">
              <a:solidFill>
                <a:schemeClr val="accent3">
                  <a:lumMod val="85000"/>
                </a:schemeClr>
              </a:solidFill>
            </a:endParaRPr>
          </a:p>
        </p:txBody>
      </p:sp>
      <mc:AlternateContent xmlns:mc="http://schemas.openxmlformats.org/markup-compatibility/2006" xmlns:a14="http://schemas.microsoft.com/office/drawing/2010/main">
        <mc:Choice Requires="a14">
          <p:sp>
            <p:nvSpPr>
              <p:cNvPr id="92" name="テキスト ボックス 91"/>
              <p:cNvSpPr txBox="1"/>
              <p:nvPr/>
            </p:nvSpPr>
            <p:spPr>
              <a:xfrm>
                <a:off x="2329468" y="5383134"/>
                <a:ext cx="136256" cy="276999"/>
              </a:xfrm>
              <a:prstGeom prst="rect">
                <a:avLst/>
              </a:prstGeom>
              <a:noFill/>
              <a:ln>
                <a:noFill/>
              </a:ln>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solidFill>
                            <a:schemeClr val="accent3">
                              <a:lumMod val="85000"/>
                            </a:schemeClr>
                          </a:solidFill>
                          <a:latin typeface="Cambria Math" panose="02040503050406030204" pitchFamily="18" charset="0"/>
                        </a:rPr>
                        <m:t>⋮</m:t>
                      </m:r>
                    </m:oMath>
                  </m:oMathPara>
                </a14:m>
                <a:endParaRPr kumimoji="1" lang="ja-JP" altLang="en-US" dirty="0">
                  <a:solidFill>
                    <a:schemeClr val="accent3">
                      <a:lumMod val="85000"/>
                    </a:schemeClr>
                  </a:solidFill>
                </a:endParaRPr>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2329468" y="5383134"/>
                <a:ext cx="136256" cy="276999"/>
              </a:xfrm>
              <a:prstGeom prst="rect">
                <a:avLst/>
              </a:prstGeom>
              <a:blipFill>
                <a:blip r:embed="rId6"/>
                <a:stretch>
                  <a:fillRect l="-63636"/>
                </a:stretch>
              </a:blipFill>
              <a:ln>
                <a:noFill/>
              </a:ln>
            </p:spPr>
            <p:txBody>
              <a:bodyPr/>
              <a:lstStyle/>
              <a:p>
                <a:r>
                  <a:rPr lang="ja-JP" altLang="en-US">
                    <a:noFill/>
                  </a:rPr>
                  <a:t> </a:t>
                </a:r>
              </a:p>
            </p:txBody>
          </p:sp>
        </mc:Fallback>
      </mc:AlternateContent>
      <p:cxnSp>
        <p:nvCxnSpPr>
          <p:cNvPr id="1037" name="直線矢印コネクタ 1036"/>
          <p:cNvCxnSpPr>
            <a:endCxn id="26" idx="1"/>
          </p:cNvCxnSpPr>
          <p:nvPr/>
        </p:nvCxnSpPr>
        <p:spPr>
          <a:xfrm flipV="1">
            <a:off x="1207928" y="2945761"/>
            <a:ext cx="704000" cy="1068736"/>
          </a:xfrm>
          <a:prstGeom prst="straightConnector1">
            <a:avLst/>
          </a:prstGeom>
          <a:ln w="571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100" name="直線矢印コネクタ 99"/>
          <p:cNvCxnSpPr>
            <a:endCxn id="75" idx="1"/>
          </p:cNvCxnSpPr>
          <p:nvPr/>
        </p:nvCxnSpPr>
        <p:spPr>
          <a:xfrm>
            <a:off x="1207928" y="4354376"/>
            <a:ext cx="708894" cy="801936"/>
          </a:xfrm>
          <a:prstGeom prst="straightConnector1">
            <a:avLst/>
          </a:prstGeom>
          <a:ln w="190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1042" name="テキスト ボックス 1041"/>
          <p:cNvSpPr txBox="1"/>
          <p:nvPr/>
        </p:nvSpPr>
        <p:spPr>
          <a:xfrm>
            <a:off x="1263021" y="2791262"/>
            <a:ext cx="503664" cy="338554"/>
          </a:xfrm>
          <a:prstGeom prst="rect">
            <a:avLst/>
          </a:prstGeom>
          <a:noFill/>
        </p:spPr>
        <p:txBody>
          <a:bodyPr wrap="none" rtlCol="0">
            <a:spAutoFit/>
          </a:bodyPr>
          <a:lstStyle/>
          <a:p>
            <a:r>
              <a:rPr kumimoji="1" lang="en-US" altLang="ja-JP" sz="1600" dirty="0">
                <a:solidFill>
                  <a:schemeClr val="accent3">
                    <a:lumMod val="85000"/>
                  </a:schemeClr>
                </a:solidFill>
              </a:rPr>
              <a:t>8</a:t>
            </a:r>
            <a:r>
              <a:rPr kumimoji="1" lang="ja-JP" altLang="en-US" sz="1600" dirty="0">
                <a:solidFill>
                  <a:schemeClr val="accent3">
                    <a:lumMod val="85000"/>
                  </a:schemeClr>
                </a:solidFill>
              </a:rPr>
              <a:t>割</a:t>
            </a:r>
          </a:p>
        </p:txBody>
      </p:sp>
      <p:sp>
        <p:nvSpPr>
          <p:cNvPr id="107" name="テキスト ボックス 106"/>
          <p:cNvSpPr txBox="1"/>
          <p:nvPr/>
        </p:nvSpPr>
        <p:spPr>
          <a:xfrm>
            <a:off x="1263021" y="4897687"/>
            <a:ext cx="503664" cy="338554"/>
          </a:xfrm>
          <a:prstGeom prst="rect">
            <a:avLst/>
          </a:prstGeom>
          <a:noFill/>
          <a:ln>
            <a:noFill/>
          </a:ln>
        </p:spPr>
        <p:txBody>
          <a:bodyPr wrap="none" rtlCol="0">
            <a:spAutoFit/>
          </a:bodyPr>
          <a:lstStyle/>
          <a:p>
            <a:r>
              <a:rPr lang="en-US" altLang="ja-JP" sz="1600" dirty="0">
                <a:solidFill>
                  <a:schemeClr val="accent3">
                    <a:lumMod val="85000"/>
                  </a:schemeClr>
                </a:solidFill>
              </a:rPr>
              <a:t>2</a:t>
            </a:r>
            <a:r>
              <a:rPr kumimoji="1" lang="ja-JP" altLang="en-US" sz="1600" dirty="0">
                <a:solidFill>
                  <a:schemeClr val="accent3">
                    <a:lumMod val="85000"/>
                  </a:schemeClr>
                </a:solidFill>
              </a:rPr>
              <a:t>割</a:t>
            </a:r>
          </a:p>
        </p:txBody>
      </p:sp>
      <p:cxnSp>
        <p:nvCxnSpPr>
          <p:cNvPr id="58" name="直線矢印コネクタ 57"/>
          <p:cNvCxnSpPr>
            <a:stCxn id="26" idx="3"/>
          </p:cNvCxnSpPr>
          <p:nvPr/>
        </p:nvCxnSpPr>
        <p:spPr>
          <a:xfrm flipV="1">
            <a:off x="3279120" y="2943984"/>
            <a:ext cx="575246" cy="177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3261269" y="2574510"/>
            <a:ext cx="595035" cy="338554"/>
          </a:xfrm>
          <a:prstGeom prst="rect">
            <a:avLst/>
          </a:prstGeom>
          <a:noFill/>
        </p:spPr>
        <p:txBody>
          <a:bodyPr wrap="none" rtlCol="0">
            <a:spAutoFit/>
          </a:bodyPr>
          <a:lstStyle/>
          <a:p>
            <a:r>
              <a:rPr lang="ja-JP" altLang="en-US" sz="1600" dirty="0"/>
              <a:t>入力</a:t>
            </a:r>
            <a:endParaRPr kumimoji="1" lang="ja-JP" altLang="en-US" sz="1600" dirty="0"/>
          </a:p>
        </p:txBody>
      </p:sp>
      <p:cxnSp>
        <p:nvCxnSpPr>
          <p:cNvPr id="62" name="直線矢印コネクタ 61"/>
          <p:cNvCxnSpPr/>
          <p:nvPr/>
        </p:nvCxnSpPr>
        <p:spPr>
          <a:xfrm>
            <a:off x="4238159" y="3768437"/>
            <a:ext cx="9568" cy="38699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7" name="テキスト ボックス 66"/>
          <p:cNvSpPr txBox="1"/>
          <p:nvPr/>
        </p:nvSpPr>
        <p:spPr>
          <a:xfrm>
            <a:off x="3613579" y="3757534"/>
            <a:ext cx="595035" cy="338554"/>
          </a:xfrm>
          <a:prstGeom prst="rect">
            <a:avLst/>
          </a:prstGeom>
          <a:noFill/>
        </p:spPr>
        <p:txBody>
          <a:bodyPr wrap="none" rtlCol="0">
            <a:spAutoFit/>
          </a:bodyPr>
          <a:lstStyle/>
          <a:p>
            <a:r>
              <a:rPr lang="ja-JP" altLang="en-US" sz="1600" dirty="0"/>
              <a:t>学習</a:t>
            </a:r>
            <a:endParaRPr kumimoji="1" lang="ja-JP" altLang="en-US" sz="1600" dirty="0"/>
          </a:p>
        </p:txBody>
      </p:sp>
      <p:sp>
        <p:nvSpPr>
          <p:cNvPr id="7" name="スライド番号プレースホルダー 6"/>
          <p:cNvSpPr>
            <a:spLocks noGrp="1"/>
          </p:cNvSpPr>
          <p:nvPr>
            <p:ph type="sldNum" sz="quarter" idx="12"/>
          </p:nvPr>
        </p:nvSpPr>
        <p:spPr/>
        <p:txBody>
          <a:bodyPr/>
          <a:lstStyle/>
          <a:p>
            <a:fld id="{9F5033E9-932D-4E41-95C3-341F9A6DAE17}" type="slidenum">
              <a:rPr lang="en-US" altLang="ja-JP" smtClean="0"/>
              <a:pPr/>
              <a:t>33</a:t>
            </a:fld>
            <a:endParaRPr lang="en-US" altLang="ja-JP"/>
          </a:p>
        </p:txBody>
      </p:sp>
      <p:sp>
        <p:nvSpPr>
          <p:cNvPr id="4" name="日付プレースホルダー 3">
            <a:extLst>
              <a:ext uri="{FF2B5EF4-FFF2-40B4-BE49-F238E27FC236}">
                <a16:creationId xmlns:a16="http://schemas.microsoft.com/office/drawing/2014/main" id="{5EBCA303-4B38-4217-AE74-6C7E79053074}"/>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576621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調査手順</a:t>
            </a:r>
          </a:p>
        </p:txBody>
      </p:sp>
      <p:sp>
        <p:nvSpPr>
          <p:cNvPr id="5" name="円柱 4"/>
          <p:cNvSpPr/>
          <p:nvPr/>
        </p:nvSpPr>
        <p:spPr>
          <a:xfrm>
            <a:off x="459125" y="3757534"/>
            <a:ext cx="643991" cy="795789"/>
          </a:xfrm>
          <a:prstGeom prst="can">
            <a:avLst/>
          </a:prstGeom>
          <a:ln>
            <a:solidFill>
              <a:schemeClr val="accent3">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accent3">
                  <a:lumMod val="85000"/>
                </a:schemeClr>
              </a:solidFill>
            </a:endParaRPr>
          </a:p>
        </p:txBody>
      </p:sp>
      <p:sp>
        <p:nvSpPr>
          <p:cNvPr id="6" name="テキスト ボックス 5"/>
          <p:cNvSpPr txBox="1"/>
          <p:nvPr/>
        </p:nvSpPr>
        <p:spPr>
          <a:xfrm>
            <a:off x="274410" y="3111203"/>
            <a:ext cx="1013418" cy="584775"/>
          </a:xfrm>
          <a:prstGeom prst="rect">
            <a:avLst/>
          </a:prstGeom>
          <a:noFill/>
        </p:spPr>
        <p:txBody>
          <a:bodyPr wrap="none" rtlCol="0">
            <a:spAutoFit/>
          </a:bodyPr>
          <a:lstStyle/>
          <a:p>
            <a:pPr algn="ctr"/>
            <a:r>
              <a:rPr kumimoji="1" lang="en-US" altLang="ja-JP" sz="1600" dirty="0" err="1">
                <a:solidFill>
                  <a:schemeClr val="accent3">
                    <a:lumMod val="85000"/>
                  </a:schemeClr>
                </a:solidFill>
              </a:rPr>
              <a:t>BigClone</a:t>
            </a:r>
            <a:endParaRPr kumimoji="1" lang="en-US" altLang="ja-JP" sz="1600" dirty="0">
              <a:solidFill>
                <a:schemeClr val="accent3">
                  <a:lumMod val="85000"/>
                </a:schemeClr>
              </a:solidFill>
            </a:endParaRPr>
          </a:p>
          <a:p>
            <a:pPr algn="ctr"/>
            <a:r>
              <a:rPr kumimoji="1" lang="en-US" altLang="ja-JP" sz="1600" dirty="0">
                <a:solidFill>
                  <a:schemeClr val="accent3">
                    <a:lumMod val="85000"/>
                  </a:schemeClr>
                </a:solidFill>
              </a:rPr>
              <a:t>Bench</a:t>
            </a:r>
            <a:endParaRPr kumimoji="1" lang="ja-JP" altLang="en-US" sz="1600" dirty="0">
              <a:solidFill>
                <a:schemeClr val="accent3">
                  <a:lumMod val="85000"/>
                </a:schemeClr>
              </a:solidFill>
            </a:endParaRPr>
          </a:p>
        </p:txBody>
      </p:sp>
      <p:grpSp>
        <p:nvGrpSpPr>
          <p:cNvPr id="1035" name="グループ化 1034"/>
          <p:cNvGrpSpPr/>
          <p:nvPr/>
        </p:nvGrpSpPr>
        <p:grpSpPr>
          <a:xfrm>
            <a:off x="3707728" y="4239657"/>
            <a:ext cx="1080000" cy="1615021"/>
            <a:chOff x="3919648" y="4332998"/>
            <a:chExt cx="1080000" cy="1615021"/>
          </a:xfrm>
        </p:grpSpPr>
        <p:pic>
          <p:nvPicPr>
            <p:cNvPr id="1032" name="Picture 8" descr="歯車 単色塗りつぶ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648" y="4868019"/>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p:cNvSpPr txBox="1"/>
            <p:nvPr/>
          </p:nvSpPr>
          <p:spPr>
            <a:xfrm>
              <a:off x="3956946" y="4332998"/>
              <a:ext cx="1005403" cy="584775"/>
            </a:xfrm>
            <a:prstGeom prst="rect">
              <a:avLst/>
            </a:prstGeom>
            <a:noFill/>
          </p:spPr>
          <p:txBody>
            <a:bodyPr wrap="none" rtlCol="0">
              <a:spAutoFit/>
            </a:bodyPr>
            <a:lstStyle/>
            <a:p>
              <a:pPr algn="ctr"/>
              <a:r>
                <a:rPr kumimoji="1" lang="ja-JP" altLang="en-US" sz="1600" dirty="0"/>
                <a:t>学習済み</a:t>
              </a:r>
              <a:endParaRPr kumimoji="1" lang="en-US" altLang="ja-JP" sz="1600" dirty="0"/>
            </a:p>
            <a:p>
              <a:pPr algn="ctr"/>
              <a:r>
                <a:rPr lang="ja-JP" altLang="en-US" sz="1600" dirty="0"/>
                <a:t>モデル</a:t>
              </a:r>
              <a:endParaRPr kumimoji="1" lang="ja-JP" altLang="en-US" sz="1600" dirty="0"/>
            </a:p>
          </p:txBody>
        </p:sp>
      </p:grpSp>
      <mc:AlternateContent xmlns:mc="http://schemas.openxmlformats.org/markup-compatibility/2006" xmlns:a14="http://schemas.microsoft.com/office/drawing/2010/main">
        <mc:Choice Requires="a14">
          <p:graphicFrame>
            <p:nvGraphicFramePr>
              <p:cNvPr id="72" name="表 71"/>
              <p:cNvGraphicFramePr>
                <a:graphicFrameLocks noGrp="1"/>
              </p:cNvGraphicFramePr>
              <p:nvPr/>
            </p:nvGraphicFramePr>
            <p:xfrm>
              <a:off x="5429376" y="2564057"/>
              <a:ext cx="3319337" cy="1934364"/>
            </p:xfrm>
            <a:graphic>
              <a:graphicData uri="http://schemas.openxmlformats.org/drawingml/2006/table">
                <a:tbl>
                  <a:tblPr firstRow="1" bandRow="1">
                    <a:tableStyleId>{5940675A-B579-460E-94D1-54222C63F5DA}</a:tableStyleId>
                  </a:tblPr>
                  <a:tblGrid>
                    <a:gridCol w="788573">
                      <a:extLst>
                        <a:ext uri="{9D8B030D-6E8A-4147-A177-3AD203B41FA5}">
                          <a16:colId xmlns:a16="http://schemas.microsoft.com/office/drawing/2014/main" val="2621242966"/>
                        </a:ext>
                      </a:extLst>
                    </a:gridCol>
                    <a:gridCol w="895927">
                      <a:extLst>
                        <a:ext uri="{9D8B030D-6E8A-4147-A177-3AD203B41FA5}">
                          <a16:colId xmlns:a16="http://schemas.microsoft.com/office/drawing/2014/main" val="972424570"/>
                        </a:ext>
                      </a:extLst>
                    </a:gridCol>
                    <a:gridCol w="471055">
                      <a:extLst>
                        <a:ext uri="{9D8B030D-6E8A-4147-A177-3AD203B41FA5}">
                          <a16:colId xmlns:a16="http://schemas.microsoft.com/office/drawing/2014/main" val="1905999682"/>
                        </a:ext>
                      </a:extLst>
                    </a:gridCol>
                    <a:gridCol w="443345">
                      <a:extLst>
                        <a:ext uri="{9D8B030D-6E8A-4147-A177-3AD203B41FA5}">
                          <a16:colId xmlns:a16="http://schemas.microsoft.com/office/drawing/2014/main" val="1351645348"/>
                        </a:ext>
                      </a:extLst>
                    </a:gridCol>
                    <a:gridCol w="452582">
                      <a:extLst>
                        <a:ext uri="{9D8B030D-6E8A-4147-A177-3AD203B41FA5}">
                          <a16:colId xmlns:a16="http://schemas.microsoft.com/office/drawing/2014/main" val="4227445423"/>
                        </a:ext>
                      </a:extLst>
                    </a:gridCol>
                    <a:gridCol w="267855">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2705024662"/>
                      </a:ext>
                    </a:extLst>
                  </a:tr>
                  <a:tr h="167417">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736280558"/>
                      </a:ext>
                    </a:extLst>
                  </a:tr>
                  <a:tr h="167417">
                    <a:tc>
                      <a:txBody>
                        <a:bodyPr/>
                        <a:lstStyle/>
                        <a:p>
                          <a:pPr algn="ctr"/>
                          <a:r>
                            <a:rPr kumimoji="1" lang="ja-JP" altLang="en-US" sz="1200" dirty="0"/>
                            <a:t>メソッド</a:t>
                          </a:r>
                          <a:r>
                            <a:rPr kumimoji="1" lang="en-US" altLang="ja-JP" sz="1200" dirty="0"/>
                            <a:t>B</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ja-JP" altLang="en-US" sz="1200" dirty="0"/>
                            <a:t>メソッド</a:t>
                          </a:r>
                          <a:r>
                            <a:rPr kumimoji="1" lang="en-US" altLang="ja-JP" sz="1200" dirty="0"/>
                            <a:t>C</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2225979270"/>
                      </a:ext>
                    </a:extLst>
                  </a:tr>
                  <a:tr h="279028">
                    <a:tc>
                      <a:txBody>
                        <a:bodyPr/>
                        <a:lstStyle/>
                        <a:p>
                          <a:pPr algn="ctr"/>
                          <a:r>
                            <a:rPr kumimoji="1" lang="ja-JP" altLang="en-US" sz="1200" dirty="0"/>
                            <a:t>メソッド</a:t>
                          </a:r>
                          <a:r>
                            <a:rPr kumimoji="1" lang="en-US" altLang="ja-JP" sz="1200" dirty="0"/>
                            <a:t>D</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68592304"/>
                      </a:ext>
                    </a:extLst>
                  </a:tr>
                  <a:tr h="167417">
                    <a:tc>
                      <a:txBody>
                        <a:bodyPr/>
                        <a:lstStyle/>
                        <a:p>
                          <a:pPr algn="ctr"/>
                          <a:r>
                            <a:rPr kumimoji="1" lang="ja-JP" altLang="en-US" sz="1200" dirty="0"/>
                            <a:t>メソッド</a:t>
                          </a:r>
                          <a:r>
                            <a:rPr kumimoji="1" lang="en-US" altLang="ja-JP" sz="1200" dirty="0"/>
                            <a:t>E</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247653944"/>
                      </a:ext>
                    </a:extLst>
                  </a:tr>
                  <a:tr h="167417">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2786268648"/>
                      </a:ext>
                    </a:extLst>
                  </a:tr>
                </a:tbl>
              </a:graphicData>
            </a:graphic>
          </p:graphicFrame>
        </mc:Choice>
        <mc:Fallback xmlns="">
          <p:graphicFrame>
            <p:nvGraphicFramePr>
              <p:cNvPr id="72" name="表 71"/>
              <p:cNvGraphicFramePr>
                <a:graphicFrameLocks noGrp="1"/>
              </p:cNvGraphicFramePr>
              <p:nvPr>
                <p:extLst>
                  <p:ext uri="{D42A27DB-BD31-4B8C-83A1-F6EECF244321}">
                    <p14:modId xmlns:p14="http://schemas.microsoft.com/office/powerpoint/2010/main" val="982871091"/>
                  </p:ext>
                </p:extLst>
              </p:nvPr>
            </p:nvGraphicFramePr>
            <p:xfrm>
              <a:off x="5429376" y="2564057"/>
              <a:ext cx="3319337" cy="1934364"/>
            </p:xfrm>
            <a:graphic>
              <a:graphicData uri="http://schemas.openxmlformats.org/drawingml/2006/table">
                <a:tbl>
                  <a:tblPr firstRow="1" bandRow="1">
                    <a:tableStyleId>{5940675A-B579-460E-94D1-54222C63F5DA}</a:tableStyleId>
                  </a:tblPr>
                  <a:tblGrid>
                    <a:gridCol w="788573">
                      <a:extLst>
                        <a:ext uri="{9D8B030D-6E8A-4147-A177-3AD203B41FA5}">
                          <a16:colId xmlns:a16="http://schemas.microsoft.com/office/drawing/2014/main" val="2621242966"/>
                        </a:ext>
                      </a:extLst>
                    </a:gridCol>
                    <a:gridCol w="895927">
                      <a:extLst>
                        <a:ext uri="{9D8B030D-6E8A-4147-A177-3AD203B41FA5}">
                          <a16:colId xmlns:a16="http://schemas.microsoft.com/office/drawing/2014/main" val="972424570"/>
                        </a:ext>
                      </a:extLst>
                    </a:gridCol>
                    <a:gridCol w="471055">
                      <a:extLst>
                        <a:ext uri="{9D8B030D-6E8A-4147-A177-3AD203B41FA5}">
                          <a16:colId xmlns:a16="http://schemas.microsoft.com/office/drawing/2014/main" val="1905999682"/>
                        </a:ext>
                      </a:extLst>
                    </a:gridCol>
                    <a:gridCol w="443345">
                      <a:extLst>
                        <a:ext uri="{9D8B030D-6E8A-4147-A177-3AD203B41FA5}">
                          <a16:colId xmlns:a16="http://schemas.microsoft.com/office/drawing/2014/main" val="1351645348"/>
                        </a:ext>
                      </a:extLst>
                    </a:gridCol>
                    <a:gridCol w="452582">
                      <a:extLst>
                        <a:ext uri="{9D8B030D-6E8A-4147-A177-3AD203B41FA5}">
                          <a16:colId xmlns:a16="http://schemas.microsoft.com/office/drawing/2014/main" val="4227445423"/>
                        </a:ext>
                      </a:extLst>
                    </a:gridCol>
                    <a:gridCol w="267855">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a:t>
                          </a:r>
                          <a:r>
                            <a:rPr kumimoji="1" lang="ja-JP" altLang="en-US" sz="1200" dirty="0" smtClean="0"/>
                            <a:t>クラス</a:t>
                          </a:r>
                          <a:endParaRPr kumimoji="1" lang="ja-JP" altLang="en-US" sz="1200" dirty="0"/>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endParaRPr lang="ja-JP"/>
                        </a:p>
                      </a:txBody>
                      <a:tcPr>
                        <a:blipFill>
                          <a:blip r:embed="rId4"/>
                          <a:stretch>
                            <a:fillRect l="-1143182" t="-2174" r="-4545" b="-597826"/>
                          </a:stretch>
                        </a:blipFill>
                      </a:tcPr>
                    </a:tc>
                    <a:extLst>
                      <a:ext uri="{0D108BD9-81ED-4DB2-BD59-A6C34878D82A}">
                        <a16:rowId xmlns:a16="http://schemas.microsoft.com/office/drawing/2014/main" val="2705024662"/>
                      </a:ext>
                    </a:extLst>
                  </a:tr>
                  <a:tr h="274320">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736280558"/>
                      </a:ext>
                    </a:extLst>
                  </a:tr>
                  <a:tr h="274320">
                    <a:tc>
                      <a:txBody>
                        <a:bodyPr/>
                        <a:lstStyle/>
                        <a:p>
                          <a:pPr algn="ctr"/>
                          <a:r>
                            <a:rPr kumimoji="1" lang="ja-JP" altLang="en-US" sz="1200" dirty="0"/>
                            <a:t>メソッド</a:t>
                          </a:r>
                          <a:r>
                            <a:rPr kumimoji="1" lang="en-US" altLang="ja-JP" sz="1200" dirty="0"/>
                            <a:t>B</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ja-JP" altLang="en-US" sz="1200" dirty="0"/>
                            <a:t>メソッド</a:t>
                          </a:r>
                          <a:r>
                            <a:rPr kumimoji="1" lang="en-US" altLang="ja-JP" sz="1200" dirty="0"/>
                            <a:t>C</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2225979270"/>
                      </a:ext>
                    </a:extLst>
                  </a:tr>
                  <a:tr h="279028">
                    <a:tc>
                      <a:txBody>
                        <a:bodyPr/>
                        <a:lstStyle/>
                        <a:p>
                          <a:pPr algn="ctr"/>
                          <a:r>
                            <a:rPr kumimoji="1" lang="ja-JP" altLang="en-US" sz="1200" dirty="0"/>
                            <a:t>メソッド</a:t>
                          </a:r>
                          <a:r>
                            <a:rPr kumimoji="1" lang="en-US" altLang="ja-JP" sz="1200" dirty="0"/>
                            <a:t>D</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68592304"/>
                      </a:ext>
                    </a:extLst>
                  </a:tr>
                  <a:tr h="274320">
                    <a:tc>
                      <a:txBody>
                        <a:bodyPr/>
                        <a:lstStyle/>
                        <a:p>
                          <a:pPr algn="ctr"/>
                          <a:r>
                            <a:rPr kumimoji="1" lang="ja-JP" altLang="en-US" sz="1200" dirty="0"/>
                            <a:t>メソッド</a:t>
                          </a:r>
                          <a:r>
                            <a:rPr kumimoji="1" lang="en-US" altLang="ja-JP" sz="1200" dirty="0"/>
                            <a:t>E</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247653944"/>
                      </a:ext>
                    </a:extLst>
                  </a:tr>
                  <a:tr h="274320">
                    <a:tc>
                      <a:txBody>
                        <a:bodyPr/>
                        <a:lstStyle/>
                        <a:p>
                          <a:endParaRPr lang="ja-JP"/>
                        </a:p>
                      </a:txBody>
                      <a:tcPr>
                        <a:blipFill>
                          <a:blip r:embed="rId4"/>
                          <a:stretch>
                            <a:fillRect l="-769" t="-608889" r="-321538" b="-6667"/>
                          </a:stretch>
                        </a:blipFill>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endParaRPr lang="ja-JP"/>
                        </a:p>
                      </a:txBody>
                      <a:tcPr>
                        <a:blipFill>
                          <a:blip r:embed="rId4"/>
                          <a:stretch>
                            <a:fillRect l="-1143182" t="-608889" r="-4545" b="-6667"/>
                          </a:stretch>
                        </a:blipFill>
                      </a:tcPr>
                    </a:tc>
                    <a:extLst>
                      <a:ext uri="{0D108BD9-81ED-4DB2-BD59-A6C34878D82A}">
                        <a16:rowId xmlns:a16="http://schemas.microsoft.com/office/drawing/2014/main" val="2786268648"/>
                      </a:ext>
                    </a:extLst>
                  </a:tr>
                </a:tbl>
              </a:graphicData>
            </a:graphic>
          </p:graphicFrame>
        </mc:Fallback>
      </mc:AlternateContent>
      <p:sp>
        <p:nvSpPr>
          <p:cNvPr id="1029" name="テキスト ボックス 1028"/>
          <p:cNvSpPr txBox="1"/>
          <p:nvPr/>
        </p:nvSpPr>
        <p:spPr>
          <a:xfrm>
            <a:off x="6535046" y="2212301"/>
            <a:ext cx="1005403" cy="338554"/>
          </a:xfrm>
          <a:prstGeom prst="rect">
            <a:avLst/>
          </a:prstGeom>
          <a:noFill/>
        </p:spPr>
        <p:txBody>
          <a:bodyPr wrap="none" rtlCol="0">
            <a:spAutoFit/>
          </a:bodyPr>
          <a:lstStyle/>
          <a:p>
            <a:r>
              <a:rPr kumimoji="1" lang="ja-JP" altLang="en-US" sz="1600" dirty="0"/>
              <a:t>分類結果</a:t>
            </a:r>
          </a:p>
        </p:txBody>
      </p:sp>
      <p:sp>
        <p:nvSpPr>
          <p:cNvPr id="1031" name="テキスト ボックス 1030"/>
          <p:cNvSpPr txBox="1"/>
          <p:nvPr/>
        </p:nvSpPr>
        <p:spPr>
          <a:xfrm>
            <a:off x="6095238" y="894910"/>
            <a:ext cx="2779928" cy="1200329"/>
          </a:xfrm>
          <a:prstGeom prst="rect">
            <a:avLst/>
          </a:prstGeom>
          <a:solidFill>
            <a:schemeClr val="accent5"/>
          </a:solidFill>
          <a:ln>
            <a:solidFill>
              <a:schemeClr val="tx1"/>
            </a:solidFill>
          </a:ln>
        </p:spPr>
        <p:txBody>
          <a:bodyPr wrap="none" rtlCol="0">
            <a:spAutoFit/>
          </a:bodyPr>
          <a:lstStyle/>
          <a:p>
            <a:r>
              <a:rPr kumimoji="1" lang="en-US" altLang="ja-JP" dirty="0">
                <a:solidFill>
                  <a:schemeClr val="accent3">
                    <a:lumMod val="65000"/>
                  </a:schemeClr>
                </a:solidFill>
              </a:rPr>
              <a:t>1. </a:t>
            </a:r>
            <a:r>
              <a:rPr kumimoji="1" lang="ja-JP" altLang="en-US" dirty="0">
                <a:solidFill>
                  <a:schemeClr val="accent3">
                    <a:lumMod val="65000"/>
                  </a:schemeClr>
                </a:solidFill>
              </a:rPr>
              <a:t>ベンチマークの分割</a:t>
            </a:r>
            <a:endParaRPr kumimoji="1" lang="en-US" altLang="ja-JP" dirty="0">
              <a:solidFill>
                <a:schemeClr val="accent3">
                  <a:lumMod val="65000"/>
                </a:schemeClr>
              </a:solidFill>
            </a:endParaRPr>
          </a:p>
          <a:p>
            <a:r>
              <a:rPr lang="en-US" altLang="ja-JP" dirty="0">
                <a:solidFill>
                  <a:schemeClr val="accent3">
                    <a:lumMod val="65000"/>
                  </a:schemeClr>
                </a:solidFill>
              </a:rPr>
              <a:t>2. </a:t>
            </a:r>
            <a:r>
              <a:rPr lang="ja-JP" altLang="en-US" dirty="0">
                <a:solidFill>
                  <a:schemeClr val="accent3">
                    <a:lumMod val="65000"/>
                  </a:schemeClr>
                </a:solidFill>
              </a:rPr>
              <a:t>モデルの学習</a:t>
            </a:r>
            <a:endParaRPr lang="en-US" altLang="ja-JP" dirty="0">
              <a:solidFill>
                <a:schemeClr val="accent3">
                  <a:lumMod val="65000"/>
                </a:schemeClr>
              </a:solidFill>
            </a:endParaRPr>
          </a:p>
          <a:p>
            <a:r>
              <a:rPr kumimoji="1" lang="en-US" altLang="ja-JP" dirty="0"/>
              <a:t>3. </a:t>
            </a:r>
            <a:r>
              <a:rPr kumimoji="1" lang="ja-JP" altLang="en-US" dirty="0"/>
              <a:t>ソースコード分類の実施</a:t>
            </a:r>
            <a:endParaRPr kumimoji="1" lang="en-US" altLang="ja-JP" dirty="0"/>
          </a:p>
          <a:p>
            <a:r>
              <a:rPr lang="en-US" altLang="ja-JP" dirty="0">
                <a:solidFill>
                  <a:schemeClr val="accent3">
                    <a:lumMod val="65000"/>
                  </a:schemeClr>
                </a:solidFill>
              </a:rPr>
              <a:t>4. </a:t>
            </a:r>
            <a:r>
              <a:rPr lang="ja-JP" altLang="en-US" dirty="0">
                <a:solidFill>
                  <a:schemeClr val="accent3">
                    <a:lumMod val="65000"/>
                  </a:schemeClr>
                </a:solidFill>
              </a:rPr>
              <a:t>評価尺度の算出</a:t>
            </a:r>
            <a:endParaRPr kumimoji="1" lang="ja-JP" altLang="en-US" dirty="0">
              <a:solidFill>
                <a:schemeClr val="accent3">
                  <a:lumMod val="65000"/>
                </a:schemeClr>
              </a:solidFill>
            </a:endParaRPr>
          </a:p>
        </p:txBody>
      </p:sp>
      <p:sp>
        <p:nvSpPr>
          <p:cNvPr id="26" name="角丸四角形 25"/>
          <p:cNvSpPr/>
          <p:nvPr/>
        </p:nvSpPr>
        <p:spPr>
          <a:xfrm>
            <a:off x="1911928" y="2123085"/>
            <a:ext cx="1367192" cy="1645352"/>
          </a:xfrm>
          <a:prstGeom prst="roundRect">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27" name="テキスト ボックス 26"/>
          <p:cNvSpPr txBox="1"/>
          <p:nvPr/>
        </p:nvSpPr>
        <p:spPr>
          <a:xfrm>
            <a:off x="1991833" y="1722691"/>
            <a:ext cx="1207382" cy="584775"/>
          </a:xfrm>
          <a:prstGeom prst="rect">
            <a:avLst/>
          </a:prstGeom>
          <a:solidFill>
            <a:schemeClr val="bg1"/>
          </a:solidFill>
          <a:ln>
            <a:noFill/>
          </a:ln>
        </p:spPr>
        <p:txBody>
          <a:bodyPr wrap="none" rtlCol="0">
            <a:spAutoFit/>
          </a:bodyPr>
          <a:lstStyle/>
          <a:p>
            <a:pPr algn="ctr"/>
            <a:r>
              <a:rPr kumimoji="1" lang="ja-JP" altLang="en-US" sz="1600" dirty="0">
                <a:solidFill>
                  <a:schemeClr val="accent3">
                    <a:lumMod val="85000"/>
                  </a:schemeClr>
                </a:solidFill>
              </a:rPr>
              <a:t>学習</a:t>
            </a:r>
            <a:endParaRPr kumimoji="1" lang="en-US" altLang="ja-JP" sz="1600" dirty="0">
              <a:solidFill>
                <a:schemeClr val="accent3">
                  <a:lumMod val="85000"/>
                </a:schemeClr>
              </a:solidFill>
            </a:endParaRPr>
          </a:p>
          <a:p>
            <a:pPr algn="ctr"/>
            <a:r>
              <a:rPr kumimoji="1" lang="ja-JP" altLang="en-US" sz="1600" dirty="0">
                <a:solidFill>
                  <a:schemeClr val="accent3">
                    <a:lumMod val="85000"/>
                  </a:schemeClr>
                </a:solidFill>
              </a:rPr>
              <a:t>データセット</a:t>
            </a:r>
          </a:p>
        </p:txBody>
      </p:sp>
      <p:grpSp>
        <p:nvGrpSpPr>
          <p:cNvPr id="30" name="グループ化 29"/>
          <p:cNvGrpSpPr/>
          <p:nvPr/>
        </p:nvGrpSpPr>
        <p:grpSpPr>
          <a:xfrm>
            <a:off x="2076647" y="2359712"/>
            <a:ext cx="480522" cy="584271"/>
            <a:chOff x="1064302" y="1896255"/>
            <a:chExt cx="659568" cy="801974"/>
          </a:xfrm>
        </p:grpSpPr>
        <p:sp>
          <p:nvSpPr>
            <p:cNvPr id="31" name="メモ 30"/>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32" name="メモ 31"/>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33" name="メモ 32"/>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34" name="テキスト ボックス 33"/>
          <p:cNvSpPr txBox="1"/>
          <p:nvPr/>
        </p:nvSpPr>
        <p:spPr>
          <a:xfrm>
            <a:off x="2083510" y="2513347"/>
            <a:ext cx="466794"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ID:1</a:t>
            </a:r>
            <a:endParaRPr kumimoji="1" lang="ja-JP" altLang="en-US" sz="1200" dirty="0">
              <a:solidFill>
                <a:schemeClr val="accent3">
                  <a:lumMod val="85000"/>
                </a:schemeClr>
              </a:solidFill>
            </a:endParaRPr>
          </a:p>
        </p:txBody>
      </p:sp>
      <p:grpSp>
        <p:nvGrpSpPr>
          <p:cNvPr id="35" name="グループ化 34"/>
          <p:cNvGrpSpPr/>
          <p:nvPr/>
        </p:nvGrpSpPr>
        <p:grpSpPr>
          <a:xfrm>
            <a:off x="2661982" y="2359712"/>
            <a:ext cx="480522" cy="584271"/>
            <a:chOff x="1064302" y="1896255"/>
            <a:chExt cx="659568" cy="801974"/>
          </a:xfrm>
        </p:grpSpPr>
        <p:sp>
          <p:nvSpPr>
            <p:cNvPr id="36" name="メモ 35"/>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37" name="メモ 36"/>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38" name="メモ 37"/>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39" name="テキスト ボックス 38"/>
          <p:cNvSpPr txBox="1"/>
          <p:nvPr/>
        </p:nvSpPr>
        <p:spPr>
          <a:xfrm>
            <a:off x="2668844" y="2513347"/>
            <a:ext cx="466795"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ID:2</a:t>
            </a:r>
            <a:endParaRPr kumimoji="1" lang="ja-JP" altLang="en-US" sz="1200" dirty="0">
              <a:solidFill>
                <a:schemeClr val="accent3">
                  <a:lumMod val="85000"/>
                </a:schemeClr>
              </a:solidFill>
            </a:endParaRPr>
          </a:p>
        </p:txBody>
      </p:sp>
      <p:grpSp>
        <p:nvGrpSpPr>
          <p:cNvPr id="40" name="グループ化 39"/>
          <p:cNvGrpSpPr/>
          <p:nvPr/>
        </p:nvGrpSpPr>
        <p:grpSpPr>
          <a:xfrm>
            <a:off x="2680076" y="3018949"/>
            <a:ext cx="480522" cy="584271"/>
            <a:chOff x="1064302" y="1896255"/>
            <a:chExt cx="659568" cy="801974"/>
          </a:xfrm>
        </p:grpSpPr>
        <p:sp>
          <p:nvSpPr>
            <p:cNvPr id="41" name="メモ 40"/>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42" name="メモ 41"/>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43" name="メモ 42"/>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44" name="テキスト ボックス 43"/>
          <p:cNvSpPr txBox="1"/>
          <p:nvPr/>
        </p:nvSpPr>
        <p:spPr>
          <a:xfrm>
            <a:off x="2644459" y="3172584"/>
            <a:ext cx="551754"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ID:43</a:t>
            </a:r>
            <a:endParaRPr kumimoji="1" lang="ja-JP" altLang="en-US" sz="1200" dirty="0">
              <a:solidFill>
                <a:schemeClr val="accent3">
                  <a:lumMod val="85000"/>
                </a:schemeClr>
              </a:solidFill>
            </a:endParaRPr>
          </a:p>
        </p:txBody>
      </p:sp>
      <mc:AlternateContent xmlns:mc="http://schemas.openxmlformats.org/markup-compatibility/2006" xmlns:a14="http://schemas.microsoft.com/office/drawing/2010/main">
        <mc:Choice Requires="a14">
          <p:sp>
            <p:nvSpPr>
              <p:cNvPr id="45" name="テキスト ボックス 44"/>
              <p:cNvSpPr txBox="1"/>
              <p:nvPr/>
            </p:nvSpPr>
            <p:spPr>
              <a:xfrm>
                <a:off x="2324574" y="3172583"/>
                <a:ext cx="136256" cy="276999"/>
              </a:xfrm>
              <a:prstGeom prst="rect">
                <a:avLst/>
              </a:prstGeom>
              <a:noFill/>
              <a:ln>
                <a:noFill/>
              </a:ln>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solidFill>
                            <a:schemeClr val="accent3">
                              <a:lumMod val="85000"/>
                            </a:schemeClr>
                          </a:solidFill>
                          <a:latin typeface="Cambria Math" panose="02040503050406030204" pitchFamily="18" charset="0"/>
                        </a:rPr>
                        <m:t>⋮</m:t>
                      </m:r>
                    </m:oMath>
                  </m:oMathPara>
                </a14:m>
                <a:endParaRPr kumimoji="1" lang="ja-JP" altLang="en-US" dirty="0">
                  <a:solidFill>
                    <a:schemeClr val="accent3">
                      <a:lumMod val="85000"/>
                    </a:schemeClr>
                  </a:solidFill>
                </a:endParaRPr>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2324574" y="3172583"/>
                <a:ext cx="136256" cy="276999"/>
              </a:xfrm>
              <a:prstGeom prst="rect">
                <a:avLst/>
              </a:prstGeom>
              <a:blipFill>
                <a:blip r:embed="rId5"/>
                <a:stretch>
                  <a:fillRect l="-60870"/>
                </a:stretch>
              </a:blipFill>
              <a:ln>
                <a:noFill/>
              </a:ln>
            </p:spPr>
            <p:txBody>
              <a:bodyPr/>
              <a:lstStyle/>
              <a:p>
                <a:r>
                  <a:rPr lang="ja-JP" altLang="en-US">
                    <a:noFill/>
                  </a:rPr>
                  <a:t> </a:t>
                </a:r>
              </a:p>
            </p:txBody>
          </p:sp>
        </mc:Fallback>
      </mc:AlternateContent>
      <p:sp>
        <p:nvSpPr>
          <p:cNvPr id="75" name="角丸四角形 74"/>
          <p:cNvSpPr/>
          <p:nvPr/>
        </p:nvSpPr>
        <p:spPr>
          <a:xfrm>
            <a:off x="1916822" y="4333636"/>
            <a:ext cx="1367192" cy="16453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6" name="テキスト ボックス 75"/>
          <p:cNvSpPr txBox="1"/>
          <p:nvPr/>
        </p:nvSpPr>
        <p:spPr>
          <a:xfrm>
            <a:off x="1996727" y="3933242"/>
            <a:ext cx="1207382" cy="584775"/>
          </a:xfrm>
          <a:prstGeom prst="rect">
            <a:avLst/>
          </a:prstGeom>
          <a:solidFill>
            <a:schemeClr val="bg1"/>
          </a:solidFill>
          <a:ln>
            <a:noFill/>
          </a:ln>
        </p:spPr>
        <p:txBody>
          <a:bodyPr wrap="none" rtlCol="0">
            <a:spAutoFit/>
          </a:bodyPr>
          <a:lstStyle/>
          <a:p>
            <a:pPr algn="ctr"/>
            <a:r>
              <a:rPr lang="ja-JP" altLang="en-US" sz="1600" dirty="0"/>
              <a:t>評価</a:t>
            </a:r>
            <a:endParaRPr kumimoji="1" lang="en-US" altLang="ja-JP" sz="1600" dirty="0"/>
          </a:p>
          <a:p>
            <a:pPr algn="ctr"/>
            <a:r>
              <a:rPr kumimoji="1" lang="ja-JP" altLang="en-US" sz="1600" dirty="0"/>
              <a:t>データセット</a:t>
            </a:r>
          </a:p>
        </p:txBody>
      </p:sp>
      <p:grpSp>
        <p:nvGrpSpPr>
          <p:cNvPr id="77" name="グループ化 76"/>
          <p:cNvGrpSpPr/>
          <p:nvPr/>
        </p:nvGrpSpPr>
        <p:grpSpPr>
          <a:xfrm>
            <a:off x="2081541" y="4570263"/>
            <a:ext cx="480522" cy="584271"/>
            <a:chOff x="1064302" y="1896255"/>
            <a:chExt cx="659568" cy="801974"/>
          </a:xfrm>
        </p:grpSpPr>
        <p:sp>
          <p:nvSpPr>
            <p:cNvPr id="78" name="メモ 77"/>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メモ 78"/>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0" name="メモ 79"/>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1" name="テキスト ボックス 80"/>
          <p:cNvSpPr txBox="1"/>
          <p:nvPr/>
        </p:nvSpPr>
        <p:spPr>
          <a:xfrm>
            <a:off x="2088404" y="4723898"/>
            <a:ext cx="46679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ID:1</a:t>
            </a:r>
            <a:endParaRPr kumimoji="1" lang="ja-JP" altLang="en-US" sz="1200" dirty="0"/>
          </a:p>
        </p:txBody>
      </p:sp>
      <p:grpSp>
        <p:nvGrpSpPr>
          <p:cNvPr id="82" name="グループ化 81"/>
          <p:cNvGrpSpPr/>
          <p:nvPr/>
        </p:nvGrpSpPr>
        <p:grpSpPr>
          <a:xfrm>
            <a:off x="2666876" y="4570263"/>
            <a:ext cx="480522" cy="584271"/>
            <a:chOff x="1064302" y="1896255"/>
            <a:chExt cx="659568" cy="801974"/>
          </a:xfrm>
        </p:grpSpPr>
        <p:sp>
          <p:nvSpPr>
            <p:cNvPr id="83" name="メモ 82"/>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4" name="メモ 83"/>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5" name="メモ 84"/>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6" name="テキスト ボックス 85"/>
          <p:cNvSpPr txBox="1"/>
          <p:nvPr/>
        </p:nvSpPr>
        <p:spPr>
          <a:xfrm>
            <a:off x="2673738" y="4723898"/>
            <a:ext cx="466795"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ID:2</a:t>
            </a:r>
            <a:endParaRPr kumimoji="1" lang="ja-JP" altLang="en-US" sz="1200" dirty="0"/>
          </a:p>
        </p:txBody>
      </p:sp>
      <p:grpSp>
        <p:nvGrpSpPr>
          <p:cNvPr id="87" name="グループ化 86"/>
          <p:cNvGrpSpPr/>
          <p:nvPr/>
        </p:nvGrpSpPr>
        <p:grpSpPr>
          <a:xfrm>
            <a:off x="2684970" y="5229500"/>
            <a:ext cx="480522" cy="584271"/>
            <a:chOff x="1064302" y="1896255"/>
            <a:chExt cx="659568" cy="801974"/>
          </a:xfrm>
        </p:grpSpPr>
        <p:sp>
          <p:nvSpPr>
            <p:cNvPr id="88" name="メモ 87"/>
            <p:cNvSpPr/>
            <p:nvPr/>
          </p:nvSpPr>
          <p:spPr>
            <a:xfrm rot="10800000">
              <a:off x="1064302" y="1896255"/>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9" name="メモ 88"/>
            <p:cNvSpPr/>
            <p:nvPr/>
          </p:nvSpPr>
          <p:spPr>
            <a:xfrm rot="10800000">
              <a:off x="1124263" y="1963711"/>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メモ 89"/>
            <p:cNvSpPr/>
            <p:nvPr/>
          </p:nvSpPr>
          <p:spPr>
            <a:xfrm rot="10800000">
              <a:off x="1184224" y="2031167"/>
              <a:ext cx="539646" cy="66706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91" name="テキスト ボックス 90"/>
          <p:cNvSpPr txBox="1"/>
          <p:nvPr/>
        </p:nvSpPr>
        <p:spPr>
          <a:xfrm>
            <a:off x="2649353" y="5383135"/>
            <a:ext cx="551754" cy="276999"/>
          </a:xfrm>
          <a:prstGeom prst="rect">
            <a:avLst/>
          </a:prstGeom>
          <a:solidFill>
            <a:schemeClr val="bg1"/>
          </a:solidFill>
          <a:ln>
            <a:solidFill>
              <a:schemeClr val="tx1"/>
            </a:solidFill>
          </a:ln>
        </p:spPr>
        <p:txBody>
          <a:bodyPr wrap="none" rtlCol="0">
            <a:spAutoFit/>
          </a:bodyPr>
          <a:lstStyle/>
          <a:p>
            <a:pPr algn="ctr"/>
            <a:r>
              <a:rPr kumimoji="1" lang="en-US" altLang="ja-JP" sz="1200" dirty="0"/>
              <a:t>ID:43</a:t>
            </a:r>
            <a:endParaRPr kumimoji="1" lang="ja-JP" altLang="en-US" sz="1200" dirty="0"/>
          </a:p>
        </p:txBody>
      </p:sp>
      <mc:AlternateContent xmlns:mc="http://schemas.openxmlformats.org/markup-compatibility/2006" xmlns:a14="http://schemas.microsoft.com/office/drawing/2010/main">
        <mc:Choice Requires="a14">
          <p:sp>
            <p:nvSpPr>
              <p:cNvPr id="92" name="テキスト ボックス 91"/>
              <p:cNvSpPr txBox="1"/>
              <p:nvPr/>
            </p:nvSpPr>
            <p:spPr>
              <a:xfrm>
                <a:off x="2329468" y="5383134"/>
                <a:ext cx="136256" cy="276999"/>
              </a:xfrm>
              <a:prstGeom prst="rect">
                <a:avLst/>
              </a:prstGeom>
              <a:noFill/>
              <a:ln>
                <a:noFill/>
              </a:ln>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solidFill>
                            <a:schemeClr val="tx1"/>
                          </a:solidFill>
                          <a:latin typeface="Cambria Math" panose="02040503050406030204" pitchFamily="18" charset="0"/>
                        </a:rPr>
                        <m:t>⋮</m:t>
                      </m:r>
                    </m:oMath>
                  </m:oMathPara>
                </a14:m>
                <a:endParaRPr kumimoji="1" lang="ja-JP" altLang="en-US" dirty="0">
                  <a:solidFill>
                    <a:schemeClr val="tx1"/>
                  </a:solidFill>
                </a:endParaRPr>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2329468" y="5383134"/>
                <a:ext cx="136256" cy="276999"/>
              </a:xfrm>
              <a:prstGeom prst="rect">
                <a:avLst/>
              </a:prstGeom>
              <a:blipFill>
                <a:blip r:embed="rId6"/>
                <a:stretch>
                  <a:fillRect l="-63636"/>
                </a:stretch>
              </a:blipFill>
              <a:ln>
                <a:noFill/>
              </a:ln>
            </p:spPr>
            <p:txBody>
              <a:bodyPr/>
              <a:lstStyle/>
              <a:p>
                <a:r>
                  <a:rPr lang="ja-JP" altLang="en-US">
                    <a:noFill/>
                  </a:rPr>
                  <a:t> </a:t>
                </a:r>
              </a:p>
            </p:txBody>
          </p:sp>
        </mc:Fallback>
      </mc:AlternateContent>
      <p:cxnSp>
        <p:nvCxnSpPr>
          <p:cNvPr id="1037" name="直線矢印コネクタ 1036"/>
          <p:cNvCxnSpPr>
            <a:endCxn id="26" idx="1"/>
          </p:cNvCxnSpPr>
          <p:nvPr/>
        </p:nvCxnSpPr>
        <p:spPr>
          <a:xfrm flipV="1">
            <a:off x="1207928" y="2945761"/>
            <a:ext cx="704000" cy="1068736"/>
          </a:xfrm>
          <a:prstGeom prst="straightConnector1">
            <a:avLst/>
          </a:prstGeom>
          <a:ln w="571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100" name="直線矢印コネクタ 99"/>
          <p:cNvCxnSpPr>
            <a:endCxn id="75" idx="1"/>
          </p:cNvCxnSpPr>
          <p:nvPr/>
        </p:nvCxnSpPr>
        <p:spPr>
          <a:xfrm>
            <a:off x="1207928" y="4354376"/>
            <a:ext cx="708894" cy="801936"/>
          </a:xfrm>
          <a:prstGeom prst="straightConnector1">
            <a:avLst/>
          </a:prstGeom>
          <a:ln w="190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1042" name="テキスト ボックス 1041"/>
          <p:cNvSpPr txBox="1"/>
          <p:nvPr/>
        </p:nvSpPr>
        <p:spPr>
          <a:xfrm>
            <a:off x="1263021" y="2791262"/>
            <a:ext cx="503664" cy="338554"/>
          </a:xfrm>
          <a:prstGeom prst="rect">
            <a:avLst/>
          </a:prstGeom>
          <a:noFill/>
        </p:spPr>
        <p:txBody>
          <a:bodyPr wrap="none" rtlCol="0">
            <a:spAutoFit/>
          </a:bodyPr>
          <a:lstStyle/>
          <a:p>
            <a:r>
              <a:rPr kumimoji="1" lang="en-US" altLang="ja-JP" sz="1600" dirty="0">
                <a:solidFill>
                  <a:schemeClr val="accent3">
                    <a:lumMod val="85000"/>
                  </a:schemeClr>
                </a:solidFill>
              </a:rPr>
              <a:t>8</a:t>
            </a:r>
            <a:r>
              <a:rPr kumimoji="1" lang="ja-JP" altLang="en-US" sz="1600" dirty="0">
                <a:solidFill>
                  <a:schemeClr val="accent3">
                    <a:lumMod val="85000"/>
                  </a:schemeClr>
                </a:solidFill>
              </a:rPr>
              <a:t>割</a:t>
            </a:r>
          </a:p>
        </p:txBody>
      </p:sp>
      <p:sp>
        <p:nvSpPr>
          <p:cNvPr id="107" name="テキスト ボックス 106"/>
          <p:cNvSpPr txBox="1"/>
          <p:nvPr/>
        </p:nvSpPr>
        <p:spPr>
          <a:xfrm>
            <a:off x="1263021" y="4897687"/>
            <a:ext cx="503664" cy="338554"/>
          </a:xfrm>
          <a:prstGeom prst="rect">
            <a:avLst/>
          </a:prstGeom>
          <a:noFill/>
          <a:ln>
            <a:noFill/>
          </a:ln>
        </p:spPr>
        <p:txBody>
          <a:bodyPr wrap="none" rtlCol="0">
            <a:spAutoFit/>
          </a:bodyPr>
          <a:lstStyle/>
          <a:p>
            <a:r>
              <a:rPr lang="en-US" altLang="ja-JP" sz="1600" dirty="0">
                <a:solidFill>
                  <a:schemeClr val="accent3">
                    <a:lumMod val="85000"/>
                  </a:schemeClr>
                </a:solidFill>
              </a:rPr>
              <a:t>2</a:t>
            </a:r>
            <a:r>
              <a:rPr kumimoji="1" lang="ja-JP" altLang="en-US" sz="1600" dirty="0">
                <a:solidFill>
                  <a:schemeClr val="accent3">
                    <a:lumMod val="85000"/>
                  </a:schemeClr>
                </a:solidFill>
              </a:rPr>
              <a:t>割</a:t>
            </a:r>
          </a:p>
        </p:txBody>
      </p:sp>
      <p:cxnSp>
        <p:nvCxnSpPr>
          <p:cNvPr id="58" name="直線矢印コネクタ 57"/>
          <p:cNvCxnSpPr>
            <a:stCxn id="26" idx="3"/>
          </p:cNvCxnSpPr>
          <p:nvPr/>
        </p:nvCxnSpPr>
        <p:spPr>
          <a:xfrm flipV="1">
            <a:off x="3279120" y="2943984"/>
            <a:ext cx="575246" cy="1777"/>
          </a:xfrm>
          <a:prstGeom prst="straightConnector1">
            <a:avLst/>
          </a:prstGeom>
          <a:ln w="571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3261269" y="2574510"/>
            <a:ext cx="595035" cy="338554"/>
          </a:xfrm>
          <a:prstGeom prst="rect">
            <a:avLst/>
          </a:prstGeom>
          <a:noFill/>
          <a:ln>
            <a:noFill/>
          </a:ln>
        </p:spPr>
        <p:txBody>
          <a:bodyPr wrap="none" rtlCol="0">
            <a:spAutoFit/>
          </a:bodyPr>
          <a:lstStyle/>
          <a:p>
            <a:r>
              <a:rPr lang="ja-JP" altLang="en-US" sz="1600" dirty="0">
                <a:solidFill>
                  <a:schemeClr val="accent3">
                    <a:lumMod val="85000"/>
                  </a:schemeClr>
                </a:solidFill>
              </a:rPr>
              <a:t>入力</a:t>
            </a:r>
            <a:endParaRPr kumimoji="1" lang="ja-JP" altLang="en-US" sz="1600" dirty="0">
              <a:solidFill>
                <a:schemeClr val="accent3">
                  <a:lumMod val="85000"/>
                </a:schemeClr>
              </a:solidFill>
            </a:endParaRPr>
          </a:p>
        </p:txBody>
      </p:sp>
      <p:cxnSp>
        <p:nvCxnSpPr>
          <p:cNvPr id="62" name="直線矢印コネクタ 61"/>
          <p:cNvCxnSpPr/>
          <p:nvPr/>
        </p:nvCxnSpPr>
        <p:spPr>
          <a:xfrm>
            <a:off x="4238159" y="3768437"/>
            <a:ext cx="9568" cy="386991"/>
          </a:xfrm>
          <a:prstGeom prst="straightConnector1">
            <a:avLst/>
          </a:prstGeom>
          <a:ln w="571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67" name="テキスト ボックス 66"/>
          <p:cNvSpPr txBox="1"/>
          <p:nvPr/>
        </p:nvSpPr>
        <p:spPr>
          <a:xfrm>
            <a:off x="3613579" y="3757534"/>
            <a:ext cx="595035" cy="338554"/>
          </a:xfrm>
          <a:prstGeom prst="rect">
            <a:avLst/>
          </a:prstGeom>
          <a:noFill/>
          <a:ln>
            <a:noFill/>
          </a:ln>
        </p:spPr>
        <p:txBody>
          <a:bodyPr wrap="none" rtlCol="0">
            <a:spAutoFit/>
          </a:bodyPr>
          <a:lstStyle/>
          <a:p>
            <a:r>
              <a:rPr lang="ja-JP" altLang="en-US" sz="1600" dirty="0">
                <a:solidFill>
                  <a:schemeClr val="accent3">
                    <a:lumMod val="85000"/>
                  </a:schemeClr>
                </a:solidFill>
              </a:rPr>
              <a:t>学習</a:t>
            </a:r>
            <a:endParaRPr kumimoji="1" lang="ja-JP" altLang="en-US" sz="1600" dirty="0">
              <a:solidFill>
                <a:schemeClr val="accent3">
                  <a:lumMod val="85000"/>
                </a:schemeClr>
              </a:solidFill>
            </a:endParaRPr>
          </a:p>
        </p:txBody>
      </p:sp>
      <p:pic>
        <p:nvPicPr>
          <p:cNvPr id="2050" name="Picture 2" descr="歯車 単色塗りつぶし"/>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0992" y="2579343"/>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p:cNvSpPr txBox="1"/>
          <p:nvPr/>
        </p:nvSpPr>
        <p:spPr>
          <a:xfrm>
            <a:off x="3630618" y="2043934"/>
            <a:ext cx="1239442" cy="584775"/>
          </a:xfrm>
          <a:prstGeom prst="rect">
            <a:avLst/>
          </a:prstGeom>
          <a:noFill/>
        </p:spPr>
        <p:txBody>
          <a:bodyPr wrap="none" rtlCol="0">
            <a:spAutoFit/>
          </a:bodyPr>
          <a:lstStyle/>
          <a:p>
            <a:pPr algn="ctr"/>
            <a:r>
              <a:rPr kumimoji="1" lang="ja-JP" altLang="en-US" sz="1600" dirty="0">
                <a:solidFill>
                  <a:schemeClr val="accent3">
                    <a:lumMod val="85000"/>
                  </a:schemeClr>
                </a:solidFill>
              </a:rPr>
              <a:t>ソースコード</a:t>
            </a:r>
            <a:endParaRPr kumimoji="1" lang="en-US" altLang="ja-JP" sz="1600" dirty="0">
              <a:solidFill>
                <a:schemeClr val="accent3">
                  <a:lumMod val="85000"/>
                </a:schemeClr>
              </a:solidFill>
            </a:endParaRPr>
          </a:p>
          <a:p>
            <a:pPr algn="ctr"/>
            <a:r>
              <a:rPr lang="ja-JP" altLang="en-US" sz="1600" dirty="0">
                <a:solidFill>
                  <a:schemeClr val="accent3">
                    <a:lumMod val="85000"/>
                  </a:schemeClr>
                </a:solidFill>
              </a:rPr>
              <a:t>分類モデル</a:t>
            </a:r>
            <a:endParaRPr kumimoji="1" lang="ja-JP" altLang="en-US" sz="1600" dirty="0">
              <a:solidFill>
                <a:schemeClr val="accent3">
                  <a:lumMod val="85000"/>
                </a:schemeClr>
              </a:solidFill>
            </a:endParaRPr>
          </a:p>
        </p:txBody>
      </p:sp>
      <p:cxnSp>
        <p:nvCxnSpPr>
          <p:cNvPr id="64" name="直線矢印コネクタ 63"/>
          <p:cNvCxnSpPr>
            <a:stCxn id="75" idx="3"/>
          </p:cNvCxnSpPr>
          <p:nvPr/>
        </p:nvCxnSpPr>
        <p:spPr>
          <a:xfrm flipV="1">
            <a:off x="3284014" y="5154534"/>
            <a:ext cx="570352" cy="17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3271805" y="4785060"/>
            <a:ext cx="595035" cy="338554"/>
          </a:xfrm>
          <a:prstGeom prst="rect">
            <a:avLst/>
          </a:prstGeom>
          <a:noFill/>
          <a:ln>
            <a:noFill/>
          </a:ln>
        </p:spPr>
        <p:txBody>
          <a:bodyPr wrap="none" rtlCol="0">
            <a:spAutoFit/>
          </a:bodyPr>
          <a:lstStyle/>
          <a:p>
            <a:r>
              <a:rPr lang="ja-JP" altLang="en-US" sz="1600" dirty="0"/>
              <a:t>入力</a:t>
            </a:r>
            <a:endParaRPr kumimoji="1" lang="ja-JP" altLang="en-US" sz="1600" dirty="0"/>
          </a:p>
        </p:txBody>
      </p:sp>
      <p:cxnSp>
        <p:nvCxnSpPr>
          <p:cNvPr id="70" name="直線矢印コネクタ 69"/>
          <p:cNvCxnSpPr/>
          <p:nvPr/>
        </p:nvCxnSpPr>
        <p:spPr>
          <a:xfrm flipV="1">
            <a:off x="4750429" y="3768438"/>
            <a:ext cx="597426" cy="13369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4647629" y="3866260"/>
            <a:ext cx="595035" cy="338554"/>
          </a:xfrm>
          <a:prstGeom prst="rect">
            <a:avLst/>
          </a:prstGeom>
          <a:noFill/>
        </p:spPr>
        <p:txBody>
          <a:bodyPr wrap="none" rtlCol="0">
            <a:spAutoFit/>
          </a:bodyPr>
          <a:lstStyle/>
          <a:p>
            <a:r>
              <a:rPr kumimoji="1" lang="ja-JP" altLang="en-US" sz="1600" dirty="0"/>
              <a:t>出力</a:t>
            </a:r>
          </a:p>
        </p:txBody>
      </p:sp>
      <p:sp>
        <p:nvSpPr>
          <p:cNvPr id="7" name="スライド番号プレースホルダー 6"/>
          <p:cNvSpPr>
            <a:spLocks noGrp="1"/>
          </p:cNvSpPr>
          <p:nvPr>
            <p:ph type="sldNum" sz="quarter" idx="12"/>
          </p:nvPr>
        </p:nvSpPr>
        <p:spPr/>
        <p:txBody>
          <a:bodyPr/>
          <a:lstStyle/>
          <a:p>
            <a:fld id="{9F5033E9-932D-4E41-95C3-341F9A6DAE17}" type="slidenum">
              <a:rPr lang="en-US" altLang="ja-JP" smtClean="0"/>
              <a:pPr/>
              <a:t>34</a:t>
            </a:fld>
            <a:endParaRPr lang="en-US" altLang="ja-JP"/>
          </a:p>
        </p:txBody>
      </p:sp>
      <p:sp>
        <p:nvSpPr>
          <p:cNvPr id="4" name="日付プレースホルダー 3">
            <a:extLst>
              <a:ext uri="{FF2B5EF4-FFF2-40B4-BE49-F238E27FC236}">
                <a16:creationId xmlns:a16="http://schemas.microsoft.com/office/drawing/2014/main" id="{DF5EEE43-E55B-4919-A46B-DF98DEA83926}"/>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768468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調査手順</a:t>
            </a:r>
          </a:p>
        </p:txBody>
      </p:sp>
      <p:sp>
        <p:nvSpPr>
          <p:cNvPr id="5" name="円柱 4"/>
          <p:cNvSpPr/>
          <p:nvPr/>
        </p:nvSpPr>
        <p:spPr>
          <a:xfrm>
            <a:off x="459125" y="3757534"/>
            <a:ext cx="643991" cy="795789"/>
          </a:xfrm>
          <a:prstGeom prst="can">
            <a:avLst/>
          </a:prstGeom>
          <a:ln>
            <a:solidFill>
              <a:schemeClr val="accent3">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accent3">
                  <a:lumMod val="85000"/>
                </a:schemeClr>
              </a:solidFill>
            </a:endParaRPr>
          </a:p>
        </p:txBody>
      </p:sp>
      <p:sp>
        <p:nvSpPr>
          <p:cNvPr id="6" name="テキスト ボックス 5"/>
          <p:cNvSpPr txBox="1"/>
          <p:nvPr/>
        </p:nvSpPr>
        <p:spPr>
          <a:xfrm>
            <a:off x="274410" y="3111203"/>
            <a:ext cx="1013418" cy="584775"/>
          </a:xfrm>
          <a:prstGeom prst="rect">
            <a:avLst/>
          </a:prstGeom>
          <a:noFill/>
        </p:spPr>
        <p:txBody>
          <a:bodyPr wrap="none" rtlCol="0">
            <a:spAutoFit/>
          </a:bodyPr>
          <a:lstStyle/>
          <a:p>
            <a:pPr algn="ctr"/>
            <a:r>
              <a:rPr kumimoji="1" lang="en-US" altLang="ja-JP" sz="1600" dirty="0" err="1">
                <a:solidFill>
                  <a:schemeClr val="accent3">
                    <a:lumMod val="85000"/>
                  </a:schemeClr>
                </a:solidFill>
              </a:rPr>
              <a:t>BigClone</a:t>
            </a:r>
            <a:endParaRPr kumimoji="1" lang="en-US" altLang="ja-JP" sz="1600" dirty="0">
              <a:solidFill>
                <a:schemeClr val="accent3">
                  <a:lumMod val="85000"/>
                </a:schemeClr>
              </a:solidFill>
            </a:endParaRPr>
          </a:p>
          <a:p>
            <a:pPr algn="ctr"/>
            <a:r>
              <a:rPr kumimoji="1" lang="en-US" altLang="ja-JP" sz="1600" dirty="0">
                <a:solidFill>
                  <a:schemeClr val="accent3">
                    <a:lumMod val="85000"/>
                  </a:schemeClr>
                </a:solidFill>
              </a:rPr>
              <a:t>Bench</a:t>
            </a:r>
            <a:endParaRPr kumimoji="1" lang="ja-JP" altLang="en-US" sz="1600" dirty="0">
              <a:solidFill>
                <a:schemeClr val="accent3">
                  <a:lumMod val="85000"/>
                </a:schemeClr>
              </a:solidFill>
            </a:endParaRPr>
          </a:p>
        </p:txBody>
      </p:sp>
      <mc:AlternateContent xmlns:mc="http://schemas.openxmlformats.org/markup-compatibility/2006" xmlns:a14="http://schemas.microsoft.com/office/drawing/2010/main">
        <mc:Choice Requires="a14">
          <p:graphicFrame>
            <p:nvGraphicFramePr>
              <p:cNvPr id="72" name="表 71"/>
              <p:cNvGraphicFramePr>
                <a:graphicFrameLocks noGrp="1"/>
              </p:cNvGraphicFramePr>
              <p:nvPr/>
            </p:nvGraphicFramePr>
            <p:xfrm>
              <a:off x="5429376" y="2564057"/>
              <a:ext cx="3319337" cy="1934364"/>
            </p:xfrm>
            <a:graphic>
              <a:graphicData uri="http://schemas.openxmlformats.org/drawingml/2006/table">
                <a:tbl>
                  <a:tblPr firstRow="1" bandRow="1">
                    <a:tableStyleId>{5940675A-B579-460E-94D1-54222C63F5DA}</a:tableStyleId>
                  </a:tblPr>
                  <a:tblGrid>
                    <a:gridCol w="788573">
                      <a:extLst>
                        <a:ext uri="{9D8B030D-6E8A-4147-A177-3AD203B41FA5}">
                          <a16:colId xmlns:a16="http://schemas.microsoft.com/office/drawing/2014/main" val="2621242966"/>
                        </a:ext>
                      </a:extLst>
                    </a:gridCol>
                    <a:gridCol w="895927">
                      <a:extLst>
                        <a:ext uri="{9D8B030D-6E8A-4147-A177-3AD203B41FA5}">
                          <a16:colId xmlns:a16="http://schemas.microsoft.com/office/drawing/2014/main" val="972424570"/>
                        </a:ext>
                      </a:extLst>
                    </a:gridCol>
                    <a:gridCol w="471055">
                      <a:extLst>
                        <a:ext uri="{9D8B030D-6E8A-4147-A177-3AD203B41FA5}">
                          <a16:colId xmlns:a16="http://schemas.microsoft.com/office/drawing/2014/main" val="1905999682"/>
                        </a:ext>
                      </a:extLst>
                    </a:gridCol>
                    <a:gridCol w="443345">
                      <a:extLst>
                        <a:ext uri="{9D8B030D-6E8A-4147-A177-3AD203B41FA5}">
                          <a16:colId xmlns:a16="http://schemas.microsoft.com/office/drawing/2014/main" val="1351645348"/>
                        </a:ext>
                      </a:extLst>
                    </a:gridCol>
                    <a:gridCol w="452582">
                      <a:extLst>
                        <a:ext uri="{9D8B030D-6E8A-4147-A177-3AD203B41FA5}">
                          <a16:colId xmlns:a16="http://schemas.microsoft.com/office/drawing/2014/main" val="4227445423"/>
                        </a:ext>
                      </a:extLst>
                    </a:gridCol>
                    <a:gridCol w="267855">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正解クラス</a:t>
                          </a:r>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2705024662"/>
                      </a:ext>
                    </a:extLst>
                  </a:tr>
                  <a:tr h="167417">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736280558"/>
                      </a:ext>
                    </a:extLst>
                  </a:tr>
                  <a:tr h="167417">
                    <a:tc>
                      <a:txBody>
                        <a:bodyPr/>
                        <a:lstStyle/>
                        <a:p>
                          <a:pPr algn="ctr"/>
                          <a:r>
                            <a:rPr kumimoji="1" lang="ja-JP" altLang="en-US" sz="1200" dirty="0"/>
                            <a:t>メソッド</a:t>
                          </a:r>
                          <a:r>
                            <a:rPr kumimoji="1" lang="en-US" altLang="ja-JP" sz="1200" dirty="0"/>
                            <a:t>B</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ja-JP" altLang="en-US" sz="1200" dirty="0"/>
                            <a:t>メソッド</a:t>
                          </a:r>
                          <a:r>
                            <a:rPr kumimoji="1" lang="en-US" altLang="ja-JP" sz="1200" dirty="0"/>
                            <a:t>C</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2225979270"/>
                      </a:ext>
                    </a:extLst>
                  </a:tr>
                  <a:tr h="279028">
                    <a:tc>
                      <a:txBody>
                        <a:bodyPr/>
                        <a:lstStyle/>
                        <a:p>
                          <a:pPr algn="ctr"/>
                          <a:r>
                            <a:rPr kumimoji="1" lang="ja-JP" altLang="en-US" sz="1200" dirty="0"/>
                            <a:t>メソッド</a:t>
                          </a:r>
                          <a:r>
                            <a:rPr kumimoji="1" lang="en-US" altLang="ja-JP" sz="1200" dirty="0"/>
                            <a:t>D</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68592304"/>
                      </a:ext>
                    </a:extLst>
                  </a:tr>
                  <a:tr h="167417">
                    <a:tc>
                      <a:txBody>
                        <a:bodyPr/>
                        <a:lstStyle/>
                        <a:p>
                          <a:pPr algn="ctr"/>
                          <a:r>
                            <a:rPr kumimoji="1" lang="ja-JP" altLang="en-US" sz="1200" dirty="0"/>
                            <a:t>メソッド</a:t>
                          </a:r>
                          <a:r>
                            <a:rPr kumimoji="1" lang="en-US" altLang="ja-JP" sz="1200" dirty="0"/>
                            <a:t>E</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247653944"/>
                      </a:ext>
                    </a:extLst>
                  </a:tr>
                  <a:tr h="167417">
                    <a:tc>
                      <a:txBody>
                        <a:bodyPr/>
                        <a:lstStyle/>
                        <a:p>
                          <a:pPr algn="ct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14:m>
                            <m:oMathPara xmlns:m="http://schemas.openxmlformats.org/officeDocument/2006/math">
                              <m:oMathParaPr>
                                <m:jc m:val="centerGroup"/>
                              </m:oMathParaPr>
                              <m:oMath xmlns:m="http://schemas.openxmlformats.org/officeDocument/2006/math">
                                <m:r>
                                  <a:rPr kumimoji="1" lang="ja-JP" altLang="en-US" sz="1200" i="1" smtClean="0">
                                    <a:latin typeface="Cambria Math" panose="02040503050406030204" pitchFamily="18" charset="0"/>
                                  </a:rPr>
                                  <m:t>⋱</m:t>
                                </m:r>
                              </m:oMath>
                            </m:oMathPara>
                          </a14:m>
                          <a:endParaRPr kumimoji="1" lang="ja-JP" altLang="en-US" sz="1200" dirty="0"/>
                        </a:p>
                      </a:txBody>
                      <a:tcPr/>
                    </a:tc>
                    <a:extLst>
                      <a:ext uri="{0D108BD9-81ED-4DB2-BD59-A6C34878D82A}">
                        <a16:rowId xmlns:a16="http://schemas.microsoft.com/office/drawing/2014/main" val="2786268648"/>
                      </a:ext>
                    </a:extLst>
                  </a:tr>
                </a:tbl>
              </a:graphicData>
            </a:graphic>
          </p:graphicFrame>
        </mc:Choice>
        <mc:Fallback xmlns="">
          <p:graphicFrame>
            <p:nvGraphicFramePr>
              <p:cNvPr id="72" name="表 71"/>
              <p:cNvGraphicFramePr>
                <a:graphicFrameLocks noGrp="1"/>
              </p:cNvGraphicFramePr>
              <p:nvPr>
                <p:extLst>
                  <p:ext uri="{D42A27DB-BD31-4B8C-83A1-F6EECF244321}">
                    <p14:modId xmlns:p14="http://schemas.microsoft.com/office/powerpoint/2010/main" val="356121772"/>
                  </p:ext>
                </p:extLst>
              </p:nvPr>
            </p:nvGraphicFramePr>
            <p:xfrm>
              <a:off x="5429376" y="2564057"/>
              <a:ext cx="3319337" cy="1934364"/>
            </p:xfrm>
            <a:graphic>
              <a:graphicData uri="http://schemas.openxmlformats.org/drawingml/2006/table">
                <a:tbl>
                  <a:tblPr firstRow="1" bandRow="1">
                    <a:tableStyleId>{5940675A-B579-460E-94D1-54222C63F5DA}</a:tableStyleId>
                  </a:tblPr>
                  <a:tblGrid>
                    <a:gridCol w="788573">
                      <a:extLst>
                        <a:ext uri="{9D8B030D-6E8A-4147-A177-3AD203B41FA5}">
                          <a16:colId xmlns:a16="http://schemas.microsoft.com/office/drawing/2014/main" val="2621242966"/>
                        </a:ext>
                      </a:extLst>
                    </a:gridCol>
                    <a:gridCol w="895927">
                      <a:extLst>
                        <a:ext uri="{9D8B030D-6E8A-4147-A177-3AD203B41FA5}">
                          <a16:colId xmlns:a16="http://schemas.microsoft.com/office/drawing/2014/main" val="972424570"/>
                        </a:ext>
                      </a:extLst>
                    </a:gridCol>
                    <a:gridCol w="471055">
                      <a:extLst>
                        <a:ext uri="{9D8B030D-6E8A-4147-A177-3AD203B41FA5}">
                          <a16:colId xmlns:a16="http://schemas.microsoft.com/office/drawing/2014/main" val="1905999682"/>
                        </a:ext>
                      </a:extLst>
                    </a:gridCol>
                    <a:gridCol w="443345">
                      <a:extLst>
                        <a:ext uri="{9D8B030D-6E8A-4147-A177-3AD203B41FA5}">
                          <a16:colId xmlns:a16="http://schemas.microsoft.com/office/drawing/2014/main" val="1351645348"/>
                        </a:ext>
                      </a:extLst>
                    </a:gridCol>
                    <a:gridCol w="452582">
                      <a:extLst>
                        <a:ext uri="{9D8B030D-6E8A-4147-A177-3AD203B41FA5}">
                          <a16:colId xmlns:a16="http://schemas.microsoft.com/office/drawing/2014/main" val="4227445423"/>
                        </a:ext>
                      </a:extLst>
                    </a:gridCol>
                    <a:gridCol w="267855">
                      <a:extLst>
                        <a:ext uri="{9D8B030D-6E8A-4147-A177-3AD203B41FA5}">
                          <a16:colId xmlns:a16="http://schemas.microsoft.com/office/drawing/2014/main" val="1068090136"/>
                        </a:ext>
                      </a:extLst>
                    </a:gridCol>
                  </a:tblGrid>
                  <a:tr h="279028">
                    <a:tc>
                      <a:txBody>
                        <a:bodyPr/>
                        <a:lstStyle/>
                        <a:p>
                          <a:pPr algn="ctr"/>
                          <a:r>
                            <a:rPr kumimoji="1" lang="ja-JP" altLang="en-US" sz="1200" dirty="0"/>
                            <a:t>メソッド名</a:t>
                          </a:r>
                        </a:p>
                      </a:txBody>
                      <a:tcPr/>
                    </a:tc>
                    <a:tc>
                      <a:txBody>
                        <a:bodyPr/>
                        <a:lstStyle/>
                        <a:p>
                          <a:pPr algn="ctr"/>
                          <a:r>
                            <a:rPr kumimoji="1" lang="ja-JP" altLang="en-US" sz="1200" dirty="0"/>
                            <a:t>正解</a:t>
                          </a:r>
                          <a:r>
                            <a:rPr kumimoji="1" lang="ja-JP" altLang="en-US" sz="1200" dirty="0" smtClean="0"/>
                            <a:t>クラス</a:t>
                          </a:r>
                          <a:endParaRPr kumimoji="1" lang="ja-JP" altLang="en-US" sz="1200" dirty="0"/>
                        </a:p>
                      </a:txBody>
                      <a:tcPr/>
                    </a:tc>
                    <a:tc>
                      <a:txBody>
                        <a:bodyPr/>
                        <a:lstStyle/>
                        <a:p>
                          <a:pPr algn="ctr"/>
                          <a:r>
                            <a:rPr kumimoji="1" lang="en-US" altLang="ja-JP" sz="1200" dirty="0"/>
                            <a:t>1</a:t>
                          </a:r>
                          <a:r>
                            <a:rPr kumimoji="1" lang="ja-JP" altLang="en-US" sz="1200" dirty="0"/>
                            <a:t>位</a:t>
                          </a:r>
                        </a:p>
                      </a:txBody>
                      <a:tcPr/>
                    </a:tc>
                    <a:tc>
                      <a:txBody>
                        <a:bodyPr/>
                        <a:lstStyle/>
                        <a:p>
                          <a:pPr algn="ctr"/>
                          <a:r>
                            <a:rPr kumimoji="1" lang="en-US" altLang="ja-JP" sz="1200" dirty="0"/>
                            <a:t>2</a:t>
                          </a:r>
                          <a:r>
                            <a:rPr kumimoji="1" lang="ja-JP" altLang="en-US" sz="1200" dirty="0"/>
                            <a:t>位</a:t>
                          </a:r>
                        </a:p>
                      </a:txBody>
                      <a:tcPr/>
                    </a:tc>
                    <a:tc>
                      <a:txBody>
                        <a:bodyPr/>
                        <a:lstStyle/>
                        <a:p>
                          <a:pPr algn="ctr"/>
                          <a:r>
                            <a:rPr kumimoji="1" lang="en-US" altLang="ja-JP" sz="1200" dirty="0"/>
                            <a:t>3</a:t>
                          </a:r>
                          <a:r>
                            <a:rPr kumimoji="1" lang="ja-JP" altLang="en-US" sz="1200" dirty="0"/>
                            <a:t>位</a:t>
                          </a:r>
                        </a:p>
                      </a:txBody>
                      <a:tcPr/>
                    </a:tc>
                    <a:tc>
                      <a:txBody>
                        <a:bodyPr/>
                        <a:lstStyle/>
                        <a:p>
                          <a:endParaRPr lang="ja-JP"/>
                        </a:p>
                      </a:txBody>
                      <a:tcPr>
                        <a:blipFill>
                          <a:blip r:embed="rId3"/>
                          <a:stretch>
                            <a:fillRect l="-1143182" t="-2174" r="-4545" b="-597826"/>
                          </a:stretch>
                        </a:blipFill>
                      </a:tcPr>
                    </a:tc>
                    <a:extLst>
                      <a:ext uri="{0D108BD9-81ED-4DB2-BD59-A6C34878D82A}">
                        <a16:rowId xmlns:a16="http://schemas.microsoft.com/office/drawing/2014/main" val="2705024662"/>
                      </a:ext>
                    </a:extLst>
                  </a:tr>
                  <a:tr h="274320">
                    <a:tc>
                      <a:txBody>
                        <a:bodyPr/>
                        <a:lstStyle/>
                        <a:p>
                          <a:pPr algn="ctr"/>
                          <a:r>
                            <a:rPr kumimoji="1" lang="ja-JP" altLang="en-US" sz="1200" dirty="0"/>
                            <a:t>メソッド</a:t>
                          </a:r>
                          <a:r>
                            <a:rPr kumimoji="1" lang="en-US" altLang="ja-JP" sz="1200" dirty="0"/>
                            <a:t>A</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736280558"/>
                      </a:ext>
                    </a:extLst>
                  </a:tr>
                  <a:tr h="274320">
                    <a:tc>
                      <a:txBody>
                        <a:bodyPr/>
                        <a:lstStyle/>
                        <a:p>
                          <a:pPr algn="ctr"/>
                          <a:r>
                            <a:rPr kumimoji="1" lang="ja-JP" altLang="en-US" sz="1200" dirty="0"/>
                            <a:t>メソッド</a:t>
                          </a:r>
                          <a:r>
                            <a:rPr kumimoji="1" lang="en-US" altLang="ja-JP" sz="1200" dirty="0"/>
                            <a:t>B</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ja-JP" altLang="en-US" sz="1200" dirty="0"/>
                            <a:t>メソッド</a:t>
                          </a:r>
                          <a:r>
                            <a:rPr kumimoji="1" lang="en-US" altLang="ja-JP" sz="1200" dirty="0"/>
                            <a:t>C</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2225979270"/>
                      </a:ext>
                    </a:extLst>
                  </a:tr>
                  <a:tr h="279028">
                    <a:tc>
                      <a:txBody>
                        <a:bodyPr/>
                        <a:lstStyle/>
                        <a:p>
                          <a:pPr algn="ctr"/>
                          <a:r>
                            <a:rPr kumimoji="1" lang="ja-JP" altLang="en-US" sz="1200" dirty="0"/>
                            <a:t>メソッド</a:t>
                          </a:r>
                          <a:r>
                            <a:rPr kumimoji="1" lang="en-US" altLang="ja-JP" sz="1200" dirty="0"/>
                            <a:t>D</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68592304"/>
                      </a:ext>
                    </a:extLst>
                  </a:tr>
                  <a:tr h="274320">
                    <a:tc>
                      <a:txBody>
                        <a:bodyPr/>
                        <a:lstStyle/>
                        <a:p>
                          <a:pPr algn="ctr"/>
                          <a:r>
                            <a:rPr kumimoji="1" lang="ja-JP" altLang="en-US" sz="1200" dirty="0"/>
                            <a:t>メソッド</a:t>
                          </a:r>
                          <a:r>
                            <a:rPr kumimoji="1" lang="en-US" altLang="ja-JP" sz="1200" dirty="0"/>
                            <a:t>E</a:t>
                          </a:r>
                          <a:endParaRPr kumimoji="1" lang="ja-JP" altLang="en-US" sz="1200" dirty="0"/>
                        </a:p>
                      </a:txBody>
                      <a:tcPr/>
                    </a:tc>
                    <a:tc>
                      <a:txBody>
                        <a:bodyPr/>
                        <a:lstStyle/>
                        <a:p>
                          <a:pPr algn="r"/>
                          <a:r>
                            <a:rPr kumimoji="1" lang="en-US" altLang="ja-JP" sz="1200" dirty="0"/>
                            <a:t>3</a:t>
                          </a:r>
                          <a:endParaRPr kumimoji="1" lang="ja-JP" altLang="en-US" sz="1200" dirty="0"/>
                        </a:p>
                      </a:txBody>
                      <a:tcPr/>
                    </a:tc>
                    <a:tc>
                      <a:txBody>
                        <a:bodyPr/>
                        <a:lstStyle/>
                        <a:p>
                          <a:pPr algn="r"/>
                          <a:r>
                            <a:rPr kumimoji="1" lang="en-US" altLang="ja-JP" sz="1200" dirty="0"/>
                            <a:t>4</a:t>
                          </a:r>
                          <a:endParaRPr kumimoji="1" lang="ja-JP" altLang="en-US" sz="1200" dirty="0"/>
                        </a:p>
                      </a:txBody>
                      <a:tcPr/>
                    </a:tc>
                    <a:tc>
                      <a:txBody>
                        <a:bodyPr/>
                        <a:lstStyle/>
                        <a:p>
                          <a:pPr algn="r"/>
                          <a:r>
                            <a:rPr kumimoji="1" lang="en-US" altLang="ja-JP" sz="1200" dirty="0"/>
                            <a:t>1</a:t>
                          </a:r>
                          <a:endParaRPr kumimoji="1" lang="ja-JP" altLang="en-US" sz="1200" dirty="0"/>
                        </a:p>
                      </a:txBody>
                      <a:tcPr/>
                    </a:tc>
                    <a:tc>
                      <a:txBody>
                        <a:bodyPr/>
                        <a:lstStyle/>
                        <a:p>
                          <a:pPr algn="r"/>
                          <a:r>
                            <a:rPr kumimoji="1" lang="en-US" altLang="ja-JP" sz="1200" dirty="0"/>
                            <a:t>5</a:t>
                          </a:r>
                          <a:endParaRPr kumimoji="1" lang="ja-JP" altLang="en-US" sz="1200" dirty="0"/>
                        </a:p>
                      </a:txBody>
                      <a:tcPr/>
                    </a:tc>
                    <a:tc>
                      <a:txBody>
                        <a:bodyPr/>
                        <a:lstStyle/>
                        <a:p>
                          <a:pPr algn="r"/>
                          <a:endParaRPr kumimoji="1" lang="ja-JP" altLang="en-US" sz="1200" dirty="0"/>
                        </a:p>
                      </a:txBody>
                      <a:tcPr/>
                    </a:tc>
                    <a:extLst>
                      <a:ext uri="{0D108BD9-81ED-4DB2-BD59-A6C34878D82A}">
                        <a16:rowId xmlns:a16="http://schemas.microsoft.com/office/drawing/2014/main" val="4247653944"/>
                      </a:ext>
                    </a:extLst>
                  </a:tr>
                  <a:tr h="274320">
                    <a:tc>
                      <a:txBody>
                        <a:bodyPr/>
                        <a:lstStyle/>
                        <a:p>
                          <a:endParaRPr lang="ja-JP"/>
                        </a:p>
                      </a:txBody>
                      <a:tcPr>
                        <a:blipFill>
                          <a:blip r:embed="rId3"/>
                          <a:stretch>
                            <a:fillRect l="-769" t="-608889" r="-321538" b="-6667"/>
                          </a:stretch>
                        </a:blipFill>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pPr algn="r"/>
                          <a:endParaRPr kumimoji="1" lang="ja-JP" altLang="en-US" sz="1200" dirty="0"/>
                        </a:p>
                      </a:txBody>
                      <a:tcPr/>
                    </a:tc>
                    <a:tc>
                      <a:txBody>
                        <a:bodyPr/>
                        <a:lstStyle/>
                        <a:p>
                          <a:endParaRPr lang="ja-JP"/>
                        </a:p>
                      </a:txBody>
                      <a:tcPr>
                        <a:blipFill>
                          <a:blip r:embed="rId3"/>
                          <a:stretch>
                            <a:fillRect l="-1143182" t="-608889" r="-4545" b="-6667"/>
                          </a:stretch>
                        </a:blipFill>
                      </a:tcPr>
                    </a:tc>
                    <a:extLst>
                      <a:ext uri="{0D108BD9-81ED-4DB2-BD59-A6C34878D82A}">
                        <a16:rowId xmlns:a16="http://schemas.microsoft.com/office/drawing/2014/main" val="2786268648"/>
                      </a:ext>
                    </a:extLst>
                  </a:tr>
                </a:tbl>
              </a:graphicData>
            </a:graphic>
          </p:graphicFrame>
        </mc:Fallback>
      </mc:AlternateContent>
      <p:sp>
        <p:nvSpPr>
          <p:cNvPr id="1029" name="テキスト ボックス 1028"/>
          <p:cNvSpPr txBox="1"/>
          <p:nvPr/>
        </p:nvSpPr>
        <p:spPr>
          <a:xfrm>
            <a:off x="6535046" y="2212301"/>
            <a:ext cx="1005403" cy="338554"/>
          </a:xfrm>
          <a:prstGeom prst="rect">
            <a:avLst/>
          </a:prstGeom>
          <a:noFill/>
        </p:spPr>
        <p:txBody>
          <a:bodyPr wrap="none" rtlCol="0">
            <a:spAutoFit/>
          </a:bodyPr>
          <a:lstStyle/>
          <a:p>
            <a:r>
              <a:rPr kumimoji="1" lang="ja-JP" altLang="en-US" sz="1600" dirty="0"/>
              <a:t>分類結果</a:t>
            </a:r>
          </a:p>
        </p:txBody>
      </p:sp>
      <p:sp>
        <p:nvSpPr>
          <p:cNvPr id="1031" name="テキスト ボックス 1030"/>
          <p:cNvSpPr txBox="1"/>
          <p:nvPr/>
        </p:nvSpPr>
        <p:spPr>
          <a:xfrm>
            <a:off x="6095238" y="894910"/>
            <a:ext cx="2779928" cy="1200329"/>
          </a:xfrm>
          <a:prstGeom prst="rect">
            <a:avLst/>
          </a:prstGeom>
          <a:solidFill>
            <a:schemeClr val="accent5"/>
          </a:solidFill>
          <a:ln>
            <a:solidFill>
              <a:schemeClr val="tx1"/>
            </a:solidFill>
          </a:ln>
        </p:spPr>
        <p:txBody>
          <a:bodyPr wrap="none" rtlCol="0">
            <a:spAutoFit/>
          </a:bodyPr>
          <a:lstStyle/>
          <a:p>
            <a:r>
              <a:rPr kumimoji="1" lang="en-US" altLang="ja-JP" dirty="0">
                <a:solidFill>
                  <a:schemeClr val="accent3">
                    <a:lumMod val="65000"/>
                  </a:schemeClr>
                </a:solidFill>
              </a:rPr>
              <a:t>1. </a:t>
            </a:r>
            <a:r>
              <a:rPr kumimoji="1" lang="ja-JP" altLang="en-US" dirty="0">
                <a:solidFill>
                  <a:schemeClr val="accent3">
                    <a:lumMod val="65000"/>
                  </a:schemeClr>
                </a:solidFill>
              </a:rPr>
              <a:t>ベンチマークの分割</a:t>
            </a:r>
            <a:endParaRPr kumimoji="1" lang="en-US" altLang="ja-JP" dirty="0">
              <a:solidFill>
                <a:schemeClr val="accent3">
                  <a:lumMod val="65000"/>
                </a:schemeClr>
              </a:solidFill>
            </a:endParaRPr>
          </a:p>
          <a:p>
            <a:r>
              <a:rPr lang="en-US" altLang="ja-JP" dirty="0">
                <a:solidFill>
                  <a:schemeClr val="accent3">
                    <a:lumMod val="65000"/>
                  </a:schemeClr>
                </a:solidFill>
              </a:rPr>
              <a:t>2. </a:t>
            </a:r>
            <a:r>
              <a:rPr lang="ja-JP" altLang="en-US" dirty="0">
                <a:solidFill>
                  <a:schemeClr val="accent3">
                    <a:lumMod val="65000"/>
                  </a:schemeClr>
                </a:solidFill>
              </a:rPr>
              <a:t>モデルの学習</a:t>
            </a:r>
            <a:endParaRPr lang="en-US" altLang="ja-JP" dirty="0">
              <a:solidFill>
                <a:schemeClr val="accent3">
                  <a:lumMod val="65000"/>
                </a:schemeClr>
              </a:solidFill>
            </a:endParaRPr>
          </a:p>
          <a:p>
            <a:r>
              <a:rPr kumimoji="1" lang="en-US" altLang="ja-JP" dirty="0">
                <a:solidFill>
                  <a:schemeClr val="accent3">
                    <a:lumMod val="65000"/>
                  </a:schemeClr>
                </a:solidFill>
              </a:rPr>
              <a:t>3. </a:t>
            </a:r>
            <a:r>
              <a:rPr kumimoji="1" lang="ja-JP" altLang="en-US" dirty="0">
                <a:solidFill>
                  <a:schemeClr val="accent3">
                    <a:lumMod val="65000"/>
                  </a:schemeClr>
                </a:solidFill>
              </a:rPr>
              <a:t>ソースコード分類の実施</a:t>
            </a:r>
            <a:endParaRPr kumimoji="1" lang="en-US" altLang="ja-JP" dirty="0">
              <a:solidFill>
                <a:schemeClr val="accent3">
                  <a:lumMod val="65000"/>
                </a:schemeClr>
              </a:solidFill>
            </a:endParaRPr>
          </a:p>
          <a:p>
            <a:r>
              <a:rPr lang="en-US" altLang="ja-JP" dirty="0"/>
              <a:t>4. </a:t>
            </a:r>
            <a:r>
              <a:rPr lang="ja-JP" altLang="en-US" dirty="0"/>
              <a:t>評価尺度の算出</a:t>
            </a:r>
            <a:endParaRPr kumimoji="1" lang="ja-JP" altLang="en-US" dirty="0"/>
          </a:p>
        </p:txBody>
      </p:sp>
      <p:sp>
        <p:nvSpPr>
          <p:cNvPr id="26" name="角丸四角形 25"/>
          <p:cNvSpPr/>
          <p:nvPr/>
        </p:nvSpPr>
        <p:spPr>
          <a:xfrm>
            <a:off x="1911928" y="2123085"/>
            <a:ext cx="1367192" cy="1645352"/>
          </a:xfrm>
          <a:prstGeom prst="roundRect">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27" name="テキスト ボックス 26"/>
          <p:cNvSpPr txBox="1"/>
          <p:nvPr/>
        </p:nvSpPr>
        <p:spPr>
          <a:xfrm>
            <a:off x="1991833" y="1722691"/>
            <a:ext cx="1207382" cy="584775"/>
          </a:xfrm>
          <a:prstGeom prst="rect">
            <a:avLst/>
          </a:prstGeom>
          <a:solidFill>
            <a:schemeClr val="bg1"/>
          </a:solidFill>
          <a:ln>
            <a:noFill/>
          </a:ln>
        </p:spPr>
        <p:txBody>
          <a:bodyPr wrap="none" rtlCol="0">
            <a:spAutoFit/>
          </a:bodyPr>
          <a:lstStyle/>
          <a:p>
            <a:pPr algn="ctr"/>
            <a:r>
              <a:rPr kumimoji="1" lang="ja-JP" altLang="en-US" sz="1600" dirty="0">
                <a:solidFill>
                  <a:schemeClr val="accent3">
                    <a:lumMod val="85000"/>
                  </a:schemeClr>
                </a:solidFill>
              </a:rPr>
              <a:t>学習</a:t>
            </a:r>
            <a:endParaRPr kumimoji="1" lang="en-US" altLang="ja-JP" sz="1600" dirty="0">
              <a:solidFill>
                <a:schemeClr val="accent3">
                  <a:lumMod val="85000"/>
                </a:schemeClr>
              </a:solidFill>
            </a:endParaRPr>
          </a:p>
          <a:p>
            <a:pPr algn="ctr"/>
            <a:r>
              <a:rPr kumimoji="1" lang="ja-JP" altLang="en-US" sz="1600" dirty="0">
                <a:solidFill>
                  <a:schemeClr val="accent3">
                    <a:lumMod val="85000"/>
                  </a:schemeClr>
                </a:solidFill>
              </a:rPr>
              <a:t>データセット</a:t>
            </a:r>
          </a:p>
        </p:txBody>
      </p:sp>
      <p:grpSp>
        <p:nvGrpSpPr>
          <p:cNvPr id="30" name="グループ化 29"/>
          <p:cNvGrpSpPr/>
          <p:nvPr/>
        </p:nvGrpSpPr>
        <p:grpSpPr>
          <a:xfrm>
            <a:off x="2076647" y="2359712"/>
            <a:ext cx="480522" cy="584271"/>
            <a:chOff x="1064302" y="1896255"/>
            <a:chExt cx="659568" cy="801974"/>
          </a:xfrm>
        </p:grpSpPr>
        <p:sp>
          <p:nvSpPr>
            <p:cNvPr id="31" name="メモ 30"/>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32" name="メモ 31"/>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33" name="メモ 32"/>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34" name="テキスト ボックス 33"/>
          <p:cNvSpPr txBox="1"/>
          <p:nvPr/>
        </p:nvSpPr>
        <p:spPr>
          <a:xfrm>
            <a:off x="2083510" y="2513347"/>
            <a:ext cx="466794"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ID:1</a:t>
            </a:r>
            <a:endParaRPr kumimoji="1" lang="ja-JP" altLang="en-US" sz="1200" dirty="0">
              <a:solidFill>
                <a:schemeClr val="accent3">
                  <a:lumMod val="85000"/>
                </a:schemeClr>
              </a:solidFill>
            </a:endParaRPr>
          </a:p>
        </p:txBody>
      </p:sp>
      <p:grpSp>
        <p:nvGrpSpPr>
          <p:cNvPr id="35" name="グループ化 34"/>
          <p:cNvGrpSpPr/>
          <p:nvPr/>
        </p:nvGrpSpPr>
        <p:grpSpPr>
          <a:xfrm>
            <a:off x="2661982" y="2359712"/>
            <a:ext cx="480522" cy="584271"/>
            <a:chOff x="1064302" y="1896255"/>
            <a:chExt cx="659568" cy="801974"/>
          </a:xfrm>
        </p:grpSpPr>
        <p:sp>
          <p:nvSpPr>
            <p:cNvPr id="36" name="メモ 35"/>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37" name="メモ 36"/>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38" name="メモ 37"/>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39" name="テキスト ボックス 38"/>
          <p:cNvSpPr txBox="1"/>
          <p:nvPr/>
        </p:nvSpPr>
        <p:spPr>
          <a:xfrm>
            <a:off x="2668844" y="2513347"/>
            <a:ext cx="466795"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ID:2</a:t>
            </a:r>
            <a:endParaRPr kumimoji="1" lang="ja-JP" altLang="en-US" sz="1200" dirty="0">
              <a:solidFill>
                <a:schemeClr val="accent3">
                  <a:lumMod val="85000"/>
                </a:schemeClr>
              </a:solidFill>
            </a:endParaRPr>
          </a:p>
        </p:txBody>
      </p:sp>
      <p:grpSp>
        <p:nvGrpSpPr>
          <p:cNvPr id="40" name="グループ化 39"/>
          <p:cNvGrpSpPr/>
          <p:nvPr/>
        </p:nvGrpSpPr>
        <p:grpSpPr>
          <a:xfrm>
            <a:off x="2680076" y="3018949"/>
            <a:ext cx="480522" cy="584271"/>
            <a:chOff x="1064302" y="1896255"/>
            <a:chExt cx="659568" cy="801974"/>
          </a:xfrm>
        </p:grpSpPr>
        <p:sp>
          <p:nvSpPr>
            <p:cNvPr id="41" name="メモ 40"/>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42" name="メモ 41"/>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43" name="メモ 42"/>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44" name="テキスト ボックス 43"/>
          <p:cNvSpPr txBox="1"/>
          <p:nvPr/>
        </p:nvSpPr>
        <p:spPr>
          <a:xfrm>
            <a:off x="2644459" y="3172584"/>
            <a:ext cx="551754"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ID:43</a:t>
            </a:r>
            <a:endParaRPr kumimoji="1" lang="ja-JP" altLang="en-US" sz="1200" dirty="0">
              <a:solidFill>
                <a:schemeClr val="accent3">
                  <a:lumMod val="85000"/>
                </a:schemeClr>
              </a:solidFill>
            </a:endParaRPr>
          </a:p>
        </p:txBody>
      </p:sp>
      <mc:AlternateContent xmlns:mc="http://schemas.openxmlformats.org/markup-compatibility/2006" xmlns:a14="http://schemas.microsoft.com/office/drawing/2010/main">
        <mc:Choice Requires="a14">
          <p:sp>
            <p:nvSpPr>
              <p:cNvPr id="45" name="テキスト ボックス 44"/>
              <p:cNvSpPr txBox="1"/>
              <p:nvPr/>
            </p:nvSpPr>
            <p:spPr>
              <a:xfrm>
                <a:off x="2324574" y="3172583"/>
                <a:ext cx="136256" cy="276999"/>
              </a:xfrm>
              <a:prstGeom prst="rect">
                <a:avLst/>
              </a:prstGeom>
              <a:noFill/>
              <a:ln>
                <a:noFill/>
              </a:ln>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solidFill>
                            <a:schemeClr val="accent3">
                              <a:lumMod val="85000"/>
                            </a:schemeClr>
                          </a:solidFill>
                          <a:latin typeface="Cambria Math" panose="02040503050406030204" pitchFamily="18" charset="0"/>
                        </a:rPr>
                        <m:t>⋮</m:t>
                      </m:r>
                    </m:oMath>
                  </m:oMathPara>
                </a14:m>
                <a:endParaRPr kumimoji="1" lang="ja-JP" altLang="en-US" dirty="0">
                  <a:solidFill>
                    <a:schemeClr val="accent3">
                      <a:lumMod val="85000"/>
                    </a:schemeClr>
                  </a:solidFill>
                </a:endParaRPr>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2324574" y="3172583"/>
                <a:ext cx="136256" cy="276999"/>
              </a:xfrm>
              <a:prstGeom prst="rect">
                <a:avLst/>
              </a:prstGeom>
              <a:blipFill>
                <a:blip r:embed="rId4"/>
                <a:stretch>
                  <a:fillRect l="-60870"/>
                </a:stretch>
              </a:blipFill>
              <a:ln>
                <a:noFill/>
              </a:ln>
            </p:spPr>
            <p:txBody>
              <a:bodyPr/>
              <a:lstStyle/>
              <a:p>
                <a:r>
                  <a:rPr lang="ja-JP" altLang="en-US">
                    <a:noFill/>
                  </a:rPr>
                  <a:t> </a:t>
                </a:r>
              </a:p>
            </p:txBody>
          </p:sp>
        </mc:Fallback>
      </mc:AlternateContent>
      <p:sp>
        <p:nvSpPr>
          <p:cNvPr id="75" name="角丸四角形 74"/>
          <p:cNvSpPr/>
          <p:nvPr/>
        </p:nvSpPr>
        <p:spPr>
          <a:xfrm>
            <a:off x="1916822" y="4333636"/>
            <a:ext cx="1367192" cy="1645352"/>
          </a:xfrm>
          <a:prstGeom prst="roundRect">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76" name="テキスト ボックス 75"/>
          <p:cNvSpPr txBox="1"/>
          <p:nvPr/>
        </p:nvSpPr>
        <p:spPr>
          <a:xfrm>
            <a:off x="1996727" y="3933242"/>
            <a:ext cx="1207382" cy="584775"/>
          </a:xfrm>
          <a:prstGeom prst="rect">
            <a:avLst/>
          </a:prstGeom>
          <a:solidFill>
            <a:schemeClr val="bg1"/>
          </a:solidFill>
          <a:ln>
            <a:noFill/>
          </a:ln>
        </p:spPr>
        <p:txBody>
          <a:bodyPr wrap="none" rtlCol="0">
            <a:spAutoFit/>
          </a:bodyPr>
          <a:lstStyle/>
          <a:p>
            <a:pPr algn="ctr"/>
            <a:r>
              <a:rPr lang="ja-JP" altLang="en-US" sz="1600" dirty="0">
                <a:solidFill>
                  <a:schemeClr val="accent3">
                    <a:lumMod val="85000"/>
                  </a:schemeClr>
                </a:solidFill>
              </a:rPr>
              <a:t>評価</a:t>
            </a:r>
            <a:endParaRPr kumimoji="1" lang="en-US" altLang="ja-JP" sz="1600" dirty="0">
              <a:solidFill>
                <a:schemeClr val="accent3">
                  <a:lumMod val="85000"/>
                </a:schemeClr>
              </a:solidFill>
            </a:endParaRPr>
          </a:p>
          <a:p>
            <a:pPr algn="ctr"/>
            <a:r>
              <a:rPr kumimoji="1" lang="ja-JP" altLang="en-US" sz="1600" dirty="0">
                <a:solidFill>
                  <a:schemeClr val="accent3">
                    <a:lumMod val="85000"/>
                  </a:schemeClr>
                </a:solidFill>
              </a:rPr>
              <a:t>データセット</a:t>
            </a:r>
          </a:p>
        </p:txBody>
      </p:sp>
      <p:grpSp>
        <p:nvGrpSpPr>
          <p:cNvPr id="77" name="グループ化 76"/>
          <p:cNvGrpSpPr/>
          <p:nvPr/>
        </p:nvGrpSpPr>
        <p:grpSpPr>
          <a:xfrm>
            <a:off x="2081541" y="4570263"/>
            <a:ext cx="480522" cy="584271"/>
            <a:chOff x="1064302" y="1896255"/>
            <a:chExt cx="659568" cy="801974"/>
          </a:xfrm>
        </p:grpSpPr>
        <p:sp>
          <p:nvSpPr>
            <p:cNvPr id="78" name="メモ 77"/>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79" name="メモ 78"/>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80" name="メモ 79"/>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81" name="テキスト ボックス 80"/>
          <p:cNvSpPr txBox="1"/>
          <p:nvPr/>
        </p:nvSpPr>
        <p:spPr>
          <a:xfrm>
            <a:off x="2088404" y="4723898"/>
            <a:ext cx="466794"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ID:1</a:t>
            </a:r>
            <a:endParaRPr kumimoji="1" lang="ja-JP" altLang="en-US" sz="1200" dirty="0">
              <a:solidFill>
                <a:schemeClr val="accent3">
                  <a:lumMod val="85000"/>
                </a:schemeClr>
              </a:solidFill>
            </a:endParaRPr>
          </a:p>
        </p:txBody>
      </p:sp>
      <p:grpSp>
        <p:nvGrpSpPr>
          <p:cNvPr id="82" name="グループ化 81"/>
          <p:cNvGrpSpPr/>
          <p:nvPr/>
        </p:nvGrpSpPr>
        <p:grpSpPr>
          <a:xfrm>
            <a:off x="2666876" y="4570263"/>
            <a:ext cx="480522" cy="584271"/>
            <a:chOff x="1064302" y="1896255"/>
            <a:chExt cx="659568" cy="801974"/>
          </a:xfrm>
        </p:grpSpPr>
        <p:sp>
          <p:nvSpPr>
            <p:cNvPr id="83" name="メモ 82"/>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84" name="メモ 83"/>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85" name="メモ 84"/>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86" name="テキスト ボックス 85"/>
          <p:cNvSpPr txBox="1"/>
          <p:nvPr/>
        </p:nvSpPr>
        <p:spPr>
          <a:xfrm>
            <a:off x="2673738" y="4723898"/>
            <a:ext cx="466795"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ID:2</a:t>
            </a:r>
            <a:endParaRPr kumimoji="1" lang="ja-JP" altLang="en-US" sz="1200" dirty="0">
              <a:solidFill>
                <a:schemeClr val="accent3">
                  <a:lumMod val="85000"/>
                </a:schemeClr>
              </a:solidFill>
            </a:endParaRPr>
          </a:p>
        </p:txBody>
      </p:sp>
      <p:grpSp>
        <p:nvGrpSpPr>
          <p:cNvPr id="87" name="グループ化 86"/>
          <p:cNvGrpSpPr/>
          <p:nvPr/>
        </p:nvGrpSpPr>
        <p:grpSpPr>
          <a:xfrm>
            <a:off x="2684970" y="5229500"/>
            <a:ext cx="480522" cy="584271"/>
            <a:chOff x="1064302" y="1896255"/>
            <a:chExt cx="659568" cy="801974"/>
          </a:xfrm>
        </p:grpSpPr>
        <p:sp>
          <p:nvSpPr>
            <p:cNvPr id="88" name="メモ 87"/>
            <p:cNvSpPr/>
            <p:nvPr/>
          </p:nvSpPr>
          <p:spPr>
            <a:xfrm rot="10800000">
              <a:off x="1064302" y="1896255"/>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89" name="メモ 88"/>
            <p:cNvSpPr/>
            <p:nvPr/>
          </p:nvSpPr>
          <p:spPr>
            <a:xfrm rot="10800000">
              <a:off x="1124263" y="1963711"/>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sp>
          <p:nvSpPr>
            <p:cNvPr id="90" name="メモ 89"/>
            <p:cNvSpPr/>
            <p:nvPr/>
          </p:nvSpPr>
          <p:spPr>
            <a:xfrm rot="10800000">
              <a:off x="1184224" y="2031167"/>
              <a:ext cx="539646" cy="667062"/>
            </a:xfrm>
            <a:prstGeom prst="foldedCorner">
              <a:avLst/>
            </a:prstGeom>
            <a:solidFill>
              <a:schemeClr val="bg1"/>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85000"/>
                  </a:schemeClr>
                </a:solidFill>
              </a:endParaRPr>
            </a:p>
          </p:txBody>
        </p:sp>
      </p:grpSp>
      <p:sp>
        <p:nvSpPr>
          <p:cNvPr id="91" name="テキスト ボックス 90"/>
          <p:cNvSpPr txBox="1"/>
          <p:nvPr/>
        </p:nvSpPr>
        <p:spPr>
          <a:xfrm>
            <a:off x="2649353" y="5383135"/>
            <a:ext cx="551754" cy="276999"/>
          </a:xfrm>
          <a:prstGeom prst="rect">
            <a:avLst/>
          </a:prstGeom>
          <a:solidFill>
            <a:schemeClr val="bg1"/>
          </a:solidFill>
          <a:ln>
            <a:solidFill>
              <a:schemeClr val="accent3">
                <a:lumMod val="85000"/>
              </a:schemeClr>
            </a:solidFill>
          </a:ln>
        </p:spPr>
        <p:txBody>
          <a:bodyPr wrap="none" rtlCol="0">
            <a:spAutoFit/>
          </a:bodyPr>
          <a:lstStyle/>
          <a:p>
            <a:pPr algn="ctr"/>
            <a:r>
              <a:rPr kumimoji="1" lang="en-US" altLang="ja-JP" sz="1200" dirty="0">
                <a:solidFill>
                  <a:schemeClr val="accent3">
                    <a:lumMod val="85000"/>
                  </a:schemeClr>
                </a:solidFill>
              </a:rPr>
              <a:t>ID:43</a:t>
            </a:r>
            <a:endParaRPr kumimoji="1" lang="ja-JP" altLang="en-US" sz="1200" dirty="0">
              <a:solidFill>
                <a:schemeClr val="accent3">
                  <a:lumMod val="85000"/>
                </a:schemeClr>
              </a:solidFill>
            </a:endParaRPr>
          </a:p>
        </p:txBody>
      </p:sp>
      <mc:AlternateContent xmlns:mc="http://schemas.openxmlformats.org/markup-compatibility/2006" xmlns:a14="http://schemas.microsoft.com/office/drawing/2010/main">
        <mc:Choice Requires="a14">
          <p:sp>
            <p:nvSpPr>
              <p:cNvPr id="92" name="テキスト ボックス 91"/>
              <p:cNvSpPr txBox="1"/>
              <p:nvPr/>
            </p:nvSpPr>
            <p:spPr>
              <a:xfrm>
                <a:off x="2329468" y="5383134"/>
                <a:ext cx="136256" cy="276999"/>
              </a:xfrm>
              <a:prstGeom prst="rect">
                <a:avLst/>
              </a:prstGeom>
              <a:noFill/>
              <a:ln>
                <a:noFill/>
              </a:ln>
            </p:spPr>
            <p:txBody>
              <a:bodyPr vert="eaVert"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solidFill>
                            <a:schemeClr val="accent3">
                              <a:lumMod val="85000"/>
                            </a:schemeClr>
                          </a:solidFill>
                          <a:latin typeface="Cambria Math" panose="02040503050406030204" pitchFamily="18" charset="0"/>
                        </a:rPr>
                        <m:t>⋮</m:t>
                      </m:r>
                    </m:oMath>
                  </m:oMathPara>
                </a14:m>
                <a:endParaRPr kumimoji="1" lang="ja-JP" altLang="en-US" dirty="0">
                  <a:solidFill>
                    <a:schemeClr val="accent3">
                      <a:lumMod val="85000"/>
                    </a:schemeClr>
                  </a:solidFill>
                </a:endParaRPr>
              </a:p>
            </p:txBody>
          </p:sp>
        </mc:Choice>
        <mc:Fallback xmlns="">
          <p:sp>
            <p:nvSpPr>
              <p:cNvPr id="92" name="テキスト ボックス 91"/>
              <p:cNvSpPr txBox="1">
                <a:spLocks noRot="1" noChangeAspect="1" noMove="1" noResize="1" noEditPoints="1" noAdjustHandles="1" noChangeArrowheads="1" noChangeShapeType="1" noTextEdit="1"/>
              </p:cNvSpPr>
              <p:nvPr/>
            </p:nvSpPr>
            <p:spPr>
              <a:xfrm>
                <a:off x="2329468" y="5383134"/>
                <a:ext cx="136256" cy="276999"/>
              </a:xfrm>
              <a:prstGeom prst="rect">
                <a:avLst/>
              </a:prstGeom>
              <a:blipFill>
                <a:blip r:embed="rId5"/>
                <a:stretch>
                  <a:fillRect l="-63636"/>
                </a:stretch>
              </a:blipFill>
              <a:ln>
                <a:noFill/>
              </a:ln>
            </p:spPr>
            <p:txBody>
              <a:bodyPr/>
              <a:lstStyle/>
              <a:p>
                <a:r>
                  <a:rPr lang="ja-JP" altLang="en-US">
                    <a:noFill/>
                  </a:rPr>
                  <a:t> </a:t>
                </a:r>
              </a:p>
            </p:txBody>
          </p:sp>
        </mc:Fallback>
      </mc:AlternateContent>
      <p:graphicFrame>
        <p:nvGraphicFramePr>
          <p:cNvPr id="96" name="表 95"/>
          <p:cNvGraphicFramePr>
            <a:graphicFrameLocks noGrp="1"/>
          </p:cNvGraphicFramePr>
          <p:nvPr/>
        </p:nvGraphicFramePr>
        <p:xfrm>
          <a:off x="6165779" y="5260423"/>
          <a:ext cx="2091355" cy="1106696"/>
        </p:xfrm>
        <a:graphic>
          <a:graphicData uri="http://schemas.openxmlformats.org/drawingml/2006/table">
            <a:tbl>
              <a:tblPr firstRow="1" bandRow="1">
                <a:tableStyleId>{5940675A-B579-460E-94D1-54222C63F5DA}</a:tableStyleId>
              </a:tblPr>
              <a:tblGrid>
                <a:gridCol w="985367">
                  <a:extLst>
                    <a:ext uri="{9D8B030D-6E8A-4147-A177-3AD203B41FA5}">
                      <a16:colId xmlns:a16="http://schemas.microsoft.com/office/drawing/2014/main" val="2621242966"/>
                    </a:ext>
                  </a:extLst>
                </a:gridCol>
                <a:gridCol w="1105988">
                  <a:extLst>
                    <a:ext uri="{9D8B030D-6E8A-4147-A177-3AD203B41FA5}">
                      <a16:colId xmlns:a16="http://schemas.microsoft.com/office/drawing/2014/main" val="972424570"/>
                    </a:ext>
                  </a:extLst>
                </a:gridCol>
              </a:tblGrid>
              <a:tr h="279028">
                <a:tc>
                  <a:txBody>
                    <a:bodyPr/>
                    <a:lstStyle/>
                    <a:p>
                      <a:pPr algn="ctr"/>
                      <a:r>
                        <a:rPr kumimoji="1" lang="en-US" altLang="ja-JP" sz="1200" dirty="0"/>
                        <a:t>Top-1</a:t>
                      </a:r>
                      <a:endParaRPr kumimoji="1" lang="ja-JP" altLang="en-US" sz="1200" dirty="0"/>
                    </a:p>
                  </a:txBody>
                  <a:tcPr/>
                </a:tc>
                <a:tc>
                  <a:txBody>
                    <a:bodyPr/>
                    <a:lstStyle/>
                    <a:p>
                      <a:pPr algn="ctr"/>
                      <a:r>
                        <a:rPr kumimoji="1" lang="en-US" altLang="ja-JP" sz="1200" dirty="0"/>
                        <a:t>0.4</a:t>
                      </a:r>
                      <a:endParaRPr kumimoji="1" lang="ja-JP" altLang="en-US" sz="1200" dirty="0"/>
                    </a:p>
                  </a:txBody>
                  <a:tcPr/>
                </a:tc>
                <a:extLst>
                  <a:ext uri="{0D108BD9-81ED-4DB2-BD59-A6C34878D82A}">
                    <a16:rowId xmlns:a16="http://schemas.microsoft.com/office/drawing/2014/main" val="2705024662"/>
                  </a:ext>
                </a:extLst>
              </a:tr>
              <a:tr h="167417">
                <a:tc>
                  <a:txBody>
                    <a:bodyPr/>
                    <a:lstStyle/>
                    <a:p>
                      <a:pPr algn="ctr"/>
                      <a:r>
                        <a:rPr kumimoji="1" lang="en-US" altLang="ja-JP" sz="1200" dirty="0"/>
                        <a:t>Top-3</a:t>
                      </a:r>
                      <a:endParaRPr kumimoji="1" lang="ja-JP" altLang="en-US" sz="1200" dirty="0"/>
                    </a:p>
                  </a:txBody>
                  <a:tcPr/>
                </a:tc>
                <a:tc>
                  <a:txBody>
                    <a:bodyPr/>
                    <a:lstStyle/>
                    <a:p>
                      <a:pPr algn="ctr"/>
                      <a:r>
                        <a:rPr kumimoji="1" lang="en-US" altLang="ja-JP" sz="1200" dirty="0"/>
                        <a:t>0.8</a:t>
                      </a:r>
                      <a:endParaRPr kumimoji="1" lang="ja-JP" altLang="en-US" sz="1200" dirty="0"/>
                    </a:p>
                  </a:txBody>
                  <a:tcPr/>
                </a:tc>
                <a:extLst>
                  <a:ext uri="{0D108BD9-81ED-4DB2-BD59-A6C34878D82A}">
                    <a16:rowId xmlns:a16="http://schemas.microsoft.com/office/drawing/2014/main" val="1736280558"/>
                  </a:ext>
                </a:extLst>
              </a:tr>
              <a:tr h="167417">
                <a:tc>
                  <a:txBody>
                    <a:bodyPr/>
                    <a:lstStyle/>
                    <a:p>
                      <a:pPr algn="ctr"/>
                      <a:r>
                        <a:rPr kumimoji="1" lang="en-US" altLang="ja-JP" sz="1200" dirty="0"/>
                        <a:t>Top-5</a:t>
                      </a:r>
                      <a:endParaRPr kumimoji="1" lang="ja-JP" altLang="en-US" sz="1200" dirty="0"/>
                    </a:p>
                  </a:txBody>
                  <a:tcPr/>
                </a:tc>
                <a:tc>
                  <a:txBody>
                    <a:bodyPr/>
                    <a:lstStyle/>
                    <a:p>
                      <a:pPr algn="ctr"/>
                      <a:r>
                        <a:rPr kumimoji="1" lang="en-US" altLang="ja-JP" sz="1200" dirty="0"/>
                        <a:t>0.8</a:t>
                      </a:r>
                      <a:endParaRPr kumimoji="1" lang="ja-JP" altLang="en-US" sz="1200" dirty="0"/>
                    </a:p>
                  </a:txBody>
                  <a:tcPr/>
                </a:tc>
                <a:extLst>
                  <a:ext uri="{0D108BD9-81ED-4DB2-BD59-A6C34878D82A}">
                    <a16:rowId xmlns:a16="http://schemas.microsoft.com/office/drawing/2014/main" val="1505948658"/>
                  </a:ext>
                </a:extLst>
              </a:tr>
              <a:tr h="279028">
                <a:tc>
                  <a:txBody>
                    <a:bodyPr/>
                    <a:lstStyle/>
                    <a:p>
                      <a:pPr algn="ctr"/>
                      <a:r>
                        <a:rPr kumimoji="1" lang="en-US" altLang="ja-JP" sz="1200" dirty="0"/>
                        <a:t>Top-10</a:t>
                      </a:r>
                      <a:endParaRPr kumimoji="1" lang="ja-JP" altLang="en-US" sz="1200" dirty="0"/>
                    </a:p>
                  </a:txBody>
                  <a:tcPr/>
                </a:tc>
                <a:tc>
                  <a:txBody>
                    <a:bodyPr/>
                    <a:lstStyle/>
                    <a:p>
                      <a:pPr algn="ctr"/>
                      <a:r>
                        <a:rPr kumimoji="1" lang="en-US" altLang="ja-JP" sz="1200" dirty="0"/>
                        <a:t>0.8</a:t>
                      </a:r>
                      <a:endParaRPr kumimoji="1" lang="ja-JP" altLang="en-US" sz="1200" dirty="0"/>
                    </a:p>
                  </a:txBody>
                  <a:tcPr/>
                </a:tc>
                <a:extLst>
                  <a:ext uri="{0D108BD9-81ED-4DB2-BD59-A6C34878D82A}">
                    <a16:rowId xmlns:a16="http://schemas.microsoft.com/office/drawing/2014/main" val="2225979270"/>
                  </a:ext>
                </a:extLst>
              </a:tr>
            </a:tbl>
          </a:graphicData>
        </a:graphic>
      </p:graphicFrame>
      <p:sp>
        <p:nvSpPr>
          <p:cNvPr id="97" name="テキスト ボックス 96"/>
          <p:cNvSpPr txBox="1"/>
          <p:nvPr/>
        </p:nvSpPr>
        <p:spPr>
          <a:xfrm>
            <a:off x="6708754" y="4952548"/>
            <a:ext cx="1005403" cy="338554"/>
          </a:xfrm>
          <a:prstGeom prst="rect">
            <a:avLst/>
          </a:prstGeom>
          <a:noFill/>
        </p:spPr>
        <p:txBody>
          <a:bodyPr wrap="none" rtlCol="0">
            <a:spAutoFit/>
          </a:bodyPr>
          <a:lstStyle/>
          <a:p>
            <a:r>
              <a:rPr lang="ja-JP" altLang="en-US" sz="1600" dirty="0"/>
              <a:t>評価尺度</a:t>
            </a:r>
            <a:endParaRPr kumimoji="1" lang="ja-JP" altLang="en-US" sz="1600" dirty="0"/>
          </a:p>
        </p:txBody>
      </p:sp>
      <p:cxnSp>
        <p:nvCxnSpPr>
          <p:cNvPr id="1037" name="直線矢印コネクタ 1036"/>
          <p:cNvCxnSpPr>
            <a:endCxn id="26" idx="1"/>
          </p:cNvCxnSpPr>
          <p:nvPr/>
        </p:nvCxnSpPr>
        <p:spPr>
          <a:xfrm flipV="1">
            <a:off x="1207928" y="2945761"/>
            <a:ext cx="704000" cy="1068736"/>
          </a:xfrm>
          <a:prstGeom prst="straightConnector1">
            <a:avLst/>
          </a:prstGeom>
          <a:ln w="571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100" name="直線矢印コネクタ 99"/>
          <p:cNvCxnSpPr>
            <a:endCxn id="75" idx="1"/>
          </p:cNvCxnSpPr>
          <p:nvPr/>
        </p:nvCxnSpPr>
        <p:spPr>
          <a:xfrm>
            <a:off x="1207928" y="4354376"/>
            <a:ext cx="708894" cy="801936"/>
          </a:xfrm>
          <a:prstGeom prst="straightConnector1">
            <a:avLst/>
          </a:prstGeom>
          <a:ln w="190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1042" name="テキスト ボックス 1041"/>
          <p:cNvSpPr txBox="1"/>
          <p:nvPr/>
        </p:nvSpPr>
        <p:spPr>
          <a:xfrm>
            <a:off x="1263021" y="2791262"/>
            <a:ext cx="503664" cy="338554"/>
          </a:xfrm>
          <a:prstGeom prst="rect">
            <a:avLst/>
          </a:prstGeom>
          <a:noFill/>
        </p:spPr>
        <p:txBody>
          <a:bodyPr wrap="none" rtlCol="0">
            <a:spAutoFit/>
          </a:bodyPr>
          <a:lstStyle/>
          <a:p>
            <a:r>
              <a:rPr kumimoji="1" lang="en-US" altLang="ja-JP" sz="1600" dirty="0">
                <a:solidFill>
                  <a:schemeClr val="accent3">
                    <a:lumMod val="85000"/>
                  </a:schemeClr>
                </a:solidFill>
              </a:rPr>
              <a:t>8</a:t>
            </a:r>
            <a:r>
              <a:rPr kumimoji="1" lang="ja-JP" altLang="en-US" sz="1600" dirty="0">
                <a:solidFill>
                  <a:schemeClr val="accent3">
                    <a:lumMod val="85000"/>
                  </a:schemeClr>
                </a:solidFill>
              </a:rPr>
              <a:t>割</a:t>
            </a:r>
          </a:p>
        </p:txBody>
      </p:sp>
      <p:sp>
        <p:nvSpPr>
          <p:cNvPr id="107" name="テキスト ボックス 106"/>
          <p:cNvSpPr txBox="1"/>
          <p:nvPr/>
        </p:nvSpPr>
        <p:spPr>
          <a:xfrm>
            <a:off x="1263021" y="4897687"/>
            <a:ext cx="503664" cy="338554"/>
          </a:xfrm>
          <a:prstGeom prst="rect">
            <a:avLst/>
          </a:prstGeom>
          <a:noFill/>
          <a:ln>
            <a:noFill/>
          </a:ln>
        </p:spPr>
        <p:txBody>
          <a:bodyPr wrap="none" rtlCol="0">
            <a:spAutoFit/>
          </a:bodyPr>
          <a:lstStyle/>
          <a:p>
            <a:r>
              <a:rPr lang="en-US" altLang="ja-JP" sz="1600" dirty="0">
                <a:solidFill>
                  <a:schemeClr val="accent3">
                    <a:lumMod val="85000"/>
                  </a:schemeClr>
                </a:solidFill>
              </a:rPr>
              <a:t>2</a:t>
            </a:r>
            <a:r>
              <a:rPr kumimoji="1" lang="ja-JP" altLang="en-US" sz="1600" dirty="0">
                <a:solidFill>
                  <a:schemeClr val="accent3">
                    <a:lumMod val="85000"/>
                  </a:schemeClr>
                </a:solidFill>
              </a:rPr>
              <a:t>割</a:t>
            </a:r>
          </a:p>
        </p:txBody>
      </p:sp>
      <p:cxnSp>
        <p:nvCxnSpPr>
          <p:cNvPr id="58" name="直線矢印コネクタ 57"/>
          <p:cNvCxnSpPr>
            <a:stCxn id="26" idx="3"/>
          </p:cNvCxnSpPr>
          <p:nvPr/>
        </p:nvCxnSpPr>
        <p:spPr>
          <a:xfrm flipV="1">
            <a:off x="3279120" y="2943984"/>
            <a:ext cx="575246" cy="1777"/>
          </a:xfrm>
          <a:prstGeom prst="straightConnector1">
            <a:avLst/>
          </a:prstGeom>
          <a:ln w="571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3261269" y="2574510"/>
            <a:ext cx="595035" cy="338554"/>
          </a:xfrm>
          <a:prstGeom prst="rect">
            <a:avLst/>
          </a:prstGeom>
          <a:noFill/>
          <a:ln>
            <a:noFill/>
          </a:ln>
        </p:spPr>
        <p:txBody>
          <a:bodyPr wrap="none" rtlCol="0">
            <a:spAutoFit/>
          </a:bodyPr>
          <a:lstStyle/>
          <a:p>
            <a:r>
              <a:rPr lang="ja-JP" altLang="en-US" sz="1600" dirty="0">
                <a:solidFill>
                  <a:schemeClr val="accent3">
                    <a:lumMod val="85000"/>
                  </a:schemeClr>
                </a:solidFill>
              </a:rPr>
              <a:t>入力</a:t>
            </a:r>
            <a:endParaRPr kumimoji="1" lang="ja-JP" altLang="en-US" sz="1600" dirty="0">
              <a:solidFill>
                <a:schemeClr val="accent3">
                  <a:lumMod val="85000"/>
                </a:schemeClr>
              </a:solidFill>
            </a:endParaRPr>
          </a:p>
        </p:txBody>
      </p:sp>
      <p:cxnSp>
        <p:nvCxnSpPr>
          <p:cNvPr id="62" name="直線矢印コネクタ 61"/>
          <p:cNvCxnSpPr/>
          <p:nvPr/>
        </p:nvCxnSpPr>
        <p:spPr>
          <a:xfrm>
            <a:off x="4238159" y="3768437"/>
            <a:ext cx="9568" cy="386991"/>
          </a:xfrm>
          <a:prstGeom prst="straightConnector1">
            <a:avLst/>
          </a:prstGeom>
          <a:ln w="571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67" name="テキスト ボックス 66"/>
          <p:cNvSpPr txBox="1"/>
          <p:nvPr/>
        </p:nvSpPr>
        <p:spPr>
          <a:xfrm>
            <a:off x="3613579" y="3757534"/>
            <a:ext cx="595035" cy="338554"/>
          </a:xfrm>
          <a:prstGeom prst="rect">
            <a:avLst/>
          </a:prstGeom>
          <a:noFill/>
          <a:ln>
            <a:noFill/>
          </a:ln>
        </p:spPr>
        <p:txBody>
          <a:bodyPr wrap="none" rtlCol="0">
            <a:spAutoFit/>
          </a:bodyPr>
          <a:lstStyle/>
          <a:p>
            <a:r>
              <a:rPr lang="ja-JP" altLang="en-US" sz="1600" dirty="0">
                <a:solidFill>
                  <a:schemeClr val="accent3">
                    <a:lumMod val="85000"/>
                  </a:schemeClr>
                </a:solidFill>
              </a:rPr>
              <a:t>学習</a:t>
            </a:r>
            <a:endParaRPr kumimoji="1" lang="ja-JP" altLang="en-US" sz="1600" dirty="0">
              <a:solidFill>
                <a:schemeClr val="accent3">
                  <a:lumMod val="85000"/>
                </a:schemeClr>
              </a:solidFill>
            </a:endParaRPr>
          </a:p>
        </p:txBody>
      </p:sp>
      <p:pic>
        <p:nvPicPr>
          <p:cNvPr id="2050" name="Picture 2" descr="歯車 単色塗りつぶし"/>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0992" y="2579343"/>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p:cNvSpPr txBox="1"/>
          <p:nvPr/>
        </p:nvSpPr>
        <p:spPr>
          <a:xfrm>
            <a:off x="3630618" y="2043934"/>
            <a:ext cx="1239442" cy="584775"/>
          </a:xfrm>
          <a:prstGeom prst="rect">
            <a:avLst/>
          </a:prstGeom>
          <a:noFill/>
        </p:spPr>
        <p:txBody>
          <a:bodyPr wrap="none" rtlCol="0">
            <a:spAutoFit/>
          </a:bodyPr>
          <a:lstStyle/>
          <a:p>
            <a:pPr algn="ctr"/>
            <a:r>
              <a:rPr kumimoji="1" lang="ja-JP" altLang="en-US" sz="1600" dirty="0">
                <a:solidFill>
                  <a:schemeClr val="accent3">
                    <a:lumMod val="85000"/>
                  </a:schemeClr>
                </a:solidFill>
              </a:rPr>
              <a:t>ソースコード</a:t>
            </a:r>
            <a:endParaRPr kumimoji="1" lang="en-US" altLang="ja-JP" sz="1600" dirty="0">
              <a:solidFill>
                <a:schemeClr val="accent3">
                  <a:lumMod val="85000"/>
                </a:schemeClr>
              </a:solidFill>
            </a:endParaRPr>
          </a:p>
          <a:p>
            <a:pPr algn="ctr"/>
            <a:r>
              <a:rPr lang="ja-JP" altLang="en-US" sz="1600" dirty="0">
                <a:solidFill>
                  <a:schemeClr val="accent3">
                    <a:lumMod val="85000"/>
                  </a:schemeClr>
                </a:solidFill>
              </a:rPr>
              <a:t>分類モデル</a:t>
            </a:r>
            <a:endParaRPr kumimoji="1" lang="ja-JP" altLang="en-US" sz="1600" dirty="0">
              <a:solidFill>
                <a:schemeClr val="accent3">
                  <a:lumMod val="85000"/>
                </a:schemeClr>
              </a:solidFill>
            </a:endParaRPr>
          </a:p>
        </p:txBody>
      </p:sp>
      <p:cxnSp>
        <p:nvCxnSpPr>
          <p:cNvPr id="64" name="直線矢印コネクタ 63"/>
          <p:cNvCxnSpPr>
            <a:stCxn id="75" idx="3"/>
          </p:cNvCxnSpPr>
          <p:nvPr/>
        </p:nvCxnSpPr>
        <p:spPr>
          <a:xfrm flipV="1">
            <a:off x="3284014" y="5154534"/>
            <a:ext cx="570352" cy="1778"/>
          </a:xfrm>
          <a:prstGeom prst="straightConnector1">
            <a:avLst/>
          </a:prstGeom>
          <a:ln w="190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3271805" y="4785060"/>
            <a:ext cx="595035" cy="338554"/>
          </a:xfrm>
          <a:prstGeom prst="rect">
            <a:avLst/>
          </a:prstGeom>
          <a:noFill/>
          <a:ln>
            <a:noFill/>
          </a:ln>
        </p:spPr>
        <p:txBody>
          <a:bodyPr wrap="none" rtlCol="0">
            <a:spAutoFit/>
          </a:bodyPr>
          <a:lstStyle/>
          <a:p>
            <a:r>
              <a:rPr lang="ja-JP" altLang="en-US" sz="1600" dirty="0">
                <a:solidFill>
                  <a:schemeClr val="accent3">
                    <a:lumMod val="85000"/>
                  </a:schemeClr>
                </a:solidFill>
              </a:rPr>
              <a:t>入力</a:t>
            </a:r>
            <a:endParaRPr kumimoji="1" lang="ja-JP" altLang="en-US" sz="1600" dirty="0">
              <a:solidFill>
                <a:schemeClr val="accent3">
                  <a:lumMod val="85000"/>
                </a:schemeClr>
              </a:solidFill>
            </a:endParaRPr>
          </a:p>
        </p:txBody>
      </p:sp>
      <p:cxnSp>
        <p:nvCxnSpPr>
          <p:cNvPr id="70" name="直線矢印コネクタ 69"/>
          <p:cNvCxnSpPr/>
          <p:nvPr/>
        </p:nvCxnSpPr>
        <p:spPr>
          <a:xfrm flipV="1">
            <a:off x="4750429" y="3768438"/>
            <a:ext cx="597426" cy="1336951"/>
          </a:xfrm>
          <a:prstGeom prst="straightConnector1">
            <a:avLst/>
          </a:prstGeom>
          <a:ln w="19050">
            <a:solidFill>
              <a:schemeClr val="accent3">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4647629" y="3866260"/>
            <a:ext cx="595035" cy="338554"/>
          </a:xfrm>
          <a:prstGeom prst="rect">
            <a:avLst/>
          </a:prstGeom>
          <a:noFill/>
        </p:spPr>
        <p:txBody>
          <a:bodyPr wrap="none" rtlCol="0">
            <a:spAutoFit/>
          </a:bodyPr>
          <a:lstStyle/>
          <a:p>
            <a:r>
              <a:rPr kumimoji="1" lang="ja-JP" altLang="en-US" sz="1600" dirty="0">
                <a:solidFill>
                  <a:schemeClr val="accent3">
                    <a:lumMod val="85000"/>
                  </a:schemeClr>
                </a:solidFill>
              </a:rPr>
              <a:t>出力</a:t>
            </a:r>
          </a:p>
        </p:txBody>
      </p:sp>
      <p:cxnSp>
        <p:nvCxnSpPr>
          <p:cNvPr id="68" name="直線矢印コネクタ 67"/>
          <p:cNvCxnSpPr/>
          <p:nvPr/>
        </p:nvCxnSpPr>
        <p:spPr>
          <a:xfrm>
            <a:off x="7211455" y="4582814"/>
            <a:ext cx="0" cy="386991"/>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3" name="テキスト ボックス 72"/>
          <p:cNvSpPr txBox="1"/>
          <p:nvPr/>
        </p:nvSpPr>
        <p:spPr>
          <a:xfrm>
            <a:off x="6619675" y="4582814"/>
            <a:ext cx="595035" cy="338554"/>
          </a:xfrm>
          <a:prstGeom prst="rect">
            <a:avLst/>
          </a:prstGeom>
          <a:noFill/>
        </p:spPr>
        <p:txBody>
          <a:bodyPr wrap="none" rtlCol="0">
            <a:spAutoFit/>
          </a:bodyPr>
          <a:lstStyle/>
          <a:p>
            <a:r>
              <a:rPr lang="ja-JP" altLang="en-US" sz="1600" dirty="0"/>
              <a:t>算出</a:t>
            </a:r>
            <a:endParaRPr kumimoji="1" lang="ja-JP" altLang="en-US" sz="1600" dirty="0"/>
          </a:p>
        </p:txBody>
      </p:sp>
      <p:pic>
        <p:nvPicPr>
          <p:cNvPr id="74" name="Picture 2" descr="歯車 単色塗りつぶし"/>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7728" y="4775824"/>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93" name="テキスト ボックス 92"/>
          <p:cNvSpPr txBox="1"/>
          <p:nvPr/>
        </p:nvSpPr>
        <p:spPr>
          <a:xfrm>
            <a:off x="3745026" y="4239657"/>
            <a:ext cx="1005403" cy="584775"/>
          </a:xfrm>
          <a:prstGeom prst="rect">
            <a:avLst/>
          </a:prstGeom>
          <a:noFill/>
        </p:spPr>
        <p:txBody>
          <a:bodyPr wrap="none" rtlCol="0">
            <a:spAutoFit/>
          </a:bodyPr>
          <a:lstStyle/>
          <a:p>
            <a:pPr algn="ctr"/>
            <a:r>
              <a:rPr kumimoji="1" lang="ja-JP" altLang="en-US" sz="1600" dirty="0">
                <a:solidFill>
                  <a:schemeClr val="accent3">
                    <a:lumMod val="85000"/>
                  </a:schemeClr>
                </a:solidFill>
              </a:rPr>
              <a:t>学習済み</a:t>
            </a:r>
            <a:endParaRPr kumimoji="1" lang="en-US" altLang="ja-JP" sz="1600" dirty="0">
              <a:solidFill>
                <a:schemeClr val="accent3">
                  <a:lumMod val="85000"/>
                </a:schemeClr>
              </a:solidFill>
            </a:endParaRPr>
          </a:p>
          <a:p>
            <a:pPr algn="ctr"/>
            <a:r>
              <a:rPr lang="ja-JP" altLang="en-US" sz="1600" dirty="0">
                <a:solidFill>
                  <a:schemeClr val="accent3">
                    <a:lumMod val="85000"/>
                  </a:schemeClr>
                </a:solidFill>
              </a:rPr>
              <a:t>モデル</a:t>
            </a:r>
            <a:endParaRPr kumimoji="1" lang="ja-JP" altLang="en-US" sz="1600" dirty="0">
              <a:solidFill>
                <a:schemeClr val="accent3">
                  <a:lumMod val="85000"/>
                </a:schemeClr>
              </a:solidFill>
            </a:endParaRPr>
          </a:p>
        </p:txBody>
      </p:sp>
      <p:sp>
        <p:nvSpPr>
          <p:cNvPr id="7" name="スライド番号プレースホルダー 6"/>
          <p:cNvSpPr>
            <a:spLocks noGrp="1"/>
          </p:cNvSpPr>
          <p:nvPr>
            <p:ph type="sldNum" sz="quarter" idx="12"/>
          </p:nvPr>
        </p:nvSpPr>
        <p:spPr/>
        <p:txBody>
          <a:bodyPr/>
          <a:lstStyle/>
          <a:p>
            <a:fld id="{9F5033E9-932D-4E41-95C3-341F9A6DAE17}" type="slidenum">
              <a:rPr lang="en-US" altLang="ja-JP" smtClean="0"/>
              <a:pPr/>
              <a:t>35</a:t>
            </a:fld>
            <a:endParaRPr lang="en-US" altLang="ja-JP"/>
          </a:p>
        </p:txBody>
      </p:sp>
      <p:sp>
        <p:nvSpPr>
          <p:cNvPr id="4" name="日付プレースホルダー 3">
            <a:extLst>
              <a:ext uri="{FF2B5EF4-FFF2-40B4-BE49-F238E27FC236}">
                <a16:creationId xmlns:a16="http://schemas.microsoft.com/office/drawing/2014/main" id="{6861B820-64E4-45CD-90EB-54B68ACF64AD}"/>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98790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調査結果</a:t>
            </a:r>
          </a:p>
        </p:txBody>
      </p:sp>
      <p:graphicFrame>
        <p:nvGraphicFramePr>
          <p:cNvPr id="5" name="コンテンツ プレースホルダー 4"/>
          <p:cNvGraphicFramePr>
            <a:graphicFrameLocks noGrp="1"/>
          </p:cNvGraphicFramePr>
          <p:nvPr>
            <p:ph idx="1"/>
          </p:nvPr>
        </p:nvGraphicFramePr>
        <p:xfrm>
          <a:off x="457200" y="1526312"/>
          <a:ext cx="8229600" cy="25958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3763950590"/>
                    </a:ext>
                  </a:extLst>
                </a:gridCol>
                <a:gridCol w="1645920">
                  <a:extLst>
                    <a:ext uri="{9D8B030D-6E8A-4147-A177-3AD203B41FA5}">
                      <a16:colId xmlns:a16="http://schemas.microsoft.com/office/drawing/2014/main" val="1064409109"/>
                    </a:ext>
                  </a:extLst>
                </a:gridCol>
                <a:gridCol w="1645920">
                  <a:extLst>
                    <a:ext uri="{9D8B030D-6E8A-4147-A177-3AD203B41FA5}">
                      <a16:colId xmlns:a16="http://schemas.microsoft.com/office/drawing/2014/main" val="3610401390"/>
                    </a:ext>
                  </a:extLst>
                </a:gridCol>
                <a:gridCol w="1645920">
                  <a:extLst>
                    <a:ext uri="{9D8B030D-6E8A-4147-A177-3AD203B41FA5}">
                      <a16:colId xmlns:a16="http://schemas.microsoft.com/office/drawing/2014/main" val="135967982"/>
                    </a:ext>
                  </a:extLst>
                </a:gridCol>
                <a:gridCol w="1645920">
                  <a:extLst>
                    <a:ext uri="{9D8B030D-6E8A-4147-A177-3AD203B41FA5}">
                      <a16:colId xmlns:a16="http://schemas.microsoft.com/office/drawing/2014/main" val="1824350555"/>
                    </a:ext>
                  </a:extLst>
                </a:gridCol>
              </a:tblGrid>
              <a:tr h="370840">
                <a:tc>
                  <a:txBody>
                    <a:bodyPr/>
                    <a:lstStyle/>
                    <a:p>
                      <a:r>
                        <a:rPr kumimoji="1" lang="ja-JP" altLang="en-US" dirty="0"/>
                        <a:t>分類手法</a:t>
                      </a:r>
                    </a:p>
                  </a:txBody>
                  <a:tcPr/>
                </a:tc>
                <a:tc>
                  <a:txBody>
                    <a:bodyPr/>
                    <a:lstStyle/>
                    <a:p>
                      <a:r>
                        <a:rPr kumimoji="1" lang="en-US" altLang="ja-JP" dirty="0"/>
                        <a:t>Top-1</a:t>
                      </a:r>
                      <a:endParaRPr kumimoji="1" lang="ja-JP" altLang="en-US" dirty="0"/>
                    </a:p>
                  </a:txBody>
                  <a:tcPr/>
                </a:tc>
                <a:tc>
                  <a:txBody>
                    <a:bodyPr/>
                    <a:lstStyle/>
                    <a:p>
                      <a:r>
                        <a:rPr kumimoji="1" lang="en-US" altLang="ja-JP" dirty="0"/>
                        <a:t>Top-3</a:t>
                      </a:r>
                      <a:endParaRPr kumimoji="1" lang="ja-JP" altLang="en-US" dirty="0"/>
                    </a:p>
                  </a:txBody>
                  <a:tcPr/>
                </a:tc>
                <a:tc>
                  <a:txBody>
                    <a:bodyPr/>
                    <a:lstStyle/>
                    <a:p>
                      <a:r>
                        <a:rPr kumimoji="1" lang="en-US" altLang="ja-JP" dirty="0"/>
                        <a:t>Top-5</a:t>
                      </a:r>
                      <a:endParaRPr kumimoji="1" lang="ja-JP" altLang="en-US" dirty="0"/>
                    </a:p>
                  </a:txBody>
                  <a:tcPr/>
                </a:tc>
                <a:tc>
                  <a:txBody>
                    <a:bodyPr/>
                    <a:lstStyle/>
                    <a:p>
                      <a:r>
                        <a:rPr kumimoji="1" lang="en-US" altLang="ja-JP" dirty="0"/>
                        <a:t>Top-10</a:t>
                      </a:r>
                      <a:endParaRPr kumimoji="1" lang="ja-JP" altLang="en-US" dirty="0"/>
                    </a:p>
                  </a:txBody>
                  <a:tcPr/>
                </a:tc>
                <a:extLst>
                  <a:ext uri="{0D108BD9-81ED-4DB2-BD59-A6C34878D82A}">
                    <a16:rowId xmlns:a16="http://schemas.microsoft.com/office/drawing/2014/main" val="941442511"/>
                  </a:ext>
                </a:extLst>
              </a:tr>
              <a:tr h="370840">
                <a:tc>
                  <a:txBody>
                    <a:bodyPr/>
                    <a:lstStyle/>
                    <a:p>
                      <a:r>
                        <a:rPr kumimoji="1" lang="en-US" altLang="ja-JP" dirty="0" err="1"/>
                        <a:t>FNN+Token</a:t>
                      </a:r>
                      <a:endParaRPr kumimoji="1" lang="ja-JP" altLang="en-US" dirty="0"/>
                    </a:p>
                  </a:txBody>
                  <a:tcPr/>
                </a:tc>
                <a:tc>
                  <a:txBody>
                    <a:bodyPr/>
                    <a:lstStyle/>
                    <a:p>
                      <a:pPr algn="r"/>
                      <a:r>
                        <a:rPr kumimoji="1" lang="en-US" altLang="ja-JP" dirty="0"/>
                        <a:t>0.575</a:t>
                      </a:r>
                      <a:endParaRPr kumimoji="1" lang="ja-JP" altLang="en-US" dirty="0"/>
                    </a:p>
                  </a:txBody>
                  <a:tcPr/>
                </a:tc>
                <a:tc>
                  <a:txBody>
                    <a:bodyPr/>
                    <a:lstStyle/>
                    <a:p>
                      <a:pPr algn="r"/>
                      <a:r>
                        <a:rPr kumimoji="1" lang="en-US" altLang="ja-JP" dirty="0"/>
                        <a:t>0.766</a:t>
                      </a:r>
                      <a:endParaRPr kumimoji="1" lang="ja-JP" altLang="en-US" dirty="0"/>
                    </a:p>
                  </a:txBody>
                  <a:tcPr/>
                </a:tc>
                <a:tc>
                  <a:txBody>
                    <a:bodyPr/>
                    <a:lstStyle/>
                    <a:p>
                      <a:pPr algn="r"/>
                      <a:r>
                        <a:rPr kumimoji="1" lang="en-US" altLang="ja-JP" dirty="0"/>
                        <a:t>0.830</a:t>
                      </a:r>
                      <a:endParaRPr kumimoji="1" lang="ja-JP" altLang="en-US" dirty="0"/>
                    </a:p>
                  </a:txBody>
                  <a:tcPr/>
                </a:tc>
                <a:tc>
                  <a:txBody>
                    <a:bodyPr/>
                    <a:lstStyle/>
                    <a:p>
                      <a:pPr algn="r"/>
                      <a:r>
                        <a:rPr kumimoji="1" lang="en-US" altLang="ja-JP" dirty="0"/>
                        <a:t>0.911</a:t>
                      </a:r>
                      <a:endParaRPr kumimoji="1" lang="ja-JP" altLang="en-US" dirty="0"/>
                    </a:p>
                  </a:txBody>
                  <a:tcPr/>
                </a:tc>
                <a:extLst>
                  <a:ext uri="{0D108BD9-81ED-4DB2-BD59-A6C34878D82A}">
                    <a16:rowId xmlns:a16="http://schemas.microsoft.com/office/drawing/2014/main" val="788077019"/>
                  </a:ext>
                </a:extLst>
              </a:tr>
              <a:tr h="370840">
                <a:tc>
                  <a:txBody>
                    <a:bodyPr/>
                    <a:lstStyle/>
                    <a:p>
                      <a:r>
                        <a:rPr kumimoji="1" lang="en-US" altLang="ja-JP" dirty="0"/>
                        <a:t>FNN+AST</a:t>
                      </a:r>
                      <a:endParaRPr kumimoji="1" lang="ja-JP" altLang="en-US" dirty="0"/>
                    </a:p>
                  </a:txBody>
                  <a:tcPr/>
                </a:tc>
                <a:tc>
                  <a:txBody>
                    <a:bodyPr/>
                    <a:lstStyle/>
                    <a:p>
                      <a:pPr algn="r"/>
                      <a:r>
                        <a:rPr kumimoji="1" lang="en-US" altLang="ja-JP" dirty="0"/>
                        <a:t>0.644</a:t>
                      </a:r>
                      <a:endParaRPr kumimoji="1" lang="ja-JP" altLang="en-US" dirty="0"/>
                    </a:p>
                  </a:txBody>
                  <a:tcPr/>
                </a:tc>
                <a:tc>
                  <a:txBody>
                    <a:bodyPr/>
                    <a:lstStyle/>
                    <a:p>
                      <a:pPr algn="r"/>
                      <a:r>
                        <a:rPr kumimoji="1" lang="en-US" altLang="ja-JP" dirty="0"/>
                        <a:t>0.803</a:t>
                      </a:r>
                      <a:endParaRPr kumimoji="1" lang="ja-JP" altLang="en-US" dirty="0"/>
                    </a:p>
                  </a:txBody>
                  <a:tcPr/>
                </a:tc>
                <a:tc>
                  <a:txBody>
                    <a:bodyPr/>
                    <a:lstStyle/>
                    <a:p>
                      <a:pPr algn="r"/>
                      <a:r>
                        <a:rPr kumimoji="1" lang="en-US" altLang="ja-JP" dirty="0"/>
                        <a:t>0.853</a:t>
                      </a:r>
                      <a:endParaRPr kumimoji="1" lang="ja-JP" altLang="en-US" dirty="0"/>
                    </a:p>
                  </a:txBody>
                  <a:tcPr/>
                </a:tc>
                <a:tc>
                  <a:txBody>
                    <a:bodyPr/>
                    <a:lstStyle/>
                    <a:p>
                      <a:pPr algn="r"/>
                      <a:r>
                        <a:rPr kumimoji="1" lang="en-US" altLang="ja-JP" dirty="0"/>
                        <a:t>0.922</a:t>
                      </a:r>
                      <a:endParaRPr kumimoji="1" lang="ja-JP" altLang="en-US" dirty="0"/>
                    </a:p>
                  </a:txBody>
                  <a:tcPr/>
                </a:tc>
                <a:extLst>
                  <a:ext uri="{0D108BD9-81ED-4DB2-BD59-A6C34878D82A}">
                    <a16:rowId xmlns:a16="http://schemas.microsoft.com/office/drawing/2014/main" val="4165310934"/>
                  </a:ext>
                </a:extLst>
              </a:tr>
              <a:tr h="370840">
                <a:tc>
                  <a:txBody>
                    <a:bodyPr/>
                    <a:lstStyle/>
                    <a:p>
                      <a:r>
                        <a:rPr kumimoji="1" lang="en-US" altLang="ja-JP" dirty="0" err="1"/>
                        <a:t>LSTM+Token</a:t>
                      </a:r>
                      <a:endParaRPr kumimoji="1" lang="ja-JP" altLang="en-US" dirty="0"/>
                    </a:p>
                  </a:txBody>
                  <a:tcPr/>
                </a:tc>
                <a:tc>
                  <a:txBody>
                    <a:bodyPr/>
                    <a:lstStyle/>
                    <a:p>
                      <a:pPr algn="r"/>
                      <a:r>
                        <a:rPr kumimoji="1" lang="en-US" altLang="ja-JP" dirty="0">
                          <a:solidFill>
                            <a:srgbClr val="FF0000"/>
                          </a:solidFill>
                        </a:rPr>
                        <a:t>0.943</a:t>
                      </a:r>
                      <a:endParaRPr kumimoji="1" lang="ja-JP" altLang="en-US" dirty="0">
                        <a:solidFill>
                          <a:srgbClr val="FF0000"/>
                        </a:solidFill>
                      </a:endParaRPr>
                    </a:p>
                  </a:txBody>
                  <a:tcPr/>
                </a:tc>
                <a:tc>
                  <a:txBody>
                    <a:bodyPr/>
                    <a:lstStyle/>
                    <a:p>
                      <a:pPr algn="r"/>
                      <a:r>
                        <a:rPr kumimoji="1" lang="en-US" altLang="ja-JP" dirty="0">
                          <a:solidFill>
                            <a:srgbClr val="FF0000"/>
                          </a:solidFill>
                        </a:rPr>
                        <a:t>0.980</a:t>
                      </a:r>
                      <a:endParaRPr kumimoji="1" lang="ja-JP" altLang="en-US" dirty="0">
                        <a:solidFill>
                          <a:srgbClr val="FF0000"/>
                        </a:solidFill>
                      </a:endParaRPr>
                    </a:p>
                  </a:txBody>
                  <a:tcPr/>
                </a:tc>
                <a:tc>
                  <a:txBody>
                    <a:bodyPr/>
                    <a:lstStyle/>
                    <a:p>
                      <a:pPr algn="r"/>
                      <a:r>
                        <a:rPr kumimoji="1" lang="en-US" altLang="ja-JP" dirty="0">
                          <a:solidFill>
                            <a:srgbClr val="FF0000"/>
                          </a:solidFill>
                        </a:rPr>
                        <a:t>0.985</a:t>
                      </a:r>
                      <a:endParaRPr kumimoji="1" lang="ja-JP" altLang="en-US" dirty="0">
                        <a:solidFill>
                          <a:srgbClr val="FF0000"/>
                        </a:solidFill>
                      </a:endParaRPr>
                    </a:p>
                  </a:txBody>
                  <a:tcPr/>
                </a:tc>
                <a:tc>
                  <a:txBody>
                    <a:bodyPr/>
                    <a:lstStyle/>
                    <a:p>
                      <a:pPr algn="r"/>
                      <a:r>
                        <a:rPr kumimoji="1" lang="en-US" altLang="ja-JP" dirty="0"/>
                        <a:t>0.991</a:t>
                      </a:r>
                      <a:endParaRPr kumimoji="1" lang="ja-JP" altLang="en-US" dirty="0"/>
                    </a:p>
                  </a:txBody>
                  <a:tcPr/>
                </a:tc>
                <a:extLst>
                  <a:ext uri="{0D108BD9-81ED-4DB2-BD59-A6C34878D82A}">
                    <a16:rowId xmlns:a16="http://schemas.microsoft.com/office/drawing/2014/main" val="2342918617"/>
                  </a:ext>
                </a:extLst>
              </a:tr>
              <a:tr h="370840">
                <a:tc>
                  <a:txBody>
                    <a:bodyPr/>
                    <a:lstStyle/>
                    <a:p>
                      <a:r>
                        <a:rPr kumimoji="1" lang="en-US" altLang="ja-JP" dirty="0"/>
                        <a:t>LSTM+AST</a:t>
                      </a:r>
                      <a:endParaRPr kumimoji="1" lang="ja-JP" altLang="en-US" dirty="0"/>
                    </a:p>
                  </a:txBody>
                  <a:tcPr/>
                </a:tc>
                <a:tc>
                  <a:txBody>
                    <a:bodyPr/>
                    <a:lstStyle/>
                    <a:p>
                      <a:pPr algn="r"/>
                      <a:r>
                        <a:rPr kumimoji="1" lang="en-US" altLang="ja-JP" dirty="0"/>
                        <a:t>0.939</a:t>
                      </a:r>
                      <a:endParaRPr kumimoji="1" lang="ja-JP" altLang="en-US" dirty="0"/>
                    </a:p>
                  </a:txBody>
                  <a:tcPr/>
                </a:tc>
                <a:tc>
                  <a:txBody>
                    <a:bodyPr/>
                    <a:lstStyle/>
                    <a:p>
                      <a:pPr algn="r"/>
                      <a:r>
                        <a:rPr kumimoji="1" lang="en-US" altLang="ja-JP" dirty="0"/>
                        <a:t>0.977</a:t>
                      </a:r>
                      <a:endParaRPr kumimoji="1" lang="ja-JP" altLang="en-US" dirty="0"/>
                    </a:p>
                  </a:txBody>
                  <a:tcPr/>
                </a:tc>
                <a:tc>
                  <a:txBody>
                    <a:bodyPr/>
                    <a:lstStyle/>
                    <a:p>
                      <a:pPr algn="r"/>
                      <a:r>
                        <a:rPr kumimoji="1" lang="en-US" altLang="ja-JP" dirty="0"/>
                        <a:t>0.981</a:t>
                      </a:r>
                      <a:endParaRPr kumimoji="1" lang="ja-JP" altLang="en-US" dirty="0"/>
                    </a:p>
                  </a:txBody>
                  <a:tcPr/>
                </a:tc>
                <a:tc>
                  <a:txBody>
                    <a:bodyPr/>
                    <a:lstStyle/>
                    <a:p>
                      <a:pPr algn="r"/>
                      <a:r>
                        <a:rPr kumimoji="1" lang="en-US" altLang="ja-JP" dirty="0"/>
                        <a:t>0.991</a:t>
                      </a:r>
                      <a:endParaRPr kumimoji="1" lang="ja-JP" altLang="en-US" dirty="0"/>
                    </a:p>
                  </a:txBody>
                  <a:tcPr/>
                </a:tc>
                <a:extLst>
                  <a:ext uri="{0D108BD9-81ED-4DB2-BD59-A6C34878D82A}">
                    <a16:rowId xmlns:a16="http://schemas.microsoft.com/office/drawing/2014/main" val="47911609"/>
                  </a:ext>
                </a:extLst>
              </a:tr>
              <a:tr h="370840">
                <a:tc>
                  <a:txBody>
                    <a:bodyPr/>
                    <a:lstStyle/>
                    <a:p>
                      <a:r>
                        <a:rPr kumimoji="1" lang="en-US" altLang="ja-JP" dirty="0" err="1"/>
                        <a:t>GCN+Token</a:t>
                      </a:r>
                      <a:endParaRPr kumimoji="1" lang="ja-JP" altLang="en-US" dirty="0"/>
                    </a:p>
                  </a:txBody>
                  <a:tcPr/>
                </a:tc>
                <a:tc>
                  <a:txBody>
                    <a:bodyPr/>
                    <a:lstStyle/>
                    <a:p>
                      <a:pPr algn="r"/>
                      <a:r>
                        <a:rPr kumimoji="1" lang="en-US" altLang="ja-JP" dirty="0"/>
                        <a:t>0.772</a:t>
                      </a:r>
                      <a:endParaRPr kumimoji="1" lang="ja-JP" altLang="en-US" dirty="0"/>
                    </a:p>
                  </a:txBody>
                  <a:tcPr/>
                </a:tc>
                <a:tc>
                  <a:txBody>
                    <a:bodyPr/>
                    <a:lstStyle/>
                    <a:p>
                      <a:pPr algn="r"/>
                      <a:r>
                        <a:rPr kumimoji="1" lang="en-US" altLang="ja-JP" dirty="0"/>
                        <a:t>0.927</a:t>
                      </a:r>
                      <a:endParaRPr kumimoji="1" lang="ja-JP" altLang="en-US" dirty="0"/>
                    </a:p>
                  </a:txBody>
                  <a:tcPr/>
                </a:tc>
                <a:tc>
                  <a:txBody>
                    <a:bodyPr/>
                    <a:lstStyle/>
                    <a:p>
                      <a:pPr algn="r"/>
                      <a:r>
                        <a:rPr kumimoji="1" lang="en-US" altLang="ja-JP" dirty="0"/>
                        <a:t>0.967</a:t>
                      </a:r>
                      <a:endParaRPr kumimoji="1" lang="ja-JP" altLang="en-US" dirty="0"/>
                    </a:p>
                  </a:txBody>
                  <a:tcPr/>
                </a:tc>
                <a:tc>
                  <a:txBody>
                    <a:bodyPr/>
                    <a:lstStyle/>
                    <a:p>
                      <a:pPr algn="r"/>
                      <a:r>
                        <a:rPr kumimoji="1" lang="en-US" altLang="ja-JP" dirty="0"/>
                        <a:t>0.989</a:t>
                      </a:r>
                      <a:endParaRPr kumimoji="1" lang="ja-JP" altLang="en-US" dirty="0"/>
                    </a:p>
                  </a:txBody>
                  <a:tcPr/>
                </a:tc>
                <a:extLst>
                  <a:ext uri="{0D108BD9-81ED-4DB2-BD59-A6C34878D82A}">
                    <a16:rowId xmlns:a16="http://schemas.microsoft.com/office/drawing/2014/main" val="3872976484"/>
                  </a:ext>
                </a:extLst>
              </a:tr>
              <a:tr h="370840">
                <a:tc>
                  <a:txBody>
                    <a:bodyPr/>
                    <a:lstStyle/>
                    <a:p>
                      <a:r>
                        <a:rPr kumimoji="1" lang="en-US" altLang="ja-JP" dirty="0"/>
                        <a:t>GCN+AST</a:t>
                      </a:r>
                      <a:endParaRPr kumimoji="1" lang="ja-JP" altLang="en-US" dirty="0"/>
                    </a:p>
                  </a:txBody>
                  <a:tcPr/>
                </a:tc>
                <a:tc>
                  <a:txBody>
                    <a:bodyPr/>
                    <a:lstStyle/>
                    <a:p>
                      <a:pPr algn="r"/>
                      <a:r>
                        <a:rPr kumimoji="1" lang="en-US" altLang="ja-JP" dirty="0"/>
                        <a:t>0.803</a:t>
                      </a:r>
                      <a:endParaRPr kumimoji="1" lang="ja-JP" altLang="en-US" dirty="0"/>
                    </a:p>
                  </a:txBody>
                  <a:tcPr/>
                </a:tc>
                <a:tc>
                  <a:txBody>
                    <a:bodyPr/>
                    <a:lstStyle/>
                    <a:p>
                      <a:pPr algn="r"/>
                      <a:r>
                        <a:rPr kumimoji="1" lang="en-US" altLang="ja-JP" dirty="0"/>
                        <a:t>0.948</a:t>
                      </a:r>
                      <a:endParaRPr kumimoji="1" lang="ja-JP" altLang="en-US" dirty="0"/>
                    </a:p>
                  </a:txBody>
                  <a:tcPr/>
                </a:tc>
                <a:tc>
                  <a:txBody>
                    <a:bodyPr/>
                    <a:lstStyle/>
                    <a:p>
                      <a:pPr algn="r"/>
                      <a:r>
                        <a:rPr kumimoji="1" lang="en-US" altLang="ja-JP" dirty="0"/>
                        <a:t>0.972</a:t>
                      </a:r>
                      <a:endParaRPr kumimoji="1" lang="ja-JP" altLang="en-US" dirty="0"/>
                    </a:p>
                  </a:txBody>
                  <a:tcPr/>
                </a:tc>
                <a:tc>
                  <a:txBody>
                    <a:bodyPr/>
                    <a:lstStyle/>
                    <a:p>
                      <a:pPr algn="r"/>
                      <a:r>
                        <a:rPr kumimoji="1" lang="en-US" altLang="ja-JP" dirty="0">
                          <a:solidFill>
                            <a:srgbClr val="FF0000"/>
                          </a:solidFill>
                        </a:rPr>
                        <a:t>0.993</a:t>
                      </a:r>
                      <a:endParaRPr kumimoji="1" lang="ja-JP" altLang="en-US" dirty="0">
                        <a:solidFill>
                          <a:srgbClr val="FF0000"/>
                        </a:solidFill>
                      </a:endParaRPr>
                    </a:p>
                  </a:txBody>
                  <a:tcPr/>
                </a:tc>
                <a:extLst>
                  <a:ext uri="{0D108BD9-81ED-4DB2-BD59-A6C34878D82A}">
                    <a16:rowId xmlns:a16="http://schemas.microsoft.com/office/drawing/2014/main" val="276491248"/>
                  </a:ext>
                </a:extLst>
              </a:tr>
            </a:tbl>
          </a:graphicData>
        </a:graphic>
      </p:graphicFrame>
      <p:sp>
        <p:nvSpPr>
          <p:cNvPr id="7" name="テキスト ボックス 6">
            <a:extLst>
              <a:ext uri="{FF2B5EF4-FFF2-40B4-BE49-F238E27FC236}">
                <a16:creationId xmlns:a16="http://schemas.microsoft.com/office/drawing/2014/main" id="{B3140D80-C3A2-445D-A70D-AB2C38A9909F}"/>
              </a:ext>
            </a:extLst>
          </p:cNvPr>
          <p:cNvSpPr txBox="1"/>
          <p:nvPr/>
        </p:nvSpPr>
        <p:spPr>
          <a:xfrm>
            <a:off x="1269313" y="4609551"/>
            <a:ext cx="6594262" cy="830997"/>
          </a:xfrm>
          <a:prstGeom prst="rect">
            <a:avLst/>
          </a:prstGeom>
          <a:solidFill>
            <a:srgbClr val="FFE4C9"/>
          </a:solidFill>
          <a:ln>
            <a:solidFill>
              <a:schemeClr val="tx1"/>
            </a:solidFill>
          </a:ln>
        </p:spPr>
        <p:txBody>
          <a:bodyPr wrap="square" rtlCol="0">
            <a:spAutoFit/>
          </a:bodyPr>
          <a:lstStyle/>
          <a:p>
            <a:r>
              <a:rPr kumimoji="1" lang="en-US" altLang="ja-JP" sz="2400" dirty="0"/>
              <a:t>RQ</a:t>
            </a:r>
            <a:r>
              <a:rPr kumimoji="1" lang="ja-JP" altLang="en-US" sz="2400" dirty="0"/>
              <a:t>への回答</a:t>
            </a:r>
            <a:r>
              <a:rPr kumimoji="1" lang="en-US" altLang="ja-JP" sz="2400" dirty="0"/>
              <a:t>: </a:t>
            </a:r>
            <a:r>
              <a:rPr kumimoji="1" lang="en-US" altLang="ja-JP" sz="2400" dirty="0">
                <a:solidFill>
                  <a:srgbClr val="00B050"/>
                </a:solidFill>
              </a:rPr>
              <a:t>LSTM</a:t>
            </a:r>
            <a:r>
              <a:rPr kumimoji="1" lang="ja-JP" altLang="en-US" sz="2400" dirty="0"/>
              <a:t>と</a:t>
            </a:r>
            <a:r>
              <a:rPr kumimoji="1" lang="ja-JP" altLang="en-US" sz="2400" dirty="0">
                <a:solidFill>
                  <a:srgbClr val="00B0F0"/>
                </a:solidFill>
              </a:rPr>
              <a:t>トークン列</a:t>
            </a:r>
            <a:r>
              <a:rPr kumimoji="1" lang="ja-JP" altLang="en-US" sz="2400" dirty="0"/>
              <a:t>の組み合わせが，</a:t>
            </a:r>
            <a:br>
              <a:rPr kumimoji="1" lang="en-US" altLang="ja-JP" sz="2400" dirty="0"/>
            </a:br>
            <a:r>
              <a:rPr kumimoji="1" lang="ja-JP" altLang="en-US" sz="2400" dirty="0"/>
              <a:t>最も高い精度のソースコード分類を実現できる</a:t>
            </a:r>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36</a:t>
            </a:fld>
            <a:endParaRPr lang="en-US" altLang="ja-JP"/>
          </a:p>
        </p:txBody>
      </p:sp>
      <p:sp>
        <p:nvSpPr>
          <p:cNvPr id="4" name="日付プレースホルダー 3">
            <a:extLst>
              <a:ext uri="{FF2B5EF4-FFF2-40B4-BE49-F238E27FC236}">
                <a16:creationId xmlns:a16="http://schemas.microsoft.com/office/drawing/2014/main" id="{17A4D8FB-0021-4AAA-9F9A-B5245093B33D}"/>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696863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考察</a:t>
            </a:r>
            <a:r>
              <a:rPr lang="en-US" altLang="ja-JP" dirty="0"/>
              <a:t>: </a:t>
            </a:r>
            <a:r>
              <a:rPr lang="ja-JP" altLang="en-US" dirty="0"/>
              <a:t>ニューラルネットワークの</a:t>
            </a:r>
            <a:br>
              <a:rPr lang="en-US" altLang="ja-JP" dirty="0"/>
            </a:br>
            <a:r>
              <a:rPr lang="ja-JP" altLang="en-US" dirty="0"/>
              <a:t>影響</a:t>
            </a:r>
            <a:endParaRPr kumimoji="1" lang="ja-JP" altLang="en-US" dirty="0"/>
          </a:p>
        </p:txBody>
      </p:sp>
      <p:graphicFrame>
        <p:nvGraphicFramePr>
          <p:cNvPr id="5" name="コンテンツ プレースホルダー 4"/>
          <p:cNvGraphicFramePr>
            <a:graphicFrameLocks noGrp="1"/>
          </p:cNvGraphicFramePr>
          <p:nvPr>
            <p:ph idx="1"/>
          </p:nvPr>
        </p:nvGraphicFramePr>
        <p:xfrm>
          <a:off x="457200" y="1526312"/>
          <a:ext cx="8229600" cy="25958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3763950590"/>
                    </a:ext>
                  </a:extLst>
                </a:gridCol>
                <a:gridCol w="1645920">
                  <a:extLst>
                    <a:ext uri="{9D8B030D-6E8A-4147-A177-3AD203B41FA5}">
                      <a16:colId xmlns:a16="http://schemas.microsoft.com/office/drawing/2014/main" val="1064409109"/>
                    </a:ext>
                  </a:extLst>
                </a:gridCol>
                <a:gridCol w="1645920">
                  <a:extLst>
                    <a:ext uri="{9D8B030D-6E8A-4147-A177-3AD203B41FA5}">
                      <a16:colId xmlns:a16="http://schemas.microsoft.com/office/drawing/2014/main" val="3610401390"/>
                    </a:ext>
                  </a:extLst>
                </a:gridCol>
                <a:gridCol w="1645920">
                  <a:extLst>
                    <a:ext uri="{9D8B030D-6E8A-4147-A177-3AD203B41FA5}">
                      <a16:colId xmlns:a16="http://schemas.microsoft.com/office/drawing/2014/main" val="135967982"/>
                    </a:ext>
                  </a:extLst>
                </a:gridCol>
                <a:gridCol w="1645920">
                  <a:extLst>
                    <a:ext uri="{9D8B030D-6E8A-4147-A177-3AD203B41FA5}">
                      <a16:colId xmlns:a16="http://schemas.microsoft.com/office/drawing/2014/main" val="1824350555"/>
                    </a:ext>
                  </a:extLst>
                </a:gridCol>
              </a:tblGrid>
              <a:tr h="370840">
                <a:tc>
                  <a:txBody>
                    <a:bodyPr/>
                    <a:lstStyle/>
                    <a:p>
                      <a:r>
                        <a:rPr kumimoji="1" lang="ja-JP" altLang="en-US" dirty="0"/>
                        <a:t>分類手法</a:t>
                      </a:r>
                    </a:p>
                  </a:txBody>
                  <a:tcPr/>
                </a:tc>
                <a:tc>
                  <a:txBody>
                    <a:bodyPr/>
                    <a:lstStyle/>
                    <a:p>
                      <a:r>
                        <a:rPr kumimoji="1" lang="en-US" altLang="ja-JP" dirty="0"/>
                        <a:t>Top-1</a:t>
                      </a:r>
                      <a:endParaRPr kumimoji="1" lang="ja-JP" altLang="en-US" dirty="0"/>
                    </a:p>
                  </a:txBody>
                  <a:tcPr/>
                </a:tc>
                <a:tc>
                  <a:txBody>
                    <a:bodyPr/>
                    <a:lstStyle/>
                    <a:p>
                      <a:r>
                        <a:rPr kumimoji="1" lang="en-US" altLang="ja-JP" dirty="0"/>
                        <a:t>Top-3</a:t>
                      </a:r>
                      <a:endParaRPr kumimoji="1" lang="ja-JP" altLang="en-US" dirty="0"/>
                    </a:p>
                  </a:txBody>
                  <a:tcPr/>
                </a:tc>
                <a:tc>
                  <a:txBody>
                    <a:bodyPr/>
                    <a:lstStyle/>
                    <a:p>
                      <a:r>
                        <a:rPr kumimoji="1" lang="en-US" altLang="ja-JP" dirty="0"/>
                        <a:t>Top-5</a:t>
                      </a:r>
                      <a:endParaRPr kumimoji="1" lang="ja-JP" altLang="en-US" dirty="0"/>
                    </a:p>
                  </a:txBody>
                  <a:tcPr/>
                </a:tc>
                <a:tc>
                  <a:txBody>
                    <a:bodyPr/>
                    <a:lstStyle/>
                    <a:p>
                      <a:r>
                        <a:rPr kumimoji="1" lang="en-US" altLang="ja-JP" dirty="0"/>
                        <a:t>Top-10</a:t>
                      </a:r>
                      <a:endParaRPr kumimoji="1" lang="ja-JP" altLang="en-US" dirty="0"/>
                    </a:p>
                  </a:txBody>
                  <a:tcPr/>
                </a:tc>
                <a:extLst>
                  <a:ext uri="{0D108BD9-81ED-4DB2-BD59-A6C34878D82A}">
                    <a16:rowId xmlns:a16="http://schemas.microsoft.com/office/drawing/2014/main" val="941442511"/>
                  </a:ext>
                </a:extLst>
              </a:tr>
              <a:tr h="370840">
                <a:tc>
                  <a:txBody>
                    <a:bodyPr/>
                    <a:lstStyle/>
                    <a:p>
                      <a:r>
                        <a:rPr kumimoji="1" lang="en-US" altLang="ja-JP" dirty="0" err="1"/>
                        <a:t>FNN+Token</a:t>
                      </a:r>
                      <a:endParaRPr kumimoji="1" lang="ja-JP" altLang="en-US" dirty="0"/>
                    </a:p>
                  </a:txBody>
                  <a:tcPr/>
                </a:tc>
                <a:tc>
                  <a:txBody>
                    <a:bodyPr/>
                    <a:lstStyle/>
                    <a:p>
                      <a:pPr algn="r"/>
                      <a:r>
                        <a:rPr kumimoji="1" lang="en-US" altLang="ja-JP" dirty="0"/>
                        <a:t>0.575</a:t>
                      </a:r>
                      <a:endParaRPr kumimoji="1" lang="ja-JP" altLang="en-US" dirty="0"/>
                    </a:p>
                  </a:txBody>
                  <a:tcPr/>
                </a:tc>
                <a:tc>
                  <a:txBody>
                    <a:bodyPr/>
                    <a:lstStyle/>
                    <a:p>
                      <a:pPr algn="r"/>
                      <a:r>
                        <a:rPr kumimoji="1" lang="en-US" altLang="ja-JP" dirty="0"/>
                        <a:t>0.766</a:t>
                      </a:r>
                      <a:endParaRPr kumimoji="1" lang="ja-JP" altLang="en-US" dirty="0"/>
                    </a:p>
                  </a:txBody>
                  <a:tcPr/>
                </a:tc>
                <a:tc>
                  <a:txBody>
                    <a:bodyPr/>
                    <a:lstStyle/>
                    <a:p>
                      <a:pPr algn="r"/>
                      <a:r>
                        <a:rPr kumimoji="1" lang="en-US" altLang="ja-JP" dirty="0"/>
                        <a:t>0.830</a:t>
                      </a:r>
                      <a:endParaRPr kumimoji="1" lang="ja-JP" altLang="en-US" dirty="0"/>
                    </a:p>
                  </a:txBody>
                  <a:tcPr/>
                </a:tc>
                <a:tc>
                  <a:txBody>
                    <a:bodyPr/>
                    <a:lstStyle/>
                    <a:p>
                      <a:pPr algn="r"/>
                      <a:r>
                        <a:rPr kumimoji="1" lang="en-US" altLang="ja-JP" dirty="0"/>
                        <a:t>0.911</a:t>
                      </a:r>
                      <a:endParaRPr kumimoji="1" lang="ja-JP" altLang="en-US" dirty="0"/>
                    </a:p>
                  </a:txBody>
                  <a:tcPr/>
                </a:tc>
                <a:extLst>
                  <a:ext uri="{0D108BD9-81ED-4DB2-BD59-A6C34878D82A}">
                    <a16:rowId xmlns:a16="http://schemas.microsoft.com/office/drawing/2014/main" val="788077019"/>
                  </a:ext>
                </a:extLst>
              </a:tr>
              <a:tr h="370840">
                <a:tc>
                  <a:txBody>
                    <a:bodyPr/>
                    <a:lstStyle/>
                    <a:p>
                      <a:r>
                        <a:rPr kumimoji="1" lang="en-US" altLang="ja-JP" dirty="0"/>
                        <a:t>FNN+AST</a:t>
                      </a:r>
                      <a:endParaRPr kumimoji="1" lang="ja-JP" altLang="en-US" dirty="0"/>
                    </a:p>
                  </a:txBody>
                  <a:tcPr/>
                </a:tc>
                <a:tc>
                  <a:txBody>
                    <a:bodyPr/>
                    <a:lstStyle/>
                    <a:p>
                      <a:pPr algn="r"/>
                      <a:r>
                        <a:rPr kumimoji="1" lang="en-US" altLang="ja-JP" dirty="0"/>
                        <a:t>0.644</a:t>
                      </a:r>
                      <a:endParaRPr kumimoji="1" lang="ja-JP" altLang="en-US" dirty="0"/>
                    </a:p>
                  </a:txBody>
                  <a:tcPr/>
                </a:tc>
                <a:tc>
                  <a:txBody>
                    <a:bodyPr/>
                    <a:lstStyle/>
                    <a:p>
                      <a:pPr algn="r"/>
                      <a:r>
                        <a:rPr kumimoji="1" lang="en-US" altLang="ja-JP" dirty="0"/>
                        <a:t>0.803</a:t>
                      </a:r>
                      <a:endParaRPr kumimoji="1" lang="ja-JP" altLang="en-US" dirty="0"/>
                    </a:p>
                  </a:txBody>
                  <a:tcPr/>
                </a:tc>
                <a:tc>
                  <a:txBody>
                    <a:bodyPr/>
                    <a:lstStyle/>
                    <a:p>
                      <a:pPr algn="r"/>
                      <a:r>
                        <a:rPr kumimoji="1" lang="en-US" altLang="ja-JP" dirty="0"/>
                        <a:t>0.853</a:t>
                      </a:r>
                      <a:endParaRPr kumimoji="1" lang="ja-JP" altLang="en-US" dirty="0"/>
                    </a:p>
                  </a:txBody>
                  <a:tcPr/>
                </a:tc>
                <a:tc>
                  <a:txBody>
                    <a:bodyPr/>
                    <a:lstStyle/>
                    <a:p>
                      <a:pPr algn="r"/>
                      <a:r>
                        <a:rPr kumimoji="1" lang="en-US" altLang="ja-JP" dirty="0"/>
                        <a:t>0.922</a:t>
                      </a:r>
                      <a:endParaRPr kumimoji="1" lang="ja-JP" altLang="en-US" dirty="0"/>
                    </a:p>
                  </a:txBody>
                  <a:tcPr/>
                </a:tc>
                <a:extLst>
                  <a:ext uri="{0D108BD9-81ED-4DB2-BD59-A6C34878D82A}">
                    <a16:rowId xmlns:a16="http://schemas.microsoft.com/office/drawing/2014/main" val="4165310934"/>
                  </a:ext>
                </a:extLst>
              </a:tr>
              <a:tr h="370840">
                <a:tc>
                  <a:txBody>
                    <a:bodyPr/>
                    <a:lstStyle/>
                    <a:p>
                      <a:r>
                        <a:rPr kumimoji="1" lang="en-US" altLang="ja-JP" dirty="0" err="1"/>
                        <a:t>LSTM+Token</a:t>
                      </a:r>
                      <a:endParaRPr kumimoji="1" lang="ja-JP" altLang="en-US" dirty="0"/>
                    </a:p>
                  </a:txBody>
                  <a:tcPr/>
                </a:tc>
                <a:tc>
                  <a:txBody>
                    <a:bodyPr/>
                    <a:lstStyle/>
                    <a:p>
                      <a:pPr algn="r"/>
                      <a:r>
                        <a:rPr kumimoji="1" lang="en-US" altLang="ja-JP" dirty="0">
                          <a:solidFill>
                            <a:srgbClr val="FF0000"/>
                          </a:solidFill>
                        </a:rPr>
                        <a:t>0.943</a:t>
                      </a:r>
                      <a:endParaRPr kumimoji="1" lang="ja-JP" altLang="en-US" dirty="0">
                        <a:solidFill>
                          <a:srgbClr val="FF0000"/>
                        </a:solidFill>
                      </a:endParaRPr>
                    </a:p>
                  </a:txBody>
                  <a:tcPr/>
                </a:tc>
                <a:tc>
                  <a:txBody>
                    <a:bodyPr/>
                    <a:lstStyle/>
                    <a:p>
                      <a:pPr algn="r"/>
                      <a:r>
                        <a:rPr kumimoji="1" lang="en-US" altLang="ja-JP" dirty="0">
                          <a:solidFill>
                            <a:srgbClr val="FF0000"/>
                          </a:solidFill>
                        </a:rPr>
                        <a:t>0.980</a:t>
                      </a:r>
                      <a:endParaRPr kumimoji="1" lang="ja-JP" altLang="en-US" dirty="0">
                        <a:solidFill>
                          <a:srgbClr val="FF0000"/>
                        </a:solidFill>
                      </a:endParaRPr>
                    </a:p>
                  </a:txBody>
                  <a:tcPr/>
                </a:tc>
                <a:tc>
                  <a:txBody>
                    <a:bodyPr/>
                    <a:lstStyle/>
                    <a:p>
                      <a:pPr algn="r"/>
                      <a:r>
                        <a:rPr kumimoji="1" lang="en-US" altLang="ja-JP" dirty="0">
                          <a:solidFill>
                            <a:srgbClr val="FF0000"/>
                          </a:solidFill>
                        </a:rPr>
                        <a:t>0.985</a:t>
                      </a:r>
                      <a:endParaRPr kumimoji="1" lang="ja-JP" altLang="en-US" dirty="0">
                        <a:solidFill>
                          <a:srgbClr val="FF0000"/>
                        </a:solidFill>
                      </a:endParaRPr>
                    </a:p>
                  </a:txBody>
                  <a:tcPr/>
                </a:tc>
                <a:tc>
                  <a:txBody>
                    <a:bodyPr/>
                    <a:lstStyle/>
                    <a:p>
                      <a:pPr algn="r"/>
                      <a:r>
                        <a:rPr kumimoji="1" lang="en-US" altLang="ja-JP" dirty="0"/>
                        <a:t>0.991</a:t>
                      </a:r>
                      <a:endParaRPr kumimoji="1" lang="ja-JP" altLang="en-US" dirty="0"/>
                    </a:p>
                  </a:txBody>
                  <a:tcPr/>
                </a:tc>
                <a:extLst>
                  <a:ext uri="{0D108BD9-81ED-4DB2-BD59-A6C34878D82A}">
                    <a16:rowId xmlns:a16="http://schemas.microsoft.com/office/drawing/2014/main" val="2342918617"/>
                  </a:ext>
                </a:extLst>
              </a:tr>
              <a:tr h="370840">
                <a:tc>
                  <a:txBody>
                    <a:bodyPr/>
                    <a:lstStyle/>
                    <a:p>
                      <a:r>
                        <a:rPr kumimoji="1" lang="en-US" altLang="ja-JP" dirty="0"/>
                        <a:t>LSTM+AST</a:t>
                      </a:r>
                      <a:endParaRPr kumimoji="1" lang="ja-JP" altLang="en-US" dirty="0"/>
                    </a:p>
                  </a:txBody>
                  <a:tcPr/>
                </a:tc>
                <a:tc>
                  <a:txBody>
                    <a:bodyPr/>
                    <a:lstStyle/>
                    <a:p>
                      <a:pPr algn="r"/>
                      <a:r>
                        <a:rPr kumimoji="1" lang="en-US" altLang="ja-JP" dirty="0"/>
                        <a:t>0.939</a:t>
                      </a:r>
                      <a:endParaRPr kumimoji="1" lang="ja-JP" altLang="en-US" dirty="0"/>
                    </a:p>
                  </a:txBody>
                  <a:tcPr/>
                </a:tc>
                <a:tc>
                  <a:txBody>
                    <a:bodyPr/>
                    <a:lstStyle/>
                    <a:p>
                      <a:pPr algn="r"/>
                      <a:r>
                        <a:rPr kumimoji="1" lang="en-US" altLang="ja-JP" dirty="0"/>
                        <a:t>0.977</a:t>
                      </a:r>
                      <a:endParaRPr kumimoji="1" lang="ja-JP" altLang="en-US" dirty="0"/>
                    </a:p>
                  </a:txBody>
                  <a:tcPr/>
                </a:tc>
                <a:tc>
                  <a:txBody>
                    <a:bodyPr/>
                    <a:lstStyle/>
                    <a:p>
                      <a:pPr algn="r"/>
                      <a:r>
                        <a:rPr kumimoji="1" lang="en-US" altLang="ja-JP" dirty="0"/>
                        <a:t>0.981</a:t>
                      </a:r>
                      <a:endParaRPr kumimoji="1" lang="ja-JP" altLang="en-US" dirty="0"/>
                    </a:p>
                  </a:txBody>
                  <a:tcPr/>
                </a:tc>
                <a:tc>
                  <a:txBody>
                    <a:bodyPr/>
                    <a:lstStyle/>
                    <a:p>
                      <a:pPr algn="r"/>
                      <a:r>
                        <a:rPr kumimoji="1" lang="en-US" altLang="ja-JP" dirty="0"/>
                        <a:t>0.991</a:t>
                      </a:r>
                      <a:endParaRPr kumimoji="1" lang="ja-JP" altLang="en-US" dirty="0"/>
                    </a:p>
                  </a:txBody>
                  <a:tcPr/>
                </a:tc>
                <a:extLst>
                  <a:ext uri="{0D108BD9-81ED-4DB2-BD59-A6C34878D82A}">
                    <a16:rowId xmlns:a16="http://schemas.microsoft.com/office/drawing/2014/main" val="47911609"/>
                  </a:ext>
                </a:extLst>
              </a:tr>
              <a:tr h="370840">
                <a:tc>
                  <a:txBody>
                    <a:bodyPr/>
                    <a:lstStyle/>
                    <a:p>
                      <a:r>
                        <a:rPr kumimoji="1" lang="en-US" altLang="ja-JP" dirty="0" err="1"/>
                        <a:t>GCN+Token</a:t>
                      </a:r>
                      <a:endParaRPr kumimoji="1" lang="ja-JP" altLang="en-US" dirty="0"/>
                    </a:p>
                  </a:txBody>
                  <a:tcPr/>
                </a:tc>
                <a:tc>
                  <a:txBody>
                    <a:bodyPr/>
                    <a:lstStyle/>
                    <a:p>
                      <a:pPr algn="r"/>
                      <a:r>
                        <a:rPr kumimoji="1" lang="en-US" altLang="ja-JP" dirty="0"/>
                        <a:t>0.772</a:t>
                      </a:r>
                      <a:endParaRPr kumimoji="1" lang="ja-JP" altLang="en-US" dirty="0"/>
                    </a:p>
                  </a:txBody>
                  <a:tcPr/>
                </a:tc>
                <a:tc>
                  <a:txBody>
                    <a:bodyPr/>
                    <a:lstStyle/>
                    <a:p>
                      <a:pPr algn="r"/>
                      <a:r>
                        <a:rPr kumimoji="1" lang="en-US" altLang="ja-JP" dirty="0"/>
                        <a:t>0.927</a:t>
                      </a:r>
                      <a:endParaRPr kumimoji="1" lang="ja-JP" altLang="en-US" dirty="0"/>
                    </a:p>
                  </a:txBody>
                  <a:tcPr/>
                </a:tc>
                <a:tc>
                  <a:txBody>
                    <a:bodyPr/>
                    <a:lstStyle/>
                    <a:p>
                      <a:pPr algn="r"/>
                      <a:r>
                        <a:rPr kumimoji="1" lang="en-US" altLang="ja-JP" dirty="0"/>
                        <a:t>0.967</a:t>
                      </a:r>
                      <a:endParaRPr kumimoji="1" lang="ja-JP" altLang="en-US" dirty="0"/>
                    </a:p>
                  </a:txBody>
                  <a:tcPr/>
                </a:tc>
                <a:tc>
                  <a:txBody>
                    <a:bodyPr/>
                    <a:lstStyle/>
                    <a:p>
                      <a:pPr algn="r"/>
                      <a:r>
                        <a:rPr kumimoji="1" lang="en-US" altLang="ja-JP" dirty="0"/>
                        <a:t>0.989</a:t>
                      </a:r>
                      <a:endParaRPr kumimoji="1" lang="ja-JP" altLang="en-US" dirty="0"/>
                    </a:p>
                  </a:txBody>
                  <a:tcPr/>
                </a:tc>
                <a:extLst>
                  <a:ext uri="{0D108BD9-81ED-4DB2-BD59-A6C34878D82A}">
                    <a16:rowId xmlns:a16="http://schemas.microsoft.com/office/drawing/2014/main" val="3872976484"/>
                  </a:ext>
                </a:extLst>
              </a:tr>
              <a:tr h="370840">
                <a:tc>
                  <a:txBody>
                    <a:bodyPr/>
                    <a:lstStyle/>
                    <a:p>
                      <a:r>
                        <a:rPr kumimoji="1" lang="en-US" altLang="ja-JP" dirty="0"/>
                        <a:t>GCN+AST</a:t>
                      </a:r>
                      <a:endParaRPr kumimoji="1" lang="ja-JP" altLang="en-US" dirty="0"/>
                    </a:p>
                  </a:txBody>
                  <a:tcPr/>
                </a:tc>
                <a:tc>
                  <a:txBody>
                    <a:bodyPr/>
                    <a:lstStyle/>
                    <a:p>
                      <a:pPr algn="r"/>
                      <a:r>
                        <a:rPr kumimoji="1" lang="en-US" altLang="ja-JP" dirty="0"/>
                        <a:t>0.803</a:t>
                      </a:r>
                      <a:endParaRPr kumimoji="1" lang="ja-JP" altLang="en-US" dirty="0"/>
                    </a:p>
                  </a:txBody>
                  <a:tcPr/>
                </a:tc>
                <a:tc>
                  <a:txBody>
                    <a:bodyPr/>
                    <a:lstStyle/>
                    <a:p>
                      <a:pPr algn="r"/>
                      <a:r>
                        <a:rPr kumimoji="1" lang="en-US" altLang="ja-JP" dirty="0"/>
                        <a:t>0.948</a:t>
                      </a:r>
                      <a:endParaRPr kumimoji="1" lang="ja-JP" altLang="en-US" dirty="0"/>
                    </a:p>
                  </a:txBody>
                  <a:tcPr/>
                </a:tc>
                <a:tc>
                  <a:txBody>
                    <a:bodyPr/>
                    <a:lstStyle/>
                    <a:p>
                      <a:pPr algn="r"/>
                      <a:r>
                        <a:rPr kumimoji="1" lang="en-US" altLang="ja-JP" dirty="0"/>
                        <a:t>0.972</a:t>
                      </a:r>
                      <a:endParaRPr kumimoji="1" lang="ja-JP" altLang="en-US" dirty="0"/>
                    </a:p>
                  </a:txBody>
                  <a:tcPr/>
                </a:tc>
                <a:tc>
                  <a:txBody>
                    <a:bodyPr/>
                    <a:lstStyle/>
                    <a:p>
                      <a:pPr algn="r"/>
                      <a:r>
                        <a:rPr kumimoji="1" lang="en-US" altLang="ja-JP" dirty="0">
                          <a:solidFill>
                            <a:srgbClr val="FF0000"/>
                          </a:solidFill>
                        </a:rPr>
                        <a:t>0.993</a:t>
                      </a:r>
                      <a:endParaRPr kumimoji="1" lang="ja-JP" altLang="en-US" dirty="0">
                        <a:solidFill>
                          <a:srgbClr val="FF0000"/>
                        </a:solidFill>
                      </a:endParaRPr>
                    </a:p>
                  </a:txBody>
                  <a:tcPr/>
                </a:tc>
                <a:extLst>
                  <a:ext uri="{0D108BD9-81ED-4DB2-BD59-A6C34878D82A}">
                    <a16:rowId xmlns:a16="http://schemas.microsoft.com/office/drawing/2014/main" val="276491248"/>
                  </a:ext>
                </a:extLst>
              </a:tr>
            </a:tbl>
          </a:graphicData>
        </a:graphic>
      </p:graphicFrame>
      <p:sp>
        <p:nvSpPr>
          <p:cNvPr id="6" name="コンテンツ プレースホルダー 2"/>
          <p:cNvSpPr txBox="1">
            <a:spLocks/>
          </p:cNvSpPr>
          <p:nvPr/>
        </p:nvSpPr>
        <p:spPr bwMode="auto">
          <a:xfrm>
            <a:off x="457200" y="4138502"/>
            <a:ext cx="8229600" cy="21607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u="sng" kern="0" dirty="0"/>
              <a:t>ニューラルネットワークの影響：大</a:t>
            </a:r>
            <a:endParaRPr lang="en-US" altLang="ja-JP" u="sng" kern="0" dirty="0"/>
          </a:p>
          <a:p>
            <a:pPr lvl="1"/>
            <a:r>
              <a:rPr lang="en-US" altLang="ja-JP" kern="0" dirty="0">
                <a:solidFill>
                  <a:srgbClr val="00B050"/>
                </a:solidFill>
              </a:rPr>
              <a:t>LSTM</a:t>
            </a:r>
            <a:r>
              <a:rPr lang="ja-JP" altLang="en-US" kern="0" dirty="0"/>
              <a:t>を用いた手法は，全体的に分類精度が高い</a:t>
            </a:r>
            <a:endParaRPr lang="en-US" altLang="ja-JP" kern="0" dirty="0"/>
          </a:p>
          <a:p>
            <a:pPr lvl="1"/>
            <a:r>
              <a:rPr lang="en-US" altLang="ja-JP" kern="0" dirty="0">
                <a:solidFill>
                  <a:srgbClr val="00B050"/>
                </a:solidFill>
              </a:rPr>
              <a:t>GCN</a:t>
            </a:r>
            <a:r>
              <a:rPr lang="ja-JP" altLang="en-US" kern="0" dirty="0"/>
              <a:t>を用いた手法は，</a:t>
            </a:r>
            <a:r>
              <a:rPr lang="en-US" altLang="ja-JP" kern="0" dirty="0"/>
              <a:t>Top-10</a:t>
            </a:r>
            <a:r>
              <a:rPr lang="ja-JP" altLang="en-US" kern="0" dirty="0"/>
              <a:t>については</a:t>
            </a:r>
            <a:r>
              <a:rPr lang="en-US" altLang="ja-JP" kern="0" dirty="0"/>
              <a:t>LSTM</a:t>
            </a:r>
            <a:r>
              <a:rPr lang="ja-JP" altLang="en-US" kern="0" dirty="0"/>
              <a:t>に</a:t>
            </a:r>
            <a:br>
              <a:rPr lang="en-US" altLang="ja-JP" kern="0" dirty="0"/>
            </a:br>
            <a:r>
              <a:rPr lang="ja-JP" altLang="en-US" kern="0" dirty="0"/>
              <a:t>匹敵するが，その他は劣る</a:t>
            </a:r>
            <a:endParaRPr lang="en-US" altLang="ja-JP" kern="0" dirty="0"/>
          </a:p>
          <a:p>
            <a:pPr lvl="1"/>
            <a:r>
              <a:rPr lang="en-US" altLang="ja-JP" kern="0" dirty="0">
                <a:solidFill>
                  <a:srgbClr val="00B050"/>
                </a:solidFill>
              </a:rPr>
              <a:t>FNN</a:t>
            </a:r>
            <a:r>
              <a:rPr lang="ja-JP" altLang="en-US" kern="0" dirty="0"/>
              <a:t>を用いた手法は，他と比べて全体的に精度が劣る</a:t>
            </a:r>
          </a:p>
        </p:txBody>
      </p:sp>
      <p:sp>
        <p:nvSpPr>
          <p:cNvPr id="7" name="スライド番号プレースホルダー 6"/>
          <p:cNvSpPr>
            <a:spLocks noGrp="1"/>
          </p:cNvSpPr>
          <p:nvPr>
            <p:ph type="sldNum" sz="quarter" idx="12"/>
          </p:nvPr>
        </p:nvSpPr>
        <p:spPr/>
        <p:txBody>
          <a:bodyPr/>
          <a:lstStyle/>
          <a:p>
            <a:fld id="{9F5033E9-932D-4E41-95C3-341F9A6DAE17}" type="slidenum">
              <a:rPr lang="en-US" altLang="ja-JP" smtClean="0"/>
              <a:pPr/>
              <a:t>37</a:t>
            </a:fld>
            <a:endParaRPr lang="en-US" altLang="ja-JP"/>
          </a:p>
        </p:txBody>
      </p:sp>
      <p:sp>
        <p:nvSpPr>
          <p:cNvPr id="4" name="日付プレースホルダー 3">
            <a:extLst>
              <a:ext uri="{FF2B5EF4-FFF2-40B4-BE49-F238E27FC236}">
                <a16:creationId xmlns:a16="http://schemas.microsoft.com/office/drawing/2014/main" id="{7339B2E5-A6D3-4175-875A-76BACBEDB26D}"/>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941564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考察</a:t>
            </a:r>
            <a:r>
              <a:rPr lang="en-US" altLang="ja-JP" dirty="0"/>
              <a:t>: </a:t>
            </a:r>
            <a:r>
              <a:rPr lang="ja-JP" altLang="en-US" dirty="0"/>
              <a:t>ソースコード表現の影響</a:t>
            </a:r>
            <a:endParaRPr kumimoji="1" lang="ja-JP" altLang="en-US" dirty="0"/>
          </a:p>
        </p:txBody>
      </p:sp>
      <p:graphicFrame>
        <p:nvGraphicFramePr>
          <p:cNvPr id="5" name="コンテンツ プレースホルダー 4"/>
          <p:cNvGraphicFramePr>
            <a:graphicFrameLocks noGrp="1"/>
          </p:cNvGraphicFramePr>
          <p:nvPr>
            <p:ph idx="1"/>
          </p:nvPr>
        </p:nvGraphicFramePr>
        <p:xfrm>
          <a:off x="457200" y="1526312"/>
          <a:ext cx="8229600" cy="25958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3763950590"/>
                    </a:ext>
                  </a:extLst>
                </a:gridCol>
                <a:gridCol w="1645920">
                  <a:extLst>
                    <a:ext uri="{9D8B030D-6E8A-4147-A177-3AD203B41FA5}">
                      <a16:colId xmlns:a16="http://schemas.microsoft.com/office/drawing/2014/main" val="1064409109"/>
                    </a:ext>
                  </a:extLst>
                </a:gridCol>
                <a:gridCol w="1645920">
                  <a:extLst>
                    <a:ext uri="{9D8B030D-6E8A-4147-A177-3AD203B41FA5}">
                      <a16:colId xmlns:a16="http://schemas.microsoft.com/office/drawing/2014/main" val="3610401390"/>
                    </a:ext>
                  </a:extLst>
                </a:gridCol>
                <a:gridCol w="1645920">
                  <a:extLst>
                    <a:ext uri="{9D8B030D-6E8A-4147-A177-3AD203B41FA5}">
                      <a16:colId xmlns:a16="http://schemas.microsoft.com/office/drawing/2014/main" val="135967982"/>
                    </a:ext>
                  </a:extLst>
                </a:gridCol>
                <a:gridCol w="1645920">
                  <a:extLst>
                    <a:ext uri="{9D8B030D-6E8A-4147-A177-3AD203B41FA5}">
                      <a16:colId xmlns:a16="http://schemas.microsoft.com/office/drawing/2014/main" val="1824350555"/>
                    </a:ext>
                  </a:extLst>
                </a:gridCol>
              </a:tblGrid>
              <a:tr h="370840">
                <a:tc>
                  <a:txBody>
                    <a:bodyPr/>
                    <a:lstStyle/>
                    <a:p>
                      <a:r>
                        <a:rPr kumimoji="1" lang="ja-JP" altLang="en-US" dirty="0"/>
                        <a:t>分類手法</a:t>
                      </a:r>
                    </a:p>
                  </a:txBody>
                  <a:tcPr/>
                </a:tc>
                <a:tc>
                  <a:txBody>
                    <a:bodyPr/>
                    <a:lstStyle/>
                    <a:p>
                      <a:r>
                        <a:rPr kumimoji="1" lang="en-US" altLang="ja-JP" dirty="0"/>
                        <a:t>Top-1</a:t>
                      </a:r>
                      <a:endParaRPr kumimoji="1" lang="ja-JP" altLang="en-US" dirty="0"/>
                    </a:p>
                  </a:txBody>
                  <a:tcPr/>
                </a:tc>
                <a:tc>
                  <a:txBody>
                    <a:bodyPr/>
                    <a:lstStyle/>
                    <a:p>
                      <a:r>
                        <a:rPr kumimoji="1" lang="en-US" altLang="ja-JP" dirty="0"/>
                        <a:t>Top-3</a:t>
                      </a:r>
                      <a:endParaRPr kumimoji="1" lang="ja-JP" altLang="en-US" dirty="0"/>
                    </a:p>
                  </a:txBody>
                  <a:tcPr/>
                </a:tc>
                <a:tc>
                  <a:txBody>
                    <a:bodyPr/>
                    <a:lstStyle/>
                    <a:p>
                      <a:r>
                        <a:rPr kumimoji="1" lang="en-US" altLang="ja-JP" dirty="0"/>
                        <a:t>Top-5</a:t>
                      </a:r>
                      <a:endParaRPr kumimoji="1" lang="ja-JP" altLang="en-US" dirty="0"/>
                    </a:p>
                  </a:txBody>
                  <a:tcPr/>
                </a:tc>
                <a:tc>
                  <a:txBody>
                    <a:bodyPr/>
                    <a:lstStyle/>
                    <a:p>
                      <a:r>
                        <a:rPr kumimoji="1" lang="en-US" altLang="ja-JP" dirty="0"/>
                        <a:t>Top-10</a:t>
                      </a:r>
                      <a:endParaRPr kumimoji="1" lang="ja-JP" altLang="en-US" dirty="0"/>
                    </a:p>
                  </a:txBody>
                  <a:tcPr/>
                </a:tc>
                <a:extLst>
                  <a:ext uri="{0D108BD9-81ED-4DB2-BD59-A6C34878D82A}">
                    <a16:rowId xmlns:a16="http://schemas.microsoft.com/office/drawing/2014/main" val="941442511"/>
                  </a:ext>
                </a:extLst>
              </a:tr>
              <a:tr h="370840">
                <a:tc>
                  <a:txBody>
                    <a:bodyPr/>
                    <a:lstStyle/>
                    <a:p>
                      <a:r>
                        <a:rPr kumimoji="1" lang="en-US" altLang="ja-JP" dirty="0" err="1"/>
                        <a:t>FNN+Token</a:t>
                      </a:r>
                      <a:endParaRPr kumimoji="1" lang="ja-JP" altLang="en-US" dirty="0"/>
                    </a:p>
                  </a:txBody>
                  <a:tcPr/>
                </a:tc>
                <a:tc>
                  <a:txBody>
                    <a:bodyPr/>
                    <a:lstStyle/>
                    <a:p>
                      <a:pPr algn="r"/>
                      <a:r>
                        <a:rPr kumimoji="1" lang="en-US" altLang="ja-JP" dirty="0"/>
                        <a:t>0.575</a:t>
                      </a:r>
                      <a:endParaRPr kumimoji="1" lang="ja-JP" altLang="en-US" dirty="0"/>
                    </a:p>
                  </a:txBody>
                  <a:tcPr/>
                </a:tc>
                <a:tc>
                  <a:txBody>
                    <a:bodyPr/>
                    <a:lstStyle/>
                    <a:p>
                      <a:pPr algn="r"/>
                      <a:r>
                        <a:rPr kumimoji="1" lang="en-US" altLang="ja-JP" dirty="0"/>
                        <a:t>0.766</a:t>
                      </a:r>
                      <a:endParaRPr kumimoji="1" lang="ja-JP" altLang="en-US" dirty="0"/>
                    </a:p>
                  </a:txBody>
                  <a:tcPr/>
                </a:tc>
                <a:tc>
                  <a:txBody>
                    <a:bodyPr/>
                    <a:lstStyle/>
                    <a:p>
                      <a:pPr algn="r"/>
                      <a:r>
                        <a:rPr kumimoji="1" lang="en-US" altLang="ja-JP" dirty="0"/>
                        <a:t>0.830</a:t>
                      </a:r>
                      <a:endParaRPr kumimoji="1" lang="ja-JP" altLang="en-US" dirty="0"/>
                    </a:p>
                  </a:txBody>
                  <a:tcPr/>
                </a:tc>
                <a:tc>
                  <a:txBody>
                    <a:bodyPr/>
                    <a:lstStyle/>
                    <a:p>
                      <a:pPr algn="r"/>
                      <a:r>
                        <a:rPr kumimoji="1" lang="en-US" altLang="ja-JP" dirty="0"/>
                        <a:t>0.911</a:t>
                      </a:r>
                      <a:endParaRPr kumimoji="1" lang="ja-JP" altLang="en-US" dirty="0"/>
                    </a:p>
                  </a:txBody>
                  <a:tcPr/>
                </a:tc>
                <a:extLst>
                  <a:ext uri="{0D108BD9-81ED-4DB2-BD59-A6C34878D82A}">
                    <a16:rowId xmlns:a16="http://schemas.microsoft.com/office/drawing/2014/main" val="788077019"/>
                  </a:ext>
                </a:extLst>
              </a:tr>
              <a:tr h="370840">
                <a:tc>
                  <a:txBody>
                    <a:bodyPr/>
                    <a:lstStyle/>
                    <a:p>
                      <a:r>
                        <a:rPr kumimoji="1" lang="en-US" altLang="ja-JP" dirty="0"/>
                        <a:t>FNN+AST</a:t>
                      </a:r>
                      <a:endParaRPr kumimoji="1" lang="ja-JP" altLang="en-US" dirty="0"/>
                    </a:p>
                  </a:txBody>
                  <a:tcPr/>
                </a:tc>
                <a:tc>
                  <a:txBody>
                    <a:bodyPr/>
                    <a:lstStyle/>
                    <a:p>
                      <a:pPr algn="r"/>
                      <a:r>
                        <a:rPr kumimoji="1" lang="en-US" altLang="ja-JP" dirty="0"/>
                        <a:t>0.644</a:t>
                      </a:r>
                      <a:endParaRPr kumimoji="1" lang="ja-JP" altLang="en-US" dirty="0"/>
                    </a:p>
                  </a:txBody>
                  <a:tcPr/>
                </a:tc>
                <a:tc>
                  <a:txBody>
                    <a:bodyPr/>
                    <a:lstStyle/>
                    <a:p>
                      <a:pPr algn="r"/>
                      <a:r>
                        <a:rPr kumimoji="1" lang="en-US" altLang="ja-JP" dirty="0"/>
                        <a:t>0.803</a:t>
                      </a:r>
                      <a:endParaRPr kumimoji="1" lang="ja-JP" altLang="en-US" dirty="0"/>
                    </a:p>
                  </a:txBody>
                  <a:tcPr/>
                </a:tc>
                <a:tc>
                  <a:txBody>
                    <a:bodyPr/>
                    <a:lstStyle/>
                    <a:p>
                      <a:pPr algn="r"/>
                      <a:r>
                        <a:rPr kumimoji="1" lang="en-US" altLang="ja-JP" dirty="0"/>
                        <a:t>0.853</a:t>
                      </a:r>
                      <a:endParaRPr kumimoji="1" lang="ja-JP" altLang="en-US" dirty="0"/>
                    </a:p>
                  </a:txBody>
                  <a:tcPr/>
                </a:tc>
                <a:tc>
                  <a:txBody>
                    <a:bodyPr/>
                    <a:lstStyle/>
                    <a:p>
                      <a:pPr algn="r"/>
                      <a:r>
                        <a:rPr kumimoji="1" lang="en-US" altLang="ja-JP" dirty="0"/>
                        <a:t>0.922</a:t>
                      </a:r>
                      <a:endParaRPr kumimoji="1" lang="ja-JP" altLang="en-US" dirty="0"/>
                    </a:p>
                  </a:txBody>
                  <a:tcPr/>
                </a:tc>
                <a:extLst>
                  <a:ext uri="{0D108BD9-81ED-4DB2-BD59-A6C34878D82A}">
                    <a16:rowId xmlns:a16="http://schemas.microsoft.com/office/drawing/2014/main" val="4165310934"/>
                  </a:ext>
                </a:extLst>
              </a:tr>
              <a:tr h="370840">
                <a:tc>
                  <a:txBody>
                    <a:bodyPr/>
                    <a:lstStyle/>
                    <a:p>
                      <a:r>
                        <a:rPr kumimoji="1" lang="en-US" altLang="ja-JP" dirty="0" err="1"/>
                        <a:t>LSTM+Token</a:t>
                      </a:r>
                      <a:endParaRPr kumimoji="1" lang="ja-JP" altLang="en-US" dirty="0"/>
                    </a:p>
                  </a:txBody>
                  <a:tcPr/>
                </a:tc>
                <a:tc>
                  <a:txBody>
                    <a:bodyPr/>
                    <a:lstStyle/>
                    <a:p>
                      <a:pPr algn="r"/>
                      <a:r>
                        <a:rPr kumimoji="1" lang="en-US" altLang="ja-JP" dirty="0">
                          <a:solidFill>
                            <a:srgbClr val="FF0000"/>
                          </a:solidFill>
                        </a:rPr>
                        <a:t>0.943</a:t>
                      </a:r>
                      <a:endParaRPr kumimoji="1" lang="ja-JP" altLang="en-US" dirty="0">
                        <a:solidFill>
                          <a:srgbClr val="FF0000"/>
                        </a:solidFill>
                      </a:endParaRPr>
                    </a:p>
                  </a:txBody>
                  <a:tcPr/>
                </a:tc>
                <a:tc>
                  <a:txBody>
                    <a:bodyPr/>
                    <a:lstStyle/>
                    <a:p>
                      <a:pPr algn="r"/>
                      <a:r>
                        <a:rPr kumimoji="1" lang="en-US" altLang="ja-JP" dirty="0">
                          <a:solidFill>
                            <a:srgbClr val="FF0000"/>
                          </a:solidFill>
                        </a:rPr>
                        <a:t>0.980</a:t>
                      </a:r>
                      <a:endParaRPr kumimoji="1" lang="ja-JP" altLang="en-US" dirty="0">
                        <a:solidFill>
                          <a:srgbClr val="FF0000"/>
                        </a:solidFill>
                      </a:endParaRPr>
                    </a:p>
                  </a:txBody>
                  <a:tcPr/>
                </a:tc>
                <a:tc>
                  <a:txBody>
                    <a:bodyPr/>
                    <a:lstStyle/>
                    <a:p>
                      <a:pPr algn="r"/>
                      <a:r>
                        <a:rPr kumimoji="1" lang="en-US" altLang="ja-JP" dirty="0">
                          <a:solidFill>
                            <a:srgbClr val="FF0000"/>
                          </a:solidFill>
                        </a:rPr>
                        <a:t>0.985</a:t>
                      </a:r>
                      <a:endParaRPr kumimoji="1" lang="ja-JP" altLang="en-US" dirty="0">
                        <a:solidFill>
                          <a:srgbClr val="FF0000"/>
                        </a:solidFill>
                      </a:endParaRPr>
                    </a:p>
                  </a:txBody>
                  <a:tcPr/>
                </a:tc>
                <a:tc>
                  <a:txBody>
                    <a:bodyPr/>
                    <a:lstStyle/>
                    <a:p>
                      <a:pPr algn="r"/>
                      <a:r>
                        <a:rPr kumimoji="1" lang="en-US" altLang="ja-JP" dirty="0"/>
                        <a:t>0.991</a:t>
                      </a:r>
                      <a:endParaRPr kumimoji="1" lang="ja-JP" altLang="en-US" dirty="0"/>
                    </a:p>
                  </a:txBody>
                  <a:tcPr/>
                </a:tc>
                <a:extLst>
                  <a:ext uri="{0D108BD9-81ED-4DB2-BD59-A6C34878D82A}">
                    <a16:rowId xmlns:a16="http://schemas.microsoft.com/office/drawing/2014/main" val="2342918617"/>
                  </a:ext>
                </a:extLst>
              </a:tr>
              <a:tr h="370840">
                <a:tc>
                  <a:txBody>
                    <a:bodyPr/>
                    <a:lstStyle/>
                    <a:p>
                      <a:r>
                        <a:rPr kumimoji="1" lang="en-US" altLang="ja-JP" dirty="0"/>
                        <a:t>LSTM+AST</a:t>
                      </a:r>
                      <a:endParaRPr kumimoji="1" lang="ja-JP" altLang="en-US" dirty="0"/>
                    </a:p>
                  </a:txBody>
                  <a:tcPr/>
                </a:tc>
                <a:tc>
                  <a:txBody>
                    <a:bodyPr/>
                    <a:lstStyle/>
                    <a:p>
                      <a:pPr algn="r"/>
                      <a:r>
                        <a:rPr kumimoji="1" lang="en-US" altLang="ja-JP" dirty="0"/>
                        <a:t>0.939</a:t>
                      </a:r>
                      <a:endParaRPr kumimoji="1" lang="ja-JP" altLang="en-US" dirty="0"/>
                    </a:p>
                  </a:txBody>
                  <a:tcPr/>
                </a:tc>
                <a:tc>
                  <a:txBody>
                    <a:bodyPr/>
                    <a:lstStyle/>
                    <a:p>
                      <a:pPr algn="r"/>
                      <a:r>
                        <a:rPr kumimoji="1" lang="en-US" altLang="ja-JP" dirty="0"/>
                        <a:t>0.977</a:t>
                      </a:r>
                      <a:endParaRPr kumimoji="1" lang="ja-JP" altLang="en-US" dirty="0"/>
                    </a:p>
                  </a:txBody>
                  <a:tcPr/>
                </a:tc>
                <a:tc>
                  <a:txBody>
                    <a:bodyPr/>
                    <a:lstStyle/>
                    <a:p>
                      <a:pPr algn="r"/>
                      <a:r>
                        <a:rPr kumimoji="1" lang="en-US" altLang="ja-JP" dirty="0"/>
                        <a:t>0.981</a:t>
                      </a:r>
                      <a:endParaRPr kumimoji="1" lang="ja-JP" altLang="en-US" dirty="0"/>
                    </a:p>
                  </a:txBody>
                  <a:tcPr/>
                </a:tc>
                <a:tc>
                  <a:txBody>
                    <a:bodyPr/>
                    <a:lstStyle/>
                    <a:p>
                      <a:pPr algn="r"/>
                      <a:r>
                        <a:rPr kumimoji="1" lang="en-US" altLang="ja-JP" dirty="0"/>
                        <a:t>0.991</a:t>
                      </a:r>
                      <a:endParaRPr kumimoji="1" lang="ja-JP" altLang="en-US" dirty="0"/>
                    </a:p>
                  </a:txBody>
                  <a:tcPr/>
                </a:tc>
                <a:extLst>
                  <a:ext uri="{0D108BD9-81ED-4DB2-BD59-A6C34878D82A}">
                    <a16:rowId xmlns:a16="http://schemas.microsoft.com/office/drawing/2014/main" val="47911609"/>
                  </a:ext>
                </a:extLst>
              </a:tr>
              <a:tr h="370840">
                <a:tc>
                  <a:txBody>
                    <a:bodyPr/>
                    <a:lstStyle/>
                    <a:p>
                      <a:r>
                        <a:rPr kumimoji="1" lang="en-US" altLang="ja-JP" dirty="0" err="1"/>
                        <a:t>GCN+Token</a:t>
                      </a:r>
                      <a:endParaRPr kumimoji="1" lang="ja-JP" altLang="en-US" dirty="0"/>
                    </a:p>
                  </a:txBody>
                  <a:tcPr/>
                </a:tc>
                <a:tc>
                  <a:txBody>
                    <a:bodyPr/>
                    <a:lstStyle/>
                    <a:p>
                      <a:pPr algn="r"/>
                      <a:r>
                        <a:rPr kumimoji="1" lang="en-US" altLang="ja-JP" dirty="0"/>
                        <a:t>0.772</a:t>
                      </a:r>
                      <a:endParaRPr kumimoji="1" lang="ja-JP" altLang="en-US" dirty="0"/>
                    </a:p>
                  </a:txBody>
                  <a:tcPr/>
                </a:tc>
                <a:tc>
                  <a:txBody>
                    <a:bodyPr/>
                    <a:lstStyle/>
                    <a:p>
                      <a:pPr algn="r"/>
                      <a:r>
                        <a:rPr kumimoji="1" lang="en-US" altLang="ja-JP" dirty="0"/>
                        <a:t>0.927</a:t>
                      </a:r>
                      <a:endParaRPr kumimoji="1" lang="ja-JP" altLang="en-US" dirty="0"/>
                    </a:p>
                  </a:txBody>
                  <a:tcPr/>
                </a:tc>
                <a:tc>
                  <a:txBody>
                    <a:bodyPr/>
                    <a:lstStyle/>
                    <a:p>
                      <a:pPr algn="r"/>
                      <a:r>
                        <a:rPr kumimoji="1" lang="en-US" altLang="ja-JP" dirty="0"/>
                        <a:t>0.967</a:t>
                      </a:r>
                      <a:endParaRPr kumimoji="1" lang="ja-JP" altLang="en-US" dirty="0"/>
                    </a:p>
                  </a:txBody>
                  <a:tcPr/>
                </a:tc>
                <a:tc>
                  <a:txBody>
                    <a:bodyPr/>
                    <a:lstStyle/>
                    <a:p>
                      <a:pPr algn="r"/>
                      <a:r>
                        <a:rPr kumimoji="1" lang="en-US" altLang="ja-JP" dirty="0"/>
                        <a:t>0.989</a:t>
                      </a:r>
                      <a:endParaRPr kumimoji="1" lang="ja-JP" altLang="en-US" dirty="0"/>
                    </a:p>
                  </a:txBody>
                  <a:tcPr/>
                </a:tc>
                <a:extLst>
                  <a:ext uri="{0D108BD9-81ED-4DB2-BD59-A6C34878D82A}">
                    <a16:rowId xmlns:a16="http://schemas.microsoft.com/office/drawing/2014/main" val="3872976484"/>
                  </a:ext>
                </a:extLst>
              </a:tr>
              <a:tr h="370840">
                <a:tc>
                  <a:txBody>
                    <a:bodyPr/>
                    <a:lstStyle/>
                    <a:p>
                      <a:r>
                        <a:rPr kumimoji="1" lang="en-US" altLang="ja-JP" dirty="0"/>
                        <a:t>GCN+AST</a:t>
                      </a:r>
                      <a:endParaRPr kumimoji="1" lang="ja-JP" altLang="en-US" dirty="0"/>
                    </a:p>
                  </a:txBody>
                  <a:tcPr/>
                </a:tc>
                <a:tc>
                  <a:txBody>
                    <a:bodyPr/>
                    <a:lstStyle/>
                    <a:p>
                      <a:pPr algn="r"/>
                      <a:r>
                        <a:rPr kumimoji="1" lang="en-US" altLang="ja-JP" dirty="0"/>
                        <a:t>0.803</a:t>
                      </a:r>
                      <a:endParaRPr kumimoji="1" lang="ja-JP" altLang="en-US" dirty="0"/>
                    </a:p>
                  </a:txBody>
                  <a:tcPr/>
                </a:tc>
                <a:tc>
                  <a:txBody>
                    <a:bodyPr/>
                    <a:lstStyle/>
                    <a:p>
                      <a:pPr algn="r"/>
                      <a:r>
                        <a:rPr kumimoji="1" lang="en-US" altLang="ja-JP" dirty="0"/>
                        <a:t>0.948</a:t>
                      </a:r>
                      <a:endParaRPr kumimoji="1" lang="ja-JP" altLang="en-US" dirty="0"/>
                    </a:p>
                  </a:txBody>
                  <a:tcPr/>
                </a:tc>
                <a:tc>
                  <a:txBody>
                    <a:bodyPr/>
                    <a:lstStyle/>
                    <a:p>
                      <a:pPr algn="r"/>
                      <a:r>
                        <a:rPr kumimoji="1" lang="en-US" altLang="ja-JP" dirty="0"/>
                        <a:t>0.972</a:t>
                      </a:r>
                      <a:endParaRPr kumimoji="1" lang="ja-JP" altLang="en-US" dirty="0"/>
                    </a:p>
                  </a:txBody>
                  <a:tcPr/>
                </a:tc>
                <a:tc>
                  <a:txBody>
                    <a:bodyPr/>
                    <a:lstStyle/>
                    <a:p>
                      <a:pPr algn="r"/>
                      <a:r>
                        <a:rPr kumimoji="1" lang="en-US" altLang="ja-JP" dirty="0">
                          <a:solidFill>
                            <a:srgbClr val="FF0000"/>
                          </a:solidFill>
                        </a:rPr>
                        <a:t>0.993</a:t>
                      </a:r>
                      <a:endParaRPr kumimoji="1" lang="ja-JP" altLang="en-US" dirty="0">
                        <a:solidFill>
                          <a:srgbClr val="FF0000"/>
                        </a:solidFill>
                      </a:endParaRPr>
                    </a:p>
                  </a:txBody>
                  <a:tcPr/>
                </a:tc>
                <a:extLst>
                  <a:ext uri="{0D108BD9-81ED-4DB2-BD59-A6C34878D82A}">
                    <a16:rowId xmlns:a16="http://schemas.microsoft.com/office/drawing/2014/main" val="276491248"/>
                  </a:ext>
                </a:extLst>
              </a:tr>
            </a:tbl>
          </a:graphicData>
        </a:graphic>
      </p:graphicFrame>
      <p:sp>
        <p:nvSpPr>
          <p:cNvPr id="6" name="コンテンツ プレースホルダー 2"/>
          <p:cNvSpPr txBox="1">
            <a:spLocks/>
          </p:cNvSpPr>
          <p:nvPr/>
        </p:nvSpPr>
        <p:spPr bwMode="auto">
          <a:xfrm>
            <a:off x="457200" y="4138502"/>
            <a:ext cx="8229600" cy="21607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u="sng" kern="0" dirty="0"/>
              <a:t>ソースコード表現の影響：小</a:t>
            </a:r>
            <a:endParaRPr lang="en-US" altLang="ja-JP" u="sng" kern="0" dirty="0"/>
          </a:p>
          <a:p>
            <a:pPr lvl="1"/>
            <a:r>
              <a:rPr lang="ja-JP" altLang="en-US" kern="0" dirty="0"/>
              <a:t>どちらの表現が優れているか一概には言えない</a:t>
            </a:r>
            <a:endParaRPr lang="en-US" altLang="ja-JP" kern="0" dirty="0"/>
          </a:p>
          <a:p>
            <a:pPr lvl="1"/>
            <a:r>
              <a:rPr lang="ja-JP" altLang="en-US" kern="0" dirty="0"/>
              <a:t>ニューラルネットワークとの相性が重要だと考えられる</a:t>
            </a:r>
          </a:p>
        </p:txBody>
      </p:sp>
      <p:sp>
        <p:nvSpPr>
          <p:cNvPr id="7" name="スライド番号プレースホルダー 6"/>
          <p:cNvSpPr>
            <a:spLocks noGrp="1"/>
          </p:cNvSpPr>
          <p:nvPr>
            <p:ph type="sldNum" sz="quarter" idx="12"/>
          </p:nvPr>
        </p:nvSpPr>
        <p:spPr/>
        <p:txBody>
          <a:bodyPr/>
          <a:lstStyle/>
          <a:p>
            <a:fld id="{9F5033E9-932D-4E41-95C3-341F9A6DAE17}" type="slidenum">
              <a:rPr lang="en-US" altLang="ja-JP" smtClean="0"/>
              <a:pPr/>
              <a:t>38</a:t>
            </a:fld>
            <a:endParaRPr lang="en-US" altLang="ja-JP"/>
          </a:p>
        </p:txBody>
      </p:sp>
      <p:sp>
        <p:nvSpPr>
          <p:cNvPr id="4" name="日付プレースホルダー 3">
            <a:extLst>
              <a:ext uri="{FF2B5EF4-FFF2-40B4-BE49-F238E27FC236}">
                <a16:creationId xmlns:a16="http://schemas.microsoft.com/office/drawing/2014/main" id="{88750062-11E9-4011-96B9-9C87B92FC34E}"/>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127692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lstStyle/>
          <a:p>
            <a:r>
              <a:rPr kumimoji="1" lang="ja-JP" altLang="en-US" dirty="0"/>
              <a:t>高精度なソースコード分類を実現できる</a:t>
            </a:r>
            <a:br>
              <a:rPr kumimoji="1" lang="en-US" altLang="ja-JP" dirty="0"/>
            </a:br>
            <a:r>
              <a:rPr kumimoji="1" lang="ja-JP" altLang="en-US" dirty="0"/>
              <a:t>ニューラルネットワークとソースコード表現の組み合わせを調査</a:t>
            </a:r>
            <a:endParaRPr kumimoji="1" lang="en-US" altLang="ja-JP" dirty="0"/>
          </a:p>
          <a:p>
            <a:pPr lvl="1"/>
            <a:r>
              <a:rPr lang="en-US" altLang="ja-JP" dirty="0"/>
              <a:t>3</a:t>
            </a:r>
            <a:r>
              <a:rPr lang="ja-JP" altLang="en-US" dirty="0"/>
              <a:t>種類のニューラルネットワークと</a:t>
            </a:r>
            <a:r>
              <a:rPr lang="en-US" altLang="ja-JP" dirty="0"/>
              <a:t>2</a:t>
            </a:r>
            <a:r>
              <a:rPr lang="ja-JP" altLang="en-US" dirty="0"/>
              <a:t>種類のソースコード表現を</a:t>
            </a:r>
            <a:br>
              <a:rPr lang="en-US" altLang="ja-JP" dirty="0"/>
            </a:br>
            <a:r>
              <a:rPr lang="ja-JP" altLang="en-US" dirty="0"/>
              <a:t>組み</a:t>
            </a:r>
            <a:r>
              <a:rPr lang="ja-JP" altLang="en-US" dirty="0" err="1"/>
              <a:t>合わた</a:t>
            </a:r>
            <a:r>
              <a:rPr lang="en-US" altLang="ja-JP" dirty="0"/>
              <a:t>6</a:t>
            </a:r>
            <a:r>
              <a:rPr lang="ja-JP" altLang="en-US" dirty="0"/>
              <a:t>種類のソースコード分類手法の分類精度を比較</a:t>
            </a:r>
            <a:endParaRPr lang="en-US" altLang="ja-JP" dirty="0"/>
          </a:p>
          <a:p>
            <a:pPr lvl="1"/>
            <a:endParaRPr kumimoji="1" lang="en-US" altLang="ja-JP" dirty="0"/>
          </a:p>
          <a:p>
            <a:r>
              <a:rPr kumimoji="1" lang="en-US" altLang="ja-JP" dirty="0"/>
              <a:t>LSTM</a:t>
            </a:r>
            <a:r>
              <a:rPr kumimoji="1" lang="ja-JP" altLang="en-US" dirty="0"/>
              <a:t>に</a:t>
            </a:r>
            <a:r>
              <a:rPr lang="ja-JP" altLang="en-US" dirty="0"/>
              <a:t>トークン列を学習させる手法が最も高精度</a:t>
            </a:r>
            <a:endParaRPr lang="en-US" altLang="ja-JP" dirty="0"/>
          </a:p>
        </p:txBody>
      </p:sp>
      <p:sp>
        <p:nvSpPr>
          <p:cNvPr id="6" name="スライド番号プレースホルダー 5"/>
          <p:cNvSpPr>
            <a:spLocks noGrp="1"/>
          </p:cNvSpPr>
          <p:nvPr>
            <p:ph type="sldNum" sz="quarter" idx="12"/>
          </p:nvPr>
        </p:nvSpPr>
        <p:spPr/>
        <p:txBody>
          <a:bodyPr/>
          <a:lstStyle/>
          <a:p>
            <a:fld id="{9F5033E9-932D-4E41-95C3-341F9A6DAE17}" type="slidenum">
              <a:rPr lang="en-US" altLang="ja-JP" smtClean="0"/>
              <a:pPr/>
              <a:t>39</a:t>
            </a:fld>
            <a:endParaRPr lang="en-US" altLang="ja-JP"/>
          </a:p>
        </p:txBody>
      </p:sp>
      <p:sp>
        <p:nvSpPr>
          <p:cNvPr id="4" name="日付プレースホルダー 3">
            <a:extLst>
              <a:ext uri="{FF2B5EF4-FFF2-40B4-BE49-F238E27FC236}">
                <a16:creationId xmlns:a16="http://schemas.microsoft.com/office/drawing/2014/main" id="{79C7884E-B8CB-45AC-A15F-6D6BA72EDB33}"/>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86540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69678-1242-4D5D-B3CD-399F85991212}"/>
              </a:ext>
            </a:extLst>
          </p:cNvPr>
          <p:cNvSpPr>
            <a:spLocks noGrp="1"/>
          </p:cNvSpPr>
          <p:nvPr>
            <p:ph type="title"/>
          </p:nvPr>
        </p:nvSpPr>
        <p:spPr/>
        <p:txBody>
          <a:bodyPr/>
          <a:lstStyle/>
          <a:p>
            <a:r>
              <a:rPr kumimoji="1" lang="ja-JP" altLang="en-US" dirty="0"/>
              <a:t>ソースコード分類の活用例</a:t>
            </a:r>
          </a:p>
        </p:txBody>
      </p:sp>
      <p:sp>
        <p:nvSpPr>
          <p:cNvPr id="3" name="コンテンツ プレースホルダー 2">
            <a:extLst>
              <a:ext uri="{FF2B5EF4-FFF2-40B4-BE49-F238E27FC236}">
                <a16:creationId xmlns:a16="http://schemas.microsoft.com/office/drawing/2014/main" id="{0A38D651-9594-468F-AD41-2F4FFA3151A7}"/>
              </a:ext>
            </a:extLst>
          </p:cNvPr>
          <p:cNvSpPr>
            <a:spLocks noGrp="1"/>
          </p:cNvSpPr>
          <p:nvPr>
            <p:ph idx="1"/>
          </p:nvPr>
        </p:nvSpPr>
        <p:spPr/>
        <p:txBody>
          <a:bodyPr/>
          <a:lstStyle/>
          <a:p>
            <a:r>
              <a:rPr lang="ja-JP" altLang="en-US" dirty="0">
                <a:solidFill>
                  <a:srgbClr val="FF0000"/>
                </a:solidFill>
              </a:rPr>
              <a:t>分類タグを用いたソースコード検索</a:t>
            </a:r>
            <a:endParaRPr lang="en-US" altLang="ja-JP" dirty="0">
              <a:solidFill>
                <a:srgbClr val="FF0000"/>
              </a:solidFill>
            </a:endParaRPr>
          </a:p>
          <a:p>
            <a:pPr lvl="1"/>
            <a:r>
              <a:rPr kumimoji="1" lang="ja-JP" altLang="en-US" dirty="0"/>
              <a:t>開発者が要求する条件をタグで指定し，必要なソースコードを検索</a:t>
            </a:r>
            <a:endParaRPr kumimoji="1" lang="en-US" altLang="ja-JP" dirty="0"/>
          </a:p>
          <a:p>
            <a:pPr lvl="1"/>
            <a:endParaRPr kumimoji="1" lang="en-US" altLang="ja-JP" sz="800" dirty="0"/>
          </a:p>
          <a:p>
            <a:r>
              <a:rPr kumimoji="1" lang="ja-JP" altLang="en-US" dirty="0">
                <a:solidFill>
                  <a:srgbClr val="FF0000"/>
                </a:solidFill>
              </a:rPr>
              <a:t>開発中のソフトウェアに必要な機能の調査</a:t>
            </a:r>
            <a:endParaRPr kumimoji="1" lang="en-US" altLang="ja-JP" dirty="0">
              <a:solidFill>
                <a:srgbClr val="FF0000"/>
              </a:solidFill>
            </a:endParaRPr>
          </a:p>
          <a:p>
            <a:pPr lvl="1"/>
            <a:r>
              <a:rPr lang="ja-JP" altLang="en-US" dirty="0"/>
              <a:t>開発中のソフトウェアに実装する機能の検討時に，</a:t>
            </a:r>
            <a:br>
              <a:rPr lang="en-US" altLang="ja-JP" dirty="0"/>
            </a:br>
            <a:r>
              <a:rPr lang="ja-JP" altLang="en-US" dirty="0"/>
              <a:t>類似機能を持つ既存ソースコードを参考にする</a:t>
            </a:r>
            <a:r>
              <a:rPr lang="en-US" altLang="ja-JP" dirty="0"/>
              <a:t>[33,41]</a:t>
            </a:r>
          </a:p>
          <a:p>
            <a:pPr lvl="1"/>
            <a:endParaRPr lang="en-US" altLang="ja-JP" sz="800" dirty="0"/>
          </a:p>
          <a:p>
            <a:r>
              <a:rPr lang="ja-JP" altLang="en-US" dirty="0">
                <a:solidFill>
                  <a:srgbClr val="FF0000"/>
                </a:solidFill>
              </a:rPr>
              <a:t>開発中のソフトウェアに混入しやすいバグの予測</a:t>
            </a:r>
            <a:endParaRPr lang="en-US" altLang="ja-JP" dirty="0">
              <a:solidFill>
                <a:srgbClr val="FF0000"/>
              </a:solidFill>
            </a:endParaRPr>
          </a:p>
          <a:p>
            <a:pPr lvl="1"/>
            <a:r>
              <a:rPr kumimoji="1" lang="ja-JP" altLang="en-US" dirty="0"/>
              <a:t>開発中のソフトウェアと同じ機能を持つソフトウェアの多くに共通して含まれる傾向にあるバグについて調査し，バグを予測</a:t>
            </a:r>
            <a:r>
              <a:rPr kumimoji="1" lang="en-US" altLang="ja-JP" dirty="0"/>
              <a:t>[41,64,76]</a:t>
            </a:r>
          </a:p>
          <a:p>
            <a:pPr lvl="1"/>
            <a:endParaRPr kumimoji="1" lang="en-US" altLang="ja-JP" sz="800" dirty="0"/>
          </a:p>
          <a:p>
            <a:r>
              <a:rPr lang="ja-JP" altLang="en-US" dirty="0">
                <a:solidFill>
                  <a:srgbClr val="FF0000"/>
                </a:solidFill>
              </a:rPr>
              <a:t>機能性に基づいたコードクローン分析</a:t>
            </a:r>
            <a:endParaRPr lang="en-US" altLang="ja-JP" dirty="0">
              <a:solidFill>
                <a:srgbClr val="FF0000"/>
              </a:solidFill>
            </a:endParaRPr>
          </a:p>
          <a:p>
            <a:pPr lvl="1"/>
            <a:r>
              <a:rPr kumimoji="1" lang="ja-JP" altLang="en-US" dirty="0"/>
              <a:t>同じ機能のクラスに分類されたソースコードを，</a:t>
            </a:r>
            <a:br>
              <a:rPr kumimoji="1" lang="en-US" altLang="ja-JP" dirty="0"/>
            </a:br>
            <a:r>
              <a:rPr kumimoji="1" lang="ja-JP" altLang="en-US" dirty="0"/>
              <a:t>互いに機能が類似したコードクローンであるとみなし，分析</a:t>
            </a:r>
          </a:p>
        </p:txBody>
      </p:sp>
      <p:sp>
        <p:nvSpPr>
          <p:cNvPr id="4" name="日付プレースホルダー 3">
            <a:extLst>
              <a:ext uri="{FF2B5EF4-FFF2-40B4-BE49-F238E27FC236}">
                <a16:creationId xmlns:a16="http://schemas.microsoft.com/office/drawing/2014/main" id="{0CF5EE09-6924-4761-9AC6-835DFC46F4C0}"/>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1AAD4FF4-04BA-4247-A70D-F1895A839FBC}"/>
              </a:ext>
            </a:extLst>
          </p:cNvPr>
          <p:cNvSpPr>
            <a:spLocks noGrp="1"/>
          </p:cNvSpPr>
          <p:nvPr>
            <p:ph type="sldNum" sz="quarter" idx="12"/>
          </p:nvPr>
        </p:nvSpPr>
        <p:spPr/>
        <p:txBody>
          <a:bodyPr/>
          <a:lstStyle/>
          <a:p>
            <a:fld id="{9F5033E9-932D-4E41-95C3-341F9A6DAE17}" type="slidenum">
              <a:rPr lang="en-US" altLang="ja-JP" smtClean="0"/>
              <a:pPr/>
              <a:t>4</a:t>
            </a:fld>
            <a:endParaRPr lang="en-US" altLang="ja-JP"/>
          </a:p>
        </p:txBody>
      </p:sp>
    </p:spTree>
    <p:extLst>
      <p:ext uri="{BB962C8B-B14F-4D97-AF65-F5344CB8AC3E}">
        <p14:creationId xmlns:p14="http://schemas.microsoft.com/office/powerpoint/2010/main" val="1786946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4C820-A6E9-4BE0-BA58-C43E4F3D59C0}"/>
              </a:ext>
            </a:extLst>
          </p:cNvPr>
          <p:cNvSpPr>
            <a:spLocks noGrp="1"/>
          </p:cNvSpPr>
          <p:nvPr>
            <p:ph type="title"/>
          </p:nvPr>
        </p:nvSpPr>
        <p:spPr/>
        <p:txBody>
          <a:bodyPr/>
          <a:lstStyle/>
          <a:p>
            <a:r>
              <a:rPr kumimoji="1" lang="ja-JP" altLang="en-US" sz="2800" dirty="0"/>
              <a:t>回帰モデルを用いたコードクローン検出手法の</a:t>
            </a:r>
            <a:br>
              <a:rPr kumimoji="1" lang="en-US" altLang="ja-JP" sz="2800" dirty="0"/>
            </a:br>
            <a:r>
              <a:rPr kumimoji="1" lang="ja-JP" altLang="en-US" sz="2800" dirty="0"/>
              <a:t>提案と汎化性能の評価</a:t>
            </a:r>
          </a:p>
        </p:txBody>
      </p:sp>
      <p:sp>
        <p:nvSpPr>
          <p:cNvPr id="3" name="テキスト プレースホルダー 2">
            <a:extLst>
              <a:ext uri="{FF2B5EF4-FFF2-40B4-BE49-F238E27FC236}">
                <a16:creationId xmlns:a16="http://schemas.microsoft.com/office/drawing/2014/main" id="{FED937F6-E954-4218-9CA6-4905650E47F2}"/>
              </a:ext>
            </a:extLst>
          </p:cNvPr>
          <p:cNvSpPr>
            <a:spLocks noGrp="1"/>
          </p:cNvSpPr>
          <p:nvPr>
            <p:ph type="body" idx="1"/>
          </p:nvPr>
        </p:nvSpPr>
        <p:spPr/>
        <p:txBody>
          <a:bodyPr/>
          <a:lstStyle/>
          <a:p>
            <a:r>
              <a:rPr kumimoji="1" lang="en-US" altLang="ja-JP" dirty="0"/>
              <a:t>6</a:t>
            </a:r>
            <a:r>
              <a:rPr kumimoji="1" lang="ja-JP" altLang="en-US" dirty="0"/>
              <a:t>章</a:t>
            </a:r>
          </a:p>
        </p:txBody>
      </p:sp>
      <p:sp>
        <p:nvSpPr>
          <p:cNvPr id="4" name="日付プレースホルダー 3">
            <a:extLst>
              <a:ext uri="{FF2B5EF4-FFF2-40B4-BE49-F238E27FC236}">
                <a16:creationId xmlns:a16="http://schemas.microsoft.com/office/drawing/2014/main" id="{8D8730D5-4F74-4443-8F6B-A53B59B9B0A2}"/>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7B49EECC-EB3B-46E0-9971-A8EA25F5AE69}"/>
              </a:ext>
            </a:extLst>
          </p:cNvPr>
          <p:cNvSpPr>
            <a:spLocks noGrp="1"/>
          </p:cNvSpPr>
          <p:nvPr>
            <p:ph type="sldNum" sz="quarter" idx="12"/>
          </p:nvPr>
        </p:nvSpPr>
        <p:spPr/>
        <p:txBody>
          <a:bodyPr/>
          <a:lstStyle/>
          <a:p>
            <a:fld id="{F14C7DCA-020D-4247-A22F-0BC24CC97F92}" type="slidenum">
              <a:rPr lang="en-US" altLang="ja-JP" smtClean="0"/>
              <a:pPr/>
              <a:t>40</a:t>
            </a:fld>
            <a:endParaRPr lang="en-US" altLang="ja-JP"/>
          </a:p>
        </p:txBody>
      </p:sp>
    </p:spTree>
    <p:extLst>
      <p:ext uri="{BB962C8B-B14F-4D97-AF65-F5344CB8AC3E}">
        <p14:creationId xmlns:p14="http://schemas.microsoft.com/office/powerpoint/2010/main" val="1608055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DB0A5-27E4-934C-B5CA-FA1585130A1A}"/>
              </a:ext>
            </a:extLst>
          </p:cNvPr>
          <p:cNvSpPr>
            <a:spLocks noGrp="1"/>
          </p:cNvSpPr>
          <p:nvPr>
            <p:ph type="title"/>
          </p:nvPr>
        </p:nvSpPr>
        <p:spPr/>
        <p:txBody>
          <a:bodyPr/>
          <a:lstStyle/>
          <a:p>
            <a:r>
              <a:rPr kumimoji="1" lang="ja-JP" altLang="en-US"/>
              <a:t>コードクローン</a:t>
            </a:r>
          </a:p>
        </p:txBody>
      </p:sp>
      <p:sp>
        <p:nvSpPr>
          <p:cNvPr id="3" name="コンテンツ プレースホルダー 2">
            <a:extLst>
              <a:ext uri="{FF2B5EF4-FFF2-40B4-BE49-F238E27FC236}">
                <a16:creationId xmlns:a16="http://schemas.microsoft.com/office/drawing/2014/main" id="{478F1952-22E9-0F49-89BE-109D4918081D}"/>
              </a:ext>
            </a:extLst>
          </p:cNvPr>
          <p:cNvSpPr>
            <a:spLocks noGrp="1"/>
          </p:cNvSpPr>
          <p:nvPr>
            <p:ph idx="1"/>
          </p:nvPr>
        </p:nvSpPr>
        <p:spPr/>
        <p:txBody>
          <a:bodyPr>
            <a:normAutofit/>
          </a:bodyPr>
          <a:lstStyle/>
          <a:p>
            <a:r>
              <a:rPr kumimoji="1" lang="ja-JP" altLang="en-US" dirty="0"/>
              <a:t>互いに一致または類似したコード片</a:t>
            </a:r>
            <a:r>
              <a:rPr kumimoji="1" lang="en-US" altLang="ja-JP" dirty="0"/>
              <a:t>[17,23]</a:t>
            </a:r>
          </a:p>
          <a:p>
            <a:r>
              <a:rPr kumimoji="1" lang="ja-JP" altLang="en-US" dirty="0"/>
              <a:t>ソフトウェア保守を困難にする要因のひとつ</a:t>
            </a:r>
            <a:endParaRPr kumimoji="1" lang="en-US" altLang="ja-JP" dirty="0"/>
          </a:p>
          <a:p>
            <a:pPr lvl="1"/>
            <a:r>
              <a:rPr lang="ja-JP" altLang="en-US" dirty="0"/>
              <a:t>あるコード片に欠陥が存在する場合，コードクローンにも同様に</a:t>
            </a:r>
            <a:br>
              <a:rPr lang="en-US" altLang="ja-JP" dirty="0"/>
            </a:br>
            <a:r>
              <a:rPr lang="ja-JP" altLang="en-US" dirty="0"/>
              <a:t>欠陥が存在すると考えられるため，同様の修正を行う必要がある</a:t>
            </a:r>
            <a:br>
              <a:rPr lang="en-US" altLang="ja-JP" dirty="0"/>
            </a:br>
            <a:r>
              <a:rPr lang="ja-JP" altLang="en-US" dirty="0"/>
              <a:t>→</a:t>
            </a:r>
            <a:r>
              <a:rPr kumimoji="1" lang="ja-JP" altLang="en-US" dirty="0">
                <a:solidFill>
                  <a:srgbClr val="FF0000"/>
                </a:solidFill>
              </a:rPr>
              <a:t>自動でコードクローンを検出する技術は重要</a:t>
            </a:r>
            <a:endParaRPr lang="en-US" altLang="ja-JP" dirty="0">
              <a:solidFill>
                <a:srgbClr val="FF0000"/>
              </a:solidFill>
            </a:endParaRPr>
          </a:p>
          <a:p>
            <a:pPr lvl="1"/>
            <a:endParaRPr lang="en-US" altLang="ja-JP" dirty="0">
              <a:solidFill>
                <a:srgbClr val="FF0000"/>
              </a:solidFill>
            </a:endParaRPr>
          </a:p>
          <a:p>
            <a:r>
              <a:rPr lang="ja-JP" altLang="en-US" dirty="0">
                <a:solidFill>
                  <a:srgbClr val="FF0000"/>
                </a:solidFill>
              </a:rPr>
              <a:t>深層学習を用いて意味的コードクローンを高い精度で</a:t>
            </a:r>
            <a:br>
              <a:rPr lang="en-US" altLang="ja-JP" dirty="0">
                <a:solidFill>
                  <a:srgbClr val="FF0000"/>
                </a:solidFill>
              </a:rPr>
            </a:br>
            <a:r>
              <a:rPr lang="ja-JP" altLang="en-US" dirty="0">
                <a:solidFill>
                  <a:srgbClr val="FF0000"/>
                </a:solidFill>
              </a:rPr>
              <a:t>検出可能な手法が登場</a:t>
            </a:r>
            <a:r>
              <a:rPr lang="en-US" altLang="ja-JP" dirty="0">
                <a:solidFill>
                  <a:srgbClr val="FF0000"/>
                </a:solidFill>
              </a:rPr>
              <a:t>[38,53,63,72,74]</a:t>
            </a:r>
          </a:p>
          <a:p>
            <a:pPr lvl="1"/>
            <a:r>
              <a:rPr lang="ja-JP" altLang="en-US" dirty="0"/>
              <a:t>意味的コードクローン： 構文的な類似度が低いが，類似機能を持つコードクローン</a:t>
            </a:r>
            <a:endParaRPr lang="en-US" altLang="ja-JP" dirty="0"/>
          </a:p>
        </p:txBody>
      </p:sp>
      <p:sp>
        <p:nvSpPr>
          <p:cNvPr id="4" name="スライド番号プレースホルダー 3">
            <a:extLst>
              <a:ext uri="{FF2B5EF4-FFF2-40B4-BE49-F238E27FC236}">
                <a16:creationId xmlns:a16="http://schemas.microsoft.com/office/drawing/2014/main" id="{2AA09EE3-1820-9B48-B083-8101E5FA7CD8}"/>
              </a:ext>
            </a:extLst>
          </p:cNvPr>
          <p:cNvSpPr>
            <a:spLocks noGrp="1"/>
          </p:cNvSpPr>
          <p:nvPr>
            <p:ph type="sldNum" sz="quarter" idx="12"/>
          </p:nvPr>
        </p:nvSpPr>
        <p:spPr/>
        <p:txBody>
          <a:bodyPr/>
          <a:lstStyle/>
          <a:p>
            <a:fld id="{1F5AEE23-762E-B64C-87B3-7758EDED4F0D}" type="slidenum">
              <a:rPr kumimoji="1" lang="ja-JP" altLang="en-US" smtClean="0"/>
              <a:t>41</a:t>
            </a:fld>
            <a:endParaRPr kumimoji="1" lang="ja-JP" altLang="en-US"/>
          </a:p>
        </p:txBody>
      </p:sp>
      <p:sp>
        <p:nvSpPr>
          <p:cNvPr id="5" name="日付プレースホルダー 4">
            <a:extLst>
              <a:ext uri="{FF2B5EF4-FFF2-40B4-BE49-F238E27FC236}">
                <a16:creationId xmlns:a16="http://schemas.microsoft.com/office/drawing/2014/main" id="{B6AD0C58-1E81-4555-868C-74D7AC14FB3E}"/>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754151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259721-485E-4CDA-AF3D-4A47B05275C7}"/>
              </a:ext>
            </a:extLst>
          </p:cNvPr>
          <p:cNvSpPr>
            <a:spLocks noGrp="1"/>
          </p:cNvSpPr>
          <p:nvPr>
            <p:ph type="title"/>
          </p:nvPr>
        </p:nvSpPr>
        <p:spPr/>
        <p:txBody>
          <a:bodyPr/>
          <a:lstStyle/>
          <a:p>
            <a:r>
              <a:rPr kumimoji="1" lang="ja-JP" altLang="en-US" dirty="0"/>
              <a:t>深層学習を用いたコードクローン検出手法の概要</a:t>
            </a:r>
          </a:p>
        </p:txBody>
      </p:sp>
      <p:sp>
        <p:nvSpPr>
          <p:cNvPr id="3" name="コンテンツ プレースホルダー 2">
            <a:extLst>
              <a:ext uri="{FF2B5EF4-FFF2-40B4-BE49-F238E27FC236}">
                <a16:creationId xmlns:a16="http://schemas.microsoft.com/office/drawing/2014/main" id="{8B0D38CD-DAEA-44BA-80CB-694091925EBF}"/>
              </a:ext>
            </a:extLst>
          </p:cNvPr>
          <p:cNvSpPr>
            <a:spLocks noGrp="1"/>
          </p:cNvSpPr>
          <p:nvPr>
            <p:ph idx="1"/>
          </p:nvPr>
        </p:nvSpPr>
        <p:spPr>
          <a:xfrm>
            <a:off x="457200" y="1600201"/>
            <a:ext cx="8229600" cy="1305732"/>
          </a:xfrm>
        </p:spPr>
        <p:txBody>
          <a:bodyPr/>
          <a:lstStyle/>
          <a:p>
            <a:pPr marL="0" indent="0">
              <a:buNone/>
            </a:pPr>
            <a:r>
              <a:rPr kumimoji="1" lang="en-US" altLang="ja-JP" dirty="0"/>
              <a:t>2</a:t>
            </a:r>
            <a:r>
              <a:rPr kumimoji="1" lang="ja-JP" altLang="en-US" dirty="0"/>
              <a:t>つのコード片がコードクローンかを深層学習を用いて判定</a:t>
            </a:r>
            <a:endParaRPr kumimoji="1" lang="en-US" altLang="ja-JP" dirty="0"/>
          </a:p>
          <a:p>
            <a:pPr lvl="1"/>
            <a:r>
              <a:rPr kumimoji="1" lang="ja-JP" altLang="en-US" dirty="0"/>
              <a:t>説明変数：</a:t>
            </a:r>
            <a:r>
              <a:rPr lang="en-US" altLang="ja-JP" dirty="0"/>
              <a:t>2</a:t>
            </a:r>
            <a:r>
              <a:rPr lang="ja-JP" altLang="en-US" dirty="0"/>
              <a:t>つのソースコード</a:t>
            </a:r>
            <a:endParaRPr kumimoji="1" lang="en-US" altLang="ja-JP" dirty="0"/>
          </a:p>
          <a:p>
            <a:pPr lvl="1"/>
            <a:r>
              <a:rPr lang="ja-JP" altLang="en-US" dirty="0"/>
              <a:t>目的変数：</a:t>
            </a:r>
            <a:r>
              <a:rPr lang="en-US" altLang="ja-JP" dirty="0"/>
              <a:t>2</a:t>
            </a:r>
            <a:r>
              <a:rPr lang="ja-JP" altLang="en-US" dirty="0"/>
              <a:t>つのソースコードがコードクローンかどうかを表す値</a:t>
            </a:r>
            <a:endParaRPr kumimoji="1" lang="ja-JP" altLang="en-US" dirty="0"/>
          </a:p>
        </p:txBody>
      </p:sp>
      <p:sp>
        <p:nvSpPr>
          <p:cNvPr id="4" name="日付プレースホルダー 3">
            <a:extLst>
              <a:ext uri="{FF2B5EF4-FFF2-40B4-BE49-F238E27FC236}">
                <a16:creationId xmlns:a16="http://schemas.microsoft.com/office/drawing/2014/main" id="{5E7E22C2-4A1F-4E9B-B1E9-CB329CC44F0E}"/>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AC570182-FDD2-48B1-82B3-B9DF24398845}"/>
              </a:ext>
            </a:extLst>
          </p:cNvPr>
          <p:cNvSpPr>
            <a:spLocks noGrp="1"/>
          </p:cNvSpPr>
          <p:nvPr>
            <p:ph type="sldNum" sz="quarter" idx="12"/>
          </p:nvPr>
        </p:nvSpPr>
        <p:spPr/>
        <p:txBody>
          <a:bodyPr/>
          <a:lstStyle/>
          <a:p>
            <a:fld id="{9F5033E9-932D-4E41-95C3-341F9A6DAE17}" type="slidenum">
              <a:rPr lang="en-US" altLang="ja-JP" smtClean="0"/>
              <a:pPr/>
              <a:t>42</a:t>
            </a:fld>
            <a:endParaRPr lang="en-US" altLang="ja-JP"/>
          </a:p>
        </p:txBody>
      </p:sp>
      <p:pic>
        <p:nvPicPr>
          <p:cNvPr id="8" name="図 7">
            <a:extLst>
              <a:ext uri="{FF2B5EF4-FFF2-40B4-BE49-F238E27FC236}">
                <a16:creationId xmlns:a16="http://schemas.microsoft.com/office/drawing/2014/main" id="{E9D99546-3A32-4DBE-B4D6-B73DAFBC6039}"/>
              </a:ext>
            </a:extLst>
          </p:cNvPr>
          <p:cNvPicPr>
            <a:picLocks noChangeAspect="1"/>
          </p:cNvPicPr>
          <p:nvPr/>
        </p:nvPicPr>
        <p:blipFill>
          <a:blip r:embed="rId3"/>
          <a:stretch>
            <a:fillRect/>
          </a:stretch>
        </p:blipFill>
        <p:spPr>
          <a:xfrm>
            <a:off x="1078775" y="3429000"/>
            <a:ext cx="6975338" cy="1968181"/>
          </a:xfrm>
          <a:prstGeom prst="rect">
            <a:avLst/>
          </a:prstGeom>
        </p:spPr>
      </p:pic>
    </p:spTree>
    <p:extLst>
      <p:ext uri="{BB962C8B-B14F-4D97-AF65-F5344CB8AC3E}">
        <p14:creationId xmlns:p14="http://schemas.microsoft.com/office/powerpoint/2010/main" val="2223098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2F314D-D531-47DD-A987-C91B19F6CCBD}"/>
              </a:ext>
            </a:extLst>
          </p:cNvPr>
          <p:cNvSpPr>
            <a:spLocks noGrp="1"/>
          </p:cNvSpPr>
          <p:nvPr>
            <p:ph type="title"/>
          </p:nvPr>
        </p:nvSpPr>
        <p:spPr/>
        <p:txBody>
          <a:bodyPr/>
          <a:lstStyle/>
          <a:p>
            <a:r>
              <a:rPr kumimoji="1" lang="ja-JP" altLang="en-US" dirty="0"/>
              <a:t>深層学習を用いたコードクローン検出手法の精度評価方法</a:t>
            </a:r>
          </a:p>
        </p:txBody>
      </p:sp>
      <p:sp>
        <p:nvSpPr>
          <p:cNvPr id="3" name="コンテンツ プレースホルダー 2">
            <a:extLst>
              <a:ext uri="{FF2B5EF4-FFF2-40B4-BE49-F238E27FC236}">
                <a16:creationId xmlns:a16="http://schemas.microsoft.com/office/drawing/2014/main" id="{74235053-38E8-484E-8033-C8D2B39D1FC2}"/>
              </a:ext>
            </a:extLst>
          </p:cNvPr>
          <p:cNvSpPr>
            <a:spLocks noGrp="1"/>
          </p:cNvSpPr>
          <p:nvPr>
            <p:ph idx="1"/>
          </p:nvPr>
        </p:nvSpPr>
        <p:spPr>
          <a:xfrm>
            <a:off x="457200" y="1600200"/>
            <a:ext cx="8229600" cy="530817"/>
          </a:xfrm>
        </p:spPr>
        <p:txBody>
          <a:bodyPr/>
          <a:lstStyle/>
          <a:p>
            <a:pPr marL="0" indent="0">
              <a:buNone/>
            </a:pPr>
            <a:r>
              <a:rPr kumimoji="1" lang="ja-JP" altLang="en-US" dirty="0"/>
              <a:t>データセットを一定の割合で分割し，学習と精度評価を実施</a:t>
            </a:r>
          </a:p>
        </p:txBody>
      </p:sp>
      <p:sp>
        <p:nvSpPr>
          <p:cNvPr id="4" name="日付プレースホルダー 3">
            <a:extLst>
              <a:ext uri="{FF2B5EF4-FFF2-40B4-BE49-F238E27FC236}">
                <a16:creationId xmlns:a16="http://schemas.microsoft.com/office/drawing/2014/main" id="{0EB790EF-FEAD-45FB-A7D4-9A6A3F58CE65}"/>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5417C7AB-546D-4779-90B9-217F47F86E5F}"/>
              </a:ext>
            </a:extLst>
          </p:cNvPr>
          <p:cNvSpPr>
            <a:spLocks noGrp="1"/>
          </p:cNvSpPr>
          <p:nvPr>
            <p:ph type="sldNum" sz="quarter" idx="12"/>
          </p:nvPr>
        </p:nvSpPr>
        <p:spPr/>
        <p:txBody>
          <a:bodyPr/>
          <a:lstStyle/>
          <a:p>
            <a:fld id="{9F5033E9-932D-4E41-95C3-341F9A6DAE17}" type="slidenum">
              <a:rPr lang="en-US" altLang="ja-JP" smtClean="0"/>
              <a:pPr/>
              <a:t>43</a:t>
            </a:fld>
            <a:endParaRPr lang="en-US" altLang="ja-JP"/>
          </a:p>
        </p:txBody>
      </p:sp>
      <p:grpSp>
        <p:nvGrpSpPr>
          <p:cNvPr id="13" name="グループ化 12">
            <a:extLst>
              <a:ext uri="{FF2B5EF4-FFF2-40B4-BE49-F238E27FC236}">
                <a16:creationId xmlns:a16="http://schemas.microsoft.com/office/drawing/2014/main" id="{002011BD-1CC9-4CD9-938D-749DB277F527}"/>
              </a:ext>
            </a:extLst>
          </p:cNvPr>
          <p:cNvGrpSpPr/>
          <p:nvPr/>
        </p:nvGrpSpPr>
        <p:grpSpPr>
          <a:xfrm>
            <a:off x="2050193" y="2415767"/>
            <a:ext cx="5032501" cy="1908214"/>
            <a:chOff x="610444" y="3137276"/>
            <a:chExt cx="5032501" cy="1908214"/>
          </a:xfrm>
        </p:grpSpPr>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1AE3903-EE01-46E3-AA88-CBFE0F77D60A}"/>
                    </a:ext>
                  </a:extLst>
                </p:cNvPr>
                <p:cNvSpPr txBox="1"/>
                <p:nvPr/>
              </p:nvSpPr>
              <p:spPr>
                <a:xfrm>
                  <a:off x="610444" y="3475830"/>
                  <a:ext cx="1789592" cy="1569660"/>
                </a:xfrm>
                <a:prstGeom prst="rect">
                  <a:avLst/>
                </a:prstGeom>
                <a:solidFill>
                  <a:schemeClr val="bg1"/>
                </a:solidFill>
                <a:ln>
                  <a:solidFill>
                    <a:schemeClr val="tx1"/>
                  </a:solidFill>
                </a:ln>
              </p:spPr>
              <p:txBody>
                <a:bodyPr wrap="none" rtlCol="0">
                  <a:spAutoFit/>
                </a:bodyPr>
                <a:lstStyle/>
                <a:p>
                  <a:r>
                    <a:rPr kumimoji="1" lang="ja-JP" altLang="en-US" sz="1600" dirty="0"/>
                    <a:t>コードクローン</a:t>
                  </a:r>
                  <a:r>
                    <a:rPr kumimoji="1" lang="en-US" altLang="ja-JP" sz="1600" dirty="0"/>
                    <a:t>1</a:t>
                  </a:r>
                </a:p>
                <a:p>
                  <a:r>
                    <a:rPr kumimoji="1" lang="en-US" altLang="ja-JP" sz="1600" dirty="0"/>
                    <a:t>…</a:t>
                  </a:r>
                </a:p>
                <a:p>
                  <a:r>
                    <a:rPr lang="ja-JP" altLang="en-US" sz="1600" dirty="0"/>
                    <a:t>コードクローン</a:t>
                  </a:r>
                  <a14:m>
                    <m:oMath xmlns:m="http://schemas.openxmlformats.org/officeDocument/2006/math">
                      <m:r>
                        <a:rPr lang="en-US" altLang="ja-JP" sz="1600" i="1" dirty="0" smtClean="0">
                          <a:latin typeface="Cambria Math" panose="02040503050406030204" pitchFamily="18" charset="0"/>
                        </a:rPr>
                        <m:t>𝑛</m:t>
                      </m:r>
                    </m:oMath>
                  </a14:m>
                  <a:endParaRPr kumimoji="1" lang="en-US" altLang="ja-JP" sz="1600" dirty="0"/>
                </a:p>
                <a:p>
                  <a:r>
                    <a:rPr kumimoji="1" lang="ja-JP" altLang="en-US" sz="1600" dirty="0"/>
                    <a:t>非コードクローン</a:t>
                  </a:r>
                  <a:r>
                    <a:rPr kumimoji="1" lang="en-US" altLang="ja-JP" sz="1600" dirty="0"/>
                    <a:t>1</a:t>
                  </a:r>
                </a:p>
                <a:p>
                  <a:r>
                    <a:rPr kumimoji="1" lang="en-US" altLang="ja-JP" sz="1600" dirty="0"/>
                    <a:t>…</a:t>
                  </a:r>
                </a:p>
                <a:p>
                  <a:r>
                    <a:rPr lang="ja-JP" altLang="en-US" sz="1600" dirty="0"/>
                    <a:t>非コードクローン</a:t>
                  </a:r>
                  <a14:m>
                    <m:oMath xmlns:m="http://schemas.openxmlformats.org/officeDocument/2006/math">
                      <m:r>
                        <a:rPr lang="en-US" altLang="ja-JP" sz="1600" i="1" dirty="0" smtClean="0">
                          <a:latin typeface="Cambria Math" panose="02040503050406030204" pitchFamily="18" charset="0"/>
                        </a:rPr>
                        <m:t>𝑚</m:t>
                      </m:r>
                    </m:oMath>
                  </a14:m>
                  <a:endParaRPr kumimoji="1" lang="ja-JP" altLang="en-US" sz="1600" dirty="0"/>
                </a:p>
              </p:txBody>
            </p:sp>
          </mc:Choice>
          <mc:Fallback xmlns="">
            <p:sp>
              <p:nvSpPr>
                <p:cNvPr id="6" name="テキスト ボックス 5">
                  <a:extLst>
                    <a:ext uri="{FF2B5EF4-FFF2-40B4-BE49-F238E27FC236}">
                      <a16:creationId xmlns:a16="http://schemas.microsoft.com/office/drawing/2014/main" id="{C1AE3903-EE01-46E3-AA88-CBFE0F77D60A}"/>
                    </a:ext>
                  </a:extLst>
                </p:cNvPr>
                <p:cNvSpPr txBox="1">
                  <a:spLocks noRot="1" noChangeAspect="1" noMove="1" noResize="1" noEditPoints="1" noAdjustHandles="1" noChangeArrowheads="1" noChangeShapeType="1" noTextEdit="1"/>
                </p:cNvSpPr>
                <p:nvPr/>
              </p:nvSpPr>
              <p:spPr>
                <a:xfrm>
                  <a:off x="610444" y="3475830"/>
                  <a:ext cx="1789592" cy="1569660"/>
                </a:xfrm>
                <a:prstGeom prst="rect">
                  <a:avLst/>
                </a:prstGeom>
                <a:blipFill>
                  <a:blip r:embed="rId3"/>
                  <a:stretch>
                    <a:fillRect l="-1351" t="-1158" b="-3475"/>
                  </a:stretch>
                </a:blipFill>
                <a:ln>
                  <a:solidFill>
                    <a:schemeClr val="tx1"/>
                  </a:solidFill>
                </a:ln>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FE47527B-637C-43A3-948C-FFF445C2C69F}"/>
                </a:ext>
              </a:extLst>
            </p:cNvPr>
            <p:cNvSpPr txBox="1"/>
            <p:nvPr/>
          </p:nvSpPr>
          <p:spPr>
            <a:xfrm>
              <a:off x="901549" y="3137276"/>
              <a:ext cx="1207382" cy="338554"/>
            </a:xfrm>
            <a:prstGeom prst="rect">
              <a:avLst/>
            </a:prstGeom>
            <a:noFill/>
            <a:ln>
              <a:noFill/>
            </a:ln>
          </p:spPr>
          <p:txBody>
            <a:bodyPr wrap="none" rtlCol="0">
              <a:spAutoFit/>
            </a:bodyPr>
            <a:lstStyle/>
            <a:p>
              <a:r>
                <a:rPr kumimoji="1" lang="ja-JP" altLang="en-US" sz="1600" dirty="0"/>
                <a:t>データセット</a:t>
              </a:r>
            </a:p>
          </p:txBody>
        </p:sp>
        <p:sp>
          <p:nvSpPr>
            <p:cNvPr id="8" name="テキスト ボックス 7">
              <a:extLst>
                <a:ext uri="{FF2B5EF4-FFF2-40B4-BE49-F238E27FC236}">
                  <a16:creationId xmlns:a16="http://schemas.microsoft.com/office/drawing/2014/main" id="{E7862052-A2FB-404E-9AA3-B0986DE68923}"/>
                </a:ext>
              </a:extLst>
            </p:cNvPr>
            <p:cNvSpPr txBox="1"/>
            <p:nvPr/>
          </p:nvSpPr>
          <p:spPr>
            <a:xfrm>
              <a:off x="3820010" y="3270382"/>
              <a:ext cx="1822935" cy="1098000"/>
            </a:xfrm>
            <a:prstGeom prst="rect">
              <a:avLst/>
            </a:prstGeom>
            <a:solidFill>
              <a:schemeClr val="bg1"/>
            </a:solidFill>
            <a:ln>
              <a:solidFill>
                <a:schemeClr val="tx1"/>
              </a:solidFill>
            </a:ln>
          </p:spPr>
          <p:txBody>
            <a:bodyPr wrap="none" rtlCol="0" anchor="ctr">
              <a:spAutoFit/>
            </a:bodyPr>
            <a:lstStyle/>
            <a:p>
              <a:pPr algn="ctr"/>
              <a:r>
                <a:rPr lang="ja-JP" altLang="en-US" sz="1600" dirty="0"/>
                <a:t>学習用データセット</a:t>
              </a:r>
              <a:endParaRPr kumimoji="1" lang="ja-JP" altLang="en-US" sz="1600" dirty="0"/>
            </a:p>
          </p:txBody>
        </p:sp>
        <p:sp>
          <p:nvSpPr>
            <p:cNvPr id="9" name="テキスト ボックス 8">
              <a:extLst>
                <a:ext uri="{FF2B5EF4-FFF2-40B4-BE49-F238E27FC236}">
                  <a16:creationId xmlns:a16="http://schemas.microsoft.com/office/drawing/2014/main" id="{20AF2B37-00AD-4BE9-8AB3-D8F5F33114B0}"/>
                </a:ext>
              </a:extLst>
            </p:cNvPr>
            <p:cNvSpPr txBox="1"/>
            <p:nvPr/>
          </p:nvSpPr>
          <p:spPr>
            <a:xfrm>
              <a:off x="3820009" y="4368382"/>
              <a:ext cx="1822935" cy="338554"/>
            </a:xfrm>
            <a:prstGeom prst="rect">
              <a:avLst/>
            </a:prstGeom>
            <a:solidFill>
              <a:schemeClr val="bg1"/>
            </a:solidFill>
            <a:ln>
              <a:solidFill>
                <a:schemeClr val="tx1"/>
              </a:solidFill>
            </a:ln>
          </p:spPr>
          <p:txBody>
            <a:bodyPr wrap="none" rtlCol="0">
              <a:spAutoFit/>
            </a:bodyPr>
            <a:lstStyle/>
            <a:p>
              <a:r>
                <a:rPr kumimoji="1" lang="ja-JP" altLang="en-US" sz="1600" dirty="0"/>
                <a:t>検証用データセット</a:t>
              </a:r>
            </a:p>
          </p:txBody>
        </p:sp>
        <p:sp>
          <p:nvSpPr>
            <p:cNvPr id="10" name="テキスト ボックス 9">
              <a:extLst>
                <a:ext uri="{FF2B5EF4-FFF2-40B4-BE49-F238E27FC236}">
                  <a16:creationId xmlns:a16="http://schemas.microsoft.com/office/drawing/2014/main" id="{6674D316-4F3D-4C93-8395-8920F211DF25}"/>
                </a:ext>
              </a:extLst>
            </p:cNvPr>
            <p:cNvSpPr txBox="1"/>
            <p:nvPr/>
          </p:nvSpPr>
          <p:spPr>
            <a:xfrm>
              <a:off x="3820008" y="4706936"/>
              <a:ext cx="1822935" cy="338554"/>
            </a:xfrm>
            <a:prstGeom prst="rect">
              <a:avLst/>
            </a:prstGeom>
            <a:solidFill>
              <a:schemeClr val="bg1"/>
            </a:solidFill>
            <a:ln>
              <a:solidFill>
                <a:schemeClr val="tx1"/>
              </a:solidFill>
            </a:ln>
          </p:spPr>
          <p:txBody>
            <a:bodyPr wrap="none" rtlCol="0">
              <a:spAutoFit/>
            </a:bodyPr>
            <a:lstStyle/>
            <a:p>
              <a:r>
                <a:rPr kumimoji="1" lang="ja-JP" altLang="en-US" sz="1600" dirty="0"/>
                <a:t>評価用データセット</a:t>
              </a:r>
            </a:p>
          </p:txBody>
        </p:sp>
        <p:sp>
          <p:nvSpPr>
            <p:cNvPr id="11" name="矢印: 右 10">
              <a:extLst>
                <a:ext uri="{FF2B5EF4-FFF2-40B4-BE49-F238E27FC236}">
                  <a16:creationId xmlns:a16="http://schemas.microsoft.com/office/drawing/2014/main" id="{58A5434B-773B-40F7-86FE-551AAED6B923}"/>
                </a:ext>
              </a:extLst>
            </p:cNvPr>
            <p:cNvSpPr/>
            <p:nvPr/>
          </p:nvSpPr>
          <p:spPr>
            <a:xfrm>
              <a:off x="2984670" y="3801498"/>
              <a:ext cx="255090" cy="459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6E30369-DAD9-45DC-BFE1-5BA992D70F79}"/>
                </a:ext>
              </a:extLst>
            </p:cNvPr>
            <p:cNvSpPr txBox="1"/>
            <p:nvPr/>
          </p:nvSpPr>
          <p:spPr>
            <a:xfrm>
              <a:off x="2410952" y="3137276"/>
              <a:ext cx="1398140" cy="584775"/>
            </a:xfrm>
            <a:prstGeom prst="rect">
              <a:avLst/>
            </a:prstGeom>
            <a:noFill/>
          </p:spPr>
          <p:txBody>
            <a:bodyPr wrap="none" rtlCol="0">
              <a:spAutoFit/>
            </a:bodyPr>
            <a:lstStyle/>
            <a:p>
              <a:pPr algn="ctr"/>
              <a:r>
                <a:rPr lang="ja-JP" altLang="en-US" sz="1600" dirty="0"/>
                <a:t>シャッフルして</a:t>
              </a:r>
              <a:endParaRPr lang="en-US" altLang="ja-JP" sz="1600" dirty="0"/>
            </a:p>
            <a:p>
              <a:pPr algn="ctr"/>
              <a:r>
                <a:rPr kumimoji="1" lang="ja-JP" altLang="en-US" sz="1600" dirty="0"/>
                <a:t>分割</a:t>
              </a:r>
            </a:p>
          </p:txBody>
        </p:sp>
      </p:grpSp>
      <p:sp>
        <p:nvSpPr>
          <p:cNvPr id="14" name="コンテンツ プレースホルダー 2">
            <a:extLst>
              <a:ext uri="{FF2B5EF4-FFF2-40B4-BE49-F238E27FC236}">
                <a16:creationId xmlns:a16="http://schemas.microsoft.com/office/drawing/2014/main" id="{B9981754-044F-4BB9-9A07-D4B46DA9FD56}"/>
              </a:ext>
            </a:extLst>
          </p:cNvPr>
          <p:cNvSpPr txBox="1">
            <a:spLocks/>
          </p:cNvSpPr>
          <p:nvPr/>
        </p:nvSpPr>
        <p:spPr bwMode="auto">
          <a:xfrm>
            <a:off x="456572" y="4608731"/>
            <a:ext cx="8229600" cy="11579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sz="1800">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kern="0" dirty="0"/>
              <a:t>この精度評価で示されること</a:t>
            </a:r>
            <a:endParaRPr lang="en-US" altLang="ja-JP" kern="0" dirty="0"/>
          </a:p>
          <a:p>
            <a:pPr marL="457200" lvl="1" indent="0">
              <a:buNone/>
            </a:pPr>
            <a:r>
              <a:rPr lang="ja-JP" altLang="en-US" kern="0" dirty="0"/>
              <a:t>学習用，検証用データセットを用いて学習すれば，</a:t>
            </a:r>
            <a:br>
              <a:rPr lang="en-US" altLang="ja-JP" kern="0" dirty="0"/>
            </a:br>
            <a:r>
              <a:rPr lang="ja-JP" altLang="en-US" kern="0" dirty="0"/>
              <a:t>評価用データセットのコードクローンを高い精度で検出可能</a:t>
            </a:r>
          </a:p>
        </p:txBody>
      </p:sp>
    </p:spTree>
    <p:extLst>
      <p:ext uri="{BB962C8B-B14F-4D97-AF65-F5344CB8AC3E}">
        <p14:creationId xmlns:p14="http://schemas.microsoft.com/office/powerpoint/2010/main" val="481831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3B2CF-84CF-1242-809F-23147FACBCD6}"/>
              </a:ext>
            </a:extLst>
          </p:cNvPr>
          <p:cNvSpPr>
            <a:spLocks noGrp="1"/>
          </p:cNvSpPr>
          <p:nvPr>
            <p:ph type="title"/>
          </p:nvPr>
        </p:nvSpPr>
        <p:spPr/>
        <p:txBody>
          <a:bodyPr/>
          <a:lstStyle/>
          <a:p>
            <a:r>
              <a:rPr kumimoji="1" lang="ja-JP" altLang="en-US" dirty="0"/>
              <a:t>既存研究の問題点</a:t>
            </a:r>
            <a:r>
              <a:rPr lang="en-US" altLang="ja-JP" dirty="0"/>
              <a:t>1</a:t>
            </a:r>
            <a:endParaRPr kumimoji="1" lang="ja-JP" altLang="en-US" dirty="0"/>
          </a:p>
        </p:txBody>
      </p:sp>
      <p:sp>
        <p:nvSpPr>
          <p:cNvPr id="3" name="コンテンツ プレースホルダー 2">
            <a:extLst>
              <a:ext uri="{FF2B5EF4-FFF2-40B4-BE49-F238E27FC236}">
                <a16:creationId xmlns:a16="http://schemas.microsoft.com/office/drawing/2014/main" id="{2A202B5F-EAAA-3341-854D-9D3C202AE6F4}"/>
              </a:ext>
            </a:extLst>
          </p:cNvPr>
          <p:cNvSpPr>
            <a:spLocks noGrp="1"/>
          </p:cNvSpPr>
          <p:nvPr>
            <p:ph idx="1"/>
          </p:nvPr>
        </p:nvSpPr>
        <p:spPr>
          <a:xfrm>
            <a:off x="457200" y="1600200"/>
            <a:ext cx="8252847" cy="4525963"/>
          </a:xfrm>
        </p:spPr>
        <p:txBody>
          <a:bodyPr/>
          <a:lstStyle/>
          <a:p>
            <a:r>
              <a:rPr lang="ja-JP" altLang="en-US" dirty="0"/>
              <a:t>既存研究において</a:t>
            </a:r>
            <a:r>
              <a:rPr lang="ja-JP" altLang="en-US" dirty="0">
                <a:solidFill>
                  <a:srgbClr val="FF0000"/>
                </a:solidFill>
              </a:rPr>
              <a:t>深層学習モデルの汎化性能が未調査</a:t>
            </a:r>
            <a:endParaRPr lang="en-US" altLang="ja-JP" dirty="0">
              <a:solidFill>
                <a:srgbClr val="FF0000"/>
              </a:solidFill>
            </a:endParaRPr>
          </a:p>
          <a:p>
            <a:pPr lvl="1"/>
            <a:r>
              <a:rPr lang="ja-JP" altLang="en-US" u="sng" dirty="0"/>
              <a:t>汎化性能：未学習のソースコード集合に対する</a:t>
            </a:r>
            <a:br>
              <a:rPr lang="en-US" altLang="ja-JP" u="sng" dirty="0"/>
            </a:br>
            <a:r>
              <a:rPr lang="ja-JP" altLang="en-US" u="sng" dirty="0"/>
              <a:t>コードクローン検出性能</a:t>
            </a:r>
            <a:endParaRPr lang="en-US" altLang="ja-JP" u="sng" dirty="0"/>
          </a:p>
          <a:p>
            <a:pPr lvl="1"/>
            <a:r>
              <a:rPr lang="ja-JP" altLang="en-US" dirty="0"/>
              <a:t>多くの既存研究では</a:t>
            </a:r>
            <a:r>
              <a:rPr lang="en-US" altLang="ja-JP" dirty="0"/>
              <a:t>1</a:t>
            </a:r>
            <a:r>
              <a:rPr lang="ja-JP" altLang="en-US" dirty="0"/>
              <a:t>つのデータセットを分割して</a:t>
            </a:r>
            <a:br>
              <a:rPr lang="en-US" altLang="ja-JP" dirty="0"/>
            </a:br>
            <a:r>
              <a:rPr lang="ja-JP" altLang="en-US" dirty="0"/>
              <a:t>学習用・検証用・評価用データセットを作成し精度評価を実施</a:t>
            </a:r>
            <a:endParaRPr lang="en-US" altLang="ja-JP" dirty="0"/>
          </a:p>
          <a:p>
            <a:pPr marL="685800" lvl="2" indent="0">
              <a:buNone/>
            </a:pPr>
            <a:r>
              <a:rPr lang="ja-JP" altLang="en-US" dirty="0"/>
              <a:t>→</a:t>
            </a:r>
            <a:r>
              <a:rPr lang="ja-JP" altLang="en-US" dirty="0">
                <a:solidFill>
                  <a:srgbClr val="FF0000"/>
                </a:solidFill>
              </a:rPr>
              <a:t>データセットに特化した深層学習モデルであることを否定できない</a:t>
            </a:r>
            <a:endParaRPr lang="en-US" altLang="ja-JP" dirty="0">
              <a:solidFill>
                <a:srgbClr val="FF0000"/>
              </a:solidFill>
            </a:endParaRPr>
          </a:p>
          <a:p>
            <a:pPr marL="685800" lvl="2" indent="0">
              <a:buNone/>
            </a:pPr>
            <a:r>
              <a:rPr lang="ja-JP" altLang="en-US" dirty="0"/>
              <a:t>→</a:t>
            </a:r>
            <a:r>
              <a:rPr lang="ja-JP" altLang="en-US" dirty="0">
                <a:solidFill>
                  <a:srgbClr val="FF0000"/>
                </a:solidFill>
              </a:rPr>
              <a:t>データセットの大部分を別手段でラベル付けして学習させないと使えない？</a:t>
            </a:r>
            <a:endParaRPr lang="en-US" altLang="ja-JP" dirty="0">
              <a:solidFill>
                <a:srgbClr val="FF0000"/>
              </a:solidFill>
            </a:endParaRPr>
          </a:p>
          <a:p>
            <a:pPr lvl="2"/>
            <a:endParaRPr lang="en-US" altLang="ja-JP" dirty="0"/>
          </a:p>
          <a:p>
            <a:pPr lvl="1"/>
            <a:r>
              <a:rPr lang="ja-JP" altLang="en-US" dirty="0"/>
              <a:t>実際にコードクローン検出ツールとしてソフトウェア開発や保守に</a:t>
            </a:r>
            <a:br>
              <a:rPr lang="en-US" altLang="ja-JP" dirty="0"/>
            </a:br>
            <a:r>
              <a:rPr lang="ja-JP" altLang="en-US" dirty="0"/>
              <a:t>利用するには，汎化性能が必要</a:t>
            </a:r>
            <a:endParaRPr lang="en-US" altLang="ja-JP" dirty="0"/>
          </a:p>
          <a:p>
            <a:endParaRPr lang="en-US" altLang="ja-JP" dirty="0"/>
          </a:p>
          <a:p>
            <a:r>
              <a:rPr lang="ja-JP" altLang="en-US" dirty="0"/>
              <a:t>既存研究の汎化性能を調査する事前実験を実施</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F1CEB00E-A592-244F-B9AC-BD74F4F08457}"/>
              </a:ext>
            </a:extLst>
          </p:cNvPr>
          <p:cNvSpPr>
            <a:spLocks noGrp="1"/>
          </p:cNvSpPr>
          <p:nvPr>
            <p:ph type="sldNum" sz="quarter" idx="12"/>
          </p:nvPr>
        </p:nvSpPr>
        <p:spPr/>
        <p:txBody>
          <a:bodyPr/>
          <a:lstStyle/>
          <a:p>
            <a:fld id="{1F5AEE23-762E-B64C-87B3-7758EDED4F0D}" type="slidenum">
              <a:rPr kumimoji="1" lang="ja-JP" altLang="en-US" smtClean="0"/>
              <a:t>44</a:t>
            </a:fld>
            <a:endParaRPr kumimoji="1" lang="ja-JP" altLang="en-US"/>
          </a:p>
        </p:txBody>
      </p:sp>
      <p:sp>
        <p:nvSpPr>
          <p:cNvPr id="5" name="日付プレースホルダー 4">
            <a:extLst>
              <a:ext uri="{FF2B5EF4-FFF2-40B4-BE49-F238E27FC236}">
                <a16:creationId xmlns:a16="http://schemas.microsoft.com/office/drawing/2014/main" id="{9584283A-984D-47D8-89D6-E0AE4B35AC9A}"/>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039016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705305-1296-6E4C-894A-0DC5342F0918}"/>
              </a:ext>
            </a:extLst>
          </p:cNvPr>
          <p:cNvSpPr>
            <a:spLocks noGrp="1"/>
          </p:cNvSpPr>
          <p:nvPr>
            <p:ph type="title"/>
          </p:nvPr>
        </p:nvSpPr>
        <p:spPr/>
        <p:txBody>
          <a:bodyPr/>
          <a:lstStyle/>
          <a:p>
            <a:r>
              <a:rPr lang="ja-JP" altLang="en-US" dirty="0"/>
              <a:t>事前実験（</a:t>
            </a:r>
            <a:r>
              <a:rPr lang="en-US" altLang="ja-JP" dirty="0"/>
              <a:t>1/3</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E4A1AFC5-11C4-8D49-9E1A-A2951E2FBC17}"/>
              </a:ext>
            </a:extLst>
          </p:cNvPr>
          <p:cNvSpPr>
            <a:spLocks noGrp="1"/>
          </p:cNvSpPr>
          <p:nvPr>
            <p:ph idx="1"/>
          </p:nvPr>
        </p:nvSpPr>
        <p:spPr/>
        <p:txBody>
          <a:bodyPr>
            <a:normAutofit/>
          </a:bodyPr>
          <a:lstStyle/>
          <a:p>
            <a:pPr marL="0" indent="0">
              <a:buNone/>
            </a:pPr>
            <a:r>
              <a:rPr kumimoji="1" lang="ja-JP" altLang="en-US" dirty="0"/>
              <a:t>目的：</a:t>
            </a:r>
            <a:r>
              <a:rPr kumimoji="1" lang="en-US" altLang="ja-JP" dirty="0"/>
              <a:t>ASTNN[72]</a:t>
            </a:r>
            <a:r>
              <a:rPr kumimoji="1" lang="ja-JP" altLang="en-US" dirty="0"/>
              <a:t>の汎化性能を調査</a:t>
            </a:r>
            <a:endParaRPr kumimoji="1" lang="en-US" altLang="ja-JP" dirty="0"/>
          </a:p>
          <a:p>
            <a:pPr marL="342900" lvl="1" indent="0">
              <a:buNone/>
            </a:pPr>
            <a:r>
              <a:rPr lang="en-US" altLang="ja-JP" dirty="0"/>
              <a:t>ASTNN</a:t>
            </a:r>
            <a:r>
              <a:rPr lang="ja-JP" altLang="en-US" dirty="0"/>
              <a:t>：深層学習を用いた意味的コードクローン検出手法の</a:t>
            </a:r>
            <a:r>
              <a:rPr lang="en-US" altLang="ja-JP" dirty="0"/>
              <a:t>1</a:t>
            </a:r>
            <a:r>
              <a:rPr lang="ja-JP" altLang="en-US" dirty="0"/>
              <a:t>つ</a:t>
            </a:r>
            <a:endParaRPr lang="en-US" altLang="ja-JP" dirty="0"/>
          </a:p>
          <a:p>
            <a:pPr lvl="2"/>
            <a:r>
              <a:rPr lang="ja-JP" altLang="en-US" dirty="0"/>
              <a:t>ソースコードとデータセットが全て公開されていて利用可能</a:t>
            </a:r>
            <a:endParaRPr lang="en-US" altLang="ja-JP" dirty="0"/>
          </a:p>
          <a:p>
            <a:pPr lvl="3"/>
            <a:r>
              <a:rPr lang="ja-JP" altLang="en-US" dirty="0"/>
              <a:t>データセットは</a:t>
            </a:r>
            <a:r>
              <a:rPr lang="en-US" altLang="ja-JP" dirty="0" err="1"/>
              <a:t>BigCloneBench</a:t>
            </a:r>
            <a:r>
              <a:rPr lang="en-US" altLang="ja-JP" dirty="0"/>
              <a:t>[60]</a:t>
            </a:r>
            <a:r>
              <a:rPr lang="ja-JP" altLang="en-US" dirty="0"/>
              <a:t>由来</a:t>
            </a:r>
            <a:endParaRPr lang="en-US" altLang="ja-JP" dirty="0"/>
          </a:p>
          <a:p>
            <a:pPr lvl="2"/>
            <a:r>
              <a:rPr lang="ja-JP" altLang="en-US" dirty="0"/>
              <a:t>高いコードクローン検出精度を記録</a:t>
            </a:r>
            <a:endParaRPr lang="en-US" altLang="ja-JP" dirty="0"/>
          </a:p>
          <a:p>
            <a:pPr lvl="1"/>
            <a:endParaRPr kumimoji="1" lang="en-US" altLang="ja-JP" dirty="0"/>
          </a:p>
          <a:p>
            <a:pPr marL="0" indent="0">
              <a:buNone/>
            </a:pPr>
            <a:r>
              <a:rPr kumimoji="1" lang="ja-JP" altLang="en-US" dirty="0"/>
              <a:t>公開されているソースコードとデータセットを利用し，</a:t>
            </a:r>
            <a:br>
              <a:rPr kumimoji="1" lang="en-US" altLang="ja-JP" dirty="0"/>
            </a:br>
            <a:r>
              <a:rPr kumimoji="1" lang="en-US" altLang="ja-JP" dirty="0"/>
              <a:t>ASTNN</a:t>
            </a:r>
            <a:r>
              <a:rPr kumimoji="1" lang="ja-JP" altLang="en-US" dirty="0"/>
              <a:t>の学習済みモデルを作成</a:t>
            </a:r>
            <a:endParaRPr kumimoji="1" lang="en-US" altLang="ja-JP" dirty="0"/>
          </a:p>
          <a:p>
            <a:pPr marL="685800" lvl="1" indent="-342900">
              <a:buFont typeface="+mj-lt"/>
              <a:buAutoNum type="arabicPeriod"/>
            </a:pPr>
            <a:r>
              <a:rPr lang="ja-JP" altLang="en-US" dirty="0"/>
              <a:t>データセットを</a:t>
            </a:r>
            <a:r>
              <a:rPr lang="en-US" altLang="ja-JP" dirty="0"/>
              <a:t>3:1:1</a:t>
            </a:r>
            <a:r>
              <a:rPr lang="ja-JP" altLang="en-US" dirty="0"/>
              <a:t>に分割し，学習，検証，評価用データセットの</a:t>
            </a:r>
            <a:br>
              <a:rPr lang="en-US" altLang="ja-JP" dirty="0"/>
            </a:br>
            <a:r>
              <a:rPr lang="en-US" altLang="ja-JP" dirty="0"/>
              <a:t>3</a:t>
            </a:r>
            <a:r>
              <a:rPr lang="ja-JP" altLang="en-US" dirty="0"/>
              <a:t>つを作成</a:t>
            </a:r>
            <a:endParaRPr lang="en-US" altLang="ja-JP" dirty="0"/>
          </a:p>
          <a:p>
            <a:pPr marL="685800" lvl="1" indent="-342900">
              <a:buFont typeface="+mj-lt"/>
              <a:buAutoNum type="arabicPeriod"/>
            </a:pPr>
            <a:r>
              <a:rPr lang="ja-JP" altLang="en-US" dirty="0"/>
              <a:t>学習，検証用データセットを用いて</a:t>
            </a:r>
            <a:r>
              <a:rPr lang="en-US" altLang="ja-JP" dirty="0"/>
              <a:t>ASTNN</a:t>
            </a:r>
            <a:r>
              <a:rPr lang="ja-JP" altLang="en-US" dirty="0"/>
              <a:t>のモデルを学習</a:t>
            </a:r>
            <a:endParaRPr lang="en-US" altLang="ja-JP" dirty="0"/>
          </a:p>
        </p:txBody>
      </p:sp>
      <p:sp>
        <p:nvSpPr>
          <p:cNvPr id="4" name="スライド番号プレースホルダー 3">
            <a:extLst>
              <a:ext uri="{FF2B5EF4-FFF2-40B4-BE49-F238E27FC236}">
                <a16:creationId xmlns:a16="http://schemas.microsoft.com/office/drawing/2014/main" id="{DB4F9798-2C95-F14B-B011-BDA947182505}"/>
              </a:ext>
            </a:extLst>
          </p:cNvPr>
          <p:cNvSpPr>
            <a:spLocks noGrp="1"/>
          </p:cNvSpPr>
          <p:nvPr>
            <p:ph type="sldNum" sz="quarter" idx="12"/>
          </p:nvPr>
        </p:nvSpPr>
        <p:spPr/>
        <p:txBody>
          <a:bodyPr/>
          <a:lstStyle/>
          <a:p>
            <a:fld id="{1F5AEE23-762E-B64C-87B3-7758EDED4F0D}" type="slidenum">
              <a:rPr kumimoji="1" lang="ja-JP" altLang="en-US" smtClean="0"/>
              <a:t>45</a:t>
            </a:fld>
            <a:endParaRPr kumimoji="1" lang="ja-JP" altLang="en-US"/>
          </a:p>
        </p:txBody>
      </p:sp>
      <p:sp>
        <p:nvSpPr>
          <p:cNvPr id="5" name="日付プレースホルダー 4">
            <a:extLst>
              <a:ext uri="{FF2B5EF4-FFF2-40B4-BE49-F238E27FC236}">
                <a16:creationId xmlns:a16="http://schemas.microsoft.com/office/drawing/2014/main" id="{DDE1091C-D33C-4005-A717-38EB44BC5834}"/>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863380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DD93B-73F0-FB4F-AD15-CE4AD99BDC79}"/>
              </a:ext>
            </a:extLst>
          </p:cNvPr>
          <p:cNvSpPr>
            <a:spLocks noGrp="1"/>
          </p:cNvSpPr>
          <p:nvPr>
            <p:ph type="title"/>
          </p:nvPr>
        </p:nvSpPr>
        <p:spPr/>
        <p:txBody>
          <a:bodyPr/>
          <a:lstStyle/>
          <a:p>
            <a:r>
              <a:rPr lang="ja-JP" altLang="en-US" dirty="0"/>
              <a:t>事前実験（</a:t>
            </a:r>
            <a:r>
              <a:rPr lang="en-US" altLang="ja-JP" dirty="0"/>
              <a:t>2/3</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EB6D1356-30F0-A94F-A90A-F56D0D40D107}"/>
              </a:ext>
            </a:extLst>
          </p:cNvPr>
          <p:cNvSpPr>
            <a:spLocks noGrp="1"/>
          </p:cNvSpPr>
          <p:nvPr>
            <p:ph idx="1"/>
          </p:nvPr>
        </p:nvSpPr>
        <p:spPr/>
        <p:txBody>
          <a:bodyPr/>
          <a:lstStyle/>
          <a:p>
            <a:pPr marL="0" indent="0">
              <a:buNone/>
            </a:pPr>
            <a:r>
              <a:rPr lang="ja-JP" altLang="en-US" dirty="0"/>
              <a:t>精度評価</a:t>
            </a:r>
            <a:endParaRPr lang="en-US" altLang="ja-JP" dirty="0"/>
          </a:p>
          <a:p>
            <a:pPr marL="685800" lvl="1" indent="-342900">
              <a:buFont typeface="+mj-lt"/>
              <a:buAutoNum type="arabicPeriod"/>
            </a:pPr>
            <a:r>
              <a:rPr kumimoji="1" lang="ja-JP" altLang="en-US" dirty="0"/>
              <a:t>評価用データセットを用いてコードクローン検出精度を評価</a:t>
            </a:r>
            <a:endParaRPr kumimoji="1" lang="en-US" altLang="ja-JP" dirty="0"/>
          </a:p>
          <a:p>
            <a:pPr marL="685800" lvl="1" indent="-342900">
              <a:buFont typeface="+mj-lt"/>
              <a:buAutoNum type="arabicPeriod"/>
            </a:pPr>
            <a:r>
              <a:rPr lang="ja-JP" altLang="en-US" dirty="0"/>
              <a:t>学習用データセットと異なる</a:t>
            </a:r>
            <a:r>
              <a:rPr lang="en-US" altLang="ja-JP" dirty="0"/>
              <a:t>4</a:t>
            </a:r>
            <a:r>
              <a:rPr lang="ja-JP" altLang="en-US" dirty="0"/>
              <a:t>種類のコードクローンデータセットで評価</a:t>
            </a:r>
            <a:endParaRPr lang="en-US" altLang="ja-JP" dirty="0"/>
          </a:p>
          <a:p>
            <a:pPr lvl="1"/>
            <a:r>
              <a:rPr kumimoji="1" lang="en-US" altLang="ja-JP" dirty="0">
                <a:solidFill>
                  <a:srgbClr val="FF0000"/>
                </a:solidFill>
              </a:rPr>
              <a:t>Google Code Jam </a:t>
            </a:r>
            <a:r>
              <a:rPr kumimoji="1" lang="ja-JP" altLang="en-US" dirty="0">
                <a:solidFill>
                  <a:srgbClr val="FF0000"/>
                </a:solidFill>
              </a:rPr>
              <a:t>（</a:t>
            </a:r>
            <a:r>
              <a:rPr kumimoji="1" lang="en-US" altLang="ja-JP" dirty="0">
                <a:solidFill>
                  <a:srgbClr val="FF0000"/>
                </a:solidFill>
              </a:rPr>
              <a:t>GCJ</a:t>
            </a:r>
            <a:r>
              <a:rPr kumimoji="1" lang="ja-JP" altLang="en-US" dirty="0">
                <a:solidFill>
                  <a:srgbClr val="FF0000"/>
                </a:solidFill>
              </a:rPr>
              <a:t>）</a:t>
            </a:r>
            <a:r>
              <a:rPr kumimoji="1" lang="en-US" altLang="ja-JP" dirty="0">
                <a:solidFill>
                  <a:srgbClr val="FF0000"/>
                </a:solidFill>
              </a:rPr>
              <a:t>[74]</a:t>
            </a:r>
          </a:p>
          <a:p>
            <a:pPr marL="685800" lvl="2" indent="0">
              <a:buNone/>
            </a:pPr>
            <a:r>
              <a:rPr lang="ja-JP" altLang="en-US" dirty="0"/>
              <a:t>競技プログラミングの同じ設問に対する回答ソースコード</a:t>
            </a:r>
            <a:endParaRPr kumimoji="1" lang="en-US" altLang="ja-JP" dirty="0"/>
          </a:p>
          <a:p>
            <a:pPr lvl="1"/>
            <a:r>
              <a:rPr lang="en-US" altLang="ja-JP" dirty="0">
                <a:solidFill>
                  <a:srgbClr val="FF0000"/>
                </a:solidFill>
              </a:rPr>
              <a:t>Semantic Clone Bench</a:t>
            </a:r>
            <a:r>
              <a:rPr lang="ja-JP" altLang="en-US" dirty="0">
                <a:solidFill>
                  <a:srgbClr val="FF0000"/>
                </a:solidFill>
              </a:rPr>
              <a:t>（</a:t>
            </a:r>
            <a:r>
              <a:rPr lang="en-US" altLang="ja-JP" dirty="0">
                <a:solidFill>
                  <a:srgbClr val="FF0000"/>
                </a:solidFill>
              </a:rPr>
              <a:t>SCB</a:t>
            </a:r>
            <a:r>
              <a:rPr lang="ja-JP" altLang="en-US" dirty="0">
                <a:solidFill>
                  <a:srgbClr val="FF0000"/>
                </a:solidFill>
              </a:rPr>
              <a:t>）</a:t>
            </a:r>
            <a:r>
              <a:rPr lang="en-US" altLang="ja-JP" dirty="0">
                <a:solidFill>
                  <a:srgbClr val="FF0000"/>
                </a:solidFill>
              </a:rPr>
              <a:t>[2]</a:t>
            </a:r>
          </a:p>
          <a:p>
            <a:pPr marL="685800" lvl="2" indent="0">
              <a:buNone/>
            </a:pPr>
            <a:r>
              <a:rPr lang="en-US" altLang="ja-JP" dirty="0"/>
              <a:t>Q&amp;A</a:t>
            </a:r>
            <a:r>
              <a:rPr lang="ja-JP" altLang="en-US" dirty="0"/>
              <a:t>サイトで類似した質問に対する回答のソースコード</a:t>
            </a:r>
            <a:endParaRPr lang="en-US" altLang="ja-JP" dirty="0"/>
          </a:p>
          <a:p>
            <a:pPr lvl="1"/>
            <a:r>
              <a:rPr kumimoji="1" lang="en-US" altLang="ja-JP" dirty="0" err="1">
                <a:solidFill>
                  <a:srgbClr val="FF0000"/>
                </a:solidFill>
              </a:rPr>
              <a:t>SeSaMe</a:t>
            </a:r>
            <a:r>
              <a:rPr kumimoji="1" lang="en-US" altLang="ja-JP" dirty="0">
                <a:solidFill>
                  <a:srgbClr val="FF0000"/>
                </a:solidFill>
              </a:rPr>
              <a:t>[30]</a:t>
            </a:r>
          </a:p>
          <a:p>
            <a:pPr marL="685800" lvl="2" indent="0">
              <a:buNone/>
            </a:pPr>
            <a:r>
              <a:rPr kumimoji="1" lang="en-US" altLang="ja-JP" dirty="0" err="1"/>
              <a:t>JavaDoc</a:t>
            </a:r>
            <a:r>
              <a:rPr kumimoji="1" lang="ja-JP" altLang="en-US" dirty="0"/>
              <a:t>が互いに類似しているソースコード</a:t>
            </a:r>
            <a:endParaRPr kumimoji="1" lang="en-US" altLang="ja-JP" dirty="0"/>
          </a:p>
          <a:p>
            <a:pPr lvl="1"/>
            <a:r>
              <a:rPr lang="en-US" altLang="ja-JP" dirty="0">
                <a:solidFill>
                  <a:srgbClr val="FF0000"/>
                </a:solidFill>
              </a:rPr>
              <a:t>Code Search Net </a:t>
            </a:r>
            <a:r>
              <a:rPr lang="ja-JP" altLang="en-US" dirty="0">
                <a:solidFill>
                  <a:srgbClr val="FF0000"/>
                </a:solidFill>
              </a:rPr>
              <a:t>（</a:t>
            </a:r>
            <a:r>
              <a:rPr lang="en-US" altLang="ja-JP" dirty="0">
                <a:solidFill>
                  <a:srgbClr val="FF0000"/>
                </a:solidFill>
              </a:rPr>
              <a:t>CSN</a:t>
            </a:r>
            <a:r>
              <a:rPr lang="ja-JP" altLang="en-US" dirty="0">
                <a:solidFill>
                  <a:srgbClr val="FF0000"/>
                </a:solidFill>
              </a:rPr>
              <a:t>）</a:t>
            </a:r>
            <a:r>
              <a:rPr lang="en-US" altLang="ja-JP" dirty="0">
                <a:solidFill>
                  <a:srgbClr val="FF0000"/>
                </a:solidFill>
              </a:rPr>
              <a:t>[22]</a:t>
            </a:r>
          </a:p>
          <a:p>
            <a:pPr marL="685800" lvl="2" indent="0">
              <a:buNone/>
            </a:pPr>
            <a:r>
              <a:rPr lang="ja-JP" altLang="en-US" dirty="0"/>
              <a:t>同一クエリで検索可能なソースコード</a:t>
            </a:r>
            <a:endParaRPr lang="en-US" altLang="ja-JP" dirty="0"/>
          </a:p>
          <a:p>
            <a:pPr marL="685800" lvl="1" indent="-342900">
              <a:buFont typeface="+mj-lt"/>
              <a:buAutoNum type="arabicPeriod"/>
            </a:pPr>
            <a:endParaRPr lang="en-US" altLang="ja-JP" dirty="0"/>
          </a:p>
          <a:p>
            <a:endParaRPr lang="en-US" altLang="ja-JP" dirty="0"/>
          </a:p>
          <a:p>
            <a:endParaRPr lang="en-US" altLang="ja-JP" dirty="0"/>
          </a:p>
          <a:p>
            <a:endParaRPr lang="en-US" altLang="ja-JP" dirty="0"/>
          </a:p>
        </p:txBody>
      </p:sp>
      <p:sp>
        <p:nvSpPr>
          <p:cNvPr id="5" name="スライド番号プレースホルダー 4">
            <a:extLst>
              <a:ext uri="{FF2B5EF4-FFF2-40B4-BE49-F238E27FC236}">
                <a16:creationId xmlns:a16="http://schemas.microsoft.com/office/drawing/2014/main" id="{09EEA71E-2019-694B-854E-43D1E5EE8983}"/>
              </a:ext>
            </a:extLst>
          </p:cNvPr>
          <p:cNvSpPr>
            <a:spLocks noGrp="1"/>
          </p:cNvSpPr>
          <p:nvPr>
            <p:ph type="sldNum" sz="quarter" idx="12"/>
          </p:nvPr>
        </p:nvSpPr>
        <p:spPr/>
        <p:txBody>
          <a:bodyPr/>
          <a:lstStyle/>
          <a:p>
            <a:fld id="{1F5AEE23-762E-B64C-87B3-7758EDED4F0D}" type="slidenum">
              <a:rPr kumimoji="1" lang="ja-JP" altLang="en-US" smtClean="0"/>
              <a:t>46</a:t>
            </a:fld>
            <a:endParaRPr kumimoji="1" lang="ja-JP" altLang="en-US"/>
          </a:p>
        </p:txBody>
      </p:sp>
      <p:sp>
        <p:nvSpPr>
          <p:cNvPr id="6" name="日付プレースホルダー 5">
            <a:extLst>
              <a:ext uri="{FF2B5EF4-FFF2-40B4-BE49-F238E27FC236}">
                <a16:creationId xmlns:a16="http://schemas.microsoft.com/office/drawing/2014/main" id="{7BA7E576-706F-42D9-9394-DC2ED0D5A98B}"/>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45733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54148-DF25-47C6-A403-FEBF554FB48A}"/>
              </a:ext>
            </a:extLst>
          </p:cNvPr>
          <p:cNvSpPr>
            <a:spLocks noGrp="1"/>
          </p:cNvSpPr>
          <p:nvPr>
            <p:ph type="title"/>
          </p:nvPr>
        </p:nvSpPr>
        <p:spPr/>
        <p:txBody>
          <a:bodyPr/>
          <a:lstStyle/>
          <a:p>
            <a:r>
              <a:rPr kumimoji="1" lang="ja-JP" altLang="en-US" dirty="0"/>
              <a:t>事前実験</a:t>
            </a:r>
            <a:r>
              <a:rPr lang="en-US" altLang="ja-JP" dirty="0"/>
              <a:t>(3/3)</a:t>
            </a:r>
            <a:endParaRPr kumimoji="1" lang="ja-JP" altLang="en-US" dirty="0"/>
          </a:p>
        </p:txBody>
      </p:sp>
      <p:sp>
        <p:nvSpPr>
          <p:cNvPr id="3" name="コンテンツ プレースホルダー 2">
            <a:extLst>
              <a:ext uri="{FF2B5EF4-FFF2-40B4-BE49-F238E27FC236}">
                <a16:creationId xmlns:a16="http://schemas.microsoft.com/office/drawing/2014/main" id="{CCAE4CF3-B50D-4DAA-8CB5-9C45975AB6DB}"/>
              </a:ext>
            </a:extLst>
          </p:cNvPr>
          <p:cNvSpPr>
            <a:spLocks noGrp="1"/>
          </p:cNvSpPr>
          <p:nvPr>
            <p:ph idx="1"/>
          </p:nvPr>
        </p:nvSpPr>
        <p:spPr>
          <a:xfrm>
            <a:off x="457200" y="1600200"/>
            <a:ext cx="8229600" cy="519193"/>
          </a:xfrm>
        </p:spPr>
        <p:txBody>
          <a:bodyPr/>
          <a:lstStyle/>
          <a:p>
            <a:pPr marL="0" indent="0">
              <a:buNone/>
            </a:pPr>
            <a:r>
              <a:rPr kumimoji="1" lang="ja-JP" altLang="en-US" dirty="0"/>
              <a:t>精度評価の結果</a:t>
            </a:r>
            <a:endParaRPr kumimoji="1" lang="en-US" altLang="ja-JP" dirty="0"/>
          </a:p>
        </p:txBody>
      </p:sp>
      <p:sp>
        <p:nvSpPr>
          <p:cNvPr id="4" name="日付プレースホルダー 3">
            <a:extLst>
              <a:ext uri="{FF2B5EF4-FFF2-40B4-BE49-F238E27FC236}">
                <a16:creationId xmlns:a16="http://schemas.microsoft.com/office/drawing/2014/main" id="{70D5A84E-2C99-495A-8473-46B8CADD5346}"/>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F595A67F-9FAC-4F59-AEC1-07A6B565CC1A}"/>
              </a:ext>
            </a:extLst>
          </p:cNvPr>
          <p:cNvSpPr>
            <a:spLocks noGrp="1"/>
          </p:cNvSpPr>
          <p:nvPr>
            <p:ph type="sldNum" sz="quarter" idx="12"/>
          </p:nvPr>
        </p:nvSpPr>
        <p:spPr/>
        <p:txBody>
          <a:bodyPr/>
          <a:lstStyle/>
          <a:p>
            <a:fld id="{9F5033E9-932D-4E41-95C3-341F9A6DAE17}" type="slidenum">
              <a:rPr lang="en-US" altLang="ja-JP" smtClean="0"/>
              <a:pPr/>
              <a:t>47</a:t>
            </a:fld>
            <a:endParaRPr lang="en-US" altLang="ja-JP"/>
          </a:p>
        </p:txBody>
      </p:sp>
      <p:graphicFrame>
        <p:nvGraphicFramePr>
          <p:cNvPr id="6" name="表 4">
            <a:extLst>
              <a:ext uri="{FF2B5EF4-FFF2-40B4-BE49-F238E27FC236}">
                <a16:creationId xmlns:a16="http://schemas.microsoft.com/office/drawing/2014/main" id="{178A3AAF-3CDA-4498-953E-D00C21DCD8AB}"/>
              </a:ext>
            </a:extLst>
          </p:cNvPr>
          <p:cNvGraphicFramePr>
            <a:graphicFrameLocks noGrp="1"/>
          </p:cNvGraphicFramePr>
          <p:nvPr>
            <p:extLst>
              <p:ext uri="{D42A27DB-BD31-4B8C-83A1-F6EECF244321}">
                <p14:modId xmlns:p14="http://schemas.microsoft.com/office/powerpoint/2010/main" val="204867496"/>
              </p:ext>
            </p:extLst>
          </p:nvPr>
        </p:nvGraphicFramePr>
        <p:xfrm>
          <a:off x="2676444" y="2301955"/>
          <a:ext cx="3780000" cy="1691640"/>
        </p:xfrm>
        <a:graphic>
          <a:graphicData uri="http://schemas.openxmlformats.org/drawingml/2006/table">
            <a:tbl>
              <a:tblPr firstRow="1" bandRow="1">
                <a:tableStyleId>{93296810-A885-4BE3-A3E7-6D5BEEA58F35}</a:tableStyleId>
              </a:tblPr>
              <a:tblGrid>
                <a:gridCol w="1630707">
                  <a:extLst>
                    <a:ext uri="{9D8B030D-6E8A-4147-A177-3AD203B41FA5}">
                      <a16:colId xmlns:a16="http://schemas.microsoft.com/office/drawing/2014/main" val="381301005"/>
                    </a:ext>
                  </a:extLst>
                </a:gridCol>
                <a:gridCol w="716431">
                  <a:extLst>
                    <a:ext uri="{9D8B030D-6E8A-4147-A177-3AD203B41FA5}">
                      <a16:colId xmlns:a16="http://schemas.microsoft.com/office/drawing/2014/main" val="143756408"/>
                    </a:ext>
                  </a:extLst>
                </a:gridCol>
                <a:gridCol w="716431">
                  <a:extLst>
                    <a:ext uri="{9D8B030D-6E8A-4147-A177-3AD203B41FA5}">
                      <a16:colId xmlns:a16="http://schemas.microsoft.com/office/drawing/2014/main" val="2286013051"/>
                    </a:ext>
                  </a:extLst>
                </a:gridCol>
                <a:gridCol w="716431">
                  <a:extLst>
                    <a:ext uri="{9D8B030D-6E8A-4147-A177-3AD203B41FA5}">
                      <a16:colId xmlns:a16="http://schemas.microsoft.com/office/drawing/2014/main" val="2906959334"/>
                    </a:ext>
                  </a:extLst>
                </a:gridCol>
              </a:tblGrid>
              <a:tr h="278130">
                <a:tc>
                  <a:txBody>
                    <a:bodyPr/>
                    <a:lstStyle/>
                    <a:p>
                      <a:r>
                        <a:rPr kumimoji="1" lang="ja-JP" altLang="en-US" sz="1400" dirty="0"/>
                        <a:t>データセット</a:t>
                      </a:r>
                    </a:p>
                  </a:txBody>
                  <a:tcPr marL="68580" marR="68580" marT="34290" marB="34290"/>
                </a:tc>
                <a:tc>
                  <a:txBody>
                    <a:bodyPr/>
                    <a:lstStyle/>
                    <a:p>
                      <a:r>
                        <a:rPr kumimoji="1" lang="ja-JP" altLang="en-US" sz="1400" dirty="0"/>
                        <a:t>適合率</a:t>
                      </a:r>
                    </a:p>
                  </a:txBody>
                  <a:tcPr marL="68580" marR="68580" marT="34290" marB="34290"/>
                </a:tc>
                <a:tc>
                  <a:txBody>
                    <a:bodyPr/>
                    <a:lstStyle/>
                    <a:p>
                      <a:r>
                        <a:rPr kumimoji="1" lang="ja-JP" altLang="en-US" sz="1400"/>
                        <a:t>再現率</a:t>
                      </a:r>
                    </a:p>
                  </a:txBody>
                  <a:tcPr marL="68580" marR="68580" marT="34290" marB="34290"/>
                </a:tc>
                <a:tc>
                  <a:txBody>
                    <a:bodyPr/>
                    <a:lstStyle/>
                    <a:p>
                      <a:r>
                        <a:rPr kumimoji="1" lang="en-US" altLang="ja-JP" sz="1400" dirty="0"/>
                        <a:t>F</a:t>
                      </a:r>
                      <a:r>
                        <a:rPr kumimoji="1" lang="ja-JP" altLang="en-US" sz="1400"/>
                        <a:t>値</a:t>
                      </a:r>
                    </a:p>
                  </a:txBody>
                  <a:tcPr marL="68580" marR="68580" marT="34290" marB="34290"/>
                </a:tc>
                <a:extLst>
                  <a:ext uri="{0D108BD9-81ED-4DB2-BD59-A6C34878D82A}">
                    <a16:rowId xmlns:a16="http://schemas.microsoft.com/office/drawing/2014/main" val="2316224724"/>
                  </a:ext>
                </a:extLst>
              </a:tr>
              <a:tr h="278130">
                <a:tc>
                  <a:txBody>
                    <a:bodyPr/>
                    <a:lstStyle/>
                    <a:p>
                      <a:r>
                        <a:rPr kumimoji="1" lang="ja-JP" altLang="en-US" sz="1400"/>
                        <a:t>評価用データセット</a:t>
                      </a:r>
                    </a:p>
                  </a:txBody>
                  <a:tcPr marL="68580" marR="68580" marT="34290" marB="34290"/>
                </a:tc>
                <a:tc>
                  <a:txBody>
                    <a:bodyPr/>
                    <a:lstStyle/>
                    <a:p>
                      <a:pPr algn="r"/>
                      <a:r>
                        <a:rPr kumimoji="1" lang="en-US" altLang="ja-JP" sz="1400" b="0" dirty="0"/>
                        <a:t>0.998</a:t>
                      </a:r>
                      <a:endParaRPr kumimoji="1" lang="ja-JP" altLang="en-US" sz="1400" b="0" dirty="0"/>
                    </a:p>
                  </a:txBody>
                  <a:tcPr marL="68580" marR="68580" marT="34290" marB="34290"/>
                </a:tc>
                <a:tc>
                  <a:txBody>
                    <a:bodyPr/>
                    <a:lstStyle/>
                    <a:p>
                      <a:pPr algn="r"/>
                      <a:r>
                        <a:rPr kumimoji="1" lang="en-US" altLang="ja-JP" sz="1400" b="0" dirty="0"/>
                        <a:t>0.884</a:t>
                      </a:r>
                      <a:endParaRPr kumimoji="1" lang="ja-JP" altLang="en-US" sz="1400" b="0" dirty="0"/>
                    </a:p>
                  </a:txBody>
                  <a:tcPr marL="68580" marR="68580" marT="34290" marB="34290"/>
                </a:tc>
                <a:tc>
                  <a:txBody>
                    <a:bodyPr/>
                    <a:lstStyle/>
                    <a:p>
                      <a:pPr algn="r"/>
                      <a:r>
                        <a:rPr kumimoji="1" lang="en-US" altLang="ja-JP" sz="1400" b="0" dirty="0"/>
                        <a:t>0.938</a:t>
                      </a:r>
                      <a:endParaRPr kumimoji="1" lang="ja-JP" altLang="en-US" sz="1400" b="0" dirty="0"/>
                    </a:p>
                  </a:txBody>
                  <a:tcPr marL="68580" marR="68580" marT="34290" marB="34290"/>
                </a:tc>
                <a:extLst>
                  <a:ext uri="{0D108BD9-81ED-4DB2-BD59-A6C34878D82A}">
                    <a16:rowId xmlns:a16="http://schemas.microsoft.com/office/drawing/2014/main" val="1182815540"/>
                  </a:ext>
                </a:extLst>
              </a:tr>
              <a:tr h="278130">
                <a:tc>
                  <a:txBody>
                    <a:bodyPr/>
                    <a:lstStyle/>
                    <a:p>
                      <a:r>
                        <a:rPr kumimoji="1" lang="en-US" altLang="ja-JP" sz="1400" dirty="0"/>
                        <a:t>GCJ</a:t>
                      </a:r>
                      <a:endParaRPr kumimoji="1" lang="ja-JP" altLang="en-US" sz="1400" dirty="0"/>
                    </a:p>
                  </a:txBody>
                  <a:tcPr marL="68580" marR="68580" marT="34290" marB="34290"/>
                </a:tc>
                <a:tc>
                  <a:txBody>
                    <a:bodyPr/>
                    <a:lstStyle/>
                    <a:p>
                      <a:pPr algn="r"/>
                      <a:r>
                        <a:rPr kumimoji="1" lang="en-US" altLang="ja-JP" sz="1400" dirty="0"/>
                        <a:t>0.521</a:t>
                      </a:r>
                      <a:endParaRPr kumimoji="1" lang="ja-JP" altLang="en-US" sz="1400" dirty="0"/>
                    </a:p>
                  </a:txBody>
                  <a:tcPr marL="68580" marR="68580" marT="34290" marB="34290"/>
                </a:tc>
                <a:tc>
                  <a:txBody>
                    <a:bodyPr/>
                    <a:lstStyle/>
                    <a:p>
                      <a:pPr algn="r"/>
                      <a:r>
                        <a:rPr kumimoji="1" lang="en-US" altLang="ja-JP" sz="1400" dirty="0"/>
                        <a:t>0.314</a:t>
                      </a:r>
                      <a:endParaRPr kumimoji="1" lang="ja-JP" altLang="en-US" sz="1400" dirty="0"/>
                    </a:p>
                  </a:txBody>
                  <a:tcPr marL="68580" marR="68580" marT="34290" marB="34290"/>
                </a:tc>
                <a:tc>
                  <a:txBody>
                    <a:bodyPr/>
                    <a:lstStyle/>
                    <a:p>
                      <a:pPr algn="r"/>
                      <a:r>
                        <a:rPr kumimoji="1" lang="en-US" altLang="ja-JP" sz="1400" dirty="0"/>
                        <a:t>0.392</a:t>
                      </a:r>
                    </a:p>
                  </a:txBody>
                  <a:tcPr marL="68580" marR="68580" marT="34290" marB="34290"/>
                </a:tc>
                <a:extLst>
                  <a:ext uri="{0D108BD9-81ED-4DB2-BD59-A6C34878D82A}">
                    <a16:rowId xmlns:a16="http://schemas.microsoft.com/office/drawing/2014/main" val="3102456991"/>
                  </a:ext>
                </a:extLst>
              </a:tr>
              <a:tr h="278130">
                <a:tc>
                  <a:txBody>
                    <a:bodyPr/>
                    <a:lstStyle/>
                    <a:p>
                      <a:r>
                        <a:rPr kumimoji="1" lang="en-US" altLang="ja-JP" sz="1400" dirty="0"/>
                        <a:t>SCB</a:t>
                      </a:r>
                      <a:endParaRPr kumimoji="1" lang="ja-JP" altLang="en-US" sz="1400" dirty="0"/>
                    </a:p>
                  </a:txBody>
                  <a:tcPr marL="68580" marR="68580" marT="34290" marB="34290"/>
                </a:tc>
                <a:tc>
                  <a:txBody>
                    <a:bodyPr/>
                    <a:lstStyle/>
                    <a:p>
                      <a:pPr algn="r"/>
                      <a:r>
                        <a:rPr kumimoji="1" lang="en-US" altLang="ja-JP" sz="1400" dirty="0"/>
                        <a:t>0.669</a:t>
                      </a:r>
                      <a:endParaRPr kumimoji="1" lang="ja-JP" altLang="en-US" sz="1400"/>
                    </a:p>
                  </a:txBody>
                  <a:tcPr marL="68580" marR="68580" marT="34290" marB="34290"/>
                </a:tc>
                <a:tc>
                  <a:txBody>
                    <a:bodyPr/>
                    <a:lstStyle/>
                    <a:p>
                      <a:pPr algn="r"/>
                      <a:r>
                        <a:rPr kumimoji="1" lang="en-US" altLang="ja-JP" sz="1400" dirty="0"/>
                        <a:t>0.285</a:t>
                      </a:r>
                      <a:endParaRPr kumimoji="1" lang="ja-JP" altLang="en-US" sz="1400"/>
                    </a:p>
                  </a:txBody>
                  <a:tcPr marL="68580" marR="68580" marT="34290" marB="34290"/>
                </a:tc>
                <a:tc>
                  <a:txBody>
                    <a:bodyPr/>
                    <a:lstStyle/>
                    <a:p>
                      <a:pPr algn="r"/>
                      <a:r>
                        <a:rPr kumimoji="1" lang="en-US" altLang="ja-JP" sz="1400" dirty="0"/>
                        <a:t>0.399</a:t>
                      </a:r>
                      <a:endParaRPr kumimoji="1" lang="ja-JP" altLang="en-US" sz="1400" dirty="0"/>
                    </a:p>
                  </a:txBody>
                  <a:tcPr marL="68580" marR="68580" marT="34290" marB="34290"/>
                </a:tc>
                <a:extLst>
                  <a:ext uri="{0D108BD9-81ED-4DB2-BD59-A6C34878D82A}">
                    <a16:rowId xmlns:a16="http://schemas.microsoft.com/office/drawing/2014/main" val="2825772409"/>
                  </a:ext>
                </a:extLst>
              </a:tr>
              <a:tr h="278130">
                <a:tc>
                  <a:txBody>
                    <a:bodyPr/>
                    <a:lstStyle/>
                    <a:p>
                      <a:r>
                        <a:rPr kumimoji="1" lang="en-US" altLang="ja-JP" sz="1400" dirty="0" err="1"/>
                        <a:t>SeSaMe</a:t>
                      </a:r>
                      <a:endParaRPr kumimoji="1" lang="ja-JP" altLang="en-US" sz="1400" dirty="0"/>
                    </a:p>
                  </a:txBody>
                  <a:tcPr marL="68580" marR="68580" marT="34290" marB="34290"/>
                </a:tc>
                <a:tc>
                  <a:txBody>
                    <a:bodyPr/>
                    <a:lstStyle/>
                    <a:p>
                      <a:pPr algn="r"/>
                      <a:r>
                        <a:rPr kumimoji="1" lang="en-US" altLang="ja-JP" sz="1400" dirty="0"/>
                        <a:t>0.974</a:t>
                      </a:r>
                      <a:endParaRPr kumimoji="1" lang="ja-JP" altLang="en-US" sz="1400" dirty="0"/>
                    </a:p>
                  </a:txBody>
                  <a:tcPr marL="68580" marR="68580" marT="34290" marB="34290"/>
                </a:tc>
                <a:tc>
                  <a:txBody>
                    <a:bodyPr/>
                    <a:lstStyle/>
                    <a:p>
                      <a:pPr algn="r"/>
                      <a:r>
                        <a:rPr kumimoji="1" lang="en-US" altLang="ja-JP" sz="1400" dirty="0"/>
                        <a:t>0.325</a:t>
                      </a:r>
                      <a:endParaRPr kumimoji="1" lang="ja-JP" altLang="en-US" sz="1400" dirty="0"/>
                    </a:p>
                  </a:txBody>
                  <a:tcPr marL="68580" marR="68580" marT="34290" marB="34290"/>
                </a:tc>
                <a:tc>
                  <a:txBody>
                    <a:bodyPr/>
                    <a:lstStyle/>
                    <a:p>
                      <a:pPr algn="r"/>
                      <a:r>
                        <a:rPr kumimoji="1" lang="en-US" altLang="ja-JP" sz="1400" dirty="0"/>
                        <a:t>0.487</a:t>
                      </a:r>
                      <a:endParaRPr kumimoji="1" lang="ja-JP" altLang="en-US" sz="1400" dirty="0"/>
                    </a:p>
                  </a:txBody>
                  <a:tcPr marL="68580" marR="68580" marT="34290" marB="34290"/>
                </a:tc>
                <a:extLst>
                  <a:ext uri="{0D108BD9-81ED-4DB2-BD59-A6C34878D82A}">
                    <a16:rowId xmlns:a16="http://schemas.microsoft.com/office/drawing/2014/main" val="739606411"/>
                  </a:ext>
                </a:extLst>
              </a:tr>
              <a:tr h="278130">
                <a:tc>
                  <a:txBody>
                    <a:bodyPr/>
                    <a:lstStyle/>
                    <a:p>
                      <a:r>
                        <a:rPr kumimoji="1" lang="en-US" altLang="ja-JP" sz="1400" dirty="0"/>
                        <a:t>CSN</a:t>
                      </a:r>
                      <a:endParaRPr kumimoji="1" lang="ja-JP" altLang="en-US" sz="1400" dirty="0"/>
                    </a:p>
                  </a:txBody>
                  <a:tcPr marL="68580" marR="68580" marT="34290" marB="34290"/>
                </a:tc>
                <a:tc>
                  <a:txBody>
                    <a:bodyPr/>
                    <a:lstStyle/>
                    <a:p>
                      <a:pPr algn="r"/>
                      <a:r>
                        <a:rPr kumimoji="1" lang="en-US" altLang="ja-JP" sz="1400" dirty="0"/>
                        <a:t>0.843</a:t>
                      </a:r>
                      <a:endParaRPr kumimoji="1" lang="ja-JP" altLang="en-US" sz="1400" dirty="0"/>
                    </a:p>
                  </a:txBody>
                  <a:tcPr marL="68580" marR="68580" marT="34290" marB="34290"/>
                </a:tc>
                <a:tc>
                  <a:txBody>
                    <a:bodyPr/>
                    <a:lstStyle/>
                    <a:p>
                      <a:pPr algn="r"/>
                      <a:r>
                        <a:rPr kumimoji="1" lang="en-US" altLang="ja-JP" sz="1400" dirty="0"/>
                        <a:t>0.197</a:t>
                      </a:r>
                      <a:endParaRPr kumimoji="1" lang="ja-JP" altLang="en-US" sz="1400" dirty="0"/>
                    </a:p>
                  </a:txBody>
                  <a:tcPr marL="68580" marR="68580" marT="34290" marB="34290"/>
                </a:tc>
                <a:tc>
                  <a:txBody>
                    <a:bodyPr/>
                    <a:lstStyle/>
                    <a:p>
                      <a:pPr algn="r"/>
                      <a:r>
                        <a:rPr kumimoji="1" lang="en-US" altLang="ja-JP" sz="1400" dirty="0"/>
                        <a:t>0.319</a:t>
                      </a:r>
                      <a:endParaRPr kumimoji="1" lang="ja-JP" altLang="en-US" sz="1400" dirty="0"/>
                    </a:p>
                  </a:txBody>
                  <a:tcPr marL="68580" marR="68580" marT="34290" marB="34290"/>
                </a:tc>
                <a:extLst>
                  <a:ext uri="{0D108BD9-81ED-4DB2-BD59-A6C34878D82A}">
                    <a16:rowId xmlns:a16="http://schemas.microsoft.com/office/drawing/2014/main" val="2451906533"/>
                  </a:ext>
                </a:extLst>
              </a:tr>
            </a:tbl>
          </a:graphicData>
        </a:graphic>
      </p:graphicFrame>
      <p:sp>
        <p:nvSpPr>
          <p:cNvPr id="9" name="コンテンツ プレースホルダー 2">
            <a:extLst>
              <a:ext uri="{FF2B5EF4-FFF2-40B4-BE49-F238E27FC236}">
                <a16:creationId xmlns:a16="http://schemas.microsoft.com/office/drawing/2014/main" id="{CE5F365D-1D02-4C21-A65F-B32DA8BDE7AE}"/>
              </a:ext>
            </a:extLst>
          </p:cNvPr>
          <p:cNvSpPr txBox="1">
            <a:spLocks/>
          </p:cNvSpPr>
          <p:nvPr/>
        </p:nvSpPr>
        <p:spPr bwMode="auto">
          <a:xfrm>
            <a:off x="519113" y="4176157"/>
            <a:ext cx="8229600" cy="13296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sz="1800">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kern="0" dirty="0"/>
              <a:t>評価用データセットに対する精度に比べ，</a:t>
            </a:r>
            <a:br>
              <a:rPr lang="en-US" altLang="ja-JP" kern="0" dirty="0"/>
            </a:br>
            <a:r>
              <a:rPr lang="ja-JP" altLang="en-US" kern="0" dirty="0"/>
              <a:t>他のデータセットに対する精度は低い</a:t>
            </a:r>
            <a:endParaRPr lang="en-US" altLang="ja-JP" kern="0" dirty="0"/>
          </a:p>
          <a:p>
            <a:r>
              <a:rPr lang="ja-JP" altLang="en-US" kern="0" dirty="0">
                <a:solidFill>
                  <a:srgbClr val="FF0000"/>
                </a:solidFill>
              </a:rPr>
              <a:t>コードクローン検出精度が低下→汎化性能が低い</a:t>
            </a:r>
            <a:endParaRPr lang="en-US" altLang="ja-JP" kern="0" dirty="0">
              <a:solidFill>
                <a:srgbClr val="FF0000"/>
              </a:solidFill>
            </a:endParaRPr>
          </a:p>
        </p:txBody>
      </p:sp>
    </p:spTree>
    <p:extLst>
      <p:ext uri="{BB962C8B-B14F-4D97-AF65-F5344CB8AC3E}">
        <p14:creationId xmlns:p14="http://schemas.microsoft.com/office/powerpoint/2010/main" val="243722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996651-75F9-E343-8FC4-3B182ED9C5E1}"/>
              </a:ext>
            </a:extLst>
          </p:cNvPr>
          <p:cNvSpPr>
            <a:spLocks noGrp="1"/>
          </p:cNvSpPr>
          <p:nvPr>
            <p:ph type="title"/>
          </p:nvPr>
        </p:nvSpPr>
        <p:spPr/>
        <p:txBody>
          <a:bodyPr/>
          <a:lstStyle/>
          <a:p>
            <a:r>
              <a:rPr lang="ja-JP" altLang="en-US" dirty="0"/>
              <a:t>既存研究の</a:t>
            </a:r>
            <a:r>
              <a:rPr kumimoji="1" lang="ja-JP" altLang="en-US" dirty="0"/>
              <a:t>問題点</a:t>
            </a:r>
            <a:r>
              <a:rPr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E7D4C17A-2391-DA45-BB84-0C467E116CFF}"/>
              </a:ext>
            </a:extLst>
          </p:cNvPr>
          <p:cNvSpPr>
            <a:spLocks noGrp="1"/>
          </p:cNvSpPr>
          <p:nvPr>
            <p:ph idx="1"/>
          </p:nvPr>
        </p:nvSpPr>
        <p:spPr>
          <a:xfrm>
            <a:off x="457200" y="1600200"/>
            <a:ext cx="8408504" cy="4525963"/>
          </a:xfrm>
        </p:spPr>
        <p:txBody>
          <a:bodyPr/>
          <a:lstStyle/>
          <a:p>
            <a:r>
              <a:rPr kumimoji="1" lang="ja-JP" altLang="en-US" dirty="0"/>
              <a:t>多くの既存のコードクローン検出モデルは，</a:t>
            </a:r>
            <a:r>
              <a:rPr kumimoji="1" lang="en-US" altLang="ja-JP" u="sng" dirty="0"/>
              <a:t>2</a:t>
            </a:r>
            <a:r>
              <a:rPr kumimoji="1" lang="ja-JP" altLang="en-US" u="sng" dirty="0"/>
              <a:t>値分類モデル</a:t>
            </a:r>
            <a:endParaRPr kumimoji="1" lang="en-US" altLang="ja-JP" u="sng" dirty="0"/>
          </a:p>
          <a:p>
            <a:r>
              <a:rPr lang="ja-JP" altLang="en-US" dirty="0"/>
              <a:t>全てのコードクローンを同じ重みで学習している，つまり</a:t>
            </a:r>
            <a:br>
              <a:rPr lang="en-US" altLang="ja-JP" dirty="0"/>
            </a:br>
            <a:r>
              <a:rPr lang="ja-JP" altLang="en-US" dirty="0">
                <a:solidFill>
                  <a:srgbClr val="FF0000"/>
                </a:solidFill>
              </a:rPr>
              <a:t>構文の差異の程度を無視している</a:t>
            </a:r>
            <a:endParaRPr lang="en-US" altLang="ja-JP" dirty="0"/>
          </a:p>
          <a:p>
            <a:pPr marL="342900" lvl="1" indent="0">
              <a:buNone/>
            </a:pPr>
            <a:r>
              <a:rPr lang="ja-JP" altLang="en-US" dirty="0"/>
              <a:t>構文的コードクローン：構文的に類似 → 誰が見てもコードクローンだと</a:t>
            </a:r>
            <a:br>
              <a:rPr lang="en-US" altLang="ja-JP" dirty="0"/>
            </a:br>
            <a:r>
              <a:rPr lang="en-US" altLang="ja-JP" dirty="0"/>
              <a:t>                                                              </a:t>
            </a:r>
            <a:r>
              <a:rPr lang="ja-JP" altLang="en-US" dirty="0"/>
              <a:t>判定しやすい</a:t>
            </a:r>
            <a:endParaRPr lang="en-US" altLang="ja-JP" dirty="0"/>
          </a:p>
          <a:p>
            <a:pPr marL="342900" lvl="1" indent="0">
              <a:buNone/>
            </a:pPr>
            <a:r>
              <a:rPr kumimoji="1" lang="ja-JP" altLang="en-US" dirty="0"/>
              <a:t>意味的コードクローン：構文的に大きく異なる→人によって判断が分かれる</a:t>
            </a:r>
            <a:endParaRPr lang="en-US" altLang="ja-JP" dirty="0"/>
          </a:p>
          <a:p>
            <a:pPr marL="0" indent="0">
              <a:buNone/>
            </a:pPr>
            <a:endParaRPr lang="en-US" altLang="ja-JP" dirty="0">
              <a:solidFill>
                <a:srgbClr val="FF0000"/>
              </a:solidFill>
            </a:endParaRPr>
          </a:p>
          <a:p>
            <a:pPr marL="0" indent="0">
              <a:buNone/>
            </a:pPr>
            <a:r>
              <a:rPr kumimoji="1" lang="ja-JP" altLang="en-US" dirty="0">
                <a:solidFill>
                  <a:srgbClr val="FF0000"/>
                </a:solidFill>
              </a:rPr>
              <a:t>コードクローンの類似度情報が欠落した状態で学習を実行</a:t>
            </a:r>
            <a:endParaRPr kumimoji="1" lang="en-US" altLang="ja-JP" dirty="0">
              <a:solidFill>
                <a:srgbClr val="FF0000"/>
              </a:solidFill>
            </a:endParaRPr>
          </a:p>
        </p:txBody>
      </p:sp>
      <p:sp>
        <p:nvSpPr>
          <p:cNvPr id="4" name="スライド番号プレースホルダー 3">
            <a:extLst>
              <a:ext uri="{FF2B5EF4-FFF2-40B4-BE49-F238E27FC236}">
                <a16:creationId xmlns:a16="http://schemas.microsoft.com/office/drawing/2014/main" id="{D42C3BBA-A344-4C47-AC7D-49E1C8DE429A}"/>
              </a:ext>
            </a:extLst>
          </p:cNvPr>
          <p:cNvSpPr>
            <a:spLocks noGrp="1"/>
          </p:cNvSpPr>
          <p:nvPr>
            <p:ph type="sldNum" sz="quarter" idx="12"/>
          </p:nvPr>
        </p:nvSpPr>
        <p:spPr/>
        <p:txBody>
          <a:bodyPr/>
          <a:lstStyle/>
          <a:p>
            <a:fld id="{1F5AEE23-762E-B64C-87B3-7758EDED4F0D}" type="slidenum">
              <a:rPr kumimoji="1" lang="ja-JP" altLang="en-US" smtClean="0"/>
              <a:t>48</a:t>
            </a:fld>
            <a:endParaRPr kumimoji="1" lang="ja-JP" altLang="en-US"/>
          </a:p>
        </p:txBody>
      </p:sp>
      <p:sp>
        <p:nvSpPr>
          <p:cNvPr id="5" name="日付プレースホルダー 4">
            <a:extLst>
              <a:ext uri="{FF2B5EF4-FFF2-40B4-BE49-F238E27FC236}">
                <a16:creationId xmlns:a16="http://schemas.microsoft.com/office/drawing/2014/main" id="{53813669-0C95-42C5-B359-6F7E079414FB}"/>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012379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44A00C-37CD-D84C-BD47-1FAA58B6BB6D}"/>
              </a:ext>
            </a:extLst>
          </p:cNvPr>
          <p:cNvSpPr>
            <a:spLocks noGrp="1"/>
          </p:cNvSpPr>
          <p:nvPr>
            <p:ph type="title"/>
          </p:nvPr>
        </p:nvSpPr>
        <p:spPr/>
        <p:txBody>
          <a:bodyPr/>
          <a:lstStyle/>
          <a:p>
            <a:r>
              <a:rPr kumimoji="1" lang="ja-JP" altLang="en-US" dirty="0"/>
              <a:t>本章の概要</a:t>
            </a:r>
          </a:p>
        </p:txBody>
      </p:sp>
      <p:sp>
        <p:nvSpPr>
          <p:cNvPr id="3" name="コンテンツ プレースホルダー 2">
            <a:extLst>
              <a:ext uri="{FF2B5EF4-FFF2-40B4-BE49-F238E27FC236}">
                <a16:creationId xmlns:a16="http://schemas.microsoft.com/office/drawing/2014/main" id="{E8F88B22-965D-8F4F-BE51-45F5E1452706}"/>
              </a:ext>
            </a:extLst>
          </p:cNvPr>
          <p:cNvSpPr>
            <a:spLocks noGrp="1"/>
          </p:cNvSpPr>
          <p:nvPr>
            <p:ph idx="1"/>
          </p:nvPr>
        </p:nvSpPr>
        <p:spPr/>
        <p:txBody>
          <a:bodyPr/>
          <a:lstStyle/>
          <a:p>
            <a:r>
              <a:rPr kumimoji="1" lang="ja-JP" altLang="en-US" dirty="0"/>
              <a:t>回帰モデルを用いたコードクローン検出手法の提案</a:t>
            </a:r>
            <a:endParaRPr lang="en-US" altLang="ja-JP" dirty="0"/>
          </a:p>
          <a:p>
            <a:pPr lvl="1"/>
            <a:r>
              <a:rPr lang="ja-JP" altLang="en-US" dirty="0">
                <a:solidFill>
                  <a:srgbClr val="FF0000"/>
                </a:solidFill>
              </a:rPr>
              <a:t>コードクローン検出モデルの分類層を回帰層に変更</a:t>
            </a:r>
            <a:endParaRPr lang="en-US" altLang="ja-JP" dirty="0">
              <a:solidFill>
                <a:srgbClr val="FF0000"/>
              </a:solidFill>
            </a:endParaRPr>
          </a:p>
          <a:p>
            <a:pPr lvl="1"/>
            <a:r>
              <a:rPr kumimoji="1" lang="ja-JP" altLang="en-US" dirty="0"/>
              <a:t>回帰モデルを利用することでコードクローンの類似度情報を</a:t>
            </a:r>
            <a:br>
              <a:rPr kumimoji="1" lang="en-US" altLang="ja-JP" dirty="0"/>
            </a:br>
            <a:r>
              <a:rPr kumimoji="1" lang="ja-JP" altLang="en-US" dirty="0"/>
              <a:t>学習に利用</a:t>
            </a:r>
            <a:endParaRPr kumimoji="1" lang="en-US" altLang="ja-JP" dirty="0"/>
          </a:p>
          <a:p>
            <a:pPr lvl="1"/>
            <a:r>
              <a:rPr lang="ja-JP" altLang="en-US" dirty="0"/>
              <a:t>情報量が増えたことでコードクローン検出精度の向上が期待できる</a:t>
            </a:r>
            <a:endParaRPr lang="en-US" altLang="ja-JP" dirty="0"/>
          </a:p>
          <a:p>
            <a:pPr lvl="3"/>
            <a:endParaRPr lang="en-US" altLang="ja-JP" dirty="0"/>
          </a:p>
          <a:p>
            <a:r>
              <a:rPr kumimoji="1" lang="en-US" altLang="ja-JP" dirty="0"/>
              <a:t>2</a:t>
            </a:r>
            <a:r>
              <a:rPr kumimoji="1" lang="ja-JP" altLang="en-US" dirty="0"/>
              <a:t>値分類モデル（既存手法）と回帰モデル（提案手法</a:t>
            </a:r>
            <a:r>
              <a:rPr lang="ja-JP" altLang="en-US" dirty="0"/>
              <a:t>）</a:t>
            </a:r>
            <a:r>
              <a:rPr kumimoji="1" lang="ja-JP" altLang="en-US" dirty="0"/>
              <a:t>の</a:t>
            </a:r>
            <a:br>
              <a:rPr kumimoji="1" lang="en-US" altLang="ja-JP" dirty="0"/>
            </a:br>
            <a:r>
              <a:rPr kumimoji="1" lang="ja-JP" altLang="en-US" dirty="0"/>
              <a:t>汎化性能を比較し，提案手法の有効性を調査</a:t>
            </a:r>
            <a:endParaRPr kumimoji="1" lang="en-US" altLang="ja-JP" dirty="0"/>
          </a:p>
          <a:p>
            <a:pPr lvl="1"/>
            <a:r>
              <a:rPr kumimoji="1" lang="en-US" altLang="ja-JP" dirty="0"/>
              <a:t>4</a:t>
            </a:r>
            <a:r>
              <a:rPr kumimoji="1" lang="ja-JP" altLang="en-US" dirty="0"/>
              <a:t>つ中</a:t>
            </a:r>
            <a:r>
              <a:rPr kumimoji="1" lang="en-US" altLang="ja-JP" dirty="0"/>
              <a:t>3</a:t>
            </a:r>
            <a:r>
              <a:rPr kumimoji="1" lang="ja-JP" altLang="en-US" dirty="0"/>
              <a:t>つの深層学習モデルで汎化性能の向上を確認</a:t>
            </a:r>
            <a:endParaRPr kumimoji="1" lang="en-US" altLang="ja-JP" dirty="0"/>
          </a:p>
          <a:p>
            <a:pPr lvl="1"/>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0DF2D213-33A1-AA4A-BF8E-E83B9CEED0D7}"/>
              </a:ext>
            </a:extLst>
          </p:cNvPr>
          <p:cNvSpPr>
            <a:spLocks noGrp="1"/>
          </p:cNvSpPr>
          <p:nvPr>
            <p:ph type="sldNum" sz="quarter" idx="12"/>
          </p:nvPr>
        </p:nvSpPr>
        <p:spPr/>
        <p:txBody>
          <a:bodyPr/>
          <a:lstStyle/>
          <a:p>
            <a:fld id="{1F5AEE23-762E-B64C-87B3-7758EDED4F0D}" type="slidenum">
              <a:rPr kumimoji="1" lang="ja-JP" altLang="en-US" smtClean="0"/>
              <a:t>49</a:t>
            </a:fld>
            <a:endParaRPr kumimoji="1" lang="ja-JP" altLang="en-US"/>
          </a:p>
        </p:txBody>
      </p:sp>
      <p:sp>
        <p:nvSpPr>
          <p:cNvPr id="5" name="日付プレースホルダー 4">
            <a:extLst>
              <a:ext uri="{FF2B5EF4-FFF2-40B4-BE49-F238E27FC236}">
                <a16:creationId xmlns:a16="http://schemas.microsoft.com/office/drawing/2014/main" id="{4B70ABB1-C674-41E5-9524-A19999DB738F}"/>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404517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6FC269-7F59-4E0B-A692-3FB685D45F54}"/>
              </a:ext>
            </a:extLst>
          </p:cNvPr>
          <p:cNvSpPr>
            <a:spLocks noGrp="1"/>
          </p:cNvSpPr>
          <p:nvPr>
            <p:ph type="title"/>
          </p:nvPr>
        </p:nvSpPr>
        <p:spPr/>
        <p:txBody>
          <a:bodyPr>
            <a:normAutofit fontScale="90000"/>
          </a:bodyPr>
          <a:lstStyle/>
          <a:p>
            <a:r>
              <a:rPr kumimoji="1" lang="ja-JP" altLang="en-US" dirty="0"/>
              <a:t>深層学習</a:t>
            </a:r>
            <a:r>
              <a:rPr lang="ja-JP" altLang="en-US" dirty="0"/>
              <a:t>を用いた</a:t>
            </a:r>
            <a:br>
              <a:rPr lang="en-US" altLang="ja-JP" dirty="0"/>
            </a:br>
            <a:r>
              <a:rPr lang="ja-JP" altLang="en-US" dirty="0"/>
              <a:t>ソースコード分類</a:t>
            </a:r>
            <a:r>
              <a:rPr lang="en-US" altLang="ja-JP" dirty="0"/>
              <a:t>(1/2)</a:t>
            </a:r>
            <a:endParaRPr kumimoji="1" lang="ja-JP" altLang="en-US" dirty="0"/>
          </a:p>
        </p:txBody>
      </p:sp>
      <p:sp>
        <p:nvSpPr>
          <p:cNvPr id="3" name="コンテンツ プレースホルダー 2">
            <a:extLst>
              <a:ext uri="{FF2B5EF4-FFF2-40B4-BE49-F238E27FC236}">
                <a16:creationId xmlns:a16="http://schemas.microsoft.com/office/drawing/2014/main" id="{9552215F-F642-4963-8142-7C27A8DA5C8E}"/>
              </a:ext>
            </a:extLst>
          </p:cNvPr>
          <p:cNvSpPr>
            <a:spLocks noGrp="1"/>
          </p:cNvSpPr>
          <p:nvPr>
            <p:ph idx="1"/>
          </p:nvPr>
        </p:nvSpPr>
        <p:spPr>
          <a:xfrm>
            <a:off x="457200" y="1600200"/>
            <a:ext cx="8229600" cy="2851687"/>
          </a:xfrm>
        </p:spPr>
        <p:txBody>
          <a:bodyPr/>
          <a:lstStyle/>
          <a:p>
            <a:pPr marL="0" indent="0">
              <a:buNone/>
            </a:pPr>
            <a:r>
              <a:rPr kumimoji="1" lang="ja-JP" altLang="en-US" dirty="0"/>
              <a:t>近年，</a:t>
            </a:r>
            <a:r>
              <a:rPr kumimoji="1" lang="ja-JP" altLang="en-US" dirty="0">
                <a:solidFill>
                  <a:srgbClr val="FF0000"/>
                </a:solidFill>
              </a:rPr>
              <a:t>深層学習</a:t>
            </a:r>
            <a:r>
              <a:rPr lang="ja-JP" altLang="en-US" dirty="0">
                <a:solidFill>
                  <a:srgbClr val="FF0000"/>
                </a:solidFill>
              </a:rPr>
              <a:t>を用いたソースコード分類</a:t>
            </a:r>
            <a:r>
              <a:rPr lang="ja-JP" altLang="en-US" dirty="0"/>
              <a:t>手法が</a:t>
            </a:r>
            <a:br>
              <a:rPr lang="en-US" altLang="ja-JP" dirty="0"/>
            </a:br>
            <a:r>
              <a:rPr lang="ja-JP" altLang="en-US" dirty="0"/>
              <a:t>提案されている</a:t>
            </a:r>
            <a:r>
              <a:rPr lang="en-US" altLang="ja-JP" dirty="0"/>
              <a:t>[12,21,38,45,46,53,63,72,74]</a:t>
            </a:r>
          </a:p>
          <a:p>
            <a:pPr lvl="1"/>
            <a:r>
              <a:rPr lang="ja-JP" altLang="en-US" dirty="0"/>
              <a:t>深層学習を用いてソースコードの構文や意味の類似性を捉え，</a:t>
            </a:r>
            <a:br>
              <a:rPr lang="en-US" altLang="ja-JP" dirty="0"/>
            </a:br>
            <a:r>
              <a:rPr lang="ja-JP" altLang="en-US" dirty="0"/>
              <a:t>入力ソースコードを自動で分類</a:t>
            </a:r>
            <a:endParaRPr lang="en-US" altLang="ja-JP" dirty="0"/>
          </a:p>
          <a:p>
            <a:pPr lvl="3"/>
            <a:endParaRPr lang="en-US" altLang="ja-JP" sz="800" dirty="0"/>
          </a:p>
          <a:p>
            <a:pPr marL="0" indent="0">
              <a:buNone/>
            </a:pPr>
            <a:r>
              <a:rPr lang="ja-JP" altLang="en-US" dirty="0"/>
              <a:t>深層学習を用いたソースコード分類手法の概要</a:t>
            </a:r>
            <a:endParaRPr lang="en-US" altLang="ja-JP" dirty="0"/>
          </a:p>
          <a:p>
            <a:pPr lvl="1"/>
            <a:r>
              <a:rPr lang="ja-JP" altLang="en-US" dirty="0"/>
              <a:t>多クラス分類モデルを利用</a:t>
            </a:r>
            <a:endParaRPr lang="en-US" altLang="ja-JP" dirty="0"/>
          </a:p>
          <a:p>
            <a:pPr lvl="1"/>
            <a:r>
              <a:rPr lang="ja-JP" altLang="en-US" dirty="0"/>
              <a:t>入力として与えられたソースコードがどのクラスに該当するかを予測</a:t>
            </a:r>
            <a:endParaRPr lang="en-US" altLang="ja-JP" dirty="0"/>
          </a:p>
        </p:txBody>
      </p:sp>
      <p:pic>
        <p:nvPicPr>
          <p:cNvPr id="41" name="図 40">
            <a:extLst>
              <a:ext uri="{FF2B5EF4-FFF2-40B4-BE49-F238E27FC236}">
                <a16:creationId xmlns:a16="http://schemas.microsoft.com/office/drawing/2014/main" id="{D34B09B9-2198-4777-A350-E72F838C5ED2}"/>
              </a:ext>
            </a:extLst>
          </p:cNvPr>
          <p:cNvPicPr>
            <a:picLocks noChangeAspect="1"/>
          </p:cNvPicPr>
          <p:nvPr/>
        </p:nvPicPr>
        <p:blipFill>
          <a:blip r:embed="rId3"/>
          <a:stretch>
            <a:fillRect/>
          </a:stretch>
        </p:blipFill>
        <p:spPr>
          <a:xfrm>
            <a:off x="1914504" y="4351034"/>
            <a:ext cx="5303879" cy="2245029"/>
          </a:xfrm>
          <a:prstGeom prst="rect">
            <a:avLst/>
          </a:prstGeom>
        </p:spPr>
      </p:pic>
      <p:sp>
        <p:nvSpPr>
          <p:cNvPr id="42" name="日付プレースホルダー 41">
            <a:extLst>
              <a:ext uri="{FF2B5EF4-FFF2-40B4-BE49-F238E27FC236}">
                <a16:creationId xmlns:a16="http://schemas.microsoft.com/office/drawing/2014/main" id="{9DFF4348-D989-40DA-80D8-429B8211A261}"/>
              </a:ext>
            </a:extLst>
          </p:cNvPr>
          <p:cNvSpPr>
            <a:spLocks noGrp="1"/>
          </p:cNvSpPr>
          <p:nvPr>
            <p:ph type="dt" sz="half" idx="10"/>
          </p:nvPr>
        </p:nvSpPr>
        <p:spPr/>
        <p:txBody>
          <a:bodyPr/>
          <a:lstStyle/>
          <a:p>
            <a:r>
              <a:rPr lang="en-US" altLang="ja-JP"/>
              <a:t>2021/12/17</a:t>
            </a:r>
          </a:p>
        </p:txBody>
      </p:sp>
      <p:sp>
        <p:nvSpPr>
          <p:cNvPr id="43" name="スライド番号プレースホルダー 42">
            <a:extLst>
              <a:ext uri="{FF2B5EF4-FFF2-40B4-BE49-F238E27FC236}">
                <a16:creationId xmlns:a16="http://schemas.microsoft.com/office/drawing/2014/main" id="{761B71F9-4FB6-4AA4-ACC3-7C33396DAD8D}"/>
              </a:ext>
            </a:extLst>
          </p:cNvPr>
          <p:cNvSpPr>
            <a:spLocks noGrp="1"/>
          </p:cNvSpPr>
          <p:nvPr>
            <p:ph type="sldNum" sz="quarter" idx="12"/>
          </p:nvPr>
        </p:nvSpPr>
        <p:spPr/>
        <p:txBody>
          <a:bodyPr/>
          <a:lstStyle/>
          <a:p>
            <a:fld id="{9F5033E9-932D-4E41-95C3-341F9A6DAE17}" type="slidenum">
              <a:rPr lang="en-US" altLang="ja-JP" smtClean="0"/>
              <a:pPr/>
              <a:t>5</a:t>
            </a:fld>
            <a:endParaRPr lang="en-US" altLang="ja-JP"/>
          </a:p>
        </p:txBody>
      </p:sp>
    </p:spTree>
    <p:extLst>
      <p:ext uri="{BB962C8B-B14F-4D97-AF65-F5344CB8AC3E}">
        <p14:creationId xmlns:p14="http://schemas.microsoft.com/office/powerpoint/2010/main" val="495607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1DEB5C-D3D8-4BB0-A67A-FCC0A7CC66EB}"/>
              </a:ext>
            </a:extLst>
          </p:cNvPr>
          <p:cNvSpPr>
            <a:spLocks noGrp="1"/>
          </p:cNvSpPr>
          <p:nvPr>
            <p:ph type="title"/>
          </p:nvPr>
        </p:nvSpPr>
        <p:spPr/>
        <p:txBody>
          <a:bodyPr/>
          <a:lstStyle/>
          <a:p>
            <a:r>
              <a:rPr kumimoji="1" lang="ja-JP" altLang="en-US" dirty="0"/>
              <a:t>本章で提案する</a:t>
            </a:r>
            <a:br>
              <a:rPr kumimoji="1" lang="en-US" altLang="ja-JP" dirty="0"/>
            </a:br>
            <a:r>
              <a:rPr kumimoji="1" lang="ja-JP" altLang="en-US" dirty="0"/>
              <a:t>コードクローン検出モデル</a:t>
            </a:r>
            <a:r>
              <a:rPr kumimoji="1" lang="en-US" altLang="ja-JP" dirty="0"/>
              <a:t>(1/2)</a:t>
            </a:r>
            <a:endParaRPr kumimoji="1" lang="ja-JP" altLang="en-US" dirty="0"/>
          </a:p>
        </p:txBody>
      </p:sp>
      <p:sp>
        <p:nvSpPr>
          <p:cNvPr id="3" name="コンテンツ プレースホルダー 2">
            <a:extLst>
              <a:ext uri="{FF2B5EF4-FFF2-40B4-BE49-F238E27FC236}">
                <a16:creationId xmlns:a16="http://schemas.microsoft.com/office/drawing/2014/main" id="{7C5527C9-9786-4F9F-9462-3666EC569635}"/>
              </a:ext>
            </a:extLst>
          </p:cNvPr>
          <p:cNvSpPr>
            <a:spLocks noGrp="1"/>
          </p:cNvSpPr>
          <p:nvPr>
            <p:ph idx="1"/>
          </p:nvPr>
        </p:nvSpPr>
        <p:spPr>
          <a:xfrm>
            <a:off x="457200" y="1600201"/>
            <a:ext cx="8229600" cy="844658"/>
          </a:xfrm>
        </p:spPr>
        <p:txBody>
          <a:bodyPr/>
          <a:lstStyle/>
          <a:p>
            <a:pPr marL="0" indent="0">
              <a:buNone/>
            </a:pPr>
            <a:r>
              <a:rPr kumimoji="1" lang="ja-JP" altLang="en-US" dirty="0"/>
              <a:t>提案手法</a:t>
            </a:r>
            <a:r>
              <a:rPr kumimoji="1" lang="en-US" altLang="ja-JP" dirty="0"/>
              <a:t>: </a:t>
            </a:r>
            <a:r>
              <a:rPr kumimoji="1" lang="ja-JP" altLang="en-US" dirty="0">
                <a:solidFill>
                  <a:srgbClr val="FF0000"/>
                </a:solidFill>
              </a:rPr>
              <a:t>回帰モデル</a:t>
            </a:r>
            <a:r>
              <a:rPr kumimoji="1" lang="ja-JP" altLang="en-US" dirty="0"/>
              <a:t>（深層学習モデルの出力が実数）</a:t>
            </a:r>
          </a:p>
        </p:txBody>
      </p:sp>
      <p:sp>
        <p:nvSpPr>
          <p:cNvPr id="4" name="日付プレースホルダー 3">
            <a:extLst>
              <a:ext uri="{FF2B5EF4-FFF2-40B4-BE49-F238E27FC236}">
                <a16:creationId xmlns:a16="http://schemas.microsoft.com/office/drawing/2014/main" id="{74FDEAAB-164C-42B8-BBB0-FFD4E752EFA8}"/>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278AD9C5-A774-4978-9079-7D51A343467C}"/>
              </a:ext>
            </a:extLst>
          </p:cNvPr>
          <p:cNvSpPr>
            <a:spLocks noGrp="1"/>
          </p:cNvSpPr>
          <p:nvPr>
            <p:ph type="sldNum" sz="quarter" idx="12"/>
          </p:nvPr>
        </p:nvSpPr>
        <p:spPr/>
        <p:txBody>
          <a:bodyPr/>
          <a:lstStyle/>
          <a:p>
            <a:fld id="{9F5033E9-932D-4E41-95C3-341F9A6DAE17}" type="slidenum">
              <a:rPr lang="en-US" altLang="ja-JP" smtClean="0"/>
              <a:pPr/>
              <a:t>50</a:t>
            </a:fld>
            <a:endParaRPr lang="en-US" altLang="ja-JP"/>
          </a:p>
        </p:txBody>
      </p:sp>
      <p:sp>
        <p:nvSpPr>
          <p:cNvPr id="41" name="テキスト ボックス 40">
            <a:extLst>
              <a:ext uri="{FF2B5EF4-FFF2-40B4-BE49-F238E27FC236}">
                <a16:creationId xmlns:a16="http://schemas.microsoft.com/office/drawing/2014/main" id="{F3670912-1BC8-4A0B-9190-81493929158C}"/>
              </a:ext>
            </a:extLst>
          </p:cNvPr>
          <p:cNvSpPr txBox="1"/>
          <p:nvPr/>
        </p:nvSpPr>
        <p:spPr>
          <a:xfrm>
            <a:off x="457200" y="2233442"/>
            <a:ext cx="1664238" cy="369332"/>
          </a:xfrm>
          <a:prstGeom prst="rect">
            <a:avLst/>
          </a:prstGeom>
          <a:solidFill>
            <a:srgbClr val="FFFFCC"/>
          </a:solidFill>
          <a:ln>
            <a:solidFill>
              <a:schemeClr val="tx1"/>
            </a:solidFill>
          </a:ln>
        </p:spPr>
        <p:txBody>
          <a:bodyPr wrap="none" rtlCol="0">
            <a:spAutoFit/>
          </a:bodyPr>
          <a:lstStyle/>
          <a:p>
            <a:r>
              <a:rPr kumimoji="1" lang="en-US" altLang="ja-JP" dirty="0"/>
              <a:t>2</a:t>
            </a:r>
            <a:r>
              <a:rPr kumimoji="1" lang="ja-JP" altLang="en-US" dirty="0"/>
              <a:t>値分類モデル</a:t>
            </a:r>
          </a:p>
        </p:txBody>
      </p:sp>
      <p:sp>
        <p:nvSpPr>
          <p:cNvPr id="42" name="テキスト ボックス 41">
            <a:extLst>
              <a:ext uri="{FF2B5EF4-FFF2-40B4-BE49-F238E27FC236}">
                <a16:creationId xmlns:a16="http://schemas.microsoft.com/office/drawing/2014/main" id="{778214DE-292D-481B-9A4F-83863E99F7C5}"/>
              </a:ext>
            </a:extLst>
          </p:cNvPr>
          <p:cNvSpPr txBox="1"/>
          <p:nvPr/>
        </p:nvSpPr>
        <p:spPr>
          <a:xfrm>
            <a:off x="457200" y="4379486"/>
            <a:ext cx="2343911" cy="369332"/>
          </a:xfrm>
          <a:prstGeom prst="rect">
            <a:avLst/>
          </a:prstGeom>
          <a:solidFill>
            <a:srgbClr val="FFFFCC"/>
          </a:solidFill>
          <a:ln>
            <a:solidFill>
              <a:schemeClr val="tx1"/>
            </a:solidFill>
          </a:ln>
        </p:spPr>
        <p:txBody>
          <a:bodyPr wrap="none" rtlCol="0">
            <a:spAutoFit/>
          </a:bodyPr>
          <a:lstStyle/>
          <a:p>
            <a:r>
              <a:rPr kumimoji="1" lang="ja-JP" altLang="en-US" dirty="0"/>
              <a:t>提案手法：回帰モデル</a:t>
            </a:r>
          </a:p>
        </p:txBody>
      </p:sp>
      <p:cxnSp>
        <p:nvCxnSpPr>
          <p:cNvPr id="45" name="直線矢印コネクタ 44">
            <a:extLst>
              <a:ext uri="{FF2B5EF4-FFF2-40B4-BE49-F238E27FC236}">
                <a16:creationId xmlns:a16="http://schemas.microsoft.com/office/drawing/2014/main" id="{A0CA9269-C2AC-4E09-A37B-574A0CF6F1DB}"/>
              </a:ext>
            </a:extLst>
          </p:cNvPr>
          <p:cNvCxnSpPr>
            <a:cxnSpLocks/>
          </p:cNvCxnSpPr>
          <p:nvPr/>
        </p:nvCxnSpPr>
        <p:spPr>
          <a:xfrm>
            <a:off x="4779129" y="3965769"/>
            <a:ext cx="0" cy="783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585C93E8-EB1F-4DAA-B2AD-3FC5F51FDC13}"/>
              </a:ext>
            </a:extLst>
          </p:cNvPr>
          <p:cNvSpPr txBox="1"/>
          <p:nvPr/>
        </p:nvSpPr>
        <p:spPr>
          <a:xfrm>
            <a:off x="4779129" y="4063687"/>
            <a:ext cx="3756156" cy="584775"/>
          </a:xfrm>
          <a:prstGeom prst="rect">
            <a:avLst/>
          </a:prstGeom>
          <a:noFill/>
        </p:spPr>
        <p:txBody>
          <a:bodyPr wrap="none" rtlCol="0">
            <a:spAutoFit/>
          </a:bodyPr>
          <a:lstStyle/>
          <a:p>
            <a:r>
              <a:rPr kumimoji="1" lang="en-US" altLang="ja-JP" sz="1600" u="sng" dirty="0"/>
              <a:t>2</a:t>
            </a:r>
            <a:r>
              <a:rPr kumimoji="1" lang="ja-JP" altLang="en-US" sz="1600" u="sng" dirty="0"/>
              <a:t>値分類層を回帰層に変更</a:t>
            </a:r>
            <a:endParaRPr kumimoji="1" lang="en-US" altLang="ja-JP" sz="1600" u="sng" dirty="0"/>
          </a:p>
          <a:p>
            <a:r>
              <a:rPr lang="ja-JP" altLang="en-US" sz="1600" u="sng" dirty="0"/>
              <a:t>深層学習モデルの出力が類似度スコアに</a:t>
            </a:r>
            <a:endParaRPr kumimoji="1" lang="ja-JP" altLang="en-US" sz="1600" u="sng" dirty="0"/>
          </a:p>
        </p:txBody>
      </p:sp>
      <p:pic>
        <p:nvPicPr>
          <p:cNvPr id="50" name="図 49">
            <a:extLst>
              <a:ext uri="{FF2B5EF4-FFF2-40B4-BE49-F238E27FC236}">
                <a16:creationId xmlns:a16="http://schemas.microsoft.com/office/drawing/2014/main" id="{C5C11507-B39A-4D91-810E-B05D9C1C83B8}"/>
              </a:ext>
            </a:extLst>
          </p:cNvPr>
          <p:cNvPicPr>
            <a:picLocks noChangeAspect="1"/>
          </p:cNvPicPr>
          <p:nvPr/>
        </p:nvPicPr>
        <p:blipFill>
          <a:blip r:embed="rId3"/>
          <a:stretch>
            <a:fillRect/>
          </a:stretch>
        </p:blipFill>
        <p:spPr>
          <a:xfrm>
            <a:off x="2298816" y="2231356"/>
            <a:ext cx="5186736" cy="1463504"/>
          </a:xfrm>
          <a:prstGeom prst="rect">
            <a:avLst/>
          </a:prstGeom>
        </p:spPr>
      </p:pic>
      <p:pic>
        <p:nvPicPr>
          <p:cNvPr id="51" name="図 50">
            <a:extLst>
              <a:ext uri="{FF2B5EF4-FFF2-40B4-BE49-F238E27FC236}">
                <a16:creationId xmlns:a16="http://schemas.microsoft.com/office/drawing/2014/main" id="{1C7040D4-5359-4991-9270-B48699C6B52E}"/>
              </a:ext>
            </a:extLst>
          </p:cNvPr>
          <p:cNvPicPr>
            <a:picLocks noChangeAspect="1"/>
          </p:cNvPicPr>
          <p:nvPr/>
        </p:nvPicPr>
        <p:blipFill>
          <a:blip r:embed="rId4"/>
          <a:stretch>
            <a:fillRect/>
          </a:stretch>
        </p:blipFill>
        <p:spPr>
          <a:xfrm>
            <a:off x="2298816" y="4746380"/>
            <a:ext cx="5183120" cy="1562345"/>
          </a:xfrm>
          <a:prstGeom prst="rect">
            <a:avLst/>
          </a:prstGeom>
        </p:spPr>
      </p:pic>
    </p:spTree>
    <p:extLst>
      <p:ext uri="{BB962C8B-B14F-4D97-AF65-F5344CB8AC3E}">
        <p14:creationId xmlns:p14="http://schemas.microsoft.com/office/powerpoint/2010/main" val="897605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86CF05-521C-4231-80F1-FCE03D1B9209}"/>
              </a:ext>
            </a:extLst>
          </p:cNvPr>
          <p:cNvSpPr>
            <a:spLocks noGrp="1"/>
          </p:cNvSpPr>
          <p:nvPr>
            <p:ph type="title"/>
          </p:nvPr>
        </p:nvSpPr>
        <p:spPr/>
        <p:txBody>
          <a:bodyPr/>
          <a:lstStyle/>
          <a:p>
            <a:r>
              <a:rPr kumimoji="1" lang="ja-JP" altLang="en-US" dirty="0"/>
              <a:t>本章で提案する</a:t>
            </a:r>
            <a:br>
              <a:rPr kumimoji="1" lang="en-US" altLang="ja-JP" dirty="0"/>
            </a:br>
            <a:r>
              <a:rPr kumimoji="1" lang="ja-JP" altLang="en-US" dirty="0"/>
              <a:t>コードクローン検出モデル</a:t>
            </a:r>
            <a:r>
              <a:rPr kumimoji="1" lang="en-US" altLang="ja-JP" dirty="0"/>
              <a:t>(2/2)</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2FED2E0-156C-4E9B-AEB9-7F3617EBFAA2}"/>
                  </a:ext>
                </a:extLst>
              </p:cNvPr>
              <p:cNvSpPr>
                <a:spLocks noGrp="1"/>
              </p:cNvSpPr>
              <p:nvPr>
                <p:ph idx="1"/>
              </p:nvPr>
            </p:nvSpPr>
            <p:spPr/>
            <p:txBody>
              <a:bodyPr/>
              <a:lstStyle/>
              <a:p>
                <a:r>
                  <a:rPr kumimoji="1" lang="ja-JP" altLang="en-US" dirty="0">
                    <a:solidFill>
                      <a:srgbClr val="FF0000"/>
                    </a:solidFill>
                  </a:rPr>
                  <a:t>学習時の目的変数には，抽象構文木の類似度を利用</a:t>
                </a:r>
                <a:endParaRPr lang="en-US" altLang="ja-JP" dirty="0">
                  <a:solidFill>
                    <a:srgbClr val="FF0000"/>
                  </a:solidFill>
                </a:endParaRPr>
              </a:p>
              <a:p>
                <a:pPr lvl="1"/>
                <a:r>
                  <a:rPr kumimoji="1" lang="ja-JP" altLang="en-US" dirty="0"/>
                  <a:t>ソースコード</a:t>
                </a:r>
                <a14:m>
                  <m:oMath xmlns:m="http://schemas.openxmlformats.org/officeDocument/2006/math">
                    <m:r>
                      <a:rPr kumimoji="1" lang="en-US" altLang="ja-JP" i="1" dirty="0" smtClean="0">
                        <a:latin typeface="Cambria Math" panose="02040503050406030204" pitchFamily="18" charset="0"/>
                      </a:rPr>
                      <m:t>𝐴</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𝐵</m:t>
                    </m:r>
                  </m:oMath>
                </a14:m>
                <a:r>
                  <a:rPr kumimoji="1" lang="ja-JP" altLang="en-US" dirty="0"/>
                  <a:t>の抽象構文木を</a:t>
                </a:r>
                <a14:m>
                  <m:oMath xmlns:m="http://schemas.openxmlformats.org/officeDocument/2006/math">
                    <m:r>
                      <a:rPr kumimoji="1" lang="en-US" altLang="ja-JP" i="1" dirty="0" smtClean="0">
                        <a:latin typeface="Cambria Math" panose="02040503050406030204" pitchFamily="18" charset="0"/>
                      </a:rPr>
                      <m:t>𝑎</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𝑏</m:t>
                    </m:r>
                  </m:oMath>
                </a14:m>
                <a:r>
                  <a:rPr kumimoji="1" lang="ja-JP" altLang="en-US" dirty="0"/>
                  <a:t>とし，</a:t>
                </a:r>
                <a14:m>
                  <m:oMath xmlns:m="http://schemas.openxmlformats.org/officeDocument/2006/math">
                    <m:r>
                      <a:rPr kumimoji="1" lang="en-US" altLang="ja-JP" i="1" dirty="0" smtClean="0">
                        <a:latin typeface="Cambria Math" panose="02040503050406030204" pitchFamily="18" charset="0"/>
                      </a:rPr>
                      <m:t>𝑎</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𝑏</m:t>
                    </m:r>
                  </m:oMath>
                </a14:m>
                <a:r>
                  <a:rPr kumimoji="1" lang="ja-JP" altLang="en-US" dirty="0"/>
                  <a:t>の類似度を</a:t>
                </a:r>
                <a14:m>
                  <m:oMath xmlns:m="http://schemas.openxmlformats.org/officeDocument/2006/math">
                    <m:r>
                      <a:rPr kumimoji="1" lang="en-US" altLang="ja-JP" i="1" dirty="0" smtClean="0">
                        <a:latin typeface="Cambria Math" panose="02040503050406030204" pitchFamily="18" charset="0"/>
                      </a:rPr>
                      <m:t>𝑆</m:t>
                    </m:r>
                    <m:r>
                      <a:rPr kumimoji="1" lang="en-US" altLang="ja-JP" i="1" dirty="0" smtClean="0">
                        <a:latin typeface="Cambria Math" panose="02040503050406030204" pitchFamily="18" charset="0"/>
                      </a:rPr>
                      <m:t>(</m:t>
                    </m:r>
                    <m:r>
                      <a:rPr kumimoji="1" lang="en-US" altLang="ja-JP" i="1" dirty="0" err="1" smtClean="0">
                        <a:latin typeface="Cambria Math" panose="02040503050406030204" pitchFamily="18" charset="0"/>
                      </a:rPr>
                      <m:t>𝑎</m:t>
                    </m:r>
                    <m:r>
                      <a:rPr kumimoji="1" lang="en-US" altLang="ja-JP" i="1" dirty="0" err="1" smtClean="0">
                        <a:latin typeface="Cambria Math" panose="02040503050406030204" pitchFamily="18" charset="0"/>
                      </a:rPr>
                      <m:t>,</m:t>
                    </m:r>
                    <m:r>
                      <a:rPr kumimoji="1" lang="en-US" altLang="ja-JP" i="1" dirty="0" err="1" smtClean="0">
                        <a:latin typeface="Cambria Math" panose="02040503050406030204" pitchFamily="18" charset="0"/>
                      </a:rPr>
                      <m:t>𝑏</m:t>
                    </m:r>
                    <m:r>
                      <a:rPr kumimoji="1" lang="en-US" altLang="ja-JP" i="1" dirty="0" smtClean="0">
                        <a:latin typeface="Cambria Math" panose="02040503050406030204" pitchFamily="18" charset="0"/>
                      </a:rPr>
                      <m:t>)</m:t>
                    </m:r>
                  </m:oMath>
                </a14:m>
                <a:br>
                  <a:rPr kumimoji="1" lang="en-US" altLang="ja-JP" dirty="0"/>
                </a:br>
                <a:r>
                  <a:rPr kumimoji="1" lang="ja-JP" altLang="en-US" dirty="0"/>
                  <a:t>としたとき，目的変数</a:t>
                </a:r>
                <a14:m>
                  <m:oMath xmlns:m="http://schemas.openxmlformats.org/officeDocument/2006/math">
                    <m:r>
                      <a:rPr kumimoji="1" lang="en-US" altLang="ja-JP" i="1" dirty="0" smtClean="0">
                        <a:latin typeface="Cambria Math" panose="02040503050406030204" pitchFamily="18" charset="0"/>
                      </a:rPr>
                      <m:t>𝑉</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𝐴</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𝐵</m:t>
                    </m:r>
                    <m:r>
                      <a:rPr kumimoji="1" lang="en-US" altLang="ja-JP" i="1" dirty="0" smtClean="0">
                        <a:latin typeface="Cambria Math" panose="02040503050406030204" pitchFamily="18" charset="0"/>
                      </a:rPr>
                      <m:t>)</m:t>
                    </m:r>
                  </m:oMath>
                </a14:m>
                <a:r>
                  <a:rPr kumimoji="1" lang="ja-JP" altLang="en-US" dirty="0"/>
                  <a:t>の値は，</a:t>
                </a:r>
                <a:endParaRPr kumimoji="1" lang="en-US" altLang="ja-JP" dirty="0"/>
              </a:p>
              <a:p>
                <a:pPr lvl="4"/>
                <a:endParaRPr kumimoji="1" lang="en-US" altLang="ja-JP" dirty="0"/>
              </a:p>
              <a:p>
                <a:pPr marL="457200" lvl="1" indent="0">
                  <a:buNone/>
                </a:pPr>
                <a14:m>
                  <m:oMathPara xmlns:m="http://schemas.openxmlformats.org/officeDocument/2006/math">
                    <m:oMathParaPr>
                      <m:jc m:val="centerGroup"/>
                    </m:oMathParaPr>
                    <m:oMath xmlns:m="http://schemas.openxmlformats.org/officeDocument/2006/math">
                      <m:r>
                        <a:rPr lang="en-US" altLang="ja-JP" sz="2000" i="1" dirty="0" smtClean="0">
                          <a:latin typeface="Cambria Math" panose="02040503050406030204" pitchFamily="18" charset="0"/>
                        </a:rPr>
                        <m:t>𝑉</m:t>
                      </m:r>
                      <m:d>
                        <m:dPr>
                          <m:ctrlPr>
                            <a:rPr lang="en-US" altLang="ja-JP" sz="2000" i="1" dirty="0">
                              <a:latin typeface="Cambria Math" panose="02040503050406030204" pitchFamily="18" charset="0"/>
                            </a:rPr>
                          </m:ctrlPr>
                        </m:dPr>
                        <m:e>
                          <m:r>
                            <a:rPr lang="en-US" altLang="ja-JP" sz="2000" i="1" dirty="0">
                              <a:latin typeface="Cambria Math" panose="02040503050406030204" pitchFamily="18" charset="0"/>
                            </a:rPr>
                            <m:t>𝐴</m:t>
                          </m:r>
                          <m:r>
                            <a:rPr lang="en-US" altLang="ja-JP" sz="2000" i="1" dirty="0" err="1">
                              <a:latin typeface="Cambria Math" panose="02040503050406030204" pitchFamily="18" charset="0"/>
                            </a:rPr>
                            <m:t>,</m:t>
                          </m:r>
                          <m:r>
                            <a:rPr lang="en-US" altLang="ja-JP" sz="2000" i="1" dirty="0">
                              <a:latin typeface="Cambria Math" panose="02040503050406030204" pitchFamily="18" charset="0"/>
                            </a:rPr>
                            <m:t>𝐵</m:t>
                          </m:r>
                        </m:e>
                      </m:d>
                      <m:r>
                        <a:rPr lang="en-US" altLang="ja-JP" sz="2000" i="1" dirty="0">
                          <a:latin typeface="Cambria Math" panose="02040503050406030204" pitchFamily="18" charset="0"/>
                        </a:rPr>
                        <m:t>=</m:t>
                      </m:r>
                      <m:d>
                        <m:dPr>
                          <m:begChr m:val="{"/>
                          <m:endChr m:val=""/>
                          <m:ctrlPr>
                            <a:rPr lang="en-US" altLang="ja-JP" sz="2000" i="1" dirty="0">
                              <a:latin typeface="Cambria Math" panose="02040503050406030204" pitchFamily="18" charset="0"/>
                            </a:rPr>
                          </m:ctrlPr>
                        </m:dPr>
                        <m:e>
                          <m:eqArr>
                            <m:eqArrPr>
                              <m:ctrlPr>
                                <a:rPr lang="en-US" altLang="ja-JP" sz="2000" i="1" dirty="0">
                                  <a:latin typeface="Cambria Math" panose="02040503050406030204" pitchFamily="18" charset="0"/>
                                </a:rPr>
                              </m:ctrlPr>
                            </m:eqArrPr>
                            <m:e>
                              <m:r>
                                <a:rPr lang="en-US" altLang="ja-JP" sz="2000" i="1" dirty="0">
                                  <a:latin typeface="Cambria Math" panose="02040503050406030204" pitchFamily="18" charset="0"/>
                                </a:rPr>
                                <m:t>𝑆</m:t>
                              </m:r>
                              <m:d>
                                <m:dPr>
                                  <m:ctrlPr>
                                    <a:rPr lang="en-US" altLang="ja-JP" sz="2000" i="1" dirty="0">
                                      <a:latin typeface="Cambria Math" panose="02040503050406030204" pitchFamily="18" charset="0"/>
                                    </a:rPr>
                                  </m:ctrlPr>
                                </m:dPr>
                                <m:e>
                                  <m:r>
                                    <a:rPr lang="en-US" altLang="ja-JP" sz="2000" i="1" dirty="0">
                                      <a:latin typeface="Cambria Math" panose="02040503050406030204" pitchFamily="18" charset="0"/>
                                    </a:rPr>
                                    <m:t>𝑎</m:t>
                                  </m:r>
                                  <m:r>
                                    <a:rPr lang="en-US" altLang="ja-JP" sz="2000" i="1" dirty="0">
                                      <a:latin typeface="Cambria Math" panose="02040503050406030204" pitchFamily="18" charset="0"/>
                                    </a:rPr>
                                    <m:t>,</m:t>
                                  </m:r>
                                  <m:r>
                                    <a:rPr lang="en-US" altLang="ja-JP" sz="2000" i="1" dirty="0">
                                      <a:latin typeface="Cambria Math" panose="02040503050406030204" pitchFamily="18" charset="0"/>
                                    </a:rPr>
                                    <m:t>𝑏</m:t>
                                  </m:r>
                                </m:e>
                              </m:d>
                              <m:r>
                                <a:rPr lang="en-US" altLang="ja-JP" sz="2000" i="1" dirty="0">
                                  <a:latin typeface="Cambria Math" panose="02040503050406030204" pitchFamily="18" charset="0"/>
                                </a:rPr>
                                <m:t>  </m:t>
                              </m:r>
                              <m:d>
                                <m:dPr>
                                  <m:ctrlPr>
                                    <a:rPr lang="en-US" altLang="ja-JP" sz="2000" i="1" dirty="0">
                                      <a:latin typeface="Cambria Math" panose="02040503050406030204" pitchFamily="18" charset="0"/>
                                    </a:rPr>
                                  </m:ctrlPr>
                                </m:dPr>
                                <m:e>
                                  <m:r>
                                    <a:rPr lang="en-US" altLang="ja-JP" sz="2000" i="1" dirty="0">
                                      <a:latin typeface="Cambria Math" panose="02040503050406030204" pitchFamily="18" charset="0"/>
                                    </a:rPr>
                                    <m:t>𝐴</m:t>
                                  </m:r>
                                  <m:r>
                                    <a:rPr lang="en-US" altLang="ja-JP" sz="2000" i="1" dirty="0">
                                      <a:latin typeface="Cambria Math" panose="02040503050406030204" pitchFamily="18" charset="0"/>
                                    </a:rPr>
                                    <m:t>,</m:t>
                                  </m:r>
                                  <m:r>
                                    <a:rPr lang="en-US" altLang="ja-JP" sz="2000" i="1" dirty="0">
                                      <a:latin typeface="Cambria Math" panose="02040503050406030204" pitchFamily="18" charset="0"/>
                                    </a:rPr>
                                    <m:t>𝐵</m:t>
                                  </m:r>
                                  <m:r>
                                    <a:rPr lang="ja-JP" altLang="en-US" sz="2000" i="1" dirty="0">
                                      <a:latin typeface="Cambria Math" panose="02040503050406030204" pitchFamily="18" charset="0"/>
                                    </a:rPr>
                                    <m:t>がコードクローン</m:t>
                                  </m:r>
                                </m:e>
                              </m:d>
                            </m:e>
                            <m:e>
                              <m:r>
                                <a:rPr lang="en-US" altLang="ja-JP" sz="2000" i="1" dirty="0">
                                  <a:latin typeface="Cambria Math" panose="02040503050406030204" pitchFamily="18" charset="0"/>
                                </a:rPr>
                                <m:t>         0        </m:t>
                              </m:r>
                              <m:d>
                                <m:dPr>
                                  <m:ctrlPr>
                                    <a:rPr lang="en-US" altLang="ja-JP" sz="2000" i="1" dirty="0">
                                      <a:latin typeface="Cambria Math" panose="02040503050406030204" pitchFamily="18" charset="0"/>
                                    </a:rPr>
                                  </m:ctrlPr>
                                </m:dPr>
                                <m:e>
                                  <m:r>
                                    <a:rPr lang="en-US" altLang="ja-JP" sz="2000" i="1" dirty="0">
                                      <a:latin typeface="Cambria Math" panose="02040503050406030204" pitchFamily="18" charset="0"/>
                                    </a:rPr>
                                    <m:t>𝐴</m:t>
                                  </m:r>
                                  <m:r>
                                    <a:rPr lang="en-US" altLang="ja-JP" sz="2000" i="1" dirty="0">
                                      <a:latin typeface="Cambria Math" panose="02040503050406030204" pitchFamily="18" charset="0"/>
                                    </a:rPr>
                                    <m:t>,</m:t>
                                  </m:r>
                                  <m:r>
                                    <a:rPr lang="en-US" altLang="ja-JP" sz="2000" i="1" dirty="0">
                                      <a:latin typeface="Cambria Math" panose="02040503050406030204" pitchFamily="18" charset="0"/>
                                    </a:rPr>
                                    <m:t>𝐵</m:t>
                                  </m:r>
                                  <m:r>
                                    <a:rPr lang="ja-JP" altLang="en-US" sz="2000" i="1" dirty="0">
                                      <a:latin typeface="Cambria Math" panose="02040503050406030204" pitchFamily="18" charset="0"/>
                                    </a:rPr>
                                    <m:t>が非コードクローン</m:t>
                                  </m:r>
                                </m:e>
                              </m:d>
                            </m:e>
                          </m:eqArr>
                        </m:e>
                      </m:d>
                    </m:oMath>
                  </m:oMathPara>
                </a14:m>
                <a:endParaRPr lang="en-US" altLang="ja-JP" sz="2000" dirty="0"/>
              </a:p>
              <a:p>
                <a:pPr lvl="3"/>
                <a:endParaRPr kumimoji="1" lang="en-US" altLang="ja-JP" dirty="0"/>
              </a:p>
              <a:p>
                <a:r>
                  <a:rPr kumimoji="1" lang="ja-JP" altLang="en-US" dirty="0"/>
                  <a:t>コードクローン検出時は閾値</a:t>
                </a:r>
                <a14:m>
                  <m:oMath xmlns:m="http://schemas.openxmlformats.org/officeDocument/2006/math">
                    <m:r>
                      <a:rPr kumimoji="1" lang="en-US" altLang="ja-JP" i="1" dirty="0" smtClean="0">
                        <a:latin typeface="Cambria Math" panose="02040503050406030204" pitchFamily="18" charset="0"/>
                      </a:rPr>
                      <m:t>𝑇</m:t>
                    </m:r>
                  </m:oMath>
                </a14:m>
                <a:r>
                  <a:rPr kumimoji="1" lang="ja-JP" altLang="en-US" dirty="0"/>
                  <a:t>を設定</a:t>
                </a:r>
                <a:endParaRPr kumimoji="1" lang="en-US" altLang="ja-JP" dirty="0"/>
              </a:p>
              <a:p>
                <a:pPr lvl="1"/>
                <a:r>
                  <a:rPr lang="ja-JP" altLang="en-US" dirty="0"/>
                  <a:t>回帰モデルの出力が</a:t>
                </a:r>
                <a14:m>
                  <m:oMath xmlns:m="http://schemas.openxmlformats.org/officeDocument/2006/math">
                    <m:r>
                      <a:rPr lang="en-US" altLang="ja-JP" i="1" dirty="0" smtClean="0">
                        <a:latin typeface="Cambria Math" panose="02040503050406030204" pitchFamily="18" charset="0"/>
                      </a:rPr>
                      <m:t>𝑇</m:t>
                    </m:r>
                  </m:oMath>
                </a14:m>
                <a:r>
                  <a:rPr lang="ja-JP" altLang="en-US" dirty="0"/>
                  <a:t>以上であればコードクローンと判定</a:t>
                </a:r>
                <a:endParaRPr lang="en-US" altLang="ja-JP" dirty="0"/>
              </a:p>
              <a:p>
                <a:pPr lvl="1"/>
                <a:r>
                  <a:rPr kumimoji="1" lang="ja-JP" altLang="en-US" dirty="0"/>
                  <a:t>回帰</a:t>
                </a:r>
                <a:r>
                  <a:rPr lang="ja-JP" altLang="en-US" dirty="0"/>
                  <a:t>モデルの出力が</a:t>
                </a:r>
                <a14:m>
                  <m:oMath xmlns:m="http://schemas.openxmlformats.org/officeDocument/2006/math">
                    <m:r>
                      <a:rPr lang="en-US" altLang="ja-JP" i="1" dirty="0" smtClean="0">
                        <a:latin typeface="Cambria Math" panose="02040503050406030204" pitchFamily="18" charset="0"/>
                      </a:rPr>
                      <m:t>𝑇</m:t>
                    </m:r>
                  </m:oMath>
                </a14:m>
                <a:r>
                  <a:rPr lang="ja-JP" altLang="en-US" dirty="0"/>
                  <a:t>未満であれば非コードクローンと判定</a:t>
                </a:r>
                <a:endParaRPr lang="en-US" altLang="ja-JP" dirty="0"/>
              </a:p>
              <a:p>
                <a:pPr lvl="1"/>
                <a14:m>
                  <m:oMath xmlns:m="http://schemas.openxmlformats.org/officeDocument/2006/math">
                    <m:r>
                      <a:rPr kumimoji="1" lang="en-US" altLang="ja-JP" i="1" dirty="0" smtClean="0">
                        <a:latin typeface="Cambria Math" panose="02040503050406030204" pitchFamily="18" charset="0"/>
                      </a:rPr>
                      <m:t>𝑇</m:t>
                    </m:r>
                  </m:oMath>
                </a14:m>
                <a:r>
                  <a:rPr kumimoji="1" lang="ja-JP" altLang="en-US" dirty="0"/>
                  <a:t>の値は学習時に</a:t>
                </a:r>
                <a:r>
                  <a:rPr lang="ja-JP" altLang="en-US" dirty="0"/>
                  <a:t>適当</a:t>
                </a:r>
                <a:r>
                  <a:rPr kumimoji="1" lang="ja-JP" altLang="en-US" dirty="0"/>
                  <a:t>な値を探索</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42FED2E0-156C-4E9B-AEB9-7F3617EBFAA2}"/>
                  </a:ext>
                </a:extLst>
              </p:cNvPr>
              <p:cNvSpPr>
                <a:spLocks noGrp="1" noRot="1" noChangeAspect="1" noMove="1" noResize="1" noEditPoints="1" noAdjustHandles="1" noChangeArrowheads="1" noChangeShapeType="1" noTextEdit="1"/>
              </p:cNvSpPr>
              <p:nvPr>
                <p:ph idx="1"/>
              </p:nvPr>
            </p:nvSpPr>
            <p:spPr>
              <a:blipFill>
                <a:blip r:embed="rId3"/>
                <a:stretch>
                  <a:fillRect l="-963" t="-1482"/>
                </a:stretch>
              </a:blipFill>
            </p:spPr>
            <p:txBody>
              <a:bodyPr/>
              <a:lstStyle/>
              <a:p>
                <a:r>
                  <a:rPr lang="ja-JP" altLang="en-US">
                    <a:noFill/>
                  </a:rPr>
                  <a:t> </a:t>
                </a:r>
              </a:p>
            </p:txBody>
          </p:sp>
        </mc:Fallback>
      </mc:AlternateContent>
      <p:sp>
        <p:nvSpPr>
          <p:cNvPr id="4" name="日付プレースホルダー 3">
            <a:extLst>
              <a:ext uri="{FF2B5EF4-FFF2-40B4-BE49-F238E27FC236}">
                <a16:creationId xmlns:a16="http://schemas.microsoft.com/office/drawing/2014/main" id="{344455E5-2B3A-4781-ABB6-E5C2CC74221F}"/>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6737FB42-2E45-4C6A-BB73-1D4B454BC430}"/>
              </a:ext>
            </a:extLst>
          </p:cNvPr>
          <p:cNvSpPr>
            <a:spLocks noGrp="1"/>
          </p:cNvSpPr>
          <p:nvPr>
            <p:ph type="sldNum" sz="quarter" idx="12"/>
          </p:nvPr>
        </p:nvSpPr>
        <p:spPr/>
        <p:txBody>
          <a:bodyPr/>
          <a:lstStyle/>
          <a:p>
            <a:fld id="{9F5033E9-932D-4E41-95C3-341F9A6DAE17}" type="slidenum">
              <a:rPr lang="en-US" altLang="ja-JP" smtClean="0"/>
              <a:pPr/>
              <a:t>51</a:t>
            </a:fld>
            <a:endParaRPr lang="en-US" altLang="ja-JP"/>
          </a:p>
        </p:txBody>
      </p:sp>
    </p:spTree>
    <p:extLst>
      <p:ext uri="{BB962C8B-B14F-4D97-AF65-F5344CB8AC3E}">
        <p14:creationId xmlns:p14="http://schemas.microsoft.com/office/powerpoint/2010/main" val="1325907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95A112-1CC4-4CB2-A585-CB8AAF9444A5}"/>
              </a:ext>
            </a:extLst>
          </p:cNvPr>
          <p:cNvSpPr>
            <a:spLocks noGrp="1"/>
          </p:cNvSpPr>
          <p:nvPr>
            <p:ph type="title"/>
          </p:nvPr>
        </p:nvSpPr>
        <p:spPr/>
        <p:txBody>
          <a:bodyPr/>
          <a:lstStyle/>
          <a:p>
            <a:r>
              <a:rPr kumimoji="1" lang="ja-JP" altLang="en-US" dirty="0"/>
              <a:t>評価実験</a:t>
            </a:r>
          </a:p>
        </p:txBody>
      </p:sp>
      <p:sp>
        <p:nvSpPr>
          <p:cNvPr id="3" name="コンテンツ プレースホルダー 2">
            <a:extLst>
              <a:ext uri="{FF2B5EF4-FFF2-40B4-BE49-F238E27FC236}">
                <a16:creationId xmlns:a16="http://schemas.microsoft.com/office/drawing/2014/main" id="{21C67C3D-70F8-4F46-B0C0-DB49C41F0463}"/>
              </a:ext>
            </a:extLst>
          </p:cNvPr>
          <p:cNvSpPr>
            <a:spLocks noGrp="1"/>
          </p:cNvSpPr>
          <p:nvPr>
            <p:ph idx="1"/>
          </p:nvPr>
        </p:nvSpPr>
        <p:spPr/>
        <p:txBody>
          <a:bodyPr/>
          <a:lstStyle/>
          <a:p>
            <a:r>
              <a:rPr kumimoji="1" lang="en-US" altLang="ja-JP" dirty="0"/>
              <a:t>2</a:t>
            </a:r>
            <a:r>
              <a:rPr kumimoji="1" lang="ja-JP" altLang="en-US" dirty="0"/>
              <a:t>値分類モデル（既存手法）と回帰モデル（提案手法</a:t>
            </a:r>
            <a:r>
              <a:rPr lang="ja-JP" altLang="en-US" dirty="0"/>
              <a:t>）</a:t>
            </a:r>
            <a:r>
              <a:rPr kumimoji="1" lang="ja-JP" altLang="en-US" dirty="0"/>
              <a:t>の</a:t>
            </a:r>
            <a:br>
              <a:rPr kumimoji="1" lang="en-US" altLang="ja-JP" dirty="0"/>
            </a:br>
            <a:r>
              <a:rPr kumimoji="1" lang="ja-JP" altLang="en-US" dirty="0"/>
              <a:t>汎化性能を比較し，提案手法の有効性を調査</a:t>
            </a:r>
            <a:endParaRPr kumimoji="1" lang="en-US" altLang="ja-JP" dirty="0"/>
          </a:p>
          <a:p>
            <a:endParaRPr kumimoji="1" lang="en-US" altLang="ja-JP" dirty="0"/>
          </a:p>
          <a:p>
            <a:r>
              <a:rPr kumimoji="1" lang="ja-JP" altLang="en-US" dirty="0"/>
              <a:t>調査対象の深層学習モデル（</a:t>
            </a:r>
            <a:r>
              <a:rPr kumimoji="1" lang="en-US" altLang="ja-JP" dirty="0"/>
              <a:t>4</a:t>
            </a:r>
            <a:r>
              <a:rPr kumimoji="1" lang="ja-JP" altLang="en-US" dirty="0"/>
              <a:t>種類）</a:t>
            </a:r>
            <a:endParaRPr kumimoji="1" lang="en-US" altLang="ja-JP" dirty="0"/>
          </a:p>
          <a:p>
            <a:pPr lvl="1"/>
            <a:r>
              <a:rPr lang="en-US" altLang="ja-JP" dirty="0"/>
              <a:t>ASTNN</a:t>
            </a:r>
          </a:p>
          <a:p>
            <a:pPr marL="685800" lvl="2" indent="0">
              <a:buNone/>
            </a:pPr>
            <a:r>
              <a:rPr lang="ja-JP" altLang="en-US" dirty="0"/>
              <a:t>抽象構文木をステートメント単位に分割して順に学習</a:t>
            </a:r>
            <a:endParaRPr lang="en-US" altLang="ja-JP" dirty="0"/>
          </a:p>
          <a:p>
            <a:pPr lvl="1"/>
            <a:r>
              <a:rPr lang="en-US" altLang="ja-JP" dirty="0"/>
              <a:t>LSTM</a:t>
            </a:r>
            <a:r>
              <a:rPr lang="ja-JP" altLang="en-US" dirty="0"/>
              <a:t>，</a:t>
            </a:r>
            <a:r>
              <a:rPr kumimoji="1" lang="en-US" altLang="ja-JP" dirty="0"/>
              <a:t>Bi-LSTM</a:t>
            </a:r>
          </a:p>
          <a:p>
            <a:pPr marL="685800" lvl="2" indent="0">
              <a:buNone/>
            </a:pPr>
            <a:r>
              <a:rPr lang="ja-JP" altLang="en-US" dirty="0"/>
              <a:t>抽象構文木ノードの深さ優先探索順列（行きがけ順）を学習</a:t>
            </a:r>
            <a:endParaRPr kumimoji="1" lang="en-US" altLang="ja-JP" dirty="0"/>
          </a:p>
          <a:p>
            <a:pPr lvl="1"/>
            <a:r>
              <a:rPr kumimoji="1" lang="en-US" altLang="ja-JP" dirty="0"/>
              <a:t>DNN[6]</a:t>
            </a:r>
          </a:p>
          <a:p>
            <a:pPr marL="685800" lvl="2" indent="0">
              <a:buNone/>
            </a:pPr>
            <a:r>
              <a:rPr lang="ja-JP" altLang="en-US" dirty="0"/>
              <a:t>ソースコードメトリクスを学習</a:t>
            </a:r>
            <a:endParaRPr kumimoji="1" lang="ja-JP" altLang="en-US" dirty="0"/>
          </a:p>
        </p:txBody>
      </p:sp>
      <p:sp>
        <p:nvSpPr>
          <p:cNvPr id="4" name="日付プレースホルダー 3">
            <a:extLst>
              <a:ext uri="{FF2B5EF4-FFF2-40B4-BE49-F238E27FC236}">
                <a16:creationId xmlns:a16="http://schemas.microsoft.com/office/drawing/2014/main" id="{86E86169-00F1-486F-B376-5A4DEE94F30F}"/>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D98A46F1-614F-4255-A39E-02F50232CA3B}"/>
              </a:ext>
            </a:extLst>
          </p:cNvPr>
          <p:cNvSpPr>
            <a:spLocks noGrp="1"/>
          </p:cNvSpPr>
          <p:nvPr>
            <p:ph type="sldNum" sz="quarter" idx="12"/>
          </p:nvPr>
        </p:nvSpPr>
        <p:spPr/>
        <p:txBody>
          <a:bodyPr/>
          <a:lstStyle/>
          <a:p>
            <a:fld id="{9F5033E9-932D-4E41-95C3-341F9A6DAE17}" type="slidenum">
              <a:rPr lang="en-US" altLang="ja-JP" smtClean="0"/>
              <a:pPr/>
              <a:t>52</a:t>
            </a:fld>
            <a:endParaRPr lang="en-US" altLang="ja-JP"/>
          </a:p>
        </p:txBody>
      </p:sp>
    </p:spTree>
    <p:extLst>
      <p:ext uri="{BB962C8B-B14F-4D97-AF65-F5344CB8AC3E}">
        <p14:creationId xmlns:p14="http://schemas.microsoft.com/office/powerpoint/2010/main" val="263569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9D330F-8EAB-A649-AB52-AC8359D6F102}"/>
              </a:ext>
            </a:extLst>
          </p:cNvPr>
          <p:cNvSpPr>
            <a:spLocks noGrp="1"/>
          </p:cNvSpPr>
          <p:nvPr>
            <p:ph type="title"/>
          </p:nvPr>
        </p:nvSpPr>
        <p:spPr/>
        <p:txBody>
          <a:bodyPr/>
          <a:lstStyle/>
          <a:p>
            <a:r>
              <a:rPr kumimoji="1" lang="ja-JP" altLang="en-US" dirty="0"/>
              <a:t>データセット</a:t>
            </a:r>
          </a:p>
        </p:txBody>
      </p:sp>
      <p:sp>
        <p:nvSpPr>
          <p:cNvPr id="3" name="コンテンツ プレースホルダー 2">
            <a:extLst>
              <a:ext uri="{FF2B5EF4-FFF2-40B4-BE49-F238E27FC236}">
                <a16:creationId xmlns:a16="http://schemas.microsoft.com/office/drawing/2014/main" id="{47B1D3FA-F35D-CF45-9A0C-0D8F78AFA85C}"/>
              </a:ext>
            </a:extLst>
          </p:cNvPr>
          <p:cNvSpPr>
            <a:spLocks noGrp="1"/>
          </p:cNvSpPr>
          <p:nvPr>
            <p:ph idx="1"/>
          </p:nvPr>
        </p:nvSpPr>
        <p:spPr>
          <a:xfrm>
            <a:off x="457199" y="1600200"/>
            <a:ext cx="8520193" cy="4525963"/>
          </a:xfrm>
        </p:spPr>
        <p:txBody>
          <a:bodyPr/>
          <a:lstStyle/>
          <a:p>
            <a:pPr marL="0" indent="0">
              <a:buNone/>
            </a:pPr>
            <a:r>
              <a:rPr kumimoji="1" lang="ja-JP" altLang="en-US" dirty="0"/>
              <a:t>事前実験と同じデータセットを使用</a:t>
            </a:r>
            <a:endParaRPr kumimoji="1" lang="en-US" altLang="ja-JP" dirty="0"/>
          </a:p>
          <a:p>
            <a:pPr lvl="1"/>
            <a:r>
              <a:rPr kumimoji="1" lang="ja-JP" altLang="en-US" dirty="0"/>
              <a:t>学習用データセット</a:t>
            </a:r>
            <a:endParaRPr lang="en-US" altLang="ja-JP" dirty="0"/>
          </a:p>
          <a:p>
            <a:pPr lvl="2"/>
            <a:r>
              <a:rPr kumimoji="1" lang="en-US" altLang="ja-JP" dirty="0"/>
              <a:t>ASTNN</a:t>
            </a:r>
            <a:r>
              <a:rPr kumimoji="1" lang="ja-JP" altLang="en-US" dirty="0"/>
              <a:t>で利用された，</a:t>
            </a:r>
            <a:r>
              <a:rPr kumimoji="1" lang="en-US" altLang="ja-JP" dirty="0" err="1"/>
              <a:t>BigCloneBench</a:t>
            </a:r>
            <a:r>
              <a:rPr kumimoji="1" lang="ja-JP" altLang="en-US" dirty="0"/>
              <a:t>に基づくデータセット（</a:t>
            </a:r>
            <a:r>
              <a:rPr kumimoji="1" lang="en-US" altLang="ja-JP" dirty="0"/>
              <a:t>BCB</a:t>
            </a:r>
            <a:r>
              <a:rPr kumimoji="1" lang="ja-JP" altLang="en-US" dirty="0"/>
              <a:t>）</a:t>
            </a:r>
            <a:r>
              <a:rPr kumimoji="1" lang="en-US" altLang="ja-JP" dirty="0"/>
              <a:t>[60]</a:t>
            </a:r>
          </a:p>
          <a:p>
            <a:pPr lvl="1"/>
            <a:r>
              <a:rPr lang="ja-JP" altLang="en-US" dirty="0"/>
              <a:t>評価用データセット</a:t>
            </a:r>
            <a:endParaRPr lang="en-US" altLang="ja-JP" dirty="0"/>
          </a:p>
          <a:p>
            <a:pPr lvl="2"/>
            <a:r>
              <a:rPr kumimoji="1" lang="en-US" altLang="ja-JP" dirty="0"/>
              <a:t>Google Code Jam </a:t>
            </a:r>
            <a:r>
              <a:rPr kumimoji="1" lang="ja-JP" altLang="en-US" dirty="0"/>
              <a:t>（</a:t>
            </a:r>
            <a:r>
              <a:rPr kumimoji="1" lang="en-US" altLang="ja-JP" dirty="0"/>
              <a:t>GCJ</a:t>
            </a:r>
            <a:r>
              <a:rPr kumimoji="1" lang="ja-JP" altLang="en-US" dirty="0"/>
              <a:t>）</a:t>
            </a:r>
            <a:r>
              <a:rPr kumimoji="1" lang="en-US" altLang="ja-JP" dirty="0"/>
              <a:t>[74]</a:t>
            </a:r>
          </a:p>
          <a:p>
            <a:pPr marL="1371600" lvl="3" indent="0">
              <a:buNone/>
            </a:pPr>
            <a:r>
              <a:rPr lang="ja-JP" altLang="en-US" dirty="0"/>
              <a:t>競技プログラミングの同じ設問に対する回答ソースコード</a:t>
            </a:r>
            <a:endParaRPr kumimoji="1" lang="en-US" altLang="ja-JP" dirty="0"/>
          </a:p>
          <a:p>
            <a:pPr lvl="2"/>
            <a:r>
              <a:rPr lang="en-US" altLang="ja-JP" dirty="0"/>
              <a:t>Semantic Clone Bench</a:t>
            </a:r>
            <a:r>
              <a:rPr lang="ja-JP" altLang="en-US" dirty="0"/>
              <a:t>（</a:t>
            </a:r>
            <a:r>
              <a:rPr lang="en-US" altLang="ja-JP" dirty="0"/>
              <a:t>SCB</a:t>
            </a:r>
            <a:r>
              <a:rPr lang="ja-JP" altLang="en-US" dirty="0"/>
              <a:t>）</a:t>
            </a:r>
            <a:r>
              <a:rPr lang="en-US" altLang="ja-JP" dirty="0"/>
              <a:t>[2]</a:t>
            </a:r>
          </a:p>
          <a:p>
            <a:pPr marL="1371600" lvl="3" indent="0">
              <a:buNone/>
            </a:pPr>
            <a:r>
              <a:rPr lang="en-US" altLang="ja-JP" dirty="0"/>
              <a:t>Q&amp;A</a:t>
            </a:r>
            <a:r>
              <a:rPr lang="ja-JP" altLang="en-US" dirty="0"/>
              <a:t>サイトで類似した質問に対する回答ソースコード</a:t>
            </a:r>
            <a:endParaRPr lang="en-US" altLang="ja-JP" dirty="0"/>
          </a:p>
          <a:p>
            <a:pPr lvl="2"/>
            <a:r>
              <a:rPr kumimoji="1" lang="en-US" altLang="ja-JP" dirty="0" err="1"/>
              <a:t>SeSaMe</a:t>
            </a:r>
            <a:r>
              <a:rPr kumimoji="1" lang="en-US" altLang="ja-JP" dirty="0"/>
              <a:t>[30]</a:t>
            </a:r>
          </a:p>
          <a:p>
            <a:pPr marL="1371600" lvl="3" indent="0">
              <a:buNone/>
            </a:pPr>
            <a:r>
              <a:rPr kumimoji="1" lang="en-US" altLang="ja-JP" dirty="0" err="1"/>
              <a:t>JavaDoc</a:t>
            </a:r>
            <a:r>
              <a:rPr kumimoji="1" lang="ja-JP" altLang="en-US" dirty="0"/>
              <a:t>が互いに類似しているソースコード</a:t>
            </a:r>
            <a:endParaRPr kumimoji="1" lang="en-US" altLang="ja-JP" dirty="0"/>
          </a:p>
          <a:p>
            <a:pPr lvl="2"/>
            <a:r>
              <a:rPr lang="en-US" altLang="ja-JP" dirty="0"/>
              <a:t>Code Search Net </a:t>
            </a:r>
            <a:r>
              <a:rPr lang="ja-JP" altLang="en-US" dirty="0"/>
              <a:t>（</a:t>
            </a:r>
            <a:r>
              <a:rPr lang="en-US" altLang="ja-JP" dirty="0"/>
              <a:t>CSN</a:t>
            </a:r>
            <a:r>
              <a:rPr lang="ja-JP" altLang="en-US" dirty="0"/>
              <a:t>）</a:t>
            </a:r>
            <a:r>
              <a:rPr lang="en-US" altLang="ja-JP" dirty="0"/>
              <a:t>[22]</a:t>
            </a:r>
          </a:p>
          <a:p>
            <a:pPr marL="1371600" lvl="3" indent="0">
              <a:buNone/>
            </a:pPr>
            <a:r>
              <a:rPr lang="ja-JP" altLang="en-US" dirty="0"/>
              <a:t>同じクエリで検索可能なソースコード</a:t>
            </a:r>
            <a:endParaRPr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679755CC-D8D7-3E4A-9A2B-69E90854C83F}"/>
              </a:ext>
            </a:extLst>
          </p:cNvPr>
          <p:cNvSpPr>
            <a:spLocks noGrp="1"/>
          </p:cNvSpPr>
          <p:nvPr>
            <p:ph type="sldNum" sz="quarter" idx="12"/>
          </p:nvPr>
        </p:nvSpPr>
        <p:spPr/>
        <p:txBody>
          <a:bodyPr/>
          <a:lstStyle/>
          <a:p>
            <a:fld id="{1F5AEE23-762E-B64C-87B3-7758EDED4F0D}" type="slidenum">
              <a:rPr kumimoji="1" lang="ja-JP" altLang="en-US" smtClean="0"/>
              <a:t>53</a:t>
            </a:fld>
            <a:endParaRPr kumimoji="1" lang="ja-JP" altLang="en-US"/>
          </a:p>
        </p:txBody>
      </p:sp>
      <p:sp>
        <p:nvSpPr>
          <p:cNvPr id="6" name="日付プレースホルダー 5">
            <a:extLst>
              <a:ext uri="{FF2B5EF4-FFF2-40B4-BE49-F238E27FC236}">
                <a16:creationId xmlns:a16="http://schemas.microsoft.com/office/drawing/2014/main" id="{33A78964-DA6C-4EA1-A663-4085D58D6A2B}"/>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302400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A1416B-7F24-8446-95C8-1418D47CE216}"/>
              </a:ext>
            </a:extLst>
          </p:cNvPr>
          <p:cNvSpPr>
            <a:spLocks noGrp="1"/>
          </p:cNvSpPr>
          <p:nvPr>
            <p:ph type="title"/>
          </p:nvPr>
        </p:nvSpPr>
        <p:spPr/>
        <p:txBody>
          <a:bodyPr/>
          <a:lstStyle/>
          <a:p>
            <a:r>
              <a:rPr kumimoji="1" lang="ja-JP" altLang="en-US"/>
              <a:t>評価指標</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18D35FC-E6E3-3E4D-ACBF-D287ACE9D5E7}"/>
                  </a:ext>
                </a:extLst>
              </p:cNvPr>
              <p:cNvSpPr>
                <a:spLocks noGrp="1"/>
              </p:cNvSpPr>
              <p:nvPr>
                <p:ph idx="1"/>
              </p:nvPr>
            </p:nvSpPr>
            <p:spPr/>
            <p:txBody>
              <a:bodyPr>
                <a:normAutofit/>
              </a:bodyPr>
              <a:lstStyle/>
              <a:p>
                <a:r>
                  <a:rPr kumimoji="1" lang="ja-JP" altLang="en-US" dirty="0"/>
                  <a:t>適合率</a:t>
                </a:r>
                <a:endParaRPr kumimoji="1" lang="en-US" altLang="ja-JP" dirty="0"/>
              </a:p>
              <a:p>
                <a:pPr marL="342900" lvl="1" indent="0">
                  <a:buNone/>
                </a:pPr>
                <a:r>
                  <a:rPr lang="ja-JP" altLang="en-US" dirty="0"/>
                  <a:t>深層学習モデルがコードクローンだと判定したソースコードペアのうち，</a:t>
                </a:r>
                <a:br>
                  <a:rPr lang="en-US" altLang="ja-JP" dirty="0"/>
                </a:br>
                <a:r>
                  <a:rPr lang="ja-JP" altLang="en-US" dirty="0"/>
                  <a:t>実際にコードクローンである割合</a:t>
                </a:r>
                <a:endParaRPr kumimoji="1" lang="en-US" altLang="ja-JP" dirty="0"/>
              </a:p>
              <a:p>
                <a:r>
                  <a:rPr lang="ja-JP" altLang="en-US" dirty="0"/>
                  <a:t>再現率</a:t>
                </a:r>
                <a:endParaRPr lang="en-US" altLang="ja-JP" dirty="0"/>
              </a:p>
              <a:p>
                <a:pPr marL="342900" lvl="1" indent="0">
                  <a:buNone/>
                </a:pPr>
                <a:r>
                  <a:rPr lang="ja-JP" altLang="en-US" dirty="0"/>
                  <a:t>評価データセットに含まれるコードクローンを検出できた割合</a:t>
                </a:r>
                <a:endParaRPr lang="en-US" altLang="ja-JP" dirty="0"/>
              </a:p>
              <a:p>
                <a:r>
                  <a:rPr kumimoji="1" lang="en-US" altLang="ja-JP" dirty="0"/>
                  <a:t>F</a:t>
                </a:r>
                <a:r>
                  <a:rPr kumimoji="1" lang="ja-JP" altLang="en-US" dirty="0"/>
                  <a:t>値</a:t>
                </a:r>
                <a:endParaRPr kumimoji="1" lang="en-US" altLang="ja-JP" dirty="0"/>
              </a:p>
              <a:p>
                <a:pPr lvl="1"/>
                <a:r>
                  <a:rPr kumimoji="1" lang="ja-JP" altLang="en-US" dirty="0"/>
                  <a:t>適合率と再現率の調和平均</a:t>
                </a:r>
                <a:endParaRPr kumimoji="1" lang="en-US" altLang="ja-JP" dirty="0"/>
              </a:p>
              <a:p>
                <a:pPr lvl="1"/>
                <a:r>
                  <a:rPr kumimoji="1" lang="ja-JP" altLang="en-US" dirty="0"/>
                  <a:t>コードクローン検出ツールの総合的な評価値</a:t>
                </a:r>
                <a:endParaRPr kumimoji="1" lang="en-US" altLang="ja-JP" dirty="0"/>
              </a:p>
              <a:p>
                <a:r>
                  <a:rPr lang="en-US" altLang="ja-JP" dirty="0"/>
                  <a:t>AUC</a:t>
                </a:r>
              </a:p>
              <a:p>
                <a:pPr lvl="1"/>
                <a:r>
                  <a:rPr kumimoji="1" lang="ja-JP" altLang="en-US" dirty="0"/>
                  <a:t>分類の性能を表す指標</a:t>
                </a:r>
                <a:endParaRPr kumimoji="1" lang="en-US" altLang="ja-JP" dirty="0"/>
              </a:p>
              <a:p>
                <a:pPr lvl="1"/>
                <a:r>
                  <a:rPr lang="en-US" altLang="ja-JP" dirty="0"/>
                  <a:t>AUC</a:t>
                </a:r>
                <a:r>
                  <a:rPr lang="ja-JP" altLang="en-US" dirty="0"/>
                  <a:t>が高いほど，適切な閾値</a:t>
                </a:r>
                <a14:m>
                  <m:oMath xmlns:m="http://schemas.openxmlformats.org/officeDocument/2006/math">
                    <m:r>
                      <a:rPr lang="en-US" altLang="ja-JP" b="0" i="1" smtClean="0">
                        <a:latin typeface="Cambria Math" panose="02040503050406030204" pitchFamily="18" charset="0"/>
                      </a:rPr>
                      <m:t>𝑇</m:t>
                    </m:r>
                  </m:oMath>
                </a14:m>
                <a:r>
                  <a:rPr kumimoji="1" lang="ja-JP" altLang="en-US" dirty="0"/>
                  <a:t>を設定したときの</a:t>
                </a:r>
                <a:r>
                  <a:rPr kumimoji="1" lang="en-US" altLang="ja-JP" dirty="0"/>
                  <a:t>F</a:t>
                </a:r>
                <a:r>
                  <a:rPr kumimoji="1" lang="ja-JP" altLang="en-US" dirty="0"/>
                  <a:t>値が</a:t>
                </a:r>
                <a:r>
                  <a:rPr lang="ja-JP" altLang="en-US" dirty="0"/>
                  <a:t>向上</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F18D35FC-E6E3-3E4D-ACBF-D287ACE9D5E7}"/>
                  </a:ext>
                </a:extLst>
              </p:cNvPr>
              <p:cNvSpPr>
                <a:spLocks noGrp="1" noRot="1" noChangeAspect="1" noMove="1" noResize="1" noEditPoints="1" noAdjustHandles="1" noChangeArrowheads="1" noChangeShapeType="1" noTextEdit="1"/>
              </p:cNvSpPr>
              <p:nvPr>
                <p:ph idx="1"/>
              </p:nvPr>
            </p:nvSpPr>
            <p:spPr>
              <a:blipFill>
                <a:blip r:embed="rId3"/>
                <a:stretch>
                  <a:fillRect l="-963" t="-148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0FC430B-E860-8640-933F-0DA961FF9717}"/>
              </a:ext>
            </a:extLst>
          </p:cNvPr>
          <p:cNvSpPr>
            <a:spLocks noGrp="1"/>
          </p:cNvSpPr>
          <p:nvPr>
            <p:ph type="sldNum" sz="quarter" idx="12"/>
          </p:nvPr>
        </p:nvSpPr>
        <p:spPr/>
        <p:txBody>
          <a:bodyPr/>
          <a:lstStyle/>
          <a:p>
            <a:fld id="{1F5AEE23-762E-B64C-87B3-7758EDED4F0D}" type="slidenum">
              <a:rPr kumimoji="1" lang="ja-JP" altLang="en-US" smtClean="0"/>
              <a:t>54</a:t>
            </a:fld>
            <a:endParaRPr kumimoji="1" lang="ja-JP" altLang="en-US"/>
          </a:p>
        </p:txBody>
      </p:sp>
      <p:sp>
        <p:nvSpPr>
          <p:cNvPr id="5" name="日付プレースホルダー 4">
            <a:extLst>
              <a:ext uri="{FF2B5EF4-FFF2-40B4-BE49-F238E27FC236}">
                <a16:creationId xmlns:a16="http://schemas.microsoft.com/office/drawing/2014/main" id="{2A3747E6-6934-436C-B8DC-9D67248B9F4B}"/>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735876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E4244-93CD-4994-BA21-8E946598372E}"/>
              </a:ext>
            </a:extLst>
          </p:cNvPr>
          <p:cNvSpPr>
            <a:spLocks noGrp="1"/>
          </p:cNvSpPr>
          <p:nvPr>
            <p:ph type="title"/>
          </p:nvPr>
        </p:nvSpPr>
        <p:spPr/>
        <p:txBody>
          <a:bodyPr/>
          <a:lstStyle/>
          <a:p>
            <a:r>
              <a:rPr kumimoji="1" lang="ja-JP" altLang="en-US" dirty="0"/>
              <a:t>評価実験</a:t>
            </a:r>
            <a:r>
              <a:rPr lang="ja-JP" altLang="en-US" dirty="0"/>
              <a:t>の全体図</a:t>
            </a:r>
            <a:endParaRPr kumimoji="1" lang="ja-JP" altLang="en-US" dirty="0"/>
          </a:p>
        </p:txBody>
      </p:sp>
      <p:sp>
        <p:nvSpPr>
          <p:cNvPr id="4" name="日付プレースホルダー 3">
            <a:extLst>
              <a:ext uri="{FF2B5EF4-FFF2-40B4-BE49-F238E27FC236}">
                <a16:creationId xmlns:a16="http://schemas.microsoft.com/office/drawing/2014/main" id="{9663A7DD-1773-42A2-BCE5-87688B16D08D}"/>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D37C6ECC-FEA6-4B47-95B3-19244DC71283}"/>
              </a:ext>
            </a:extLst>
          </p:cNvPr>
          <p:cNvSpPr>
            <a:spLocks noGrp="1"/>
          </p:cNvSpPr>
          <p:nvPr>
            <p:ph type="sldNum" sz="quarter" idx="12"/>
          </p:nvPr>
        </p:nvSpPr>
        <p:spPr/>
        <p:txBody>
          <a:bodyPr/>
          <a:lstStyle/>
          <a:p>
            <a:fld id="{9F5033E9-932D-4E41-95C3-341F9A6DAE17}" type="slidenum">
              <a:rPr lang="en-US" altLang="ja-JP" smtClean="0"/>
              <a:pPr/>
              <a:t>55</a:t>
            </a:fld>
            <a:endParaRPr lang="en-US" altLang="ja-JP"/>
          </a:p>
        </p:txBody>
      </p:sp>
      <p:grpSp>
        <p:nvGrpSpPr>
          <p:cNvPr id="73" name="グループ化 72">
            <a:extLst>
              <a:ext uri="{FF2B5EF4-FFF2-40B4-BE49-F238E27FC236}">
                <a16:creationId xmlns:a16="http://schemas.microsoft.com/office/drawing/2014/main" id="{E0E04399-A923-4D34-8ED5-A5A735FD9DFC}"/>
              </a:ext>
            </a:extLst>
          </p:cNvPr>
          <p:cNvGrpSpPr/>
          <p:nvPr/>
        </p:nvGrpSpPr>
        <p:grpSpPr>
          <a:xfrm>
            <a:off x="349941" y="2135391"/>
            <a:ext cx="8444117" cy="3742919"/>
            <a:chOff x="615986" y="2000820"/>
            <a:chExt cx="8444117" cy="3742919"/>
          </a:xfrm>
        </p:grpSpPr>
        <p:sp>
          <p:nvSpPr>
            <p:cNvPr id="6" name="円柱 5">
              <a:extLst>
                <a:ext uri="{FF2B5EF4-FFF2-40B4-BE49-F238E27FC236}">
                  <a16:creationId xmlns:a16="http://schemas.microsoft.com/office/drawing/2014/main" id="{3D3E79A9-B037-40DA-B774-0B6F8BEE90D4}"/>
                </a:ext>
              </a:extLst>
            </p:cNvPr>
            <p:cNvSpPr/>
            <p:nvPr/>
          </p:nvSpPr>
          <p:spPr>
            <a:xfrm>
              <a:off x="895027" y="2254387"/>
              <a:ext cx="511444" cy="557939"/>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C128785-5E70-4770-A152-8D16A4E620DA}"/>
                </a:ext>
              </a:extLst>
            </p:cNvPr>
            <p:cNvSpPr txBox="1"/>
            <p:nvPr/>
          </p:nvSpPr>
          <p:spPr>
            <a:xfrm>
              <a:off x="821171" y="2812326"/>
              <a:ext cx="659155" cy="369332"/>
            </a:xfrm>
            <a:prstGeom prst="rect">
              <a:avLst/>
            </a:prstGeom>
            <a:noFill/>
          </p:spPr>
          <p:txBody>
            <a:bodyPr wrap="none" rtlCol="0">
              <a:spAutoFit/>
            </a:bodyPr>
            <a:lstStyle/>
            <a:p>
              <a:pPr algn="ctr"/>
              <a:r>
                <a:rPr kumimoji="1" lang="en-US" altLang="ja-JP" dirty="0"/>
                <a:t>BCB</a:t>
              </a:r>
              <a:endParaRPr kumimoji="1" lang="ja-JP" altLang="en-US" dirty="0"/>
            </a:p>
          </p:txBody>
        </p:sp>
        <p:sp>
          <p:nvSpPr>
            <p:cNvPr id="8" name="円柱 7">
              <a:extLst>
                <a:ext uri="{FF2B5EF4-FFF2-40B4-BE49-F238E27FC236}">
                  <a16:creationId xmlns:a16="http://schemas.microsoft.com/office/drawing/2014/main" id="{10C38871-C613-40B3-B835-15A2F6B05FED}"/>
                </a:ext>
              </a:extLst>
            </p:cNvPr>
            <p:cNvSpPr/>
            <p:nvPr/>
          </p:nvSpPr>
          <p:spPr>
            <a:xfrm>
              <a:off x="2081939" y="2254387"/>
              <a:ext cx="252000" cy="252000"/>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柱 8">
              <a:extLst>
                <a:ext uri="{FF2B5EF4-FFF2-40B4-BE49-F238E27FC236}">
                  <a16:creationId xmlns:a16="http://schemas.microsoft.com/office/drawing/2014/main" id="{F77B2970-BF3C-470D-8B6D-DA94A89A4D5A}"/>
                </a:ext>
              </a:extLst>
            </p:cNvPr>
            <p:cNvSpPr/>
            <p:nvPr/>
          </p:nvSpPr>
          <p:spPr>
            <a:xfrm>
              <a:off x="2081939" y="2560326"/>
              <a:ext cx="252000" cy="252000"/>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柱 9">
              <a:extLst>
                <a:ext uri="{FF2B5EF4-FFF2-40B4-BE49-F238E27FC236}">
                  <a16:creationId xmlns:a16="http://schemas.microsoft.com/office/drawing/2014/main" id="{749420BB-8CEB-4C5D-AAF2-E413594CEF2C}"/>
                </a:ext>
              </a:extLst>
            </p:cNvPr>
            <p:cNvSpPr/>
            <p:nvPr/>
          </p:nvSpPr>
          <p:spPr>
            <a:xfrm>
              <a:off x="2081939" y="2996992"/>
              <a:ext cx="252000" cy="252000"/>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422212B-C31C-4C5B-9E7F-409169B36152}"/>
                </a:ext>
              </a:extLst>
            </p:cNvPr>
            <p:cNvSpPr txBox="1"/>
            <p:nvPr/>
          </p:nvSpPr>
          <p:spPr>
            <a:xfrm>
              <a:off x="2290412" y="2232881"/>
              <a:ext cx="1027845" cy="307777"/>
            </a:xfrm>
            <a:prstGeom prst="rect">
              <a:avLst/>
            </a:prstGeom>
            <a:noFill/>
          </p:spPr>
          <p:txBody>
            <a:bodyPr wrap="none" rtlCol="0">
              <a:spAutoFit/>
            </a:bodyPr>
            <a:lstStyle/>
            <a:p>
              <a:r>
                <a:rPr lang="ja-JP" altLang="en-US" sz="1400" dirty="0"/>
                <a:t>学習データ</a:t>
              </a:r>
              <a:endParaRPr lang="en-US" altLang="ja-JP" sz="1400" dirty="0"/>
            </a:p>
          </p:txBody>
        </p:sp>
        <p:sp>
          <p:nvSpPr>
            <p:cNvPr id="12" name="テキスト ボックス 11">
              <a:extLst>
                <a:ext uri="{FF2B5EF4-FFF2-40B4-BE49-F238E27FC236}">
                  <a16:creationId xmlns:a16="http://schemas.microsoft.com/office/drawing/2014/main" id="{BCAAC3A6-78F6-424C-8397-8ACC8C3316BB}"/>
                </a:ext>
              </a:extLst>
            </p:cNvPr>
            <p:cNvSpPr txBox="1"/>
            <p:nvPr/>
          </p:nvSpPr>
          <p:spPr>
            <a:xfrm>
              <a:off x="2290411" y="2532437"/>
              <a:ext cx="1027845" cy="307777"/>
            </a:xfrm>
            <a:prstGeom prst="rect">
              <a:avLst/>
            </a:prstGeom>
            <a:noFill/>
          </p:spPr>
          <p:txBody>
            <a:bodyPr wrap="square" rtlCol="0">
              <a:spAutoFit/>
            </a:bodyPr>
            <a:lstStyle/>
            <a:p>
              <a:r>
                <a:rPr kumimoji="1" lang="ja-JP" altLang="en-US" sz="1400" dirty="0"/>
                <a:t>検証データ</a:t>
              </a:r>
            </a:p>
          </p:txBody>
        </p:sp>
        <p:sp>
          <p:nvSpPr>
            <p:cNvPr id="13" name="テキスト ボックス 12">
              <a:extLst>
                <a:ext uri="{FF2B5EF4-FFF2-40B4-BE49-F238E27FC236}">
                  <a16:creationId xmlns:a16="http://schemas.microsoft.com/office/drawing/2014/main" id="{C12EC692-D8FE-4E77-9CB9-774FB4F4C884}"/>
                </a:ext>
              </a:extLst>
            </p:cNvPr>
            <p:cNvSpPr txBox="1"/>
            <p:nvPr/>
          </p:nvSpPr>
          <p:spPr>
            <a:xfrm>
              <a:off x="2290411" y="2971249"/>
              <a:ext cx="1027845" cy="307777"/>
            </a:xfrm>
            <a:prstGeom prst="rect">
              <a:avLst/>
            </a:prstGeom>
            <a:noFill/>
          </p:spPr>
          <p:txBody>
            <a:bodyPr wrap="square" rtlCol="0">
              <a:spAutoFit/>
            </a:bodyPr>
            <a:lstStyle/>
            <a:p>
              <a:r>
                <a:rPr lang="ja-JP" altLang="en-US" sz="1400" dirty="0"/>
                <a:t>評価</a:t>
              </a:r>
              <a:r>
                <a:rPr kumimoji="1" lang="ja-JP" altLang="en-US" sz="1400" dirty="0"/>
                <a:t>データ</a:t>
              </a:r>
            </a:p>
          </p:txBody>
        </p:sp>
        <p:cxnSp>
          <p:nvCxnSpPr>
            <p:cNvPr id="15" name="直線矢印コネクタ 14">
              <a:extLst>
                <a:ext uri="{FF2B5EF4-FFF2-40B4-BE49-F238E27FC236}">
                  <a16:creationId xmlns:a16="http://schemas.microsoft.com/office/drawing/2014/main" id="{B66D5164-1D8D-4C2F-B121-DC3FD2F51717}"/>
                </a:ext>
              </a:extLst>
            </p:cNvPr>
            <p:cNvCxnSpPr/>
            <p:nvPr/>
          </p:nvCxnSpPr>
          <p:spPr>
            <a:xfrm>
              <a:off x="1480326" y="2386769"/>
              <a:ext cx="5305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2BE738E5-DAD9-4480-97B1-30E1D6F7E235}"/>
                </a:ext>
              </a:extLst>
            </p:cNvPr>
            <p:cNvCxnSpPr/>
            <p:nvPr/>
          </p:nvCxnSpPr>
          <p:spPr>
            <a:xfrm>
              <a:off x="1740905" y="2686325"/>
              <a:ext cx="27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913A9FD5-ECDC-4902-941A-303D7CE89871}"/>
                </a:ext>
              </a:extLst>
            </p:cNvPr>
            <p:cNvCxnSpPr/>
            <p:nvPr/>
          </p:nvCxnSpPr>
          <p:spPr>
            <a:xfrm>
              <a:off x="1740905" y="3122269"/>
              <a:ext cx="27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2E1B0D0C-2332-4806-BFDD-04EA55FF31C6}"/>
                </a:ext>
              </a:extLst>
            </p:cNvPr>
            <p:cNvCxnSpPr>
              <a:cxnSpLocks/>
            </p:cNvCxnSpPr>
            <p:nvPr/>
          </p:nvCxnSpPr>
          <p:spPr>
            <a:xfrm flipH="1">
              <a:off x="1740904" y="2386769"/>
              <a:ext cx="1" cy="735500"/>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0595DA97-E127-4A47-8AE9-BA2662BCA924}"/>
                </a:ext>
              </a:extLst>
            </p:cNvPr>
            <p:cNvSpPr txBox="1"/>
            <p:nvPr/>
          </p:nvSpPr>
          <p:spPr>
            <a:xfrm>
              <a:off x="1443387" y="2000820"/>
              <a:ext cx="595035" cy="338554"/>
            </a:xfrm>
            <a:prstGeom prst="rect">
              <a:avLst/>
            </a:prstGeom>
            <a:noFill/>
          </p:spPr>
          <p:txBody>
            <a:bodyPr wrap="none" rtlCol="0">
              <a:spAutoFit/>
            </a:bodyPr>
            <a:lstStyle/>
            <a:p>
              <a:r>
                <a:rPr kumimoji="1" lang="ja-JP" altLang="en-US" sz="1600" dirty="0"/>
                <a:t>分割</a:t>
              </a:r>
            </a:p>
          </p:txBody>
        </p:sp>
        <p:cxnSp>
          <p:nvCxnSpPr>
            <p:cNvPr id="21" name="直線矢印コネクタ 20">
              <a:extLst>
                <a:ext uri="{FF2B5EF4-FFF2-40B4-BE49-F238E27FC236}">
                  <a16:creationId xmlns:a16="http://schemas.microsoft.com/office/drawing/2014/main" id="{E06035DA-113F-4A70-9F02-72BDB4180E7A}"/>
                </a:ext>
              </a:extLst>
            </p:cNvPr>
            <p:cNvCxnSpPr>
              <a:cxnSpLocks/>
              <a:stCxn id="11" idx="3"/>
              <a:endCxn id="29" idx="1"/>
            </p:cNvCxnSpPr>
            <p:nvPr/>
          </p:nvCxnSpPr>
          <p:spPr>
            <a:xfrm>
              <a:off x="3318257" y="2386770"/>
              <a:ext cx="504686" cy="12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803010D9-C019-4E27-AD0F-88CB42DA3033}"/>
                </a:ext>
              </a:extLst>
            </p:cNvPr>
            <p:cNvCxnSpPr>
              <a:cxnSpLocks/>
              <a:stCxn id="12" idx="3"/>
            </p:cNvCxnSpPr>
            <p:nvPr/>
          </p:nvCxnSpPr>
          <p:spPr>
            <a:xfrm>
              <a:off x="3318256" y="2686326"/>
              <a:ext cx="245379" cy="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066891B-6EE2-4425-87B5-11FBA5021025}"/>
                </a:ext>
              </a:extLst>
            </p:cNvPr>
            <p:cNvCxnSpPr/>
            <p:nvPr/>
          </p:nvCxnSpPr>
          <p:spPr>
            <a:xfrm flipV="1">
              <a:off x="3558924" y="2386769"/>
              <a:ext cx="0" cy="299556"/>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FF516BC9-20D8-46E7-8093-73EC935CAF57}"/>
                </a:ext>
              </a:extLst>
            </p:cNvPr>
            <p:cNvSpPr txBox="1"/>
            <p:nvPr/>
          </p:nvSpPr>
          <p:spPr>
            <a:xfrm>
              <a:off x="3261406" y="2001795"/>
              <a:ext cx="595035" cy="338554"/>
            </a:xfrm>
            <a:prstGeom prst="rect">
              <a:avLst/>
            </a:prstGeom>
            <a:noFill/>
          </p:spPr>
          <p:txBody>
            <a:bodyPr wrap="none" rtlCol="0">
              <a:spAutoFit/>
            </a:bodyPr>
            <a:lstStyle/>
            <a:p>
              <a:r>
                <a:rPr lang="ja-JP" altLang="en-US" sz="1600" dirty="0"/>
                <a:t>入力</a:t>
              </a:r>
              <a:endParaRPr kumimoji="1" lang="ja-JP" altLang="en-US" sz="1600" dirty="0"/>
            </a:p>
          </p:txBody>
        </p:sp>
        <p:pic>
          <p:nvPicPr>
            <p:cNvPr id="29" name="グラフィックス 28" descr="歯車 単色塗りつぶし">
              <a:extLst>
                <a:ext uri="{FF2B5EF4-FFF2-40B4-BE49-F238E27FC236}">
                  <a16:creationId xmlns:a16="http://schemas.microsoft.com/office/drawing/2014/main" id="{47AC8FA6-7047-4212-82F3-8C5C662476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2943" y="2148657"/>
              <a:ext cx="478728" cy="478728"/>
            </a:xfrm>
            <a:prstGeom prst="rect">
              <a:avLst/>
            </a:prstGeom>
          </p:spPr>
        </p:pic>
        <p:sp>
          <p:nvSpPr>
            <p:cNvPr id="30" name="テキスト ボックス 29">
              <a:extLst>
                <a:ext uri="{FF2B5EF4-FFF2-40B4-BE49-F238E27FC236}">
                  <a16:creationId xmlns:a16="http://schemas.microsoft.com/office/drawing/2014/main" id="{38495928-3393-4397-B919-52A3354847BD}"/>
                </a:ext>
              </a:extLst>
            </p:cNvPr>
            <p:cNvSpPr txBox="1"/>
            <p:nvPr/>
          </p:nvSpPr>
          <p:spPr>
            <a:xfrm>
              <a:off x="4228427" y="2084242"/>
              <a:ext cx="1397945" cy="584775"/>
            </a:xfrm>
            <a:prstGeom prst="rect">
              <a:avLst/>
            </a:prstGeom>
            <a:noFill/>
          </p:spPr>
          <p:txBody>
            <a:bodyPr wrap="square" rtlCol="0">
              <a:spAutoFit/>
            </a:bodyPr>
            <a:lstStyle/>
            <a:p>
              <a:pPr algn="ctr"/>
              <a:r>
                <a:rPr kumimoji="1" lang="ja-JP" altLang="en-US" sz="1600" dirty="0"/>
                <a:t>コードクローン検出モデル</a:t>
              </a:r>
            </a:p>
          </p:txBody>
        </p:sp>
        <p:cxnSp>
          <p:nvCxnSpPr>
            <p:cNvPr id="32" name="直線矢印コネクタ 31">
              <a:extLst>
                <a:ext uri="{FF2B5EF4-FFF2-40B4-BE49-F238E27FC236}">
                  <a16:creationId xmlns:a16="http://schemas.microsoft.com/office/drawing/2014/main" id="{DF1B1CE9-7900-4A62-8135-F7CB50A1E3B6}"/>
                </a:ext>
              </a:extLst>
            </p:cNvPr>
            <p:cNvCxnSpPr>
              <a:cxnSpLocks/>
              <a:stCxn id="29" idx="2"/>
              <a:endCxn id="37" idx="0"/>
            </p:cNvCxnSpPr>
            <p:nvPr/>
          </p:nvCxnSpPr>
          <p:spPr>
            <a:xfrm>
              <a:off x="4062307" y="2627385"/>
              <a:ext cx="0" cy="1005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グラフィックス 36" descr="歯車 単色塗りつぶし">
              <a:extLst>
                <a:ext uri="{FF2B5EF4-FFF2-40B4-BE49-F238E27FC236}">
                  <a16:creationId xmlns:a16="http://schemas.microsoft.com/office/drawing/2014/main" id="{83421204-0DA5-49D8-91F8-C208D75A655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2943" y="3633053"/>
              <a:ext cx="478728" cy="478728"/>
            </a:xfrm>
            <a:prstGeom prst="rect">
              <a:avLst/>
            </a:prstGeom>
          </p:spPr>
        </p:pic>
        <p:sp>
          <p:nvSpPr>
            <p:cNvPr id="41" name="テキスト ボックス 40">
              <a:extLst>
                <a:ext uri="{FF2B5EF4-FFF2-40B4-BE49-F238E27FC236}">
                  <a16:creationId xmlns:a16="http://schemas.microsoft.com/office/drawing/2014/main" id="{DEF75EF2-C358-45F1-919C-5285353757B6}"/>
                </a:ext>
              </a:extLst>
            </p:cNvPr>
            <p:cNvSpPr txBox="1"/>
            <p:nvPr/>
          </p:nvSpPr>
          <p:spPr>
            <a:xfrm>
              <a:off x="4060306" y="2879463"/>
              <a:ext cx="595035" cy="338554"/>
            </a:xfrm>
            <a:prstGeom prst="rect">
              <a:avLst/>
            </a:prstGeom>
            <a:noFill/>
          </p:spPr>
          <p:txBody>
            <a:bodyPr wrap="none" rtlCol="0">
              <a:spAutoFit/>
            </a:bodyPr>
            <a:lstStyle/>
            <a:p>
              <a:r>
                <a:rPr lang="ja-JP" altLang="en-US" sz="1600" dirty="0"/>
                <a:t>学習</a:t>
              </a:r>
              <a:endParaRPr kumimoji="1" lang="ja-JP" altLang="en-US" sz="1600" dirty="0"/>
            </a:p>
          </p:txBody>
        </p:sp>
        <p:sp>
          <p:nvSpPr>
            <p:cNvPr id="42" name="テキスト ボックス 41">
              <a:extLst>
                <a:ext uri="{FF2B5EF4-FFF2-40B4-BE49-F238E27FC236}">
                  <a16:creationId xmlns:a16="http://schemas.microsoft.com/office/drawing/2014/main" id="{37937121-4FF7-4B18-B997-8A2087B3EC96}"/>
                </a:ext>
              </a:extLst>
            </p:cNvPr>
            <p:cNvSpPr txBox="1"/>
            <p:nvPr/>
          </p:nvSpPr>
          <p:spPr>
            <a:xfrm>
              <a:off x="4201305" y="3580029"/>
              <a:ext cx="1634589" cy="584775"/>
            </a:xfrm>
            <a:prstGeom prst="rect">
              <a:avLst/>
            </a:prstGeom>
            <a:noFill/>
          </p:spPr>
          <p:txBody>
            <a:bodyPr wrap="square" rtlCol="0">
              <a:spAutoFit/>
            </a:bodyPr>
            <a:lstStyle/>
            <a:p>
              <a:pPr algn="ctr"/>
              <a:r>
                <a:rPr lang="ja-JP" altLang="en-US" sz="1600" dirty="0"/>
                <a:t>学習済みモデル</a:t>
              </a:r>
              <a:endParaRPr lang="en-US" altLang="ja-JP" sz="1600" dirty="0"/>
            </a:p>
            <a:p>
              <a:pPr algn="ctr"/>
              <a:r>
                <a:rPr kumimoji="1" lang="ja-JP" altLang="en-US" sz="1600" dirty="0"/>
                <a:t>（計</a:t>
              </a:r>
              <a:r>
                <a:rPr kumimoji="1" lang="en-US" altLang="ja-JP" sz="1600" dirty="0"/>
                <a:t>8</a:t>
              </a:r>
              <a:r>
                <a:rPr kumimoji="1" lang="ja-JP" altLang="en-US" sz="1600" dirty="0"/>
                <a:t>種）</a:t>
              </a:r>
            </a:p>
          </p:txBody>
        </p:sp>
        <p:cxnSp>
          <p:nvCxnSpPr>
            <p:cNvPr id="44" name="コネクタ: カギ線 43">
              <a:extLst>
                <a:ext uri="{FF2B5EF4-FFF2-40B4-BE49-F238E27FC236}">
                  <a16:creationId xmlns:a16="http://schemas.microsoft.com/office/drawing/2014/main" id="{0D3E4A1F-5D9F-405D-8574-037772E79CD5}"/>
                </a:ext>
              </a:extLst>
            </p:cNvPr>
            <p:cNvCxnSpPr>
              <a:stCxn id="13" idx="3"/>
              <a:endCxn id="37" idx="1"/>
            </p:cNvCxnSpPr>
            <p:nvPr/>
          </p:nvCxnSpPr>
          <p:spPr>
            <a:xfrm>
              <a:off x="3318256" y="3125138"/>
              <a:ext cx="504687" cy="747279"/>
            </a:xfrm>
            <a:prstGeom prst="bentConnector3">
              <a:avLst>
                <a:gd name="adj1" fmla="val 47697"/>
              </a:avLst>
            </a:prstGeom>
            <a:ln>
              <a:tailEnd type="triangle"/>
            </a:ln>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7D0FA20A-E6BB-453B-AC30-D847F37FBC57}"/>
                </a:ext>
              </a:extLst>
            </p:cNvPr>
            <p:cNvSpPr txBox="1"/>
            <p:nvPr/>
          </p:nvSpPr>
          <p:spPr>
            <a:xfrm>
              <a:off x="3020738" y="3329500"/>
              <a:ext cx="595035" cy="338554"/>
            </a:xfrm>
            <a:prstGeom prst="rect">
              <a:avLst/>
            </a:prstGeom>
            <a:noFill/>
          </p:spPr>
          <p:txBody>
            <a:bodyPr wrap="none" rtlCol="0">
              <a:spAutoFit/>
            </a:bodyPr>
            <a:lstStyle/>
            <a:p>
              <a:r>
                <a:rPr lang="ja-JP" altLang="en-US" sz="1600" dirty="0"/>
                <a:t>入力</a:t>
              </a:r>
              <a:endParaRPr kumimoji="1" lang="ja-JP" altLang="en-US" sz="1600" dirty="0"/>
            </a:p>
          </p:txBody>
        </p:sp>
        <p:cxnSp>
          <p:nvCxnSpPr>
            <p:cNvPr id="48" name="コネクタ: カギ線 47">
              <a:extLst>
                <a:ext uri="{FF2B5EF4-FFF2-40B4-BE49-F238E27FC236}">
                  <a16:creationId xmlns:a16="http://schemas.microsoft.com/office/drawing/2014/main" id="{7F4AC3A1-1F7F-403C-B6DC-79D87661E312}"/>
                </a:ext>
              </a:extLst>
            </p:cNvPr>
            <p:cNvCxnSpPr>
              <a:cxnSpLocks/>
              <a:stCxn id="42" idx="3"/>
              <a:endCxn id="49" idx="1"/>
            </p:cNvCxnSpPr>
            <p:nvPr/>
          </p:nvCxnSpPr>
          <p:spPr>
            <a:xfrm flipV="1">
              <a:off x="5835894" y="3035546"/>
              <a:ext cx="485033" cy="83687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pic>
          <p:nvPicPr>
            <p:cNvPr id="49" name="グラフィックス 48" descr="クリップボード: チェックマーク 単色塗りつぶし">
              <a:extLst>
                <a:ext uri="{FF2B5EF4-FFF2-40B4-BE49-F238E27FC236}">
                  <a16:creationId xmlns:a16="http://schemas.microsoft.com/office/drawing/2014/main" id="{F66C497F-29F7-46A7-9CB2-BB87D012DD4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320927" y="2741592"/>
              <a:ext cx="587908" cy="587908"/>
            </a:xfrm>
            <a:prstGeom prst="rect">
              <a:avLst/>
            </a:prstGeom>
          </p:spPr>
        </p:pic>
        <p:sp>
          <p:nvSpPr>
            <p:cNvPr id="52" name="テキスト ボックス 51">
              <a:extLst>
                <a:ext uri="{FF2B5EF4-FFF2-40B4-BE49-F238E27FC236}">
                  <a16:creationId xmlns:a16="http://schemas.microsoft.com/office/drawing/2014/main" id="{BAB7BC59-DFD3-4F9C-A8DD-00CE3949FF26}"/>
                </a:ext>
              </a:extLst>
            </p:cNvPr>
            <p:cNvSpPr txBox="1"/>
            <p:nvPr/>
          </p:nvSpPr>
          <p:spPr>
            <a:xfrm>
              <a:off x="5780892" y="2696992"/>
              <a:ext cx="595035" cy="338554"/>
            </a:xfrm>
            <a:prstGeom prst="rect">
              <a:avLst/>
            </a:prstGeom>
            <a:noFill/>
          </p:spPr>
          <p:txBody>
            <a:bodyPr wrap="none" rtlCol="0">
              <a:spAutoFit/>
            </a:bodyPr>
            <a:lstStyle/>
            <a:p>
              <a:r>
                <a:rPr lang="ja-JP" altLang="en-US" sz="1600" dirty="0"/>
                <a:t>出力</a:t>
              </a:r>
              <a:endParaRPr kumimoji="1" lang="ja-JP" altLang="en-US" sz="1600" dirty="0"/>
            </a:p>
          </p:txBody>
        </p:sp>
        <p:sp>
          <p:nvSpPr>
            <p:cNvPr id="53" name="テキスト ボックス 52">
              <a:extLst>
                <a:ext uri="{FF2B5EF4-FFF2-40B4-BE49-F238E27FC236}">
                  <a16:creationId xmlns:a16="http://schemas.microsoft.com/office/drawing/2014/main" id="{1096232F-F611-48B0-A65F-0957F8D23B6B}"/>
                </a:ext>
              </a:extLst>
            </p:cNvPr>
            <p:cNvSpPr txBox="1"/>
            <p:nvPr/>
          </p:nvSpPr>
          <p:spPr>
            <a:xfrm>
              <a:off x="6805960" y="2679408"/>
              <a:ext cx="2116285" cy="738664"/>
            </a:xfrm>
            <a:prstGeom prst="rect">
              <a:avLst/>
            </a:prstGeom>
            <a:noFill/>
          </p:spPr>
          <p:txBody>
            <a:bodyPr wrap="none" rtlCol="0">
              <a:spAutoFit/>
            </a:bodyPr>
            <a:lstStyle/>
            <a:p>
              <a:pPr algn="ctr"/>
              <a:r>
                <a:rPr lang="ja-JP" altLang="en-US" sz="1400" dirty="0"/>
                <a:t>同一データセットに対する</a:t>
              </a:r>
              <a:endParaRPr lang="en-US" altLang="ja-JP" sz="1400" dirty="0"/>
            </a:p>
            <a:p>
              <a:pPr algn="ctr"/>
              <a:r>
                <a:rPr kumimoji="1" lang="en-US" altLang="ja-JP" sz="1400" dirty="0"/>
                <a:t>ASTNN</a:t>
              </a:r>
              <a:r>
                <a:rPr kumimoji="1" lang="ja-JP" altLang="en-US" sz="1400" dirty="0"/>
                <a:t>＋回帰モデルの</a:t>
              </a:r>
              <a:endParaRPr lang="en-US" altLang="ja-JP" sz="1400" dirty="0"/>
            </a:p>
            <a:p>
              <a:pPr algn="ctr"/>
              <a:r>
                <a:rPr kumimoji="1" lang="ja-JP" altLang="en-US" sz="1400" dirty="0"/>
                <a:t>コードクローン検出結果</a:t>
              </a:r>
            </a:p>
          </p:txBody>
        </p:sp>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30B5614F-4586-40EF-9261-FF292B2019B0}"/>
                    </a:ext>
                  </a:extLst>
                </p:cNvPr>
                <p:cNvSpPr txBox="1"/>
                <p:nvPr/>
              </p:nvSpPr>
              <p:spPr>
                <a:xfrm>
                  <a:off x="6914162" y="3576691"/>
                  <a:ext cx="1899879" cy="338554"/>
                </a:xfrm>
                <a:prstGeom prst="rect">
                  <a:avLst/>
                </a:prstGeom>
                <a:noFill/>
              </p:spPr>
              <p:txBody>
                <a:bodyPr wrap="none" rtlCol="0">
                  <a:spAutoFit/>
                </a:bodyPr>
                <a:lstStyle/>
                <a:p>
                  <a:pPr algn="ctr"/>
                  <a:r>
                    <a:rPr lang="ja-JP" altLang="en-US" sz="1600" dirty="0"/>
                    <a:t>適当な</a:t>
                  </a:r>
                  <a:r>
                    <a:rPr kumimoji="1" lang="ja-JP" altLang="en-US" sz="1600" dirty="0"/>
                    <a:t>閾値</a:t>
                  </a:r>
                  <a14:m>
                    <m:oMath xmlns:m="http://schemas.openxmlformats.org/officeDocument/2006/math">
                      <m:r>
                        <a:rPr kumimoji="1" lang="en-US" altLang="ja-JP" sz="1600" i="1" dirty="0" smtClean="0">
                          <a:latin typeface="Cambria Math" panose="02040503050406030204" pitchFamily="18" charset="0"/>
                        </a:rPr>
                        <m:t>𝑇</m:t>
                      </m:r>
                      <m:r>
                        <a:rPr lang="ja-JP" altLang="en-US" sz="1600" i="1" dirty="0">
                          <a:latin typeface="Cambria Math" panose="02040503050406030204" pitchFamily="18" charset="0"/>
                        </a:rPr>
                        <m:t>を</m:t>
                      </m:r>
                    </m:oMath>
                  </a14:m>
                  <a:r>
                    <a:rPr kumimoji="1" lang="ja-JP" altLang="en-US" sz="1600" dirty="0"/>
                    <a:t>探索</a:t>
                  </a:r>
                </a:p>
              </p:txBody>
            </p:sp>
          </mc:Choice>
          <mc:Fallback xmlns="">
            <p:sp>
              <p:nvSpPr>
                <p:cNvPr id="54" name="テキスト ボックス 53">
                  <a:extLst>
                    <a:ext uri="{FF2B5EF4-FFF2-40B4-BE49-F238E27FC236}">
                      <a16:creationId xmlns:a16="http://schemas.microsoft.com/office/drawing/2014/main" id="{30B5614F-4586-40EF-9261-FF292B2019B0}"/>
                    </a:ext>
                  </a:extLst>
                </p:cNvPr>
                <p:cNvSpPr txBox="1">
                  <a:spLocks noRot="1" noChangeAspect="1" noMove="1" noResize="1" noEditPoints="1" noAdjustHandles="1" noChangeArrowheads="1" noChangeShapeType="1" noTextEdit="1"/>
                </p:cNvSpPr>
                <p:nvPr/>
              </p:nvSpPr>
              <p:spPr>
                <a:xfrm>
                  <a:off x="6914162" y="3576691"/>
                  <a:ext cx="1899879" cy="338554"/>
                </a:xfrm>
                <a:prstGeom prst="rect">
                  <a:avLst/>
                </a:prstGeom>
                <a:blipFill>
                  <a:blip r:embed="rId9"/>
                  <a:stretch>
                    <a:fillRect l="-965" t="-7273" r="-965" b="-21818"/>
                  </a:stretch>
                </a:blipFill>
              </p:spPr>
              <p:txBody>
                <a:bodyPr/>
                <a:lstStyle/>
                <a:p>
                  <a:r>
                    <a:rPr lang="ja-JP" altLang="en-US">
                      <a:noFill/>
                    </a:rPr>
                    <a:t> </a:t>
                  </a:r>
                </a:p>
              </p:txBody>
            </p:sp>
          </mc:Fallback>
        </mc:AlternateContent>
        <p:cxnSp>
          <p:nvCxnSpPr>
            <p:cNvPr id="56" name="直線矢印コネクタ 55">
              <a:extLst>
                <a:ext uri="{FF2B5EF4-FFF2-40B4-BE49-F238E27FC236}">
                  <a16:creationId xmlns:a16="http://schemas.microsoft.com/office/drawing/2014/main" id="{424B8A32-8C54-4F0E-B0D1-57C8AF7650A6}"/>
                </a:ext>
              </a:extLst>
            </p:cNvPr>
            <p:cNvCxnSpPr>
              <a:stCxn id="53" idx="2"/>
              <a:endCxn id="54" idx="0"/>
            </p:cNvCxnSpPr>
            <p:nvPr/>
          </p:nvCxnSpPr>
          <p:spPr>
            <a:xfrm flipH="1">
              <a:off x="7864102" y="3418072"/>
              <a:ext cx="1" cy="1586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円柱 57">
              <a:extLst>
                <a:ext uri="{FF2B5EF4-FFF2-40B4-BE49-F238E27FC236}">
                  <a16:creationId xmlns:a16="http://schemas.microsoft.com/office/drawing/2014/main" id="{29D7F5C9-8315-438B-BC91-526F9B43FEBC}"/>
                </a:ext>
              </a:extLst>
            </p:cNvPr>
            <p:cNvSpPr/>
            <p:nvPr/>
          </p:nvSpPr>
          <p:spPr>
            <a:xfrm>
              <a:off x="895026" y="3679937"/>
              <a:ext cx="511444" cy="557939"/>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8908F353-321A-4809-8A9F-0D6D26607084}"/>
                </a:ext>
              </a:extLst>
            </p:cNvPr>
            <p:cNvSpPr txBox="1"/>
            <p:nvPr/>
          </p:nvSpPr>
          <p:spPr>
            <a:xfrm>
              <a:off x="615986" y="4237876"/>
              <a:ext cx="1069524" cy="1200329"/>
            </a:xfrm>
            <a:prstGeom prst="rect">
              <a:avLst/>
            </a:prstGeom>
            <a:noFill/>
          </p:spPr>
          <p:txBody>
            <a:bodyPr wrap="none" rtlCol="0">
              <a:spAutoFit/>
            </a:bodyPr>
            <a:lstStyle/>
            <a:p>
              <a:pPr algn="ctr"/>
              <a:r>
                <a:rPr lang="en-US" altLang="ja-JP" dirty="0"/>
                <a:t>GCJ</a:t>
              </a:r>
            </a:p>
            <a:p>
              <a:pPr algn="ctr"/>
              <a:r>
                <a:rPr kumimoji="1" lang="en-US" altLang="ja-JP" dirty="0"/>
                <a:t>SCB</a:t>
              </a:r>
            </a:p>
            <a:p>
              <a:pPr algn="ctr"/>
              <a:r>
                <a:rPr lang="en-US" altLang="ja-JP" dirty="0" err="1"/>
                <a:t>SeSaMe</a:t>
              </a:r>
              <a:endParaRPr lang="en-US" altLang="ja-JP" dirty="0"/>
            </a:p>
            <a:p>
              <a:pPr algn="ctr"/>
              <a:r>
                <a:rPr kumimoji="1" lang="en-US" altLang="ja-JP" dirty="0"/>
                <a:t>CSN</a:t>
              </a:r>
              <a:endParaRPr kumimoji="1" lang="ja-JP" altLang="en-US" dirty="0"/>
            </a:p>
          </p:txBody>
        </p:sp>
        <p:cxnSp>
          <p:nvCxnSpPr>
            <p:cNvPr id="61" name="直線矢印コネクタ 60">
              <a:extLst>
                <a:ext uri="{FF2B5EF4-FFF2-40B4-BE49-F238E27FC236}">
                  <a16:creationId xmlns:a16="http://schemas.microsoft.com/office/drawing/2014/main" id="{05D41649-5A9E-42B1-8E71-FF00B7F659C3}"/>
                </a:ext>
              </a:extLst>
            </p:cNvPr>
            <p:cNvCxnSpPr>
              <a:cxnSpLocks/>
            </p:cNvCxnSpPr>
            <p:nvPr/>
          </p:nvCxnSpPr>
          <p:spPr>
            <a:xfrm>
              <a:off x="1480326" y="3957664"/>
              <a:ext cx="234261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3855B662-61BE-4850-B106-F23BBCCC0782}"/>
                </a:ext>
              </a:extLst>
            </p:cNvPr>
            <p:cNvSpPr txBox="1"/>
            <p:nvPr/>
          </p:nvSpPr>
          <p:spPr>
            <a:xfrm>
              <a:off x="2354117" y="3961862"/>
              <a:ext cx="595035" cy="338554"/>
            </a:xfrm>
            <a:prstGeom prst="rect">
              <a:avLst/>
            </a:prstGeom>
            <a:noFill/>
          </p:spPr>
          <p:txBody>
            <a:bodyPr wrap="none" rtlCol="0">
              <a:spAutoFit/>
            </a:bodyPr>
            <a:lstStyle/>
            <a:p>
              <a:r>
                <a:rPr lang="ja-JP" altLang="en-US" sz="1600" dirty="0"/>
                <a:t>入力</a:t>
              </a:r>
              <a:endParaRPr kumimoji="1" lang="ja-JP" altLang="en-US" sz="1600" dirty="0"/>
            </a:p>
          </p:txBody>
        </p:sp>
        <p:pic>
          <p:nvPicPr>
            <p:cNvPr id="64" name="グラフィックス 63" descr="クリップボード: 混合 単色塗りつぶし">
              <a:extLst>
                <a:ext uri="{FF2B5EF4-FFF2-40B4-BE49-F238E27FC236}">
                  <a16:creationId xmlns:a16="http://schemas.microsoft.com/office/drawing/2014/main" id="{50A2EEBE-E489-4933-9F53-DF8DD914BE5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2035" y="4507902"/>
              <a:ext cx="586800" cy="586800"/>
            </a:xfrm>
            <a:prstGeom prst="rect">
              <a:avLst/>
            </a:prstGeom>
          </p:spPr>
        </p:pic>
        <p:cxnSp>
          <p:nvCxnSpPr>
            <p:cNvPr id="65" name="コネクタ: カギ線 64">
              <a:extLst>
                <a:ext uri="{FF2B5EF4-FFF2-40B4-BE49-F238E27FC236}">
                  <a16:creationId xmlns:a16="http://schemas.microsoft.com/office/drawing/2014/main" id="{BE6EF281-1BA8-42BF-9108-E8C1A11B0631}"/>
                </a:ext>
              </a:extLst>
            </p:cNvPr>
            <p:cNvCxnSpPr>
              <a:cxnSpLocks/>
              <a:endCxn id="64" idx="1"/>
            </p:cNvCxnSpPr>
            <p:nvPr/>
          </p:nvCxnSpPr>
          <p:spPr>
            <a:xfrm>
              <a:off x="5835894" y="3963827"/>
              <a:ext cx="486141" cy="83747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68" name="テキスト ボックス 67">
              <a:extLst>
                <a:ext uri="{FF2B5EF4-FFF2-40B4-BE49-F238E27FC236}">
                  <a16:creationId xmlns:a16="http://schemas.microsoft.com/office/drawing/2014/main" id="{F3D62347-6C28-4598-9927-4E6CCD35CEDD}"/>
                </a:ext>
              </a:extLst>
            </p:cNvPr>
            <p:cNvSpPr txBox="1"/>
            <p:nvPr/>
          </p:nvSpPr>
          <p:spPr>
            <a:xfrm>
              <a:off x="5780892" y="4792970"/>
              <a:ext cx="595035" cy="338554"/>
            </a:xfrm>
            <a:prstGeom prst="rect">
              <a:avLst/>
            </a:prstGeom>
            <a:noFill/>
          </p:spPr>
          <p:txBody>
            <a:bodyPr wrap="none" rtlCol="0">
              <a:spAutoFit/>
            </a:bodyPr>
            <a:lstStyle/>
            <a:p>
              <a:r>
                <a:rPr lang="ja-JP" altLang="en-US" sz="1600" dirty="0"/>
                <a:t>出力</a:t>
              </a:r>
              <a:endParaRPr kumimoji="1" lang="ja-JP" altLang="en-US" sz="1600" dirty="0"/>
            </a:p>
          </p:txBody>
        </p:sp>
        <p:sp>
          <p:nvSpPr>
            <p:cNvPr id="69" name="テキスト ボックス 68">
              <a:extLst>
                <a:ext uri="{FF2B5EF4-FFF2-40B4-BE49-F238E27FC236}">
                  <a16:creationId xmlns:a16="http://schemas.microsoft.com/office/drawing/2014/main" id="{4CDA2402-EEA6-4EFC-B404-E03A55D12CFD}"/>
                </a:ext>
              </a:extLst>
            </p:cNvPr>
            <p:cNvSpPr txBox="1"/>
            <p:nvPr/>
          </p:nvSpPr>
          <p:spPr>
            <a:xfrm>
              <a:off x="6805960" y="4507902"/>
              <a:ext cx="2254143" cy="738664"/>
            </a:xfrm>
            <a:prstGeom prst="rect">
              <a:avLst/>
            </a:prstGeom>
            <a:noFill/>
          </p:spPr>
          <p:txBody>
            <a:bodyPr wrap="none" rtlCol="0">
              <a:spAutoFit/>
            </a:bodyPr>
            <a:lstStyle/>
            <a:p>
              <a:pPr algn="ctr"/>
              <a:r>
                <a:rPr lang="ja-JP" altLang="en-US" sz="1400" dirty="0"/>
                <a:t>異なるデータセットに対する</a:t>
              </a:r>
              <a:endParaRPr lang="en-US" altLang="ja-JP" sz="1400" dirty="0"/>
            </a:p>
            <a:p>
              <a:pPr algn="ctr"/>
              <a:r>
                <a:rPr lang="ja-JP" altLang="en-US" sz="1400" dirty="0"/>
                <a:t>調査対象モデルの</a:t>
              </a:r>
              <a:endParaRPr lang="en-US" altLang="ja-JP" sz="1400" dirty="0"/>
            </a:p>
            <a:p>
              <a:pPr algn="ctr"/>
              <a:r>
                <a:rPr kumimoji="1" lang="ja-JP" altLang="en-US" sz="1400" dirty="0"/>
                <a:t>コードクローン検出結果</a:t>
              </a:r>
            </a:p>
          </p:txBody>
        </p:sp>
        <p:sp>
          <p:nvSpPr>
            <p:cNvPr id="70" name="テキスト ボックス 69">
              <a:extLst>
                <a:ext uri="{FF2B5EF4-FFF2-40B4-BE49-F238E27FC236}">
                  <a16:creationId xmlns:a16="http://schemas.microsoft.com/office/drawing/2014/main" id="{7A1C9834-783A-4365-B513-F272D4297C29}"/>
                </a:ext>
              </a:extLst>
            </p:cNvPr>
            <p:cNvSpPr txBox="1"/>
            <p:nvPr/>
          </p:nvSpPr>
          <p:spPr>
            <a:xfrm>
              <a:off x="7136981" y="5405185"/>
              <a:ext cx="1592103" cy="338554"/>
            </a:xfrm>
            <a:prstGeom prst="rect">
              <a:avLst/>
            </a:prstGeom>
            <a:noFill/>
          </p:spPr>
          <p:txBody>
            <a:bodyPr wrap="none" rtlCol="0">
              <a:spAutoFit/>
            </a:bodyPr>
            <a:lstStyle/>
            <a:p>
              <a:pPr algn="ctr"/>
              <a:r>
                <a:rPr lang="ja-JP" altLang="en-US" sz="1600" dirty="0"/>
                <a:t>汎化性能を評価</a:t>
              </a:r>
              <a:endParaRPr kumimoji="1" lang="ja-JP" altLang="en-US" sz="1600" dirty="0"/>
            </a:p>
          </p:txBody>
        </p:sp>
        <p:cxnSp>
          <p:nvCxnSpPr>
            <p:cNvPr id="71" name="直線矢印コネクタ 70">
              <a:extLst>
                <a:ext uri="{FF2B5EF4-FFF2-40B4-BE49-F238E27FC236}">
                  <a16:creationId xmlns:a16="http://schemas.microsoft.com/office/drawing/2014/main" id="{F5F62B81-02CB-420B-B24C-244A58C6BF51}"/>
                </a:ext>
              </a:extLst>
            </p:cNvPr>
            <p:cNvCxnSpPr>
              <a:stCxn id="69" idx="2"/>
              <a:endCxn id="70" idx="0"/>
            </p:cNvCxnSpPr>
            <p:nvPr/>
          </p:nvCxnSpPr>
          <p:spPr>
            <a:xfrm>
              <a:off x="7933032" y="5246566"/>
              <a:ext cx="1" cy="1586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74" name="テキスト ボックス 73">
            <a:extLst>
              <a:ext uri="{FF2B5EF4-FFF2-40B4-BE49-F238E27FC236}">
                <a16:creationId xmlns:a16="http://schemas.microsoft.com/office/drawing/2014/main" id="{9CF541AE-B9CE-4F7B-B444-4BF4CDF3161B}"/>
              </a:ext>
            </a:extLst>
          </p:cNvPr>
          <p:cNvSpPr txBox="1"/>
          <p:nvPr/>
        </p:nvSpPr>
        <p:spPr>
          <a:xfrm>
            <a:off x="5870112" y="1645060"/>
            <a:ext cx="2805576" cy="923330"/>
          </a:xfrm>
          <a:prstGeom prst="rect">
            <a:avLst/>
          </a:prstGeom>
          <a:solidFill>
            <a:srgbClr val="FFECC9"/>
          </a:solidFill>
          <a:ln>
            <a:solidFill>
              <a:schemeClr val="tx1"/>
            </a:solidFill>
          </a:ln>
        </p:spPr>
        <p:txBody>
          <a:bodyPr wrap="none" rtlCol="0">
            <a:spAutoFit/>
          </a:bodyPr>
          <a:lstStyle/>
          <a:p>
            <a:pPr marL="342900" indent="-342900">
              <a:buFont typeface="+mj-lt"/>
              <a:buAutoNum type="arabicPeriod"/>
            </a:pPr>
            <a:r>
              <a:rPr kumimoji="1" lang="ja-JP" altLang="en-US" dirty="0"/>
              <a:t>深層学習モデルの学習</a:t>
            </a:r>
            <a:endParaRPr kumimoji="1" lang="en-US" altLang="ja-JP" dirty="0"/>
          </a:p>
          <a:p>
            <a:pPr marL="342900" indent="-342900">
              <a:buFont typeface="+mj-lt"/>
              <a:buAutoNum type="arabicPeriod"/>
            </a:pPr>
            <a:r>
              <a:rPr kumimoji="1" lang="ja-JP" altLang="en-US" dirty="0"/>
              <a:t>適当な閾値の探索</a:t>
            </a:r>
            <a:endParaRPr kumimoji="1" lang="en-US" altLang="ja-JP" dirty="0"/>
          </a:p>
          <a:p>
            <a:pPr marL="342900" indent="-342900">
              <a:buFont typeface="+mj-lt"/>
              <a:buAutoNum type="arabicPeriod"/>
            </a:pPr>
            <a:r>
              <a:rPr lang="ja-JP" altLang="en-US" dirty="0"/>
              <a:t>汎化性能の評価</a:t>
            </a:r>
            <a:endParaRPr kumimoji="1" lang="ja-JP" altLang="en-US" dirty="0"/>
          </a:p>
        </p:txBody>
      </p:sp>
    </p:spTree>
    <p:extLst>
      <p:ext uri="{BB962C8B-B14F-4D97-AF65-F5344CB8AC3E}">
        <p14:creationId xmlns:p14="http://schemas.microsoft.com/office/powerpoint/2010/main" val="2159174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E4244-93CD-4994-BA21-8E946598372E}"/>
              </a:ext>
            </a:extLst>
          </p:cNvPr>
          <p:cNvSpPr>
            <a:spLocks noGrp="1"/>
          </p:cNvSpPr>
          <p:nvPr>
            <p:ph type="title"/>
          </p:nvPr>
        </p:nvSpPr>
        <p:spPr/>
        <p:txBody>
          <a:bodyPr/>
          <a:lstStyle/>
          <a:p>
            <a:r>
              <a:rPr kumimoji="1" lang="ja-JP" altLang="en-US" dirty="0"/>
              <a:t>評価実験手順の概要</a:t>
            </a:r>
            <a:r>
              <a:rPr kumimoji="1" lang="en-US" altLang="ja-JP" dirty="0"/>
              <a:t>(1/3)</a:t>
            </a:r>
            <a:endParaRPr kumimoji="1" lang="ja-JP" altLang="en-US" dirty="0"/>
          </a:p>
        </p:txBody>
      </p:sp>
      <p:sp>
        <p:nvSpPr>
          <p:cNvPr id="4" name="日付プレースホルダー 3">
            <a:extLst>
              <a:ext uri="{FF2B5EF4-FFF2-40B4-BE49-F238E27FC236}">
                <a16:creationId xmlns:a16="http://schemas.microsoft.com/office/drawing/2014/main" id="{9663A7DD-1773-42A2-BCE5-87688B16D08D}"/>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D37C6ECC-FEA6-4B47-95B3-19244DC71283}"/>
              </a:ext>
            </a:extLst>
          </p:cNvPr>
          <p:cNvSpPr>
            <a:spLocks noGrp="1"/>
          </p:cNvSpPr>
          <p:nvPr>
            <p:ph type="sldNum" sz="quarter" idx="12"/>
          </p:nvPr>
        </p:nvSpPr>
        <p:spPr/>
        <p:txBody>
          <a:bodyPr/>
          <a:lstStyle/>
          <a:p>
            <a:fld id="{9F5033E9-932D-4E41-95C3-341F9A6DAE17}" type="slidenum">
              <a:rPr lang="en-US" altLang="ja-JP" smtClean="0"/>
              <a:pPr/>
              <a:t>56</a:t>
            </a:fld>
            <a:endParaRPr lang="en-US" altLang="ja-JP"/>
          </a:p>
        </p:txBody>
      </p:sp>
      <p:sp>
        <p:nvSpPr>
          <p:cNvPr id="6" name="円柱 5">
            <a:extLst>
              <a:ext uri="{FF2B5EF4-FFF2-40B4-BE49-F238E27FC236}">
                <a16:creationId xmlns:a16="http://schemas.microsoft.com/office/drawing/2014/main" id="{3D3E79A9-B037-40DA-B774-0B6F8BEE90D4}"/>
              </a:ext>
            </a:extLst>
          </p:cNvPr>
          <p:cNvSpPr/>
          <p:nvPr/>
        </p:nvSpPr>
        <p:spPr>
          <a:xfrm>
            <a:off x="628982" y="2388958"/>
            <a:ext cx="511444" cy="557939"/>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C128785-5E70-4770-A152-8D16A4E620DA}"/>
              </a:ext>
            </a:extLst>
          </p:cNvPr>
          <p:cNvSpPr txBox="1"/>
          <p:nvPr/>
        </p:nvSpPr>
        <p:spPr>
          <a:xfrm>
            <a:off x="555126" y="2946897"/>
            <a:ext cx="659155" cy="369332"/>
          </a:xfrm>
          <a:prstGeom prst="rect">
            <a:avLst/>
          </a:prstGeom>
          <a:noFill/>
        </p:spPr>
        <p:txBody>
          <a:bodyPr wrap="none" rtlCol="0">
            <a:spAutoFit/>
          </a:bodyPr>
          <a:lstStyle/>
          <a:p>
            <a:pPr algn="ctr"/>
            <a:r>
              <a:rPr kumimoji="1" lang="en-US" altLang="ja-JP" dirty="0"/>
              <a:t>BCB</a:t>
            </a:r>
            <a:endParaRPr kumimoji="1" lang="ja-JP" altLang="en-US" dirty="0"/>
          </a:p>
        </p:txBody>
      </p:sp>
      <p:sp>
        <p:nvSpPr>
          <p:cNvPr id="8" name="円柱 7">
            <a:extLst>
              <a:ext uri="{FF2B5EF4-FFF2-40B4-BE49-F238E27FC236}">
                <a16:creationId xmlns:a16="http://schemas.microsoft.com/office/drawing/2014/main" id="{10C38871-C613-40B3-B835-15A2F6B05FED}"/>
              </a:ext>
            </a:extLst>
          </p:cNvPr>
          <p:cNvSpPr/>
          <p:nvPr/>
        </p:nvSpPr>
        <p:spPr>
          <a:xfrm>
            <a:off x="1815894" y="2388958"/>
            <a:ext cx="252000" cy="252000"/>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柱 8">
            <a:extLst>
              <a:ext uri="{FF2B5EF4-FFF2-40B4-BE49-F238E27FC236}">
                <a16:creationId xmlns:a16="http://schemas.microsoft.com/office/drawing/2014/main" id="{F77B2970-BF3C-470D-8B6D-DA94A89A4D5A}"/>
              </a:ext>
            </a:extLst>
          </p:cNvPr>
          <p:cNvSpPr/>
          <p:nvPr/>
        </p:nvSpPr>
        <p:spPr>
          <a:xfrm>
            <a:off x="1815894" y="2694897"/>
            <a:ext cx="252000" cy="252000"/>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柱 9">
            <a:extLst>
              <a:ext uri="{FF2B5EF4-FFF2-40B4-BE49-F238E27FC236}">
                <a16:creationId xmlns:a16="http://schemas.microsoft.com/office/drawing/2014/main" id="{749420BB-8CEB-4C5D-AAF2-E413594CEF2C}"/>
              </a:ext>
            </a:extLst>
          </p:cNvPr>
          <p:cNvSpPr/>
          <p:nvPr/>
        </p:nvSpPr>
        <p:spPr>
          <a:xfrm>
            <a:off x="1815894" y="3131563"/>
            <a:ext cx="252000" cy="252000"/>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422212B-C31C-4C5B-9E7F-409169B36152}"/>
              </a:ext>
            </a:extLst>
          </p:cNvPr>
          <p:cNvSpPr txBox="1"/>
          <p:nvPr/>
        </p:nvSpPr>
        <p:spPr>
          <a:xfrm>
            <a:off x="2024367" y="2367452"/>
            <a:ext cx="1027845" cy="307777"/>
          </a:xfrm>
          <a:prstGeom prst="rect">
            <a:avLst/>
          </a:prstGeom>
          <a:noFill/>
        </p:spPr>
        <p:txBody>
          <a:bodyPr wrap="none" rtlCol="0">
            <a:spAutoFit/>
          </a:bodyPr>
          <a:lstStyle/>
          <a:p>
            <a:r>
              <a:rPr lang="ja-JP" altLang="en-US" sz="1400" dirty="0"/>
              <a:t>学習データ</a:t>
            </a:r>
            <a:endParaRPr lang="en-US" altLang="ja-JP" sz="1400" dirty="0"/>
          </a:p>
        </p:txBody>
      </p:sp>
      <p:sp>
        <p:nvSpPr>
          <p:cNvPr id="12" name="テキスト ボックス 11">
            <a:extLst>
              <a:ext uri="{FF2B5EF4-FFF2-40B4-BE49-F238E27FC236}">
                <a16:creationId xmlns:a16="http://schemas.microsoft.com/office/drawing/2014/main" id="{BCAAC3A6-78F6-424C-8397-8ACC8C3316BB}"/>
              </a:ext>
            </a:extLst>
          </p:cNvPr>
          <p:cNvSpPr txBox="1"/>
          <p:nvPr/>
        </p:nvSpPr>
        <p:spPr>
          <a:xfrm>
            <a:off x="2024366" y="2667008"/>
            <a:ext cx="1027845" cy="307777"/>
          </a:xfrm>
          <a:prstGeom prst="rect">
            <a:avLst/>
          </a:prstGeom>
          <a:noFill/>
        </p:spPr>
        <p:txBody>
          <a:bodyPr wrap="square" rtlCol="0">
            <a:spAutoFit/>
          </a:bodyPr>
          <a:lstStyle/>
          <a:p>
            <a:r>
              <a:rPr kumimoji="1" lang="ja-JP" altLang="en-US" sz="1400" dirty="0"/>
              <a:t>検証データ</a:t>
            </a:r>
          </a:p>
        </p:txBody>
      </p:sp>
      <p:sp>
        <p:nvSpPr>
          <p:cNvPr id="13" name="テキスト ボックス 12">
            <a:extLst>
              <a:ext uri="{FF2B5EF4-FFF2-40B4-BE49-F238E27FC236}">
                <a16:creationId xmlns:a16="http://schemas.microsoft.com/office/drawing/2014/main" id="{C12EC692-D8FE-4E77-9CB9-774FB4F4C884}"/>
              </a:ext>
            </a:extLst>
          </p:cNvPr>
          <p:cNvSpPr txBox="1"/>
          <p:nvPr/>
        </p:nvSpPr>
        <p:spPr>
          <a:xfrm>
            <a:off x="2024366" y="3105820"/>
            <a:ext cx="1027845" cy="307777"/>
          </a:xfrm>
          <a:prstGeom prst="rect">
            <a:avLst/>
          </a:prstGeom>
          <a:noFill/>
        </p:spPr>
        <p:txBody>
          <a:bodyPr wrap="square" rtlCol="0">
            <a:spAutoFit/>
          </a:bodyPr>
          <a:lstStyle/>
          <a:p>
            <a:r>
              <a:rPr lang="ja-JP" altLang="en-US" sz="1400" dirty="0"/>
              <a:t>評価</a:t>
            </a:r>
            <a:r>
              <a:rPr kumimoji="1" lang="ja-JP" altLang="en-US" sz="1400" dirty="0"/>
              <a:t>データ</a:t>
            </a:r>
          </a:p>
        </p:txBody>
      </p:sp>
      <p:cxnSp>
        <p:nvCxnSpPr>
          <p:cNvPr id="15" name="直線矢印コネクタ 14">
            <a:extLst>
              <a:ext uri="{FF2B5EF4-FFF2-40B4-BE49-F238E27FC236}">
                <a16:creationId xmlns:a16="http://schemas.microsoft.com/office/drawing/2014/main" id="{B66D5164-1D8D-4C2F-B121-DC3FD2F51717}"/>
              </a:ext>
            </a:extLst>
          </p:cNvPr>
          <p:cNvCxnSpPr/>
          <p:nvPr/>
        </p:nvCxnSpPr>
        <p:spPr>
          <a:xfrm>
            <a:off x="1214281" y="2521340"/>
            <a:ext cx="5305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2BE738E5-DAD9-4480-97B1-30E1D6F7E235}"/>
              </a:ext>
            </a:extLst>
          </p:cNvPr>
          <p:cNvCxnSpPr/>
          <p:nvPr/>
        </p:nvCxnSpPr>
        <p:spPr>
          <a:xfrm>
            <a:off x="1474860" y="2820896"/>
            <a:ext cx="27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913A9FD5-ECDC-4902-941A-303D7CE89871}"/>
              </a:ext>
            </a:extLst>
          </p:cNvPr>
          <p:cNvCxnSpPr/>
          <p:nvPr/>
        </p:nvCxnSpPr>
        <p:spPr>
          <a:xfrm>
            <a:off x="1474860" y="3256840"/>
            <a:ext cx="27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2E1B0D0C-2332-4806-BFDD-04EA55FF31C6}"/>
              </a:ext>
            </a:extLst>
          </p:cNvPr>
          <p:cNvCxnSpPr>
            <a:cxnSpLocks/>
          </p:cNvCxnSpPr>
          <p:nvPr/>
        </p:nvCxnSpPr>
        <p:spPr>
          <a:xfrm flipH="1">
            <a:off x="1474859" y="2521340"/>
            <a:ext cx="1" cy="735500"/>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0595DA97-E127-4A47-8AE9-BA2662BCA924}"/>
              </a:ext>
            </a:extLst>
          </p:cNvPr>
          <p:cNvSpPr txBox="1"/>
          <p:nvPr/>
        </p:nvSpPr>
        <p:spPr>
          <a:xfrm>
            <a:off x="1177342" y="2135391"/>
            <a:ext cx="595035" cy="338554"/>
          </a:xfrm>
          <a:prstGeom prst="rect">
            <a:avLst/>
          </a:prstGeom>
          <a:noFill/>
        </p:spPr>
        <p:txBody>
          <a:bodyPr wrap="none" rtlCol="0">
            <a:spAutoFit/>
          </a:bodyPr>
          <a:lstStyle/>
          <a:p>
            <a:r>
              <a:rPr kumimoji="1" lang="ja-JP" altLang="en-US" sz="1600" dirty="0"/>
              <a:t>分割</a:t>
            </a:r>
          </a:p>
        </p:txBody>
      </p:sp>
      <p:cxnSp>
        <p:nvCxnSpPr>
          <p:cNvPr id="21" name="直線矢印コネクタ 20">
            <a:extLst>
              <a:ext uri="{FF2B5EF4-FFF2-40B4-BE49-F238E27FC236}">
                <a16:creationId xmlns:a16="http://schemas.microsoft.com/office/drawing/2014/main" id="{E06035DA-113F-4A70-9F02-72BDB4180E7A}"/>
              </a:ext>
            </a:extLst>
          </p:cNvPr>
          <p:cNvCxnSpPr>
            <a:cxnSpLocks/>
            <a:stCxn id="11" idx="3"/>
            <a:endCxn id="29" idx="1"/>
          </p:cNvCxnSpPr>
          <p:nvPr/>
        </p:nvCxnSpPr>
        <p:spPr>
          <a:xfrm>
            <a:off x="3052212" y="2521341"/>
            <a:ext cx="504686" cy="12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803010D9-C019-4E27-AD0F-88CB42DA3033}"/>
              </a:ext>
            </a:extLst>
          </p:cNvPr>
          <p:cNvCxnSpPr>
            <a:cxnSpLocks/>
            <a:stCxn id="12" idx="3"/>
          </p:cNvCxnSpPr>
          <p:nvPr/>
        </p:nvCxnSpPr>
        <p:spPr>
          <a:xfrm>
            <a:off x="3052211" y="2820897"/>
            <a:ext cx="245379" cy="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066891B-6EE2-4425-87B5-11FBA5021025}"/>
              </a:ext>
            </a:extLst>
          </p:cNvPr>
          <p:cNvCxnSpPr/>
          <p:nvPr/>
        </p:nvCxnSpPr>
        <p:spPr>
          <a:xfrm flipV="1">
            <a:off x="3292879" y="2521340"/>
            <a:ext cx="0" cy="299556"/>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FF516BC9-20D8-46E7-8093-73EC935CAF57}"/>
              </a:ext>
            </a:extLst>
          </p:cNvPr>
          <p:cNvSpPr txBox="1"/>
          <p:nvPr/>
        </p:nvSpPr>
        <p:spPr>
          <a:xfrm>
            <a:off x="2995361" y="2136366"/>
            <a:ext cx="595035" cy="338554"/>
          </a:xfrm>
          <a:prstGeom prst="rect">
            <a:avLst/>
          </a:prstGeom>
          <a:noFill/>
        </p:spPr>
        <p:txBody>
          <a:bodyPr wrap="none" rtlCol="0">
            <a:spAutoFit/>
          </a:bodyPr>
          <a:lstStyle/>
          <a:p>
            <a:r>
              <a:rPr lang="ja-JP" altLang="en-US" sz="1600" dirty="0"/>
              <a:t>入力</a:t>
            </a:r>
            <a:endParaRPr kumimoji="1" lang="ja-JP" altLang="en-US" sz="1600" dirty="0"/>
          </a:p>
        </p:txBody>
      </p:sp>
      <p:pic>
        <p:nvPicPr>
          <p:cNvPr id="29" name="グラフィックス 28" descr="歯車 単色塗りつぶし">
            <a:extLst>
              <a:ext uri="{FF2B5EF4-FFF2-40B4-BE49-F238E27FC236}">
                <a16:creationId xmlns:a16="http://schemas.microsoft.com/office/drawing/2014/main" id="{47AC8FA6-7047-4212-82F3-8C5C662476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6898" y="2283228"/>
            <a:ext cx="478728" cy="478728"/>
          </a:xfrm>
          <a:prstGeom prst="rect">
            <a:avLst/>
          </a:prstGeom>
        </p:spPr>
      </p:pic>
      <p:sp>
        <p:nvSpPr>
          <p:cNvPr id="30" name="テキスト ボックス 29">
            <a:extLst>
              <a:ext uri="{FF2B5EF4-FFF2-40B4-BE49-F238E27FC236}">
                <a16:creationId xmlns:a16="http://schemas.microsoft.com/office/drawing/2014/main" id="{38495928-3393-4397-B919-52A3354847BD}"/>
              </a:ext>
            </a:extLst>
          </p:cNvPr>
          <p:cNvSpPr txBox="1"/>
          <p:nvPr/>
        </p:nvSpPr>
        <p:spPr>
          <a:xfrm>
            <a:off x="3962382" y="2218813"/>
            <a:ext cx="1397945" cy="584775"/>
          </a:xfrm>
          <a:prstGeom prst="rect">
            <a:avLst/>
          </a:prstGeom>
          <a:noFill/>
        </p:spPr>
        <p:txBody>
          <a:bodyPr wrap="square" rtlCol="0">
            <a:spAutoFit/>
          </a:bodyPr>
          <a:lstStyle/>
          <a:p>
            <a:pPr algn="ctr"/>
            <a:r>
              <a:rPr kumimoji="1" lang="ja-JP" altLang="en-US" sz="1600" dirty="0"/>
              <a:t>コードクローン検出モデル</a:t>
            </a:r>
          </a:p>
        </p:txBody>
      </p:sp>
      <p:cxnSp>
        <p:nvCxnSpPr>
          <p:cNvPr id="32" name="直線矢印コネクタ 31">
            <a:extLst>
              <a:ext uri="{FF2B5EF4-FFF2-40B4-BE49-F238E27FC236}">
                <a16:creationId xmlns:a16="http://schemas.microsoft.com/office/drawing/2014/main" id="{DF1B1CE9-7900-4A62-8135-F7CB50A1E3B6}"/>
              </a:ext>
            </a:extLst>
          </p:cNvPr>
          <p:cNvCxnSpPr>
            <a:cxnSpLocks/>
            <a:stCxn id="29" idx="2"/>
            <a:endCxn id="37" idx="0"/>
          </p:cNvCxnSpPr>
          <p:nvPr/>
        </p:nvCxnSpPr>
        <p:spPr>
          <a:xfrm>
            <a:off x="3796262" y="2761956"/>
            <a:ext cx="0" cy="1005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グラフィックス 36" descr="歯車 単色塗りつぶし">
            <a:extLst>
              <a:ext uri="{FF2B5EF4-FFF2-40B4-BE49-F238E27FC236}">
                <a16:creationId xmlns:a16="http://schemas.microsoft.com/office/drawing/2014/main" id="{83421204-0DA5-49D8-91F8-C208D75A655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6898" y="3767624"/>
            <a:ext cx="478728" cy="478728"/>
          </a:xfrm>
          <a:prstGeom prst="rect">
            <a:avLst/>
          </a:prstGeom>
        </p:spPr>
      </p:pic>
      <p:sp>
        <p:nvSpPr>
          <p:cNvPr id="41" name="テキスト ボックス 40">
            <a:extLst>
              <a:ext uri="{FF2B5EF4-FFF2-40B4-BE49-F238E27FC236}">
                <a16:creationId xmlns:a16="http://schemas.microsoft.com/office/drawing/2014/main" id="{DEF75EF2-C358-45F1-919C-5285353757B6}"/>
              </a:ext>
            </a:extLst>
          </p:cNvPr>
          <p:cNvSpPr txBox="1"/>
          <p:nvPr/>
        </p:nvSpPr>
        <p:spPr>
          <a:xfrm>
            <a:off x="3794261" y="3014034"/>
            <a:ext cx="595035" cy="338554"/>
          </a:xfrm>
          <a:prstGeom prst="rect">
            <a:avLst/>
          </a:prstGeom>
          <a:noFill/>
        </p:spPr>
        <p:txBody>
          <a:bodyPr wrap="none" rtlCol="0">
            <a:spAutoFit/>
          </a:bodyPr>
          <a:lstStyle/>
          <a:p>
            <a:r>
              <a:rPr lang="ja-JP" altLang="en-US" sz="1600" dirty="0"/>
              <a:t>学習</a:t>
            </a:r>
            <a:endParaRPr kumimoji="1" lang="ja-JP" altLang="en-US" sz="1600" dirty="0"/>
          </a:p>
        </p:txBody>
      </p:sp>
      <p:sp>
        <p:nvSpPr>
          <p:cNvPr id="42" name="テキスト ボックス 41">
            <a:extLst>
              <a:ext uri="{FF2B5EF4-FFF2-40B4-BE49-F238E27FC236}">
                <a16:creationId xmlns:a16="http://schemas.microsoft.com/office/drawing/2014/main" id="{37937121-4FF7-4B18-B997-8A2087B3EC96}"/>
              </a:ext>
            </a:extLst>
          </p:cNvPr>
          <p:cNvSpPr txBox="1"/>
          <p:nvPr/>
        </p:nvSpPr>
        <p:spPr>
          <a:xfrm>
            <a:off x="3935260" y="3714600"/>
            <a:ext cx="1634589" cy="584775"/>
          </a:xfrm>
          <a:prstGeom prst="rect">
            <a:avLst/>
          </a:prstGeom>
          <a:noFill/>
        </p:spPr>
        <p:txBody>
          <a:bodyPr wrap="square" rtlCol="0">
            <a:spAutoFit/>
          </a:bodyPr>
          <a:lstStyle/>
          <a:p>
            <a:pPr algn="ctr"/>
            <a:r>
              <a:rPr lang="ja-JP" altLang="en-US" sz="1600" dirty="0"/>
              <a:t>学習済みモデル</a:t>
            </a:r>
            <a:endParaRPr lang="en-US" altLang="ja-JP" sz="1600" dirty="0"/>
          </a:p>
          <a:p>
            <a:pPr algn="ctr"/>
            <a:r>
              <a:rPr kumimoji="1" lang="ja-JP" altLang="en-US" sz="1600" dirty="0"/>
              <a:t>（計</a:t>
            </a:r>
            <a:r>
              <a:rPr kumimoji="1" lang="en-US" altLang="ja-JP" sz="1600" dirty="0"/>
              <a:t>8</a:t>
            </a:r>
            <a:r>
              <a:rPr kumimoji="1" lang="ja-JP" altLang="en-US" sz="1600" dirty="0"/>
              <a:t>種）</a:t>
            </a:r>
          </a:p>
        </p:txBody>
      </p:sp>
      <p:sp>
        <p:nvSpPr>
          <p:cNvPr id="74" name="テキスト ボックス 73">
            <a:extLst>
              <a:ext uri="{FF2B5EF4-FFF2-40B4-BE49-F238E27FC236}">
                <a16:creationId xmlns:a16="http://schemas.microsoft.com/office/drawing/2014/main" id="{9CF541AE-B9CE-4F7B-B444-4BF4CDF3161B}"/>
              </a:ext>
            </a:extLst>
          </p:cNvPr>
          <p:cNvSpPr txBox="1"/>
          <p:nvPr/>
        </p:nvSpPr>
        <p:spPr>
          <a:xfrm>
            <a:off x="5870112" y="1645060"/>
            <a:ext cx="2805576" cy="923330"/>
          </a:xfrm>
          <a:prstGeom prst="rect">
            <a:avLst/>
          </a:prstGeom>
          <a:solidFill>
            <a:srgbClr val="FFECC9"/>
          </a:solidFill>
          <a:ln>
            <a:solidFill>
              <a:schemeClr val="tx1"/>
            </a:solidFill>
          </a:ln>
        </p:spPr>
        <p:txBody>
          <a:bodyPr wrap="none" rtlCol="0">
            <a:spAutoFit/>
          </a:bodyPr>
          <a:lstStyle/>
          <a:p>
            <a:pPr marL="342900" indent="-342900">
              <a:buFont typeface="+mj-lt"/>
              <a:buAutoNum type="arabicPeriod"/>
            </a:pPr>
            <a:r>
              <a:rPr kumimoji="1" lang="ja-JP" altLang="en-US" dirty="0"/>
              <a:t>深層学習モデルの学習</a:t>
            </a:r>
            <a:endParaRPr kumimoji="1" lang="en-US" altLang="ja-JP" dirty="0"/>
          </a:p>
          <a:p>
            <a:pPr marL="342900" indent="-342900">
              <a:buFont typeface="+mj-lt"/>
              <a:buAutoNum type="arabicPeriod"/>
            </a:pPr>
            <a:r>
              <a:rPr kumimoji="1" lang="ja-JP" altLang="en-US" dirty="0">
                <a:solidFill>
                  <a:schemeClr val="bg1">
                    <a:lumMod val="75000"/>
                  </a:schemeClr>
                </a:solidFill>
              </a:rPr>
              <a:t>適当な閾値の探索</a:t>
            </a:r>
            <a:endParaRPr kumimoji="1" lang="en-US" altLang="ja-JP" dirty="0">
              <a:solidFill>
                <a:schemeClr val="bg1">
                  <a:lumMod val="75000"/>
                </a:schemeClr>
              </a:solidFill>
            </a:endParaRPr>
          </a:p>
          <a:p>
            <a:pPr marL="342900" indent="-342900">
              <a:buFont typeface="+mj-lt"/>
              <a:buAutoNum type="arabicPeriod"/>
            </a:pPr>
            <a:r>
              <a:rPr lang="ja-JP" altLang="en-US" dirty="0">
                <a:solidFill>
                  <a:schemeClr val="bg1">
                    <a:lumMod val="75000"/>
                  </a:schemeClr>
                </a:solidFill>
              </a:rPr>
              <a:t>汎化性能の評価</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1018090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E4244-93CD-4994-BA21-8E946598372E}"/>
              </a:ext>
            </a:extLst>
          </p:cNvPr>
          <p:cNvSpPr>
            <a:spLocks noGrp="1"/>
          </p:cNvSpPr>
          <p:nvPr>
            <p:ph type="title"/>
          </p:nvPr>
        </p:nvSpPr>
        <p:spPr/>
        <p:txBody>
          <a:bodyPr/>
          <a:lstStyle/>
          <a:p>
            <a:r>
              <a:rPr kumimoji="1" lang="ja-JP" altLang="en-US" dirty="0"/>
              <a:t>評価実験手順の概要</a:t>
            </a:r>
            <a:r>
              <a:rPr kumimoji="1" lang="en-US" altLang="ja-JP" dirty="0"/>
              <a:t>(2/3)</a:t>
            </a:r>
            <a:endParaRPr kumimoji="1" lang="ja-JP" altLang="en-US" dirty="0"/>
          </a:p>
        </p:txBody>
      </p:sp>
      <p:sp>
        <p:nvSpPr>
          <p:cNvPr id="4" name="日付プレースホルダー 3">
            <a:extLst>
              <a:ext uri="{FF2B5EF4-FFF2-40B4-BE49-F238E27FC236}">
                <a16:creationId xmlns:a16="http://schemas.microsoft.com/office/drawing/2014/main" id="{9663A7DD-1773-42A2-BCE5-87688B16D08D}"/>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D37C6ECC-FEA6-4B47-95B3-19244DC71283}"/>
              </a:ext>
            </a:extLst>
          </p:cNvPr>
          <p:cNvSpPr>
            <a:spLocks noGrp="1"/>
          </p:cNvSpPr>
          <p:nvPr>
            <p:ph type="sldNum" sz="quarter" idx="12"/>
          </p:nvPr>
        </p:nvSpPr>
        <p:spPr/>
        <p:txBody>
          <a:bodyPr/>
          <a:lstStyle/>
          <a:p>
            <a:fld id="{9F5033E9-932D-4E41-95C3-341F9A6DAE17}" type="slidenum">
              <a:rPr lang="en-US" altLang="ja-JP" smtClean="0"/>
              <a:pPr/>
              <a:t>57</a:t>
            </a:fld>
            <a:endParaRPr lang="en-US" altLang="ja-JP"/>
          </a:p>
        </p:txBody>
      </p:sp>
      <p:sp>
        <p:nvSpPr>
          <p:cNvPr id="6" name="円柱 5">
            <a:extLst>
              <a:ext uri="{FF2B5EF4-FFF2-40B4-BE49-F238E27FC236}">
                <a16:creationId xmlns:a16="http://schemas.microsoft.com/office/drawing/2014/main" id="{3D3E79A9-B037-40DA-B774-0B6F8BEE90D4}"/>
              </a:ext>
            </a:extLst>
          </p:cNvPr>
          <p:cNvSpPr/>
          <p:nvPr/>
        </p:nvSpPr>
        <p:spPr>
          <a:xfrm>
            <a:off x="628982" y="2388958"/>
            <a:ext cx="511444" cy="557939"/>
          </a:xfrm>
          <a:prstGeom prst="can">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7" name="テキスト ボックス 6">
            <a:extLst>
              <a:ext uri="{FF2B5EF4-FFF2-40B4-BE49-F238E27FC236}">
                <a16:creationId xmlns:a16="http://schemas.microsoft.com/office/drawing/2014/main" id="{1C128785-5E70-4770-A152-8D16A4E620DA}"/>
              </a:ext>
            </a:extLst>
          </p:cNvPr>
          <p:cNvSpPr txBox="1"/>
          <p:nvPr/>
        </p:nvSpPr>
        <p:spPr>
          <a:xfrm>
            <a:off x="555126" y="2946897"/>
            <a:ext cx="659155" cy="369332"/>
          </a:xfrm>
          <a:prstGeom prst="rect">
            <a:avLst/>
          </a:prstGeom>
          <a:noFill/>
        </p:spPr>
        <p:txBody>
          <a:bodyPr wrap="none" rtlCol="0">
            <a:spAutoFit/>
          </a:bodyPr>
          <a:lstStyle/>
          <a:p>
            <a:pPr algn="ctr"/>
            <a:r>
              <a:rPr kumimoji="1" lang="en-US" altLang="ja-JP" dirty="0">
                <a:solidFill>
                  <a:schemeClr val="bg1">
                    <a:lumMod val="85000"/>
                  </a:schemeClr>
                </a:solidFill>
              </a:rPr>
              <a:t>BCB</a:t>
            </a:r>
            <a:endParaRPr kumimoji="1" lang="ja-JP" altLang="en-US" dirty="0">
              <a:solidFill>
                <a:schemeClr val="bg1">
                  <a:lumMod val="85000"/>
                </a:schemeClr>
              </a:solidFill>
            </a:endParaRPr>
          </a:p>
        </p:txBody>
      </p:sp>
      <p:sp>
        <p:nvSpPr>
          <p:cNvPr id="8" name="円柱 7">
            <a:extLst>
              <a:ext uri="{FF2B5EF4-FFF2-40B4-BE49-F238E27FC236}">
                <a16:creationId xmlns:a16="http://schemas.microsoft.com/office/drawing/2014/main" id="{10C38871-C613-40B3-B835-15A2F6B05FED}"/>
              </a:ext>
            </a:extLst>
          </p:cNvPr>
          <p:cNvSpPr/>
          <p:nvPr/>
        </p:nvSpPr>
        <p:spPr>
          <a:xfrm>
            <a:off x="1815894" y="2388958"/>
            <a:ext cx="252000" cy="252000"/>
          </a:xfrm>
          <a:prstGeom prst="can">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9" name="円柱 8">
            <a:extLst>
              <a:ext uri="{FF2B5EF4-FFF2-40B4-BE49-F238E27FC236}">
                <a16:creationId xmlns:a16="http://schemas.microsoft.com/office/drawing/2014/main" id="{F77B2970-BF3C-470D-8B6D-DA94A89A4D5A}"/>
              </a:ext>
            </a:extLst>
          </p:cNvPr>
          <p:cNvSpPr/>
          <p:nvPr/>
        </p:nvSpPr>
        <p:spPr>
          <a:xfrm>
            <a:off x="1815894" y="2694897"/>
            <a:ext cx="252000" cy="252000"/>
          </a:xfrm>
          <a:prstGeom prst="can">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10" name="円柱 9">
            <a:extLst>
              <a:ext uri="{FF2B5EF4-FFF2-40B4-BE49-F238E27FC236}">
                <a16:creationId xmlns:a16="http://schemas.microsoft.com/office/drawing/2014/main" id="{749420BB-8CEB-4C5D-AAF2-E413594CEF2C}"/>
              </a:ext>
            </a:extLst>
          </p:cNvPr>
          <p:cNvSpPr/>
          <p:nvPr/>
        </p:nvSpPr>
        <p:spPr>
          <a:xfrm>
            <a:off x="1815894" y="3131563"/>
            <a:ext cx="252000" cy="252000"/>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422212B-C31C-4C5B-9E7F-409169B36152}"/>
              </a:ext>
            </a:extLst>
          </p:cNvPr>
          <p:cNvSpPr txBox="1"/>
          <p:nvPr/>
        </p:nvSpPr>
        <p:spPr>
          <a:xfrm>
            <a:off x="2024367" y="2367452"/>
            <a:ext cx="1027845" cy="307777"/>
          </a:xfrm>
          <a:prstGeom prst="rect">
            <a:avLst/>
          </a:prstGeom>
          <a:noFill/>
          <a:ln>
            <a:noFill/>
          </a:ln>
        </p:spPr>
        <p:txBody>
          <a:bodyPr wrap="none" rtlCol="0">
            <a:spAutoFit/>
          </a:bodyPr>
          <a:lstStyle/>
          <a:p>
            <a:r>
              <a:rPr lang="ja-JP" altLang="en-US" sz="1400" dirty="0">
                <a:solidFill>
                  <a:schemeClr val="bg1">
                    <a:lumMod val="85000"/>
                  </a:schemeClr>
                </a:solidFill>
              </a:rPr>
              <a:t>学習データ</a:t>
            </a:r>
            <a:endParaRPr lang="en-US" altLang="ja-JP" sz="1400" dirty="0">
              <a:solidFill>
                <a:schemeClr val="bg1">
                  <a:lumMod val="85000"/>
                </a:schemeClr>
              </a:solidFill>
            </a:endParaRPr>
          </a:p>
        </p:txBody>
      </p:sp>
      <p:sp>
        <p:nvSpPr>
          <p:cNvPr id="12" name="テキスト ボックス 11">
            <a:extLst>
              <a:ext uri="{FF2B5EF4-FFF2-40B4-BE49-F238E27FC236}">
                <a16:creationId xmlns:a16="http://schemas.microsoft.com/office/drawing/2014/main" id="{BCAAC3A6-78F6-424C-8397-8ACC8C3316BB}"/>
              </a:ext>
            </a:extLst>
          </p:cNvPr>
          <p:cNvSpPr txBox="1"/>
          <p:nvPr/>
        </p:nvSpPr>
        <p:spPr>
          <a:xfrm>
            <a:off x="2024366" y="2667008"/>
            <a:ext cx="1027845" cy="307777"/>
          </a:xfrm>
          <a:prstGeom prst="rect">
            <a:avLst/>
          </a:prstGeom>
          <a:noFill/>
          <a:ln>
            <a:noFill/>
          </a:ln>
        </p:spPr>
        <p:txBody>
          <a:bodyPr wrap="square" rtlCol="0">
            <a:spAutoFit/>
          </a:bodyPr>
          <a:lstStyle/>
          <a:p>
            <a:r>
              <a:rPr kumimoji="1" lang="ja-JP" altLang="en-US" sz="1400" dirty="0">
                <a:solidFill>
                  <a:schemeClr val="bg1">
                    <a:lumMod val="85000"/>
                  </a:schemeClr>
                </a:solidFill>
              </a:rPr>
              <a:t>検証データ</a:t>
            </a:r>
          </a:p>
        </p:txBody>
      </p:sp>
      <p:sp>
        <p:nvSpPr>
          <p:cNvPr id="13" name="テキスト ボックス 12">
            <a:extLst>
              <a:ext uri="{FF2B5EF4-FFF2-40B4-BE49-F238E27FC236}">
                <a16:creationId xmlns:a16="http://schemas.microsoft.com/office/drawing/2014/main" id="{C12EC692-D8FE-4E77-9CB9-774FB4F4C884}"/>
              </a:ext>
            </a:extLst>
          </p:cNvPr>
          <p:cNvSpPr txBox="1"/>
          <p:nvPr/>
        </p:nvSpPr>
        <p:spPr>
          <a:xfrm>
            <a:off x="2024366" y="3105820"/>
            <a:ext cx="1027845" cy="307777"/>
          </a:xfrm>
          <a:prstGeom prst="rect">
            <a:avLst/>
          </a:prstGeom>
          <a:noFill/>
        </p:spPr>
        <p:txBody>
          <a:bodyPr wrap="square" rtlCol="0">
            <a:spAutoFit/>
          </a:bodyPr>
          <a:lstStyle/>
          <a:p>
            <a:r>
              <a:rPr lang="ja-JP" altLang="en-US" sz="1400" dirty="0"/>
              <a:t>評価</a:t>
            </a:r>
            <a:r>
              <a:rPr kumimoji="1" lang="ja-JP" altLang="en-US" sz="1400" dirty="0"/>
              <a:t>データ</a:t>
            </a:r>
          </a:p>
        </p:txBody>
      </p:sp>
      <p:cxnSp>
        <p:nvCxnSpPr>
          <p:cNvPr id="15" name="直線矢印コネクタ 14">
            <a:extLst>
              <a:ext uri="{FF2B5EF4-FFF2-40B4-BE49-F238E27FC236}">
                <a16:creationId xmlns:a16="http://schemas.microsoft.com/office/drawing/2014/main" id="{B66D5164-1D8D-4C2F-B121-DC3FD2F51717}"/>
              </a:ext>
            </a:extLst>
          </p:cNvPr>
          <p:cNvCxnSpPr/>
          <p:nvPr/>
        </p:nvCxnSpPr>
        <p:spPr>
          <a:xfrm>
            <a:off x="1214281" y="2521340"/>
            <a:ext cx="530579" cy="0"/>
          </a:xfrm>
          <a:prstGeom prst="straightConnector1">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2BE738E5-DAD9-4480-97B1-30E1D6F7E235}"/>
              </a:ext>
            </a:extLst>
          </p:cNvPr>
          <p:cNvCxnSpPr/>
          <p:nvPr/>
        </p:nvCxnSpPr>
        <p:spPr>
          <a:xfrm>
            <a:off x="1474860" y="2820896"/>
            <a:ext cx="270000" cy="0"/>
          </a:xfrm>
          <a:prstGeom prst="straightConnector1">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913A9FD5-ECDC-4902-941A-303D7CE89871}"/>
              </a:ext>
            </a:extLst>
          </p:cNvPr>
          <p:cNvCxnSpPr/>
          <p:nvPr/>
        </p:nvCxnSpPr>
        <p:spPr>
          <a:xfrm>
            <a:off x="1474860" y="3256840"/>
            <a:ext cx="270000" cy="0"/>
          </a:xfrm>
          <a:prstGeom prst="straightConnector1">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2E1B0D0C-2332-4806-BFDD-04EA55FF31C6}"/>
              </a:ext>
            </a:extLst>
          </p:cNvPr>
          <p:cNvCxnSpPr>
            <a:cxnSpLocks/>
          </p:cNvCxnSpPr>
          <p:nvPr/>
        </p:nvCxnSpPr>
        <p:spPr>
          <a:xfrm flipH="1">
            <a:off x="1474859" y="2521340"/>
            <a:ext cx="1" cy="73550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0595DA97-E127-4A47-8AE9-BA2662BCA924}"/>
              </a:ext>
            </a:extLst>
          </p:cNvPr>
          <p:cNvSpPr txBox="1"/>
          <p:nvPr/>
        </p:nvSpPr>
        <p:spPr>
          <a:xfrm>
            <a:off x="1177342" y="2135391"/>
            <a:ext cx="595035" cy="338554"/>
          </a:xfrm>
          <a:prstGeom prst="rect">
            <a:avLst/>
          </a:prstGeom>
          <a:noFill/>
          <a:ln>
            <a:noFill/>
          </a:ln>
        </p:spPr>
        <p:txBody>
          <a:bodyPr wrap="none" rtlCol="0">
            <a:spAutoFit/>
          </a:bodyPr>
          <a:lstStyle/>
          <a:p>
            <a:r>
              <a:rPr kumimoji="1" lang="ja-JP" altLang="en-US" sz="1600" dirty="0">
                <a:solidFill>
                  <a:schemeClr val="bg1">
                    <a:lumMod val="85000"/>
                  </a:schemeClr>
                </a:solidFill>
              </a:rPr>
              <a:t>分割</a:t>
            </a:r>
          </a:p>
        </p:txBody>
      </p:sp>
      <p:cxnSp>
        <p:nvCxnSpPr>
          <p:cNvPr id="21" name="直線矢印コネクタ 20">
            <a:extLst>
              <a:ext uri="{FF2B5EF4-FFF2-40B4-BE49-F238E27FC236}">
                <a16:creationId xmlns:a16="http://schemas.microsoft.com/office/drawing/2014/main" id="{E06035DA-113F-4A70-9F02-72BDB4180E7A}"/>
              </a:ext>
            </a:extLst>
          </p:cNvPr>
          <p:cNvCxnSpPr>
            <a:cxnSpLocks/>
            <a:stCxn id="11" idx="3"/>
            <a:endCxn id="29" idx="1"/>
          </p:cNvCxnSpPr>
          <p:nvPr/>
        </p:nvCxnSpPr>
        <p:spPr>
          <a:xfrm>
            <a:off x="3052212" y="2521341"/>
            <a:ext cx="504686" cy="1251"/>
          </a:xfrm>
          <a:prstGeom prst="straightConnector1">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803010D9-C019-4E27-AD0F-88CB42DA3033}"/>
              </a:ext>
            </a:extLst>
          </p:cNvPr>
          <p:cNvCxnSpPr>
            <a:cxnSpLocks/>
            <a:stCxn id="12" idx="3"/>
          </p:cNvCxnSpPr>
          <p:nvPr/>
        </p:nvCxnSpPr>
        <p:spPr>
          <a:xfrm>
            <a:off x="3052211" y="2820897"/>
            <a:ext cx="245379"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066891B-6EE2-4425-87B5-11FBA5021025}"/>
              </a:ext>
            </a:extLst>
          </p:cNvPr>
          <p:cNvCxnSpPr/>
          <p:nvPr/>
        </p:nvCxnSpPr>
        <p:spPr>
          <a:xfrm flipV="1">
            <a:off x="3292879" y="2521340"/>
            <a:ext cx="0" cy="299556"/>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FF516BC9-20D8-46E7-8093-73EC935CAF57}"/>
              </a:ext>
            </a:extLst>
          </p:cNvPr>
          <p:cNvSpPr txBox="1"/>
          <p:nvPr/>
        </p:nvSpPr>
        <p:spPr>
          <a:xfrm>
            <a:off x="2995361" y="2136366"/>
            <a:ext cx="595035" cy="338554"/>
          </a:xfrm>
          <a:prstGeom prst="rect">
            <a:avLst/>
          </a:prstGeom>
          <a:noFill/>
          <a:ln>
            <a:noFill/>
          </a:ln>
        </p:spPr>
        <p:txBody>
          <a:bodyPr wrap="none" rtlCol="0">
            <a:spAutoFit/>
          </a:bodyPr>
          <a:lstStyle/>
          <a:p>
            <a:r>
              <a:rPr lang="ja-JP" altLang="en-US" sz="1600" dirty="0">
                <a:solidFill>
                  <a:schemeClr val="bg1">
                    <a:lumMod val="85000"/>
                  </a:schemeClr>
                </a:solidFill>
              </a:rPr>
              <a:t>入力</a:t>
            </a:r>
            <a:endParaRPr kumimoji="1" lang="ja-JP" altLang="en-US" sz="1600" dirty="0">
              <a:solidFill>
                <a:schemeClr val="bg1">
                  <a:lumMod val="85000"/>
                </a:schemeClr>
              </a:solidFill>
            </a:endParaRPr>
          </a:p>
        </p:txBody>
      </p:sp>
      <p:pic>
        <p:nvPicPr>
          <p:cNvPr id="29" name="グラフィックス 28" descr="歯車 単色塗りつぶし">
            <a:extLst>
              <a:ext uri="{FF2B5EF4-FFF2-40B4-BE49-F238E27FC236}">
                <a16:creationId xmlns:a16="http://schemas.microsoft.com/office/drawing/2014/main" id="{47AC8FA6-7047-4212-82F3-8C5C662476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6898" y="2283228"/>
            <a:ext cx="478728" cy="478728"/>
          </a:xfrm>
          <a:prstGeom prst="rect">
            <a:avLst/>
          </a:prstGeom>
        </p:spPr>
      </p:pic>
      <p:sp>
        <p:nvSpPr>
          <p:cNvPr id="30" name="テキスト ボックス 29">
            <a:extLst>
              <a:ext uri="{FF2B5EF4-FFF2-40B4-BE49-F238E27FC236}">
                <a16:creationId xmlns:a16="http://schemas.microsoft.com/office/drawing/2014/main" id="{38495928-3393-4397-B919-52A3354847BD}"/>
              </a:ext>
            </a:extLst>
          </p:cNvPr>
          <p:cNvSpPr txBox="1"/>
          <p:nvPr/>
        </p:nvSpPr>
        <p:spPr>
          <a:xfrm>
            <a:off x="3962382" y="2218813"/>
            <a:ext cx="1397945" cy="584775"/>
          </a:xfrm>
          <a:prstGeom prst="rect">
            <a:avLst/>
          </a:prstGeom>
          <a:noFill/>
          <a:ln>
            <a:noFill/>
          </a:ln>
        </p:spPr>
        <p:txBody>
          <a:bodyPr wrap="square" rtlCol="0">
            <a:spAutoFit/>
          </a:bodyPr>
          <a:lstStyle/>
          <a:p>
            <a:pPr algn="ctr"/>
            <a:r>
              <a:rPr kumimoji="1" lang="ja-JP" altLang="en-US" sz="1600" dirty="0">
                <a:solidFill>
                  <a:schemeClr val="bg1">
                    <a:lumMod val="85000"/>
                  </a:schemeClr>
                </a:solidFill>
              </a:rPr>
              <a:t>コードクローン検出モデル</a:t>
            </a:r>
          </a:p>
        </p:txBody>
      </p:sp>
      <p:cxnSp>
        <p:nvCxnSpPr>
          <p:cNvPr id="32" name="直線矢印コネクタ 31">
            <a:extLst>
              <a:ext uri="{FF2B5EF4-FFF2-40B4-BE49-F238E27FC236}">
                <a16:creationId xmlns:a16="http://schemas.microsoft.com/office/drawing/2014/main" id="{DF1B1CE9-7900-4A62-8135-F7CB50A1E3B6}"/>
              </a:ext>
            </a:extLst>
          </p:cNvPr>
          <p:cNvCxnSpPr>
            <a:cxnSpLocks/>
            <a:stCxn id="29" idx="2"/>
            <a:endCxn id="37" idx="0"/>
          </p:cNvCxnSpPr>
          <p:nvPr/>
        </p:nvCxnSpPr>
        <p:spPr>
          <a:xfrm>
            <a:off x="3796262" y="2761956"/>
            <a:ext cx="0" cy="1005668"/>
          </a:xfrm>
          <a:prstGeom prst="straightConnector1">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pic>
        <p:nvPicPr>
          <p:cNvPr id="37" name="グラフィックス 36" descr="歯車 単色塗りつぶし">
            <a:extLst>
              <a:ext uri="{FF2B5EF4-FFF2-40B4-BE49-F238E27FC236}">
                <a16:creationId xmlns:a16="http://schemas.microsoft.com/office/drawing/2014/main" id="{83421204-0DA5-49D8-91F8-C208D75A655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6898" y="3767624"/>
            <a:ext cx="478728" cy="478728"/>
          </a:xfrm>
          <a:prstGeom prst="rect">
            <a:avLst/>
          </a:prstGeom>
        </p:spPr>
      </p:pic>
      <p:sp>
        <p:nvSpPr>
          <p:cNvPr id="41" name="テキスト ボックス 40">
            <a:extLst>
              <a:ext uri="{FF2B5EF4-FFF2-40B4-BE49-F238E27FC236}">
                <a16:creationId xmlns:a16="http://schemas.microsoft.com/office/drawing/2014/main" id="{DEF75EF2-C358-45F1-919C-5285353757B6}"/>
              </a:ext>
            </a:extLst>
          </p:cNvPr>
          <p:cNvSpPr txBox="1"/>
          <p:nvPr/>
        </p:nvSpPr>
        <p:spPr>
          <a:xfrm>
            <a:off x="3794261" y="3014034"/>
            <a:ext cx="595035" cy="338554"/>
          </a:xfrm>
          <a:prstGeom prst="rect">
            <a:avLst/>
          </a:prstGeom>
          <a:noFill/>
        </p:spPr>
        <p:txBody>
          <a:bodyPr wrap="none" rtlCol="0">
            <a:spAutoFit/>
          </a:bodyPr>
          <a:lstStyle/>
          <a:p>
            <a:r>
              <a:rPr lang="ja-JP" altLang="en-US" sz="1600" dirty="0">
                <a:solidFill>
                  <a:schemeClr val="bg1">
                    <a:lumMod val="85000"/>
                  </a:schemeClr>
                </a:solidFill>
              </a:rPr>
              <a:t>学習</a:t>
            </a:r>
            <a:endParaRPr kumimoji="1" lang="ja-JP" altLang="en-US" sz="1600" dirty="0">
              <a:solidFill>
                <a:schemeClr val="bg1">
                  <a:lumMod val="85000"/>
                </a:schemeClr>
              </a:solidFill>
            </a:endParaRPr>
          </a:p>
        </p:txBody>
      </p:sp>
      <p:sp>
        <p:nvSpPr>
          <p:cNvPr id="42" name="テキスト ボックス 41">
            <a:extLst>
              <a:ext uri="{FF2B5EF4-FFF2-40B4-BE49-F238E27FC236}">
                <a16:creationId xmlns:a16="http://schemas.microsoft.com/office/drawing/2014/main" id="{37937121-4FF7-4B18-B997-8A2087B3EC96}"/>
              </a:ext>
            </a:extLst>
          </p:cNvPr>
          <p:cNvSpPr txBox="1"/>
          <p:nvPr/>
        </p:nvSpPr>
        <p:spPr>
          <a:xfrm>
            <a:off x="3935260" y="3714600"/>
            <a:ext cx="1634589" cy="584775"/>
          </a:xfrm>
          <a:prstGeom prst="rect">
            <a:avLst/>
          </a:prstGeom>
          <a:noFill/>
        </p:spPr>
        <p:txBody>
          <a:bodyPr wrap="square" rtlCol="0">
            <a:spAutoFit/>
          </a:bodyPr>
          <a:lstStyle/>
          <a:p>
            <a:pPr algn="ctr"/>
            <a:r>
              <a:rPr lang="ja-JP" altLang="en-US" sz="1600" dirty="0"/>
              <a:t>学習済みモデル</a:t>
            </a:r>
            <a:endParaRPr lang="en-US" altLang="ja-JP" sz="1600" dirty="0"/>
          </a:p>
          <a:p>
            <a:pPr algn="ctr"/>
            <a:r>
              <a:rPr kumimoji="1" lang="ja-JP" altLang="en-US" sz="1600" dirty="0"/>
              <a:t>（</a:t>
            </a:r>
            <a:r>
              <a:rPr kumimoji="1" lang="en-US" altLang="ja-JP" sz="1600" dirty="0"/>
              <a:t>ASTNN</a:t>
            </a:r>
            <a:r>
              <a:rPr kumimoji="1" lang="ja-JP" altLang="en-US" sz="1600" dirty="0"/>
              <a:t>）</a:t>
            </a:r>
          </a:p>
        </p:txBody>
      </p:sp>
      <p:cxnSp>
        <p:nvCxnSpPr>
          <p:cNvPr id="44" name="コネクタ: カギ線 43">
            <a:extLst>
              <a:ext uri="{FF2B5EF4-FFF2-40B4-BE49-F238E27FC236}">
                <a16:creationId xmlns:a16="http://schemas.microsoft.com/office/drawing/2014/main" id="{0D3E4A1F-5D9F-405D-8574-037772E79CD5}"/>
              </a:ext>
            </a:extLst>
          </p:cNvPr>
          <p:cNvCxnSpPr>
            <a:stCxn id="13" idx="3"/>
            <a:endCxn id="37" idx="1"/>
          </p:cNvCxnSpPr>
          <p:nvPr/>
        </p:nvCxnSpPr>
        <p:spPr>
          <a:xfrm>
            <a:off x="3052211" y="3259709"/>
            <a:ext cx="504687" cy="747279"/>
          </a:xfrm>
          <a:prstGeom prst="bentConnector3">
            <a:avLst>
              <a:gd name="adj1" fmla="val 47697"/>
            </a:avLst>
          </a:prstGeom>
          <a:ln>
            <a:tailEnd type="triangle"/>
          </a:ln>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7D0FA20A-E6BB-453B-AC30-D847F37FBC57}"/>
              </a:ext>
            </a:extLst>
          </p:cNvPr>
          <p:cNvSpPr txBox="1"/>
          <p:nvPr/>
        </p:nvSpPr>
        <p:spPr>
          <a:xfrm>
            <a:off x="2754693" y="3464071"/>
            <a:ext cx="595035" cy="338554"/>
          </a:xfrm>
          <a:prstGeom prst="rect">
            <a:avLst/>
          </a:prstGeom>
          <a:noFill/>
        </p:spPr>
        <p:txBody>
          <a:bodyPr wrap="none" rtlCol="0">
            <a:spAutoFit/>
          </a:bodyPr>
          <a:lstStyle/>
          <a:p>
            <a:r>
              <a:rPr lang="ja-JP" altLang="en-US" sz="1600" dirty="0"/>
              <a:t>入力</a:t>
            </a:r>
            <a:endParaRPr kumimoji="1" lang="ja-JP" altLang="en-US" sz="1600" dirty="0"/>
          </a:p>
        </p:txBody>
      </p:sp>
      <p:cxnSp>
        <p:nvCxnSpPr>
          <p:cNvPr id="48" name="コネクタ: カギ線 47">
            <a:extLst>
              <a:ext uri="{FF2B5EF4-FFF2-40B4-BE49-F238E27FC236}">
                <a16:creationId xmlns:a16="http://schemas.microsoft.com/office/drawing/2014/main" id="{7F4AC3A1-1F7F-403C-B6DC-79D87661E312}"/>
              </a:ext>
            </a:extLst>
          </p:cNvPr>
          <p:cNvCxnSpPr>
            <a:cxnSpLocks/>
            <a:stCxn id="42" idx="3"/>
            <a:endCxn id="49" idx="1"/>
          </p:cNvCxnSpPr>
          <p:nvPr/>
        </p:nvCxnSpPr>
        <p:spPr>
          <a:xfrm flipV="1">
            <a:off x="5569849" y="3170117"/>
            <a:ext cx="485033" cy="83687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pic>
        <p:nvPicPr>
          <p:cNvPr id="49" name="グラフィックス 48" descr="クリップボード: チェックマーク 単色塗りつぶし">
            <a:extLst>
              <a:ext uri="{FF2B5EF4-FFF2-40B4-BE49-F238E27FC236}">
                <a16:creationId xmlns:a16="http://schemas.microsoft.com/office/drawing/2014/main" id="{F66C497F-29F7-46A7-9CB2-BB87D012DD4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054882" y="2876163"/>
            <a:ext cx="587908" cy="587908"/>
          </a:xfrm>
          <a:prstGeom prst="rect">
            <a:avLst/>
          </a:prstGeom>
        </p:spPr>
      </p:pic>
      <p:sp>
        <p:nvSpPr>
          <p:cNvPr id="52" name="テキスト ボックス 51">
            <a:extLst>
              <a:ext uri="{FF2B5EF4-FFF2-40B4-BE49-F238E27FC236}">
                <a16:creationId xmlns:a16="http://schemas.microsoft.com/office/drawing/2014/main" id="{BAB7BC59-DFD3-4F9C-A8DD-00CE3949FF26}"/>
              </a:ext>
            </a:extLst>
          </p:cNvPr>
          <p:cNvSpPr txBox="1"/>
          <p:nvPr/>
        </p:nvSpPr>
        <p:spPr>
          <a:xfrm>
            <a:off x="5514847" y="2831563"/>
            <a:ext cx="595035" cy="338554"/>
          </a:xfrm>
          <a:prstGeom prst="rect">
            <a:avLst/>
          </a:prstGeom>
          <a:noFill/>
        </p:spPr>
        <p:txBody>
          <a:bodyPr wrap="none" rtlCol="0">
            <a:spAutoFit/>
          </a:bodyPr>
          <a:lstStyle/>
          <a:p>
            <a:r>
              <a:rPr lang="ja-JP" altLang="en-US" sz="1600" dirty="0"/>
              <a:t>出力</a:t>
            </a:r>
            <a:endParaRPr kumimoji="1" lang="ja-JP" altLang="en-US" sz="1600" dirty="0"/>
          </a:p>
        </p:txBody>
      </p:sp>
      <p:sp>
        <p:nvSpPr>
          <p:cNvPr id="53" name="テキスト ボックス 52">
            <a:extLst>
              <a:ext uri="{FF2B5EF4-FFF2-40B4-BE49-F238E27FC236}">
                <a16:creationId xmlns:a16="http://schemas.microsoft.com/office/drawing/2014/main" id="{1096232F-F611-48B0-A65F-0957F8D23B6B}"/>
              </a:ext>
            </a:extLst>
          </p:cNvPr>
          <p:cNvSpPr txBox="1"/>
          <p:nvPr/>
        </p:nvSpPr>
        <p:spPr>
          <a:xfrm>
            <a:off x="6539915" y="2813979"/>
            <a:ext cx="2116285" cy="738664"/>
          </a:xfrm>
          <a:prstGeom prst="rect">
            <a:avLst/>
          </a:prstGeom>
          <a:noFill/>
        </p:spPr>
        <p:txBody>
          <a:bodyPr wrap="none" rtlCol="0">
            <a:spAutoFit/>
          </a:bodyPr>
          <a:lstStyle/>
          <a:p>
            <a:pPr algn="ctr"/>
            <a:r>
              <a:rPr lang="ja-JP" altLang="en-US" sz="1400" dirty="0"/>
              <a:t>同一データセットに対する</a:t>
            </a:r>
            <a:endParaRPr lang="en-US" altLang="ja-JP" sz="1400" dirty="0"/>
          </a:p>
          <a:p>
            <a:pPr algn="ctr"/>
            <a:r>
              <a:rPr kumimoji="1" lang="en-US" altLang="ja-JP" sz="1400" dirty="0"/>
              <a:t>ASTNN</a:t>
            </a:r>
            <a:r>
              <a:rPr kumimoji="1" lang="ja-JP" altLang="en-US" sz="1400" dirty="0"/>
              <a:t>＋回帰モデルの</a:t>
            </a:r>
            <a:endParaRPr lang="en-US" altLang="ja-JP" sz="1400" dirty="0"/>
          </a:p>
          <a:p>
            <a:pPr algn="ctr"/>
            <a:r>
              <a:rPr kumimoji="1" lang="ja-JP" altLang="en-US" sz="1400" dirty="0"/>
              <a:t>コードクローン検出結果</a:t>
            </a:r>
          </a:p>
        </p:txBody>
      </p:sp>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30B5614F-4586-40EF-9261-FF292B2019B0}"/>
                  </a:ext>
                </a:extLst>
              </p:cNvPr>
              <p:cNvSpPr txBox="1"/>
              <p:nvPr/>
            </p:nvSpPr>
            <p:spPr>
              <a:xfrm>
                <a:off x="6648117" y="3711262"/>
                <a:ext cx="1899879" cy="338554"/>
              </a:xfrm>
              <a:prstGeom prst="rect">
                <a:avLst/>
              </a:prstGeom>
              <a:noFill/>
            </p:spPr>
            <p:txBody>
              <a:bodyPr wrap="none" rtlCol="0">
                <a:spAutoFit/>
              </a:bodyPr>
              <a:lstStyle/>
              <a:p>
                <a:pPr algn="ctr"/>
                <a:r>
                  <a:rPr lang="ja-JP" altLang="en-US" sz="1600" dirty="0"/>
                  <a:t>適当な</a:t>
                </a:r>
                <a:r>
                  <a:rPr kumimoji="1" lang="ja-JP" altLang="en-US" sz="1600" dirty="0"/>
                  <a:t>閾値</a:t>
                </a:r>
                <a14:m>
                  <m:oMath xmlns:m="http://schemas.openxmlformats.org/officeDocument/2006/math">
                    <m:r>
                      <a:rPr kumimoji="1" lang="en-US" altLang="ja-JP" sz="1600" i="1" dirty="0" smtClean="0">
                        <a:latin typeface="Cambria Math" panose="02040503050406030204" pitchFamily="18" charset="0"/>
                      </a:rPr>
                      <m:t>𝑇</m:t>
                    </m:r>
                    <m:r>
                      <a:rPr lang="ja-JP" altLang="en-US" sz="1600" i="1" dirty="0">
                        <a:latin typeface="Cambria Math" panose="02040503050406030204" pitchFamily="18" charset="0"/>
                      </a:rPr>
                      <m:t>を</m:t>
                    </m:r>
                  </m:oMath>
                </a14:m>
                <a:r>
                  <a:rPr kumimoji="1" lang="ja-JP" altLang="en-US" sz="1600" dirty="0"/>
                  <a:t>探索</a:t>
                </a:r>
              </a:p>
            </p:txBody>
          </p:sp>
        </mc:Choice>
        <mc:Fallback xmlns="">
          <p:sp>
            <p:nvSpPr>
              <p:cNvPr id="54" name="テキスト ボックス 53">
                <a:extLst>
                  <a:ext uri="{FF2B5EF4-FFF2-40B4-BE49-F238E27FC236}">
                    <a16:creationId xmlns:a16="http://schemas.microsoft.com/office/drawing/2014/main" id="{30B5614F-4586-40EF-9261-FF292B2019B0}"/>
                  </a:ext>
                </a:extLst>
              </p:cNvPr>
              <p:cNvSpPr txBox="1">
                <a:spLocks noRot="1" noChangeAspect="1" noMove="1" noResize="1" noEditPoints="1" noAdjustHandles="1" noChangeArrowheads="1" noChangeShapeType="1" noTextEdit="1"/>
              </p:cNvSpPr>
              <p:nvPr/>
            </p:nvSpPr>
            <p:spPr>
              <a:xfrm>
                <a:off x="6648117" y="3711262"/>
                <a:ext cx="1899879" cy="338554"/>
              </a:xfrm>
              <a:prstGeom prst="rect">
                <a:avLst/>
              </a:prstGeom>
              <a:blipFill>
                <a:blip r:embed="rId9"/>
                <a:stretch>
                  <a:fillRect l="-965" t="-7273" r="-965" b="-21818"/>
                </a:stretch>
              </a:blipFill>
            </p:spPr>
            <p:txBody>
              <a:bodyPr/>
              <a:lstStyle/>
              <a:p>
                <a:r>
                  <a:rPr lang="ja-JP" altLang="en-US">
                    <a:noFill/>
                  </a:rPr>
                  <a:t> </a:t>
                </a:r>
              </a:p>
            </p:txBody>
          </p:sp>
        </mc:Fallback>
      </mc:AlternateContent>
      <p:cxnSp>
        <p:nvCxnSpPr>
          <p:cNvPr id="56" name="直線矢印コネクタ 55">
            <a:extLst>
              <a:ext uri="{FF2B5EF4-FFF2-40B4-BE49-F238E27FC236}">
                <a16:creationId xmlns:a16="http://schemas.microsoft.com/office/drawing/2014/main" id="{424B8A32-8C54-4F0E-B0D1-57C8AF7650A6}"/>
              </a:ext>
            </a:extLst>
          </p:cNvPr>
          <p:cNvCxnSpPr>
            <a:stCxn id="53" idx="2"/>
            <a:endCxn id="54" idx="0"/>
          </p:cNvCxnSpPr>
          <p:nvPr/>
        </p:nvCxnSpPr>
        <p:spPr>
          <a:xfrm flipH="1">
            <a:off x="7598057" y="3552643"/>
            <a:ext cx="1" cy="1586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テキスト ボックス 73">
            <a:extLst>
              <a:ext uri="{FF2B5EF4-FFF2-40B4-BE49-F238E27FC236}">
                <a16:creationId xmlns:a16="http://schemas.microsoft.com/office/drawing/2014/main" id="{9CF541AE-B9CE-4F7B-B444-4BF4CDF3161B}"/>
              </a:ext>
            </a:extLst>
          </p:cNvPr>
          <p:cNvSpPr txBox="1"/>
          <p:nvPr/>
        </p:nvSpPr>
        <p:spPr>
          <a:xfrm>
            <a:off x="5870112" y="1645060"/>
            <a:ext cx="2805576" cy="923330"/>
          </a:xfrm>
          <a:prstGeom prst="rect">
            <a:avLst/>
          </a:prstGeom>
          <a:solidFill>
            <a:srgbClr val="FFECC9"/>
          </a:solidFill>
          <a:ln>
            <a:solidFill>
              <a:schemeClr val="tx1"/>
            </a:solidFill>
          </a:ln>
        </p:spPr>
        <p:txBody>
          <a:bodyPr wrap="none" rtlCol="0">
            <a:spAutoFit/>
          </a:bodyPr>
          <a:lstStyle/>
          <a:p>
            <a:pPr marL="342900" indent="-342900">
              <a:buFont typeface="+mj-lt"/>
              <a:buAutoNum type="arabicPeriod"/>
            </a:pPr>
            <a:r>
              <a:rPr kumimoji="1" lang="ja-JP" altLang="en-US" dirty="0">
                <a:solidFill>
                  <a:schemeClr val="bg1">
                    <a:lumMod val="75000"/>
                  </a:schemeClr>
                </a:solidFill>
              </a:rPr>
              <a:t>深層学習モデルの学習</a:t>
            </a:r>
            <a:endParaRPr kumimoji="1" lang="en-US" altLang="ja-JP" dirty="0">
              <a:solidFill>
                <a:schemeClr val="bg1">
                  <a:lumMod val="75000"/>
                </a:schemeClr>
              </a:solidFill>
            </a:endParaRPr>
          </a:p>
          <a:p>
            <a:pPr marL="342900" indent="-342900">
              <a:buFont typeface="+mj-lt"/>
              <a:buAutoNum type="arabicPeriod"/>
            </a:pPr>
            <a:r>
              <a:rPr kumimoji="1" lang="ja-JP" altLang="en-US" dirty="0"/>
              <a:t>適当な閾値の探索</a:t>
            </a:r>
            <a:endParaRPr kumimoji="1" lang="en-US" altLang="ja-JP" dirty="0"/>
          </a:p>
          <a:p>
            <a:pPr marL="342900" indent="-342900">
              <a:buFont typeface="+mj-lt"/>
              <a:buAutoNum type="arabicPeriod"/>
            </a:pPr>
            <a:r>
              <a:rPr lang="ja-JP" altLang="en-US" dirty="0">
                <a:solidFill>
                  <a:schemeClr val="bg1">
                    <a:lumMod val="75000"/>
                  </a:schemeClr>
                </a:solidFill>
              </a:rPr>
              <a:t>汎化性能の評価</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2964014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E4244-93CD-4994-BA21-8E946598372E}"/>
              </a:ext>
            </a:extLst>
          </p:cNvPr>
          <p:cNvSpPr>
            <a:spLocks noGrp="1"/>
          </p:cNvSpPr>
          <p:nvPr>
            <p:ph type="title"/>
          </p:nvPr>
        </p:nvSpPr>
        <p:spPr/>
        <p:txBody>
          <a:bodyPr/>
          <a:lstStyle/>
          <a:p>
            <a:r>
              <a:rPr kumimoji="1" lang="ja-JP" altLang="en-US" dirty="0"/>
              <a:t>評価実験手順の概要</a:t>
            </a:r>
            <a:r>
              <a:rPr kumimoji="1" lang="en-US" altLang="ja-JP" dirty="0"/>
              <a:t>(3/3)</a:t>
            </a:r>
            <a:endParaRPr kumimoji="1" lang="ja-JP" altLang="en-US" dirty="0"/>
          </a:p>
        </p:txBody>
      </p:sp>
      <p:sp>
        <p:nvSpPr>
          <p:cNvPr id="4" name="日付プレースホルダー 3">
            <a:extLst>
              <a:ext uri="{FF2B5EF4-FFF2-40B4-BE49-F238E27FC236}">
                <a16:creationId xmlns:a16="http://schemas.microsoft.com/office/drawing/2014/main" id="{9663A7DD-1773-42A2-BCE5-87688B16D08D}"/>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D37C6ECC-FEA6-4B47-95B3-19244DC71283}"/>
              </a:ext>
            </a:extLst>
          </p:cNvPr>
          <p:cNvSpPr>
            <a:spLocks noGrp="1"/>
          </p:cNvSpPr>
          <p:nvPr>
            <p:ph type="sldNum" sz="quarter" idx="12"/>
          </p:nvPr>
        </p:nvSpPr>
        <p:spPr/>
        <p:txBody>
          <a:bodyPr/>
          <a:lstStyle/>
          <a:p>
            <a:fld id="{9F5033E9-932D-4E41-95C3-341F9A6DAE17}" type="slidenum">
              <a:rPr lang="en-US" altLang="ja-JP" smtClean="0"/>
              <a:pPr/>
              <a:t>58</a:t>
            </a:fld>
            <a:endParaRPr lang="en-US" altLang="ja-JP"/>
          </a:p>
        </p:txBody>
      </p:sp>
      <p:sp>
        <p:nvSpPr>
          <p:cNvPr id="6" name="円柱 5">
            <a:extLst>
              <a:ext uri="{FF2B5EF4-FFF2-40B4-BE49-F238E27FC236}">
                <a16:creationId xmlns:a16="http://schemas.microsoft.com/office/drawing/2014/main" id="{3D3E79A9-B037-40DA-B774-0B6F8BEE90D4}"/>
              </a:ext>
            </a:extLst>
          </p:cNvPr>
          <p:cNvSpPr/>
          <p:nvPr/>
        </p:nvSpPr>
        <p:spPr>
          <a:xfrm>
            <a:off x="628982" y="2388958"/>
            <a:ext cx="511444" cy="557939"/>
          </a:xfrm>
          <a:prstGeom prst="can">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7" name="テキスト ボックス 6">
            <a:extLst>
              <a:ext uri="{FF2B5EF4-FFF2-40B4-BE49-F238E27FC236}">
                <a16:creationId xmlns:a16="http://schemas.microsoft.com/office/drawing/2014/main" id="{1C128785-5E70-4770-A152-8D16A4E620DA}"/>
              </a:ext>
            </a:extLst>
          </p:cNvPr>
          <p:cNvSpPr txBox="1"/>
          <p:nvPr/>
        </p:nvSpPr>
        <p:spPr>
          <a:xfrm>
            <a:off x="555126" y="2946897"/>
            <a:ext cx="659155" cy="369332"/>
          </a:xfrm>
          <a:prstGeom prst="rect">
            <a:avLst/>
          </a:prstGeom>
          <a:noFill/>
        </p:spPr>
        <p:txBody>
          <a:bodyPr wrap="none" rtlCol="0">
            <a:spAutoFit/>
          </a:bodyPr>
          <a:lstStyle/>
          <a:p>
            <a:pPr algn="ctr"/>
            <a:r>
              <a:rPr kumimoji="1" lang="en-US" altLang="ja-JP" dirty="0">
                <a:solidFill>
                  <a:schemeClr val="bg1">
                    <a:lumMod val="85000"/>
                  </a:schemeClr>
                </a:solidFill>
              </a:rPr>
              <a:t>BCB</a:t>
            </a:r>
            <a:endParaRPr kumimoji="1" lang="ja-JP" altLang="en-US" dirty="0">
              <a:solidFill>
                <a:schemeClr val="bg1">
                  <a:lumMod val="85000"/>
                </a:schemeClr>
              </a:solidFill>
            </a:endParaRPr>
          </a:p>
        </p:txBody>
      </p:sp>
      <p:sp>
        <p:nvSpPr>
          <p:cNvPr id="8" name="円柱 7">
            <a:extLst>
              <a:ext uri="{FF2B5EF4-FFF2-40B4-BE49-F238E27FC236}">
                <a16:creationId xmlns:a16="http://schemas.microsoft.com/office/drawing/2014/main" id="{10C38871-C613-40B3-B835-15A2F6B05FED}"/>
              </a:ext>
            </a:extLst>
          </p:cNvPr>
          <p:cNvSpPr/>
          <p:nvPr/>
        </p:nvSpPr>
        <p:spPr>
          <a:xfrm>
            <a:off x="1815894" y="2388958"/>
            <a:ext cx="252000" cy="252000"/>
          </a:xfrm>
          <a:prstGeom prst="can">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9" name="円柱 8">
            <a:extLst>
              <a:ext uri="{FF2B5EF4-FFF2-40B4-BE49-F238E27FC236}">
                <a16:creationId xmlns:a16="http://schemas.microsoft.com/office/drawing/2014/main" id="{F77B2970-BF3C-470D-8B6D-DA94A89A4D5A}"/>
              </a:ext>
            </a:extLst>
          </p:cNvPr>
          <p:cNvSpPr/>
          <p:nvPr/>
        </p:nvSpPr>
        <p:spPr>
          <a:xfrm>
            <a:off x="1815894" y="2694897"/>
            <a:ext cx="252000" cy="252000"/>
          </a:xfrm>
          <a:prstGeom prst="can">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10" name="円柱 9">
            <a:extLst>
              <a:ext uri="{FF2B5EF4-FFF2-40B4-BE49-F238E27FC236}">
                <a16:creationId xmlns:a16="http://schemas.microsoft.com/office/drawing/2014/main" id="{749420BB-8CEB-4C5D-AAF2-E413594CEF2C}"/>
              </a:ext>
            </a:extLst>
          </p:cNvPr>
          <p:cNvSpPr/>
          <p:nvPr/>
        </p:nvSpPr>
        <p:spPr>
          <a:xfrm>
            <a:off x="1815894" y="3131563"/>
            <a:ext cx="252000" cy="252000"/>
          </a:xfrm>
          <a:prstGeom prst="can">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11" name="テキスト ボックス 10">
            <a:extLst>
              <a:ext uri="{FF2B5EF4-FFF2-40B4-BE49-F238E27FC236}">
                <a16:creationId xmlns:a16="http://schemas.microsoft.com/office/drawing/2014/main" id="{C422212B-C31C-4C5B-9E7F-409169B36152}"/>
              </a:ext>
            </a:extLst>
          </p:cNvPr>
          <p:cNvSpPr txBox="1"/>
          <p:nvPr/>
        </p:nvSpPr>
        <p:spPr>
          <a:xfrm>
            <a:off x="2024367" y="2367452"/>
            <a:ext cx="1027845" cy="307777"/>
          </a:xfrm>
          <a:prstGeom prst="rect">
            <a:avLst/>
          </a:prstGeom>
          <a:noFill/>
        </p:spPr>
        <p:txBody>
          <a:bodyPr wrap="none" rtlCol="0">
            <a:spAutoFit/>
          </a:bodyPr>
          <a:lstStyle/>
          <a:p>
            <a:r>
              <a:rPr lang="ja-JP" altLang="en-US" sz="1400" dirty="0">
                <a:solidFill>
                  <a:schemeClr val="bg1">
                    <a:lumMod val="85000"/>
                  </a:schemeClr>
                </a:solidFill>
              </a:rPr>
              <a:t>学習データ</a:t>
            </a:r>
            <a:endParaRPr lang="en-US" altLang="ja-JP" sz="1400" dirty="0">
              <a:solidFill>
                <a:schemeClr val="bg1">
                  <a:lumMod val="85000"/>
                </a:schemeClr>
              </a:solidFill>
            </a:endParaRPr>
          </a:p>
        </p:txBody>
      </p:sp>
      <p:sp>
        <p:nvSpPr>
          <p:cNvPr id="12" name="テキスト ボックス 11">
            <a:extLst>
              <a:ext uri="{FF2B5EF4-FFF2-40B4-BE49-F238E27FC236}">
                <a16:creationId xmlns:a16="http://schemas.microsoft.com/office/drawing/2014/main" id="{BCAAC3A6-78F6-424C-8397-8ACC8C3316BB}"/>
              </a:ext>
            </a:extLst>
          </p:cNvPr>
          <p:cNvSpPr txBox="1"/>
          <p:nvPr/>
        </p:nvSpPr>
        <p:spPr>
          <a:xfrm>
            <a:off x="2024366" y="2667008"/>
            <a:ext cx="1027845" cy="307777"/>
          </a:xfrm>
          <a:prstGeom prst="rect">
            <a:avLst/>
          </a:prstGeom>
          <a:noFill/>
        </p:spPr>
        <p:txBody>
          <a:bodyPr wrap="square" rtlCol="0">
            <a:spAutoFit/>
          </a:bodyPr>
          <a:lstStyle/>
          <a:p>
            <a:r>
              <a:rPr kumimoji="1" lang="ja-JP" altLang="en-US" sz="1400" dirty="0">
                <a:solidFill>
                  <a:schemeClr val="bg1">
                    <a:lumMod val="85000"/>
                  </a:schemeClr>
                </a:solidFill>
              </a:rPr>
              <a:t>検証データ</a:t>
            </a:r>
          </a:p>
        </p:txBody>
      </p:sp>
      <p:sp>
        <p:nvSpPr>
          <p:cNvPr id="13" name="テキスト ボックス 12">
            <a:extLst>
              <a:ext uri="{FF2B5EF4-FFF2-40B4-BE49-F238E27FC236}">
                <a16:creationId xmlns:a16="http://schemas.microsoft.com/office/drawing/2014/main" id="{C12EC692-D8FE-4E77-9CB9-774FB4F4C884}"/>
              </a:ext>
            </a:extLst>
          </p:cNvPr>
          <p:cNvSpPr txBox="1"/>
          <p:nvPr/>
        </p:nvSpPr>
        <p:spPr>
          <a:xfrm>
            <a:off x="2024366" y="3105820"/>
            <a:ext cx="1027845" cy="307777"/>
          </a:xfrm>
          <a:prstGeom prst="rect">
            <a:avLst/>
          </a:prstGeom>
          <a:noFill/>
        </p:spPr>
        <p:txBody>
          <a:bodyPr wrap="square" rtlCol="0">
            <a:spAutoFit/>
          </a:bodyPr>
          <a:lstStyle/>
          <a:p>
            <a:r>
              <a:rPr lang="ja-JP" altLang="en-US" sz="1400" dirty="0">
                <a:solidFill>
                  <a:schemeClr val="bg1">
                    <a:lumMod val="85000"/>
                  </a:schemeClr>
                </a:solidFill>
              </a:rPr>
              <a:t>評価</a:t>
            </a:r>
            <a:r>
              <a:rPr kumimoji="1" lang="ja-JP" altLang="en-US" sz="1400" dirty="0">
                <a:solidFill>
                  <a:schemeClr val="bg1">
                    <a:lumMod val="85000"/>
                  </a:schemeClr>
                </a:solidFill>
              </a:rPr>
              <a:t>データ</a:t>
            </a:r>
          </a:p>
        </p:txBody>
      </p:sp>
      <p:cxnSp>
        <p:nvCxnSpPr>
          <p:cNvPr id="15" name="直線矢印コネクタ 14">
            <a:extLst>
              <a:ext uri="{FF2B5EF4-FFF2-40B4-BE49-F238E27FC236}">
                <a16:creationId xmlns:a16="http://schemas.microsoft.com/office/drawing/2014/main" id="{B66D5164-1D8D-4C2F-B121-DC3FD2F51717}"/>
              </a:ext>
            </a:extLst>
          </p:cNvPr>
          <p:cNvCxnSpPr/>
          <p:nvPr/>
        </p:nvCxnSpPr>
        <p:spPr>
          <a:xfrm>
            <a:off x="1214281" y="2521340"/>
            <a:ext cx="530579" cy="0"/>
          </a:xfrm>
          <a:prstGeom prst="straightConnector1">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2BE738E5-DAD9-4480-97B1-30E1D6F7E235}"/>
              </a:ext>
            </a:extLst>
          </p:cNvPr>
          <p:cNvCxnSpPr/>
          <p:nvPr/>
        </p:nvCxnSpPr>
        <p:spPr>
          <a:xfrm>
            <a:off x="1474860" y="2820896"/>
            <a:ext cx="270000" cy="0"/>
          </a:xfrm>
          <a:prstGeom prst="straightConnector1">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913A9FD5-ECDC-4902-941A-303D7CE89871}"/>
              </a:ext>
            </a:extLst>
          </p:cNvPr>
          <p:cNvCxnSpPr/>
          <p:nvPr/>
        </p:nvCxnSpPr>
        <p:spPr>
          <a:xfrm>
            <a:off x="1474860" y="3256840"/>
            <a:ext cx="270000" cy="0"/>
          </a:xfrm>
          <a:prstGeom prst="straightConnector1">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2E1B0D0C-2332-4806-BFDD-04EA55FF31C6}"/>
              </a:ext>
            </a:extLst>
          </p:cNvPr>
          <p:cNvCxnSpPr>
            <a:cxnSpLocks/>
          </p:cNvCxnSpPr>
          <p:nvPr/>
        </p:nvCxnSpPr>
        <p:spPr>
          <a:xfrm flipH="1">
            <a:off x="1474859" y="2521340"/>
            <a:ext cx="1" cy="73550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0595DA97-E127-4A47-8AE9-BA2662BCA924}"/>
              </a:ext>
            </a:extLst>
          </p:cNvPr>
          <p:cNvSpPr txBox="1"/>
          <p:nvPr/>
        </p:nvSpPr>
        <p:spPr>
          <a:xfrm>
            <a:off x="1177342" y="2135391"/>
            <a:ext cx="595035" cy="338554"/>
          </a:xfrm>
          <a:prstGeom prst="rect">
            <a:avLst/>
          </a:prstGeom>
          <a:noFill/>
        </p:spPr>
        <p:txBody>
          <a:bodyPr wrap="none" rtlCol="0">
            <a:spAutoFit/>
          </a:bodyPr>
          <a:lstStyle/>
          <a:p>
            <a:r>
              <a:rPr kumimoji="1" lang="ja-JP" altLang="en-US" sz="1600" dirty="0">
                <a:solidFill>
                  <a:schemeClr val="bg1">
                    <a:lumMod val="85000"/>
                  </a:schemeClr>
                </a:solidFill>
              </a:rPr>
              <a:t>分割</a:t>
            </a:r>
          </a:p>
        </p:txBody>
      </p:sp>
      <p:cxnSp>
        <p:nvCxnSpPr>
          <p:cNvPr id="21" name="直線矢印コネクタ 20">
            <a:extLst>
              <a:ext uri="{FF2B5EF4-FFF2-40B4-BE49-F238E27FC236}">
                <a16:creationId xmlns:a16="http://schemas.microsoft.com/office/drawing/2014/main" id="{E06035DA-113F-4A70-9F02-72BDB4180E7A}"/>
              </a:ext>
            </a:extLst>
          </p:cNvPr>
          <p:cNvCxnSpPr>
            <a:cxnSpLocks/>
            <a:stCxn id="11" idx="3"/>
            <a:endCxn id="29" idx="1"/>
          </p:cNvCxnSpPr>
          <p:nvPr/>
        </p:nvCxnSpPr>
        <p:spPr>
          <a:xfrm>
            <a:off x="3052212" y="2521341"/>
            <a:ext cx="504686" cy="1251"/>
          </a:xfrm>
          <a:prstGeom prst="straightConnector1">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803010D9-C019-4E27-AD0F-88CB42DA3033}"/>
              </a:ext>
            </a:extLst>
          </p:cNvPr>
          <p:cNvCxnSpPr>
            <a:cxnSpLocks/>
            <a:stCxn id="12" idx="3"/>
          </p:cNvCxnSpPr>
          <p:nvPr/>
        </p:nvCxnSpPr>
        <p:spPr>
          <a:xfrm>
            <a:off x="3052211" y="2820897"/>
            <a:ext cx="245379"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066891B-6EE2-4425-87B5-11FBA5021025}"/>
              </a:ext>
            </a:extLst>
          </p:cNvPr>
          <p:cNvCxnSpPr/>
          <p:nvPr/>
        </p:nvCxnSpPr>
        <p:spPr>
          <a:xfrm flipV="1">
            <a:off x="3292879" y="2521340"/>
            <a:ext cx="0" cy="299556"/>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FF516BC9-20D8-46E7-8093-73EC935CAF57}"/>
              </a:ext>
            </a:extLst>
          </p:cNvPr>
          <p:cNvSpPr txBox="1"/>
          <p:nvPr/>
        </p:nvSpPr>
        <p:spPr>
          <a:xfrm>
            <a:off x="2995361" y="2136366"/>
            <a:ext cx="595035" cy="338554"/>
          </a:xfrm>
          <a:prstGeom prst="rect">
            <a:avLst/>
          </a:prstGeom>
          <a:noFill/>
        </p:spPr>
        <p:txBody>
          <a:bodyPr wrap="none" rtlCol="0">
            <a:spAutoFit/>
          </a:bodyPr>
          <a:lstStyle/>
          <a:p>
            <a:r>
              <a:rPr lang="ja-JP" altLang="en-US" sz="1600" dirty="0">
                <a:solidFill>
                  <a:schemeClr val="bg1">
                    <a:lumMod val="85000"/>
                  </a:schemeClr>
                </a:solidFill>
              </a:rPr>
              <a:t>入力</a:t>
            </a:r>
            <a:endParaRPr kumimoji="1" lang="ja-JP" altLang="en-US" sz="1600" dirty="0">
              <a:solidFill>
                <a:schemeClr val="bg1">
                  <a:lumMod val="85000"/>
                </a:schemeClr>
              </a:solidFill>
            </a:endParaRPr>
          </a:p>
        </p:txBody>
      </p:sp>
      <p:pic>
        <p:nvPicPr>
          <p:cNvPr id="29" name="グラフィックス 28" descr="歯車 単色塗りつぶし">
            <a:extLst>
              <a:ext uri="{FF2B5EF4-FFF2-40B4-BE49-F238E27FC236}">
                <a16:creationId xmlns:a16="http://schemas.microsoft.com/office/drawing/2014/main" id="{47AC8FA6-7047-4212-82F3-8C5C662476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6898" y="2283228"/>
            <a:ext cx="478728" cy="478728"/>
          </a:xfrm>
          <a:prstGeom prst="rect">
            <a:avLst/>
          </a:prstGeom>
        </p:spPr>
      </p:pic>
      <p:sp>
        <p:nvSpPr>
          <p:cNvPr id="30" name="テキスト ボックス 29">
            <a:extLst>
              <a:ext uri="{FF2B5EF4-FFF2-40B4-BE49-F238E27FC236}">
                <a16:creationId xmlns:a16="http://schemas.microsoft.com/office/drawing/2014/main" id="{38495928-3393-4397-B919-52A3354847BD}"/>
              </a:ext>
            </a:extLst>
          </p:cNvPr>
          <p:cNvSpPr txBox="1"/>
          <p:nvPr/>
        </p:nvSpPr>
        <p:spPr>
          <a:xfrm>
            <a:off x="3962382" y="2218813"/>
            <a:ext cx="1397945" cy="584775"/>
          </a:xfrm>
          <a:prstGeom prst="rect">
            <a:avLst/>
          </a:prstGeom>
          <a:noFill/>
        </p:spPr>
        <p:txBody>
          <a:bodyPr wrap="square" rtlCol="0">
            <a:spAutoFit/>
          </a:bodyPr>
          <a:lstStyle/>
          <a:p>
            <a:pPr algn="ctr"/>
            <a:r>
              <a:rPr kumimoji="1" lang="ja-JP" altLang="en-US" sz="1600" dirty="0">
                <a:solidFill>
                  <a:schemeClr val="bg1">
                    <a:lumMod val="85000"/>
                  </a:schemeClr>
                </a:solidFill>
              </a:rPr>
              <a:t>コードクローン検出モデル</a:t>
            </a:r>
          </a:p>
        </p:txBody>
      </p:sp>
      <p:cxnSp>
        <p:nvCxnSpPr>
          <p:cNvPr id="32" name="直線矢印コネクタ 31">
            <a:extLst>
              <a:ext uri="{FF2B5EF4-FFF2-40B4-BE49-F238E27FC236}">
                <a16:creationId xmlns:a16="http://schemas.microsoft.com/office/drawing/2014/main" id="{DF1B1CE9-7900-4A62-8135-F7CB50A1E3B6}"/>
              </a:ext>
            </a:extLst>
          </p:cNvPr>
          <p:cNvCxnSpPr>
            <a:cxnSpLocks/>
            <a:stCxn id="29" idx="2"/>
            <a:endCxn id="37" idx="0"/>
          </p:cNvCxnSpPr>
          <p:nvPr/>
        </p:nvCxnSpPr>
        <p:spPr>
          <a:xfrm>
            <a:off x="3796262" y="2761956"/>
            <a:ext cx="0" cy="1005668"/>
          </a:xfrm>
          <a:prstGeom prst="straightConnector1">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pic>
        <p:nvPicPr>
          <p:cNvPr id="37" name="グラフィックス 36" descr="歯車 単色塗りつぶし">
            <a:extLst>
              <a:ext uri="{FF2B5EF4-FFF2-40B4-BE49-F238E27FC236}">
                <a16:creationId xmlns:a16="http://schemas.microsoft.com/office/drawing/2014/main" id="{83421204-0DA5-49D8-91F8-C208D75A655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6898" y="3767624"/>
            <a:ext cx="478728" cy="478728"/>
          </a:xfrm>
          <a:prstGeom prst="rect">
            <a:avLst/>
          </a:prstGeom>
        </p:spPr>
      </p:pic>
      <p:sp>
        <p:nvSpPr>
          <p:cNvPr id="41" name="テキスト ボックス 40">
            <a:extLst>
              <a:ext uri="{FF2B5EF4-FFF2-40B4-BE49-F238E27FC236}">
                <a16:creationId xmlns:a16="http://schemas.microsoft.com/office/drawing/2014/main" id="{DEF75EF2-C358-45F1-919C-5285353757B6}"/>
              </a:ext>
            </a:extLst>
          </p:cNvPr>
          <p:cNvSpPr txBox="1"/>
          <p:nvPr/>
        </p:nvSpPr>
        <p:spPr>
          <a:xfrm>
            <a:off x="3794261" y="3014034"/>
            <a:ext cx="595035" cy="338554"/>
          </a:xfrm>
          <a:prstGeom prst="rect">
            <a:avLst/>
          </a:prstGeom>
          <a:noFill/>
        </p:spPr>
        <p:txBody>
          <a:bodyPr wrap="none" rtlCol="0">
            <a:spAutoFit/>
          </a:bodyPr>
          <a:lstStyle/>
          <a:p>
            <a:r>
              <a:rPr lang="ja-JP" altLang="en-US" sz="1600" dirty="0">
                <a:solidFill>
                  <a:schemeClr val="bg1">
                    <a:lumMod val="85000"/>
                  </a:schemeClr>
                </a:solidFill>
              </a:rPr>
              <a:t>学習</a:t>
            </a:r>
            <a:endParaRPr kumimoji="1" lang="ja-JP" altLang="en-US" sz="1600" dirty="0">
              <a:solidFill>
                <a:schemeClr val="bg1">
                  <a:lumMod val="85000"/>
                </a:schemeClr>
              </a:solidFill>
            </a:endParaRPr>
          </a:p>
        </p:txBody>
      </p:sp>
      <p:sp>
        <p:nvSpPr>
          <p:cNvPr id="42" name="テキスト ボックス 41">
            <a:extLst>
              <a:ext uri="{FF2B5EF4-FFF2-40B4-BE49-F238E27FC236}">
                <a16:creationId xmlns:a16="http://schemas.microsoft.com/office/drawing/2014/main" id="{37937121-4FF7-4B18-B997-8A2087B3EC96}"/>
              </a:ext>
            </a:extLst>
          </p:cNvPr>
          <p:cNvSpPr txBox="1"/>
          <p:nvPr/>
        </p:nvSpPr>
        <p:spPr>
          <a:xfrm>
            <a:off x="3935260" y="3714600"/>
            <a:ext cx="1634589" cy="584775"/>
          </a:xfrm>
          <a:prstGeom prst="rect">
            <a:avLst/>
          </a:prstGeom>
          <a:noFill/>
        </p:spPr>
        <p:txBody>
          <a:bodyPr wrap="square" rtlCol="0">
            <a:spAutoFit/>
          </a:bodyPr>
          <a:lstStyle/>
          <a:p>
            <a:pPr algn="ctr"/>
            <a:r>
              <a:rPr lang="ja-JP" altLang="en-US" sz="1600" dirty="0"/>
              <a:t>学習済みモデル</a:t>
            </a:r>
            <a:endParaRPr lang="en-US" altLang="ja-JP" sz="1600" dirty="0"/>
          </a:p>
          <a:p>
            <a:pPr algn="ctr"/>
            <a:r>
              <a:rPr kumimoji="1" lang="ja-JP" altLang="en-US" sz="1600" dirty="0"/>
              <a:t>（計</a:t>
            </a:r>
            <a:r>
              <a:rPr kumimoji="1" lang="en-US" altLang="ja-JP" sz="1600" dirty="0"/>
              <a:t>8</a:t>
            </a:r>
            <a:r>
              <a:rPr kumimoji="1" lang="ja-JP" altLang="en-US" sz="1600" dirty="0"/>
              <a:t>種）</a:t>
            </a:r>
          </a:p>
        </p:txBody>
      </p:sp>
      <p:cxnSp>
        <p:nvCxnSpPr>
          <p:cNvPr id="44" name="コネクタ: カギ線 43">
            <a:extLst>
              <a:ext uri="{FF2B5EF4-FFF2-40B4-BE49-F238E27FC236}">
                <a16:creationId xmlns:a16="http://schemas.microsoft.com/office/drawing/2014/main" id="{0D3E4A1F-5D9F-405D-8574-037772E79CD5}"/>
              </a:ext>
            </a:extLst>
          </p:cNvPr>
          <p:cNvCxnSpPr>
            <a:stCxn id="13" idx="3"/>
            <a:endCxn id="37" idx="1"/>
          </p:cNvCxnSpPr>
          <p:nvPr/>
        </p:nvCxnSpPr>
        <p:spPr>
          <a:xfrm>
            <a:off x="3052211" y="3259709"/>
            <a:ext cx="504687" cy="747279"/>
          </a:xfrm>
          <a:prstGeom prst="bentConnector3">
            <a:avLst>
              <a:gd name="adj1" fmla="val 47697"/>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7D0FA20A-E6BB-453B-AC30-D847F37FBC57}"/>
              </a:ext>
            </a:extLst>
          </p:cNvPr>
          <p:cNvSpPr txBox="1"/>
          <p:nvPr/>
        </p:nvSpPr>
        <p:spPr>
          <a:xfrm>
            <a:off x="2754693" y="3464071"/>
            <a:ext cx="595035" cy="338554"/>
          </a:xfrm>
          <a:prstGeom prst="rect">
            <a:avLst/>
          </a:prstGeom>
          <a:noFill/>
        </p:spPr>
        <p:txBody>
          <a:bodyPr wrap="none" rtlCol="0">
            <a:spAutoFit/>
          </a:bodyPr>
          <a:lstStyle/>
          <a:p>
            <a:r>
              <a:rPr lang="ja-JP" altLang="en-US" sz="1600" dirty="0">
                <a:solidFill>
                  <a:schemeClr val="bg1">
                    <a:lumMod val="85000"/>
                  </a:schemeClr>
                </a:solidFill>
              </a:rPr>
              <a:t>入力</a:t>
            </a:r>
            <a:endParaRPr kumimoji="1" lang="ja-JP" altLang="en-US" sz="1600" dirty="0">
              <a:solidFill>
                <a:schemeClr val="bg1">
                  <a:lumMod val="85000"/>
                </a:schemeClr>
              </a:solidFill>
            </a:endParaRPr>
          </a:p>
        </p:txBody>
      </p:sp>
      <p:cxnSp>
        <p:nvCxnSpPr>
          <p:cNvPr id="48" name="コネクタ: カギ線 47">
            <a:extLst>
              <a:ext uri="{FF2B5EF4-FFF2-40B4-BE49-F238E27FC236}">
                <a16:creationId xmlns:a16="http://schemas.microsoft.com/office/drawing/2014/main" id="{7F4AC3A1-1F7F-403C-B6DC-79D87661E312}"/>
              </a:ext>
            </a:extLst>
          </p:cNvPr>
          <p:cNvCxnSpPr>
            <a:cxnSpLocks/>
            <a:stCxn id="42" idx="3"/>
            <a:endCxn id="49" idx="1"/>
          </p:cNvCxnSpPr>
          <p:nvPr/>
        </p:nvCxnSpPr>
        <p:spPr>
          <a:xfrm flipV="1">
            <a:off x="5569849" y="3170117"/>
            <a:ext cx="485033" cy="836871"/>
          </a:xfrm>
          <a:prstGeom prst="bentConnector3">
            <a:avLst>
              <a:gd name="adj1" fmla="val 50000"/>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pic>
        <p:nvPicPr>
          <p:cNvPr id="49" name="グラフィックス 48" descr="クリップボード: チェックマーク 単色塗りつぶし">
            <a:extLst>
              <a:ext uri="{FF2B5EF4-FFF2-40B4-BE49-F238E27FC236}">
                <a16:creationId xmlns:a16="http://schemas.microsoft.com/office/drawing/2014/main" id="{F66C497F-29F7-46A7-9CB2-BB87D012DD4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054882" y="2876163"/>
            <a:ext cx="587908" cy="587908"/>
          </a:xfrm>
          <a:prstGeom prst="rect">
            <a:avLst/>
          </a:prstGeom>
        </p:spPr>
      </p:pic>
      <p:sp>
        <p:nvSpPr>
          <p:cNvPr id="52" name="テキスト ボックス 51">
            <a:extLst>
              <a:ext uri="{FF2B5EF4-FFF2-40B4-BE49-F238E27FC236}">
                <a16:creationId xmlns:a16="http://schemas.microsoft.com/office/drawing/2014/main" id="{BAB7BC59-DFD3-4F9C-A8DD-00CE3949FF26}"/>
              </a:ext>
            </a:extLst>
          </p:cNvPr>
          <p:cNvSpPr txBox="1"/>
          <p:nvPr/>
        </p:nvSpPr>
        <p:spPr>
          <a:xfrm>
            <a:off x="5514847" y="2831563"/>
            <a:ext cx="595035" cy="338554"/>
          </a:xfrm>
          <a:prstGeom prst="rect">
            <a:avLst/>
          </a:prstGeom>
          <a:noFill/>
        </p:spPr>
        <p:txBody>
          <a:bodyPr wrap="none" rtlCol="0">
            <a:spAutoFit/>
          </a:bodyPr>
          <a:lstStyle/>
          <a:p>
            <a:r>
              <a:rPr lang="ja-JP" altLang="en-US" sz="1600" dirty="0">
                <a:solidFill>
                  <a:schemeClr val="bg1">
                    <a:lumMod val="85000"/>
                  </a:schemeClr>
                </a:solidFill>
              </a:rPr>
              <a:t>出力</a:t>
            </a:r>
            <a:endParaRPr kumimoji="1" lang="ja-JP" altLang="en-US" sz="1600" dirty="0">
              <a:solidFill>
                <a:schemeClr val="bg1">
                  <a:lumMod val="85000"/>
                </a:schemeClr>
              </a:solidFill>
            </a:endParaRPr>
          </a:p>
        </p:txBody>
      </p:sp>
      <p:sp>
        <p:nvSpPr>
          <p:cNvPr id="53" name="テキスト ボックス 52">
            <a:extLst>
              <a:ext uri="{FF2B5EF4-FFF2-40B4-BE49-F238E27FC236}">
                <a16:creationId xmlns:a16="http://schemas.microsoft.com/office/drawing/2014/main" id="{1096232F-F611-48B0-A65F-0957F8D23B6B}"/>
              </a:ext>
            </a:extLst>
          </p:cNvPr>
          <p:cNvSpPr txBox="1"/>
          <p:nvPr/>
        </p:nvSpPr>
        <p:spPr>
          <a:xfrm>
            <a:off x="6539915" y="2813979"/>
            <a:ext cx="2116285" cy="738664"/>
          </a:xfrm>
          <a:prstGeom prst="rect">
            <a:avLst/>
          </a:prstGeom>
          <a:noFill/>
        </p:spPr>
        <p:txBody>
          <a:bodyPr wrap="none" rtlCol="0">
            <a:spAutoFit/>
          </a:bodyPr>
          <a:lstStyle/>
          <a:p>
            <a:pPr algn="ctr"/>
            <a:r>
              <a:rPr lang="ja-JP" altLang="en-US" sz="1400" dirty="0">
                <a:solidFill>
                  <a:schemeClr val="bg1">
                    <a:lumMod val="85000"/>
                  </a:schemeClr>
                </a:solidFill>
              </a:rPr>
              <a:t>同一データセットに対する</a:t>
            </a:r>
            <a:endParaRPr lang="en-US" altLang="ja-JP" sz="1400" dirty="0">
              <a:solidFill>
                <a:schemeClr val="bg1">
                  <a:lumMod val="85000"/>
                </a:schemeClr>
              </a:solidFill>
            </a:endParaRPr>
          </a:p>
          <a:p>
            <a:pPr algn="ctr"/>
            <a:r>
              <a:rPr kumimoji="1" lang="en-US" altLang="ja-JP" sz="1400" dirty="0">
                <a:solidFill>
                  <a:schemeClr val="bg1">
                    <a:lumMod val="85000"/>
                  </a:schemeClr>
                </a:solidFill>
              </a:rPr>
              <a:t>ASTNN</a:t>
            </a:r>
            <a:r>
              <a:rPr kumimoji="1" lang="ja-JP" altLang="en-US" sz="1400" dirty="0">
                <a:solidFill>
                  <a:schemeClr val="bg1">
                    <a:lumMod val="85000"/>
                  </a:schemeClr>
                </a:solidFill>
              </a:rPr>
              <a:t>＋回帰モデルの</a:t>
            </a:r>
            <a:endParaRPr lang="en-US" altLang="ja-JP" sz="1400" dirty="0">
              <a:solidFill>
                <a:schemeClr val="bg1">
                  <a:lumMod val="85000"/>
                </a:schemeClr>
              </a:solidFill>
            </a:endParaRPr>
          </a:p>
          <a:p>
            <a:pPr algn="ctr"/>
            <a:r>
              <a:rPr kumimoji="1" lang="ja-JP" altLang="en-US" sz="1400" dirty="0">
                <a:solidFill>
                  <a:schemeClr val="bg1">
                    <a:lumMod val="85000"/>
                  </a:schemeClr>
                </a:solidFill>
              </a:rPr>
              <a:t>コードクローン検出結果</a:t>
            </a:r>
          </a:p>
        </p:txBody>
      </p:sp>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30B5614F-4586-40EF-9261-FF292B2019B0}"/>
                  </a:ext>
                </a:extLst>
              </p:cNvPr>
              <p:cNvSpPr txBox="1"/>
              <p:nvPr/>
            </p:nvSpPr>
            <p:spPr>
              <a:xfrm>
                <a:off x="6648117" y="3711262"/>
                <a:ext cx="1899879" cy="338554"/>
              </a:xfrm>
              <a:prstGeom prst="rect">
                <a:avLst/>
              </a:prstGeom>
              <a:noFill/>
            </p:spPr>
            <p:txBody>
              <a:bodyPr wrap="none" rtlCol="0">
                <a:spAutoFit/>
              </a:bodyPr>
              <a:lstStyle/>
              <a:p>
                <a:pPr algn="ctr"/>
                <a:r>
                  <a:rPr lang="ja-JP" altLang="en-US" sz="1600" dirty="0">
                    <a:solidFill>
                      <a:schemeClr val="bg1">
                        <a:lumMod val="85000"/>
                      </a:schemeClr>
                    </a:solidFill>
                  </a:rPr>
                  <a:t>適当な</a:t>
                </a:r>
                <a:r>
                  <a:rPr kumimoji="1" lang="ja-JP" altLang="en-US" sz="1600" dirty="0">
                    <a:solidFill>
                      <a:schemeClr val="bg1">
                        <a:lumMod val="85000"/>
                      </a:schemeClr>
                    </a:solidFill>
                  </a:rPr>
                  <a:t>閾値</a:t>
                </a:r>
                <a14:m>
                  <m:oMath xmlns:m="http://schemas.openxmlformats.org/officeDocument/2006/math">
                    <m:r>
                      <a:rPr kumimoji="1" lang="en-US" altLang="ja-JP" sz="1600" i="1" dirty="0" smtClean="0">
                        <a:solidFill>
                          <a:schemeClr val="bg1">
                            <a:lumMod val="85000"/>
                          </a:schemeClr>
                        </a:solidFill>
                        <a:latin typeface="Cambria Math" panose="02040503050406030204" pitchFamily="18" charset="0"/>
                      </a:rPr>
                      <m:t>𝑇</m:t>
                    </m:r>
                    <m:r>
                      <a:rPr lang="ja-JP" altLang="en-US" sz="1600" i="1" dirty="0">
                        <a:solidFill>
                          <a:schemeClr val="bg1">
                            <a:lumMod val="85000"/>
                          </a:schemeClr>
                        </a:solidFill>
                        <a:latin typeface="Cambria Math" panose="02040503050406030204" pitchFamily="18" charset="0"/>
                      </a:rPr>
                      <m:t>を</m:t>
                    </m:r>
                  </m:oMath>
                </a14:m>
                <a:r>
                  <a:rPr kumimoji="1" lang="ja-JP" altLang="en-US" sz="1600" dirty="0">
                    <a:solidFill>
                      <a:schemeClr val="bg1">
                        <a:lumMod val="85000"/>
                      </a:schemeClr>
                    </a:solidFill>
                  </a:rPr>
                  <a:t>探索</a:t>
                </a:r>
              </a:p>
            </p:txBody>
          </p:sp>
        </mc:Choice>
        <mc:Fallback xmlns="">
          <p:sp>
            <p:nvSpPr>
              <p:cNvPr id="54" name="テキスト ボックス 53">
                <a:extLst>
                  <a:ext uri="{FF2B5EF4-FFF2-40B4-BE49-F238E27FC236}">
                    <a16:creationId xmlns:a16="http://schemas.microsoft.com/office/drawing/2014/main" id="{30B5614F-4586-40EF-9261-FF292B2019B0}"/>
                  </a:ext>
                </a:extLst>
              </p:cNvPr>
              <p:cNvSpPr txBox="1">
                <a:spLocks noRot="1" noChangeAspect="1" noMove="1" noResize="1" noEditPoints="1" noAdjustHandles="1" noChangeArrowheads="1" noChangeShapeType="1" noTextEdit="1"/>
              </p:cNvSpPr>
              <p:nvPr/>
            </p:nvSpPr>
            <p:spPr>
              <a:xfrm>
                <a:off x="6648117" y="3711262"/>
                <a:ext cx="1899879" cy="338554"/>
              </a:xfrm>
              <a:prstGeom prst="rect">
                <a:avLst/>
              </a:prstGeom>
              <a:blipFill>
                <a:blip r:embed="rId9"/>
                <a:stretch>
                  <a:fillRect l="-965" t="-7273" r="-965" b="-21818"/>
                </a:stretch>
              </a:blipFill>
            </p:spPr>
            <p:txBody>
              <a:bodyPr/>
              <a:lstStyle/>
              <a:p>
                <a:r>
                  <a:rPr lang="ja-JP" altLang="en-US">
                    <a:noFill/>
                  </a:rPr>
                  <a:t> </a:t>
                </a:r>
              </a:p>
            </p:txBody>
          </p:sp>
        </mc:Fallback>
      </mc:AlternateContent>
      <p:cxnSp>
        <p:nvCxnSpPr>
          <p:cNvPr id="56" name="直線矢印コネクタ 55">
            <a:extLst>
              <a:ext uri="{FF2B5EF4-FFF2-40B4-BE49-F238E27FC236}">
                <a16:creationId xmlns:a16="http://schemas.microsoft.com/office/drawing/2014/main" id="{424B8A32-8C54-4F0E-B0D1-57C8AF7650A6}"/>
              </a:ext>
            </a:extLst>
          </p:cNvPr>
          <p:cNvCxnSpPr>
            <a:stCxn id="53" idx="2"/>
            <a:endCxn id="54" idx="0"/>
          </p:cNvCxnSpPr>
          <p:nvPr/>
        </p:nvCxnSpPr>
        <p:spPr>
          <a:xfrm flipH="1">
            <a:off x="7598057" y="3552643"/>
            <a:ext cx="1" cy="158619"/>
          </a:xfrm>
          <a:prstGeom prst="straightConnector1">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58" name="円柱 57">
            <a:extLst>
              <a:ext uri="{FF2B5EF4-FFF2-40B4-BE49-F238E27FC236}">
                <a16:creationId xmlns:a16="http://schemas.microsoft.com/office/drawing/2014/main" id="{29D7F5C9-8315-438B-BC91-526F9B43FEBC}"/>
              </a:ext>
            </a:extLst>
          </p:cNvPr>
          <p:cNvSpPr/>
          <p:nvPr/>
        </p:nvSpPr>
        <p:spPr>
          <a:xfrm>
            <a:off x="628981" y="3814508"/>
            <a:ext cx="511444" cy="557939"/>
          </a:xfrm>
          <a:prstGeom prst="ca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8908F353-321A-4809-8A9F-0D6D26607084}"/>
              </a:ext>
            </a:extLst>
          </p:cNvPr>
          <p:cNvSpPr txBox="1"/>
          <p:nvPr/>
        </p:nvSpPr>
        <p:spPr>
          <a:xfrm>
            <a:off x="349941" y="4372447"/>
            <a:ext cx="1069524" cy="1200329"/>
          </a:xfrm>
          <a:prstGeom prst="rect">
            <a:avLst/>
          </a:prstGeom>
          <a:noFill/>
        </p:spPr>
        <p:txBody>
          <a:bodyPr wrap="none" rtlCol="0">
            <a:spAutoFit/>
          </a:bodyPr>
          <a:lstStyle/>
          <a:p>
            <a:pPr algn="ctr"/>
            <a:r>
              <a:rPr lang="en-US" altLang="ja-JP" dirty="0"/>
              <a:t>GCJ</a:t>
            </a:r>
          </a:p>
          <a:p>
            <a:pPr algn="ctr"/>
            <a:r>
              <a:rPr kumimoji="1" lang="en-US" altLang="ja-JP" dirty="0"/>
              <a:t>SCB</a:t>
            </a:r>
          </a:p>
          <a:p>
            <a:pPr algn="ctr"/>
            <a:r>
              <a:rPr lang="en-US" altLang="ja-JP" dirty="0" err="1"/>
              <a:t>SeSaMe</a:t>
            </a:r>
            <a:endParaRPr lang="en-US" altLang="ja-JP" dirty="0"/>
          </a:p>
          <a:p>
            <a:pPr algn="ctr"/>
            <a:r>
              <a:rPr kumimoji="1" lang="en-US" altLang="ja-JP" dirty="0"/>
              <a:t>CSN</a:t>
            </a:r>
            <a:endParaRPr kumimoji="1" lang="ja-JP" altLang="en-US" dirty="0"/>
          </a:p>
        </p:txBody>
      </p:sp>
      <p:cxnSp>
        <p:nvCxnSpPr>
          <p:cNvPr id="61" name="直線矢印コネクタ 60">
            <a:extLst>
              <a:ext uri="{FF2B5EF4-FFF2-40B4-BE49-F238E27FC236}">
                <a16:creationId xmlns:a16="http://schemas.microsoft.com/office/drawing/2014/main" id="{05D41649-5A9E-42B1-8E71-FF00B7F659C3}"/>
              </a:ext>
            </a:extLst>
          </p:cNvPr>
          <p:cNvCxnSpPr>
            <a:cxnSpLocks/>
          </p:cNvCxnSpPr>
          <p:nvPr/>
        </p:nvCxnSpPr>
        <p:spPr>
          <a:xfrm>
            <a:off x="1214281" y="4092235"/>
            <a:ext cx="234261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3855B662-61BE-4850-B106-F23BBCCC0782}"/>
              </a:ext>
            </a:extLst>
          </p:cNvPr>
          <p:cNvSpPr txBox="1"/>
          <p:nvPr/>
        </p:nvSpPr>
        <p:spPr>
          <a:xfrm>
            <a:off x="2088072" y="4096433"/>
            <a:ext cx="595035" cy="338554"/>
          </a:xfrm>
          <a:prstGeom prst="rect">
            <a:avLst/>
          </a:prstGeom>
          <a:noFill/>
        </p:spPr>
        <p:txBody>
          <a:bodyPr wrap="none" rtlCol="0">
            <a:spAutoFit/>
          </a:bodyPr>
          <a:lstStyle/>
          <a:p>
            <a:r>
              <a:rPr lang="ja-JP" altLang="en-US" sz="1600" dirty="0"/>
              <a:t>入力</a:t>
            </a:r>
            <a:endParaRPr kumimoji="1" lang="ja-JP" altLang="en-US" sz="1600" dirty="0"/>
          </a:p>
        </p:txBody>
      </p:sp>
      <p:pic>
        <p:nvPicPr>
          <p:cNvPr id="64" name="グラフィックス 63" descr="クリップボード: 混合 単色塗りつぶし">
            <a:extLst>
              <a:ext uri="{FF2B5EF4-FFF2-40B4-BE49-F238E27FC236}">
                <a16:creationId xmlns:a16="http://schemas.microsoft.com/office/drawing/2014/main" id="{50A2EEBE-E489-4933-9F53-DF8DD914BE5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55990" y="4642473"/>
            <a:ext cx="586800" cy="586800"/>
          </a:xfrm>
          <a:prstGeom prst="rect">
            <a:avLst/>
          </a:prstGeom>
        </p:spPr>
      </p:pic>
      <p:cxnSp>
        <p:nvCxnSpPr>
          <p:cNvPr id="65" name="コネクタ: カギ線 64">
            <a:extLst>
              <a:ext uri="{FF2B5EF4-FFF2-40B4-BE49-F238E27FC236}">
                <a16:creationId xmlns:a16="http://schemas.microsoft.com/office/drawing/2014/main" id="{BE6EF281-1BA8-42BF-9108-E8C1A11B0631}"/>
              </a:ext>
            </a:extLst>
          </p:cNvPr>
          <p:cNvCxnSpPr>
            <a:cxnSpLocks/>
            <a:endCxn id="64" idx="1"/>
          </p:cNvCxnSpPr>
          <p:nvPr/>
        </p:nvCxnSpPr>
        <p:spPr>
          <a:xfrm>
            <a:off x="5569849" y="4098398"/>
            <a:ext cx="486141" cy="83747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68" name="テキスト ボックス 67">
            <a:extLst>
              <a:ext uri="{FF2B5EF4-FFF2-40B4-BE49-F238E27FC236}">
                <a16:creationId xmlns:a16="http://schemas.microsoft.com/office/drawing/2014/main" id="{F3D62347-6C28-4598-9927-4E6CCD35CEDD}"/>
              </a:ext>
            </a:extLst>
          </p:cNvPr>
          <p:cNvSpPr txBox="1"/>
          <p:nvPr/>
        </p:nvSpPr>
        <p:spPr>
          <a:xfrm>
            <a:off x="5514847" y="4927541"/>
            <a:ext cx="595035" cy="338554"/>
          </a:xfrm>
          <a:prstGeom prst="rect">
            <a:avLst/>
          </a:prstGeom>
          <a:noFill/>
        </p:spPr>
        <p:txBody>
          <a:bodyPr wrap="none" rtlCol="0">
            <a:spAutoFit/>
          </a:bodyPr>
          <a:lstStyle/>
          <a:p>
            <a:r>
              <a:rPr lang="ja-JP" altLang="en-US" sz="1600" dirty="0"/>
              <a:t>出力</a:t>
            </a:r>
            <a:endParaRPr kumimoji="1" lang="ja-JP" altLang="en-US" sz="1600" dirty="0"/>
          </a:p>
        </p:txBody>
      </p:sp>
      <p:sp>
        <p:nvSpPr>
          <p:cNvPr id="69" name="テキスト ボックス 68">
            <a:extLst>
              <a:ext uri="{FF2B5EF4-FFF2-40B4-BE49-F238E27FC236}">
                <a16:creationId xmlns:a16="http://schemas.microsoft.com/office/drawing/2014/main" id="{4CDA2402-EEA6-4EFC-B404-E03A55D12CFD}"/>
              </a:ext>
            </a:extLst>
          </p:cNvPr>
          <p:cNvSpPr txBox="1"/>
          <p:nvPr/>
        </p:nvSpPr>
        <p:spPr>
          <a:xfrm>
            <a:off x="6539915" y="4642473"/>
            <a:ext cx="2254143" cy="738664"/>
          </a:xfrm>
          <a:prstGeom prst="rect">
            <a:avLst/>
          </a:prstGeom>
          <a:noFill/>
        </p:spPr>
        <p:txBody>
          <a:bodyPr wrap="none" rtlCol="0">
            <a:spAutoFit/>
          </a:bodyPr>
          <a:lstStyle/>
          <a:p>
            <a:pPr algn="ctr"/>
            <a:r>
              <a:rPr lang="ja-JP" altLang="en-US" sz="1400" dirty="0"/>
              <a:t>異なるデータセットに対する</a:t>
            </a:r>
            <a:endParaRPr lang="en-US" altLang="ja-JP" sz="1400" dirty="0"/>
          </a:p>
          <a:p>
            <a:pPr algn="ctr"/>
            <a:r>
              <a:rPr lang="ja-JP" altLang="en-US" sz="1400" dirty="0"/>
              <a:t>調査対象モデルの</a:t>
            </a:r>
            <a:endParaRPr lang="en-US" altLang="ja-JP" sz="1400" dirty="0"/>
          </a:p>
          <a:p>
            <a:pPr algn="ctr"/>
            <a:r>
              <a:rPr kumimoji="1" lang="ja-JP" altLang="en-US" sz="1400" dirty="0"/>
              <a:t>コードクローン検出結果</a:t>
            </a:r>
          </a:p>
        </p:txBody>
      </p:sp>
      <p:sp>
        <p:nvSpPr>
          <p:cNvPr id="70" name="テキスト ボックス 69">
            <a:extLst>
              <a:ext uri="{FF2B5EF4-FFF2-40B4-BE49-F238E27FC236}">
                <a16:creationId xmlns:a16="http://schemas.microsoft.com/office/drawing/2014/main" id="{7A1C9834-783A-4365-B513-F272D4297C29}"/>
              </a:ext>
            </a:extLst>
          </p:cNvPr>
          <p:cNvSpPr txBox="1"/>
          <p:nvPr/>
        </p:nvSpPr>
        <p:spPr>
          <a:xfrm>
            <a:off x="6870936" y="5539756"/>
            <a:ext cx="1592103" cy="338554"/>
          </a:xfrm>
          <a:prstGeom prst="rect">
            <a:avLst/>
          </a:prstGeom>
          <a:noFill/>
        </p:spPr>
        <p:txBody>
          <a:bodyPr wrap="none" rtlCol="0">
            <a:spAutoFit/>
          </a:bodyPr>
          <a:lstStyle/>
          <a:p>
            <a:pPr algn="ctr"/>
            <a:r>
              <a:rPr lang="ja-JP" altLang="en-US" sz="1600" dirty="0"/>
              <a:t>汎化性能を評価</a:t>
            </a:r>
            <a:endParaRPr kumimoji="1" lang="ja-JP" altLang="en-US" sz="1600" dirty="0"/>
          </a:p>
        </p:txBody>
      </p:sp>
      <p:cxnSp>
        <p:nvCxnSpPr>
          <p:cNvPr id="71" name="直線矢印コネクタ 70">
            <a:extLst>
              <a:ext uri="{FF2B5EF4-FFF2-40B4-BE49-F238E27FC236}">
                <a16:creationId xmlns:a16="http://schemas.microsoft.com/office/drawing/2014/main" id="{F5F62B81-02CB-420B-B24C-244A58C6BF51}"/>
              </a:ext>
            </a:extLst>
          </p:cNvPr>
          <p:cNvCxnSpPr>
            <a:stCxn id="69" idx="2"/>
            <a:endCxn id="70" idx="0"/>
          </p:cNvCxnSpPr>
          <p:nvPr/>
        </p:nvCxnSpPr>
        <p:spPr>
          <a:xfrm>
            <a:off x="7666987" y="5381137"/>
            <a:ext cx="1" cy="1586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テキスト ボックス 73">
            <a:extLst>
              <a:ext uri="{FF2B5EF4-FFF2-40B4-BE49-F238E27FC236}">
                <a16:creationId xmlns:a16="http://schemas.microsoft.com/office/drawing/2014/main" id="{9CF541AE-B9CE-4F7B-B444-4BF4CDF3161B}"/>
              </a:ext>
            </a:extLst>
          </p:cNvPr>
          <p:cNvSpPr txBox="1"/>
          <p:nvPr/>
        </p:nvSpPr>
        <p:spPr>
          <a:xfrm>
            <a:off x="5870112" y="1645060"/>
            <a:ext cx="2805576" cy="923330"/>
          </a:xfrm>
          <a:prstGeom prst="rect">
            <a:avLst/>
          </a:prstGeom>
          <a:solidFill>
            <a:srgbClr val="FFECC9"/>
          </a:solidFill>
          <a:ln>
            <a:solidFill>
              <a:schemeClr val="tx1"/>
            </a:solidFill>
          </a:ln>
        </p:spPr>
        <p:txBody>
          <a:bodyPr wrap="none" rtlCol="0">
            <a:spAutoFit/>
          </a:bodyPr>
          <a:lstStyle/>
          <a:p>
            <a:pPr marL="342900" indent="-342900">
              <a:buFont typeface="+mj-lt"/>
              <a:buAutoNum type="arabicPeriod"/>
            </a:pPr>
            <a:r>
              <a:rPr kumimoji="1" lang="ja-JP" altLang="en-US" dirty="0">
                <a:solidFill>
                  <a:schemeClr val="bg1">
                    <a:lumMod val="75000"/>
                  </a:schemeClr>
                </a:solidFill>
              </a:rPr>
              <a:t>深層学習モデルの学習</a:t>
            </a:r>
            <a:endParaRPr kumimoji="1" lang="en-US" altLang="ja-JP" dirty="0">
              <a:solidFill>
                <a:schemeClr val="bg1">
                  <a:lumMod val="75000"/>
                </a:schemeClr>
              </a:solidFill>
            </a:endParaRPr>
          </a:p>
          <a:p>
            <a:pPr marL="342900" indent="-342900">
              <a:buFont typeface="+mj-lt"/>
              <a:buAutoNum type="arabicPeriod"/>
            </a:pPr>
            <a:r>
              <a:rPr kumimoji="1" lang="ja-JP" altLang="en-US" dirty="0">
                <a:solidFill>
                  <a:schemeClr val="bg1">
                    <a:lumMod val="75000"/>
                  </a:schemeClr>
                </a:solidFill>
              </a:rPr>
              <a:t>適当な閾値の探索</a:t>
            </a:r>
            <a:endParaRPr kumimoji="1" lang="en-US" altLang="ja-JP" dirty="0">
              <a:solidFill>
                <a:schemeClr val="bg1">
                  <a:lumMod val="75000"/>
                </a:schemeClr>
              </a:solidFill>
            </a:endParaRPr>
          </a:p>
          <a:p>
            <a:pPr marL="342900" indent="-342900">
              <a:buFont typeface="+mj-lt"/>
              <a:buAutoNum type="arabicPeriod"/>
            </a:pPr>
            <a:r>
              <a:rPr lang="ja-JP" altLang="en-US" dirty="0"/>
              <a:t>汎化性能の評価</a:t>
            </a:r>
            <a:endParaRPr kumimoji="1" lang="ja-JP" altLang="en-US" dirty="0"/>
          </a:p>
        </p:txBody>
      </p:sp>
    </p:spTree>
    <p:extLst>
      <p:ext uri="{BB962C8B-B14F-4D97-AF65-F5344CB8AC3E}">
        <p14:creationId xmlns:p14="http://schemas.microsoft.com/office/powerpoint/2010/main" val="2562082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91AAF-F55F-9346-93C9-88E67D98AF4B}"/>
              </a:ext>
            </a:extLst>
          </p:cNvPr>
          <p:cNvSpPr>
            <a:spLocks noGrp="1"/>
          </p:cNvSpPr>
          <p:nvPr>
            <p:ph type="title"/>
          </p:nvPr>
        </p:nvSpPr>
        <p:spPr/>
        <p:txBody>
          <a:bodyPr/>
          <a:lstStyle/>
          <a:p>
            <a:r>
              <a:rPr kumimoji="1" lang="ja-JP" altLang="en-US"/>
              <a:t>実験結果（</a:t>
            </a:r>
            <a:r>
              <a:rPr kumimoji="1" lang="en-US" altLang="ja-JP" dirty="0"/>
              <a:t>ASTNN</a:t>
            </a:r>
            <a:r>
              <a:rPr kumimoji="1" lang="ja-JP" altLang="en-US"/>
              <a:t>）</a:t>
            </a:r>
          </a:p>
        </p:txBody>
      </p:sp>
      <p:sp>
        <p:nvSpPr>
          <p:cNvPr id="4" name="スライド番号プレースホルダー 3">
            <a:extLst>
              <a:ext uri="{FF2B5EF4-FFF2-40B4-BE49-F238E27FC236}">
                <a16:creationId xmlns:a16="http://schemas.microsoft.com/office/drawing/2014/main" id="{9ADFCC4A-3985-374A-9E96-81B9B7B199EB}"/>
              </a:ext>
            </a:extLst>
          </p:cNvPr>
          <p:cNvSpPr>
            <a:spLocks noGrp="1"/>
          </p:cNvSpPr>
          <p:nvPr>
            <p:ph type="sldNum" sz="quarter" idx="12"/>
          </p:nvPr>
        </p:nvSpPr>
        <p:spPr/>
        <p:txBody>
          <a:bodyPr/>
          <a:lstStyle/>
          <a:p>
            <a:fld id="{1F5AEE23-762E-B64C-87B3-7758EDED4F0D}" type="slidenum">
              <a:rPr kumimoji="1" lang="ja-JP" altLang="en-US" smtClean="0"/>
              <a:t>59</a:t>
            </a:fld>
            <a:endParaRPr kumimoji="1" lang="ja-JP" altLang="en-US"/>
          </a:p>
        </p:txBody>
      </p:sp>
      <p:graphicFrame>
        <p:nvGraphicFramePr>
          <p:cNvPr id="8" name="表 8">
            <a:extLst>
              <a:ext uri="{FF2B5EF4-FFF2-40B4-BE49-F238E27FC236}">
                <a16:creationId xmlns:a16="http://schemas.microsoft.com/office/drawing/2014/main" id="{EEBE9A96-F68C-E144-B46F-C8E1CF07702F}"/>
              </a:ext>
            </a:extLst>
          </p:cNvPr>
          <p:cNvGraphicFramePr>
            <a:graphicFrameLocks noGrp="1"/>
          </p:cNvGraphicFramePr>
          <p:nvPr>
            <p:ph idx="1"/>
            <p:extLst>
              <p:ext uri="{D42A27DB-BD31-4B8C-83A1-F6EECF244321}">
                <p14:modId xmlns:p14="http://schemas.microsoft.com/office/powerpoint/2010/main" val="432767547"/>
              </p:ext>
            </p:extLst>
          </p:nvPr>
        </p:nvGraphicFramePr>
        <p:xfrm>
          <a:off x="628653" y="2325729"/>
          <a:ext cx="7886697" cy="2750820"/>
        </p:xfrm>
        <a:graphic>
          <a:graphicData uri="http://schemas.openxmlformats.org/drawingml/2006/table">
            <a:tbl>
              <a:tblPr firstRow="1" bandRow="1">
                <a:tableStyleId>{93296810-A885-4BE3-A3E7-6D5BEEA58F35}</a:tableStyleId>
              </a:tblPr>
              <a:tblGrid>
                <a:gridCol w="878305">
                  <a:extLst>
                    <a:ext uri="{9D8B030D-6E8A-4147-A177-3AD203B41FA5}">
                      <a16:colId xmlns:a16="http://schemas.microsoft.com/office/drawing/2014/main" val="4128658776"/>
                    </a:ext>
                  </a:extLst>
                </a:gridCol>
                <a:gridCol w="1227221">
                  <a:extLst>
                    <a:ext uri="{9D8B030D-6E8A-4147-A177-3AD203B41FA5}">
                      <a16:colId xmlns:a16="http://schemas.microsoft.com/office/drawing/2014/main" val="3612521375"/>
                    </a:ext>
                  </a:extLst>
                </a:gridCol>
                <a:gridCol w="1274487">
                  <a:extLst>
                    <a:ext uri="{9D8B030D-6E8A-4147-A177-3AD203B41FA5}">
                      <a16:colId xmlns:a16="http://schemas.microsoft.com/office/drawing/2014/main" val="4081382049"/>
                    </a:ext>
                  </a:extLst>
                </a:gridCol>
                <a:gridCol w="1126671">
                  <a:extLst>
                    <a:ext uri="{9D8B030D-6E8A-4147-A177-3AD203B41FA5}">
                      <a16:colId xmlns:a16="http://schemas.microsoft.com/office/drawing/2014/main" val="247054762"/>
                    </a:ext>
                  </a:extLst>
                </a:gridCol>
                <a:gridCol w="1126671">
                  <a:extLst>
                    <a:ext uri="{9D8B030D-6E8A-4147-A177-3AD203B41FA5}">
                      <a16:colId xmlns:a16="http://schemas.microsoft.com/office/drawing/2014/main" val="3126641599"/>
                    </a:ext>
                  </a:extLst>
                </a:gridCol>
                <a:gridCol w="1126671">
                  <a:extLst>
                    <a:ext uri="{9D8B030D-6E8A-4147-A177-3AD203B41FA5}">
                      <a16:colId xmlns:a16="http://schemas.microsoft.com/office/drawing/2014/main" val="1474902707"/>
                    </a:ext>
                  </a:extLst>
                </a:gridCol>
                <a:gridCol w="1126671">
                  <a:extLst>
                    <a:ext uri="{9D8B030D-6E8A-4147-A177-3AD203B41FA5}">
                      <a16:colId xmlns:a16="http://schemas.microsoft.com/office/drawing/2014/main" val="4075068938"/>
                    </a:ext>
                  </a:extLst>
                </a:gridCol>
              </a:tblGrid>
              <a:tr h="480060">
                <a:tc>
                  <a:txBody>
                    <a:bodyPr/>
                    <a:lstStyle/>
                    <a:p>
                      <a:r>
                        <a:rPr kumimoji="1" lang="ja-JP" altLang="en-US" sz="1400" dirty="0"/>
                        <a:t>深層学習</a:t>
                      </a:r>
                      <a:br>
                        <a:rPr kumimoji="1" lang="en-US" altLang="ja-JP" sz="1400" dirty="0"/>
                      </a:br>
                      <a:r>
                        <a:rPr kumimoji="1" lang="ja-JP" altLang="en-US" sz="1400" dirty="0"/>
                        <a:t>モデル</a:t>
                      </a:r>
                    </a:p>
                  </a:txBody>
                  <a:tcPr marL="68580" marR="68580" marT="34290" marB="34290"/>
                </a:tc>
                <a:tc>
                  <a:txBody>
                    <a:bodyPr/>
                    <a:lstStyle/>
                    <a:p>
                      <a:r>
                        <a:rPr kumimoji="1" lang="ja-JP" altLang="en-US" sz="1400"/>
                        <a:t>データセット</a:t>
                      </a:r>
                    </a:p>
                  </a:txBody>
                  <a:tcPr marL="68580" marR="68580" marT="34290" marB="34290"/>
                </a:tc>
                <a:tc>
                  <a:txBody>
                    <a:bodyPr/>
                    <a:lstStyle/>
                    <a:p>
                      <a:r>
                        <a:rPr kumimoji="1" lang="ja-JP" altLang="en-US" sz="1400"/>
                        <a:t>分類層</a:t>
                      </a:r>
                    </a:p>
                  </a:txBody>
                  <a:tcPr marL="68580" marR="68580" marT="34290" marB="34290"/>
                </a:tc>
                <a:tc>
                  <a:txBody>
                    <a:bodyPr/>
                    <a:lstStyle/>
                    <a:p>
                      <a:r>
                        <a:rPr kumimoji="1" lang="ja-JP" altLang="en-US" sz="1400"/>
                        <a:t>適合率</a:t>
                      </a:r>
                    </a:p>
                  </a:txBody>
                  <a:tcPr marL="68580" marR="68580" marT="34290" marB="34290"/>
                </a:tc>
                <a:tc>
                  <a:txBody>
                    <a:bodyPr/>
                    <a:lstStyle/>
                    <a:p>
                      <a:r>
                        <a:rPr kumimoji="1" lang="ja-JP" altLang="en-US" sz="1400"/>
                        <a:t>再現率</a:t>
                      </a:r>
                    </a:p>
                  </a:txBody>
                  <a:tcPr marL="68580" marR="68580" marT="34290" marB="34290"/>
                </a:tc>
                <a:tc>
                  <a:txBody>
                    <a:bodyPr/>
                    <a:lstStyle/>
                    <a:p>
                      <a:r>
                        <a:rPr kumimoji="1" lang="en-US" altLang="ja-JP" sz="1400" dirty="0"/>
                        <a:t>F</a:t>
                      </a:r>
                      <a:r>
                        <a:rPr kumimoji="1" lang="ja-JP" altLang="en-US" sz="1400"/>
                        <a:t>値</a:t>
                      </a:r>
                    </a:p>
                  </a:txBody>
                  <a:tcPr marL="68580" marR="68580" marT="34290" marB="34290"/>
                </a:tc>
                <a:tc>
                  <a:txBody>
                    <a:bodyPr/>
                    <a:lstStyle/>
                    <a:p>
                      <a:r>
                        <a:rPr kumimoji="1" lang="en-US" altLang="ja-JP" sz="1400" dirty="0"/>
                        <a:t>AUC</a:t>
                      </a:r>
                      <a:endParaRPr kumimoji="1" lang="ja-JP" altLang="en-US" sz="1400"/>
                    </a:p>
                  </a:txBody>
                  <a:tcPr marL="68580" marR="68580" marT="34290" marB="34290"/>
                </a:tc>
                <a:extLst>
                  <a:ext uri="{0D108BD9-81ED-4DB2-BD59-A6C34878D82A}">
                    <a16:rowId xmlns:a16="http://schemas.microsoft.com/office/drawing/2014/main" val="1289370112"/>
                  </a:ext>
                </a:extLst>
              </a:tr>
              <a:tr h="278130">
                <a:tc rowSpan="8">
                  <a:txBody>
                    <a:bodyPr/>
                    <a:lstStyle/>
                    <a:p>
                      <a:r>
                        <a:rPr kumimoji="1" lang="en-US" altLang="ja-JP" sz="1400" dirty="0"/>
                        <a:t>ASTNN</a:t>
                      </a:r>
                      <a:endParaRPr kumimoji="1" lang="ja-JP" altLang="en-US" sz="1400"/>
                    </a:p>
                  </a:txBody>
                  <a:tcPr marL="68580" marR="68580" marT="34290" marB="34290"/>
                </a:tc>
                <a:tc rowSpan="2">
                  <a:txBody>
                    <a:bodyPr/>
                    <a:lstStyle/>
                    <a:p>
                      <a:r>
                        <a:rPr kumimoji="1" lang="en-US" altLang="ja-JP" sz="1400" dirty="0"/>
                        <a:t>GCJ</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dirty="0"/>
                        <a:t>0.521</a:t>
                      </a:r>
                      <a:endParaRPr kumimoji="1" lang="ja-JP" altLang="en-US" sz="1400" dirty="0"/>
                    </a:p>
                  </a:txBody>
                  <a:tcPr marL="68580" marR="68580" marT="34290" marB="34290"/>
                </a:tc>
                <a:tc>
                  <a:txBody>
                    <a:bodyPr/>
                    <a:lstStyle/>
                    <a:p>
                      <a:pPr algn="r"/>
                      <a:r>
                        <a:rPr kumimoji="1" lang="en-US" altLang="ja-JP" sz="1400" dirty="0"/>
                        <a:t>0.314</a:t>
                      </a:r>
                      <a:endParaRPr kumimoji="1" lang="ja-JP" altLang="en-US" sz="1400"/>
                    </a:p>
                  </a:txBody>
                  <a:tcPr marL="68580" marR="68580" marT="34290" marB="34290"/>
                </a:tc>
                <a:tc>
                  <a:txBody>
                    <a:bodyPr/>
                    <a:lstStyle/>
                    <a:p>
                      <a:pPr algn="r"/>
                      <a:r>
                        <a:rPr kumimoji="1" lang="en-US" altLang="ja-JP" sz="1400" dirty="0"/>
                        <a:t>0.392</a:t>
                      </a:r>
                      <a:endParaRPr kumimoji="1" lang="ja-JP" altLang="en-US" sz="1400"/>
                    </a:p>
                  </a:txBody>
                  <a:tcPr marL="68580" marR="68580" marT="34290" marB="34290"/>
                </a:tc>
                <a:tc>
                  <a:txBody>
                    <a:bodyPr/>
                    <a:lstStyle/>
                    <a:p>
                      <a:pPr algn="r"/>
                      <a:r>
                        <a:rPr kumimoji="1" lang="en-US" altLang="ja-JP" sz="1400" dirty="0"/>
                        <a:t>0.513</a:t>
                      </a:r>
                      <a:endParaRPr kumimoji="1" lang="ja-JP" altLang="en-US" sz="1400"/>
                    </a:p>
                  </a:txBody>
                  <a:tcPr marL="68580" marR="68580" marT="34290" marB="34290"/>
                </a:tc>
                <a:extLst>
                  <a:ext uri="{0D108BD9-81ED-4DB2-BD59-A6C34878D82A}">
                    <a16:rowId xmlns:a16="http://schemas.microsoft.com/office/drawing/2014/main" val="3199907332"/>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b="1" dirty="0">
                          <a:solidFill>
                            <a:srgbClr val="FF0000"/>
                          </a:solidFill>
                        </a:rPr>
                        <a:t>0.575</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0.877</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0.694</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0.724</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3411603199"/>
                  </a:ext>
                </a:extLst>
              </a:tr>
              <a:tr h="278130">
                <a:tc vMerge="1">
                  <a:txBody>
                    <a:bodyPr/>
                    <a:lstStyle/>
                    <a:p>
                      <a:endParaRPr kumimoji="1" lang="ja-JP" altLang="en-US"/>
                    </a:p>
                  </a:txBody>
                  <a:tcPr/>
                </a:tc>
                <a:tc rowSpan="2">
                  <a:txBody>
                    <a:bodyPr/>
                    <a:lstStyle/>
                    <a:p>
                      <a:r>
                        <a:rPr kumimoji="1" lang="en-US" altLang="ja-JP" sz="1400" dirty="0"/>
                        <a:t>SCB</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dirty="0"/>
                        <a:t>0.669</a:t>
                      </a:r>
                      <a:endParaRPr kumimoji="1" lang="ja-JP" altLang="en-US" sz="1400" dirty="0"/>
                    </a:p>
                  </a:txBody>
                  <a:tcPr marL="68580" marR="68580" marT="34290" marB="34290"/>
                </a:tc>
                <a:tc>
                  <a:txBody>
                    <a:bodyPr/>
                    <a:lstStyle/>
                    <a:p>
                      <a:pPr algn="r"/>
                      <a:r>
                        <a:rPr kumimoji="1" lang="en-US" altLang="ja-JP" sz="1400" dirty="0"/>
                        <a:t>0.285</a:t>
                      </a:r>
                      <a:endParaRPr kumimoji="1" lang="ja-JP" altLang="en-US" sz="1400" dirty="0"/>
                    </a:p>
                  </a:txBody>
                  <a:tcPr marL="68580" marR="68580" marT="34290" marB="34290"/>
                </a:tc>
                <a:tc>
                  <a:txBody>
                    <a:bodyPr/>
                    <a:lstStyle/>
                    <a:p>
                      <a:pPr algn="r"/>
                      <a:r>
                        <a:rPr kumimoji="1" lang="en-US" altLang="ja-JP" sz="1400" dirty="0"/>
                        <a:t>0.399</a:t>
                      </a:r>
                      <a:endParaRPr kumimoji="1" lang="ja-JP" altLang="en-US" sz="1400"/>
                    </a:p>
                  </a:txBody>
                  <a:tcPr marL="68580" marR="68580" marT="34290" marB="34290"/>
                </a:tc>
                <a:tc>
                  <a:txBody>
                    <a:bodyPr/>
                    <a:lstStyle/>
                    <a:p>
                      <a:pPr algn="r"/>
                      <a:r>
                        <a:rPr kumimoji="1" lang="en-US" altLang="ja-JP" sz="1400" dirty="0"/>
                        <a:t>0.667</a:t>
                      </a:r>
                      <a:endParaRPr kumimoji="1" lang="ja-JP" altLang="en-US" sz="1400"/>
                    </a:p>
                  </a:txBody>
                  <a:tcPr marL="68580" marR="68580" marT="34290" marB="34290"/>
                </a:tc>
                <a:extLst>
                  <a:ext uri="{0D108BD9-81ED-4DB2-BD59-A6C34878D82A}">
                    <a16:rowId xmlns:a16="http://schemas.microsoft.com/office/drawing/2014/main" val="2249885606"/>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b="1" dirty="0">
                          <a:solidFill>
                            <a:srgbClr val="FF0000"/>
                          </a:solidFill>
                        </a:rPr>
                        <a:t>0.706</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0.820</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0.759</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0.832</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1531483987"/>
                  </a:ext>
                </a:extLst>
              </a:tr>
              <a:tr h="278130">
                <a:tc vMerge="1">
                  <a:txBody>
                    <a:bodyPr/>
                    <a:lstStyle/>
                    <a:p>
                      <a:endParaRPr kumimoji="1" lang="ja-JP" altLang="en-US"/>
                    </a:p>
                  </a:txBody>
                  <a:tcPr/>
                </a:tc>
                <a:tc rowSpan="2">
                  <a:txBody>
                    <a:bodyPr/>
                    <a:lstStyle/>
                    <a:p>
                      <a:r>
                        <a:rPr kumimoji="1" lang="en-US" altLang="ja-JP" sz="1400" dirty="0" err="1"/>
                        <a:t>SeSaMe</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b="1" dirty="0">
                          <a:solidFill>
                            <a:srgbClr val="FF0000"/>
                          </a:solidFill>
                        </a:rPr>
                        <a:t>0.974</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0.325</a:t>
                      </a:r>
                      <a:endParaRPr kumimoji="1" lang="ja-JP" altLang="en-US" sz="1400" dirty="0"/>
                    </a:p>
                  </a:txBody>
                  <a:tcPr marL="68580" marR="68580" marT="34290" marB="34290"/>
                </a:tc>
                <a:tc>
                  <a:txBody>
                    <a:bodyPr/>
                    <a:lstStyle/>
                    <a:p>
                      <a:pPr algn="r"/>
                      <a:r>
                        <a:rPr kumimoji="1" lang="en-US" altLang="ja-JP" sz="1400" dirty="0"/>
                        <a:t>0.487</a:t>
                      </a:r>
                      <a:endParaRPr kumimoji="1" lang="ja-JP" altLang="en-US" sz="1400"/>
                    </a:p>
                  </a:txBody>
                  <a:tcPr marL="68580" marR="68580" marT="34290" marB="34290"/>
                </a:tc>
                <a:tc>
                  <a:txBody>
                    <a:bodyPr/>
                    <a:lstStyle/>
                    <a:p>
                      <a:pPr algn="r"/>
                      <a:r>
                        <a:rPr kumimoji="1" lang="en-US" altLang="ja-JP" sz="1400" dirty="0"/>
                        <a:t>0.746</a:t>
                      </a:r>
                      <a:endParaRPr kumimoji="1" lang="ja-JP" altLang="en-US" sz="1400"/>
                    </a:p>
                  </a:txBody>
                  <a:tcPr marL="68580" marR="68580" marT="34290" marB="34290"/>
                </a:tc>
                <a:extLst>
                  <a:ext uri="{0D108BD9-81ED-4DB2-BD59-A6C34878D82A}">
                    <a16:rowId xmlns:a16="http://schemas.microsoft.com/office/drawing/2014/main" val="3271639469"/>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dirty="0"/>
                        <a:t>0.791</a:t>
                      </a:r>
                      <a:endParaRPr kumimoji="1" lang="ja-JP" altLang="en-US" sz="1400" dirty="0"/>
                    </a:p>
                  </a:txBody>
                  <a:tcPr marL="68580" marR="68580" marT="34290" marB="34290"/>
                </a:tc>
                <a:tc>
                  <a:txBody>
                    <a:bodyPr/>
                    <a:lstStyle/>
                    <a:p>
                      <a:pPr algn="r"/>
                      <a:r>
                        <a:rPr kumimoji="1" lang="en-US" altLang="ja-JP" sz="1400" b="1" dirty="0">
                          <a:solidFill>
                            <a:srgbClr val="FF0000"/>
                          </a:solidFill>
                        </a:rPr>
                        <a:t>0.763</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0.777</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0.844</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3332223001"/>
                  </a:ext>
                </a:extLst>
              </a:tr>
              <a:tr h="278130">
                <a:tc vMerge="1">
                  <a:txBody>
                    <a:bodyPr/>
                    <a:lstStyle/>
                    <a:p>
                      <a:endParaRPr kumimoji="1" lang="ja-JP" altLang="en-US"/>
                    </a:p>
                  </a:txBody>
                  <a:tcPr/>
                </a:tc>
                <a:tc rowSpan="2">
                  <a:txBody>
                    <a:bodyPr/>
                    <a:lstStyle/>
                    <a:p>
                      <a:r>
                        <a:rPr kumimoji="1" lang="en-US" altLang="ja-JP" sz="1400" dirty="0"/>
                        <a:t>CSN</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b="1" dirty="0">
                          <a:solidFill>
                            <a:srgbClr val="FF0000"/>
                          </a:solidFill>
                        </a:rPr>
                        <a:t>0.843</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0.197</a:t>
                      </a:r>
                      <a:endParaRPr kumimoji="1" lang="ja-JP" altLang="en-US" sz="1400" dirty="0"/>
                    </a:p>
                  </a:txBody>
                  <a:tcPr marL="68580" marR="68580" marT="34290" marB="34290"/>
                </a:tc>
                <a:tc>
                  <a:txBody>
                    <a:bodyPr/>
                    <a:lstStyle/>
                    <a:p>
                      <a:pPr algn="r"/>
                      <a:r>
                        <a:rPr kumimoji="1" lang="en-US" altLang="ja-JP" sz="1400" dirty="0"/>
                        <a:t>0.319</a:t>
                      </a:r>
                      <a:endParaRPr kumimoji="1" lang="ja-JP" altLang="en-US" sz="1400"/>
                    </a:p>
                  </a:txBody>
                  <a:tcPr marL="68580" marR="68580" marT="34290" marB="34290"/>
                </a:tc>
                <a:tc>
                  <a:txBody>
                    <a:bodyPr/>
                    <a:lstStyle/>
                    <a:p>
                      <a:pPr algn="r"/>
                      <a:r>
                        <a:rPr kumimoji="1" lang="en-US" altLang="ja-JP" sz="1400" dirty="0"/>
                        <a:t>0.711</a:t>
                      </a:r>
                      <a:endParaRPr kumimoji="1" lang="ja-JP" altLang="en-US" sz="1400"/>
                    </a:p>
                  </a:txBody>
                  <a:tcPr marL="68580" marR="68580" marT="34290" marB="34290"/>
                </a:tc>
                <a:extLst>
                  <a:ext uri="{0D108BD9-81ED-4DB2-BD59-A6C34878D82A}">
                    <a16:rowId xmlns:a16="http://schemas.microsoft.com/office/drawing/2014/main" val="2437969655"/>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dirty="0"/>
                        <a:t>0.745</a:t>
                      </a:r>
                      <a:endParaRPr kumimoji="1" lang="ja-JP" altLang="en-US" sz="1400"/>
                    </a:p>
                  </a:txBody>
                  <a:tcPr marL="68580" marR="68580" marT="34290" marB="34290"/>
                </a:tc>
                <a:tc>
                  <a:txBody>
                    <a:bodyPr/>
                    <a:lstStyle/>
                    <a:p>
                      <a:pPr algn="r"/>
                      <a:r>
                        <a:rPr kumimoji="1" lang="en-US" altLang="ja-JP" sz="1400" b="1" dirty="0">
                          <a:solidFill>
                            <a:srgbClr val="FF0000"/>
                          </a:solidFill>
                        </a:rPr>
                        <a:t>0.643</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0.691</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0.785</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1836311937"/>
                  </a:ext>
                </a:extLst>
              </a:tr>
            </a:tbl>
          </a:graphicData>
        </a:graphic>
      </p:graphicFrame>
      <p:sp>
        <p:nvSpPr>
          <p:cNvPr id="3" name="日付プレースホルダー 2">
            <a:extLst>
              <a:ext uri="{FF2B5EF4-FFF2-40B4-BE49-F238E27FC236}">
                <a16:creationId xmlns:a16="http://schemas.microsoft.com/office/drawing/2014/main" id="{B1035045-6C45-4766-B651-2417E7A7F1A1}"/>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17564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790209-08F0-497B-9CBB-D502D33981F4}"/>
              </a:ext>
            </a:extLst>
          </p:cNvPr>
          <p:cNvSpPr>
            <a:spLocks noGrp="1"/>
          </p:cNvSpPr>
          <p:nvPr>
            <p:ph type="title"/>
          </p:nvPr>
        </p:nvSpPr>
        <p:spPr/>
        <p:txBody>
          <a:bodyPr>
            <a:normAutofit fontScale="90000"/>
          </a:bodyPr>
          <a:lstStyle/>
          <a:p>
            <a:r>
              <a:rPr kumimoji="1" lang="ja-JP" altLang="en-US" dirty="0"/>
              <a:t>深層学習を用いた</a:t>
            </a:r>
            <a:br>
              <a:rPr kumimoji="1" lang="en-US" altLang="ja-JP" dirty="0"/>
            </a:br>
            <a:r>
              <a:rPr kumimoji="1" lang="ja-JP" altLang="en-US" dirty="0"/>
              <a:t>ソースコード分類</a:t>
            </a:r>
            <a:r>
              <a:rPr kumimoji="1" lang="en-US" altLang="ja-JP" dirty="0"/>
              <a:t>(2/2)</a:t>
            </a:r>
            <a:endParaRPr kumimoji="1" lang="ja-JP" altLang="en-US" dirty="0"/>
          </a:p>
        </p:txBody>
      </p:sp>
      <p:sp>
        <p:nvSpPr>
          <p:cNvPr id="3" name="コンテンツ プレースホルダー 2">
            <a:extLst>
              <a:ext uri="{FF2B5EF4-FFF2-40B4-BE49-F238E27FC236}">
                <a16:creationId xmlns:a16="http://schemas.microsoft.com/office/drawing/2014/main" id="{F56EF4D2-9A06-40BB-A44D-66E18902041D}"/>
              </a:ext>
            </a:extLst>
          </p:cNvPr>
          <p:cNvSpPr>
            <a:spLocks noGrp="1"/>
          </p:cNvSpPr>
          <p:nvPr>
            <p:ph idx="1"/>
          </p:nvPr>
        </p:nvSpPr>
        <p:spPr>
          <a:xfrm>
            <a:off x="457200" y="1600201"/>
            <a:ext cx="8229600" cy="1557580"/>
          </a:xfrm>
        </p:spPr>
        <p:txBody>
          <a:bodyPr/>
          <a:lstStyle/>
          <a:p>
            <a:pPr marL="0" indent="0">
              <a:buNone/>
            </a:pPr>
            <a:r>
              <a:rPr kumimoji="1" lang="ja-JP" altLang="en-US" dirty="0"/>
              <a:t>深層学習</a:t>
            </a:r>
            <a:r>
              <a:rPr lang="ja-JP" altLang="en-US" dirty="0"/>
              <a:t>を用いてコードクローン検出に取り組む既存研究</a:t>
            </a:r>
            <a:endParaRPr lang="en-US" altLang="ja-JP" dirty="0"/>
          </a:p>
          <a:p>
            <a:pPr lvl="1"/>
            <a:r>
              <a:rPr lang="en-US" altLang="ja-JP" dirty="0"/>
              <a:t>Siamese</a:t>
            </a:r>
            <a:r>
              <a:rPr lang="ja-JP" altLang="en-US" dirty="0"/>
              <a:t>モデル</a:t>
            </a:r>
            <a:r>
              <a:rPr lang="en-US" altLang="ja-JP" dirty="0"/>
              <a:t>[7]</a:t>
            </a:r>
            <a:r>
              <a:rPr lang="ja-JP" altLang="en-US" dirty="0"/>
              <a:t>を利用することが多い</a:t>
            </a:r>
            <a:endParaRPr lang="en-US" altLang="ja-JP" dirty="0"/>
          </a:p>
          <a:p>
            <a:pPr lvl="1"/>
            <a:r>
              <a:rPr lang="ja-JP" altLang="en-US" dirty="0"/>
              <a:t>入力として与えられたソースコードの組が</a:t>
            </a:r>
            <a:br>
              <a:rPr lang="en-US" altLang="ja-JP" dirty="0"/>
            </a:br>
            <a:r>
              <a:rPr lang="ja-JP" altLang="en-US" dirty="0"/>
              <a:t>コードクローンか非コードクローンかの</a:t>
            </a:r>
            <a:r>
              <a:rPr lang="en-US" altLang="ja-JP" dirty="0"/>
              <a:t>2</a:t>
            </a:r>
            <a:r>
              <a:rPr lang="ja-JP" altLang="en-US" dirty="0"/>
              <a:t>値分類を行う</a:t>
            </a:r>
            <a:endParaRPr lang="en-US" altLang="ja-JP" dirty="0"/>
          </a:p>
        </p:txBody>
      </p:sp>
      <p:sp>
        <p:nvSpPr>
          <p:cNvPr id="4" name="日付プレースホルダー 3">
            <a:extLst>
              <a:ext uri="{FF2B5EF4-FFF2-40B4-BE49-F238E27FC236}">
                <a16:creationId xmlns:a16="http://schemas.microsoft.com/office/drawing/2014/main" id="{9C812B7A-DAA0-4105-9DDA-C79104599EBA}"/>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785CA964-587B-4A9F-924B-20DAD541F4A4}"/>
              </a:ext>
            </a:extLst>
          </p:cNvPr>
          <p:cNvSpPr>
            <a:spLocks noGrp="1"/>
          </p:cNvSpPr>
          <p:nvPr>
            <p:ph type="sldNum" sz="quarter" idx="12"/>
          </p:nvPr>
        </p:nvSpPr>
        <p:spPr/>
        <p:txBody>
          <a:bodyPr/>
          <a:lstStyle/>
          <a:p>
            <a:fld id="{9F5033E9-932D-4E41-95C3-341F9A6DAE17}" type="slidenum">
              <a:rPr lang="en-US" altLang="ja-JP" smtClean="0"/>
              <a:pPr/>
              <a:t>6</a:t>
            </a:fld>
            <a:endParaRPr lang="en-US" altLang="ja-JP"/>
          </a:p>
        </p:txBody>
      </p:sp>
      <p:pic>
        <p:nvPicPr>
          <p:cNvPr id="6" name="図 5">
            <a:extLst>
              <a:ext uri="{FF2B5EF4-FFF2-40B4-BE49-F238E27FC236}">
                <a16:creationId xmlns:a16="http://schemas.microsoft.com/office/drawing/2014/main" id="{0B36610D-0B86-40E6-9EE4-3E6CDCD764E5}"/>
              </a:ext>
            </a:extLst>
          </p:cNvPr>
          <p:cNvPicPr>
            <a:picLocks noChangeAspect="1"/>
          </p:cNvPicPr>
          <p:nvPr/>
        </p:nvPicPr>
        <p:blipFill>
          <a:blip r:embed="rId3"/>
          <a:stretch>
            <a:fillRect/>
          </a:stretch>
        </p:blipFill>
        <p:spPr>
          <a:xfrm>
            <a:off x="1227679" y="3648400"/>
            <a:ext cx="6677530" cy="1884151"/>
          </a:xfrm>
          <a:prstGeom prst="rect">
            <a:avLst/>
          </a:prstGeom>
        </p:spPr>
      </p:pic>
    </p:spTree>
    <p:extLst>
      <p:ext uri="{BB962C8B-B14F-4D97-AF65-F5344CB8AC3E}">
        <p14:creationId xmlns:p14="http://schemas.microsoft.com/office/powerpoint/2010/main" val="737736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91AAF-F55F-9346-93C9-88E67D98AF4B}"/>
              </a:ext>
            </a:extLst>
          </p:cNvPr>
          <p:cNvSpPr>
            <a:spLocks noGrp="1"/>
          </p:cNvSpPr>
          <p:nvPr>
            <p:ph type="title"/>
          </p:nvPr>
        </p:nvSpPr>
        <p:spPr/>
        <p:txBody>
          <a:bodyPr/>
          <a:lstStyle/>
          <a:p>
            <a:r>
              <a:rPr kumimoji="1" lang="ja-JP" altLang="en-US"/>
              <a:t>実験結果（</a:t>
            </a:r>
            <a:r>
              <a:rPr kumimoji="1" lang="en-US" altLang="ja-JP" dirty="0"/>
              <a:t>LSTM</a:t>
            </a:r>
            <a:r>
              <a:rPr kumimoji="1" lang="ja-JP" altLang="en-US"/>
              <a:t>）</a:t>
            </a:r>
          </a:p>
        </p:txBody>
      </p:sp>
      <p:sp>
        <p:nvSpPr>
          <p:cNvPr id="4" name="スライド番号プレースホルダー 3">
            <a:extLst>
              <a:ext uri="{FF2B5EF4-FFF2-40B4-BE49-F238E27FC236}">
                <a16:creationId xmlns:a16="http://schemas.microsoft.com/office/drawing/2014/main" id="{9ADFCC4A-3985-374A-9E96-81B9B7B199EB}"/>
              </a:ext>
            </a:extLst>
          </p:cNvPr>
          <p:cNvSpPr>
            <a:spLocks noGrp="1"/>
          </p:cNvSpPr>
          <p:nvPr>
            <p:ph type="sldNum" sz="quarter" idx="12"/>
          </p:nvPr>
        </p:nvSpPr>
        <p:spPr/>
        <p:txBody>
          <a:bodyPr/>
          <a:lstStyle/>
          <a:p>
            <a:fld id="{1F5AEE23-762E-B64C-87B3-7758EDED4F0D}" type="slidenum">
              <a:rPr kumimoji="1" lang="ja-JP" altLang="en-US" smtClean="0"/>
              <a:t>60</a:t>
            </a:fld>
            <a:endParaRPr kumimoji="1" lang="ja-JP" altLang="en-US"/>
          </a:p>
        </p:txBody>
      </p:sp>
      <p:graphicFrame>
        <p:nvGraphicFramePr>
          <p:cNvPr id="8" name="表 8">
            <a:extLst>
              <a:ext uri="{FF2B5EF4-FFF2-40B4-BE49-F238E27FC236}">
                <a16:creationId xmlns:a16="http://schemas.microsoft.com/office/drawing/2014/main" id="{EEBE9A96-F68C-E144-B46F-C8E1CF07702F}"/>
              </a:ext>
            </a:extLst>
          </p:cNvPr>
          <p:cNvGraphicFramePr>
            <a:graphicFrameLocks noGrp="1"/>
          </p:cNvGraphicFramePr>
          <p:nvPr>
            <p:ph idx="1"/>
            <p:extLst>
              <p:ext uri="{D42A27DB-BD31-4B8C-83A1-F6EECF244321}">
                <p14:modId xmlns:p14="http://schemas.microsoft.com/office/powerpoint/2010/main" val="4281654065"/>
              </p:ext>
            </p:extLst>
          </p:nvPr>
        </p:nvGraphicFramePr>
        <p:xfrm>
          <a:off x="628653" y="2325729"/>
          <a:ext cx="7886697" cy="2750820"/>
        </p:xfrm>
        <a:graphic>
          <a:graphicData uri="http://schemas.openxmlformats.org/drawingml/2006/table">
            <a:tbl>
              <a:tblPr firstRow="1" bandRow="1">
                <a:tableStyleId>{93296810-A885-4BE3-A3E7-6D5BEEA58F35}</a:tableStyleId>
              </a:tblPr>
              <a:tblGrid>
                <a:gridCol w="878305">
                  <a:extLst>
                    <a:ext uri="{9D8B030D-6E8A-4147-A177-3AD203B41FA5}">
                      <a16:colId xmlns:a16="http://schemas.microsoft.com/office/drawing/2014/main" val="4128658776"/>
                    </a:ext>
                  </a:extLst>
                </a:gridCol>
                <a:gridCol w="1227221">
                  <a:extLst>
                    <a:ext uri="{9D8B030D-6E8A-4147-A177-3AD203B41FA5}">
                      <a16:colId xmlns:a16="http://schemas.microsoft.com/office/drawing/2014/main" val="3612521375"/>
                    </a:ext>
                  </a:extLst>
                </a:gridCol>
                <a:gridCol w="1274487">
                  <a:extLst>
                    <a:ext uri="{9D8B030D-6E8A-4147-A177-3AD203B41FA5}">
                      <a16:colId xmlns:a16="http://schemas.microsoft.com/office/drawing/2014/main" val="4081382049"/>
                    </a:ext>
                  </a:extLst>
                </a:gridCol>
                <a:gridCol w="1126671">
                  <a:extLst>
                    <a:ext uri="{9D8B030D-6E8A-4147-A177-3AD203B41FA5}">
                      <a16:colId xmlns:a16="http://schemas.microsoft.com/office/drawing/2014/main" val="247054762"/>
                    </a:ext>
                  </a:extLst>
                </a:gridCol>
                <a:gridCol w="1126671">
                  <a:extLst>
                    <a:ext uri="{9D8B030D-6E8A-4147-A177-3AD203B41FA5}">
                      <a16:colId xmlns:a16="http://schemas.microsoft.com/office/drawing/2014/main" val="3126641599"/>
                    </a:ext>
                  </a:extLst>
                </a:gridCol>
                <a:gridCol w="1126671">
                  <a:extLst>
                    <a:ext uri="{9D8B030D-6E8A-4147-A177-3AD203B41FA5}">
                      <a16:colId xmlns:a16="http://schemas.microsoft.com/office/drawing/2014/main" val="1474902707"/>
                    </a:ext>
                  </a:extLst>
                </a:gridCol>
                <a:gridCol w="1126671">
                  <a:extLst>
                    <a:ext uri="{9D8B030D-6E8A-4147-A177-3AD203B41FA5}">
                      <a16:colId xmlns:a16="http://schemas.microsoft.com/office/drawing/2014/main" val="4075068938"/>
                    </a:ext>
                  </a:extLst>
                </a:gridCol>
              </a:tblGrid>
              <a:tr h="480060">
                <a:tc>
                  <a:txBody>
                    <a:bodyPr/>
                    <a:lstStyle/>
                    <a:p>
                      <a:r>
                        <a:rPr kumimoji="1" lang="ja-JP" altLang="en-US" sz="1400"/>
                        <a:t>深層学習</a:t>
                      </a:r>
                      <a:br>
                        <a:rPr kumimoji="1" lang="en-US" altLang="ja-JP" sz="1400" dirty="0"/>
                      </a:br>
                      <a:r>
                        <a:rPr kumimoji="1" lang="ja-JP" altLang="en-US" sz="1400"/>
                        <a:t>モデル</a:t>
                      </a:r>
                    </a:p>
                  </a:txBody>
                  <a:tcPr marL="68580" marR="68580" marT="34290" marB="34290"/>
                </a:tc>
                <a:tc>
                  <a:txBody>
                    <a:bodyPr/>
                    <a:lstStyle/>
                    <a:p>
                      <a:r>
                        <a:rPr kumimoji="1" lang="ja-JP" altLang="en-US" sz="1400" dirty="0"/>
                        <a:t>データセット</a:t>
                      </a:r>
                    </a:p>
                  </a:txBody>
                  <a:tcPr marL="68580" marR="68580" marT="34290" marB="34290"/>
                </a:tc>
                <a:tc>
                  <a:txBody>
                    <a:bodyPr/>
                    <a:lstStyle/>
                    <a:p>
                      <a:r>
                        <a:rPr kumimoji="1" lang="ja-JP" altLang="en-US" sz="1400"/>
                        <a:t>分類層</a:t>
                      </a:r>
                    </a:p>
                  </a:txBody>
                  <a:tcPr marL="68580" marR="68580" marT="34290" marB="34290"/>
                </a:tc>
                <a:tc>
                  <a:txBody>
                    <a:bodyPr/>
                    <a:lstStyle/>
                    <a:p>
                      <a:r>
                        <a:rPr kumimoji="1" lang="ja-JP" altLang="en-US" sz="1400"/>
                        <a:t>適合率</a:t>
                      </a:r>
                    </a:p>
                  </a:txBody>
                  <a:tcPr marL="68580" marR="68580" marT="34290" marB="34290"/>
                </a:tc>
                <a:tc>
                  <a:txBody>
                    <a:bodyPr/>
                    <a:lstStyle/>
                    <a:p>
                      <a:r>
                        <a:rPr kumimoji="1" lang="ja-JP" altLang="en-US" sz="1400"/>
                        <a:t>再現率</a:t>
                      </a:r>
                    </a:p>
                  </a:txBody>
                  <a:tcPr marL="68580" marR="68580" marT="34290" marB="34290"/>
                </a:tc>
                <a:tc>
                  <a:txBody>
                    <a:bodyPr/>
                    <a:lstStyle/>
                    <a:p>
                      <a:r>
                        <a:rPr kumimoji="1" lang="en-US" altLang="ja-JP" sz="1400" dirty="0"/>
                        <a:t>F</a:t>
                      </a:r>
                      <a:r>
                        <a:rPr kumimoji="1" lang="ja-JP" altLang="en-US" sz="1400"/>
                        <a:t>値</a:t>
                      </a:r>
                    </a:p>
                  </a:txBody>
                  <a:tcPr marL="68580" marR="68580" marT="34290" marB="34290"/>
                </a:tc>
                <a:tc>
                  <a:txBody>
                    <a:bodyPr/>
                    <a:lstStyle/>
                    <a:p>
                      <a:r>
                        <a:rPr kumimoji="1" lang="en-US" altLang="ja-JP" sz="1400" dirty="0"/>
                        <a:t>AUC</a:t>
                      </a:r>
                      <a:endParaRPr kumimoji="1" lang="ja-JP" altLang="en-US" sz="1400"/>
                    </a:p>
                  </a:txBody>
                  <a:tcPr marL="68580" marR="68580" marT="34290" marB="34290"/>
                </a:tc>
                <a:extLst>
                  <a:ext uri="{0D108BD9-81ED-4DB2-BD59-A6C34878D82A}">
                    <a16:rowId xmlns:a16="http://schemas.microsoft.com/office/drawing/2014/main" val="1289370112"/>
                  </a:ext>
                </a:extLst>
              </a:tr>
              <a:tr h="278130">
                <a:tc rowSpan="8">
                  <a:txBody>
                    <a:bodyPr/>
                    <a:lstStyle/>
                    <a:p>
                      <a:r>
                        <a:rPr kumimoji="1" lang="en-US" altLang="ja-JP" sz="1400" dirty="0"/>
                        <a:t>LSTM</a:t>
                      </a:r>
                      <a:endParaRPr kumimoji="1" lang="ja-JP" altLang="en-US" sz="1400"/>
                    </a:p>
                  </a:txBody>
                  <a:tcPr marL="68580" marR="68580" marT="34290" marB="34290"/>
                </a:tc>
                <a:tc rowSpan="2">
                  <a:txBody>
                    <a:bodyPr/>
                    <a:lstStyle/>
                    <a:p>
                      <a:r>
                        <a:rPr kumimoji="1" lang="en-US" altLang="ja-JP" sz="1400" dirty="0"/>
                        <a:t>GCJ</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dirty="0"/>
                        <a:t>0.506</a:t>
                      </a:r>
                      <a:endParaRPr kumimoji="1" lang="ja-JP" altLang="en-US" sz="1400"/>
                    </a:p>
                  </a:txBody>
                  <a:tcPr marL="68580" marR="68580" marT="34290" marB="34290"/>
                </a:tc>
                <a:tc>
                  <a:txBody>
                    <a:bodyPr/>
                    <a:lstStyle/>
                    <a:p>
                      <a:pPr algn="r"/>
                      <a:r>
                        <a:rPr kumimoji="1" lang="en-US" altLang="ja-JP" sz="1400" dirty="0"/>
                        <a:t>0.936</a:t>
                      </a:r>
                      <a:endParaRPr kumimoji="1" lang="ja-JP" altLang="en-US" sz="1400"/>
                    </a:p>
                  </a:txBody>
                  <a:tcPr marL="68580" marR="68580" marT="34290" marB="34290"/>
                </a:tc>
                <a:tc>
                  <a:txBody>
                    <a:bodyPr/>
                    <a:lstStyle/>
                    <a:p>
                      <a:pPr algn="r"/>
                      <a:r>
                        <a:rPr kumimoji="1" lang="en-US" altLang="ja-JP" sz="1400" dirty="0"/>
                        <a:t>0.657</a:t>
                      </a:r>
                      <a:endParaRPr kumimoji="1" lang="ja-JP" altLang="en-US" sz="1400"/>
                    </a:p>
                  </a:txBody>
                  <a:tcPr marL="68580" marR="68580" marT="34290" marB="34290"/>
                </a:tc>
                <a:tc>
                  <a:txBody>
                    <a:bodyPr/>
                    <a:lstStyle/>
                    <a:p>
                      <a:pPr algn="r"/>
                      <a:r>
                        <a:rPr kumimoji="1" lang="en-US" altLang="ja-JP" sz="1400" dirty="0"/>
                        <a:t>0.511</a:t>
                      </a:r>
                      <a:endParaRPr kumimoji="1" lang="ja-JP" altLang="en-US" sz="1400"/>
                    </a:p>
                  </a:txBody>
                  <a:tcPr marL="68580" marR="68580" marT="34290" marB="34290"/>
                </a:tc>
                <a:extLst>
                  <a:ext uri="{0D108BD9-81ED-4DB2-BD59-A6C34878D82A}">
                    <a16:rowId xmlns:a16="http://schemas.microsoft.com/office/drawing/2014/main" val="3199907332"/>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b="1" dirty="0">
                          <a:solidFill>
                            <a:srgbClr val="FF0000"/>
                          </a:solidFill>
                        </a:rPr>
                        <a:t>0.517</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0.979</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0.676</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0.743</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3411603199"/>
                  </a:ext>
                </a:extLst>
              </a:tr>
              <a:tr h="278130">
                <a:tc vMerge="1">
                  <a:txBody>
                    <a:bodyPr/>
                    <a:lstStyle/>
                    <a:p>
                      <a:endParaRPr kumimoji="1" lang="ja-JP" altLang="en-US"/>
                    </a:p>
                  </a:txBody>
                  <a:tcPr/>
                </a:tc>
                <a:tc rowSpan="2">
                  <a:txBody>
                    <a:bodyPr/>
                    <a:lstStyle/>
                    <a:p>
                      <a:r>
                        <a:rPr kumimoji="1" lang="en-US" altLang="ja-JP" sz="1400" dirty="0"/>
                        <a:t>SCB</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b="1" dirty="0">
                          <a:solidFill>
                            <a:srgbClr val="FF0000"/>
                          </a:solidFill>
                        </a:rPr>
                        <a:t>0.659</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0.659</a:t>
                      </a:r>
                      <a:endParaRPr kumimoji="1" lang="ja-JP" altLang="en-US" sz="1400" dirty="0"/>
                    </a:p>
                  </a:txBody>
                  <a:tcPr marL="68580" marR="68580" marT="34290" marB="34290"/>
                </a:tc>
                <a:tc>
                  <a:txBody>
                    <a:bodyPr/>
                    <a:lstStyle/>
                    <a:p>
                      <a:pPr algn="r"/>
                      <a:r>
                        <a:rPr kumimoji="1" lang="en-US" altLang="ja-JP" sz="1400" dirty="0"/>
                        <a:t>0.659</a:t>
                      </a:r>
                      <a:endParaRPr kumimoji="1" lang="ja-JP" altLang="en-US" sz="1400"/>
                    </a:p>
                  </a:txBody>
                  <a:tcPr marL="68580" marR="68580" marT="34290" marB="34290"/>
                </a:tc>
                <a:tc>
                  <a:txBody>
                    <a:bodyPr/>
                    <a:lstStyle/>
                    <a:p>
                      <a:pPr algn="r"/>
                      <a:r>
                        <a:rPr kumimoji="1" lang="en-US" altLang="ja-JP" sz="1400" dirty="0"/>
                        <a:t>0.718</a:t>
                      </a:r>
                      <a:endParaRPr kumimoji="1" lang="ja-JP" altLang="en-US" sz="1400"/>
                    </a:p>
                  </a:txBody>
                  <a:tcPr marL="68580" marR="68580" marT="34290" marB="34290"/>
                </a:tc>
                <a:extLst>
                  <a:ext uri="{0D108BD9-81ED-4DB2-BD59-A6C34878D82A}">
                    <a16:rowId xmlns:a16="http://schemas.microsoft.com/office/drawing/2014/main" val="2249885606"/>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dirty="0"/>
                        <a:t>0.597</a:t>
                      </a:r>
                      <a:endParaRPr kumimoji="1" lang="ja-JP" altLang="en-US" sz="1400"/>
                    </a:p>
                  </a:txBody>
                  <a:tcPr marL="68580" marR="68580" marT="34290" marB="34290"/>
                </a:tc>
                <a:tc>
                  <a:txBody>
                    <a:bodyPr/>
                    <a:lstStyle/>
                    <a:p>
                      <a:pPr algn="r"/>
                      <a:r>
                        <a:rPr kumimoji="1" lang="en-US" altLang="ja-JP" sz="1400" b="1" dirty="0">
                          <a:solidFill>
                            <a:srgbClr val="FF0000"/>
                          </a:solidFill>
                        </a:rPr>
                        <a:t>0.914</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0.722</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0.842</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1531483987"/>
                  </a:ext>
                </a:extLst>
              </a:tr>
              <a:tr h="278130">
                <a:tc vMerge="1">
                  <a:txBody>
                    <a:bodyPr/>
                    <a:lstStyle/>
                    <a:p>
                      <a:endParaRPr kumimoji="1" lang="ja-JP" altLang="en-US"/>
                    </a:p>
                  </a:txBody>
                  <a:tcPr/>
                </a:tc>
                <a:tc rowSpan="2">
                  <a:txBody>
                    <a:bodyPr/>
                    <a:lstStyle/>
                    <a:p>
                      <a:r>
                        <a:rPr kumimoji="1" lang="en-US" altLang="ja-JP" sz="1400" dirty="0" err="1"/>
                        <a:t>SeSaMe</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b="1" dirty="0">
                          <a:solidFill>
                            <a:srgbClr val="FF0000"/>
                          </a:solidFill>
                        </a:rPr>
                        <a:t>0.682</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0.509</a:t>
                      </a:r>
                      <a:endParaRPr kumimoji="1" lang="ja-JP" altLang="en-US" sz="1400" dirty="0"/>
                    </a:p>
                  </a:txBody>
                  <a:tcPr marL="68580" marR="68580" marT="34290" marB="34290"/>
                </a:tc>
                <a:tc>
                  <a:txBody>
                    <a:bodyPr/>
                    <a:lstStyle/>
                    <a:p>
                      <a:pPr algn="r"/>
                      <a:r>
                        <a:rPr kumimoji="1" lang="en-US" altLang="ja-JP" sz="1400" dirty="0"/>
                        <a:t>0.583</a:t>
                      </a:r>
                      <a:endParaRPr kumimoji="1" lang="ja-JP" altLang="en-US" sz="1400"/>
                    </a:p>
                  </a:txBody>
                  <a:tcPr marL="68580" marR="68580" marT="34290" marB="34290"/>
                </a:tc>
                <a:tc>
                  <a:txBody>
                    <a:bodyPr/>
                    <a:lstStyle/>
                    <a:p>
                      <a:pPr algn="r"/>
                      <a:r>
                        <a:rPr kumimoji="1" lang="en-US" altLang="ja-JP" sz="1400" dirty="0"/>
                        <a:t>0.689</a:t>
                      </a:r>
                      <a:endParaRPr kumimoji="1" lang="ja-JP" altLang="en-US" sz="1400"/>
                    </a:p>
                  </a:txBody>
                  <a:tcPr marL="68580" marR="68580" marT="34290" marB="34290"/>
                </a:tc>
                <a:extLst>
                  <a:ext uri="{0D108BD9-81ED-4DB2-BD59-A6C34878D82A}">
                    <a16:rowId xmlns:a16="http://schemas.microsoft.com/office/drawing/2014/main" val="3271639469"/>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dirty="0"/>
                        <a:t>0.662</a:t>
                      </a:r>
                      <a:endParaRPr kumimoji="1" lang="ja-JP" altLang="en-US" sz="1400"/>
                    </a:p>
                  </a:txBody>
                  <a:tcPr marL="68580" marR="68580" marT="34290" marB="34290"/>
                </a:tc>
                <a:tc>
                  <a:txBody>
                    <a:bodyPr/>
                    <a:lstStyle/>
                    <a:p>
                      <a:pPr algn="r"/>
                      <a:r>
                        <a:rPr kumimoji="1" lang="en-US" altLang="ja-JP" sz="1400" b="1" dirty="0">
                          <a:solidFill>
                            <a:srgbClr val="FF0000"/>
                          </a:solidFill>
                        </a:rPr>
                        <a:t>0.807</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0.727</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0.804</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3332223001"/>
                  </a:ext>
                </a:extLst>
              </a:tr>
              <a:tr h="278130">
                <a:tc vMerge="1">
                  <a:txBody>
                    <a:bodyPr/>
                    <a:lstStyle/>
                    <a:p>
                      <a:endParaRPr kumimoji="1" lang="ja-JP" altLang="en-US"/>
                    </a:p>
                  </a:txBody>
                  <a:tcPr/>
                </a:tc>
                <a:tc rowSpan="2">
                  <a:txBody>
                    <a:bodyPr/>
                    <a:lstStyle/>
                    <a:p>
                      <a:r>
                        <a:rPr kumimoji="1" lang="en-US" altLang="ja-JP" sz="1400" dirty="0"/>
                        <a:t>CSN</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dirty="0"/>
                        <a:t>0.661</a:t>
                      </a:r>
                      <a:endParaRPr kumimoji="1" lang="ja-JP" altLang="en-US" sz="1400" dirty="0"/>
                    </a:p>
                  </a:txBody>
                  <a:tcPr marL="68580" marR="68580" marT="34290" marB="34290"/>
                </a:tc>
                <a:tc>
                  <a:txBody>
                    <a:bodyPr/>
                    <a:lstStyle/>
                    <a:p>
                      <a:pPr algn="r"/>
                      <a:r>
                        <a:rPr kumimoji="1" lang="en-US" altLang="ja-JP" sz="1400" dirty="0"/>
                        <a:t>0.383</a:t>
                      </a:r>
                      <a:endParaRPr kumimoji="1" lang="ja-JP" altLang="en-US" sz="1400"/>
                    </a:p>
                  </a:txBody>
                  <a:tcPr marL="68580" marR="68580" marT="34290" marB="34290"/>
                </a:tc>
                <a:tc>
                  <a:txBody>
                    <a:bodyPr/>
                    <a:lstStyle/>
                    <a:p>
                      <a:pPr algn="r"/>
                      <a:r>
                        <a:rPr kumimoji="1" lang="en-US" altLang="ja-JP" sz="1400" dirty="0"/>
                        <a:t>0.485</a:t>
                      </a:r>
                      <a:endParaRPr kumimoji="1" lang="ja-JP" altLang="en-US" sz="1400"/>
                    </a:p>
                  </a:txBody>
                  <a:tcPr marL="68580" marR="68580" marT="34290" marB="34290"/>
                </a:tc>
                <a:tc>
                  <a:txBody>
                    <a:bodyPr/>
                    <a:lstStyle/>
                    <a:p>
                      <a:pPr algn="r"/>
                      <a:r>
                        <a:rPr kumimoji="1" lang="en-US" altLang="ja-JP" sz="1400" dirty="0"/>
                        <a:t>0.631</a:t>
                      </a:r>
                      <a:endParaRPr kumimoji="1" lang="ja-JP" altLang="en-US" sz="1400"/>
                    </a:p>
                  </a:txBody>
                  <a:tcPr marL="68580" marR="68580" marT="34290" marB="34290"/>
                </a:tc>
                <a:extLst>
                  <a:ext uri="{0D108BD9-81ED-4DB2-BD59-A6C34878D82A}">
                    <a16:rowId xmlns:a16="http://schemas.microsoft.com/office/drawing/2014/main" val="2437969655"/>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b="1" dirty="0">
                          <a:solidFill>
                            <a:srgbClr val="FF0000"/>
                          </a:solidFill>
                        </a:rPr>
                        <a:t>0.671</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0.823</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0.740</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0.788</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1836311937"/>
                  </a:ext>
                </a:extLst>
              </a:tr>
            </a:tbl>
          </a:graphicData>
        </a:graphic>
      </p:graphicFrame>
      <p:sp>
        <p:nvSpPr>
          <p:cNvPr id="3" name="日付プレースホルダー 2">
            <a:extLst>
              <a:ext uri="{FF2B5EF4-FFF2-40B4-BE49-F238E27FC236}">
                <a16:creationId xmlns:a16="http://schemas.microsoft.com/office/drawing/2014/main" id="{AF7EF8FA-9D85-4AE9-BC1A-3514774BD32D}"/>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808810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91AAF-F55F-9346-93C9-88E67D98AF4B}"/>
              </a:ext>
            </a:extLst>
          </p:cNvPr>
          <p:cNvSpPr>
            <a:spLocks noGrp="1"/>
          </p:cNvSpPr>
          <p:nvPr>
            <p:ph type="title"/>
          </p:nvPr>
        </p:nvSpPr>
        <p:spPr/>
        <p:txBody>
          <a:bodyPr/>
          <a:lstStyle/>
          <a:p>
            <a:r>
              <a:rPr kumimoji="1" lang="ja-JP" altLang="en-US"/>
              <a:t>実験結果（</a:t>
            </a:r>
            <a:r>
              <a:rPr kumimoji="1" lang="en-US" altLang="ja-JP" dirty="0"/>
              <a:t>Bi-LSTM</a:t>
            </a:r>
            <a:r>
              <a:rPr kumimoji="1" lang="ja-JP" altLang="en-US"/>
              <a:t>）</a:t>
            </a:r>
          </a:p>
        </p:txBody>
      </p:sp>
      <p:sp>
        <p:nvSpPr>
          <p:cNvPr id="4" name="スライド番号プレースホルダー 3">
            <a:extLst>
              <a:ext uri="{FF2B5EF4-FFF2-40B4-BE49-F238E27FC236}">
                <a16:creationId xmlns:a16="http://schemas.microsoft.com/office/drawing/2014/main" id="{9ADFCC4A-3985-374A-9E96-81B9B7B199EB}"/>
              </a:ext>
            </a:extLst>
          </p:cNvPr>
          <p:cNvSpPr>
            <a:spLocks noGrp="1"/>
          </p:cNvSpPr>
          <p:nvPr>
            <p:ph type="sldNum" sz="quarter" idx="12"/>
          </p:nvPr>
        </p:nvSpPr>
        <p:spPr/>
        <p:txBody>
          <a:bodyPr/>
          <a:lstStyle/>
          <a:p>
            <a:fld id="{1F5AEE23-762E-B64C-87B3-7758EDED4F0D}" type="slidenum">
              <a:rPr kumimoji="1" lang="ja-JP" altLang="en-US" smtClean="0"/>
              <a:t>61</a:t>
            </a:fld>
            <a:endParaRPr kumimoji="1" lang="ja-JP" altLang="en-US"/>
          </a:p>
        </p:txBody>
      </p:sp>
      <p:graphicFrame>
        <p:nvGraphicFramePr>
          <p:cNvPr id="8" name="表 8">
            <a:extLst>
              <a:ext uri="{FF2B5EF4-FFF2-40B4-BE49-F238E27FC236}">
                <a16:creationId xmlns:a16="http://schemas.microsoft.com/office/drawing/2014/main" id="{EEBE9A96-F68C-E144-B46F-C8E1CF07702F}"/>
              </a:ext>
            </a:extLst>
          </p:cNvPr>
          <p:cNvGraphicFramePr>
            <a:graphicFrameLocks noGrp="1"/>
          </p:cNvGraphicFramePr>
          <p:nvPr>
            <p:ph idx="1"/>
            <p:extLst>
              <p:ext uri="{D42A27DB-BD31-4B8C-83A1-F6EECF244321}">
                <p14:modId xmlns:p14="http://schemas.microsoft.com/office/powerpoint/2010/main" val="1863471575"/>
              </p:ext>
            </p:extLst>
          </p:nvPr>
        </p:nvGraphicFramePr>
        <p:xfrm>
          <a:off x="628653" y="2325729"/>
          <a:ext cx="7886697" cy="2750820"/>
        </p:xfrm>
        <a:graphic>
          <a:graphicData uri="http://schemas.openxmlformats.org/drawingml/2006/table">
            <a:tbl>
              <a:tblPr firstRow="1" bandRow="1">
                <a:tableStyleId>{93296810-A885-4BE3-A3E7-6D5BEEA58F35}</a:tableStyleId>
              </a:tblPr>
              <a:tblGrid>
                <a:gridCol w="878305">
                  <a:extLst>
                    <a:ext uri="{9D8B030D-6E8A-4147-A177-3AD203B41FA5}">
                      <a16:colId xmlns:a16="http://schemas.microsoft.com/office/drawing/2014/main" val="4128658776"/>
                    </a:ext>
                  </a:extLst>
                </a:gridCol>
                <a:gridCol w="1227221">
                  <a:extLst>
                    <a:ext uri="{9D8B030D-6E8A-4147-A177-3AD203B41FA5}">
                      <a16:colId xmlns:a16="http://schemas.microsoft.com/office/drawing/2014/main" val="3612521375"/>
                    </a:ext>
                  </a:extLst>
                </a:gridCol>
                <a:gridCol w="1274487">
                  <a:extLst>
                    <a:ext uri="{9D8B030D-6E8A-4147-A177-3AD203B41FA5}">
                      <a16:colId xmlns:a16="http://schemas.microsoft.com/office/drawing/2014/main" val="4081382049"/>
                    </a:ext>
                  </a:extLst>
                </a:gridCol>
                <a:gridCol w="1126671">
                  <a:extLst>
                    <a:ext uri="{9D8B030D-6E8A-4147-A177-3AD203B41FA5}">
                      <a16:colId xmlns:a16="http://schemas.microsoft.com/office/drawing/2014/main" val="247054762"/>
                    </a:ext>
                  </a:extLst>
                </a:gridCol>
                <a:gridCol w="1126671">
                  <a:extLst>
                    <a:ext uri="{9D8B030D-6E8A-4147-A177-3AD203B41FA5}">
                      <a16:colId xmlns:a16="http://schemas.microsoft.com/office/drawing/2014/main" val="3126641599"/>
                    </a:ext>
                  </a:extLst>
                </a:gridCol>
                <a:gridCol w="1126671">
                  <a:extLst>
                    <a:ext uri="{9D8B030D-6E8A-4147-A177-3AD203B41FA5}">
                      <a16:colId xmlns:a16="http://schemas.microsoft.com/office/drawing/2014/main" val="1474902707"/>
                    </a:ext>
                  </a:extLst>
                </a:gridCol>
                <a:gridCol w="1126671">
                  <a:extLst>
                    <a:ext uri="{9D8B030D-6E8A-4147-A177-3AD203B41FA5}">
                      <a16:colId xmlns:a16="http://schemas.microsoft.com/office/drawing/2014/main" val="4075068938"/>
                    </a:ext>
                  </a:extLst>
                </a:gridCol>
              </a:tblGrid>
              <a:tr h="480060">
                <a:tc>
                  <a:txBody>
                    <a:bodyPr/>
                    <a:lstStyle/>
                    <a:p>
                      <a:r>
                        <a:rPr kumimoji="1" lang="ja-JP" altLang="en-US" sz="1400"/>
                        <a:t>深層学習</a:t>
                      </a:r>
                      <a:br>
                        <a:rPr kumimoji="1" lang="en-US" altLang="ja-JP" sz="1400" dirty="0"/>
                      </a:br>
                      <a:r>
                        <a:rPr kumimoji="1" lang="ja-JP" altLang="en-US" sz="1400"/>
                        <a:t>モデル</a:t>
                      </a:r>
                    </a:p>
                  </a:txBody>
                  <a:tcPr marL="68580" marR="68580" marT="34290" marB="34290"/>
                </a:tc>
                <a:tc>
                  <a:txBody>
                    <a:bodyPr/>
                    <a:lstStyle/>
                    <a:p>
                      <a:r>
                        <a:rPr kumimoji="1" lang="ja-JP" altLang="en-US" sz="1400"/>
                        <a:t>データセット</a:t>
                      </a:r>
                    </a:p>
                  </a:txBody>
                  <a:tcPr marL="68580" marR="68580" marT="34290" marB="34290"/>
                </a:tc>
                <a:tc>
                  <a:txBody>
                    <a:bodyPr/>
                    <a:lstStyle/>
                    <a:p>
                      <a:r>
                        <a:rPr kumimoji="1" lang="ja-JP" altLang="en-US" sz="1400"/>
                        <a:t>分類層</a:t>
                      </a:r>
                    </a:p>
                  </a:txBody>
                  <a:tcPr marL="68580" marR="68580" marT="34290" marB="34290"/>
                </a:tc>
                <a:tc>
                  <a:txBody>
                    <a:bodyPr/>
                    <a:lstStyle/>
                    <a:p>
                      <a:r>
                        <a:rPr kumimoji="1" lang="ja-JP" altLang="en-US" sz="1400"/>
                        <a:t>適合率</a:t>
                      </a:r>
                    </a:p>
                  </a:txBody>
                  <a:tcPr marL="68580" marR="68580" marT="34290" marB="34290"/>
                </a:tc>
                <a:tc>
                  <a:txBody>
                    <a:bodyPr/>
                    <a:lstStyle/>
                    <a:p>
                      <a:r>
                        <a:rPr kumimoji="1" lang="ja-JP" altLang="en-US" sz="1400"/>
                        <a:t>再現率</a:t>
                      </a:r>
                    </a:p>
                  </a:txBody>
                  <a:tcPr marL="68580" marR="68580" marT="34290" marB="34290"/>
                </a:tc>
                <a:tc>
                  <a:txBody>
                    <a:bodyPr/>
                    <a:lstStyle/>
                    <a:p>
                      <a:r>
                        <a:rPr kumimoji="1" lang="en-US" altLang="ja-JP" sz="1400" dirty="0"/>
                        <a:t>F</a:t>
                      </a:r>
                      <a:r>
                        <a:rPr kumimoji="1" lang="ja-JP" altLang="en-US" sz="1400"/>
                        <a:t>値</a:t>
                      </a:r>
                    </a:p>
                  </a:txBody>
                  <a:tcPr marL="68580" marR="68580" marT="34290" marB="34290"/>
                </a:tc>
                <a:tc>
                  <a:txBody>
                    <a:bodyPr/>
                    <a:lstStyle/>
                    <a:p>
                      <a:r>
                        <a:rPr kumimoji="1" lang="en-US" altLang="ja-JP" sz="1400" dirty="0"/>
                        <a:t>AUC</a:t>
                      </a:r>
                      <a:endParaRPr kumimoji="1" lang="ja-JP" altLang="en-US" sz="1400"/>
                    </a:p>
                  </a:txBody>
                  <a:tcPr marL="68580" marR="68580" marT="34290" marB="34290"/>
                </a:tc>
                <a:extLst>
                  <a:ext uri="{0D108BD9-81ED-4DB2-BD59-A6C34878D82A}">
                    <a16:rowId xmlns:a16="http://schemas.microsoft.com/office/drawing/2014/main" val="1289370112"/>
                  </a:ext>
                </a:extLst>
              </a:tr>
              <a:tr h="278130">
                <a:tc rowSpan="8">
                  <a:txBody>
                    <a:bodyPr/>
                    <a:lstStyle/>
                    <a:p>
                      <a:r>
                        <a:rPr kumimoji="1" lang="en-US" altLang="ja-JP" sz="1400" dirty="0"/>
                        <a:t>Bi-LSTM</a:t>
                      </a:r>
                      <a:endParaRPr kumimoji="1" lang="ja-JP" altLang="en-US" sz="1400" dirty="0"/>
                    </a:p>
                  </a:txBody>
                  <a:tcPr marL="68580" marR="68580" marT="34290" marB="34290"/>
                </a:tc>
                <a:tc rowSpan="2">
                  <a:txBody>
                    <a:bodyPr/>
                    <a:lstStyle/>
                    <a:p>
                      <a:r>
                        <a:rPr kumimoji="1" lang="en-US" altLang="ja-JP" sz="1400" dirty="0"/>
                        <a:t>GCJ</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b="1" dirty="0">
                          <a:solidFill>
                            <a:srgbClr val="FF0000"/>
                          </a:solidFill>
                        </a:rPr>
                        <a:t>0.521</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0.687</a:t>
                      </a:r>
                      <a:endParaRPr kumimoji="1" lang="ja-JP" altLang="en-US" sz="1400" dirty="0"/>
                    </a:p>
                  </a:txBody>
                  <a:tcPr marL="68580" marR="68580" marT="34290" marB="34290"/>
                </a:tc>
                <a:tc>
                  <a:txBody>
                    <a:bodyPr/>
                    <a:lstStyle/>
                    <a:p>
                      <a:pPr algn="r"/>
                      <a:r>
                        <a:rPr kumimoji="1" lang="en-US" altLang="ja-JP" sz="1400" dirty="0"/>
                        <a:t>0.593</a:t>
                      </a:r>
                      <a:endParaRPr kumimoji="1" lang="ja-JP" altLang="en-US" sz="1400"/>
                    </a:p>
                  </a:txBody>
                  <a:tcPr marL="68580" marR="68580" marT="34290" marB="34290"/>
                </a:tc>
                <a:tc>
                  <a:txBody>
                    <a:bodyPr/>
                    <a:lstStyle/>
                    <a:p>
                      <a:pPr algn="r"/>
                      <a:r>
                        <a:rPr kumimoji="1" lang="en-US" altLang="ja-JP" sz="1400" dirty="0"/>
                        <a:t>0.537</a:t>
                      </a:r>
                      <a:endParaRPr kumimoji="1" lang="ja-JP" altLang="en-US" sz="1400"/>
                    </a:p>
                  </a:txBody>
                  <a:tcPr marL="68580" marR="68580" marT="34290" marB="34290"/>
                </a:tc>
                <a:extLst>
                  <a:ext uri="{0D108BD9-81ED-4DB2-BD59-A6C34878D82A}">
                    <a16:rowId xmlns:a16="http://schemas.microsoft.com/office/drawing/2014/main" val="3199907332"/>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dirty="0"/>
                        <a:t>0.508</a:t>
                      </a:r>
                      <a:endParaRPr kumimoji="1" lang="ja-JP" altLang="en-US" sz="1400"/>
                    </a:p>
                  </a:txBody>
                  <a:tcPr marL="68580" marR="68580" marT="34290" marB="34290"/>
                </a:tc>
                <a:tc>
                  <a:txBody>
                    <a:bodyPr/>
                    <a:lstStyle/>
                    <a:p>
                      <a:pPr algn="r"/>
                      <a:r>
                        <a:rPr kumimoji="1" lang="en-US" altLang="ja-JP" sz="1400" b="1" dirty="0">
                          <a:solidFill>
                            <a:srgbClr val="FF0000"/>
                          </a:solidFill>
                        </a:rPr>
                        <a:t>0.986</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0.671</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0.671</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3411603199"/>
                  </a:ext>
                </a:extLst>
              </a:tr>
              <a:tr h="278130">
                <a:tc vMerge="1">
                  <a:txBody>
                    <a:bodyPr/>
                    <a:lstStyle/>
                    <a:p>
                      <a:endParaRPr kumimoji="1" lang="ja-JP" altLang="en-US"/>
                    </a:p>
                  </a:txBody>
                  <a:tcPr/>
                </a:tc>
                <a:tc rowSpan="2">
                  <a:txBody>
                    <a:bodyPr/>
                    <a:lstStyle/>
                    <a:p>
                      <a:r>
                        <a:rPr kumimoji="1" lang="en-US" altLang="ja-JP" sz="1400" dirty="0"/>
                        <a:t>SCB</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b="1" dirty="0">
                          <a:solidFill>
                            <a:srgbClr val="FF0000"/>
                          </a:solidFill>
                        </a:rPr>
                        <a:t>0.644</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0.582</a:t>
                      </a:r>
                      <a:endParaRPr kumimoji="1" lang="ja-JP" altLang="en-US" sz="1400"/>
                    </a:p>
                  </a:txBody>
                  <a:tcPr marL="68580" marR="68580" marT="34290" marB="34290"/>
                </a:tc>
                <a:tc>
                  <a:txBody>
                    <a:bodyPr/>
                    <a:lstStyle/>
                    <a:p>
                      <a:pPr algn="r"/>
                      <a:r>
                        <a:rPr kumimoji="1" lang="en-US" altLang="ja-JP" sz="1400" dirty="0"/>
                        <a:t>0.611</a:t>
                      </a:r>
                      <a:endParaRPr kumimoji="1" lang="ja-JP" altLang="en-US" sz="1400"/>
                    </a:p>
                  </a:txBody>
                  <a:tcPr marL="68580" marR="68580" marT="34290" marB="34290"/>
                </a:tc>
                <a:tc>
                  <a:txBody>
                    <a:bodyPr/>
                    <a:lstStyle/>
                    <a:p>
                      <a:pPr algn="r"/>
                      <a:r>
                        <a:rPr kumimoji="1" lang="en-US" altLang="ja-JP" sz="1400" dirty="0"/>
                        <a:t>0.672</a:t>
                      </a:r>
                      <a:endParaRPr kumimoji="1" lang="ja-JP" altLang="en-US" sz="1400"/>
                    </a:p>
                  </a:txBody>
                  <a:tcPr marL="68580" marR="68580" marT="34290" marB="34290"/>
                </a:tc>
                <a:extLst>
                  <a:ext uri="{0D108BD9-81ED-4DB2-BD59-A6C34878D82A}">
                    <a16:rowId xmlns:a16="http://schemas.microsoft.com/office/drawing/2014/main" val="2249885606"/>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dirty="0"/>
                        <a:t>0.606</a:t>
                      </a:r>
                      <a:endParaRPr kumimoji="1" lang="ja-JP" altLang="en-US" sz="1400"/>
                    </a:p>
                  </a:txBody>
                  <a:tcPr marL="68580" marR="68580" marT="34290" marB="34290"/>
                </a:tc>
                <a:tc>
                  <a:txBody>
                    <a:bodyPr/>
                    <a:lstStyle/>
                    <a:p>
                      <a:pPr algn="r"/>
                      <a:r>
                        <a:rPr kumimoji="1" lang="en-US" altLang="ja-JP" sz="1400" b="1" dirty="0">
                          <a:solidFill>
                            <a:srgbClr val="FF0000"/>
                          </a:solidFill>
                        </a:rPr>
                        <a:t>0.904</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0.726</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0.810</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1531483987"/>
                  </a:ext>
                </a:extLst>
              </a:tr>
              <a:tr h="278130">
                <a:tc vMerge="1">
                  <a:txBody>
                    <a:bodyPr/>
                    <a:lstStyle/>
                    <a:p>
                      <a:endParaRPr kumimoji="1" lang="ja-JP" altLang="en-US"/>
                    </a:p>
                  </a:txBody>
                  <a:tcPr/>
                </a:tc>
                <a:tc rowSpan="2">
                  <a:txBody>
                    <a:bodyPr/>
                    <a:lstStyle/>
                    <a:p>
                      <a:r>
                        <a:rPr kumimoji="1" lang="en-US" altLang="ja-JP" sz="1400" dirty="0" err="1"/>
                        <a:t>SeSaMe</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b="1" dirty="0">
                          <a:solidFill>
                            <a:srgbClr val="FF0000"/>
                          </a:solidFill>
                        </a:rPr>
                        <a:t>0.741</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0.351</a:t>
                      </a:r>
                      <a:endParaRPr kumimoji="1" lang="ja-JP" altLang="en-US" sz="1400" dirty="0"/>
                    </a:p>
                  </a:txBody>
                  <a:tcPr marL="68580" marR="68580" marT="34290" marB="34290"/>
                </a:tc>
                <a:tc>
                  <a:txBody>
                    <a:bodyPr/>
                    <a:lstStyle/>
                    <a:p>
                      <a:pPr algn="r"/>
                      <a:r>
                        <a:rPr kumimoji="1" lang="en-US" altLang="ja-JP" sz="1400" dirty="0"/>
                        <a:t>0.476</a:t>
                      </a:r>
                      <a:endParaRPr kumimoji="1" lang="ja-JP" altLang="en-US" sz="1400"/>
                    </a:p>
                  </a:txBody>
                  <a:tcPr marL="68580" marR="68580" marT="34290" marB="34290"/>
                </a:tc>
                <a:tc>
                  <a:txBody>
                    <a:bodyPr/>
                    <a:lstStyle/>
                    <a:p>
                      <a:pPr algn="r"/>
                      <a:r>
                        <a:rPr kumimoji="1" lang="en-US" altLang="ja-JP" sz="1400" dirty="0"/>
                        <a:t>0.637</a:t>
                      </a:r>
                      <a:endParaRPr kumimoji="1" lang="ja-JP" altLang="en-US" sz="1400"/>
                    </a:p>
                  </a:txBody>
                  <a:tcPr marL="68580" marR="68580" marT="34290" marB="34290"/>
                </a:tc>
                <a:extLst>
                  <a:ext uri="{0D108BD9-81ED-4DB2-BD59-A6C34878D82A}">
                    <a16:rowId xmlns:a16="http://schemas.microsoft.com/office/drawing/2014/main" val="3271639469"/>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dirty="0"/>
                        <a:t>0.622</a:t>
                      </a:r>
                      <a:endParaRPr kumimoji="1" lang="ja-JP" altLang="en-US" sz="1400"/>
                    </a:p>
                  </a:txBody>
                  <a:tcPr marL="68580" marR="68580" marT="34290" marB="34290"/>
                </a:tc>
                <a:tc>
                  <a:txBody>
                    <a:bodyPr/>
                    <a:lstStyle/>
                    <a:p>
                      <a:pPr algn="r"/>
                      <a:r>
                        <a:rPr kumimoji="1" lang="en-US" altLang="ja-JP" sz="1400" b="1" dirty="0">
                          <a:solidFill>
                            <a:srgbClr val="FF0000"/>
                          </a:solidFill>
                        </a:rPr>
                        <a:t>0.807</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0.702</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0.753</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3332223001"/>
                  </a:ext>
                </a:extLst>
              </a:tr>
              <a:tr h="278130">
                <a:tc vMerge="1">
                  <a:txBody>
                    <a:bodyPr/>
                    <a:lstStyle/>
                    <a:p>
                      <a:endParaRPr kumimoji="1" lang="ja-JP" altLang="en-US"/>
                    </a:p>
                  </a:txBody>
                  <a:tcPr/>
                </a:tc>
                <a:tc rowSpan="2">
                  <a:txBody>
                    <a:bodyPr/>
                    <a:lstStyle/>
                    <a:p>
                      <a:r>
                        <a:rPr kumimoji="1" lang="en-US" altLang="ja-JP" sz="1400" dirty="0"/>
                        <a:t>CSN</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b="1" dirty="0">
                          <a:solidFill>
                            <a:srgbClr val="FF0000"/>
                          </a:solidFill>
                        </a:rPr>
                        <a:t>0.689</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0.280</a:t>
                      </a:r>
                      <a:endParaRPr kumimoji="1" lang="ja-JP" altLang="en-US" sz="1400"/>
                    </a:p>
                  </a:txBody>
                  <a:tcPr marL="68580" marR="68580" marT="34290" marB="34290"/>
                </a:tc>
                <a:tc>
                  <a:txBody>
                    <a:bodyPr/>
                    <a:lstStyle/>
                    <a:p>
                      <a:pPr algn="r"/>
                      <a:r>
                        <a:rPr kumimoji="1" lang="en-US" altLang="ja-JP" sz="1400" dirty="0"/>
                        <a:t>0.398</a:t>
                      </a:r>
                      <a:endParaRPr kumimoji="1" lang="ja-JP" altLang="en-US" sz="1400"/>
                    </a:p>
                  </a:txBody>
                  <a:tcPr marL="68580" marR="68580" marT="34290" marB="34290"/>
                </a:tc>
                <a:tc>
                  <a:txBody>
                    <a:bodyPr/>
                    <a:lstStyle/>
                    <a:p>
                      <a:pPr algn="r"/>
                      <a:r>
                        <a:rPr kumimoji="1" lang="en-US" altLang="ja-JP" sz="1400" dirty="0"/>
                        <a:t>0.628</a:t>
                      </a:r>
                      <a:endParaRPr kumimoji="1" lang="ja-JP" altLang="en-US" sz="1400"/>
                    </a:p>
                  </a:txBody>
                  <a:tcPr marL="68580" marR="68580" marT="34290" marB="34290"/>
                </a:tc>
                <a:extLst>
                  <a:ext uri="{0D108BD9-81ED-4DB2-BD59-A6C34878D82A}">
                    <a16:rowId xmlns:a16="http://schemas.microsoft.com/office/drawing/2014/main" val="2437969655"/>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dirty="0"/>
                        <a:t>0.629</a:t>
                      </a:r>
                      <a:endParaRPr kumimoji="1" lang="ja-JP" altLang="en-US" sz="1400"/>
                    </a:p>
                  </a:txBody>
                  <a:tcPr marL="68580" marR="68580" marT="34290" marB="34290"/>
                </a:tc>
                <a:tc>
                  <a:txBody>
                    <a:bodyPr/>
                    <a:lstStyle/>
                    <a:p>
                      <a:pPr algn="r"/>
                      <a:r>
                        <a:rPr kumimoji="1" lang="en-US" altLang="ja-JP" sz="1400" b="1" dirty="0">
                          <a:solidFill>
                            <a:srgbClr val="FF0000"/>
                          </a:solidFill>
                        </a:rPr>
                        <a:t>0.683</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0.655</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0.703</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1836311937"/>
                  </a:ext>
                </a:extLst>
              </a:tr>
            </a:tbl>
          </a:graphicData>
        </a:graphic>
      </p:graphicFrame>
      <p:sp>
        <p:nvSpPr>
          <p:cNvPr id="3" name="日付プレースホルダー 2">
            <a:extLst>
              <a:ext uri="{FF2B5EF4-FFF2-40B4-BE49-F238E27FC236}">
                <a16:creationId xmlns:a16="http://schemas.microsoft.com/office/drawing/2014/main" id="{F422F5CD-A4A2-4E05-9D46-9E409E15A7B5}"/>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4120162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91AAF-F55F-9346-93C9-88E67D98AF4B}"/>
              </a:ext>
            </a:extLst>
          </p:cNvPr>
          <p:cNvSpPr>
            <a:spLocks noGrp="1"/>
          </p:cNvSpPr>
          <p:nvPr>
            <p:ph type="title"/>
          </p:nvPr>
        </p:nvSpPr>
        <p:spPr/>
        <p:txBody>
          <a:bodyPr/>
          <a:lstStyle/>
          <a:p>
            <a:r>
              <a:rPr kumimoji="1" lang="ja-JP" altLang="en-US"/>
              <a:t>実験結果（</a:t>
            </a:r>
            <a:r>
              <a:rPr kumimoji="1" lang="en-US" altLang="ja-JP" dirty="0"/>
              <a:t>DNN</a:t>
            </a:r>
            <a:r>
              <a:rPr kumimoji="1" lang="ja-JP" altLang="en-US"/>
              <a:t>）</a:t>
            </a:r>
          </a:p>
        </p:txBody>
      </p:sp>
      <p:sp>
        <p:nvSpPr>
          <p:cNvPr id="4" name="スライド番号プレースホルダー 3">
            <a:extLst>
              <a:ext uri="{FF2B5EF4-FFF2-40B4-BE49-F238E27FC236}">
                <a16:creationId xmlns:a16="http://schemas.microsoft.com/office/drawing/2014/main" id="{9ADFCC4A-3985-374A-9E96-81B9B7B199EB}"/>
              </a:ext>
            </a:extLst>
          </p:cNvPr>
          <p:cNvSpPr>
            <a:spLocks noGrp="1"/>
          </p:cNvSpPr>
          <p:nvPr>
            <p:ph type="sldNum" sz="quarter" idx="12"/>
          </p:nvPr>
        </p:nvSpPr>
        <p:spPr/>
        <p:txBody>
          <a:bodyPr/>
          <a:lstStyle/>
          <a:p>
            <a:fld id="{1F5AEE23-762E-B64C-87B3-7758EDED4F0D}" type="slidenum">
              <a:rPr kumimoji="1" lang="ja-JP" altLang="en-US" smtClean="0"/>
              <a:t>62</a:t>
            </a:fld>
            <a:endParaRPr kumimoji="1" lang="ja-JP" altLang="en-US"/>
          </a:p>
        </p:txBody>
      </p:sp>
      <p:graphicFrame>
        <p:nvGraphicFramePr>
          <p:cNvPr id="8" name="表 8">
            <a:extLst>
              <a:ext uri="{FF2B5EF4-FFF2-40B4-BE49-F238E27FC236}">
                <a16:creationId xmlns:a16="http://schemas.microsoft.com/office/drawing/2014/main" id="{EEBE9A96-F68C-E144-B46F-C8E1CF07702F}"/>
              </a:ext>
            </a:extLst>
          </p:cNvPr>
          <p:cNvGraphicFramePr>
            <a:graphicFrameLocks noGrp="1"/>
          </p:cNvGraphicFramePr>
          <p:nvPr>
            <p:ph idx="1"/>
            <p:extLst>
              <p:ext uri="{D42A27DB-BD31-4B8C-83A1-F6EECF244321}">
                <p14:modId xmlns:p14="http://schemas.microsoft.com/office/powerpoint/2010/main" val="1061827075"/>
              </p:ext>
            </p:extLst>
          </p:nvPr>
        </p:nvGraphicFramePr>
        <p:xfrm>
          <a:off x="628653" y="2325729"/>
          <a:ext cx="7886697" cy="2750820"/>
        </p:xfrm>
        <a:graphic>
          <a:graphicData uri="http://schemas.openxmlformats.org/drawingml/2006/table">
            <a:tbl>
              <a:tblPr firstRow="1" bandRow="1">
                <a:tableStyleId>{93296810-A885-4BE3-A3E7-6D5BEEA58F35}</a:tableStyleId>
              </a:tblPr>
              <a:tblGrid>
                <a:gridCol w="878305">
                  <a:extLst>
                    <a:ext uri="{9D8B030D-6E8A-4147-A177-3AD203B41FA5}">
                      <a16:colId xmlns:a16="http://schemas.microsoft.com/office/drawing/2014/main" val="4128658776"/>
                    </a:ext>
                  </a:extLst>
                </a:gridCol>
                <a:gridCol w="1227221">
                  <a:extLst>
                    <a:ext uri="{9D8B030D-6E8A-4147-A177-3AD203B41FA5}">
                      <a16:colId xmlns:a16="http://schemas.microsoft.com/office/drawing/2014/main" val="3612521375"/>
                    </a:ext>
                  </a:extLst>
                </a:gridCol>
                <a:gridCol w="1274487">
                  <a:extLst>
                    <a:ext uri="{9D8B030D-6E8A-4147-A177-3AD203B41FA5}">
                      <a16:colId xmlns:a16="http://schemas.microsoft.com/office/drawing/2014/main" val="4081382049"/>
                    </a:ext>
                  </a:extLst>
                </a:gridCol>
                <a:gridCol w="1126671">
                  <a:extLst>
                    <a:ext uri="{9D8B030D-6E8A-4147-A177-3AD203B41FA5}">
                      <a16:colId xmlns:a16="http://schemas.microsoft.com/office/drawing/2014/main" val="247054762"/>
                    </a:ext>
                  </a:extLst>
                </a:gridCol>
                <a:gridCol w="1126671">
                  <a:extLst>
                    <a:ext uri="{9D8B030D-6E8A-4147-A177-3AD203B41FA5}">
                      <a16:colId xmlns:a16="http://schemas.microsoft.com/office/drawing/2014/main" val="3126641599"/>
                    </a:ext>
                  </a:extLst>
                </a:gridCol>
                <a:gridCol w="1126671">
                  <a:extLst>
                    <a:ext uri="{9D8B030D-6E8A-4147-A177-3AD203B41FA5}">
                      <a16:colId xmlns:a16="http://schemas.microsoft.com/office/drawing/2014/main" val="1474902707"/>
                    </a:ext>
                  </a:extLst>
                </a:gridCol>
                <a:gridCol w="1126671">
                  <a:extLst>
                    <a:ext uri="{9D8B030D-6E8A-4147-A177-3AD203B41FA5}">
                      <a16:colId xmlns:a16="http://schemas.microsoft.com/office/drawing/2014/main" val="4075068938"/>
                    </a:ext>
                  </a:extLst>
                </a:gridCol>
              </a:tblGrid>
              <a:tr h="480060">
                <a:tc>
                  <a:txBody>
                    <a:bodyPr/>
                    <a:lstStyle/>
                    <a:p>
                      <a:r>
                        <a:rPr kumimoji="1" lang="ja-JP" altLang="en-US" sz="1400"/>
                        <a:t>深層学習</a:t>
                      </a:r>
                      <a:br>
                        <a:rPr kumimoji="1" lang="en-US" altLang="ja-JP" sz="1400" dirty="0"/>
                      </a:br>
                      <a:r>
                        <a:rPr kumimoji="1" lang="ja-JP" altLang="en-US" sz="1400"/>
                        <a:t>モデル</a:t>
                      </a:r>
                    </a:p>
                  </a:txBody>
                  <a:tcPr marL="68580" marR="68580" marT="34290" marB="34290"/>
                </a:tc>
                <a:tc>
                  <a:txBody>
                    <a:bodyPr/>
                    <a:lstStyle/>
                    <a:p>
                      <a:r>
                        <a:rPr kumimoji="1" lang="ja-JP" altLang="en-US" sz="1400"/>
                        <a:t>データセット</a:t>
                      </a:r>
                    </a:p>
                  </a:txBody>
                  <a:tcPr marL="68580" marR="68580" marT="34290" marB="34290"/>
                </a:tc>
                <a:tc>
                  <a:txBody>
                    <a:bodyPr/>
                    <a:lstStyle/>
                    <a:p>
                      <a:r>
                        <a:rPr kumimoji="1" lang="ja-JP" altLang="en-US" sz="1400"/>
                        <a:t>分類層</a:t>
                      </a:r>
                    </a:p>
                  </a:txBody>
                  <a:tcPr marL="68580" marR="68580" marT="34290" marB="34290"/>
                </a:tc>
                <a:tc>
                  <a:txBody>
                    <a:bodyPr/>
                    <a:lstStyle/>
                    <a:p>
                      <a:r>
                        <a:rPr kumimoji="1" lang="ja-JP" altLang="en-US" sz="1400"/>
                        <a:t>適合率</a:t>
                      </a:r>
                    </a:p>
                  </a:txBody>
                  <a:tcPr marL="68580" marR="68580" marT="34290" marB="34290"/>
                </a:tc>
                <a:tc>
                  <a:txBody>
                    <a:bodyPr/>
                    <a:lstStyle/>
                    <a:p>
                      <a:r>
                        <a:rPr kumimoji="1" lang="ja-JP" altLang="en-US" sz="1400"/>
                        <a:t>再現率</a:t>
                      </a:r>
                    </a:p>
                  </a:txBody>
                  <a:tcPr marL="68580" marR="68580" marT="34290" marB="34290"/>
                </a:tc>
                <a:tc>
                  <a:txBody>
                    <a:bodyPr/>
                    <a:lstStyle/>
                    <a:p>
                      <a:r>
                        <a:rPr kumimoji="1" lang="en-US" altLang="ja-JP" sz="1400" dirty="0"/>
                        <a:t>F</a:t>
                      </a:r>
                      <a:r>
                        <a:rPr kumimoji="1" lang="ja-JP" altLang="en-US" sz="1400"/>
                        <a:t>値</a:t>
                      </a:r>
                    </a:p>
                  </a:txBody>
                  <a:tcPr marL="68580" marR="68580" marT="34290" marB="34290"/>
                </a:tc>
                <a:tc>
                  <a:txBody>
                    <a:bodyPr/>
                    <a:lstStyle/>
                    <a:p>
                      <a:r>
                        <a:rPr kumimoji="1" lang="en-US" altLang="ja-JP" sz="1400" dirty="0"/>
                        <a:t>AUC</a:t>
                      </a:r>
                      <a:endParaRPr kumimoji="1" lang="ja-JP" altLang="en-US" sz="1400"/>
                    </a:p>
                  </a:txBody>
                  <a:tcPr marL="68580" marR="68580" marT="34290" marB="34290"/>
                </a:tc>
                <a:extLst>
                  <a:ext uri="{0D108BD9-81ED-4DB2-BD59-A6C34878D82A}">
                    <a16:rowId xmlns:a16="http://schemas.microsoft.com/office/drawing/2014/main" val="1289370112"/>
                  </a:ext>
                </a:extLst>
              </a:tr>
              <a:tr h="278130">
                <a:tc rowSpan="8">
                  <a:txBody>
                    <a:bodyPr/>
                    <a:lstStyle/>
                    <a:p>
                      <a:r>
                        <a:rPr kumimoji="1" lang="en-US" altLang="ja-JP" sz="1400" dirty="0"/>
                        <a:t>DNN</a:t>
                      </a:r>
                      <a:endParaRPr kumimoji="1" lang="ja-JP" altLang="en-US" sz="1400"/>
                    </a:p>
                  </a:txBody>
                  <a:tcPr marL="68580" marR="68580" marT="34290" marB="34290"/>
                </a:tc>
                <a:tc rowSpan="2">
                  <a:txBody>
                    <a:bodyPr/>
                    <a:lstStyle/>
                    <a:p>
                      <a:r>
                        <a:rPr kumimoji="1" lang="en-US" altLang="ja-JP" sz="1400" dirty="0"/>
                        <a:t>GCJ</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dirty="0"/>
                        <a:t>0.562</a:t>
                      </a:r>
                      <a:endParaRPr kumimoji="1" lang="ja-JP" altLang="en-US" sz="1400"/>
                    </a:p>
                  </a:txBody>
                  <a:tcPr marL="68580" marR="68580" marT="34290" marB="34290"/>
                </a:tc>
                <a:tc>
                  <a:txBody>
                    <a:bodyPr/>
                    <a:lstStyle/>
                    <a:p>
                      <a:pPr algn="r"/>
                      <a:r>
                        <a:rPr kumimoji="1" lang="en-US" altLang="ja-JP" sz="1400" b="1" dirty="0">
                          <a:solidFill>
                            <a:srgbClr val="FF0000"/>
                          </a:solidFill>
                        </a:rPr>
                        <a:t>0.922</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0.698</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0.717</a:t>
                      </a:r>
                      <a:endParaRPr kumimoji="1" lang="ja-JP" altLang="en-US" sz="1400" dirty="0"/>
                    </a:p>
                  </a:txBody>
                  <a:tcPr marL="68580" marR="68580" marT="34290" marB="34290"/>
                </a:tc>
                <a:extLst>
                  <a:ext uri="{0D108BD9-81ED-4DB2-BD59-A6C34878D82A}">
                    <a16:rowId xmlns:a16="http://schemas.microsoft.com/office/drawing/2014/main" val="3199907332"/>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b="1" dirty="0">
                          <a:solidFill>
                            <a:srgbClr val="FF0000"/>
                          </a:solidFill>
                        </a:rPr>
                        <a:t>0.690</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0.606</a:t>
                      </a:r>
                      <a:endParaRPr kumimoji="1" lang="ja-JP" altLang="en-US" sz="1400" dirty="0"/>
                    </a:p>
                  </a:txBody>
                  <a:tcPr marL="68580" marR="68580" marT="34290" marB="34290"/>
                </a:tc>
                <a:tc>
                  <a:txBody>
                    <a:bodyPr/>
                    <a:lstStyle/>
                    <a:p>
                      <a:pPr algn="r"/>
                      <a:r>
                        <a:rPr kumimoji="1" lang="en-US" altLang="ja-JP" sz="1400" dirty="0"/>
                        <a:t>0.645</a:t>
                      </a:r>
                      <a:endParaRPr kumimoji="1" lang="ja-JP" altLang="en-US" sz="1400"/>
                    </a:p>
                  </a:txBody>
                  <a:tcPr marL="68580" marR="68580" marT="34290" marB="34290"/>
                </a:tc>
                <a:tc>
                  <a:txBody>
                    <a:bodyPr/>
                    <a:lstStyle/>
                    <a:p>
                      <a:pPr algn="r"/>
                      <a:r>
                        <a:rPr kumimoji="1" lang="en-US" altLang="ja-JP" sz="1400" b="1" dirty="0">
                          <a:solidFill>
                            <a:srgbClr val="FF0000"/>
                          </a:solidFill>
                        </a:rPr>
                        <a:t>0.725</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3411603199"/>
                  </a:ext>
                </a:extLst>
              </a:tr>
              <a:tr h="278130">
                <a:tc vMerge="1">
                  <a:txBody>
                    <a:bodyPr/>
                    <a:lstStyle/>
                    <a:p>
                      <a:endParaRPr kumimoji="1" lang="ja-JP" altLang="en-US"/>
                    </a:p>
                  </a:txBody>
                  <a:tcPr/>
                </a:tc>
                <a:tc rowSpan="2">
                  <a:txBody>
                    <a:bodyPr/>
                    <a:lstStyle/>
                    <a:p>
                      <a:r>
                        <a:rPr kumimoji="1" lang="en-US" altLang="ja-JP" sz="1400" dirty="0"/>
                        <a:t>SCB</a:t>
                      </a:r>
                      <a:endParaRPr kumimoji="1" lang="ja-JP" altLang="en-US" sz="1400" dirty="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dirty="0"/>
                        <a:t>0.545</a:t>
                      </a:r>
                      <a:endParaRPr kumimoji="1" lang="ja-JP" altLang="en-US" sz="1400"/>
                    </a:p>
                  </a:txBody>
                  <a:tcPr marL="68580" marR="68580" marT="34290" marB="34290"/>
                </a:tc>
                <a:tc>
                  <a:txBody>
                    <a:bodyPr/>
                    <a:lstStyle/>
                    <a:p>
                      <a:pPr algn="r"/>
                      <a:r>
                        <a:rPr kumimoji="1" lang="en-US" altLang="ja-JP" sz="1400" b="1" dirty="0">
                          <a:solidFill>
                            <a:srgbClr val="FF0000"/>
                          </a:solidFill>
                        </a:rPr>
                        <a:t>0.931</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0.685</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0.757</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2249885606"/>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b="1" dirty="0">
                          <a:solidFill>
                            <a:srgbClr val="FF0000"/>
                          </a:solidFill>
                        </a:rPr>
                        <a:t>0.575</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0.804</a:t>
                      </a:r>
                      <a:endParaRPr kumimoji="1" lang="ja-JP" altLang="en-US" sz="1400" dirty="0"/>
                    </a:p>
                  </a:txBody>
                  <a:tcPr marL="68580" marR="68580" marT="34290" marB="34290"/>
                </a:tc>
                <a:tc>
                  <a:txBody>
                    <a:bodyPr/>
                    <a:lstStyle/>
                    <a:p>
                      <a:pPr algn="r"/>
                      <a:r>
                        <a:rPr kumimoji="1" lang="en-US" altLang="ja-JP" sz="1400" dirty="0"/>
                        <a:t>0.670</a:t>
                      </a:r>
                      <a:endParaRPr kumimoji="1" lang="ja-JP" altLang="en-US" sz="1400"/>
                    </a:p>
                  </a:txBody>
                  <a:tcPr marL="68580" marR="68580" marT="34290" marB="34290"/>
                </a:tc>
                <a:tc>
                  <a:txBody>
                    <a:bodyPr/>
                    <a:lstStyle/>
                    <a:p>
                      <a:pPr algn="r"/>
                      <a:r>
                        <a:rPr kumimoji="1" lang="en-US" altLang="ja-JP" sz="1400" dirty="0"/>
                        <a:t>0.687</a:t>
                      </a:r>
                      <a:endParaRPr kumimoji="1" lang="ja-JP" altLang="en-US" sz="1400"/>
                    </a:p>
                  </a:txBody>
                  <a:tcPr marL="68580" marR="68580" marT="34290" marB="34290"/>
                </a:tc>
                <a:extLst>
                  <a:ext uri="{0D108BD9-81ED-4DB2-BD59-A6C34878D82A}">
                    <a16:rowId xmlns:a16="http://schemas.microsoft.com/office/drawing/2014/main" val="1531483987"/>
                  </a:ext>
                </a:extLst>
              </a:tr>
              <a:tr h="278130">
                <a:tc vMerge="1">
                  <a:txBody>
                    <a:bodyPr/>
                    <a:lstStyle/>
                    <a:p>
                      <a:endParaRPr kumimoji="1" lang="ja-JP" altLang="en-US"/>
                    </a:p>
                  </a:txBody>
                  <a:tcPr/>
                </a:tc>
                <a:tc rowSpan="2">
                  <a:txBody>
                    <a:bodyPr/>
                    <a:lstStyle/>
                    <a:p>
                      <a:r>
                        <a:rPr kumimoji="1" lang="en-US" altLang="ja-JP" sz="1400" dirty="0" err="1"/>
                        <a:t>SeSaMe</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dirty="0"/>
                        <a:t>0.528</a:t>
                      </a:r>
                      <a:endParaRPr kumimoji="1" lang="ja-JP" altLang="en-US" sz="1400"/>
                    </a:p>
                  </a:txBody>
                  <a:tcPr marL="68580" marR="68580" marT="34290" marB="34290"/>
                </a:tc>
                <a:tc>
                  <a:txBody>
                    <a:bodyPr/>
                    <a:lstStyle/>
                    <a:p>
                      <a:pPr algn="r"/>
                      <a:r>
                        <a:rPr kumimoji="1" lang="en-US" altLang="ja-JP" sz="1400" b="1" dirty="0">
                          <a:solidFill>
                            <a:srgbClr val="FF0000"/>
                          </a:solidFill>
                        </a:rPr>
                        <a:t>0.895</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0.664</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0.715</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3271639469"/>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b="1" dirty="0">
                          <a:solidFill>
                            <a:srgbClr val="FF0000"/>
                          </a:solidFill>
                        </a:rPr>
                        <a:t>0.556</a:t>
                      </a:r>
                      <a:endParaRPr kumimoji="1" lang="ja-JP" altLang="en-US" sz="1400" b="1" dirty="0">
                        <a:solidFill>
                          <a:srgbClr val="FF0000"/>
                        </a:solidFill>
                      </a:endParaRPr>
                    </a:p>
                  </a:txBody>
                  <a:tcPr marL="68580" marR="68580" marT="34290" marB="34290"/>
                </a:tc>
                <a:tc>
                  <a:txBody>
                    <a:bodyPr/>
                    <a:lstStyle/>
                    <a:p>
                      <a:pPr algn="r"/>
                      <a:r>
                        <a:rPr kumimoji="1" lang="en-US" altLang="ja-JP" sz="1400" dirty="0"/>
                        <a:t>0.789</a:t>
                      </a:r>
                      <a:endParaRPr kumimoji="1" lang="ja-JP" altLang="en-US" sz="1400"/>
                    </a:p>
                  </a:txBody>
                  <a:tcPr marL="68580" marR="68580" marT="34290" marB="34290"/>
                </a:tc>
                <a:tc>
                  <a:txBody>
                    <a:bodyPr/>
                    <a:lstStyle/>
                    <a:p>
                      <a:pPr algn="r"/>
                      <a:r>
                        <a:rPr kumimoji="1" lang="en-US" altLang="ja-JP" sz="1400" dirty="0"/>
                        <a:t>0.652</a:t>
                      </a:r>
                      <a:endParaRPr kumimoji="1" lang="ja-JP" altLang="en-US" sz="1400" dirty="0"/>
                    </a:p>
                  </a:txBody>
                  <a:tcPr marL="68580" marR="68580" marT="34290" marB="34290"/>
                </a:tc>
                <a:tc>
                  <a:txBody>
                    <a:bodyPr/>
                    <a:lstStyle/>
                    <a:p>
                      <a:pPr algn="r"/>
                      <a:r>
                        <a:rPr kumimoji="1" lang="en-US" altLang="ja-JP" sz="1400" dirty="0"/>
                        <a:t>0.634</a:t>
                      </a:r>
                      <a:endParaRPr kumimoji="1" lang="ja-JP" altLang="en-US" sz="1400" dirty="0"/>
                    </a:p>
                  </a:txBody>
                  <a:tcPr marL="68580" marR="68580" marT="34290" marB="34290"/>
                </a:tc>
                <a:extLst>
                  <a:ext uri="{0D108BD9-81ED-4DB2-BD59-A6C34878D82A}">
                    <a16:rowId xmlns:a16="http://schemas.microsoft.com/office/drawing/2014/main" val="3332223001"/>
                  </a:ext>
                </a:extLst>
              </a:tr>
              <a:tr h="278130">
                <a:tc vMerge="1">
                  <a:txBody>
                    <a:bodyPr/>
                    <a:lstStyle/>
                    <a:p>
                      <a:endParaRPr kumimoji="1" lang="ja-JP" altLang="en-US"/>
                    </a:p>
                  </a:txBody>
                  <a:tcPr/>
                </a:tc>
                <a:tc rowSpan="2">
                  <a:txBody>
                    <a:bodyPr/>
                    <a:lstStyle/>
                    <a:p>
                      <a:r>
                        <a:rPr kumimoji="1" lang="en-US" altLang="ja-JP" sz="1400" dirty="0"/>
                        <a:t>CSN</a:t>
                      </a:r>
                      <a:endParaRPr kumimoji="1" lang="ja-JP" altLang="en-US" sz="1400"/>
                    </a:p>
                  </a:txBody>
                  <a:tcPr marL="68580" marR="68580" marT="34290" marB="34290"/>
                </a:tc>
                <a:tc>
                  <a:txBody>
                    <a:bodyPr/>
                    <a:lstStyle/>
                    <a:p>
                      <a:r>
                        <a:rPr kumimoji="1" lang="en-US" altLang="ja-JP" sz="1400" dirty="0"/>
                        <a:t>2</a:t>
                      </a:r>
                      <a:r>
                        <a:rPr kumimoji="1" lang="ja-JP" altLang="en-US" sz="1400"/>
                        <a:t>値分類</a:t>
                      </a:r>
                    </a:p>
                  </a:txBody>
                  <a:tcPr marL="68580" marR="68580" marT="34290" marB="34290"/>
                </a:tc>
                <a:tc>
                  <a:txBody>
                    <a:bodyPr/>
                    <a:lstStyle/>
                    <a:p>
                      <a:pPr algn="r"/>
                      <a:r>
                        <a:rPr kumimoji="1" lang="en-US" altLang="ja-JP" sz="1400" b="1" dirty="0">
                          <a:solidFill>
                            <a:srgbClr val="FF0000"/>
                          </a:solidFill>
                        </a:rPr>
                        <a:t>0.519</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0.837</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0.640</a:t>
                      </a:r>
                      <a:endParaRPr kumimoji="1" lang="ja-JP" altLang="en-US" sz="1400" b="1" dirty="0">
                        <a:solidFill>
                          <a:srgbClr val="FF0000"/>
                        </a:solidFill>
                      </a:endParaRPr>
                    </a:p>
                  </a:txBody>
                  <a:tcPr marL="68580" marR="68580" marT="34290" marB="34290"/>
                </a:tc>
                <a:tc>
                  <a:txBody>
                    <a:bodyPr/>
                    <a:lstStyle/>
                    <a:p>
                      <a:pPr algn="r"/>
                      <a:r>
                        <a:rPr kumimoji="1" lang="en-US" altLang="ja-JP" sz="1400" b="1" dirty="0">
                          <a:solidFill>
                            <a:srgbClr val="FF0000"/>
                          </a:solidFill>
                        </a:rPr>
                        <a:t>0.587</a:t>
                      </a:r>
                      <a:endParaRPr kumimoji="1" lang="ja-JP" altLang="en-US" sz="1400" b="1" dirty="0">
                        <a:solidFill>
                          <a:srgbClr val="FF0000"/>
                        </a:solidFill>
                      </a:endParaRPr>
                    </a:p>
                  </a:txBody>
                  <a:tcPr marL="68580" marR="68580" marT="34290" marB="34290"/>
                </a:tc>
                <a:extLst>
                  <a:ext uri="{0D108BD9-81ED-4DB2-BD59-A6C34878D82A}">
                    <a16:rowId xmlns:a16="http://schemas.microsoft.com/office/drawing/2014/main" val="2437969655"/>
                  </a:ext>
                </a:extLst>
              </a:tr>
              <a:tr h="27813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a:t>回帰</a:t>
                      </a:r>
                    </a:p>
                  </a:txBody>
                  <a:tcPr marL="68580" marR="68580" marT="34290" marB="34290"/>
                </a:tc>
                <a:tc>
                  <a:txBody>
                    <a:bodyPr/>
                    <a:lstStyle/>
                    <a:p>
                      <a:pPr algn="r"/>
                      <a:r>
                        <a:rPr kumimoji="1" lang="en-US" altLang="ja-JP" sz="1400" dirty="0"/>
                        <a:t>0.498</a:t>
                      </a:r>
                      <a:endParaRPr kumimoji="1" lang="ja-JP" altLang="en-US" sz="1400"/>
                    </a:p>
                  </a:txBody>
                  <a:tcPr marL="68580" marR="68580" marT="34290" marB="34290"/>
                </a:tc>
                <a:tc>
                  <a:txBody>
                    <a:bodyPr/>
                    <a:lstStyle/>
                    <a:p>
                      <a:pPr algn="r"/>
                      <a:r>
                        <a:rPr kumimoji="1" lang="en-US" altLang="ja-JP" sz="1400" dirty="0"/>
                        <a:t>0.723</a:t>
                      </a:r>
                      <a:endParaRPr kumimoji="1" lang="ja-JP" altLang="en-US" sz="1400"/>
                    </a:p>
                  </a:txBody>
                  <a:tcPr marL="68580" marR="68580" marT="34290" marB="34290"/>
                </a:tc>
                <a:tc>
                  <a:txBody>
                    <a:bodyPr/>
                    <a:lstStyle/>
                    <a:p>
                      <a:pPr algn="r"/>
                      <a:r>
                        <a:rPr kumimoji="1" lang="en-US" altLang="ja-JP" sz="1400" dirty="0"/>
                        <a:t>0.590</a:t>
                      </a:r>
                      <a:endParaRPr kumimoji="1" lang="ja-JP" altLang="en-US" sz="1400"/>
                    </a:p>
                  </a:txBody>
                  <a:tcPr marL="68580" marR="68580" marT="34290" marB="34290"/>
                </a:tc>
                <a:tc>
                  <a:txBody>
                    <a:bodyPr/>
                    <a:lstStyle/>
                    <a:p>
                      <a:pPr algn="r"/>
                      <a:r>
                        <a:rPr kumimoji="1" lang="en-US" altLang="ja-JP" sz="1400" dirty="0"/>
                        <a:t>0.529</a:t>
                      </a:r>
                      <a:endParaRPr kumimoji="1" lang="ja-JP" altLang="en-US" sz="1400" dirty="0"/>
                    </a:p>
                  </a:txBody>
                  <a:tcPr marL="68580" marR="68580" marT="34290" marB="34290"/>
                </a:tc>
                <a:extLst>
                  <a:ext uri="{0D108BD9-81ED-4DB2-BD59-A6C34878D82A}">
                    <a16:rowId xmlns:a16="http://schemas.microsoft.com/office/drawing/2014/main" val="1836311937"/>
                  </a:ext>
                </a:extLst>
              </a:tr>
            </a:tbl>
          </a:graphicData>
        </a:graphic>
      </p:graphicFrame>
      <p:sp>
        <p:nvSpPr>
          <p:cNvPr id="3" name="日付プレースホルダー 2">
            <a:extLst>
              <a:ext uri="{FF2B5EF4-FFF2-40B4-BE49-F238E27FC236}">
                <a16:creationId xmlns:a16="http://schemas.microsoft.com/office/drawing/2014/main" id="{E383A89F-491F-43C4-BC8C-515230AC7AC3}"/>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954454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19F301-5113-554F-A026-9FD713F40A05}"/>
              </a:ext>
            </a:extLst>
          </p:cNvPr>
          <p:cNvSpPr>
            <a:spLocks noGrp="1"/>
          </p:cNvSpPr>
          <p:nvPr>
            <p:ph type="title"/>
          </p:nvPr>
        </p:nvSpPr>
        <p:spPr/>
        <p:txBody>
          <a:bodyPr/>
          <a:lstStyle/>
          <a:p>
            <a:r>
              <a:rPr kumimoji="1" lang="ja-JP" altLang="en-US"/>
              <a:t>実験結果まとめ</a:t>
            </a:r>
          </a:p>
        </p:txBody>
      </p:sp>
      <p:sp>
        <p:nvSpPr>
          <p:cNvPr id="3" name="コンテンツ プレースホルダー 2">
            <a:extLst>
              <a:ext uri="{FF2B5EF4-FFF2-40B4-BE49-F238E27FC236}">
                <a16:creationId xmlns:a16="http://schemas.microsoft.com/office/drawing/2014/main" id="{120D139F-EB79-AF4F-88B8-A2C9D1645B91}"/>
              </a:ext>
            </a:extLst>
          </p:cNvPr>
          <p:cNvSpPr>
            <a:spLocks noGrp="1"/>
          </p:cNvSpPr>
          <p:nvPr>
            <p:ph idx="1"/>
          </p:nvPr>
        </p:nvSpPr>
        <p:spPr/>
        <p:txBody>
          <a:bodyPr/>
          <a:lstStyle/>
          <a:p>
            <a:r>
              <a:rPr kumimoji="1" lang="en-US" altLang="ja-JP" dirty="0"/>
              <a:t>DNN</a:t>
            </a:r>
            <a:r>
              <a:rPr kumimoji="1" lang="ja-JP" altLang="en-US" dirty="0"/>
              <a:t>以外の</a:t>
            </a:r>
            <a:r>
              <a:rPr kumimoji="1" lang="en-US" altLang="ja-JP" dirty="0"/>
              <a:t>3</a:t>
            </a:r>
            <a:r>
              <a:rPr kumimoji="1" lang="ja-JP" altLang="en-US" dirty="0"/>
              <a:t>つの深層学習モデル</a:t>
            </a:r>
            <a:endParaRPr kumimoji="1" lang="en-US" altLang="ja-JP" dirty="0"/>
          </a:p>
          <a:p>
            <a:pPr marL="342900" lvl="1" indent="0">
              <a:buNone/>
            </a:pPr>
            <a:r>
              <a:rPr lang="en-US" altLang="ja-JP" dirty="0"/>
              <a:t>2</a:t>
            </a:r>
            <a:r>
              <a:rPr lang="ja-JP" altLang="en-US" dirty="0"/>
              <a:t>値分類モデルから回帰モデルに変更することで，全てのデータセットに対して</a:t>
            </a:r>
            <a:r>
              <a:rPr lang="en-US" altLang="ja-JP" dirty="0"/>
              <a:t>F</a:t>
            </a:r>
            <a:r>
              <a:rPr lang="ja-JP" altLang="en-US" dirty="0"/>
              <a:t>値と</a:t>
            </a:r>
            <a:r>
              <a:rPr lang="en-US" altLang="ja-JP" dirty="0"/>
              <a:t>AUC</a:t>
            </a:r>
            <a:r>
              <a:rPr lang="ja-JP" altLang="en-US" dirty="0"/>
              <a:t>が共に向上した</a:t>
            </a:r>
            <a:endParaRPr lang="en-US" altLang="ja-JP" dirty="0"/>
          </a:p>
          <a:p>
            <a:pPr marL="342900" lvl="1" indent="0">
              <a:buNone/>
            </a:pPr>
            <a:r>
              <a:rPr lang="ja-JP" altLang="en-US" dirty="0"/>
              <a:t>→提案手法によって汎化性能が向上した</a:t>
            </a:r>
            <a:endParaRPr lang="en-US" altLang="ja-JP" dirty="0"/>
          </a:p>
          <a:p>
            <a:pPr lvl="3"/>
            <a:endParaRPr kumimoji="1" lang="en-US" altLang="ja-JP" dirty="0"/>
          </a:p>
          <a:p>
            <a:r>
              <a:rPr kumimoji="1" lang="en-US" altLang="ja-JP" dirty="0"/>
              <a:t>DNN</a:t>
            </a:r>
          </a:p>
          <a:p>
            <a:pPr marL="342900" lvl="1" indent="0">
              <a:buNone/>
            </a:pPr>
            <a:r>
              <a:rPr kumimoji="1" lang="en-US" altLang="ja-JP" dirty="0"/>
              <a:t>2</a:t>
            </a:r>
            <a:r>
              <a:rPr kumimoji="1" lang="ja-JP" altLang="en-US" dirty="0"/>
              <a:t>値分類モデルから回帰モデルに変更すると，</a:t>
            </a:r>
            <a:r>
              <a:rPr kumimoji="1" lang="en-US" altLang="ja-JP" dirty="0"/>
              <a:t>GCJ</a:t>
            </a:r>
            <a:r>
              <a:rPr kumimoji="1" lang="ja-JP" altLang="en-US" dirty="0"/>
              <a:t>以外のデータセットに対して</a:t>
            </a:r>
            <a:r>
              <a:rPr kumimoji="1" lang="en-US" altLang="ja-JP" dirty="0"/>
              <a:t>F</a:t>
            </a:r>
            <a:r>
              <a:rPr kumimoji="1" lang="ja-JP" altLang="en-US" dirty="0"/>
              <a:t>値と</a:t>
            </a:r>
            <a:r>
              <a:rPr kumimoji="1" lang="en-US" altLang="ja-JP" dirty="0"/>
              <a:t>AUC</a:t>
            </a:r>
            <a:r>
              <a:rPr kumimoji="1" lang="ja-JP" altLang="en-US" dirty="0"/>
              <a:t>が低下した</a:t>
            </a:r>
            <a:endParaRPr kumimoji="1" lang="en-US" altLang="ja-JP" dirty="0"/>
          </a:p>
          <a:p>
            <a:pPr marL="342900" lvl="1" indent="0">
              <a:buNone/>
            </a:pPr>
            <a:r>
              <a:rPr lang="ja-JP" altLang="en-US" dirty="0"/>
              <a:t>→提案手法では汎化性能は向上しなかった</a:t>
            </a:r>
            <a:endParaRPr kumimoji="1" lang="ja-JP" altLang="en-US" dirty="0"/>
          </a:p>
        </p:txBody>
      </p:sp>
      <p:sp>
        <p:nvSpPr>
          <p:cNvPr id="4" name="スライド番号プレースホルダー 3">
            <a:extLst>
              <a:ext uri="{FF2B5EF4-FFF2-40B4-BE49-F238E27FC236}">
                <a16:creationId xmlns:a16="http://schemas.microsoft.com/office/drawing/2014/main" id="{9C3DB636-17E1-FD4D-B67F-2C0F78C0DB62}"/>
              </a:ext>
            </a:extLst>
          </p:cNvPr>
          <p:cNvSpPr>
            <a:spLocks noGrp="1"/>
          </p:cNvSpPr>
          <p:nvPr>
            <p:ph type="sldNum" sz="quarter" idx="12"/>
          </p:nvPr>
        </p:nvSpPr>
        <p:spPr/>
        <p:txBody>
          <a:bodyPr/>
          <a:lstStyle/>
          <a:p>
            <a:fld id="{1F5AEE23-762E-B64C-87B3-7758EDED4F0D}" type="slidenum">
              <a:rPr kumimoji="1" lang="ja-JP" altLang="en-US" smtClean="0"/>
              <a:t>63</a:t>
            </a:fld>
            <a:endParaRPr kumimoji="1" lang="ja-JP" altLang="en-US"/>
          </a:p>
        </p:txBody>
      </p:sp>
      <p:sp>
        <p:nvSpPr>
          <p:cNvPr id="5" name="日付プレースホルダー 4">
            <a:extLst>
              <a:ext uri="{FF2B5EF4-FFF2-40B4-BE49-F238E27FC236}">
                <a16:creationId xmlns:a16="http://schemas.microsoft.com/office/drawing/2014/main" id="{80E0CF36-EDAF-4086-B1F1-F12340FC3684}"/>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0484194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E07A87-C1B3-A341-8795-0813AABCB81B}"/>
              </a:ext>
            </a:extLst>
          </p:cNvPr>
          <p:cNvSpPr>
            <a:spLocks noGrp="1"/>
          </p:cNvSpPr>
          <p:nvPr>
            <p:ph type="title"/>
          </p:nvPr>
        </p:nvSpPr>
        <p:spPr/>
        <p:txBody>
          <a:bodyPr/>
          <a:lstStyle/>
          <a:p>
            <a:r>
              <a:rPr kumimoji="1" lang="ja-JP" altLang="en-US"/>
              <a:t>考察</a:t>
            </a:r>
          </a:p>
        </p:txBody>
      </p:sp>
      <p:sp>
        <p:nvSpPr>
          <p:cNvPr id="3" name="コンテンツ プレースホルダー 2">
            <a:extLst>
              <a:ext uri="{FF2B5EF4-FFF2-40B4-BE49-F238E27FC236}">
                <a16:creationId xmlns:a16="http://schemas.microsoft.com/office/drawing/2014/main" id="{5CCFBFAF-1EB4-3C40-9834-7C0D88439791}"/>
              </a:ext>
            </a:extLst>
          </p:cNvPr>
          <p:cNvSpPr>
            <a:spLocks noGrp="1"/>
          </p:cNvSpPr>
          <p:nvPr>
            <p:ph idx="1"/>
          </p:nvPr>
        </p:nvSpPr>
        <p:spPr/>
        <p:txBody>
          <a:bodyPr>
            <a:normAutofit/>
          </a:bodyPr>
          <a:lstStyle/>
          <a:p>
            <a:r>
              <a:rPr kumimoji="1" lang="en-US" altLang="ja-JP" dirty="0"/>
              <a:t>DNN</a:t>
            </a:r>
            <a:r>
              <a:rPr kumimoji="1" lang="ja-JP" altLang="en-US" dirty="0"/>
              <a:t>以外の</a:t>
            </a:r>
            <a:r>
              <a:rPr kumimoji="1" lang="en-US" altLang="ja-JP" dirty="0"/>
              <a:t>3</a:t>
            </a:r>
            <a:r>
              <a:rPr kumimoji="1" lang="ja-JP" altLang="en-US" dirty="0"/>
              <a:t>つの深層学習モデルは抽象構文木を学習した</a:t>
            </a:r>
            <a:endParaRPr kumimoji="1" lang="en-US" altLang="ja-JP" dirty="0"/>
          </a:p>
          <a:p>
            <a:pPr lvl="1"/>
            <a:r>
              <a:rPr lang="ja-JP" altLang="en-US" dirty="0"/>
              <a:t>抽象構文木の類似度に基づく目的変数をうまく予測できた</a:t>
            </a:r>
            <a:endParaRPr lang="en-US" altLang="ja-JP" dirty="0"/>
          </a:p>
          <a:p>
            <a:pPr lvl="1"/>
            <a:endParaRPr kumimoji="1" lang="en-US" altLang="ja-JP" dirty="0"/>
          </a:p>
          <a:p>
            <a:r>
              <a:rPr lang="en-US" altLang="ja-JP" dirty="0"/>
              <a:t>DNN</a:t>
            </a:r>
            <a:r>
              <a:rPr lang="ja-JP" altLang="en-US" dirty="0"/>
              <a:t>はソースコードメトリクスを学習した</a:t>
            </a:r>
            <a:endParaRPr lang="en-US" altLang="ja-JP" dirty="0"/>
          </a:p>
          <a:p>
            <a:pPr lvl="1"/>
            <a:r>
              <a:rPr lang="ja-JP" altLang="en-US" dirty="0"/>
              <a:t>ソースコードの構造を学習していない</a:t>
            </a:r>
            <a:endParaRPr lang="en-US" altLang="ja-JP" dirty="0"/>
          </a:p>
          <a:p>
            <a:pPr lvl="1"/>
            <a:r>
              <a:rPr lang="ja-JP" altLang="en-US" dirty="0"/>
              <a:t>抽象構文木の類似度を予測することが困難だったと考えられる</a:t>
            </a:r>
            <a:endParaRPr lang="en-US" altLang="ja-JP" dirty="0"/>
          </a:p>
          <a:p>
            <a:pPr lvl="1"/>
            <a:endParaRPr lang="en-US" altLang="ja-JP" dirty="0"/>
          </a:p>
          <a:p>
            <a:pPr marL="0" indent="0">
              <a:buNone/>
            </a:pPr>
            <a:r>
              <a:rPr lang="ja-JP" altLang="en-US" dirty="0">
                <a:solidFill>
                  <a:srgbClr val="FF0000"/>
                </a:solidFill>
              </a:rPr>
              <a:t>抽象構文木の情報を学習可能な深層学習モデルに対して</a:t>
            </a:r>
            <a:br>
              <a:rPr lang="en-US" altLang="ja-JP" dirty="0">
                <a:solidFill>
                  <a:srgbClr val="FF0000"/>
                </a:solidFill>
              </a:rPr>
            </a:br>
            <a:r>
              <a:rPr lang="ja-JP" altLang="en-US" dirty="0">
                <a:solidFill>
                  <a:srgbClr val="FF0000"/>
                </a:solidFill>
              </a:rPr>
              <a:t>提案手法は有効だと考えられる</a:t>
            </a:r>
            <a:endParaRPr lang="en-US" altLang="ja-JP" dirty="0">
              <a:solidFill>
                <a:srgbClr val="FF0000"/>
              </a:solidFill>
            </a:endParaRPr>
          </a:p>
        </p:txBody>
      </p:sp>
      <p:sp>
        <p:nvSpPr>
          <p:cNvPr id="4" name="スライド番号プレースホルダー 3">
            <a:extLst>
              <a:ext uri="{FF2B5EF4-FFF2-40B4-BE49-F238E27FC236}">
                <a16:creationId xmlns:a16="http://schemas.microsoft.com/office/drawing/2014/main" id="{FD7A70BC-2A43-D94B-9113-FFA86DE0E755}"/>
              </a:ext>
            </a:extLst>
          </p:cNvPr>
          <p:cNvSpPr>
            <a:spLocks noGrp="1"/>
          </p:cNvSpPr>
          <p:nvPr>
            <p:ph type="sldNum" sz="quarter" idx="12"/>
          </p:nvPr>
        </p:nvSpPr>
        <p:spPr/>
        <p:txBody>
          <a:bodyPr/>
          <a:lstStyle/>
          <a:p>
            <a:fld id="{1F5AEE23-762E-B64C-87B3-7758EDED4F0D}" type="slidenum">
              <a:rPr kumimoji="1" lang="ja-JP" altLang="en-US" smtClean="0"/>
              <a:t>64</a:t>
            </a:fld>
            <a:endParaRPr kumimoji="1" lang="ja-JP" altLang="en-US"/>
          </a:p>
        </p:txBody>
      </p:sp>
      <p:sp>
        <p:nvSpPr>
          <p:cNvPr id="5" name="日付プレースホルダー 4">
            <a:extLst>
              <a:ext uri="{FF2B5EF4-FFF2-40B4-BE49-F238E27FC236}">
                <a16:creationId xmlns:a16="http://schemas.microsoft.com/office/drawing/2014/main" id="{950C1BDA-9945-497E-ACF8-DA0DF76EAF54}"/>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599835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0B5135-C2DC-F941-8877-275D88C535EC}"/>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AE1DB9E1-1EAD-594A-889E-670509334D7A}"/>
              </a:ext>
            </a:extLst>
          </p:cNvPr>
          <p:cNvSpPr>
            <a:spLocks noGrp="1"/>
          </p:cNvSpPr>
          <p:nvPr>
            <p:ph idx="1"/>
          </p:nvPr>
        </p:nvSpPr>
        <p:spPr/>
        <p:txBody>
          <a:bodyPr/>
          <a:lstStyle/>
          <a:p>
            <a:r>
              <a:rPr lang="ja-JP" altLang="en-US" dirty="0"/>
              <a:t>多くの既存研究でコードクローン検出モデルの汎化性能が</a:t>
            </a:r>
            <a:br>
              <a:rPr lang="en-US" altLang="ja-JP" dirty="0"/>
            </a:br>
            <a:r>
              <a:rPr lang="ja-JP" altLang="en-US" dirty="0"/>
              <a:t>未調査</a:t>
            </a:r>
            <a:endParaRPr lang="en-US" altLang="ja-JP" dirty="0"/>
          </a:p>
          <a:p>
            <a:pPr marL="342900" lvl="1" indent="0">
              <a:buNone/>
            </a:pPr>
            <a:r>
              <a:rPr lang="en-US" altLang="ja-JP" u="sng" dirty="0"/>
              <a:t>ASTNN</a:t>
            </a:r>
            <a:r>
              <a:rPr lang="ja-JP" altLang="en-US" u="sng" dirty="0"/>
              <a:t>を用いて調査すると汎化性能が低いことが判明</a:t>
            </a:r>
            <a:endParaRPr lang="en-US" altLang="ja-JP" u="sng" dirty="0"/>
          </a:p>
          <a:p>
            <a:pPr marL="342900" lvl="1" indent="0">
              <a:buNone/>
            </a:pPr>
            <a:endParaRPr lang="en-US" altLang="ja-JP" dirty="0"/>
          </a:p>
          <a:p>
            <a:r>
              <a:rPr lang="ja-JP" altLang="en-US" dirty="0"/>
              <a:t>コードクローン検出に回帰モデルの利用を提案</a:t>
            </a:r>
            <a:endParaRPr lang="en-US" altLang="ja-JP" dirty="0"/>
          </a:p>
          <a:p>
            <a:pPr marL="342900" lvl="1" indent="0">
              <a:buNone/>
            </a:pPr>
            <a:r>
              <a:rPr lang="ja-JP" altLang="en-US" dirty="0"/>
              <a:t>コードクローンの類似度情報を学習に利用するため</a:t>
            </a:r>
            <a:endParaRPr lang="en-US" altLang="ja-JP" dirty="0"/>
          </a:p>
          <a:p>
            <a:pPr marL="342900" lvl="1" indent="0">
              <a:buNone/>
            </a:pPr>
            <a:endParaRPr lang="en-US" altLang="ja-JP" dirty="0"/>
          </a:p>
          <a:p>
            <a:r>
              <a:rPr kumimoji="1" lang="ja-JP" altLang="en-US" dirty="0"/>
              <a:t>既存</a:t>
            </a:r>
            <a:r>
              <a:rPr lang="ja-JP" altLang="en-US" dirty="0"/>
              <a:t>手法</a:t>
            </a:r>
            <a:r>
              <a:rPr kumimoji="1" lang="ja-JP" altLang="en-US" dirty="0"/>
              <a:t>を含む</a:t>
            </a:r>
            <a:r>
              <a:rPr kumimoji="1" lang="en-US" altLang="ja-JP" dirty="0"/>
              <a:t>4</a:t>
            </a:r>
            <a:r>
              <a:rPr kumimoji="1" lang="ja-JP" altLang="en-US" dirty="0"/>
              <a:t>つのコードクローン検出モデルを用いて</a:t>
            </a:r>
            <a:br>
              <a:rPr kumimoji="1" lang="en-US" altLang="ja-JP" dirty="0"/>
            </a:br>
            <a:r>
              <a:rPr kumimoji="1" lang="ja-JP" altLang="en-US" dirty="0"/>
              <a:t>提案手法の有効性を評価</a:t>
            </a:r>
            <a:endParaRPr kumimoji="1" lang="en-US" altLang="ja-JP" dirty="0"/>
          </a:p>
          <a:p>
            <a:pPr marL="342900" lvl="1" indent="0">
              <a:buNone/>
            </a:pPr>
            <a:r>
              <a:rPr lang="en-US" altLang="ja-JP" u="sng" dirty="0"/>
              <a:t>4</a:t>
            </a:r>
            <a:r>
              <a:rPr lang="ja-JP" altLang="en-US" u="sng" dirty="0"/>
              <a:t>つ中</a:t>
            </a:r>
            <a:r>
              <a:rPr lang="en-US" altLang="ja-JP" u="sng" dirty="0"/>
              <a:t>3</a:t>
            </a:r>
            <a:r>
              <a:rPr lang="ja-JP" altLang="en-US" u="sng" dirty="0"/>
              <a:t>つのモデルで汎化性能が向上</a:t>
            </a:r>
            <a:endParaRPr kumimoji="1" lang="ja-JP" altLang="en-US" u="sng" dirty="0"/>
          </a:p>
        </p:txBody>
      </p:sp>
      <p:sp>
        <p:nvSpPr>
          <p:cNvPr id="4" name="スライド番号プレースホルダー 3">
            <a:extLst>
              <a:ext uri="{FF2B5EF4-FFF2-40B4-BE49-F238E27FC236}">
                <a16:creationId xmlns:a16="http://schemas.microsoft.com/office/drawing/2014/main" id="{EAA81061-3AC8-4349-8905-697195A19A99}"/>
              </a:ext>
            </a:extLst>
          </p:cNvPr>
          <p:cNvSpPr>
            <a:spLocks noGrp="1"/>
          </p:cNvSpPr>
          <p:nvPr>
            <p:ph type="sldNum" sz="quarter" idx="12"/>
          </p:nvPr>
        </p:nvSpPr>
        <p:spPr/>
        <p:txBody>
          <a:bodyPr/>
          <a:lstStyle/>
          <a:p>
            <a:fld id="{1F5AEE23-762E-B64C-87B3-7758EDED4F0D}" type="slidenum">
              <a:rPr kumimoji="1" lang="ja-JP" altLang="en-US" smtClean="0"/>
              <a:t>65</a:t>
            </a:fld>
            <a:endParaRPr kumimoji="1" lang="ja-JP" altLang="en-US"/>
          </a:p>
        </p:txBody>
      </p:sp>
      <p:sp>
        <p:nvSpPr>
          <p:cNvPr id="5" name="日付プレースホルダー 4">
            <a:extLst>
              <a:ext uri="{FF2B5EF4-FFF2-40B4-BE49-F238E27FC236}">
                <a16:creationId xmlns:a16="http://schemas.microsoft.com/office/drawing/2014/main" id="{FBB1FE33-D315-48B7-ABFC-C9599913630D}"/>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355576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458537-9EE3-4706-B5C2-92748DDD93B3}"/>
              </a:ext>
            </a:extLst>
          </p:cNvPr>
          <p:cNvSpPr>
            <a:spLocks noGrp="1"/>
          </p:cNvSpPr>
          <p:nvPr>
            <p:ph type="title"/>
          </p:nvPr>
        </p:nvSpPr>
        <p:spPr/>
        <p:txBody>
          <a:bodyPr/>
          <a:lstStyle/>
          <a:p>
            <a:r>
              <a:rPr kumimoji="1" lang="ja-JP" altLang="en-US" sz="2800" dirty="0"/>
              <a:t>むすび</a:t>
            </a:r>
          </a:p>
        </p:txBody>
      </p:sp>
      <p:sp>
        <p:nvSpPr>
          <p:cNvPr id="3" name="テキスト プレースホルダー 2">
            <a:extLst>
              <a:ext uri="{FF2B5EF4-FFF2-40B4-BE49-F238E27FC236}">
                <a16:creationId xmlns:a16="http://schemas.microsoft.com/office/drawing/2014/main" id="{F509F7BB-05AE-416D-B416-A0531E2ADDA3}"/>
              </a:ext>
            </a:extLst>
          </p:cNvPr>
          <p:cNvSpPr>
            <a:spLocks noGrp="1"/>
          </p:cNvSpPr>
          <p:nvPr>
            <p:ph type="body" idx="1"/>
          </p:nvPr>
        </p:nvSpPr>
        <p:spPr/>
        <p:txBody>
          <a:bodyPr/>
          <a:lstStyle/>
          <a:p>
            <a:r>
              <a:rPr kumimoji="1" lang="en-US" altLang="ja-JP" dirty="0"/>
              <a:t>7</a:t>
            </a:r>
            <a:r>
              <a:rPr kumimoji="1" lang="ja-JP" altLang="en-US" dirty="0"/>
              <a:t>章</a:t>
            </a:r>
          </a:p>
        </p:txBody>
      </p:sp>
      <p:sp>
        <p:nvSpPr>
          <p:cNvPr id="4" name="日付プレースホルダー 3">
            <a:extLst>
              <a:ext uri="{FF2B5EF4-FFF2-40B4-BE49-F238E27FC236}">
                <a16:creationId xmlns:a16="http://schemas.microsoft.com/office/drawing/2014/main" id="{EAA4EBD4-7274-4774-93D3-FD999F58320F}"/>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87676AA7-B549-47AE-99A5-CE2B531B639A}"/>
              </a:ext>
            </a:extLst>
          </p:cNvPr>
          <p:cNvSpPr>
            <a:spLocks noGrp="1"/>
          </p:cNvSpPr>
          <p:nvPr>
            <p:ph type="sldNum" sz="quarter" idx="12"/>
          </p:nvPr>
        </p:nvSpPr>
        <p:spPr/>
        <p:txBody>
          <a:bodyPr/>
          <a:lstStyle/>
          <a:p>
            <a:fld id="{F14C7DCA-020D-4247-A22F-0BC24CC97F92}" type="slidenum">
              <a:rPr lang="en-US" altLang="ja-JP" smtClean="0"/>
              <a:pPr/>
              <a:t>66</a:t>
            </a:fld>
            <a:endParaRPr lang="en-US" altLang="ja-JP"/>
          </a:p>
        </p:txBody>
      </p:sp>
    </p:spTree>
    <p:extLst>
      <p:ext uri="{BB962C8B-B14F-4D97-AF65-F5344CB8AC3E}">
        <p14:creationId xmlns:p14="http://schemas.microsoft.com/office/powerpoint/2010/main" val="1235653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本論文のまとめ</a:t>
            </a:r>
          </a:p>
        </p:txBody>
      </p:sp>
      <p:sp>
        <p:nvSpPr>
          <p:cNvPr id="3" name="コンテンツ プレースホルダー 2"/>
          <p:cNvSpPr>
            <a:spLocks noGrp="1"/>
          </p:cNvSpPr>
          <p:nvPr>
            <p:ph idx="1"/>
          </p:nvPr>
        </p:nvSpPr>
        <p:spPr/>
        <p:txBody>
          <a:bodyPr/>
          <a:lstStyle/>
          <a:p>
            <a:pPr marL="0" indent="0">
              <a:buNone/>
            </a:pPr>
            <a:r>
              <a:rPr kumimoji="1" lang="ja-JP" altLang="en-US" dirty="0"/>
              <a:t>深層学習を用いたソースコード分類手法の問題点の解決</a:t>
            </a:r>
            <a:endParaRPr kumimoji="1" lang="en-US" altLang="ja-JP" dirty="0"/>
          </a:p>
          <a:p>
            <a:pPr marL="457200" lvl="1" indent="0">
              <a:buNone/>
            </a:pPr>
            <a:r>
              <a:rPr lang="ja-JP" altLang="en-US" dirty="0"/>
              <a:t>問題点</a:t>
            </a:r>
            <a:r>
              <a:rPr lang="en-US" altLang="ja-JP" dirty="0"/>
              <a:t>1: </a:t>
            </a:r>
            <a:r>
              <a:rPr lang="ja-JP" altLang="en-US" dirty="0"/>
              <a:t>データ分布の調整に説明なくランダムサンプリングを利用</a:t>
            </a:r>
            <a:br>
              <a:rPr lang="en-US" altLang="ja-JP" dirty="0"/>
            </a:br>
            <a:r>
              <a:rPr lang="ja-JP" altLang="en-US" dirty="0"/>
              <a:t>解決策： </a:t>
            </a:r>
            <a:r>
              <a:rPr lang="ja-JP" altLang="en-US" dirty="0">
                <a:solidFill>
                  <a:srgbClr val="FF0000"/>
                </a:solidFill>
              </a:rPr>
              <a:t>新たな調整方法を提案，ランダムサンプリングと比較</a:t>
            </a:r>
            <a:endParaRPr lang="en-US" altLang="ja-JP" dirty="0">
              <a:solidFill>
                <a:srgbClr val="FF0000"/>
              </a:solidFill>
            </a:endParaRPr>
          </a:p>
          <a:p>
            <a:pPr marL="457200" lvl="1" indent="0">
              <a:buNone/>
            </a:pPr>
            <a:r>
              <a:rPr lang="ja-JP" altLang="en-US" dirty="0"/>
              <a:t>→ </a:t>
            </a:r>
            <a:r>
              <a:rPr lang="ja-JP" altLang="en-US" u="sng" dirty="0"/>
              <a:t>提案手法の精度が最も良い</a:t>
            </a:r>
            <a:endParaRPr lang="en-US" altLang="ja-JP" u="sng" dirty="0"/>
          </a:p>
          <a:p>
            <a:pPr marL="457200" lvl="1" indent="0">
              <a:buNone/>
            </a:pPr>
            <a:endParaRPr lang="en-US" altLang="ja-JP" sz="900" dirty="0">
              <a:solidFill>
                <a:srgbClr val="FF0000"/>
              </a:solidFill>
            </a:endParaRPr>
          </a:p>
          <a:p>
            <a:pPr marL="457200" lvl="1" indent="0">
              <a:buNone/>
            </a:pPr>
            <a:r>
              <a:rPr lang="ja-JP" altLang="en-US" dirty="0"/>
              <a:t>問題点</a:t>
            </a:r>
            <a:r>
              <a:rPr lang="en-US" altLang="ja-JP" dirty="0"/>
              <a:t>2: </a:t>
            </a:r>
            <a:r>
              <a:rPr lang="ja-JP" altLang="en-US" dirty="0"/>
              <a:t>ニューラルネットワークやソースコード表現の検討が不十分</a:t>
            </a:r>
            <a:br>
              <a:rPr lang="en-US" altLang="ja-JP" dirty="0"/>
            </a:br>
            <a:r>
              <a:rPr lang="ja-JP" altLang="en-US" dirty="0"/>
              <a:t>解決策</a:t>
            </a:r>
            <a:r>
              <a:rPr lang="en-US" altLang="ja-JP" dirty="0"/>
              <a:t>:</a:t>
            </a:r>
            <a:r>
              <a:rPr lang="ja-JP" altLang="en-US" dirty="0"/>
              <a:t> </a:t>
            </a:r>
            <a:r>
              <a:rPr lang="ja-JP" altLang="en-US" dirty="0">
                <a:solidFill>
                  <a:srgbClr val="FF0000"/>
                </a:solidFill>
              </a:rPr>
              <a:t>既存研究でよく利用されるニューラルネットワークや</a:t>
            </a:r>
            <a:br>
              <a:rPr lang="en-US" altLang="ja-JP" dirty="0">
                <a:solidFill>
                  <a:srgbClr val="FF0000"/>
                </a:solidFill>
              </a:rPr>
            </a:br>
            <a:r>
              <a:rPr lang="ja-JP" altLang="en-US" dirty="0">
                <a:solidFill>
                  <a:srgbClr val="FF0000"/>
                </a:solidFill>
              </a:rPr>
              <a:t>ソースコード表現を用いたソースコード分類手法の精度比較を実施</a:t>
            </a:r>
            <a:endParaRPr lang="en-US" altLang="ja-JP" dirty="0">
              <a:solidFill>
                <a:srgbClr val="FF0000"/>
              </a:solidFill>
            </a:endParaRPr>
          </a:p>
          <a:p>
            <a:pPr marL="457200" lvl="1" indent="0">
              <a:buNone/>
            </a:pPr>
            <a:r>
              <a:rPr lang="ja-JP" altLang="en-US" dirty="0"/>
              <a:t>→ </a:t>
            </a:r>
            <a:r>
              <a:rPr lang="en-US" altLang="ja-JP" u="sng" dirty="0"/>
              <a:t>LSTM</a:t>
            </a:r>
            <a:r>
              <a:rPr lang="ja-JP" altLang="en-US" u="sng" dirty="0"/>
              <a:t>にトークン列を学習させる手法の精度が最も良い</a:t>
            </a:r>
            <a:endParaRPr lang="en-US" altLang="ja-JP" u="sng" dirty="0"/>
          </a:p>
          <a:p>
            <a:pPr marL="457200" lvl="1" indent="0">
              <a:buNone/>
            </a:pPr>
            <a:endParaRPr lang="en-US" altLang="ja-JP" sz="900" dirty="0">
              <a:solidFill>
                <a:srgbClr val="FF0000"/>
              </a:solidFill>
            </a:endParaRPr>
          </a:p>
          <a:p>
            <a:pPr marL="457200" lvl="1" indent="0">
              <a:buNone/>
            </a:pPr>
            <a:r>
              <a:rPr lang="ja-JP" altLang="en-US" dirty="0"/>
              <a:t>問題点</a:t>
            </a:r>
            <a:r>
              <a:rPr lang="en-US" altLang="ja-JP" dirty="0"/>
              <a:t>3: </a:t>
            </a:r>
            <a:r>
              <a:rPr lang="ja-JP" altLang="en-US" dirty="0"/>
              <a:t>（コードクローン検出で）汎化性能を評価していない</a:t>
            </a:r>
            <a:br>
              <a:rPr lang="en-US" altLang="ja-JP" dirty="0"/>
            </a:br>
            <a:r>
              <a:rPr lang="ja-JP" altLang="en-US" dirty="0"/>
              <a:t>解決策</a:t>
            </a:r>
            <a:r>
              <a:rPr lang="en-US" altLang="ja-JP" dirty="0"/>
              <a:t>: </a:t>
            </a:r>
            <a:r>
              <a:rPr lang="en-US" altLang="ja-JP" dirty="0">
                <a:solidFill>
                  <a:srgbClr val="FF0000"/>
                </a:solidFill>
              </a:rPr>
              <a:t>5</a:t>
            </a:r>
            <a:r>
              <a:rPr lang="ja-JP" altLang="en-US" dirty="0">
                <a:solidFill>
                  <a:srgbClr val="FF0000"/>
                </a:solidFill>
              </a:rPr>
              <a:t>種類のデータセットを用いて汎化性能評価を実施</a:t>
            </a:r>
            <a:endParaRPr lang="en-US" altLang="ja-JP" dirty="0">
              <a:solidFill>
                <a:srgbClr val="FF0000"/>
              </a:solidFill>
            </a:endParaRPr>
          </a:p>
          <a:p>
            <a:pPr marL="457200" lvl="1" indent="0">
              <a:buNone/>
            </a:pPr>
            <a:r>
              <a:rPr lang="ja-JP" altLang="en-US" dirty="0"/>
              <a:t>→ </a:t>
            </a:r>
            <a:r>
              <a:rPr lang="ja-JP" altLang="en-US" u="sng" dirty="0"/>
              <a:t>既存手法は汎化性能が低い・</a:t>
            </a:r>
            <a:r>
              <a:rPr lang="en-US" altLang="ja-JP" u="sng" dirty="0"/>
              <a:t>2</a:t>
            </a:r>
            <a:r>
              <a:rPr lang="ja-JP" altLang="en-US" u="sng" dirty="0"/>
              <a:t>値分類モデルの代わりに</a:t>
            </a:r>
            <a:br>
              <a:rPr lang="en-US" altLang="ja-JP" u="sng" dirty="0"/>
            </a:br>
            <a:r>
              <a:rPr lang="ja-JP" altLang="en-US" u="sng" dirty="0"/>
              <a:t>回帰モデルを用いると汎化性能が向上</a:t>
            </a:r>
            <a:endParaRPr lang="en-US" altLang="ja-JP" u="sng" dirty="0"/>
          </a:p>
        </p:txBody>
      </p:sp>
      <p:sp>
        <p:nvSpPr>
          <p:cNvPr id="4" name="日付プレースホルダー 3"/>
          <p:cNvSpPr>
            <a:spLocks noGrp="1"/>
          </p:cNvSpPr>
          <p:nvPr>
            <p:ph type="dt" sz="half" idx="10"/>
          </p:nvPr>
        </p:nvSpPr>
        <p:spPr/>
        <p:txBody>
          <a:bodyPr/>
          <a:lstStyle/>
          <a:p>
            <a:r>
              <a:rPr lang="en-US" altLang="ja-JP"/>
              <a:t>2021/12/17</a:t>
            </a:r>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67</a:t>
            </a:fld>
            <a:endParaRPr lang="en-US" altLang="ja-JP"/>
          </a:p>
        </p:txBody>
      </p:sp>
    </p:spTree>
    <p:extLst>
      <p:ext uri="{BB962C8B-B14F-4D97-AF65-F5344CB8AC3E}">
        <p14:creationId xmlns:p14="http://schemas.microsoft.com/office/powerpoint/2010/main" val="1479981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今後の研究方針</a:t>
            </a:r>
          </a:p>
        </p:txBody>
      </p:sp>
      <p:sp>
        <p:nvSpPr>
          <p:cNvPr id="3" name="コンテンツ プレースホルダー 2"/>
          <p:cNvSpPr>
            <a:spLocks noGrp="1"/>
          </p:cNvSpPr>
          <p:nvPr>
            <p:ph idx="1"/>
          </p:nvPr>
        </p:nvSpPr>
        <p:spPr>
          <a:xfrm>
            <a:off x="457199" y="1600200"/>
            <a:ext cx="8291513" cy="4525963"/>
          </a:xfrm>
        </p:spPr>
        <p:txBody>
          <a:bodyPr/>
          <a:lstStyle/>
          <a:p>
            <a:r>
              <a:rPr lang="ja-JP" altLang="en-US" u="sng" dirty="0"/>
              <a:t>深層学習を用いたソースコード分類のガイドライン作成</a:t>
            </a:r>
            <a:endParaRPr lang="en-US" altLang="ja-JP" u="sng" dirty="0"/>
          </a:p>
          <a:p>
            <a:pPr lvl="1"/>
            <a:r>
              <a:rPr kumimoji="1" lang="ja-JP" altLang="en-US" dirty="0"/>
              <a:t>知識を共有することで深層学習を用いたソースコード分類技術の</a:t>
            </a:r>
            <a:br>
              <a:rPr kumimoji="1" lang="en-US" altLang="ja-JP" dirty="0"/>
            </a:br>
            <a:r>
              <a:rPr kumimoji="1" lang="ja-JP" altLang="en-US" dirty="0"/>
              <a:t>発展速度向上が期待できる</a:t>
            </a:r>
            <a:endParaRPr lang="en-US" altLang="ja-JP" dirty="0"/>
          </a:p>
          <a:p>
            <a:pPr lvl="1"/>
            <a:r>
              <a:rPr lang="ja-JP" altLang="en-US" dirty="0"/>
              <a:t>ソースコード再利用のさらなる効率化，ひいてはソフトウェア開発</a:t>
            </a:r>
            <a:br>
              <a:rPr lang="en-US" altLang="ja-JP" dirty="0"/>
            </a:br>
            <a:r>
              <a:rPr lang="ja-JP" altLang="en-US" dirty="0"/>
              <a:t>の生産性向上につながると期待できる</a:t>
            </a:r>
            <a:endParaRPr lang="en-US" altLang="ja-JP" dirty="0"/>
          </a:p>
          <a:p>
            <a:pPr lvl="1"/>
            <a:endParaRPr lang="en-US" altLang="ja-JP" sz="1000" dirty="0"/>
          </a:p>
          <a:p>
            <a:r>
              <a:rPr kumimoji="1" lang="ja-JP" altLang="en-US" u="sng" dirty="0"/>
              <a:t>さらに汎化性能の高いコードクローン検出モデルの開発</a:t>
            </a:r>
            <a:endParaRPr kumimoji="1" lang="en-US" altLang="ja-JP" u="sng" dirty="0"/>
          </a:p>
          <a:p>
            <a:pPr lvl="1"/>
            <a:r>
              <a:rPr lang="ja-JP" altLang="en-US" dirty="0"/>
              <a:t>既存手法は，十分に学習したデータセットに対する精度は非常に高い</a:t>
            </a:r>
            <a:endParaRPr lang="en-US" altLang="ja-JP" dirty="0"/>
          </a:p>
          <a:p>
            <a:pPr lvl="1"/>
            <a:r>
              <a:rPr kumimoji="1" lang="ja-JP" altLang="en-US" dirty="0"/>
              <a:t>汎化性能を得ることができれば意味的コードクローンを</a:t>
            </a:r>
            <a:br>
              <a:rPr lang="en-US" altLang="ja-JP" dirty="0"/>
            </a:br>
            <a:r>
              <a:rPr kumimoji="1" lang="ja-JP" altLang="en-US" dirty="0"/>
              <a:t>非常に高い精度で検出できるポテンシャルがある</a:t>
            </a:r>
            <a:endParaRPr kumimoji="1" lang="en-US" altLang="ja-JP" dirty="0"/>
          </a:p>
          <a:p>
            <a:pPr lvl="1"/>
            <a:r>
              <a:rPr lang="ja-JP" altLang="en-US" dirty="0"/>
              <a:t>コードクローンに対する保守作業の効率化や，</a:t>
            </a:r>
            <a:br>
              <a:rPr lang="en-US" altLang="ja-JP" dirty="0"/>
            </a:br>
            <a:r>
              <a:rPr lang="ja-JP" altLang="en-US" dirty="0"/>
              <a:t>意味的コードクローン検索の効率化が期待できる</a:t>
            </a:r>
            <a:endParaRPr kumimoji="1" lang="en-US" altLang="ja-JP" dirty="0"/>
          </a:p>
        </p:txBody>
      </p:sp>
      <p:sp>
        <p:nvSpPr>
          <p:cNvPr id="4" name="日付プレースホルダー 3"/>
          <p:cNvSpPr>
            <a:spLocks noGrp="1"/>
          </p:cNvSpPr>
          <p:nvPr>
            <p:ph type="dt" sz="half" idx="10"/>
          </p:nvPr>
        </p:nvSpPr>
        <p:spPr/>
        <p:txBody>
          <a:bodyPr/>
          <a:lstStyle/>
          <a:p>
            <a:r>
              <a:rPr lang="en-US" altLang="ja-JP"/>
              <a:t>2021/12/17</a:t>
            </a:r>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68</a:t>
            </a:fld>
            <a:endParaRPr lang="en-US" altLang="ja-JP"/>
          </a:p>
        </p:txBody>
      </p:sp>
    </p:spTree>
    <p:extLst>
      <p:ext uri="{BB962C8B-B14F-4D97-AF65-F5344CB8AC3E}">
        <p14:creationId xmlns:p14="http://schemas.microsoft.com/office/powerpoint/2010/main" val="9720093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961A7-3E4B-44CD-AB42-439D7F30E0E4}"/>
              </a:ext>
            </a:extLst>
          </p:cNvPr>
          <p:cNvSpPr>
            <a:spLocks noGrp="1"/>
          </p:cNvSpPr>
          <p:nvPr>
            <p:ph type="title"/>
          </p:nvPr>
        </p:nvSpPr>
        <p:spPr/>
        <p:txBody>
          <a:bodyPr/>
          <a:lstStyle/>
          <a:p>
            <a:r>
              <a:rPr kumimoji="1" lang="ja-JP" altLang="en-US" dirty="0"/>
              <a:t>ソフトウェア工学</a:t>
            </a:r>
          </a:p>
        </p:txBody>
      </p:sp>
      <p:sp>
        <p:nvSpPr>
          <p:cNvPr id="3" name="コンテンツ プレースホルダー 2">
            <a:extLst>
              <a:ext uri="{FF2B5EF4-FFF2-40B4-BE49-F238E27FC236}">
                <a16:creationId xmlns:a16="http://schemas.microsoft.com/office/drawing/2014/main" id="{8265A4F2-0299-4BE3-B172-42A88B185428}"/>
              </a:ext>
            </a:extLst>
          </p:cNvPr>
          <p:cNvSpPr>
            <a:spLocks noGrp="1"/>
          </p:cNvSpPr>
          <p:nvPr>
            <p:ph idx="1"/>
          </p:nvPr>
        </p:nvSpPr>
        <p:spPr/>
        <p:txBody>
          <a:bodyPr/>
          <a:lstStyle/>
          <a:p>
            <a:r>
              <a:rPr kumimoji="1" lang="ja-JP" altLang="en-US" dirty="0"/>
              <a:t>多種多様で大規模なソフトウェアを短期間かつ</a:t>
            </a:r>
            <a:br>
              <a:rPr kumimoji="1" lang="en-US" altLang="ja-JP" dirty="0"/>
            </a:br>
            <a:r>
              <a:rPr kumimoji="1" lang="ja-JP" altLang="en-US" dirty="0"/>
              <a:t>低コストで開発したいという要求がある</a:t>
            </a:r>
            <a:endParaRPr kumimoji="1" lang="en-US" altLang="ja-JP" dirty="0"/>
          </a:p>
          <a:p>
            <a:pPr lvl="3"/>
            <a:endParaRPr kumimoji="1" lang="en-US" altLang="ja-JP" dirty="0"/>
          </a:p>
          <a:p>
            <a:r>
              <a:rPr kumimoji="1" lang="ja-JP" altLang="en-US" dirty="0"/>
              <a:t>ソフトウェア工学</a:t>
            </a:r>
            <a:endParaRPr kumimoji="1" lang="en-US" altLang="ja-JP" dirty="0"/>
          </a:p>
          <a:p>
            <a:pPr lvl="1"/>
            <a:r>
              <a:rPr kumimoji="1" lang="ja-JP" altLang="en-US" dirty="0"/>
              <a:t>ソフトウェアの開発や運用，保守に</a:t>
            </a:r>
            <a:br>
              <a:rPr kumimoji="1" lang="en-US" altLang="ja-JP" dirty="0"/>
            </a:br>
            <a:r>
              <a:rPr kumimoji="1" lang="ja-JP" altLang="en-US" dirty="0"/>
              <a:t>体系的，専門別，定量的なアプローチを適用すること，</a:t>
            </a:r>
            <a:br>
              <a:rPr kumimoji="1" lang="en-US" altLang="ja-JP" dirty="0"/>
            </a:br>
            <a:r>
              <a:rPr kumimoji="1" lang="ja-JP" altLang="en-US" dirty="0"/>
              <a:t>およびそのアプローチについて研究すること</a:t>
            </a:r>
            <a:r>
              <a:rPr kumimoji="1" lang="en-US" altLang="ja-JP" dirty="0"/>
              <a:t>[1,31]</a:t>
            </a:r>
          </a:p>
          <a:p>
            <a:pPr lvl="3"/>
            <a:endParaRPr kumimoji="1" lang="en-US" altLang="ja-JP" dirty="0"/>
          </a:p>
          <a:p>
            <a:r>
              <a:rPr lang="ja-JP" altLang="en-US" dirty="0"/>
              <a:t>前述の要求を満たすためにソフトウェア工学の研究が行われている</a:t>
            </a:r>
            <a:endParaRPr kumimoji="1" lang="en-US" altLang="ja-JP" dirty="0"/>
          </a:p>
          <a:p>
            <a:pPr lvl="1"/>
            <a:endParaRPr lang="en-US" altLang="ja-JP" dirty="0"/>
          </a:p>
        </p:txBody>
      </p:sp>
      <p:sp>
        <p:nvSpPr>
          <p:cNvPr id="4" name="日付プレースホルダー 3">
            <a:extLst>
              <a:ext uri="{FF2B5EF4-FFF2-40B4-BE49-F238E27FC236}">
                <a16:creationId xmlns:a16="http://schemas.microsoft.com/office/drawing/2014/main" id="{192E06CF-FD86-4312-8B76-1D586496FAD7}"/>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185A2C27-86C3-42E6-9F1D-A5F305EDD6B4}"/>
              </a:ext>
            </a:extLst>
          </p:cNvPr>
          <p:cNvSpPr>
            <a:spLocks noGrp="1"/>
          </p:cNvSpPr>
          <p:nvPr>
            <p:ph type="sldNum" sz="quarter" idx="12"/>
          </p:nvPr>
        </p:nvSpPr>
        <p:spPr/>
        <p:txBody>
          <a:bodyPr/>
          <a:lstStyle/>
          <a:p>
            <a:fld id="{9F5033E9-932D-4E41-95C3-341F9A6DAE17}" type="slidenum">
              <a:rPr lang="en-US" altLang="ja-JP" smtClean="0"/>
              <a:pPr/>
              <a:t>69</a:t>
            </a:fld>
            <a:endParaRPr lang="en-US" altLang="ja-JP"/>
          </a:p>
        </p:txBody>
      </p:sp>
    </p:spTree>
    <p:extLst>
      <p:ext uri="{BB962C8B-B14F-4D97-AF65-F5344CB8AC3E}">
        <p14:creationId xmlns:p14="http://schemas.microsoft.com/office/powerpoint/2010/main" val="348727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8D277-3111-491D-B52D-9636CA6055F8}"/>
              </a:ext>
            </a:extLst>
          </p:cNvPr>
          <p:cNvSpPr>
            <a:spLocks noGrp="1"/>
          </p:cNvSpPr>
          <p:nvPr>
            <p:ph type="title"/>
          </p:nvPr>
        </p:nvSpPr>
        <p:spPr/>
        <p:txBody>
          <a:bodyPr/>
          <a:lstStyle/>
          <a:p>
            <a:r>
              <a:rPr kumimoji="1" lang="ja-JP" altLang="en-US" dirty="0"/>
              <a:t>本論文の概要</a:t>
            </a:r>
          </a:p>
        </p:txBody>
      </p:sp>
      <p:sp>
        <p:nvSpPr>
          <p:cNvPr id="3" name="コンテンツ プレースホルダー 2">
            <a:extLst>
              <a:ext uri="{FF2B5EF4-FFF2-40B4-BE49-F238E27FC236}">
                <a16:creationId xmlns:a16="http://schemas.microsoft.com/office/drawing/2014/main" id="{305B69C1-AB26-431C-B129-A34D55CCED97}"/>
              </a:ext>
            </a:extLst>
          </p:cNvPr>
          <p:cNvSpPr>
            <a:spLocks noGrp="1"/>
          </p:cNvSpPr>
          <p:nvPr>
            <p:ph idx="1"/>
          </p:nvPr>
        </p:nvSpPr>
        <p:spPr/>
        <p:txBody>
          <a:bodyPr/>
          <a:lstStyle/>
          <a:p>
            <a:pPr marL="0" indent="0">
              <a:buNone/>
            </a:pPr>
            <a:r>
              <a:rPr kumimoji="1" lang="ja-JP" altLang="en-US" dirty="0"/>
              <a:t>深層学習を用いたソースコード分類手法の問題点の解決</a:t>
            </a:r>
            <a:endParaRPr kumimoji="1" lang="en-US" altLang="ja-JP" dirty="0"/>
          </a:p>
          <a:p>
            <a:pPr marL="0" indent="0">
              <a:buNone/>
            </a:pPr>
            <a:endParaRPr kumimoji="1" lang="en-US" altLang="ja-JP" sz="800" dirty="0"/>
          </a:p>
          <a:p>
            <a:pPr marL="457200" lvl="1" indent="0">
              <a:buNone/>
            </a:pPr>
            <a:r>
              <a:rPr lang="ja-JP" altLang="en-US" dirty="0"/>
              <a:t>問題点</a:t>
            </a:r>
            <a:r>
              <a:rPr lang="en-US" altLang="ja-JP" dirty="0"/>
              <a:t>1 (4</a:t>
            </a:r>
            <a:r>
              <a:rPr lang="ja-JP" altLang="en-US" dirty="0"/>
              <a:t>章に対応</a:t>
            </a:r>
            <a:r>
              <a:rPr lang="en-US" altLang="ja-JP" dirty="0"/>
              <a:t>): </a:t>
            </a:r>
            <a:r>
              <a:rPr kumimoji="1" lang="ja-JP" altLang="en-US" dirty="0"/>
              <a:t>学習データの分布に関して，</a:t>
            </a:r>
            <a:br>
              <a:rPr kumimoji="1" lang="en-US" altLang="ja-JP" dirty="0"/>
            </a:br>
            <a:r>
              <a:rPr kumimoji="1" lang="ja-JP" altLang="en-US" dirty="0"/>
              <a:t>特に説明なくランダムサンプリングが用いられていることが多い</a:t>
            </a:r>
            <a:br>
              <a:rPr lang="en-US" altLang="ja-JP" dirty="0"/>
            </a:br>
            <a:r>
              <a:rPr lang="ja-JP" altLang="en-US" dirty="0"/>
              <a:t>→</a:t>
            </a:r>
            <a:r>
              <a:rPr lang="ja-JP" altLang="en-US" dirty="0">
                <a:solidFill>
                  <a:srgbClr val="FF0000"/>
                </a:solidFill>
              </a:rPr>
              <a:t> 学習データ分布の調整方法を提案し，ランダムサンプリングと比較</a:t>
            </a:r>
            <a:endParaRPr lang="en-US" altLang="ja-JP" dirty="0">
              <a:solidFill>
                <a:srgbClr val="FF0000"/>
              </a:solidFill>
            </a:endParaRPr>
          </a:p>
          <a:p>
            <a:pPr lvl="3"/>
            <a:endParaRPr lang="en-US" altLang="ja-JP" sz="800" dirty="0">
              <a:solidFill>
                <a:srgbClr val="FF0000"/>
              </a:solidFill>
            </a:endParaRPr>
          </a:p>
          <a:p>
            <a:pPr marL="457200" lvl="1" indent="0">
              <a:buNone/>
            </a:pPr>
            <a:r>
              <a:rPr kumimoji="1" lang="ja-JP" altLang="en-US" dirty="0"/>
              <a:t>問題点</a:t>
            </a:r>
            <a:r>
              <a:rPr kumimoji="1" lang="en-US" altLang="ja-JP" dirty="0"/>
              <a:t>2 (5</a:t>
            </a:r>
            <a:r>
              <a:rPr kumimoji="1" lang="ja-JP" altLang="en-US" dirty="0"/>
              <a:t>章に対応</a:t>
            </a:r>
            <a:r>
              <a:rPr kumimoji="1" lang="en-US" altLang="ja-JP" dirty="0"/>
              <a:t>): </a:t>
            </a:r>
            <a:r>
              <a:rPr kumimoji="1" lang="ja-JP" altLang="en-US" dirty="0"/>
              <a:t>ニューラルネットワークやソースコード表現の</a:t>
            </a:r>
            <a:br>
              <a:rPr kumimoji="1" lang="en-US" altLang="ja-JP" dirty="0"/>
            </a:br>
            <a:r>
              <a:rPr kumimoji="1" lang="ja-JP" altLang="en-US" dirty="0"/>
              <a:t>比較検討が不十分</a:t>
            </a:r>
            <a:br>
              <a:rPr lang="en-US" altLang="ja-JP" dirty="0"/>
            </a:br>
            <a:r>
              <a:rPr lang="ja-JP" altLang="en-US" dirty="0"/>
              <a:t>→ </a:t>
            </a:r>
            <a:r>
              <a:rPr lang="ja-JP" altLang="en-US" dirty="0">
                <a:solidFill>
                  <a:srgbClr val="FF0000"/>
                </a:solidFill>
              </a:rPr>
              <a:t>既存研究でよく利用されるニューラルネットワークや</a:t>
            </a:r>
            <a:br>
              <a:rPr lang="en-US" altLang="ja-JP" dirty="0">
                <a:solidFill>
                  <a:srgbClr val="FF0000"/>
                </a:solidFill>
              </a:rPr>
            </a:br>
            <a:r>
              <a:rPr lang="ja-JP" altLang="en-US" dirty="0">
                <a:solidFill>
                  <a:srgbClr val="FF0000"/>
                </a:solidFill>
              </a:rPr>
              <a:t>ソースコード表現を用いたソースコード分類手法の精度比較を実施</a:t>
            </a:r>
            <a:endParaRPr lang="en-US" altLang="ja-JP" dirty="0">
              <a:solidFill>
                <a:srgbClr val="FF0000"/>
              </a:solidFill>
            </a:endParaRPr>
          </a:p>
          <a:p>
            <a:pPr lvl="3"/>
            <a:endParaRPr lang="en-US" altLang="ja-JP" sz="800" dirty="0">
              <a:solidFill>
                <a:srgbClr val="FF0000"/>
              </a:solidFill>
            </a:endParaRPr>
          </a:p>
          <a:p>
            <a:pPr marL="457200" lvl="1" indent="0">
              <a:buNone/>
            </a:pPr>
            <a:r>
              <a:rPr kumimoji="1" lang="ja-JP" altLang="en-US" dirty="0"/>
              <a:t>問題点</a:t>
            </a:r>
            <a:r>
              <a:rPr kumimoji="1" lang="en-US" altLang="ja-JP" dirty="0"/>
              <a:t>3 (6</a:t>
            </a:r>
            <a:r>
              <a:rPr kumimoji="1" lang="ja-JP" altLang="en-US" dirty="0"/>
              <a:t>章に対応</a:t>
            </a:r>
            <a:r>
              <a:rPr kumimoji="1" lang="en-US" altLang="ja-JP" dirty="0"/>
              <a:t>): </a:t>
            </a:r>
            <a:r>
              <a:rPr lang="ja-JP" altLang="en-US" dirty="0"/>
              <a:t>深層学習を用いて</a:t>
            </a:r>
            <a:r>
              <a:rPr kumimoji="1" lang="ja-JP" altLang="en-US" dirty="0"/>
              <a:t>コードクローン検出に</a:t>
            </a:r>
            <a:br>
              <a:rPr kumimoji="1" lang="en-US" altLang="ja-JP" dirty="0"/>
            </a:br>
            <a:r>
              <a:rPr kumimoji="1" lang="ja-JP" altLang="en-US" dirty="0"/>
              <a:t>取り組んだ既存研究では，汎化性能を評価していない場合が多い</a:t>
            </a:r>
            <a:br>
              <a:rPr lang="en-US" altLang="ja-JP" dirty="0"/>
            </a:br>
            <a:r>
              <a:rPr lang="ja-JP" altLang="en-US" dirty="0"/>
              <a:t>→</a:t>
            </a:r>
            <a:r>
              <a:rPr lang="en-US" altLang="ja-JP" dirty="0"/>
              <a:t> </a:t>
            </a:r>
            <a:r>
              <a:rPr lang="en-US" altLang="ja-JP" dirty="0">
                <a:solidFill>
                  <a:srgbClr val="FF0000"/>
                </a:solidFill>
              </a:rPr>
              <a:t>5</a:t>
            </a:r>
            <a:r>
              <a:rPr lang="ja-JP" altLang="en-US" dirty="0">
                <a:solidFill>
                  <a:srgbClr val="FF0000"/>
                </a:solidFill>
              </a:rPr>
              <a:t>種類のコードクローンデータセットを用いて汎化性能評価を実施</a:t>
            </a:r>
            <a:endParaRPr lang="en-US" altLang="ja-JP" dirty="0">
              <a:solidFill>
                <a:srgbClr val="FF0000"/>
              </a:solidFill>
            </a:endParaRPr>
          </a:p>
          <a:p>
            <a:pPr marL="457200" lvl="1" indent="0">
              <a:buNone/>
            </a:pPr>
            <a:r>
              <a:rPr lang="ja-JP" altLang="en-US" dirty="0">
                <a:solidFill>
                  <a:srgbClr val="FF0000"/>
                </a:solidFill>
              </a:rPr>
              <a:t>　　汎化性能を向上させるための手法を提案</a:t>
            </a:r>
            <a:endParaRPr lang="en-US" altLang="ja-JP" dirty="0">
              <a:solidFill>
                <a:srgbClr val="FF0000"/>
              </a:solidFill>
            </a:endParaRPr>
          </a:p>
        </p:txBody>
      </p:sp>
      <p:sp>
        <p:nvSpPr>
          <p:cNvPr id="4" name="日付プレースホルダー 3">
            <a:extLst>
              <a:ext uri="{FF2B5EF4-FFF2-40B4-BE49-F238E27FC236}">
                <a16:creationId xmlns:a16="http://schemas.microsoft.com/office/drawing/2014/main" id="{139A343E-802C-4027-83EA-4490DA3D9E43}"/>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B86F5C6E-DD31-4CE5-AE69-9E9858D9A8C7}"/>
              </a:ext>
            </a:extLst>
          </p:cNvPr>
          <p:cNvSpPr>
            <a:spLocks noGrp="1"/>
          </p:cNvSpPr>
          <p:nvPr>
            <p:ph type="sldNum" sz="quarter" idx="12"/>
          </p:nvPr>
        </p:nvSpPr>
        <p:spPr/>
        <p:txBody>
          <a:bodyPr/>
          <a:lstStyle/>
          <a:p>
            <a:fld id="{9F5033E9-932D-4E41-95C3-341F9A6DAE17}" type="slidenum">
              <a:rPr lang="en-US" altLang="ja-JP" smtClean="0"/>
              <a:pPr/>
              <a:t>7</a:t>
            </a:fld>
            <a:endParaRPr lang="en-US" altLang="ja-JP"/>
          </a:p>
        </p:txBody>
      </p:sp>
    </p:spTree>
    <p:extLst>
      <p:ext uri="{BB962C8B-B14F-4D97-AF65-F5344CB8AC3E}">
        <p14:creationId xmlns:p14="http://schemas.microsoft.com/office/powerpoint/2010/main" val="3762699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54C674-A580-41AF-9ED0-BC532CF5859F}"/>
              </a:ext>
            </a:extLst>
          </p:cNvPr>
          <p:cNvSpPr>
            <a:spLocks noGrp="1"/>
          </p:cNvSpPr>
          <p:nvPr>
            <p:ph type="title"/>
          </p:nvPr>
        </p:nvSpPr>
        <p:spPr/>
        <p:txBody>
          <a:bodyPr>
            <a:normAutofit fontScale="90000"/>
          </a:bodyPr>
          <a:lstStyle/>
          <a:p>
            <a:r>
              <a:rPr lang="ja-JP" altLang="en-US" dirty="0"/>
              <a:t>深層学習を用いてソースコード分類を行う</a:t>
            </a:r>
            <a:r>
              <a:rPr kumimoji="1" lang="ja-JP" altLang="en-US" dirty="0"/>
              <a:t>既存手法の問題点</a:t>
            </a:r>
            <a:r>
              <a:rPr kumimoji="1" lang="en-US" altLang="ja-JP" dirty="0"/>
              <a:t>(1/3)</a:t>
            </a:r>
            <a:endParaRPr kumimoji="1" lang="ja-JP" altLang="en-US" dirty="0"/>
          </a:p>
        </p:txBody>
      </p:sp>
      <p:sp>
        <p:nvSpPr>
          <p:cNvPr id="3" name="コンテンツ プレースホルダー 2">
            <a:extLst>
              <a:ext uri="{FF2B5EF4-FFF2-40B4-BE49-F238E27FC236}">
                <a16:creationId xmlns:a16="http://schemas.microsoft.com/office/drawing/2014/main" id="{D19CAC45-50EA-4FFD-8957-187D81CE1129}"/>
              </a:ext>
            </a:extLst>
          </p:cNvPr>
          <p:cNvSpPr>
            <a:spLocks noGrp="1"/>
          </p:cNvSpPr>
          <p:nvPr>
            <p:ph idx="1"/>
          </p:nvPr>
        </p:nvSpPr>
        <p:spPr>
          <a:xfrm>
            <a:off x="457200" y="1600201"/>
            <a:ext cx="8229600" cy="864030"/>
          </a:xfrm>
        </p:spPr>
        <p:txBody>
          <a:bodyPr/>
          <a:lstStyle/>
          <a:p>
            <a:pPr marL="0" indent="0">
              <a:buNone/>
            </a:pPr>
            <a:r>
              <a:rPr kumimoji="1" lang="ja-JP" altLang="en-US" dirty="0"/>
              <a:t>問題点</a:t>
            </a:r>
            <a:r>
              <a:rPr kumimoji="1" lang="en-US" altLang="ja-JP" dirty="0"/>
              <a:t>1: </a:t>
            </a:r>
            <a:r>
              <a:rPr kumimoji="1" lang="ja-JP" altLang="en-US" dirty="0"/>
              <a:t>学習データの分布に関して，</a:t>
            </a:r>
            <a:br>
              <a:rPr kumimoji="1" lang="en-US" altLang="ja-JP" dirty="0"/>
            </a:br>
            <a:r>
              <a:rPr kumimoji="1" lang="ja-JP" altLang="en-US" dirty="0"/>
              <a:t>特に説明なく</a:t>
            </a:r>
            <a:r>
              <a:rPr kumimoji="1" lang="ja-JP" altLang="en-US" u="sng" dirty="0"/>
              <a:t>ランダムサンプリング</a:t>
            </a:r>
            <a:r>
              <a:rPr kumimoji="1" lang="ja-JP" altLang="en-US" dirty="0"/>
              <a:t>が用いられていることが多い</a:t>
            </a:r>
            <a:endParaRPr kumimoji="1" lang="en-US" altLang="ja-JP" dirty="0"/>
          </a:p>
        </p:txBody>
      </p:sp>
      <p:sp>
        <p:nvSpPr>
          <p:cNvPr id="4" name="日付プレースホルダー 3">
            <a:extLst>
              <a:ext uri="{FF2B5EF4-FFF2-40B4-BE49-F238E27FC236}">
                <a16:creationId xmlns:a16="http://schemas.microsoft.com/office/drawing/2014/main" id="{55305BFB-67FD-4584-9FE9-C8C61666419C}"/>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3181C96D-2DF8-414D-8C63-A9C8715B1D65}"/>
              </a:ext>
            </a:extLst>
          </p:cNvPr>
          <p:cNvSpPr>
            <a:spLocks noGrp="1"/>
          </p:cNvSpPr>
          <p:nvPr>
            <p:ph type="sldNum" sz="quarter" idx="12"/>
          </p:nvPr>
        </p:nvSpPr>
        <p:spPr/>
        <p:txBody>
          <a:bodyPr/>
          <a:lstStyle/>
          <a:p>
            <a:fld id="{9F5033E9-932D-4E41-95C3-341F9A6DAE17}" type="slidenum">
              <a:rPr lang="en-US" altLang="ja-JP" smtClean="0"/>
              <a:pPr/>
              <a:t>70</a:t>
            </a:fld>
            <a:endParaRPr lang="en-US" altLang="ja-JP"/>
          </a:p>
        </p:txBody>
      </p:sp>
      <p:sp>
        <p:nvSpPr>
          <p:cNvPr id="7" name="コンテンツ プレースホルダー 2">
            <a:extLst>
              <a:ext uri="{FF2B5EF4-FFF2-40B4-BE49-F238E27FC236}">
                <a16:creationId xmlns:a16="http://schemas.microsoft.com/office/drawing/2014/main" id="{D8CDB827-1E8D-4B3E-8F25-8A56185EE163}"/>
              </a:ext>
            </a:extLst>
          </p:cNvPr>
          <p:cNvSpPr txBox="1">
            <a:spLocks/>
          </p:cNvSpPr>
          <p:nvPr/>
        </p:nvSpPr>
        <p:spPr bwMode="auto">
          <a:xfrm>
            <a:off x="457200" y="5123106"/>
            <a:ext cx="8229600" cy="8640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sz="1800">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kern="0" dirty="0"/>
              <a:t>ランダムサンプリングがソースコード分類モデルの学習に</a:t>
            </a:r>
            <a:br>
              <a:rPr lang="en-US" altLang="ja-JP" kern="0" dirty="0"/>
            </a:br>
            <a:r>
              <a:rPr lang="ja-JP" altLang="en-US" kern="0" dirty="0"/>
              <a:t>関して最適か不明</a:t>
            </a:r>
            <a:endParaRPr lang="en-US" altLang="ja-JP" kern="0" dirty="0"/>
          </a:p>
        </p:txBody>
      </p:sp>
      <p:grpSp>
        <p:nvGrpSpPr>
          <p:cNvPr id="74" name="グループ化 73">
            <a:extLst>
              <a:ext uri="{FF2B5EF4-FFF2-40B4-BE49-F238E27FC236}">
                <a16:creationId xmlns:a16="http://schemas.microsoft.com/office/drawing/2014/main" id="{8AC362E4-24CC-4C76-8DDA-354D4B7F41C1}"/>
              </a:ext>
            </a:extLst>
          </p:cNvPr>
          <p:cNvGrpSpPr/>
          <p:nvPr/>
        </p:nvGrpSpPr>
        <p:grpSpPr>
          <a:xfrm>
            <a:off x="554061" y="2568600"/>
            <a:ext cx="3691806" cy="2236215"/>
            <a:chOff x="592811" y="2568600"/>
            <a:chExt cx="3691806" cy="2236215"/>
          </a:xfrm>
        </p:grpSpPr>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8AB6691-BD4F-41AB-9EB0-2656CCA785C5}"/>
                    </a:ext>
                  </a:extLst>
                </p:cNvPr>
                <p:cNvSpPr txBox="1"/>
                <p:nvPr/>
              </p:nvSpPr>
              <p:spPr>
                <a:xfrm>
                  <a:off x="998392" y="2568600"/>
                  <a:ext cx="996619" cy="369332"/>
                </a:xfrm>
                <a:prstGeom prst="rect">
                  <a:avLst/>
                </a:prstGeom>
                <a:noFill/>
              </p:spPr>
              <p:txBody>
                <a:bodyPr wrap="none" rtlCol="0">
                  <a:spAutoFit/>
                </a:bodyPr>
                <a:lstStyle/>
                <a:p>
                  <a:r>
                    <a:rPr kumimoji="1" lang="ja-JP" altLang="en-US" dirty="0"/>
                    <a:t>クラス</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0</m:t>
                          </m:r>
                        </m:sub>
                      </m:sSub>
                    </m:oMath>
                  </a14:m>
                  <a:endParaRPr kumimoji="1" lang="ja-JP" altLang="en-US" dirty="0"/>
                </a:p>
              </p:txBody>
            </p:sp>
          </mc:Choice>
          <mc:Fallback xmlns="">
            <p:sp>
              <p:nvSpPr>
                <p:cNvPr id="8" name="テキスト ボックス 7">
                  <a:extLst>
                    <a:ext uri="{FF2B5EF4-FFF2-40B4-BE49-F238E27FC236}">
                      <a16:creationId xmlns:a16="http://schemas.microsoft.com/office/drawing/2014/main" id="{08AB6691-BD4F-41AB-9EB0-2656CCA785C5}"/>
                    </a:ext>
                  </a:extLst>
                </p:cNvPr>
                <p:cNvSpPr txBox="1">
                  <a:spLocks noRot="1" noChangeAspect="1" noMove="1" noResize="1" noEditPoints="1" noAdjustHandles="1" noChangeArrowheads="1" noChangeShapeType="1" noTextEdit="1"/>
                </p:cNvSpPr>
                <p:nvPr/>
              </p:nvSpPr>
              <p:spPr>
                <a:xfrm>
                  <a:off x="998392" y="2568600"/>
                  <a:ext cx="996619" cy="369332"/>
                </a:xfrm>
                <a:prstGeom prst="rect">
                  <a:avLst/>
                </a:prstGeom>
                <a:blipFill>
                  <a:blip r:embed="rId2"/>
                  <a:stretch>
                    <a:fillRect l="-4878" t="-11475" b="-21311"/>
                  </a:stretch>
                </a:blipFill>
              </p:spPr>
              <p:txBody>
                <a:bodyPr/>
                <a:lstStyle/>
                <a:p>
                  <a:r>
                    <a:rPr lang="ja-JP" altLang="en-US">
                      <a:noFill/>
                    </a:rPr>
                    <a:t> </a:t>
                  </a:r>
                </a:p>
              </p:txBody>
            </p:sp>
          </mc:Fallback>
        </mc:AlternateContent>
        <p:sp>
          <p:nvSpPr>
            <p:cNvPr id="9" name="四角形: 角を丸くする 8">
              <a:extLst>
                <a:ext uri="{FF2B5EF4-FFF2-40B4-BE49-F238E27FC236}">
                  <a16:creationId xmlns:a16="http://schemas.microsoft.com/office/drawing/2014/main" id="{E9B7F085-CF80-4F75-933F-1A404A911005}"/>
                </a:ext>
              </a:extLst>
            </p:cNvPr>
            <p:cNvSpPr/>
            <p:nvPr/>
          </p:nvSpPr>
          <p:spPr>
            <a:xfrm>
              <a:off x="592811" y="2936927"/>
              <a:ext cx="1766805" cy="712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4F3C3101-244D-48C2-B1EC-DACFD1E20407}"/>
                </a:ext>
              </a:extLst>
            </p:cNvPr>
            <p:cNvGrpSpPr/>
            <p:nvPr/>
          </p:nvGrpSpPr>
          <p:grpSpPr>
            <a:xfrm>
              <a:off x="672392" y="3011647"/>
              <a:ext cx="470653" cy="563482"/>
              <a:chOff x="4186633" y="3815269"/>
              <a:chExt cx="470653" cy="563482"/>
            </a:xfrm>
          </p:grpSpPr>
          <p:sp>
            <p:nvSpPr>
              <p:cNvPr id="10" name="メモ 58">
                <a:extLst>
                  <a:ext uri="{FF2B5EF4-FFF2-40B4-BE49-F238E27FC236}">
                    <a16:creationId xmlns:a16="http://schemas.microsoft.com/office/drawing/2014/main" id="{FEC4853B-599D-4D0A-8012-C0239D0B4779}"/>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メモ 58">
                <a:extLst>
                  <a:ext uri="{FF2B5EF4-FFF2-40B4-BE49-F238E27FC236}">
                    <a16:creationId xmlns:a16="http://schemas.microsoft.com/office/drawing/2014/main" id="{88098AF9-4C0E-415B-BA0C-FD6A55FA70FF}"/>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メモ 58">
                <a:extLst>
                  <a:ext uri="{FF2B5EF4-FFF2-40B4-BE49-F238E27FC236}">
                    <a16:creationId xmlns:a16="http://schemas.microsoft.com/office/drawing/2014/main" id="{9D9BC870-A0D1-4994-92B2-7F497FF9712F}"/>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4" name="グループ化 13">
              <a:extLst>
                <a:ext uri="{FF2B5EF4-FFF2-40B4-BE49-F238E27FC236}">
                  <a16:creationId xmlns:a16="http://schemas.microsoft.com/office/drawing/2014/main" id="{9DC4D62C-1AAD-483B-BCDB-11CCB1CDD244}"/>
                </a:ext>
              </a:extLst>
            </p:cNvPr>
            <p:cNvGrpSpPr/>
            <p:nvPr/>
          </p:nvGrpSpPr>
          <p:grpSpPr>
            <a:xfrm>
              <a:off x="1222626" y="3011647"/>
              <a:ext cx="470653" cy="563482"/>
              <a:chOff x="4186633" y="3815269"/>
              <a:chExt cx="470653" cy="563482"/>
            </a:xfrm>
          </p:grpSpPr>
          <p:sp>
            <p:nvSpPr>
              <p:cNvPr id="15" name="メモ 58">
                <a:extLst>
                  <a:ext uri="{FF2B5EF4-FFF2-40B4-BE49-F238E27FC236}">
                    <a16:creationId xmlns:a16="http://schemas.microsoft.com/office/drawing/2014/main" id="{1B980C78-F380-4671-BE3C-09E3BC83B5A5}"/>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メモ 58">
                <a:extLst>
                  <a:ext uri="{FF2B5EF4-FFF2-40B4-BE49-F238E27FC236}">
                    <a16:creationId xmlns:a16="http://schemas.microsoft.com/office/drawing/2014/main" id="{950AA3BE-176B-4C22-AB00-E15EF8CF3DB8}"/>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メモ 58">
                <a:extLst>
                  <a:ext uri="{FF2B5EF4-FFF2-40B4-BE49-F238E27FC236}">
                    <a16:creationId xmlns:a16="http://schemas.microsoft.com/office/drawing/2014/main" id="{C74250C7-2189-49CD-9845-9E2D4DD0E1AF}"/>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8" name="グループ化 17">
              <a:extLst>
                <a:ext uri="{FF2B5EF4-FFF2-40B4-BE49-F238E27FC236}">
                  <a16:creationId xmlns:a16="http://schemas.microsoft.com/office/drawing/2014/main" id="{CA284407-F39A-491B-A86F-DDE19EB60644}"/>
                </a:ext>
              </a:extLst>
            </p:cNvPr>
            <p:cNvGrpSpPr/>
            <p:nvPr/>
          </p:nvGrpSpPr>
          <p:grpSpPr>
            <a:xfrm>
              <a:off x="1772860" y="3011647"/>
              <a:ext cx="470653" cy="563482"/>
              <a:chOff x="4186633" y="3815269"/>
              <a:chExt cx="470653" cy="563482"/>
            </a:xfrm>
          </p:grpSpPr>
          <p:sp>
            <p:nvSpPr>
              <p:cNvPr id="19" name="メモ 58">
                <a:extLst>
                  <a:ext uri="{FF2B5EF4-FFF2-40B4-BE49-F238E27FC236}">
                    <a16:creationId xmlns:a16="http://schemas.microsoft.com/office/drawing/2014/main" id="{3AA94911-E927-47EE-9D95-A74F6372DDCD}"/>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メモ 58">
                <a:extLst>
                  <a:ext uri="{FF2B5EF4-FFF2-40B4-BE49-F238E27FC236}">
                    <a16:creationId xmlns:a16="http://schemas.microsoft.com/office/drawing/2014/main" id="{7C27AACF-58C9-4484-A1EF-BF2A16AD78E8}"/>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メモ 58">
                <a:extLst>
                  <a:ext uri="{FF2B5EF4-FFF2-40B4-BE49-F238E27FC236}">
                    <a16:creationId xmlns:a16="http://schemas.microsoft.com/office/drawing/2014/main" id="{00AAF873-070E-4408-BCDB-A7BDE3BCFA21}"/>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714F2E94-EC56-477F-854E-34E922166306}"/>
                    </a:ext>
                  </a:extLst>
                </p:cNvPr>
                <p:cNvSpPr txBox="1"/>
                <p:nvPr/>
              </p:nvSpPr>
              <p:spPr>
                <a:xfrm>
                  <a:off x="2922276" y="2568600"/>
                  <a:ext cx="991297" cy="369332"/>
                </a:xfrm>
                <a:prstGeom prst="rect">
                  <a:avLst/>
                </a:prstGeom>
                <a:noFill/>
              </p:spPr>
              <p:txBody>
                <a:bodyPr wrap="none" rtlCol="0">
                  <a:spAutoFit/>
                </a:bodyPr>
                <a:lstStyle/>
                <a:p>
                  <a:r>
                    <a:rPr kumimoji="1" lang="ja-JP" altLang="en-US" dirty="0"/>
                    <a:t>クラス</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1</m:t>
                          </m:r>
                        </m:sub>
                      </m:sSub>
                    </m:oMath>
                  </a14:m>
                  <a:endParaRPr kumimoji="1" lang="ja-JP" altLang="en-US" dirty="0"/>
                </a:p>
              </p:txBody>
            </p:sp>
          </mc:Choice>
          <mc:Fallback xmlns="">
            <p:sp>
              <p:nvSpPr>
                <p:cNvPr id="22" name="テキスト ボックス 21">
                  <a:extLst>
                    <a:ext uri="{FF2B5EF4-FFF2-40B4-BE49-F238E27FC236}">
                      <a16:creationId xmlns:a16="http://schemas.microsoft.com/office/drawing/2014/main" id="{714F2E94-EC56-477F-854E-34E922166306}"/>
                    </a:ext>
                  </a:extLst>
                </p:cNvPr>
                <p:cNvSpPr txBox="1">
                  <a:spLocks noRot="1" noChangeAspect="1" noMove="1" noResize="1" noEditPoints="1" noAdjustHandles="1" noChangeArrowheads="1" noChangeShapeType="1" noTextEdit="1"/>
                </p:cNvSpPr>
                <p:nvPr/>
              </p:nvSpPr>
              <p:spPr>
                <a:xfrm>
                  <a:off x="2922276" y="2568600"/>
                  <a:ext cx="991297" cy="369332"/>
                </a:xfrm>
                <a:prstGeom prst="rect">
                  <a:avLst/>
                </a:prstGeom>
                <a:blipFill>
                  <a:blip r:embed="rId3"/>
                  <a:stretch>
                    <a:fillRect l="-4908" t="-11475" b="-21311"/>
                  </a:stretch>
                </a:blipFill>
              </p:spPr>
              <p:txBody>
                <a:bodyPr/>
                <a:lstStyle/>
                <a:p>
                  <a:r>
                    <a:rPr lang="ja-JP" altLang="en-US">
                      <a:noFill/>
                    </a:rPr>
                    <a:t> </a:t>
                  </a:r>
                </a:p>
              </p:txBody>
            </p:sp>
          </mc:Fallback>
        </mc:AlternateContent>
        <p:sp>
          <p:nvSpPr>
            <p:cNvPr id="23" name="四角形: 角を丸くする 22">
              <a:extLst>
                <a:ext uri="{FF2B5EF4-FFF2-40B4-BE49-F238E27FC236}">
                  <a16:creationId xmlns:a16="http://schemas.microsoft.com/office/drawing/2014/main" id="{8A20496C-4813-476C-A4AB-9DA9CD3B551B}"/>
                </a:ext>
              </a:extLst>
            </p:cNvPr>
            <p:cNvSpPr/>
            <p:nvPr/>
          </p:nvSpPr>
          <p:spPr>
            <a:xfrm>
              <a:off x="2516695" y="2936927"/>
              <a:ext cx="1766805" cy="712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45C5B7BB-59F2-4DDC-8830-6B690DC4E20E}"/>
                </a:ext>
              </a:extLst>
            </p:cNvPr>
            <p:cNvGrpSpPr/>
            <p:nvPr/>
          </p:nvGrpSpPr>
          <p:grpSpPr>
            <a:xfrm>
              <a:off x="2596276" y="3011647"/>
              <a:ext cx="470653" cy="563482"/>
              <a:chOff x="4186633" y="3815269"/>
              <a:chExt cx="470653" cy="563482"/>
            </a:xfrm>
          </p:grpSpPr>
          <p:sp>
            <p:nvSpPr>
              <p:cNvPr id="25" name="メモ 58">
                <a:extLst>
                  <a:ext uri="{FF2B5EF4-FFF2-40B4-BE49-F238E27FC236}">
                    <a16:creationId xmlns:a16="http://schemas.microsoft.com/office/drawing/2014/main" id="{A480C09F-6F89-451D-95DB-D36BA18B51EF}"/>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メモ 58">
                <a:extLst>
                  <a:ext uri="{FF2B5EF4-FFF2-40B4-BE49-F238E27FC236}">
                    <a16:creationId xmlns:a16="http://schemas.microsoft.com/office/drawing/2014/main" id="{09C9713A-971D-4902-9550-04E6C22C15C7}"/>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メモ 58">
                <a:extLst>
                  <a:ext uri="{FF2B5EF4-FFF2-40B4-BE49-F238E27FC236}">
                    <a16:creationId xmlns:a16="http://schemas.microsoft.com/office/drawing/2014/main" id="{A17E5ACC-2D19-49BF-8E24-9158CC1F65A8}"/>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1795EA07-6605-48EB-9382-0D6CD60762F7}"/>
                    </a:ext>
                  </a:extLst>
                </p:cNvPr>
                <p:cNvSpPr txBox="1"/>
                <p:nvPr/>
              </p:nvSpPr>
              <p:spPr>
                <a:xfrm>
                  <a:off x="998392" y="3723565"/>
                  <a:ext cx="996619" cy="369332"/>
                </a:xfrm>
                <a:prstGeom prst="rect">
                  <a:avLst/>
                </a:prstGeom>
                <a:noFill/>
              </p:spPr>
              <p:txBody>
                <a:bodyPr wrap="none" rtlCol="0">
                  <a:spAutoFit/>
                </a:bodyPr>
                <a:lstStyle/>
                <a:p>
                  <a:r>
                    <a:rPr kumimoji="1" lang="ja-JP" altLang="en-US" dirty="0"/>
                    <a:t>クラス</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2</m:t>
                          </m:r>
                        </m:sub>
                      </m:sSub>
                    </m:oMath>
                  </a14:m>
                  <a:endParaRPr kumimoji="1" lang="ja-JP" altLang="en-US" dirty="0"/>
                </a:p>
              </p:txBody>
            </p:sp>
          </mc:Choice>
          <mc:Fallback xmlns="">
            <p:sp>
              <p:nvSpPr>
                <p:cNvPr id="36" name="テキスト ボックス 35">
                  <a:extLst>
                    <a:ext uri="{FF2B5EF4-FFF2-40B4-BE49-F238E27FC236}">
                      <a16:creationId xmlns:a16="http://schemas.microsoft.com/office/drawing/2014/main" id="{1795EA07-6605-48EB-9382-0D6CD60762F7}"/>
                    </a:ext>
                  </a:extLst>
                </p:cNvPr>
                <p:cNvSpPr txBox="1">
                  <a:spLocks noRot="1" noChangeAspect="1" noMove="1" noResize="1" noEditPoints="1" noAdjustHandles="1" noChangeArrowheads="1" noChangeShapeType="1" noTextEdit="1"/>
                </p:cNvSpPr>
                <p:nvPr/>
              </p:nvSpPr>
              <p:spPr>
                <a:xfrm>
                  <a:off x="998392" y="3723565"/>
                  <a:ext cx="996619" cy="369332"/>
                </a:xfrm>
                <a:prstGeom prst="rect">
                  <a:avLst/>
                </a:prstGeom>
                <a:blipFill>
                  <a:blip r:embed="rId4"/>
                  <a:stretch>
                    <a:fillRect l="-4878" t="-13333" b="-23333"/>
                  </a:stretch>
                </a:blipFill>
              </p:spPr>
              <p:txBody>
                <a:bodyPr/>
                <a:lstStyle/>
                <a:p>
                  <a:r>
                    <a:rPr lang="ja-JP" altLang="en-US">
                      <a:noFill/>
                    </a:rPr>
                    <a:t> </a:t>
                  </a:r>
                </a:p>
              </p:txBody>
            </p:sp>
          </mc:Fallback>
        </mc:AlternateContent>
        <p:sp>
          <p:nvSpPr>
            <p:cNvPr id="37" name="四角形: 角を丸くする 36">
              <a:extLst>
                <a:ext uri="{FF2B5EF4-FFF2-40B4-BE49-F238E27FC236}">
                  <a16:creationId xmlns:a16="http://schemas.microsoft.com/office/drawing/2014/main" id="{49407F76-E76D-46C4-8730-18FE04794566}"/>
                </a:ext>
              </a:extLst>
            </p:cNvPr>
            <p:cNvSpPr/>
            <p:nvPr/>
          </p:nvSpPr>
          <p:spPr>
            <a:xfrm>
              <a:off x="592811" y="4091892"/>
              <a:ext cx="1766805" cy="712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5B3DCA30-66F6-4A92-BF47-E186BB64E5AA}"/>
                </a:ext>
              </a:extLst>
            </p:cNvPr>
            <p:cNvGrpSpPr/>
            <p:nvPr/>
          </p:nvGrpSpPr>
          <p:grpSpPr>
            <a:xfrm>
              <a:off x="672392" y="4166612"/>
              <a:ext cx="470653" cy="563482"/>
              <a:chOff x="4186633" y="3815269"/>
              <a:chExt cx="470653" cy="563482"/>
            </a:xfrm>
          </p:grpSpPr>
          <p:sp>
            <p:nvSpPr>
              <p:cNvPr id="39" name="メモ 58">
                <a:extLst>
                  <a:ext uri="{FF2B5EF4-FFF2-40B4-BE49-F238E27FC236}">
                    <a16:creationId xmlns:a16="http://schemas.microsoft.com/office/drawing/2014/main" id="{F9CA2B63-5BAA-40B3-BA70-13B7FF86E620}"/>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メモ 58">
                <a:extLst>
                  <a:ext uri="{FF2B5EF4-FFF2-40B4-BE49-F238E27FC236}">
                    <a16:creationId xmlns:a16="http://schemas.microsoft.com/office/drawing/2014/main" id="{0E6E0814-B7A0-4E59-93D1-81864494F0F3}"/>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メモ 58">
                <a:extLst>
                  <a:ext uri="{FF2B5EF4-FFF2-40B4-BE49-F238E27FC236}">
                    <a16:creationId xmlns:a16="http://schemas.microsoft.com/office/drawing/2014/main" id="{7FF42FDE-5488-4256-BE59-8FA1EC42C724}"/>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2" name="グループ化 41">
              <a:extLst>
                <a:ext uri="{FF2B5EF4-FFF2-40B4-BE49-F238E27FC236}">
                  <a16:creationId xmlns:a16="http://schemas.microsoft.com/office/drawing/2014/main" id="{FAD4174C-B411-45FE-950B-A924C66240F7}"/>
                </a:ext>
              </a:extLst>
            </p:cNvPr>
            <p:cNvGrpSpPr/>
            <p:nvPr/>
          </p:nvGrpSpPr>
          <p:grpSpPr>
            <a:xfrm>
              <a:off x="1222626" y="4166612"/>
              <a:ext cx="470653" cy="563482"/>
              <a:chOff x="4186633" y="3815269"/>
              <a:chExt cx="470653" cy="563482"/>
            </a:xfrm>
          </p:grpSpPr>
          <p:sp>
            <p:nvSpPr>
              <p:cNvPr id="43" name="メモ 58">
                <a:extLst>
                  <a:ext uri="{FF2B5EF4-FFF2-40B4-BE49-F238E27FC236}">
                    <a16:creationId xmlns:a16="http://schemas.microsoft.com/office/drawing/2014/main" id="{E8D1F25B-636E-47C3-8AC3-56DD584B8B72}"/>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メモ 58">
                <a:extLst>
                  <a:ext uri="{FF2B5EF4-FFF2-40B4-BE49-F238E27FC236}">
                    <a16:creationId xmlns:a16="http://schemas.microsoft.com/office/drawing/2014/main" id="{91566515-6E98-490F-8321-60ECAC8E580E}"/>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メモ 58">
                <a:extLst>
                  <a:ext uri="{FF2B5EF4-FFF2-40B4-BE49-F238E27FC236}">
                    <a16:creationId xmlns:a16="http://schemas.microsoft.com/office/drawing/2014/main" id="{7306F325-E1AA-4AE8-B89A-D12142A431FF}"/>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E2C381BD-68DA-4202-869D-410E815C62CE}"/>
                    </a:ext>
                  </a:extLst>
                </p:cNvPr>
                <p:cNvSpPr txBox="1"/>
                <p:nvPr/>
              </p:nvSpPr>
              <p:spPr>
                <a:xfrm>
                  <a:off x="2923393" y="3723565"/>
                  <a:ext cx="996619" cy="369332"/>
                </a:xfrm>
                <a:prstGeom prst="rect">
                  <a:avLst/>
                </a:prstGeom>
                <a:noFill/>
              </p:spPr>
              <p:txBody>
                <a:bodyPr wrap="none" rtlCol="0">
                  <a:spAutoFit/>
                </a:bodyPr>
                <a:lstStyle/>
                <a:p>
                  <a:r>
                    <a:rPr kumimoji="1" lang="ja-JP" altLang="en-US" dirty="0"/>
                    <a:t>クラス</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3</m:t>
                          </m:r>
                        </m:sub>
                      </m:sSub>
                    </m:oMath>
                  </a14:m>
                  <a:endParaRPr kumimoji="1" lang="ja-JP" altLang="en-US" dirty="0"/>
                </a:p>
              </p:txBody>
            </p:sp>
          </mc:Choice>
          <mc:Fallback xmlns="">
            <p:sp>
              <p:nvSpPr>
                <p:cNvPr id="60" name="テキスト ボックス 59">
                  <a:extLst>
                    <a:ext uri="{FF2B5EF4-FFF2-40B4-BE49-F238E27FC236}">
                      <a16:creationId xmlns:a16="http://schemas.microsoft.com/office/drawing/2014/main" id="{E2C381BD-68DA-4202-869D-410E815C62CE}"/>
                    </a:ext>
                  </a:extLst>
                </p:cNvPr>
                <p:cNvSpPr txBox="1">
                  <a:spLocks noRot="1" noChangeAspect="1" noMove="1" noResize="1" noEditPoints="1" noAdjustHandles="1" noChangeArrowheads="1" noChangeShapeType="1" noTextEdit="1"/>
                </p:cNvSpPr>
                <p:nvPr/>
              </p:nvSpPr>
              <p:spPr>
                <a:xfrm>
                  <a:off x="2923393" y="3723565"/>
                  <a:ext cx="996619" cy="369332"/>
                </a:xfrm>
                <a:prstGeom prst="rect">
                  <a:avLst/>
                </a:prstGeom>
                <a:blipFill>
                  <a:blip r:embed="rId5"/>
                  <a:stretch>
                    <a:fillRect l="-4878" t="-13333" b="-23333"/>
                  </a:stretch>
                </a:blipFill>
              </p:spPr>
              <p:txBody>
                <a:bodyPr/>
                <a:lstStyle/>
                <a:p>
                  <a:r>
                    <a:rPr lang="ja-JP" altLang="en-US">
                      <a:noFill/>
                    </a:rPr>
                    <a:t> </a:t>
                  </a:r>
                </a:p>
              </p:txBody>
            </p:sp>
          </mc:Fallback>
        </mc:AlternateContent>
        <p:sp>
          <p:nvSpPr>
            <p:cNvPr id="61" name="四角形: 角を丸くする 60">
              <a:extLst>
                <a:ext uri="{FF2B5EF4-FFF2-40B4-BE49-F238E27FC236}">
                  <a16:creationId xmlns:a16="http://schemas.microsoft.com/office/drawing/2014/main" id="{23CE9A27-B39D-4334-9E0E-49F23F46DCA5}"/>
                </a:ext>
              </a:extLst>
            </p:cNvPr>
            <p:cNvSpPr/>
            <p:nvPr/>
          </p:nvSpPr>
          <p:spPr>
            <a:xfrm>
              <a:off x="2517812" y="4091892"/>
              <a:ext cx="1766805" cy="712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 name="グループ化 61">
              <a:extLst>
                <a:ext uri="{FF2B5EF4-FFF2-40B4-BE49-F238E27FC236}">
                  <a16:creationId xmlns:a16="http://schemas.microsoft.com/office/drawing/2014/main" id="{A09CEDF6-A500-4774-9203-C15DB5B7E7B7}"/>
                </a:ext>
              </a:extLst>
            </p:cNvPr>
            <p:cNvGrpSpPr/>
            <p:nvPr/>
          </p:nvGrpSpPr>
          <p:grpSpPr>
            <a:xfrm>
              <a:off x="2597393" y="4166612"/>
              <a:ext cx="470653" cy="563482"/>
              <a:chOff x="4186633" y="3815269"/>
              <a:chExt cx="470653" cy="563482"/>
            </a:xfrm>
          </p:grpSpPr>
          <p:sp>
            <p:nvSpPr>
              <p:cNvPr id="63" name="メモ 58">
                <a:extLst>
                  <a:ext uri="{FF2B5EF4-FFF2-40B4-BE49-F238E27FC236}">
                    <a16:creationId xmlns:a16="http://schemas.microsoft.com/office/drawing/2014/main" id="{4B4FD4D0-EBD2-449F-9CE5-7941B8BCCFCB}"/>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メモ 58">
                <a:extLst>
                  <a:ext uri="{FF2B5EF4-FFF2-40B4-BE49-F238E27FC236}">
                    <a16:creationId xmlns:a16="http://schemas.microsoft.com/office/drawing/2014/main" id="{048D9BE7-676B-4ADA-8240-B8A76076E8C9}"/>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メモ 58">
                <a:extLst>
                  <a:ext uri="{FF2B5EF4-FFF2-40B4-BE49-F238E27FC236}">
                    <a16:creationId xmlns:a16="http://schemas.microsoft.com/office/drawing/2014/main" id="{AA13E69F-817E-4DA8-9487-1151C739F114}"/>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6" name="グループ化 65">
              <a:extLst>
                <a:ext uri="{FF2B5EF4-FFF2-40B4-BE49-F238E27FC236}">
                  <a16:creationId xmlns:a16="http://schemas.microsoft.com/office/drawing/2014/main" id="{1ABDCF61-231D-410C-9B41-0C2C46BDB893}"/>
                </a:ext>
              </a:extLst>
            </p:cNvPr>
            <p:cNvGrpSpPr/>
            <p:nvPr/>
          </p:nvGrpSpPr>
          <p:grpSpPr>
            <a:xfrm>
              <a:off x="3147627" y="4166612"/>
              <a:ext cx="470653" cy="563482"/>
              <a:chOff x="4186633" y="3815269"/>
              <a:chExt cx="470653" cy="563482"/>
            </a:xfrm>
          </p:grpSpPr>
          <p:sp>
            <p:nvSpPr>
              <p:cNvPr id="67" name="メモ 58">
                <a:extLst>
                  <a:ext uri="{FF2B5EF4-FFF2-40B4-BE49-F238E27FC236}">
                    <a16:creationId xmlns:a16="http://schemas.microsoft.com/office/drawing/2014/main" id="{0747A018-A2D1-4B30-A332-7D26DDE9B997}"/>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8" name="メモ 58">
                <a:extLst>
                  <a:ext uri="{FF2B5EF4-FFF2-40B4-BE49-F238E27FC236}">
                    <a16:creationId xmlns:a16="http://schemas.microsoft.com/office/drawing/2014/main" id="{D04526DC-0BFC-4647-9586-44B57C965143}"/>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9" name="メモ 58">
                <a:extLst>
                  <a:ext uri="{FF2B5EF4-FFF2-40B4-BE49-F238E27FC236}">
                    <a16:creationId xmlns:a16="http://schemas.microsoft.com/office/drawing/2014/main" id="{819B20DF-B163-4786-89B0-62D23BF8FD24}"/>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70" name="グループ化 69">
              <a:extLst>
                <a:ext uri="{FF2B5EF4-FFF2-40B4-BE49-F238E27FC236}">
                  <a16:creationId xmlns:a16="http://schemas.microsoft.com/office/drawing/2014/main" id="{62897497-C4D7-4097-9202-70FBF54DC4F8}"/>
                </a:ext>
              </a:extLst>
            </p:cNvPr>
            <p:cNvGrpSpPr/>
            <p:nvPr/>
          </p:nvGrpSpPr>
          <p:grpSpPr>
            <a:xfrm>
              <a:off x="3697861" y="4166612"/>
              <a:ext cx="470653" cy="563482"/>
              <a:chOff x="4186633" y="3815269"/>
              <a:chExt cx="470653" cy="563482"/>
            </a:xfrm>
          </p:grpSpPr>
          <p:sp>
            <p:nvSpPr>
              <p:cNvPr id="71" name="メモ 58">
                <a:extLst>
                  <a:ext uri="{FF2B5EF4-FFF2-40B4-BE49-F238E27FC236}">
                    <a16:creationId xmlns:a16="http://schemas.microsoft.com/office/drawing/2014/main" id="{27C16090-3295-4022-AF04-9DA6EE2B9839}"/>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メモ 58">
                <a:extLst>
                  <a:ext uri="{FF2B5EF4-FFF2-40B4-BE49-F238E27FC236}">
                    <a16:creationId xmlns:a16="http://schemas.microsoft.com/office/drawing/2014/main" id="{B235FBE3-B190-4236-B77D-DF96C0F8A897}"/>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メモ 58">
                <a:extLst>
                  <a:ext uri="{FF2B5EF4-FFF2-40B4-BE49-F238E27FC236}">
                    <a16:creationId xmlns:a16="http://schemas.microsoft.com/office/drawing/2014/main" id="{8C538622-0EF4-42FC-8C23-79B517ADA9E1}"/>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121" name="グループ化 120">
            <a:extLst>
              <a:ext uri="{FF2B5EF4-FFF2-40B4-BE49-F238E27FC236}">
                <a16:creationId xmlns:a16="http://schemas.microsoft.com/office/drawing/2014/main" id="{80558C2B-0443-44F3-B445-107FE18E0083}"/>
              </a:ext>
            </a:extLst>
          </p:cNvPr>
          <p:cNvGrpSpPr/>
          <p:nvPr/>
        </p:nvGrpSpPr>
        <p:grpSpPr>
          <a:xfrm>
            <a:off x="5022632" y="2568600"/>
            <a:ext cx="3691806" cy="2236215"/>
            <a:chOff x="4983882" y="2568600"/>
            <a:chExt cx="3691806" cy="2236215"/>
          </a:xfrm>
        </p:grpSpPr>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3FE3F44A-BC8E-4BF6-A519-D4BE0701E40B}"/>
                    </a:ext>
                  </a:extLst>
                </p:cNvPr>
                <p:cNvSpPr txBox="1"/>
                <p:nvPr/>
              </p:nvSpPr>
              <p:spPr>
                <a:xfrm>
                  <a:off x="5389463" y="2568600"/>
                  <a:ext cx="996619" cy="369332"/>
                </a:xfrm>
                <a:prstGeom prst="rect">
                  <a:avLst/>
                </a:prstGeom>
                <a:noFill/>
              </p:spPr>
              <p:txBody>
                <a:bodyPr wrap="none" rtlCol="0">
                  <a:spAutoFit/>
                </a:bodyPr>
                <a:lstStyle/>
                <a:p>
                  <a:r>
                    <a:rPr kumimoji="1" lang="ja-JP" altLang="en-US" dirty="0"/>
                    <a:t>クラス</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0</m:t>
                          </m:r>
                        </m:sub>
                      </m:sSub>
                    </m:oMath>
                  </a14:m>
                  <a:endParaRPr kumimoji="1" lang="ja-JP" altLang="en-US" dirty="0"/>
                </a:p>
              </p:txBody>
            </p:sp>
          </mc:Choice>
          <mc:Fallback xmlns="">
            <p:sp>
              <p:nvSpPr>
                <p:cNvPr id="76" name="テキスト ボックス 75">
                  <a:extLst>
                    <a:ext uri="{FF2B5EF4-FFF2-40B4-BE49-F238E27FC236}">
                      <a16:creationId xmlns:a16="http://schemas.microsoft.com/office/drawing/2014/main" id="{3FE3F44A-BC8E-4BF6-A519-D4BE0701E40B}"/>
                    </a:ext>
                  </a:extLst>
                </p:cNvPr>
                <p:cNvSpPr txBox="1">
                  <a:spLocks noRot="1" noChangeAspect="1" noMove="1" noResize="1" noEditPoints="1" noAdjustHandles="1" noChangeArrowheads="1" noChangeShapeType="1" noTextEdit="1"/>
                </p:cNvSpPr>
                <p:nvPr/>
              </p:nvSpPr>
              <p:spPr>
                <a:xfrm>
                  <a:off x="5389463" y="2568600"/>
                  <a:ext cx="996619" cy="369332"/>
                </a:xfrm>
                <a:prstGeom prst="rect">
                  <a:avLst/>
                </a:prstGeom>
                <a:blipFill>
                  <a:blip r:embed="rId6"/>
                  <a:stretch>
                    <a:fillRect l="-4878" t="-11475" b="-21311"/>
                  </a:stretch>
                </a:blipFill>
              </p:spPr>
              <p:txBody>
                <a:bodyPr/>
                <a:lstStyle/>
                <a:p>
                  <a:r>
                    <a:rPr lang="ja-JP" altLang="en-US">
                      <a:noFill/>
                    </a:rPr>
                    <a:t> </a:t>
                  </a:r>
                </a:p>
              </p:txBody>
            </p:sp>
          </mc:Fallback>
        </mc:AlternateContent>
        <p:sp>
          <p:nvSpPr>
            <p:cNvPr id="77" name="四角形: 角を丸くする 76">
              <a:extLst>
                <a:ext uri="{FF2B5EF4-FFF2-40B4-BE49-F238E27FC236}">
                  <a16:creationId xmlns:a16="http://schemas.microsoft.com/office/drawing/2014/main" id="{F82E9F2A-6563-448C-8051-425EC1FC0DA2}"/>
                </a:ext>
              </a:extLst>
            </p:cNvPr>
            <p:cNvSpPr/>
            <p:nvPr/>
          </p:nvSpPr>
          <p:spPr>
            <a:xfrm>
              <a:off x="4983882" y="2936927"/>
              <a:ext cx="1766805" cy="712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a:extLst>
                <a:ext uri="{FF2B5EF4-FFF2-40B4-BE49-F238E27FC236}">
                  <a16:creationId xmlns:a16="http://schemas.microsoft.com/office/drawing/2014/main" id="{58354E9B-6A89-4792-AE1C-22F770CF6386}"/>
                </a:ext>
              </a:extLst>
            </p:cNvPr>
            <p:cNvGrpSpPr/>
            <p:nvPr/>
          </p:nvGrpSpPr>
          <p:grpSpPr>
            <a:xfrm>
              <a:off x="5063463" y="3011647"/>
              <a:ext cx="470653" cy="563482"/>
              <a:chOff x="4186633" y="3815269"/>
              <a:chExt cx="470653" cy="563482"/>
            </a:xfrm>
          </p:grpSpPr>
          <p:sp>
            <p:nvSpPr>
              <p:cNvPr id="117" name="メモ 58">
                <a:extLst>
                  <a:ext uri="{FF2B5EF4-FFF2-40B4-BE49-F238E27FC236}">
                    <a16:creationId xmlns:a16="http://schemas.microsoft.com/office/drawing/2014/main" id="{01E944B6-8D8A-4E40-82B6-479615762EA6}"/>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メモ 58">
                <a:extLst>
                  <a:ext uri="{FF2B5EF4-FFF2-40B4-BE49-F238E27FC236}">
                    <a16:creationId xmlns:a16="http://schemas.microsoft.com/office/drawing/2014/main" id="{01E8E768-981C-4C87-8F1D-23A14D25E96B}"/>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9" name="メモ 58">
                <a:extLst>
                  <a:ext uri="{FF2B5EF4-FFF2-40B4-BE49-F238E27FC236}">
                    <a16:creationId xmlns:a16="http://schemas.microsoft.com/office/drawing/2014/main" id="{3B210E77-9FED-491C-9489-B8DD71731C92}"/>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mc:AlternateContent xmlns:mc="http://schemas.openxmlformats.org/markup-compatibility/2006" xmlns:a14="http://schemas.microsoft.com/office/drawing/2010/main">
          <mc:Choice Requires="a14">
            <p:sp>
              <p:nvSpPr>
                <p:cNvPr id="81" name="テキスト ボックス 80">
                  <a:extLst>
                    <a:ext uri="{FF2B5EF4-FFF2-40B4-BE49-F238E27FC236}">
                      <a16:creationId xmlns:a16="http://schemas.microsoft.com/office/drawing/2014/main" id="{6D1183D8-5CAC-441C-90AC-6D8344F378DF}"/>
                    </a:ext>
                  </a:extLst>
                </p:cNvPr>
                <p:cNvSpPr txBox="1"/>
                <p:nvPr/>
              </p:nvSpPr>
              <p:spPr>
                <a:xfrm>
                  <a:off x="7313347" y="2568600"/>
                  <a:ext cx="991297" cy="369332"/>
                </a:xfrm>
                <a:prstGeom prst="rect">
                  <a:avLst/>
                </a:prstGeom>
                <a:noFill/>
              </p:spPr>
              <p:txBody>
                <a:bodyPr wrap="none" rtlCol="0">
                  <a:spAutoFit/>
                </a:bodyPr>
                <a:lstStyle/>
                <a:p>
                  <a:r>
                    <a:rPr kumimoji="1" lang="ja-JP" altLang="en-US" dirty="0"/>
                    <a:t>クラス</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1</m:t>
                          </m:r>
                        </m:sub>
                      </m:sSub>
                    </m:oMath>
                  </a14:m>
                  <a:endParaRPr kumimoji="1" lang="ja-JP" altLang="en-US" dirty="0"/>
                </a:p>
              </p:txBody>
            </p:sp>
          </mc:Choice>
          <mc:Fallback xmlns="">
            <p:sp>
              <p:nvSpPr>
                <p:cNvPr id="81" name="テキスト ボックス 80">
                  <a:extLst>
                    <a:ext uri="{FF2B5EF4-FFF2-40B4-BE49-F238E27FC236}">
                      <a16:creationId xmlns:a16="http://schemas.microsoft.com/office/drawing/2014/main" id="{6D1183D8-5CAC-441C-90AC-6D8344F378DF}"/>
                    </a:ext>
                  </a:extLst>
                </p:cNvPr>
                <p:cNvSpPr txBox="1">
                  <a:spLocks noRot="1" noChangeAspect="1" noMove="1" noResize="1" noEditPoints="1" noAdjustHandles="1" noChangeArrowheads="1" noChangeShapeType="1" noTextEdit="1"/>
                </p:cNvSpPr>
                <p:nvPr/>
              </p:nvSpPr>
              <p:spPr>
                <a:xfrm>
                  <a:off x="7313347" y="2568600"/>
                  <a:ext cx="991297" cy="369332"/>
                </a:xfrm>
                <a:prstGeom prst="rect">
                  <a:avLst/>
                </a:prstGeom>
                <a:blipFill>
                  <a:blip r:embed="rId7"/>
                  <a:stretch>
                    <a:fillRect l="-4908" t="-11475" b="-21311"/>
                  </a:stretch>
                </a:blipFill>
              </p:spPr>
              <p:txBody>
                <a:bodyPr/>
                <a:lstStyle/>
                <a:p>
                  <a:r>
                    <a:rPr lang="ja-JP" altLang="en-US">
                      <a:noFill/>
                    </a:rPr>
                    <a:t> </a:t>
                  </a:r>
                </a:p>
              </p:txBody>
            </p:sp>
          </mc:Fallback>
        </mc:AlternateContent>
        <p:sp>
          <p:nvSpPr>
            <p:cNvPr id="82" name="四角形: 角を丸くする 81">
              <a:extLst>
                <a:ext uri="{FF2B5EF4-FFF2-40B4-BE49-F238E27FC236}">
                  <a16:creationId xmlns:a16="http://schemas.microsoft.com/office/drawing/2014/main" id="{F753B4BB-555A-4B90-8ED9-BAC7F0AD0A14}"/>
                </a:ext>
              </a:extLst>
            </p:cNvPr>
            <p:cNvSpPr/>
            <p:nvPr/>
          </p:nvSpPr>
          <p:spPr>
            <a:xfrm>
              <a:off x="6907766" y="2936927"/>
              <a:ext cx="1766805" cy="712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8355BF51-6635-4542-86AE-5CFBBE0FECCD}"/>
                </a:ext>
              </a:extLst>
            </p:cNvPr>
            <p:cNvGrpSpPr/>
            <p:nvPr/>
          </p:nvGrpSpPr>
          <p:grpSpPr>
            <a:xfrm>
              <a:off x="6987347" y="3011647"/>
              <a:ext cx="470653" cy="563482"/>
              <a:chOff x="4186633" y="3815269"/>
              <a:chExt cx="470653" cy="563482"/>
            </a:xfrm>
          </p:grpSpPr>
          <p:sp>
            <p:nvSpPr>
              <p:cNvPr id="108" name="メモ 58">
                <a:extLst>
                  <a:ext uri="{FF2B5EF4-FFF2-40B4-BE49-F238E27FC236}">
                    <a16:creationId xmlns:a16="http://schemas.microsoft.com/office/drawing/2014/main" id="{EEEA811F-F3EF-4EA6-BEC4-1C2F30B56001}"/>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9" name="メモ 58">
                <a:extLst>
                  <a:ext uri="{FF2B5EF4-FFF2-40B4-BE49-F238E27FC236}">
                    <a16:creationId xmlns:a16="http://schemas.microsoft.com/office/drawing/2014/main" id="{261DE645-E3EA-4885-9BAB-37FB78332AD0}"/>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0" name="メモ 58">
                <a:extLst>
                  <a:ext uri="{FF2B5EF4-FFF2-40B4-BE49-F238E27FC236}">
                    <a16:creationId xmlns:a16="http://schemas.microsoft.com/office/drawing/2014/main" id="{C03A1C9F-91E8-4DB3-B80B-F5C7EB21DFBF}"/>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mc:AlternateContent xmlns:mc="http://schemas.openxmlformats.org/markup-compatibility/2006" xmlns:a14="http://schemas.microsoft.com/office/drawing/2010/main">
          <mc:Choice Requires="a14">
            <p:sp>
              <p:nvSpPr>
                <p:cNvPr id="84" name="テキスト ボックス 83">
                  <a:extLst>
                    <a:ext uri="{FF2B5EF4-FFF2-40B4-BE49-F238E27FC236}">
                      <a16:creationId xmlns:a16="http://schemas.microsoft.com/office/drawing/2014/main" id="{D84F07C6-98FC-4849-8200-88CDF4A82363}"/>
                    </a:ext>
                  </a:extLst>
                </p:cNvPr>
                <p:cNvSpPr txBox="1"/>
                <p:nvPr/>
              </p:nvSpPr>
              <p:spPr>
                <a:xfrm>
                  <a:off x="5389463" y="3723565"/>
                  <a:ext cx="996619" cy="369332"/>
                </a:xfrm>
                <a:prstGeom prst="rect">
                  <a:avLst/>
                </a:prstGeom>
                <a:noFill/>
              </p:spPr>
              <p:txBody>
                <a:bodyPr wrap="none" rtlCol="0">
                  <a:spAutoFit/>
                </a:bodyPr>
                <a:lstStyle/>
                <a:p>
                  <a:r>
                    <a:rPr kumimoji="1" lang="ja-JP" altLang="en-US" dirty="0"/>
                    <a:t>クラス</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2</m:t>
                          </m:r>
                        </m:sub>
                      </m:sSub>
                    </m:oMath>
                  </a14:m>
                  <a:endParaRPr kumimoji="1" lang="ja-JP" altLang="en-US" dirty="0"/>
                </a:p>
              </p:txBody>
            </p:sp>
          </mc:Choice>
          <mc:Fallback xmlns="">
            <p:sp>
              <p:nvSpPr>
                <p:cNvPr id="84" name="テキスト ボックス 83">
                  <a:extLst>
                    <a:ext uri="{FF2B5EF4-FFF2-40B4-BE49-F238E27FC236}">
                      <a16:creationId xmlns:a16="http://schemas.microsoft.com/office/drawing/2014/main" id="{D84F07C6-98FC-4849-8200-88CDF4A82363}"/>
                    </a:ext>
                  </a:extLst>
                </p:cNvPr>
                <p:cNvSpPr txBox="1">
                  <a:spLocks noRot="1" noChangeAspect="1" noMove="1" noResize="1" noEditPoints="1" noAdjustHandles="1" noChangeArrowheads="1" noChangeShapeType="1" noTextEdit="1"/>
                </p:cNvSpPr>
                <p:nvPr/>
              </p:nvSpPr>
              <p:spPr>
                <a:xfrm>
                  <a:off x="5389463" y="3723565"/>
                  <a:ext cx="996619" cy="369332"/>
                </a:xfrm>
                <a:prstGeom prst="rect">
                  <a:avLst/>
                </a:prstGeom>
                <a:blipFill>
                  <a:blip r:embed="rId8"/>
                  <a:stretch>
                    <a:fillRect l="-4878" t="-13333" b="-23333"/>
                  </a:stretch>
                </a:blipFill>
              </p:spPr>
              <p:txBody>
                <a:bodyPr/>
                <a:lstStyle/>
                <a:p>
                  <a:r>
                    <a:rPr lang="ja-JP" altLang="en-US">
                      <a:noFill/>
                    </a:rPr>
                    <a:t> </a:t>
                  </a:r>
                </a:p>
              </p:txBody>
            </p:sp>
          </mc:Fallback>
        </mc:AlternateContent>
        <p:sp>
          <p:nvSpPr>
            <p:cNvPr id="85" name="四角形: 角を丸くする 84">
              <a:extLst>
                <a:ext uri="{FF2B5EF4-FFF2-40B4-BE49-F238E27FC236}">
                  <a16:creationId xmlns:a16="http://schemas.microsoft.com/office/drawing/2014/main" id="{B4635BCB-691F-4BC7-AAF7-0B2B5DA17CB2}"/>
                </a:ext>
              </a:extLst>
            </p:cNvPr>
            <p:cNvSpPr/>
            <p:nvPr/>
          </p:nvSpPr>
          <p:spPr>
            <a:xfrm>
              <a:off x="4983882" y="4091892"/>
              <a:ext cx="1766805" cy="712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6" name="グループ化 85">
              <a:extLst>
                <a:ext uri="{FF2B5EF4-FFF2-40B4-BE49-F238E27FC236}">
                  <a16:creationId xmlns:a16="http://schemas.microsoft.com/office/drawing/2014/main" id="{E99C3920-2D5F-4EA8-934B-AC332AF1F2DC}"/>
                </a:ext>
              </a:extLst>
            </p:cNvPr>
            <p:cNvGrpSpPr/>
            <p:nvPr/>
          </p:nvGrpSpPr>
          <p:grpSpPr>
            <a:xfrm>
              <a:off x="5063463" y="4166612"/>
              <a:ext cx="470653" cy="563482"/>
              <a:chOff x="4186633" y="3815269"/>
              <a:chExt cx="470653" cy="563482"/>
            </a:xfrm>
          </p:grpSpPr>
          <p:sp>
            <p:nvSpPr>
              <p:cNvPr id="105" name="メモ 58">
                <a:extLst>
                  <a:ext uri="{FF2B5EF4-FFF2-40B4-BE49-F238E27FC236}">
                    <a16:creationId xmlns:a16="http://schemas.microsoft.com/office/drawing/2014/main" id="{69DE07E0-9C6E-4491-9C34-EFBEB929B722}"/>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6" name="メモ 58">
                <a:extLst>
                  <a:ext uri="{FF2B5EF4-FFF2-40B4-BE49-F238E27FC236}">
                    <a16:creationId xmlns:a16="http://schemas.microsoft.com/office/drawing/2014/main" id="{8D8C2276-F2D7-41BA-9F6F-7FD73F7BB88D}"/>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7" name="メモ 58">
                <a:extLst>
                  <a:ext uri="{FF2B5EF4-FFF2-40B4-BE49-F238E27FC236}">
                    <a16:creationId xmlns:a16="http://schemas.microsoft.com/office/drawing/2014/main" id="{328484D1-332A-43BA-9902-4DB6A97D246D}"/>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mc:AlternateContent xmlns:mc="http://schemas.openxmlformats.org/markup-compatibility/2006" xmlns:a14="http://schemas.microsoft.com/office/drawing/2010/main">
          <mc:Choice Requires="a14">
            <p:sp>
              <p:nvSpPr>
                <p:cNvPr id="88" name="テキスト ボックス 87">
                  <a:extLst>
                    <a:ext uri="{FF2B5EF4-FFF2-40B4-BE49-F238E27FC236}">
                      <a16:creationId xmlns:a16="http://schemas.microsoft.com/office/drawing/2014/main" id="{164757DD-1AFC-4E24-98E4-56138AD2C808}"/>
                    </a:ext>
                  </a:extLst>
                </p:cNvPr>
                <p:cNvSpPr txBox="1"/>
                <p:nvPr/>
              </p:nvSpPr>
              <p:spPr>
                <a:xfrm>
                  <a:off x="7314464" y="3723565"/>
                  <a:ext cx="996619" cy="369332"/>
                </a:xfrm>
                <a:prstGeom prst="rect">
                  <a:avLst/>
                </a:prstGeom>
                <a:noFill/>
              </p:spPr>
              <p:txBody>
                <a:bodyPr wrap="none" rtlCol="0">
                  <a:spAutoFit/>
                </a:bodyPr>
                <a:lstStyle/>
                <a:p>
                  <a:r>
                    <a:rPr kumimoji="1" lang="ja-JP" altLang="en-US" dirty="0"/>
                    <a:t>クラス</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3</m:t>
                          </m:r>
                        </m:sub>
                      </m:sSub>
                    </m:oMath>
                  </a14:m>
                  <a:endParaRPr kumimoji="1" lang="ja-JP" altLang="en-US" dirty="0"/>
                </a:p>
              </p:txBody>
            </p:sp>
          </mc:Choice>
          <mc:Fallback xmlns="">
            <p:sp>
              <p:nvSpPr>
                <p:cNvPr id="88" name="テキスト ボックス 87">
                  <a:extLst>
                    <a:ext uri="{FF2B5EF4-FFF2-40B4-BE49-F238E27FC236}">
                      <a16:creationId xmlns:a16="http://schemas.microsoft.com/office/drawing/2014/main" id="{164757DD-1AFC-4E24-98E4-56138AD2C808}"/>
                    </a:ext>
                  </a:extLst>
                </p:cNvPr>
                <p:cNvSpPr txBox="1">
                  <a:spLocks noRot="1" noChangeAspect="1" noMove="1" noResize="1" noEditPoints="1" noAdjustHandles="1" noChangeArrowheads="1" noChangeShapeType="1" noTextEdit="1"/>
                </p:cNvSpPr>
                <p:nvPr/>
              </p:nvSpPr>
              <p:spPr>
                <a:xfrm>
                  <a:off x="7314464" y="3723565"/>
                  <a:ext cx="996619" cy="369332"/>
                </a:xfrm>
                <a:prstGeom prst="rect">
                  <a:avLst/>
                </a:prstGeom>
                <a:blipFill>
                  <a:blip r:embed="rId9"/>
                  <a:stretch>
                    <a:fillRect l="-4878" t="-13333" b="-23333"/>
                  </a:stretch>
                </a:blipFill>
              </p:spPr>
              <p:txBody>
                <a:bodyPr/>
                <a:lstStyle/>
                <a:p>
                  <a:r>
                    <a:rPr lang="ja-JP" altLang="en-US">
                      <a:noFill/>
                    </a:rPr>
                    <a:t> </a:t>
                  </a:r>
                </a:p>
              </p:txBody>
            </p:sp>
          </mc:Fallback>
        </mc:AlternateContent>
        <p:sp>
          <p:nvSpPr>
            <p:cNvPr id="89" name="四角形: 角を丸くする 88">
              <a:extLst>
                <a:ext uri="{FF2B5EF4-FFF2-40B4-BE49-F238E27FC236}">
                  <a16:creationId xmlns:a16="http://schemas.microsoft.com/office/drawing/2014/main" id="{62C5928E-F2DA-4920-B17B-BD962A9B112D}"/>
                </a:ext>
              </a:extLst>
            </p:cNvPr>
            <p:cNvSpPr/>
            <p:nvPr/>
          </p:nvSpPr>
          <p:spPr>
            <a:xfrm>
              <a:off x="6908883" y="4091892"/>
              <a:ext cx="1766805" cy="712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グループ化 89">
              <a:extLst>
                <a:ext uri="{FF2B5EF4-FFF2-40B4-BE49-F238E27FC236}">
                  <a16:creationId xmlns:a16="http://schemas.microsoft.com/office/drawing/2014/main" id="{772CB038-8B18-47F6-AD09-920722818726}"/>
                </a:ext>
              </a:extLst>
            </p:cNvPr>
            <p:cNvGrpSpPr/>
            <p:nvPr/>
          </p:nvGrpSpPr>
          <p:grpSpPr>
            <a:xfrm>
              <a:off x="6988464" y="4166612"/>
              <a:ext cx="470653" cy="563482"/>
              <a:chOff x="4186633" y="3815269"/>
              <a:chExt cx="470653" cy="563482"/>
            </a:xfrm>
          </p:grpSpPr>
          <p:sp>
            <p:nvSpPr>
              <p:cNvPr id="99" name="メモ 58">
                <a:extLst>
                  <a:ext uri="{FF2B5EF4-FFF2-40B4-BE49-F238E27FC236}">
                    <a16:creationId xmlns:a16="http://schemas.microsoft.com/office/drawing/2014/main" id="{7C861922-0705-4A8E-B61F-85AE9973B9CA}"/>
                  </a:ext>
                </a:extLst>
              </p:cNvPr>
              <p:cNvSpPr/>
              <p:nvPr/>
            </p:nvSpPr>
            <p:spPr>
              <a:xfrm rot="10800000">
                <a:off x="4186633" y="38152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0" name="メモ 58">
                <a:extLst>
                  <a:ext uri="{FF2B5EF4-FFF2-40B4-BE49-F238E27FC236}">
                    <a16:creationId xmlns:a16="http://schemas.microsoft.com/office/drawing/2014/main" id="{D225E8A4-CC51-498A-8CD8-9C9ECBBD30C8}"/>
                  </a:ext>
                </a:extLst>
              </p:cNvPr>
              <p:cNvSpPr/>
              <p:nvPr/>
            </p:nvSpPr>
            <p:spPr>
              <a:xfrm rot="10800000">
                <a:off x="4225383" y="385401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1" name="メモ 58">
                <a:extLst>
                  <a:ext uri="{FF2B5EF4-FFF2-40B4-BE49-F238E27FC236}">
                    <a16:creationId xmlns:a16="http://schemas.microsoft.com/office/drawing/2014/main" id="{BBDF33CB-B365-41B2-A188-5EB25BACA91E}"/>
                  </a:ext>
                </a:extLst>
              </p:cNvPr>
              <p:cNvSpPr/>
              <p:nvPr/>
            </p:nvSpPr>
            <p:spPr>
              <a:xfrm rot="10800000">
                <a:off x="4264132" y="3892769"/>
                <a:ext cx="393154" cy="48598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sp>
        <p:nvSpPr>
          <p:cNvPr id="120" name="矢印: 右 119">
            <a:extLst>
              <a:ext uri="{FF2B5EF4-FFF2-40B4-BE49-F238E27FC236}">
                <a16:creationId xmlns:a16="http://schemas.microsoft.com/office/drawing/2014/main" id="{1C09E76B-276B-4C90-8A23-0FC57B4E5610}"/>
              </a:ext>
            </a:extLst>
          </p:cNvPr>
          <p:cNvSpPr/>
          <p:nvPr/>
        </p:nvSpPr>
        <p:spPr>
          <a:xfrm>
            <a:off x="4496415" y="3536379"/>
            <a:ext cx="319019" cy="4545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2" name="テキスト ボックス 121">
            <a:extLst>
              <a:ext uri="{FF2B5EF4-FFF2-40B4-BE49-F238E27FC236}">
                <a16:creationId xmlns:a16="http://schemas.microsoft.com/office/drawing/2014/main" id="{24C48715-C347-4F67-98AC-724AACF2B28B}"/>
              </a:ext>
            </a:extLst>
          </p:cNvPr>
          <p:cNvSpPr txBox="1"/>
          <p:nvPr/>
        </p:nvSpPr>
        <p:spPr>
          <a:xfrm>
            <a:off x="4229574" y="2995324"/>
            <a:ext cx="808235" cy="523220"/>
          </a:xfrm>
          <a:prstGeom prst="rect">
            <a:avLst/>
          </a:prstGeom>
          <a:noFill/>
        </p:spPr>
        <p:txBody>
          <a:bodyPr wrap="none" rtlCol="0">
            <a:spAutoFit/>
          </a:bodyPr>
          <a:lstStyle/>
          <a:p>
            <a:pPr algn="ctr"/>
            <a:r>
              <a:rPr lang="ja-JP" altLang="en-US" sz="1400" dirty="0"/>
              <a:t>減らして</a:t>
            </a:r>
            <a:endParaRPr kumimoji="1" lang="en-US" altLang="ja-JP" sz="1400" dirty="0"/>
          </a:p>
          <a:p>
            <a:pPr algn="ctr"/>
            <a:r>
              <a:rPr kumimoji="1" lang="ja-JP" altLang="en-US" sz="1400" dirty="0"/>
              <a:t>均等に</a:t>
            </a:r>
          </a:p>
        </p:txBody>
      </p:sp>
    </p:spTree>
    <p:extLst>
      <p:ext uri="{BB962C8B-B14F-4D97-AF65-F5344CB8AC3E}">
        <p14:creationId xmlns:p14="http://schemas.microsoft.com/office/powerpoint/2010/main" val="25485373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54C674-A580-41AF-9ED0-BC532CF5859F}"/>
              </a:ext>
            </a:extLst>
          </p:cNvPr>
          <p:cNvSpPr>
            <a:spLocks noGrp="1"/>
          </p:cNvSpPr>
          <p:nvPr>
            <p:ph type="title"/>
          </p:nvPr>
        </p:nvSpPr>
        <p:spPr/>
        <p:txBody>
          <a:bodyPr>
            <a:normAutofit fontScale="90000"/>
          </a:bodyPr>
          <a:lstStyle/>
          <a:p>
            <a:r>
              <a:rPr lang="ja-JP" altLang="en-US" dirty="0"/>
              <a:t>深層学習を用いてソースコード分類を行う</a:t>
            </a:r>
            <a:r>
              <a:rPr kumimoji="1" lang="ja-JP" altLang="en-US" dirty="0"/>
              <a:t>既存手法の問題点</a:t>
            </a:r>
            <a:r>
              <a:rPr kumimoji="1" lang="en-US" altLang="ja-JP" dirty="0"/>
              <a:t>(2/3)</a:t>
            </a:r>
            <a:endParaRPr kumimoji="1" lang="ja-JP" altLang="en-US" dirty="0"/>
          </a:p>
        </p:txBody>
      </p:sp>
      <p:sp>
        <p:nvSpPr>
          <p:cNvPr id="3" name="コンテンツ プレースホルダー 2">
            <a:extLst>
              <a:ext uri="{FF2B5EF4-FFF2-40B4-BE49-F238E27FC236}">
                <a16:creationId xmlns:a16="http://schemas.microsoft.com/office/drawing/2014/main" id="{D19CAC45-50EA-4FFD-8957-187D81CE1129}"/>
              </a:ext>
            </a:extLst>
          </p:cNvPr>
          <p:cNvSpPr>
            <a:spLocks noGrp="1"/>
          </p:cNvSpPr>
          <p:nvPr>
            <p:ph idx="1"/>
          </p:nvPr>
        </p:nvSpPr>
        <p:spPr/>
        <p:txBody>
          <a:bodyPr/>
          <a:lstStyle/>
          <a:p>
            <a:pPr marL="0" indent="0">
              <a:buNone/>
            </a:pPr>
            <a:r>
              <a:rPr kumimoji="1" lang="ja-JP" altLang="en-US" dirty="0"/>
              <a:t>問題点</a:t>
            </a:r>
            <a:r>
              <a:rPr kumimoji="1" lang="en-US" altLang="ja-JP" dirty="0"/>
              <a:t>2: </a:t>
            </a:r>
            <a:r>
              <a:rPr kumimoji="1" lang="ja-JP" altLang="en-US" dirty="0"/>
              <a:t>ニューラルネットワークやソースコード表現の</a:t>
            </a:r>
            <a:br>
              <a:rPr kumimoji="1" lang="en-US" altLang="ja-JP" dirty="0"/>
            </a:br>
            <a:r>
              <a:rPr kumimoji="1" lang="ja-JP" altLang="en-US" dirty="0"/>
              <a:t>比較検討が不十分</a:t>
            </a:r>
            <a:endParaRPr kumimoji="1" lang="en-US" altLang="ja-JP" dirty="0"/>
          </a:p>
          <a:p>
            <a:pPr lvl="1"/>
            <a:r>
              <a:rPr lang="ja-JP" altLang="en-US" dirty="0"/>
              <a:t>例</a:t>
            </a:r>
            <a:r>
              <a:rPr lang="en-US" altLang="ja-JP" dirty="0"/>
              <a:t>1</a:t>
            </a:r>
            <a:r>
              <a:rPr lang="ja-JP" altLang="en-US" dirty="0"/>
              <a:t>：</a:t>
            </a:r>
            <a:r>
              <a:rPr lang="en-US" altLang="ja-JP" dirty="0"/>
              <a:t>Saini</a:t>
            </a:r>
            <a:r>
              <a:rPr lang="ja-JP" altLang="en-US" dirty="0"/>
              <a:t>らの研究</a:t>
            </a:r>
            <a:r>
              <a:rPr lang="en-US" altLang="ja-JP" dirty="0"/>
              <a:t>[53]</a:t>
            </a:r>
          </a:p>
          <a:p>
            <a:pPr lvl="2"/>
            <a:r>
              <a:rPr lang="ja-JP" altLang="en-US" dirty="0"/>
              <a:t>提案手法と，深層学習を用いない既存手法の精度を比較</a:t>
            </a:r>
            <a:endParaRPr lang="en-US" altLang="ja-JP" dirty="0"/>
          </a:p>
          <a:p>
            <a:pPr lvl="2"/>
            <a:r>
              <a:rPr lang="ja-JP" altLang="en-US" dirty="0"/>
              <a:t>他の深層学習を用いる手法との精度比較は行われていない</a:t>
            </a:r>
            <a:endParaRPr lang="en-US" altLang="ja-JP" dirty="0"/>
          </a:p>
          <a:p>
            <a:pPr lvl="1"/>
            <a:r>
              <a:rPr kumimoji="1" lang="ja-JP" altLang="en-US" dirty="0"/>
              <a:t>例</a:t>
            </a:r>
            <a:r>
              <a:rPr kumimoji="1" lang="en-US" altLang="ja-JP" dirty="0"/>
              <a:t>2</a:t>
            </a:r>
            <a:r>
              <a:rPr kumimoji="1" lang="ja-JP" altLang="en-US" dirty="0"/>
              <a:t>：</a:t>
            </a:r>
            <a:r>
              <a:rPr kumimoji="1" lang="en-US" altLang="ja-JP" dirty="0"/>
              <a:t>Zhang</a:t>
            </a:r>
            <a:r>
              <a:rPr kumimoji="1" lang="ja-JP" altLang="en-US" dirty="0"/>
              <a:t>らの研究</a:t>
            </a:r>
            <a:r>
              <a:rPr kumimoji="1" lang="en-US" altLang="ja-JP" dirty="0"/>
              <a:t>[72]</a:t>
            </a:r>
          </a:p>
          <a:p>
            <a:pPr lvl="2"/>
            <a:r>
              <a:rPr lang="ja-JP" altLang="en-US" dirty="0"/>
              <a:t>比較対象に選択された，ニューラルネットワークを用いた手法</a:t>
            </a:r>
            <a:endParaRPr lang="en-US" altLang="ja-JP" dirty="0"/>
          </a:p>
          <a:p>
            <a:pPr lvl="3"/>
            <a:r>
              <a:rPr lang="en-US" altLang="ja-JP" dirty="0">
                <a:solidFill>
                  <a:srgbClr val="00B050"/>
                </a:solidFill>
              </a:rPr>
              <a:t>LSTM</a:t>
            </a:r>
            <a:r>
              <a:rPr lang="en-US" altLang="ja-JP" dirty="0"/>
              <a:t>[19]</a:t>
            </a:r>
            <a:r>
              <a:rPr lang="ja-JP" altLang="en-US" dirty="0"/>
              <a:t>に</a:t>
            </a:r>
            <a:r>
              <a:rPr lang="ja-JP" altLang="en-US" dirty="0">
                <a:solidFill>
                  <a:srgbClr val="00B0F0"/>
                </a:solidFill>
              </a:rPr>
              <a:t>トークン列</a:t>
            </a:r>
            <a:r>
              <a:rPr lang="ja-JP" altLang="en-US" dirty="0"/>
              <a:t>を学習させる手法</a:t>
            </a:r>
            <a:endParaRPr lang="en-US" altLang="ja-JP" dirty="0"/>
          </a:p>
          <a:p>
            <a:pPr lvl="3"/>
            <a:r>
              <a:rPr lang="en-US" altLang="ja-JP" dirty="0">
                <a:solidFill>
                  <a:srgbClr val="00B050"/>
                </a:solidFill>
              </a:rPr>
              <a:t>GNN</a:t>
            </a:r>
            <a:r>
              <a:rPr lang="en-US" altLang="ja-JP" dirty="0"/>
              <a:t>[39]</a:t>
            </a:r>
            <a:r>
              <a:rPr lang="ja-JP" altLang="en-US" dirty="0"/>
              <a:t>に</a:t>
            </a:r>
            <a:r>
              <a:rPr lang="ja-JP" altLang="en-US" dirty="0">
                <a:solidFill>
                  <a:srgbClr val="00B0F0"/>
                </a:solidFill>
              </a:rPr>
              <a:t>制御フローグラフ</a:t>
            </a:r>
            <a:r>
              <a:rPr lang="ja-JP" altLang="en-US" dirty="0"/>
              <a:t>を学習させる手法</a:t>
            </a:r>
            <a:endParaRPr lang="en-US" altLang="ja-JP" dirty="0"/>
          </a:p>
          <a:p>
            <a:pPr lvl="2"/>
            <a:r>
              <a:rPr lang="ja-JP" altLang="en-US" dirty="0"/>
              <a:t>他にも考えられる手法があるが，結果は記載されていない</a:t>
            </a:r>
            <a:endParaRPr lang="en-US" altLang="ja-JP" dirty="0"/>
          </a:p>
          <a:p>
            <a:pPr lvl="3"/>
            <a:r>
              <a:rPr lang="en-US" altLang="ja-JP" dirty="0">
                <a:solidFill>
                  <a:srgbClr val="00B050"/>
                </a:solidFill>
              </a:rPr>
              <a:t>LSTM</a:t>
            </a:r>
            <a:r>
              <a:rPr lang="ja-JP" altLang="en-US" dirty="0"/>
              <a:t>に</a:t>
            </a:r>
            <a:r>
              <a:rPr lang="ja-JP" altLang="en-US" dirty="0">
                <a:solidFill>
                  <a:srgbClr val="00B0F0"/>
                </a:solidFill>
              </a:rPr>
              <a:t>抽象構文木の深さ優先探索順列</a:t>
            </a:r>
            <a:r>
              <a:rPr lang="ja-JP" altLang="en-US" dirty="0"/>
              <a:t>などを学習させる手法</a:t>
            </a:r>
            <a:endParaRPr lang="en-US" altLang="ja-JP" dirty="0"/>
          </a:p>
          <a:p>
            <a:pPr lvl="3"/>
            <a:r>
              <a:rPr lang="en-US" altLang="ja-JP" dirty="0">
                <a:solidFill>
                  <a:srgbClr val="00B050"/>
                </a:solidFill>
              </a:rPr>
              <a:t>GNN</a:t>
            </a:r>
            <a:r>
              <a:rPr lang="ja-JP" altLang="en-US" dirty="0"/>
              <a:t>に</a:t>
            </a:r>
            <a:r>
              <a:rPr lang="ja-JP" altLang="en-US" dirty="0">
                <a:solidFill>
                  <a:srgbClr val="00B0F0"/>
                </a:solidFill>
              </a:rPr>
              <a:t>抽象構文木</a:t>
            </a:r>
            <a:r>
              <a:rPr lang="ja-JP" altLang="en-US" dirty="0"/>
              <a:t>を学習させる手法　など</a:t>
            </a:r>
            <a:endParaRPr lang="en-US" altLang="ja-JP" dirty="0"/>
          </a:p>
          <a:p>
            <a:endParaRPr kumimoji="1" lang="ja-JP" altLang="en-US" dirty="0"/>
          </a:p>
        </p:txBody>
      </p:sp>
      <p:sp>
        <p:nvSpPr>
          <p:cNvPr id="4" name="日付プレースホルダー 3">
            <a:extLst>
              <a:ext uri="{FF2B5EF4-FFF2-40B4-BE49-F238E27FC236}">
                <a16:creationId xmlns:a16="http://schemas.microsoft.com/office/drawing/2014/main" id="{55305BFB-67FD-4584-9FE9-C8C61666419C}"/>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3181C96D-2DF8-414D-8C63-A9C8715B1D65}"/>
              </a:ext>
            </a:extLst>
          </p:cNvPr>
          <p:cNvSpPr>
            <a:spLocks noGrp="1"/>
          </p:cNvSpPr>
          <p:nvPr>
            <p:ph type="sldNum" sz="quarter" idx="12"/>
          </p:nvPr>
        </p:nvSpPr>
        <p:spPr/>
        <p:txBody>
          <a:bodyPr/>
          <a:lstStyle/>
          <a:p>
            <a:fld id="{9F5033E9-932D-4E41-95C3-341F9A6DAE17}" type="slidenum">
              <a:rPr lang="en-US" altLang="ja-JP" smtClean="0"/>
              <a:pPr/>
              <a:t>71</a:t>
            </a:fld>
            <a:endParaRPr lang="en-US" altLang="ja-JP"/>
          </a:p>
        </p:txBody>
      </p:sp>
    </p:spTree>
    <p:extLst>
      <p:ext uri="{BB962C8B-B14F-4D97-AF65-F5344CB8AC3E}">
        <p14:creationId xmlns:p14="http://schemas.microsoft.com/office/powerpoint/2010/main" val="6529414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54C674-A580-41AF-9ED0-BC532CF5859F}"/>
              </a:ext>
            </a:extLst>
          </p:cNvPr>
          <p:cNvSpPr>
            <a:spLocks noGrp="1"/>
          </p:cNvSpPr>
          <p:nvPr>
            <p:ph type="title"/>
          </p:nvPr>
        </p:nvSpPr>
        <p:spPr/>
        <p:txBody>
          <a:bodyPr>
            <a:normAutofit fontScale="90000"/>
          </a:bodyPr>
          <a:lstStyle/>
          <a:p>
            <a:r>
              <a:rPr lang="ja-JP" altLang="en-US" dirty="0"/>
              <a:t>深層学習を用いてソースコード分類を行う</a:t>
            </a:r>
            <a:r>
              <a:rPr kumimoji="1" lang="ja-JP" altLang="en-US" dirty="0"/>
              <a:t>既存手法の問題点</a:t>
            </a:r>
            <a:r>
              <a:rPr kumimoji="1" lang="en-US" altLang="ja-JP" dirty="0"/>
              <a:t>(3/3)</a:t>
            </a:r>
            <a:endParaRPr kumimoji="1" lang="ja-JP" altLang="en-US" dirty="0"/>
          </a:p>
        </p:txBody>
      </p:sp>
      <p:sp>
        <p:nvSpPr>
          <p:cNvPr id="3" name="コンテンツ プレースホルダー 2">
            <a:extLst>
              <a:ext uri="{FF2B5EF4-FFF2-40B4-BE49-F238E27FC236}">
                <a16:creationId xmlns:a16="http://schemas.microsoft.com/office/drawing/2014/main" id="{D19CAC45-50EA-4FFD-8957-187D81CE1129}"/>
              </a:ext>
            </a:extLst>
          </p:cNvPr>
          <p:cNvSpPr>
            <a:spLocks noGrp="1"/>
          </p:cNvSpPr>
          <p:nvPr>
            <p:ph idx="1"/>
          </p:nvPr>
        </p:nvSpPr>
        <p:spPr>
          <a:xfrm>
            <a:off x="457200" y="1600201"/>
            <a:ext cx="8229600" cy="1182193"/>
          </a:xfrm>
        </p:spPr>
        <p:txBody>
          <a:bodyPr/>
          <a:lstStyle/>
          <a:p>
            <a:pPr marL="0" indent="0">
              <a:buNone/>
            </a:pPr>
            <a:r>
              <a:rPr kumimoji="1" lang="ja-JP" altLang="en-US" dirty="0"/>
              <a:t>問題点</a:t>
            </a:r>
            <a:r>
              <a:rPr kumimoji="1" lang="en-US" altLang="ja-JP" dirty="0"/>
              <a:t>3: </a:t>
            </a:r>
            <a:r>
              <a:rPr kumimoji="1" lang="ja-JP" altLang="en-US" dirty="0"/>
              <a:t>深層学習</a:t>
            </a:r>
            <a:r>
              <a:rPr lang="ja-JP" altLang="en-US" dirty="0"/>
              <a:t>を用いたコードクローン検出手法において，汎化性能を評価していない場合が多い</a:t>
            </a:r>
            <a:endParaRPr lang="en-US" altLang="ja-JP" dirty="0"/>
          </a:p>
          <a:p>
            <a:pPr marL="457200" lvl="1" indent="0">
              <a:buNone/>
            </a:pPr>
            <a:r>
              <a:rPr lang="ja-JP" altLang="en-US" dirty="0"/>
              <a:t>汎化性能：未学習のソースコード集合に対するコードクローン検出性能</a:t>
            </a:r>
            <a:endParaRPr kumimoji="1" lang="en-US" altLang="ja-JP" dirty="0"/>
          </a:p>
        </p:txBody>
      </p:sp>
      <p:sp>
        <p:nvSpPr>
          <p:cNvPr id="4" name="日付プレースホルダー 3">
            <a:extLst>
              <a:ext uri="{FF2B5EF4-FFF2-40B4-BE49-F238E27FC236}">
                <a16:creationId xmlns:a16="http://schemas.microsoft.com/office/drawing/2014/main" id="{55305BFB-67FD-4584-9FE9-C8C61666419C}"/>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3181C96D-2DF8-414D-8C63-A9C8715B1D65}"/>
              </a:ext>
            </a:extLst>
          </p:cNvPr>
          <p:cNvSpPr>
            <a:spLocks noGrp="1"/>
          </p:cNvSpPr>
          <p:nvPr>
            <p:ph type="sldNum" sz="quarter" idx="12"/>
          </p:nvPr>
        </p:nvSpPr>
        <p:spPr/>
        <p:txBody>
          <a:bodyPr/>
          <a:lstStyle/>
          <a:p>
            <a:fld id="{9F5033E9-932D-4E41-95C3-341F9A6DAE17}" type="slidenum">
              <a:rPr lang="en-US" altLang="ja-JP" smtClean="0"/>
              <a:pPr/>
              <a:t>72</a:t>
            </a:fld>
            <a:endParaRPr lang="en-US" altLang="ja-JP"/>
          </a:p>
        </p:txBody>
      </p:sp>
      <p:grpSp>
        <p:nvGrpSpPr>
          <p:cNvPr id="26" name="グループ化 25">
            <a:extLst>
              <a:ext uri="{FF2B5EF4-FFF2-40B4-BE49-F238E27FC236}">
                <a16:creationId xmlns:a16="http://schemas.microsoft.com/office/drawing/2014/main" id="{E1F9110E-A158-4187-80F7-57CD311F8DF4}"/>
              </a:ext>
            </a:extLst>
          </p:cNvPr>
          <p:cNvGrpSpPr/>
          <p:nvPr/>
        </p:nvGrpSpPr>
        <p:grpSpPr>
          <a:xfrm>
            <a:off x="536086" y="2842729"/>
            <a:ext cx="5542242" cy="2520000"/>
            <a:chOff x="1766608" y="3200727"/>
            <a:chExt cx="5542242" cy="2520000"/>
          </a:xfrm>
        </p:grpSpPr>
        <p:sp>
          <p:nvSpPr>
            <p:cNvPr id="18" name="テキスト ボックス 17">
              <a:extLst>
                <a:ext uri="{FF2B5EF4-FFF2-40B4-BE49-F238E27FC236}">
                  <a16:creationId xmlns:a16="http://schemas.microsoft.com/office/drawing/2014/main" id="{50996F7A-AA50-4AFE-9BD5-784B11243DD8}"/>
                </a:ext>
              </a:extLst>
            </p:cNvPr>
            <p:cNvSpPr txBox="1"/>
            <p:nvPr/>
          </p:nvSpPr>
          <p:spPr>
            <a:xfrm>
              <a:off x="1766608" y="3200727"/>
              <a:ext cx="5542242" cy="2520000"/>
            </a:xfrm>
            <a:prstGeom prst="rect">
              <a:avLst/>
            </a:prstGeom>
            <a:solidFill>
              <a:srgbClr val="FFFFCC"/>
            </a:solidFill>
            <a:ln>
              <a:solidFill>
                <a:schemeClr val="tx1"/>
              </a:solidFill>
            </a:ln>
          </p:spPr>
          <p:txBody>
            <a:bodyPr wrap="square" rtlCol="0">
              <a:spAutoFit/>
            </a:bodyPr>
            <a:lstStyle/>
            <a:p>
              <a:pPr algn="ctr"/>
              <a:r>
                <a:rPr kumimoji="1" lang="ja-JP" altLang="en-US" dirty="0"/>
                <a:t>深層学習モデル・</a:t>
              </a:r>
              <a:r>
                <a:rPr kumimoji="1" lang="en-US" altLang="ja-JP" dirty="0"/>
                <a:t>ASTNN[72]</a:t>
              </a:r>
              <a:r>
                <a:rPr kumimoji="1" lang="ja-JP" altLang="en-US" dirty="0"/>
                <a:t>の評価実験</a:t>
              </a:r>
              <a:endParaRPr kumimoji="1" lang="en-US" altLang="ja-JP" dirty="0"/>
            </a:p>
          </p:txBody>
        </p:sp>
        <p:grpSp>
          <p:nvGrpSpPr>
            <p:cNvPr id="25" name="グループ化 24">
              <a:extLst>
                <a:ext uri="{FF2B5EF4-FFF2-40B4-BE49-F238E27FC236}">
                  <a16:creationId xmlns:a16="http://schemas.microsoft.com/office/drawing/2014/main" id="{A21DA198-FB56-406A-8ADA-C395F6917CC9}"/>
                </a:ext>
              </a:extLst>
            </p:cNvPr>
            <p:cNvGrpSpPr/>
            <p:nvPr/>
          </p:nvGrpSpPr>
          <p:grpSpPr>
            <a:xfrm>
              <a:off x="2050193" y="3646563"/>
              <a:ext cx="5032501" cy="1908214"/>
              <a:chOff x="2302046" y="3612996"/>
              <a:chExt cx="5032501" cy="1908214"/>
            </a:xfrm>
          </p:grpSpPr>
          <p:grpSp>
            <p:nvGrpSpPr>
              <p:cNvPr id="9" name="グループ化 8">
                <a:extLst>
                  <a:ext uri="{FF2B5EF4-FFF2-40B4-BE49-F238E27FC236}">
                    <a16:creationId xmlns:a16="http://schemas.microsoft.com/office/drawing/2014/main" id="{6301F27E-B823-4C5B-AC38-42C439902C36}"/>
                  </a:ext>
                </a:extLst>
              </p:cNvPr>
              <p:cNvGrpSpPr/>
              <p:nvPr/>
            </p:nvGrpSpPr>
            <p:grpSpPr>
              <a:xfrm>
                <a:off x="2302046" y="3612996"/>
                <a:ext cx="1789592" cy="1908214"/>
                <a:chOff x="1326468" y="3231726"/>
                <a:chExt cx="1789592" cy="1908214"/>
              </a:xfrm>
            </p:grpSpPr>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D7136C5B-95A0-4215-B288-39D2D1813C1D}"/>
                        </a:ext>
                      </a:extLst>
                    </p:cNvPr>
                    <p:cNvSpPr txBox="1"/>
                    <p:nvPr/>
                  </p:nvSpPr>
                  <p:spPr>
                    <a:xfrm>
                      <a:off x="1326468" y="3570280"/>
                      <a:ext cx="1789592" cy="1569660"/>
                    </a:xfrm>
                    <a:prstGeom prst="rect">
                      <a:avLst/>
                    </a:prstGeom>
                    <a:solidFill>
                      <a:schemeClr val="bg1"/>
                    </a:solidFill>
                    <a:ln>
                      <a:solidFill>
                        <a:schemeClr val="tx1"/>
                      </a:solidFill>
                    </a:ln>
                  </p:spPr>
                  <p:txBody>
                    <a:bodyPr wrap="none" rtlCol="0">
                      <a:spAutoFit/>
                    </a:bodyPr>
                    <a:lstStyle/>
                    <a:p>
                      <a:r>
                        <a:rPr kumimoji="1" lang="ja-JP" altLang="en-US" sz="1600" dirty="0"/>
                        <a:t>コードクローン</a:t>
                      </a:r>
                      <a:r>
                        <a:rPr kumimoji="1" lang="en-US" altLang="ja-JP" sz="1600" dirty="0"/>
                        <a:t>1</a:t>
                      </a:r>
                    </a:p>
                    <a:p>
                      <a:r>
                        <a:rPr kumimoji="1" lang="en-US" altLang="ja-JP" sz="1600" dirty="0"/>
                        <a:t>…</a:t>
                      </a:r>
                    </a:p>
                    <a:p>
                      <a:r>
                        <a:rPr lang="ja-JP" altLang="en-US" sz="1600" dirty="0"/>
                        <a:t>コードクローン</a:t>
                      </a:r>
                      <a14:m>
                        <m:oMath xmlns:m="http://schemas.openxmlformats.org/officeDocument/2006/math">
                          <m:r>
                            <a:rPr lang="en-US" altLang="ja-JP" sz="1600" i="1" dirty="0" smtClean="0">
                              <a:latin typeface="Cambria Math" panose="02040503050406030204" pitchFamily="18" charset="0"/>
                            </a:rPr>
                            <m:t>𝑛</m:t>
                          </m:r>
                        </m:oMath>
                      </a14:m>
                      <a:endParaRPr kumimoji="1" lang="en-US" altLang="ja-JP" sz="1600" dirty="0"/>
                    </a:p>
                    <a:p>
                      <a:r>
                        <a:rPr kumimoji="1" lang="ja-JP" altLang="en-US" sz="1600" dirty="0"/>
                        <a:t>非コードクローン</a:t>
                      </a:r>
                      <a:r>
                        <a:rPr kumimoji="1" lang="en-US" altLang="ja-JP" sz="1600" dirty="0"/>
                        <a:t>1</a:t>
                      </a:r>
                    </a:p>
                    <a:p>
                      <a:r>
                        <a:rPr kumimoji="1" lang="en-US" altLang="ja-JP" sz="1600" dirty="0"/>
                        <a:t>…</a:t>
                      </a:r>
                    </a:p>
                    <a:p>
                      <a:r>
                        <a:rPr lang="ja-JP" altLang="en-US" sz="1600" dirty="0"/>
                        <a:t>非コードクローン</a:t>
                      </a:r>
                      <a14:m>
                        <m:oMath xmlns:m="http://schemas.openxmlformats.org/officeDocument/2006/math">
                          <m:r>
                            <a:rPr lang="en-US" altLang="ja-JP" sz="1600" i="1" dirty="0" smtClean="0">
                              <a:latin typeface="Cambria Math" panose="02040503050406030204" pitchFamily="18" charset="0"/>
                            </a:rPr>
                            <m:t>𝑚</m:t>
                          </m:r>
                        </m:oMath>
                      </a14:m>
                      <a:endParaRPr kumimoji="1" lang="ja-JP" altLang="en-US" sz="1600" dirty="0"/>
                    </a:p>
                  </p:txBody>
                </p:sp>
              </mc:Choice>
              <mc:Fallback xmlns="">
                <p:sp>
                  <p:nvSpPr>
                    <p:cNvPr id="7" name="テキスト ボックス 6">
                      <a:extLst>
                        <a:ext uri="{FF2B5EF4-FFF2-40B4-BE49-F238E27FC236}">
                          <a16:creationId xmlns:a16="http://schemas.microsoft.com/office/drawing/2014/main" id="{D7136C5B-95A0-4215-B288-39D2D1813C1D}"/>
                        </a:ext>
                      </a:extLst>
                    </p:cNvPr>
                    <p:cNvSpPr txBox="1">
                      <a:spLocks noRot="1" noChangeAspect="1" noMove="1" noResize="1" noEditPoints="1" noAdjustHandles="1" noChangeArrowheads="1" noChangeShapeType="1" noTextEdit="1"/>
                    </p:cNvSpPr>
                    <p:nvPr/>
                  </p:nvSpPr>
                  <p:spPr>
                    <a:xfrm>
                      <a:off x="1326468" y="3570280"/>
                      <a:ext cx="1789592" cy="1569660"/>
                    </a:xfrm>
                    <a:prstGeom prst="rect">
                      <a:avLst/>
                    </a:prstGeom>
                    <a:blipFill>
                      <a:blip r:embed="rId2"/>
                      <a:stretch>
                        <a:fillRect l="-1351" t="-1158" b="-3475"/>
                      </a:stretch>
                    </a:blipFill>
                    <a:ln>
                      <a:solidFill>
                        <a:schemeClr val="tx1"/>
                      </a:solidFill>
                    </a:ln>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65F69C1C-3596-4E2E-AED4-4AA5F3CA7F24}"/>
                    </a:ext>
                  </a:extLst>
                </p:cNvPr>
                <p:cNvSpPr txBox="1"/>
                <p:nvPr/>
              </p:nvSpPr>
              <p:spPr>
                <a:xfrm>
                  <a:off x="1617573" y="3231726"/>
                  <a:ext cx="1207382" cy="338554"/>
                </a:xfrm>
                <a:prstGeom prst="rect">
                  <a:avLst/>
                </a:prstGeom>
                <a:noFill/>
                <a:ln>
                  <a:noFill/>
                </a:ln>
              </p:spPr>
              <p:txBody>
                <a:bodyPr wrap="none" rtlCol="0">
                  <a:spAutoFit/>
                </a:bodyPr>
                <a:lstStyle/>
                <a:p>
                  <a:r>
                    <a:rPr kumimoji="1" lang="ja-JP" altLang="en-US" sz="1600" dirty="0"/>
                    <a:t>データセット</a:t>
                  </a:r>
                </a:p>
              </p:txBody>
            </p:sp>
          </p:grpSp>
          <p:grpSp>
            <p:nvGrpSpPr>
              <p:cNvPr id="13" name="グループ化 12">
                <a:extLst>
                  <a:ext uri="{FF2B5EF4-FFF2-40B4-BE49-F238E27FC236}">
                    <a16:creationId xmlns:a16="http://schemas.microsoft.com/office/drawing/2014/main" id="{96CD2CD6-27EA-4052-9FA0-E2A7BC32CE4F}"/>
                  </a:ext>
                </a:extLst>
              </p:cNvPr>
              <p:cNvGrpSpPr/>
              <p:nvPr/>
            </p:nvGrpSpPr>
            <p:grpSpPr>
              <a:xfrm>
                <a:off x="5511610" y="3746102"/>
                <a:ext cx="1822937" cy="1775108"/>
                <a:chOff x="4779350" y="3731183"/>
                <a:chExt cx="1822937" cy="1775108"/>
              </a:xfrm>
            </p:grpSpPr>
            <p:sp>
              <p:nvSpPr>
                <p:cNvPr id="10" name="テキスト ボックス 9">
                  <a:extLst>
                    <a:ext uri="{FF2B5EF4-FFF2-40B4-BE49-F238E27FC236}">
                      <a16:creationId xmlns:a16="http://schemas.microsoft.com/office/drawing/2014/main" id="{E2DC2099-91CD-4422-A1FF-0307EBF5CFA2}"/>
                    </a:ext>
                  </a:extLst>
                </p:cNvPr>
                <p:cNvSpPr txBox="1"/>
                <p:nvPr/>
              </p:nvSpPr>
              <p:spPr>
                <a:xfrm>
                  <a:off x="4779352" y="3731183"/>
                  <a:ext cx="1822935" cy="1098000"/>
                </a:xfrm>
                <a:prstGeom prst="rect">
                  <a:avLst/>
                </a:prstGeom>
                <a:solidFill>
                  <a:schemeClr val="bg1"/>
                </a:solidFill>
                <a:ln>
                  <a:solidFill>
                    <a:schemeClr val="tx1"/>
                  </a:solidFill>
                </a:ln>
              </p:spPr>
              <p:txBody>
                <a:bodyPr wrap="none" rtlCol="0" anchor="ctr">
                  <a:spAutoFit/>
                </a:bodyPr>
                <a:lstStyle/>
                <a:p>
                  <a:pPr algn="ctr"/>
                  <a:r>
                    <a:rPr lang="ja-JP" altLang="en-US" sz="1600" dirty="0"/>
                    <a:t>学習用データセット</a:t>
                  </a:r>
                  <a:endParaRPr kumimoji="1" lang="ja-JP" altLang="en-US" sz="1600" dirty="0"/>
                </a:p>
              </p:txBody>
            </p:sp>
            <p:sp>
              <p:nvSpPr>
                <p:cNvPr id="11" name="テキスト ボックス 10">
                  <a:extLst>
                    <a:ext uri="{FF2B5EF4-FFF2-40B4-BE49-F238E27FC236}">
                      <a16:creationId xmlns:a16="http://schemas.microsoft.com/office/drawing/2014/main" id="{36BD6C56-4AFD-4E89-A45F-E6C87588A444}"/>
                    </a:ext>
                  </a:extLst>
                </p:cNvPr>
                <p:cNvSpPr txBox="1"/>
                <p:nvPr/>
              </p:nvSpPr>
              <p:spPr>
                <a:xfrm>
                  <a:off x="4779351" y="4829183"/>
                  <a:ext cx="1822935" cy="338554"/>
                </a:xfrm>
                <a:prstGeom prst="rect">
                  <a:avLst/>
                </a:prstGeom>
                <a:solidFill>
                  <a:schemeClr val="bg1"/>
                </a:solidFill>
                <a:ln>
                  <a:solidFill>
                    <a:schemeClr val="tx1"/>
                  </a:solidFill>
                </a:ln>
              </p:spPr>
              <p:txBody>
                <a:bodyPr wrap="none" rtlCol="0">
                  <a:spAutoFit/>
                </a:bodyPr>
                <a:lstStyle/>
                <a:p>
                  <a:r>
                    <a:rPr kumimoji="1" lang="ja-JP" altLang="en-US" sz="1600" dirty="0"/>
                    <a:t>検証用データセット</a:t>
                  </a:r>
                </a:p>
              </p:txBody>
            </p:sp>
            <p:sp>
              <p:nvSpPr>
                <p:cNvPr id="12" name="テキスト ボックス 11">
                  <a:extLst>
                    <a:ext uri="{FF2B5EF4-FFF2-40B4-BE49-F238E27FC236}">
                      <a16:creationId xmlns:a16="http://schemas.microsoft.com/office/drawing/2014/main" id="{6DE5B0C9-D1E6-4260-BFB6-9A8395AF6D2E}"/>
                    </a:ext>
                  </a:extLst>
                </p:cNvPr>
                <p:cNvSpPr txBox="1"/>
                <p:nvPr/>
              </p:nvSpPr>
              <p:spPr>
                <a:xfrm>
                  <a:off x="4779350" y="5167737"/>
                  <a:ext cx="1822935" cy="338554"/>
                </a:xfrm>
                <a:prstGeom prst="rect">
                  <a:avLst/>
                </a:prstGeom>
                <a:solidFill>
                  <a:schemeClr val="bg1"/>
                </a:solidFill>
                <a:ln>
                  <a:solidFill>
                    <a:schemeClr val="tx1"/>
                  </a:solidFill>
                </a:ln>
              </p:spPr>
              <p:txBody>
                <a:bodyPr wrap="none" rtlCol="0">
                  <a:spAutoFit/>
                </a:bodyPr>
                <a:lstStyle/>
                <a:p>
                  <a:r>
                    <a:rPr kumimoji="1" lang="ja-JP" altLang="en-US" sz="1600" dirty="0"/>
                    <a:t>評価用データセット</a:t>
                  </a:r>
                </a:p>
              </p:txBody>
            </p:sp>
          </p:grpSp>
          <p:sp>
            <p:nvSpPr>
              <p:cNvPr id="14" name="矢印: 右 13">
                <a:extLst>
                  <a:ext uri="{FF2B5EF4-FFF2-40B4-BE49-F238E27FC236}">
                    <a16:creationId xmlns:a16="http://schemas.microsoft.com/office/drawing/2014/main" id="{8E8BA95C-5527-47D2-9DAA-A56EB723AEE1}"/>
                  </a:ext>
                </a:extLst>
              </p:cNvPr>
              <p:cNvSpPr/>
              <p:nvPr/>
            </p:nvSpPr>
            <p:spPr>
              <a:xfrm>
                <a:off x="4676272" y="4277218"/>
                <a:ext cx="255090" cy="459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0EA0A34-1929-40CE-B0DC-DE0A85BA9CCC}"/>
                  </a:ext>
                </a:extLst>
              </p:cNvPr>
              <p:cNvSpPr txBox="1"/>
              <p:nvPr/>
            </p:nvSpPr>
            <p:spPr>
              <a:xfrm>
                <a:off x="4102554" y="3612996"/>
                <a:ext cx="1398140" cy="584775"/>
              </a:xfrm>
              <a:prstGeom prst="rect">
                <a:avLst/>
              </a:prstGeom>
              <a:noFill/>
            </p:spPr>
            <p:txBody>
              <a:bodyPr wrap="none" rtlCol="0">
                <a:spAutoFit/>
              </a:bodyPr>
              <a:lstStyle/>
              <a:p>
                <a:pPr algn="ctr"/>
                <a:r>
                  <a:rPr lang="ja-JP" altLang="en-US" sz="1600" dirty="0"/>
                  <a:t>シャッフルして</a:t>
                </a:r>
                <a:endParaRPr lang="en-US" altLang="ja-JP" sz="1600" dirty="0"/>
              </a:p>
              <a:p>
                <a:pPr algn="ctr"/>
                <a:r>
                  <a:rPr kumimoji="1" lang="ja-JP" altLang="en-US" sz="1600" dirty="0"/>
                  <a:t>分割</a:t>
                </a:r>
              </a:p>
            </p:txBody>
          </p:sp>
        </p:grpSp>
      </p:grpSp>
      <p:sp>
        <p:nvSpPr>
          <p:cNvPr id="27" name="コンテンツ プレースホルダー 2">
            <a:extLst>
              <a:ext uri="{FF2B5EF4-FFF2-40B4-BE49-F238E27FC236}">
                <a16:creationId xmlns:a16="http://schemas.microsoft.com/office/drawing/2014/main" id="{816382E1-39C6-4C4F-AED4-87F51CDF49DF}"/>
              </a:ext>
            </a:extLst>
          </p:cNvPr>
          <p:cNvSpPr txBox="1">
            <a:spLocks/>
          </p:cNvSpPr>
          <p:nvPr/>
        </p:nvSpPr>
        <p:spPr bwMode="auto">
          <a:xfrm>
            <a:off x="457200" y="5402684"/>
            <a:ext cx="8229600" cy="890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sz="1800">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Tx/>
              <a:buNone/>
            </a:pPr>
            <a:r>
              <a:rPr lang="ja-JP" altLang="en-US" u="sng" kern="0" dirty="0"/>
              <a:t>実際にソフトウェア開発や保守に利用できるかを示すためには，</a:t>
            </a:r>
            <a:br>
              <a:rPr lang="en-US" altLang="ja-JP" u="sng" kern="0" dirty="0"/>
            </a:br>
            <a:r>
              <a:rPr lang="ja-JP" altLang="en-US" u="sng" kern="0" dirty="0"/>
              <a:t>汎化性能の評価が必要</a:t>
            </a:r>
            <a:endParaRPr lang="en-US" altLang="ja-JP" u="sng" kern="0" dirty="0"/>
          </a:p>
        </p:txBody>
      </p:sp>
      <p:sp>
        <p:nvSpPr>
          <p:cNvPr id="28" name="テキスト ボックス 27">
            <a:extLst>
              <a:ext uri="{FF2B5EF4-FFF2-40B4-BE49-F238E27FC236}">
                <a16:creationId xmlns:a16="http://schemas.microsoft.com/office/drawing/2014/main" id="{07454C04-4938-4A68-A4E1-2F4118CF1CB2}"/>
              </a:ext>
            </a:extLst>
          </p:cNvPr>
          <p:cNvSpPr txBox="1"/>
          <p:nvPr/>
        </p:nvSpPr>
        <p:spPr>
          <a:xfrm>
            <a:off x="6139525" y="3039104"/>
            <a:ext cx="2536163" cy="2062103"/>
          </a:xfrm>
          <a:prstGeom prst="rect">
            <a:avLst/>
          </a:prstGeom>
          <a:noFill/>
        </p:spPr>
        <p:txBody>
          <a:bodyPr wrap="square" rtlCol="0">
            <a:spAutoFit/>
          </a:bodyPr>
          <a:lstStyle/>
          <a:p>
            <a:r>
              <a:rPr kumimoji="1" lang="ja-JP" altLang="en-US" sz="1600" dirty="0"/>
              <a:t>結果から分かること：</a:t>
            </a:r>
            <a:endParaRPr kumimoji="1" lang="en-US" altLang="ja-JP" sz="1600" dirty="0"/>
          </a:p>
          <a:p>
            <a:r>
              <a:rPr kumimoji="1" lang="ja-JP" altLang="en-US" sz="1600" dirty="0"/>
              <a:t>コードクローンの大部分を手動でラベル付けして学習させれば，残りのコード</a:t>
            </a:r>
            <a:br>
              <a:rPr kumimoji="1" lang="en-US" altLang="ja-JP" sz="1600" dirty="0"/>
            </a:br>
            <a:r>
              <a:rPr kumimoji="1" lang="ja-JP" altLang="en-US" sz="1600" dirty="0"/>
              <a:t>クローンを検出できる</a:t>
            </a:r>
            <a:endParaRPr kumimoji="1" lang="en-US" altLang="ja-JP" sz="1600" dirty="0"/>
          </a:p>
          <a:p>
            <a:r>
              <a:rPr lang="ja-JP" altLang="en-US" sz="1600" dirty="0">
                <a:solidFill>
                  <a:srgbClr val="FF0000"/>
                </a:solidFill>
              </a:rPr>
              <a:t>→データセットに特化</a:t>
            </a:r>
            <a:br>
              <a:rPr lang="en-US" altLang="ja-JP" sz="1600" dirty="0">
                <a:solidFill>
                  <a:srgbClr val="FF0000"/>
                </a:solidFill>
              </a:rPr>
            </a:br>
            <a:r>
              <a:rPr lang="ja-JP" altLang="en-US" sz="1600" dirty="0">
                <a:solidFill>
                  <a:srgbClr val="FF0000"/>
                </a:solidFill>
              </a:rPr>
              <a:t>した深層学習モデルかも</a:t>
            </a:r>
            <a:br>
              <a:rPr lang="en-US" altLang="ja-JP" sz="1600" dirty="0">
                <a:solidFill>
                  <a:srgbClr val="FF0000"/>
                </a:solidFill>
              </a:rPr>
            </a:br>
            <a:r>
              <a:rPr lang="ja-JP" altLang="en-US" sz="1600" dirty="0">
                <a:solidFill>
                  <a:srgbClr val="FF0000"/>
                </a:solidFill>
              </a:rPr>
              <a:t>しれない</a:t>
            </a:r>
            <a:endParaRPr lang="en-US" altLang="ja-JP" sz="1600" dirty="0">
              <a:solidFill>
                <a:srgbClr val="FF0000"/>
              </a:solidFill>
            </a:endParaRPr>
          </a:p>
        </p:txBody>
      </p:sp>
    </p:spTree>
    <p:extLst>
      <p:ext uri="{BB962C8B-B14F-4D97-AF65-F5344CB8AC3E}">
        <p14:creationId xmlns:p14="http://schemas.microsoft.com/office/powerpoint/2010/main" val="2904900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084B72-5C2C-4929-8353-5A8E5F9E0118}"/>
              </a:ext>
            </a:extLst>
          </p:cNvPr>
          <p:cNvSpPr>
            <a:spLocks noGrp="1"/>
          </p:cNvSpPr>
          <p:nvPr>
            <p:ph type="title"/>
          </p:nvPr>
        </p:nvSpPr>
        <p:spPr/>
        <p:txBody>
          <a:bodyPr>
            <a:noAutofit/>
          </a:bodyPr>
          <a:lstStyle/>
          <a:p>
            <a:r>
              <a:rPr kumimoji="1" lang="ja-JP" altLang="en-US" sz="2800" dirty="0"/>
              <a:t>順伝播型ニューラルネットワークと</a:t>
            </a:r>
            <a:br>
              <a:rPr kumimoji="1" lang="en-US" altLang="ja-JP" sz="2800" dirty="0"/>
            </a:br>
            <a:r>
              <a:rPr kumimoji="1" lang="ja-JP" altLang="en-US" sz="2800" dirty="0"/>
              <a:t>コードミューテーションを用いたコードクローン検索</a:t>
            </a:r>
          </a:p>
        </p:txBody>
      </p:sp>
      <p:sp>
        <p:nvSpPr>
          <p:cNvPr id="3" name="テキスト プレースホルダー 2">
            <a:extLst>
              <a:ext uri="{FF2B5EF4-FFF2-40B4-BE49-F238E27FC236}">
                <a16:creationId xmlns:a16="http://schemas.microsoft.com/office/drawing/2014/main" id="{8C081CDE-A1EB-41FC-84F5-CD302A9665F3}"/>
              </a:ext>
            </a:extLst>
          </p:cNvPr>
          <p:cNvSpPr>
            <a:spLocks noGrp="1"/>
          </p:cNvSpPr>
          <p:nvPr>
            <p:ph type="body" idx="1"/>
          </p:nvPr>
        </p:nvSpPr>
        <p:spPr/>
        <p:txBody>
          <a:bodyPr/>
          <a:lstStyle/>
          <a:p>
            <a:r>
              <a:rPr kumimoji="1" lang="en-US" altLang="ja-JP" dirty="0"/>
              <a:t>3</a:t>
            </a:r>
            <a:r>
              <a:rPr kumimoji="1" lang="ja-JP" altLang="en-US" dirty="0"/>
              <a:t>章</a:t>
            </a:r>
          </a:p>
        </p:txBody>
      </p:sp>
      <p:sp>
        <p:nvSpPr>
          <p:cNvPr id="4" name="日付プレースホルダー 3">
            <a:extLst>
              <a:ext uri="{FF2B5EF4-FFF2-40B4-BE49-F238E27FC236}">
                <a16:creationId xmlns:a16="http://schemas.microsoft.com/office/drawing/2014/main" id="{F884C850-0457-4550-85A7-D17F6E4726CA}"/>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62FE79D9-BE0F-40DF-A991-7E3B8B6E65EF}"/>
              </a:ext>
            </a:extLst>
          </p:cNvPr>
          <p:cNvSpPr>
            <a:spLocks noGrp="1"/>
          </p:cNvSpPr>
          <p:nvPr>
            <p:ph type="sldNum" sz="quarter" idx="12"/>
          </p:nvPr>
        </p:nvSpPr>
        <p:spPr/>
        <p:txBody>
          <a:bodyPr/>
          <a:lstStyle/>
          <a:p>
            <a:fld id="{F14C7DCA-020D-4247-A22F-0BC24CC97F92}" type="slidenum">
              <a:rPr lang="en-US" altLang="ja-JP" smtClean="0"/>
              <a:pPr/>
              <a:t>73</a:t>
            </a:fld>
            <a:endParaRPr lang="en-US" altLang="ja-JP"/>
          </a:p>
        </p:txBody>
      </p:sp>
    </p:spTree>
    <p:extLst>
      <p:ext uri="{BB962C8B-B14F-4D97-AF65-F5344CB8AC3E}">
        <p14:creationId xmlns:p14="http://schemas.microsoft.com/office/powerpoint/2010/main" val="4653746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コード片検索</a:t>
            </a:r>
          </a:p>
        </p:txBody>
      </p:sp>
      <p:sp>
        <p:nvSpPr>
          <p:cNvPr id="3" name="コンテンツ プレースホルダー 2"/>
          <p:cNvSpPr>
            <a:spLocks noGrp="1"/>
          </p:cNvSpPr>
          <p:nvPr>
            <p:ph idx="1"/>
          </p:nvPr>
        </p:nvSpPr>
        <p:spPr/>
        <p:txBody>
          <a:bodyPr/>
          <a:lstStyle/>
          <a:p>
            <a:r>
              <a:rPr lang="ja-JP" altLang="en-US" sz="2800" dirty="0"/>
              <a:t>既存ソフトウェアは重要な資源</a:t>
            </a:r>
            <a:endParaRPr lang="en-US" altLang="ja-JP" sz="2800" dirty="0"/>
          </a:p>
          <a:p>
            <a:endParaRPr lang="en-US" altLang="ja-JP" sz="2400" dirty="0"/>
          </a:p>
          <a:p>
            <a:r>
              <a:rPr lang="ja-JP" altLang="en-US" sz="2800" dirty="0"/>
              <a:t>再利用したいコード片の情報収集が目的の</a:t>
            </a:r>
            <a:r>
              <a:rPr lang="en-US" altLang="ja-JP" sz="2800" dirty="0"/>
              <a:t>1</a:t>
            </a:r>
            <a:r>
              <a:rPr lang="ja-JP" altLang="en-US" sz="2800" dirty="0"/>
              <a:t>つ</a:t>
            </a:r>
            <a:endParaRPr lang="en-US" altLang="ja-JP" sz="2800" dirty="0"/>
          </a:p>
          <a:p>
            <a:pPr lvl="1"/>
            <a:r>
              <a:rPr lang="en-US" altLang="ja-JP" sz="2400" dirty="0"/>
              <a:t>OSS</a:t>
            </a:r>
            <a:r>
              <a:rPr lang="ja-JP" altLang="en-US" sz="2400" dirty="0"/>
              <a:t>のコード片が何度も再利用されると，元の</a:t>
            </a:r>
            <a:br>
              <a:rPr lang="en-US" altLang="ja-JP" sz="2400" dirty="0"/>
            </a:br>
            <a:r>
              <a:rPr lang="ja-JP" altLang="en-US" sz="2400" dirty="0"/>
              <a:t>プロジェクトがよくわからなくなる</a:t>
            </a:r>
            <a:endParaRPr lang="en-US" altLang="ja-JP" sz="2400" dirty="0"/>
          </a:p>
          <a:p>
            <a:pPr lvl="2"/>
            <a:r>
              <a:rPr lang="ja-JP" altLang="en-US" sz="2000" dirty="0"/>
              <a:t>コード片検索でオリジナルコード片を特定</a:t>
            </a:r>
            <a:endParaRPr lang="en-US" altLang="ja-JP" sz="2000" dirty="0"/>
          </a:p>
          <a:p>
            <a:pPr lvl="2"/>
            <a:r>
              <a:rPr lang="ja-JP" altLang="en-US" sz="2000" dirty="0"/>
              <a:t>オリジナルコード片のライセンス記述等の調査</a:t>
            </a:r>
            <a:endParaRPr lang="en-US" altLang="ja-JP" sz="2000" dirty="0"/>
          </a:p>
          <a:p>
            <a:pPr lvl="1"/>
            <a:r>
              <a:rPr lang="ja-JP" altLang="en-US" sz="2400" dirty="0"/>
              <a:t>必要としているコード片がどのように再利用・保守されているかを調べたい</a:t>
            </a:r>
            <a:endParaRPr lang="en-US" altLang="ja-JP" sz="2400" dirty="0"/>
          </a:p>
          <a:p>
            <a:pPr lvl="2"/>
            <a:r>
              <a:rPr lang="ja-JP" altLang="en-US" sz="2000" dirty="0"/>
              <a:t>コード片検索で編集後コード片を特定</a:t>
            </a:r>
            <a:endParaRPr lang="en-US" altLang="ja-JP" sz="2000" dirty="0"/>
          </a:p>
          <a:p>
            <a:pPr lvl="2"/>
            <a:r>
              <a:rPr lang="ja-JP" altLang="en-US" sz="2000" dirty="0"/>
              <a:t>より優れた脆弱性対策がされているコード片の発見</a:t>
            </a:r>
            <a:endParaRPr lang="en-US" altLang="ja-JP" sz="2000" dirty="0"/>
          </a:p>
          <a:p>
            <a:pPr lvl="1"/>
            <a:endParaRPr lang="en-US" altLang="ja-JP" sz="24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74</a:t>
            </a:fld>
            <a:endParaRPr lang="en-US" altLang="ja-JP"/>
          </a:p>
        </p:txBody>
      </p:sp>
      <p:sp>
        <p:nvSpPr>
          <p:cNvPr id="5" name="日付プレースホルダー 4">
            <a:extLst>
              <a:ext uri="{FF2B5EF4-FFF2-40B4-BE49-F238E27FC236}">
                <a16:creationId xmlns:a16="http://schemas.microsoft.com/office/drawing/2014/main" id="{137C4CCA-4ADD-4D46-B61C-5F3A183B3D7B}"/>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9770233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18488" cy="4525963"/>
          </a:xfrm>
        </p:spPr>
        <p:txBody>
          <a:bodyPr/>
          <a:lstStyle/>
          <a:p>
            <a:pPr marL="0" indent="0">
              <a:buNone/>
            </a:pPr>
            <a:r>
              <a:rPr lang="ja-JP" altLang="en-US" dirty="0"/>
              <a:t>順伝播型ニューラルネットワーク</a:t>
            </a:r>
            <a:r>
              <a:rPr lang="en-US" altLang="ja-JP" dirty="0"/>
              <a:t>(FNN)</a:t>
            </a:r>
            <a:r>
              <a:rPr lang="ja-JP" altLang="en-US" dirty="0"/>
              <a:t>を使用した</a:t>
            </a:r>
            <a:br>
              <a:rPr lang="en-US" altLang="ja-JP" dirty="0"/>
            </a:br>
            <a:r>
              <a:rPr lang="ja-JP" altLang="en-US" dirty="0"/>
              <a:t>コードクローン検索</a:t>
            </a:r>
            <a:endParaRPr lang="en-US" altLang="ja-JP" dirty="0"/>
          </a:p>
          <a:p>
            <a:pPr lvl="1"/>
            <a:r>
              <a:rPr lang="ja-JP" altLang="en-US" dirty="0"/>
              <a:t>入力</a:t>
            </a:r>
            <a:r>
              <a:rPr lang="en-US" altLang="ja-JP" dirty="0"/>
              <a:t>: </a:t>
            </a:r>
            <a:r>
              <a:rPr lang="ja-JP" altLang="en-US" dirty="0"/>
              <a:t>コード片</a:t>
            </a:r>
            <a:endParaRPr lang="en-US" altLang="ja-JP" dirty="0"/>
          </a:p>
          <a:p>
            <a:pPr lvl="1"/>
            <a:r>
              <a:rPr lang="ja-JP" altLang="en-US" dirty="0"/>
              <a:t>出力</a:t>
            </a:r>
            <a:r>
              <a:rPr lang="en-US" altLang="ja-JP" dirty="0"/>
              <a:t>: </a:t>
            </a:r>
            <a:r>
              <a:rPr lang="ja-JP" altLang="en-US" dirty="0"/>
              <a:t>クローンセット（互いにコードクローンであるコード集合）</a:t>
            </a:r>
            <a:endParaRPr kumimoji="1" lang="en-US" altLang="ja-JP" dirty="0"/>
          </a:p>
        </p:txBody>
      </p:sp>
      <p:sp>
        <p:nvSpPr>
          <p:cNvPr id="2" name="タイトル 1"/>
          <p:cNvSpPr>
            <a:spLocks noGrp="1"/>
          </p:cNvSpPr>
          <p:nvPr>
            <p:ph type="title"/>
          </p:nvPr>
        </p:nvSpPr>
        <p:spPr/>
        <p:txBody>
          <a:bodyPr/>
          <a:lstStyle/>
          <a:p>
            <a:r>
              <a:rPr kumimoji="1" lang="ja-JP" altLang="en-US" dirty="0"/>
              <a:t>研究概要</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75</a:t>
            </a:fld>
            <a:endParaRPr lang="en-US" altLang="ja-JP"/>
          </a:p>
        </p:txBody>
      </p:sp>
      <p:sp>
        <p:nvSpPr>
          <p:cNvPr id="8" name="日付プレースホルダー 7">
            <a:extLst>
              <a:ext uri="{FF2B5EF4-FFF2-40B4-BE49-F238E27FC236}">
                <a16:creationId xmlns:a16="http://schemas.microsoft.com/office/drawing/2014/main" id="{D8130B5E-80DC-4361-A9DA-21B41B84FDB1}"/>
              </a:ext>
            </a:extLst>
          </p:cNvPr>
          <p:cNvSpPr>
            <a:spLocks noGrp="1"/>
          </p:cNvSpPr>
          <p:nvPr>
            <p:ph type="dt" sz="half" idx="10"/>
          </p:nvPr>
        </p:nvSpPr>
        <p:spPr/>
        <p:txBody>
          <a:bodyPr/>
          <a:lstStyle/>
          <a:p>
            <a:r>
              <a:rPr lang="en-US" altLang="ja-JP"/>
              <a:t>2021/12/17</a:t>
            </a:r>
          </a:p>
        </p:txBody>
      </p:sp>
      <p:sp>
        <p:nvSpPr>
          <p:cNvPr id="60" name="円柱 59">
            <a:extLst>
              <a:ext uri="{FF2B5EF4-FFF2-40B4-BE49-F238E27FC236}">
                <a16:creationId xmlns:a16="http://schemas.microsoft.com/office/drawing/2014/main" id="{173A7D38-D101-49FF-9409-814512407539}"/>
              </a:ext>
            </a:extLst>
          </p:cNvPr>
          <p:cNvSpPr/>
          <p:nvPr/>
        </p:nvSpPr>
        <p:spPr>
          <a:xfrm>
            <a:off x="429021" y="3466815"/>
            <a:ext cx="1013254" cy="988540"/>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FC6C301D-FF74-4C32-BE3B-31FF0313AA24}"/>
              </a:ext>
            </a:extLst>
          </p:cNvPr>
          <p:cNvSpPr txBox="1"/>
          <p:nvPr/>
        </p:nvSpPr>
        <p:spPr>
          <a:xfrm>
            <a:off x="299332" y="4434277"/>
            <a:ext cx="1300356" cy="369332"/>
          </a:xfrm>
          <a:prstGeom prst="rect">
            <a:avLst/>
          </a:prstGeom>
          <a:noFill/>
        </p:spPr>
        <p:txBody>
          <a:bodyPr wrap="square" rtlCol="0">
            <a:spAutoFit/>
          </a:bodyPr>
          <a:lstStyle/>
          <a:p>
            <a:r>
              <a:rPr kumimoji="1" lang="ja-JP" altLang="en-US" dirty="0"/>
              <a:t>プロジェクト</a:t>
            </a:r>
          </a:p>
        </p:txBody>
      </p:sp>
      <p:grpSp>
        <p:nvGrpSpPr>
          <p:cNvPr id="62" name="グループ化 61">
            <a:extLst>
              <a:ext uri="{FF2B5EF4-FFF2-40B4-BE49-F238E27FC236}">
                <a16:creationId xmlns:a16="http://schemas.microsoft.com/office/drawing/2014/main" id="{6AF117BD-DFC2-49B8-8D88-12DFBF6BBA4D}"/>
              </a:ext>
            </a:extLst>
          </p:cNvPr>
          <p:cNvGrpSpPr/>
          <p:nvPr/>
        </p:nvGrpSpPr>
        <p:grpSpPr>
          <a:xfrm>
            <a:off x="4330014" y="4705550"/>
            <a:ext cx="1677786" cy="1603175"/>
            <a:chOff x="3258743" y="2979324"/>
            <a:chExt cx="1677786" cy="1603175"/>
          </a:xfrm>
        </p:grpSpPr>
        <p:grpSp>
          <p:nvGrpSpPr>
            <p:cNvPr id="63" name="グループ化 62">
              <a:extLst>
                <a:ext uri="{FF2B5EF4-FFF2-40B4-BE49-F238E27FC236}">
                  <a16:creationId xmlns:a16="http://schemas.microsoft.com/office/drawing/2014/main" id="{6152C260-59CA-4CAB-9EA5-CA21FFD2A13A}"/>
                </a:ext>
              </a:extLst>
            </p:cNvPr>
            <p:cNvGrpSpPr/>
            <p:nvPr/>
          </p:nvGrpSpPr>
          <p:grpSpPr>
            <a:xfrm>
              <a:off x="3258743" y="2979324"/>
              <a:ext cx="1677786" cy="1201511"/>
              <a:chOff x="1178168" y="914400"/>
              <a:chExt cx="2725615" cy="1951891"/>
            </a:xfrm>
          </p:grpSpPr>
          <p:sp>
            <p:nvSpPr>
              <p:cNvPr id="65" name="楕円 64">
                <a:extLst>
                  <a:ext uri="{FF2B5EF4-FFF2-40B4-BE49-F238E27FC236}">
                    <a16:creationId xmlns:a16="http://schemas.microsoft.com/office/drawing/2014/main" id="{F38CBB6D-75A1-4AA1-8BA8-98FDB5D025FB}"/>
                  </a:ext>
                </a:extLst>
              </p:cNvPr>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6" name="楕円 65">
                <a:extLst>
                  <a:ext uri="{FF2B5EF4-FFF2-40B4-BE49-F238E27FC236}">
                    <a16:creationId xmlns:a16="http://schemas.microsoft.com/office/drawing/2014/main" id="{AF3FDB51-6A58-4A70-B8E2-9975EBFAD820}"/>
                  </a:ext>
                </a:extLst>
              </p:cNvPr>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7" name="楕円 66">
                <a:extLst>
                  <a:ext uri="{FF2B5EF4-FFF2-40B4-BE49-F238E27FC236}">
                    <a16:creationId xmlns:a16="http://schemas.microsoft.com/office/drawing/2014/main" id="{3D254F44-A7CC-4534-BCA9-BF983D2619F8}"/>
                  </a:ext>
                </a:extLst>
              </p:cNvPr>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1" name="楕円 70">
                <a:extLst>
                  <a:ext uri="{FF2B5EF4-FFF2-40B4-BE49-F238E27FC236}">
                    <a16:creationId xmlns:a16="http://schemas.microsoft.com/office/drawing/2014/main" id="{2B7CE6A0-94CD-43B7-B84B-B998090F801D}"/>
                  </a:ext>
                </a:extLst>
              </p:cNvPr>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1" name="楕円 80">
                <a:extLst>
                  <a:ext uri="{FF2B5EF4-FFF2-40B4-BE49-F238E27FC236}">
                    <a16:creationId xmlns:a16="http://schemas.microsoft.com/office/drawing/2014/main" id="{DAABA894-421A-4ABD-9059-B28018F16CC1}"/>
                  </a:ext>
                </a:extLst>
              </p:cNvPr>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5" name="楕円 84">
                <a:extLst>
                  <a:ext uri="{FF2B5EF4-FFF2-40B4-BE49-F238E27FC236}">
                    <a16:creationId xmlns:a16="http://schemas.microsoft.com/office/drawing/2014/main" id="{65862476-3E81-4F06-A8C7-892FC28E6B54}"/>
                  </a:ext>
                </a:extLst>
              </p:cNvPr>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6" name="楕円 85">
                <a:extLst>
                  <a:ext uri="{FF2B5EF4-FFF2-40B4-BE49-F238E27FC236}">
                    <a16:creationId xmlns:a16="http://schemas.microsoft.com/office/drawing/2014/main" id="{8C0679CC-19C5-43F2-890E-F86C21448AA5}"/>
                  </a:ext>
                </a:extLst>
              </p:cNvPr>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7" name="楕円 86">
                <a:extLst>
                  <a:ext uri="{FF2B5EF4-FFF2-40B4-BE49-F238E27FC236}">
                    <a16:creationId xmlns:a16="http://schemas.microsoft.com/office/drawing/2014/main" id="{5671DBEB-3242-4151-8E92-3E26B37756CD}"/>
                  </a:ext>
                </a:extLst>
              </p:cNvPr>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88" name="直線矢印コネクタ 87">
                <a:extLst>
                  <a:ext uri="{FF2B5EF4-FFF2-40B4-BE49-F238E27FC236}">
                    <a16:creationId xmlns:a16="http://schemas.microsoft.com/office/drawing/2014/main" id="{28018F39-45C4-459A-B26F-6AAAF26D621D}"/>
                  </a:ext>
                </a:extLst>
              </p:cNvPr>
              <p:cNvCxnSpPr>
                <a:cxnSpLocks/>
                <a:stCxn id="65" idx="6"/>
                <a:endCxn id="71"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9" name="直線矢印コネクタ 88">
                <a:extLst>
                  <a:ext uri="{FF2B5EF4-FFF2-40B4-BE49-F238E27FC236}">
                    <a16:creationId xmlns:a16="http://schemas.microsoft.com/office/drawing/2014/main" id="{122C6B16-F320-42F3-89F1-B3C8D4907197}"/>
                  </a:ext>
                </a:extLst>
              </p:cNvPr>
              <p:cNvCxnSpPr>
                <a:cxnSpLocks/>
                <a:stCxn id="65" idx="6"/>
                <a:endCxn id="81"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90" name="直線矢印コネクタ 89">
                <a:extLst>
                  <a:ext uri="{FF2B5EF4-FFF2-40B4-BE49-F238E27FC236}">
                    <a16:creationId xmlns:a16="http://schemas.microsoft.com/office/drawing/2014/main" id="{E835F1ED-8C19-4C4E-96B2-6F113A5C4F14}"/>
                  </a:ext>
                </a:extLst>
              </p:cNvPr>
              <p:cNvCxnSpPr>
                <a:cxnSpLocks/>
                <a:stCxn id="65" idx="6"/>
                <a:endCxn id="85"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91" name="直線矢印コネクタ 90">
                <a:extLst>
                  <a:ext uri="{FF2B5EF4-FFF2-40B4-BE49-F238E27FC236}">
                    <a16:creationId xmlns:a16="http://schemas.microsoft.com/office/drawing/2014/main" id="{F4A97040-120B-4036-BACE-36FC4B625102}"/>
                  </a:ext>
                </a:extLst>
              </p:cNvPr>
              <p:cNvCxnSpPr>
                <a:cxnSpLocks/>
                <a:stCxn id="66" idx="6"/>
                <a:endCxn id="81"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92" name="直線矢印コネクタ 91">
                <a:extLst>
                  <a:ext uri="{FF2B5EF4-FFF2-40B4-BE49-F238E27FC236}">
                    <a16:creationId xmlns:a16="http://schemas.microsoft.com/office/drawing/2014/main" id="{94C1D62D-D06E-4B71-BBCB-324D2A7D1076}"/>
                  </a:ext>
                </a:extLst>
              </p:cNvPr>
              <p:cNvCxnSpPr>
                <a:cxnSpLocks/>
                <a:stCxn id="66" idx="6"/>
                <a:endCxn id="71"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93" name="直線矢印コネクタ 92">
                <a:extLst>
                  <a:ext uri="{FF2B5EF4-FFF2-40B4-BE49-F238E27FC236}">
                    <a16:creationId xmlns:a16="http://schemas.microsoft.com/office/drawing/2014/main" id="{FB2E3BF0-E8E3-4CEA-9555-C2962950277A}"/>
                  </a:ext>
                </a:extLst>
              </p:cNvPr>
              <p:cNvCxnSpPr>
                <a:cxnSpLocks/>
                <a:stCxn id="66" idx="6"/>
                <a:endCxn id="85"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94" name="直線矢印コネクタ 93">
                <a:extLst>
                  <a:ext uri="{FF2B5EF4-FFF2-40B4-BE49-F238E27FC236}">
                    <a16:creationId xmlns:a16="http://schemas.microsoft.com/office/drawing/2014/main" id="{28EE9232-37E7-483F-B86A-EE4F05B9AA59}"/>
                  </a:ext>
                </a:extLst>
              </p:cNvPr>
              <p:cNvCxnSpPr>
                <a:cxnSpLocks/>
                <a:stCxn id="67" idx="6"/>
                <a:endCxn id="71"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95" name="直線矢印コネクタ 94">
                <a:extLst>
                  <a:ext uri="{FF2B5EF4-FFF2-40B4-BE49-F238E27FC236}">
                    <a16:creationId xmlns:a16="http://schemas.microsoft.com/office/drawing/2014/main" id="{FE513299-AEF8-4569-9E97-040345540EA0}"/>
                  </a:ext>
                </a:extLst>
              </p:cNvPr>
              <p:cNvCxnSpPr>
                <a:cxnSpLocks/>
                <a:stCxn id="67" idx="6"/>
                <a:endCxn id="81"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96" name="直線矢印コネクタ 95">
                <a:extLst>
                  <a:ext uri="{FF2B5EF4-FFF2-40B4-BE49-F238E27FC236}">
                    <a16:creationId xmlns:a16="http://schemas.microsoft.com/office/drawing/2014/main" id="{B9CF74E3-CE28-4431-8F8E-A7B97FF16511}"/>
                  </a:ext>
                </a:extLst>
              </p:cNvPr>
              <p:cNvCxnSpPr>
                <a:cxnSpLocks/>
                <a:stCxn id="67" idx="6"/>
                <a:endCxn id="85"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97" name="直線コネクタ 96">
                <a:extLst>
                  <a:ext uri="{FF2B5EF4-FFF2-40B4-BE49-F238E27FC236}">
                    <a16:creationId xmlns:a16="http://schemas.microsoft.com/office/drawing/2014/main" id="{5DC446D7-1B93-4D80-A9B3-C4F8BD77BA49}"/>
                  </a:ext>
                </a:extLst>
              </p:cNvPr>
              <p:cNvCxnSpPr>
                <a:cxnSpLocks/>
                <a:stCxn id="71" idx="6"/>
                <a:endCxn id="86"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98" name="直線コネクタ 97">
                <a:extLst>
                  <a:ext uri="{FF2B5EF4-FFF2-40B4-BE49-F238E27FC236}">
                    <a16:creationId xmlns:a16="http://schemas.microsoft.com/office/drawing/2014/main" id="{D39B030E-1696-475F-B876-2AC527E37D63}"/>
                  </a:ext>
                </a:extLst>
              </p:cNvPr>
              <p:cNvCxnSpPr>
                <a:cxnSpLocks/>
                <a:stCxn id="71" idx="6"/>
                <a:endCxn id="87"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99" name="直線コネクタ 98">
                <a:extLst>
                  <a:ext uri="{FF2B5EF4-FFF2-40B4-BE49-F238E27FC236}">
                    <a16:creationId xmlns:a16="http://schemas.microsoft.com/office/drawing/2014/main" id="{D2A836D8-F85A-4E91-83D4-7341D3F291E0}"/>
                  </a:ext>
                </a:extLst>
              </p:cNvPr>
              <p:cNvCxnSpPr>
                <a:cxnSpLocks/>
                <a:stCxn id="81" idx="6"/>
                <a:endCxn id="86"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100" name="直線コネクタ 99">
                <a:extLst>
                  <a:ext uri="{FF2B5EF4-FFF2-40B4-BE49-F238E27FC236}">
                    <a16:creationId xmlns:a16="http://schemas.microsoft.com/office/drawing/2014/main" id="{8B3F26AE-2CB8-498C-97FF-C1FA8588DC84}"/>
                  </a:ext>
                </a:extLst>
              </p:cNvPr>
              <p:cNvCxnSpPr>
                <a:cxnSpLocks/>
                <a:stCxn id="81" idx="6"/>
                <a:endCxn id="87"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101" name="直線コネクタ 100">
                <a:extLst>
                  <a:ext uri="{FF2B5EF4-FFF2-40B4-BE49-F238E27FC236}">
                    <a16:creationId xmlns:a16="http://schemas.microsoft.com/office/drawing/2014/main" id="{653F060F-D453-4EDB-9BDB-3565FF7144BF}"/>
                  </a:ext>
                </a:extLst>
              </p:cNvPr>
              <p:cNvCxnSpPr>
                <a:cxnSpLocks/>
                <a:stCxn id="85" idx="6"/>
                <a:endCxn id="86"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102" name="直線コネクタ 101">
                <a:extLst>
                  <a:ext uri="{FF2B5EF4-FFF2-40B4-BE49-F238E27FC236}">
                    <a16:creationId xmlns:a16="http://schemas.microsoft.com/office/drawing/2014/main" id="{1EC4CAB6-C2BB-4510-8998-0E050E60A420}"/>
                  </a:ext>
                </a:extLst>
              </p:cNvPr>
              <p:cNvCxnSpPr>
                <a:cxnSpLocks/>
                <a:stCxn id="85" idx="6"/>
                <a:endCxn id="87"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grpSp>
        <p:sp>
          <p:nvSpPr>
            <p:cNvPr id="64" name="テキスト ボックス 63">
              <a:extLst>
                <a:ext uri="{FF2B5EF4-FFF2-40B4-BE49-F238E27FC236}">
                  <a16:creationId xmlns:a16="http://schemas.microsoft.com/office/drawing/2014/main" id="{2B4128EC-3665-435C-A8D6-BF890F450734}"/>
                </a:ext>
              </a:extLst>
            </p:cNvPr>
            <p:cNvSpPr txBox="1"/>
            <p:nvPr/>
          </p:nvSpPr>
          <p:spPr>
            <a:xfrm>
              <a:off x="3794505" y="4213167"/>
              <a:ext cx="606256"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kern="0" dirty="0">
                  <a:solidFill>
                    <a:prstClr val="black"/>
                  </a:solidFill>
                  <a:latin typeface="+mn-ea"/>
                  <a:ea typeface="+mn-ea"/>
                </a:rPr>
                <a:t>FNN</a:t>
              </a:r>
              <a:endParaRPr kumimoji="0" lang="ja-JP" altLang="en-US" b="0" i="0" u="none" strike="noStrike" kern="0" cap="none" spc="0" normalizeH="0" baseline="0" noProof="0" dirty="0">
                <a:ln>
                  <a:noFill/>
                </a:ln>
                <a:solidFill>
                  <a:prstClr val="black"/>
                </a:solidFill>
                <a:effectLst/>
                <a:uLnTx/>
                <a:uFillTx/>
                <a:latin typeface="+mn-ea"/>
                <a:ea typeface="+mn-ea"/>
              </a:endParaRPr>
            </a:p>
          </p:txBody>
        </p:sp>
      </p:grpSp>
      <p:grpSp>
        <p:nvGrpSpPr>
          <p:cNvPr id="103" name="グループ化 102">
            <a:extLst>
              <a:ext uri="{FF2B5EF4-FFF2-40B4-BE49-F238E27FC236}">
                <a16:creationId xmlns:a16="http://schemas.microsoft.com/office/drawing/2014/main" id="{7814552E-0C08-4748-BB89-631186ACE4A9}"/>
              </a:ext>
            </a:extLst>
          </p:cNvPr>
          <p:cNvGrpSpPr/>
          <p:nvPr/>
        </p:nvGrpSpPr>
        <p:grpSpPr>
          <a:xfrm>
            <a:off x="2291561" y="4968742"/>
            <a:ext cx="984565" cy="1193413"/>
            <a:chOff x="1642562" y="3616760"/>
            <a:chExt cx="984565" cy="1193413"/>
          </a:xfrm>
        </p:grpSpPr>
        <p:sp>
          <p:nvSpPr>
            <p:cNvPr id="104" name="メモ 68">
              <a:extLst>
                <a:ext uri="{FF2B5EF4-FFF2-40B4-BE49-F238E27FC236}">
                  <a16:creationId xmlns:a16="http://schemas.microsoft.com/office/drawing/2014/main" id="{977BB65D-9EA3-4136-8A19-A989AD4E3460}"/>
                </a:ext>
              </a:extLst>
            </p:cNvPr>
            <p:cNvSpPr/>
            <p:nvPr/>
          </p:nvSpPr>
          <p:spPr>
            <a:xfrm rot="16200000" flipV="1">
              <a:off x="1773624" y="3689565"/>
              <a:ext cx="722443" cy="57683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105" name="テキスト ボックス 104">
              <a:extLst>
                <a:ext uri="{FF2B5EF4-FFF2-40B4-BE49-F238E27FC236}">
                  <a16:creationId xmlns:a16="http://schemas.microsoft.com/office/drawing/2014/main" id="{0B2ED784-9106-42D8-868A-1E246125D811}"/>
                </a:ext>
              </a:extLst>
            </p:cNvPr>
            <p:cNvSpPr txBox="1"/>
            <p:nvPr/>
          </p:nvSpPr>
          <p:spPr>
            <a:xfrm>
              <a:off x="1642562" y="4440841"/>
              <a:ext cx="984565" cy="369332"/>
            </a:xfrm>
            <a:prstGeom prst="rect">
              <a:avLst/>
            </a:prstGeom>
            <a:noFill/>
          </p:spPr>
          <p:txBody>
            <a:bodyPr wrap="none" rtlCol="0">
              <a:spAutoFit/>
            </a:bodyPr>
            <a:lstStyle/>
            <a:p>
              <a:pPr algn="ctr" fontAlgn="auto">
                <a:spcBef>
                  <a:spcPts val="0"/>
                </a:spcBef>
                <a:spcAft>
                  <a:spcPts val="0"/>
                </a:spcAft>
              </a:pPr>
              <a:r>
                <a:rPr lang="ja-JP" altLang="en-US" dirty="0">
                  <a:solidFill>
                    <a:prstClr val="black"/>
                  </a:solidFill>
                  <a:latin typeface="+mn-ea"/>
                  <a:ea typeface="+mn-ea"/>
                </a:rPr>
                <a:t>コード片</a:t>
              </a:r>
            </a:p>
          </p:txBody>
        </p:sp>
      </p:grpSp>
      <p:grpSp>
        <p:nvGrpSpPr>
          <p:cNvPr id="106" name="グループ化 105">
            <a:extLst>
              <a:ext uri="{FF2B5EF4-FFF2-40B4-BE49-F238E27FC236}">
                <a16:creationId xmlns:a16="http://schemas.microsoft.com/office/drawing/2014/main" id="{29C4860D-E27D-4011-B2C9-42288778594F}"/>
              </a:ext>
            </a:extLst>
          </p:cNvPr>
          <p:cNvGrpSpPr/>
          <p:nvPr/>
        </p:nvGrpSpPr>
        <p:grpSpPr>
          <a:xfrm>
            <a:off x="7009739" y="4864671"/>
            <a:ext cx="1677061" cy="1582553"/>
            <a:chOff x="6407277" y="5052267"/>
            <a:chExt cx="1677061" cy="1582553"/>
          </a:xfrm>
        </p:grpSpPr>
        <p:grpSp>
          <p:nvGrpSpPr>
            <p:cNvPr id="107" name="グループ化 106">
              <a:extLst>
                <a:ext uri="{FF2B5EF4-FFF2-40B4-BE49-F238E27FC236}">
                  <a16:creationId xmlns:a16="http://schemas.microsoft.com/office/drawing/2014/main" id="{D493672B-2282-447E-804A-03B462B58AE2}"/>
                </a:ext>
              </a:extLst>
            </p:cNvPr>
            <p:cNvGrpSpPr/>
            <p:nvPr/>
          </p:nvGrpSpPr>
          <p:grpSpPr>
            <a:xfrm>
              <a:off x="6851449" y="5052267"/>
              <a:ext cx="788719" cy="933133"/>
              <a:chOff x="505069" y="2598512"/>
              <a:chExt cx="1109784" cy="1312984"/>
            </a:xfrm>
          </p:grpSpPr>
          <p:sp>
            <p:nvSpPr>
              <p:cNvPr id="109" name="メモ 73">
                <a:extLst>
                  <a:ext uri="{FF2B5EF4-FFF2-40B4-BE49-F238E27FC236}">
                    <a16:creationId xmlns:a16="http://schemas.microsoft.com/office/drawing/2014/main" id="{0859E116-6B12-45EB-A8E1-3C1DBE3A6061}"/>
                  </a:ext>
                </a:extLst>
              </p:cNvPr>
              <p:cNvSpPr/>
              <p:nvPr/>
            </p:nvSpPr>
            <p:spPr>
              <a:xfrm rot="16200000" flipV="1">
                <a:off x="403469" y="27001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110" name="メモ 74">
                <a:extLst>
                  <a:ext uri="{FF2B5EF4-FFF2-40B4-BE49-F238E27FC236}">
                    <a16:creationId xmlns:a16="http://schemas.microsoft.com/office/drawing/2014/main" id="{39142CB5-D765-4800-BA7F-C478674C1BD2}"/>
                  </a:ext>
                </a:extLst>
              </p:cNvPr>
              <p:cNvSpPr/>
              <p:nvPr/>
            </p:nvSpPr>
            <p:spPr>
              <a:xfrm rot="16200000" flipV="1">
                <a:off x="555869" y="284425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111" name="メモ 75">
                <a:extLst>
                  <a:ext uri="{FF2B5EF4-FFF2-40B4-BE49-F238E27FC236}">
                    <a16:creationId xmlns:a16="http://schemas.microsoft.com/office/drawing/2014/main" id="{AD37864C-D16B-46D8-BB84-4EC5D3E711B3}"/>
                  </a:ext>
                </a:extLst>
              </p:cNvPr>
              <p:cNvSpPr/>
              <p:nvPr/>
            </p:nvSpPr>
            <p:spPr>
              <a:xfrm rot="16200000" flipV="1">
                <a:off x="708269" y="30049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grpSp>
        <p:sp>
          <p:nvSpPr>
            <p:cNvPr id="108" name="テキスト ボックス 107">
              <a:extLst>
                <a:ext uri="{FF2B5EF4-FFF2-40B4-BE49-F238E27FC236}">
                  <a16:creationId xmlns:a16="http://schemas.microsoft.com/office/drawing/2014/main" id="{66F8E88F-8950-4930-A1E8-454E2BE6270F}"/>
                </a:ext>
              </a:extLst>
            </p:cNvPr>
            <p:cNvSpPr txBox="1"/>
            <p:nvPr/>
          </p:nvSpPr>
          <p:spPr>
            <a:xfrm>
              <a:off x="6407277" y="5988489"/>
              <a:ext cx="1677061" cy="646331"/>
            </a:xfrm>
            <a:prstGeom prst="rect">
              <a:avLst/>
            </a:prstGeom>
            <a:noFill/>
          </p:spPr>
          <p:txBody>
            <a:bodyPr wrap="none" rtlCol="0">
              <a:spAutoFit/>
            </a:bodyPr>
            <a:lstStyle/>
            <a:p>
              <a:pPr algn="ctr" fontAlgn="auto">
                <a:spcBef>
                  <a:spcPts val="0"/>
                </a:spcBef>
                <a:spcAft>
                  <a:spcPts val="0"/>
                </a:spcAft>
              </a:pPr>
              <a:r>
                <a:rPr lang="ja-JP" altLang="en-US" dirty="0">
                  <a:solidFill>
                    <a:prstClr val="black"/>
                  </a:solidFill>
                  <a:latin typeface="+mn-ea"/>
                  <a:ea typeface="+mn-ea"/>
                </a:rPr>
                <a:t>入力コード片の</a:t>
              </a:r>
              <a:endParaRPr lang="en-US" altLang="ja-JP" dirty="0">
                <a:solidFill>
                  <a:prstClr val="black"/>
                </a:solidFill>
                <a:latin typeface="+mn-ea"/>
                <a:ea typeface="+mn-ea"/>
              </a:endParaRPr>
            </a:p>
            <a:p>
              <a:pPr algn="ctr" fontAlgn="auto">
                <a:spcBef>
                  <a:spcPts val="0"/>
                </a:spcBef>
                <a:spcAft>
                  <a:spcPts val="0"/>
                </a:spcAft>
              </a:pPr>
              <a:r>
                <a:rPr lang="ja-JP" altLang="en-US" dirty="0">
                  <a:solidFill>
                    <a:prstClr val="black"/>
                  </a:solidFill>
                  <a:latin typeface="+mn-ea"/>
                  <a:ea typeface="+mn-ea"/>
                </a:rPr>
                <a:t>クローンセット</a:t>
              </a:r>
            </a:p>
          </p:txBody>
        </p:sp>
      </p:grpSp>
      <p:sp>
        <p:nvSpPr>
          <p:cNvPr id="112" name="下矢印 77">
            <a:extLst>
              <a:ext uri="{FF2B5EF4-FFF2-40B4-BE49-F238E27FC236}">
                <a16:creationId xmlns:a16="http://schemas.microsoft.com/office/drawing/2014/main" id="{3C4DC5A4-8688-44A9-8945-4D1D8E6CEFED}"/>
              </a:ext>
            </a:extLst>
          </p:cNvPr>
          <p:cNvSpPr/>
          <p:nvPr/>
        </p:nvSpPr>
        <p:spPr>
          <a:xfrm rot="18745579">
            <a:off x="3530167" y="4063158"/>
            <a:ext cx="657859" cy="66726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3" name="下矢印 78">
            <a:extLst>
              <a:ext uri="{FF2B5EF4-FFF2-40B4-BE49-F238E27FC236}">
                <a16:creationId xmlns:a16="http://schemas.microsoft.com/office/drawing/2014/main" id="{8F10E5CE-CE08-4ADB-8937-E6115BFFC121}"/>
              </a:ext>
            </a:extLst>
          </p:cNvPr>
          <p:cNvSpPr/>
          <p:nvPr/>
        </p:nvSpPr>
        <p:spPr>
          <a:xfrm rot="16200000">
            <a:off x="3492240" y="5008645"/>
            <a:ext cx="657859" cy="667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下矢印 79">
            <a:extLst>
              <a:ext uri="{FF2B5EF4-FFF2-40B4-BE49-F238E27FC236}">
                <a16:creationId xmlns:a16="http://schemas.microsoft.com/office/drawing/2014/main" id="{855ED0E1-0E89-4C0F-B55D-9B29E528E8C8}"/>
              </a:ext>
            </a:extLst>
          </p:cNvPr>
          <p:cNvSpPr/>
          <p:nvPr/>
        </p:nvSpPr>
        <p:spPr>
          <a:xfrm rot="16200000">
            <a:off x="6258289" y="5033776"/>
            <a:ext cx="657859" cy="667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2DB4E1A8-9076-46F8-B268-E2AF81D15670}"/>
              </a:ext>
            </a:extLst>
          </p:cNvPr>
          <p:cNvSpPr txBox="1"/>
          <p:nvPr/>
        </p:nvSpPr>
        <p:spPr>
          <a:xfrm>
            <a:off x="1598042" y="3195505"/>
            <a:ext cx="646331" cy="369332"/>
          </a:xfrm>
          <a:prstGeom prst="rect">
            <a:avLst/>
          </a:prstGeom>
          <a:noFill/>
        </p:spPr>
        <p:txBody>
          <a:bodyPr wrap="square" rtlCol="0">
            <a:spAutoFit/>
          </a:bodyPr>
          <a:lstStyle/>
          <a:p>
            <a:r>
              <a:rPr lang="ja-JP" altLang="en-US" dirty="0"/>
              <a:t>分割</a:t>
            </a:r>
            <a:endParaRPr kumimoji="1" lang="ja-JP" altLang="en-US" dirty="0"/>
          </a:p>
        </p:txBody>
      </p:sp>
      <p:sp>
        <p:nvSpPr>
          <p:cNvPr id="116" name="テキスト ボックス 115">
            <a:extLst>
              <a:ext uri="{FF2B5EF4-FFF2-40B4-BE49-F238E27FC236}">
                <a16:creationId xmlns:a16="http://schemas.microsoft.com/office/drawing/2014/main" id="{2E7C8DA1-4E79-482C-B8C0-7F317C5E0410}"/>
              </a:ext>
            </a:extLst>
          </p:cNvPr>
          <p:cNvSpPr txBox="1"/>
          <p:nvPr/>
        </p:nvSpPr>
        <p:spPr>
          <a:xfrm>
            <a:off x="3461758" y="5703374"/>
            <a:ext cx="646331" cy="369332"/>
          </a:xfrm>
          <a:prstGeom prst="rect">
            <a:avLst/>
          </a:prstGeom>
          <a:noFill/>
        </p:spPr>
        <p:txBody>
          <a:bodyPr wrap="square" rtlCol="0">
            <a:spAutoFit/>
          </a:bodyPr>
          <a:lstStyle/>
          <a:p>
            <a:r>
              <a:rPr kumimoji="1" lang="ja-JP" altLang="en-US" dirty="0"/>
              <a:t>入力</a:t>
            </a:r>
          </a:p>
        </p:txBody>
      </p:sp>
      <p:sp>
        <p:nvSpPr>
          <p:cNvPr id="117" name="テキスト ボックス 116">
            <a:extLst>
              <a:ext uri="{FF2B5EF4-FFF2-40B4-BE49-F238E27FC236}">
                <a16:creationId xmlns:a16="http://schemas.microsoft.com/office/drawing/2014/main" id="{3D225775-9D50-4500-9F4B-4C53AF039934}"/>
              </a:ext>
            </a:extLst>
          </p:cNvPr>
          <p:cNvSpPr txBox="1"/>
          <p:nvPr/>
        </p:nvSpPr>
        <p:spPr>
          <a:xfrm>
            <a:off x="6229720" y="5706403"/>
            <a:ext cx="646331" cy="369332"/>
          </a:xfrm>
          <a:prstGeom prst="rect">
            <a:avLst/>
          </a:prstGeom>
          <a:noFill/>
        </p:spPr>
        <p:txBody>
          <a:bodyPr wrap="square" rtlCol="0">
            <a:spAutoFit/>
          </a:bodyPr>
          <a:lstStyle/>
          <a:p>
            <a:r>
              <a:rPr kumimoji="1" lang="ja-JP" altLang="en-US" dirty="0"/>
              <a:t>出力</a:t>
            </a:r>
          </a:p>
        </p:txBody>
      </p:sp>
      <p:sp>
        <p:nvSpPr>
          <p:cNvPr id="118" name="円柱 117">
            <a:extLst>
              <a:ext uri="{FF2B5EF4-FFF2-40B4-BE49-F238E27FC236}">
                <a16:creationId xmlns:a16="http://schemas.microsoft.com/office/drawing/2014/main" id="{2AC2672A-9269-4196-BCF3-AED5EB888F35}"/>
              </a:ext>
            </a:extLst>
          </p:cNvPr>
          <p:cNvSpPr/>
          <p:nvPr/>
        </p:nvSpPr>
        <p:spPr>
          <a:xfrm>
            <a:off x="2675255" y="3253950"/>
            <a:ext cx="360000" cy="360000"/>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9" name="円柱 118">
            <a:extLst>
              <a:ext uri="{FF2B5EF4-FFF2-40B4-BE49-F238E27FC236}">
                <a16:creationId xmlns:a16="http://schemas.microsoft.com/office/drawing/2014/main" id="{05A84991-28AE-4969-8DE2-5C86290DBFCA}"/>
              </a:ext>
            </a:extLst>
          </p:cNvPr>
          <p:cNvSpPr/>
          <p:nvPr/>
        </p:nvSpPr>
        <p:spPr>
          <a:xfrm>
            <a:off x="2675255" y="3667727"/>
            <a:ext cx="360000" cy="360000"/>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20" name="円柱 119">
            <a:extLst>
              <a:ext uri="{FF2B5EF4-FFF2-40B4-BE49-F238E27FC236}">
                <a16:creationId xmlns:a16="http://schemas.microsoft.com/office/drawing/2014/main" id="{473A3E09-B3E7-4B0F-8A51-D3F3433C8F66}"/>
              </a:ext>
            </a:extLst>
          </p:cNvPr>
          <p:cNvSpPr/>
          <p:nvPr/>
        </p:nvSpPr>
        <p:spPr>
          <a:xfrm>
            <a:off x="2675255" y="4076726"/>
            <a:ext cx="360000" cy="360000"/>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21" name="下矢印 77">
            <a:extLst>
              <a:ext uri="{FF2B5EF4-FFF2-40B4-BE49-F238E27FC236}">
                <a16:creationId xmlns:a16="http://schemas.microsoft.com/office/drawing/2014/main" id="{348841A2-2C41-47BC-B248-7E9F74D44FE3}"/>
              </a:ext>
            </a:extLst>
          </p:cNvPr>
          <p:cNvSpPr/>
          <p:nvPr/>
        </p:nvSpPr>
        <p:spPr>
          <a:xfrm rot="16200000">
            <a:off x="1601009" y="3595941"/>
            <a:ext cx="657859" cy="66726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2" name="テキスト ボックス 121">
            <a:extLst>
              <a:ext uri="{FF2B5EF4-FFF2-40B4-BE49-F238E27FC236}">
                <a16:creationId xmlns:a16="http://schemas.microsoft.com/office/drawing/2014/main" id="{6CA7DE44-9307-476B-9D51-5D9481BA5C06}"/>
              </a:ext>
            </a:extLst>
          </p:cNvPr>
          <p:cNvSpPr txBox="1"/>
          <p:nvPr/>
        </p:nvSpPr>
        <p:spPr>
          <a:xfrm>
            <a:off x="2106698" y="4430097"/>
            <a:ext cx="1505395" cy="369332"/>
          </a:xfrm>
          <a:prstGeom prst="rect">
            <a:avLst/>
          </a:prstGeom>
          <a:noFill/>
        </p:spPr>
        <p:txBody>
          <a:bodyPr wrap="square" rtlCol="0">
            <a:spAutoFit/>
          </a:bodyPr>
          <a:lstStyle/>
          <a:p>
            <a:pPr algn="ctr"/>
            <a:r>
              <a:rPr kumimoji="1" lang="ja-JP" altLang="en-US" dirty="0"/>
              <a:t>クローンセット</a:t>
            </a:r>
          </a:p>
        </p:txBody>
      </p:sp>
      <p:sp>
        <p:nvSpPr>
          <p:cNvPr id="123" name="テキスト ボックス 122">
            <a:extLst>
              <a:ext uri="{FF2B5EF4-FFF2-40B4-BE49-F238E27FC236}">
                <a16:creationId xmlns:a16="http://schemas.microsoft.com/office/drawing/2014/main" id="{4CFFB175-B79C-4112-AE2D-D13C45C53C8C}"/>
              </a:ext>
            </a:extLst>
          </p:cNvPr>
          <p:cNvSpPr txBox="1"/>
          <p:nvPr/>
        </p:nvSpPr>
        <p:spPr>
          <a:xfrm>
            <a:off x="4260489" y="4013468"/>
            <a:ext cx="646331" cy="369332"/>
          </a:xfrm>
          <a:prstGeom prst="rect">
            <a:avLst/>
          </a:prstGeom>
          <a:noFill/>
        </p:spPr>
        <p:txBody>
          <a:bodyPr wrap="square" rtlCol="0">
            <a:spAutoFit/>
          </a:bodyPr>
          <a:lstStyle/>
          <a:p>
            <a:r>
              <a:rPr kumimoji="1" lang="ja-JP" altLang="en-US" dirty="0"/>
              <a:t>学習</a:t>
            </a:r>
          </a:p>
        </p:txBody>
      </p:sp>
    </p:spTree>
    <p:extLst>
      <p:ext uri="{BB962C8B-B14F-4D97-AF65-F5344CB8AC3E}">
        <p14:creationId xmlns:p14="http://schemas.microsoft.com/office/powerpoint/2010/main" val="1199217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コードブロックの定義</a:t>
            </a:r>
          </a:p>
        </p:txBody>
      </p:sp>
      <p:sp>
        <p:nvSpPr>
          <p:cNvPr id="3" name="コンテンツ プレースホルダー 2"/>
          <p:cNvSpPr>
            <a:spLocks noGrp="1"/>
          </p:cNvSpPr>
          <p:nvPr>
            <p:ph idx="1"/>
          </p:nvPr>
        </p:nvSpPr>
        <p:spPr/>
        <p:txBody>
          <a:bodyPr/>
          <a:lstStyle/>
          <a:p>
            <a:r>
              <a:rPr lang="ja-JP" altLang="en-US" sz="2800" dirty="0"/>
              <a:t>関数</a:t>
            </a:r>
            <a:endParaRPr lang="en-US" altLang="ja-JP" sz="2800" dirty="0"/>
          </a:p>
          <a:p>
            <a:r>
              <a:rPr kumimoji="1" lang="ja-JP" altLang="en-US" sz="2800" dirty="0"/>
              <a:t>中括弧で囲まれた部分</a:t>
            </a:r>
            <a:endParaRPr kumimoji="1" lang="en-US" altLang="ja-JP" sz="2800" dirty="0"/>
          </a:p>
          <a:p>
            <a:pPr lvl="1"/>
            <a:r>
              <a:rPr lang="en-US" altLang="ja-JP" sz="2400" dirty="0"/>
              <a:t>if</a:t>
            </a:r>
          </a:p>
          <a:p>
            <a:pPr lvl="1"/>
            <a:r>
              <a:rPr kumimoji="1" lang="en-US" altLang="ja-JP" sz="2400" dirty="0"/>
              <a:t>while</a:t>
            </a:r>
          </a:p>
          <a:p>
            <a:pPr lvl="1"/>
            <a:r>
              <a:rPr lang="en-US" altLang="ja-JP" sz="2400" dirty="0"/>
              <a:t>for</a:t>
            </a:r>
          </a:p>
          <a:p>
            <a:pPr lvl="1"/>
            <a:r>
              <a:rPr kumimoji="1" lang="en-US" altLang="ja-JP" sz="2400" dirty="0"/>
              <a:t>do-while</a:t>
            </a:r>
          </a:p>
          <a:p>
            <a:pPr lvl="1"/>
            <a:r>
              <a:rPr lang="en-US" altLang="ja-JP" sz="2400" dirty="0"/>
              <a:t>switch</a:t>
            </a:r>
            <a:endParaRPr kumimoji="1" lang="ja-JP" altLang="en-US" sz="2400" dirty="0"/>
          </a:p>
        </p:txBody>
      </p:sp>
      <p:sp>
        <p:nvSpPr>
          <p:cNvPr id="4" name="テキスト ボックス 3"/>
          <p:cNvSpPr txBox="1"/>
          <p:nvPr/>
        </p:nvSpPr>
        <p:spPr>
          <a:xfrm>
            <a:off x="4426218" y="1784410"/>
            <a:ext cx="4461478" cy="4524315"/>
          </a:xfrm>
          <a:prstGeom prst="rect">
            <a:avLst/>
          </a:prstGeom>
          <a:noFill/>
          <a:ln>
            <a:solidFill>
              <a:srgbClr val="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public static  void BubbleSortInt1(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int</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boolean</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flag = true;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int</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temp;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while (flag)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flag = false;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for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int</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j = 0; j &lt;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num.length</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- 1;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j++</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if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[j] &gt;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[j + 1])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temp =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[j];</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[j] =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[j + 1];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r>
              <a:rPr kumimoji="0" lang="en-US" altLang="ja-JP"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50" charset="-128"/>
              </a:rPr>
              <a:t>num</a:t>
            </a: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[j + 1] = temp;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flag = true;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a:t>
            </a:r>
            <a:endParaRPr kumimoji="0" lang="ja-JP" altLang="en-US"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p:txBody>
      </p:sp>
      <p:sp>
        <p:nvSpPr>
          <p:cNvPr id="5" name="角丸四角形 4"/>
          <p:cNvSpPr/>
          <p:nvPr/>
        </p:nvSpPr>
        <p:spPr>
          <a:xfrm>
            <a:off x="4684296" y="2189747"/>
            <a:ext cx="3991392" cy="39364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940968" y="3208421"/>
            <a:ext cx="3657600" cy="259882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477564" y="4051583"/>
            <a:ext cx="1982015" cy="110595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233872" y="3741481"/>
            <a:ext cx="2522485" cy="17529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p:txBody>
          <a:bodyPr/>
          <a:lstStyle/>
          <a:p>
            <a:fld id="{9F5033E9-932D-4E41-95C3-341F9A6DAE17}" type="slidenum">
              <a:rPr lang="en-US" altLang="ja-JP" smtClean="0"/>
              <a:pPr/>
              <a:t>76</a:t>
            </a:fld>
            <a:endParaRPr lang="en-US" altLang="ja-JP"/>
          </a:p>
        </p:txBody>
      </p:sp>
      <p:sp>
        <p:nvSpPr>
          <p:cNvPr id="10" name="日付プレースホルダー 9">
            <a:extLst>
              <a:ext uri="{FF2B5EF4-FFF2-40B4-BE49-F238E27FC236}">
                <a16:creationId xmlns:a16="http://schemas.microsoft.com/office/drawing/2014/main" id="{2B865BDD-AD04-4C9E-8481-F8C3C15A48B2}"/>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002146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コードクローンに関する定義</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sz="2800" dirty="0"/>
                  <a:t>類似</a:t>
                </a:r>
                <a:r>
                  <a:rPr lang="ja-JP" altLang="en-US" sz="2800" dirty="0"/>
                  <a:t>度</a:t>
                </a:r>
                <a14:m>
                  <m:oMath xmlns:m="http://schemas.openxmlformats.org/officeDocument/2006/math">
                    <m:r>
                      <a:rPr lang="en-US" altLang="ja-JP" sz="2800" b="0" i="0" smtClean="0">
                        <a:latin typeface="Cambria Math" panose="02040503050406030204" pitchFamily="18" charset="0"/>
                      </a:rPr>
                      <m:t> </m:t>
                    </m:r>
                    <m:r>
                      <a:rPr lang="en-US" altLang="ja-JP" sz="2800" b="0" i="1" smtClean="0">
                        <a:latin typeface="Cambria Math" panose="02040503050406030204" pitchFamily="18" charset="0"/>
                      </a:rPr>
                      <m:t>𝑆𝑖𝑚𝑖𝑙𝑎𝑟𝑖𝑡𝑦</m:t>
                    </m:r>
                    <m:r>
                      <a:rPr lang="en-US" altLang="ja-JP" sz="2800" b="0" i="1" smtClean="0">
                        <a:latin typeface="Cambria Math" panose="02040503050406030204" pitchFamily="18" charset="0"/>
                      </a:rPr>
                      <m:t> </m:t>
                    </m:r>
                  </m:oMath>
                </a14:m>
                <a:r>
                  <a:rPr lang="ja-JP" altLang="en-US" sz="2800" dirty="0"/>
                  <a:t> の定義</a:t>
                </a:r>
                <a:endParaRPr lang="en-US" altLang="ja-JP" sz="2800" dirty="0"/>
              </a:p>
              <a:p>
                <a:pPr lvl="1"/>
                <a14:m>
                  <m:oMath xmlns:m="http://schemas.openxmlformats.org/officeDocument/2006/math">
                    <m:r>
                      <a:rPr lang="en-US" altLang="ja-JP" sz="2400" b="0" i="1" smtClean="0">
                        <a:latin typeface="Cambria Math" panose="02040503050406030204" pitchFamily="18" charset="0"/>
                      </a:rPr>
                      <m:t>𝑆𝑖𝑚𝑖𝑙𝑎𝑟𝑖𝑡𝑦</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ea typeface="Cambria Math" panose="02040503050406030204" pitchFamily="18" charset="0"/>
                          </a:rPr>
                        </m:ctrlPr>
                      </m:fPr>
                      <m:num>
                        <m:r>
                          <a:rPr lang="en-US" altLang="ja-JP" sz="2400" b="0" i="1" smtClean="0">
                            <a:latin typeface="Cambria Math" panose="02040503050406030204" pitchFamily="18" charset="0"/>
                            <a:ea typeface="Cambria Math" panose="02040503050406030204" pitchFamily="18" charset="0"/>
                          </a:rPr>
                          <m:t>2∗</m:t>
                        </m:r>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𝑡</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2</m:t>
                            </m:r>
                          </m:e>
                        </m:d>
                      </m:num>
                      <m:den>
                        <m:d>
                          <m:dPr>
                            <m:begChr m:val="|"/>
                            <m:endChr m:val="|"/>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1</m:t>
                            </m:r>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𝑡</m:t>
                        </m:r>
                        <m:r>
                          <a:rPr lang="en-US" altLang="ja-JP" sz="2400" b="0" i="1" smtClean="0">
                            <a:latin typeface="Cambria Math" panose="02040503050406030204" pitchFamily="18" charset="0"/>
                            <a:ea typeface="Cambria Math" panose="02040503050406030204" pitchFamily="18" charset="0"/>
                          </a:rPr>
                          <m:t>2|</m:t>
                        </m:r>
                      </m:den>
                    </m:f>
                  </m:oMath>
                </a14:m>
                <a:endParaRPr lang="en-US" altLang="ja-JP" sz="2400" dirty="0"/>
              </a:p>
              <a:p>
                <a:pPr lvl="1"/>
                <a14:m>
                  <m:oMath xmlns:m="http://schemas.openxmlformats.org/officeDocument/2006/math">
                    <m:r>
                      <a:rPr lang="en-US" altLang="ja-JP" sz="2400" b="0" i="1" smtClean="0">
                        <a:latin typeface="Cambria Math" panose="02040503050406030204" pitchFamily="18" charset="0"/>
                      </a:rPr>
                      <m:t>𝑡</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𝑡</m:t>
                    </m:r>
                    <m:r>
                      <a:rPr lang="en-US" altLang="ja-JP" sz="2400" b="0" i="1" smtClean="0">
                        <a:latin typeface="Cambria Math" panose="02040503050406030204" pitchFamily="18" charset="0"/>
                      </a:rPr>
                      <m:t>2:</m:t>
                    </m:r>
                  </m:oMath>
                </a14:m>
                <a:r>
                  <a:rPr lang="en-US" altLang="ja-JP" sz="2400" dirty="0"/>
                  <a:t> 2</a:t>
                </a:r>
                <a:r>
                  <a:rPr lang="ja-JP" altLang="en-US" sz="2400" dirty="0" err="1"/>
                  <a:t>つの</a:t>
                </a:r>
                <a:r>
                  <a:rPr lang="ja-JP" altLang="en-US" sz="2400" dirty="0"/>
                  <a:t>コード片を正規化した後に抽出した行の集合</a:t>
                </a:r>
                <a:endParaRPr lang="en-US" altLang="ja-JP" sz="2400" dirty="0"/>
              </a:p>
              <a:p>
                <a:pPr lvl="1"/>
                <a14:m>
                  <m:oMath xmlns:m="http://schemas.openxmlformats.org/officeDocument/2006/math">
                    <m:r>
                      <a:rPr lang="en-US" altLang="ja-JP" sz="2400" i="1">
                        <a:latin typeface="Cambria Math" panose="02040503050406030204" pitchFamily="18" charset="0"/>
                      </a:rPr>
                      <m:t>𝑡</m:t>
                    </m:r>
                    <m:r>
                      <a:rPr lang="en-US" altLang="ja-JP" sz="2400" i="1">
                        <a:latin typeface="Cambria Math" panose="02040503050406030204" pitchFamily="18" charset="0"/>
                      </a:rPr>
                      <m:t>1∩</m:t>
                    </m:r>
                    <m:r>
                      <a:rPr lang="en-US" altLang="ja-JP" sz="2400" i="1">
                        <a:latin typeface="Cambria Math" panose="02040503050406030204" pitchFamily="18" charset="0"/>
                        <a:ea typeface="Cambria Math" panose="02040503050406030204" pitchFamily="18" charset="0"/>
                      </a:rPr>
                      <m:t>𝑡</m:t>
                    </m:r>
                    <m:r>
                      <a:rPr lang="en-US" altLang="ja-JP" sz="2400" i="1">
                        <a:latin typeface="Cambria Math" panose="02040503050406030204" pitchFamily="18" charset="0"/>
                        <a:ea typeface="Cambria Math" panose="02040503050406030204" pitchFamily="18" charset="0"/>
                      </a:rPr>
                      <m:t>2</m:t>
                    </m:r>
                  </m:oMath>
                </a14:m>
                <a:r>
                  <a:rPr lang="en-US" altLang="ja-JP" sz="2400" dirty="0"/>
                  <a:t>: </a:t>
                </a:r>
                <a14:m>
                  <m:oMath xmlns:m="http://schemas.openxmlformats.org/officeDocument/2006/math">
                    <m:r>
                      <a:rPr lang="en-US" altLang="ja-JP" sz="2400" i="1">
                        <a:latin typeface="Cambria Math" panose="02040503050406030204" pitchFamily="18" charset="0"/>
                      </a:rPr>
                      <m:t>𝑡</m:t>
                    </m:r>
                    <m:r>
                      <a:rPr lang="en-US" altLang="ja-JP" sz="2400" i="1">
                        <a:latin typeface="Cambria Math" panose="02040503050406030204" pitchFamily="18" charset="0"/>
                      </a:rPr>
                      <m:t>1,</m:t>
                    </m:r>
                    <m:r>
                      <a:rPr lang="en-US" altLang="ja-JP" sz="2400" i="1">
                        <a:latin typeface="Cambria Math" panose="02040503050406030204" pitchFamily="18" charset="0"/>
                      </a:rPr>
                      <m:t>𝑡</m:t>
                    </m:r>
                    <m:r>
                      <a:rPr lang="en-US" altLang="ja-JP" sz="2400" i="1">
                        <a:latin typeface="Cambria Math" panose="02040503050406030204" pitchFamily="18" charset="0"/>
                      </a:rPr>
                      <m:t>2</m:t>
                    </m:r>
                  </m:oMath>
                </a14:m>
                <a:r>
                  <a:rPr lang="ja-JP" altLang="en-US" sz="2400" dirty="0"/>
                  <a:t>で重複している行</a:t>
                </a:r>
                <a:endParaRPr lang="en-US" altLang="ja-JP" sz="2400" dirty="0"/>
              </a:p>
              <a:p>
                <a:pPr lvl="1"/>
                <a14:m>
                  <m:oMath xmlns:m="http://schemas.openxmlformats.org/officeDocument/2006/math">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𝑡</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𝑡</m:t>
                    </m:r>
                  </m:oMath>
                </a14:m>
                <a:r>
                  <a:rPr lang="ja-JP" altLang="en-US" sz="2400" dirty="0"/>
                  <a:t>の要素数</a:t>
                </a:r>
                <a:endParaRPr lang="en-US" altLang="ja-JP" sz="2800" dirty="0"/>
              </a:p>
              <a:p>
                <a:r>
                  <a:rPr kumimoji="1" lang="ja-JP" altLang="en-US" sz="2800" dirty="0"/>
                  <a:t>コードクローンの定義</a:t>
                </a:r>
                <a:endParaRPr kumimoji="1" lang="en-US" altLang="ja-JP" sz="2800" dirty="0"/>
              </a:p>
              <a:p>
                <a:pPr lvl="1"/>
                <a:r>
                  <a:rPr lang="ja-JP" altLang="en-US" sz="2400" dirty="0"/>
                  <a:t>類似度が閾値以上である</a:t>
                </a:r>
                <a:r>
                  <a:rPr lang="en-US" altLang="ja-JP" sz="2400" dirty="0"/>
                  <a:t>2</a:t>
                </a:r>
                <a:r>
                  <a:rPr lang="ja-JP" altLang="en-US" sz="2400" dirty="0" err="1"/>
                  <a:t>つの</a:t>
                </a:r>
                <a:r>
                  <a:rPr lang="ja-JP" altLang="en-US" sz="2400" dirty="0"/>
                  <a:t>コードブロック</a:t>
                </a:r>
                <a:endParaRPr lang="en-US" altLang="ja-JP" sz="2400" dirty="0"/>
              </a:p>
              <a:p>
                <a:r>
                  <a:rPr kumimoji="1" lang="ja-JP" altLang="en-US" sz="2800" dirty="0"/>
                  <a:t>クローンセットの定義</a:t>
                </a:r>
                <a:endParaRPr kumimoji="1" lang="en-US" altLang="ja-JP" sz="2800" dirty="0"/>
              </a:p>
              <a:p>
                <a:pPr lvl="1"/>
                <a:r>
                  <a:rPr lang="ja-JP" altLang="en-US" sz="2400" dirty="0"/>
                  <a:t>互いにコードクローンであるコードブロックの集合</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t="-1887" r="-1111" b="-94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77</a:t>
            </a:fld>
            <a:endParaRPr lang="en-US" altLang="ja-JP"/>
          </a:p>
        </p:txBody>
      </p:sp>
      <p:sp>
        <p:nvSpPr>
          <p:cNvPr id="5" name="日付プレースホルダー 4">
            <a:extLst>
              <a:ext uri="{FF2B5EF4-FFF2-40B4-BE49-F238E27FC236}">
                <a16:creationId xmlns:a16="http://schemas.microsoft.com/office/drawing/2014/main" id="{CAD18F3B-4538-4796-9B7B-129417C186C3}"/>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42364107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ネガティブデータ</a:t>
            </a:r>
          </a:p>
        </p:txBody>
      </p:sp>
      <p:sp>
        <p:nvSpPr>
          <p:cNvPr id="3" name="コンテンツ プレースホルダー 2"/>
          <p:cNvSpPr>
            <a:spLocks noGrp="1"/>
          </p:cNvSpPr>
          <p:nvPr>
            <p:ph idx="1"/>
          </p:nvPr>
        </p:nvSpPr>
        <p:spPr/>
        <p:txBody>
          <a:bodyPr/>
          <a:lstStyle/>
          <a:p>
            <a:r>
              <a:rPr lang="ja-JP" altLang="en-US" sz="2800" dirty="0"/>
              <a:t>以下のコードブロックから作成した特徴ベクトルを</a:t>
            </a:r>
            <a:br>
              <a:rPr lang="en-US" altLang="ja-JP" sz="2800" dirty="0"/>
            </a:br>
            <a:r>
              <a:rPr lang="ja-JP" altLang="en-US" sz="2800" dirty="0">
                <a:solidFill>
                  <a:srgbClr val="FF0000"/>
                </a:solidFill>
              </a:rPr>
              <a:t>ネガティブデータ</a:t>
            </a:r>
            <a:r>
              <a:rPr lang="ja-JP" altLang="en-US" sz="2800" dirty="0"/>
              <a:t>と定義</a:t>
            </a:r>
            <a:endParaRPr lang="en-US" altLang="ja-JP" sz="2800" dirty="0"/>
          </a:p>
          <a:p>
            <a:pPr lvl="1"/>
            <a:r>
              <a:rPr lang="ja-JP" altLang="en-US" sz="2400" dirty="0"/>
              <a:t>検索対象としていないプロジェクトから抽出した</a:t>
            </a:r>
            <a:br>
              <a:rPr lang="en-US" altLang="ja-JP" sz="2400" dirty="0"/>
            </a:br>
            <a:r>
              <a:rPr lang="ja-JP" altLang="en-US" sz="2400" dirty="0"/>
              <a:t>コードブロック</a:t>
            </a:r>
            <a:endParaRPr lang="en-US" altLang="ja-JP" sz="2400" dirty="0"/>
          </a:p>
          <a:p>
            <a:r>
              <a:rPr kumimoji="1" lang="ja-JP" altLang="en-US" sz="2800" dirty="0"/>
              <a:t>ネガティブデータを用意する理由・目的</a:t>
            </a:r>
            <a:endParaRPr kumimoji="1" lang="en-US" altLang="ja-JP" sz="2800" dirty="0"/>
          </a:p>
          <a:p>
            <a:pPr lvl="1"/>
            <a:r>
              <a:rPr kumimoji="1" lang="en-US" altLang="ja-JP" sz="2400" dirty="0"/>
              <a:t>FNN</a:t>
            </a:r>
            <a:r>
              <a:rPr kumimoji="1" lang="ja-JP" altLang="en-US" sz="2400" dirty="0"/>
              <a:t>を使用</a:t>
            </a:r>
            <a:endParaRPr kumimoji="1" lang="en-US" altLang="ja-JP" sz="2400" dirty="0"/>
          </a:p>
          <a:p>
            <a:pPr lvl="2"/>
            <a:r>
              <a:rPr lang="ja-JP" altLang="en-US" sz="2000" dirty="0"/>
              <a:t>コード検索を分類問題へと置換</a:t>
            </a:r>
            <a:endParaRPr lang="en-US" altLang="ja-JP" sz="2000" dirty="0"/>
          </a:p>
          <a:p>
            <a:pPr lvl="1"/>
            <a:r>
              <a:rPr kumimoji="1" lang="ja-JP" altLang="en-US" sz="2400" dirty="0"/>
              <a:t>検索結果は大きく</a:t>
            </a:r>
            <a:r>
              <a:rPr kumimoji="1" lang="en-US" altLang="ja-JP" sz="2400" dirty="0"/>
              <a:t>2</a:t>
            </a:r>
            <a:r>
              <a:rPr kumimoji="1" lang="ja-JP" altLang="en-US" sz="2400" dirty="0"/>
              <a:t>通り</a:t>
            </a:r>
            <a:endParaRPr kumimoji="1" lang="en-US" altLang="ja-JP" sz="2400" dirty="0"/>
          </a:p>
          <a:p>
            <a:pPr lvl="2"/>
            <a:r>
              <a:rPr kumimoji="1" lang="ja-JP" altLang="en-US" sz="2000" dirty="0"/>
              <a:t>何らかの類似コードブロックセット</a:t>
            </a:r>
            <a:endParaRPr kumimoji="1" lang="en-US" altLang="ja-JP" sz="2000" dirty="0"/>
          </a:p>
          <a:p>
            <a:pPr lvl="2"/>
            <a:r>
              <a:rPr lang="ja-JP" altLang="en-US" sz="2000" dirty="0"/>
              <a:t>検索結果なし</a:t>
            </a:r>
            <a:endParaRPr kumimoji="1" lang="en-US" altLang="ja-JP" sz="2000" dirty="0"/>
          </a:p>
          <a:p>
            <a:pPr lvl="1"/>
            <a:r>
              <a:rPr kumimoji="1" lang="ja-JP" altLang="en-US" sz="2400" dirty="0"/>
              <a:t>分類における</a:t>
            </a:r>
            <a:r>
              <a:rPr lang="ja-JP" altLang="en-US" sz="2400" dirty="0"/>
              <a:t>“</a:t>
            </a:r>
            <a:r>
              <a:rPr kumimoji="1" lang="ja-JP" altLang="en-US" sz="2400" dirty="0"/>
              <a:t>検索結果なし</a:t>
            </a:r>
            <a:r>
              <a:rPr kumimoji="1" lang="en-US" altLang="ja-JP" sz="2400" dirty="0"/>
              <a:t>”</a:t>
            </a:r>
            <a:r>
              <a:rPr kumimoji="1" lang="ja-JP" altLang="en-US" sz="2400" dirty="0"/>
              <a:t>クラスを作成する目的</a:t>
            </a:r>
            <a:endParaRPr kumimoji="1" lang="en-US" altLang="ja-JP"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78</a:t>
            </a:fld>
            <a:endParaRPr lang="en-US" altLang="ja-JP"/>
          </a:p>
        </p:txBody>
      </p:sp>
      <p:sp>
        <p:nvSpPr>
          <p:cNvPr id="5" name="日付プレースホルダー 4">
            <a:extLst>
              <a:ext uri="{FF2B5EF4-FFF2-40B4-BE49-F238E27FC236}">
                <a16:creationId xmlns:a16="http://schemas.microsoft.com/office/drawing/2014/main" id="{8EC03DEF-4A17-4597-80FA-417D67B88601}"/>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7784917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ポジティブデータ</a:t>
            </a:r>
          </a:p>
        </p:txBody>
      </p:sp>
      <p:sp>
        <p:nvSpPr>
          <p:cNvPr id="3" name="コンテンツ プレースホルダー 2"/>
          <p:cNvSpPr>
            <a:spLocks noGrp="1"/>
          </p:cNvSpPr>
          <p:nvPr>
            <p:ph idx="1"/>
          </p:nvPr>
        </p:nvSpPr>
        <p:spPr/>
        <p:txBody>
          <a:bodyPr/>
          <a:lstStyle/>
          <a:p>
            <a:r>
              <a:rPr kumimoji="1" lang="ja-JP" altLang="en-US" sz="2800" dirty="0"/>
              <a:t>以下の</a:t>
            </a:r>
            <a:r>
              <a:rPr lang="ja-JP" altLang="en-US" sz="2800" dirty="0"/>
              <a:t>コードブロックから作成した特徴ベクトルを</a:t>
            </a:r>
            <a:br>
              <a:rPr lang="en-US" altLang="ja-JP" sz="2800" dirty="0"/>
            </a:br>
            <a:r>
              <a:rPr lang="ja-JP" altLang="en-US" sz="2800" dirty="0">
                <a:solidFill>
                  <a:srgbClr val="FF0000"/>
                </a:solidFill>
              </a:rPr>
              <a:t>ポジティブデータ</a:t>
            </a:r>
            <a:r>
              <a:rPr lang="ja-JP" altLang="en-US" sz="2800" dirty="0"/>
              <a:t>と定義</a:t>
            </a:r>
            <a:endParaRPr kumimoji="1" lang="en-US" altLang="ja-JP" sz="2800" dirty="0"/>
          </a:p>
          <a:p>
            <a:pPr marL="914400" lvl="1" indent="-514350">
              <a:buFont typeface="+mj-lt"/>
              <a:buAutoNum type="arabicPeriod"/>
            </a:pPr>
            <a:r>
              <a:rPr kumimoji="1" lang="ja-JP" altLang="en-US" sz="2400" dirty="0"/>
              <a:t>検索対象とする</a:t>
            </a:r>
            <a:r>
              <a:rPr lang="ja-JP" altLang="en-US" sz="2400" dirty="0"/>
              <a:t>プロジェクト</a:t>
            </a:r>
            <a:r>
              <a:rPr kumimoji="1" lang="ja-JP" altLang="en-US" sz="2400" dirty="0"/>
              <a:t>内の各類似コード</a:t>
            </a:r>
            <a:br>
              <a:rPr kumimoji="1" lang="en-US" altLang="ja-JP" sz="2400" dirty="0"/>
            </a:br>
            <a:r>
              <a:rPr kumimoji="1" lang="ja-JP" altLang="en-US" sz="2400" dirty="0"/>
              <a:t>ブロック</a:t>
            </a:r>
            <a:endParaRPr kumimoji="1" lang="en-US" altLang="ja-JP" sz="2400" dirty="0"/>
          </a:p>
          <a:p>
            <a:pPr marL="914400" lvl="1" indent="-514350">
              <a:buFont typeface="+mj-lt"/>
              <a:buAutoNum type="arabicPeriod"/>
            </a:pPr>
            <a:r>
              <a:rPr lang="ja-JP" altLang="en-US" sz="2400" dirty="0"/>
              <a:t>１に対してミューテーションを適用することで作成</a:t>
            </a:r>
            <a:br>
              <a:rPr lang="en-US" altLang="ja-JP" sz="2400" dirty="0"/>
            </a:br>
            <a:r>
              <a:rPr lang="ja-JP" altLang="en-US" sz="2400" dirty="0"/>
              <a:t>した１の類似コードブロック</a:t>
            </a:r>
            <a:endParaRPr lang="en-US" altLang="ja-JP" sz="2400" dirty="0"/>
          </a:p>
          <a:p>
            <a:r>
              <a:rPr kumimoji="1" lang="ja-JP" altLang="en-US" sz="2800" dirty="0"/>
              <a:t>実行したミューテーション操作</a:t>
            </a:r>
            <a:endParaRPr kumimoji="1" lang="en-US" altLang="ja-JP" sz="2800" dirty="0"/>
          </a:p>
          <a:p>
            <a:pPr lvl="1" indent="-342900"/>
            <a:r>
              <a:rPr lang="ja-JP" altLang="en-US" sz="2400" dirty="0"/>
              <a:t>行の削除・挿入</a:t>
            </a:r>
            <a:endParaRPr lang="en-US" altLang="ja-JP" sz="2400" dirty="0"/>
          </a:p>
          <a:p>
            <a:pPr lvl="1" indent="-342900"/>
            <a:r>
              <a:rPr lang="ja-JP" altLang="en-US" sz="2400" dirty="0"/>
              <a:t>識別子名の変更</a:t>
            </a:r>
            <a:endParaRPr lang="en-US" altLang="ja-JP" sz="2400" dirty="0"/>
          </a:p>
          <a:p>
            <a:pPr lvl="1" indent="-342900"/>
            <a:r>
              <a:rPr kumimoji="1" lang="ja-JP" altLang="en-US" sz="2400" dirty="0"/>
              <a:t>演算子の変更</a:t>
            </a:r>
            <a:endParaRPr kumimoji="1" lang="en-US" altLang="ja-JP"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79</a:t>
            </a:fld>
            <a:endParaRPr lang="en-US" altLang="ja-JP"/>
          </a:p>
        </p:txBody>
      </p:sp>
      <p:sp>
        <p:nvSpPr>
          <p:cNvPr id="5" name="日付プレースホルダー 4">
            <a:extLst>
              <a:ext uri="{FF2B5EF4-FFF2-40B4-BE49-F238E27FC236}">
                <a16:creationId xmlns:a16="http://schemas.microsoft.com/office/drawing/2014/main" id="{8F286A76-5499-4F48-880B-BD63D5252C02}"/>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29847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703035-4568-44D7-A067-923AF38967BB}"/>
              </a:ext>
            </a:extLst>
          </p:cNvPr>
          <p:cNvSpPr>
            <a:spLocks noGrp="1"/>
          </p:cNvSpPr>
          <p:nvPr>
            <p:ph type="title"/>
          </p:nvPr>
        </p:nvSpPr>
        <p:spPr/>
        <p:txBody>
          <a:bodyPr/>
          <a:lstStyle/>
          <a:p>
            <a:r>
              <a:rPr kumimoji="1" lang="ja-JP" altLang="en-US" dirty="0"/>
              <a:t>本論文の構成</a:t>
            </a:r>
          </a:p>
        </p:txBody>
      </p:sp>
      <p:sp>
        <p:nvSpPr>
          <p:cNvPr id="3" name="コンテンツ プレースホルダー 2">
            <a:extLst>
              <a:ext uri="{FF2B5EF4-FFF2-40B4-BE49-F238E27FC236}">
                <a16:creationId xmlns:a16="http://schemas.microsoft.com/office/drawing/2014/main" id="{4EC7A12D-65F7-49A9-9E24-54A99E66CFA6}"/>
              </a:ext>
            </a:extLst>
          </p:cNvPr>
          <p:cNvSpPr>
            <a:spLocks noGrp="1"/>
          </p:cNvSpPr>
          <p:nvPr>
            <p:ph idx="1"/>
          </p:nvPr>
        </p:nvSpPr>
        <p:spPr>
          <a:xfrm>
            <a:off x="457200" y="1600201"/>
            <a:ext cx="8229600" cy="3680845"/>
          </a:xfrm>
          <a:solidFill>
            <a:srgbClr val="FFFFCC"/>
          </a:solidFill>
          <a:ln>
            <a:solidFill>
              <a:schemeClr val="tx1"/>
            </a:solidFill>
          </a:ln>
        </p:spPr>
        <p:txBody>
          <a:bodyPr>
            <a:noAutofit/>
          </a:bodyPr>
          <a:lstStyle/>
          <a:p>
            <a:pPr marL="0" indent="0">
              <a:buNone/>
            </a:pPr>
            <a:r>
              <a:rPr kumimoji="1" lang="en-US" altLang="ja-JP" sz="2000" dirty="0"/>
              <a:t>1</a:t>
            </a:r>
            <a:r>
              <a:rPr kumimoji="1" lang="ja-JP" altLang="en-US" sz="2000" dirty="0"/>
              <a:t>章　はじめに</a:t>
            </a:r>
            <a:endParaRPr kumimoji="1" lang="en-US" altLang="ja-JP" sz="2000" dirty="0"/>
          </a:p>
          <a:p>
            <a:pPr marL="0" indent="0">
              <a:buNone/>
            </a:pPr>
            <a:r>
              <a:rPr lang="en-US" altLang="ja-JP" sz="2000" dirty="0">
                <a:solidFill>
                  <a:schemeClr val="bg1">
                    <a:lumMod val="65000"/>
                  </a:schemeClr>
                </a:solidFill>
              </a:rPr>
              <a:t>2</a:t>
            </a:r>
            <a:r>
              <a:rPr lang="ja-JP" altLang="en-US" sz="2000" dirty="0">
                <a:solidFill>
                  <a:schemeClr val="bg1">
                    <a:lumMod val="65000"/>
                  </a:schemeClr>
                </a:solidFill>
              </a:rPr>
              <a:t>章　背景</a:t>
            </a:r>
            <a:endParaRPr lang="en-US" altLang="ja-JP" sz="2000" dirty="0">
              <a:solidFill>
                <a:schemeClr val="bg1">
                  <a:lumMod val="65000"/>
                </a:schemeClr>
              </a:solidFill>
            </a:endParaRPr>
          </a:p>
          <a:p>
            <a:pPr marL="0" indent="0">
              <a:buNone/>
            </a:pPr>
            <a:r>
              <a:rPr kumimoji="1" lang="en-US" altLang="ja-JP" sz="2000" dirty="0">
                <a:solidFill>
                  <a:schemeClr val="bg1">
                    <a:lumMod val="65000"/>
                  </a:schemeClr>
                </a:solidFill>
              </a:rPr>
              <a:t>3</a:t>
            </a:r>
            <a:r>
              <a:rPr kumimoji="1" lang="ja-JP" altLang="en-US" sz="2000" dirty="0">
                <a:solidFill>
                  <a:schemeClr val="bg1">
                    <a:lumMod val="65000"/>
                  </a:schemeClr>
                </a:solidFill>
              </a:rPr>
              <a:t>章　順伝播型ニューラルネットワークと</a:t>
            </a:r>
            <a:endParaRPr kumimoji="1" lang="en-US" altLang="ja-JP" sz="2000" dirty="0">
              <a:solidFill>
                <a:schemeClr val="bg1">
                  <a:lumMod val="65000"/>
                </a:schemeClr>
              </a:solidFill>
            </a:endParaRPr>
          </a:p>
          <a:p>
            <a:pPr marL="0" indent="0">
              <a:buNone/>
            </a:pPr>
            <a:r>
              <a:rPr kumimoji="1" lang="ja-JP" altLang="en-US" sz="2000" dirty="0">
                <a:solidFill>
                  <a:schemeClr val="bg1">
                    <a:lumMod val="65000"/>
                  </a:schemeClr>
                </a:solidFill>
              </a:rPr>
              <a:t>　　　 コードミューテーションを用いたコードクローン検索</a:t>
            </a:r>
            <a:r>
              <a:rPr kumimoji="1" lang="en-US" altLang="ja-JP" sz="2000" dirty="0">
                <a:solidFill>
                  <a:schemeClr val="bg1">
                    <a:lumMod val="65000"/>
                  </a:schemeClr>
                </a:solidFill>
              </a:rPr>
              <a:t>[</a:t>
            </a:r>
            <a:r>
              <a:rPr kumimoji="1" lang="ja-JP" altLang="en-US" sz="2000" dirty="0">
                <a:solidFill>
                  <a:schemeClr val="bg1">
                    <a:lumMod val="65000"/>
                  </a:schemeClr>
                </a:solidFill>
              </a:rPr>
              <a:t>主要論文</a:t>
            </a:r>
            <a:r>
              <a:rPr kumimoji="1" lang="en-US" altLang="ja-JP" sz="2000" dirty="0">
                <a:solidFill>
                  <a:schemeClr val="bg1">
                    <a:lumMod val="65000"/>
                  </a:schemeClr>
                </a:solidFill>
              </a:rPr>
              <a:t>1]</a:t>
            </a:r>
          </a:p>
          <a:p>
            <a:pPr marL="0" indent="0">
              <a:buNone/>
            </a:pPr>
            <a:r>
              <a:rPr lang="en-US" altLang="ja-JP" sz="2000" dirty="0">
                <a:solidFill>
                  <a:schemeClr val="bg1">
                    <a:lumMod val="65000"/>
                  </a:schemeClr>
                </a:solidFill>
              </a:rPr>
              <a:t>4</a:t>
            </a:r>
            <a:r>
              <a:rPr lang="ja-JP" altLang="en-US" sz="2000" dirty="0">
                <a:solidFill>
                  <a:schemeClr val="bg1">
                    <a:lumMod val="65000"/>
                  </a:schemeClr>
                </a:solidFill>
              </a:rPr>
              <a:t>章　深層学習を用いたソースコード分類のための</a:t>
            </a:r>
            <a:endParaRPr lang="en-US" altLang="ja-JP" sz="2000" dirty="0">
              <a:solidFill>
                <a:schemeClr val="bg1">
                  <a:lumMod val="65000"/>
                </a:schemeClr>
              </a:solidFill>
            </a:endParaRPr>
          </a:p>
          <a:p>
            <a:pPr marL="0" indent="0">
              <a:buNone/>
            </a:pPr>
            <a:r>
              <a:rPr kumimoji="1" lang="ja-JP" altLang="en-US" sz="2000" dirty="0">
                <a:solidFill>
                  <a:schemeClr val="bg1">
                    <a:lumMod val="65000"/>
                  </a:schemeClr>
                </a:solidFill>
              </a:rPr>
              <a:t>　　　 動的な学習用データセット改善手法の提案</a:t>
            </a:r>
            <a:r>
              <a:rPr kumimoji="1" lang="en-US" altLang="ja-JP" sz="2000" dirty="0">
                <a:solidFill>
                  <a:schemeClr val="bg1">
                    <a:lumMod val="65000"/>
                  </a:schemeClr>
                </a:solidFill>
              </a:rPr>
              <a:t>[</a:t>
            </a:r>
            <a:r>
              <a:rPr kumimoji="1" lang="ja-JP" altLang="en-US" sz="2000" dirty="0">
                <a:solidFill>
                  <a:schemeClr val="bg1">
                    <a:lumMod val="65000"/>
                  </a:schemeClr>
                </a:solidFill>
              </a:rPr>
              <a:t>主要論文</a:t>
            </a:r>
            <a:r>
              <a:rPr kumimoji="1" lang="en-US" altLang="ja-JP" sz="2000" dirty="0">
                <a:solidFill>
                  <a:schemeClr val="bg1">
                    <a:lumMod val="65000"/>
                  </a:schemeClr>
                </a:solidFill>
              </a:rPr>
              <a:t>2]</a:t>
            </a:r>
          </a:p>
          <a:p>
            <a:pPr marL="0" indent="0">
              <a:buNone/>
            </a:pPr>
            <a:r>
              <a:rPr lang="en-US" altLang="ja-JP" sz="2000" dirty="0"/>
              <a:t>5</a:t>
            </a:r>
            <a:r>
              <a:rPr lang="ja-JP" altLang="en-US" sz="2000" dirty="0"/>
              <a:t>章　深層学習を用いたソースコード分類手法の比較調査</a:t>
            </a:r>
            <a:r>
              <a:rPr lang="en-US" altLang="ja-JP" sz="2000" dirty="0"/>
              <a:t>[</a:t>
            </a:r>
            <a:r>
              <a:rPr lang="ja-JP" altLang="en-US" sz="2000" dirty="0"/>
              <a:t>主要論文</a:t>
            </a:r>
            <a:r>
              <a:rPr lang="en-US" altLang="ja-JP" sz="2000" dirty="0"/>
              <a:t>3]</a:t>
            </a:r>
          </a:p>
          <a:p>
            <a:pPr marL="0" indent="0">
              <a:buNone/>
            </a:pPr>
            <a:r>
              <a:rPr kumimoji="1" lang="en-US" altLang="ja-JP" sz="2000" dirty="0"/>
              <a:t>6</a:t>
            </a:r>
            <a:r>
              <a:rPr kumimoji="1" lang="ja-JP" altLang="en-US" sz="2000" dirty="0"/>
              <a:t>章　回帰モデルを用いたコードクローン検出手法の提案と</a:t>
            </a:r>
            <a:br>
              <a:rPr kumimoji="1" lang="en-US" altLang="ja-JP" sz="2000" dirty="0"/>
            </a:br>
            <a:r>
              <a:rPr kumimoji="1" lang="en-US" altLang="ja-JP" sz="2000" dirty="0"/>
              <a:t>        </a:t>
            </a:r>
            <a:r>
              <a:rPr kumimoji="1" lang="ja-JP" altLang="en-US" sz="2000" dirty="0"/>
              <a:t>汎化性能の評価</a:t>
            </a:r>
            <a:r>
              <a:rPr kumimoji="1" lang="en-US" altLang="ja-JP" sz="2000" dirty="0"/>
              <a:t>[</a:t>
            </a:r>
            <a:r>
              <a:rPr kumimoji="1" lang="ja-JP" altLang="en-US" sz="2000" dirty="0"/>
              <a:t>主要論文</a:t>
            </a:r>
            <a:r>
              <a:rPr kumimoji="1" lang="en-US" altLang="ja-JP" sz="2000" dirty="0"/>
              <a:t>4]</a:t>
            </a:r>
          </a:p>
          <a:p>
            <a:pPr marL="0" indent="0">
              <a:buNone/>
            </a:pPr>
            <a:r>
              <a:rPr lang="en-US" altLang="ja-JP" sz="2000" dirty="0"/>
              <a:t>7</a:t>
            </a:r>
            <a:r>
              <a:rPr lang="ja-JP" altLang="en-US" sz="2000" dirty="0"/>
              <a:t>章　むすび</a:t>
            </a:r>
            <a:endParaRPr kumimoji="1" lang="ja-JP" altLang="en-US" sz="2000" dirty="0"/>
          </a:p>
        </p:txBody>
      </p:sp>
      <p:sp>
        <p:nvSpPr>
          <p:cNvPr id="4" name="日付プレースホルダー 3">
            <a:extLst>
              <a:ext uri="{FF2B5EF4-FFF2-40B4-BE49-F238E27FC236}">
                <a16:creationId xmlns:a16="http://schemas.microsoft.com/office/drawing/2014/main" id="{237A7AD9-C18E-42B6-8E17-38DDD4B92324}"/>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E67D55A5-4BF4-4D9B-89A5-A0301C30278E}"/>
              </a:ext>
            </a:extLst>
          </p:cNvPr>
          <p:cNvSpPr>
            <a:spLocks noGrp="1"/>
          </p:cNvSpPr>
          <p:nvPr>
            <p:ph type="sldNum" sz="quarter" idx="12"/>
          </p:nvPr>
        </p:nvSpPr>
        <p:spPr/>
        <p:txBody>
          <a:bodyPr/>
          <a:lstStyle/>
          <a:p>
            <a:fld id="{9F5033E9-932D-4E41-95C3-341F9A6DAE17}" type="slidenum">
              <a:rPr lang="en-US" altLang="ja-JP" smtClean="0"/>
              <a:pPr/>
              <a:t>8</a:t>
            </a:fld>
            <a:endParaRPr lang="en-US" altLang="ja-JP"/>
          </a:p>
        </p:txBody>
      </p:sp>
      <p:sp>
        <p:nvSpPr>
          <p:cNvPr id="6" name="テキスト ボックス 5">
            <a:extLst>
              <a:ext uri="{FF2B5EF4-FFF2-40B4-BE49-F238E27FC236}">
                <a16:creationId xmlns:a16="http://schemas.microsoft.com/office/drawing/2014/main" id="{AD58024A-83C3-474E-9DAB-5091A59865B6}"/>
              </a:ext>
            </a:extLst>
          </p:cNvPr>
          <p:cNvSpPr txBox="1"/>
          <p:nvPr/>
        </p:nvSpPr>
        <p:spPr>
          <a:xfrm>
            <a:off x="253404" y="5351446"/>
            <a:ext cx="8626079" cy="1015663"/>
          </a:xfrm>
          <a:prstGeom prst="rect">
            <a:avLst/>
          </a:prstGeom>
          <a:solidFill>
            <a:schemeClr val="bg1"/>
          </a:solidFill>
          <a:ln>
            <a:solidFill>
              <a:schemeClr val="tx1"/>
            </a:solidFill>
          </a:ln>
        </p:spPr>
        <p:txBody>
          <a:bodyPr wrap="none" rtlCol="0">
            <a:spAutoFit/>
          </a:bodyPr>
          <a:lstStyle/>
          <a:p>
            <a:r>
              <a:rPr kumimoji="1" lang="ja-JP" altLang="en-US" sz="1200" dirty="0"/>
              <a:t>主要論文</a:t>
            </a:r>
            <a:r>
              <a:rPr kumimoji="1" lang="en-US" altLang="ja-JP" sz="1200" dirty="0"/>
              <a:t>1: Fujiwara, et al., “Code-to-Code Search Based on Deep Neural Network and Code Mutation”, IWSC 2019</a:t>
            </a:r>
          </a:p>
          <a:p>
            <a:r>
              <a:rPr lang="ja-JP" altLang="en-US" sz="1200" dirty="0"/>
              <a:t>主要論文</a:t>
            </a:r>
            <a:r>
              <a:rPr lang="en-US" altLang="ja-JP" sz="1200" dirty="0"/>
              <a:t>2: </a:t>
            </a:r>
            <a:r>
              <a:rPr lang="ja-JP" altLang="en-US" sz="1200" dirty="0"/>
              <a:t>藤原ら</a:t>
            </a:r>
            <a:r>
              <a:rPr lang="en-US" altLang="ja-JP" sz="1200" dirty="0"/>
              <a:t>, “</a:t>
            </a:r>
            <a:r>
              <a:rPr lang="ja-JP" altLang="en-US" sz="1200" dirty="0"/>
              <a:t>深層学習を用いたソースコード分類のための動的な学習用データセット改善手法の提案</a:t>
            </a:r>
            <a:r>
              <a:rPr lang="en-US" altLang="ja-JP" sz="1200" dirty="0"/>
              <a:t>”, </a:t>
            </a:r>
            <a:br>
              <a:rPr lang="en-US" altLang="ja-JP" sz="1200" dirty="0"/>
            </a:br>
            <a:r>
              <a:rPr lang="en-US" altLang="ja-JP" sz="1200" dirty="0"/>
              <a:t>                  </a:t>
            </a:r>
            <a:r>
              <a:rPr lang="ja-JP" altLang="en-US" sz="1200" dirty="0"/>
              <a:t>電子情報通信学会論文誌</a:t>
            </a:r>
            <a:r>
              <a:rPr lang="en-US" altLang="ja-JP" sz="1200" dirty="0"/>
              <a:t>D, 2021</a:t>
            </a:r>
            <a:r>
              <a:rPr lang="ja-JP" altLang="en-US" sz="1200" dirty="0"/>
              <a:t>年</a:t>
            </a:r>
            <a:endParaRPr lang="en-US" altLang="ja-JP" sz="1200" dirty="0"/>
          </a:p>
          <a:p>
            <a:r>
              <a:rPr kumimoji="1" lang="ja-JP" altLang="en-US" sz="1200" dirty="0"/>
              <a:t>主要論文</a:t>
            </a:r>
            <a:r>
              <a:rPr kumimoji="1" lang="en-US" altLang="ja-JP" sz="1200" dirty="0"/>
              <a:t>3: </a:t>
            </a:r>
            <a:r>
              <a:rPr kumimoji="1" lang="ja-JP" altLang="en-US" sz="1200" dirty="0"/>
              <a:t>藤原ら</a:t>
            </a:r>
            <a:r>
              <a:rPr kumimoji="1" lang="en-US" altLang="ja-JP" sz="1200" dirty="0"/>
              <a:t>, “</a:t>
            </a:r>
            <a:r>
              <a:rPr kumimoji="1" lang="ja-JP" altLang="en-US" sz="1200" dirty="0"/>
              <a:t>深層学習を用いたソースコード分類手法の比較調査</a:t>
            </a:r>
            <a:r>
              <a:rPr kumimoji="1" lang="en-US" altLang="ja-JP" sz="1200" dirty="0"/>
              <a:t>”,</a:t>
            </a:r>
            <a:r>
              <a:rPr lang="ja-JP" altLang="en-US" sz="1200" dirty="0"/>
              <a:t>電子情報通信学会論文誌</a:t>
            </a:r>
            <a:r>
              <a:rPr lang="en-US" altLang="ja-JP" sz="1200" dirty="0"/>
              <a:t>D, 2021</a:t>
            </a:r>
            <a:r>
              <a:rPr lang="ja-JP" altLang="en-US" sz="1200" dirty="0"/>
              <a:t>年</a:t>
            </a:r>
            <a:endParaRPr lang="en-US" altLang="ja-JP" sz="1200" dirty="0"/>
          </a:p>
          <a:p>
            <a:r>
              <a:rPr kumimoji="1" lang="ja-JP" altLang="en-US" sz="1200" dirty="0"/>
              <a:t>主要論文</a:t>
            </a:r>
            <a:r>
              <a:rPr kumimoji="1" lang="en-US" altLang="ja-JP" sz="1200" dirty="0"/>
              <a:t>4: </a:t>
            </a:r>
            <a:r>
              <a:rPr kumimoji="1" lang="ja-JP" altLang="en-US" sz="1200" dirty="0"/>
              <a:t>藤原ら</a:t>
            </a:r>
            <a:r>
              <a:rPr kumimoji="1" lang="en-US" altLang="ja-JP" sz="1200" dirty="0"/>
              <a:t>, “</a:t>
            </a:r>
            <a:r>
              <a:rPr kumimoji="1" lang="ja-JP" altLang="en-US" sz="1200" dirty="0"/>
              <a:t>回帰モデルを用いたコードクローン検出手法の提案と汎化性能の評価</a:t>
            </a:r>
            <a:r>
              <a:rPr kumimoji="1" lang="en-US" altLang="ja-JP" sz="1200" dirty="0"/>
              <a:t>”,</a:t>
            </a:r>
            <a:r>
              <a:rPr lang="ja-JP" altLang="en-US" sz="1200" dirty="0"/>
              <a:t>電子情報通信学会論文誌</a:t>
            </a:r>
            <a:r>
              <a:rPr lang="en-US" altLang="ja-JP" sz="1200" dirty="0"/>
              <a:t>D, 2021</a:t>
            </a:r>
            <a:r>
              <a:rPr lang="ja-JP" altLang="en-US" sz="1200" dirty="0"/>
              <a:t>年</a:t>
            </a:r>
            <a:endParaRPr lang="en-US" altLang="ja-JP" sz="1200" dirty="0"/>
          </a:p>
        </p:txBody>
      </p:sp>
    </p:spTree>
    <p:extLst>
      <p:ext uri="{BB962C8B-B14F-4D97-AF65-F5344CB8AC3E}">
        <p14:creationId xmlns:p14="http://schemas.microsoft.com/office/powerpoint/2010/main" val="25727058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02863" y="3992780"/>
            <a:ext cx="8527159" cy="2236094"/>
          </a:xfrm>
          <a:prstGeom prst="rect">
            <a:avLst/>
          </a:prstGeom>
        </p:spPr>
      </p:pic>
      <p:sp>
        <p:nvSpPr>
          <p:cNvPr id="2" name="タイトル 1"/>
          <p:cNvSpPr>
            <a:spLocks noGrp="1"/>
          </p:cNvSpPr>
          <p:nvPr>
            <p:ph type="title"/>
          </p:nvPr>
        </p:nvSpPr>
        <p:spPr/>
        <p:txBody>
          <a:bodyPr/>
          <a:lstStyle/>
          <a:p>
            <a:r>
              <a:rPr kumimoji="1" lang="ja-JP" altLang="en-US" dirty="0"/>
              <a:t>学習</a:t>
            </a:r>
            <a:r>
              <a:rPr lang="ja-JP" altLang="en-US" dirty="0"/>
              <a:t>フェイズ</a:t>
            </a:r>
            <a:r>
              <a:rPr kumimoji="1" lang="ja-JP" altLang="en-US" dirty="0"/>
              <a:t>のアルゴリズム</a:t>
            </a:r>
          </a:p>
        </p:txBody>
      </p:sp>
      <p:sp>
        <p:nvSpPr>
          <p:cNvPr id="3" name="コンテンツ プレースホルダー 2"/>
          <p:cNvSpPr>
            <a:spLocks noGrp="1"/>
          </p:cNvSpPr>
          <p:nvPr>
            <p:ph idx="1"/>
          </p:nvPr>
        </p:nvSpPr>
        <p:spPr>
          <a:xfrm>
            <a:off x="511571" y="1574312"/>
            <a:ext cx="8109744" cy="2214604"/>
          </a:xfrm>
          <a:ln>
            <a:solidFill>
              <a:srgbClr val="FFC000"/>
            </a:solidFill>
          </a:ln>
        </p:spPr>
        <p:txBody>
          <a:bodyPr/>
          <a:lstStyle/>
          <a:p>
            <a:pPr marL="0" indent="0">
              <a:buNone/>
            </a:pPr>
            <a:r>
              <a:rPr kumimoji="1" lang="en-US" altLang="ja-JP" sz="2400" dirty="0"/>
              <a:t>STEP L-1: </a:t>
            </a:r>
            <a:r>
              <a:rPr kumimoji="1" lang="ja-JP" altLang="en-US" sz="2400" dirty="0"/>
              <a:t>コードブロック抽出と類似コードブロックセット構成</a:t>
            </a:r>
            <a:endParaRPr kumimoji="1" lang="en-US" altLang="ja-JP" sz="2400" dirty="0"/>
          </a:p>
          <a:p>
            <a:pPr marL="0" indent="0">
              <a:buNone/>
            </a:pPr>
            <a:r>
              <a:rPr lang="en-US" altLang="ja-JP" sz="2400" dirty="0"/>
              <a:t>STEP L-2: </a:t>
            </a:r>
            <a:r>
              <a:rPr lang="ja-JP" altLang="en-US" sz="2400" dirty="0"/>
              <a:t>ミューテーションによる類似コードブロックの作成</a:t>
            </a:r>
            <a:endParaRPr lang="en-US" altLang="ja-JP" sz="2400" dirty="0"/>
          </a:p>
          <a:p>
            <a:pPr marL="0" indent="0">
              <a:buNone/>
            </a:pPr>
            <a:r>
              <a:rPr kumimoji="1" lang="en-US" altLang="ja-JP" sz="2400" dirty="0"/>
              <a:t>STEP L-3: </a:t>
            </a:r>
            <a:r>
              <a:rPr kumimoji="1" lang="ja-JP" altLang="en-US" sz="2400" dirty="0"/>
              <a:t>ポジティブデータの作成</a:t>
            </a:r>
            <a:endParaRPr kumimoji="1" lang="en-US" altLang="ja-JP" sz="2400" dirty="0"/>
          </a:p>
          <a:p>
            <a:pPr marL="0" indent="0">
              <a:buNone/>
            </a:pPr>
            <a:r>
              <a:rPr lang="en-US" altLang="ja-JP" sz="2400" dirty="0"/>
              <a:t>STEP L-4: </a:t>
            </a:r>
            <a:r>
              <a:rPr kumimoji="1" lang="ja-JP" altLang="en-US" sz="2400" dirty="0"/>
              <a:t>ネガティブデータの作成</a:t>
            </a:r>
            <a:endParaRPr kumimoji="1" lang="en-US" altLang="ja-JP" sz="2400" dirty="0">
              <a:solidFill>
                <a:srgbClr val="FF0000"/>
              </a:solidFill>
            </a:endParaRPr>
          </a:p>
          <a:p>
            <a:pPr marL="0" indent="0">
              <a:buNone/>
            </a:pPr>
            <a:r>
              <a:rPr kumimoji="1" lang="en-US" altLang="ja-JP" sz="2400" dirty="0"/>
              <a:t>STEP L-5: FNN</a:t>
            </a:r>
            <a:r>
              <a:rPr kumimoji="1" lang="ja-JP" altLang="en-US" sz="2400" dirty="0"/>
              <a:t>モデルの</a:t>
            </a:r>
            <a:r>
              <a:rPr lang="ja-JP" altLang="en-US" sz="2400" dirty="0"/>
              <a:t>学習</a:t>
            </a:r>
            <a:endParaRPr kumimoji="1" lang="ja-JP" altLang="en-US" sz="2400" dirty="0"/>
          </a:p>
        </p:txBody>
      </p:sp>
      <p:sp>
        <p:nvSpPr>
          <p:cNvPr id="8" name="スライド番号プレースホルダー 7"/>
          <p:cNvSpPr>
            <a:spLocks noGrp="1"/>
          </p:cNvSpPr>
          <p:nvPr>
            <p:ph type="sldNum" sz="quarter" idx="12"/>
          </p:nvPr>
        </p:nvSpPr>
        <p:spPr>
          <a:xfrm>
            <a:off x="7597775" y="6237966"/>
            <a:ext cx="1150938" cy="288925"/>
          </a:xfrm>
        </p:spPr>
        <p:txBody>
          <a:bodyPr/>
          <a:lstStyle/>
          <a:p>
            <a:fld id="{9F5033E9-932D-4E41-95C3-341F9A6DAE17}" type="slidenum">
              <a:rPr lang="en-US" altLang="ja-JP" smtClean="0"/>
              <a:pPr/>
              <a:t>80</a:t>
            </a:fld>
            <a:endParaRPr lang="en-US" altLang="ja-JP" dirty="0"/>
          </a:p>
        </p:txBody>
      </p:sp>
      <p:grpSp>
        <p:nvGrpSpPr>
          <p:cNvPr id="6" name="グループ化 5"/>
          <p:cNvGrpSpPr/>
          <p:nvPr/>
        </p:nvGrpSpPr>
        <p:grpSpPr>
          <a:xfrm>
            <a:off x="4860143" y="4163808"/>
            <a:ext cx="399261" cy="434572"/>
            <a:chOff x="505069" y="2598512"/>
            <a:chExt cx="1109784" cy="1312984"/>
          </a:xfrm>
        </p:grpSpPr>
        <p:sp>
          <p:nvSpPr>
            <p:cNvPr id="7" name="メモ 6"/>
            <p:cNvSpPr/>
            <p:nvPr/>
          </p:nvSpPr>
          <p:spPr>
            <a:xfrm rot="16200000" flipV="1">
              <a:off x="403469" y="27001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9" name="メモ 8"/>
            <p:cNvSpPr/>
            <p:nvPr/>
          </p:nvSpPr>
          <p:spPr>
            <a:xfrm rot="16200000" flipV="1">
              <a:off x="555869" y="284425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10" name="メモ 9"/>
            <p:cNvSpPr/>
            <p:nvPr/>
          </p:nvSpPr>
          <p:spPr>
            <a:xfrm rot="16200000" flipV="1">
              <a:off x="708269" y="300491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grpSp>
      <p:sp>
        <p:nvSpPr>
          <p:cNvPr id="112" name="テキスト ボックス 111"/>
          <p:cNvSpPr txBox="1"/>
          <p:nvPr/>
        </p:nvSpPr>
        <p:spPr>
          <a:xfrm>
            <a:off x="-42556" y="5798561"/>
            <a:ext cx="1300356" cy="369332"/>
          </a:xfrm>
          <a:prstGeom prst="rect">
            <a:avLst/>
          </a:prstGeom>
          <a:noFill/>
          <a:ln>
            <a:noFill/>
          </a:ln>
        </p:spPr>
        <p:txBody>
          <a:bodyPr wrap="none" rtlCol="0">
            <a:spAutoFit/>
          </a:bodyPr>
          <a:lstStyle/>
          <a:p>
            <a:r>
              <a:rPr lang="ja-JP" altLang="en-US" dirty="0"/>
              <a:t>プロジェクト</a:t>
            </a:r>
            <a:endParaRPr kumimoji="1" lang="ja-JP" altLang="en-US" dirty="0"/>
          </a:p>
        </p:txBody>
      </p:sp>
      <p:sp>
        <p:nvSpPr>
          <p:cNvPr id="113" name="テキスト ボックス 112"/>
          <p:cNvSpPr txBox="1"/>
          <p:nvPr/>
        </p:nvSpPr>
        <p:spPr>
          <a:xfrm>
            <a:off x="989016" y="6196241"/>
            <a:ext cx="1519968" cy="369332"/>
          </a:xfrm>
          <a:prstGeom prst="rect">
            <a:avLst/>
          </a:prstGeom>
          <a:solidFill>
            <a:schemeClr val="bg1"/>
          </a:solidFill>
          <a:ln>
            <a:solidFill>
              <a:schemeClr val="tx1"/>
            </a:solidFill>
          </a:ln>
        </p:spPr>
        <p:txBody>
          <a:bodyPr wrap="none" rtlCol="0">
            <a:spAutoFit/>
          </a:bodyPr>
          <a:lstStyle/>
          <a:p>
            <a:pPr algn="ctr"/>
            <a:r>
              <a:rPr kumimoji="1" lang="ja-JP" altLang="en-US" dirty="0"/>
              <a:t>クローンセット</a:t>
            </a:r>
          </a:p>
        </p:txBody>
      </p:sp>
      <p:sp>
        <p:nvSpPr>
          <p:cNvPr id="114" name="テキスト ボックス 113"/>
          <p:cNvSpPr txBox="1"/>
          <p:nvPr/>
        </p:nvSpPr>
        <p:spPr>
          <a:xfrm>
            <a:off x="1617845" y="3962889"/>
            <a:ext cx="2395207" cy="369332"/>
          </a:xfrm>
          <a:prstGeom prst="rect">
            <a:avLst/>
          </a:prstGeom>
          <a:solidFill>
            <a:schemeClr val="bg1"/>
          </a:solidFill>
          <a:ln>
            <a:solidFill>
              <a:schemeClr val="tx1"/>
            </a:solidFill>
          </a:ln>
        </p:spPr>
        <p:txBody>
          <a:bodyPr wrap="none" rtlCol="0">
            <a:spAutoFit/>
          </a:bodyPr>
          <a:lstStyle/>
          <a:p>
            <a:r>
              <a:rPr kumimoji="1" lang="ja-JP" altLang="en-US" dirty="0"/>
              <a:t>ミューテーションで作成</a:t>
            </a:r>
          </a:p>
        </p:txBody>
      </p:sp>
      <p:cxnSp>
        <p:nvCxnSpPr>
          <p:cNvPr id="116" name="直線コネクタ 115"/>
          <p:cNvCxnSpPr>
            <a:stCxn id="114" idx="2"/>
          </p:cNvCxnSpPr>
          <p:nvPr/>
        </p:nvCxnSpPr>
        <p:spPr>
          <a:xfrm>
            <a:off x="2815449" y="4332221"/>
            <a:ext cx="1142775" cy="620779"/>
          </a:xfrm>
          <a:prstGeom prst="line">
            <a:avLst/>
          </a:prstGeom>
        </p:spPr>
        <p:style>
          <a:lnRef idx="1">
            <a:schemeClr val="dk1"/>
          </a:lnRef>
          <a:fillRef idx="0">
            <a:schemeClr val="dk1"/>
          </a:fillRef>
          <a:effectRef idx="0">
            <a:schemeClr val="dk1"/>
          </a:effectRef>
          <a:fontRef idx="minor">
            <a:schemeClr val="tx1"/>
          </a:fontRef>
        </p:style>
      </p:cxnSp>
      <p:cxnSp>
        <p:nvCxnSpPr>
          <p:cNvPr id="118" name="直線コネクタ 117"/>
          <p:cNvCxnSpPr>
            <a:stCxn id="114" idx="2"/>
          </p:cNvCxnSpPr>
          <p:nvPr/>
        </p:nvCxnSpPr>
        <p:spPr>
          <a:xfrm>
            <a:off x="2815449" y="4332221"/>
            <a:ext cx="972780" cy="1420879"/>
          </a:xfrm>
          <a:prstGeom prst="line">
            <a:avLst/>
          </a:prstGeom>
        </p:spPr>
        <p:style>
          <a:lnRef idx="1">
            <a:schemeClr val="dk1"/>
          </a:lnRef>
          <a:fillRef idx="0">
            <a:schemeClr val="dk1"/>
          </a:fillRef>
          <a:effectRef idx="0">
            <a:schemeClr val="dk1"/>
          </a:effectRef>
          <a:fontRef idx="minor">
            <a:schemeClr val="tx1"/>
          </a:fontRef>
        </p:style>
      </p:cxnSp>
      <p:sp>
        <p:nvSpPr>
          <p:cNvPr id="120" name="テキスト ボックス 119"/>
          <p:cNvSpPr txBox="1"/>
          <p:nvPr/>
        </p:nvSpPr>
        <p:spPr>
          <a:xfrm>
            <a:off x="5043421" y="6160746"/>
            <a:ext cx="1789272" cy="646331"/>
          </a:xfrm>
          <a:prstGeom prst="rect">
            <a:avLst/>
          </a:prstGeom>
          <a:solidFill>
            <a:schemeClr val="bg1"/>
          </a:solidFill>
          <a:ln>
            <a:solidFill>
              <a:schemeClr val="tx1"/>
            </a:solidFill>
          </a:ln>
        </p:spPr>
        <p:txBody>
          <a:bodyPr wrap="none" rtlCol="0">
            <a:spAutoFit/>
          </a:bodyPr>
          <a:lstStyle/>
          <a:p>
            <a:pPr algn="ctr"/>
            <a:r>
              <a:rPr kumimoji="1" lang="ja-JP" altLang="en-US" dirty="0"/>
              <a:t>ポジティブデータ</a:t>
            </a:r>
            <a:endParaRPr kumimoji="1" lang="en-US" altLang="ja-JP" dirty="0"/>
          </a:p>
          <a:p>
            <a:pPr algn="ctr"/>
            <a:r>
              <a:rPr kumimoji="1" lang="en-US" altLang="ja-JP" dirty="0"/>
              <a:t>(</a:t>
            </a:r>
            <a:r>
              <a:rPr kumimoji="1" lang="ja-JP" altLang="en-US" dirty="0"/>
              <a:t>特徴ベクトル</a:t>
            </a:r>
            <a:r>
              <a:rPr kumimoji="1" lang="en-US" altLang="ja-JP" dirty="0"/>
              <a:t>)</a:t>
            </a:r>
            <a:endParaRPr kumimoji="1" lang="ja-JP" altLang="en-US" dirty="0"/>
          </a:p>
        </p:txBody>
      </p:sp>
      <p:sp>
        <p:nvSpPr>
          <p:cNvPr id="121" name="テキスト ボックス 120"/>
          <p:cNvSpPr txBox="1"/>
          <p:nvPr/>
        </p:nvSpPr>
        <p:spPr>
          <a:xfrm>
            <a:off x="7648063" y="6044208"/>
            <a:ext cx="659155" cy="369332"/>
          </a:xfrm>
          <a:prstGeom prst="rect">
            <a:avLst/>
          </a:prstGeom>
          <a:noFill/>
          <a:ln>
            <a:solidFill>
              <a:schemeClr val="tx1"/>
            </a:solidFill>
          </a:ln>
        </p:spPr>
        <p:txBody>
          <a:bodyPr wrap="none" rtlCol="0">
            <a:spAutoFit/>
          </a:bodyPr>
          <a:lstStyle/>
          <a:p>
            <a:r>
              <a:rPr kumimoji="1" lang="en-US" altLang="ja-JP" dirty="0"/>
              <a:t>FNN</a:t>
            </a:r>
            <a:endParaRPr kumimoji="1" lang="ja-JP" altLang="en-US" dirty="0"/>
          </a:p>
        </p:txBody>
      </p:sp>
      <p:sp>
        <p:nvSpPr>
          <p:cNvPr id="122" name="テキスト ボックス 121"/>
          <p:cNvSpPr txBox="1"/>
          <p:nvPr/>
        </p:nvSpPr>
        <p:spPr>
          <a:xfrm>
            <a:off x="4147182" y="3812222"/>
            <a:ext cx="1790875" cy="369332"/>
          </a:xfrm>
          <a:prstGeom prst="rect">
            <a:avLst/>
          </a:prstGeom>
          <a:solidFill>
            <a:schemeClr val="bg1"/>
          </a:solidFill>
          <a:ln>
            <a:solidFill>
              <a:schemeClr val="tx1"/>
            </a:solidFill>
          </a:ln>
        </p:spPr>
        <p:txBody>
          <a:bodyPr wrap="none" rtlCol="0">
            <a:spAutoFit/>
          </a:bodyPr>
          <a:lstStyle/>
          <a:p>
            <a:r>
              <a:rPr kumimoji="1" lang="ja-JP" altLang="en-US" dirty="0"/>
              <a:t>ネガティブデータ</a:t>
            </a:r>
          </a:p>
        </p:txBody>
      </p:sp>
      <p:sp>
        <p:nvSpPr>
          <p:cNvPr id="5" name="日付プレースホルダー 4">
            <a:extLst>
              <a:ext uri="{FF2B5EF4-FFF2-40B4-BE49-F238E27FC236}">
                <a16:creationId xmlns:a16="http://schemas.microsoft.com/office/drawing/2014/main" id="{EBF74F38-C669-494E-98ED-BC4DEDB6140D}"/>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472880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順伝播型ニューラルネットワーク</a:t>
            </a:r>
            <a:r>
              <a:rPr kumimoji="1" lang="en-US" altLang="ja-JP" dirty="0"/>
              <a:t>(FNN)</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sz="2800" dirty="0"/>
                  <a:t>ニューロンと呼ばれる，並列に動作する単純な要素を接続することで構成</a:t>
                </a:r>
                <a:endParaRPr lang="en-US" altLang="ja-JP" sz="2800" dirty="0"/>
              </a:p>
              <a:p>
                <a:r>
                  <a:rPr lang="ja-JP" altLang="en-US" sz="2800" dirty="0"/>
                  <a:t>各接続に重みを設定</a:t>
                </a:r>
                <a:endParaRPr lang="en-US" altLang="ja-JP" sz="2800" dirty="0"/>
              </a:p>
              <a:p>
                <a:r>
                  <a:rPr lang="ja-JP" altLang="en-US" sz="2800" dirty="0"/>
                  <a:t>入力と出力の組</a:t>
                </a:r>
                <a14:m>
                  <m:oMath xmlns:m="http://schemas.openxmlformats.org/officeDocument/2006/math">
                    <m:r>
                      <a:rPr lang="en-US" altLang="ja-JP" sz="2800" b="0" i="1" smtClean="0">
                        <a:latin typeface="Cambria Math" panose="02040503050406030204" pitchFamily="18" charset="0"/>
                      </a:rPr>
                      <m:t>&lt;</m:t>
                    </m:r>
                    <m:acc>
                      <m:accPr>
                        <m:chr m:val="⃗"/>
                        <m:ctrlPr>
                          <a:rPr lang="en-US" altLang="ja-JP" sz="2800" b="0" i="1" smtClean="0">
                            <a:latin typeface="Cambria Math" panose="02040503050406030204" pitchFamily="18" charset="0"/>
                          </a:rPr>
                        </m:ctrlPr>
                      </m:accPr>
                      <m:e>
                        <m:r>
                          <a:rPr lang="en-US" altLang="ja-JP" sz="2800" b="0" i="1" smtClean="0">
                            <a:latin typeface="Cambria Math" panose="02040503050406030204" pitchFamily="18" charset="0"/>
                          </a:rPr>
                          <m:t>𝑎</m:t>
                        </m:r>
                      </m:e>
                    </m:acc>
                    <m:r>
                      <a:rPr lang="en-US" altLang="ja-JP" sz="2800" b="0" i="1" smtClean="0">
                        <a:latin typeface="Cambria Math" panose="02040503050406030204" pitchFamily="18" charset="0"/>
                      </a:rPr>
                      <m:t>,</m:t>
                    </m:r>
                    <m:acc>
                      <m:accPr>
                        <m:chr m:val="⃗"/>
                        <m:ctrlPr>
                          <a:rPr lang="en-US" altLang="ja-JP" sz="2800" b="0" i="1" smtClean="0">
                            <a:latin typeface="Cambria Math" panose="02040503050406030204" pitchFamily="18" charset="0"/>
                          </a:rPr>
                        </m:ctrlPr>
                      </m:accPr>
                      <m:e>
                        <m:r>
                          <a:rPr lang="en-US" altLang="ja-JP" sz="2800" b="0" i="1" smtClean="0">
                            <a:latin typeface="Cambria Math" panose="02040503050406030204" pitchFamily="18" charset="0"/>
                          </a:rPr>
                          <m:t>𝑏</m:t>
                        </m:r>
                      </m:e>
                    </m:acc>
                    <m:r>
                      <a:rPr lang="en-US" altLang="ja-JP" sz="2800" b="0" i="1" smtClean="0">
                        <a:latin typeface="Cambria Math" panose="02040503050406030204" pitchFamily="18" charset="0"/>
                      </a:rPr>
                      <m:t>&gt;</m:t>
                    </m:r>
                  </m:oMath>
                </a14:m>
                <a:r>
                  <a:rPr lang="en-US" altLang="ja-JP" sz="2800" dirty="0"/>
                  <a:t>(</a:t>
                </a:r>
                <a:r>
                  <a:rPr lang="ja-JP" altLang="en-US" sz="2800" dirty="0"/>
                  <a:t>教師データ</a:t>
                </a:r>
                <a:r>
                  <a:rPr lang="en-US" altLang="ja-JP" sz="2800" dirty="0"/>
                  <a:t>)</a:t>
                </a:r>
                <a:r>
                  <a:rPr lang="ja-JP" altLang="en-US" sz="2800" dirty="0"/>
                  <a:t>を用意し，</a:t>
                </a:r>
                <a14:m>
                  <m:oMath xmlns:m="http://schemas.openxmlformats.org/officeDocument/2006/math">
                    <m:acc>
                      <m:accPr>
                        <m:chr m:val="⃗"/>
                        <m:ctrlPr>
                          <a:rPr lang="ja-JP" altLang="en-US" sz="2800" i="1" smtClean="0">
                            <a:latin typeface="Cambria Math" panose="02040503050406030204" pitchFamily="18" charset="0"/>
                          </a:rPr>
                        </m:ctrlPr>
                      </m:accPr>
                      <m:e>
                        <m:r>
                          <a:rPr lang="en-US" altLang="ja-JP" sz="2800" b="0" i="1" smtClean="0">
                            <a:latin typeface="Cambria Math" panose="02040503050406030204" pitchFamily="18" charset="0"/>
                          </a:rPr>
                          <m:t>𝑎</m:t>
                        </m:r>
                      </m:e>
                    </m:acc>
                  </m:oMath>
                </a14:m>
                <a:r>
                  <a:rPr lang="ja-JP" altLang="en-US" sz="2800" dirty="0"/>
                  <a:t>の入力時に</a:t>
                </a:r>
                <a14:m>
                  <m:oMath xmlns:m="http://schemas.openxmlformats.org/officeDocument/2006/math">
                    <m:acc>
                      <m:accPr>
                        <m:chr m:val="⃗"/>
                        <m:ctrlPr>
                          <a:rPr lang="ja-JP" altLang="en-US" sz="2800" i="1" smtClean="0">
                            <a:latin typeface="Cambria Math" panose="02040503050406030204" pitchFamily="18" charset="0"/>
                          </a:rPr>
                        </m:ctrlPr>
                      </m:accPr>
                      <m:e>
                        <m:r>
                          <a:rPr lang="en-US" altLang="ja-JP" sz="2800" b="0" i="1" smtClean="0">
                            <a:latin typeface="Cambria Math" panose="02040503050406030204" pitchFamily="18" charset="0"/>
                          </a:rPr>
                          <m:t>𝑏</m:t>
                        </m:r>
                      </m:e>
                    </m:acc>
                  </m:oMath>
                </a14:m>
                <a:r>
                  <a:rPr lang="ja-JP" altLang="en-US" sz="2800" dirty="0"/>
                  <a:t>が出力されるよう，各接続の重みを調整</a:t>
                </a:r>
                <a:endParaRPr lang="en-US" altLang="ja-JP"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t="-1482" r="-66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81</a:t>
            </a:fld>
            <a:endParaRPr lang="en-US" altLang="ja-JP"/>
          </a:p>
        </p:txBody>
      </p:sp>
      <p:grpSp>
        <p:nvGrpSpPr>
          <p:cNvPr id="44" name="グループ化 43"/>
          <p:cNvGrpSpPr/>
          <p:nvPr/>
        </p:nvGrpSpPr>
        <p:grpSpPr>
          <a:xfrm>
            <a:off x="2241159" y="4265553"/>
            <a:ext cx="4650569" cy="1951891"/>
            <a:chOff x="2279068" y="3079436"/>
            <a:chExt cx="4650569" cy="1951891"/>
          </a:xfrm>
        </p:grpSpPr>
        <p:grpSp>
          <p:nvGrpSpPr>
            <p:cNvPr id="5" name="グループ化 4"/>
            <p:cNvGrpSpPr/>
            <p:nvPr/>
          </p:nvGrpSpPr>
          <p:grpSpPr>
            <a:xfrm>
              <a:off x="2745896" y="3079436"/>
              <a:ext cx="3722076" cy="1951891"/>
              <a:chOff x="679937" y="914400"/>
              <a:chExt cx="3722076" cy="1951891"/>
            </a:xfrm>
          </p:grpSpPr>
          <p:sp>
            <p:nvSpPr>
              <p:cNvPr id="6" name="楕円 5"/>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楕円 6"/>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楕円 7"/>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楕円 8"/>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楕円 9"/>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楕円 10"/>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楕円 11"/>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楕円 12"/>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矢印コネクタ 13"/>
              <p:cNvCxnSpPr>
                <a:endCxn id="6" idx="2"/>
              </p:cNvCxnSpPr>
              <p:nvPr/>
            </p:nvCxnSpPr>
            <p:spPr>
              <a:xfrm>
                <a:off x="679937" y="1184764"/>
                <a:ext cx="498232" cy="2198"/>
              </a:xfrm>
              <a:prstGeom prst="straightConnector1">
                <a:avLst/>
              </a:prstGeom>
              <a:noFill/>
              <a:ln w="6350" cap="flat" cmpd="sng" algn="ctr">
                <a:solidFill>
                  <a:sysClr val="windowText" lastClr="000000"/>
                </a:solidFill>
                <a:prstDash val="solid"/>
                <a:miter lim="800000"/>
                <a:tailEnd type="triangle"/>
              </a:ln>
              <a:effectLst/>
            </p:spPr>
          </p:cxnSp>
          <p:cxnSp>
            <p:nvCxnSpPr>
              <p:cNvPr id="15" name="直線矢印コネクタ 14"/>
              <p:cNvCxnSpPr>
                <a:endCxn id="7" idx="2"/>
              </p:cNvCxnSpPr>
              <p:nvPr/>
            </p:nvCxnSpPr>
            <p:spPr>
              <a:xfrm>
                <a:off x="679938" y="1888148"/>
                <a:ext cx="498231" cy="2198"/>
              </a:xfrm>
              <a:prstGeom prst="straightConnector1">
                <a:avLst/>
              </a:prstGeom>
              <a:noFill/>
              <a:ln w="6350" cap="flat" cmpd="sng" algn="ctr">
                <a:solidFill>
                  <a:sysClr val="windowText" lastClr="000000"/>
                </a:solidFill>
                <a:prstDash val="solid"/>
                <a:miter lim="800000"/>
                <a:tailEnd type="triangle"/>
              </a:ln>
              <a:effectLst/>
            </p:spPr>
          </p:cxnSp>
          <p:cxnSp>
            <p:nvCxnSpPr>
              <p:cNvPr id="16" name="直線矢印コネクタ 15"/>
              <p:cNvCxnSpPr>
                <a:endCxn id="8" idx="2"/>
              </p:cNvCxnSpPr>
              <p:nvPr/>
            </p:nvCxnSpPr>
            <p:spPr>
              <a:xfrm flipV="1">
                <a:off x="679937" y="2593730"/>
                <a:ext cx="498231" cy="731"/>
              </a:xfrm>
              <a:prstGeom prst="straightConnector1">
                <a:avLst/>
              </a:prstGeom>
              <a:noFill/>
              <a:ln w="6350" cap="flat" cmpd="sng" algn="ctr">
                <a:solidFill>
                  <a:sysClr val="windowText" lastClr="000000"/>
                </a:solidFill>
                <a:prstDash val="solid"/>
                <a:miter lim="800000"/>
                <a:tailEnd type="triangle"/>
              </a:ln>
              <a:effectLst/>
            </p:spPr>
          </p:cxnSp>
          <p:cxnSp>
            <p:nvCxnSpPr>
              <p:cNvPr id="17" name="直線矢印コネクタ 16"/>
              <p:cNvCxnSpPr>
                <a:stCxn id="6" idx="6"/>
                <a:endCxn id="9"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8" name="直線矢印コネクタ 17"/>
              <p:cNvCxnSpPr>
                <a:stCxn id="6" idx="6"/>
                <a:endCxn id="10"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9" name="直線矢印コネクタ 18"/>
              <p:cNvCxnSpPr>
                <a:stCxn id="6" idx="6"/>
                <a:endCxn id="11"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0" name="直線矢印コネクタ 19"/>
              <p:cNvCxnSpPr>
                <a:stCxn id="7" idx="6"/>
                <a:endCxn id="10"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1" name="直線矢印コネクタ 20"/>
              <p:cNvCxnSpPr>
                <a:stCxn id="7" idx="6"/>
                <a:endCxn id="9"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2" name="直線矢印コネクタ 21"/>
              <p:cNvCxnSpPr>
                <a:stCxn id="7" idx="6"/>
                <a:endCxn id="11"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3" name="直線矢印コネクタ 22"/>
              <p:cNvCxnSpPr>
                <a:stCxn id="8" idx="6"/>
                <a:endCxn id="9"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4" name="直線矢印コネクタ 23"/>
              <p:cNvCxnSpPr>
                <a:stCxn id="8" idx="6"/>
                <a:endCxn id="10"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5" name="直線矢印コネクタ 24"/>
              <p:cNvCxnSpPr>
                <a:stCxn id="8" idx="6"/>
                <a:endCxn id="11"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26" name="直線コネクタ 25"/>
              <p:cNvCxnSpPr>
                <a:stCxn id="9" idx="6"/>
                <a:endCxn id="12"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27" name="直線コネクタ 26"/>
              <p:cNvCxnSpPr>
                <a:stCxn id="9" idx="6"/>
                <a:endCxn id="13"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28" name="直線コネクタ 27"/>
              <p:cNvCxnSpPr>
                <a:stCxn id="10" idx="6"/>
                <a:endCxn id="12"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29" name="直線コネクタ 28"/>
              <p:cNvCxnSpPr>
                <a:stCxn id="10" idx="6"/>
                <a:endCxn id="13"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30" name="直線コネクタ 29"/>
              <p:cNvCxnSpPr>
                <a:stCxn id="11" idx="6"/>
                <a:endCxn id="12"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31" name="直線コネクタ 30"/>
              <p:cNvCxnSpPr>
                <a:stCxn id="11" idx="6"/>
                <a:endCxn id="13"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cxnSp>
            <p:nvCxnSpPr>
              <p:cNvPr id="32" name="直線矢印コネクタ 31"/>
              <p:cNvCxnSpPr>
                <a:stCxn id="12" idx="6"/>
              </p:cNvCxnSpPr>
              <p:nvPr/>
            </p:nvCxnSpPr>
            <p:spPr>
              <a:xfrm flipV="1">
                <a:off x="3903783" y="1617783"/>
                <a:ext cx="498230" cy="1"/>
              </a:xfrm>
              <a:prstGeom prst="straightConnector1">
                <a:avLst/>
              </a:prstGeom>
              <a:noFill/>
              <a:ln w="6350" cap="flat" cmpd="sng" algn="ctr">
                <a:solidFill>
                  <a:sysClr val="windowText" lastClr="000000"/>
                </a:solidFill>
                <a:prstDash val="solid"/>
                <a:miter lim="800000"/>
                <a:tailEnd type="triangle"/>
              </a:ln>
              <a:effectLst/>
            </p:spPr>
          </p:cxnSp>
          <p:cxnSp>
            <p:nvCxnSpPr>
              <p:cNvPr id="33" name="直線矢印コネクタ 32"/>
              <p:cNvCxnSpPr>
                <a:stCxn id="13" idx="6"/>
              </p:cNvCxnSpPr>
              <p:nvPr/>
            </p:nvCxnSpPr>
            <p:spPr>
              <a:xfrm flipV="1">
                <a:off x="3903783" y="2321167"/>
                <a:ext cx="498230" cy="1"/>
              </a:xfrm>
              <a:prstGeom prst="straightConnector1">
                <a:avLst/>
              </a:prstGeom>
              <a:noFill/>
              <a:ln w="6350" cap="flat" cmpd="sng" algn="ctr">
                <a:solidFill>
                  <a:sysClr val="windowText" lastClr="000000"/>
                </a:solidFill>
                <a:prstDash val="solid"/>
                <a:miter lim="800000"/>
                <a:tailEnd type="triangle"/>
              </a:ln>
              <a:effectLst/>
            </p:spPr>
          </p:cxnSp>
        </p:grpSp>
        <p:sp>
          <p:nvSpPr>
            <p:cNvPr id="34" name="テキスト ボックス 33"/>
            <p:cNvSpPr txBox="1"/>
            <p:nvPr/>
          </p:nvSpPr>
          <p:spPr>
            <a:xfrm>
              <a:off x="2279068" y="3314520"/>
              <a:ext cx="461665" cy="1477328"/>
            </a:xfrm>
            <a:prstGeom prst="rect">
              <a:avLst/>
            </a:prstGeom>
            <a:noFill/>
            <a:ln>
              <a:solidFill>
                <a:sysClr val="windowText" lastClr="000000"/>
              </a:solidFill>
            </a:ln>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入力ベクトル</a:t>
              </a:r>
            </a:p>
          </p:txBody>
        </p:sp>
        <p:sp>
          <p:nvSpPr>
            <p:cNvPr id="35" name="テキスト ボックス 34"/>
            <p:cNvSpPr txBox="1"/>
            <p:nvPr/>
          </p:nvSpPr>
          <p:spPr>
            <a:xfrm>
              <a:off x="6467972" y="3314520"/>
              <a:ext cx="461665" cy="1477328"/>
            </a:xfrm>
            <a:prstGeom prst="rect">
              <a:avLst/>
            </a:prstGeom>
            <a:noFill/>
            <a:ln>
              <a:solidFill>
                <a:sysClr val="windowText" lastClr="000000"/>
              </a:solidFill>
            </a:ln>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出力ベクトル</a:t>
              </a:r>
            </a:p>
          </p:txBody>
        </p:sp>
        <mc:AlternateContent xmlns:mc="http://schemas.openxmlformats.org/markup-compatibility/2006" xmlns:a14="http://schemas.microsoft.com/office/drawing/2010/main">
          <mc:Choice Requires="a14">
            <p:sp>
              <p:nvSpPr>
                <p:cNvPr id="36" name="テキスト ボックス 35"/>
                <p:cNvSpPr txBox="1"/>
                <p:nvPr/>
              </p:nvSpPr>
              <p:spPr>
                <a:xfrm>
                  <a:off x="3281312" y="3165134"/>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00</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3281312" y="3165134"/>
                  <a:ext cx="470752" cy="369332"/>
                </a:xfrm>
                <a:prstGeom prst="rect">
                  <a:avLst/>
                </a:prstGeom>
                <a:blipFill>
                  <a:blip r:embed="rId4"/>
                  <a:stretch>
                    <a:fillRect r="-25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3281312" y="3856693"/>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01</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3281312" y="3856693"/>
                  <a:ext cx="470752" cy="369332"/>
                </a:xfrm>
                <a:prstGeom prst="rect">
                  <a:avLst/>
                </a:prstGeom>
                <a:blipFill>
                  <a:blip r:embed="rId5"/>
                  <a:stretch>
                    <a:fillRect r="-25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3281312" y="4574099"/>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02</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3281312" y="4574099"/>
                  <a:ext cx="470752" cy="369332"/>
                </a:xfrm>
                <a:prstGeom prst="rect">
                  <a:avLst/>
                </a:prstGeom>
                <a:blipFill>
                  <a:blip r:embed="rId6"/>
                  <a:stretch>
                    <a:fillRect r="-25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4348112" y="3165134"/>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10</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348112" y="3165134"/>
                  <a:ext cx="470752" cy="369332"/>
                </a:xfrm>
                <a:prstGeom prst="rect">
                  <a:avLst/>
                </a:prstGeom>
                <a:blipFill>
                  <a:blip r:embed="rId7"/>
                  <a:stretch>
                    <a:fillRect r="-129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4361851" y="3868518"/>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11</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4361851" y="3868518"/>
                  <a:ext cx="470752" cy="3693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4361851" y="4574098"/>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12</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4361851" y="4574098"/>
                  <a:ext cx="470752" cy="369332"/>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5456075" y="3580514"/>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20</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5456075" y="3580514"/>
                  <a:ext cx="470752" cy="369332"/>
                </a:xfrm>
                <a:prstGeom prst="rect">
                  <a:avLst/>
                </a:prstGeom>
                <a:blipFill>
                  <a:blip r:embed="rId10"/>
                  <a:stretch>
                    <a:fillRect r="-129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5456075" y="4274650"/>
                  <a:ext cx="470752" cy="369332"/>
                </a:xfrm>
                <a:prstGeom prst="rect">
                  <a:avLst/>
                </a:prstGeom>
                <a:noFill/>
              </p:spPr>
              <p:txBody>
                <a:bodyPr wrap="squar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𝑛</m:t>
                            </m:r>
                          </m:e>
                          <m:sub>
                            <m:r>
                              <a:rPr lang="en-US" altLang="ja-JP" i="1" smtClean="0">
                                <a:solidFill>
                                  <a:prstClr val="black"/>
                                </a:solidFill>
                                <a:latin typeface="Cambria Math" panose="02040503050406030204" pitchFamily="18" charset="0"/>
                              </a:rPr>
                              <m:t>21</m:t>
                            </m:r>
                          </m:sub>
                        </m:sSub>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5456075" y="4274650"/>
                  <a:ext cx="470752" cy="369332"/>
                </a:xfrm>
                <a:prstGeom prst="rect">
                  <a:avLst/>
                </a:prstGeom>
                <a:blipFill>
                  <a:blip r:embed="rId11"/>
                  <a:stretch>
                    <a:fillRect r="-1299"/>
                  </a:stretch>
                </a:blipFill>
              </p:spPr>
              <p:txBody>
                <a:bodyPr/>
                <a:lstStyle/>
                <a:p>
                  <a:r>
                    <a:rPr lang="ja-JP" altLang="en-US">
                      <a:noFill/>
                    </a:rPr>
                    <a:t> </a:t>
                  </a:r>
                </a:p>
              </p:txBody>
            </p:sp>
          </mc:Fallback>
        </mc:AlternateContent>
      </p:grpSp>
      <p:sp>
        <p:nvSpPr>
          <p:cNvPr id="45" name="日付プレースホルダー 44">
            <a:extLst>
              <a:ext uri="{FF2B5EF4-FFF2-40B4-BE49-F238E27FC236}">
                <a16:creationId xmlns:a16="http://schemas.microsoft.com/office/drawing/2014/main" id="{CDACD319-735D-430E-A3B5-99429A4664D8}"/>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9542929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教師データ作成</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sz="2800" dirty="0"/>
                  <a:t>各クローン</a:t>
                </a:r>
                <a:r>
                  <a:rPr kumimoji="1" lang="ja-JP" altLang="en-US" sz="2800" dirty="0"/>
                  <a:t>セットから生成したポジティブデータ集合</a:t>
                </a:r>
                <a14:m>
                  <m:oMath xmlns:m="http://schemas.openxmlformats.org/officeDocument/2006/math">
                    <m:r>
                      <a:rPr lang="en-US" altLang="ja-JP" sz="2800" b="0" i="0" smtClean="0">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𝑆</m:t>
                        </m:r>
                      </m:e>
                      <m:sub>
                        <m:r>
                          <a:rPr lang="en-US" altLang="ja-JP" sz="2800" i="1">
                            <a:latin typeface="Cambria Math" panose="02040503050406030204" pitchFamily="18" charset="0"/>
                          </a:rPr>
                          <m:t>1</m:t>
                        </m:r>
                      </m:sub>
                    </m:sSub>
                    <m:r>
                      <a:rPr lang="en-US" altLang="ja-JP" sz="2800" i="1">
                        <a:latin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𝑆</m:t>
                        </m:r>
                      </m:e>
                      <m:sub>
                        <m:r>
                          <a:rPr lang="en-US" altLang="ja-JP" sz="2800" i="1">
                            <a:latin typeface="Cambria Math" panose="02040503050406030204" pitchFamily="18" charset="0"/>
                            <a:ea typeface="Cambria Math" panose="02040503050406030204" pitchFamily="18" charset="0"/>
                          </a:rPr>
                          <m:t>𝐼</m:t>
                        </m:r>
                      </m:sub>
                    </m:sSub>
                    <m:r>
                      <a:rPr lang="en-US" altLang="ja-JP" sz="2800" b="0" i="1" smtClean="0">
                        <a:latin typeface="Cambria Math" panose="02040503050406030204" pitchFamily="18" charset="0"/>
                        <a:ea typeface="Cambria Math" panose="02040503050406030204" pitchFamily="18" charset="0"/>
                      </a:rPr>
                      <m:t>}</m:t>
                    </m:r>
                  </m:oMath>
                </a14:m>
                <a:r>
                  <a:rPr kumimoji="1" lang="ja-JP" altLang="en-US" sz="2800" dirty="0"/>
                  <a:t>に含まれる特徴ベクトルには，</a:t>
                </a:r>
                <a:br>
                  <a:rPr kumimoji="1" lang="en-US" altLang="ja-JP" sz="2800" dirty="0"/>
                </a:br>
                <a:r>
                  <a:rPr kumimoji="1" lang="ja-JP" altLang="en-US" sz="2800" dirty="0"/>
                  <a:t>ラベル</a:t>
                </a:r>
                <a:r>
                  <a:rPr kumimoji="1" lang="en-US" altLang="ja-JP" sz="2800" dirty="0"/>
                  <a:t>{</a:t>
                </a:r>
                <a14:m>
                  <m:oMath xmlns:m="http://schemas.openxmlformats.org/officeDocument/2006/math">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𝐼</m:t>
                    </m:r>
                  </m:oMath>
                </a14:m>
                <a:r>
                  <a:rPr kumimoji="1" lang="en-US" altLang="ja-JP" sz="2800" dirty="0"/>
                  <a:t>}</a:t>
                </a:r>
                <a:r>
                  <a:rPr kumimoji="1" lang="ja-JP" altLang="en-US" sz="2800" dirty="0"/>
                  <a:t>を対応させる</a:t>
                </a:r>
                <a:endParaRPr kumimoji="1" lang="en-US" altLang="ja-JP" sz="2800" dirty="0"/>
              </a:p>
              <a:p>
                <a:r>
                  <a:rPr kumimoji="1" lang="ja-JP" altLang="en-US" sz="2800" dirty="0"/>
                  <a:t>ネガティブデータ集合</a:t>
                </a:r>
                <a14:m>
                  <m:oMath xmlns:m="http://schemas.openxmlformats.org/officeDocument/2006/math">
                    <m:r>
                      <a:rPr kumimoji="1" lang="en-US" altLang="ja-JP" sz="2800" b="0" i="0" smtClean="0">
                        <a:latin typeface="Cambria Math" panose="02040503050406030204" pitchFamily="18" charset="0"/>
                      </a:rPr>
                      <m:t>{</m:t>
                    </m:r>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rPr>
                      <m:t>}</m:t>
                    </m:r>
                    <m:r>
                      <a:rPr lang="ja-JP" altLang="en-US" sz="2800" i="1">
                        <a:latin typeface="Cambria Math" panose="02040503050406030204" pitchFamily="18" charset="0"/>
                      </a:rPr>
                      <m:t>に</m:t>
                    </m:r>
                  </m:oMath>
                </a14:m>
                <a:r>
                  <a:rPr lang="ja-JP" altLang="en-US" sz="2800" dirty="0"/>
                  <a:t>含まれる特徴ベクトルには</a:t>
                </a:r>
                <a:r>
                  <a:rPr kumimoji="1" lang="ja-JP" altLang="en-US" sz="2800" dirty="0"/>
                  <a:t>，ラベル</a:t>
                </a:r>
                <a14:m>
                  <m:oMath xmlns:m="http://schemas.openxmlformats.org/officeDocument/2006/math">
                    <m:r>
                      <a:rPr kumimoji="1" lang="en-US" altLang="ja-JP" sz="2800" b="0" i="1" smtClean="0">
                        <a:latin typeface="Cambria Math" panose="02040503050406030204" pitchFamily="18" charset="0"/>
                      </a:rPr>
                      <m:t>{0}</m:t>
                    </m:r>
                  </m:oMath>
                </a14:m>
                <a:r>
                  <a:rPr kumimoji="1" lang="ja-JP" altLang="en-US" sz="2800" dirty="0"/>
                  <a:t>を対応させる</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t="-148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82</a:t>
            </a:fld>
            <a:endParaRPr lang="en-US" altLang="ja-JP"/>
          </a:p>
        </p:txBody>
      </p:sp>
      <p:pic>
        <p:nvPicPr>
          <p:cNvPr id="23" name="図 22"/>
          <p:cNvPicPr>
            <a:picLocks noChangeAspect="1"/>
          </p:cNvPicPr>
          <p:nvPr/>
        </p:nvPicPr>
        <p:blipFill>
          <a:blip r:embed="rId4"/>
          <a:stretch>
            <a:fillRect/>
          </a:stretch>
        </p:blipFill>
        <p:spPr>
          <a:xfrm>
            <a:off x="920720" y="4014576"/>
            <a:ext cx="7291448" cy="2438611"/>
          </a:xfrm>
          <a:prstGeom prst="rect">
            <a:avLst/>
          </a:prstGeom>
        </p:spPr>
      </p:pic>
      <p:sp>
        <p:nvSpPr>
          <p:cNvPr id="5" name="日付プレースホルダー 4">
            <a:extLst>
              <a:ext uri="{FF2B5EF4-FFF2-40B4-BE49-F238E27FC236}">
                <a16:creationId xmlns:a16="http://schemas.microsoft.com/office/drawing/2014/main" id="{282CE286-8468-49B7-B7C9-8791E046D4EF}"/>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4706260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29892" y="3144711"/>
            <a:ext cx="8839966" cy="2834886"/>
          </a:xfrm>
          <a:prstGeom prst="rect">
            <a:avLst/>
          </a:prstGeom>
        </p:spPr>
      </p:pic>
      <p:sp>
        <p:nvSpPr>
          <p:cNvPr id="2" name="タイトル 1"/>
          <p:cNvSpPr>
            <a:spLocks noGrp="1"/>
          </p:cNvSpPr>
          <p:nvPr>
            <p:ph type="title"/>
          </p:nvPr>
        </p:nvSpPr>
        <p:spPr/>
        <p:txBody>
          <a:bodyPr/>
          <a:lstStyle/>
          <a:p>
            <a:r>
              <a:rPr lang="ja-JP" altLang="en-US" dirty="0"/>
              <a:t>検索フェイズ</a:t>
            </a:r>
            <a:r>
              <a:rPr kumimoji="1" lang="ja-JP" altLang="en-US" dirty="0"/>
              <a:t>のアルゴリズム</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83</a:t>
            </a:fld>
            <a:endParaRPr lang="en-US" altLang="ja-JP"/>
          </a:p>
        </p:txBody>
      </p:sp>
      <p:sp>
        <p:nvSpPr>
          <p:cNvPr id="5" name="コンテンツ プレースホルダー 2"/>
          <p:cNvSpPr>
            <a:spLocks noGrp="1"/>
          </p:cNvSpPr>
          <p:nvPr>
            <p:ph idx="1"/>
          </p:nvPr>
        </p:nvSpPr>
        <p:spPr>
          <a:xfrm>
            <a:off x="1264358" y="1684699"/>
            <a:ext cx="6297486" cy="1306102"/>
          </a:xfrm>
          <a:ln>
            <a:solidFill>
              <a:srgbClr val="FFC000"/>
            </a:solidFill>
          </a:ln>
        </p:spPr>
        <p:txBody>
          <a:bodyPr/>
          <a:lstStyle/>
          <a:p>
            <a:pPr marL="0" indent="0">
              <a:buNone/>
            </a:pPr>
            <a:r>
              <a:rPr lang="en-US" altLang="ja-JP" sz="2400" dirty="0"/>
              <a:t>STEP S-1: </a:t>
            </a:r>
            <a:r>
              <a:rPr lang="ja-JP" altLang="en-US" sz="2400" dirty="0"/>
              <a:t>検索コード片の特徴ベクトル作成</a:t>
            </a:r>
            <a:endParaRPr lang="en-US" altLang="ja-JP" sz="2400" dirty="0"/>
          </a:p>
          <a:p>
            <a:pPr marL="0" indent="0">
              <a:buNone/>
            </a:pPr>
            <a:r>
              <a:rPr kumimoji="1" lang="en-US" altLang="ja-JP" sz="2400" dirty="0"/>
              <a:t>STEP S-2: </a:t>
            </a:r>
            <a:r>
              <a:rPr kumimoji="1" lang="ja-JP" altLang="en-US" sz="2400" dirty="0"/>
              <a:t>検索コード片に対するラベルの算出</a:t>
            </a:r>
            <a:endParaRPr kumimoji="1" lang="en-US" altLang="ja-JP" sz="2400" dirty="0"/>
          </a:p>
          <a:p>
            <a:pPr marL="0" indent="0">
              <a:buNone/>
            </a:pPr>
            <a:r>
              <a:rPr lang="en-US" altLang="ja-JP" sz="2400" dirty="0"/>
              <a:t>STEP S-3: </a:t>
            </a:r>
            <a:r>
              <a:rPr lang="ja-JP" altLang="en-US" dirty="0"/>
              <a:t>クローン</a:t>
            </a:r>
            <a:r>
              <a:rPr lang="ja-JP" altLang="en-US" sz="2400" dirty="0"/>
              <a:t>セットの出力</a:t>
            </a:r>
            <a:endParaRPr kumimoji="1" lang="ja-JP" altLang="en-US" sz="2400" dirty="0"/>
          </a:p>
        </p:txBody>
      </p:sp>
      <p:sp>
        <p:nvSpPr>
          <p:cNvPr id="7" name="テキスト ボックス 6"/>
          <p:cNvSpPr txBox="1"/>
          <p:nvPr/>
        </p:nvSpPr>
        <p:spPr>
          <a:xfrm>
            <a:off x="-48986" y="4746820"/>
            <a:ext cx="1253869" cy="646331"/>
          </a:xfrm>
          <a:prstGeom prst="rect">
            <a:avLst/>
          </a:prstGeom>
          <a:noFill/>
        </p:spPr>
        <p:txBody>
          <a:bodyPr wrap="none" rtlCol="0">
            <a:spAutoFit/>
          </a:bodyPr>
          <a:lstStyle/>
          <a:p>
            <a:pPr algn="ctr"/>
            <a:r>
              <a:rPr kumimoji="1" lang="ja-JP" altLang="en-US" dirty="0"/>
              <a:t>検索したい</a:t>
            </a:r>
            <a:endParaRPr kumimoji="1" lang="en-US" altLang="ja-JP" dirty="0"/>
          </a:p>
          <a:p>
            <a:pPr algn="ctr"/>
            <a:r>
              <a:rPr lang="ja-JP" altLang="en-US" dirty="0"/>
              <a:t>コード片</a:t>
            </a:r>
            <a:endParaRPr kumimoji="1" lang="ja-JP" altLang="en-US" dirty="0"/>
          </a:p>
        </p:txBody>
      </p:sp>
      <p:sp>
        <p:nvSpPr>
          <p:cNvPr id="8" name="テキスト ボックス 7"/>
          <p:cNvSpPr txBox="1"/>
          <p:nvPr/>
        </p:nvSpPr>
        <p:spPr>
          <a:xfrm>
            <a:off x="1572985" y="4885319"/>
            <a:ext cx="1430200" cy="369332"/>
          </a:xfrm>
          <a:prstGeom prst="rect">
            <a:avLst/>
          </a:prstGeom>
          <a:noFill/>
        </p:spPr>
        <p:txBody>
          <a:bodyPr wrap="none" rtlCol="0">
            <a:spAutoFit/>
          </a:bodyPr>
          <a:lstStyle/>
          <a:p>
            <a:r>
              <a:rPr kumimoji="1" lang="ja-JP" altLang="en-US" dirty="0"/>
              <a:t>特徴ベクトル</a:t>
            </a:r>
          </a:p>
        </p:txBody>
      </p:sp>
      <p:sp>
        <p:nvSpPr>
          <p:cNvPr id="9" name="テキスト ボックス 8"/>
          <p:cNvSpPr txBox="1"/>
          <p:nvPr/>
        </p:nvSpPr>
        <p:spPr>
          <a:xfrm>
            <a:off x="3621859" y="5023819"/>
            <a:ext cx="1582484" cy="369332"/>
          </a:xfrm>
          <a:prstGeom prst="rect">
            <a:avLst/>
          </a:prstGeom>
          <a:noFill/>
        </p:spPr>
        <p:txBody>
          <a:bodyPr wrap="none" rtlCol="0">
            <a:spAutoFit/>
          </a:bodyPr>
          <a:lstStyle/>
          <a:p>
            <a:pPr algn="ctr"/>
            <a:r>
              <a:rPr kumimoji="1" lang="ja-JP" altLang="en-US" dirty="0"/>
              <a:t>学習済み</a:t>
            </a:r>
            <a:r>
              <a:rPr kumimoji="1" lang="en-US" altLang="ja-JP" dirty="0"/>
              <a:t>FNN</a:t>
            </a:r>
            <a:endParaRPr kumimoji="1" lang="ja-JP" altLang="en-US" dirty="0"/>
          </a:p>
        </p:txBody>
      </p:sp>
      <p:sp>
        <p:nvSpPr>
          <p:cNvPr id="10" name="テキスト ボックス 9"/>
          <p:cNvSpPr txBox="1"/>
          <p:nvPr/>
        </p:nvSpPr>
        <p:spPr>
          <a:xfrm>
            <a:off x="5965371" y="4562154"/>
            <a:ext cx="819455" cy="369332"/>
          </a:xfrm>
          <a:prstGeom prst="rect">
            <a:avLst/>
          </a:prstGeom>
          <a:noFill/>
        </p:spPr>
        <p:txBody>
          <a:bodyPr wrap="none" rtlCol="0">
            <a:spAutoFit/>
          </a:bodyPr>
          <a:lstStyle/>
          <a:p>
            <a:r>
              <a:rPr lang="ja-JP" altLang="en-US" dirty="0"/>
              <a:t>ラベル</a:t>
            </a:r>
            <a:endParaRPr kumimoji="1" lang="ja-JP" altLang="en-US"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6784826" y="4515987"/>
                <a:ext cx="8088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ea typeface="Cambria Math" panose="02040503050406030204" pitchFamily="18" charset="0"/>
                        </a:rPr>
                        <m:t>≠0</m:t>
                      </m:r>
                    </m:oMath>
                  </m:oMathPara>
                </a14:m>
                <a:endParaRPr kumimoji="1" lang="en-US" altLang="ja-JP" b="0" dirty="0">
                  <a:ea typeface="Cambria Math" panose="02040503050406030204" pitchFamily="18" charset="0"/>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784826" y="4515987"/>
                <a:ext cx="808811" cy="36933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6784826" y="5491186"/>
                <a:ext cx="8088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ea typeface="Cambria Math" panose="02040503050406030204" pitchFamily="18" charset="0"/>
                        </a:rPr>
                        <m:t>=0</m:t>
                      </m:r>
                    </m:oMath>
                  </m:oMathPara>
                </a14:m>
                <a:endParaRPr kumimoji="1" lang="en-US" altLang="ja-JP" b="0" dirty="0">
                  <a:ea typeface="Cambria Math" panose="02040503050406030204" pitchFamily="18" charset="0"/>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6784826" y="5491186"/>
                <a:ext cx="808811" cy="369332"/>
              </a:xfrm>
              <a:prstGeom prst="rect">
                <a:avLst/>
              </a:prstGeom>
              <a:blipFill>
                <a:blip r:embed="rId5"/>
                <a:stretch>
                  <a:fillRect/>
                </a:stretch>
              </a:blipFill>
            </p:spPr>
            <p:txBody>
              <a:bodyPr/>
              <a:lstStyle/>
              <a:p>
                <a:r>
                  <a:rPr lang="ja-JP" altLang="en-US">
                    <a:noFill/>
                  </a:rPr>
                  <a:t> </a:t>
                </a:r>
              </a:p>
            </p:txBody>
          </p:sp>
        </mc:Fallback>
      </mc:AlternateContent>
      <p:sp>
        <p:nvSpPr>
          <p:cNvPr id="6" name="日付プレースホルダー 5">
            <a:extLst>
              <a:ext uri="{FF2B5EF4-FFF2-40B4-BE49-F238E27FC236}">
                <a16:creationId xmlns:a16="http://schemas.microsoft.com/office/drawing/2014/main" id="{58BE8B88-327C-4C14-BD15-3ABEAD2027B5}"/>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7776405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評価実験</a:t>
            </a:r>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sz="2800" dirty="0">
                <a:solidFill>
                  <a:srgbClr val="FF0000"/>
                </a:solidFill>
              </a:rPr>
              <a:t>検索精度の評価</a:t>
            </a:r>
            <a:endParaRPr kumimoji="1" lang="en-US" altLang="ja-JP" sz="2800" dirty="0">
              <a:solidFill>
                <a:srgbClr val="FF0000"/>
              </a:solidFill>
            </a:endParaRPr>
          </a:p>
          <a:p>
            <a:pPr lvl="1"/>
            <a:r>
              <a:rPr lang="ja-JP" altLang="en-US" sz="2400" dirty="0"/>
              <a:t>コードクローンの類似度閾値を変化させた場合に</a:t>
            </a:r>
            <a:br>
              <a:rPr lang="en-US" altLang="ja-JP" sz="2400" dirty="0"/>
            </a:br>
            <a:r>
              <a:rPr lang="ja-JP" altLang="en-US" sz="2400" dirty="0"/>
              <a:t>生じる検索精度への影響</a:t>
            </a:r>
            <a:endParaRPr lang="en-US" altLang="ja-JP" sz="2400" dirty="0"/>
          </a:p>
          <a:p>
            <a:pPr lvl="1"/>
            <a:r>
              <a:rPr kumimoji="1" lang="en-US" altLang="ja-JP" sz="2400" dirty="0"/>
              <a:t>2</a:t>
            </a:r>
            <a:r>
              <a:rPr kumimoji="1" lang="ja-JP" altLang="en-US" sz="2400" dirty="0"/>
              <a:t>種類のベクトル化手法で特徴ベクトルを作成して学習を行った場合に</a:t>
            </a:r>
            <a:r>
              <a:rPr lang="ja-JP" altLang="en-US" sz="2400" dirty="0"/>
              <a:t>生じる検索精度への影響</a:t>
            </a:r>
            <a:endParaRPr lang="en-US" altLang="ja-JP" sz="2400" dirty="0"/>
          </a:p>
          <a:p>
            <a:pPr marL="0" indent="0">
              <a:buNone/>
            </a:pPr>
            <a:endParaRPr kumimoji="1" lang="en-US" altLang="ja-JP" sz="2800" dirty="0"/>
          </a:p>
          <a:p>
            <a:pPr marL="514350" indent="-514350">
              <a:buFont typeface="+mj-lt"/>
              <a:buAutoNum type="arabicPeriod" startAt="2"/>
            </a:pPr>
            <a:r>
              <a:rPr kumimoji="1" lang="ja-JP" altLang="en-US" sz="2800" dirty="0"/>
              <a:t>ミューテーションの評価</a:t>
            </a:r>
            <a:endParaRPr kumimoji="1" lang="en-US" altLang="ja-JP" sz="2800" dirty="0"/>
          </a:p>
          <a:p>
            <a:pPr lvl="1"/>
            <a:endParaRPr lang="en-US" altLang="ja-JP"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84</a:t>
            </a:fld>
            <a:endParaRPr lang="en-US" altLang="ja-JP"/>
          </a:p>
        </p:txBody>
      </p:sp>
      <p:sp>
        <p:nvSpPr>
          <p:cNvPr id="5" name="日付プレースホルダー 4">
            <a:extLst>
              <a:ext uri="{FF2B5EF4-FFF2-40B4-BE49-F238E27FC236}">
                <a16:creationId xmlns:a16="http://schemas.microsoft.com/office/drawing/2014/main" id="{69705C3F-09A2-4972-92D6-43F6F52772FB}"/>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9332277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実験環境と学習パラメータ</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実験環境</a:t>
            </a:r>
            <a:endParaRPr lang="en-US" altLang="ja-JP" sz="2800" dirty="0"/>
          </a:p>
          <a:p>
            <a:pPr lvl="1"/>
            <a:r>
              <a:rPr lang="en-US" altLang="ja-JP" sz="2400" dirty="0"/>
              <a:t>CPU</a:t>
            </a:r>
            <a:r>
              <a:rPr lang="ja-JP" altLang="en-US" sz="2400" dirty="0"/>
              <a:t>：</a:t>
            </a:r>
            <a:r>
              <a:rPr lang="en-US" altLang="ja-JP" sz="2400" dirty="0"/>
              <a:t>Intel Xeon E5-1603 v4 @ 2.80GHz×2</a:t>
            </a:r>
          </a:p>
          <a:p>
            <a:pPr lvl="1"/>
            <a:r>
              <a:rPr lang="en-US" altLang="ja-JP" sz="2400" dirty="0"/>
              <a:t>RAM</a:t>
            </a:r>
            <a:r>
              <a:rPr lang="ja-JP" altLang="en-US" sz="2400" dirty="0"/>
              <a:t>：</a:t>
            </a:r>
            <a:r>
              <a:rPr lang="en-US" altLang="ja-JP" sz="2400" dirty="0"/>
              <a:t>32.0GB</a:t>
            </a:r>
          </a:p>
          <a:p>
            <a:endParaRPr lang="en-US" altLang="ja-JP" sz="2800" dirty="0"/>
          </a:p>
          <a:p>
            <a:r>
              <a:rPr lang="ja-JP" altLang="en-US" sz="2800" dirty="0"/>
              <a:t>学習パラメータ</a:t>
            </a:r>
            <a:endParaRPr lang="en-US" altLang="ja-JP" sz="2800" dirty="0"/>
          </a:p>
          <a:p>
            <a:pPr lvl="1"/>
            <a:r>
              <a:rPr lang="ja-JP" altLang="en-US" sz="2400" dirty="0"/>
              <a:t>使用</a:t>
            </a:r>
            <a:r>
              <a:rPr kumimoji="1" lang="ja-JP" altLang="en-US" sz="2400" dirty="0"/>
              <a:t>ライブラリ</a:t>
            </a:r>
            <a:r>
              <a:rPr kumimoji="1" lang="en-US" altLang="ja-JP" sz="2400" dirty="0"/>
              <a:t>: </a:t>
            </a:r>
            <a:r>
              <a:rPr kumimoji="1" lang="en-US" altLang="ja-JP" sz="2400" dirty="0" err="1"/>
              <a:t>chainer</a:t>
            </a:r>
            <a:r>
              <a:rPr kumimoji="1" lang="en-US" altLang="ja-JP" sz="2400" dirty="0"/>
              <a:t> 3.4.0</a:t>
            </a:r>
          </a:p>
          <a:p>
            <a:pPr lvl="1"/>
            <a:r>
              <a:rPr lang="ja-JP" altLang="en-US" sz="2400" dirty="0"/>
              <a:t>層の構成：全結合で</a:t>
            </a:r>
            <a:r>
              <a:rPr kumimoji="1" lang="en-US" altLang="ja-JP" sz="2400" dirty="0"/>
              <a:t>3</a:t>
            </a:r>
            <a:r>
              <a:rPr kumimoji="1" lang="ja-JP" altLang="en-US" sz="2400" dirty="0"/>
              <a:t>層</a:t>
            </a:r>
            <a:r>
              <a:rPr kumimoji="1" lang="en-US" altLang="ja-JP" sz="2400" dirty="0"/>
              <a:t>(</a:t>
            </a:r>
            <a:r>
              <a:rPr kumimoji="1" lang="ja-JP" altLang="en-US" sz="2400" dirty="0"/>
              <a:t>隠れ層</a:t>
            </a:r>
            <a:r>
              <a:rPr kumimoji="1" lang="en-US" altLang="ja-JP" sz="2400" dirty="0"/>
              <a:t>: 1</a:t>
            </a:r>
            <a:r>
              <a:rPr kumimoji="1" lang="ja-JP" altLang="en-US" sz="2400" dirty="0"/>
              <a:t>層</a:t>
            </a:r>
            <a:r>
              <a:rPr kumimoji="1" lang="en-US" altLang="ja-JP" sz="2400" dirty="0"/>
              <a:t>)</a:t>
            </a:r>
          </a:p>
          <a:p>
            <a:pPr lvl="1"/>
            <a:r>
              <a:rPr lang="ja-JP" altLang="en-US" sz="2400" dirty="0"/>
              <a:t>隠れ層のノード数</a:t>
            </a:r>
            <a:r>
              <a:rPr lang="en-US" altLang="ja-JP" sz="2400" dirty="0"/>
              <a:t>:</a:t>
            </a:r>
            <a:r>
              <a:rPr lang="ja-JP" altLang="en-US" sz="2400" dirty="0"/>
              <a:t> </a:t>
            </a:r>
            <a:r>
              <a:rPr lang="en-US" altLang="ja-JP" sz="2400" dirty="0"/>
              <a:t>200</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85</a:t>
            </a:fld>
            <a:endParaRPr lang="en-US" altLang="ja-JP"/>
          </a:p>
        </p:txBody>
      </p:sp>
      <p:sp>
        <p:nvSpPr>
          <p:cNvPr id="6" name="日付プレースホルダー 5">
            <a:extLst>
              <a:ext uri="{FF2B5EF4-FFF2-40B4-BE49-F238E27FC236}">
                <a16:creationId xmlns:a16="http://schemas.microsoft.com/office/drawing/2014/main" id="{C9D04C20-C366-4A16-A313-3BF535A5D45D}"/>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42354017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正方形/長方形 43"/>
          <p:cNvSpPr/>
          <p:nvPr/>
        </p:nvSpPr>
        <p:spPr>
          <a:xfrm>
            <a:off x="16668" y="3316572"/>
            <a:ext cx="2481603" cy="3199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検索精度評価実験の</a:t>
            </a:r>
            <a:r>
              <a:rPr kumimoji="1" lang="ja-JP" altLang="en-US" dirty="0"/>
              <a:t>概要</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86</a:t>
            </a:fld>
            <a:endParaRPr lang="en-US" altLang="ja-JP"/>
          </a:p>
        </p:txBody>
      </p:sp>
      <p:sp>
        <p:nvSpPr>
          <p:cNvPr id="6" name="コンテンツ プレースホルダー 2"/>
          <p:cNvSpPr>
            <a:spLocks noGrp="1"/>
          </p:cNvSpPr>
          <p:nvPr>
            <p:ph idx="1"/>
          </p:nvPr>
        </p:nvSpPr>
        <p:spPr>
          <a:xfrm>
            <a:off x="457200" y="1523999"/>
            <a:ext cx="8240485" cy="1732547"/>
          </a:xfrm>
          <a:ln>
            <a:solidFill>
              <a:srgbClr val="FFC000"/>
            </a:solidFill>
          </a:ln>
        </p:spPr>
        <p:txBody>
          <a:bodyPr/>
          <a:lstStyle/>
          <a:p>
            <a:pPr marL="514350" indent="-514350">
              <a:buFont typeface="+mj-lt"/>
              <a:buAutoNum type="arabicPeriod"/>
            </a:pPr>
            <a:r>
              <a:rPr kumimoji="1" lang="ja-JP" altLang="en-US" sz="2400" dirty="0"/>
              <a:t>各プロジェクトのソースコードを利用して学習用データセットと評価用データセットを作成</a:t>
            </a:r>
            <a:endParaRPr kumimoji="1" lang="en-US" altLang="ja-JP" sz="2400" dirty="0"/>
          </a:p>
          <a:p>
            <a:pPr marL="514350" indent="-514350">
              <a:buFont typeface="+mj-lt"/>
              <a:buAutoNum type="arabicPeriod"/>
            </a:pPr>
            <a:r>
              <a:rPr kumimoji="1" lang="ja-JP" altLang="en-US" sz="2400" dirty="0"/>
              <a:t>学習用データセットを使用して</a:t>
            </a:r>
            <a:r>
              <a:rPr lang="en-US" altLang="ja-JP" dirty="0"/>
              <a:t>FNN</a:t>
            </a:r>
            <a:r>
              <a:rPr lang="ja-JP" altLang="en-US" dirty="0"/>
              <a:t>の学習</a:t>
            </a:r>
            <a:endParaRPr kumimoji="1" lang="en-US" altLang="ja-JP" sz="2400" dirty="0"/>
          </a:p>
          <a:p>
            <a:pPr marL="514350" indent="-514350">
              <a:buFont typeface="+mj-lt"/>
              <a:buAutoNum type="arabicPeriod"/>
            </a:pPr>
            <a:r>
              <a:rPr lang="ja-JP" altLang="en-US" sz="2400" dirty="0"/>
              <a:t>評価用データセットを使用して適合率・再現率・</a:t>
            </a:r>
            <a:r>
              <a:rPr lang="en-US" altLang="ja-JP" sz="2400" dirty="0"/>
              <a:t>F</a:t>
            </a:r>
            <a:r>
              <a:rPr lang="ja-JP" altLang="en-US" sz="2400" dirty="0"/>
              <a:t>値を算出</a:t>
            </a:r>
            <a:endParaRPr kumimoji="1" lang="ja-JP" altLang="en-US" sz="2400" dirty="0"/>
          </a:p>
        </p:txBody>
      </p:sp>
      <p:pic>
        <p:nvPicPr>
          <p:cNvPr id="34" name="図 33"/>
          <p:cNvPicPr>
            <a:picLocks noChangeAspect="1"/>
          </p:cNvPicPr>
          <p:nvPr/>
        </p:nvPicPr>
        <p:blipFill>
          <a:blip r:embed="rId3"/>
          <a:stretch>
            <a:fillRect/>
          </a:stretch>
        </p:blipFill>
        <p:spPr>
          <a:xfrm>
            <a:off x="1049266" y="3362907"/>
            <a:ext cx="1388352" cy="3153485"/>
          </a:xfrm>
          <a:prstGeom prst="rect">
            <a:avLst/>
          </a:prstGeom>
          <a:ln>
            <a:noFill/>
          </a:ln>
        </p:spPr>
      </p:pic>
      <p:sp>
        <p:nvSpPr>
          <p:cNvPr id="35" name="テキスト ボックス 34"/>
          <p:cNvSpPr txBox="1"/>
          <p:nvPr/>
        </p:nvSpPr>
        <p:spPr>
          <a:xfrm>
            <a:off x="-65315" y="3434443"/>
            <a:ext cx="1334020" cy="646331"/>
          </a:xfrm>
          <a:prstGeom prst="rect">
            <a:avLst/>
          </a:prstGeom>
          <a:noFill/>
        </p:spPr>
        <p:txBody>
          <a:bodyPr wrap="none" rtlCol="0">
            <a:spAutoFit/>
          </a:bodyPr>
          <a:lstStyle/>
          <a:p>
            <a:pPr algn="ctr"/>
            <a:r>
              <a:rPr kumimoji="1" lang="ja-JP" altLang="en-US" dirty="0"/>
              <a:t>学習用</a:t>
            </a:r>
            <a:endParaRPr kumimoji="1" lang="en-US" altLang="ja-JP" dirty="0"/>
          </a:p>
          <a:p>
            <a:pPr algn="ctr"/>
            <a:r>
              <a:rPr kumimoji="1" lang="ja-JP" altLang="en-US" dirty="0"/>
              <a:t>データセット</a:t>
            </a:r>
          </a:p>
        </p:txBody>
      </p:sp>
      <p:sp>
        <p:nvSpPr>
          <p:cNvPr id="36" name="テキスト ボックス 35"/>
          <p:cNvSpPr txBox="1"/>
          <p:nvPr/>
        </p:nvSpPr>
        <p:spPr>
          <a:xfrm>
            <a:off x="-65315" y="5870061"/>
            <a:ext cx="1334020" cy="646331"/>
          </a:xfrm>
          <a:prstGeom prst="rect">
            <a:avLst/>
          </a:prstGeom>
          <a:noFill/>
        </p:spPr>
        <p:txBody>
          <a:bodyPr wrap="none" rtlCol="0">
            <a:spAutoFit/>
          </a:bodyPr>
          <a:lstStyle/>
          <a:p>
            <a:pPr algn="ctr"/>
            <a:r>
              <a:rPr kumimoji="1" lang="ja-JP" altLang="en-US" dirty="0"/>
              <a:t>評価用</a:t>
            </a:r>
            <a:endParaRPr kumimoji="1" lang="en-US" altLang="ja-JP" dirty="0"/>
          </a:p>
          <a:p>
            <a:pPr algn="ctr"/>
            <a:r>
              <a:rPr lang="ja-JP" altLang="en-US" dirty="0"/>
              <a:t>データセット</a:t>
            </a:r>
            <a:endParaRPr kumimoji="1" lang="ja-JP" altLang="en-US" dirty="0"/>
          </a:p>
        </p:txBody>
      </p:sp>
      <p:sp>
        <p:nvSpPr>
          <p:cNvPr id="37" name="テキスト ボックス 36"/>
          <p:cNvSpPr txBox="1"/>
          <p:nvPr/>
        </p:nvSpPr>
        <p:spPr>
          <a:xfrm>
            <a:off x="107007" y="4809284"/>
            <a:ext cx="989374" cy="646331"/>
          </a:xfrm>
          <a:prstGeom prst="rect">
            <a:avLst/>
          </a:prstGeom>
          <a:noFill/>
        </p:spPr>
        <p:txBody>
          <a:bodyPr wrap="none" rtlCol="0" anchor="ctr">
            <a:spAutoFit/>
          </a:bodyPr>
          <a:lstStyle/>
          <a:p>
            <a:pPr algn="ctr"/>
            <a:r>
              <a:rPr kumimoji="1" lang="ja-JP" altLang="en-US" dirty="0"/>
              <a:t>コード</a:t>
            </a:r>
            <a:endParaRPr kumimoji="1" lang="en-US" altLang="ja-JP" dirty="0"/>
          </a:p>
          <a:p>
            <a:pPr algn="ctr"/>
            <a:r>
              <a:rPr lang="ja-JP" altLang="en-US" dirty="0"/>
              <a:t>クローン</a:t>
            </a:r>
            <a:endParaRPr kumimoji="1" lang="ja-JP" altLang="en-US" dirty="0"/>
          </a:p>
        </p:txBody>
      </p:sp>
      <mc:AlternateContent xmlns:mc="http://schemas.openxmlformats.org/markup-compatibility/2006" xmlns:a14="http://schemas.microsoft.com/office/drawing/2010/main">
        <mc:Choice Requires="a14">
          <p:sp>
            <p:nvSpPr>
              <p:cNvPr id="38" name="テキスト ボックス 37"/>
              <p:cNvSpPr txBox="1"/>
              <p:nvPr/>
            </p:nvSpPr>
            <p:spPr>
              <a:xfrm>
                <a:off x="1698040" y="3514717"/>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0</m:t>
                          </m:r>
                        </m:sub>
                      </m:sSub>
                    </m:oMath>
                  </m:oMathPara>
                </a14:m>
                <a:endParaRPr kumimoji="1" lang="ja-JP" altLang="en-US" sz="14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1698040" y="3514717"/>
                <a:ext cx="310243" cy="307777"/>
              </a:xfrm>
              <a:prstGeom prst="rect">
                <a:avLst/>
              </a:prstGeom>
              <a:blipFill>
                <a:blip r:embed="rId4"/>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1449528" y="4141829"/>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1</m:t>
                          </m:r>
                        </m:sub>
                      </m:sSub>
                    </m:oMath>
                  </m:oMathPara>
                </a14:m>
                <a:endParaRPr kumimoji="1" lang="ja-JP" altLang="en-US" sz="14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1449528" y="4141829"/>
                <a:ext cx="310243" cy="307777"/>
              </a:xfrm>
              <a:prstGeom prst="rect">
                <a:avLst/>
              </a:prstGeom>
              <a:blipFill>
                <a:blip r:embed="rId5"/>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1853161" y="4141828"/>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2</m:t>
                          </m:r>
                        </m:sub>
                      </m:sSub>
                    </m:oMath>
                  </m:oMathPara>
                </a14:m>
                <a:endParaRPr kumimoji="1" lang="ja-JP" altLang="en-US" sz="1400"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1853161" y="4141828"/>
                <a:ext cx="310243" cy="307777"/>
              </a:xfrm>
              <a:prstGeom prst="rect">
                <a:avLst/>
              </a:prstGeom>
              <a:blipFill>
                <a:blip r:embed="rId6"/>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1449528" y="4542666"/>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3</m:t>
                          </m:r>
                        </m:sub>
                      </m:sSub>
                    </m:oMath>
                  </m:oMathPara>
                </a14:m>
                <a:endParaRPr kumimoji="1" lang="ja-JP" altLang="en-US" sz="1400"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449528" y="4542666"/>
                <a:ext cx="310243" cy="307777"/>
              </a:xfrm>
              <a:prstGeom prst="rect">
                <a:avLst/>
              </a:prstGeom>
              <a:blipFill>
                <a:blip r:embed="rId7"/>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1849790" y="4548108"/>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4</m:t>
                          </m:r>
                        </m:sub>
                      </m:sSub>
                    </m:oMath>
                  </m:oMathPara>
                </a14:m>
                <a:endParaRPr kumimoji="1" lang="ja-JP" altLang="en-US" sz="1400"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1849790" y="4548108"/>
                <a:ext cx="310243" cy="307777"/>
              </a:xfrm>
              <a:prstGeom prst="rect">
                <a:avLst/>
              </a:prstGeom>
              <a:blipFill>
                <a:blip r:embed="rId8"/>
                <a:stretch>
                  <a:fillRect/>
                </a:stretch>
              </a:blipFill>
              <a:ln>
                <a:noFill/>
              </a:ln>
            </p:spPr>
            <p:txBody>
              <a:bodyPr/>
              <a:lstStyle/>
              <a:p>
                <a:r>
                  <a:rPr lang="ja-JP" altLang="en-US">
                    <a:noFill/>
                  </a:rPr>
                  <a:t> </a:t>
                </a:r>
              </a:p>
            </p:txBody>
          </p:sp>
        </mc:Fallback>
      </mc:AlternateContent>
      <p:grpSp>
        <p:nvGrpSpPr>
          <p:cNvPr id="45" name="グループ化 44"/>
          <p:cNvGrpSpPr/>
          <p:nvPr/>
        </p:nvGrpSpPr>
        <p:grpSpPr>
          <a:xfrm>
            <a:off x="3440529" y="3434443"/>
            <a:ext cx="1677786" cy="1603840"/>
            <a:chOff x="3258743" y="2979324"/>
            <a:chExt cx="1677786" cy="1603840"/>
          </a:xfrm>
        </p:grpSpPr>
        <p:grpSp>
          <p:nvGrpSpPr>
            <p:cNvPr id="46" name="グループ化 45"/>
            <p:cNvGrpSpPr/>
            <p:nvPr/>
          </p:nvGrpSpPr>
          <p:grpSpPr>
            <a:xfrm>
              <a:off x="3258743" y="2979324"/>
              <a:ext cx="1677786" cy="1201511"/>
              <a:chOff x="1178168" y="914400"/>
              <a:chExt cx="2725615" cy="1951891"/>
            </a:xfrm>
          </p:grpSpPr>
          <p:sp>
            <p:nvSpPr>
              <p:cNvPr id="48" name="楕円 47"/>
              <p:cNvSpPr/>
              <p:nvPr/>
            </p:nvSpPr>
            <p:spPr>
              <a:xfrm>
                <a:off x="1178169" y="914400"/>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9" name="楕円 48"/>
              <p:cNvSpPr/>
              <p:nvPr/>
            </p:nvSpPr>
            <p:spPr>
              <a:xfrm>
                <a:off x="1178169" y="1617784"/>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0" name="楕円 49"/>
              <p:cNvSpPr/>
              <p:nvPr/>
            </p:nvSpPr>
            <p:spPr>
              <a:xfrm>
                <a:off x="1178168" y="2321168"/>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1" name="楕円 50"/>
              <p:cNvSpPr/>
              <p:nvPr/>
            </p:nvSpPr>
            <p:spPr>
              <a:xfrm>
                <a:off x="2268415" y="914400"/>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268415" y="1617784"/>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楕円 52"/>
              <p:cNvSpPr/>
              <p:nvPr/>
            </p:nvSpPr>
            <p:spPr>
              <a:xfrm>
                <a:off x="2268414" y="2321168"/>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4" name="楕円 53"/>
              <p:cNvSpPr/>
              <p:nvPr/>
            </p:nvSpPr>
            <p:spPr>
              <a:xfrm>
                <a:off x="3358660" y="1345222"/>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楕円 54"/>
              <p:cNvSpPr/>
              <p:nvPr/>
            </p:nvSpPr>
            <p:spPr>
              <a:xfrm>
                <a:off x="3358660" y="2048606"/>
                <a:ext cx="545123" cy="545123"/>
              </a:xfrm>
              <a:prstGeom prst="ellipse">
                <a:avLst/>
              </a:prstGeom>
              <a:no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56" name="直線矢印コネクタ 55"/>
              <p:cNvCxnSpPr>
                <a:stCxn id="48" idx="6"/>
                <a:endCxn id="51" idx="2"/>
              </p:cNvCxnSpPr>
              <p:nvPr/>
            </p:nvCxnSpPr>
            <p:spPr>
              <a:xfrm>
                <a:off x="1723292" y="1186962"/>
                <a:ext cx="545123" cy="0"/>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矢印コネクタ 56"/>
              <p:cNvCxnSpPr>
                <a:stCxn id="48" idx="6"/>
                <a:endCxn id="52" idx="2"/>
              </p:cNvCxnSpPr>
              <p:nvPr/>
            </p:nvCxnSpPr>
            <p:spPr>
              <a:xfrm>
                <a:off x="1723292" y="1186962"/>
                <a:ext cx="545123" cy="703384"/>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矢印コネクタ 57"/>
              <p:cNvCxnSpPr>
                <a:stCxn id="48" idx="6"/>
                <a:endCxn id="53" idx="2"/>
              </p:cNvCxnSpPr>
              <p:nvPr/>
            </p:nvCxnSpPr>
            <p:spPr>
              <a:xfrm>
                <a:off x="1723292" y="1186962"/>
                <a:ext cx="545122" cy="1406768"/>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矢印コネクタ 58"/>
              <p:cNvCxnSpPr>
                <a:stCxn id="49" idx="6"/>
                <a:endCxn id="52" idx="2"/>
              </p:cNvCxnSpPr>
              <p:nvPr/>
            </p:nvCxnSpPr>
            <p:spPr>
              <a:xfrm>
                <a:off x="1723292" y="1890346"/>
                <a:ext cx="545123" cy="0"/>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矢印コネクタ 59"/>
              <p:cNvCxnSpPr>
                <a:stCxn id="49" idx="6"/>
                <a:endCxn id="51" idx="2"/>
              </p:cNvCxnSpPr>
              <p:nvPr/>
            </p:nvCxnSpPr>
            <p:spPr>
              <a:xfrm flipV="1">
                <a:off x="1723292" y="1186962"/>
                <a:ext cx="545123" cy="703384"/>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矢印コネクタ 60"/>
              <p:cNvCxnSpPr>
                <a:stCxn id="49" idx="6"/>
                <a:endCxn id="53" idx="2"/>
              </p:cNvCxnSpPr>
              <p:nvPr/>
            </p:nvCxnSpPr>
            <p:spPr>
              <a:xfrm>
                <a:off x="1723292" y="1890346"/>
                <a:ext cx="545122" cy="703384"/>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直線矢印コネクタ 61"/>
              <p:cNvCxnSpPr>
                <a:stCxn id="50" idx="6"/>
                <a:endCxn id="51" idx="2"/>
              </p:cNvCxnSpPr>
              <p:nvPr/>
            </p:nvCxnSpPr>
            <p:spPr>
              <a:xfrm flipV="1">
                <a:off x="1723291" y="1186962"/>
                <a:ext cx="545124" cy="1406768"/>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3" name="直線矢印コネクタ 62"/>
              <p:cNvCxnSpPr>
                <a:stCxn id="50" idx="6"/>
                <a:endCxn id="52" idx="2"/>
              </p:cNvCxnSpPr>
              <p:nvPr/>
            </p:nvCxnSpPr>
            <p:spPr>
              <a:xfrm flipV="1">
                <a:off x="1723291" y="1890346"/>
                <a:ext cx="545124" cy="703384"/>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矢印コネクタ 63"/>
              <p:cNvCxnSpPr>
                <a:stCxn id="50" idx="6"/>
                <a:endCxn id="53" idx="2"/>
              </p:cNvCxnSpPr>
              <p:nvPr/>
            </p:nvCxnSpPr>
            <p:spPr>
              <a:xfrm>
                <a:off x="1723291" y="2593730"/>
                <a:ext cx="545123" cy="0"/>
              </a:xfrm>
              <a:prstGeom prst="straightConnector1">
                <a:avLst/>
              </a:prstGeom>
              <a:ln w="95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線コネクタ 64"/>
              <p:cNvCxnSpPr>
                <a:stCxn id="51" idx="6"/>
                <a:endCxn id="54" idx="2"/>
              </p:cNvCxnSpPr>
              <p:nvPr/>
            </p:nvCxnSpPr>
            <p:spPr>
              <a:xfrm>
                <a:off x="2813538" y="1186962"/>
                <a:ext cx="545122" cy="430822"/>
              </a:xfrm>
              <a:prstGeom prst="line">
                <a:avLst/>
              </a:prstGeom>
              <a:ln w="9525"/>
            </p:spPr>
            <p:style>
              <a:lnRef idx="1">
                <a:schemeClr val="dk1"/>
              </a:lnRef>
              <a:fillRef idx="0">
                <a:schemeClr val="dk1"/>
              </a:fillRef>
              <a:effectRef idx="0">
                <a:schemeClr val="dk1"/>
              </a:effectRef>
              <a:fontRef idx="minor">
                <a:schemeClr val="tx1"/>
              </a:fontRef>
            </p:style>
          </p:cxnSp>
          <p:cxnSp>
            <p:nvCxnSpPr>
              <p:cNvPr id="66" name="直線コネクタ 65"/>
              <p:cNvCxnSpPr>
                <a:stCxn id="51" idx="6"/>
                <a:endCxn id="55" idx="2"/>
              </p:cNvCxnSpPr>
              <p:nvPr/>
            </p:nvCxnSpPr>
            <p:spPr>
              <a:xfrm>
                <a:off x="2813538" y="1186962"/>
                <a:ext cx="545122" cy="1134206"/>
              </a:xfrm>
              <a:prstGeom prst="line">
                <a:avLst/>
              </a:prstGeom>
              <a:ln w="9525"/>
            </p:spPr>
            <p:style>
              <a:lnRef idx="1">
                <a:schemeClr val="dk1"/>
              </a:lnRef>
              <a:fillRef idx="0">
                <a:schemeClr val="dk1"/>
              </a:fillRef>
              <a:effectRef idx="0">
                <a:schemeClr val="dk1"/>
              </a:effectRef>
              <a:fontRef idx="minor">
                <a:schemeClr val="tx1"/>
              </a:fontRef>
            </p:style>
          </p:cxnSp>
          <p:cxnSp>
            <p:nvCxnSpPr>
              <p:cNvPr id="67" name="直線コネクタ 66"/>
              <p:cNvCxnSpPr>
                <a:stCxn id="52" idx="6"/>
                <a:endCxn id="54" idx="2"/>
              </p:cNvCxnSpPr>
              <p:nvPr/>
            </p:nvCxnSpPr>
            <p:spPr>
              <a:xfrm flipV="1">
                <a:off x="2813538" y="1617784"/>
                <a:ext cx="545122" cy="272562"/>
              </a:xfrm>
              <a:prstGeom prst="line">
                <a:avLst/>
              </a:prstGeom>
              <a:ln w="9525"/>
            </p:spPr>
            <p:style>
              <a:lnRef idx="1">
                <a:schemeClr val="dk1"/>
              </a:lnRef>
              <a:fillRef idx="0">
                <a:schemeClr val="dk1"/>
              </a:fillRef>
              <a:effectRef idx="0">
                <a:schemeClr val="dk1"/>
              </a:effectRef>
              <a:fontRef idx="minor">
                <a:schemeClr val="tx1"/>
              </a:fontRef>
            </p:style>
          </p:cxnSp>
          <p:cxnSp>
            <p:nvCxnSpPr>
              <p:cNvPr id="68" name="直線コネクタ 67"/>
              <p:cNvCxnSpPr>
                <a:stCxn id="52" idx="6"/>
                <a:endCxn id="55" idx="2"/>
              </p:cNvCxnSpPr>
              <p:nvPr/>
            </p:nvCxnSpPr>
            <p:spPr>
              <a:xfrm>
                <a:off x="2813538" y="1890346"/>
                <a:ext cx="545122" cy="430822"/>
              </a:xfrm>
              <a:prstGeom prst="line">
                <a:avLst/>
              </a:prstGeom>
              <a:ln w="9525"/>
            </p:spPr>
            <p:style>
              <a:lnRef idx="1">
                <a:schemeClr val="dk1"/>
              </a:lnRef>
              <a:fillRef idx="0">
                <a:schemeClr val="dk1"/>
              </a:fillRef>
              <a:effectRef idx="0">
                <a:schemeClr val="dk1"/>
              </a:effectRef>
              <a:fontRef idx="minor">
                <a:schemeClr val="tx1"/>
              </a:fontRef>
            </p:style>
          </p:cxnSp>
          <p:cxnSp>
            <p:nvCxnSpPr>
              <p:cNvPr id="69" name="直線コネクタ 68"/>
              <p:cNvCxnSpPr>
                <a:stCxn id="53" idx="6"/>
                <a:endCxn id="54" idx="2"/>
              </p:cNvCxnSpPr>
              <p:nvPr/>
            </p:nvCxnSpPr>
            <p:spPr>
              <a:xfrm flipV="1">
                <a:off x="2813537" y="1617784"/>
                <a:ext cx="545123" cy="975946"/>
              </a:xfrm>
              <a:prstGeom prst="line">
                <a:avLst/>
              </a:prstGeom>
              <a:ln w="9525"/>
            </p:spPr>
            <p:style>
              <a:lnRef idx="1">
                <a:schemeClr val="dk1"/>
              </a:lnRef>
              <a:fillRef idx="0">
                <a:schemeClr val="dk1"/>
              </a:fillRef>
              <a:effectRef idx="0">
                <a:schemeClr val="dk1"/>
              </a:effectRef>
              <a:fontRef idx="minor">
                <a:schemeClr val="tx1"/>
              </a:fontRef>
            </p:style>
          </p:cxnSp>
          <p:cxnSp>
            <p:nvCxnSpPr>
              <p:cNvPr id="70" name="直線コネクタ 69"/>
              <p:cNvCxnSpPr>
                <a:stCxn id="53" idx="6"/>
                <a:endCxn id="55" idx="2"/>
              </p:cNvCxnSpPr>
              <p:nvPr/>
            </p:nvCxnSpPr>
            <p:spPr>
              <a:xfrm flipV="1">
                <a:off x="2813537" y="2321168"/>
                <a:ext cx="545123" cy="272562"/>
              </a:xfrm>
              <a:prstGeom prst="line">
                <a:avLst/>
              </a:prstGeom>
              <a:ln w="9525"/>
            </p:spPr>
            <p:style>
              <a:lnRef idx="1">
                <a:schemeClr val="dk1"/>
              </a:lnRef>
              <a:fillRef idx="0">
                <a:schemeClr val="dk1"/>
              </a:fillRef>
              <a:effectRef idx="0">
                <a:schemeClr val="dk1"/>
              </a:effectRef>
              <a:fontRef idx="minor">
                <a:schemeClr val="tx1"/>
              </a:fontRef>
            </p:style>
          </p:cxnSp>
        </p:grpSp>
        <p:sp>
          <p:nvSpPr>
            <p:cNvPr id="47" name="テキスト ボックス 46"/>
            <p:cNvSpPr txBox="1"/>
            <p:nvPr/>
          </p:nvSpPr>
          <p:spPr>
            <a:xfrm>
              <a:off x="3768058" y="4213832"/>
              <a:ext cx="659155" cy="369332"/>
            </a:xfrm>
            <a:prstGeom prst="rect">
              <a:avLst/>
            </a:prstGeom>
            <a:noFill/>
            <a:ln w="9525">
              <a:solidFill>
                <a:schemeClr val="tx1"/>
              </a:solidFill>
            </a:ln>
          </p:spPr>
          <p:txBody>
            <a:bodyPr wrap="none" rtlCol="0">
              <a:spAutoFit/>
            </a:bodyPr>
            <a:lstStyle/>
            <a:p>
              <a:pPr algn="ctr"/>
              <a:r>
                <a:rPr lang="en-US" altLang="ja-JP" dirty="0"/>
                <a:t>FNN</a:t>
              </a:r>
              <a:endParaRPr kumimoji="1" lang="ja-JP" altLang="en-US" dirty="0"/>
            </a:p>
          </p:txBody>
        </p:sp>
      </p:grpSp>
      <p:sp>
        <p:nvSpPr>
          <p:cNvPr id="71" name="右矢印 70"/>
          <p:cNvSpPr/>
          <p:nvPr/>
        </p:nvSpPr>
        <p:spPr>
          <a:xfrm>
            <a:off x="2591661" y="3787893"/>
            <a:ext cx="714294" cy="49461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2" name="右矢印 71"/>
          <p:cNvSpPr/>
          <p:nvPr/>
        </p:nvSpPr>
        <p:spPr>
          <a:xfrm rot="19083595">
            <a:off x="2612252" y="4885144"/>
            <a:ext cx="714294" cy="49461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3" name="右矢印 72"/>
          <p:cNvSpPr/>
          <p:nvPr/>
        </p:nvSpPr>
        <p:spPr>
          <a:xfrm>
            <a:off x="5277301" y="3785717"/>
            <a:ext cx="714294" cy="49461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3073051" y="5370440"/>
            <a:ext cx="915635" cy="369332"/>
          </a:xfrm>
          <a:prstGeom prst="rect">
            <a:avLst/>
          </a:prstGeom>
          <a:solidFill>
            <a:schemeClr val="accent1"/>
          </a:solidFill>
        </p:spPr>
        <p:txBody>
          <a:bodyPr wrap="none" rtlCol="0">
            <a:spAutoFit/>
          </a:bodyPr>
          <a:lstStyle/>
          <a:p>
            <a:r>
              <a:rPr kumimoji="1" lang="en-US" altLang="ja-JP" dirty="0"/>
              <a:t>STEP3</a:t>
            </a:r>
            <a:endParaRPr kumimoji="1" lang="ja-JP" altLang="en-US" dirty="0"/>
          </a:p>
        </p:txBody>
      </p:sp>
      <p:sp>
        <p:nvSpPr>
          <p:cNvPr id="75" name="テキスト ボックス 74"/>
          <p:cNvSpPr txBox="1"/>
          <p:nvPr/>
        </p:nvSpPr>
        <p:spPr>
          <a:xfrm>
            <a:off x="2482128" y="3362907"/>
            <a:ext cx="91563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en-US" altLang="ja-JP" dirty="0"/>
              <a:t>STEP2</a:t>
            </a:r>
            <a:endParaRPr kumimoji="1" lang="ja-JP" altLang="en-US" dirty="0"/>
          </a:p>
        </p:txBody>
      </p:sp>
      <mc:AlternateContent xmlns:mc="http://schemas.openxmlformats.org/markup-compatibility/2006" xmlns:a14="http://schemas.microsoft.com/office/drawing/2010/main">
        <mc:Choice Requires="a14">
          <p:sp>
            <p:nvSpPr>
              <p:cNvPr id="78" name="テキスト ボックス 77"/>
              <p:cNvSpPr txBox="1"/>
              <p:nvPr/>
            </p:nvSpPr>
            <p:spPr>
              <a:xfrm>
                <a:off x="1538950" y="5268280"/>
                <a:ext cx="310243" cy="307777"/>
              </a:xfrm>
              <a:prstGeom prst="rect">
                <a:avLst/>
              </a:prstGeom>
              <a:solidFill>
                <a:schemeClr val="bg1"/>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0</m:t>
                          </m:r>
                        </m:sub>
                      </m:sSub>
                      <m:r>
                        <a:rPr kumimoji="1" lang="en-US" altLang="ja-JP" sz="1400" b="0" i="1" smtClean="0">
                          <a:latin typeface="Cambria Math" panose="02040503050406030204" pitchFamily="18" charset="0"/>
                        </a:rPr>
                        <m:t>′</m:t>
                      </m:r>
                    </m:oMath>
                  </m:oMathPara>
                </a14:m>
                <a:endParaRPr kumimoji="1" lang="ja-JP" altLang="en-US" sz="1400" dirty="0"/>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1538950" y="5268280"/>
                <a:ext cx="310243" cy="307777"/>
              </a:xfrm>
              <a:prstGeom prst="rect">
                <a:avLst/>
              </a:prstGeom>
              <a:blipFill>
                <a:blip r:embed="rId9"/>
                <a:stretch>
                  <a:fillRect r="-18868"/>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p:cNvSpPr txBox="1"/>
              <p:nvPr/>
            </p:nvSpPr>
            <p:spPr>
              <a:xfrm>
                <a:off x="1349694" y="5680675"/>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1</m:t>
                          </m:r>
                        </m:sub>
                      </m:sSub>
                      <m:r>
                        <a:rPr kumimoji="1" lang="en-US" altLang="ja-JP" sz="1400" b="0" i="1" smtClean="0">
                          <a:latin typeface="Cambria Math" panose="02040503050406030204" pitchFamily="18" charset="0"/>
                        </a:rPr>
                        <m:t>′</m:t>
                      </m:r>
                    </m:oMath>
                  </m:oMathPara>
                </a14:m>
                <a:endParaRPr kumimoji="1" lang="ja-JP" altLang="en-US" sz="1400" dirty="0"/>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1349694" y="5680675"/>
                <a:ext cx="310243" cy="307777"/>
              </a:xfrm>
              <a:prstGeom prst="rect">
                <a:avLst/>
              </a:prstGeom>
              <a:blipFill>
                <a:blip r:embed="rId10"/>
                <a:stretch>
                  <a:fillRect r="-19608"/>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テキスト ボックス 80"/>
              <p:cNvSpPr txBox="1"/>
              <p:nvPr/>
            </p:nvSpPr>
            <p:spPr>
              <a:xfrm>
                <a:off x="1711274" y="5680675"/>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2</m:t>
                          </m:r>
                        </m:sub>
                      </m:sSub>
                      <m:r>
                        <a:rPr kumimoji="1" lang="en-US" altLang="ja-JP" sz="1400" b="0" i="1" smtClean="0">
                          <a:latin typeface="Cambria Math" panose="02040503050406030204" pitchFamily="18" charset="0"/>
                        </a:rPr>
                        <m:t>′</m:t>
                      </m:r>
                    </m:oMath>
                  </m:oMathPara>
                </a14:m>
                <a:endParaRPr kumimoji="1" lang="ja-JP" altLang="en-US" sz="1400" dirty="0"/>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1711274" y="5680675"/>
                <a:ext cx="310243" cy="307777"/>
              </a:xfrm>
              <a:prstGeom prst="rect">
                <a:avLst/>
              </a:prstGeom>
              <a:blipFill>
                <a:blip r:embed="rId11"/>
                <a:stretch>
                  <a:fillRect r="-19608"/>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テキスト ボックス 81"/>
              <p:cNvSpPr txBox="1"/>
              <p:nvPr/>
            </p:nvSpPr>
            <p:spPr>
              <a:xfrm>
                <a:off x="1710214" y="6082820"/>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4</m:t>
                          </m:r>
                        </m:sub>
                      </m:sSub>
                      <m:r>
                        <a:rPr kumimoji="1" lang="en-US" altLang="ja-JP" sz="1400" b="0" i="1" smtClean="0">
                          <a:latin typeface="Cambria Math" panose="02040503050406030204" pitchFamily="18" charset="0"/>
                        </a:rPr>
                        <m:t>′</m:t>
                      </m:r>
                    </m:oMath>
                  </m:oMathPara>
                </a14:m>
                <a:endParaRPr kumimoji="1" lang="ja-JP" altLang="en-US" sz="1400" dirty="0"/>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1710214" y="6082820"/>
                <a:ext cx="310243" cy="307777"/>
              </a:xfrm>
              <a:prstGeom prst="rect">
                <a:avLst/>
              </a:prstGeom>
              <a:blipFill>
                <a:blip r:embed="rId12"/>
                <a:stretch>
                  <a:fillRect r="-22000"/>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テキスト ボックス 82"/>
              <p:cNvSpPr txBox="1"/>
              <p:nvPr/>
            </p:nvSpPr>
            <p:spPr>
              <a:xfrm>
                <a:off x="1349694" y="6082820"/>
                <a:ext cx="310243" cy="30777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𝑆</m:t>
                          </m:r>
                        </m:e>
                        <m:sub>
                          <m:r>
                            <a:rPr kumimoji="1" lang="en-US" altLang="ja-JP" sz="1400" b="0" i="1" smtClean="0">
                              <a:latin typeface="Cambria Math" panose="02040503050406030204" pitchFamily="18" charset="0"/>
                            </a:rPr>
                            <m:t>3</m:t>
                          </m:r>
                        </m:sub>
                      </m:sSub>
                      <m:r>
                        <a:rPr kumimoji="1" lang="en-US" altLang="ja-JP" sz="1400" b="0" i="1" smtClean="0">
                          <a:latin typeface="Cambria Math" panose="02040503050406030204" pitchFamily="18" charset="0"/>
                        </a:rPr>
                        <m:t>′</m:t>
                      </m:r>
                    </m:oMath>
                  </m:oMathPara>
                </a14:m>
                <a:endParaRPr kumimoji="1" lang="ja-JP" altLang="en-US" sz="1400" dirty="0"/>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1349694" y="6082820"/>
                <a:ext cx="310243" cy="307777"/>
              </a:xfrm>
              <a:prstGeom prst="rect">
                <a:avLst/>
              </a:prstGeom>
              <a:blipFill>
                <a:blip r:embed="rId13"/>
                <a:stretch>
                  <a:fillRect r="-21569"/>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84" name="表 83"/>
              <p:cNvGraphicFramePr>
                <a:graphicFrameLocks noGrp="1"/>
              </p:cNvGraphicFramePr>
              <p:nvPr/>
            </p:nvGraphicFramePr>
            <p:xfrm>
              <a:off x="6109557" y="3355133"/>
              <a:ext cx="2729642" cy="2124055"/>
            </p:xfrm>
            <a:graphic>
              <a:graphicData uri="http://schemas.openxmlformats.org/drawingml/2006/table">
                <a:tbl>
                  <a:tblPr firstRow="1" bandRow="1">
                    <a:tableStyleId>{5940675A-B579-460E-94D1-54222C63F5DA}</a:tableStyleId>
                  </a:tblPr>
                  <a:tblGrid>
                    <a:gridCol w="699458">
                      <a:extLst>
                        <a:ext uri="{9D8B030D-6E8A-4147-A177-3AD203B41FA5}">
                          <a16:colId xmlns:a16="http://schemas.microsoft.com/office/drawing/2014/main" val="279924530"/>
                        </a:ext>
                      </a:extLst>
                    </a:gridCol>
                    <a:gridCol w="908957">
                      <a:extLst>
                        <a:ext uri="{9D8B030D-6E8A-4147-A177-3AD203B41FA5}">
                          <a16:colId xmlns:a16="http://schemas.microsoft.com/office/drawing/2014/main" val="2895615469"/>
                        </a:ext>
                      </a:extLst>
                    </a:gridCol>
                    <a:gridCol w="1121227">
                      <a:extLst>
                        <a:ext uri="{9D8B030D-6E8A-4147-A177-3AD203B41FA5}">
                          <a16:colId xmlns:a16="http://schemas.microsoft.com/office/drawing/2014/main" val="1270859135"/>
                        </a:ext>
                      </a:extLst>
                    </a:gridCol>
                  </a:tblGrid>
                  <a:tr h="482053">
                    <a:tc>
                      <a:txBody>
                        <a:bodyPr/>
                        <a:lstStyle/>
                        <a:p>
                          <a:r>
                            <a:rPr kumimoji="1" lang="ja-JP" altLang="en-US" sz="1300" dirty="0"/>
                            <a:t>ブロック名</a:t>
                          </a:r>
                        </a:p>
                      </a:txBody>
                      <a:tcPr marL="67480" marR="67480" marT="33740" marB="33740"/>
                    </a:tc>
                    <a:tc>
                      <a:txBody>
                        <a:bodyPr/>
                        <a:lstStyle/>
                        <a:p>
                          <a:r>
                            <a:rPr kumimoji="1" lang="ja-JP" altLang="en-US" sz="1300" dirty="0"/>
                            <a:t>出力されるべきラベル</a:t>
                          </a:r>
                        </a:p>
                      </a:txBody>
                      <a:tcPr marL="67480" marR="67480" marT="33740" marB="33740"/>
                    </a:tc>
                    <a:tc>
                      <a:txBody>
                        <a:bodyPr/>
                        <a:lstStyle/>
                        <a:p>
                          <a:r>
                            <a:rPr kumimoji="1" lang="ja-JP" altLang="en-US" sz="1300" dirty="0"/>
                            <a:t>モデルが出力</a:t>
                          </a:r>
                          <a:endParaRPr kumimoji="1" lang="en-US" altLang="ja-JP" sz="1300" dirty="0"/>
                        </a:p>
                        <a:p>
                          <a:r>
                            <a:rPr kumimoji="1" lang="ja-JP" altLang="en-US" sz="1300" dirty="0"/>
                            <a:t>したラベル</a:t>
                          </a:r>
                        </a:p>
                      </a:txBody>
                      <a:tcPr marL="67480" marR="67480" marT="33740" marB="33740"/>
                    </a:tc>
                    <a:extLst>
                      <a:ext uri="{0D108BD9-81ED-4DB2-BD59-A6C34878D82A}">
                        <a16:rowId xmlns:a16="http://schemas.microsoft.com/office/drawing/2014/main" val="2969134659"/>
                      </a:ext>
                    </a:extLst>
                  </a:tr>
                  <a:tr h="273667">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300" i="1" smtClean="0">
                                        <a:latin typeface="Cambria Math" panose="02040503050406030204" pitchFamily="18" charset="0"/>
                                      </a:rPr>
                                    </m:ctrlPr>
                                  </m:sSubPr>
                                  <m:e>
                                    <m:r>
                                      <a:rPr kumimoji="1" lang="en-US" altLang="ja-JP" sz="1300" smtClean="0">
                                        <a:latin typeface="Cambria Math" panose="02040503050406030204" pitchFamily="18" charset="0"/>
                                      </a:rPr>
                                      <m:t>𝑆</m:t>
                                    </m:r>
                                  </m:e>
                                  <m:sub>
                                    <m:r>
                                      <a:rPr kumimoji="1" lang="en-US" altLang="ja-JP" sz="1300" smtClean="0">
                                        <a:latin typeface="Cambria Math" panose="02040503050406030204" pitchFamily="18" charset="0"/>
                                      </a:rPr>
                                      <m:t>0</m:t>
                                    </m:r>
                                  </m:sub>
                                </m:sSub>
                                <m:r>
                                  <a:rPr kumimoji="1" lang="en-US" altLang="ja-JP" sz="1300"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r>
                            <a:rPr kumimoji="1" lang="en-US" altLang="ja-JP" sz="1300" dirty="0"/>
                            <a:t>0</a:t>
                          </a:r>
                          <a:endParaRPr kumimoji="1" lang="ja-JP" altLang="en-US" sz="1300" dirty="0"/>
                        </a:p>
                      </a:txBody>
                      <a:tcPr marL="67480" marR="67480" marT="33740" marB="33740"/>
                    </a:tc>
                    <a:tc>
                      <a:txBody>
                        <a:bodyPr/>
                        <a:lstStyle/>
                        <a:p>
                          <a:pPr algn="r"/>
                          <a:r>
                            <a:rPr kumimoji="1" lang="en-US" altLang="ja-JP" sz="1300" dirty="0"/>
                            <a:t>0</a:t>
                          </a:r>
                          <a:endParaRPr kumimoji="1" lang="ja-JP" altLang="en-US" sz="1300" dirty="0"/>
                        </a:p>
                      </a:txBody>
                      <a:tcPr marL="67480" marR="67480" marT="33740" marB="33740"/>
                    </a:tc>
                    <a:extLst>
                      <a:ext uri="{0D108BD9-81ED-4DB2-BD59-A6C34878D82A}">
                        <a16:rowId xmlns:a16="http://schemas.microsoft.com/office/drawing/2014/main" val="3351650634"/>
                      </a:ext>
                    </a:extLst>
                  </a:tr>
                  <a:tr h="2736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300" i="1" smtClean="0">
                                        <a:latin typeface="Cambria Math" panose="02040503050406030204" pitchFamily="18" charset="0"/>
                                      </a:rPr>
                                    </m:ctrlPr>
                                  </m:sSubPr>
                                  <m:e>
                                    <m:r>
                                      <a:rPr kumimoji="1" lang="en-US" altLang="ja-JP" sz="1300" smtClean="0">
                                        <a:latin typeface="Cambria Math" panose="02040503050406030204" pitchFamily="18" charset="0"/>
                                      </a:rPr>
                                      <m:t>𝑆</m:t>
                                    </m:r>
                                  </m:e>
                                  <m:sub>
                                    <m:r>
                                      <a:rPr kumimoji="1" lang="en-US" altLang="ja-JP" sz="1300" smtClean="0">
                                        <a:latin typeface="Cambria Math" panose="02040503050406030204" pitchFamily="18" charset="0"/>
                                      </a:rPr>
                                      <m:t>1</m:t>
                                    </m:r>
                                  </m:sub>
                                </m:sSub>
                                <m:r>
                                  <a:rPr kumimoji="1" lang="en-US" altLang="ja-JP" sz="1300"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r>
                            <a:rPr kumimoji="1" lang="en-US" altLang="ja-JP" sz="1300" dirty="0"/>
                            <a:t>1</a:t>
                          </a:r>
                          <a:endParaRPr kumimoji="1" lang="ja-JP" altLang="en-US" sz="1300" dirty="0"/>
                        </a:p>
                      </a:txBody>
                      <a:tcPr marL="67480" marR="67480" marT="33740" marB="33740"/>
                    </a:tc>
                    <a:tc>
                      <a:txBody>
                        <a:bodyPr/>
                        <a:lstStyle/>
                        <a:p>
                          <a:pPr algn="r"/>
                          <a:r>
                            <a:rPr kumimoji="1" lang="en-US" altLang="ja-JP" sz="1300" dirty="0"/>
                            <a:t>1</a:t>
                          </a:r>
                          <a:endParaRPr kumimoji="1" lang="ja-JP" altLang="en-US" sz="1300" dirty="0"/>
                        </a:p>
                      </a:txBody>
                      <a:tcPr marL="67480" marR="67480" marT="33740" marB="33740"/>
                    </a:tc>
                    <a:extLst>
                      <a:ext uri="{0D108BD9-81ED-4DB2-BD59-A6C34878D82A}">
                        <a16:rowId xmlns:a16="http://schemas.microsoft.com/office/drawing/2014/main" val="2802413536"/>
                      </a:ext>
                    </a:extLst>
                  </a:tr>
                  <a:tr h="273667">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300" i="1" smtClean="0">
                                        <a:latin typeface="Cambria Math" panose="02040503050406030204" pitchFamily="18" charset="0"/>
                                      </a:rPr>
                                    </m:ctrlPr>
                                  </m:sSubPr>
                                  <m:e>
                                    <m:r>
                                      <a:rPr kumimoji="1" lang="en-US" altLang="ja-JP" sz="1300" smtClean="0">
                                        <a:latin typeface="Cambria Math" panose="02040503050406030204" pitchFamily="18" charset="0"/>
                                      </a:rPr>
                                      <m:t>𝑆</m:t>
                                    </m:r>
                                  </m:e>
                                  <m:sub>
                                    <m:r>
                                      <a:rPr kumimoji="1" lang="en-US" altLang="ja-JP" sz="1300" smtClean="0">
                                        <a:latin typeface="Cambria Math" panose="02040503050406030204" pitchFamily="18" charset="0"/>
                                      </a:rPr>
                                      <m:t>2</m:t>
                                    </m:r>
                                  </m:sub>
                                </m:sSub>
                                <m:r>
                                  <a:rPr kumimoji="1" lang="en-US" altLang="ja-JP" sz="1300"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r>
                            <a:rPr kumimoji="1" lang="en-US" altLang="ja-JP" sz="1300" dirty="0"/>
                            <a:t>2</a:t>
                          </a:r>
                          <a:endParaRPr kumimoji="1" lang="ja-JP" altLang="en-US" sz="1300" dirty="0"/>
                        </a:p>
                      </a:txBody>
                      <a:tcPr marL="67480" marR="67480" marT="33740" marB="33740"/>
                    </a:tc>
                    <a:tc>
                      <a:txBody>
                        <a:bodyPr/>
                        <a:lstStyle/>
                        <a:p>
                          <a:pPr algn="r"/>
                          <a:r>
                            <a:rPr kumimoji="1" lang="en-US" altLang="ja-JP" sz="1300" dirty="0"/>
                            <a:t>2</a:t>
                          </a:r>
                          <a:endParaRPr kumimoji="1" lang="ja-JP" altLang="en-US" sz="1300" dirty="0"/>
                        </a:p>
                      </a:txBody>
                      <a:tcPr marL="67480" marR="67480" marT="33740" marB="33740"/>
                    </a:tc>
                    <a:extLst>
                      <a:ext uri="{0D108BD9-81ED-4DB2-BD59-A6C34878D82A}">
                        <a16:rowId xmlns:a16="http://schemas.microsoft.com/office/drawing/2014/main" val="2231637988"/>
                      </a:ext>
                    </a:extLst>
                  </a:tr>
                  <a:tr h="273667">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300" i="1" smtClean="0">
                                        <a:latin typeface="Cambria Math" panose="02040503050406030204" pitchFamily="18" charset="0"/>
                                      </a:rPr>
                                    </m:ctrlPr>
                                  </m:sSubPr>
                                  <m:e>
                                    <m:r>
                                      <a:rPr kumimoji="1" lang="en-US" altLang="ja-JP" sz="1300" smtClean="0">
                                        <a:latin typeface="Cambria Math" panose="02040503050406030204" pitchFamily="18" charset="0"/>
                                      </a:rPr>
                                      <m:t>𝑆</m:t>
                                    </m:r>
                                  </m:e>
                                  <m:sub>
                                    <m:r>
                                      <a:rPr kumimoji="1" lang="en-US" altLang="ja-JP" sz="1300" smtClean="0">
                                        <a:latin typeface="Cambria Math" panose="02040503050406030204" pitchFamily="18" charset="0"/>
                                      </a:rPr>
                                      <m:t>3</m:t>
                                    </m:r>
                                  </m:sub>
                                </m:sSub>
                                <m:r>
                                  <a:rPr kumimoji="1" lang="en-US" altLang="ja-JP" sz="1300"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r>
                            <a:rPr kumimoji="1" lang="en-US" altLang="ja-JP" sz="1300" dirty="0"/>
                            <a:t>3</a:t>
                          </a:r>
                          <a:endParaRPr kumimoji="1" lang="ja-JP" altLang="en-US" sz="1300" dirty="0"/>
                        </a:p>
                      </a:txBody>
                      <a:tcPr marL="67480" marR="67480" marT="33740" marB="33740"/>
                    </a:tc>
                    <a:tc>
                      <a:txBody>
                        <a:bodyPr/>
                        <a:lstStyle/>
                        <a:p>
                          <a:pPr algn="r"/>
                          <a:r>
                            <a:rPr kumimoji="1" lang="en-US" altLang="ja-JP" sz="1300" dirty="0"/>
                            <a:t>3</a:t>
                          </a:r>
                          <a:endParaRPr kumimoji="1" lang="ja-JP" altLang="en-US" sz="1300" dirty="0"/>
                        </a:p>
                      </a:txBody>
                      <a:tcPr marL="67480" marR="67480" marT="33740" marB="33740"/>
                    </a:tc>
                    <a:extLst>
                      <a:ext uri="{0D108BD9-81ED-4DB2-BD59-A6C34878D82A}">
                        <a16:rowId xmlns:a16="http://schemas.microsoft.com/office/drawing/2014/main" val="310556078"/>
                      </a:ext>
                    </a:extLst>
                  </a:tr>
                  <a:tr h="273667">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1300" i="1" smtClean="0">
                                        <a:latin typeface="Cambria Math" panose="02040503050406030204" pitchFamily="18" charset="0"/>
                                      </a:rPr>
                                    </m:ctrlPr>
                                  </m:sSubPr>
                                  <m:e>
                                    <m:r>
                                      <a:rPr kumimoji="1" lang="en-US" altLang="ja-JP" sz="1300" smtClean="0">
                                        <a:latin typeface="Cambria Math" panose="02040503050406030204" pitchFamily="18" charset="0"/>
                                      </a:rPr>
                                      <m:t>𝑆</m:t>
                                    </m:r>
                                  </m:e>
                                  <m:sub>
                                    <m:r>
                                      <a:rPr kumimoji="1" lang="en-US" altLang="ja-JP" sz="1300" smtClean="0">
                                        <a:latin typeface="Cambria Math" panose="02040503050406030204" pitchFamily="18" charset="0"/>
                                      </a:rPr>
                                      <m:t>4</m:t>
                                    </m:r>
                                  </m:sub>
                                </m:sSub>
                                <m:r>
                                  <a:rPr kumimoji="1" lang="en-US" altLang="ja-JP" sz="1300"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r>
                            <a:rPr kumimoji="1" lang="en-US" altLang="ja-JP" sz="1300" dirty="0"/>
                            <a:t>4</a:t>
                          </a:r>
                          <a:endParaRPr kumimoji="1" lang="ja-JP" altLang="en-US" sz="1300" dirty="0"/>
                        </a:p>
                      </a:txBody>
                      <a:tcPr marL="67480" marR="67480" marT="33740" marB="33740"/>
                    </a:tc>
                    <a:tc>
                      <a:txBody>
                        <a:bodyPr/>
                        <a:lstStyle/>
                        <a:p>
                          <a:pPr algn="r"/>
                          <a:r>
                            <a:rPr kumimoji="1" lang="en-US" altLang="ja-JP" sz="1300" dirty="0"/>
                            <a:t>3</a:t>
                          </a:r>
                          <a:endParaRPr kumimoji="1" lang="ja-JP" altLang="en-US" sz="1300" dirty="0"/>
                        </a:p>
                      </a:txBody>
                      <a:tcPr marL="67480" marR="67480" marT="33740" marB="33740"/>
                    </a:tc>
                    <a:extLst>
                      <a:ext uri="{0D108BD9-81ED-4DB2-BD59-A6C34878D82A}">
                        <a16:rowId xmlns:a16="http://schemas.microsoft.com/office/drawing/2014/main" val="1018608495"/>
                      </a:ext>
                    </a:extLst>
                  </a:tr>
                  <a:tr h="273667">
                    <a:tc>
                      <a:txBody>
                        <a:bodyPr/>
                        <a:lstStyle/>
                        <a:p>
                          <a:pPr/>
                          <a14:m>
                            <m:oMathPara xmlns:m="http://schemas.openxmlformats.org/officeDocument/2006/math">
                              <m:oMathParaPr>
                                <m:jc m:val="centerGroup"/>
                              </m:oMathParaPr>
                              <m:oMath xmlns:m="http://schemas.openxmlformats.org/officeDocument/2006/math">
                                <m:r>
                                  <a:rPr kumimoji="1" lang="ja-JP" altLang="en-US" sz="1300" i="1"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14:m>
                            <m:oMathPara xmlns:m="http://schemas.openxmlformats.org/officeDocument/2006/math">
                              <m:oMathParaPr>
                                <m:jc m:val="centerGroup"/>
                              </m:oMathParaPr>
                              <m:oMath xmlns:m="http://schemas.openxmlformats.org/officeDocument/2006/math">
                                <m:r>
                                  <a:rPr kumimoji="1" lang="ja-JP" altLang="en-US" sz="1300" i="1" smtClean="0">
                                    <a:latin typeface="Cambria Math" panose="02040503050406030204" pitchFamily="18" charset="0"/>
                                  </a:rPr>
                                  <m:t>⋮</m:t>
                                </m:r>
                              </m:oMath>
                            </m:oMathPara>
                          </a14:m>
                          <a:endParaRPr kumimoji="1" lang="ja-JP" altLang="en-US" sz="1300" dirty="0"/>
                        </a:p>
                      </a:txBody>
                      <a:tcPr marL="67480" marR="67480" marT="33740" marB="33740"/>
                    </a:tc>
                    <a:tc>
                      <a:txBody>
                        <a:bodyPr/>
                        <a:lstStyle/>
                        <a:p>
                          <a:pPr algn="r"/>
                          <a14:m>
                            <m:oMathPara xmlns:m="http://schemas.openxmlformats.org/officeDocument/2006/math">
                              <m:oMathParaPr>
                                <m:jc m:val="centerGroup"/>
                              </m:oMathParaPr>
                              <m:oMath xmlns:m="http://schemas.openxmlformats.org/officeDocument/2006/math">
                                <m:r>
                                  <a:rPr kumimoji="1" lang="ja-JP" altLang="en-US" sz="1300" i="1" smtClean="0">
                                    <a:latin typeface="Cambria Math" panose="02040503050406030204" pitchFamily="18" charset="0"/>
                                  </a:rPr>
                                  <m:t>⋮</m:t>
                                </m:r>
                              </m:oMath>
                            </m:oMathPara>
                          </a14:m>
                          <a:endParaRPr kumimoji="1" lang="ja-JP" altLang="en-US" sz="1300" dirty="0"/>
                        </a:p>
                      </a:txBody>
                      <a:tcPr marL="67480" marR="67480" marT="33740" marB="33740"/>
                    </a:tc>
                    <a:extLst>
                      <a:ext uri="{0D108BD9-81ED-4DB2-BD59-A6C34878D82A}">
                        <a16:rowId xmlns:a16="http://schemas.microsoft.com/office/drawing/2014/main" val="2603113444"/>
                      </a:ext>
                    </a:extLst>
                  </a:tr>
                </a:tbl>
              </a:graphicData>
            </a:graphic>
          </p:graphicFrame>
        </mc:Choice>
        <mc:Fallback xmlns="">
          <p:graphicFrame>
            <p:nvGraphicFramePr>
              <p:cNvPr id="84" name="表 83"/>
              <p:cNvGraphicFramePr>
                <a:graphicFrameLocks noGrp="1"/>
              </p:cNvGraphicFramePr>
              <p:nvPr>
                <p:extLst>
                  <p:ext uri="{D42A27DB-BD31-4B8C-83A1-F6EECF244321}">
                    <p14:modId xmlns:p14="http://schemas.microsoft.com/office/powerpoint/2010/main" val="3709644216"/>
                  </p:ext>
                </p:extLst>
              </p:nvPr>
            </p:nvGraphicFramePr>
            <p:xfrm>
              <a:off x="6109557" y="3355133"/>
              <a:ext cx="2729642" cy="2124055"/>
            </p:xfrm>
            <a:graphic>
              <a:graphicData uri="http://schemas.openxmlformats.org/drawingml/2006/table">
                <a:tbl>
                  <a:tblPr firstRow="1" bandRow="1">
                    <a:tableStyleId>{5940675A-B579-460E-94D1-54222C63F5DA}</a:tableStyleId>
                  </a:tblPr>
                  <a:tblGrid>
                    <a:gridCol w="699458">
                      <a:extLst>
                        <a:ext uri="{9D8B030D-6E8A-4147-A177-3AD203B41FA5}">
                          <a16:colId xmlns:a16="http://schemas.microsoft.com/office/drawing/2014/main" val="279924530"/>
                        </a:ext>
                      </a:extLst>
                    </a:gridCol>
                    <a:gridCol w="908957">
                      <a:extLst>
                        <a:ext uri="{9D8B030D-6E8A-4147-A177-3AD203B41FA5}">
                          <a16:colId xmlns:a16="http://schemas.microsoft.com/office/drawing/2014/main" val="2895615469"/>
                        </a:ext>
                      </a:extLst>
                    </a:gridCol>
                    <a:gridCol w="1121227">
                      <a:extLst>
                        <a:ext uri="{9D8B030D-6E8A-4147-A177-3AD203B41FA5}">
                          <a16:colId xmlns:a16="http://schemas.microsoft.com/office/drawing/2014/main" val="1270859135"/>
                        </a:ext>
                      </a:extLst>
                    </a:gridCol>
                  </a:tblGrid>
                  <a:tr h="482053">
                    <a:tc>
                      <a:txBody>
                        <a:bodyPr/>
                        <a:lstStyle/>
                        <a:p>
                          <a:r>
                            <a:rPr kumimoji="1" lang="ja-JP" altLang="en-US" sz="1300" dirty="0" smtClean="0"/>
                            <a:t>ブロック名</a:t>
                          </a:r>
                          <a:endParaRPr kumimoji="1" lang="ja-JP" altLang="en-US" sz="1300" dirty="0"/>
                        </a:p>
                      </a:txBody>
                      <a:tcPr marL="67480" marR="67480" marT="33740" marB="33740"/>
                    </a:tc>
                    <a:tc>
                      <a:txBody>
                        <a:bodyPr/>
                        <a:lstStyle/>
                        <a:p>
                          <a:r>
                            <a:rPr kumimoji="1" lang="ja-JP" altLang="en-US" sz="1300" dirty="0" smtClean="0"/>
                            <a:t>出力されるべきラベル</a:t>
                          </a:r>
                          <a:endParaRPr kumimoji="1" lang="ja-JP" altLang="en-US" sz="1300" dirty="0"/>
                        </a:p>
                      </a:txBody>
                      <a:tcPr marL="67480" marR="67480" marT="33740" marB="33740"/>
                    </a:tc>
                    <a:tc>
                      <a:txBody>
                        <a:bodyPr/>
                        <a:lstStyle/>
                        <a:p>
                          <a:r>
                            <a:rPr kumimoji="1" lang="ja-JP" altLang="en-US" sz="1300" dirty="0" smtClean="0"/>
                            <a:t>モデルが出力</a:t>
                          </a:r>
                          <a:endParaRPr kumimoji="1" lang="en-US" altLang="ja-JP" sz="1300" dirty="0" smtClean="0"/>
                        </a:p>
                        <a:p>
                          <a:r>
                            <a:rPr kumimoji="1" lang="ja-JP" altLang="en-US" sz="1300" dirty="0" smtClean="0"/>
                            <a:t>したラベル</a:t>
                          </a:r>
                          <a:endParaRPr kumimoji="1" lang="ja-JP" altLang="en-US" sz="1300" dirty="0"/>
                        </a:p>
                      </a:txBody>
                      <a:tcPr marL="67480" marR="67480" marT="33740" marB="33740"/>
                    </a:tc>
                    <a:extLst>
                      <a:ext uri="{0D108BD9-81ED-4DB2-BD59-A6C34878D82A}">
                        <a16:rowId xmlns:a16="http://schemas.microsoft.com/office/drawing/2014/main" val="2969134659"/>
                      </a:ext>
                    </a:extLst>
                  </a:tr>
                  <a:tr h="273667">
                    <a:tc>
                      <a:txBody>
                        <a:bodyPr/>
                        <a:lstStyle/>
                        <a:p>
                          <a:endParaRPr lang="ja-JP"/>
                        </a:p>
                      </a:txBody>
                      <a:tcPr marL="67480" marR="67480" marT="33740" marB="33740">
                        <a:blipFill>
                          <a:blip r:embed="rId14"/>
                          <a:stretch>
                            <a:fillRect l="-870" t="-182222" r="-292174" b="-504444"/>
                          </a:stretch>
                        </a:blipFill>
                      </a:tcPr>
                    </a:tc>
                    <a:tc>
                      <a:txBody>
                        <a:bodyPr/>
                        <a:lstStyle/>
                        <a:p>
                          <a:pPr algn="r"/>
                          <a:r>
                            <a:rPr kumimoji="1" lang="en-US" altLang="ja-JP" sz="1300" dirty="0" smtClean="0"/>
                            <a:t>0</a:t>
                          </a:r>
                          <a:endParaRPr kumimoji="1" lang="ja-JP" altLang="en-US" sz="1300" dirty="0"/>
                        </a:p>
                      </a:txBody>
                      <a:tcPr marL="67480" marR="67480" marT="33740" marB="33740"/>
                    </a:tc>
                    <a:tc>
                      <a:txBody>
                        <a:bodyPr/>
                        <a:lstStyle/>
                        <a:p>
                          <a:pPr algn="r"/>
                          <a:r>
                            <a:rPr kumimoji="1" lang="en-US" altLang="ja-JP" sz="1300" dirty="0" smtClean="0"/>
                            <a:t>0</a:t>
                          </a:r>
                          <a:endParaRPr kumimoji="1" lang="ja-JP" altLang="en-US" sz="1300" dirty="0"/>
                        </a:p>
                      </a:txBody>
                      <a:tcPr marL="67480" marR="67480" marT="33740" marB="33740"/>
                    </a:tc>
                    <a:extLst>
                      <a:ext uri="{0D108BD9-81ED-4DB2-BD59-A6C34878D82A}">
                        <a16:rowId xmlns:a16="http://schemas.microsoft.com/office/drawing/2014/main" val="3351650634"/>
                      </a:ext>
                    </a:extLst>
                  </a:tr>
                  <a:tr h="273667">
                    <a:tc>
                      <a:txBody>
                        <a:bodyPr/>
                        <a:lstStyle/>
                        <a:p>
                          <a:endParaRPr lang="ja-JP"/>
                        </a:p>
                      </a:txBody>
                      <a:tcPr marL="67480" marR="67480" marT="33740" marB="33740">
                        <a:blipFill>
                          <a:blip r:embed="rId14"/>
                          <a:stretch>
                            <a:fillRect l="-870" t="-282222" r="-292174" b="-404444"/>
                          </a:stretch>
                        </a:blipFill>
                      </a:tcPr>
                    </a:tc>
                    <a:tc>
                      <a:txBody>
                        <a:bodyPr/>
                        <a:lstStyle/>
                        <a:p>
                          <a:pPr algn="r"/>
                          <a:r>
                            <a:rPr kumimoji="1" lang="en-US" altLang="ja-JP" sz="1300" dirty="0" smtClean="0"/>
                            <a:t>1</a:t>
                          </a:r>
                          <a:endParaRPr kumimoji="1" lang="ja-JP" altLang="en-US" sz="1300" dirty="0"/>
                        </a:p>
                      </a:txBody>
                      <a:tcPr marL="67480" marR="67480" marT="33740" marB="33740"/>
                    </a:tc>
                    <a:tc>
                      <a:txBody>
                        <a:bodyPr/>
                        <a:lstStyle/>
                        <a:p>
                          <a:pPr algn="r"/>
                          <a:r>
                            <a:rPr kumimoji="1" lang="en-US" altLang="ja-JP" sz="1300" dirty="0" smtClean="0"/>
                            <a:t>1</a:t>
                          </a:r>
                          <a:endParaRPr kumimoji="1" lang="ja-JP" altLang="en-US" sz="1300" dirty="0"/>
                        </a:p>
                      </a:txBody>
                      <a:tcPr marL="67480" marR="67480" marT="33740" marB="33740"/>
                    </a:tc>
                    <a:extLst>
                      <a:ext uri="{0D108BD9-81ED-4DB2-BD59-A6C34878D82A}">
                        <a16:rowId xmlns:a16="http://schemas.microsoft.com/office/drawing/2014/main" val="2802413536"/>
                      </a:ext>
                    </a:extLst>
                  </a:tr>
                  <a:tr h="273667">
                    <a:tc>
                      <a:txBody>
                        <a:bodyPr/>
                        <a:lstStyle/>
                        <a:p>
                          <a:endParaRPr lang="ja-JP"/>
                        </a:p>
                      </a:txBody>
                      <a:tcPr marL="67480" marR="67480" marT="33740" marB="33740">
                        <a:blipFill>
                          <a:blip r:embed="rId14"/>
                          <a:stretch>
                            <a:fillRect l="-870" t="-382222" r="-292174" b="-304444"/>
                          </a:stretch>
                        </a:blipFill>
                      </a:tcPr>
                    </a:tc>
                    <a:tc>
                      <a:txBody>
                        <a:bodyPr/>
                        <a:lstStyle/>
                        <a:p>
                          <a:pPr algn="r"/>
                          <a:r>
                            <a:rPr kumimoji="1" lang="en-US" altLang="ja-JP" sz="1300" dirty="0" smtClean="0"/>
                            <a:t>2</a:t>
                          </a:r>
                          <a:endParaRPr kumimoji="1" lang="ja-JP" altLang="en-US" sz="1300" dirty="0"/>
                        </a:p>
                      </a:txBody>
                      <a:tcPr marL="67480" marR="67480" marT="33740" marB="33740"/>
                    </a:tc>
                    <a:tc>
                      <a:txBody>
                        <a:bodyPr/>
                        <a:lstStyle/>
                        <a:p>
                          <a:pPr algn="r"/>
                          <a:r>
                            <a:rPr kumimoji="1" lang="en-US" altLang="ja-JP" sz="1300" dirty="0" smtClean="0"/>
                            <a:t>2</a:t>
                          </a:r>
                          <a:endParaRPr kumimoji="1" lang="ja-JP" altLang="en-US" sz="1300" dirty="0"/>
                        </a:p>
                      </a:txBody>
                      <a:tcPr marL="67480" marR="67480" marT="33740" marB="33740"/>
                    </a:tc>
                    <a:extLst>
                      <a:ext uri="{0D108BD9-81ED-4DB2-BD59-A6C34878D82A}">
                        <a16:rowId xmlns:a16="http://schemas.microsoft.com/office/drawing/2014/main" val="2231637988"/>
                      </a:ext>
                    </a:extLst>
                  </a:tr>
                  <a:tr h="273667">
                    <a:tc>
                      <a:txBody>
                        <a:bodyPr/>
                        <a:lstStyle/>
                        <a:p>
                          <a:endParaRPr lang="ja-JP"/>
                        </a:p>
                      </a:txBody>
                      <a:tcPr marL="67480" marR="67480" marT="33740" marB="33740">
                        <a:blipFill>
                          <a:blip r:embed="rId14"/>
                          <a:stretch>
                            <a:fillRect l="-870" t="-482222" r="-292174" b="-204444"/>
                          </a:stretch>
                        </a:blipFill>
                      </a:tcPr>
                    </a:tc>
                    <a:tc>
                      <a:txBody>
                        <a:bodyPr/>
                        <a:lstStyle/>
                        <a:p>
                          <a:pPr algn="r"/>
                          <a:r>
                            <a:rPr kumimoji="1" lang="en-US" altLang="ja-JP" sz="1300" dirty="0" smtClean="0"/>
                            <a:t>3</a:t>
                          </a:r>
                          <a:endParaRPr kumimoji="1" lang="ja-JP" altLang="en-US" sz="1300" dirty="0"/>
                        </a:p>
                      </a:txBody>
                      <a:tcPr marL="67480" marR="67480" marT="33740" marB="33740"/>
                    </a:tc>
                    <a:tc>
                      <a:txBody>
                        <a:bodyPr/>
                        <a:lstStyle/>
                        <a:p>
                          <a:pPr algn="r"/>
                          <a:r>
                            <a:rPr kumimoji="1" lang="en-US" altLang="ja-JP" sz="1300" dirty="0" smtClean="0"/>
                            <a:t>3</a:t>
                          </a:r>
                          <a:endParaRPr kumimoji="1" lang="ja-JP" altLang="en-US" sz="1300" dirty="0"/>
                        </a:p>
                      </a:txBody>
                      <a:tcPr marL="67480" marR="67480" marT="33740" marB="33740"/>
                    </a:tc>
                    <a:extLst>
                      <a:ext uri="{0D108BD9-81ED-4DB2-BD59-A6C34878D82A}">
                        <a16:rowId xmlns:a16="http://schemas.microsoft.com/office/drawing/2014/main" val="310556078"/>
                      </a:ext>
                    </a:extLst>
                  </a:tr>
                  <a:tr h="273667">
                    <a:tc>
                      <a:txBody>
                        <a:bodyPr/>
                        <a:lstStyle/>
                        <a:p>
                          <a:endParaRPr lang="ja-JP"/>
                        </a:p>
                      </a:txBody>
                      <a:tcPr marL="67480" marR="67480" marT="33740" marB="33740">
                        <a:blipFill>
                          <a:blip r:embed="rId14"/>
                          <a:stretch>
                            <a:fillRect l="-870" t="-582222" r="-292174" b="-104444"/>
                          </a:stretch>
                        </a:blipFill>
                      </a:tcPr>
                    </a:tc>
                    <a:tc>
                      <a:txBody>
                        <a:bodyPr/>
                        <a:lstStyle/>
                        <a:p>
                          <a:pPr algn="r"/>
                          <a:r>
                            <a:rPr kumimoji="1" lang="en-US" altLang="ja-JP" sz="1300" dirty="0" smtClean="0"/>
                            <a:t>4</a:t>
                          </a:r>
                          <a:endParaRPr kumimoji="1" lang="ja-JP" altLang="en-US" sz="1300" dirty="0"/>
                        </a:p>
                      </a:txBody>
                      <a:tcPr marL="67480" marR="67480" marT="33740" marB="33740"/>
                    </a:tc>
                    <a:tc>
                      <a:txBody>
                        <a:bodyPr/>
                        <a:lstStyle/>
                        <a:p>
                          <a:pPr algn="r"/>
                          <a:r>
                            <a:rPr kumimoji="1" lang="en-US" altLang="ja-JP" sz="1300" dirty="0" smtClean="0"/>
                            <a:t>3</a:t>
                          </a:r>
                          <a:endParaRPr kumimoji="1" lang="ja-JP" altLang="en-US" sz="1300" dirty="0"/>
                        </a:p>
                      </a:txBody>
                      <a:tcPr marL="67480" marR="67480" marT="33740" marB="33740"/>
                    </a:tc>
                    <a:extLst>
                      <a:ext uri="{0D108BD9-81ED-4DB2-BD59-A6C34878D82A}">
                        <a16:rowId xmlns:a16="http://schemas.microsoft.com/office/drawing/2014/main" val="1018608495"/>
                      </a:ext>
                    </a:extLst>
                  </a:tr>
                  <a:tr h="273667">
                    <a:tc>
                      <a:txBody>
                        <a:bodyPr/>
                        <a:lstStyle/>
                        <a:p>
                          <a:endParaRPr lang="ja-JP"/>
                        </a:p>
                      </a:txBody>
                      <a:tcPr marL="67480" marR="67480" marT="33740" marB="33740">
                        <a:blipFill>
                          <a:blip r:embed="rId14"/>
                          <a:stretch>
                            <a:fillRect l="-870" t="-682222" r="-292174" b="-4444"/>
                          </a:stretch>
                        </a:blipFill>
                      </a:tcPr>
                    </a:tc>
                    <a:tc>
                      <a:txBody>
                        <a:bodyPr/>
                        <a:lstStyle/>
                        <a:p>
                          <a:endParaRPr lang="ja-JP"/>
                        </a:p>
                      </a:txBody>
                      <a:tcPr marL="67480" marR="67480" marT="33740" marB="33740">
                        <a:blipFill>
                          <a:blip r:embed="rId14"/>
                          <a:stretch>
                            <a:fillRect l="-77852" t="-682222" r="-125503" b="-4444"/>
                          </a:stretch>
                        </a:blipFill>
                      </a:tcPr>
                    </a:tc>
                    <a:tc>
                      <a:txBody>
                        <a:bodyPr/>
                        <a:lstStyle/>
                        <a:p>
                          <a:endParaRPr lang="ja-JP"/>
                        </a:p>
                      </a:txBody>
                      <a:tcPr marL="67480" marR="67480" marT="33740" marB="33740">
                        <a:blipFill>
                          <a:blip r:embed="rId14"/>
                          <a:stretch>
                            <a:fillRect l="-144022" t="-682222" r="-1630" b="-4444"/>
                          </a:stretch>
                        </a:blipFill>
                      </a:tcPr>
                    </a:tc>
                    <a:extLst>
                      <a:ext uri="{0D108BD9-81ED-4DB2-BD59-A6C34878D82A}">
                        <a16:rowId xmlns:a16="http://schemas.microsoft.com/office/drawing/2014/main" val="2603113444"/>
                      </a:ext>
                    </a:extLst>
                  </a:tr>
                </a:tbl>
              </a:graphicData>
            </a:graphic>
          </p:graphicFrame>
        </mc:Fallback>
      </mc:AlternateContent>
      <p:sp>
        <p:nvSpPr>
          <p:cNvPr id="3" name="テキスト ボックス 2"/>
          <p:cNvSpPr txBox="1"/>
          <p:nvPr/>
        </p:nvSpPr>
        <p:spPr>
          <a:xfrm>
            <a:off x="6388183" y="6082820"/>
            <a:ext cx="2172390" cy="369332"/>
          </a:xfrm>
          <a:prstGeom prst="rect">
            <a:avLst/>
          </a:prstGeom>
          <a:noFill/>
        </p:spPr>
        <p:txBody>
          <a:bodyPr wrap="none" rtlCol="0">
            <a:spAutoFit/>
          </a:bodyPr>
          <a:lstStyle/>
          <a:p>
            <a:r>
              <a:rPr kumimoji="1" lang="ja-JP" altLang="en-US" dirty="0"/>
              <a:t>適合率・再現率・</a:t>
            </a:r>
            <a:r>
              <a:rPr kumimoji="1" lang="en-US" altLang="ja-JP" dirty="0"/>
              <a:t>F</a:t>
            </a:r>
            <a:r>
              <a:rPr kumimoji="1" lang="ja-JP" altLang="en-US" dirty="0"/>
              <a:t>値</a:t>
            </a:r>
          </a:p>
        </p:txBody>
      </p:sp>
      <p:sp>
        <p:nvSpPr>
          <p:cNvPr id="76" name="右矢印 75"/>
          <p:cNvSpPr/>
          <p:nvPr/>
        </p:nvSpPr>
        <p:spPr>
          <a:xfrm rot="5400000">
            <a:off x="7209564" y="5593566"/>
            <a:ext cx="529628" cy="49461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 name="日付プレースホルダー 4">
            <a:extLst>
              <a:ext uri="{FF2B5EF4-FFF2-40B4-BE49-F238E27FC236}">
                <a16:creationId xmlns:a16="http://schemas.microsoft.com/office/drawing/2014/main" id="{765283A0-077C-483E-8EB7-70A5DD1F5974}"/>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5390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500"/>
                                        <p:tgtEl>
                                          <p:spTgt spid="8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500"/>
                                        <p:tgtEl>
                                          <p:spTgt spid="73"/>
                                        </p:tgtEl>
                                      </p:cBhvr>
                                    </p:animEffect>
                                  </p:childTnLst>
                                </p:cTn>
                              </p:par>
                              <p:par>
                                <p:cTn id="72" presetID="10" presetClass="entr" presetSubtype="0" fill="hold" nodeType="with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500"/>
                                        <p:tgtEl>
                                          <p:spTgt spid="8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5" grpId="0"/>
      <p:bldP spid="36" grpId="0"/>
      <p:bldP spid="37" grpId="0"/>
      <p:bldP spid="38" grpId="0"/>
      <p:bldP spid="40" grpId="0"/>
      <p:bldP spid="41" grpId="0"/>
      <p:bldP spid="42" grpId="0"/>
      <p:bldP spid="43" grpId="0"/>
      <p:bldP spid="71" grpId="0" animBg="1"/>
      <p:bldP spid="72" grpId="0" animBg="1"/>
      <p:bldP spid="73" grpId="0" animBg="1"/>
      <p:bldP spid="74" grpId="0" animBg="1"/>
      <p:bldP spid="75" grpId="0" animBg="1"/>
      <p:bldP spid="78" grpId="0" animBg="1"/>
      <p:bldP spid="79" grpId="0"/>
      <p:bldP spid="81" grpId="0"/>
      <p:bldP spid="82" grpId="0"/>
      <p:bldP spid="83" grpId="0"/>
      <p:bldP spid="3" grpId="0"/>
      <p:bldP spid="76"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対象コードブロック</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a:t>3</a:t>
            </a:r>
            <a:r>
              <a:rPr lang="ja-JP" altLang="en-US" sz="2800" dirty="0" err="1"/>
              <a:t>つの</a:t>
            </a:r>
            <a:r>
              <a:rPr lang="en-US" altLang="ja-JP" sz="2800" dirty="0"/>
              <a:t>OSS</a:t>
            </a:r>
            <a:r>
              <a:rPr lang="ja-JP" altLang="en-US" sz="2800" dirty="0"/>
              <a:t>を使用</a:t>
            </a:r>
            <a:endParaRPr lang="en-US" altLang="ja-JP" sz="2800" dirty="0"/>
          </a:p>
          <a:p>
            <a:pPr lvl="1"/>
            <a:r>
              <a:rPr lang="en-US" altLang="ja-JP" sz="2400" dirty="0" err="1"/>
              <a:t>Hbase,OpenSSL,FreeBSD</a:t>
            </a:r>
            <a:endParaRPr lang="en-US" altLang="ja-JP" sz="2800" dirty="0"/>
          </a:p>
          <a:p>
            <a:r>
              <a:rPr lang="ja-JP" altLang="en-US" sz="2800" dirty="0"/>
              <a:t>プロジェクト内のクローンセットを抽出</a:t>
            </a:r>
            <a:endParaRPr lang="en-US" altLang="ja-JP" sz="2800" dirty="0"/>
          </a:p>
          <a:p>
            <a:pPr lvl="1"/>
            <a:r>
              <a:rPr lang="ja-JP" altLang="en-US" sz="2400" dirty="0"/>
              <a:t>類似度</a:t>
            </a:r>
            <a:r>
              <a:rPr lang="en-US" altLang="ja-JP" sz="2400" dirty="0"/>
              <a:t>0.9~1.0 : </a:t>
            </a:r>
            <a:r>
              <a:rPr lang="en-US" altLang="ja-JP" sz="2400" dirty="0" err="1"/>
              <a:t>CCFinder</a:t>
            </a:r>
            <a:r>
              <a:rPr lang="ja-JP" altLang="en-US" sz="2400" dirty="0"/>
              <a:t>の出力</a:t>
            </a:r>
            <a:endParaRPr lang="en-US" altLang="ja-JP" sz="2400" dirty="0"/>
          </a:p>
          <a:p>
            <a:pPr lvl="2"/>
            <a:r>
              <a:rPr lang="en-US" altLang="ja-JP" sz="2000" dirty="0" err="1"/>
              <a:t>Hbase</a:t>
            </a:r>
            <a:r>
              <a:rPr lang="ja-JP" altLang="en-US" sz="2000" dirty="0"/>
              <a:t>から抽出</a:t>
            </a:r>
            <a:endParaRPr lang="en-US" altLang="ja-JP" sz="2000" dirty="0"/>
          </a:p>
          <a:p>
            <a:pPr lvl="1"/>
            <a:r>
              <a:rPr lang="ja-JP" altLang="en-US" sz="2400" dirty="0"/>
              <a:t>類似度</a:t>
            </a:r>
            <a:r>
              <a:rPr lang="en-US" altLang="ja-JP" sz="2400" dirty="0"/>
              <a:t>0.7~0.8 : </a:t>
            </a:r>
            <a:r>
              <a:rPr lang="ja-JP" altLang="en-US" sz="2400" dirty="0"/>
              <a:t>バージョン間で編集が行われた</a:t>
            </a:r>
            <a:br>
              <a:rPr lang="en-US" altLang="ja-JP" sz="2400" dirty="0"/>
            </a:br>
            <a:r>
              <a:rPr lang="ja-JP" altLang="en-US" sz="2400" dirty="0"/>
              <a:t>コードブロック</a:t>
            </a:r>
            <a:endParaRPr lang="en-US" altLang="ja-JP" sz="2400" dirty="0"/>
          </a:p>
          <a:p>
            <a:pPr lvl="2"/>
            <a:r>
              <a:rPr lang="en-US" altLang="ja-JP" sz="2000" dirty="0"/>
              <a:t>OpenSSL</a:t>
            </a:r>
            <a:r>
              <a:rPr lang="ja-JP" altLang="en-US" sz="2000" dirty="0"/>
              <a:t>から抽出</a:t>
            </a:r>
            <a:endParaRPr lang="en-US" altLang="ja-JP" sz="2000" dirty="0"/>
          </a:p>
          <a:p>
            <a:pPr lvl="1"/>
            <a:r>
              <a:rPr lang="ja-JP" altLang="en-US" sz="2400" dirty="0"/>
              <a:t>類似度</a:t>
            </a:r>
            <a:r>
              <a:rPr lang="en-US" altLang="ja-JP" sz="2400" dirty="0"/>
              <a:t>0.1~0.2 : </a:t>
            </a:r>
            <a:r>
              <a:rPr lang="en-US" altLang="ja-JP" sz="2400" dirty="0" err="1"/>
              <a:t>getopt</a:t>
            </a:r>
            <a:r>
              <a:rPr lang="en-US" altLang="ja-JP" sz="2400" dirty="0"/>
              <a:t> </a:t>
            </a:r>
            <a:r>
              <a:rPr lang="ja-JP" altLang="en-US" sz="2400" dirty="0"/>
              <a:t>関数を使用してコマンドの</a:t>
            </a:r>
            <a:br>
              <a:rPr lang="en-US" altLang="ja-JP" sz="2400" dirty="0"/>
            </a:br>
            <a:r>
              <a:rPr lang="ja-JP" altLang="en-US" sz="2400" dirty="0"/>
              <a:t>オプション処理を行うメソッド</a:t>
            </a:r>
            <a:endParaRPr lang="en-US" altLang="ja-JP" sz="2400" dirty="0"/>
          </a:p>
          <a:p>
            <a:pPr lvl="2"/>
            <a:r>
              <a:rPr lang="en-US" altLang="ja-JP" sz="2000" dirty="0"/>
              <a:t>FreeBSD</a:t>
            </a:r>
            <a:r>
              <a:rPr lang="ja-JP" altLang="en-US" sz="2000" dirty="0"/>
              <a:t>から抽出</a:t>
            </a:r>
            <a:endParaRPr lang="en-US" altLang="ja-JP" sz="20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87</a:t>
            </a:fld>
            <a:endParaRPr lang="en-US" altLang="ja-JP"/>
          </a:p>
        </p:txBody>
      </p:sp>
      <p:sp>
        <p:nvSpPr>
          <p:cNvPr id="5" name="日付プレースホルダー 4">
            <a:extLst>
              <a:ext uri="{FF2B5EF4-FFF2-40B4-BE49-F238E27FC236}">
                <a16:creationId xmlns:a16="http://schemas.microsoft.com/office/drawing/2014/main" id="{A3FF1EFC-3D71-400D-8FCE-A63B63BEB437}"/>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1532692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学習・評価用データセット</a:t>
            </a:r>
            <a:br>
              <a:rPr lang="en-US" altLang="ja-JP" dirty="0"/>
            </a:br>
            <a:r>
              <a:rPr lang="ja-JP" altLang="en-US" dirty="0"/>
              <a:t>作成方法</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各セット内のコードクローンを</a:t>
            </a:r>
            <a:r>
              <a:rPr lang="en-US" altLang="ja-JP" sz="2800" dirty="0"/>
              <a:t>2:8</a:t>
            </a:r>
            <a:r>
              <a:rPr lang="ja-JP" altLang="en-US" sz="2800" dirty="0"/>
              <a:t>に分割</a:t>
            </a:r>
            <a:endParaRPr lang="en-US" altLang="ja-JP" sz="2800" dirty="0"/>
          </a:p>
          <a:p>
            <a:pPr lvl="1"/>
            <a:r>
              <a:rPr lang="en-US" altLang="ja-JP" sz="2400" dirty="0"/>
              <a:t>2</a:t>
            </a:r>
            <a:r>
              <a:rPr lang="ja-JP" altLang="en-US" sz="2400" dirty="0"/>
              <a:t>割グループを学習用データセットに使用</a:t>
            </a:r>
            <a:endParaRPr lang="en-US" altLang="ja-JP" sz="2400" dirty="0"/>
          </a:p>
          <a:p>
            <a:pPr lvl="2"/>
            <a:r>
              <a:rPr lang="en-US" altLang="ja-JP" sz="2000" dirty="0"/>
              <a:t>2</a:t>
            </a:r>
            <a:r>
              <a:rPr lang="ja-JP" altLang="en-US" sz="2000" dirty="0"/>
              <a:t>割グループのコードブロックにミューテーションを適用し，</a:t>
            </a:r>
            <a:br>
              <a:rPr lang="en-US" altLang="ja-JP" sz="2000" dirty="0"/>
            </a:br>
            <a:r>
              <a:rPr lang="ja-JP" altLang="en-US" sz="2000" dirty="0"/>
              <a:t>ポジティブデータを作成</a:t>
            </a:r>
            <a:endParaRPr lang="en-US" altLang="ja-JP" sz="2000" dirty="0"/>
          </a:p>
          <a:p>
            <a:pPr lvl="1"/>
            <a:r>
              <a:rPr lang="en-US" altLang="ja-JP" sz="2400" dirty="0"/>
              <a:t>8</a:t>
            </a:r>
            <a:r>
              <a:rPr lang="ja-JP" altLang="en-US" sz="2400" dirty="0"/>
              <a:t>割グループを評価用データセットに使用</a:t>
            </a:r>
            <a:endParaRPr lang="en-US" altLang="ja-JP" sz="2000" dirty="0"/>
          </a:p>
          <a:p>
            <a:pPr lvl="2"/>
            <a:r>
              <a:rPr lang="en-US" altLang="ja-JP" sz="2000" dirty="0"/>
              <a:t>2</a:t>
            </a:r>
            <a:r>
              <a:rPr lang="ja-JP" altLang="en-US" sz="2000" dirty="0"/>
              <a:t>割グループの検索対象クローンセットを検索結果として</a:t>
            </a:r>
            <a:br>
              <a:rPr lang="en-US" altLang="ja-JP" sz="2000" dirty="0"/>
            </a:br>
            <a:r>
              <a:rPr lang="ja-JP" altLang="en-US" sz="2000" dirty="0"/>
              <a:t>出力できるか調査</a:t>
            </a:r>
            <a:endParaRPr lang="en-US" altLang="ja-JP" sz="2000" dirty="0"/>
          </a:p>
          <a:p>
            <a:endParaRPr lang="en-US" altLang="ja-JP" sz="2800" dirty="0"/>
          </a:p>
          <a:p>
            <a:pPr marL="342900" lvl="2" indent="-342900"/>
            <a:r>
              <a:rPr lang="en-US" altLang="ja-JP" sz="2800" dirty="0"/>
              <a:t>2</a:t>
            </a:r>
            <a:r>
              <a:rPr lang="ja-JP" altLang="en-US" sz="2800" dirty="0"/>
              <a:t>割だけ学習に使用することで，コードクローンが</a:t>
            </a:r>
            <a:br>
              <a:rPr lang="en-US" altLang="ja-JP" sz="2800" dirty="0"/>
            </a:br>
            <a:r>
              <a:rPr lang="ja-JP" altLang="en-US" sz="2800" dirty="0"/>
              <a:t>少ない場合でも学習できることを示す目的</a:t>
            </a:r>
            <a:endParaRPr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88</a:t>
            </a:fld>
            <a:endParaRPr lang="en-US" altLang="ja-JP"/>
          </a:p>
        </p:txBody>
      </p:sp>
      <p:sp>
        <p:nvSpPr>
          <p:cNvPr id="5" name="日付プレースホルダー 4">
            <a:extLst>
              <a:ext uri="{FF2B5EF4-FFF2-40B4-BE49-F238E27FC236}">
                <a16:creationId xmlns:a16="http://schemas.microsoft.com/office/drawing/2014/main" id="{9E6ACA4A-77C6-475D-AD10-886958361C67}"/>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32959694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特徴ベクトル作成方法</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a:t>各コードブロックを特徴ベクトルに変換</a:t>
            </a:r>
            <a:endParaRPr kumimoji="1" lang="en-US" altLang="ja-JP" sz="2800" dirty="0"/>
          </a:p>
          <a:p>
            <a:r>
              <a:rPr lang="en-US" altLang="ja-JP" sz="2800" dirty="0"/>
              <a:t>2</a:t>
            </a:r>
            <a:r>
              <a:rPr lang="ja-JP" altLang="en-US" sz="2800" dirty="0"/>
              <a:t>種類の手法で作成した特徴ベクトルを学習させたそれぞれのモデルを用いて検索精度を比較</a:t>
            </a:r>
            <a:endParaRPr lang="en-US" altLang="ja-JP" sz="2800" dirty="0"/>
          </a:p>
          <a:p>
            <a:pPr lvl="1"/>
            <a:r>
              <a:rPr lang="en-US" altLang="ja-JP" sz="2400" dirty="0"/>
              <a:t>BoW</a:t>
            </a:r>
          </a:p>
          <a:p>
            <a:pPr lvl="2"/>
            <a:r>
              <a:rPr kumimoji="1" lang="ja-JP" altLang="en-US" sz="2000" dirty="0"/>
              <a:t>文書を特徴ベクトルに変換する手法の中で最も単純な手法</a:t>
            </a:r>
            <a:endParaRPr kumimoji="1" lang="en-US" altLang="ja-JP" sz="2000" dirty="0"/>
          </a:p>
          <a:p>
            <a:pPr lvl="2"/>
            <a:r>
              <a:rPr kumimoji="1" lang="en-US" altLang="ja-JP" sz="2000" dirty="0"/>
              <a:t>one-hot</a:t>
            </a:r>
            <a:r>
              <a:rPr kumimoji="1" lang="ja-JP" altLang="en-US" sz="2000" dirty="0"/>
              <a:t>表現</a:t>
            </a:r>
            <a:r>
              <a:rPr lang="ja-JP" altLang="en-US" sz="2000" dirty="0"/>
              <a:t>で単語を表現し，それらの和で文書の特徴を表現</a:t>
            </a:r>
            <a:endParaRPr kumimoji="1" lang="en-US" altLang="ja-JP" sz="2000" dirty="0"/>
          </a:p>
          <a:p>
            <a:pPr lvl="1"/>
            <a:r>
              <a:rPr kumimoji="1" lang="en-US" altLang="ja-JP" sz="2400" dirty="0"/>
              <a:t>doc2vec</a:t>
            </a:r>
          </a:p>
          <a:p>
            <a:pPr lvl="2"/>
            <a:r>
              <a:rPr lang="ja-JP" altLang="en-US" sz="2000" dirty="0"/>
              <a:t>自然言語処理で広く利用されている機械学習ベースの手法</a:t>
            </a:r>
            <a:endParaRPr lang="en-US" altLang="ja-JP" sz="2000" dirty="0"/>
          </a:p>
          <a:p>
            <a:pPr lvl="2"/>
            <a:r>
              <a:rPr kumimoji="1" lang="ja-JP" altLang="en-US" sz="2000" dirty="0"/>
              <a:t>分散表現で</a:t>
            </a:r>
            <a:r>
              <a:rPr lang="ja-JP" altLang="en-US" sz="2000" dirty="0"/>
              <a:t>単語を表現し，それらを用いて</a:t>
            </a:r>
            <a:r>
              <a:rPr kumimoji="1" lang="ja-JP" altLang="en-US" sz="2000" dirty="0"/>
              <a:t>文書の特徴を</a:t>
            </a:r>
            <a:r>
              <a:rPr lang="ja-JP" altLang="en-US" sz="2000" dirty="0"/>
              <a:t>表現</a:t>
            </a:r>
            <a:endParaRPr kumimoji="1" lang="ja-JP" altLang="en-US" sz="20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89</a:t>
            </a:fld>
            <a:endParaRPr lang="en-US" altLang="ja-JP"/>
          </a:p>
        </p:txBody>
      </p:sp>
      <p:sp>
        <p:nvSpPr>
          <p:cNvPr id="5" name="日付プレースホルダー 4">
            <a:extLst>
              <a:ext uri="{FF2B5EF4-FFF2-40B4-BE49-F238E27FC236}">
                <a16:creationId xmlns:a16="http://schemas.microsoft.com/office/drawing/2014/main" id="{4CED7044-FE83-4891-A749-A3DD66857F6D}"/>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93335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E2D864-2F38-4892-823A-28188E2F72A6}"/>
              </a:ext>
            </a:extLst>
          </p:cNvPr>
          <p:cNvSpPr>
            <a:spLocks noGrp="1"/>
          </p:cNvSpPr>
          <p:nvPr>
            <p:ph type="title"/>
          </p:nvPr>
        </p:nvSpPr>
        <p:spPr/>
        <p:txBody>
          <a:bodyPr/>
          <a:lstStyle/>
          <a:p>
            <a:r>
              <a:rPr kumimoji="1" lang="ja-JP" altLang="en-US" sz="2800" dirty="0"/>
              <a:t>順伝播型ニューラルネットワークと</a:t>
            </a:r>
            <a:br>
              <a:rPr kumimoji="1" lang="en-US" altLang="ja-JP" sz="2800" dirty="0"/>
            </a:br>
            <a:r>
              <a:rPr kumimoji="1" lang="ja-JP" altLang="en-US" sz="2800" dirty="0"/>
              <a:t>コードミューテーションを用いたコードクローン検索</a:t>
            </a:r>
          </a:p>
        </p:txBody>
      </p:sp>
      <p:sp>
        <p:nvSpPr>
          <p:cNvPr id="3" name="テキスト プレースホルダー 2">
            <a:extLst>
              <a:ext uri="{FF2B5EF4-FFF2-40B4-BE49-F238E27FC236}">
                <a16:creationId xmlns:a16="http://schemas.microsoft.com/office/drawing/2014/main" id="{FD0DE620-7952-42C9-A5A5-1A549B42E28C}"/>
              </a:ext>
            </a:extLst>
          </p:cNvPr>
          <p:cNvSpPr>
            <a:spLocks noGrp="1"/>
          </p:cNvSpPr>
          <p:nvPr>
            <p:ph type="body" idx="1"/>
          </p:nvPr>
        </p:nvSpPr>
        <p:spPr/>
        <p:txBody>
          <a:bodyPr/>
          <a:lstStyle/>
          <a:p>
            <a:r>
              <a:rPr kumimoji="1" lang="en-US" altLang="ja-JP" dirty="0"/>
              <a:t>3</a:t>
            </a:r>
            <a:r>
              <a:rPr kumimoji="1" lang="ja-JP" altLang="en-US" dirty="0"/>
              <a:t>章</a:t>
            </a:r>
          </a:p>
        </p:txBody>
      </p:sp>
      <p:sp>
        <p:nvSpPr>
          <p:cNvPr id="4" name="日付プレースホルダー 3">
            <a:extLst>
              <a:ext uri="{FF2B5EF4-FFF2-40B4-BE49-F238E27FC236}">
                <a16:creationId xmlns:a16="http://schemas.microsoft.com/office/drawing/2014/main" id="{7D1BAA3E-AB3A-4A53-9A48-E3E90AA8D064}"/>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98EACC20-3542-4268-8DF1-AEAC9B344FB4}"/>
              </a:ext>
            </a:extLst>
          </p:cNvPr>
          <p:cNvSpPr>
            <a:spLocks noGrp="1"/>
          </p:cNvSpPr>
          <p:nvPr>
            <p:ph type="sldNum" sz="quarter" idx="12"/>
          </p:nvPr>
        </p:nvSpPr>
        <p:spPr/>
        <p:txBody>
          <a:bodyPr/>
          <a:lstStyle/>
          <a:p>
            <a:fld id="{F14C7DCA-020D-4247-A22F-0BC24CC97F92}" type="slidenum">
              <a:rPr lang="en-US" altLang="ja-JP" smtClean="0"/>
              <a:pPr/>
              <a:t>9</a:t>
            </a:fld>
            <a:endParaRPr lang="en-US" altLang="ja-JP"/>
          </a:p>
        </p:txBody>
      </p:sp>
    </p:spTree>
    <p:extLst>
      <p:ext uri="{BB962C8B-B14F-4D97-AF65-F5344CB8AC3E}">
        <p14:creationId xmlns:p14="http://schemas.microsoft.com/office/powerpoint/2010/main" val="39626012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コンテンツ プレースホルダー 2"/>
          <p:cNvSpPr txBox="1">
            <a:spLocks/>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endParaRPr lang="en-US" altLang="ja-JP" sz="2800" kern="0" dirty="0"/>
          </a:p>
          <a:p>
            <a:endParaRPr lang="en-US" altLang="ja-JP" sz="2800" kern="0" dirty="0"/>
          </a:p>
          <a:p>
            <a:endParaRPr lang="en-US" altLang="ja-JP" sz="2800" kern="0" dirty="0"/>
          </a:p>
          <a:p>
            <a:endParaRPr lang="en-US" altLang="ja-JP" sz="2800" kern="0" dirty="0"/>
          </a:p>
          <a:p>
            <a:endParaRPr lang="en-US" altLang="ja-JP" sz="2800" kern="0" dirty="0"/>
          </a:p>
        </p:txBody>
      </p:sp>
      <p:sp>
        <p:nvSpPr>
          <p:cNvPr id="2" name="タイトル 1"/>
          <p:cNvSpPr>
            <a:spLocks noGrp="1"/>
          </p:cNvSpPr>
          <p:nvPr>
            <p:ph type="title"/>
          </p:nvPr>
        </p:nvSpPr>
        <p:spPr/>
        <p:txBody>
          <a:bodyPr/>
          <a:lstStyle/>
          <a:p>
            <a:r>
              <a:rPr kumimoji="1" lang="ja-JP" altLang="en-US" dirty="0"/>
              <a:t>実験対象プロジェクト</a:t>
            </a:r>
          </a:p>
        </p:txBody>
      </p:sp>
      <p:sp>
        <p:nvSpPr>
          <p:cNvPr id="3" name="コンテンツ プレースホルダー 2"/>
          <p:cNvSpPr>
            <a:spLocks noGrp="1"/>
          </p:cNvSpPr>
          <p:nvPr>
            <p:ph idx="1"/>
          </p:nvPr>
        </p:nvSpPr>
        <p:spPr>
          <a:xfrm>
            <a:off x="446088" y="1782762"/>
            <a:ext cx="8229600" cy="4525963"/>
          </a:xfrm>
        </p:spPr>
        <p:txBody>
          <a:bodyPr/>
          <a:lstStyle/>
          <a:p>
            <a:pPr marL="400050" lvl="1" indent="0">
              <a:buNone/>
            </a:pPr>
            <a:endParaRPr kumimoji="1" lang="en-US" altLang="ja-JP" sz="2400" dirty="0"/>
          </a:p>
          <a:p>
            <a:pPr marL="400050" lvl="1" indent="0">
              <a:buNone/>
            </a:pPr>
            <a:endParaRPr lang="en-US" altLang="ja-JP" sz="2400" dirty="0"/>
          </a:p>
          <a:p>
            <a:pPr marL="400050" lvl="1" indent="0">
              <a:buNone/>
            </a:pPr>
            <a:endParaRPr kumimoji="1" lang="en-US" altLang="ja-JP" sz="2400" dirty="0"/>
          </a:p>
          <a:p>
            <a:pPr marL="400050" lvl="1" indent="0">
              <a:buNone/>
            </a:pPr>
            <a:endParaRPr lang="en-US" altLang="ja-JP"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90</a:t>
            </a:fld>
            <a:endParaRPr lang="en-US" altLang="ja-JP"/>
          </a:p>
        </p:txBody>
      </p:sp>
      <p:graphicFrame>
        <p:nvGraphicFramePr>
          <p:cNvPr id="8" name="表 7"/>
          <p:cNvGraphicFramePr>
            <a:graphicFrameLocks noGrp="1"/>
          </p:cNvGraphicFramePr>
          <p:nvPr/>
        </p:nvGraphicFramePr>
        <p:xfrm>
          <a:off x="145299" y="2536153"/>
          <a:ext cx="8831178" cy="2928375"/>
        </p:xfrm>
        <a:graphic>
          <a:graphicData uri="http://schemas.openxmlformats.org/drawingml/2006/table">
            <a:tbl>
              <a:tblPr firstRow="1">
                <a:tableStyleId>{93296810-A885-4BE3-A3E7-6D5BEEA58F35}</a:tableStyleId>
              </a:tblPr>
              <a:tblGrid>
                <a:gridCol w="1073568">
                  <a:extLst>
                    <a:ext uri="{9D8B030D-6E8A-4147-A177-3AD203B41FA5}">
                      <a16:colId xmlns:a16="http://schemas.microsoft.com/office/drawing/2014/main" val="1518758574"/>
                    </a:ext>
                  </a:extLst>
                </a:gridCol>
                <a:gridCol w="803358">
                  <a:extLst>
                    <a:ext uri="{9D8B030D-6E8A-4147-A177-3AD203B41FA5}">
                      <a16:colId xmlns:a16="http://schemas.microsoft.com/office/drawing/2014/main" val="4030300194"/>
                    </a:ext>
                  </a:extLst>
                </a:gridCol>
                <a:gridCol w="1082973">
                  <a:extLst>
                    <a:ext uri="{9D8B030D-6E8A-4147-A177-3AD203B41FA5}">
                      <a16:colId xmlns:a16="http://schemas.microsoft.com/office/drawing/2014/main" val="681412075"/>
                    </a:ext>
                  </a:extLst>
                </a:gridCol>
                <a:gridCol w="1090733">
                  <a:extLst>
                    <a:ext uri="{9D8B030D-6E8A-4147-A177-3AD203B41FA5}">
                      <a16:colId xmlns:a16="http://schemas.microsoft.com/office/drawing/2014/main" val="2769101637"/>
                    </a:ext>
                  </a:extLst>
                </a:gridCol>
                <a:gridCol w="1165586">
                  <a:extLst>
                    <a:ext uri="{9D8B030D-6E8A-4147-A177-3AD203B41FA5}">
                      <a16:colId xmlns:a16="http://schemas.microsoft.com/office/drawing/2014/main" val="210284270"/>
                    </a:ext>
                  </a:extLst>
                </a:gridCol>
                <a:gridCol w="1219139">
                  <a:extLst>
                    <a:ext uri="{9D8B030D-6E8A-4147-A177-3AD203B41FA5}">
                      <a16:colId xmlns:a16="http://schemas.microsoft.com/office/drawing/2014/main" val="1099354571"/>
                    </a:ext>
                  </a:extLst>
                </a:gridCol>
                <a:gridCol w="1207009">
                  <a:extLst>
                    <a:ext uri="{9D8B030D-6E8A-4147-A177-3AD203B41FA5}">
                      <a16:colId xmlns:a16="http://schemas.microsoft.com/office/drawing/2014/main" val="427999562"/>
                    </a:ext>
                  </a:extLst>
                </a:gridCol>
                <a:gridCol w="1188812">
                  <a:extLst>
                    <a:ext uri="{9D8B030D-6E8A-4147-A177-3AD203B41FA5}">
                      <a16:colId xmlns:a16="http://schemas.microsoft.com/office/drawing/2014/main" val="2178173698"/>
                    </a:ext>
                  </a:extLst>
                </a:gridCol>
              </a:tblGrid>
              <a:tr h="329695">
                <a:tc rowSpan="2">
                  <a:txBody>
                    <a:bodyPr/>
                    <a:lstStyle/>
                    <a:p>
                      <a:pPr algn="ctr" fontAlgn="ctr"/>
                      <a:r>
                        <a:rPr lang="ja-JP" altLang="en-US" sz="1800" u="none" strike="noStrike" dirty="0">
                          <a:effectLst/>
                        </a:rPr>
                        <a:t>プロジェクト名</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rowSpan="2">
                  <a:txBody>
                    <a:bodyPr/>
                    <a:lstStyle/>
                    <a:p>
                      <a:pPr algn="ctr" fontAlgn="ctr"/>
                      <a:r>
                        <a:rPr lang="ja-JP" altLang="en-US" sz="1800" u="none" strike="noStrike" dirty="0">
                          <a:effectLst/>
                        </a:rPr>
                        <a:t>言語</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rowSpan="2">
                  <a:txBody>
                    <a:bodyPr/>
                    <a:lstStyle/>
                    <a:p>
                      <a:pPr algn="ctr" fontAlgn="ctr"/>
                      <a:r>
                        <a:rPr lang="ja-JP" altLang="en-US" sz="1800" u="none" strike="noStrike" dirty="0">
                          <a:effectLst/>
                        </a:rPr>
                        <a:t>類似度</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rowSpan="2">
                  <a:txBody>
                    <a:bodyPr/>
                    <a:lstStyle/>
                    <a:p>
                      <a:pPr algn="ctr" fontAlgn="ctr"/>
                      <a:r>
                        <a:rPr lang="ja-JP" altLang="en-US" sz="1800" u="none" strike="noStrike" dirty="0">
                          <a:effectLst/>
                        </a:rPr>
                        <a:t>バージョン</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gridSpan="2">
                  <a:txBody>
                    <a:bodyPr/>
                    <a:lstStyle/>
                    <a:p>
                      <a:pPr algn="ctr" fontAlgn="ctr"/>
                      <a:r>
                        <a:rPr lang="ja-JP" altLang="en-US" sz="1800" u="none" strike="noStrike" dirty="0">
                          <a:effectLst/>
                        </a:rPr>
                        <a:t>学習用データセット</a:t>
                      </a:r>
                      <a:endParaRPr lang="en-US" altLang="ja-JP" sz="1800" u="none" strike="noStrike" dirty="0">
                        <a:effectLst/>
                      </a:endParaRPr>
                    </a:p>
                  </a:txBody>
                  <a:tcPr marL="9525" marR="9525" marT="9525" marB="0" anchor="ctr"/>
                </a:tc>
                <a:tc hMerge="1">
                  <a:txBody>
                    <a:bodyPr/>
                    <a:lstStyle/>
                    <a:p>
                      <a:endParaRPr kumimoji="1" lang="ja-JP" altLang="en-US"/>
                    </a:p>
                  </a:txBody>
                  <a:tcPr/>
                </a:tc>
                <a:tc gridSpan="2">
                  <a:txBody>
                    <a:bodyPr/>
                    <a:lstStyle/>
                    <a:p>
                      <a:pPr algn="ctr" fontAlgn="ctr"/>
                      <a:r>
                        <a:rPr lang="ja-JP" altLang="en-US" sz="1800" u="none" strike="noStrike" dirty="0">
                          <a:effectLst/>
                        </a:rPr>
                        <a:t>評価用データセット</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1665238452"/>
                  </a:ext>
                </a:extLst>
              </a:tr>
              <a:tr h="477398">
                <a:tc vMerge="1">
                  <a:txBody>
                    <a:bodyPr/>
                    <a:lstStyle/>
                    <a:p>
                      <a:pPr algn="ctr" fontAlgn="ct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vMerge="1">
                  <a:txBody>
                    <a:bodyPr/>
                    <a:lstStyle/>
                    <a:p>
                      <a:pPr algn="ctr" fontAlgn="ct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vMerge="1">
                  <a:txBody>
                    <a:bodyPr/>
                    <a:lstStyle/>
                    <a:p>
                      <a:pPr algn="ctr" fontAlgn="ct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vMerge="1">
                  <a:txBody>
                    <a:bodyPr/>
                    <a:lstStyle/>
                    <a:p>
                      <a:pPr algn="ctr" fontAlgn="ct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800" u="none" strike="noStrike" dirty="0">
                          <a:solidFill>
                            <a:schemeClr val="bg1"/>
                          </a:solidFill>
                          <a:effectLst/>
                        </a:rPr>
                        <a:t>ポジティブデータ</a:t>
                      </a:r>
                      <a:endParaRPr lang="ja-JP" altLang="en-US" sz="1800" b="0" i="0" u="none" strike="noStrike" dirty="0">
                        <a:solidFill>
                          <a:schemeClr val="bg1"/>
                        </a:solidFill>
                        <a:effectLst/>
                        <a:latin typeface="+mn-ea"/>
                        <a:ea typeface="+mn-ea"/>
                      </a:endParaRPr>
                    </a:p>
                  </a:txBody>
                  <a:tcPr marL="9525" marR="9525" marT="9525" marB="0" anchor="ctr">
                    <a:solidFill>
                      <a:schemeClr val="accent6"/>
                    </a:solidFill>
                  </a:tcPr>
                </a:tc>
                <a:tc>
                  <a:txBody>
                    <a:bodyPr/>
                    <a:lstStyle/>
                    <a:p>
                      <a:pPr algn="ctr" fontAlgn="ctr"/>
                      <a:r>
                        <a:rPr lang="ja-JP" altLang="en-US" sz="1800" u="none" strike="noStrike" dirty="0">
                          <a:solidFill>
                            <a:schemeClr val="bg1"/>
                          </a:solidFill>
                          <a:effectLst/>
                        </a:rPr>
                        <a:t>ネガティブデータ</a:t>
                      </a:r>
                      <a:endParaRPr lang="ja-JP" altLang="en-US" sz="1800" b="0" i="0" u="none" strike="noStrike" dirty="0">
                        <a:solidFill>
                          <a:schemeClr val="bg1"/>
                        </a:solidFill>
                        <a:effectLst/>
                        <a:latin typeface="+mn-ea"/>
                        <a:ea typeface="+mn-ea"/>
                      </a:endParaRPr>
                    </a:p>
                  </a:txBody>
                  <a:tcPr marL="9525" marR="9525" marT="9525" marB="0" anchor="ctr">
                    <a:solidFill>
                      <a:schemeClr val="accent6"/>
                    </a:solidFill>
                  </a:tcPr>
                </a:tc>
                <a:tc>
                  <a:txBody>
                    <a:bodyPr/>
                    <a:lstStyle/>
                    <a:p>
                      <a:pPr algn="ctr" fontAlgn="ctr"/>
                      <a:r>
                        <a:rPr lang="ja-JP" altLang="en-US" sz="1800" u="none" strike="noStrike" dirty="0">
                          <a:solidFill>
                            <a:schemeClr val="bg1"/>
                          </a:solidFill>
                          <a:effectLst/>
                        </a:rPr>
                        <a:t>ポジティブデータの</a:t>
                      </a:r>
                      <a:endParaRPr lang="en-US" altLang="ja-JP" sz="1800" u="none" strike="noStrike" dirty="0">
                        <a:solidFill>
                          <a:schemeClr val="bg1"/>
                        </a:solidFill>
                        <a:effectLst/>
                      </a:endParaRPr>
                    </a:p>
                    <a:p>
                      <a:pPr algn="ctr" fontAlgn="ctr"/>
                      <a:r>
                        <a:rPr lang="ja-JP" altLang="en-US" sz="1800" u="none" strike="noStrike" dirty="0">
                          <a:solidFill>
                            <a:schemeClr val="bg1"/>
                          </a:solidFill>
                          <a:effectLst/>
                        </a:rPr>
                        <a:t>類似コードブロック</a:t>
                      </a:r>
                      <a:endParaRPr lang="en-US" altLang="ja-JP" sz="1800" u="none" strike="noStrike" dirty="0">
                        <a:solidFill>
                          <a:schemeClr val="bg1"/>
                        </a:solidFill>
                        <a:effectLst/>
                      </a:endParaRPr>
                    </a:p>
                  </a:txBody>
                  <a:tcPr marL="9525" marR="9525" marT="9525" marB="0" anchor="ctr">
                    <a:solidFill>
                      <a:schemeClr val="accent6"/>
                    </a:solidFill>
                  </a:tcPr>
                </a:tc>
                <a:tc>
                  <a:txBody>
                    <a:bodyPr/>
                    <a:lstStyle/>
                    <a:p>
                      <a:pPr algn="ctr" fontAlgn="ctr"/>
                      <a:r>
                        <a:rPr lang="ja-JP" altLang="en-US" sz="1800" u="none" strike="noStrike" dirty="0">
                          <a:solidFill>
                            <a:schemeClr val="bg1"/>
                          </a:solidFill>
                          <a:effectLst/>
                        </a:rPr>
                        <a:t>ポジティブデータに</a:t>
                      </a:r>
                      <a:endParaRPr lang="en-US" altLang="ja-JP" sz="1800" u="none" strike="noStrike" dirty="0">
                        <a:solidFill>
                          <a:schemeClr val="bg1"/>
                        </a:solidFill>
                        <a:effectLst/>
                      </a:endParaRPr>
                    </a:p>
                    <a:p>
                      <a:pPr algn="ctr" fontAlgn="ctr"/>
                      <a:r>
                        <a:rPr lang="ja-JP" altLang="en-US" sz="1800" u="none" strike="noStrike" dirty="0">
                          <a:solidFill>
                            <a:schemeClr val="bg1"/>
                          </a:solidFill>
                          <a:effectLst/>
                        </a:rPr>
                        <a:t>類似して</a:t>
                      </a:r>
                      <a:endParaRPr lang="en-US" altLang="ja-JP" sz="1800" u="none" strike="noStrike" dirty="0">
                        <a:solidFill>
                          <a:schemeClr val="bg1"/>
                        </a:solidFill>
                        <a:effectLst/>
                      </a:endParaRPr>
                    </a:p>
                    <a:p>
                      <a:pPr algn="ctr" fontAlgn="ctr"/>
                      <a:r>
                        <a:rPr lang="ja-JP" altLang="en-US" sz="1800" u="none" strike="noStrike" dirty="0">
                          <a:solidFill>
                            <a:schemeClr val="bg1"/>
                          </a:solidFill>
                          <a:effectLst/>
                        </a:rPr>
                        <a:t>いない</a:t>
                      </a:r>
                      <a:endParaRPr lang="en-US" altLang="ja-JP" sz="1800" u="none" strike="noStrike" dirty="0">
                        <a:solidFill>
                          <a:schemeClr val="bg1"/>
                        </a:solidFill>
                        <a:effectLst/>
                      </a:endParaRPr>
                    </a:p>
                    <a:p>
                      <a:pPr algn="ctr" fontAlgn="ctr"/>
                      <a:r>
                        <a:rPr lang="ja-JP" altLang="en-US" sz="1800" u="none" strike="noStrike" dirty="0">
                          <a:solidFill>
                            <a:schemeClr val="bg1"/>
                          </a:solidFill>
                          <a:effectLst/>
                        </a:rPr>
                        <a:t>コード片</a:t>
                      </a:r>
                      <a:endParaRPr lang="ja-JP" altLang="en-US" sz="18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6"/>
                    </a:solidFill>
                  </a:tcPr>
                </a:tc>
                <a:extLst>
                  <a:ext uri="{0D108BD9-81ED-4DB2-BD59-A6C34878D82A}">
                    <a16:rowId xmlns:a16="http://schemas.microsoft.com/office/drawing/2014/main" val="3870932160"/>
                  </a:ext>
                </a:extLst>
              </a:tr>
              <a:tr h="329695">
                <a:tc>
                  <a:txBody>
                    <a:bodyPr/>
                    <a:lstStyle/>
                    <a:p>
                      <a:pPr algn="ctr" fontAlgn="ctr"/>
                      <a:r>
                        <a:rPr lang="en-US" sz="1800" u="none" strike="noStrike" dirty="0" err="1">
                          <a:effectLst/>
                        </a:rPr>
                        <a:t>Hbase</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800" u="none" strike="noStrike" dirty="0">
                          <a:effectLst/>
                        </a:rPr>
                        <a:t>Java</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800" u="none" strike="noStrike" dirty="0">
                          <a:effectLst/>
                        </a:rPr>
                        <a:t>0.9~1.0</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ctr" fontAlgn="ctr"/>
                      <a:r>
                        <a:rPr lang="en-US" altLang="ja-JP" sz="1800" u="none" strike="noStrike" dirty="0">
                          <a:effectLst/>
                        </a:rPr>
                        <a:t>2.0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dirty="0">
                          <a:effectLst/>
                        </a:rPr>
                        <a:t>28,822</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30,000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740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12,688</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91490264"/>
                  </a:ext>
                </a:extLst>
              </a:tr>
              <a:tr h="329695">
                <a:tc>
                  <a:txBody>
                    <a:bodyPr/>
                    <a:lstStyle/>
                    <a:p>
                      <a:pPr algn="ctr" fontAlgn="ctr"/>
                      <a:r>
                        <a:rPr lang="en-US" sz="1800" u="none" strike="noStrike" dirty="0">
                          <a:effectLst/>
                        </a:rPr>
                        <a:t>OpenSSL</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800" u="none" strike="noStrike" dirty="0">
                          <a:effectLst/>
                        </a:rPr>
                        <a:t>C</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800" u="none" strike="noStrike" dirty="0">
                          <a:effectLst/>
                        </a:rPr>
                        <a:t>0.7~0.8</a:t>
                      </a:r>
                      <a:endParaRPr lang="en-US" altLang="ja-JP" sz="1800" b="0" i="0" u="none" strike="noStrike" dirty="0">
                        <a:solidFill>
                          <a:srgbClr val="000000"/>
                        </a:solidFill>
                        <a:effectLst/>
                        <a:latin typeface="+mn-lt"/>
                        <a:ea typeface="游ゴシック" panose="020B0400000000000000" pitchFamily="50" charset="-128"/>
                      </a:endParaRPr>
                    </a:p>
                  </a:txBody>
                  <a:tcPr marL="9525" marR="9525" marT="9525" marB="0" anchor="ctr"/>
                </a:tc>
                <a:tc>
                  <a:txBody>
                    <a:bodyPr/>
                    <a:lstStyle/>
                    <a:p>
                      <a:pPr algn="ctr" fontAlgn="ctr"/>
                      <a:r>
                        <a:rPr lang="en-US" altLang="ja-JP" sz="1800" u="none" strike="noStrike" dirty="0">
                          <a:effectLst/>
                        </a:rPr>
                        <a:t>0.9.1~</a:t>
                      </a:r>
                    </a:p>
                    <a:p>
                      <a:pPr algn="ctr" fontAlgn="ctr"/>
                      <a:r>
                        <a:rPr lang="en-US" altLang="ja-JP" sz="1800" u="none" strike="noStrike" dirty="0">
                          <a:effectLst/>
                        </a:rPr>
                        <a:t>1.1.0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36,772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dirty="0">
                          <a:effectLst/>
                        </a:rPr>
                        <a:t>30,000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dirty="0">
                          <a:effectLst/>
                        </a:rPr>
                        <a:t>281</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99,719</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206284878"/>
                  </a:ext>
                </a:extLst>
              </a:tr>
              <a:tr h="329695">
                <a:tc>
                  <a:txBody>
                    <a:bodyPr/>
                    <a:lstStyle/>
                    <a:p>
                      <a:pPr algn="ctr" fontAlgn="ctr"/>
                      <a:r>
                        <a:rPr lang="en-US" sz="1800" u="none" strike="noStrike" dirty="0">
                          <a:effectLst/>
                        </a:rPr>
                        <a:t>FreeBSD</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800" u="none" strike="noStrike" dirty="0">
                          <a:effectLst/>
                        </a:rPr>
                        <a:t>C</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800" u="none" strike="noStrike" dirty="0">
                          <a:effectLst/>
                        </a:rPr>
                        <a:t>0.1~0.2</a:t>
                      </a:r>
                      <a:endParaRPr lang="en-US" altLang="ja-JP"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ctr" fontAlgn="ctr"/>
                      <a:r>
                        <a:rPr lang="en-US" altLang="ja-JP" sz="1800" u="none" strike="noStrike">
                          <a:effectLst/>
                        </a:rPr>
                        <a:t>11.1.0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27,852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30,000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dirty="0">
                          <a:effectLst/>
                        </a:rPr>
                        <a:t>747</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dirty="0">
                          <a:effectLst/>
                        </a:rPr>
                        <a:t>8,177</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58327594"/>
                  </a:ext>
                </a:extLst>
              </a:tr>
            </a:tbl>
          </a:graphicData>
        </a:graphic>
      </p:graphicFrame>
      <p:sp>
        <p:nvSpPr>
          <p:cNvPr id="5" name="日付プレースホルダー 4">
            <a:extLst>
              <a:ext uri="{FF2B5EF4-FFF2-40B4-BE49-F238E27FC236}">
                <a16:creationId xmlns:a16="http://schemas.microsoft.com/office/drawing/2014/main" id="{0366ED41-3924-4F2D-800E-E85C735E5278}"/>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8963899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検索精度指標の定義</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sz="2800" dirty="0"/>
                  <a:t>適合率</a:t>
                </a:r>
                <a:r>
                  <a:rPr kumimoji="1" lang="en-US" altLang="ja-JP" sz="2800" dirty="0"/>
                  <a:t> = </a:t>
                </a:r>
                <a14:m>
                  <m:oMath xmlns:m="http://schemas.openxmlformats.org/officeDocument/2006/math">
                    <m:f>
                      <m:fPr>
                        <m:ctrlPr>
                          <a:rPr kumimoji="1" lang="en-US" altLang="ja-JP" sz="2800" i="1" smtClean="0">
                            <a:latin typeface="Cambria Math" panose="02040503050406030204" pitchFamily="18" charset="0"/>
                          </a:rPr>
                        </m:ctrlPr>
                      </m:fPr>
                      <m:num>
                        <m:d>
                          <m:dPr>
                            <m:begChr m:val="|"/>
                            <m:endChr m:val="|"/>
                            <m:ctrlPr>
                              <a:rPr kumimoji="1" lang="en-US" altLang="ja-JP" sz="2800" i="1" smtClean="0">
                                <a:latin typeface="Cambria Math" panose="02040503050406030204" pitchFamily="18" charset="0"/>
                              </a:rPr>
                            </m:ctrlPr>
                          </m:dPr>
                          <m:e>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𝑅</m:t>
                                </m:r>
                              </m:e>
                              <m:sub>
                                <m:r>
                                  <a:rPr lang="en-US" altLang="ja-JP" sz="2800" i="1">
                                    <a:latin typeface="Cambria Math" panose="02040503050406030204" pitchFamily="18" charset="0"/>
                                    <a:ea typeface="Cambria Math" panose="02040503050406030204" pitchFamily="18" charset="0"/>
                                  </a:rPr>
                                  <m:t>𝑐𝑜𝑟𝑟𝑒𝑐𝑡</m:t>
                                </m:r>
                              </m:sub>
                            </m:sSub>
                          </m:e>
                        </m:d>
                      </m:num>
                      <m:den>
                        <m:d>
                          <m:dPr>
                            <m:begChr m:val="|"/>
                            <m:endChr m:val="|"/>
                            <m:ctrlPr>
                              <a:rPr kumimoji="1" lang="en-US" altLang="ja-JP" sz="2800" i="1" smtClean="0">
                                <a:latin typeface="Cambria Math" panose="02040503050406030204" pitchFamily="18" charset="0"/>
                              </a:rPr>
                            </m:ctrlPr>
                          </m:dPr>
                          <m:e>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𝑅</m:t>
                                </m:r>
                              </m:e>
                              <m:sub>
                                <m:r>
                                  <a:rPr kumimoji="1" lang="en-US" altLang="ja-JP" sz="2800" b="0" i="1" smtClean="0">
                                    <a:latin typeface="Cambria Math" panose="02040503050406030204" pitchFamily="18" charset="0"/>
                                  </a:rPr>
                                  <m:t>𝑎𝑙𝑙</m:t>
                                </m:r>
                              </m:sub>
                            </m:sSub>
                          </m:e>
                        </m:d>
                      </m:den>
                    </m:f>
                  </m:oMath>
                </a14:m>
                <a:endParaRPr lang="en-US" altLang="ja-JP" sz="2800" dirty="0"/>
              </a:p>
              <a:p>
                <a:r>
                  <a:rPr lang="ja-JP" altLang="en-US" sz="2800" dirty="0"/>
                  <a:t>再現率</a:t>
                </a:r>
                <a:r>
                  <a:rPr lang="en-US" altLang="ja-JP" sz="2800" dirty="0"/>
                  <a:t> = </a:t>
                </a:r>
                <a14:m>
                  <m:oMath xmlns:m="http://schemas.openxmlformats.org/officeDocument/2006/math">
                    <m:f>
                      <m:fPr>
                        <m:ctrlPr>
                          <a:rPr lang="en-US" altLang="ja-JP" sz="2800" i="1" smtClean="0">
                            <a:latin typeface="Cambria Math" panose="02040503050406030204" pitchFamily="18" charset="0"/>
                          </a:rPr>
                        </m:ctrlPr>
                      </m:fPr>
                      <m:num>
                        <m:d>
                          <m:dPr>
                            <m:begChr m:val="|"/>
                            <m:endChr m:val="|"/>
                            <m:ctrlPr>
                              <a:rPr lang="en-US" altLang="ja-JP" sz="2800" i="1" smtClean="0">
                                <a:latin typeface="Cambria Math" panose="02040503050406030204" pitchFamily="18" charset="0"/>
                              </a:rPr>
                            </m:ctrlPr>
                          </m:dPr>
                          <m:e>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𝑅</m:t>
                                </m:r>
                              </m:e>
                              <m:sub>
                                <m:r>
                                  <a:rPr lang="en-US" altLang="ja-JP" sz="2800" i="1">
                                    <a:latin typeface="Cambria Math" panose="02040503050406030204" pitchFamily="18" charset="0"/>
                                    <a:ea typeface="Cambria Math" panose="02040503050406030204" pitchFamily="18" charset="0"/>
                                  </a:rPr>
                                  <m:t>𝑐𝑜𝑟𝑟𝑒𝑐𝑡</m:t>
                                </m:r>
                              </m:sub>
                            </m:sSub>
                          </m:e>
                        </m:d>
                      </m:num>
                      <m:den>
                        <m:d>
                          <m:dPr>
                            <m:begChr m:val="|"/>
                            <m:endChr m:val="|"/>
                            <m:ctrlPr>
                              <a:rPr lang="en-US" altLang="ja-JP" sz="2800" i="1" smtClean="0">
                                <a:latin typeface="Cambria Math" panose="02040503050406030204" pitchFamily="18" charset="0"/>
                              </a:rPr>
                            </m:ctrlPr>
                          </m:dPr>
                          <m:e>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𝑄</m:t>
                                </m:r>
                              </m:e>
                              <m:sub>
                                <m:r>
                                  <a:rPr lang="en-US" altLang="ja-JP" sz="2800" b="0" i="1" smtClean="0">
                                    <a:latin typeface="Cambria Math" panose="02040503050406030204" pitchFamily="18" charset="0"/>
                                  </a:rPr>
                                  <m:t>𝑙𝑒𝑎𝑟𝑛𝑒𝑑</m:t>
                                </m:r>
                              </m:sub>
                            </m:sSub>
                          </m:e>
                        </m:d>
                      </m:den>
                    </m:f>
                  </m:oMath>
                </a14:m>
                <a:endParaRPr lang="en-US" altLang="ja-JP" sz="2800" dirty="0"/>
              </a:p>
              <a:p>
                <a:r>
                  <a:rPr lang="en-US" altLang="ja-JP" sz="2800" dirty="0"/>
                  <a:t>F</a:t>
                </a:r>
                <a:r>
                  <a:rPr lang="ja-JP" altLang="en-US" sz="2800" dirty="0"/>
                  <a:t>値</a:t>
                </a:r>
                <a:r>
                  <a:rPr lang="en-US" altLang="ja-JP" sz="2800" dirty="0"/>
                  <a:t> = </a:t>
                </a:r>
                <a14:m>
                  <m:oMath xmlns:m="http://schemas.openxmlformats.org/officeDocument/2006/math">
                    <m:f>
                      <m:fPr>
                        <m:ctrlPr>
                          <a:rPr lang="en-US" altLang="ja-JP" sz="2800" i="1" smtClean="0">
                            <a:latin typeface="Cambria Math" panose="02040503050406030204" pitchFamily="18" charset="0"/>
                          </a:rPr>
                        </m:ctrlPr>
                      </m:fPr>
                      <m:num>
                        <m:r>
                          <a:rPr lang="en-US" altLang="ja-JP" sz="2800" b="0" i="1" smtClean="0">
                            <a:latin typeface="Cambria Math" panose="02040503050406030204" pitchFamily="18" charset="0"/>
                          </a:rPr>
                          <m:t>2</m:t>
                        </m:r>
                        <m:r>
                          <a:rPr lang="en-US" altLang="ja-JP" sz="2800" b="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𝑃𝑟𝑒𝑐𝑖𝑠𝑖𝑜𝑛</m:t>
                        </m:r>
                        <m:r>
                          <a:rPr lang="en-US" altLang="ja-JP" sz="2800" b="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𝑅𝑒𝑐𝑎𝑙𝑙</m:t>
                        </m:r>
                      </m:num>
                      <m:den>
                        <m:r>
                          <a:rPr lang="en-US" altLang="ja-JP" sz="2800" i="1">
                            <a:latin typeface="Cambria Math" panose="02040503050406030204" pitchFamily="18" charset="0"/>
                          </a:rPr>
                          <m:t>𝑃𝑟𝑒𝑐𝑖𝑠𝑖𝑜𝑛</m:t>
                        </m:r>
                        <m:r>
                          <a:rPr lang="en-US" altLang="ja-JP" sz="2800" i="1">
                            <a:latin typeface="Cambria Math" panose="02040503050406030204" pitchFamily="18" charset="0"/>
                            <a:ea typeface="Cambria Math" panose="02040503050406030204" pitchFamily="18" charset="0"/>
                          </a:rPr>
                          <m:t>+</m:t>
                        </m:r>
                        <m:r>
                          <a:rPr lang="en-US" altLang="ja-JP" sz="2800" i="1">
                            <a:latin typeface="Cambria Math" panose="02040503050406030204" pitchFamily="18" charset="0"/>
                            <a:ea typeface="Cambria Math" panose="02040503050406030204" pitchFamily="18" charset="0"/>
                          </a:rPr>
                          <m:t>𝑅𝑒𝑐𝑎𝑙𝑙</m:t>
                        </m:r>
                      </m:den>
                    </m:f>
                  </m:oMath>
                </a14:m>
                <a:endParaRPr lang="en-US" altLang="ja-JP" sz="2800" dirty="0"/>
              </a:p>
              <a:p>
                <a:pPr lvl="1"/>
                <a:endParaRPr lang="en-US" altLang="ja-JP" sz="2400" i="1" dirty="0">
                  <a:latin typeface="Cambria Math" panose="02040503050406030204" pitchFamily="18" charset="0"/>
                </a:endParaRPr>
              </a:p>
              <a:p>
                <a:pPr lvl="1"/>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𝑅</m:t>
                        </m:r>
                      </m:e>
                      <m:sub>
                        <m:r>
                          <a:rPr lang="en-US" altLang="ja-JP" sz="2400" b="0" i="1" smtClean="0">
                            <a:latin typeface="Cambria Math" panose="02040503050406030204" pitchFamily="18" charset="0"/>
                          </a:rPr>
                          <m:t>𝑐𝑜𝑟𝑟𝑒𝑐𝑡</m:t>
                        </m:r>
                      </m:sub>
                    </m:sSub>
                  </m:oMath>
                </a14:m>
                <a:r>
                  <a:rPr lang="en-US" altLang="ja-JP" sz="2400" dirty="0"/>
                  <a:t> = </a:t>
                </a:r>
                <a:r>
                  <a:rPr lang="ja-JP" altLang="en-US" sz="2400" dirty="0"/>
                  <a:t>正しい検索結果</a:t>
                </a:r>
                <a:endParaRPr lang="en-US" altLang="ja-JP" sz="2400" dirty="0"/>
              </a:p>
              <a:p>
                <a:pPr lvl="1"/>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𝑅</m:t>
                        </m:r>
                      </m:e>
                      <m:sub>
                        <m:r>
                          <a:rPr lang="en-US" altLang="ja-JP" sz="2400" b="0" i="1" smtClean="0">
                            <a:latin typeface="Cambria Math" panose="02040503050406030204" pitchFamily="18" charset="0"/>
                          </a:rPr>
                          <m:t>𝑎𝑙𝑙</m:t>
                        </m:r>
                      </m:sub>
                    </m:sSub>
                  </m:oMath>
                </a14:m>
                <a:r>
                  <a:rPr lang="en-US" altLang="ja-JP" sz="2400" dirty="0"/>
                  <a:t> = </a:t>
                </a:r>
                <a:r>
                  <a:rPr lang="ja-JP" altLang="en-US" sz="2400" dirty="0"/>
                  <a:t>全ての検索結果</a:t>
                </a:r>
                <a:endParaRPr lang="en-US" altLang="ja-JP" sz="2400" i="1" dirty="0">
                  <a:latin typeface="Cambria Math" panose="02040503050406030204" pitchFamily="18" charset="0"/>
                </a:endParaRPr>
              </a:p>
              <a:p>
                <a:pPr lvl="1"/>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𝑄</m:t>
                        </m:r>
                      </m:e>
                      <m:sub>
                        <m:r>
                          <a:rPr lang="en-US" altLang="ja-JP" sz="2400" b="0" i="1" smtClean="0">
                            <a:latin typeface="Cambria Math" panose="02040503050406030204" pitchFamily="18" charset="0"/>
                          </a:rPr>
                          <m:t>𝑙𝑒𝑎𝑟𝑛𝑒𝑑</m:t>
                        </m:r>
                      </m:sub>
                    </m:sSub>
                  </m:oMath>
                </a14:m>
                <a:r>
                  <a:rPr lang="en-US" altLang="ja-JP" sz="2400" dirty="0"/>
                  <a:t> = </a:t>
                </a:r>
                <a:r>
                  <a:rPr lang="ja-JP" altLang="en-US" sz="2400" dirty="0"/>
                  <a:t>コードクローンを学習済みの検索クエリ</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33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91</a:t>
            </a:fld>
            <a:endParaRPr lang="en-US" altLang="ja-JP"/>
          </a:p>
        </p:txBody>
      </p:sp>
      <p:sp>
        <p:nvSpPr>
          <p:cNvPr id="5" name="日付プレースホルダー 4">
            <a:extLst>
              <a:ext uri="{FF2B5EF4-FFF2-40B4-BE49-F238E27FC236}">
                <a16:creationId xmlns:a16="http://schemas.microsoft.com/office/drawing/2014/main" id="{ACBAC47E-4C2C-42D5-A9FC-1CF817E21F68}"/>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2903769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検索精度評価実験の</a:t>
            </a:r>
            <a:r>
              <a:rPr kumimoji="1" lang="ja-JP" altLang="en-US" dirty="0"/>
              <a:t>結果</a:t>
            </a:r>
          </a:p>
        </p:txBody>
      </p:sp>
      <p:sp>
        <p:nvSpPr>
          <p:cNvPr id="3" name="コンテンツ プレースホルダー 2"/>
          <p:cNvSpPr>
            <a:spLocks noGrp="1"/>
          </p:cNvSpPr>
          <p:nvPr>
            <p:ph idx="1"/>
          </p:nvPr>
        </p:nvSpPr>
        <p:spPr>
          <a:xfrm>
            <a:off x="519113" y="3733101"/>
            <a:ext cx="8229600" cy="2273416"/>
          </a:xfrm>
          <a:ln w="19050">
            <a:solidFill>
              <a:srgbClr val="FF0000"/>
            </a:solidFill>
          </a:ln>
        </p:spPr>
        <p:txBody>
          <a:bodyPr/>
          <a:lstStyle/>
          <a:p>
            <a:r>
              <a:rPr kumimoji="1" lang="ja-JP" altLang="en-US" sz="2800" dirty="0"/>
              <a:t>類似度</a:t>
            </a:r>
            <a:r>
              <a:rPr kumimoji="1" lang="en-US" altLang="ja-JP" sz="2800" dirty="0"/>
              <a:t>0.7</a:t>
            </a:r>
            <a:r>
              <a:rPr kumimoji="1" lang="ja-JP" altLang="en-US" sz="2800" dirty="0"/>
              <a:t>以上で再現率</a:t>
            </a:r>
            <a:r>
              <a:rPr kumimoji="1" lang="en-US" altLang="ja-JP" sz="2800" dirty="0"/>
              <a:t>1.0</a:t>
            </a:r>
          </a:p>
          <a:p>
            <a:pPr lvl="1"/>
            <a:r>
              <a:rPr lang="ja-JP" altLang="en-US" sz="2400" dirty="0"/>
              <a:t>多少の構文上の差異は再現率に影響しない</a:t>
            </a:r>
            <a:endParaRPr lang="en-US" altLang="ja-JP" sz="2400" dirty="0"/>
          </a:p>
          <a:p>
            <a:r>
              <a:rPr kumimoji="1" lang="en-US" altLang="ja-JP" sz="2800" dirty="0"/>
              <a:t>doc2vec</a:t>
            </a:r>
            <a:r>
              <a:rPr kumimoji="1" lang="ja-JP" altLang="en-US" sz="2800" dirty="0"/>
              <a:t>よりも</a:t>
            </a:r>
            <a:r>
              <a:rPr kumimoji="1" lang="en-US" altLang="ja-JP" sz="2800" dirty="0"/>
              <a:t>BoW</a:t>
            </a:r>
            <a:r>
              <a:rPr kumimoji="1" lang="ja-JP" altLang="en-US" sz="2800" dirty="0"/>
              <a:t>のほうが</a:t>
            </a:r>
            <a:r>
              <a:rPr lang="en-US" altLang="ja-JP" sz="2800" dirty="0"/>
              <a:t>F</a:t>
            </a:r>
            <a:r>
              <a:rPr lang="ja-JP" altLang="en-US" sz="2800" dirty="0"/>
              <a:t>値が高い</a:t>
            </a:r>
            <a:endParaRPr lang="en-US" altLang="ja-JP" sz="2800" dirty="0"/>
          </a:p>
          <a:p>
            <a:pPr lvl="1"/>
            <a:r>
              <a:rPr kumimoji="1" lang="ja-JP" altLang="en-US" sz="2400" dirty="0"/>
              <a:t>構文的な</a:t>
            </a:r>
            <a:r>
              <a:rPr lang="ja-JP" altLang="en-US" sz="2400" dirty="0"/>
              <a:t>類似性の抽出が重要な実験だったためと</a:t>
            </a:r>
            <a:br>
              <a:rPr lang="en-US" altLang="ja-JP" sz="2400" dirty="0"/>
            </a:br>
            <a:r>
              <a:rPr lang="ja-JP" altLang="en-US" sz="2400" dirty="0"/>
              <a:t>考えられる</a:t>
            </a:r>
            <a:endParaRPr kumimoji="1" lang="en-US" altLang="ja-JP" sz="2400" dirty="0"/>
          </a:p>
          <a:p>
            <a:endParaRPr kumimoji="1"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92</a:t>
            </a:fld>
            <a:endParaRPr lang="en-US" altLang="ja-JP"/>
          </a:p>
        </p:txBody>
      </p:sp>
      <p:graphicFrame>
        <p:nvGraphicFramePr>
          <p:cNvPr id="5" name="表 4"/>
          <p:cNvGraphicFramePr>
            <a:graphicFrameLocks noGrp="1"/>
          </p:cNvGraphicFramePr>
          <p:nvPr/>
        </p:nvGraphicFramePr>
        <p:xfrm>
          <a:off x="141252" y="1698654"/>
          <a:ext cx="8850384" cy="1854200"/>
        </p:xfrm>
        <a:graphic>
          <a:graphicData uri="http://schemas.openxmlformats.org/drawingml/2006/table">
            <a:tbl>
              <a:tblPr firstRow="1">
                <a:tableStyleId>{93296810-A885-4BE3-A3E7-6D5BEEA58F35}</a:tableStyleId>
              </a:tblPr>
              <a:tblGrid>
                <a:gridCol w="1180053">
                  <a:extLst>
                    <a:ext uri="{9D8B030D-6E8A-4147-A177-3AD203B41FA5}">
                      <a16:colId xmlns:a16="http://schemas.microsoft.com/office/drawing/2014/main" val="2686039897"/>
                    </a:ext>
                  </a:extLst>
                </a:gridCol>
                <a:gridCol w="1032543">
                  <a:extLst>
                    <a:ext uri="{9D8B030D-6E8A-4147-A177-3AD203B41FA5}">
                      <a16:colId xmlns:a16="http://schemas.microsoft.com/office/drawing/2014/main" val="1800864432"/>
                    </a:ext>
                  </a:extLst>
                </a:gridCol>
                <a:gridCol w="1106298">
                  <a:extLst>
                    <a:ext uri="{9D8B030D-6E8A-4147-A177-3AD203B41FA5}">
                      <a16:colId xmlns:a16="http://schemas.microsoft.com/office/drawing/2014/main" val="2159278382"/>
                    </a:ext>
                  </a:extLst>
                </a:gridCol>
                <a:gridCol w="1106298">
                  <a:extLst>
                    <a:ext uri="{9D8B030D-6E8A-4147-A177-3AD203B41FA5}">
                      <a16:colId xmlns:a16="http://schemas.microsoft.com/office/drawing/2014/main" val="1924334093"/>
                    </a:ext>
                  </a:extLst>
                </a:gridCol>
                <a:gridCol w="1106298">
                  <a:extLst>
                    <a:ext uri="{9D8B030D-6E8A-4147-A177-3AD203B41FA5}">
                      <a16:colId xmlns:a16="http://schemas.microsoft.com/office/drawing/2014/main" val="691482902"/>
                    </a:ext>
                  </a:extLst>
                </a:gridCol>
                <a:gridCol w="1106298">
                  <a:extLst>
                    <a:ext uri="{9D8B030D-6E8A-4147-A177-3AD203B41FA5}">
                      <a16:colId xmlns:a16="http://schemas.microsoft.com/office/drawing/2014/main" val="2397296188"/>
                    </a:ext>
                  </a:extLst>
                </a:gridCol>
                <a:gridCol w="1106298">
                  <a:extLst>
                    <a:ext uri="{9D8B030D-6E8A-4147-A177-3AD203B41FA5}">
                      <a16:colId xmlns:a16="http://schemas.microsoft.com/office/drawing/2014/main" val="4226992686"/>
                    </a:ext>
                  </a:extLst>
                </a:gridCol>
                <a:gridCol w="1106298">
                  <a:extLst>
                    <a:ext uri="{9D8B030D-6E8A-4147-A177-3AD203B41FA5}">
                      <a16:colId xmlns:a16="http://schemas.microsoft.com/office/drawing/2014/main" val="3164203018"/>
                    </a:ext>
                  </a:extLst>
                </a:gridCol>
              </a:tblGrid>
              <a:tr h="370840">
                <a:tc rowSpan="2">
                  <a:txBody>
                    <a:bodyPr/>
                    <a:lstStyle/>
                    <a:p>
                      <a:pPr algn="ctr"/>
                      <a:r>
                        <a:rPr kumimoji="1" lang="ja-JP" altLang="en-US" dirty="0"/>
                        <a:t>プロジェクト名</a:t>
                      </a:r>
                    </a:p>
                  </a:txBody>
                  <a:tcPr anchor="ctr"/>
                </a:tc>
                <a:tc rowSpan="2">
                  <a:txBody>
                    <a:bodyPr/>
                    <a:lstStyle/>
                    <a:p>
                      <a:pPr algn="ctr"/>
                      <a:r>
                        <a:rPr kumimoji="1" lang="ja-JP" altLang="en-US" dirty="0"/>
                        <a:t>類似度</a:t>
                      </a:r>
                    </a:p>
                  </a:txBody>
                  <a:tcPr anchor="ctr"/>
                </a:tc>
                <a:tc gridSpan="3">
                  <a:txBody>
                    <a:bodyPr/>
                    <a:lstStyle/>
                    <a:p>
                      <a:pPr algn="ctr"/>
                      <a:r>
                        <a:rPr kumimoji="1" lang="en-US" altLang="ja-JP" dirty="0"/>
                        <a:t>BoW</a:t>
                      </a:r>
                      <a:endParaRPr kumimoji="1" lang="ja-JP" altLang="en-US" dirty="0"/>
                    </a:p>
                  </a:txBody>
                  <a:tcPr anchor="ct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dirty="0"/>
                        <a:t>doc2vec</a:t>
                      </a:r>
                      <a:endParaRPr kumimoji="1" lang="ja-JP" altLang="en-US" dirty="0"/>
                    </a:p>
                  </a:txBody>
                  <a:tcPr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29817154"/>
                  </a:ext>
                </a:extLst>
              </a:tr>
              <a:tr h="370840">
                <a:tc vMerge="1">
                  <a:txBody>
                    <a:bodyPr/>
                    <a:lstStyle/>
                    <a:p>
                      <a:endParaRPr kumimoji="1" lang="ja-JP" altLang="en-US" dirty="0"/>
                    </a:p>
                  </a:txBody>
                  <a:tcPr/>
                </a:tc>
                <a:tc vMerge="1">
                  <a:txBody>
                    <a:bodyPr/>
                    <a:lstStyle/>
                    <a:p>
                      <a:endParaRPr kumimoji="1" lang="ja-JP" altLang="en-US"/>
                    </a:p>
                  </a:txBody>
                  <a:tcPr/>
                </a:tc>
                <a:tc>
                  <a:txBody>
                    <a:bodyPr/>
                    <a:lstStyle/>
                    <a:p>
                      <a:pPr algn="ctr"/>
                      <a:r>
                        <a:rPr kumimoji="1" lang="ja-JP" altLang="en-US" dirty="0">
                          <a:solidFill>
                            <a:schemeClr val="bg1"/>
                          </a:solidFill>
                        </a:rPr>
                        <a:t>適合率</a:t>
                      </a:r>
                    </a:p>
                  </a:txBody>
                  <a:tcPr anchor="ctr">
                    <a:solidFill>
                      <a:schemeClr val="accent6"/>
                    </a:solidFill>
                  </a:tcPr>
                </a:tc>
                <a:tc>
                  <a:txBody>
                    <a:bodyPr/>
                    <a:lstStyle/>
                    <a:p>
                      <a:pPr algn="ctr"/>
                      <a:r>
                        <a:rPr kumimoji="1" lang="ja-JP" altLang="en-US" dirty="0">
                          <a:solidFill>
                            <a:schemeClr val="bg1"/>
                          </a:solidFill>
                        </a:rPr>
                        <a:t>再現率</a:t>
                      </a:r>
                    </a:p>
                  </a:txBody>
                  <a:tcPr anchor="ctr">
                    <a:solidFill>
                      <a:schemeClr val="accent6"/>
                    </a:solidFill>
                  </a:tcPr>
                </a:tc>
                <a:tc>
                  <a:txBody>
                    <a:bodyPr/>
                    <a:lstStyle/>
                    <a:p>
                      <a:pPr algn="ctr"/>
                      <a:r>
                        <a:rPr kumimoji="1" lang="en-US" altLang="ja-JP" dirty="0">
                          <a:solidFill>
                            <a:schemeClr val="bg1"/>
                          </a:solidFill>
                        </a:rPr>
                        <a:t>F</a:t>
                      </a:r>
                      <a:r>
                        <a:rPr kumimoji="1" lang="ja-JP" altLang="en-US" dirty="0">
                          <a:solidFill>
                            <a:schemeClr val="bg1"/>
                          </a:solidFill>
                        </a:rPr>
                        <a:t>値</a:t>
                      </a:r>
                    </a:p>
                  </a:txBody>
                  <a:tcPr anchor="ctr">
                    <a:solidFill>
                      <a:schemeClr val="accent6"/>
                    </a:solidFill>
                  </a:tcPr>
                </a:tc>
                <a:tc>
                  <a:txBody>
                    <a:bodyPr/>
                    <a:lstStyle/>
                    <a:p>
                      <a:pPr algn="ctr"/>
                      <a:r>
                        <a:rPr kumimoji="1" lang="ja-JP" altLang="en-US" dirty="0">
                          <a:solidFill>
                            <a:schemeClr val="bg1"/>
                          </a:solidFill>
                        </a:rPr>
                        <a:t>適合率</a:t>
                      </a:r>
                    </a:p>
                  </a:txBody>
                  <a:tcPr anchor="ctr">
                    <a:solidFill>
                      <a:schemeClr val="accent6"/>
                    </a:solidFill>
                  </a:tcPr>
                </a:tc>
                <a:tc>
                  <a:txBody>
                    <a:bodyPr/>
                    <a:lstStyle/>
                    <a:p>
                      <a:pPr algn="ctr"/>
                      <a:r>
                        <a:rPr kumimoji="1" lang="ja-JP" altLang="en-US" dirty="0">
                          <a:solidFill>
                            <a:schemeClr val="bg1"/>
                          </a:solidFill>
                        </a:rPr>
                        <a:t>再現率</a:t>
                      </a:r>
                    </a:p>
                  </a:txBody>
                  <a:tcPr anchor="ctr">
                    <a:solidFill>
                      <a:schemeClr val="accent6"/>
                    </a:solidFill>
                  </a:tcPr>
                </a:tc>
                <a:tc>
                  <a:txBody>
                    <a:bodyPr/>
                    <a:lstStyle/>
                    <a:p>
                      <a:pPr algn="ctr"/>
                      <a:r>
                        <a:rPr kumimoji="1" lang="en-US" altLang="ja-JP" dirty="0">
                          <a:solidFill>
                            <a:schemeClr val="bg1"/>
                          </a:solidFill>
                        </a:rPr>
                        <a:t>F</a:t>
                      </a:r>
                      <a:r>
                        <a:rPr kumimoji="1" lang="ja-JP" altLang="en-US" dirty="0">
                          <a:solidFill>
                            <a:schemeClr val="bg1"/>
                          </a:solidFill>
                        </a:rPr>
                        <a:t>値</a:t>
                      </a:r>
                    </a:p>
                  </a:txBody>
                  <a:tcPr anchor="ctr">
                    <a:solidFill>
                      <a:schemeClr val="accent6"/>
                    </a:solidFill>
                  </a:tcPr>
                </a:tc>
                <a:extLst>
                  <a:ext uri="{0D108BD9-81ED-4DB2-BD59-A6C34878D82A}">
                    <a16:rowId xmlns:a16="http://schemas.microsoft.com/office/drawing/2014/main" val="3043093999"/>
                  </a:ext>
                </a:extLst>
              </a:tr>
              <a:tr h="370840">
                <a:tc>
                  <a:txBody>
                    <a:bodyPr/>
                    <a:lstStyle/>
                    <a:p>
                      <a:pPr algn="ctr"/>
                      <a:r>
                        <a:rPr kumimoji="1" lang="en-US" altLang="ja-JP" dirty="0" err="1"/>
                        <a:t>HBase</a:t>
                      </a:r>
                      <a:endParaRPr kumimoji="1" lang="ja-JP" altLang="en-US" dirty="0"/>
                    </a:p>
                  </a:txBody>
                  <a:tcPr anchor="ctr"/>
                </a:tc>
                <a:tc>
                  <a:txBody>
                    <a:bodyPr/>
                    <a:lstStyle/>
                    <a:p>
                      <a:pPr algn="ctr"/>
                      <a:r>
                        <a:rPr kumimoji="1" lang="en-US" altLang="ja-JP" dirty="0"/>
                        <a:t>0.9~1.0</a:t>
                      </a:r>
                      <a:endParaRPr kumimoji="1" lang="ja-JP" altLang="en-US" dirty="0"/>
                    </a:p>
                  </a:txBody>
                  <a:tcPr anchor="ctr"/>
                </a:tc>
                <a:tc>
                  <a:txBody>
                    <a:bodyPr/>
                    <a:lstStyle/>
                    <a:p>
                      <a:pPr algn="r"/>
                      <a:r>
                        <a:rPr kumimoji="1" lang="en-US" altLang="ja-JP" dirty="0"/>
                        <a:t>0.924</a:t>
                      </a:r>
                      <a:endParaRPr kumimoji="1" lang="ja-JP" altLang="en-US" dirty="0"/>
                    </a:p>
                  </a:txBody>
                  <a:tcPr anchor="ctr"/>
                </a:tc>
                <a:tc>
                  <a:txBody>
                    <a:bodyPr/>
                    <a:lstStyle/>
                    <a:p>
                      <a:pPr algn="r"/>
                      <a:r>
                        <a:rPr kumimoji="1" lang="en-US" altLang="ja-JP" dirty="0"/>
                        <a:t>1.000</a:t>
                      </a:r>
                      <a:endParaRPr kumimoji="1" lang="ja-JP" altLang="en-US" dirty="0"/>
                    </a:p>
                  </a:txBody>
                  <a:tcPr anchor="ctr"/>
                </a:tc>
                <a:tc>
                  <a:txBody>
                    <a:bodyPr/>
                    <a:lstStyle/>
                    <a:p>
                      <a:pPr algn="r"/>
                      <a:r>
                        <a:rPr kumimoji="1" lang="en-US" altLang="ja-JP" dirty="0"/>
                        <a:t>0.960</a:t>
                      </a:r>
                      <a:endParaRPr kumimoji="1" lang="ja-JP" altLang="en-US" dirty="0"/>
                    </a:p>
                  </a:txBody>
                  <a:tcPr anchor="ctr"/>
                </a:tc>
                <a:tc>
                  <a:txBody>
                    <a:bodyPr/>
                    <a:lstStyle/>
                    <a:p>
                      <a:pPr algn="r"/>
                      <a:r>
                        <a:rPr kumimoji="1" lang="en-US" altLang="ja-JP" dirty="0"/>
                        <a:t>0.830</a:t>
                      </a:r>
                      <a:endParaRPr kumimoji="1" lang="ja-JP" altLang="en-US" dirty="0"/>
                    </a:p>
                  </a:txBody>
                  <a:tcPr anchor="ctr"/>
                </a:tc>
                <a:tc>
                  <a:txBody>
                    <a:bodyPr/>
                    <a:lstStyle/>
                    <a:p>
                      <a:pPr algn="r"/>
                      <a:r>
                        <a:rPr kumimoji="1" lang="en-US" altLang="ja-JP" dirty="0"/>
                        <a:t>1.000</a:t>
                      </a:r>
                      <a:endParaRPr kumimoji="1" lang="ja-JP" altLang="en-US" dirty="0"/>
                    </a:p>
                  </a:txBody>
                  <a:tcPr anchor="ctr"/>
                </a:tc>
                <a:tc>
                  <a:txBody>
                    <a:bodyPr/>
                    <a:lstStyle/>
                    <a:p>
                      <a:pPr algn="r"/>
                      <a:r>
                        <a:rPr kumimoji="1" lang="en-US" altLang="ja-JP" dirty="0"/>
                        <a:t>0.907</a:t>
                      </a:r>
                      <a:endParaRPr kumimoji="1" lang="ja-JP" altLang="en-US" dirty="0"/>
                    </a:p>
                  </a:txBody>
                  <a:tcPr anchor="ctr"/>
                </a:tc>
                <a:extLst>
                  <a:ext uri="{0D108BD9-81ED-4DB2-BD59-A6C34878D82A}">
                    <a16:rowId xmlns:a16="http://schemas.microsoft.com/office/drawing/2014/main" val="4033045342"/>
                  </a:ext>
                </a:extLst>
              </a:tr>
              <a:tr h="370840">
                <a:tc>
                  <a:txBody>
                    <a:bodyPr/>
                    <a:lstStyle/>
                    <a:p>
                      <a:pPr algn="ctr"/>
                      <a:r>
                        <a:rPr kumimoji="1" lang="en-US" altLang="ja-JP" dirty="0"/>
                        <a:t>OpenSSL</a:t>
                      </a:r>
                      <a:endParaRPr kumimoji="1" lang="ja-JP" altLang="en-US" dirty="0"/>
                    </a:p>
                  </a:txBody>
                  <a:tcPr anchor="ctr"/>
                </a:tc>
                <a:tc>
                  <a:txBody>
                    <a:bodyPr/>
                    <a:lstStyle/>
                    <a:p>
                      <a:pPr algn="ctr"/>
                      <a:r>
                        <a:rPr kumimoji="1" lang="en-US" altLang="ja-JP" dirty="0"/>
                        <a:t>0.7~0.8</a:t>
                      </a:r>
                      <a:endParaRPr kumimoji="1" lang="ja-JP" altLang="en-US" dirty="0"/>
                    </a:p>
                  </a:txBody>
                  <a:tcPr anchor="ctr"/>
                </a:tc>
                <a:tc>
                  <a:txBody>
                    <a:bodyPr/>
                    <a:lstStyle/>
                    <a:p>
                      <a:pPr algn="r"/>
                      <a:r>
                        <a:rPr kumimoji="1" lang="en-US" altLang="ja-JP" dirty="0"/>
                        <a:t>0.733</a:t>
                      </a:r>
                      <a:endParaRPr kumimoji="1" lang="ja-JP" altLang="en-US" dirty="0"/>
                    </a:p>
                  </a:txBody>
                  <a:tcPr anchor="ctr"/>
                </a:tc>
                <a:tc>
                  <a:txBody>
                    <a:bodyPr/>
                    <a:lstStyle/>
                    <a:p>
                      <a:pPr algn="r"/>
                      <a:r>
                        <a:rPr kumimoji="1" lang="en-US" altLang="ja-JP" dirty="0"/>
                        <a:t>1.000</a:t>
                      </a:r>
                      <a:endParaRPr kumimoji="1" lang="ja-JP" altLang="en-US" dirty="0"/>
                    </a:p>
                  </a:txBody>
                  <a:tcPr anchor="ctr"/>
                </a:tc>
                <a:tc>
                  <a:txBody>
                    <a:bodyPr/>
                    <a:lstStyle/>
                    <a:p>
                      <a:pPr algn="r"/>
                      <a:r>
                        <a:rPr kumimoji="1" lang="en-US" altLang="ja-JP" dirty="0"/>
                        <a:t>0.846</a:t>
                      </a:r>
                      <a:endParaRPr kumimoji="1" lang="ja-JP" altLang="en-US" dirty="0"/>
                    </a:p>
                  </a:txBody>
                  <a:tcPr anchor="ctr"/>
                </a:tc>
                <a:tc>
                  <a:txBody>
                    <a:bodyPr/>
                    <a:lstStyle/>
                    <a:p>
                      <a:pPr algn="r"/>
                      <a:r>
                        <a:rPr kumimoji="1" lang="en-US" altLang="ja-JP" dirty="0"/>
                        <a:t>0.652</a:t>
                      </a:r>
                      <a:endParaRPr kumimoji="1" lang="ja-JP" altLang="en-US" dirty="0"/>
                    </a:p>
                  </a:txBody>
                  <a:tcPr anchor="ctr"/>
                </a:tc>
                <a:tc>
                  <a:txBody>
                    <a:bodyPr/>
                    <a:lstStyle/>
                    <a:p>
                      <a:pPr algn="r"/>
                      <a:r>
                        <a:rPr kumimoji="1" lang="en-US" altLang="ja-JP" dirty="0"/>
                        <a:t>1.000</a:t>
                      </a:r>
                      <a:endParaRPr kumimoji="1" lang="ja-JP" altLang="en-US" dirty="0"/>
                    </a:p>
                  </a:txBody>
                  <a:tcPr anchor="ctr"/>
                </a:tc>
                <a:tc>
                  <a:txBody>
                    <a:bodyPr/>
                    <a:lstStyle/>
                    <a:p>
                      <a:pPr algn="r"/>
                      <a:r>
                        <a:rPr kumimoji="1" lang="en-US" altLang="ja-JP" dirty="0"/>
                        <a:t>0.789</a:t>
                      </a:r>
                      <a:endParaRPr kumimoji="1" lang="ja-JP" altLang="en-US" dirty="0"/>
                    </a:p>
                  </a:txBody>
                  <a:tcPr anchor="ctr"/>
                </a:tc>
                <a:extLst>
                  <a:ext uri="{0D108BD9-81ED-4DB2-BD59-A6C34878D82A}">
                    <a16:rowId xmlns:a16="http://schemas.microsoft.com/office/drawing/2014/main" val="2738080533"/>
                  </a:ext>
                </a:extLst>
              </a:tr>
              <a:tr h="370840">
                <a:tc>
                  <a:txBody>
                    <a:bodyPr/>
                    <a:lstStyle/>
                    <a:p>
                      <a:pPr algn="ctr"/>
                      <a:r>
                        <a:rPr kumimoji="1" lang="en-US" altLang="ja-JP" dirty="0"/>
                        <a:t>FreeBSD</a:t>
                      </a:r>
                      <a:endParaRPr kumimoji="1" lang="ja-JP" altLang="en-US" dirty="0"/>
                    </a:p>
                  </a:txBody>
                  <a:tcPr anchor="ctr"/>
                </a:tc>
                <a:tc>
                  <a:txBody>
                    <a:bodyPr/>
                    <a:lstStyle/>
                    <a:p>
                      <a:pPr algn="ctr"/>
                      <a:r>
                        <a:rPr kumimoji="1" lang="en-US" altLang="ja-JP" dirty="0"/>
                        <a:t>0.1~0.2</a:t>
                      </a:r>
                      <a:endParaRPr kumimoji="1" lang="ja-JP" altLang="en-US" dirty="0"/>
                    </a:p>
                  </a:txBody>
                  <a:tcPr anchor="ctr"/>
                </a:tc>
                <a:tc>
                  <a:txBody>
                    <a:bodyPr/>
                    <a:lstStyle/>
                    <a:p>
                      <a:pPr algn="r"/>
                      <a:r>
                        <a:rPr kumimoji="1" lang="en-US" altLang="ja-JP" dirty="0"/>
                        <a:t>0.497</a:t>
                      </a:r>
                      <a:endParaRPr kumimoji="1" lang="ja-JP" altLang="en-US" dirty="0"/>
                    </a:p>
                  </a:txBody>
                  <a:tcPr anchor="ctr"/>
                </a:tc>
                <a:tc>
                  <a:txBody>
                    <a:bodyPr/>
                    <a:lstStyle/>
                    <a:p>
                      <a:pPr algn="r"/>
                      <a:r>
                        <a:rPr kumimoji="1" lang="en-US" altLang="ja-JP" dirty="0"/>
                        <a:t>0.822</a:t>
                      </a:r>
                      <a:endParaRPr kumimoji="1" lang="ja-JP" altLang="en-US" dirty="0"/>
                    </a:p>
                  </a:txBody>
                  <a:tcPr anchor="ctr"/>
                </a:tc>
                <a:tc>
                  <a:txBody>
                    <a:bodyPr/>
                    <a:lstStyle/>
                    <a:p>
                      <a:pPr algn="r"/>
                      <a:r>
                        <a:rPr kumimoji="1" lang="en-US" altLang="ja-JP" dirty="0"/>
                        <a:t>0.620</a:t>
                      </a:r>
                      <a:endParaRPr kumimoji="1" lang="ja-JP" altLang="en-US" dirty="0"/>
                    </a:p>
                  </a:txBody>
                  <a:tcPr anchor="ctr"/>
                </a:tc>
                <a:tc>
                  <a:txBody>
                    <a:bodyPr/>
                    <a:lstStyle/>
                    <a:p>
                      <a:pPr algn="r"/>
                      <a:r>
                        <a:rPr kumimoji="1" lang="en-US" altLang="ja-JP" dirty="0"/>
                        <a:t>0.519</a:t>
                      </a:r>
                      <a:endParaRPr kumimoji="1" lang="ja-JP" altLang="en-US" dirty="0"/>
                    </a:p>
                  </a:txBody>
                  <a:tcPr anchor="ctr"/>
                </a:tc>
                <a:tc>
                  <a:txBody>
                    <a:bodyPr/>
                    <a:lstStyle/>
                    <a:p>
                      <a:pPr algn="r"/>
                      <a:r>
                        <a:rPr kumimoji="1" lang="en-US" altLang="ja-JP" dirty="0"/>
                        <a:t>0.529</a:t>
                      </a:r>
                      <a:endParaRPr kumimoji="1" lang="ja-JP" altLang="en-US" dirty="0"/>
                    </a:p>
                  </a:txBody>
                  <a:tcPr anchor="ctr"/>
                </a:tc>
                <a:tc>
                  <a:txBody>
                    <a:bodyPr/>
                    <a:lstStyle/>
                    <a:p>
                      <a:pPr algn="r"/>
                      <a:r>
                        <a:rPr kumimoji="1" lang="en-US" altLang="ja-JP" dirty="0"/>
                        <a:t>0.524</a:t>
                      </a:r>
                    </a:p>
                  </a:txBody>
                  <a:tcPr anchor="ctr"/>
                </a:tc>
                <a:extLst>
                  <a:ext uri="{0D108BD9-81ED-4DB2-BD59-A6C34878D82A}">
                    <a16:rowId xmlns:a16="http://schemas.microsoft.com/office/drawing/2014/main" val="1801905849"/>
                  </a:ext>
                </a:extLst>
              </a:tr>
            </a:tbl>
          </a:graphicData>
        </a:graphic>
      </p:graphicFrame>
      <p:sp>
        <p:nvSpPr>
          <p:cNvPr id="6" name="日付プレースホルダー 5">
            <a:extLst>
              <a:ext uri="{FF2B5EF4-FFF2-40B4-BE49-F238E27FC236}">
                <a16:creationId xmlns:a16="http://schemas.microsoft.com/office/drawing/2014/main" id="{6448EEDB-1E9B-4105-A605-C79AF7108564}"/>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987425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評価実験</a:t>
            </a:r>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sz="2800" dirty="0"/>
              <a:t>検索精度の評価</a:t>
            </a:r>
            <a:endParaRPr kumimoji="1" lang="en-US" altLang="ja-JP" sz="2800" dirty="0"/>
          </a:p>
          <a:p>
            <a:pPr marL="514350" indent="-514350">
              <a:buFont typeface="+mj-lt"/>
              <a:buAutoNum type="arabicPeriod"/>
            </a:pPr>
            <a:endParaRPr kumimoji="1" lang="en-US" altLang="ja-JP" sz="2800" dirty="0"/>
          </a:p>
          <a:p>
            <a:pPr marL="514350" indent="-514350">
              <a:buFont typeface="+mj-lt"/>
              <a:buAutoNum type="arabicPeriod" startAt="2"/>
            </a:pPr>
            <a:r>
              <a:rPr kumimoji="1" lang="ja-JP" altLang="en-US" sz="2800" dirty="0">
                <a:solidFill>
                  <a:srgbClr val="FF0000"/>
                </a:solidFill>
              </a:rPr>
              <a:t>ミューテーションの評価</a:t>
            </a:r>
            <a:endParaRPr kumimoji="1" lang="en-US" altLang="ja-JP" sz="2800" dirty="0">
              <a:solidFill>
                <a:srgbClr val="FF0000"/>
              </a:solidFill>
            </a:endParaRPr>
          </a:p>
          <a:p>
            <a:pPr lvl="1"/>
            <a:r>
              <a:rPr lang="ja-JP" altLang="en-US" sz="2400" dirty="0"/>
              <a:t>ミューテーション操作で作成した学習データの使用数を</a:t>
            </a:r>
            <a:br>
              <a:rPr lang="en-US" altLang="ja-JP" sz="2400" dirty="0"/>
            </a:br>
            <a:r>
              <a:rPr lang="ja-JP" altLang="en-US" sz="2400" dirty="0"/>
              <a:t>変化させて学習を実行</a:t>
            </a:r>
            <a:endParaRPr lang="en-US" altLang="ja-JP" sz="2400" dirty="0"/>
          </a:p>
          <a:p>
            <a:pPr lvl="1"/>
            <a:r>
              <a:rPr lang="ja-JP" altLang="en-US" sz="2400" dirty="0"/>
              <a:t>検索対象プロジェクト内にコードクローンが少ない</a:t>
            </a:r>
            <a:br>
              <a:rPr lang="en-US" altLang="ja-JP" sz="2400" dirty="0"/>
            </a:br>
            <a:r>
              <a:rPr lang="ja-JP" altLang="en-US" sz="2400" dirty="0"/>
              <a:t>コードブロックでも学習・検索可能であることを示す目的</a:t>
            </a:r>
            <a:endParaRPr lang="en-US" altLang="ja-JP"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93</a:t>
            </a:fld>
            <a:endParaRPr lang="en-US" altLang="ja-JP"/>
          </a:p>
        </p:txBody>
      </p:sp>
      <p:sp>
        <p:nvSpPr>
          <p:cNvPr id="5" name="日付プレースホルダー 4">
            <a:extLst>
              <a:ext uri="{FF2B5EF4-FFF2-40B4-BE49-F238E27FC236}">
                <a16:creationId xmlns:a16="http://schemas.microsoft.com/office/drawing/2014/main" id="{D5C5D31D-267B-422A-86E1-A6A45F26CE36}"/>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0785115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ミューテーション評価実験の</a:t>
            </a:r>
            <a:r>
              <a:rPr kumimoji="1" lang="ja-JP" altLang="en-US" dirty="0"/>
              <a:t>概要</a:t>
            </a:r>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94</a:t>
            </a:fld>
            <a:endParaRPr lang="en-US" altLang="ja-JP"/>
          </a:p>
        </p:txBody>
      </p:sp>
      <p:grpSp>
        <p:nvGrpSpPr>
          <p:cNvPr id="7" name="グループ化 6"/>
          <p:cNvGrpSpPr/>
          <p:nvPr/>
        </p:nvGrpSpPr>
        <p:grpSpPr>
          <a:xfrm>
            <a:off x="1361016" y="3233519"/>
            <a:ext cx="5733077" cy="3385930"/>
            <a:chOff x="1361016" y="3233519"/>
            <a:chExt cx="5733077" cy="3385930"/>
          </a:xfrm>
        </p:grpSpPr>
        <p:sp>
          <p:nvSpPr>
            <p:cNvPr id="21" name="右矢印 20"/>
            <p:cNvSpPr/>
            <p:nvPr/>
          </p:nvSpPr>
          <p:spPr>
            <a:xfrm rot="5400000">
              <a:off x="4200669" y="3730519"/>
              <a:ext cx="836240"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右矢印 21"/>
            <p:cNvSpPr/>
            <p:nvPr/>
          </p:nvSpPr>
          <p:spPr>
            <a:xfrm rot="5400000">
              <a:off x="6099862" y="3738367"/>
              <a:ext cx="836033"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23" name="テキスト ボックス 22"/>
                <p:cNvSpPr txBox="1"/>
                <p:nvPr/>
              </p:nvSpPr>
              <p:spPr>
                <a:xfrm>
                  <a:off x="1361016" y="3653298"/>
                  <a:ext cx="2982547" cy="70218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fontAlgn="auto">
                    <a:spcBef>
                      <a:spcPts val="0"/>
                    </a:spcBef>
                    <a:spcAft>
                      <a:spcPts val="0"/>
                    </a:spcAft>
                  </a:pPr>
                  <a14:m>
                    <m:oMath xmlns:m="http://schemas.openxmlformats.org/officeDocument/2006/math">
                      <m:d>
                        <m:dPr>
                          <m:ctrlPr>
                            <a:rPr lang="en-US" altLang="ja-JP" i="1" smtClean="0">
                              <a:solidFill>
                                <a:prstClr val="black"/>
                              </a:solidFill>
                              <a:latin typeface="Cambria Math" panose="02040503050406030204" pitchFamily="18" charset="0"/>
                            </a:rPr>
                          </m:ctrlPr>
                        </m:dPr>
                        <m:e>
                          <m:acc>
                            <m:accPr>
                              <m:chr m:val="⃗"/>
                              <m:ctrlPr>
                                <a:rPr lang="en-US" altLang="ja-JP" i="1">
                                  <a:solidFill>
                                    <a:prstClr val="black"/>
                                  </a:solidFill>
                                  <a:latin typeface="Cambria Math" panose="02040503050406030204" pitchFamily="18" charset="0"/>
                                </a:rPr>
                              </m:ctrlPr>
                            </m:accPr>
                            <m:e>
                              <m:r>
                                <a:rPr lang="en-US" altLang="ja-JP" i="1">
                                  <a:solidFill>
                                    <a:prstClr val="black"/>
                                  </a:solidFill>
                                  <a:latin typeface="Cambria Math" panose="02040503050406030204" pitchFamily="18" charset="0"/>
                                </a:rPr>
                                <m:t>𝑃</m:t>
                              </m:r>
                            </m:e>
                          </m:acc>
                        </m:e>
                      </m:d>
                    </m:oMath>
                  </a14:m>
                  <a:r>
                    <a:rPr lang="ja-JP" altLang="en-US" dirty="0">
                      <a:solidFill>
                        <a:prstClr val="black"/>
                      </a:solidFill>
                      <a:latin typeface="游ゴシック" panose="020F0502020204030204"/>
                      <a:ea typeface="游ゴシック" panose="020B0400000000000000" pitchFamily="50" charset="-128"/>
                    </a:rPr>
                    <a:t>を</a:t>
                  </a:r>
                  <a14:m>
                    <m:oMath xmlns:m="http://schemas.openxmlformats.org/officeDocument/2006/math">
                      <m:r>
                        <a:rPr lang="en-US" altLang="ja-JP" b="0" i="1" dirty="0" smtClean="0">
                          <a:solidFill>
                            <a:prstClr val="black"/>
                          </a:solidFill>
                          <a:latin typeface="Cambria Math" panose="02040503050406030204" pitchFamily="18" charset="0"/>
                          <a:ea typeface="游ゴシック" panose="020B0400000000000000" pitchFamily="50" charset="-128"/>
                        </a:rPr>
                        <m:t>𝑎</m:t>
                      </m:r>
                    </m:oMath>
                  </a14:m>
                  <a:r>
                    <a:rPr lang="ja-JP" altLang="en-US" dirty="0">
                      <a:solidFill>
                        <a:prstClr val="black"/>
                      </a:solidFill>
                      <a:latin typeface="游ゴシック" panose="020F0502020204030204"/>
                      <a:ea typeface="游ゴシック" panose="020B0400000000000000" pitchFamily="50" charset="-128"/>
                    </a:rPr>
                    <a:t>個使用しモデル作成</a:t>
                  </a:r>
                  <a:endParaRPr lang="en-US" altLang="ja-JP" dirty="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ja-JP" i="1" smtClean="0">
                            <a:solidFill>
                              <a:prstClr val="black"/>
                            </a:solidFill>
                            <a:latin typeface="Cambria Math" panose="02040503050406030204" pitchFamily="18" charset="0"/>
                          </a:rPr>
                          <m:t>𝑎</m:t>
                        </m:r>
                        <m:r>
                          <a:rPr lang="en-US" altLang="ja-JP" i="1" smtClean="0">
                            <a:solidFill>
                              <a:prstClr val="black"/>
                            </a:solidFill>
                            <a:latin typeface="Cambria Math" panose="02040503050406030204" pitchFamily="18" charset="0"/>
                          </a:rPr>
                          <m:t>=1,100,1000,⋯,10000</m:t>
                        </m:r>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1361016" y="3653298"/>
                  <a:ext cx="2982547" cy="702180"/>
                </a:xfrm>
                <a:prstGeom prst="rect">
                  <a:avLst/>
                </a:prstGeom>
                <a:blipFill>
                  <a:blip r:embed="rId3"/>
                  <a:stretch>
                    <a:fillRect r="-1012"/>
                  </a:stretch>
                </a:blipFill>
              </p:spPr>
              <p:txBody>
                <a:bodyPr/>
                <a:lstStyle/>
                <a:p>
                  <a:r>
                    <a:rPr lang="ja-JP" altLang="en-US">
                      <a:noFill/>
                    </a:rPr>
                    <a:t> </a:t>
                  </a:r>
                </a:p>
              </p:txBody>
            </p:sp>
          </mc:Fallback>
        </mc:AlternateContent>
        <p:grpSp>
          <p:nvGrpSpPr>
            <p:cNvPr id="155" name="グループ化 154"/>
            <p:cNvGrpSpPr/>
            <p:nvPr/>
          </p:nvGrpSpPr>
          <p:grpSpPr>
            <a:xfrm>
              <a:off x="3766822" y="4535461"/>
              <a:ext cx="939263" cy="985519"/>
              <a:chOff x="3513597" y="4227509"/>
              <a:chExt cx="939263" cy="985519"/>
            </a:xfrm>
          </p:grpSpPr>
          <p:grpSp>
            <p:nvGrpSpPr>
              <p:cNvPr id="24" name="グループ化 23"/>
              <p:cNvGrpSpPr/>
              <p:nvPr/>
            </p:nvGrpSpPr>
            <p:grpSpPr>
              <a:xfrm>
                <a:off x="3513597" y="4227509"/>
                <a:ext cx="939263" cy="672633"/>
                <a:chOff x="1178168" y="914400"/>
                <a:chExt cx="2725615" cy="1951891"/>
              </a:xfrm>
            </p:grpSpPr>
            <p:sp>
              <p:nvSpPr>
                <p:cNvPr id="25" name="楕円 24"/>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楕円 25"/>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楕円 26"/>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楕円 27"/>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楕円 28"/>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楕円 29"/>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1" name="楕円 30"/>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楕円 31"/>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33" name="直線矢印コネクタ 32"/>
                <p:cNvCxnSpPr>
                  <a:stCxn id="25" idx="6"/>
                  <a:endCxn id="28"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4" name="直線矢印コネクタ 33"/>
                <p:cNvCxnSpPr>
                  <a:stCxn id="25" idx="6"/>
                  <a:endCxn id="29"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5" name="直線矢印コネクタ 34"/>
                <p:cNvCxnSpPr>
                  <a:stCxn id="25" idx="6"/>
                  <a:endCxn id="30"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6" name="直線矢印コネクタ 35"/>
                <p:cNvCxnSpPr>
                  <a:stCxn id="26" idx="6"/>
                  <a:endCxn id="29"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7" name="直線矢印コネクタ 36"/>
                <p:cNvCxnSpPr>
                  <a:stCxn id="26" idx="6"/>
                  <a:endCxn id="28"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8" name="直線矢印コネクタ 37"/>
                <p:cNvCxnSpPr>
                  <a:stCxn id="26" idx="6"/>
                  <a:endCxn id="30"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39" name="直線矢印コネクタ 38"/>
                <p:cNvCxnSpPr>
                  <a:stCxn id="27" idx="6"/>
                  <a:endCxn id="28"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40" name="直線矢印コネクタ 39"/>
                <p:cNvCxnSpPr>
                  <a:stCxn id="27" idx="6"/>
                  <a:endCxn id="29"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41" name="直線矢印コネクタ 40"/>
                <p:cNvCxnSpPr>
                  <a:stCxn id="27" idx="6"/>
                  <a:endCxn id="30"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42" name="直線コネクタ 41"/>
                <p:cNvCxnSpPr>
                  <a:stCxn id="28" idx="6"/>
                  <a:endCxn id="31"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43" name="直線コネクタ 42"/>
                <p:cNvCxnSpPr>
                  <a:stCxn id="28" idx="6"/>
                  <a:endCxn id="32"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44" name="直線コネクタ 43"/>
                <p:cNvCxnSpPr>
                  <a:stCxn id="29" idx="6"/>
                  <a:endCxn id="31"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45" name="直線コネクタ 44"/>
                <p:cNvCxnSpPr>
                  <a:stCxn id="29" idx="6"/>
                  <a:endCxn id="32"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46" name="直線コネクタ 45"/>
                <p:cNvCxnSpPr>
                  <a:stCxn id="30" idx="6"/>
                  <a:endCxn id="31"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47" name="直線コネクタ 46"/>
                <p:cNvCxnSpPr>
                  <a:stCxn id="30" idx="6"/>
                  <a:endCxn id="32"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grpSp>
          <mc:AlternateContent xmlns:mc="http://schemas.openxmlformats.org/markup-compatibility/2006" xmlns:a14="http://schemas.microsoft.com/office/drawing/2010/main">
            <mc:Choice Requires="a14">
              <p:sp>
                <p:nvSpPr>
                  <p:cNvPr id="96" name="テキスト ボックス 95"/>
                  <p:cNvSpPr txBox="1"/>
                  <p:nvPr/>
                </p:nvSpPr>
                <p:spPr>
                  <a:xfrm>
                    <a:off x="3573106" y="4843696"/>
                    <a:ext cx="813877" cy="369332"/>
                  </a:xfrm>
                  <a:prstGeom prst="rect">
                    <a:avLst/>
                  </a:prstGeom>
                  <a:noFill/>
                </p:spPr>
                <p:txBody>
                  <a:bodyPr wrap="non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ja-JP" i="1" smtClean="0">
                              <a:solidFill>
                                <a:prstClr val="black"/>
                              </a:solidFill>
                              <a:latin typeface="Cambria Math" panose="02040503050406030204" pitchFamily="18" charset="0"/>
                            </a:rPr>
                            <m:t>𝑎</m:t>
                          </m:r>
                          <m:r>
                            <a:rPr lang="en-US" altLang="ja-JP" i="1" smtClean="0">
                              <a:solidFill>
                                <a:prstClr val="black"/>
                              </a:solidFill>
                              <a:latin typeface="Cambria Math" panose="02040503050406030204" pitchFamily="18" charset="0"/>
                            </a:rPr>
                            <m:t>=1</m:t>
                          </m:r>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96" name="テキスト ボックス 95"/>
                  <p:cNvSpPr txBox="1">
                    <a:spLocks noRot="1" noChangeAspect="1" noMove="1" noResize="1" noEditPoints="1" noAdjustHandles="1" noChangeArrowheads="1" noChangeShapeType="1" noTextEdit="1"/>
                  </p:cNvSpPr>
                  <p:nvPr/>
                </p:nvSpPr>
                <p:spPr>
                  <a:xfrm>
                    <a:off x="3573106" y="4843696"/>
                    <a:ext cx="813877" cy="369332"/>
                  </a:xfrm>
                  <a:prstGeom prst="rect">
                    <a:avLst/>
                  </a:prstGeom>
                  <a:blipFill>
                    <a:blip r:embed="rId4"/>
                    <a:stretch>
                      <a:fillRect/>
                    </a:stretch>
                  </a:blipFill>
                </p:spPr>
                <p:txBody>
                  <a:bodyPr/>
                  <a:lstStyle/>
                  <a:p>
                    <a:r>
                      <a:rPr lang="ja-JP" altLang="en-US">
                        <a:noFill/>
                      </a:rPr>
                      <a:t> </a:t>
                    </a:r>
                  </a:p>
                </p:txBody>
              </p:sp>
            </mc:Fallback>
          </mc:AlternateContent>
        </p:grpSp>
        <p:grpSp>
          <p:nvGrpSpPr>
            <p:cNvPr id="154" name="グループ化 153"/>
            <p:cNvGrpSpPr/>
            <p:nvPr/>
          </p:nvGrpSpPr>
          <p:grpSpPr>
            <a:xfrm>
              <a:off x="4794335" y="4534011"/>
              <a:ext cx="1070358" cy="993251"/>
              <a:chOff x="4541110" y="4226059"/>
              <a:chExt cx="1070358" cy="993251"/>
            </a:xfrm>
          </p:grpSpPr>
          <p:grpSp>
            <p:nvGrpSpPr>
              <p:cNvPr id="48" name="グループ化 47"/>
              <p:cNvGrpSpPr/>
              <p:nvPr/>
            </p:nvGrpSpPr>
            <p:grpSpPr>
              <a:xfrm>
                <a:off x="4612869" y="4226059"/>
                <a:ext cx="939263" cy="672633"/>
                <a:chOff x="1178168" y="914400"/>
                <a:chExt cx="2725615" cy="1951891"/>
              </a:xfrm>
            </p:grpSpPr>
            <p:sp>
              <p:nvSpPr>
                <p:cNvPr id="49" name="楕円 48"/>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0" name="楕円 49"/>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楕円 50"/>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2" name="楕円 51"/>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3" name="楕円 52"/>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4" name="楕円 53"/>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5" name="楕円 54"/>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6" name="楕円 55"/>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57" name="直線矢印コネクタ 56"/>
                <p:cNvCxnSpPr>
                  <a:stCxn id="49" idx="6"/>
                  <a:endCxn id="52"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58" name="直線矢印コネクタ 57"/>
                <p:cNvCxnSpPr>
                  <a:stCxn id="49" idx="6"/>
                  <a:endCxn id="53"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59" name="直線矢印コネクタ 58"/>
                <p:cNvCxnSpPr>
                  <a:stCxn id="49" idx="6"/>
                  <a:endCxn id="54"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0" name="直線矢印コネクタ 59"/>
                <p:cNvCxnSpPr>
                  <a:stCxn id="50" idx="6"/>
                  <a:endCxn id="53"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1" name="直線矢印コネクタ 60"/>
                <p:cNvCxnSpPr>
                  <a:stCxn id="50" idx="6"/>
                  <a:endCxn id="52"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2" name="直線矢印コネクタ 61"/>
                <p:cNvCxnSpPr>
                  <a:stCxn id="50" idx="6"/>
                  <a:endCxn id="54"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3" name="直線矢印コネクタ 62"/>
                <p:cNvCxnSpPr>
                  <a:stCxn id="51" idx="6"/>
                  <a:endCxn id="52"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4" name="直線矢印コネクタ 63"/>
                <p:cNvCxnSpPr>
                  <a:stCxn id="51" idx="6"/>
                  <a:endCxn id="53"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5" name="直線矢印コネクタ 64"/>
                <p:cNvCxnSpPr>
                  <a:stCxn id="51" idx="6"/>
                  <a:endCxn id="54"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66" name="直線コネクタ 65"/>
                <p:cNvCxnSpPr>
                  <a:stCxn id="52" idx="6"/>
                  <a:endCxn id="55"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67" name="直線コネクタ 66"/>
                <p:cNvCxnSpPr>
                  <a:stCxn id="52" idx="6"/>
                  <a:endCxn id="56"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68" name="直線コネクタ 67"/>
                <p:cNvCxnSpPr>
                  <a:stCxn id="53" idx="6"/>
                  <a:endCxn id="55"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69" name="直線コネクタ 68"/>
                <p:cNvCxnSpPr>
                  <a:stCxn id="53" idx="6"/>
                  <a:endCxn id="56"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70" name="直線コネクタ 69"/>
                <p:cNvCxnSpPr>
                  <a:stCxn id="54" idx="6"/>
                  <a:endCxn id="55"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71" name="直線コネクタ 70"/>
                <p:cNvCxnSpPr>
                  <a:stCxn id="54" idx="6"/>
                  <a:endCxn id="56"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grpSp>
          <mc:AlternateContent xmlns:mc="http://schemas.openxmlformats.org/markup-compatibility/2006" xmlns:a14="http://schemas.microsoft.com/office/drawing/2010/main">
            <mc:Choice Requires="a14">
              <p:sp>
                <p:nvSpPr>
                  <p:cNvPr id="97" name="テキスト ボックス 96"/>
                  <p:cNvSpPr txBox="1"/>
                  <p:nvPr/>
                </p:nvSpPr>
                <p:spPr>
                  <a:xfrm>
                    <a:off x="4541110" y="4849978"/>
                    <a:ext cx="1070358" cy="369332"/>
                  </a:xfrm>
                  <a:prstGeom prst="rect">
                    <a:avLst/>
                  </a:prstGeom>
                  <a:noFill/>
                </p:spPr>
                <p:txBody>
                  <a:bodyPr wrap="non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ja-JP" i="1" smtClean="0">
                              <a:solidFill>
                                <a:prstClr val="black"/>
                              </a:solidFill>
                              <a:latin typeface="Cambria Math" panose="02040503050406030204" pitchFamily="18" charset="0"/>
                            </a:rPr>
                            <m:t>𝑎</m:t>
                          </m:r>
                          <m:r>
                            <a:rPr lang="en-US" altLang="ja-JP" i="1" smtClean="0">
                              <a:solidFill>
                                <a:prstClr val="black"/>
                              </a:solidFill>
                              <a:latin typeface="Cambria Math" panose="02040503050406030204" pitchFamily="18" charset="0"/>
                            </a:rPr>
                            <m:t>=100</m:t>
                          </m:r>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97" name="テキスト ボックス 96"/>
                  <p:cNvSpPr txBox="1">
                    <a:spLocks noRot="1" noChangeAspect="1" noMove="1" noResize="1" noEditPoints="1" noAdjustHandles="1" noChangeArrowheads="1" noChangeShapeType="1" noTextEdit="1"/>
                  </p:cNvSpPr>
                  <p:nvPr/>
                </p:nvSpPr>
                <p:spPr>
                  <a:xfrm>
                    <a:off x="4541110" y="4849978"/>
                    <a:ext cx="1070358" cy="369332"/>
                  </a:xfrm>
                  <a:prstGeom prst="rect">
                    <a:avLst/>
                  </a:prstGeom>
                  <a:blipFill>
                    <a:blip r:embed="rId5"/>
                    <a:stretch>
                      <a:fillRect/>
                    </a:stretch>
                  </a:blipFill>
                </p:spPr>
                <p:txBody>
                  <a:bodyPr/>
                  <a:lstStyle/>
                  <a:p>
                    <a:r>
                      <a:rPr lang="ja-JP" altLang="en-US">
                        <a:noFill/>
                      </a:rPr>
                      <a:t> </a:t>
                    </a:r>
                  </a:p>
                </p:txBody>
              </p:sp>
            </mc:Fallback>
          </mc:AlternateContent>
        </p:grpSp>
        <p:grpSp>
          <p:nvGrpSpPr>
            <p:cNvPr id="4" name="グループ化 3"/>
            <p:cNvGrpSpPr/>
            <p:nvPr/>
          </p:nvGrpSpPr>
          <p:grpSpPr>
            <a:xfrm>
              <a:off x="5895495" y="4534010"/>
              <a:ext cx="1198598" cy="986970"/>
              <a:chOff x="5642270" y="4226058"/>
              <a:chExt cx="1198598" cy="986970"/>
            </a:xfrm>
          </p:grpSpPr>
          <p:grpSp>
            <p:nvGrpSpPr>
              <p:cNvPr id="72" name="グループ化 71"/>
              <p:cNvGrpSpPr/>
              <p:nvPr/>
            </p:nvGrpSpPr>
            <p:grpSpPr>
              <a:xfrm>
                <a:off x="5775730" y="4226058"/>
                <a:ext cx="939263" cy="672633"/>
                <a:chOff x="1178168" y="914400"/>
                <a:chExt cx="2725615" cy="1951891"/>
              </a:xfrm>
            </p:grpSpPr>
            <p:sp>
              <p:nvSpPr>
                <p:cNvPr id="73" name="楕円 72"/>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4" name="楕円 73"/>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5" name="楕円 74"/>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6" name="楕円 75"/>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7" name="楕円 76"/>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8" name="楕円 77"/>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9" name="楕円 78"/>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0" name="楕円 79"/>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81" name="直線矢印コネクタ 80"/>
                <p:cNvCxnSpPr>
                  <a:stCxn id="73" idx="6"/>
                  <a:endCxn id="76"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2" name="直線矢印コネクタ 81"/>
                <p:cNvCxnSpPr>
                  <a:stCxn id="73" idx="6"/>
                  <a:endCxn id="77"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3" name="直線矢印コネクタ 82"/>
                <p:cNvCxnSpPr>
                  <a:stCxn id="73" idx="6"/>
                  <a:endCxn id="78"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4" name="直線矢印コネクタ 83"/>
                <p:cNvCxnSpPr>
                  <a:stCxn id="74" idx="6"/>
                  <a:endCxn id="77"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5" name="直線矢印コネクタ 84"/>
                <p:cNvCxnSpPr>
                  <a:stCxn id="74" idx="6"/>
                  <a:endCxn id="76"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6" name="直線矢印コネクタ 85"/>
                <p:cNvCxnSpPr>
                  <a:stCxn id="74" idx="6"/>
                  <a:endCxn id="78"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7" name="直線矢印コネクタ 86"/>
                <p:cNvCxnSpPr>
                  <a:stCxn id="75" idx="6"/>
                  <a:endCxn id="76"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8" name="直線矢印コネクタ 87"/>
                <p:cNvCxnSpPr>
                  <a:stCxn id="75" idx="6"/>
                  <a:endCxn id="77"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89" name="直線矢印コネクタ 88"/>
                <p:cNvCxnSpPr>
                  <a:stCxn id="75" idx="6"/>
                  <a:endCxn id="78"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90" name="直線コネクタ 89"/>
                <p:cNvCxnSpPr>
                  <a:stCxn id="76" idx="6"/>
                  <a:endCxn id="79"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91" name="直線コネクタ 90"/>
                <p:cNvCxnSpPr>
                  <a:stCxn id="76" idx="6"/>
                  <a:endCxn id="80"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92" name="直線コネクタ 91"/>
                <p:cNvCxnSpPr>
                  <a:stCxn id="77" idx="6"/>
                  <a:endCxn id="79"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93" name="直線コネクタ 92"/>
                <p:cNvCxnSpPr>
                  <a:stCxn id="77" idx="6"/>
                  <a:endCxn id="80"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94" name="直線コネクタ 93"/>
                <p:cNvCxnSpPr>
                  <a:stCxn id="78" idx="6"/>
                  <a:endCxn id="79"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95" name="直線コネクタ 94"/>
                <p:cNvCxnSpPr>
                  <a:stCxn id="78" idx="6"/>
                  <a:endCxn id="80"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grpSp>
          <mc:AlternateContent xmlns:mc="http://schemas.openxmlformats.org/markup-compatibility/2006" xmlns:a14="http://schemas.microsoft.com/office/drawing/2010/main">
            <mc:Choice Requires="a14">
              <p:sp>
                <p:nvSpPr>
                  <p:cNvPr id="98" name="テキスト ボックス 97"/>
                  <p:cNvSpPr txBox="1"/>
                  <p:nvPr/>
                </p:nvSpPr>
                <p:spPr>
                  <a:xfrm>
                    <a:off x="5642270" y="4843696"/>
                    <a:ext cx="1198598" cy="369332"/>
                  </a:xfrm>
                  <a:prstGeom prst="rect">
                    <a:avLst/>
                  </a:prstGeom>
                  <a:noFill/>
                </p:spPr>
                <p:txBody>
                  <a:bodyPr wrap="non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ja-JP" i="1" smtClean="0">
                              <a:solidFill>
                                <a:prstClr val="black"/>
                              </a:solidFill>
                              <a:latin typeface="Cambria Math" panose="02040503050406030204" pitchFamily="18" charset="0"/>
                            </a:rPr>
                            <m:t>𝑎</m:t>
                          </m:r>
                          <m:r>
                            <a:rPr lang="en-US" altLang="ja-JP" i="1" smtClean="0">
                              <a:solidFill>
                                <a:prstClr val="black"/>
                              </a:solidFill>
                              <a:latin typeface="Cambria Math" panose="02040503050406030204" pitchFamily="18" charset="0"/>
                            </a:rPr>
                            <m:t>=1000</m:t>
                          </m:r>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5642270" y="4843696"/>
                    <a:ext cx="1198598" cy="369332"/>
                  </a:xfrm>
                  <a:prstGeom prst="rect">
                    <a:avLst/>
                  </a:prstGeom>
                  <a:blipFill>
                    <a:blip r:embed="rId6"/>
                    <a:stretch>
                      <a:fillRect/>
                    </a:stretch>
                  </a:blipFill>
                </p:spPr>
                <p:txBody>
                  <a:bodyPr/>
                  <a:lstStyle/>
                  <a:p>
                    <a:r>
                      <a:rPr lang="ja-JP" altLang="en-US">
                        <a:noFill/>
                      </a:rPr>
                      <a:t> </a:t>
                    </a:r>
                  </a:p>
                </p:txBody>
              </p:sp>
            </mc:Fallback>
          </mc:AlternateContent>
        </p:grpSp>
        <p:grpSp>
          <p:nvGrpSpPr>
            <p:cNvPr id="156" name="グループ化 155"/>
            <p:cNvGrpSpPr/>
            <p:nvPr/>
          </p:nvGrpSpPr>
          <p:grpSpPr>
            <a:xfrm>
              <a:off x="5196431" y="5571958"/>
              <a:ext cx="1326838" cy="1047491"/>
              <a:chOff x="5048273" y="5297680"/>
              <a:chExt cx="1326838" cy="1047491"/>
            </a:xfrm>
          </p:grpSpPr>
          <p:grpSp>
            <p:nvGrpSpPr>
              <p:cNvPr id="99" name="グループ化 98"/>
              <p:cNvGrpSpPr/>
              <p:nvPr/>
            </p:nvGrpSpPr>
            <p:grpSpPr>
              <a:xfrm>
                <a:off x="5242330" y="5297680"/>
                <a:ext cx="939263" cy="672633"/>
                <a:chOff x="1178168" y="914400"/>
                <a:chExt cx="2725615" cy="1951891"/>
              </a:xfrm>
            </p:grpSpPr>
            <p:sp>
              <p:nvSpPr>
                <p:cNvPr id="100" name="楕円 99"/>
                <p:cNvSpPr/>
                <p:nvPr/>
              </p:nvSpPr>
              <p:spPr>
                <a:xfrm>
                  <a:off x="1178169"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1" name="楕円 100"/>
                <p:cNvSpPr/>
                <p:nvPr/>
              </p:nvSpPr>
              <p:spPr>
                <a:xfrm>
                  <a:off x="1178169"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2" name="楕円 101"/>
                <p:cNvSpPr/>
                <p:nvPr/>
              </p:nvSpPr>
              <p:spPr>
                <a:xfrm>
                  <a:off x="1178168"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3" name="楕円 102"/>
                <p:cNvSpPr/>
                <p:nvPr/>
              </p:nvSpPr>
              <p:spPr>
                <a:xfrm>
                  <a:off x="2268415" y="914400"/>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4" name="楕円 103"/>
                <p:cNvSpPr/>
                <p:nvPr/>
              </p:nvSpPr>
              <p:spPr>
                <a:xfrm>
                  <a:off x="2268415" y="1617784"/>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5" name="楕円 104"/>
                <p:cNvSpPr/>
                <p:nvPr/>
              </p:nvSpPr>
              <p:spPr>
                <a:xfrm>
                  <a:off x="2268414" y="2321168"/>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6" name="楕円 105"/>
                <p:cNvSpPr/>
                <p:nvPr/>
              </p:nvSpPr>
              <p:spPr>
                <a:xfrm>
                  <a:off x="3358660" y="1345222"/>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 name="楕円 106"/>
                <p:cNvSpPr/>
                <p:nvPr/>
              </p:nvSpPr>
              <p:spPr>
                <a:xfrm>
                  <a:off x="3358660" y="2048606"/>
                  <a:ext cx="545123" cy="545123"/>
                </a:xfrm>
                <a:prstGeom prst="ellipse">
                  <a:avLst/>
                </a:prstGeom>
                <a:no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08" name="直線矢印コネクタ 107"/>
                <p:cNvCxnSpPr>
                  <a:stCxn id="100" idx="6"/>
                  <a:endCxn id="103" idx="2"/>
                </p:cNvCxnSpPr>
                <p:nvPr/>
              </p:nvCxnSpPr>
              <p:spPr>
                <a:xfrm>
                  <a:off x="1723292" y="1186962"/>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09" name="直線矢印コネクタ 108"/>
                <p:cNvCxnSpPr>
                  <a:stCxn id="100" idx="6"/>
                  <a:endCxn id="104" idx="2"/>
                </p:cNvCxnSpPr>
                <p:nvPr/>
              </p:nvCxnSpPr>
              <p:spPr>
                <a:xfrm>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0" name="直線矢印コネクタ 109"/>
                <p:cNvCxnSpPr>
                  <a:stCxn id="100" idx="6"/>
                  <a:endCxn id="105" idx="2"/>
                </p:cNvCxnSpPr>
                <p:nvPr/>
              </p:nvCxnSpPr>
              <p:spPr>
                <a:xfrm>
                  <a:off x="1723292" y="1186962"/>
                  <a:ext cx="545122"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1" name="直線矢印コネクタ 110"/>
                <p:cNvCxnSpPr>
                  <a:stCxn id="101" idx="6"/>
                  <a:endCxn id="104" idx="2"/>
                </p:cNvCxnSpPr>
                <p:nvPr/>
              </p:nvCxnSpPr>
              <p:spPr>
                <a:xfrm>
                  <a:off x="1723292" y="1890346"/>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2" name="直線矢印コネクタ 111"/>
                <p:cNvCxnSpPr>
                  <a:stCxn id="101" idx="6"/>
                  <a:endCxn id="103" idx="2"/>
                </p:cNvCxnSpPr>
                <p:nvPr/>
              </p:nvCxnSpPr>
              <p:spPr>
                <a:xfrm flipV="1">
                  <a:off x="1723292" y="1186962"/>
                  <a:ext cx="545123"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3" name="直線矢印コネクタ 112"/>
                <p:cNvCxnSpPr>
                  <a:stCxn id="101" idx="6"/>
                  <a:endCxn id="105" idx="2"/>
                </p:cNvCxnSpPr>
                <p:nvPr/>
              </p:nvCxnSpPr>
              <p:spPr>
                <a:xfrm>
                  <a:off x="1723292" y="1890346"/>
                  <a:ext cx="545122"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4" name="直線矢印コネクタ 113"/>
                <p:cNvCxnSpPr>
                  <a:stCxn id="102" idx="6"/>
                  <a:endCxn id="103" idx="2"/>
                </p:cNvCxnSpPr>
                <p:nvPr/>
              </p:nvCxnSpPr>
              <p:spPr>
                <a:xfrm flipV="1">
                  <a:off x="1723291" y="1186962"/>
                  <a:ext cx="545124" cy="1406768"/>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5" name="直線矢印コネクタ 114"/>
                <p:cNvCxnSpPr>
                  <a:stCxn id="102" idx="6"/>
                  <a:endCxn id="104" idx="2"/>
                </p:cNvCxnSpPr>
                <p:nvPr/>
              </p:nvCxnSpPr>
              <p:spPr>
                <a:xfrm flipV="1">
                  <a:off x="1723291" y="1890346"/>
                  <a:ext cx="545124" cy="70338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6" name="直線矢印コネクタ 115"/>
                <p:cNvCxnSpPr>
                  <a:stCxn id="102" idx="6"/>
                  <a:endCxn id="105" idx="2"/>
                </p:cNvCxnSpPr>
                <p:nvPr/>
              </p:nvCxnSpPr>
              <p:spPr>
                <a:xfrm>
                  <a:off x="1723291" y="2593730"/>
                  <a:ext cx="545123" cy="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117" name="直線コネクタ 116"/>
                <p:cNvCxnSpPr>
                  <a:stCxn id="103" idx="6"/>
                  <a:endCxn id="106" idx="2"/>
                </p:cNvCxnSpPr>
                <p:nvPr/>
              </p:nvCxnSpPr>
              <p:spPr>
                <a:xfrm>
                  <a:off x="2813538" y="1186962"/>
                  <a:ext cx="545122" cy="430822"/>
                </a:xfrm>
                <a:prstGeom prst="line">
                  <a:avLst/>
                </a:prstGeom>
                <a:noFill/>
                <a:ln w="6350" cap="flat" cmpd="sng" algn="ctr">
                  <a:solidFill>
                    <a:sysClr val="windowText" lastClr="000000"/>
                  </a:solidFill>
                  <a:prstDash val="solid"/>
                  <a:miter lim="800000"/>
                </a:ln>
                <a:effectLst/>
              </p:spPr>
            </p:cxnSp>
            <p:cxnSp>
              <p:nvCxnSpPr>
                <p:cNvPr id="118" name="直線コネクタ 117"/>
                <p:cNvCxnSpPr>
                  <a:stCxn id="103" idx="6"/>
                  <a:endCxn id="107" idx="2"/>
                </p:cNvCxnSpPr>
                <p:nvPr/>
              </p:nvCxnSpPr>
              <p:spPr>
                <a:xfrm>
                  <a:off x="2813538" y="1186962"/>
                  <a:ext cx="545122" cy="1134206"/>
                </a:xfrm>
                <a:prstGeom prst="line">
                  <a:avLst/>
                </a:prstGeom>
                <a:noFill/>
                <a:ln w="6350" cap="flat" cmpd="sng" algn="ctr">
                  <a:solidFill>
                    <a:sysClr val="windowText" lastClr="000000"/>
                  </a:solidFill>
                  <a:prstDash val="solid"/>
                  <a:miter lim="800000"/>
                </a:ln>
                <a:effectLst/>
              </p:spPr>
            </p:cxnSp>
            <p:cxnSp>
              <p:nvCxnSpPr>
                <p:cNvPr id="119" name="直線コネクタ 118"/>
                <p:cNvCxnSpPr>
                  <a:stCxn id="104" idx="6"/>
                  <a:endCxn id="106" idx="2"/>
                </p:cNvCxnSpPr>
                <p:nvPr/>
              </p:nvCxnSpPr>
              <p:spPr>
                <a:xfrm flipV="1">
                  <a:off x="2813538" y="1617784"/>
                  <a:ext cx="545122" cy="272562"/>
                </a:xfrm>
                <a:prstGeom prst="line">
                  <a:avLst/>
                </a:prstGeom>
                <a:noFill/>
                <a:ln w="6350" cap="flat" cmpd="sng" algn="ctr">
                  <a:solidFill>
                    <a:sysClr val="windowText" lastClr="000000"/>
                  </a:solidFill>
                  <a:prstDash val="solid"/>
                  <a:miter lim="800000"/>
                </a:ln>
                <a:effectLst/>
              </p:spPr>
            </p:cxnSp>
            <p:cxnSp>
              <p:nvCxnSpPr>
                <p:cNvPr id="120" name="直線コネクタ 119"/>
                <p:cNvCxnSpPr>
                  <a:stCxn id="104" idx="6"/>
                  <a:endCxn id="107" idx="2"/>
                </p:cNvCxnSpPr>
                <p:nvPr/>
              </p:nvCxnSpPr>
              <p:spPr>
                <a:xfrm>
                  <a:off x="2813538" y="1890346"/>
                  <a:ext cx="545122" cy="430822"/>
                </a:xfrm>
                <a:prstGeom prst="line">
                  <a:avLst/>
                </a:prstGeom>
                <a:noFill/>
                <a:ln w="6350" cap="flat" cmpd="sng" algn="ctr">
                  <a:solidFill>
                    <a:sysClr val="windowText" lastClr="000000"/>
                  </a:solidFill>
                  <a:prstDash val="solid"/>
                  <a:miter lim="800000"/>
                </a:ln>
                <a:effectLst/>
              </p:spPr>
            </p:cxnSp>
            <p:cxnSp>
              <p:nvCxnSpPr>
                <p:cNvPr id="121" name="直線コネクタ 120"/>
                <p:cNvCxnSpPr>
                  <a:stCxn id="105" idx="6"/>
                  <a:endCxn id="106" idx="2"/>
                </p:cNvCxnSpPr>
                <p:nvPr/>
              </p:nvCxnSpPr>
              <p:spPr>
                <a:xfrm flipV="1">
                  <a:off x="2813537" y="1617784"/>
                  <a:ext cx="545123" cy="975946"/>
                </a:xfrm>
                <a:prstGeom prst="line">
                  <a:avLst/>
                </a:prstGeom>
                <a:noFill/>
                <a:ln w="6350" cap="flat" cmpd="sng" algn="ctr">
                  <a:solidFill>
                    <a:sysClr val="windowText" lastClr="000000"/>
                  </a:solidFill>
                  <a:prstDash val="solid"/>
                  <a:miter lim="800000"/>
                </a:ln>
                <a:effectLst/>
              </p:spPr>
            </p:cxnSp>
            <p:cxnSp>
              <p:nvCxnSpPr>
                <p:cNvPr id="122" name="直線コネクタ 121"/>
                <p:cNvCxnSpPr>
                  <a:stCxn id="105" idx="6"/>
                  <a:endCxn id="107" idx="2"/>
                </p:cNvCxnSpPr>
                <p:nvPr/>
              </p:nvCxnSpPr>
              <p:spPr>
                <a:xfrm flipV="1">
                  <a:off x="2813537" y="2321168"/>
                  <a:ext cx="545123" cy="272562"/>
                </a:xfrm>
                <a:prstGeom prst="line">
                  <a:avLst/>
                </a:prstGeom>
                <a:noFill/>
                <a:ln w="6350" cap="flat" cmpd="sng" algn="ctr">
                  <a:solidFill>
                    <a:sysClr val="windowText" lastClr="000000"/>
                  </a:solidFill>
                  <a:prstDash val="solid"/>
                  <a:miter lim="800000"/>
                </a:ln>
                <a:effectLst/>
              </p:spPr>
            </p:cxnSp>
          </p:grpSp>
          <mc:AlternateContent xmlns:mc="http://schemas.openxmlformats.org/markup-compatibility/2006" xmlns:a14="http://schemas.microsoft.com/office/drawing/2010/main">
            <mc:Choice Requires="a14">
              <p:sp>
                <p:nvSpPr>
                  <p:cNvPr id="123" name="テキスト ボックス 122"/>
                  <p:cNvSpPr txBox="1"/>
                  <p:nvPr/>
                </p:nvSpPr>
                <p:spPr>
                  <a:xfrm>
                    <a:off x="5048273" y="5975839"/>
                    <a:ext cx="1326838" cy="369332"/>
                  </a:xfrm>
                  <a:prstGeom prst="rect">
                    <a:avLst/>
                  </a:prstGeom>
                  <a:noFill/>
                </p:spPr>
                <p:txBody>
                  <a:bodyPr wrap="none"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ja-JP" i="1" smtClean="0">
                              <a:solidFill>
                                <a:prstClr val="black"/>
                              </a:solidFill>
                              <a:latin typeface="Cambria Math" panose="02040503050406030204" pitchFamily="18" charset="0"/>
                            </a:rPr>
                            <m:t>𝑎</m:t>
                          </m:r>
                          <m:r>
                            <a:rPr lang="en-US" altLang="ja-JP" i="1" smtClean="0">
                              <a:solidFill>
                                <a:prstClr val="black"/>
                              </a:solidFill>
                              <a:latin typeface="Cambria Math" panose="02040503050406030204" pitchFamily="18" charset="0"/>
                            </a:rPr>
                            <m:t>=10000</m:t>
                          </m:r>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123" name="テキスト ボックス 122"/>
                  <p:cNvSpPr txBox="1">
                    <a:spLocks noRot="1" noChangeAspect="1" noMove="1" noResize="1" noEditPoints="1" noAdjustHandles="1" noChangeArrowheads="1" noChangeShapeType="1" noTextEdit="1"/>
                  </p:cNvSpPr>
                  <p:nvPr/>
                </p:nvSpPr>
                <p:spPr>
                  <a:xfrm>
                    <a:off x="5048273" y="5975839"/>
                    <a:ext cx="1326838" cy="369332"/>
                  </a:xfrm>
                  <a:prstGeom prst="rect">
                    <a:avLst/>
                  </a:prstGeom>
                  <a:blipFill>
                    <a:blip r:embed="rId7"/>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24" name="テキスト ボックス 123"/>
                <p:cNvSpPr txBox="1"/>
                <p:nvPr/>
              </p:nvSpPr>
              <p:spPr>
                <a:xfrm>
                  <a:off x="4582704" y="5813413"/>
                  <a:ext cx="410369" cy="430887"/>
                </a:xfrm>
                <a:prstGeom prst="rect">
                  <a:avLst/>
                </a:prstGeom>
                <a:noFill/>
              </p:spPr>
              <p:txBody>
                <a:bodyPr wrap="none" lIns="0" tIns="0" rIns="0" bIns="0"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ja-JP" altLang="en-US" sz="2800" i="1" smtClean="0">
                            <a:solidFill>
                              <a:prstClr val="black"/>
                            </a:solidFill>
                            <a:latin typeface="Cambria Math" panose="02040503050406030204" pitchFamily="18" charset="0"/>
                          </a:rPr>
                          <m:t>⋯</m:t>
                        </m:r>
                      </m:oMath>
                    </m:oMathPara>
                  </a14:m>
                  <a:endParaRPr lang="ja-JP" altLang="en-US" sz="2800" dirty="0">
                    <a:solidFill>
                      <a:prstClr val="black"/>
                    </a:solidFill>
                    <a:latin typeface="游ゴシック" panose="020F0502020204030204"/>
                    <a:ea typeface="游ゴシック" panose="020B0400000000000000" pitchFamily="50" charset="-128"/>
                  </a:endParaRPr>
                </a:p>
              </p:txBody>
            </p:sp>
          </mc:Choice>
          <mc:Fallback xmlns="">
            <p:sp>
              <p:nvSpPr>
                <p:cNvPr id="124" name="テキスト ボックス 123"/>
                <p:cNvSpPr txBox="1">
                  <a:spLocks noRot="1" noChangeAspect="1" noMove="1" noResize="1" noEditPoints="1" noAdjustHandles="1" noChangeArrowheads="1" noChangeShapeType="1" noTextEdit="1"/>
                </p:cNvSpPr>
                <p:nvPr/>
              </p:nvSpPr>
              <p:spPr>
                <a:xfrm>
                  <a:off x="4582704" y="5813413"/>
                  <a:ext cx="410369" cy="430887"/>
                </a:xfrm>
                <a:prstGeom prst="rect">
                  <a:avLst/>
                </a:prstGeom>
                <a:blipFill>
                  <a:blip r:embed="rId8"/>
                  <a:stretch>
                    <a:fillRect/>
                  </a:stretch>
                </a:blipFill>
              </p:spPr>
              <p:txBody>
                <a:bodyPr/>
                <a:lstStyle/>
                <a:p>
                  <a:r>
                    <a:rPr lang="ja-JP" altLang="en-US">
                      <a:noFill/>
                    </a:rPr>
                    <a:t> </a:t>
                  </a:r>
                </a:p>
              </p:txBody>
            </p:sp>
          </mc:Fallback>
        </mc:AlternateContent>
        <p:sp>
          <p:nvSpPr>
            <p:cNvPr id="139" name="テキスト ボックス 138"/>
            <p:cNvSpPr txBox="1"/>
            <p:nvPr/>
          </p:nvSpPr>
          <p:spPr>
            <a:xfrm>
              <a:off x="2509452" y="3233519"/>
              <a:ext cx="750526" cy="369332"/>
            </a:xfrm>
            <a:prstGeom prst="rect">
              <a:avLst/>
            </a:prstGeom>
            <a:solidFill>
              <a:srgbClr val="BBE0E3"/>
            </a:solidFill>
            <a:ln w="12700" cap="flat" cmpd="sng" algn="ctr">
              <a:solidFill>
                <a:srgbClr val="BBE0E3"/>
              </a:solidFill>
              <a:prstDash val="solid"/>
              <a:miter lim="800000"/>
            </a:ln>
            <a:effectLst/>
          </p:spPr>
          <p:txBody>
            <a:bodyPr wrap="none" rtlCol="0">
              <a:spAutoFit/>
            </a:bodyPr>
            <a:lstStyle/>
            <a:p>
              <a:pPr fontAlgn="auto">
                <a:spcBef>
                  <a:spcPts val="0"/>
                </a:spcBef>
                <a:spcAft>
                  <a:spcPts val="0"/>
                </a:spcAft>
                <a:defRPr/>
              </a:pPr>
              <a:r>
                <a:rPr kumimoji="0" lang="en-US" altLang="ja-JP" kern="0" dirty="0">
                  <a:solidFill>
                    <a:srgbClr val="000000"/>
                  </a:solidFill>
                  <a:latin typeface="Calibri" panose="020F0502020204030204"/>
                </a:rPr>
                <a:t>STEP2</a:t>
              </a:r>
              <a:endParaRPr kumimoji="0" lang="ja-JP" altLang="en-US" kern="0" dirty="0">
                <a:solidFill>
                  <a:srgbClr val="000000"/>
                </a:solidFill>
                <a:latin typeface="Calibri" panose="020F0502020204030204"/>
              </a:endParaRPr>
            </a:p>
          </p:txBody>
        </p:sp>
      </p:grpSp>
      <p:grpSp>
        <p:nvGrpSpPr>
          <p:cNvPr id="8" name="グループ化 7"/>
          <p:cNvGrpSpPr/>
          <p:nvPr/>
        </p:nvGrpSpPr>
        <p:grpSpPr>
          <a:xfrm>
            <a:off x="705365" y="2715133"/>
            <a:ext cx="3807803" cy="3747486"/>
            <a:chOff x="705365" y="2715133"/>
            <a:chExt cx="3807803" cy="3747486"/>
          </a:xfrm>
        </p:grpSpPr>
        <p:grpSp>
          <p:nvGrpSpPr>
            <p:cNvPr id="125" name="グループ化 124"/>
            <p:cNvGrpSpPr/>
            <p:nvPr/>
          </p:nvGrpSpPr>
          <p:grpSpPr>
            <a:xfrm>
              <a:off x="1489270" y="4469476"/>
              <a:ext cx="582597" cy="689270"/>
              <a:chOff x="1225936" y="625892"/>
              <a:chExt cx="1109784" cy="1312984"/>
            </a:xfrm>
          </p:grpSpPr>
          <p:sp>
            <p:nvSpPr>
              <p:cNvPr id="126" name="メモ 125"/>
              <p:cNvSpPr/>
              <p:nvPr/>
            </p:nvSpPr>
            <p:spPr>
              <a:xfrm rot="16200000" flipV="1">
                <a:off x="1124336" y="7274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127" name="メモ 126"/>
              <p:cNvSpPr/>
              <p:nvPr/>
            </p:nvSpPr>
            <p:spPr>
              <a:xfrm rot="16200000" flipV="1">
                <a:off x="1276736" y="87163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128" name="メモ 127"/>
              <p:cNvSpPr/>
              <p:nvPr/>
            </p:nvSpPr>
            <p:spPr>
              <a:xfrm rot="16200000" flipV="1">
                <a:off x="1429136" y="10322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grpSp>
        <p:sp>
          <p:nvSpPr>
            <p:cNvPr id="129" name="テキスト ボックス 128"/>
            <p:cNvSpPr txBox="1"/>
            <p:nvPr/>
          </p:nvSpPr>
          <p:spPr>
            <a:xfrm>
              <a:off x="827567" y="5149193"/>
              <a:ext cx="2031325" cy="923330"/>
            </a:xfrm>
            <a:prstGeom prst="rect">
              <a:avLst/>
            </a:prstGeom>
            <a:noFill/>
          </p:spPr>
          <p:txBody>
            <a:bodyPr wrap="none" rtlCol="0">
              <a:spAutoFit/>
            </a:bodyPr>
            <a:lstStyle/>
            <a:p>
              <a:pPr algn="ctr" fontAlgn="auto">
                <a:spcBef>
                  <a:spcPts val="0"/>
                </a:spcBef>
                <a:spcAft>
                  <a:spcPts val="0"/>
                </a:spcAft>
              </a:pPr>
              <a:r>
                <a:rPr lang="ja-JP" altLang="en-US" dirty="0">
                  <a:solidFill>
                    <a:prstClr val="black"/>
                  </a:solidFill>
                  <a:latin typeface="游ゴシック" panose="020F0502020204030204"/>
                  <a:ea typeface="游ゴシック" panose="020B0400000000000000" pitchFamily="50" charset="-128"/>
                </a:rPr>
                <a:t>過去バージョンに</a:t>
              </a:r>
              <a:endParaRPr lang="en-US" altLang="ja-JP" dirty="0">
                <a:solidFill>
                  <a:prstClr val="black"/>
                </a:solidFill>
                <a:latin typeface="游ゴシック" panose="020F0502020204030204"/>
                <a:ea typeface="游ゴシック" panose="020B0400000000000000" pitchFamily="50" charset="-128"/>
              </a:endParaRPr>
            </a:p>
            <a:p>
              <a:pPr algn="ctr" fontAlgn="auto">
                <a:spcBef>
                  <a:spcPts val="0"/>
                </a:spcBef>
                <a:spcAft>
                  <a:spcPts val="0"/>
                </a:spcAft>
              </a:pPr>
              <a:r>
                <a:rPr lang="ja-JP" altLang="en-US" dirty="0">
                  <a:solidFill>
                    <a:prstClr val="black"/>
                  </a:solidFill>
                  <a:latin typeface="游ゴシック" panose="020F0502020204030204"/>
                  <a:ea typeface="游ゴシック" panose="020B0400000000000000" pitchFamily="50" charset="-128"/>
                </a:rPr>
                <a:t>存在する</a:t>
              </a:r>
              <a:endParaRPr lang="en-US" altLang="ja-JP" dirty="0">
                <a:solidFill>
                  <a:prstClr val="black"/>
                </a:solidFill>
                <a:latin typeface="游ゴシック" panose="020F0502020204030204"/>
                <a:ea typeface="游ゴシック" panose="020B0400000000000000" pitchFamily="50" charset="-128"/>
              </a:endParaRPr>
            </a:p>
            <a:p>
              <a:pPr algn="ctr" fontAlgn="auto">
                <a:spcBef>
                  <a:spcPts val="0"/>
                </a:spcBef>
                <a:spcAft>
                  <a:spcPts val="0"/>
                </a:spcAft>
              </a:pPr>
              <a:r>
                <a:rPr lang="ja-JP" altLang="en-US" dirty="0">
                  <a:solidFill>
                    <a:prstClr val="black"/>
                  </a:solidFill>
                  <a:latin typeface="游ゴシック" panose="020F0502020204030204"/>
                  <a:ea typeface="游ゴシック" panose="020B0400000000000000" pitchFamily="50" charset="-128"/>
                </a:rPr>
                <a:t>コードクローン</a:t>
              </a:r>
            </a:p>
          </p:txBody>
        </p:sp>
        <p:sp>
          <p:nvSpPr>
            <p:cNvPr id="131" name="角丸四角形 130"/>
            <p:cNvSpPr/>
            <p:nvPr/>
          </p:nvSpPr>
          <p:spPr>
            <a:xfrm>
              <a:off x="705365" y="4403689"/>
              <a:ext cx="2228249" cy="1647464"/>
            </a:xfrm>
            <a:prstGeom prst="roundRect">
              <a:avLst/>
            </a:prstGeom>
            <a:no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5" name="右矢印 134"/>
            <p:cNvSpPr/>
            <p:nvPr/>
          </p:nvSpPr>
          <p:spPr>
            <a:xfrm>
              <a:off x="3167847" y="5142382"/>
              <a:ext cx="484554"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36" name="曲線コネクタ 135"/>
            <p:cNvCxnSpPr>
              <a:stCxn id="130" idx="1"/>
              <a:endCxn id="131" idx="1"/>
            </p:cNvCxnSpPr>
            <p:nvPr/>
          </p:nvCxnSpPr>
          <p:spPr>
            <a:xfrm rot="10800000" flipV="1">
              <a:off x="705365" y="2715133"/>
              <a:ext cx="480096" cy="2512287"/>
            </a:xfrm>
            <a:prstGeom prst="curvedConnector3">
              <a:avLst>
                <a:gd name="adj1" fmla="val 147615"/>
              </a:avLst>
            </a:prstGeom>
            <a:noFill/>
            <a:ln w="6350" cap="flat" cmpd="sng" algn="ctr">
              <a:solidFill>
                <a:srgbClr val="ED7D31"/>
              </a:solidFill>
              <a:prstDash val="solid"/>
              <a:miter lim="800000"/>
              <a:headEnd type="triangle"/>
              <a:tailEnd type="triangle"/>
            </a:ln>
            <a:effectLst/>
          </p:spPr>
        </p:cxnSp>
        <p:sp>
          <p:nvSpPr>
            <p:cNvPr id="141" name="テキスト ボックス 140"/>
            <p:cNvSpPr txBox="1"/>
            <p:nvPr/>
          </p:nvSpPr>
          <p:spPr>
            <a:xfrm>
              <a:off x="3016296" y="5657866"/>
              <a:ext cx="750526" cy="369332"/>
            </a:xfrm>
            <a:prstGeom prst="rect">
              <a:avLst/>
            </a:prstGeom>
            <a:solidFill>
              <a:srgbClr val="BBE0E3"/>
            </a:solidFill>
            <a:ln w="12700" cap="flat" cmpd="sng" algn="ctr">
              <a:solidFill>
                <a:srgbClr val="BBE0E3"/>
              </a:solidFill>
              <a:prstDash val="solid"/>
              <a:miter lim="800000"/>
            </a:ln>
            <a:effectLst/>
          </p:spPr>
          <p:txBody>
            <a:bodyPr wrap="none" rtlCol="0">
              <a:spAutoFit/>
            </a:bodyPr>
            <a:lstStyle/>
            <a:p>
              <a:pPr fontAlgn="auto">
                <a:spcBef>
                  <a:spcPts val="0"/>
                </a:spcBef>
                <a:spcAft>
                  <a:spcPts val="0"/>
                </a:spcAft>
                <a:defRPr/>
              </a:pPr>
              <a:r>
                <a:rPr kumimoji="0" lang="en-US" altLang="ja-JP" kern="0" dirty="0">
                  <a:solidFill>
                    <a:srgbClr val="000000"/>
                  </a:solidFill>
                  <a:latin typeface="Calibri" panose="020F0502020204030204"/>
                </a:rPr>
                <a:t>STEP3</a:t>
              </a:r>
              <a:endParaRPr kumimoji="0" lang="ja-JP" altLang="en-US" kern="0" dirty="0">
                <a:solidFill>
                  <a:srgbClr val="000000"/>
                </a:solidFill>
                <a:latin typeface="Calibri" panose="020F0502020204030204"/>
              </a:endParaRPr>
            </a:p>
          </p:txBody>
        </p:sp>
        <mc:AlternateContent xmlns:mc="http://schemas.openxmlformats.org/markup-compatibility/2006" xmlns:a14="http://schemas.microsoft.com/office/drawing/2010/main">
          <mc:Choice Requires="a14">
            <p:sp>
              <p:nvSpPr>
                <p:cNvPr id="144" name="正方形/長方形 143"/>
                <p:cNvSpPr/>
                <p:nvPr/>
              </p:nvSpPr>
              <p:spPr>
                <a:xfrm>
                  <a:off x="1532404" y="4635347"/>
                  <a:ext cx="660758" cy="433196"/>
                </a:xfrm>
                <a:prstGeom prst="rect">
                  <a:avLst/>
                </a:prstGeom>
              </p:spPr>
              <p:txBody>
                <a:bodyPr wrap="none">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d>
                          <m:dPr>
                            <m:ctrlPr>
                              <a:rPr lang="en-US" altLang="ja-JP" i="1">
                                <a:solidFill>
                                  <a:prstClr val="black"/>
                                </a:solidFill>
                                <a:latin typeface="Cambria Math" panose="02040503050406030204" pitchFamily="18" charset="0"/>
                              </a:rPr>
                            </m:ctrlPr>
                          </m:dPr>
                          <m:e>
                            <m:acc>
                              <m:accPr>
                                <m:chr m:val="⃗"/>
                                <m:ctrlPr>
                                  <a:rPr lang="en-US" altLang="ja-JP" i="1">
                                    <a:solidFill>
                                      <a:prstClr val="black"/>
                                    </a:solidFill>
                                    <a:latin typeface="Cambria Math" panose="02040503050406030204" pitchFamily="18" charset="0"/>
                                  </a:rPr>
                                </m:ctrlPr>
                              </m:acc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𝑓</m:t>
                                    </m:r>
                                  </m:e>
                                  <m:sub>
                                    <m:r>
                                      <a:rPr lang="en-US" altLang="ja-JP" i="1">
                                        <a:solidFill>
                                          <a:prstClr val="black"/>
                                        </a:solidFill>
                                        <a:latin typeface="Cambria Math" panose="02040503050406030204" pitchFamily="18" charset="0"/>
                                      </a:rPr>
                                      <m:t>𝑛</m:t>
                                    </m:r>
                                  </m:sub>
                                </m:sSub>
                              </m:e>
                            </m:acc>
                          </m:e>
                        </m:d>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144" name="正方形/長方形 143"/>
                <p:cNvSpPr>
                  <a:spLocks noRot="1" noChangeAspect="1" noMove="1" noResize="1" noEditPoints="1" noAdjustHandles="1" noChangeArrowheads="1" noChangeShapeType="1" noTextEdit="1"/>
                </p:cNvSpPr>
                <p:nvPr/>
              </p:nvSpPr>
              <p:spPr>
                <a:xfrm>
                  <a:off x="1532404" y="4635347"/>
                  <a:ext cx="660758" cy="433196"/>
                </a:xfrm>
                <a:prstGeom prst="rect">
                  <a:avLst/>
                </a:prstGeom>
                <a:blipFill>
                  <a:blip r:embed="rId9"/>
                  <a:stretch>
                    <a:fillRect b="-8451"/>
                  </a:stretch>
                </a:blipFill>
              </p:spPr>
              <p:txBody>
                <a:bodyPr/>
                <a:lstStyle/>
                <a:p>
                  <a:r>
                    <a:rPr lang="ja-JP" altLang="en-US">
                      <a:noFill/>
                    </a:rPr>
                    <a:t> </a:t>
                  </a:r>
                </a:p>
              </p:txBody>
            </p:sp>
          </mc:Fallback>
        </mc:AlternateContent>
        <p:sp>
          <p:nvSpPr>
            <p:cNvPr id="152" name="テキスト ボックス 151"/>
            <p:cNvSpPr txBox="1"/>
            <p:nvPr/>
          </p:nvSpPr>
          <p:spPr>
            <a:xfrm>
              <a:off x="2251009" y="6093287"/>
              <a:ext cx="226215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fontAlgn="auto">
                <a:spcBef>
                  <a:spcPts val="0"/>
                </a:spcBef>
                <a:spcAft>
                  <a:spcPts val="0"/>
                </a:spcAft>
              </a:pPr>
              <a:r>
                <a:rPr lang="ja-JP" altLang="en-US" dirty="0">
                  <a:solidFill>
                    <a:prstClr val="black"/>
                  </a:solidFill>
                  <a:latin typeface="游ゴシック" panose="020B0400000000000000" pitchFamily="50" charset="-128"/>
                  <a:ea typeface="游ゴシック" panose="020B0400000000000000" pitchFamily="50" charset="-128"/>
                </a:rPr>
                <a:t>コードクローン入力</a:t>
              </a:r>
            </a:p>
          </p:txBody>
        </p:sp>
      </p:grpSp>
      <p:grpSp>
        <p:nvGrpSpPr>
          <p:cNvPr id="9" name="グループ化 8"/>
          <p:cNvGrpSpPr/>
          <p:nvPr/>
        </p:nvGrpSpPr>
        <p:grpSpPr>
          <a:xfrm>
            <a:off x="6462597" y="4635256"/>
            <a:ext cx="2572618" cy="2077834"/>
            <a:chOff x="6462597" y="4635256"/>
            <a:chExt cx="2572618" cy="2077834"/>
          </a:xfrm>
        </p:grpSpPr>
        <p:sp>
          <p:nvSpPr>
            <p:cNvPr id="138" name="右矢印 137"/>
            <p:cNvSpPr/>
            <p:nvPr/>
          </p:nvSpPr>
          <p:spPr>
            <a:xfrm>
              <a:off x="7063087" y="5195520"/>
              <a:ext cx="481853"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2" name="テキスト ボックス 141"/>
            <p:cNvSpPr txBox="1"/>
            <p:nvPr/>
          </p:nvSpPr>
          <p:spPr>
            <a:xfrm>
              <a:off x="6896072" y="5765033"/>
              <a:ext cx="750526" cy="369332"/>
            </a:xfrm>
            <a:prstGeom prst="rect">
              <a:avLst/>
            </a:prstGeom>
            <a:solidFill>
              <a:srgbClr val="BBE0E3"/>
            </a:solidFill>
            <a:ln w="12700" cap="flat" cmpd="sng" algn="ctr">
              <a:solidFill>
                <a:srgbClr val="BBE0E3"/>
              </a:solidFill>
              <a:prstDash val="solid"/>
              <a:miter lim="800000"/>
            </a:ln>
            <a:effectLst/>
          </p:spPr>
          <p:txBody>
            <a:bodyPr wrap="none" rtlCol="0">
              <a:spAutoFit/>
            </a:bodyPr>
            <a:lstStyle/>
            <a:p>
              <a:pPr fontAlgn="auto">
                <a:spcBef>
                  <a:spcPts val="0"/>
                </a:spcBef>
                <a:spcAft>
                  <a:spcPts val="0"/>
                </a:spcAft>
                <a:defRPr/>
              </a:pPr>
              <a:r>
                <a:rPr kumimoji="0" lang="en-US" altLang="ja-JP" kern="0" dirty="0">
                  <a:solidFill>
                    <a:srgbClr val="000000"/>
                  </a:solidFill>
                  <a:latin typeface="Calibri" panose="020F0502020204030204"/>
                </a:rPr>
                <a:t>STEP4</a:t>
              </a:r>
              <a:endParaRPr kumimoji="0" lang="ja-JP" altLang="en-US" kern="0" dirty="0">
                <a:solidFill>
                  <a:srgbClr val="000000"/>
                </a:solidFill>
                <a:latin typeface="Calibri" panose="020F0502020204030204"/>
              </a:endParaRPr>
            </a:p>
          </p:txBody>
        </p:sp>
        <mc:AlternateContent xmlns:mc="http://schemas.openxmlformats.org/markup-compatibility/2006" xmlns:a14="http://schemas.microsoft.com/office/drawing/2010/main">
          <mc:Choice Requires="a14">
            <p:sp>
              <p:nvSpPr>
                <p:cNvPr id="143" name="テキスト ボックス 142"/>
                <p:cNvSpPr txBox="1"/>
                <p:nvPr/>
              </p:nvSpPr>
              <p:spPr>
                <a:xfrm>
                  <a:off x="7647143" y="4635256"/>
                  <a:ext cx="1388072" cy="1953612"/>
                </a:xfrm>
                <a:prstGeom prst="rect">
                  <a:avLst/>
                </a:prstGeom>
                <a:noFill/>
              </p:spPr>
              <p:txBody>
                <a:bodyPr wrap="none" lIns="0" tIns="0" rIns="0" bIns="0" rtlCol="0">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𝑃</m:t>
                            </m:r>
                          </m:e>
                          <m:sub>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𝑀</m:t>
                                </m:r>
                              </m:e>
                              <m:sub>
                                <m:r>
                                  <a:rPr lang="en-US" altLang="ja-JP" i="1" smtClean="0">
                                    <a:solidFill>
                                      <a:prstClr val="black"/>
                                    </a:solidFill>
                                    <a:latin typeface="Cambria Math" panose="02040503050406030204" pitchFamily="18" charset="0"/>
                                  </a:rPr>
                                  <m:t>1</m:t>
                                </m:r>
                              </m:sub>
                            </m:sSub>
                          </m:sub>
                        </m:sSub>
                        <m:r>
                          <a:rPr lang="en-US" altLang="ja-JP" i="1" smtClean="0">
                            <a:solidFill>
                              <a:prstClr val="black"/>
                            </a:solidFill>
                            <a:latin typeface="Cambria Math" panose="02040503050406030204" pitchFamily="18" charset="0"/>
                          </a:rPr>
                          <m:t>(</m:t>
                        </m:r>
                        <m:acc>
                          <m:accPr>
                            <m:chr m:val="⃗"/>
                            <m:ctrlPr>
                              <a:rPr lang="en-US" altLang="ja-JP" i="1" smtClean="0">
                                <a:solidFill>
                                  <a:prstClr val="black"/>
                                </a:solidFill>
                                <a:latin typeface="Cambria Math" panose="02040503050406030204" pitchFamily="18" charset="0"/>
                              </a:rPr>
                            </m:ctrlPr>
                          </m:accPr>
                          <m:e>
                            <m:sSub>
                              <m:sSubPr>
                                <m:ctrlPr>
                                  <a:rPr lang="en-US" altLang="ja-JP" i="1" smtClean="0">
                                    <a:solidFill>
                                      <a:prstClr val="black"/>
                                    </a:solidFill>
                                    <a:latin typeface="Cambria Math" panose="02040503050406030204" pitchFamily="18" charset="0"/>
                                  </a:rPr>
                                </m:ctrlPr>
                              </m:sSubPr>
                              <m:e>
                                <m:r>
                                  <a:rPr lang="en-US" altLang="ja-JP" i="1" smtClean="0">
                                    <a:solidFill>
                                      <a:prstClr val="black"/>
                                    </a:solidFill>
                                    <a:latin typeface="Cambria Math" panose="02040503050406030204" pitchFamily="18" charset="0"/>
                                  </a:rPr>
                                  <m:t>𝑓</m:t>
                                </m:r>
                              </m:e>
                              <m:sub>
                                <m:r>
                                  <a:rPr lang="en-US" altLang="ja-JP" i="1" smtClean="0">
                                    <a:solidFill>
                                      <a:prstClr val="black"/>
                                    </a:solidFill>
                                    <a:latin typeface="Cambria Math" panose="02040503050406030204" pitchFamily="18" charset="0"/>
                                  </a:rPr>
                                  <m:t>𝑛</m:t>
                                </m:r>
                              </m:sub>
                            </m:sSub>
                          </m:e>
                        </m:acc>
                        <m:r>
                          <a:rPr lang="en-US" altLang="ja-JP" i="1" smtClean="0">
                            <a:solidFill>
                              <a:prstClr val="black"/>
                            </a:solidFill>
                            <a:latin typeface="Cambria Math" panose="02040503050406030204" pitchFamily="18" charset="0"/>
                          </a:rPr>
                          <m:t>,1)</m:t>
                        </m:r>
                      </m:oMath>
                    </m:oMathPara>
                  </a14:m>
                  <a:endParaRPr lang="en-US" altLang="ja-JP" dirty="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𝑃</m:t>
                            </m:r>
                          </m:e>
                          <m:sub>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𝑀</m:t>
                                </m:r>
                              </m:e>
                              <m:sub>
                                <m:r>
                                  <a:rPr lang="en-US" altLang="ja-JP" i="1">
                                    <a:solidFill>
                                      <a:prstClr val="black"/>
                                    </a:solidFill>
                                    <a:latin typeface="Cambria Math" panose="02040503050406030204" pitchFamily="18" charset="0"/>
                                  </a:rPr>
                                  <m:t>1</m:t>
                                </m:r>
                                <m:r>
                                  <a:rPr lang="en-US" altLang="ja-JP" i="1" smtClean="0">
                                    <a:solidFill>
                                      <a:prstClr val="black"/>
                                    </a:solidFill>
                                    <a:latin typeface="Cambria Math" panose="02040503050406030204" pitchFamily="18" charset="0"/>
                                  </a:rPr>
                                  <m:t>00</m:t>
                                </m:r>
                              </m:sub>
                            </m:sSub>
                          </m:sub>
                        </m:sSub>
                        <m:r>
                          <a:rPr lang="en-US" altLang="ja-JP" i="1">
                            <a:solidFill>
                              <a:prstClr val="black"/>
                            </a:solidFill>
                            <a:latin typeface="Cambria Math" panose="02040503050406030204" pitchFamily="18" charset="0"/>
                          </a:rPr>
                          <m:t>(</m:t>
                        </m:r>
                        <m:acc>
                          <m:accPr>
                            <m:chr m:val="⃗"/>
                            <m:ctrlPr>
                              <a:rPr lang="en-US" altLang="ja-JP" i="1">
                                <a:solidFill>
                                  <a:prstClr val="black"/>
                                </a:solidFill>
                                <a:latin typeface="Cambria Math" panose="02040503050406030204" pitchFamily="18" charset="0"/>
                              </a:rPr>
                            </m:ctrlPr>
                          </m:acc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𝑓</m:t>
                                </m:r>
                              </m:e>
                              <m:sub>
                                <m:r>
                                  <a:rPr lang="en-US" altLang="ja-JP" i="1">
                                    <a:solidFill>
                                      <a:prstClr val="black"/>
                                    </a:solidFill>
                                    <a:latin typeface="Cambria Math" panose="02040503050406030204" pitchFamily="18" charset="0"/>
                                  </a:rPr>
                                  <m:t>𝑛</m:t>
                                </m:r>
                              </m:sub>
                            </m:sSub>
                          </m:e>
                        </m:acc>
                        <m:r>
                          <a:rPr lang="en-US" altLang="ja-JP" i="1" smtClean="0">
                            <a:solidFill>
                              <a:prstClr val="black"/>
                            </a:solidFill>
                            <a:latin typeface="Cambria Math" panose="02040503050406030204" pitchFamily="18" charset="0"/>
                          </a:rPr>
                          <m:t>,1</m:t>
                        </m:r>
                        <m:r>
                          <a:rPr lang="en-US" altLang="ja-JP" i="1">
                            <a:solidFill>
                              <a:prstClr val="black"/>
                            </a:solidFill>
                            <a:latin typeface="Cambria Math" panose="02040503050406030204" pitchFamily="18" charset="0"/>
                          </a:rPr>
                          <m:t>)</m:t>
                        </m:r>
                      </m:oMath>
                    </m:oMathPara>
                  </a14:m>
                  <a:endParaRPr lang="ja-JP" altLang="en-US" dirty="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𝑃</m:t>
                            </m:r>
                          </m:e>
                          <m:sub>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𝑀</m:t>
                                </m:r>
                              </m:e>
                              <m:sub>
                                <m:r>
                                  <a:rPr lang="en-US" altLang="ja-JP" i="1">
                                    <a:solidFill>
                                      <a:prstClr val="black"/>
                                    </a:solidFill>
                                    <a:latin typeface="Cambria Math" panose="02040503050406030204" pitchFamily="18" charset="0"/>
                                  </a:rPr>
                                  <m:t>1</m:t>
                                </m:r>
                                <m:r>
                                  <a:rPr lang="en-US" altLang="ja-JP" i="1" smtClean="0">
                                    <a:solidFill>
                                      <a:prstClr val="black"/>
                                    </a:solidFill>
                                    <a:latin typeface="Cambria Math" panose="02040503050406030204" pitchFamily="18" charset="0"/>
                                  </a:rPr>
                                  <m:t>000</m:t>
                                </m:r>
                              </m:sub>
                            </m:sSub>
                          </m:sub>
                        </m:sSub>
                        <m:d>
                          <m:dPr>
                            <m:ctrlPr>
                              <a:rPr lang="en-US" altLang="ja-JP" i="1">
                                <a:solidFill>
                                  <a:prstClr val="black"/>
                                </a:solidFill>
                                <a:latin typeface="Cambria Math" panose="02040503050406030204" pitchFamily="18" charset="0"/>
                              </a:rPr>
                            </m:ctrlPr>
                          </m:dPr>
                          <m:e>
                            <m:acc>
                              <m:accPr>
                                <m:chr m:val="⃗"/>
                                <m:ctrlPr>
                                  <a:rPr lang="en-US" altLang="ja-JP" i="1">
                                    <a:solidFill>
                                      <a:prstClr val="black"/>
                                    </a:solidFill>
                                    <a:latin typeface="Cambria Math" panose="02040503050406030204" pitchFamily="18" charset="0"/>
                                  </a:rPr>
                                </m:ctrlPr>
                              </m:acc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𝑓</m:t>
                                    </m:r>
                                  </m:e>
                                  <m:sub>
                                    <m:r>
                                      <a:rPr lang="en-US" altLang="ja-JP" i="1">
                                        <a:solidFill>
                                          <a:prstClr val="black"/>
                                        </a:solidFill>
                                        <a:latin typeface="Cambria Math" panose="02040503050406030204" pitchFamily="18" charset="0"/>
                                      </a:rPr>
                                      <m:t>𝑛</m:t>
                                    </m:r>
                                  </m:sub>
                                </m:sSub>
                              </m:e>
                            </m:acc>
                            <m:r>
                              <a:rPr lang="en-US" altLang="ja-JP" i="1" smtClean="0">
                                <a:solidFill>
                                  <a:prstClr val="black"/>
                                </a:solidFill>
                                <a:latin typeface="Cambria Math" panose="02040503050406030204" pitchFamily="18" charset="0"/>
                              </a:rPr>
                              <m:t>,1</m:t>
                            </m:r>
                          </m:e>
                        </m:d>
                      </m:oMath>
                    </m:oMathPara>
                  </a14:m>
                  <a:endParaRPr lang="en-US" altLang="ja-JP" dirty="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14:m>
                    <m:oMathPara xmlns:m="http://schemas.openxmlformats.org/officeDocument/2006/math">
                      <m:oMathParaPr>
                        <m:jc m:val="centerGroup"/>
                      </m:oMathParaPr>
                      <m:oMath xmlns:m="http://schemas.openxmlformats.org/officeDocument/2006/math">
                        <m:r>
                          <a:rPr lang="ja-JP" altLang="en-US" i="1" smtClean="0">
                            <a:solidFill>
                              <a:prstClr val="black"/>
                            </a:solidFill>
                            <a:latin typeface="Cambria Math" panose="02040503050406030204" pitchFamily="18" charset="0"/>
                          </a:rPr>
                          <m:t>⋮</m:t>
                        </m:r>
                      </m:oMath>
                    </m:oMathPara>
                  </a14:m>
                  <a:endParaRPr lang="ja-JP" altLang="en-US" dirty="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𝑃</m:t>
                            </m:r>
                          </m:e>
                          <m:sub>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𝑀</m:t>
                                </m:r>
                              </m:e>
                              <m:sub>
                                <m:r>
                                  <a:rPr lang="en-US" altLang="ja-JP" i="1">
                                    <a:solidFill>
                                      <a:prstClr val="black"/>
                                    </a:solidFill>
                                    <a:latin typeface="Cambria Math" panose="02040503050406030204" pitchFamily="18" charset="0"/>
                                  </a:rPr>
                                  <m:t>1</m:t>
                                </m:r>
                                <m:r>
                                  <a:rPr lang="en-US" altLang="ja-JP" i="1" smtClean="0">
                                    <a:solidFill>
                                      <a:prstClr val="black"/>
                                    </a:solidFill>
                                    <a:latin typeface="Cambria Math" panose="02040503050406030204" pitchFamily="18" charset="0"/>
                                  </a:rPr>
                                  <m:t>0000</m:t>
                                </m:r>
                              </m:sub>
                            </m:sSub>
                          </m:sub>
                        </m:sSub>
                        <m:r>
                          <a:rPr lang="en-US" altLang="ja-JP" i="1">
                            <a:solidFill>
                              <a:prstClr val="black"/>
                            </a:solidFill>
                            <a:latin typeface="Cambria Math" panose="02040503050406030204" pitchFamily="18" charset="0"/>
                          </a:rPr>
                          <m:t>(</m:t>
                        </m:r>
                        <m:acc>
                          <m:accPr>
                            <m:chr m:val="⃗"/>
                            <m:ctrlPr>
                              <a:rPr lang="en-US" altLang="ja-JP" i="1">
                                <a:solidFill>
                                  <a:prstClr val="black"/>
                                </a:solidFill>
                                <a:latin typeface="Cambria Math" panose="02040503050406030204" pitchFamily="18" charset="0"/>
                              </a:rPr>
                            </m:ctrlPr>
                          </m:acc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𝑓</m:t>
                                </m:r>
                              </m:e>
                              <m:sub>
                                <m:r>
                                  <a:rPr lang="en-US" altLang="ja-JP" i="1">
                                    <a:solidFill>
                                      <a:prstClr val="black"/>
                                    </a:solidFill>
                                    <a:latin typeface="Cambria Math" panose="02040503050406030204" pitchFamily="18" charset="0"/>
                                  </a:rPr>
                                  <m:t>𝑛</m:t>
                                </m:r>
                              </m:sub>
                            </m:sSub>
                          </m:e>
                        </m:acc>
                        <m:r>
                          <a:rPr lang="en-US" altLang="ja-JP" i="1" smtClean="0">
                            <a:solidFill>
                              <a:prstClr val="black"/>
                            </a:solidFill>
                            <a:latin typeface="Cambria Math" panose="02040503050406030204" pitchFamily="18" charset="0"/>
                          </a:rPr>
                          <m:t>,1</m:t>
                        </m:r>
                        <m:r>
                          <a:rPr lang="en-US" altLang="ja-JP" i="1">
                            <a:solidFill>
                              <a:prstClr val="black"/>
                            </a:solidFill>
                            <a:latin typeface="Cambria Math" panose="02040503050406030204" pitchFamily="18" charset="0"/>
                          </a:rPr>
                          <m:t>)</m:t>
                        </m:r>
                      </m:oMath>
                    </m:oMathPara>
                  </a14:m>
                  <a:endParaRPr lang="ja-JP" altLang="en-US" dirty="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endParaRPr lang="en-US" altLang="ja-JP" dirty="0">
                    <a:solidFill>
                      <a:prstClr val="black"/>
                    </a:solidFill>
                    <a:latin typeface="游ゴシック" panose="020F0502020204030204"/>
                    <a:ea typeface="游ゴシック" panose="020B0400000000000000" pitchFamily="50" charset="-128"/>
                  </a:endParaRPr>
                </a:p>
              </p:txBody>
            </p:sp>
          </mc:Choice>
          <mc:Fallback xmlns="">
            <p:sp>
              <p:nvSpPr>
                <p:cNvPr id="143" name="テキスト ボックス 142"/>
                <p:cNvSpPr txBox="1">
                  <a:spLocks noRot="1" noChangeAspect="1" noMove="1" noResize="1" noEditPoints="1" noAdjustHandles="1" noChangeArrowheads="1" noChangeShapeType="1" noTextEdit="1"/>
                </p:cNvSpPr>
                <p:nvPr/>
              </p:nvSpPr>
              <p:spPr>
                <a:xfrm>
                  <a:off x="7647143" y="4635256"/>
                  <a:ext cx="1388072" cy="1953612"/>
                </a:xfrm>
                <a:prstGeom prst="rect">
                  <a:avLst/>
                </a:prstGeom>
                <a:blipFill>
                  <a:blip r:embed="rId10"/>
                  <a:stretch>
                    <a:fillRect l="-1754" r="-3947"/>
                  </a:stretch>
                </a:blipFill>
              </p:spPr>
              <p:txBody>
                <a:bodyPr/>
                <a:lstStyle/>
                <a:p>
                  <a:r>
                    <a:rPr lang="ja-JP" altLang="en-US">
                      <a:noFill/>
                    </a:rPr>
                    <a:t> </a:t>
                  </a:r>
                </a:p>
              </p:txBody>
            </p:sp>
          </mc:Fallback>
        </mc:AlternateContent>
        <p:sp>
          <p:nvSpPr>
            <p:cNvPr id="153" name="テキスト ボックス 152"/>
            <p:cNvSpPr txBox="1"/>
            <p:nvPr/>
          </p:nvSpPr>
          <p:spPr>
            <a:xfrm>
              <a:off x="6462597" y="6343758"/>
              <a:ext cx="156966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fontAlgn="auto">
                <a:spcBef>
                  <a:spcPts val="0"/>
                </a:spcBef>
                <a:spcAft>
                  <a:spcPts val="0"/>
                </a:spcAft>
              </a:pPr>
              <a:r>
                <a:rPr lang="ja-JP" altLang="en-US" dirty="0">
                  <a:solidFill>
                    <a:prstClr val="black"/>
                  </a:solidFill>
                  <a:latin typeface="游ゴシック" panose="020F0502020204030204"/>
                  <a:ea typeface="游ゴシック" panose="020B0400000000000000" pitchFamily="50" charset="-128"/>
                </a:rPr>
                <a:t>判定確率出力</a:t>
              </a:r>
            </a:p>
          </p:txBody>
        </p:sp>
      </p:grpSp>
      <p:grpSp>
        <p:nvGrpSpPr>
          <p:cNvPr id="6" name="グループ化 5"/>
          <p:cNvGrpSpPr/>
          <p:nvPr/>
        </p:nvGrpSpPr>
        <p:grpSpPr>
          <a:xfrm>
            <a:off x="1141925" y="1528781"/>
            <a:ext cx="8055901" cy="2045055"/>
            <a:chOff x="1141925" y="1528781"/>
            <a:chExt cx="8055901" cy="2045055"/>
          </a:xfrm>
        </p:grpSpPr>
        <p:grpSp>
          <p:nvGrpSpPr>
            <p:cNvPr id="5" name="グループ化 4"/>
            <p:cNvGrpSpPr/>
            <p:nvPr/>
          </p:nvGrpSpPr>
          <p:grpSpPr>
            <a:xfrm>
              <a:off x="1141925" y="2235233"/>
              <a:ext cx="2031325" cy="984263"/>
              <a:chOff x="1141925" y="2235233"/>
              <a:chExt cx="2031325" cy="984263"/>
            </a:xfrm>
          </p:grpSpPr>
          <p:sp>
            <p:nvSpPr>
              <p:cNvPr id="12" name="メモ 11"/>
              <p:cNvSpPr/>
              <p:nvPr/>
            </p:nvSpPr>
            <p:spPr>
              <a:xfrm rot="16200000" flipV="1">
                <a:off x="1892958" y="2355439"/>
                <a:ext cx="529261" cy="422588"/>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20" name="テキスト ボックス 19"/>
              <p:cNvSpPr txBox="1"/>
              <p:nvPr/>
            </p:nvSpPr>
            <p:spPr>
              <a:xfrm>
                <a:off x="1141925" y="2850164"/>
                <a:ext cx="2031325" cy="369332"/>
              </a:xfrm>
              <a:prstGeom prst="rect">
                <a:avLst/>
              </a:prstGeom>
              <a:noFill/>
            </p:spPr>
            <p:txBody>
              <a:bodyPr wrap="none" rtlCol="0">
                <a:spAutoFit/>
              </a:bodyPr>
              <a:lstStyle/>
              <a:p>
                <a:pPr fontAlgn="auto">
                  <a:spcBef>
                    <a:spcPts val="0"/>
                  </a:spcBef>
                  <a:spcAft>
                    <a:spcPts val="0"/>
                  </a:spcAft>
                </a:pPr>
                <a:r>
                  <a:rPr lang="ja-JP" altLang="en-US" dirty="0">
                    <a:solidFill>
                      <a:prstClr val="black"/>
                    </a:solidFill>
                    <a:latin typeface="游ゴシック" panose="020F0502020204030204"/>
                    <a:ea typeface="游ゴシック" panose="020B0400000000000000" pitchFamily="50" charset="-128"/>
                  </a:rPr>
                  <a:t>元コードブロック</a:t>
                </a:r>
              </a:p>
            </p:txBody>
          </p:sp>
          <p:sp>
            <p:nvSpPr>
              <p:cNvPr id="130" name="角丸四角形 129"/>
              <p:cNvSpPr/>
              <p:nvPr/>
            </p:nvSpPr>
            <p:spPr>
              <a:xfrm>
                <a:off x="1185461" y="2235233"/>
                <a:ext cx="1857593" cy="959801"/>
              </a:xfrm>
              <a:prstGeom prst="roundRect">
                <a:avLst/>
              </a:prstGeom>
              <a:no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10" name="グループ化 9"/>
            <p:cNvGrpSpPr/>
            <p:nvPr/>
          </p:nvGrpSpPr>
          <p:grpSpPr>
            <a:xfrm>
              <a:off x="1667157" y="1528781"/>
              <a:ext cx="7530669" cy="2045055"/>
              <a:chOff x="1667157" y="1528781"/>
              <a:chExt cx="7530669" cy="2045055"/>
            </a:xfrm>
          </p:grpSpPr>
          <p:sp>
            <p:nvSpPr>
              <p:cNvPr id="151" name="右矢印 150"/>
              <p:cNvSpPr/>
              <p:nvPr/>
            </p:nvSpPr>
            <p:spPr>
              <a:xfrm rot="10800000">
                <a:off x="7063086" y="2518905"/>
                <a:ext cx="371921"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テキスト ボックス 18"/>
              <p:cNvSpPr txBox="1"/>
              <p:nvPr/>
            </p:nvSpPr>
            <p:spPr>
              <a:xfrm>
                <a:off x="2486529" y="1528781"/>
                <a:ext cx="2031325"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fontAlgn="auto">
                  <a:spcBef>
                    <a:spcPts val="0"/>
                  </a:spcBef>
                  <a:spcAft>
                    <a:spcPts val="0"/>
                  </a:spcAft>
                </a:pPr>
                <a:r>
                  <a:rPr lang="ja-JP" altLang="en-US" dirty="0">
                    <a:solidFill>
                      <a:prstClr val="black"/>
                    </a:solidFill>
                    <a:latin typeface="游ゴシック" panose="020F0502020204030204"/>
                    <a:ea typeface="游ゴシック" panose="020B0400000000000000" pitchFamily="50" charset="-128"/>
                  </a:rPr>
                  <a:t>ミューテーション</a:t>
                </a:r>
                <a:endParaRPr lang="en-US" altLang="ja-JP" dirty="0">
                  <a:solidFill>
                    <a:prstClr val="black"/>
                  </a:solidFill>
                  <a:latin typeface="游ゴシック" panose="020F0502020204030204"/>
                  <a:ea typeface="游ゴシック" panose="020B0400000000000000" pitchFamily="50" charset="-128"/>
                </a:endParaRPr>
              </a:p>
              <a:p>
                <a:pPr fontAlgn="auto">
                  <a:spcBef>
                    <a:spcPts val="0"/>
                  </a:spcBef>
                  <a:spcAft>
                    <a:spcPts val="0"/>
                  </a:spcAft>
                </a:pPr>
                <a:r>
                  <a:rPr lang="ja-JP" altLang="en-US" dirty="0">
                    <a:solidFill>
                      <a:prstClr val="black"/>
                    </a:solidFill>
                    <a:latin typeface="游ゴシック" panose="020F0502020204030204"/>
                    <a:ea typeface="游ゴシック" panose="020B0400000000000000" pitchFamily="50" charset="-128"/>
                  </a:rPr>
                  <a:t>特徴ベクトル生成</a:t>
                </a:r>
              </a:p>
            </p:txBody>
          </p:sp>
          <p:sp>
            <p:nvSpPr>
              <p:cNvPr id="133" name="右矢印 132"/>
              <p:cNvSpPr/>
              <p:nvPr/>
            </p:nvSpPr>
            <p:spPr>
              <a:xfrm>
                <a:off x="3153427" y="2467078"/>
                <a:ext cx="719282" cy="494610"/>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0" name="テキスト ボックス 139"/>
              <p:cNvSpPr txBox="1"/>
              <p:nvPr/>
            </p:nvSpPr>
            <p:spPr>
              <a:xfrm>
                <a:off x="1667157" y="1641769"/>
                <a:ext cx="748923" cy="369332"/>
              </a:xfrm>
              <a:prstGeom prst="rect">
                <a:avLst/>
              </a:prstGeom>
              <a:solidFill>
                <a:srgbClr val="BBE0E3"/>
              </a:solidFill>
              <a:ln w="12700" cap="flat" cmpd="sng" algn="ctr">
                <a:solidFill>
                  <a:srgbClr val="BBE0E3"/>
                </a:solidFill>
                <a:prstDash val="solid"/>
                <a:miter lim="800000"/>
              </a:ln>
              <a:effectLst/>
            </p:spPr>
            <p:txBody>
              <a:bodyPr wrap="none" rtlCol="0">
                <a:spAutoFit/>
              </a:bodyPr>
              <a:lstStyle/>
              <a:p>
                <a:pPr fontAlgn="auto">
                  <a:spcBef>
                    <a:spcPts val="0"/>
                  </a:spcBef>
                  <a:spcAft>
                    <a:spcPts val="0"/>
                  </a:spcAft>
                  <a:defRPr/>
                </a:pPr>
                <a:r>
                  <a:rPr kumimoji="0" lang="en-US" altLang="ja-JP" kern="0" dirty="0">
                    <a:solidFill>
                      <a:srgbClr val="000000"/>
                    </a:solidFill>
                    <a:latin typeface="Calibri" panose="020F0502020204030204"/>
                  </a:rPr>
                  <a:t>STEP1</a:t>
                </a:r>
                <a:endParaRPr kumimoji="0" lang="ja-JP" altLang="en-US" kern="0" dirty="0">
                  <a:solidFill>
                    <a:srgbClr val="000000"/>
                  </a:solidFill>
                  <a:latin typeface="Calibri" panose="020F0502020204030204"/>
                </a:endParaRPr>
              </a:p>
            </p:txBody>
          </p:sp>
          <p:grpSp>
            <p:nvGrpSpPr>
              <p:cNvPr id="176" name="グループ化 175"/>
              <p:cNvGrpSpPr/>
              <p:nvPr/>
            </p:nvGrpSpPr>
            <p:grpSpPr>
              <a:xfrm>
                <a:off x="3603126" y="2221667"/>
                <a:ext cx="2031325" cy="1351418"/>
                <a:chOff x="2741446" y="1520804"/>
                <a:chExt cx="2031325" cy="1351418"/>
              </a:xfrm>
            </p:grpSpPr>
            <p:grpSp>
              <p:nvGrpSpPr>
                <p:cNvPr id="14" name="グループ化 13"/>
                <p:cNvGrpSpPr/>
                <p:nvPr/>
              </p:nvGrpSpPr>
              <p:grpSpPr>
                <a:xfrm>
                  <a:off x="3259979" y="1520804"/>
                  <a:ext cx="807960" cy="955897"/>
                  <a:chOff x="1225936" y="625892"/>
                  <a:chExt cx="1109784" cy="1312984"/>
                </a:xfrm>
              </p:grpSpPr>
              <p:sp>
                <p:nvSpPr>
                  <p:cNvPr id="16" name="メモ 15"/>
                  <p:cNvSpPr/>
                  <p:nvPr/>
                </p:nvSpPr>
                <p:spPr>
                  <a:xfrm rot="16200000" flipV="1">
                    <a:off x="1124336" y="7274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17" name="メモ 16"/>
                  <p:cNvSpPr/>
                  <p:nvPr/>
                </p:nvSpPr>
                <p:spPr>
                  <a:xfrm rot="16200000" flipV="1">
                    <a:off x="1276736" y="87163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18" name="メモ 17"/>
                  <p:cNvSpPr/>
                  <p:nvPr/>
                </p:nvSpPr>
                <p:spPr>
                  <a:xfrm rot="16200000" flipV="1">
                    <a:off x="1429136" y="10322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grpSp>
            <p:sp>
              <p:nvSpPr>
                <p:cNvPr id="15" name="テキスト ボックス 14"/>
                <p:cNvSpPr txBox="1"/>
                <p:nvPr/>
              </p:nvSpPr>
              <p:spPr>
                <a:xfrm>
                  <a:off x="2741446" y="2502890"/>
                  <a:ext cx="2031325" cy="369332"/>
                </a:xfrm>
                <a:prstGeom prst="rect">
                  <a:avLst/>
                </a:prstGeom>
                <a:noFill/>
              </p:spPr>
              <p:txBody>
                <a:bodyPr wrap="none" rtlCol="0">
                  <a:spAutoFit/>
                </a:bodyPr>
                <a:lstStyle/>
                <a:p>
                  <a:pPr fontAlgn="auto">
                    <a:spcBef>
                      <a:spcPts val="0"/>
                    </a:spcBef>
                    <a:spcAft>
                      <a:spcPts val="0"/>
                    </a:spcAft>
                  </a:pPr>
                  <a:r>
                    <a:rPr lang="ja-JP" altLang="en-US" dirty="0">
                      <a:solidFill>
                        <a:prstClr val="black"/>
                      </a:solidFill>
                      <a:latin typeface="游ゴシック" panose="020F0502020204030204"/>
                      <a:ea typeface="游ゴシック" panose="020B0400000000000000" pitchFamily="50" charset="-128"/>
                    </a:rPr>
                    <a:t>ポジティブデータ</a:t>
                  </a:r>
                </a:p>
              </p:txBody>
            </p:sp>
            <p:sp>
              <p:nvSpPr>
                <p:cNvPr id="132" name="テキスト ボックス 131"/>
                <p:cNvSpPr txBox="1"/>
                <p:nvPr/>
              </p:nvSpPr>
              <p:spPr>
                <a:xfrm>
                  <a:off x="3149699" y="1650904"/>
                  <a:ext cx="1005403" cy="369332"/>
                </a:xfrm>
                <a:prstGeom prst="rect">
                  <a:avLst/>
                </a:prstGeom>
                <a:solidFill>
                  <a:sysClr val="window" lastClr="FFFFFF"/>
                </a:solid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ラベル</a:t>
                  </a:r>
                  <a:r>
                    <a:rPr kumimoji="0" lang="en-US" altLang="ja-JP"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1</a:t>
                  </a:r>
                  <a:endParaRPr kumimoji="0" lang="ja-JP" altLang="en-US"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mc:AlternateContent xmlns:mc="http://schemas.openxmlformats.org/markup-compatibility/2006" xmlns:a14="http://schemas.microsoft.com/office/drawing/2010/main">
              <mc:Choice Requires="a14">
                <p:sp>
                  <p:nvSpPr>
                    <p:cNvPr id="145" name="正方形/長方形 144"/>
                    <p:cNvSpPr/>
                    <p:nvPr/>
                  </p:nvSpPr>
                  <p:spPr>
                    <a:xfrm>
                      <a:off x="3465476" y="2013520"/>
                      <a:ext cx="606063" cy="425181"/>
                    </a:xfrm>
                    <a:prstGeom prst="rect">
                      <a:avLst/>
                    </a:prstGeom>
                  </p:spPr>
                  <p:txBody>
                    <a:bodyPr wrap="none">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d>
                              <m:dPr>
                                <m:ctrlPr>
                                  <a:rPr lang="en-US" altLang="ja-JP" i="1" smtClean="0">
                                    <a:solidFill>
                                      <a:prstClr val="black"/>
                                    </a:solidFill>
                                    <a:latin typeface="Cambria Math" panose="02040503050406030204" pitchFamily="18" charset="0"/>
                                  </a:rPr>
                                </m:ctrlPr>
                              </m:dPr>
                              <m:e>
                                <m:acc>
                                  <m:accPr>
                                    <m:chr m:val="⃗"/>
                                    <m:ctrlPr>
                                      <a:rPr lang="en-US" altLang="ja-JP" i="1">
                                        <a:solidFill>
                                          <a:prstClr val="black"/>
                                        </a:solidFill>
                                        <a:latin typeface="Cambria Math" panose="02040503050406030204" pitchFamily="18" charset="0"/>
                                      </a:rPr>
                                    </m:ctrlPr>
                                  </m:accPr>
                                  <m:e>
                                    <m:r>
                                      <a:rPr lang="en-US" altLang="ja-JP" i="1" smtClean="0">
                                        <a:solidFill>
                                          <a:prstClr val="black"/>
                                        </a:solidFill>
                                        <a:latin typeface="Cambria Math" panose="02040503050406030204" pitchFamily="18" charset="0"/>
                                      </a:rPr>
                                      <m:t>𝑃</m:t>
                                    </m:r>
                                  </m:e>
                                </m:acc>
                              </m:e>
                            </m:d>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145" name="正方形/長方形 144"/>
                    <p:cNvSpPr>
                      <a:spLocks noRot="1" noChangeAspect="1" noMove="1" noResize="1" noEditPoints="1" noAdjustHandles="1" noChangeArrowheads="1" noChangeShapeType="1" noTextEdit="1"/>
                    </p:cNvSpPr>
                    <p:nvPr/>
                  </p:nvSpPr>
                  <p:spPr>
                    <a:xfrm>
                      <a:off x="3465476" y="2013520"/>
                      <a:ext cx="606063" cy="425181"/>
                    </a:xfrm>
                    <a:prstGeom prst="rect">
                      <a:avLst/>
                    </a:prstGeom>
                    <a:blipFill>
                      <a:blip r:embed="rId11"/>
                      <a:stretch>
                        <a:fillRect/>
                      </a:stretch>
                    </a:blipFill>
                  </p:spPr>
                  <p:txBody>
                    <a:bodyPr/>
                    <a:lstStyle/>
                    <a:p>
                      <a:r>
                        <a:rPr lang="ja-JP" altLang="en-US">
                          <a:noFill/>
                        </a:rPr>
                        <a:t> </a:t>
                      </a:r>
                    </a:p>
                  </p:txBody>
                </p:sp>
              </mc:Fallback>
            </mc:AlternateContent>
          </p:grpSp>
          <p:grpSp>
            <p:nvGrpSpPr>
              <p:cNvPr id="147" name="グループ化 146"/>
              <p:cNvGrpSpPr/>
              <p:nvPr/>
            </p:nvGrpSpPr>
            <p:grpSpPr>
              <a:xfrm>
                <a:off x="7624621" y="2421575"/>
                <a:ext cx="582597" cy="689270"/>
                <a:chOff x="1225936" y="625892"/>
                <a:chExt cx="1109784" cy="1312984"/>
              </a:xfrm>
            </p:grpSpPr>
            <p:sp>
              <p:nvSpPr>
                <p:cNvPr id="148" name="メモ 147"/>
                <p:cNvSpPr/>
                <p:nvPr/>
              </p:nvSpPr>
              <p:spPr>
                <a:xfrm rot="16200000" flipV="1">
                  <a:off x="1124336" y="7274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149" name="メモ 148"/>
                <p:cNvSpPr/>
                <p:nvPr/>
              </p:nvSpPr>
              <p:spPr>
                <a:xfrm rot="16200000" flipV="1">
                  <a:off x="1276736" y="87163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150" name="メモ 149"/>
                <p:cNvSpPr/>
                <p:nvPr/>
              </p:nvSpPr>
              <p:spPr>
                <a:xfrm rot="16200000" flipV="1">
                  <a:off x="1429136" y="10322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grpSp>
          <p:grpSp>
            <p:nvGrpSpPr>
              <p:cNvPr id="178" name="グループ化 177"/>
              <p:cNvGrpSpPr/>
              <p:nvPr/>
            </p:nvGrpSpPr>
            <p:grpSpPr>
              <a:xfrm>
                <a:off x="5513615" y="2222418"/>
                <a:ext cx="2031325" cy="1351418"/>
                <a:chOff x="2741446" y="1520804"/>
                <a:chExt cx="2031325" cy="1351418"/>
              </a:xfrm>
            </p:grpSpPr>
            <p:grpSp>
              <p:nvGrpSpPr>
                <p:cNvPr id="179" name="グループ化 178"/>
                <p:cNvGrpSpPr/>
                <p:nvPr/>
              </p:nvGrpSpPr>
              <p:grpSpPr>
                <a:xfrm>
                  <a:off x="3259979" y="1520804"/>
                  <a:ext cx="807960" cy="955897"/>
                  <a:chOff x="1225936" y="625892"/>
                  <a:chExt cx="1109784" cy="1312984"/>
                </a:xfrm>
              </p:grpSpPr>
              <p:sp>
                <p:nvSpPr>
                  <p:cNvPr id="183" name="メモ 182"/>
                  <p:cNvSpPr/>
                  <p:nvPr/>
                </p:nvSpPr>
                <p:spPr>
                  <a:xfrm rot="16200000" flipV="1">
                    <a:off x="1124336" y="7274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184" name="メモ 183"/>
                  <p:cNvSpPr/>
                  <p:nvPr/>
                </p:nvSpPr>
                <p:spPr>
                  <a:xfrm rot="16200000" flipV="1">
                    <a:off x="1276736" y="871639"/>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sp>
                <p:nvSpPr>
                  <p:cNvPr id="185" name="メモ 184"/>
                  <p:cNvSpPr/>
                  <p:nvPr/>
                </p:nvSpPr>
                <p:spPr>
                  <a:xfrm rot="16200000" flipV="1">
                    <a:off x="1429136" y="1032292"/>
                    <a:ext cx="1008184" cy="804984"/>
                  </a:xfrm>
                  <a:prstGeom prst="foldedCorner">
                    <a:avLst/>
                  </a:prstGeom>
                  <a:solidFill>
                    <a:srgbClr val="FFFFFF"/>
                  </a:solidFill>
                  <a:ln w="12700" cap="flat" cmpd="sng" algn="ctr">
                    <a:solidFill>
                      <a:srgbClr val="FFFFFF">
                        <a:shade val="50000"/>
                      </a:srgbClr>
                    </a:solidFill>
                    <a:prstDash val="solid"/>
                    <a:miter lim="800000"/>
                  </a:ln>
                  <a:effectLst/>
                </p:spPr>
                <p:txBody>
                  <a:bodyPr rtlCol="0" anchor="ctr"/>
                  <a:lstStyle/>
                  <a:p>
                    <a:pPr algn="ctr" fontAlgn="auto">
                      <a:spcBef>
                        <a:spcPts val="0"/>
                      </a:spcBef>
                      <a:spcAft>
                        <a:spcPts val="0"/>
                      </a:spcAft>
                      <a:defRPr/>
                    </a:pPr>
                    <a:endParaRPr kumimoji="0" lang="ja-JP" altLang="en-US" kern="0">
                      <a:solidFill>
                        <a:srgbClr val="FFFFFF"/>
                      </a:solidFill>
                      <a:latin typeface="Calibri" panose="020F0502020204030204"/>
                    </a:endParaRPr>
                  </a:p>
                </p:txBody>
              </p:sp>
            </p:grpSp>
            <p:sp>
              <p:nvSpPr>
                <p:cNvPr id="180" name="テキスト ボックス 179"/>
                <p:cNvSpPr txBox="1"/>
                <p:nvPr/>
              </p:nvSpPr>
              <p:spPr>
                <a:xfrm>
                  <a:off x="2741446" y="2502890"/>
                  <a:ext cx="2031325" cy="369332"/>
                </a:xfrm>
                <a:prstGeom prst="rect">
                  <a:avLst/>
                </a:prstGeom>
                <a:noFill/>
              </p:spPr>
              <p:txBody>
                <a:bodyPr wrap="none" rtlCol="0">
                  <a:spAutoFit/>
                </a:bodyPr>
                <a:lstStyle/>
                <a:p>
                  <a:pPr fontAlgn="auto">
                    <a:spcBef>
                      <a:spcPts val="0"/>
                    </a:spcBef>
                    <a:spcAft>
                      <a:spcPts val="0"/>
                    </a:spcAft>
                  </a:pPr>
                  <a:r>
                    <a:rPr lang="ja-JP" altLang="en-US" dirty="0">
                      <a:solidFill>
                        <a:prstClr val="black"/>
                      </a:solidFill>
                      <a:latin typeface="游ゴシック" panose="020F0502020204030204"/>
                      <a:ea typeface="游ゴシック" panose="020B0400000000000000" pitchFamily="50" charset="-128"/>
                    </a:rPr>
                    <a:t>ネガティブデータ</a:t>
                  </a:r>
                </a:p>
              </p:txBody>
            </p:sp>
            <p:sp>
              <p:nvSpPr>
                <p:cNvPr id="181" name="テキスト ボックス 180"/>
                <p:cNvSpPr txBox="1"/>
                <p:nvPr/>
              </p:nvSpPr>
              <p:spPr>
                <a:xfrm>
                  <a:off x="3149699" y="1650904"/>
                  <a:ext cx="1005403" cy="369332"/>
                </a:xfrm>
                <a:prstGeom prst="rect">
                  <a:avLst/>
                </a:prstGeom>
                <a:solidFill>
                  <a:sysClr val="window" lastClr="FFFFFF"/>
                </a:solid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ラベル</a:t>
                  </a:r>
                  <a:r>
                    <a:rPr kumimoji="0" lang="en-US" altLang="ja-JP"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0</a:t>
                  </a:r>
                  <a:endParaRPr kumimoji="0" lang="ja-JP" altLang="en-US"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mc:AlternateContent xmlns:mc="http://schemas.openxmlformats.org/markup-compatibility/2006" xmlns:a14="http://schemas.microsoft.com/office/drawing/2010/main">
              <mc:Choice Requires="a14">
                <p:sp>
                  <p:nvSpPr>
                    <p:cNvPr id="182" name="正方形/長方形 181"/>
                    <p:cNvSpPr/>
                    <p:nvPr/>
                  </p:nvSpPr>
                  <p:spPr>
                    <a:xfrm>
                      <a:off x="3465476" y="2013520"/>
                      <a:ext cx="631711" cy="425181"/>
                    </a:xfrm>
                    <a:prstGeom prst="rect">
                      <a:avLst/>
                    </a:prstGeom>
                  </p:spPr>
                  <p:txBody>
                    <a:bodyPr wrap="none">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d>
                              <m:dPr>
                                <m:ctrlPr>
                                  <a:rPr lang="en-US" altLang="ja-JP" i="1" smtClean="0">
                                    <a:solidFill>
                                      <a:prstClr val="black"/>
                                    </a:solidFill>
                                    <a:latin typeface="Cambria Math" panose="02040503050406030204" pitchFamily="18" charset="0"/>
                                  </a:rPr>
                                </m:ctrlPr>
                              </m:dPr>
                              <m:e>
                                <m:acc>
                                  <m:accPr>
                                    <m:chr m:val="⃗"/>
                                    <m:ctrlPr>
                                      <a:rPr lang="en-US" altLang="ja-JP" i="1">
                                        <a:solidFill>
                                          <a:prstClr val="black"/>
                                        </a:solidFill>
                                        <a:latin typeface="Cambria Math" panose="02040503050406030204" pitchFamily="18" charset="0"/>
                                      </a:rPr>
                                    </m:ctrlPr>
                                  </m:accPr>
                                  <m:e>
                                    <m:r>
                                      <a:rPr lang="en-US" altLang="ja-JP" b="0" i="1" smtClean="0">
                                        <a:solidFill>
                                          <a:prstClr val="black"/>
                                        </a:solidFill>
                                        <a:latin typeface="Cambria Math" panose="02040503050406030204" pitchFamily="18" charset="0"/>
                                      </a:rPr>
                                      <m:t>𝑁</m:t>
                                    </m:r>
                                  </m:e>
                                </m:acc>
                              </m:e>
                            </m:d>
                          </m:oMath>
                        </m:oMathPara>
                      </a14:m>
                      <a:endParaRPr lang="ja-JP" altLang="en-US" dirty="0">
                        <a:solidFill>
                          <a:prstClr val="black"/>
                        </a:solidFill>
                        <a:latin typeface="游ゴシック" panose="020F0502020204030204"/>
                        <a:ea typeface="游ゴシック" panose="020B0400000000000000" pitchFamily="50" charset="-128"/>
                      </a:endParaRPr>
                    </a:p>
                  </p:txBody>
                </p:sp>
              </mc:Choice>
              <mc:Fallback xmlns="">
                <p:sp>
                  <p:nvSpPr>
                    <p:cNvPr id="182" name="正方形/長方形 181"/>
                    <p:cNvSpPr>
                      <a:spLocks noRot="1" noChangeAspect="1" noMove="1" noResize="1" noEditPoints="1" noAdjustHandles="1" noChangeArrowheads="1" noChangeShapeType="1" noTextEdit="1"/>
                    </p:cNvSpPr>
                    <p:nvPr/>
                  </p:nvSpPr>
                  <p:spPr>
                    <a:xfrm>
                      <a:off x="3465476" y="2013520"/>
                      <a:ext cx="631711" cy="425181"/>
                    </a:xfrm>
                    <a:prstGeom prst="rect">
                      <a:avLst/>
                    </a:prstGeom>
                    <a:blipFill>
                      <a:blip r:embed="rId12"/>
                      <a:stretch>
                        <a:fillRect/>
                      </a:stretch>
                    </a:blipFill>
                  </p:spPr>
                  <p:txBody>
                    <a:bodyPr/>
                    <a:lstStyle/>
                    <a:p>
                      <a:r>
                        <a:rPr lang="ja-JP" altLang="en-US">
                          <a:noFill/>
                        </a:rPr>
                        <a:t> </a:t>
                      </a:r>
                    </a:p>
                  </p:txBody>
                </p:sp>
              </mc:Fallback>
            </mc:AlternateContent>
          </p:grpSp>
          <p:sp>
            <p:nvSpPr>
              <p:cNvPr id="192" name="テキスト ボックス 191"/>
              <p:cNvSpPr txBox="1"/>
              <p:nvPr/>
            </p:nvSpPr>
            <p:spPr>
              <a:xfrm>
                <a:off x="6474003" y="1780168"/>
                <a:ext cx="2723823" cy="646331"/>
              </a:xfrm>
              <a:prstGeom prst="rect">
                <a:avLst/>
              </a:prstGeom>
              <a:noFill/>
            </p:spPr>
            <p:txBody>
              <a:bodyPr wrap="none" rtlCol="0">
                <a:spAutoFit/>
              </a:bodyPr>
              <a:lstStyle/>
              <a:p>
                <a:pPr algn="ctr"/>
                <a:r>
                  <a:rPr lang="ja-JP" altLang="en-US" dirty="0">
                    <a:latin typeface="游ゴシック" panose="020B0400000000000000" pitchFamily="50" charset="-128"/>
                    <a:ea typeface="游ゴシック" panose="020B0400000000000000" pitchFamily="50" charset="-128"/>
                  </a:rPr>
                  <a:t>元コードブロック以外の</a:t>
                </a:r>
                <a:endParaRPr lang="en-US" altLang="ja-JP" dirty="0">
                  <a:latin typeface="游ゴシック" panose="020B0400000000000000" pitchFamily="50" charset="-128"/>
                  <a:ea typeface="游ゴシック" panose="020B0400000000000000" pitchFamily="50" charset="-128"/>
                </a:endParaRPr>
              </a:p>
              <a:p>
                <a:pPr algn="ctr"/>
                <a:r>
                  <a:rPr lang="ja-JP" altLang="en-US" dirty="0">
                    <a:latin typeface="游ゴシック" panose="020B0400000000000000" pitchFamily="50" charset="-128"/>
                    <a:ea typeface="游ゴシック" panose="020B0400000000000000" pitchFamily="50" charset="-128"/>
                  </a:rPr>
                  <a:t>コードブロック</a:t>
                </a:r>
                <a:endParaRPr kumimoji="1" lang="ja-JP" altLang="en-US" dirty="0">
                  <a:latin typeface="游ゴシック" panose="020B0400000000000000" pitchFamily="50" charset="-128"/>
                  <a:ea typeface="游ゴシック" panose="020B0400000000000000" pitchFamily="50" charset="-128"/>
                </a:endParaRPr>
              </a:p>
            </p:txBody>
          </p:sp>
        </p:grpSp>
      </p:grpSp>
      <p:sp>
        <p:nvSpPr>
          <p:cNvPr id="11" name="日付プレースホルダー 10">
            <a:extLst>
              <a:ext uri="{FF2B5EF4-FFF2-40B4-BE49-F238E27FC236}">
                <a16:creationId xmlns:a16="http://schemas.microsoft.com/office/drawing/2014/main" id="{F8E5FD95-7B9E-48AC-90D6-CC4FB606BEF2}"/>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4882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ミューテーション評価実験の</a:t>
            </a:r>
            <a:r>
              <a:rPr kumimoji="1" lang="ja-JP" altLang="en-US" dirty="0"/>
              <a:t>結果</a:t>
            </a:r>
          </a:p>
        </p:txBody>
      </p:sp>
      <p:sp>
        <p:nvSpPr>
          <p:cNvPr id="7" name="コンテンツ プレースホルダー 2"/>
          <p:cNvSpPr txBox="1">
            <a:spLocks/>
          </p:cNvSpPr>
          <p:nvPr/>
        </p:nvSpPr>
        <p:spPr bwMode="auto">
          <a:xfrm>
            <a:off x="804717" y="5288353"/>
            <a:ext cx="7523453" cy="1005404"/>
          </a:xfrm>
          <a:prstGeom prst="rect">
            <a:avLst/>
          </a:prstGeom>
          <a:solidFill>
            <a:schemeClr val="bg1"/>
          </a:solidFill>
          <a:ln w="19050">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ja-JP" altLang="en-US" sz="2800" kern="0" dirty="0"/>
              <a:t>ミューテーションで作成した学習データを増やすと</a:t>
            </a:r>
            <a:br>
              <a:rPr lang="en-US" altLang="ja-JP" sz="2800" kern="0" dirty="0"/>
            </a:br>
            <a:r>
              <a:rPr lang="ja-JP" altLang="en-US" sz="2800" kern="0" dirty="0"/>
              <a:t>深層学習モデルが正しく判定する確率が上昇</a:t>
            </a:r>
            <a:endParaRPr lang="en-US" altLang="ja-JP" sz="2800" kern="0" dirty="0"/>
          </a:p>
        </p:txBody>
      </p:sp>
      <p:sp>
        <p:nvSpPr>
          <p:cNvPr id="3" name="スライド番号プレースホルダー 2"/>
          <p:cNvSpPr>
            <a:spLocks noGrp="1"/>
          </p:cNvSpPr>
          <p:nvPr>
            <p:ph type="sldNum" sz="quarter" idx="12"/>
          </p:nvPr>
        </p:nvSpPr>
        <p:spPr/>
        <p:txBody>
          <a:bodyPr/>
          <a:lstStyle/>
          <a:p>
            <a:fld id="{9F5033E9-932D-4E41-95C3-341F9A6DAE17}" type="slidenum">
              <a:rPr lang="en-US" altLang="ja-JP" smtClean="0"/>
              <a:pPr/>
              <a:t>95</a:t>
            </a:fld>
            <a:endParaRPr lang="en-US" altLang="ja-JP"/>
          </a:p>
        </p:txBody>
      </p:sp>
      <p:pic>
        <p:nvPicPr>
          <p:cNvPr id="10" name="図 9"/>
          <p:cNvPicPr>
            <a:picLocks noChangeAspect="1"/>
          </p:cNvPicPr>
          <p:nvPr/>
        </p:nvPicPr>
        <p:blipFill>
          <a:blip r:embed="rId3"/>
          <a:stretch>
            <a:fillRect/>
          </a:stretch>
        </p:blipFill>
        <p:spPr>
          <a:xfrm>
            <a:off x="1687748" y="1528365"/>
            <a:ext cx="5757389" cy="3514606"/>
          </a:xfrm>
          <a:prstGeom prst="rect">
            <a:avLst/>
          </a:prstGeom>
        </p:spPr>
      </p:pic>
      <p:sp>
        <p:nvSpPr>
          <p:cNvPr id="4" name="日付プレースホルダー 3">
            <a:extLst>
              <a:ext uri="{FF2B5EF4-FFF2-40B4-BE49-F238E27FC236}">
                <a16:creationId xmlns:a16="http://schemas.microsoft.com/office/drawing/2014/main" id="{374BFC9B-D6B3-4737-82E3-5D336A2CD769}"/>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28104824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実験手順に対する考察</a:t>
            </a:r>
          </a:p>
        </p:txBody>
      </p:sp>
      <p:sp>
        <p:nvSpPr>
          <p:cNvPr id="3" name="コンテンツ プレースホルダー 2"/>
          <p:cNvSpPr>
            <a:spLocks noGrp="1"/>
          </p:cNvSpPr>
          <p:nvPr>
            <p:ph idx="1"/>
          </p:nvPr>
        </p:nvSpPr>
        <p:spPr/>
        <p:txBody>
          <a:bodyPr/>
          <a:lstStyle/>
          <a:p>
            <a:pPr marL="0" indent="0">
              <a:buNone/>
            </a:pPr>
            <a:r>
              <a:rPr lang="ja-JP" altLang="en-US" sz="2800" dirty="0"/>
              <a:t>   </a:t>
            </a:r>
            <a:r>
              <a:rPr lang="en-US" altLang="ja-JP" sz="2800" dirty="0"/>
              <a:t>1</a:t>
            </a:r>
            <a:r>
              <a:rPr lang="ja-JP" altLang="en-US" sz="2800" dirty="0" err="1"/>
              <a:t>つの</a:t>
            </a:r>
            <a:r>
              <a:rPr lang="ja-JP" altLang="en-US" sz="2800" dirty="0"/>
              <a:t>プロジェクトから様々な類似度のコード</a:t>
            </a:r>
            <a:br>
              <a:rPr lang="en-US" altLang="ja-JP" sz="2800" dirty="0"/>
            </a:br>
            <a:r>
              <a:rPr lang="ja-JP" altLang="en-US" sz="2800" dirty="0"/>
              <a:t>   ブロックを抽出すべきではないか</a:t>
            </a:r>
            <a:endParaRPr lang="en-US" altLang="ja-JP" sz="2800" dirty="0"/>
          </a:p>
          <a:p>
            <a:pPr lvl="1"/>
            <a:r>
              <a:rPr lang="ja-JP" altLang="en-US" sz="2400" dirty="0"/>
              <a:t>様々な類似度のコードブロックが十分含まれている</a:t>
            </a:r>
            <a:br>
              <a:rPr lang="en-US" altLang="ja-JP" sz="2400" dirty="0"/>
            </a:br>
            <a:r>
              <a:rPr lang="ja-JP" altLang="en-US" sz="2400" dirty="0"/>
              <a:t>プロジェクトを探すのが難しかった</a:t>
            </a:r>
            <a:endParaRPr lang="en-US" altLang="ja-JP" sz="2400" dirty="0"/>
          </a:p>
          <a:p>
            <a:pPr lvl="1"/>
            <a:r>
              <a:rPr kumimoji="1" lang="ja-JP" altLang="en-US" sz="2400" dirty="0"/>
              <a:t>低類似度のコードクローンを学習させて作成したモデル</a:t>
            </a:r>
            <a:r>
              <a:rPr lang="ja-JP" altLang="en-US" sz="2400" dirty="0"/>
              <a:t>に対して高類似度の類似コードブロックを入力しても，</a:t>
            </a:r>
            <a:br>
              <a:rPr lang="en-US" altLang="ja-JP" sz="2400" dirty="0"/>
            </a:br>
            <a:r>
              <a:rPr lang="ja-JP" altLang="en-US" sz="2400" dirty="0"/>
              <a:t>正しく検索できた</a:t>
            </a:r>
            <a:endParaRPr lang="en-US" altLang="ja-JP" sz="2400" dirty="0"/>
          </a:p>
          <a:p>
            <a:pPr lvl="2"/>
            <a:r>
              <a:rPr kumimoji="1" lang="ja-JP" altLang="en-US" sz="2000" dirty="0"/>
              <a:t>学習させたコードブロックよりも類似度が高ければ，正しく検索</a:t>
            </a:r>
            <a:br>
              <a:rPr kumimoji="1" lang="en-US" altLang="ja-JP" sz="2000" dirty="0"/>
            </a:br>
            <a:r>
              <a:rPr kumimoji="1" lang="ja-JP" altLang="en-US" sz="2000" dirty="0"/>
              <a:t>できる可能性が高い</a:t>
            </a:r>
            <a:endParaRPr kumimoji="1" lang="en-US" altLang="ja-JP" sz="20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96</a:t>
            </a:fld>
            <a:endParaRPr lang="en-US" altLang="ja-JP"/>
          </a:p>
        </p:txBody>
      </p:sp>
      <p:sp>
        <p:nvSpPr>
          <p:cNvPr id="5" name="テキスト ボックス 4"/>
          <p:cNvSpPr txBox="1"/>
          <p:nvPr/>
        </p:nvSpPr>
        <p:spPr>
          <a:xfrm>
            <a:off x="704957" y="5247234"/>
            <a:ext cx="7722974" cy="830997"/>
          </a:xfrm>
          <a:prstGeom prst="rect">
            <a:avLst/>
          </a:prstGeom>
          <a:noFill/>
          <a:ln w="19050">
            <a:solidFill>
              <a:srgbClr val="FF0000"/>
            </a:solidFill>
          </a:ln>
        </p:spPr>
        <p:txBody>
          <a:bodyPr wrap="square" rtlCol="0">
            <a:spAutoFit/>
          </a:bodyPr>
          <a:lstStyle/>
          <a:p>
            <a:pPr marL="0" lvl="1"/>
            <a:r>
              <a:rPr lang="ja-JP" altLang="en-US" sz="2400" dirty="0"/>
              <a:t>様々な類似度のコードブロックを学習させても，本検索精度</a:t>
            </a:r>
            <a:br>
              <a:rPr lang="en-US" altLang="ja-JP" sz="2400" dirty="0"/>
            </a:br>
            <a:r>
              <a:rPr lang="ja-JP" altLang="en-US" sz="2400" dirty="0"/>
              <a:t>評価実験と似た結果になると思われる</a:t>
            </a:r>
          </a:p>
        </p:txBody>
      </p:sp>
      <p:sp>
        <p:nvSpPr>
          <p:cNvPr id="6" name="日付プレースホルダー 5">
            <a:extLst>
              <a:ext uri="{FF2B5EF4-FFF2-40B4-BE49-F238E27FC236}">
                <a16:creationId xmlns:a16="http://schemas.microsoft.com/office/drawing/2014/main" id="{4F5749A8-23B5-4B0D-A7F9-1247057DB7C3}"/>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4423254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lstStyle/>
          <a:p>
            <a:r>
              <a:rPr lang="en-US" altLang="ja-JP" sz="2800" dirty="0"/>
              <a:t>FFNN</a:t>
            </a:r>
            <a:r>
              <a:rPr lang="ja-JP" altLang="en-US" sz="2800" dirty="0"/>
              <a:t>を用いたコード片検索</a:t>
            </a:r>
            <a:endParaRPr lang="en-US" altLang="ja-JP" sz="2800" dirty="0"/>
          </a:p>
          <a:p>
            <a:endParaRPr lang="en-US" altLang="ja-JP" sz="2800" dirty="0"/>
          </a:p>
          <a:p>
            <a:r>
              <a:rPr lang="ja-JP" altLang="en-US" sz="2800" dirty="0"/>
              <a:t>構文的に異なる類似コードブロックに対して</a:t>
            </a:r>
            <a:br>
              <a:rPr lang="en-US" altLang="ja-JP" sz="2800" dirty="0"/>
            </a:br>
            <a:r>
              <a:rPr lang="ja-JP" altLang="en-US" sz="2800" dirty="0"/>
              <a:t>高い再現率を実現</a:t>
            </a:r>
            <a:endParaRPr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97</a:t>
            </a:fld>
            <a:endParaRPr lang="en-US" altLang="ja-JP"/>
          </a:p>
        </p:txBody>
      </p:sp>
      <p:sp>
        <p:nvSpPr>
          <p:cNvPr id="5" name="日付プレースホルダー 4">
            <a:extLst>
              <a:ext uri="{FF2B5EF4-FFF2-40B4-BE49-F238E27FC236}">
                <a16:creationId xmlns:a16="http://schemas.microsoft.com/office/drawing/2014/main" id="{361B4988-C386-4D79-A83A-CA8EF6A51957}"/>
              </a:ext>
            </a:extLst>
          </p:cNvPr>
          <p:cNvSpPr>
            <a:spLocks noGrp="1"/>
          </p:cNvSpPr>
          <p:nvPr>
            <p:ph type="dt" sz="half" idx="10"/>
          </p:nvPr>
        </p:nvSpPr>
        <p:spPr/>
        <p:txBody>
          <a:bodyPr/>
          <a:lstStyle/>
          <a:p>
            <a:r>
              <a:rPr lang="en-US" altLang="ja-JP"/>
              <a:t>2021/12/17</a:t>
            </a:r>
          </a:p>
        </p:txBody>
      </p:sp>
    </p:spTree>
    <p:extLst>
      <p:ext uri="{BB962C8B-B14F-4D97-AF65-F5344CB8AC3E}">
        <p14:creationId xmlns:p14="http://schemas.microsoft.com/office/powerpoint/2010/main" val="10506119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4C148-A376-49C2-B6D4-5BF0BFE29AAB}"/>
              </a:ext>
            </a:extLst>
          </p:cNvPr>
          <p:cNvSpPr>
            <a:spLocks noGrp="1"/>
          </p:cNvSpPr>
          <p:nvPr>
            <p:ph type="title"/>
          </p:nvPr>
        </p:nvSpPr>
        <p:spPr/>
        <p:txBody>
          <a:bodyPr/>
          <a:lstStyle/>
          <a:p>
            <a:r>
              <a:rPr kumimoji="1" lang="ja-JP" altLang="en-US" sz="2800" dirty="0"/>
              <a:t>深層学習を用いたソースコード分類のための動的な学習用データセット改善手法の提案</a:t>
            </a:r>
          </a:p>
        </p:txBody>
      </p:sp>
      <p:sp>
        <p:nvSpPr>
          <p:cNvPr id="3" name="テキスト プレースホルダー 2">
            <a:extLst>
              <a:ext uri="{FF2B5EF4-FFF2-40B4-BE49-F238E27FC236}">
                <a16:creationId xmlns:a16="http://schemas.microsoft.com/office/drawing/2014/main" id="{A26B98AC-7EAA-4A5D-97E9-D4347CAEBA33}"/>
              </a:ext>
            </a:extLst>
          </p:cNvPr>
          <p:cNvSpPr>
            <a:spLocks noGrp="1"/>
          </p:cNvSpPr>
          <p:nvPr>
            <p:ph type="body" idx="1"/>
          </p:nvPr>
        </p:nvSpPr>
        <p:spPr/>
        <p:txBody>
          <a:bodyPr/>
          <a:lstStyle/>
          <a:p>
            <a:r>
              <a:rPr kumimoji="1" lang="en-US" altLang="ja-JP" dirty="0"/>
              <a:t>4</a:t>
            </a:r>
            <a:r>
              <a:rPr kumimoji="1" lang="ja-JP" altLang="en-US" dirty="0"/>
              <a:t>章</a:t>
            </a:r>
          </a:p>
        </p:txBody>
      </p:sp>
      <p:sp>
        <p:nvSpPr>
          <p:cNvPr id="4" name="日付プレースホルダー 3">
            <a:extLst>
              <a:ext uri="{FF2B5EF4-FFF2-40B4-BE49-F238E27FC236}">
                <a16:creationId xmlns:a16="http://schemas.microsoft.com/office/drawing/2014/main" id="{65AF3D09-90D4-4062-B0F3-94AEE3EDF448}"/>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B185CB36-47A0-44AF-B176-78BF95E33488}"/>
              </a:ext>
            </a:extLst>
          </p:cNvPr>
          <p:cNvSpPr>
            <a:spLocks noGrp="1"/>
          </p:cNvSpPr>
          <p:nvPr>
            <p:ph type="sldNum" sz="quarter" idx="12"/>
          </p:nvPr>
        </p:nvSpPr>
        <p:spPr/>
        <p:txBody>
          <a:bodyPr/>
          <a:lstStyle/>
          <a:p>
            <a:fld id="{F14C7DCA-020D-4247-A22F-0BC24CC97F92}" type="slidenum">
              <a:rPr lang="en-US" altLang="ja-JP" smtClean="0"/>
              <a:pPr/>
              <a:t>98</a:t>
            </a:fld>
            <a:endParaRPr lang="en-US" altLang="ja-JP"/>
          </a:p>
        </p:txBody>
      </p:sp>
    </p:spTree>
    <p:extLst>
      <p:ext uri="{BB962C8B-B14F-4D97-AF65-F5344CB8AC3E}">
        <p14:creationId xmlns:p14="http://schemas.microsoft.com/office/powerpoint/2010/main" val="1104504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24D7F-DC2B-4177-B52D-AB832D7783FF}"/>
              </a:ext>
            </a:extLst>
          </p:cNvPr>
          <p:cNvSpPr>
            <a:spLocks noGrp="1"/>
          </p:cNvSpPr>
          <p:nvPr>
            <p:ph type="title"/>
          </p:nvPr>
        </p:nvSpPr>
        <p:spPr/>
        <p:txBody>
          <a:bodyPr/>
          <a:lstStyle/>
          <a:p>
            <a:r>
              <a:rPr kumimoji="1" lang="ja-JP" altLang="en-US" dirty="0"/>
              <a:t>既存研究の問題点</a:t>
            </a:r>
          </a:p>
        </p:txBody>
      </p:sp>
      <p:sp>
        <p:nvSpPr>
          <p:cNvPr id="3" name="コンテンツ プレースホルダー 2">
            <a:extLst>
              <a:ext uri="{FF2B5EF4-FFF2-40B4-BE49-F238E27FC236}">
                <a16:creationId xmlns:a16="http://schemas.microsoft.com/office/drawing/2014/main" id="{48832CCB-6640-4147-809E-6ED6C2C92D1A}"/>
              </a:ext>
            </a:extLst>
          </p:cNvPr>
          <p:cNvSpPr>
            <a:spLocks noGrp="1"/>
          </p:cNvSpPr>
          <p:nvPr>
            <p:ph idx="1"/>
          </p:nvPr>
        </p:nvSpPr>
        <p:spPr/>
        <p:txBody>
          <a:bodyPr/>
          <a:lstStyle/>
          <a:p>
            <a:r>
              <a:rPr kumimoji="1" lang="ja-JP" altLang="en-US" dirty="0"/>
              <a:t>学習に用いるソースコードの数は精度に大きな影響</a:t>
            </a:r>
            <a:endParaRPr kumimoji="1" lang="en-US" altLang="ja-JP" dirty="0"/>
          </a:p>
          <a:p>
            <a:pPr lvl="1"/>
            <a:r>
              <a:rPr lang="en-US" altLang="ja-JP" dirty="0"/>
              <a:t>3</a:t>
            </a:r>
            <a:r>
              <a:rPr lang="ja-JP" altLang="en-US" dirty="0"/>
              <a:t>章のミューテーション評価実験で判明</a:t>
            </a:r>
            <a:endParaRPr lang="en-US" altLang="ja-JP" dirty="0"/>
          </a:p>
          <a:p>
            <a:pPr lvl="1"/>
            <a:endParaRPr lang="en-US" altLang="ja-JP" sz="800" dirty="0"/>
          </a:p>
          <a:p>
            <a:r>
              <a:rPr lang="ja-JP" altLang="en-US" dirty="0"/>
              <a:t>既存研究では，学習用データセットを構築する際，</a:t>
            </a:r>
            <a:br>
              <a:rPr lang="en-US" altLang="ja-JP" dirty="0"/>
            </a:br>
            <a:r>
              <a:rPr lang="ja-JP" altLang="en-US" dirty="0"/>
              <a:t>特に説明なく</a:t>
            </a:r>
            <a:r>
              <a:rPr lang="ja-JP" altLang="en-US" u="sng" dirty="0"/>
              <a:t>ランダムサンプリング</a:t>
            </a:r>
            <a:r>
              <a:rPr lang="ja-JP" altLang="en-US" dirty="0"/>
              <a:t>を用いていることが多い</a:t>
            </a:r>
            <a:endParaRPr lang="en-US" altLang="ja-JP" dirty="0"/>
          </a:p>
          <a:p>
            <a:endParaRPr lang="en-US" altLang="ja-JP" dirty="0"/>
          </a:p>
          <a:p>
            <a:endParaRPr lang="en-US" altLang="ja-JP" dirty="0">
              <a:solidFill>
                <a:srgbClr val="FF0000"/>
              </a:solidFill>
            </a:endParaRPr>
          </a:p>
          <a:p>
            <a:endParaRPr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sz="1800" dirty="0">
              <a:solidFill>
                <a:srgbClr val="FF0000"/>
              </a:solidFill>
            </a:endParaRPr>
          </a:p>
          <a:p>
            <a:r>
              <a:rPr lang="ja-JP" altLang="en-US" dirty="0">
                <a:solidFill>
                  <a:srgbClr val="FF0000"/>
                </a:solidFill>
              </a:rPr>
              <a:t>ランダムサンプリングがソースコード分類モデルの学習に</a:t>
            </a:r>
            <a:br>
              <a:rPr lang="en-US" altLang="ja-JP" dirty="0">
                <a:solidFill>
                  <a:srgbClr val="FF0000"/>
                </a:solidFill>
              </a:rPr>
            </a:br>
            <a:r>
              <a:rPr lang="ja-JP" altLang="en-US" dirty="0">
                <a:solidFill>
                  <a:srgbClr val="FF0000"/>
                </a:solidFill>
              </a:rPr>
              <a:t>関して最適か不明</a:t>
            </a:r>
            <a:endParaRPr lang="en-US" altLang="ja-JP" dirty="0">
              <a:solidFill>
                <a:srgbClr val="FF0000"/>
              </a:solidFill>
            </a:endParaRPr>
          </a:p>
          <a:p>
            <a:endParaRPr lang="en-US" altLang="ja-JP" dirty="0"/>
          </a:p>
        </p:txBody>
      </p:sp>
      <p:sp>
        <p:nvSpPr>
          <p:cNvPr id="4" name="日付プレースホルダー 3">
            <a:extLst>
              <a:ext uri="{FF2B5EF4-FFF2-40B4-BE49-F238E27FC236}">
                <a16:creationId xmlns:a16="http://schemas.microsoft.com/office/drawing/2014/main" id="{CCF39CF0-536F-431D-852F-EA1935741BFE}"/>
              </a:ext>
            </a:extLst>
          </p:cNvPr>
          <p:cNvSpPr>
            <a:spLocks noGrp="1"/>
          </p:cNvSpPr>
          <p:nvPr>
            <p:ph type="dt" sz="half" idx="10"/>
          </p:nvPr>
        </p:nvSpPr>
        <p:spPr/>
        <p:txBody>
          <a:bodyPr/>
          <a:lstStyle/>
          <a:p>
            <a:r>
              <a:rPr lang="en-US" altLang="ja-JP"/>
              <a:t>2021/12/17</a:t>
            </a:r>
          </a:p>
        </p:txBody>
      </p:sp>
      <p:sp>
        <p:nvSpPr>
          <p:cNvPr id="5" name="スライド番号プレースホルダー 4">
            <a:extLst>
              <a:ext uri="{FF2B5EF4-FFF2-40B4-BE49-F238E27FC236}">
                <a16:creationId xmlns:a16="http://schemas.microsoft.com/office/drawing/2014/main" id="{E730C810-2FC0-41A2-A0D0-A7BBE200B3EC}"/>
              </a:ext>
            </a:extLst>
          </p:cNvPr>
          <p:cNvSpPr>
            <a:spLocks noGrp="1"/>
          </p:cNvSpPr>
          <p:nvPr>
            <p:ph type="sldNum" sz="quarter" idx="12"/>
          </p:nvPr>
        </p:nvSpPr>
        <p:spPr/>
        <p:txBody>
          <a:bodyPr/>
          <a:lstStyle/>
          <a:p>
            <a:fld id="{9F5033E9-932D-4E41-95C3-341F9A6DAE17}" type="slidenum">
              <a:rPr lang="en-US" altLang="ja-JP" smtClean="0"/>
              <a:pPr/>
              <a:t>99</a:t>
            </a:fld>
            <a:endParaRPr lang="en-US" altLang="ja-JP"/>
          </a:p>
        </p:txBody>
      </p:sp>
      <p:pic>
        <p:nvPicPr>
          <p:cNvPr id="6" name="図 5"/>
          <p:cNvPicPr>
            <a:picLocks noChangeAspect="1"/>
          </p:cNvPicPr>
          <p:nvPr/>
        </p:nvPicPr>
        <p:blipFill>
          <a:blip r:embed="rId2"/>
          <a:stretch>
            <a:fillRect/>
          </a:stretch>
        </p:blipFill>
        <p:spPr>
          <a:xfrm>
            <a:off x="1143001" y="3391848"/>
            <a:ext cx="6868886" cy="1923083"/>
          </a:xfrm>
          <a:prstGeom prst="rect">
            <a:avLst/>
          </a:prstGeom>
        </p:spPr>
      </p:pic>
    </p:spTree>
    <p:extLst>
      <p:ext uri="{BB962C8B-B14F-4D97-AF65-F5344CB8AC3E}">
        <p14:creationId xmlns:p14="http://schemas.microsoft.com/office/powerpoint/2010/main" val="3326061662"/>
      </p:ext>
    </p:extLst>
  </p:cSld>
  <p:clrMapOvr>
    <a:masterClrMapping/>
  </p:clrMapOvr>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1949</TotalTime>
  <Words>17223</Words>
  <Application>Microsoft Office PowerPoint</Application>
  <PresentationFormat>画面に合わせる (4:3)</PresentationFormat>
  <Paragraphs>2646</Paragraphs>
  <Slides>119</Slides>
  <Notes>100</Notes>
  <HiddenSlides>51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119</vt:i4>
      </vt:variant>
    </vt:vector>
  </HeadingPairs>
  <TitlesOfParts>
    <vt:vector size="125" baseType="lpstr">
      <vt:lpstr>ＭＳ Ｐゴシック</vt:lpstr>
      <vt:lpstr>游ゴシック</vt:lpstr>
      <vt:lpstr>Arial</vt:lpstr>
      <vt:lpstr>Calibri</vt:lpstr>
      <vt:lpstr>Cambria Math</vt:lpstr>
      <vt:lpstr>Sel-CoolMetal-white</vt:lpstr>
      <vt:lpstr>深層学習を用いた ソースコード分類に関する研究</vt:lpstr>
      <vt:lpstr>ソフトウェア再利用</vt:lpstr>
      <vt:lpstr>ソースコード分類</vt:lpstr>
      <vt:lpstr>ソースコード分類の活用例</vt:lpstr>
      <vt:lpstr>深層学習を用いた ソースコード分類(1/2)</vt:lpstr>
      <vt:lpstr>深層学習を用いた ソースコード分類(2/2)</vt:lpstr>
      <vt:lpstr>本論文の概要</vt:lpstr>
      <vt:lpstr>本論文の構成</vt:lpstr>
      <vt:lpstr>順伝播型ニューラルネットワークと コードミューテーションを用いたコードクローン検索</vt:lpstr>
      <vt:lpstr>コードクローン手法の概要</vt:lpstr>
      <vt:lpstr>OSSを用いた検索精度評価</vt:lpstr>
      <vt:lpstr>ミューテーションの影響調査</vt:lpstr>
      <vt:lpstr>深層学習を用いたソースコード分類のための 動的な学習用データセット改善手法の提案</vt:lpstr>
      <vt:lpstr>研究動機</vt:lpstr>
      <vt:lpstr>提案手法の概要と評価実験</vt:lpstr>
      <vt:lpstr>深層学習を用いたソースコード分類手法の 比較調査</vt:lpstr>
      <vt:lpstr>ソースコード分類</vt:lpstr>
      <vt:lpstr>ソースコード分類に広く利用されているニューラルネットワーク</vt:lpstr>
      <vt:lpstr>順伝播型ニューラルネットワーク（FNN）</vt:lpstr>
      <vt:lpstr>再帰型ニューラルネットワーク （RNN）</vt:lpstr>
      <vt:lpstr>グラフ畳み込みネットワーク（GCN）</vt:lpstr>
      <vt:lpstr>既存研究の問題点(1/2)</vt:lpstr>
      <vt:lpstr>既存研究の問題点(2/2)</vt:lpstr>
      <vt:lpstr>研究動機</vt:lpstr>
      <vt:lpstr>本調査の概要</vt:lpstr>
      <vt:lpstr>ソースコード分類手法の概要(1/3)</vt:lpstr>
      <vt:lpstr>ソースコード分類手法の概要(2/3)</vt:lpstr>
      <vt:lpstr>ソースコード分類手法の概要(3/3)</vt:lpstr>
      <vt:lpstr>ベンチマーク</vt:lpstr>
      <vt:lpstr>評価尺度</vt:lpstr>
      <vt:lpstr>調査手順</vt:lpstr>
      <vt:lpstr>調査手順</vt:lpstr>
      <vt:lpstr>調査手順</vt:lpstr>
      <vt:lpstr>調査手順</vt:lpstr>
      <vt:lpstr>調査手順</vt:lpstr>
      <vt:lpstr>調査結果</vt:lpstr>
      <vt:lpstr>考察: ニューラルネットワークの 影響</vt:lpstr>
      <vt:lpstr>考察: ソースコード表現の影響</vt:lpstr>
      <vt:lpstr>まとめ</vt:lpstr>
      <vt:lpstr>回帰モデルを用いたコードクローン検出手法の 提案と汎化性能の評価</vt:lpstr>
      <vt:lpstr>コードクローン</vt:lpstr>
      <vt:lpstr>深層学習を用いたコードクローン検出手法の概要</vt:lpstr>
      <vt:lpstr>深層学習を用いたコードクローン検出手法の精度評価方法</vt:lpstr>
      <vt:lpstr>既存研究の問題点1</vt:lpstr>
      <vt:lpstr>事前実験（1/3）</vt:lpstr>
      <vt:lpstr>事前実験（2/3）</vt:lpstr>
      <vt:lpstr>事前実験(3/3)</vt:lpstr>
      <vt:lpstr>既存研究の問題点2</vt:lpstr>
      <vt:lpstr>本章の概要</vt:lpstr>
      <vt:lpstr>本章で提案する コードクローン検出モデル(1/2)</vt:lpstr>
      <vt:lpstr>本章で提案する コードクローン検出モデル(2/2)</vt:lpstr>
      <vt:lpstr>評価実験</vt:lpstr>
      <vt:lpstr>データセット</vt:lpstr>
      <vt:lpstr>評価指標</vt:lpstr>
      <vt:lpstr>評価実験の全体図</vt:lpstr>
      <vt:lpstr>評価実験手順の概要(1/3)</vt:lpstr>
      <vt:lpstr>評価実験手順の概要(2/3)</vt:lpstr>
      <vt:lpstr>評価実験手順の概要(3/3)</vt:lpstr>
      <vt:lpstr>実験結果（ASTNN）</vt:lpstr>
      <vt:lpstr>実験結果（LSTM）</vt:lpstr>
      <vt:lpstr>実験結果（Bi-LSTM）</vt:lpstr>
      <vt:lpstr>実験結果（DNN）</vt:lpstr>
      <vt:lpstr>実験結果まとめ</vt:lpstr>
      <vt:lpstr>考察</vt:lpstr>
      <vt:lpstr>まとめ</vt:lpstr>
      <vt:lpstr>むすび</vt:lpstr>
      <vt:lpstr>本論文のまとめ</vt:lpstr>
      <vt:lpstr>今後の研究方針</vt:lpstr>
      <vt:lpstr>ソフトウェア工学</vt:lpstr>
      <vt:lpstr>深層学習を用いてソースコード分類を行う既存手法の問題点(1/3)</vt:lpstr>
      <vt:lpstr>深層学習を用いてソースコード分類を行う既存手法の問題点(2/3)</vt:lpstr>
      <vt:lpstr>深層学習を用いてソースコード分類を行う既存手法の問題点(3/3)</vt:lpstr>
      <vt:lpstr>順伝播型ニューラルネットワークと コードミューテーションを用いたコードクローン検索</vt:lpstr>
      <vt:lpstr>コード片検索</vt:lpstr>
      <vt:lpstr>研究概要</vt:lpstr>
      <vt:lpstr>コードブロックの定義</vt:lpstr>
      <vt:lpstr>コードクローンに関する定義</vt:lpstr>
      <vt:lpstr>ネガティブデータ</vt:lpstr>
      <vt:lpstr>ポジティブデータ</vt:lpstr>
      <vt:lpstr>学習フェイズのアルゴリズム</vt:lpstr>
      <vt:lpstr>順伝播型ニューラルネットワーク(FNN)</vt:lpstr>
      <vt:lpstr>教師データ作成</vt:lpstr>
      <vt:lpstr>検索フェイズのアルゴリズム</vt:lpstr>
      <vt:lpstr>評価実験</vt:lpstr>
      <vt:lpstr>実験環境と学習パラメータ</vt:lpstr>
      <vt:lpstr>検索精度評価実験の概要</vt:lpstr>
      <vt:lpstr>対象コードブロック</vt:lpstr>
      <vt:lpstr>学習・評価用データセット 作成方法</vt:lpstr>
      <vt:lpstr>特徴ベクトル作成方法</vt:lpstr>
      <vt:lpstr>実験対象プロジェクト</vt:lpstr>
      <vt:lpstr>検索精度指標の定義</vt:lpstr>
      <vt:lpstr>検索精度評価実験の結果</vt:lpstr>
      <vt:lpstr>評価実験</vt:lpstr>
      <vt:lpstr>ミューテーション評価実験の概要</vt:lpstr>
      <vt:lpstr>ミューテーション評価実験の結果</vt:lpstr>
      <vt:lpstr>実験手順に対する考察</vt:lpstr>
      <vt:lpstr>まとめ</vt:lpstr>
      <vt:lpstr>深層学習を用いたソースコード分類のための動的な学習用データセット改善手法の提案</vt:lpstr>
      <vt:lpstr>既存研究の問題点</vt:lpstr>
      <vt:lpstr>本章の概要</vt:lpstr>
      <vt:lpstr>提案手法の概要</vt:lpstr>
      <vt:lpstr>評価実験</vt:lpstr>
      <vt:lpstr>データセット（1/3）</vt:lpstr>
      <vt:lpstr>データセット(2/3)</vt:lpstr>
      <vt:lpstr>データセット(3/3)</vt:lpstr>
      <vt:lpstr>評価実験結果</vt:lpstr>
      <vt:lpstr>繰り返し回数と分類精度の関係</vt:lpstr>
      <vt:lpstr>まとめ</vt:lpstr>
      <vt:lpstr>追加調査</vt:lpstr>
      <vt:lpstr>深層学習を用いない分類手法</vt:lpstr>
      <vt:lpstr>FaCoY</vt:lpstr>
      <vt:lpstr>Siamese</vt:lpstr>
      <vt:lpstr>調査方法の概要</vt:lpstr>
      <vt:lpstr>ソースコード検索手法を用いた ソースコード分類の手順</vt:lpstr>
      <vt:lpstr>調査手順</vt:lpstr>
      <vt:lpstr>追加調査の結果</vt:lpstr>
      <vt:lpstr>考察: トークンの依存関係</vt:lpstr>
      <vt:lpstr>考察: 各分類手法</vt:lpstr>
      <vt:lpstr>学習時間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藤原　裕士</dc:creator>
  <cp:lastModifiedBy>藤原　裕士</cp:lastModifiedBy>
  <cp:revision>106</cp:revision>
  <dcterms:created xsi:type="dcterms:W3CDTF">2021-12-10T04:30:28Z</dcterms:created>
  <dcterms:modified xsi:type="dcterms:W3CDTF">2021-12-16T08:09:07Z</dcterms:modified>
</cp:coreProperties>
</file>