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8" r:id="rId3"/>
    <p:sldId id="298" r:id="rId4"/>
    <p:sldId id="257" r:id="rId5"/>
    <p:sldId id="258" r:id="rId6"/>
    <p:sldId id="259" r:id="rId7"/>
    <p:sldId id="260" r:id="rId8"/>
    <p:sldId id="261" r:id="rId9"/>
    <p:sldId id="263" r:id="rId10"/>
    <p:sldId id="297" r:id="rId11"/>
    <p:sldId id="264" r:id="rId12"/>
    <p:sldId id="265" r:id="rId13"/>
    <p:sldId id="268" r:id="rId14"/>
    <p:sldId id="300" r:id="rId15"/>
    <p:sldId id="266" r:id="rId16"/>
    <p:sldId id="267" r:id="rId17"/>
    <p:sldId id="269" r:id="rId18"/>
    <p:sldId id="270" r:id="rId19"/>
    <p:sldId id="271" r:id="rId20"/>
    <p:sldId id="299" r:id="rId21"/>
    <p:sldId id="272" r:id="rId22"/>
    <p:sldId id="273" r:id="rId23"/>
    <p:sldId id="274" r:id="rId24"/>
    <p:sldId id="275" r:id="rId25"/>
    <p:sldId id="276" r:id="rId26"/>
    <p:sldId id="281" r:id="rId27"/>
    <p:sldId id="277" r:id="rId28"/>
    <p:sldId id="278" r:id="rId29"/>
    <p:sldId id="279" r:id="rId30"/>
    <p:sldId id="280" r:id="rId31"/>
    <p:sldId id="282" r:id="rId32"/>
    <p:sldId id="283" r:id="rId33"/>
    <p:sldId id="284" r:id="rId34"/>
    <p:sldId id="290" r:id="rId35"/>
    <p:sldId id="286" r:id="rId36"/>
    <p:sldId id="287" r:id="rId37"/>
    <p:sldId id="289" r:id="rId38"/>
    <p:sldId id="291" r:id="rId39"/>
    <p:sldId id="292" r:id="rId40"/>
    <p:sldId id="293" r:id="rId41"/>
    <p:sldId id="294" r:id="rId42"/>
    <p:sldId id="295" r:id="rId43"/>
    <p:sldId id="296" r:id="rId44"/>
  </p:sldIdLst>
  <p:sldSz cx="12192000" cy="6858000"/>
  <p:notesSz cx="10234613" cy="7099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-numata" initials="s" lastIdx="3" clrIdx="0">
    <p:extLst>
      <p:ext uri="{19B8F6BF-5375-455C-9EA6-DF929625EA0E}">
        <p15:presenceInfo xmlns:p15="http://schemas.microsoft.com/office/powerpoint/2012/main" userId="s-num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BE0E3"/>
    <a:srgbClr val="F1C4AD"/>
    <a:srgbClr val="FF0000"/>
    <a:srgbClr val="5B9B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87910" autoAdjust="0"/>
  </p:normalViewPr>
  <p:slideViewPr>
    <p:cSldViewPr snapToGrid="0">
      <p:cViewPr varScale="1">
        <p:scale>
          <a:sx n="96" d="100"/>
          <a:sy n="96" d="100"/>
        </p:scale>
        <p:origin x="1064" y="176"/>
      </p:cViewPr>
      <p:guideLst/>
    </p:cSldViewPr>
  </p:slideViewPr>
  <p:outlineViewPr>
    <p:cViewPr>
      <p:scale>
        <a:sx n="33" d="100"/>
        <a:sy n="33" d="100"/>
      </p:scale>
      <p:origin x="0" y="-8851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36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435715" cy="35604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6512" y="2"/>
            <a:ext cx="4435715" cy="35604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758C00D6-C317-4BF3-9332-E34C229564B6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743258"/>
            <a:ext cx="4435715" cy="356042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6512" y="6743258"/>
            <a:ext cx="4435715" cy="356042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DA2B23E2-2F41-4DFF-9BB2-8289DC171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985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435000" cy="35619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97250" y="3"/>
            <a:ext cx="4435000" cy="356198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8618FBC5-8F42-4C47-A77D-5BDE0B5A1B30}" type="datetimeFigureOut">
              <a:rPr kumimoji="1" lang="ja-JP" altLang="en-US" smtClean="0"/>
              <a:t>2022/12/13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23462" y="3416541"/>
            <a:ext cx="8187690" cy="2795349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6743106"/>
            <a:ext cx="4435000" cy="35619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97250" y="6743106"/>
            <a:ext cx="4435000" cy="356197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6B29F0CF-89F5-40CF-97A3-9787B6147C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3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List of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69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3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678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527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5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73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JP" dirty="0"/>
              <a:t>xplain reasons for investigating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556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JP" dirty="0"/>
              <a:t>xplain legends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088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JP" dirty="0"/>
              <a:t>xplain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673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Explain how to read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122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Explain how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482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List of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90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23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Paper cit</a:t>
            </a:r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465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Why  we use this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33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5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539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P" dirty="0"/>
              <a:t>Motivating why CFG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149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9F0CF-89F5-40CF-97A3-9787B6147CC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82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8431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73463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9400" y="260351"/>
            <a:ext cx="2734733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775885" y="3213100"/>
            <a:ext cx="8640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 userDrawn="1"/>
        </p:nvSpPr>
        <p:spPr bwMode="auto">
          <a:xfrm>
            <a:off x="603251" y="6640514"/>
            <a:ext cx="83183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5225"/>
            <a:ext cx="28448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600451" y="6245225"/>
            <a:ext cx="4991100" cy="279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5225"/>
            <a:ext cx="2844800" cy="279400"/>
          </a:xfrm>
        </p:spPr>
        <p:txBody>
          <a:bodyPr/>
          <a:lstStyle>
            <a:lvl1pPr>
              <a:defRPr/>
            </a:lvl1pPr>
          </a:lstStyle>
          <a:p>
            <a:fld id="{1D4BE88F-AC79-404B-A366-58BAA02F4B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FCEDA-DDFE-4B7C-AE5E-57A6BEDB3E1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0888B-3E6B-4ACB-8BA9-DE98B16EC5A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033E9-932D-4E41-95C3-341F9A6DAE1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7DCA-020D-4247-A22F-0BC24CC97F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5B4-47F8-43D9-9E5B-0E2C9B0AE409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CBEA5-8BEA-4480-82CA-444B6C1D4F6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F597C-9423-4BA2-89DC-CB3C381FCB2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D3AAF-9B93-4EBD-9D6A-7C8E767CC81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108-8B0F-4C66-BCD7-C2DCCA69B2C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558E3-F664-4FB8-BEDB-E46489ABEAB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12192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7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1"/>
            <a:ext cx="12192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624418" y="1484313"/>
            <a:ext cx="1094316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4418" y="6299200"/>
            <a:ext cx="1441449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45134" y="6596064"/>
            <a:ext cx="191981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7685" y="6310314"/>
            <a:ext cx="777663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ja-JP"/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30367" y="6308726"/>
            <a:ext cx="1534584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5496B1-25AB-42E4-9FB2-6D8F98E71759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1048" name="Text Box 24"/>
          <p:cNvSpPr txBox="1">
            <a:spLocks noChangeArrowheads="1"/>
          </p:cNvSpPr>
          <p:nvPr userDrawn="1"/>
        </p:nvSpPr>
        <p:spPr bwMode="auto">
          <a:xfrm>
            <a:off x="446617" y="6640514"/>
            <a:ext cx="63850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12D31-E151-155D-3333-EE3856A76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Scalable Clone Detection on Low-Level Codebases </a:t>
            </a:r>
            <a:br>
              <a:rPr lang="en-GB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</a:br>
            <a:endParaRPr lang="en-JP" dirty="0">
              <a:solidFill>
                <a:schemeClr val="accent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55EA5-89FB-002F-1132-067898EA6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903662"/>
            <a:ext cx="8534400" cy="698237"/>
          </a:xfrm>
        </p:spPr>
        <p:txBody>
          <a:bodyPr/>
          <a:lstStyle/>
          <a:p>
            <a:r>
              <a:rPr lang="en-GB" b="1" dirty="0">
                <a:effectLst/>
                <a:latin typeface="Helvetica Neue" panose="02000503000000020004" pitchFamily="2" charset="0"/>
              </a:rPr>
              <a:t>Davide Pizzolotto</a:t>
            </a:r>
            <a:endParaRPr lang="en-GB" dirty="0">
              <a:effectLst/>
              <a:latin typeface="Helvetica Neue" panose="02000503000000020004" pitchFamily="2" charset="0"/>
            </a:endParaRPr>
          </a:p>
          <a:p>
            <a:endParaRPr lang="en-JP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50ED4-4579-E36D-2F12-4C28013CA94A}"/>
              </a:ext>
            </a:extLst>
          </p:cNvPr>
          <p:cNvSpPr txBox="1"/>
          <p:nvPr/>
        </p:nvSpPr>
        <p:spPr>
          <a:xfrm>
            <a:off x="2958353" y="5326063"/>
            <a:ext cx="627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2400" dirty="0"/>
              <a:t>Advisors: Katsuro Inoue, Yoshiki Higo</a:t>
            </a:r>
          </a:p>
        </p:txBody>
      </p:sp>
    </p:spTree>
    <p:extLst>
      <p:ext uri="{BB962C8B-B14F-4D97-AF65-F5344CB8AC3E}">
        <p14:creationId xmlns:p14="http://schemas.microsoft.com/office/powerpoint/2010/main" val="29610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1143000"/>
          </a:xfrm>
        </p:spPr>
        <p:txBody>
          <a:bodyPr wrap="square" anchor="ctr">
            <a:normAutofit/>
          </a:bodyPr>
          <a:lstStyle/>
          <a:p>
            <a:r>
              <a:rPr lang="en-JP" dirty="0"/>
              <a:t>We have to go deeper!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0367" y="6308726"/>
            <a:ext cx="1534584" cy="2889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5033E9-932D-4E41-95C3-341F9A6DAE17}" type="slidenum">
              <a:rPr lang="en-US" altLang="ja-JP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altLang="ja-JP"/>
          </a:p>
        </p:txBody>
      </p:sp>
      <p:pic>
        <p:nvPicPr>
          <p:cNvPr id="19" name="Content Placeholder 18" descr="Text&#10;&#10;Description automatically generated">
            <a:extLst>
              <a:ext uri="{FF2B5EF4-FFF2-40B4-BE49-F238E27FC236}">
                <a16:creationId xmlns:a16="http://schemas.microsoft.com/office/drawing/2014/main" id="{03A0F36B-2264-FBD2-1BF4-A5E4E8AFC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2" y="1829353"/>
            <a:ext cx="8091536" cy="1587014"/>
          </a:xfr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01343950-0094-9518-7353-61ED360E4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2" y="3959909"/>
            <a:ext cx="8225649" cy="1587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AE7E47-56B0-35D2-35A1-40A79590C839}"/>
              </a:ext>
            </a:extLst>
          </p:cNvPr>
          <p:cNvSpPr txBox="1"/>
          <p:nvPr/>
        </p:nvSpPr>
        <p:spPr>
          <a:xfrm>
            <a:off x="9843524" y="258344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quotearg</a:t>
            </a:r>
            <a:r>
              <a:rPr lang="en-GB" dirty="0"/>
              <a:t> in </a:t>
            </a:r>
            <a:r>
              <a:rPr lang="en-JP" dirty="0"/>
              <a:t>/bin/ls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DD7DF5-C48D-3E28-C17F-ABD97AE2F2EF}"/>
              </a:ext>
            </a:extLst>
          </p:cNvPr>
          <p:cNvSpPr txBox="1"/>
          <p:nvPr/>
        </p:nvSpPr>
        <p:spPr>
          <a:xfrm>
            <a:off x="9842591" y="416207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quotearg</a:t>
            </a:r>
            <a:r>
              <a:rPr lang="en-GB" dirty="0"/>
              <a:t> in </a:t>
            </a:r>
            <a:r>
              <a:rPr lang="en-JP" dirty="0"/>
              <a:t>/bin/mv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8298D7-D03C-DA07-A799-5D7E7C7FBB82}"/>
              </a:ext>
            </a:extLst>
          </p:cNvPr>
          <p:cNvCxnSpPr>
            <a:cxnSpLocks/>
          </p:cNvCxnSpPr>
          <p:nvPr/>
        </p:nvCxnSpPr>
        <p:spPr>
          <a:xfrm>
            <a:off x="2070713" y="2461531"/>
            <a:ext cx="110980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CAC374-FAB3-30E2-46D3-6C73CB3226B2}"/>
              </a:ext>
            </a:extLst>
          </p:cNvPr>
          <p:cNvCxnSpPr>
            <a:cxnSpLocks/>
          </p:cNvCxnSpPr>
          <p:nvPr/>
        </p:nvCxnSpPr>
        <p:spPr>
          <a:xfrm>
            <a:off x="2083965" y="4561166"/>
            <a:ext cx="110980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60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D8C8-492F-45E2-AA0F-0218BF9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sz="2800" dirty="0"/>
              <a:t>A </a:t>
            </a:r>
            <a:r>
              <a:rPr lang="en-JP" sz="2800" b="1" u="sng" dirty="0">
                <a:solidFill>
                  <a:schemeClr val="accent6"/>
                </a:solidFill>
              </a:rPr>
              <a:t>fast</a:t>
            </a:r>
            <a:r>
              <a:rPr lang="en-JP" sz="2800" dirty="0"/>
              <a:t> clone detection in binary code</a:t>
            </a:r>
          </a:p>
          <a:p>
            <a:r>
              <a:rPr lang="en-JP" sz="2800" dirty="0"/>
              <a:t>Comparing </a:t>
            </a:r>
            <a:r>
              <a:rPr lang="en-JP" sz="2800" b="1" u="sng" dirty="0">
                <a:solidFill>
                  <a:schemeClr val="accent6"/>
                </a:solidFill>
              </a:rPr>
              <a:t>multiple files</a:t>
            </a:r>
            <a:r>
              <a:rPr lang="en-JP" sz="2800" dirty="0"/>
              <a:t> at once</a:t>
            </a:r>
          </a:p>
          <a:p>
            <a:r>
              <a:rPr lang="en-JP" sz="2800" dirty="0"/>
              <a:t>Ability to scale up to hundred of megabytes</a:t>
            </a:r>
          </a:p>
          <a:p>
            <a:r>
              <a:rPr lang="en-JP" sz="2800" b="1" u="sng" dirty="0">
                <a:solidFill>
                  <a:schemeClr val="accent6"/>
                </a:solidFill>
              </a:rPr>
              <a:t>Cross-architecture</a:t>
            </a:r>
            <a:r>
              <a:rPr lang="en-JP" sz="2800" dirty="0"/>
              <a:t> compatibility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66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D8C8-492F-45E2-AA0F-0218BF9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Clone Detection in IR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Transforming Source Code </a:t>
            </a:r>
          </a:p>
          <a:p>
            <a:pPr>
              <a:buFont typeface="+mj-lt"/>
              <a:buAutoNum type="arabicPeriod"/>
            </a:pP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Function Detection in Binary Code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Compiler Detection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2D5438C-ECD8-49A1-6ECD-56C5BA0CBF39}"/>
              </a:ext>
            </a:extLst>
          </p:cNvPr>
          <p:cNvSpPr/>
          <p:nvPr/>
        </p:nvSpPr>
        <p:spPr>
          <a:xfrm>
            <a:off x="8196347" y="2177935"/>
            <a:ext cx="798021" cy="1080654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FE50D-7299-F9DB-D031-6081CEE8808D}"/>
              </a:ext>
            </a:extLst>
          </p:cNvPr>
          <p:cNvSpPr txBox="1"/>
          <p:nvPr/>
        </p:nvSpPr>
        <p:spPr>
          <a:xfrm>
            <a:off x="9143998" y="232756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solidFill>
                  <a:schemeClr val="bg2"/>
                </a:solidFill>
              </a:rPr>
              <a:t>Part 1: Improving Source Clone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D9157-FA1E-AC10-AA83-BEDF84FBC108}"/>
              </a:ext>
            </a:extLst>
          </p:cNvPr>
          <p:cNvSpPr txBox="1"/>
          <p:nvPr/>
        </p:nvSpPr>
        <p:spPr>
          <a:xfrm>
            <a:off x="9143998" y="361900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Part 2: Scalable Binary Clone detection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49AA312-5A57-B4D2-F755-56397BC5D370}"/>
              </a:ext>
            </a:extLst>
          </p:cNvPr>
          <p:cNvSpPr/>
          <p:nvPr/>
        </p:nvSpPr>
        <p:spPr>
          <a:xfrm>
            <a:off x="8196346" y="3401842"/>
            <a:ext cx="798021" cy="108065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54436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Binary clone detection – Main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13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sz="2800" dirty="0"/>
              <a:t>Our idea is to compare the </a:t>
            </a:r>
            <a:r>
              <a:rPr lang="en-JP" sz="2800" b="1" u="sng" dirty="0">
                <a:solidFill>
                  <a:schemeClr val="accent6"/>
                </a:solidFill>
              </a:rPr>
              <a:t>program flow</a:t>
            </a:r>
            <a:r>
              <a:rPr lang="en-JP" sz="2800" dirty="0"/>
              <a:t>, called Control Flow Graph (CFG) and find similar ones.</a:t>
            </a:r>
          </a:p>
          <a:p>
            <a:r>
              <a:rPr lang="en-JP" sz="2800" dirty="0"/>
              <a:t>CFGs encode the program’s logic and can be extracted from the binary code.</a:t>
            </a:r>
          </a:p>
          <a:p>
            <a:r>
              <a:rPr lang="en-JP" sz="2800" dirty="0"/>
              <a:t>However, comparing CFGs requires </a:t>
            </a:r>
            <a:r>
              <a:rPr lang="en-JP" sz="2800" b="1" u="sng" dirty="0">
                <a:solidFill>
                  <a:schemeClr val="accent6"/>
                </a:solidFill>
              </a:rPr>
              <a:t>exponential time</a:t>
            </a:r>
            <a:r>
              <a:rPr lang="en-JP" sz="2800" dirty="0"/>
              <a:t>! </a:t>
            </a:r>
          </a:p>
          <a:p>
            <a:r>
              <a:rPr lang="en-JP" sz="2800" dirty="0"/>
              <a:t>The worst case require 2</a:t>
            </a:r>
            <a:r>
              <a:rPr lang="en-JP" sz="2800" baseline="30000" dirty="0"/>
              <a:t>10000</a:t>
            </a:r>
            <a:r>
              <a:rPr lang="en-JP" sz="2800" dirty="0"/>
              <a:t> comparisons.</a:t>
            </a:r>
          </a:p>
          <a:p>
            <a:r>
              <a:rPr lang="en-JP" sz="2800" dirty="0"/>
              <a:t>The average case require 2</a:t>
            </a:r>
            <a:r>
              <a:rPr lang="en-JP" sz="2800" baseline="30000" dirty="0"/>
              <a:t>40</a:t>
            </a:r>
            <a:r>
              <a:rPr lang="en-JP" sz="2800" dirty="0"/>
              <a:t> comparisons.</a:t>
            </a:r>
          </a:p>
        </p:txBody>
      </p:sp>
    </p:spTree>
    <p:extLst>
      <p:ext uri="{BB962C8B-B14F-4D97-AF65-F5344CB8AC3E}">
        <p14:creationId xmlns:p14="http://schemas.microsoft.com/office/powerpoint/2010/main" val="72824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Binary clone detection – Our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sz="2800" dirty="0"/>
              <a:t>Our solution is to convert the program flow into </a:t>
            </a:r>
            <a:r>
              <a:rPr lang="en-JP" sz="2800" b="1" u="sng" dirty="0">
                <a:solidFill>
                  <a:schemeClr val="accent6"/>
                </a:solidFill>
              </a:rPr>
              <a:t>high level structures</a:t>
            </a:r>
            <a:r>
              <a:rPr lang="en-JP" sz="2800" dirty="0"/>
              <a:t>, and compare with </a:t>
            </a:r>
            <a:r>
              <a:rPr lang="en-JP" sz="2800" b="1" u="sng" dirty="0">
                <a:solidFill>
                  <a:schemeClr val="accent6"/>
                </a:solidFill>
              </a:rPr>
              <a:t>hashing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381F18-7969-C408-4081-E2AE5765F8B4}"/>
              </a:ext>
            </a:extLst>
          </p:cNvPr>
          <p:cNvCxnSpPr>
            <a:cxnSpLocks/>
          </p:cNvCxnSpPr>
          <p:nvPr/>
        </p:nvCxnSpPr>
        <p:spPr>
          <a:xfrm>
            <a:off x="5506701" y="4217126"/>
            <a:ext cx="116378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0950B3E-29C9-5EB3-2705-E9654DBC37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"/>
          <a:stretch/>
        </p:blipFill>
        <p:spPr>
          <a:xfrm>
            <a:off x="1704000" y="2931374"/>
            <a:ext cx="3164411" cy="2571504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44884F0-F40C-8846-C9EB-EFBD0970F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38" y="2523287"/>
            <a:ext cx="4423335" cy="40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5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Binary clone detection – Our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15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sz="2800" dirty="0"/>
              <a:t>Our solution is to convert the program flow into </a:t>
            </a:r>
            <a:r>
              <a:rPr lang="en-JP" sz="2800" b="1" u="sng" dirty="0">
                <a:solidFill>
                  <a:schemeClr val="accent6"/>
                </a:solidFill>
              </a:rPr>
              <a:t>high level structures</a:t>
            </a:r>
            <a:r>
              <a:rPr lang="en-JP" sz="2800" dirty="0"/>
              <a:t>, and compare with </a:t>
            </a:r>
            <a:r>
              <a:rPr lang="en-JP" sz="2800" b="1" u="sng" dirty="0">
                <a:solidFill>
                  <a:schemeClr val="accent6"/>
                </a:solidFill>
              </a:rPr>
              <a:t>hashing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0494C03-BE26-B147-7095-5469C616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4" y="2780685"/>
            <a:ext cx="6879013" cy="3436759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EE434F1-519C-7BAB-6F1E-A1604B1A7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09" y="2780686"/>
            <a:ext cx="4069757" cy="334547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381F18-7969-C408-4081-E2AE5765F8B4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215447" y="4499065"/>
            <a:ext cx="116378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FB71401-BBFA-74E6-9E91-30F3F1B28920}"/>
              </a:ext>
            </a:extLst>
          </p:cNvPr>
          <p:cNvSpPr/>
          <p:nvPr/>
        </p:nvSpPr>
        <p:spPr>
          <a:xfrm>
            <a:off x="8634714" y="5555848"/>
            <a:ext cx="555584" cy="2314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0B181-CB28-50BC-2587-7DEB08B9EB9E}"/>
              </a:ext>
            </a:extLst>
          </p:cNvPr>
          <p:cNvSpPr/>
          <p:nvPr/>
        </p:nvSpPr>
        <p:spPr>
          <a:xfrm>
            <a:off x="9760660" y="5544274"/>
            <a:ext cx="555584" cy="2314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CEEAC-4453-D3C1-D143-D19953702699}"/>
              </a:ext>
            </a:extLst>
          </p:cNvPr>
          <p:cNvSpPr/>
          <p:nvPr/>
        </p:nvSpPr>
        <p:spPr>
          <a:xfrm>
            <a:off x="10840674" y="5534278"/>
            <a:ext cx="555584" cy="2314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F5E6F-7E48-7277-302A-0813E6D0BE0E}"/>
              </a:ext>
            </a:extLst>
          </p:cNvPr>
          <p:cNvSpPr/>
          <p:nvPr/>
        </p:nvSpPr>
        <p:spPr>
          <a:xfrm>
            <a:off x="10912801" y="4383317"/>
            <a:ext cx="555584" cy="2314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8F6AF-304A-422D-D76A-5E18C39D0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56" y="5526671"/>
            <a:ext cx="2286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873FFA-B1C4-2A79-2AA3-F211B9954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67" y="5521124"/>
            <a:ext cx="177800" cy="30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701D80-62DE-9C60-0FE7-79875D15B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169" y="5563645"/>
            <a:ext cx="165100" cy="215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E9F9CB-CE16-2BDE-60A7-80EB46002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27" y="4406451"/>
            <a:ext cx="1778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3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Disasm and CFG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16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P" sz="2800" dirty="0"/>
              <a:t>We use existing tools to disassemble and build the Control Flow Graph (CFG)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6E458A82-37C4-F467-9C83-9F672832E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68" y="2869474"/>
            <a:ext cx="3895821" cy="3347971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373568-4FE8-E43F-17D3-C766EDB53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41" y="2778192"/>
            <a:ext cx="3726793" cy="33479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56F765-7E61-D278-E424-DBDF1709E583}"/>
              </a:ext>
            </a:extLst>
          </p:cNvPr>
          <p:cNvCxnSpPr>
            <a:cxnSpLocks/>
          </p:cNvCxnSpPr>
          <p:nvPr/>
        </p:nvCxnSpPr>
        <p:spPr>
          <a:xfrm>
            <a:off x="5613862" y="4465814"/>
            <a:ext cx="116378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53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17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P" sz="2800" dirty="0"/>
              <a:t>We check for 11 different high-level </a:t>
            </a:r>
            <a:r>
              <a:rPr lang="en-JP" sz="2800" b="1" u="sng" dirty="0">
                <a:solidFill>
                  <a:schemeClr val="accent6"/>
                </a:solidFill>
              </a:rPr>
              <a:t>patterns</a:t>
            </a:r>
            <a:r>
              <a:rPr lang="en-JP" sz="2800" dirty="0"/>
              <a:t> defining a CFG, finding them with a </a:t>
            </a:r>
            <a:r>
              <a:rPr lang="en-JP" sz="2800" b="1" u="sng" dirty="0">
                <a:solidFill>
                  <a:schemeClr val="accent6"/>
                </a:solidFill>
              </a:rPr>
              <a:t>set of rules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1FF00DC-8F9F-8914-8937-33F6D5B9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8" y="2475229"/>
            <a:ext cx="1756871" cy="3053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66A83D-7EDD-C6A2-8049-00E22D324E68}"/>
              </a:ext>
            </a:extLst>
          </p:cNvPr>
          <p:cNvSpPr txBox="1"/>
          <p:nvPr/>
        </p:nvSpPr>
        <p:spPr>
          <a:xfrm>
            <a:off x="4613565" y="3179892"/>
            <a:ext cx="4305994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dirty="0"/>
              <a:t>If-else rules:</a:t>
            </a:r>
            <a:br>
              <a:rPr lang="en-JP" dirty="0"/>
            </a:br>
            <a:br>
              <a:rPr lang="en-JP" dirty="0"/>
            </a:br>
            <a:br>
              <a:rPr lang="en-JP" dirty="0"/>
            </a:br>
            <a:endParaRPr lang="en-JP" dirty="0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B495E455-647B-0CF9-567E-0CA669EAECF0}"/>
              </a:ext>
            </a:extLst>
          </p:cNvPr>
          <p:cNvSpPr/>
          <p:nvPr/>
        </p:nvSpPr>
        <p:spPr>
          <a:xfrm>
            <a:off x="5953592" y="3237735"/>
            <a:ext cx="270000" cy="270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79F6CA-7737-1709-CC53-73BC5C13E91E}"/>
              </a:ext>
            </a:extLst>
          </p:cNvPr>
          <p:cNvSpPr txBox="1"/>
          <p:nvPr/>
        </p:nvSpPr>
        <p:spPr>
          <a:xfrm>
            <a:off x="4468088" y="3409530"/>
            <a:ext cx="4305994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dirty="0"/>
              <a:t>Sequence rules:</a:t>
            </a:r>
            <a:br>
              <a:rPr lang="en-JP" dirty="0"/>
            </a:br>
            <a:br>
              <a:rPr lang="en-JP" dirty="0"/>
            </a:br>
            <a:br>
              <a:rPr lang="en-JP" dirty="0"/>
            </a:br>
            <a:endParaRPr lang="en-JP" dirty="0"/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1BD658C0-C27E-A1E8-0B37-D459C183B68F}"/>
              </a:ext>
            </a:extLst>
          </p:cNvPr>
          <p:cNvSpPr/>
          <p:nvPr/>
        </p:nvSpPr>
        <p:spPr>
          <a:xfrm>
            <a:off x="6207608" y="3491398"/>
            <a:ext cx="270000" cy="270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C8F9BD-178C-892A-5D0D-8707D52BBCDC}"/>
              </a:ext>
            </a:extLst>
          </p:cNvPr>
          <p:cNvSpPr txBox="1"/>
          <p:nvPr/>
        </p:nvSpPr>
        <p:spPr>
          <a:xfrm>
            <a:off x="4335088" y="3655793"/>
            <a:ext cx="4305994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dirty="0"/>
              <a:t>While rules:</a:t>
            </a:r>
            <a:br>
              <a:rPr lang="en-JP" dirty="0"/>
            </a:br>
            <a:br>
              <a:rPr lang="en-JP" dirty="0"/>
            </a:br>
            <a:br>
              <a:rPr lang="en-JP" dirty="0"/>
            </a:br>
            <a:endParaRPr lang="en-JP" dirty="0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41CC1A7B-448D-5F07-FC20-A096626E8E02}"/>
              </a:ext>
            </a:extLst>
          </p:cNvPr>
          <p:cNvSpPr/>
          <p:nvPr/>
        </p:nvSpPr>
        <p:spPr>
          <a:xfrm>
            <a:off x="5636028" y="3739694"/>
            <a:ext cx="270000" cy="270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991F0-1DCE-940F-1E17-C713DFB0AF66}"/>
              </a:ext>
            </a:extLst>
          </p:cNvPr>
          <p:cNvSpPr txBox="1"/>
          <p:nvPr/>
        </p:nvSpPr>
        <p:spPr>
          <a:xfrm>
            <a:off x="4189611" y="3904496"/>
            <a:ext cx="4305994" cy="147732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JP" dirty="0"/>
              <a:t>If-then rules:</a:t>
            </a:r>
          </a:p>
          <a:p>
            <a:pPr marL="285750" indent="-285750">
              <a:buFontTx/>
              <a:buChar char="-"/>
            </a:pPr>
            <a:r>
              <a:rPr lang="en-GB" dirty="0"/>
              <a:t>node h</a:t>
            </a:r>
            <a:r>
              <a:rPr lang="en-JP" dirty="0"/>
              <a:t>as two children, 1 and 2</a:t>
            </a:r>
          </a:p>
          <a:p>
            <a:pPr marL="285750" indent="-285750">
              <a:buFontTx/>
              <a:buChar char="-"/>
            </a:pPr>
            <a:r>
              <a:rPr lang="en-GB" dirty="0"/>
              <a:t>c</a:t>
            </a:r>
            <a:r>
              <a:rPr lang="en-JP" dirty="0"/>
              <a:t>hild 1 has one parent and one child</a:t>
            </a:r>
          </a:p>
          <a:p>
            <a:pPr marL="285750" indent="-285750">
              <a:buFontTx/>
              <a:buChar char="-"/>
            </a:pPr>
            <a:r>
              <a:rPr lang="en-GB" dirty="0"/>
              <a:t>child 2 is the son of 0 and child 1</a:t>
            </a:r>
            <a:endParaRPr lang="en-JP" dirty="0"/>
          </a:p>
          <a:p>
            <a:pPr marL="285750" indent="-285750">
              <a:buFontTx/>
              <a:buChar char="-"/>
            </a:pPr>
            <a:endParaRPr lang="en-JP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C4B87D-723F-95FC-4BAA-9C020EB77693}"/>
              </a:ext>
            </a:extLst>
          </p:cNvPr>
          <p:cNvSpPr/>
          <p:nvPr/>
        </p:nvSpPr>
        <p:spPr>
          <a:xfrm>
            <a:off x="5636028" y="4012332"/>
            <a:ext cx="180000" cy="18000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23016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18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P" sz="2800" dirty="0"/>
              <a:t>We check for 11 different high-level </a:t>
            </a:r>
            <a:r>
              <a:rPr lang="en-JP" sz="2800" b="1" u="sng" dirty="0">
                <a:solidFill>
                  <a:schemeClr val="accent6"/>
                </a:solidFill>
              </a:rPr>
              <a:t>patterns</a:t>
            </a:r>
            <a:r>
              <a:rPr lang="en-JP" sz="2800" dirty="0"/>
              <a:t> defining a CFG, finding them with a </a:t>
            </a:r>
            <a:r>
              <a:rPr lang="en-JP" sz="2800" b="1" u="sng" dirty="0">
                <a:solidFill>
                  <a:schemeClr val="accent6"/>
                </a:solidFill>
              </a:rPr>
              <a:t>set of rules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E1FF00DC-8F9F-8914-8937-33F6D5B9A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7" y="2475229"/>
            <a:ext cx="1756871" cy="305320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B788EFE1-B3F3-8985-A027-814C2A0C9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71" y="2645532"/>
            <a:ext cx="1765300" cy="2882900"/>
          </a:xfrm>
          <a:prstGeom prst="rect">
            <a:avLst/>
          </a:prstGeom>
        </p:spPr>
      </p:pic>
      <p:pic>
        <p:nvPicPr>
          <p:cNvPr id="19" name="Picture 18" descr="A picture containing clock&#10;&#10;Description automatically generated">
            <a:extLst>
              <a:ext uri="{FF2B5EF4-FFF2-40B4-BE49-F238E27FC236}">
                <a16:creationId xmlns:a16="http://schemas.microsoft.com/office/drawing/2014/main" id="{A08AD1C1-B766-901D-92BA-FB67AB30A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74" y="2645532"/>
            <a:ext cx="1816228" cy="3127948"/>
          </a:xfrm>
          <a:prstGeom prst="rect">
            <a:avLst/>
          </a:prstGeom>
        </p:spPr>
      </p:pic>
      <p:pic>
        <p:nvPicPr>
          <p:cNvPr id="21" name="Picture 20" descr="Shape, circle&#10;&#10;Description automatically generated">
            <a:extLst>
              <a:ext uri="{FF2B5EF4-FFF2-40B4-BE49-F238E27FC236}">
                <a16:creationId xmlns:a16="http://schemas.microsoft.com/office/drawing/2014/main" id="{4B8A9418-A85C-1C96-4B71-832B5D76D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32" y="5538751"/>
            <a:ext cx="1281678" cy="806144"/>
          </a:xfrm>
          <a:prstGeom prst="rect">
            <a:avLst/>
          </a:prstGeom>
        </p:spPr>
      </p:pic>
      <p:pic>
        <p:nvPicPr>
          <p:cNvPr id="23" name="Picture 22" descr="Shape, arrow, circle&#10;&#10;Description automatically generated">
            <a:extLst>
              <a:ext uri="{FF2B5EF4-FFF2-40B4-BE49-F238E27FC236}">
                <a16:creationId xmlns:a16="http://schemas.microsoft.com/office/drawing/2014/main" id="{6ADD4984-3F6E-CD99-F96E-ABDEE228C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684" y="4160472"/>
            <a:ext cx="2374900" cy="2095500"/>
          </a:xfrm>
          <a:prstGeom prst="rect">
            <a:avLst/>
          </a:prstGeom>
        </p:spPr>
      </p:pic>
      <p:pic>
        <p:nvPicPr>
          <p:cNvPr id="25" name="Picture 2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C112599-79A5-978E-1289-CFB21F3771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84" y="2659918"/>
            <a:ext cx="4622800" cy="1447800"/>
          </a:xfrm>
          <a:prstGeom prst="rect">
            <a:avLst/>
          </a:prstGeom>
        </p:spPr>
      </p:pic>
      <p:pic>
        <p:nvPicPr>
          <p:cNvPr id="27" name="Picture 26" descr="Shape, arrow, circle&#10;&#10;Description automatically generated">
            <a:extLst>
              <a:ext uri="{FF2B5EF4-FFF2-40B4-BE49-F238E27FC236}">
                <a16:creationId xmlns:a16="http://schemas.microsoft.com/office/drawing/2014/main" id="{3D4B4EFE-15C2-1DEC-6DD5-1BC366F29D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16" y="4249395"/>
            <a:ext cx="1958608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9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19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P" sz="2800" dirty="0"/>
              <a:t>Finally, we compare using </a:t>
            </a:r>
            <a:r>
              <a:rPr lang="en-JP" sz="2800" b="1" u="sng" dirty="0">
                <a:solidFill>
                  <a:schemeClr val="accent6"/>
                </a:solidFill>
              </a:rPr>
              <a:t>hashing</a:t>
            </a:r>
            <a:r>
              <a:rPr lang="en-JP" sz="2800" dirty="0"/>
              <a:t>, and check for </a:t>
            </a:r>
            <a:r>
              <a:rPr lang="en-JP" sz="2800" b="1" u="sng" dirty="0">
                <a:solidFill>
                  <a:schemeClr val="accent6"/>
                </a:solidFill>
              </a:rPr>
              <a:t>semantic consistency</a:t>
            </a:r>
            <a:r>
              <a:rPr lang="en-JP" sz="2800" dirty="0"/>
              <a:t> using </a:t>
            </a:r>
            <a:r>
              <a:rPr lang="en-JP" sz="2800" b="1" u="sng" dirty="0">
                <a:solidFill>
                  <a:schemeClr val="accent6"/>
                </a:solidFill>
              </a:rPr>
              <a:t>cosine similarity</a:t>
            </a:r>
            <a:r>
              <a:rPr lang="en-JP" sz="2800" dirty="0"/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68D7E4D-5F8E-D872-785C-31EE770E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80" y="2549994"/>
            <a:ext cx="6148265" cy="39031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EA525A-8742-3270-A802-A29030D425A9}"/>
              </a:ext>
            </a:extLst>
          </p:cNvPr>
          <p:cNvSpPr/>
          <p:nvPr/>
        </p:nvSpPr>
        <p:spPr>
          <a:xfrm>
            <a:off x="6905898" y="5251269"/>
            <a:ext cx="632968" cy="165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BF8C36F-5E5F-CEA4-17FE-211FA933E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3" y="5237027"/>
            <a:ext cx="451192" cy="2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D8C8-492F-45E2-AA0F-0218BF9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Clone Detection in IR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Transforming Source Code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Function Detection in Binary Code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Compiler Detection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</a:t>
            </a:fld>
            <a:endParaRPr lang="en-US" altLang="ja-JP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2D5438C-ECD8-49A1-6ECD-56C5BA0CBF39}"/>
              </a:ext>
            </a:extLst>
          </p:cNvPr>
          <p:cNvSpPr/>
          <p:nvPr/>
        </p:nvSpPr>
        <p:spPr>
          <a:xfrm>
            <a:off x="8196347" y="2177935"/>
            <a:ext cx="798021" cy="1080654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FE50D-7299-F9DB-D031-6081CEE8808D}"/>
              </a:ext>
            </a:extLst>
          </p:cNvPr>
          <p:cNvSpPr txBox="1"/>
          <p:nvPr/>
        </p:nvSpPr>
        <p:spPr>
          <a:xfrm>
            <a:off x="9143998" y="232756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solidFill>
                  <a:schemeClr val="bg2"/>
                </a:solidFill>
              </a:rPr>
              <a:t>Part 1: Improving Source Clone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D9157-FA1E-AC10-AA83-BEDF84FBC108}"/>
              </a:ext>
            </a:extLst>
          </p:cNvPr>
          <p:cNvSpPr txBox="1"/>
          <p:nvPr/>
        </p:nvSpPr>
        <p:spPr>
          <a:xfrm>
            <a:off x="9143998" y="361900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Part 2: Scalable Binary Clone detection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49AA312-5A57-B4D2-F755-56397BC5D370}"/>
              </a:ext>
            </a:extLst>
          </p:cNvPr>
          <p:cNvSpPr/>
          <p:nvPr/>
        </p:nvSpPr>
        <p:spPr>
          <a:xfrm>
            <a:off x="8196346" y="3401842"/>
            <a:ext cx="798021" cy="108065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0253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20</a:t>
            </a:fld>
            <a:endParaRPr lang="en-US" altLang="ja-JP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8F33489-78D7-C18A-3C74-2FAFF34AF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JP" sz="2800" dirty="0"/>
              <a:t>Finally, we compare using </a:t>
            </a:r>
            <a:r>
              <a:rPr lang="en-JP" sz="2800" b="1" u="sng" dirty="0">
                <a:solidFill>
                  <a:schemeClr val="accent6"/>
                </a:solidFill>
              </a:rPr>
              <a:t>hashing</a:t>
            </a:r>
            <a:r>
              <a:rPr lang="en-JP" sz="2800" dirty="0"/>
              <a:t>, and check for </a:t>
            </a:r>
            <a:r>
              <a:rPr lang="en-JP" sz="2800" b="1" u="sng" dirty="0">
                <a:solidFill>
                  <a:schemeClr val="accent6"/>
                </a:solidFill>
              </a:rPr>
              <a:t>semantic consistency</a:t>
            </a:r>
            <a:r>
              <a:rPr lang="en-JP" sz="2800" dirty="0"/>
              <a:t> using </a:t>
            </a:r>
            <a:r>
              <a:rPr lang="en-JP" sz="2800" b="1" u="sng" dirty="0">
                <a:solidFill>
                  <a:schemeClr val="accent6"/>
                </a:solidFill>
              </a:rPr>
              <a:t>cosine similarity</a:t>
            </a:r>
            <a:r>
              <a:rPr lang="en-JP" sz="2800" dirty="0"/>
              <a:t>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68D7E4D-5F8E-D872-785C-31EE770E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80" y="2549994"/>
            <a:ext cx="6148265" cy="3903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BD484F-C79D-39A5-86E0-2BE9B042F7EE}"/>
              </a:ext>
            </a:extLst>
          </p:cNvPr>
          <p:cNvSpPr/>
          <p:nvPr/>
        </p:nvSpPr>
        <p:spPr>
          <a:xfrm>
            <a:off x="3193774" y="5022574"/>
            <a:ext cx="1616765" cy="1430614"/>
          </a:xfrm>
          <a:prstGeom prst="rect">
            <a:avLst/>
          </a:prstGeom>
          <a:solidFill>
            <a:srgbClr val="BBE0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A525A-8742-3270-A802-A29030D425A9}"/>
              </a:ext>
            </a:extLst>
          </p:cNvPr>
          <p:cNvSpPr/>
          <p:nvPr/>
        </p:nvSpPr>
        <p:spPr>
          <a:xfrm>
            <a:off x="6905898" y="5251269"/>
            <a:ext cx="632968" cy="1654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5BF8C36F-5E5F-CEA4-17FE-211FA933E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53" y="5237027"/>
            <a:ext cx="451192" cy="202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CB6995-D3FF-7F21-B12F-E36F40A3A919}"/>
              </a:ext>
            </a:extLst>
          </p:cNvPr>
          <p:cNvSpPr/>
          <p:nvPr/>
        </p:nvSpPr>
        <p:spPr>
          <a:xfrm>
            <a:off x="6592904" y="5022574"/>
            <a:ext cx="1258955" cy="1430614"/>
          </a:xfrm>
          <a:prstGeom prst="rect">
            <a:avLst/>
          </a:prstGeom>
          <a:solidFill>
            <a:srgbClr val="BBE0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28AAD-C906-EEB6-F069-C8FC2C29466F}"/>
              </a:ext>
            </a:extLst>
          </p:cNvPr>
          <p:cNvSpPr/>
          <p:nvPr/>
        </p:nvSpPr>
        <p:spPr>
          <a:xfrm>
            <a:off x="7860627" y="5818361"/>
            <a:ext cx="528000" cy="615605"/>
          </a:xfrm>
          <a:prstGeom prst="rect">
            <a:avLst/>
          </a:prstGeom>
          <a:solidFill>
            <a:srgbClr val="BBE0E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1058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21</a:t>
            </a:fld>
            <a:endParaRPr lang="en-US" altLang="ja-JP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AE817B62-F558-3F96-2711-4F8C1630C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64" y="1612888"/>
            <a:ext cx="10957983" cy="4302651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DB9989-CBCB-DEEE-57FE-71F214E8773F}"/>
              </a:ext>
            </a:extLst>
          </p:cNvPr>
          <p:cNvCxnSpPr/>
          <p:nvPr/>
        </p:nvCxnSpPr>
        <p:spPr>
          <a:xfrm>
            <a:off x="3988904" y="1855304"/>
            <a:ext cx="0" cy="4453422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423666-2530-9EE1-6601-B94D1A547ED7}"/>
              </a:ext>
            </a:extLst>
          </p:cNvPr>
          <p:cNvCxnSpPr/>
          <p:nvPr/>
        </p:nvCxnSpPr>
        <p:spPr>
          <a:xfrm>
            <a:off x="5413513" y="1855304"/>
            <a:ext cx="0" cy="4453422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7AE2F-8C91-69CA-F54E-235CA94F9DBC}"/>
              </a:ext>
            </a:extLst>
          </p:cNvPr>
          <p:cNvCxnSpPr/>
          <p:nvPr/>
        </p:nvCxnSpPr>
        <p:spPr>
          <a:xfrm>
            <a:off x="7474227" y="1855304"/>
            <a:ext cx="0" cy="4453422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3A6528A-E0D8-523D-D891-0AE563198F12}"/>
              </a:ext>
            </a:extLst>
          </p:cNvPr>
          <p:cNvSpPr txBox="1"/>
          <p:nvPr/>
        </p:nvSpPr>
        <p:spPr>
          <a:xfrm>
            <a:off x="2849217" y="1659730"/>
            <a:ext cx="10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Step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14835-2DB7-94CA-0C50-43AB56761543}"/>
              </a:ext>
            </a:extLst>
          </p:cNvPr>
          <p:cNvSpPr txBox="1"/>
          <p:nvPr/>
        </p:nvSpPr>
        <p:spPr>
          <a:xfrm>
            <a:off x="4131365" y="1670638"/>
            <a:ext cx="10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Step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C08D5-76F3-D0C3-978F-84E255172FED}"/>
              </a:ext>
            </a:extLst>
          </p:cNvPr>
          <p:cNvSpPr txBox="1"/>
          <p:nvPr/>
        </p:nvSpPr>
        <p:spPr>
          <a:xfrm>
            <a:off x="5935447" y="1659730"/>
            <a:ext cx="10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Step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22F07-D7A3-005C-06A4-CEEC000CBCC1}"/>
              </a:ext>
            </a:extLst>
          </p:cNvPr>
          <p:cNvSpPr txBox="1"/>
          <p:nvPr/>
        </p:nvSpPr>
        <p:spPr>
          <a:xfrm>
            <a:off x="7800230" y="1688578"/>
            <a:ext cx="10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Step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77A2BB-A727-F66D-6949-90D294B35B71}"/>
              </a:ext>
            </a:extLst>
          </p:cNvPr>
          <p:cNvSpPr txBox="1"/>
          <p:nvPr/>
        </p:nvSpPr>
        <p:spPr>
          <a:xfrm>
            <a:off x="9881184" y="1688578"/>
            <a:ext cx="1020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Step 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82FA92-C2CF-3020-92DD-E599041EF250}"/>
              </a:ext>
            </a:extLst>
          </p:cNvPr>
          <p:cNvCxnSpPr/>
          <p:nvPr/>
        </p:nvCxnSpPr>
        <p:spPr>
          <a:xfrm>
            <a:off x="9177131" y="1844396"/>
            <a:ext cx="0" cy="4453422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5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Research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22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JP" sz="2800" b="1" u="sng" kern="0" dirty="0">
                <a:solidFill>
                  <a:schemeClr val="accent6"/>
                </a:solidFill>
              </a:rPr>
              <a:t>RQ1:</a:t>
            </a:r>
            <a:r>
              <a:rPr lang="en-JP" sz="2800" kern="0" dirty="0">
                <a:solidFill>
                  <a:schemeClr val="accent6"/>
                </a:solidFill>
              </a:rPr>
              <a:t> </a:t>
            </a:r>
            <a:r>
              <a:rPr lang="en-JP" sz="2800" kern="0" dirty="0"/>
              <a:t>Can we convert every CFG to a tree?</a:t>
            </a:r>
          </a:p>
          <a:p>
            <a:r>
              <a:rPr lang="en-JP" sz="2800" b="1" u="sng" kern="0" dirty="0">
                <a:solidFill>
                  <a:schemeClr val="accent6"/>
                </a:solidFill>
              </a:rPr>
              <a:t>RQ2:</a:t>
            </a:r>
            <a:r>
              <a:rPr lang="en-JP" sz="2800" kern="0" dirty="0">
                <a:solidFill>
                  <a:schemeClr val="accent6"/>
                </a:solidFill>
              </a:rPr>
              <a:t> </a:t>
            </a:r>
            <a:r>
              <a:rPr lang="en-JP" sz="2800" kern="0" dirty="0"/>
              <a:t>How accurate is our clone detection?</a:t>
            </a:r>
          </a:p>
          <a:p>
            <a:r>
              <a:rPr lang="en-JP" sz="2800" kern="0" dirty="0">
                <a:solidFill>
                  <a:schemeClr val="bg2"/>
                </a:solidFill>
              </a:rPr>
              <a:t>RQ3: Can we detect library usage in a real-world application?</a:t>
            </a:r>
          </a:p>
          <a:p>
            <a:r>
              <a:rPr lang="en-JP" sz="2800" b="1" u="sng" kern="0" dirty="0">
                <a:solidFill>
                  <a:schemeClr val="accent6"/>
                </a:solidFill>
              </a:rPr>
              <a:t>RQ4:</a:t>
            </a:r>
            <a:r>
              <a:rPr lang="en-JP" sz="2800" kern="0" dirty="0">
                <a:solidFill>
                  <a:schemeClr val="accent6"/>
                </a:solidFill>
              </a:rPr>
              <a:t> </a:t>
            </a:r>
            <a:r>
              <a:rPr lang="en-JP" sz="2800" kern="0" dirty="0"/>
              <a:t>How performant is our tool varying the input size?</a:t>
            </a:r>
          </a:p>
        </p:txBody>
      </p:sp>
    </p:spTree>
    <p:extLst>
      <p:ext uri="{BB962C8B-B14F-4D97-AF65-F5344CB8AC3E}">
        <p14:creationId xmlns:p14="http://schemas.microsoft.com/office/powerpoint/2010/main" val="4283404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23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RQ1: Can we convert every CFG to a tree?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5EC079E-56F9-3A7A-81D9-956541973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3514"/>
            <a:ext cx="5943600" cy="4277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7FC464-6FF7-ECF5-032A-B35990DC2BDB}"/>
              </a:ext>
            </a:extLst>
          </p:cNvPr>
          <p:cNvSpPr txBox="1"/>
          <p:nvPr/>
        </p:nvSpPr>
        <p:spPr>
          <a:xfrm>
            <a:off x="7095901" y="3429000"/>
            <a:ext cx="3710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No. In highly optimized code our approach can convert only 50% of the functions</a:t>
            </a:r>
          </a:p>
        </p:txBody>
      </p:sp>
    </p:spTree>
    <p:extLst>
      <p:ext uri="{BB962C8B-B14F-4D97-AF65-F5344CB8AC3E}">
        <p14:creationId xmlns:p14="http://schemas.microsoft.com/office/powerpoint/2010/main" val="2231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24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How accurate is our clone detection?</a:t>
            </a:r>
            <a:r>
              <a:rPr lang="en-JP" sz="2800" dirty="0"/>
              <a:t> </a:t>
            </a:r>
            <a:endParaRPr lang="en-JP" sz="2800" kern="0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BD63A22-F6DC-BB9E-C190-8B51E4CCB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0" y="2570957"/>
            <a:ext cx="5962190" cy="2634089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07A8A41B-6F1D-9E38-BB3B-007074234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05" y="2647538"/>
            <a:ext cx="5962190" cy="25575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E1B93-EA32-F9A2-41C7-F06B52082F81}"/>
              </a:ext>
            </a:extLst>
          </p:cNvPr>
          <p:cNvSpPr txBox="1"/>
          <p:nvPr/>
        </p:nvSpPr>
        <p:spPr>
          <a:xfrm>
            <a:off x="2502876" y="5510972"/>
            <a:ext cx="778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Using structural analysis and 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1543452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25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How accurate is our clone detection?</a:t>
            </a:r>
            <a:r>
              <a:rPr lang="en-JP" sz="2800" dirty="0"/>
              <a:t> </a:t>
            </a:r>
            <a:endParaRPr lang="en-JP" sz="2800" kern="0" dirty="0"/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07C99C96-517A-64F8-D6E0-48B6213B6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7" y="2616689"/>
            <a:ext cx="10988110" cy="2011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9ABDED-BC66-0715-46E3-D9A91A9C5024}"/>
              </a:ext>
            </a:extLst>
          </p:cNvPr>
          <p:cNvSpPr txBox="1"/>
          <p:nvPr/>
        </p:nvSpPr>
        <p:spPr>
          <a:xfrm>
            <a:off x="2356338" y="5030596"/>
            <a:ext cx="778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dirty="0"/>
              <a:t>Using semantic analysis only</a:t>
            </a:r>
          </a:p>
        </p:txBody>
      </p:sp>
    </p:spTree>
    <p:extLst>
      <p:ext uri="{BB962C8B-B14F-4D97-AF65-F5344CB8AC3E}">
        <p14:creationId xmlns:p14="http://schemas.microsoft.com/office/powerpoint/2010/main" val="575125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26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1999" y="178276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Precision comparison with BinDiff and DeepBinDiff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D909CD9-06EC-E58C-0EF1-8CABA9A1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21" y="2339460"/>
            <a:ext cx="5636358" cy="3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6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27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Speed comparison with DeepBinDiff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E05CCC6-389B-6198-7BFC-9144F60BB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5" y="2290216"/>
            <a:ext cx="5289957" cy="352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28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How performant is our tool varying the input size?</a:t>
            </a:r>
          </a:p>
        </p:txBody>
      </p:sp>
      <p:pic>
        <p:nvPicPr>
          <p:cNvPr id="6" name="Picture 5" descr="Chart, surface chart&#10;&#10;Description automatically generated">
            <a:extLst>
              <a:ext uri="{FF2B5EF4-FFF2-40B4-BE49-F238E27FC236}">
                <a16:creationId xmlns:a16="http://schemas.microsoft.com/office/drawing/2014/main" id="{94F04C37-42CF-811C-4F3A-120AD2DC5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94" y="2373923"/>
            <a:ext cx="5930812" cy="42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9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Limitations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29</a:t>
            </a:fld>
            <a:endParaRPr lang="en-US" altLang="ja-JP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5EAAB7C4-5AE2-107D-0228-81EC12CE7CFC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JP" sz="2800" kern="0" dirty="0"/>
              <a:t>Our approach is </a:t>
            </a:r>
            <a:r>
              <a:rPr lang="en-JP" sz="2800" b="1" u="sng" kern="0" dirty="0">
                <a:solidFill>
                  <a:schemeClr val="accent6"/>
                </a:solidFill>
              </a:rPr>
              <a:t>faster</a:t>
            </a:r>
            <a:r>
              <a:rPr lang="en-JP" sz="2800" kern="0" dirty="0"/>
              <a:t> and </a:t>
            </a:r>
            <a:r>
              <a:rPr lang="en-JP" sz="2800" b="1" u="sng" kern="0" dirty="0">
                <a:solidFill>
                  <a:schemeClr val="accent6"/>
                </a:solidFill>
              </a:rPr>
              <a:t>more scalable</a:t>
            </a:r>
            <a:r>
              <a:rPr lang="en-JP" sz="2800" kern="0" dirty="0"/>
              <a:t> than the competition, while obtaining the </a:t>
            </a:r>
            <a:r>
              <a:rPr lang="en-JP" sz="2800" b="1" u="sng" kern="0" dirty="0">
                <a:solidFill>
                  <a:schemeClr val="accent6"/>
                </a:solidFill>
              </a:rPr>
              <a:t>same accuracy</a:t>
            </a:r>
          </a:p>
          <a:p>
            <a:r>
              <a:rPr lang="en-JP" sz="2800" kern="0" dirty="0"/>
              <a:t>However, like the rest of the binary clone detectors, it is limited by different compilers and optimization flags in the analyzed files</a:t>
            </a:r>
          </a:p>
        </p:txBody>
      </p:sp>
    </p:spTree>
    <p:extLst>
      <p:ext uri="{BB962C8B-B14F-4D97-AF65-F5344CB8AC3E}">
        <p14:creationId xmlns:p14="http://schemas.microsoft.com/office/powerpoint/2010/main" val="72132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D8C8-492F-45E2-AA0F-0218BF9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Clone Detection in IR [1]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Transforming Source Code  [2]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Function Detection in Binary Code  [3]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Compiler Detection [4] [5]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</a:t>
            </a:fld>
            <a:endParaRPr lang="en-US" altLang="ja-JP"/>
          </a:p>
        </p:txBody>
      </p:sp>
      <p:sp>
        <p:nvSpPr>
          <p:cNvPr id="7" name="テキスト ボックス 85">
            <a:extLst>
              <a:ext uri="{FF2B5EF4-FFF2-40B4-BE49-F238E27FC236}">
                <a16:creationId xmlns:a16="http://schemas.microsoft.com/office/drawing/2014/main" id="{8B4873DD-D451-ACD9-5248-C7062D9F12DC}"/>
              </a:ext>
            </a:extLst>
          </p:cNvPr>
          <p:cNvSpPr txBox="1"/>
          <p:nvPr/>
        </p:nvSpPr>
        <p:spPr>
          <a:xfrm>
            <a:off x="7275442" y="1747803"/>
            <a:ext cx="4306958" cy="4230757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/>
              <a:t>[1] </a:t>
            </a:r>
            <a:r>
              <a:rPr lang="en-GB" sz="1050" dirty="0">
                <a:effectLst/>
                <a:latin typeface="Arial" panose="020B0604020202020204" pitchFamily="34" charset="0"/>
              </a:rPr>
              <a:t>Code Clone Detection in Rust Intermediate Representation.</a:t>
            </a:r>
            <a:br>
              <a:rPr lang="en-GB" sz="1050" dirty="0"/>
            </a:br>
            <a:r>
              <a:rPr lang="en-GB" sz="1050" u="sng" dirty="0">
                <a:effectLst/>
                <a:latin typeface="Arial" panose="020B0604020202020204" pitchFamily="34" charset="0"/>
              </a:rPr>
              <a:t>Davide Pizzolotto</a:t>
            </a:r>
            <a:r>
              <a:rPr lang="en-GB" sz="1050" dirty="0">
                <a:effectLst/>
                <a:latin typeface="Arial" panose="020B0604020202020204" pitchFamily="34" charset="0"/>
              </a:rPr>
              <a:t> and Makoto Matsushita and Katsuro Inoue.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In IPSJ/SIGSE, 2022-SE-211(26), 1-7 (2022-07-21), 2188-8825.</a:t>
            </a:r>
          </a:p>
          <a:p>
            <a:endParaRPr lang="en-GB" sz="1050" dirty="0">
              <a:effectLst/>
              <a:latin typeface="Arial" panose="020B0604020202020204" pitchFamily="34" charset="0"/>
            </a:endParaRPr>
          </a:p>
          <a:p>
            <a:r>
              <a:rPr lang="en-GB" altLang="ja-JP" sz="1050" dirty="0">
                <a:latin typeface="Arial" panose="020B0604020202020204" pitchFamily="34" charset="0"/>
              </a:rPr>
              <a:t>[2] </a:t>
            </a:r>
            <a:r>
              <a:rPr lang="en-GB" sz="1050" dirty="0">
                <a:effectLst/>
                <a:latin typeface="Arial" panose="020B0604020202020204" pitchFamily="34" charset="0"/>
              </a:rPr>
              <a:t>Blanker: A Refactor-Oriented Cloned Source Code Normalizer.</a:t>
            </a:r>
            <a:br>
              <a:rPr lang="en-GB" sz="1050" dirty="0"/>
            </a:br>
            <a:r>
              <a:rPr lang="en-GB" sz="1050" u="sng" dirty="0">
                <a:effectLst/>
                <a:latin typeface="Arial" panose="020B0604020202020204" pitchFamily="34" charset="0"/>
              </a:rPr>
              <a:t>Davide Pizzolotto</a:t>
            </a:r>
            <a:r>
              <a:rPr lang="en-GB" sz="1050" dirty="0">
                <a:effectLst/>
                <a:latin typeface="Arial" panose="020B0604020202020204" pitchFamily="34" charset="0"/>
              </a:rPr>
              <a:t> and Katsuro Inoue.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In Proceedings of the 14th IEEE International Workshop on Software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Clones, IWSC 2020, London, ON, Canada, February 18, 2020</a:t>
            </a:r>
          </a:p>
          <a:p>
            <a:endParaRPr lang="en-GB" sz="1050" dirty="0">
              <a:latin typeface="Arial" panose="020B0604020202020204" pitchFamily="34" charset="0"/>
            </a:endParaRPr>
          </a:p>
          <a:p>
            <a:r>
              <a:rPr lang="en-GB" altLang="ja-JP" sz="1050" dirty="0">
                <a:latin typeface="Arial" panose="020B0604020202020204" pitchFamily="34" charset="0"/>
              </a:rPr>
              <a:t>[3]</a:t>
            </a:r>
            <a:r>
              <a:rPr lang="en-GB" sz="1050" dirty="0">
                <a:effectLst/>
                <a:latin typeface="Arial" panose="020B0604020202020204" pitchFamily="34" charset="0"/>
              </a:rPr>
              <a:t> BinCC: Scalable Function Similarity Detection in Multiple Cross-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Architectural Binaries.</a:t>
            </a:r>
            <a:br>
              <a:rPr lang="en-GB" sz="1050" dirty="0"/>
            </a:br>
            <a:r>
              <a:rPr lang="en-GB" sz="1050" u="sng" dirty="0">
                <a:effectLst/>
                <a:latin typeface="Arial" panose="020B0604020202020204" pitchFamily="34" charset="0"/>
              </a:rPr>
              <a:t>Davide Pizzolotto</a:t>
            </a:r>
            <a:r>
              <a:rPr lang="en-GB" sz="1050" dirty="0">
                <a:effectLst/>
                <a:latin typeface="Arial" panose="020B0604020202020204" pitchFamily="34" charset="0"/>
              </a:rPr>
              <a:t> and Katsuro Inoue.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IEEE Access, 2022, Volume 10, Pages 124491-124506.</a:t>
            </a:r>
          </a:p>
          <a:p>
            <a:endParaRPr lang="en-GB" altLang="ja-JP" sz="1050" dirty="0">
              <a:latin typeface="Arial" panose="020B0604020202020204" pitchFamily="34" charset="0"/>
            </a:endParaRPr>
          </a:p>
          <a:p>
            <a:r>
              <a:rPr lang="en-GB" altLang="ja-JP" sz="1050" dirty="0">
                <a:latin typeface="Arial" panose="020B0604020202020204" pitchFamily="34" charset="0"/>
              </a:rPr>
              <a:t>[4] </a:t>
            </a:r>
            <a:r>
              <a:rPr lang="en-GB" sz="1050" dirty="0">
                <a:effectLst/>
                <a:latin typeface="Arial" panose="020B0604020202020204" pitchFamily="34" charset="0"/>
              </a:rPr>
              <a:t>Identifying Compiler and Optimization Options from Binary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Code using Deep Learning Approaches.</a:t>
            </a:r>
            <a:br>
              <a:rPr lang="en-GB" sz="1050" dirty="0"/>
            </a:br>
            <a:r>
              <a:rPr lang="en-GB" sz="1050" u="sng" dirty="0">
                <a:effectLst/>
                <a:latin typeface="Arial" panose="020B0604020202020204" pitchFamily="34" charset="0"/>
              </a:rPr>
              <a:t>Davide Pizzolotto</a:t>
            </a:r>
            <a:r>
              <a:rPr lang="en-GB" sz="1050" dirty="0">
                <a:effectLst/>
                <a:latin typeface="Arial" panose="020B0604020202020204" pitchFamily="34" charset="0"/>
              </a:rPr>
              <a:t> and Katsuro Inoue.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In Proceedings of the 36th IEEE International Conference on Software Maintenance and Evolution, ICSME 2020, Adelaide, Australia, September 28 - October 2, 2020.</a:t>
            </a:r>
            <a:endParaRPr lang="en-GB" altLang="ja-JP" sz="1050" dirty="0">
              <a:latin typeface="Arial" panose="020B0604020202020204" pitchFamily="34" charset="0"/>
            </a:endParaRPr>
          </a:p>
          <a:p>
            <a:endParaRPr lang="en-GB" altLang="ja-JP" sz="1050" dirty="0">
              <a:latin typeface="Arial" panose="020B0604020202020204" pitchFamily="34" charset="0"/>
            </a:endParaRPr>
          </a:p>
          <a:p>
            <a:r>
              <a:rPr lang="en-GB" altLang="ja-JP" sz="1050" dirty="0">
                <a:latin typeface="Arial" panose="020B0604020202020204" pitchFamily="34" charset="0"/>
              </a:rPr>
              <a:t>[5] </a:t>
            </a:r>
            <a:r>
              <a:rPr lang="en-GB" sz="1050" dirty="0">
                <a:effectLst/>
                <a:latin typeface="Arial" panose="020B0604020202020204" pitchFamily="34" charset="0"/>
              </a:rPr>
              <a:t>Identifying Compiler and Optimization Level in Binary Code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From Multiple Architectures.</a:t>
            </a:r>
            <a:br>
              <a:rPr lang="en-GB" sz="1050" dirty="0"/>
            </a:br>
            <a:r>
              <a:rPr lang="en-GB" sz="1050" u="sng" dirty="0">
                <a:effectLst/>
                <a:latin typeface="Arial" panose="020B0604020202020204" pitchFamily="34" charset="0"/>
              </a:rPr>
              <a:t>Davide Pizzolotto</a:t>
            </a:r>
            <a:r>
              <a:rPr lang="en-GB" sz="1050" dirty="0">
                <a:effectLst/>
                <a:latin typeface="Arial" panose="020B0604020202020204" pitchFamily="34" charset="0"/>
              </a:rPr>
              <a:t> and Katsuro Inoue.</a:t>
            </a:r>
            <a:br>
              <a:rPr lang="en-GB" sz="1050" dirty="0"/>
            </a:br>
            <a:r>
              <a:rPr lang="en-GB" sz="1050" dirty="0">
                <a:effectLst/>
                <a:latin typeface="Arial" panose="020B0604020202020204" pitchFamily="34" charset="0"/>
              </a:rPr>
              <a:t>IEEE Access, 2021, Volume 9, Pages 163461-163475.</a:t>
            </a:r>
          </a:p>
        </p:txBody>
      </p:sp>
    </p:spTree>
    <p:extLst>
      <p:ext uri="{BB962C8B-B14F-4D97-AF65-F5344CB8AC3E}">
        <p14:creationId xmlns:p14="http://schemas.microsoft.com/office/powerpoint/2010/main" val="78709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D8C8-492F-45E2-AA0F-0218BF9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Clone Detection in IR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Transforming Source Code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Function Detection in Binary Code </a:t>
            </a:r>
          </a:p>
          <a:p>
            <a:pPr>
              <a:buFont typeface="+mj-lt"/>
              <a:buAutoNum type="arabicPeriod"/>
            </a:pP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Compiler Detection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30</a:t>
            </a:fld>
            <a:endParaRPr lang="en-US" altLang="ja-JP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2D5438C-ECD8-49A1-6ECD-56C5BA0CBF39}"/>
              </a:ext>
            </a:extLst>
          </p:cNvPr>
          <p:cNvSpPr/>
          <p:nvPr/>
        </p:nvSpPr>
        <p:spPr>
          <a:xfrm>
            <a:off x="8196347" y="2177935"/>
            <a:ext cx="798021" cy="1080654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FE50D-7299-F9DB-D031-6081CEE8808D}"/>
              </a:ext>
            </a:extLst>
          </p:cNvPr>
          <p:cNvSpPr txBox="1"/>
          <p:nvPr/>
        </p:nvSpPr>
        <p:spPr>
          <a:xfrm>
            <a:off x="9143998" y="232756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solidFill>
                  <a:schemeClr val="bg2"/>
                </a:solidFill>
              </a:rPr>
              <a:t>Part 1: Improving Source Clone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D9157-FA1E-AC10-AA83-BEDF84FBC108}"/>
              </a:ext>
            </a:extLst>
          </p:cNvPr>
          <p:cNvSpPr txBox="1"/>
          <p:nvPr/>
        </p:nvSpPr>
        <p:spPr>
          <a:xfrm>
            <a:off x="9143998" y="361900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Part 2: Scalable Binary Clone detection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49AA312-5A57-B4D2-F755-56397BC5D370}"/>
              </a:ext>
            </a:extLst>
          </p:cNvPr>
          <p:cNvSpPr/>
          <p:nvPr/>
        </p:nvSpPr>
        <p:spPr>
          <a:xfrm>
            <a:off x="8196346" y="3401842"/>
            <a:ext cx="798021" cy="108065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45013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B867-C1D3-705E-4E6F-A010FBE6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Compiler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8275-9893-271E-11B7-9B11DE47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Checking just the PE/ELF header is not always sufficient</a:t>
            </a:r>
            <a:endParaRPr lang="en-JP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3B89C-A36F-9E73-4CDF-06818F72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31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45389-9856-C249-78E7-418FE16E4769}"/>
              </a:ext>
            </a:extLst>
          </p:cNvPr>
          <p:cNvSpPr txBox="1"/>
          <p:nvPr/>
        </p:nvSpPr>
        <p:spPr>
          <a:xfrm>
            <a:off x="3291167" y="3286036"/>
            <a:ext cx="61755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 dump of section '.comment':</a:t>
            </a:r>
          </a:p>
          <a:p>
            <a:r>
              <a:rPr lang="en-JP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[     0]  Linker: LLD 10.0.0</a:t>
            </a:r>
          </a:p>
          <a:p>
            <a:r>
              <a:rPr lang="en-JP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[    13]  GCC: (GNU) 9.2.0</a:t>
            </a:r>
          </a:p>
          <a:p>
            <a:r>
              <a:rPr lang="en-JP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[    25]  clang version 10.0.0</a:t>
            </a:r>
          </a:p>
        </p:txBody>
      </p:sp>
    </p:spTree>
    <p:extLst>
      <p:ext uri="{BB962C8B-B14F-4D97-AF65-F5344CB8AC3E}">
        <p14:creationId xmlns:p14="http://schemas.microsoft.com/office/powerpoint/2010/main" val="2988629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Compiler detection -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32</a:t>
            </a:fld>
            <a:endParaRPr lang="en-US" altLang="ja-JP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5EAAB7C4-5AE2-107D-0228-81EC12CE7CFC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kern="0" dirty="0"/>
              <a:t>Deep Learning based approach</a:t>
            </a:r>
          </a:p>
          <a:p>
            <a:r>
              <a:rPr lang="en-GB" sz="2800" kern="0" dirty="0"/>
              <a:t>Trained on 76k different binary files and more than 24M functions</a:t>
            </a:r>
          </a:p>
          <a:p>
            <a:r>
              <a:rPr lang="en-GB" sz="2800" kern="0" dirty="0"/>
              <a:t>Real-time performance, several microseconds for each batch</a:t>
            </a:r>
          </a:p>
          <a:p>
            <a:r>
              <a:rPr lang="en-GB" sz="2800" kern="0" dirty="0"/>
              <a:t>Detecting O0/O1/O2/O3/Os optimization levels</a:t>
            </a:r>
            <a:endParaRPr lang="en-JP" sz="2800" kern="0" dirty="0"/>
          </a:p>
        </p:txBody>
      </p:sp>
    </p:spTree>
    <p:extLst>
      <p:ext uri="{BB962C8B-B14F-4D97-AF65-F5344CB8AC3E}">
        <p14:creationId xmlns:p14="http://schemas.microsoft.com/office/powerpoint/2010/main" val="1004150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Input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33</a:t>
            </a:fld>
            <a:endParaRPr lang="en-US" altLang="ja-JP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5C3B3F4D-D7E8-B036-0577-295BBA228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8479"/>
            <a:ext cx="5257800" cy="42037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39A01A-C211-C5D0-9C90-F056CBEDB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84" y="1800179"/>
            <a:ext cx="5232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40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Adding variation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34</a:t>
            </a:fld>
            <a:endParaRPr lang="en-US" altLang="ja-JP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E6106FA9-61CB-4D87-AEF6-9C4159F862EE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We also </a:t>
            </a:r>
            <a:r>
              <a:rPr lang="en-JP" sz="2800" b="1" u="sng" kern="0" dirty="0">
                <a:solidFill>
                  <a:schemeClr val="accent6"/>
                </a:solidFill>
              </a:rPr>
              <a:t>padded</a:t>
            </a:r>
            <a:r>
              <a:rPr lang="en-JP" sz="2800" kern="0" dirty="0"/>
              <a:t> and shifted the input to teach the network how to work with </a:t>
            </a:r>
            <a:r>
              <a:rPr lang="en-JP" sz="2800" b="1" u="sng" kern="0" dirty="0">
                <a:solidFill>
                  <a:schemeClr val="accent6"/>
                </a:solidFill>
              </a:rPr>
              <a:t>small sequences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8A4ABD7-F6C1-16F5-A392-E0E1E667B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83" y="2934946"/>
            <a:ext cx="8547784" cy="31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13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LSTM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35</a:t>
            </a:fld>
            <a:endParaRPr lang="en-US" altLang="ja-JP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5EAAB7C4-5AE2-107D-0228-81EC12CE7CFC}"/>
              </a:ext>
            </a:extLst>
          </p:cNvPr>
          <p:cNvSpPr txBox="1">
            <a:spLocks/>
          </p:cNvSpPr>
          <p:nvPr/>
        </p:nvSpPr>
        <p:spPr bwMode="auto">
          <a:xfrm>
            <a:off x="5822576" y="1752601"/>
            <a:ext cx="591222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kern="0" dirty="0"/>
              <a:t>Slow training (hours)</a:t>
            </a:r>
          </a:p>
          <a:p>
            <a:r>
              <a:rPr lang="en-GB" sz="2800" kern="0" dirty="0"/>
              <a:t>Slow inference (hundredth of milliseconds)</a:t>
            </a:r>
          </a:p>
          <a:p>
            <a:r>
              <a:rPr lang="en-GB" sz="2800" kern="0" dirty="0"/>
              <a:t>High accuracy for very small inputs (less than 50 bytes)</a:t>
            </a:r>
            <a:endParaRPr lang="en-JP" sz="28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D158B-D269-D067-3AEF-FF8D1A3A2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039" y="1752601"/>
            <a:ext cx="2784669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63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CNN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36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6BFC4-C55A-AA1E-E8CD-99D98138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5185"/>
            <a:ext cx="10943168" cy="1843815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9036FB6-DBD3-263F-003B-1E3A61C4976A}"/>
              </a:ext>
            </a:extLst>
          </p:cNvPr>
          <p:cNvSpPr txBox="1">
            <a:spLocks/>
          </p:cNvSpPr>
          <p:nvPr/>
        </p:nvSpPr>
        <p:spPr bwMode="auto">
          <a:xfrm>
            <a:off x="762000" y="3864077"/>
            <a:ext cx="10972800" cy="24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GB" sz="2800" kern="0" dirty="0"/>
              <a:t>Fast training (minutes)</a:t>
            </a:r>
          </a:p>
          <a:p>
            <a:r>
              <a:rPr lang="en-GB" sz="2800" kern="0" dirty="0"/>
              <a:t>Fast inference (several microseconds)</a:t>
            </a:r>
          </a:p>
          <a:p>
            <a:r>
              <a:rPr lang="en-GB" sz="2800" kern="0" dirty="0"/>
              <a:t>Lower accuracy for very small inputs, comparable to RNNs for medium sized inputs</a:t>
            </a:r>
            <a:endParaRPr lang="en-JP" sz="2800" kern="0" dirty="0"/>
          </a:p>
        </p:txBody>
      </p:sp>
    </p:spTree>
    <p:extLst>
      <p:ext uri="{BB962C8B-B14F-4D97-AF65-F5344CB8AC3E}">
        <p14:creationId xmlns:p14="http://schemas.microsoft.com/office/powerpoint/2010/main" val="3764647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Research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37</a:t>
            </a:fld>
            <a:endParaRPr lang="en-US" altLang="ja-JP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F90A6607-F9C8-A595-C96E-3496C5B1CE87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JP" sz="2800" b="1" u="sng" kern="0" dirty="0">
                <a:solidFill>
                  <a:schemeClr val="accent6"/>
                </a:solidFill>
              </a:rPr>
              <a:t>RQ1:</a:t>
            </a:r>
            <a:r>
              <a:rPr lang="en-JP" sz="2800" kern="0" dirty="0"/>
              <a:t> Is is better to use a LSTM or a CNN?</a:t>
            </a:r>
          </a:p>
          <a:p>
            <a:r>
              <a:rPr lang="en-JP" sz="2800" b="1" u="sng" kern="0" dirty="0">
                <a:solidFill>
                  <a:schemeClr val="accent6"/>
                </a:solidFill>
              </a:rPr>
              <a:t>RQ2:</a:t>
            </a:r>
            <a:r>
              <a:rPr lang="en-JP" sz="2800" kern="0" dirty="0"/>
              <a:t> What is the minimum number of bytes for accurate predictions?</a:t>
            </a:r>
          </a:p>
          <a:p>
            <a:r>
              <a:rPr lang="en-JP" sz="2800" kern="0" dirty="0">
                <a:solidFill>
                  <a:schemeClr val="bg2"/>
                </a:solidFill>
              </a:rPr>
              <a:t>RQ3: Using a disassembler increases accuracy?</a:t>
            </a:r>
          </a:p>
          <a:p>
            <a:r>
              <a:rPr lang="en-JP" sz="2800" kern="0" dirty="0">
                <a:solidFill>
                  <a:schemeClr val="bg2"/>
                </a:solidFill>
              </a:rPr>
              <a:t>RQ4: Using padding increases accuracy?</a:t>
            </a:r>
          </a:p>
          <a:p>
            <a:r>
              <a:rPr lang="en-JP" sz="2800" b="1" u="sng" kern="0" dirty="0">
                <a:solidFill>
                  <a:schemeClr val="accent6"/>
                </a:solidFill>
              </a:rPr>
              <a:t>RQ5:</a:t>
            </a:r>
            <a:r>
              <a:rPr lang="en-JP" sz="2800" kern="0" dirty="0"/>
              <a:t> What are the most common optimizations?</a:t>
            </a:r>
          </a:p>
        </p:txBody>
      </p:sp>
    </p:spTree>
    <p:extLst>
      <p:ext uri="{BB962C8B-B14F-4D97-AF65-F5344CB8AC3E}">
        <p14:creationId xmlns:p14="http://schemas.microsoft.com/office/powerpoint/2010/main" val="40562858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38</a:t>
            </a:fld>
            <a:endParaRPr lang="en-US" altLang="ja-JP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F90A6607-F9C8-A595-C96E-3496C5B1CE87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RQ1: Is is better to use a LSTM or a CNN?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455C187-DCD7-8C43-F2D7-2AB23CF3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70" y="2362259"/>
            <a:ext cx="3701488" cy="3826659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56FBBC17-52EA-424A-9113-C35DF6973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42" y="2308472"/>
            <a:ext cx="3701487" cy="3826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132AE5-08B5-3D3D-4B43-A9FA5CC216F1}"/>
              </a:ext>
            </a:extLst>
          </p:cNvPr>
          <p:cNvSpPr txBox="1"/>
          <p:nvPr/>
        </p:nvSpPr>
        <p:spPr>
          <a:xfrm>
            <a:off x="3476302" y="6278564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LSTM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163D6-291C-0157-E96E-7C95302EDFEB}"/>
              </a:ext>
            </a:extLst>
          </p:cNvPr>
          <p:cNvSpPr txBox="1"/>
          <p:nvPr/>
        </p:nvSpPr>
        <p:spPr>
          <a:xfrm>
            <a:off x="8901257" y="6211927"/>
            <a:ext cx="80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2325724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39</a:t>
            </a:fld>
            <a:endParaRPr lang="en-US" altLang="ja-JP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F90A6607-F9C8-A595-C96E-3496C5B1CE87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RQ1: Is is better to use a LSTM or a CNN?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EFEB855-FEE5-EDCC-FED6-5452F60BD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342" y="2262188"/>
            <a:ext cx="5524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2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D7BE-C79D-D64D-CE48-AF3FB5F5BD6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Copying and reusing</a:t>
            </a:r>
            <a:r>
              <a:rPr lang="en-GB" sz="2800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portions of code has become a common practice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Copying code often generates </a:t>
            </a: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Code Clones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Clones create </a:t>
            </a:r>
            <a:r>
              <a:rPr lang="en-GB" sz="2800" b="1" u="sng" dirty="0">
                <a:solidFill>
                  <a:schemeClr val="accent6"/>
                </a:solidFill>
                <a:latin typeface="Helvetica Neue" panose="02000503000000020004" pitchFamily="2" charset="0"/>
              </a:rPr>
              <a:t>maintainability problems</a:t>
            </a: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: fixing a bug in a clone snippet requires fixing the same bug in all clones</a:t>
            </a:r>
            <a:endParaRPr lang="en-GB" sz="280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</a:t>
            </a:fld>
            <a:endParaRPr lang="en-US" altLang="ja-JP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F9C3E5-3F95-CA25-ADCD-9D5688B2157C}"/>
              </a:ext>
            </a:extLst>
          </p:cNvPr>
          <p:cNvGrpSpPr/>
          <p:nvPr/>
        </p:nvGrpSpPr>
        <p:grpSpPr>
          <a:xfrm>
            <a:off x="3811279" y="4557446"/>
            <a:ext cx="4693443" cy="1585912"/>
            <a:chOff x="3811279" y="3863182"/>
            <a:chExt cx="4693443" cy="1585912"/>
          </a:xfrm>
        </p:grpSpPr>
        <p:pic>
          <p:nvPicPr>
            <p:cNvPr id="6" name="Graphic 5" descr="Document outline">
              <a:extLst>
                <a:ext uri="{FF2B5EF4-FFF2-40B4-BE49-F238E27FC236}">
                  <a16:creationId xmlns:a16="http://schemas.microsoft.com/office/drawing/2014/main" id="{124E5881-7829-9BF6-87C5-2A7BB8B5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11279" y="3863182"/>
              <a:ext cx="1585912" cy="1585912"/>
            </a:xfrm>
            <a:prstGeom prst="rect">
              <a:avLst/>
            </a:prstGeom>
          </p:spPr>
        </p:pic>
        <p:pic>
          <p:nvPicPr>
            <p:cNvPr id="7" name="Graphic 6" descr="Document outline">
              <a:extLst>
                <a:ext uri="{FF2B5EF4-FFF2-40B4-BE49-F238E27FC236}">
                  <a16:creationId xmlns:a16="http://schemas.microsoft.com/office/drawing/2014/main" id="{9063F4B1-FB09-D0F1-06ED-9A7C8101B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918810" y="3863182"/>
              <a:ext cx="1585912" cy="1585912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AE21320-F4D1-E961-1F6A-A30668BFF35A}"/>
                </a:ext>
              </a:extLst>
            </p:cNvPr>
            <p:cNvCxnSpPr>
              <a:cxnSpLocks/>
            </p:cNvCxnSpPr>
            <p:nvPr/>
          </p:nvCxnSpPr>
          <p:spPr>
            <a:xfrm>
              <a:off x="5218597" y="4802584"/>
              <a:ext cx="1764507" cy="0"/>
            </a:xfrm>
            <a:prstGeom prst="line">
              <a:avLst/>
            </a:prstGeom>
            <a:ln w="25400" cap="rnd">
              <a:solidFill>
                <a:schemeClr val="bg2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FA999F-F685-1D7A-6586-E87775A6E5B9}"/>
                </a:ext>
              </a:extLst>
            </p:cNvPr>
            <p:cNvCxnSpPr>
              <a:cxnSpLocks/>
            </p:cNvCxnSpPr>
            <p:nvPr/>
          </p:nvCxnSpPr>
          <p:spPr>
            <a:xfrm>
              <a:off x="4262235" y="5103021"/>
              <a:ext cx="6840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3FDBA0-85D3-F240-905E-DADFE88D2310}"/>
                </a:ext>
              </a:extLst>
            </p:cNvPr>
            <p:cNvCxnSpPr>
              <a:cxnSpLocks/>
            </p:cNvCxnSpPr>
            <p:nvPr/>
          </p:nvCxnSpPr>
          <p:spPr>
            <a:xfrm>
              <a:off x="4262235" y="4969671"/>
              <a:ext cx="6840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94B448-B51E-CAE8-C7E3-5577807129CC}"/>
                </a:ext>
              </a:extLst>
            </p:cNvPr>
            <p:cNvCxnSpPr>
              <a:cxnSpLocks/>
            </p:cNvCxnSpPr>
            <p:nvPr/>
          </p:nvCxnSpPr>
          <p:spPr>
            <a:xfrm>
              <a:off x="7369766" y="4704039"/>
              <a:ext cx="6840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3987749-C996-30D8-FC4B-99E33DBCEC96}"/>
                </a:ext>
              </a:extLst>
            </p:cNvPr>
            <p:cNvCxnSpPr>
              <a:cxnSpLocks/>
            </p:cNvCxnSpPr>
            <p:nvPr/>
          </p:nvCxnSpPr>
          <p:spPr>
            <a:xfrm>
              <a:off x="7369766" y="4834952"/>
              <a:ext cx="6840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328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40</a:t>
            </a:fld>
            <a:endParaRPr lang="en-US" altLang="ja-JP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4CC0270-3041-907F-98DA-0E5DC5F41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5795197" cy="4230361"/>
          </a:xfrm>
          <a:prstGeom prst="rect">
            <a:avLst/>
          </a:prstGeom>
        </p:spPr>
      </p:pic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9413A6CE-51C2-7D05-D9EB-EB53CBAD9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584" y="1999900"/>
            <a:ext cx="5080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6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RQ5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41</a:t>
            </a:fld>
            <a:endParaRPr lang="en-US" altLang="ja-JP"/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916A3E8B-3F54-2B39-B74D-042FEF889457}"/>
              </a:ext>
            </a:extLst>
          </p:cNvPr>
          <p:cNvSpPr txBox="1">
            <a:spLocks/>
          </p:cNvSpPr>
          <p:nvPr/>
        </p:nvSpPr>
        <p:spPr bwMode="auto">
          <a:xfrm>
            <a:off x="692151" y="1592262"/>
            <a:ext cx="10972800" cy="486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JP" sz="2800" kern="0" dirty="0"/>
              <a:t>RQ5: What are the most common optimization levels?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6A24B2D1-06D9-3A20-C190-F4F9C63F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10" y="2192217"/>
            <a:ext cx="5698564" cy="426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7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6D8C8-492F-45E2-AA0F-0218BF935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Introduction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Clone Detection in IR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solidFill>
                  <a:schemeClr val="bg2"/>
                </a:solidFill>
                <a:effectLst/>
                <a:latin typeface="Helvetica Neue" panose="02000503000000020004" pitchFamily="2" charset="0"/>
              </a:rPr>
              <a:t>Transforming Source Code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Function Detection in Binary Code </a:t>
            </a:r>
          </a:p>
          <a:p>
            <a:pPr>
              <a:buFont typeface="+mj-lt"/>
              <a:buAutoNum type="arabicPeriod"/>
            </a:pPr>
            <a:r>
              <a:rPr lang="en-GB" sz="2800" dirty="0">
                <a:effectLst/>
                <a:latin typeface="Helvetica Neue" panose="02000503000000020004" pitchFamily="2" charset="0"/>
              </a:rPr>
              <a:t>Compiler Detection </a:t>
            </a:r>
          </a:p>
          <a:p>
            <a:pPr>
              <a:buFont typeface="+mj-lt"/>
              <a:buAutoNum type="arabicPeriod"/>
            </a:pPr>
            <a:r>
              <a:rPr lang="en-GB" sz="2800" b="1" u="sng" dirty="0">
                <a:solidFill>
                  <a:schemeClr val="accent6"/>
                </a:solidFill>
                <a:effectLst/>
                <a:latin typeface="Helvetica Neue" panose="02000503000000020004" pitchFamily="2" charset="0"/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42</a:t>
            </a:fld>
            <a:endParaRPr lang="en-US" altLang="ja-JP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2D5438C-ECD8-49A1-6ECD-56C5BA0CBF39}"/>
              </a:ext>
            </a:extLst>
          </p:cNvPr>
          <p:cNvSpPr/>
          <p:nvPr/>
        </p:nvSpPr>
        <p:spPr>
          <a:xfrm>
            <a:off x="8196347" y="2177935"/>
            <a:ext cx="798021" cy="1080654"/>
          </a:xfrm>
          <a:prstGeom prst="righ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FE50D-7299-F9DB-D031-6081CEE8808D}"/>
              </a:ext>
            </a:extLst>
          </p:cNvPr>
          <p:cNvSpPr txBox="1"/>
          <p:nvPr/>
        </p:nvSpPr>
        <p:spPr>
          <a:xfrm>
            <a:off x="9143998" y="232756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solidFill>
                  <a:schemeClr val="bg2"/>
                </a:solidFill>
              </a:rPr>
              <a:t>Part 1: Improving Source Clone detection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D9157-FA1E-AC10-AA83-BEDF84FBC108}"/>
              </a:ext>
            </a:extLst>
          </p:cNvPr>
          <p:cNvSpPr txBox="1"/>
          <p:nvPr/>
        </p:nvSpPr>
        <p:spPr>
          <a:xfrm>
            <a:off x="9143998" y="3619004"/>
            <a:ext cx="267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Part 2: Scalable Binary Clone detection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849AA312-5A57-B4D2-F755-56397BC5D370}"/>
              </a:ext>
            </a:extLst>
          </p:cNvPr>
          <p:cNvSpPr/>
          <p:nvPr/>
        </p:nvSpPr>
        <p:spPr>
          <a:xfrm>
            <a:off x="8196346" y="3401842"/>
            <a:ext cx="798021" cy="108065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047447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8E5E6-7966-9F6B-07DB-FE265A0A2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38721-74C9-2530-A550-6BAA8A13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43</a:t>
            </a:fld>
            <a:endParaRPr lang="en-US" altLang="ja-JP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B0D997A-7108-BC04-D81C-0D6CB9774F64}"/>
              </a:ext>
            </a:extLst>
          </p:cNvPr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JP" sz="2800" kern="0" dirty="0"/>
              <a:t>We presented a new approach at detecting clones in binary code</a:t>
            </a:r>
          </a:p>
          <a:p>
            <a:r>
              <a:rPr lang="en-JP" sz="2800" kern="0" dirty="0"/>
              <a:t>This approach is fast and scalable, works in cross architecture and can reach the same accuracy as state-of-the-art</a:t>
            </a:r>
          </a:p>
          <a:p>
            <a:r>
              <a:rPr lang="en-JP" sz="2800" kern="0" dirty="0"/>
              <a:t>Although this approach suffers when comparing differently optimized binaries, we developed an optimization detector</a:t>
            </a:r>
          </a:p>
        </p:txBody>
      </p:sp>
    </p:spTree>
    <p:extLst>
      <p:ext uri="{BB962C8B-B14F-4D97-AF65-F5344CB8AC3E}">
        <p14:creationId xmlns:p14="http://schemas.microsoft.com/office/powerpoint/2010/main" val="166993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D7BE-C79D-D64D-CE48-AF3FB5F5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378" y="1600201"/>
            <a:ext cx="4830022" cy="4525963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In recent years, several tools to detect code clones have been developed</a:t>
            </a:r>
            <a:endParaRPr lang="en-GB" sz="2800" b="1" u="sng" dirty="0">
              <a:solidFill>
                <a:schemeClr val="accent6"/>
              </a:solidFill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Several techniques have been developed to </a:t>
            </a:r>
            <a:r>
              <a:rPr lang="en-GB" sz="2800" b="1" u="sng" dirty="0">
                <a:solidFill>
                  <a:schemeClr val="accent6"/>
                </a:solidFill>
                <a:latin typeface="Helvetica Neue" panose="02000503000000020004" pitchFamily="2" charset="0"/>
              </a:rPr>
              <a:t>reduce</a:t>
            </a: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 the amount of </a:t>
            </a:r>
            <a:r>
              <a:rPr lang="en-GB" sz="2800" b="1" u="sng" dirty="0">
                <a:solidFill>
                  <a:schemeClr val="accent6"/>
                </a:solidFill>
                <a:latin typeface="Helvetica Neue" panose="02000503000000020004" pitchFamily="2" charset="0"/>
              </a:rPr>
              <a:t>comparisons</a:t>
            </a: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5</a:t>
            </a:fld>
            <a:endParaRPr lang="en-US" altLang="ja-JP"/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125A850-2EDE-DA37-BFEA-46EC9A25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4" y="1600200"/>
            <a:ext cx="5990531" cy="38055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E95C42-805A-44C1-0154-CD8817D2ECE2}"/>
              </a:ext>
            </a:extLst>
          </p:cNvPr>
          <p:cNvSpPr txBox="1"/>
          <p:nvPr/>
        </p:nvSpPr>
        <p:spPr>
          <a:xfrm>
            <a:off x="978710" y="5405717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Comparison reduction in the SourcererCC tool [1]</a:t>
            </a:r>
          </a:p>
        </p:txBody>
      </p:sp>
      <p:sp>
        <p:nvSpPr>
          <p:cNvPr id="5" name="テキスト ボックス 85">
            <a:extLst>
              <a:ext uri="{FF2B5EF4-FFF2-40B4-BE49-F238E27FC236}">
                <a16:creationId xmlns:a16="http://schemas.microsoft.com/office/drawing/2014/main" id="{C0561BB3-5F44-F752-64E7-9AED1721F803}"/>
              </a:ext>
            </a:extLst>
          </p:cNvPr>
          <p:cNvSpPr txBox="1"/>
          <p:nvPr/>
        </p:nvSpPr>
        <p:spPr>
          <a:xfrm>
            <a:off x="4021593" y="6114063"/>
            <a:ext cx="7256007" cy="369289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/>
              <a:t>[1] </a:t>
            </a:r>
            <a:r>
              <a:rPr lang="en-GB" sz="1050" dirty="0"/>
              <a:t>Sajnani, Hitesh, et al. "Sourcerercc: Scaling code clone detection to big-code." </a:t>
            </a:r>
            <a:r>
              <a:rPr lang="en-GB" sz="1050" i="1" dirty="0"/>
              <a:t>Proceedings of the 38th International Conference on Software Engineering</a:t>
            </a:r>
            <a:r>
              <a:rPr lang="en-GB" sz="1050" dirty="0"/>
              <a:t>. 2016.</a:t>
            </a:r>
            <a:endParaRPr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318766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2548"/>
            <a:ext cx="10957984" cy="1143000"/>
          </a:xfrm>
        </p:spPr>
        <p:txBody>
          <a:bodyPr/>
          <a:lstStyle/>
          <a:p>
            <a:r>
              <a:rPr lang="en-JP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D7BE-C79D-D64D-CE48-AF3FB5F5BD6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Helvetica Neue" panose="02000503000000020004" pitchFamily="2" charset="0"/>
              </a:rPr>
              <a:t>Moreover, also the quality of code clones have improved</a:t>
            </a:r>
            <a:endParaRPr lang="en-GB" sz="2800" b="1" u="sng" dirty="0">
              <a:solidFill>
                <a:schemeClr val="accent6"/>
              </a:solidFill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Ragkhitwetsagul et al. experimented with </a:t>
            </a:r>
            <a:b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</a:br>
            <a:r>
              <a:rPr lang="en-GB" sz="2800" b="1" u="sng" dirty="0">
                <a:solidFill>
                  <a:schemeClr val="accent6"/>
                </a:solidFill>
                <a:latin typeface="Helvetica Neue" panose="02000503000000020004" pitchFamily="2" charset="0"/>
              </a:rPr>
              <a:t>compilation-decompilation</a:t>
            </a:r>
            <a:r>
              <a:rPr lang="en-GB" sz="2800" dirty="0">
                <a:solidFill>
                  <a:schemeClr val="tx1"/>
                </a:solidFill>
                <a:latin typeface="Helvetica Neue" panose="02000503000000020004" pitchFamily="2" charset="0"/>
              </a:rPr>
              <a:t> to normalize code and reduce differences between clones [1]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33E9-932D-4E41-95C3-341F9A6DAE17}" type="slidenum">
              <a:rPr lang="en-US" altLang="ja-JP" smtClean="0"/>
              <a:pPr/>
              <a:t>6</a:t>
            </a:fld>
            <a:endParaRPr lang="en-US" altLang="ja-JP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C230E7E-B976-4FD1-D5A7-72BC416B5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3429000"/>
            <a:ext cx="7220854" cy="2539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02666D-6B61-5BB3-BEA6-8E2F216097EF}"/>
              </a:ext>
            </a:extLst>
          </p:cNvPr>
          <p:cNvSpPr txBox="1"/>
          <p:nvPr/>
        </p:nvSpPr>
        <p:spPr>
          <a:xfrm>
            <a:off x="8071756" y="4375833"/>
            <a:ext cx="369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Setup of </a:t>
            </a:r>
            <a:r>
              <a:rPr lang="en-GB" sz="1800" dirty="0">
                <a:solidFill>
                  <a:schemeClr val="tx1"/>
                </a:solidFill>
                <a:latin typeface="Helvetica Neue" panose="02000503000000020004" pitchFamily="2" charset="0"/>
              </a:rPr>
              <a:t>Ragkhitwetsagul et al. to detect clones using a compiler</a:t>
            </a:r>
            <a:r>
              <a:rPr lang="en-JP" dirty="0"/>
              <a:t> </a:t>
            </a:r>
          </a:p>
        </p:txBody>
      </p:sp>
      <p:sp>
        <p:nvSpPr>
          <p:cNvPr id="5" name="テキスト ボックス 85">
            <a:extLst>
              <a:ext uri="{FF2B5EF4-FFF2-40B4-BE49-F238E27FC236}">
                <a16:creationId xmlns:a16="http://schemas.microsoft.com/office/drawing/2014/main" id="{44F63BD6-6D9B-34EF-69E8-44C181CBC126}"/>
              </a:ext>
            </a:extLst>
          </p:cNvPr>
          <p:cNvSpPr txBox="1"/>
          <p:nvPr/>
        </p:nvSpPr>
        <p:spPr>
          <a:xfrm>
            <a:off x="3199958" y="6126163"/>
            <a:ext cx="7860353" cy="369289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050" dirty="0"/>
              <a:t>[1] </a:t>
            </a:r>
            <a:r>
              <a:rPr lang="en-GB" sz="1050" dirty="0"/>
              <a:t>Ragkhitwetsagul, Chaiyong, and Jens Krinke. "Using compilation/decompilation to enhance clone detection." </a:t>
            </a:r>
            <a:r>
              <a:rPr lang="en-GB" sz="1050" i="1" dirty="0"/>
              <a:t>2017 IEEE 11th International Workshop on Software Clones (IWSC)</a:t>
            </a:r>
            <a:r>
              <a:rPr lang="en-GB" sz="1050" dirty="0"/>
              <a:t>. IEEE, 2017.</a:t>
            </a:r>
            <a:endParaRPr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172077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1143000"/>
          </a:xfrm>
        </p:spPr>
        <p:txBody>
          <a:bodyPr wrap="square" anchor="ctr">
            <a:normAutofit/>
          </a:bodyPr>
          <a:lstStyle/>
          <a:p>
            <a:r>
              <a:rPr lang="en-JP" dirty="0"/>
              <a:t>Introduction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E0AEF35-6DFA-EAAB-95DB-5AA0DD5AB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66" y="1600201"/>
            <a:ext cx="3315267" cy="45259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D7BE-C79D-D64D-CE48-AF3FB5F5B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8533" y="1600201"/>
            <a:ext cx="6383867" cy="45259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 tried to remove the decompilation step of previous works, and applied code cloning on the </a:t>
            </a:r>
            <a:r>
              <a:rPr lang="en-GB" b="1" u="sng" dirty="0">
                <a:solidFill>
                  <a:schemeClr val="accent6"/>
                </a:solidFill>
              </a:rPr>
              <a:t>compiler intermediate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 also manually implemented compiler transformations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Results were good, but too much effort is required to map the transformed code to the original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0367" y="6308726"/>
            <a:ext cx="1534584" cy="2889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5033E9-932D-4E41-95C3-341F9A6DAE17}" type="slidenum">
              <a:rPr lang="en-US" altLang="ja-JP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altLang="ja-JP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A5BD34-08AB-1B20-262E-1B94DA8966FE}"/>
              </a:ext>
            </a:extLst>
          </p:cNvPr>
          <p:cNvSpPr/>
          <p:nvPr/>
        </p:nvSpPr>
        <p:spPr>
          <a:xfrm>
            <a:off x="1405466" y="2540000"/>
            <a:ext cx="2353734" cy="643467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549A1-219A-210E-65F7-FB1030FF7864}"/>
              </a:ext>
            </a:extLst>
          </p:cNvPr>
          <p:cNvSpPr txBox="1"/>
          <p:nvPr/>
        </p:nvSpPr>
        <p:spPr>
          <a:xfrm>
            <a:off x="205033" y="2582754"/>
            <a:ext cx="174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>
                <a:solidFill>
                  <a:schemeClr val="accent6"/>
                </a:solidFill>
              </a:rPr>
              <a:t>Check for clones here</a:t>
            </a:r>
          </a:p>
        </p:txBody>
      </p:sp>
    </p:spTree>
    <p:extLst>
      <p:ext uri="{BB962C8B-B14F-4D97-AF65-F5344CB8AC3E}">
        <p14:creationId xmlns:p14="http://schemas.microsoft.com/office/powerpoint/2010/main" val="275626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1143000"/>
          </a:xfrm>
        </p:spPr>
        <p:txBody>
          <a:bodyPr wrap="square" anchor="ctr">
            <a:normAutofit/>
          </a:bodyPr>
          <a:lstStyle/>
          <a:p>
            <a:r>
              <a:rPr lang="en-JP" dirty="0"/>
              <a:t>We have to go deeper!</a:t>
            </a: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A40174C-21DD-8274-2799-05028FFE1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1" y="1908313"/>
            <a:ext cx="5578509" cy="367085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FD7BE-C79D-D64D-CE48-AF3FB5F5B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Going closer to machine level complicates everything: no more variables, comments, optimized code everywhere…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Source clone detectors fails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Binary clone detectors are limited to pairwise comparison and slow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0367" y="6308726"/>
            <a:ext cx="1534584" cy="2889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5033E9-932D-4E41-95C3-341F9A6DAE17}" type="slidenum">
              <a:rPr lang="en-US" altLang="ja-JP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22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9D6D-24F0-3AD5-704A-62D75096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57984" cy="1143000"/>
          </a:xfrm>
        </p:spPr>
        <p:txBody>
          <a:bodyPr wrap="square" anchor="ctr">
            <a:normAutofit/>
          </a:bodyPr>
          <a:lstStyle/>
          <a:p>
            <a:r>
              <a:rPr lang="en-JP" dirty="0"/>
              <a:t>We have to go deeper!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436E-F43D-1DE0-2E69-25E97217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30367" y="6308726"/>
            <a:ext cx="1534584" cy="28892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F5033E9-932D-4E41-95C3-341F9A6DAE17}" type="slidenum">
              <a:rPr lang="en-US" altLang="ja-JP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altLang="ja-JP"/>
          </a:p>
        </p:txBody>
      </p:sp>
      <p:pic>
        <p:nvPicPr>
          <p:cNvPr id="19" name="Content Placeholder 18" descr="Text&#10;&#10;Description automatically generated">
            <a:extLst>
              <a:ext uri="{FF2B5EF4-FFF2-40B4-BE49-F238E27FC236}">
                <a16:creationId xmlns:a16="http://schemas.microsoft.com/office/drawing/2014/main" id="{03A0F36B-2264-FBD2-1BF4-A5E4E8AFC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2" y="1829353"/>
            <a:ext cx="8091536" cy="1587014"/>
          </a:xfr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01343950-0094-9518-7353-61ED360E4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42" y="3959909"/>
            <a:ext cx="8225649" cy="1587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2AE7E47-56B0-35D2-35A1-40A79590C839}"/>
              </a:ext>
            </a:extLst>
          </p:cNvPr>
          <p:cNvSpPr txBox="1"/>
          <p:nvPr/>
        </p:nvSpPr>
        <p:spPr>
          <a:xfrm>
            <a:off x="9843524" y="258344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quotearg</a:t>
            </a:r>
            <a:r>
              <a:rPr lang="en-GB" dirty="0"/>
              <a:t> in </a:t>
            </a:r>
            <a:r>
              <a:rPr lang="en-JP" dirty="0"/>
              <a:t>/bin/ls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DD7DF5-C48D-3E28-C17F-ABD97AE2F2EF}"/>
              </a:ext>
            </a:extLst>
          </p:cNvPr>
          <p:cNvSpPr txBox="1"/>
          <p:nvPr/>
        </p:nvSpPr>
        <p:spPr>
          <a:xfrm>
            <a:off x="9842591" y="416207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quotearg</a:t>
            </a:r>
            <a:r>
              <a:rPr lang="en-GB" dirty="0"/>
              <a:t> in </a:t>
            </a:r>
            <a:r>
              <a:rPr lang="en-JP" dirty="0"/>
              <a:t>/bin/mv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8298D7-D03C-DA07-A799-5D7E7C7FBB82}"/>
              </a:ext>
            </a:extLst>
          </p:cNvPr>
          <p:cNvCxnSpPr>
            <a:cxnSpLocks/>
          </p:cNvCxnSpPr>
          <p:nvPr/>
        </p:nvCxnSpPr>
        <p:spPr>
          <a:xfrm>
            <a:off x="2070713" y="2461531"/>
            <a:ext cx="110980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CAC374-FAB3-30E2-46D3-6C73CB3226B2}"/>
              </a:ext>
            </a:extLst>
          </p:cNvPr>
          <p:cNvCxnSpPr>
            <a:cxnSpLocks/>
          </p:cNvCxnSpPr>
          <p:nvPr/>
        </p:nvCxnSpPr>
        <p:spPr>
          <a:xfrm>
            <a:off x="2083965" y="4561166"/>
            <a:ext cx="110980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A9CABF-FD72-8721-24BF-8DE82B14E547}"/>
              </a:ext>
            </a:extLst>
          </p:cNvPr>
          <p:cNvSpPr/>
          <p:nvPr/>
        </p:nvSpPr>
        <p:spPr>
          <a:xfrm>
            <a:off x="3572722" y="1766454"/>
            <a:ext cx="8519203" cy="37804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152952727"/>
      </p:ext>
    </p:extLst>
  </p:cSld>
  <p:clrMapOvr>
    <a:masterClrMapping/>
  </p:clrMapOvr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61320</TotalTime>
  <Words>1536</Words>
  <Application>Microsoft Macintosh PowerPoint</Application>
  <PresentationFormat>Widescreen</PresentationFormat>
  <Paragraphs>257</Paragraphs>
  <Slides>43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Consolas</vt:lpstr>
      <vt:lpstr>Helvetica Neue</vt:lpstr>
      <vt:lpstr>Sel-CoolMetal-white</vt:lpstr>
      <vt:lpstr>Scalable Clone Detection on Low-Level Codebases  </vt:lpstr>
      <vt:lpstr>Table of Contents</vt:lpstr>
      <vt:lpstr>Table of Contents</vt:lpstr>
      <vt:lpstr>Introduction</vt:lpstr>
      <vt:lpstr>Introduction</vt:lpstr>
      <vt:lpstr>Introduction</vt:lpstr>
      <vt:lpstr>Introduction</vt:lpstr>
      <vt:lpstr>We have to go deeper!</vt:lpstr>
      <vt:lpstr>We have to go deeper!</vt:lpstr>
      <vt:lpstr>We have to go deeper!</vt:lpstr>
      <vt:lpstr>Goals</vt:lpstr>
      <vt:lpstr>Table of Contents</vt:lpstr>
      <vt:lpstr>Binary clone detection – Main Problem</vt:lpstr>
      <vt:lpstr>Binary clone detection – Our solution</vt:lpstr>
      <vt:lpstr>Binary clone detection – Our solution</vt:lpstr>
      <vt:lpstr>Disasm and CFG</vt:lpstr>
      <vt:lpstr>Reconstruction</vt:lpstr>
      <vt:lpstr>Reconstruction</vt:lpstr>
      <vt:lpstr>Comparison</vt:lpstr>
      <vt:lpstr>Comparison</vt:lpstr>
      <vt:lpstr>Overview</vt:lpstr>
      <vt:lpstr>Research Questions</vt:lpstr>
      <vt:lpstr>RQ1</vt:lpstr>
      <vt:lpstr>RQ2</vt:lpstr>
      <vt:lpstr>RQ2</vt:lpstr>
      <vt:lpstr>RQ2</vt:lpstr>
      <vt:lpstr>RQ2</vt:lpstr>
      <vt:lpstr>RQ4</vt:lpstr>
      <vt:lpstr>Limitations</vt:lpstr>
      <vt:lpstr>Table of Contents</vt:lpstr>
      <vt:lpstr>Compiler detection</vt:lpstr>
      <vt:lpstr>Compiler detection - Overview</vt:lpstr>
      <vt:lpstr>Input Type</vt:lpstr>
      <vt:lpstr>Adding variation</vt:lpstr>
      <vt:lpstr>LSTM network</vt:lpstr>
      <vt:lpstr>CNN network</vt:lpstr>
      <vt:lpstr>Research Questions</vt:lpstr>
      <vt:lpstr>RQ1</vt:lpstr>
      <vt:lpstr>RQ1</vt:lpstr>
      <vt:lpstr>RQ2</vt:lpstr>
      <vt:lpstr>RQ5</vt:lpstr>
      <vt:lpstr>Table of Contents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2015年度 第1回 中間報告</dc:title>
  <dc:creator>k-simari</dc:creator>
  <cp:lastModifiedBy>PIZZOLOTTO DAVIDE</cp:lastModifiedBy>
  <cp:revision>1285</cp:revision>
  <cp:lastPrinted>2022-12-13T06:22:25Z</cp:lastPrinted>
  <dcterms:created xsi:type="dcterms:W3CDTF">2015-11-09T07:10:03Z</dcterms:created>
  <dcterms:modified xsi:type="dcterms:W3CDTF">2022-12-13T12:48:18Z</dcterms:modified>
</cp:coreProperties>
</file>